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84" r:id="rId3"/>
  </p:sldMasterIdLst>
  <p:notesMasterIdLst>
    <p:notesMasterId r:id="rId19"/>
  </p:notesMasterIdLst>
  <p:sldIdLst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296" r:id="rId1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 Piedade" initials="J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7E39"/>
    <a:srgbClr val="FA3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21" autoAdjust="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3" y="0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0F52EF01-DFF8-46A4-AA81-4B2AB1B3A189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1" tIns="45610" rIns="91221" bIns="4561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5" cy="4177348"/>
          </a:xfrm>
          <a:prstGeom prst="rect">
            <a:avLst/>
          </a:prstGeom>
        </p:spPr>
        <p:txBody>
          <a:bodyPr vert="horz" lIns="91221" tIns="45610" rIns="91221" bIns="456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612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3" y="8817612"/>
            <a:ext cx="3027466" cy="464503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BD86334F-BBA8-49DD-A3E2-53D581E65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1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Helvetica Neue" pitchFamily="2" charset="0"/>
              <a:ea typeface="Helvetica Neue" pitchFamily="2" charset="0"/>
              <a:cs typeface="Helvetica Neu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523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5" y="3429002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2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2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5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52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791075"/>
          </a:xfrm>
        </p:spPr>
        <p:txBody>
          <a:bodyPr/>
          <a:lstStyle>
            <a:lvl1pPr marL="266700" indent="-222250">
              <a:lnSpc>
                <a:spcPct val="114000"/>
              </a:lnSpc>
              <a:buClrTx/>
              <a:buFont typeface="Wingdings" pitchFamily="2" charset="2"/>
              <a:buChar char="§"/>
              <a:defRPr sz="1600">
                <a:latin typeface="+mn-lt"/>
              </a:defRPr>
            </a:lvl1pPr>
            <a:lvl2pPr marL="538163" indent="-271463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2pPr>
            <a:lvl3pPr marL="804863" indent="-266700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3pPr>
            <a:lvl4pPr marL="1076325" indent="-271463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4pPr>
            <a:lvl5pPr marL="1343025" indent="-266700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9400" y="345000"/>
            <a:ext cx="8193600" cy="381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7" y="6248400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2148" y="724563"/>
            <a:ext cx="8193600" cy="38100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►"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0882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CE608-B13D-49E9-BF8E-D334F44F9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63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1"/>
            <a:ext cx="8229600" cy="4791075"/>
          </a:xfrm>
        </p:spPr>
        <p:txBody>
          <a:bodyPr/>
          <a:lstStyle>
            <a:lvl1pPr marL="266700" indent="-222250">
              <a:lnSpc>
                <a:spcPct val="114000"/>
              </a:lnSpc>
              <a:buClrTx/>
              <a:buFont typeface="Wingdings" pitchFamily="2" charset="2"/>
              <a:buChar char="§"/>
              <a:defRPr sz="1600">
                <a:latin typeface="+mn-lt"/>
              </a:defRPr>
            </a:lvl1pPr>
            <a:lvl2pPr marL="538163" indent="-271463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2pPr>
            <a:lvl3pPr marL="804863" indent="-266700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3pPr>
            <a:lvl4pPr marL="1076325" indent="-271463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4pPr>
            <a:lvl5pPr marL="1343025" indent="-266700">
              <a:lnSpc>
                <a:spcPct val="114000"/>
              </a:lnSpc>
              <a:buClrTx/>
              <a:buSzPct val="100000"/>
              <a:buFont typeface="Wingdings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9400" y="345000"/>
            <a:ext cx="8193600" cy="381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2148" y="724563"/>
            <a:ext cx="8193600" cy="38100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►"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65887"/>
      </p:ext>
    </p:extLst>
  </p:cSld>
  <p:clrMapOvr>
    <a:masterClrMapping/>
  </p:clrMapOvr>
  <p:transition/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F11FA-CF43-4074-B8B5-19DAA47AB1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004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5896B0-C996-4091-8F7F-E492575B3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935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827EF8-AC34-4864-8022-B1EDB906B5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246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84BFF7-32CC-44F5-B692-CB08B8729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47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5BC8B0-A20F-40AC-9DC4-83C3B8179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12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FDD0B7-569F-483F-8BC9-B63EB6A63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343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8D8ADE-3E1A-445D-8FA0-723582343D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72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>
              <a:sym typeface="Calibri" pitchFamily="34" charset="0"/>
            </a:endParaRP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8F6031-B3FC-490E-86B3-EA57E7CA3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284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A2A4A4-DD63-4F2D-AF6E-42EBE1871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4813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2100" y="341313"/>
            <a:ext cx="2070100" cy="5761037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30213" y="341313"/>
            <a:ext cx="6059487" cy="5761037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90CEE-B84A-4958-A4BD-8160FB209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04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098" y="1295401"/>
            <a:ext cx="3770313" cy="4791075"/>
          </a:xfrm>
        </p:spPr>
        <p:txBody>
          <a:bodyPr/>
          <a:lstStyle>
            <a:lvl1pPr marL="176213" indent="-176213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1963" indent="-171450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38188" indent="-161925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5525" indent="-173038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11275" indent="-166688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7809" y="1295401"/>
            <a:ext cx="3770312" cy="4791075"/>
          </a:xfrm>
        </p:spPr>
        <p:txBody>
          <a:bodyPr/>
          <a:lstStyle>
            <a:lvl1pPr marL="176213" indent="-176213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1963" indent="-171450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38188" indent="-161925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5525" indent="-173038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11275" indent="-166688" algn="l" rtl="0" eaLnBrk="1" fontAlgn="base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16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9400" y="345000"/>
            <a:ext cx="8193600" cy="381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2148" y="724563"/>
            <a:ext cx="8193600" cy="38100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►"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6010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43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9400" y="345000"/>
            <a:ext cx="8193600" cy="381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2148" y="724563"/>
            <a:ext cx="8193600" cy="381000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►"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583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343C2-1DAD-470C-9001-617ECD147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3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0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30" y="4087564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7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5098" y="1295401"/>
            <a:ext cx="769302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81000" y="228600"/>
            <a:ext cx="5562600" cy="76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 rot="5400000">
            <a:off x="0" y="609600"/>
            <a:ext cx="838200" cy="76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488" y="6248402"/>
            <a:ext cx="8006901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dirty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457200" cy="47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6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6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pitchFamily="34" charset="0"/>
          <a:ea typeface="ＭＳ Ｐゴシック" pitchFamily="3" charset="-128"/>
        </a:defRPr>
      </a:lvl9pPr>
    </p:titleStyle>
    <p:bodyStyle>
      <a:lvl1pPr marL="176213" indent="-176213" algn="l" rtl="0" fontAlgn="base">
        <a:lnSpc>
          <a:spcPct val="114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lang="en-US" sz="1600" dirty="0">
          <a:solidFill>
            <a:schemeClr val="tx2"/>
          </a:solidFill>
          <a:latin typeface="+mn-lt"/>
          <a:ea typeface="+mn-ea"/>
          <a:cs typeface="+mn-cs"/>
        </a:defRPr>
      </a:lvl1pPr>
      <a:lvl2pPr marL="461963" indent="-171450" algn="l" rtl="0" fontAlgn="base">
        <a:lnSpc>
          <a:spcPct val="114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lang="en-US" sz="1600" dirty="0">
          <a:solidFill>
            <a:schemeClr val="tx2"/>
          </a:solidFill>
          <a:latin typeface="+mn-lt"/>
          <a:ea typeface="+mn-ea"/>
          <a:cs typeface="+mn-cs"/>
        </a:defRPr>
      </a:lvl2pPr>
      <a:lvl3pPr marL="738188" indent="-161925" algn="l" rtl="0" fontAlgn="base">
        <a:lnSpc>
          <a:spcPct val="114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lang="en-US" sz="1600" dirty="0">
          <a:solidFill>
            <a:schemeClr val="tx2"/>
          </a:solidFill>
          <a:latin typeface="+mn-lt"/>
          <a:ea typeface="+mn-ea"/>
          <a:cs typeface="+mn-cs"/>
        </a:defRPr>
      </a:lvl3pPr>
      <a:lvl4pPr marL="1025525" indent="-173038" algn="l" rtl="0" fontAlgn="base">
        <a:lnSpc>
          <a:spcPct val="114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lang="en-US" sz="1600" dirty="0">
          <a:solidFill>
            <a:schemeClr val="tx2"/>
          </a:solidFill>
          <a:latin typeface="+mn-lt"/>
          <a:ea typeface="+mn-ea"/>
          <a:cs typeface="+mn-cs"/>
        </a:defRPr>
      </a:lvl4pPr>
      <a:lvl5pPr marL="1311275" indent="-166688" algn="l" rtl="0" fontAlgn="base">
        <a:lnSpc>
          <a:spcPct val="114000"/>
        </a:lnSpc>
        <a:spcBef>
          <a:spcPct val="20000"/>
        </a:spcBef>
        <a:spcAft>
          <a:spcPct val="0"/>
        </a:spcAft>
        <a:buSzPct val="65000"/>
        <a:buFont typeface="Wingdings" pitchFamily="2" charset="2"/>
        <a:buChar char="§"/>
        <a:defRPr lang="en-GB" sz="1600" dirty="0">
          <a:solidFill>
            <a:schemeClr val="tx2"/>
          </a:solidFill>
          <a:latin typeface="+mn-lt"/>
          <a:ea typeface="+mn-ea"/>
          <a:cs typeface="+mn-cs"/>
        </a:defRPr>
      </a:lvl5pPr>
      <a:lvl6pPr marL="1768475" indent="-1666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3333FF"/>
          </a:solidFill>
          <a:latin typeface="+mn-lt"/>
          <a:ea typeface="+mn-ea"/>
        </a:defRPr>
      </a:lvl6pPr>
      <a:lvl7pPr marL="2225675" indent="-1666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3333FF"/>
          </a:solidFill>
          <a:latin typeface="+mn-lt"/>
          <a:ea typeface="+mn-ea"/>
        </a:defRPr>
      </a:lvl7pPr>
      <a:lvl8pPr marL="2682875" indent="-1666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3333FF"/>
          </a:solidFill>
          <a:latin typeface="+mn-lt"/>
          <a:ea typeface="+mn-ea"/>
        </a:defRPr>
      </a:lvl8pPr>
      <a:lvl9pPr marL="3140075" indent="-1666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3333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3" y="6250166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0" y="6250166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6250165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97FCE-A0D7-41C4-9072-B9DB593AD5F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/>
          </p:cNvSpPr>
          <p:nvPr>
            <p:ph type="body" idx="1"/>
          </p:nvPr>
        </p:nvSpPr>
        <p:spPr bwMode="auto">
          <a:xfrm>
            <a:off x="457200" y="15763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7" name="Rectangle 4"/>
          <p:cNvSpPr>
            <a:spLocks noGrp="1"/>
          </p:cNvSpPr>
          <p:nvPr>
            <p:ph type="title"/>
          </p:nvPr>
        </p:nvSpPr>
        <p:spPr bwMode="auto">
          <a:xfrm>
            <a:off x="430213" y="341313"/>
            <a:ext cx="82819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Lucida Sans" panose="020B0602030504020204" pitchFamily="34" charset="0"/>
              </a:rPr>
              <a:t>Click to edit Master title style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2"/>
          </p:nvPr>
        </p:nvSpPr>
        <p:spPr bwMode="auto">
          <a:xfrm>
            <a:off x="8418513" y="6376988"/>
            <a:ext cx="268287" cy="2794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defRPr>
                <a:solidFill>
                  <a:srgbClr val="888888"/>
                </a:solidFill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4D6D4E04-9A9B-4566-BFD6-29EAFB140EBE}" type="slidenum">
              <a:rPr lang="en-US" altLang="en-US" smtClean="0"/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97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  <a:sym typeface="Lucida Sans" panose="020B0602030504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indent="4572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indent="9144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indent="13716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indent="18288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4572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6pPr>
      <a:lvl7pPr marL="9144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7pPr>
      <a:lvl8pPr marL="13716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8pPr>
      <a:lvl9pPr marL="18288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4" y="1076362"/>
            <a:ext cx="6346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700" b="1" dirty="0">
              <a:solidFill>
                <a:sysClr val="windowText" lastClr="000000"/>
              </a:solidFill>
            </a:endParaRPr>
          </a:p>
          <a:p>
            <a:endParaRPr lang="en-US" sz="2100" i="1" dirty="0">
              <a:solidFill>
                <a:sysClr val="windowText" lastClr="000000"/>
              </a:solidFill>
            </a:endParaRPr>
          </a:p>
          <a:p>
            <a:endParaRPr lang="en-US" sz="2100" i="1" dirty="0">
              <a:solidFill>
                <a:sysClr val="windowText" lastClr="000000"/>
              </a:solidFill>
            </a:endParaRPr>
          </a:p>
          <a:p>
            <a:endParaRPr lang="en-US" sz="2100" i="1" dirty="0">
              <a:solidFill>
                <a:sysClr val="windowText" lastClr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13916" y="1062588"/>
            <a:ext cx="5516169" cy="195258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338"/>
              </a:spcAft>
            </a:pP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Geospatial Database</a:t>
            </a:r>
            <a:b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Geodatabase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Practical Session</a:t>
            </a:r>
            <a: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7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1700" y="2875028"/>
            <a:ext cx="4800600" cy="1104900"/>
          </a:xfrm>
        </p:spPr>
        <p:txBody>
          <a:bodyPr>
            <a:noAutofit/>
          </a:bodyPr>
          <a:lstStyle/>
          <a:p>
            <a:r>
              <a:rPr lang="en-US" sz="1350" dirty="0"/>
              <a:t>GIS for Spatial Planning</a:t>
            </a:r>
          </a:p>
          <a:p>
            <a:r>
              <a:rPr lang="en-US" sz="1350" dirty="0"/>
              <a:t>Training for Ministry of Transport</a:t>
            </a:r>
          </a:p>
          <a:p>
            <a:r>
              <a:rPr lang="en-US" sz="1350" dirty="0"/>
              <a:t>Mozambique</a:t>
            </a:r>
          </a:p>
          <a:p>
            <a:endParaRPr lang="en-GB" sz="1350" dirty="0"/>
          </a:p>
          <a:p>
            <a:r>
              <a:rPr lang="en-GB" sz="1350" dirty="0"/>
              <a:t>Maputo, Mozambique</a:t>
            </a:r>
          </a:p>
          <a:p>
            <a:r>
              <a:rPr lang="en-US" sz="1350" dirty="0"/>
              <a:t>2-13 July 2018</a:t>
            </a:r>
          </a:p>
          <a:p>
            <a:endParaRPr lang="en-GB" sz="1350" dirty="0"/>
          </a:p>
        </p:txBody>
      </p:sp>
      <p:pic>
        <p:nvPicPr>
          <p:cNvPr id="5" name="Picture 4" descr="ECA Logo_new_ENG final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19800"/>
            <a:ext cx="2812256" cy="31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 txBox="1">
            <a:spLocks/>
          </p:cNvSpPr>
          <p:nvPr/>
        </p:nvSpPr>
        <p:spPr>
          <a:xfrm>
            <a:off x="2171700" y="4546442"/>
            <a:ext cx="4800600" cy="7048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1B6FD"/>
              </a:buClr>
            </a:pPr>
            <a:r>
              <a:rPr lang="en-US" altLang="en-US" sz="1050" dirty="0" err="1">
                <a:latin typeface="Lato" pitchFamily="34" charset="0"/>
                <a:sym typeface="Lato" pitchFamily="34" charset="0"/>
              </a:rPr>
              <a:t>GeoInformation</a:t>
            </a:r>
            <a:r>
              <a:rPr lang="en-US" altLang="en-US" sz="1050" dirty="0">
                <a:latin typeface="Lato" pitchFamily="34" charset="0"/>
                <a:sym typeface="Lato" pitchFamily="34" charset="0"/>
              </a:rPr>
              <a:t> </a:t>
            </a:r>
            <a:r>
              <a:rPr lang="en-US" altLang="en-US" sz="1050" dirty="0" err="1">
                <a:latin typeface="Lato" pitchFamily="34" charset="0"/>
                <a:sym typeface="Lato" pitchFamily="34" charset="0"/>
              </a:rPr>
              <a:t>Systmes</a:t>
            </a:r>
            <a:r>
              <a:rPr lang="en-US" altLang="en-US" sz="1050" dirty="0">
                <a:latin typeface="Lato" pitchFamily="34" charset="0"/>
                <a:sym typeface="Lato" pitchFamily="34" charset="0"/>
              </a:rPr>
              <a:t> Section (GISS)</a:t>
            </a:r>
          </a:p>
          <a:p>
            <a:pPr>
              <a:buClr>
                <a:srgbClr val="31B6FD"/>
              </a:buClr>
            </a:pPr>
            <a:endParaRPr lang="en-US" sz="105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>
              <a:buClr>
                <a:srgbClr val="31B6FD"/>
              </a:buClr>
            </a:pPr>
            <a:endParaRPr lang="en-GB" sz="1050" dirty="0"/>
          </a:p>
          <a:p>
            <a:pPr>
              <a:buClr>
                <a:srgbClr val="31B6FD"/>
              </a:buClr>
            </a:pP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89563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406066" y="1571775"/>
            <a:ext cx="4212932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/>
              <a:t>New user has been mapped to the new database &amp; schema has been defined</a:t>
            </a:r>
          </a:p>
          <a:p>
            <a:endParaRPr lang="en-US" sz="1350" b="1" dirty="0"/>
          </a:p>
          <a:p>
            <a:r>
              <a:rPr lang="en-US" sz="1350" b="1" dirty="0"/>
              <a:t>Schema name: </a:t>
            </a:r>
            <a:r>
              <a:rPr lang="en-US" sz="1350" dirty="0" err="1">
                <a:solidFill>
                  <a:srgbClr val="0070C0"/>
                </a:solidFill>
              </a:rPr>
              <a:t>sde</a:t>
            </a:r>
            <a:r>
              <a:rPr lang="en-US" sz="1350" dirty="0">
                <a:solidFill>
                  <a:srgbClr val="0070C0"/>
                </a:solidFill>
              </a:rPr>
              <a:t> </a:t>
            </a:r>
            <a:r>
              <a:rPr lang="en-US" sz="1350" dirty="0"/>
              <a:t>(because it should be the same with the user)</a:t>
            </a:r>
          </a:p>
          <a:p>
            <a:r>
              <a:rPr lang="en-US" sz="1350" dirty="0"/>
              <a:t> </a:t>
            </a:r>
          </a:p>
          <a:p>
            <a:r>
              <a:rPr lang="en-US" sz="1350" b="1" dirty="0"/>
              <a:t>- </a:t>
            </a:r>
            <a:r>
              <a:rPr lang="en-US" sz="1350" dirty="0" err="1"/>
              <a:t>sde</a:t>
            </a:r>
            <a:r>
              <a:rPr lang="en-US" sz="1350" dirty="0"/>
              <a:t> user has been mapped to the </a:t>
            </a:r>
            <a:r>
              <a:rPr lang="en-US" sz="1350" dirty="0" err="1"/>
              <a:t>GISSProd</a:t>
            </a:r>
            <a:r>
              <a:rPr lang="en-US" sz="1350" dirty="0"/>
              <a:t> database.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347935A-04AC-445C-804B-7C1574A07B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618998" y="2069069"/>
            <a:ext cx="4257675" cy="380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67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406066" y="1571776"/>
            <a:ext cx="421293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/>
              <a:t>An enterprise geodatabase has been created using the Create Enterprise Geodatabase tool 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7A1021A-780D-48B7-B0B2-788BE6752BB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9" y="2371815"/>
            <a:ext cx="4593839" cy="2348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718" y="1814149"/>
            <a:ext cx="3207544" cy="302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3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406066" y="1571776"/>
            <a:ext cx="421293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/>
              <a:t>An enterprise geodatabase has been created using the Create Enterprise Geodatabase tool 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07744" y="1465660"/>
            <a:ext cx="4150519" cy="4298156"/>
            <a:chOff x="6410325" y="811212"/>
            <a:chExt cx="5534025" cy="5730875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8871C372-A0E5-4DAB-A97E-ADE5489B42AB}"/>
                </a:ext>
              </a:extLst>
            </p:cNvPr>
            <p:cNvPicPr/>
            <p:nvPr/>
          </p:nvPicPr>
          <p:blipFill rotWithShape="1">
            <a:blip r:embed="rId2"/>
            <a:srcRect r="6891"/>
            <a:stretch/>
          </p:blipFill>
          <p:spPr>
            <a:xfrm>
              <a:off x="6410325" y="811212"/>
              <a:ext cx="5534025" cy="5730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Rectangular Callout 6">
              <a:extLst>
                <a:ext uri="{FF2B5EF4-FFF2-40B4-BE49-F238E27FC236}">
                  <a16:creationId xmlns="" xmlns:a16="http://schemas.microsoft.com/office/drawing/2014/main" id="{85D0B438-3C0B-4F3A-BEEE-8DEF679A14F3}"/>
                </a:ext>
              </a:extLst>
            </p:cNvPr>
            <p:cNvSpPr/>
            <p:nvPr/>
          </p:nvSpPr>
          <p:spPr>
            <a:xfrm>
              <a:off x="7033962" y="4330003"/>
              <a:ext cx="3562350" cy="612140"/>
            </a:xfrm>
            <a:prstGeom prst="wedgeRectCallout">
              <a:avLst>
                <a:gd name="adj1" fmla="val -38987"/>
                <a:gd name="adj2" fmla="val -1017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825" dirty="0">
                  <a:ea typeface="Calibri" panose="020F0502020204030204" pitchFamily="34" charset="0"/>
                  <a:cs typeface="Times New Roman" panose="02020603050405020304" pitchFamily="18" charset="0"/>
                </a:rPr>
                <a:t>A path to the keycodes file that was created when you authorized ArcGIS for Server Enterprise is required.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98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406066" y="1571775"/>
            <a:ext cx="5236745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/>
              <a:t>Connecting to the enterprise geodatabase from ArcGIS Desktop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A505625-F04E-41D7-A373-CD4ACF4D71F3}"/>
              </a:ext>
            </a:extLst>
          </p:cNvPr>
          <p:cNvSpPr/>
          <p:nvPr/>
        </p:nvSpPr>
        <p:spPr>
          <a:xfrm>
            <a:off x="481263" y="2398529"/>
            <a:ext cx="4120816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spcAft>
                <a:spcPts val="675"/>
              </a:spcAft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ArcCatalog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tree, expand ‘Database Connections’ and double-click ‘Add Database Connections ‘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FE30012-FF6D-4D11-9F37-2BD394233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356" y="1632347"/>
            <a:ext cx="3914775" cy="4036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5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406066" y="1571775"/>
            <a:ext cx="5236745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/>
              <a:t>Connecting to the enterprise geodatabase from ArcGIS Desktop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A505625-F04E-41D7-A373-CD4ACF4D71F3}"/>
              </a:ext>
            </a:extLst>
          </p:cNvPr>
          <p:cNvSpPr/>
          <p:nvPr/>
        </p:nvSpPr>
        <p:spPr>
          <a:xfrm>
            <a:off x="481263" y="2398529"/>
            <a:ext cx="4120816" cy="3525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Enter the following parameters</a:t>
            </a: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Instance: </a:t>
            </a: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10.201.2.116\SQLEXPRESS2008</a:t>
            </a: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Authentication Type: </a:t>
            </a: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authentication</a:t>
            </a: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name: </a:t>
            </a:r>
            <a:r>
              <a:rPr lang="en-US" sz="1350" dirty="0" err="1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sde</a:t>
            </a:r>
            <a:endParaRPr lang="en-US" sz="1350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Password: </a:t>
            </a:r>
            <a:r>
              <a:rPr lang="en-US" sz="1350" dirty="0" err="1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sde</a:t>
            </a:r>
            <a:endParaRPr lang="en-US" sz="1350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Database: </a:t>
            </a:r>
            <a:r>
              <a:rPr lang="en-US" sz="135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GISSProd</a:t>
            </a:r>
            <a:endParaRPr lang="en-US" sz="135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en-US" sz="135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OK.</a:t>
            </a:r>
          </a:p>
          <a:p>
            <a:pPr>
              <a:lnSpc>
                <a:spcPct val="150000"/>
              </a:lnSpc>
              <a:spcAft>
                <a:spcPts val="675"/>
              </a:spcAft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Type a new name (</a:t>
            </a:r>
            <a:r>
              <a:rPr lang="en-US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MyEnterpriseGDB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 the new enterprise geodatabase connection.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A7A6B18-84DF-407B-ACFE-101D18FF2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2193131"/>
            <a:ext cx="3629025" cy="2614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88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/>
          </p:cNvSpPr>
          <p:nvPr/>
        </p:nvSpPr>
        <p:spPr bwMode="auto">
          <a:xfrm>
            <a:off x="-28575" y="-19050"/>
            <a:ext cx="9144000" cy="6845300"/>
          </a:xfrm>
          <a:prstGeom prst="rect">
            <a:avLst/>
          </a:prstGeom>
          <a:solidFill>
            <a:srgbClr val="0657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3555" name="Rectangle 2"/>
          <p:cNvSpPr>
            <a:spLocks/>
          </p:cNvSpPr>
          <p:nvPr/>
        </p:nvSpPr>
        <p:spPr bwMode="auto">
          <a:xfrm>
            <a:off x="2624138" y="4308475"/>
            <a:ext cx="44211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500" b="1">
                <a:solidFill>
                  <a:srgbClr val="FFFFFF"/>
                </a:solidFill>
                <a:latin typeface="Lato" pitchFamily="34" charset="0"/>
                <a:sym typeface="Lato" pitchFamily="34" charset="0"/>
              </a:rPr>
              <a:t>THANK YOU!</a:t>
            </a:r>
          </a:p>
        </p:txBody>
      </p:sp>
      <p:pic>
        <p:nvPicPr>
          <p:cNvPr id="23556" name="Picture 8" descr="pasted-imag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1171575"/>
            <a:ext cx="256381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3557" name="Picture 9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2174875"/>
            <a:ext cx="210661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04114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a Personal 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9E45E01-2BB4-4AA2-BBB2-CE980D657E48}"/>
              </a:ext>
            </a:extLst>
          </p:cNvPr>
          <p:cNvSpPr/>
          <p:nvPr/>
        </p:nvSpPr>
        <p:spPr>
          <a:xfrm>
            <a:off x="956510" y="1551366"/>
            <a:ext cx="744754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41"/>
              </a:lnSpc>
              <a:spcAft>
                <a:spcPts val="1541"/>
              </a:spcAft>
            </a:pPr>
            <a:r>
              <a:rPr lang="en-US" sz="1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create a personal geodatabase that corresponds to the same release as the ArcGIS for Desktop client you are using, follow these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9D7BEEF-12A4-4056-8F7C-30724453FEC3}"/>
              </a:ext>
            </a:extLst>
          </p:cNvPr>
          <p:cNvSpPr/>
          <p:nvPr/>
        </p:nvSpPr>
        <p:spPr>
          <a:xfrm>
            <a:off x="908384" y="2085710"/>
            <a:ext cx="3862137" cy="2825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spcAft>
                <a:spcPts val="675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ArcCatalog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right-click the file folder in the Catalog tree where you want to create the new personal geodatabase.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to </a:t>
            </a: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 </a:t>
            </a: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Geodatabase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en-US" sz="1350" dirty="0"/>
              <a:t>Type a new name (My Personal GDB) for this personal geodatabase and press Enter.</a:t>
            </a:r>
          </a:p>
          <a:p>
            <a:pPr>
              <a:lnSpc>
                <a:spcPts val="1541"/>
              </a:lnSpc>
              <a:spcAft>
                <a:spcPts val="675"/>
              </a:spcAft>
              <a:tabLst>
                <a:tab pos="342900" algn="l"/>
              </a:tabLst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25A406F-596C-4FEC-875B-CA95791AD78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61"/>
          <a:stretch/>
        </p:blipFill>
        <p:spPr bwMode="auto">
          <a:xfrm>
            <a:off x="4822031" y="2457926"/>
            <a:ext cx="3829050" cy="3399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157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3E00BA8-C740-49D5-A7E7-8D87A06299CC}"/>
              </a:ext>
            </a:extLst>
          </p:cNvPr>
          <p:cNvSpPr/>
          <p:nvPr/>
        </p:nvSpPr>
        <p:spPr>
          <a:xfrm>
            <a:off x="776038" y="1551366"/>
            <a:ext cx="762802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41"/>
              </a:lnSpc>
              <a:spcAft>
                <a:spcPts val="1541"/>
              </a:spcAft>
            </a:pPr>
            <a:r>
              <a:rPr lang="en-US" sz="1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are two ways to create a file geodatabase; from a folder connection or using the Create File GDB tool.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3E90E61-67B5-4279-87DB-2459C2A6477E}"/>
              </a:ext>
            </a:extLst>
          </p:cNvPr>
          <p:cNvSpPr/>
          <p:nvPr/>
        </p:nvSpPr>
        <p:spPr>
          <a:xfrm>
            <a:off x="481263" y="2398529"/>
            <a:ext cx="4120816" cy="2825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spcAft>
                <a:spcPts val="675"/>
              </a:spcAft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3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ArcCatalog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right-click the file folder in the Catalog tree where you want to create the new file geodatabase.</a:t>
            </a: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to </a:t>
            </a: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AutoNum type="arabicPeriod"/>
              <a:tabLst>
                <a:tab pos="342900" algn="l"/>
              </a:tabLs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 </a:t>
            </a: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Geodatabase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57175" indent="-257175">
              <a:lnSpc>
                <a:spcPct val="150000"/>
              </a:lnSpc>
              <a:spcAft>
                <a:spcPts val="675"/>
              </a:spcAft>
              <a:buAutoNum type="arabicPeriod"/>
              <a:tabLst>
                <a:tab pos="342900" algn="l"/>
              </a:tabLst>
            </a:pPr>
            <a:r>
              <a:rPr lang="en-US" sz="1350" dirty="0"/>
              <a:t>Type a new name (My Personal GDB) for this personal geodatabase and press Enter.</a:t>
            </a:r>
          </a:p>
          <a:p>
            <a:pPr>
              <a:lnSpc>
                <a:spcPts val="1541"/>
              </a:lnSpc>
              <a:spcAft>
                <a:spcPts val="675"/>
              </a:spcAft>
              <a:tabLst>
                <a:tab pos="342900" algn="l"/>
              </a:tabLst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200F58A-53E5-4C31-B0E4-33CA5FE4818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79" y="2323595"/>
            <a:ext cx="4132472" cy="3609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6C4336A-AC47-4AFA-AB33-92EAC3AFC6B1}"/>
              </a:ext>
            </a:extLst>
          </p:cNvPr>
          <p:cNvSpPr/>
          <p:nvPr/>
        </p:nvSpPr>
        <p:spPr>
          <a:xfrm>
            <a:off x="1985211" y="1895491"/>
            <a:ext cx="436746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Create a File Geodatabase: from a folder connection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a Personal 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3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1D0CA7F-0948-4A5B-8CA3-F5F2C4ADA527}"/>
              </a:ext>
            </a:extLst>
          </p:cNvPr>
          <p:cNvSpPr/>
          <p:nvPr/>
        </p:nvSpPr>
        <p:spPr>
          <a:xfrm>
            <a:off x="1985211" y="1709003"/>
            <a:ext cx="4836695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Create a File Geodatabase: using the Create File GDB tool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651094F-47AC-4A8E-875F-549D2EAD02D0}"/>
              </a:ext>
            </a:extLst>
          </p:cNvPr>
          <p:cNvSpPr/>
          <p:nvPr/>
        </p:nvSpPr>
        <p:spPr>
          <a:xfrm>
            <a:off x="631411" y="2123437"/>
            <a:ext cx="371281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Open the Create File GDB in ArcGIS for </a:t>
            </a:r>
            <a:r>
              <a:rPr lang="en-US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Desktop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A7F0395-8BBE-436B-BA1C-B462494BC27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" y="2537872"/>
            <a:ext cx="4593839" cy="2348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CB4DD3E8-0BF6-47F4-BBB4-C6A37F053F4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"/>
          <a:stretch/>
        </p:blipFill>
        <p:spPr bwMode="auto">
          <a:xfrm>
            <a:off x="5343525" y="3239692"/>
            <a:ext cx="3532584" cy="2593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a Personal 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5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1D0CA7F-0948-4A5B-8CA3-F5F2C4ADA527}"/>
              </a:ext>
            </a:extLst>
          </p:cNvPr>
          <p:cNvSpPr/>
          <p:nvPr/>
        </p:nvSpPr>
        <p:spPr>
          <a:xfrm>
            <a:off x="1985211" y="2033854"/>
            <a:ext cx="436746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Create a File Geodatabase: from a folder connection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651094F-47AC-4A8E-875F-549D2EAD02D0}"/>
              </a:ext>
            </a:extLst>
          </p:cNvPr>
          <p:cNvSpPr/>
          <p:nvPr/>
        </p:nvSpPr>
        <p:spPr>
          <a:xfrm>
            <a:off x="350460" y="2443470"/>
            <a:ext cx="3968878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buAutoNum type="arabicPeriod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the Create File GDB in ArcGIS for </a:t>
            </a:r>
            <a:r>
              <a:rPr lang="en-US" sz="1350" dirty="0">
                <a:latin typeface="Calibri" panose="020F0502020204030204" pitchFamily="34" charset="0"/>
                <a:cs typeface="Times New Roman" panose="02020603050405020304" pitchFamily="18" charset="0"/>
              </a:rPr>
              <a:t>Desktop</a:t>
            </a:r>
          </a:p>
          <a:p>
            <a:pPr marL="257175" indent="-257175">
              <a:lnSpc>
                <a:spcPct val="150000"/>
              </a:lnSpc>
              <a:buAutoNum type="arabicPeriod"/>
            </a:pPr>
            <a:r>
              <a:rPr lang="en-US" sz="1350" dirty="0"/>
              <a:t>Specify the folder location where you want the file geodatabase created.</a:t>
            </a:r>
          </a:p>
          <a:p>
            <a:pPr marL="257175" indent="-257175">
              <a:lnSpc>
                <a:spcPct val="150000"/>
              </a:lnSpc>
              <a:buAutoNum type="arabicPeriod"/>
            </a:pPr>
            <a:r>
              <a:rPr lang="en-US" sz="1350" dirty="0"/>
              <a:t>Type a name (My File GDB V10) for the geodatabase.</a:t>
            </a:r>
          </a:p>
          <a:p>
            <a:pPr marL="257175" indent="-257175">
              <a:lnSpc>
                <a:spcPct val="150000"/>
              </a:lnSpc>
              <a:buAutoNum type="arabicPeriod"/>
            </a:pPr>
            <a:r>
              <a:rPr lang="en-US" sz="1350" dirty="0"/>
              <a:t>Choose which ArcGIS version you want the file geodatabase to be.</a:t>
            </a:r>
          </a:p>
          <a:p>
            <a:pPr marL="257175" indent="-257175">
              <a:lnSpc>
                <a:spcPct val="150000"/>
              </a:lnSpc>
              <a:buAutoNum type="arabicPeriod"/>
            </a:pPr>
            <a:r>
              <a:rPr lang="en-US" sz="1350" dirty="0"/>
              <a:t>Click </a:t>
            </a:r>
            <a:r>
              <a:rPr lang="en-US" sz="1350" b="1" dirty="0"/>
              <a:t>OK</a:t>
            </a:r>
            <a:r>
              <a:rPr lang="en-US" sz="1350" dirty="0"/>
              <a:t> to run the tool.</a:t>
            </a:r>
          </a:p>
          <a:p>
            <a:pPr marL="257175" indent="-257175">
              <a:buAutoNum type="arabicPeriod"/>
            </a:pPr>
            <a:endParaRPr lang="en-US" sz="135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16D535D-DB04-452C-B767-BD901B3B2B7B}"/>
              </a:ext>
            </a:extLst>
          </p:cNvPr>
          <p:cNvSpPr/>
          <p:nvPr/>
        </p:nvSpPr>
        <p:spPr>
          <a:xfrm>
            <a:off x="899360" y="1559696"/>
            <a:ext cx="6539163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41"/>
              </a:lnSpc>
              <a:spcAft>
                <a:spcPts val="1541"/>
              </a:spcAft>
            </a:pPr>
            <a:r>
              <a:rPr lang="en-US" sz="1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 allows you to create a file geodatabase that corresponds to an older release of ArcGIS.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8D95CC4-9760-4A3D-877D-45F6CA353E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086" y="2513784"/>
            <a:ext cx="4450556" cy="2836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a Personal 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2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75EBFA8-D212-4A09-8D6A-3F8F9878EF51}"/>
              </a:ext>
            </a:extLst>
          </p:cNvPr>
          <p:cNvSpPr/>
          <p:nvPr/>
        </p:nvSpPr>
        <p:spPr>
          <a:xfrm>
            <a:off x="794085" y="1412365"/>
            <a:ext cx="71948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541"/>
              </a:spcAft>
            </a:pPr>
            <a:r>
              <a:rPr lang="en-US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 can create enterprise geodatabase in a Microsoft SQL Server using the 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Create Enterprise Geodatabase</a:t>
            </a:r>
            <a:r>
              <a:rPr lang="en-US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geoprocessing tool.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1389647" y="2544233"/>
            <a:ext cx="5696953" cy="1650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146" algn="just">
              <a:lnSpc>
                <a:spcPct val="150000"/>
              </a:lnSpc>
            </a:pPr>
            <a:r>
              <a:rPr lang="en-US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</a:p>
          <a:p>
            <a:pPr marL="257175" marR="27146" indent="-257175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SQL Server installed and the instance configured</a:t>
            </a:r>
          </a:p>
          <a:p>
            <a:pPr marL="257175" marR="27146" indent="-257175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perform the role of both the database administrator and geodatabase administrator and, therefore, know the password for both logins</a:t>
            </a:r>
          </a:p>
          <a:p>
            <a:pPr marL="257175" marR="27146" indent="-257175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an ArcGIS Server keycodes file to authorize your geodatabase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7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98" y="2069755"/>
            <a:ext cx="4623761" cy="302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sri.com/news/arcuser/0408/graphics/entergdb_101_3_l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839" y="1792705"/>
            <a:ext cx="2637563" cy="23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25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670760" y="2020859"/>
            <a:ext cx="5964656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marR="27146" indent="-257175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SQL Server instance has been created: </a:t>
            </a: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10.201.2.116/SQLEXPRESS2008</a:t>
            </a:r>
          </a:p>
          <a:p>
            <a:pPr marL="257175" marR="27146" indent="-257175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SQL database has been created: </a:t>
            </a:r>
            <a:r>
              <a:rPr lang="en-US" sz="135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GISSProd</a:t>
            </a:r>
            <a:endParaRPr lang="en-US" sz="135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marR="27146" indent="-257175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135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B4EDC41-E437-4C9B-B4B7-B610EAB38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725" y="2843212"/>
            <a:ext cx="4366030" cy="2478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5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ECC63B-8518-4AD1-A20D-9D1B1FBC16B8}"/>
              </a:ext>
            </a:extLst>
          </p:cNvPr>
          <p:cNvSpPr/>
          <p:nvPr/>
        </p:nvSpPr>
        <p:spPr>
          <a:xfrm>
            <a:off x="363955" y="1740218"/>
            <a:ext cx="4135480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146" algn="just">
              <a:lnSpc>
                <a:spcPct val="150000"/>
              </a:lnSpc>
            </a:pPr>
            <a:r>
              <a:rPr lang="en-US" sz="1350" dirty="0"/>
              <a:t>A new User (Login) has been created in SQL Server: </a:t>
            </a:r>
          </a:p>
          <a:p>
            <a:pPr marR="27146" algn="just">
              <a:lnSpc>
                <a:spcPct val="150000"/>
              </a:lnSpc>
            </a:pPr>
            <a:r>
              <a:rPr lang="en-US" sz="1350" dirty="0">
                <a:solidFill>
                  <a:srgbClr val="0070C0"/>
                </a:solidFill>
              </a:rPr>
              <a:t>Username: </a:t>
            </a:r>
            <a:r>
              <a:rPr lang="en-US" sz="1350" dirty="0" err="1">
                <a:solidFill>
                  <a:srgbClr val="0070C0"/>
                </a:solidFill>
              </a:rPr>
              <a:t>sde</a:t>
            </a:r>
            <a:endParaRPr lang="en-US" sz="1350" dirty="0">
              <a:solidFill>
                <a:srgbClr val="0070C0"/>
              </a:solidFill>
            </a:endParaRPr>
          </a:p>
          <a:p>
            <a:pPr marR="27146" algn="just">
              <a:lnSpc>
                <a:spcPct val="150000"/>
              </a:lnSpc>
            </a:pPr>
            <a:r>
              <a:rPr lang="en-US" sz="135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Password: </a:t>
            </a:r>
            <a:r>
              <a:rPr lang="en-US" sz="135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sde</a:t>
            </a:r>
            <a:endParaRPr lang="en-US" sz="135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9A0F7-CAC0-4E01-BC08-F32DD441E9E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46497" y="3022368"/>
            <a:ext cx="2264569" cy="2664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1707285-3C5F-481B-A9CC-826C46718A8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1740218"/>
            <a:ext cx="4457700" cy="400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0D20235-95CE-49A8-9D87-26999CF04C10}"/>
              </a:ext>
            </a:extLst>
          </p:cNvPr>
          <p:cNvSpPr/>
          <p:nvPr/>
        </p:nvSpPr>
        <p:spPr>
          <a:xfrm>
            <a:off x="1055771" y="416858"/>
            <a:ext cx="7032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38"/>
              </a:spcAft>
            </a:pP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Create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an </a:t>
            </a:r>
            <a:r>
              <a:rPr lang="en-US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Enterprise</a:t>
            </a:r>
            <a:r>
              <a:rPr lang="en-US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Geodatabase</a:t>
            </a:r>
            <a:endParaRPr lang="en-US" sz="3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908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_presentations_PCU">
  <a:themeElements>
    <a:clrScheme name="Jan 3">
      <a:dk1>
        <a:srgbClr val="0000FF"/>
      </a:dk1>
      <a:lt1>
        <a:sysClr val="window" lastClr="FFFFFF"/>
      </a:lt1>
      <a:dk2>
        <a:srgbClr val="000000"/>
      </a:dk2>
      <a:lt2>
        <a:srgbClr val="F8F8F8"/>
      </a:lt2>
      <a:accent1>
        <a:srgbClr val="0000FF"/>
      </a:accent1>
      <a:accent2>
        <a:srgbClr val="5757FF"/>
      </a:accent2>
      <a:accent3>
        <a:srgbClr val="9393FF"/>
      </a:accent3>
      <a:accent4>
        <a:srgbClr val="FFCDAB"/>
      </a:accent4>
      <a:accent5>
        <a:srgbClr val="FF9D5B"/>
      </a:accent5>
      <a:accent6>
        <a:srgbClr val="FF6600"/>
      </a:accent6>
      <a:hlink>
        <a:srgbClr val="5F5F5F"/>
      </a:hlink>
      <a:folHlink>
        <a:srgbClr val="919191"/>
      </a:folHlink>
    </a:clrScheme>
    <a:fontScheme name="1_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9">
        <a:dk1>
          <a:srgbClr val="000000"/>
        </a:dk1>
        <a:lt1>
          <a:srgbClr val="FFFFFF"/>
        </a:lt1>
        <a:dk2>
          <a:srgbClr val="0033CC"/>
        </a:dk2>
        <a:lt2>
          <a:srgbClr val="006600"/>
        </a:lt2>
        <a:accent1>
          <a:srgbClr val="33CC33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008A00"/>
        </a:accent6>
        <a:hlink>
          <a:srgbClr val="FF6600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10">
        <a:dk1>
          <a:srgbClr val="000000"/>
        </a:dk1>
        <a:lt1>
          <a:srgbClr val="FFFFFF"/>
        </a:lt1>
        <a:dk2>
          <a:srgbClr val="0033CC"/>
        </a:dk2>
        <a:lt2>
          <a:srgbClr val="006600"/>
        </a:lt2>
        <a:accent1>
          <a:srgbClr val="0066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E7E7E7"/>
        </a:accent6>
        <a:hlink>
          <a:srgbClr val="FF6600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Theme">
      <a:majorFont>
        <a:latin typeface="Lucida Sans"/>
        <a:ea typeface="Lucida Sans"/>
        <a:cs typeface="Lucida Sans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37013</TotalTime>
  <Words>463</Words>
  <Application>Microsoft Office PowerPoint</Application>
  <PresentationFormat>On-screen Show (4:3)</PresentationFormat>
  <Paragraphs>74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ＭＳ Ｐゴシック</vt:lpstr>
      <vt:lpstr>Arial</vt:lpstr>
      <vt:lpstr>Calibri</vt:lpstr>
      <vt:lpstr>Candara</vt:lpstr>
      <vt:lpstr>Century Gothic</vt:lpstr>
      <vt:lpstr>Helvetica</vt:lpstr>
      <vt:lpstr>Helvetica Neue</vt:lpstr>
      <vt:lpstr>Lato</vt:lpstr>
      <vt:lpstr>Lucida Sans</vt:lpstr>
      <vt:lpstr>Symbol</vt:lpstr>
      <vt:lpstr>Times New Roman</vt:lpstr>
      <vt:lpstr>Wingdings</vt:lpstr>
      <vt:lpstr>Format_presentations_PCU</vt:lpstr>
      <vt:lpstr>Waveform</vt:lpstr>
      <vt:lpstr>Office Theme</vt:lpstr>
      <vt:lpstr>Geospatial Database Create Geodatabase Practical Session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Nations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United Nations</dc:creator>
  <cp:lastModifiedBy>Girum Asrat</cp:lastModifiedBy>
  <cp:revision>329</cp:revision>
  <cp:lastPrinted>2017-08-18T06:37:50Z</cp:lastPrinted>
  <dcterms:created xsi:type="dcterms:W3CDTF">2015-01-06T22:12:39Z</dcterms:created>
  <dcterms:modified xsi:type="dcterms:W3CDTF">2018-06-28T07:30:25Z</dcterms:modified>
</cp:coreProperties>
</file>