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4" r:id="rId3"/>
  </p:sldMasterIdLst>
  <p:notesMasterIdLst>
    <p:notesMasterId r:id="rId17"/>
  </p:notesMasterIdLst>
  <p:sldIdLst>
    <p:sldId id="315" r:id="rId4"/>
    <p:sldId id="277" r:id="rId5"/>
    <p:sldId id="314" r:id="rId6"/>
    <p:sldId id="320" r:id="rId7"/>
    <p:sldId id="321" r:id="rId8"/>
    <p:sldId id="323" r:id="rId9"/>
    <p:sldId id="330" r:id="rId10"/>
    <p:sldId id="324" r:id="rId11"/>
    <p:sldId id="326" r:id="rId12"/>
    <p:sldId id="327" r:id="rId13"/>
    <p:sldId id="328" r:id="rId14"/>
    <p:sldId id="329" r:id="rId15"/>
    <p:sldId id="296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Piedade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7E39"/>
    <a:srgbClr val="F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0391" autoAdjust="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F52EF01-DFF8-46A4-AA81-4B2AB1B3A189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BD86334F-BBA8-49DD-A3E2-53D581E65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7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It is a tool for building workflows / models that use sequence of geoprocessing tools to automate a process in order to generate new datasets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7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This opens a Search window</a:t>
            </a:r>
          </a:p>
          <a:p>
            <a:pPr lvl="1"/>
            <a:r>
              <a:rPr lang="en-US" dirty="0" smtClean="0"/>
              <a:t>On the Search window, type </a:t>
            </a:r>
            <a:r>
              <a:rPr lang="en-US" b="1" dirty="0" smtClean="0"/>
              <a:t>Buffer</a:t>
            </a:r>
            <a:r>
              <a:rPr lang="en-US" dirty="0" smtClean="0"/>
              <a:t>, then click the </a:t>
            </a:r>
            <a:r>
              <a:rPr lang="en-US" b="1" dirty="0" smtClean="0"/>
              <a:t>Search</a:t>
            </a:r>
            <a:r>
              <a:rPr lang="en-US" dirty="0" smtClean="0"/>
              <a:t> button to search.</a:t>
            </a:r>
          </a:p>
          <a:p>
            <a:pPr lvl="1"/>
            <a:r>
              <a:rPr lang="en-US" dirty="0" smtClean="0"/>
              <a:t>The Buffer tool is listed along with other search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73E87"/>
                </a:solidFill>
              </a:rPr>
              <a:t>Drag the search item Buffer (Analysis) in to the </a:t>
            </a:r>
            <a:r>
              <a:rPr lang="en-US" sz="1200" dirty="0" err="1" smtClean="0">
                <a:solidFill>
                  <a:srgbClr val="073E87"/>
                </a:solidFill>
              </a:rPr>
              <a:t>ModelBuilder</a:t>
            </a:r>
            <a:r>
              <a:rPr lang="en-US" sz="1200" dirty="0" smtClean="0">
                <a:solidFill>
                  <a:srgbClr val="073E87"/>
                </a:solidFill>
              </a:rPr>
              <a:t> canvas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8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initially drag a tool into a </a:t>
            </a:r>
            <a:r>
              <a:rPr lang="en-US" dirty="0" err="1" smtClean="0"/>
              <a:t>ModelBuilder</a:t>
            </a:r>
            <a:r>
              <a:rPr lang="en-US" dirty="0" smtClean="0"/>
              <a:t> window, the process is in a not-ready-to-run state (the tool is white), because the required parameter values have not been specified.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3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process is ready-to-run when the tool has all required parameter values.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7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Output Feature class will contain all the attributes of the Input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variables reference data on disk and only contain descriptive information about the data on disk, not the actual data. Validating a model refreshes this descriptive information then checks this description against each tool parameter to ensure it is still valid.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0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6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Helvetica Neue" pitchFamily="2" charset="0"/>
              <a:ea typeface="Helvetica Neue" pitchFamily="2" charset="0"/>
              <a:cs typeface="Helvetica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172200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1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7" y="6248400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90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86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E608-B13D-49E9-BF8E-D334F44F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F11FA-CF43-4074-B8B5-19DAA47AB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00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896B0-C996-4091-8F7F-E492575B3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27EF8-AC34-4864-8022-B1EDB906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4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4BFF7-32CC-44F5-B692-CB08B8729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47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BC8B0-A20F-40AC-9DC4-83C3B8179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612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DD0B7-569F-483F-8BC9-B63EB6A63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34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D8ADE-3E1A-445D-8FA0-72358234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7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6031-B3FC-490E-86B3-EA57E7CA3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84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2A4A4-DD63-4F2D-AF6E-42EBE1871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098" y="1295401"/>
            <a:ext cx="3770313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809" y="1295401"/>
            <a:ext cx="3770312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66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2100" y="341313"/>
            <a:ext cx="2070100" cy="57610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30213" y="341313"/>
            <a:ext cx="6059487" cy="57610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90CEE-B84A-4958-A4BD-8160FB209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4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25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43C2-1DAD-470C-9001-617ECD147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3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7" name="Picture 16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1" y="6249023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098" y="1295401"/>
            <a:ext cx="76930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228600"/>
            <a:ext cx="55626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rot="5400000">
            <a:off x="0" y="609600"/>
            <a:ext cx="8382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9pPr>
    </p:titleStyle>
    <p:bodyStyle>
      <a:lvl1pPr marL="176213" indent="-176213" algn="l" rtl="0" fontAlgn="base">
        <a:lnSpc>
          <a:spcPct val="114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171450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2pPr>
      <a:lvl3pPr marL="738188" indent="-161925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3pPr>
      <a:lvl4pPr marL="1025525" indent="-173038" algn="l" rtl="0" fontAlgn="base">
        <a:lnSpc>
          <a:spcPct val="114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166688" algn="l" rtl="0" fontAlgn="base">
        <a:lnSpc>
          <a:spcPct val="114000"/>
        </a:lnSpc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lang="en-GB" sz="1600" dirty="0">
          <a:solidFill>
            <a:schemeClr val="tx2"/>
          </a:solidFill>
          <a:latin typeface="+mn-lt"/>
          <a:ea typeface="+mn-ea"/>
          <a:cs typeface="+mn-cs"/>
        </a:defRPr>
      </a:lvl5pPr>
      <a:lvl6pPr marL="17684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ECA Logo_new_ENG final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2" y="6210245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2" r:id="rId13"/>
    <p:sldLayoutId id="214748368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5763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430213" y="341313"/>
            <a:ext cx="8281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Sans" panose="020B0602030504020204" pitchFamily="34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8418513" y="6376988"/>
            <a:ext cx="268287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4D6D4E04-9A9B-4566-BFD6-29EAFB140EBE}" type="slidenum">
              <a:rPr lang="en-US" altLang="en-US" smtClean="0"/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9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Lucida Sans" panose="020B0602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92149"/>
            <a:ext cx="8461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00FF"/>
              </a:solidFill>
            </a:endParaRPr>
          </a:p>
          <a:p>
            <a:endParaRPr lang="en-US" sz="2800" i="1" dirty="0" smtClean="0">
              <a:solidFill>
                <a:srgbClr val="F5C040">
                  <a:lumMod val="75000"/>
                </a:srgbClr>
              </a:solidFill>
            </a:endParaRPr>
          </a:p>
          <a:p>
            <a:endParaRPr lang="en-US" sz="2800" i="1" dirty="0">
              <a:solidFill>
                <a:srgbClr val="F5C040">
                  <a:lumMod val="75000"/>
                </a:srgbClr>
              </a:solidFill>
            </a:endParaRPr>
          </a:p>
          <a:p>
            <a:endParaRPr lang="en-US" sz="2800" i="1" dirty="0" smtClean="0">
              <a:solidFill>
                <a:srgbClr val="F5C040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7108" y="825549"/>
            <a:ext cx="7354892" cy="260345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Model Builder in ArcGIS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39875" y="2690370"/>
            <a:ext cx="6400800" cy="1473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GIS for Spatial Planning</a:t>
            </a:r>
          </a:p>
          <a:p>
            <a:r>
              <a:rPr lang="en-US" sz="1800" dirty="0" smtClean="0"/>
              <a:t>Training for Ministry of Transport,</a:t>
            </a:r>
          </a:p>
          <a:p>
            <a:r>
              <a:rPr lang="en-US" sz="1800" dirty="0" smtClean="0"/>
              <a:t>Mozambique</a:t>
            </a:r>
            <a:endParaRPr lang="en-US" sz="1800" dirty="0"/>
          </a:p>
          <a:p>
            <a:endParaRPr lang="en-GB" sz="1800" dirty="0"/>
          </a:p>
          <a:p>
            <a:r>
              <a:rPr lang="en-GB" sz="1800" dirty="0" smtClean="0"/>
              <a:t>Maputo, Mozambique</a:t>
            </a:r>
            <a:endParaRPr lang="en-GB" sz="1800" dirty="0"/>
          </a:p>
          <a:p>
            <a:r>
              <a:rPr lang="en-US" sz="1800" dirty="0" smtClean="0"/>
              <a:t>2-13 July 2018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573126" y="4918923"/>
            <a:ext cx="64008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B6FD"/>
              </a:buClr>
            </a:pPr>
            <a:r>
              <a:rPr lang="en-US" altLang="en-US" sz="1400" dirty="0" smtClean="0">
                <a:latin typeface="Lato" pitchFamily="34" charset="0"/>
                <a:sym typeface="Lato" pitchFamily="34" charset="0"/>
              </a:rPr>
              <a:t>Aster Denekew Yilma</a:t>
            </a:r>
          </a:p>
          <a:p>
            <a:pPr>
              <a:buClr>
                <a:srgbClr val="31B6FD"/>
              </a:buClr>
            </a:pPr>
            <a:r>
              <a:rPr lang="en-US" altLang="en-US" sz="1400" dirty="0" smtClean="0">
                <a:latin typeface="Lato" pitchFamily="34" charset="0"/>
                <a:sym typeface="Lato" pitchFamily="34" charset="0"/>
              </a:rPr>
              <a:t>African </a:t>
            </a:r>
            <a:r>
              <a:rPr lang="en-US" altLang="en-US" sz="1400" dirty="0">
                <a:latin typeface="Lato" pitchFamily="34" charset="0"/>
                <a:sym typeface="Lato" pitchFamily="34" charset="0"/>
              </a:rPr>
              <a:t>Centre for </a:t>
            </a:r>
            <a:r>
              <a:rPr lang="en-US" altLang="en-US" sz="1400" dirty="0" smtClean="0">
                <a:latin typeface="Lato" pitchFamily="34" charset="0"/>
                <a:sym typeface="Lato" pitchFamily="34" charset="0"/>
              </a:rPr>
              <a:t>Statistics</a:t>
            </a:r>
          </a:p>
          <a:p>
            <a:pPr>
              <a:buClr>
                <a:srgbClr val="31B6FD"/>
              </a:buClr>
            </a:pPr>
            <a:endParaRPr lang="en-US" sz="14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31B6FD"/>
              </a:buClr>
            </a:pPr>
            <a:endParaRPr lang="en-GB" sz="1400" dirty="0" smtClean="0"/>
          </a:p>
          <a:p>
            <a:pPr>
              <a:buClr>
                <a:srgbClr val="31B6FD"/>
              </a:buClr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207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Validating the Model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65" y="2227809"/>
            <a:ext cx="4403635" cy="1574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138" y="1752600"/>
            <a:ext cx="8436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200" dirty="0">
                <a:solidFill>
                  <a:schemeClr val="tx2"/>
                </a:solidFill>
              </a:rPr>
              <a:t>Validate the model: data elements and parameter values are valid</a:t>
            </a:r>
          </a:p>
          <a:p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5" y="3886200"/>
            <a:ext cx="3362325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47638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 variables reference data on disk, not the actual data</a:t>
            </a:r>
          </a:p>
        </p:txBody>
      </p:sp>
    </p:spTree>
    <p:extLst>
      <p:ext uri="{BB962C8B-B14F-4D97-AF65-F5344CB8AC3E}">
        <p14:creationId xmlns:p14="http://schemas.microsoft.com/office/powerpoint/2010/main" val="8599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86" t="4438" r="68093" b="43000"/>
          <a:stretch/>
        </p:blipFill>
        <p:spPr>
          <a:xfrm>
            <a:off x="489065" y="1819381"/>
            <a:ext cx="5334000" cy="327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916" y="3646690"/>
            <a:ext cx="3810000" cy="29686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Running the Model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93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57" y="2743200"/>
            <a:ext cx="3359543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50962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Generate model report: </a:t>
            </a:r>
          </a:p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Warning message if there is problem in the model</a:t>
            </a:r>
          </a:p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View or save model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Generating Model Report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7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-28575" y="-19050"/>
            <a:ext cx="9144000" cy="6845300"/>
          </a:xfrm>
          <a:prstGeom prst="rect">
            <a:avLst/>
          </a:prstGeom>
          <a:solidFill>
            <a:srgbClr val="06578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2624138" y="4308475"/>
            <a:ext cx="442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00" b="1" smtClean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THANK YOU!</a:t>
            </a:r>
          </a:p>
        </p:txBody>
      </p:sp>
      <p:pic>
        <p:nvPicPr>
          <p:cNvPr id="23556" name="Picture 8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171575"/>
            <a:ext cx="2563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7" name="Picture 9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174875"/>
            <a:ext cx="21066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41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10867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What is </a:t>
            </a:r>
            <a:r>
              <a:rPr lang="en-US" sz="2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ModelBuilder</a:t>
            </a:r>
            <a:endParaRPr lang="en-US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Creating a Model in </a:t>
            </a:r>
            <a:r>
              <a:rPr lang="en-US" sz="2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ModelBuilder</a:t>
            </a:r>
            <a:endParaRPr lang="en-US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Validating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Running model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Generating model report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04800" y="762000"/>
            <a:ext cx="8193600" cy="914400"/>
          </a:xfrm>
          <a:prstGeom prst="rect">
            <a:avLst/>
          </a:prstGeom>
        </p:spPr>
        <p:txBody>
          <a:bodyPr/>
          <a:lstStyle>
            <a:lvl1pPr marL="176213" indent="-176213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lang="en-GB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684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Content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57600" y="6200660"/>
            <a:ext cx="457200" cy="475488"/>
          </a:xfrm>
        </p:spPr>
        <p:txBody>
          <a:bodyPr/>
          <a:lstStyle/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04800" y="1905000"/>
            <a:ext cx="8305800" cy="4572000"/>
          </a:xfrm>
          <a:prstGeom prst="rect">
            <a:avLst/>
          </a:prstGeom>
        </p:spPr>
        <p:txBody>
          <a:bodyPr/>
          <a:lstStyle>
            <a:lvl1pPr marL="176213" indent="-176213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lang="en-GB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684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sz="1800" dirty="0" smtClean="0">
              <a:solidFill>
                <a:prstClr val="black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sz="1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sz="1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 smtClean="0"/>
              <a:t>What is </a:t>
            </a:r>
            <a:r>
              <a:rPr lang="en-US" sz="2800" b="1" dirty="0" err="1" smtClean="0"/>
              <a:t>ModelBuilder</a:t>
            </a:r>
            <a:r>
              <a:rPr lang="en-US" sz="2800" b="1" dirty="0" smtClean="0"/>
              <a:t>?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296" y="2133600"/>
            <a:ext cx="815950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ModelBuilder</a:t>
            </a:r>
            <a:r>
              <a:rPr lang="en-US" sz="2800" dirty="0">
                <a:solidFill>
                  <a:schemeClr val="tx2"/>
                </a:solidFill>
              </a:rPr>
              <a:t> is an application we use to create, edit and mange models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We create models </a:t>
            </a:r>
            <a:r>
              <a:rPr lang="en-US" sz="2800" dirty="0">
                <a:solidFill>
                  <a:schemeClr val="tx2"/>
                </a:solidFill>
              </a:rPr>
              <a:t>in ArcGIS using </a:t>
            </a:r>
            <a:r>
              <a:rPr lang="en-US" sz="2800" dirty="0" err="1" smtClean="0">
                <a:solidFill>
                  <a:schemeClr val="tx2"/>
                </a:solidFill>
              </a:rPr>
              <a:t>ModelBuilder</a:t>
            </a:r>
            <a:r>
              <a:rPr lang="en-US" sz="2800" dirty="0" smtClean="0">
                <a:solidFill>
                  <a:schemeClr val="tx2"/>
                </a:solidFill>
              </a:rPr>
              <a:t> to automate process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It </a:t>
            </a:r>
            <a:r>
              <a:rPr lang="en-US" sz="2800" dirty="0">
                <a:solidFill>
                  <a:schemeClr val="tx2"/>
                </a:solidFill>
              </a:rPr>
              <a:t>is a tool for building workflows / models that use sequence of geoprocessing </a:t>
            </a:r>
            <a:r>
              <a:rPr lang="en-US" sz="2800" dirty="0" smtClean="0">
                <a:solidFill>
                  <a:schemeClr val="tx2"/>
                </a:solidFill>
              </a:rPr>
              <a:t>tools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36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305800" cy="13716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Creating a new </a:t>
            </a:r>
            <a:r>
              <a:rPr lang="en-US" b="1" dirty="0" smtClean="0"/>
              <a:t>model: </a:t>
            </a:r>
            <a:endParaRPr lang="en-US" b="1" dirty="0"/>
          </a:p>
          <a:p>
            <a:pPr lvl="1"/>
            <a:r>
              <a:rPr lang="en-US" sz="2400" dirty="0"/>
              <a:t>Click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err="1"/>
              <a:t>ModelBuilder</a:t>
            </a:r>
            <a:r>
              <a:rPr lang="en-US" sz="2400" dirty="0"/>
              <a:t> button </a:t>
            </a:r>
            <a:r>
              <a:rPr lang="en-US" sz="2400" dirty="0" smtClean="0"/>
              <a:t>on </a:t>
            </a:r>
            <a:r>
              <a:rPr lang="en-US" sz="2400" dirty="0"/>
              <a:t>the ArcMap Standard </a:t>
            </a:r>
            <a:r>
              <a:rPr lang="en-US" sz="2400" dirty="0" smtClean="0"/>
              <a:t>toolbar </a:t>
            </a:r>
            <a:endParaRPr lang="en-US" sz="2400" dirty="0"/>
          </a:p>
          <a:p>
            <a:pPr lvl="1"/>
            <a:r>
              <a:rPr lang="en-US" sz="2400" dirty="0"/>
              <a:t>This opens the </a:t>
            </a:r>
            <a:r>
              <a:rPr lang="en-US" sz="2400" dirty="0" err="1"/>
              <a:t>ModelBuilder</a:t>
            </a:r>
            <a:r>
              <a:rPr lang="en-US" sz="2400" dirty="0"/>
              <a:t> window for </a:t>
            </a:r>
            <a:r>
              <a:rPr lang="en-US" sz="2400" dirty="0" smtClean="0"/>
              <a:t>editing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 smtClean="0"/>
              <a:t>Creating Models in ArcGIS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0000" b="5195"/>
          <a:stretch/>
        </p:blipFill>
        <p:spPr>
          <a:xfrm>
            <a:off x="2133600" y="2667000"/>
            <a:ext cx="4724400" cy="38082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7800" y="4791861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dirty="0" smtClean="0">
                <a:solidFill>
                  <a:srgbClr val="073E87"/>
                </a:solidFill>
              </a:rPr>
              <a:t>the </a:t>
            </a:r>
            <a:r>
              <a:rPr lang="en-US" dirty="0">
                <a:solidFill>
                  <a:srgbClr val="073E87"/>
                </a:solidFill>
              </a:rPr>
              <a:t>model is open for editing, you can add tools using the Search </a:t>
            </a:r>
            <a:r>
              <a:rPr lang="en-US" dirty="0" smtClean="0">
                <a:solidFill>
                  <a:srgbClr val="073E87"/>
                </a:solidFill>
              </a:rPr>
              <a:t>window; add data elements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/>
              <a:t>Creating Models in ArcGIS</a:t>
            </a:r>
            <a:endParaRPr lang="en-GB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75000" b="57000"/>
          <a:stretch/>
        </p:blipFill>
        <p:spPr>
          <a:xfrm>
            <a:off x="533400" y="2438400"/>
            <a:ext cx="3810000" cy="2340428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893363"/>
          </a:xfrm>
        </p:spPr>
        <p:txBody>
          <a:bodyPr>
            <a:noAutofit/>
          </a:bodyPr>
          <a:lstStyle/>
          <a:p>
            <a:r>
              <a:rPr lang="en-US" b="1" dirty="0"/>
              <a:t>Adding tools and data to a model:</a:t>
            </a:r>
          </a:p>
          <a:p>
            <a:pPr lvl="1"/>
            <a:r>
              <a:rPr lang="en-US" sz="2400" dirty="0"/>
              <a:t>In ArcMap, click </a:t>
            </a:r>
            <a:r>
              <a:rPr lang="en-US" sz="2400" b="1" dirty="0"/>
              <a:t>Geoprocessing</a:t>
            </a:r>
            <a:r>
              <a:rPr lang="en-US" sz="2400" dirty="0"/>
              <a:t> &gt; </a:t>
            </a:r>
            <a:r>
              <a:rPr lang="en-US" sz="2400" b="1" dirty="0"/>
              <a:t>Search For Tools</a:t>
            </a:r>
            <a:r>
              <a:rPr lang="en-US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24" y="2514601"/>
            <a:ext cx="3735976" cy="3962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404062"/>
            <a:ext cx="2743200" cy="33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/>
              <a:t>Creating Models in ArcGIS</a:t>
            </a:r>
            <a:endParaRPr lang="en-GB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0000" t="12667" r="64584" b="36000"/>
          <a:stretch/>
        </p:blipFill>
        <p:spPr>
          <a:xfrm>
            <a:off x="193965" y="1981200"/>
            <a:ext cx="5493328" cy="39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2364383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Right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click on the Buffer tool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Create input </a:t>
            </a:r>
            <a:r>
              <a:rPr lang="en-US" dirty="0" smtClean="0">
                <a:solidFill>
                  <a:schemeClr val="tx2"/>
                </a:solidFill>
              </a:rPr>
              <a:t>features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(Make variable -&gt; From Parameter -&gt; Input features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Input feature added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89" y="1990097"/>
            <a:ext cx="5334000" cy="2872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094847"/>
            <a:ext cx="290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Double click each building block to define parameters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4473" y="3050219"/>
            <a:ext cx="216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“Not Ready-To-Run”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72625"/>
            <a:ext cx="3519488" cy="2442665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/>
              <a:t>Creating Models in ArcGIS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849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9" y="1905000"/>
            <a:ext cx="7362825" cy="362902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/>
              <a:t>Creating Models in ArcGIS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562600"/>
            <a:ext cx="168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“Ready</a:t>
            </a:r>
            <a:r>
              <a:rPr lang="en-US" b="1" dirty="0"/>
              <a:t>-to-</a:t>
            </a:r>
            <a:r>
              <a:rPr lang="en-US" b="1" dirty="0" smtClean="0"/>
              <a:t>run”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4732867"/>
            <a:ext cx="7239000" cy="121073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The first geoprocessing applies </a:t>
            </a:r>
            <a:r>
              <a:rPr lang="en-US" sz="2000" dirty="0"/>
              <a:t>a new projection to an input feature class to create a new output feature class</a:t>
            </a:r>
          </a:p>
          <a:p>
            <a:pPr algn="just"/>
            <a:r>
              <a:rPr lang="en-US" sz="2000" dirty="0" smtClean="0"/>
              <a:t>The output feature, projected feature class, becomes input feature for the next geoprocessing (clip)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7602774" cy="249381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27296" y="606028"/>
            <a:ext cx="815950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/>
              <a:t>Creating Models in ArcGIS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721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_presentations_PCU">
  <a:themeElements>
    <a:clrScheme name="Jan 3">
      <a:dk1>
        <a:srgbClr val="0000FF"/>
      </a:dk1>
      <a:lt1>
        <a:sysClr val="window" lastClr="FFFFFF"/>
      </a:lt1>
      <a:dk2>
        <a:srgbClr val="000000"/>
      </a:dk2>
      <a:lt2>
        <a:srgbClr val="F8F8F8"/>
      </a:lt2>
      <a:accent1>
        <a:srgbClr val="0000FF"/>
      </a:accent1>
      <a:accent2>
        <a:srgbClr val="5757FF"/>
      </a:accent2>
      <a:accent3>
        <a:srgbClr val="9393FF"/>
      </a:accent3>
      <a:accent4>
        <a:srgbClr val="FFCDAB"/>
      </a:accent4>
      <a:accent5>
        <a:srgbClr val="FF9D5B"/>
      </a:accent5>
      <a:accent6>
        <a:srgbClr val="FF6600"/>
      </a:accent6>
      <a:hlink>
        <a:srgbClr val="5F5F5F"/>
      </a:hlink>
      <a:folHlink>
        <a:srgbClr val="919191"/>
      </a:folHlink>
    </a:clrScheme>
    <a:fontScheme name="1_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9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33CC33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008A00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10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0066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E7E7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40848</TotalTime>
  <Words>485</Words>
  <Application>Microsoft Office PowerPoint</Application>
  <PresentationFormat>On-screen Show (4:3)</PresentationFormat>
  <Paragraphs>85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Arial</vt:lpstr>
      <vt:lpstr>Calibri</vt:lpstr>
      <vt:lpstr>Candara</vt:lpstr>
      <vt:lpstr>Century Gothic</vt:lpstr>
      <vt:lpstr>Helvetica</vt:lpstr>
      <vt:lpstr>Helvetica Neue</vt:lpstr>
      <vt:lpstr>Lato</vt:lpstr>
      <vt:lpstr>Lucida Sans</vt:lpstr>
      <vt:lpstr>Symbol</vt:lpstr>
      <vt:lpstr>Wingdings</vt:lpstr>
      <vt:lpstr>Format_presentations_PCU</vt:lpstr>
      <vt:lpstr>Waveform</vt:lpstr>
      <vt:lpstr>Office Theme</vt:lpstr>
      <vt:lpstr>Using Model Builder in ArcGIS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Validating the Model</vt:lpstr>
      <vt:lpstr>Running the Model</vt:lpstr>
      <vt:lpstr>Generating Model Report</vt:lpstr>
      <vt:lpstr>PowerPoint Presentation</vt:lpstr>
    </vt:vector>
  </TitlesOfParts>
  <Company>United Nations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Nations</dc:creator>
  <cp:lastModifiedBy>Aster Denekew</cp:lastModifiedBy>
  <cp:revision>378</cp:revision>
  <cp:lastPrinted>2017-08-18T06:37:50Z</cp:lastPrinted>
  <dcterms:created xsi:type="dcterms:W3CDTF">2015-01-06T22:12:39Z</dcterms:created>
  <dcterms:modified xsi:type="dcterms:W3CDTF">2018-06-29T08:43:02Z</dcterms:modified>
</cp:coreProperties>
</file>