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4" r:id="rId3"/>
  </p:sldMasterIdLst>
  <p:notesMasterIdLst>
    <p:notesMasterId r:id="rId19"/>
  </p:notesMasterIdLst>
  <p:sldIdLst>
    <p:sldId id="315" r:id="rId4"/>
    <p:sldId id="277" r:id="rId5"/>
    <p:sldId id="316" r:id="rId6"/>
    <p:sldId id="317" r:id="rId7"/>
    <p:sldId id="319" r:id="rId8"/>
    <p:sldId id="323" r:id="rId9"/>
    <p:sldId id="324" r:id="rId10"/>
    <p:sldId id="322" r:id="rId11"/>
    <p:sldId id="325" r:id="rId12"/>
    <p:sldId id="326" r:id="rId13"/>
    <p:sldId id="327" r:id="rId14"/>
    <p:sldId id="330" r:id="rId15"/>
    <p:sldId id="329" r:id="rId16"/>
    <p:sldId id="328" r:id="rId17"/>
    <p:sldId id="296" r:id="rId1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 Piedade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7E39"/>
    <a:srgbClr val="FA3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0421" autoAdjust="0"/>
  </p:normalViewPr>
  <p:slideViewPr>
    <p:cSldViewPr>
      <p:cViewPr varScale="1">
        <p:scale>
          <a:sx n="92" d="100"/>
          <a:sy n="92" d="100"/>
        </p:scale>
        <p:origin x="112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0F52EF01-DFF8-46A4-AA81-4B2AB1B3A189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1221" tIns="45610" rIns="91221" bIns="456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BD86334F-BBA8-49DD-A3E2-53D581E65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1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7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baseline="0" dirty="0" smtClean="0"/>
              <a:t> input surface raster</a:t>
            </a:r>
          </a:p>
          <a:p>
            <a:r>
              <a:rPr lang="en-US" baseline="0" dirty="0" smtClean="0"/>
              <a:t>Select the folder where you will save the output polyline features (contour), including name</a:t>
            </a:r>
          </a:p>
          <a:p>
            <a:r>
              <a:rPr lang="en-US" baseline="0" dirty="0" smtClean="0"/>
              <a:t>Base contour is the base contour value, where contours are generated above and below this value. The default is 0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9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baseline="0" dirty="0" smtClean="0"/>
              <a:t> input surface raster</a:t>
            </a:r>
          </a:p>
          <a:p>
            <a:r>
              <a:rPr lang="en-US" baseline="0" dirty="0" smtClean="0"/>
              <a:t>Select the folder where you will save the output raster (slope), including name of raster output</a:t>
            </a:r>
          </a:p>
          <a:p>
            <a:r>
              <a:rPr lang="en-US" baseline="0" dirty="0" smtClean="0"/>
              <a:t>Select the output measurement (Degree or Percent rise ) for the slope measurement unit</a:t>
            </a:r>
          </a:p>
          <a:p>
            <a:r>
              <a:rPr lang="en-US" baseline="0" dirty="0" smtClean="0"/>
              <a:t>Z factor adjusts the units of measure for z units; if the 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 units in the input raster is different from z units. Z factor is 1 if they have same units.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97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baseline="0" dirty="0" smtClean="0"/>
              <a:t> input surface raster</a:t>
            </a:r>
          </a:p>
          <a:p>
            <a:r>
              <a:rPr lang="en-US" baseline="0" dirty="0" smtClean="0"/>
              <a:t>Select the folder where you will save the output raster (Aspect), including name of raster output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Cells in the input raster that are flat—with zero slope—are assigned an aspect of -1.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Aspect is expressed in positive degrees from 0 to 359.9, measured clockwise from north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Model shadows are</a:t>
            </a:r>
            <a:r>
              <a:rPr lang="en-US" baseline="0" dirty="0" smtClean="0"/>
              <a:t> not checked the effects of shadows are not considered. The output raster only considers local illumination angles</a:t>
            </a:r>
          </a:p>
          <a:p>
            <a:r>
              <a:rPr lang="en-US" baseline="0" dirty="0" smtClean="0"/>
              <a:t>If checked, the output shaded raster considers both local illumination angles and shadows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34F-BBA8-49DD-A3E2-53D581E651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5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Helvetica Neue" pitchFamily="2" charset="0"/>
              <a:ea typeface="Helvetica Neue" pitchFamily="2" charset="0"/>
              <a:cs typeface="Helvetica Ne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12" descr="ECA Logo_new_ENG final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50165"/>
            <a:ext cx="3749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5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	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 descr="ECA Logo_new_ENG final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4566"/>
            <a:ext cx="3749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15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91075"/>
          </a:xfrm>
        </p:spPr>
        <p:txBody>
          <a:bodyPr/>
          <a:lstStyle>
            <a:lvl1pPr marL="266700" indent="-222250">
              <a:lnSpc>
                <a:spcPct val="114000"/>
              </a:lnSpc>
              <a:buClrTx/>
              <a:buFont typeface="Wingdings" pitchFamily="2" charset="2"/>
              <a:buChar char="§"/>
              <a:defRPr sz="1600">
                <a:latin typeface="+mn-lt"/>
              </a:defRPr>
            </a:lvl1pPr>
            <a:lvl2pPr marL="538163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2pPr>
            <a:lvl3pPr marL="804863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3pPr>
            <a:lvl4pPr marL="1076325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4pPr>
            <a:lvl5pPr marL="1343025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7" y="6248400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90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229600" cy="4791075"/>
          </a:xfrm>
        </p:spPr>
        <p:txBody>
          <a:bodyPr/>
          <a:lstStyle>
            <a:lvl1pPr marL="266700" indent="-222250">
              <a:lnSpc>
                <a:spcPct val="114000"/>
              </a:lnSpc>
              <a:buClrTx/>
              <a:buFont typeface="Wingdings" pitchFamily="2" charset="2"/>
              <a:buChar char="§"/>
              <a:defRPr sz="1600">
                <a:latin typeface="+mn-lt"/>
              </a:defRPr>
            </a:lvl1pPr>
            <a:lvl2pPr marL="538163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2pPr>
            <a:lvl3pPr marL="804863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3pPr>
            <a:lvl4pPr marL="1076325" indent="-271463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4pPr>
            <a:lvl5pPr marL="1343025" indent="-266700">
              <a:lnSpc>
                <a:spcPct val="114000"/>
              </a:lnSpc>
              <a:buClrTx/>
              <a:buSzPct val="100000"/>
              <a:buFont typeface="Wingdings" pitchFamily="2" charset="2"/>
              <a:buChar char="§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86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ECE608-B13D-49E9-BF8E-D334F44F9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63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F11FA-CF43-4074-B8B5-19DAA47AB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004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896B0-C996-4091-8F7F-E492575B3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93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5763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827EF8-AC34-4864-8022-B1EDB906B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46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84BFF7-32CC-44F5-B692-CB08B8729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47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BC8B0-A20F-40AC-9DC4-83C3B8179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612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FDD0B7-569F-483F-8BC9-B63EB6A63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34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8D8ADE-3E1A-445D-8FA0-723582343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72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>
              <a:sym typeface="Calibri" pitchFamily="34" charset="0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6031-B3FC-490E-86B3-EA57E7CA3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284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A2A4A4-DD63-4F2D-AF6E-42EBE1871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48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098" y="1295401"/>
            <a:ext cx="3770313" cy="4791075"/>
          </a:xfrm>
        </p:spPr>
        <p:txBody>
          <a:bodyPr/>
          <a:lstStyle>
            <a:lvl1pPr marL="176213" indent="-176213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809" y="1295401"/>
            <a:ext cx="3770312" cy="4791075"/>
          </a:xfrm>
        </p:spPr>
        <p:txBody>
          <a:bodyPr/>
          <a:lstStyle>
            <a:lvl1pPr marL="176213" indent="-176213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eaLnBrk="1" fontAlgn="base" hangingPunct="1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66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2100" y="341313"/>
            <a:ext cx="2070100" cy="5761037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30213" y="341313"/>
            <a:ext cx="6059487" cy="576103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90CEE-B84A-4958-A4BD-8160FB209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44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3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9400" y="345000"/>
            <a:ext cx="8193600" cy="381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2148" y="724563"/>
            <a:ext cx="8193600" cy="381000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►"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25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43C2-1DAD-470C-9001-617ECD147D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734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7" name="Picture 16" descr="ECA Logo_new_ENG final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" y="6250165"/>
            <a:ext cx="37496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30" y="4087564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7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098" y="1295401"/>
            <a:ext cx="76930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81000" y="228600"/>
            <a:ext cx="5562600" cy="76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 rot="5400000">
            <a:off x="0" y="609600"/>
            <a:ext cx="838200" cy="762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1488" y="6248402"/>
            <a:ext cx="8006901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248400"/>
            <a:ext cx="4572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66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Arial" pitchFamily="34" charset="0"/>
          <a:ea typeface="ＭＳ Ｐゴシック" pitchFamily="3" charset="-128"/>
        </a:defRPr>
      </a:lvl9pPr>
    </p:titleStyle>
    <p:bodyStyle>
      <a:lvl1pPr marL="176213" indent="-176213" algn="l" rtl="0" fontAlgn="base">
        <a:lnSpc>
          <a:spcPct val="114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171450" algn="l" rtl="0" fontAlgn="base">
        <a:lnSpc>
          <a:spcPct val="114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2pPr>
      <a:lvl3pPr marL="738188" indent="-161925" algn="l" rtl="0" fontAlgn="base">
        <a:lnSpc>
          <a:spcPct val="114000"/>
        </a:lnSpc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3pPr>
      <a:lvl4pPr marL="1025525" indent="-173038" algn="l" rtl="0" fontAlgn="base">
        <a:lnSpc>
          <a:spcPct val="114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lang="en-US" sz="1600" dirty="0">
          <a:solidFill>
            <a:schemeClr val="tx2"/>
          </a:solidFill>
          <a:latin typeface="+mn-lt"/>
          <a:ea typeface="+mn-ea"/>
          <a:cs typeface="+mn-cs"/>
        </a:defRPr>
      </a:lvl4pPr>
      <a:lvl5pPr marL="1311275" indent="-166688" algn="l" rtl="0" fontAlgn="base">
        <a:lnSpc>
          <a:spcPct val="114000"/>
        </a:lnSpc>
        <a:spcBef>
          <a:spcPct val="20000"/>
        </a:spcBef>
        <a:spcAft>
          <a:spcPct val="0"/>
        </a:spcAft>
        <a:buSzPct val="65000"/>
        <a:buFont typeface="Wingdings" pitchFamily="2" charset="2"/>
        <a:buChar char="§"/>
        <a:defRPr lang="en-GB" sz="1600" dirty="0">
          <a:solidFill>
            <a:schemeClr val="tx2"/>
          </a:solidFill>
          <a:latin typeface="+mn-lt"/>
          <a:ea typeface="+mn-ea"/>
          <a:cs typeface="+mn-cs"/>
        </a:defRPr>
      </a:lvl5pPr>
      <a:lvl6pPr marL="17684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6pPr>
      <a:lvl7pPr marL="22256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7pPr>
      <a:lvl8pPr marL="26828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8pPr>
      <a:lvl9pPr marL="3140075" indent="-1666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3333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2" r:id="rId13"/>
    <p:sldLayoutId id="214748368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5763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7" name="Rectangle 4"/>
          <p:cNvSpPr>
            <a:spLocks noGrp="1"/>
          </p:cNvSpPr>
          <p:nvPr>
            <p:ph type="title"/>
          </p:nvPr>
        </p:nvSpPr>
        <p:spPr bwMode="auto">
          <a:xfrm>
            <a:off x="430213" y="341313"/>
            <a:ext cx="82819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Lucida Sans" panose="020B0602030504020204" pitchFamily="34" charset="0"/>
              </a:rPr>
              <a:t>Click to edit Master title style</a:t>
            </a: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2"/>
          </p:nvPr>
        </p:nvSpPr>
        <p:spPr bwMode="auto">
          <a:xfrm>
            <a:off x="8418513" y="6376988"/>
            <a:ext cx="268287" cy="279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>
                <a:solidFill>
                  <a:srgbClr val="888888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fld id="{4D6D4E04-9A9B-4566-BFD6-29EAFB140EBE}" type="slidenum">
              <a:rPr lang="en-US" altLang="en-US" smtClean="0"/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597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  <a:sym typeface="Lucida Sans" panose="020B0602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anose="020B060203050402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Lucida Sans" pitchFamily="34" charset="0"/>
          <a:ea typeface="Lucida Sans" pitchFamily="34" charset="0"/>
          <a:cs typeface="Lucida Sans" pitchFamily="34" charset="0"/>
          <a:sym typeface="Lucida Sans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indent="4572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indent="9144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indent="13716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indent="18288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4572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9144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13716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1828800" indent="1828800" algn="l" rtl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3" y="292149"/>
            <a:ext cx="8461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0000FF"/>
              </a:solidFill>
            </a:endParaRPr>
          </a:p>
          <a:p>
            <a:endParaRPr lang="en-US" sz="2800" i="1" dirty="0" smtClean="0">
              <a:solidFill>
                <a:srgbClr val="F5C040">
                  <a:lumMod val="75000"/>
                </a:srgbClr>
              </a:solidFill>
            </a:endParaRPr>
          </a:p>
          <a:p>
            <a:endParaRPr lang="en-US" sz="2800" i="1" dirty="0">
              <a:solidFill>
                <a:srgbClr val="F5C040">
                  <a:lumMod val="75000"/>
                </a:srgbClr>
              </a:solidFill>
            </a:endParaRPr>
          </a:p>
          <a:p>
            <a:endParaRPr lang="en-US" sz="2800" i="1" dirty="0" smtClean="0">
              <a:solidFill>
                <a:srgbClr val="F5C040">
                  <a:lumMod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27108" y="825549"/>
            <a:ext cx="7354892" cy="260345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Operations Examples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39875" y="2690370"/>
            <a:ext cx="6400800" cy="1473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GIS for Spatial Planning</a:t>
            </a:r>
          </a:p>
          <a:p>
            <a:r>
              <a:rPr lang="en-US" sz="1800" dirty="0" smtClean="0"/>
              <a:t>Training for Ministry of Transport</a:t>
            </a:r>
          </a:p>
          <a:p>
            <a:r>
              <a:rPr lang="en-US" sz="1800" dirty="0" smtClean="0"/>
              <a:t>Mozambique</a:t>
            </a:r>
            <a:endParaRPr lang="en-US" sz="1800" dirty="0"/>
          </a:p>
          <a:p>
            <a:endParaRPr lang="en-GB" sz="1800" dirty="0"/>
          </a:p>
          <a:p>
            <a:r>
              <a:rPr lang="en-GB" sz="1800" dirty="0" smtClean="0"/>
              <a:t>Maputo, Mozambique</a:t>
            </a:r>
            <a:endParaRPr lang="en-GB" sz="1800" dirty="0"/>
          </a:p>
          <a:p>
            <a:r>
              <a:rPr lang="en-US" sz="1800" dirty="0" smtClean="0"/>
              <a:t>2-13 July 2018</a:t>
            </a:r>
            <a:endParaRPr lang="en-US" sz="1800" dirty="0"/>
          </a:p>
          <a:p>
            <a:endParaRPr lang="en-GB" sz="1800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573126" y="4918923"/>
            <a:ext cx="6400800" cy="93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1B6FD"/>
              </a:buClr>
            </a:pPr>
            <a:endParaRPr lang="en-US" altLang="en-US" sz="1400" dirty="0" smtClean="0">
              <a:latin typeface="Lato" pitchFamily="34" charset="0"/>
              <a:sym typeface="Lato" pitchFamily="34" charset="0"/>
            </a:endParaRPr>
          </a:p>
          <a:p>
            <a:pPr>
              <a:buClr>
                <a:srgbClr val="31B6FD"/>
              </a:buClr>
            </a:pPr>
            <a:r>
              <a:rPr lang="en-US" altLang="en-US" sz="1400" dirty="0" smtClean="0">
                <a:latin typeface="Lato" pitchFamily="34" charset="0"/>
                <a:sym typeface="Lato" pitchFamily="34" charset="0"/>
              </a:rPr>
              <a:t>Geoinformation and Sectoral Statistics Section</a:t>
            </a:r>
          </a:p>
          <a:p>
            <a:pPr>
              <a:buClr>
                <a:srgbClr val="31B6FD"/>
              </a:buClr>
            </a:pPr>
            <a:endParaRPr lang="en-US" sz="14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31B6FD"/>
              </a:buClr>
            </a:pPr>
            <a:endParaRPr lang="en-GB" sz="1400" dirty="0" smtClean="0"/>
          </a:p>
          <a:p>
            <a:pPr>
              <a:buClr>
                <a:srgbClr val="31B6FD"/>
              </a:buClr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207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490728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Creating Aspect from Raster Surface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2133600"/>
            <a:ext cx="65246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46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9166" b="7181"/>
          <a:stretch/>
        </p:blipFill>
        <p:spPr>
          <a:xfrm>
            <a:off x="1905000" y="1299941"/>
            <a:ext cx="6477000" cy="4955386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490728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Creating Aspect from Raster Surface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4759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5370555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altLang="en-US" sz="2000" dirty="0" smtClean="0">
                <a:solidFill>
                  <a:schemeClr val="tx2"/>
                </a:solidFill>
              </a:rPr>
              <a:t>To create </a:t>
            </a:r>
            <a:r>
              <a:rPr lang="en-US" altLang="en-US" sz="2000" dirty="0" err="1" smtClean="0">
                <a:solidFill>
                  <a:schemeClr val="tx2"/>
                </a:solidFill>
              </a:rPr>
              <a:t>hillshade</a:t>
            </a:r>
            <a:r>
              <a:rPr lang="en-US" altLang="en-US" sz="2000" dirty="0" smtClean="0">
                <a:solidFill>
                  <a:schemeClr val="tx2"/>
                </a:solidFill>
              </a:rPr>
              <a:t> from raster </a:t>
            </a:r>
            <a:r>
              <a:rPr lang="en-US" altLang="en-US" sz="2000" dirty="0">
                <a:solidFill>
                  <a:schemeClr val="tx2"/>
                </a:solidFill>
              </a:rPr>
              <a:t>surface (e.g. DEM), </a:t>
            </a:r>
            <a:r>
              <a:rPr lang="en-US" altLang="en-US" sz="2000" dirty="0" smtClean="0">
                <a:solidFill>
                  <a:schemeClr val="tx2"/>
                </a:solidFill>
              </a:rPr>
              <a:t>use </a:t>
            </a:r>
            <a:r>
              <a:rPr lang="en-US" altLang="en-US" sz="2000" b="1" dirty="0" err="1" smtClean="0">
                <a:solidFill>
                  <a:schemeClr val="tx2"/>
                </a:solidFill>
              </a:rPr>
              <a:t>Hillshade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</a:rPr>
              <a:t>(Spatial Analysis) tool,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Surface</a:t>
            </a:r>
            <a:r>
              <a:rPr lang="en-US" altLang="en-US" sz="2000" dirty="0" smtClean="0">
                <a:solidFill>
                  <a:schemeClr val="tx2"/>
                </a:solidFill>
              </a:rPr>
              <a:t> toolset</a:t>
            </a:r>
          </a:p>
          <a:p>
            <a:pPr marL="274320" indent="-27432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3804948" cy="3370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990600"/>
            <a:ext cx="2602124" cy="57160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28600" y="457200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Creating </a:t>
            </a:r>
            <a:r>
              <a:rPr lang="en-US" sz="3600" dirty="0" err="1" smtClean="0"/>
              <a:t>Hillshade</a:t>
            </a:r>
            <a:r>
              <a:rPr lang="en-US" sz="3600" dirty="0" smtClean="0"/>
              <a:t> </a:t>
            </a:r>
            <a:r>
              <a:rPr lang="en-US" altLang="en-US" sz="3600" dirty="0"/>
              <a:t>from </a:t>
            </a:r>
            <a:r>
              <a:rPr lang="en-US" altLang="en-US" sz="3600" dirty="0" smtClean="0"/>
              <a:t>Raster Surface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15276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57350"/>
            <a:ext cx="6419850" cy="459105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490728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Creating </a:t>
            </a:r>
            <a:r>
              <a:rPr lang="en-US" sz="3600" dirty="0" err="1" smtClean="0"/>
              <a:t>Hillshade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70125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490728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Creating </a:t>
            </a:r>
            <a:r>
              <a:rPr lang="en-US" sz="3600" dirty="0" err="1" smtClean="0"/>
              <a:t>Hillshade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333" b="9330"/>
          <a:stretch/>
        </p:blipFill>
        <p:spPr>
          <a:xfrm>
            <a:off x="2667000" y="1461052"/>
            <a:ext cx="6096000" cy="4926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445" y="2127206"/>
            <a:ext cx="217015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altLang="en-US" dirty="0" smtClean="0">
                <a:solidFill>
                  <a:schemeClr val="tx2"/>
                </a:solidFill>
              </a:rPr>
              <a:t>You can change the color </a:t>
            </a:r>
            <a:r>
              <a:rPr lang="en-US" altLang="en-US" dirty="0">
                <a:solidFill>
                  <a:schemeClr val="tx2"/>
                </a:solidFill>
              </a:rPr>
              <a:t>in </a:t>
            </a:r>
            <a:r>
              <a:rPr lang="en-US" altLang="en-US" dirty="0" err="1">
                <a:solidFill>
                  <a:schemeClr val="tx2"/>
                </a:solidFill>
              </a:rPr>
              <a:t>Symbology</a:t>
            </a:r>
            <a:endParaRPr lang="en-US" dirty="0">
              <a:solidFill>
                <a:schemeClr val="tx2"/>
              </a:solidFill>
            </a:endParaRPr>
          </a:p>
          <a:p>
            <a:pPr marL="274320" indent="-27432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altLang="en-US" dirty="0" smtClean="0">
                <a:solidFill>
                  <a:schemeClr val="tx2"/>
                </a:solidFill>
              </a:rPr>
              <a:t>Check </a:t>
            </a:r>
            <a:r>
              <a:rPr lang="en-US" altLang="en-US" dirty="0">
                <a:solidFill>
                  <a:schemeClr val="tx2"/>
                </a:solidFill>
              </a:rPr>
              <a:t>the hill shade effect to  change the display, </a:t>
            </a:r>
            <a:r>
              <a:rPr lang="en-US" altLang="en-US" dirty="0" smtClean="0">
                <a:solidFill>
                  <a:schemeClr val="tx2"/>
                </a:solidFill>
              </a:rPr>
              <a:t>Z value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906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-28575" y="-19050"/>
            <a:ext cx="9144000" cy="6845300"/>
          </a:xfrm>
          <a:prstGeom prst="rect">
            <a:avLst/>
          </a:prstGeom>
          <a:solidFill>
            <a:srgbClr val="06578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2624138" y="4308475"/>
            <a:ext cx="442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500" b="1" smtClean="0">
                <a:solidFill>
                  <a:srgbClr val="FFFFFF"/>
                </a:solidFill>
                <a:latin typeface="Lato" pitchFamily="34" charset="0"/>
                <a:sym typeface="Lato" pitchFamily="34" charset="0"/>
              </a:rPr>
              <a:t>THANK YOU!</a:t>
            </a:r>
          </a:p>
        </p:txBody>
      </p:sp>
      <p:pic>
        <p:nvPicPr>
          <p:cNvPr id="23556" name="Picture 8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171575"/>
            <a:ext cx="25638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7" name="Picture 9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174875"/>
            <a:ext cx="21066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41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098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Creating 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contour lines form </a:t>
            </a: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Surface Raster (DEM/DTM)</a:t>
            </a:r>
            <a:endParaRPr lang="en-US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Creating Slope from 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Surface Raster (</a:t>
            </a: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DEM)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Creating Aspect from Surface Raster (DEM)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Creating </a:t>
            </a:r>
            <a:r>
              <a:rPr lang="en-US" sz="2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Hillshade</a:t>
            </a: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`</a:t>
            </a:r>
            <a:endParaRPr lang="en-US" sz="2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Using the Raster Calculator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04800" y="762000"/>
            <a:ext cx="8193600" cy="914400"/>
          </a:xfrm>
          <a:prstGeom prst="rect">
            <a:avLst/>
          </a:prstGeom>
        </p:spPr>
        <p:txBody>
          <a:bodyPr/>
          <a:lstStyle>
            <a:lvl1pPr marL="176213" indent="-176213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1963" indent="-171450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38188" indent="-161925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5525" indent="-173038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11275" indent="-166688" algn="l" rtl="0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§"/>
              <a:defRPr lang="en-GB" sz="16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684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6pPr>
            <a:lvl7pPr marL="22256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7pPr>
            <a:lvl8pPr marL="26828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8pPr>
            <a:lvl9pPr marL="3140075" indent="-166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3333FF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Content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5791200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altLang="en-US" sz="2000" dirty="0" smtClean="0">
                <a:solidFill>
                  <a:schemeClr val="tx2"/>
                </a:solidFill>
              </a:rPr>
              <a:t>To create </a:t>
            </a:r>
            <a:r>
              <a:rPr lang="en-US" altLang="en-US" sz="2000" dirty="0">
                <a:solidFill>
                  <a:schemeClr val="tx2"/>
                </a:solidFill>
              </a:rPr>
              <a:t>contour </a:t>
            </a:r>
            <a:r>
              <a:rPr lang="en-US" altLang="en-US" sz="2000" dirty="0" smtClean="0">
                <a:solidFill>
                  <a:schemeClr val="tx2"/>
                </a:solidFill>
              </a:rPr>
              <a:t>lines </a:t>
            </a:r>
            <a:r>
              <a:rPr lang="en-US" altLang="en-US" sz="2000" dirty="0">
                <a:solidFill>
                  <a:schemeClr val="tx2"/>
                </a:solidFill>
              </a:rPr>
              <a:t>from </a:t>
            </a:r>
            <a:r>
              <a:rPr lang="en-US" altLang="en-US" sz="2000" dirty="0" smtClean="0">
                <a:solidFill>
                  <a:schemeClr val="tx2"/>
                </a:solidFill>
              </a:rPr>
              <a:t>raster </a:t>
            </a:r>
            <a:r>
              <a:rPr lang="en-US" altLang="en-US" sz="2000" dirty="0">
                <a:solidFill>
                  <a:schemeClr val="tx2"/>
                </a:solidFill>
              </a:rPr>
              <a:t>surface (e.g. DEM), </a:t>
            </a:r>
            <a:r>
              <a:rPr lang="en-US" altLang="en-US" sz="2000" dirty="0" smtClean="0">
                <a:solidFill>
                  <a:schemeClr val="tx2"/>
                </a:solidFill>
              </a:rPr>
              <a:t>use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Contour</a:t>
            </a:r>
            <a:r>
              <a:rPr lang="en-US" altLang="en-US" sz="2000" dirty="0" smtClean="0">
                <a:solidFill>
                  <a:schemeClr val="tx2"/>
                </a:solidFill>
              </a:rPr>
              <a:t> (Spatial Analysis) tool,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Surface</a:t>
            </a:r>
            <a:r>
              <a:rPr lang="en-US" altLang="en-US" sz="2000" dirty="0" smtClean="0">
                <a:solidFill>
                  <a:schemeClr val="tx2"/>
                </a:solidFill>
              </a:rPr>
              <a:t> toolset</a:t>
            </a:r>
          </a:p>
          <a:p>
            <a:pPr marL="274320" indent="-27432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490728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Creating </a:t>
            </a:r>
            <a:r>
              <a:rPr lang="en-US" sz="3600" dirty="0"/>
              <a:t>Contours </a:t>
            </a:r>
            <a:r>
              <a:rPr lang="en-US" sz="3600" dirty="0" smtClean="0"/>
              <a:t>from Raster Surface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844" y="2667000"/>
            <a:ext cx="3771603" cy="352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752600"/>
            <a:ext cx="2514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594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490728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Creating Contours from Raster Surface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7010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354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2500" b="9240"/>
          <a:stretch/>
        </p:blipFill>
        <p:spPr>
          <a:xfrm>
            <a:off x="1752600" y="1338936"/>
            <a:ext cx="6172200" cy="4920548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490728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Creating Contours from Raster Surface</a:t>
            </a:r>
          </a:p>
        </p:txBody>
      </p:sp>
    </p:spTree>
    <p:extLst>
      <p:ext uri="{BB962C8B-B14F-4D97-AF65-F5344CB8AC3E}">
        <p14:creationId xmlns:p14="http://schemas.microsoft.com/office/powerpoint/2010/main" val="14309567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94605"/>
            <a:ext cx="5486400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altLang="en-US" sz="2000" dirty="0" smtClean="0">
                <a:solidFill>
                  <a:schemeClr val="tx2"/>
                </a:solidFill>
              </a:rPr>
              <a:t>To create slope </a:t>
            </a:r>
            <a:r>
              <a:rPr lang="en-US" altLang="en-US" sz="2000" dirty="0">
                <a:solidFill>
                  <a:schemeClr val="tx2"/>
                </a:solidFill>
              </a:rPr>
              <a:t>from </a:t>
            </a:r>
            <a:r>
              <a:rPr lang="en-US" altLang="en-US" sz="2000" dirty="0" smtClean="0">
                <a:solidFill>
                  <a:schemeClr val="tx2"/>
                </a:solidFill>
              </a:rPr>
              <a:t>raster </a:t>
            </a:r>
            <a:r>
              <a:rPr lang="en-US" altLang="en-US" sz="2000" dirty="0">
                <a:solidFill>
                  <a:schemeClr val="tx2"/>
                </a:solidFill>
              </a:rPr>
              <a:t>surface (e.g. DEM), </a:t>
            </a:r>
            <a:r>
              <a:rPr lang="en-US" altLang="en-US" sz="2000" dirty="0" smtClean="0">
                <a:solidFill>
                  <a:schemeClr val="tx2"/>
                </a:solidFill>
              </a:rPr>
              <a:t>use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Slope </a:t>
            </a:r>
            <a:r>
              <a:rPr lang="en-US" altLang="en-US" sz="2000" dirty="0" smtClean="0">
                <a:solidFill>
                  <a:schemeClr val="tx2"/>
                </a:solidFill>
              </a:rPr>
              <a:t>(Spatial Analysis) tool,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Surface</a:t>
            </a:r>
            <a:r>
              <a:rPr lang="en-US" altLang="en-US" sz="2000" dirty="0" smtClean="0">
                <a:solidFill>
                  <a:schemeClr val="tx2"/>
                </a:solidFill>
              </a:rPr>
              <a:t> toolset</a:t>
            </a:r>
          </a:p>
          <a:p>
            <a:pPr marL="274320" indent="-27432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490728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Creating Slope from Raster Surface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2743200"/>
            <a:ext cx="4276725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845" y="1447800"/>
            <a:ext cx="2627355" cy="52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427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7400"/>
            <a:ext cx="6419850" cy="401955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490728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Creating Slope from Raster Surface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85859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1667" b="7181"/>
          <a:stretch/>
        </p:blipFill>
        <p:spPr>
          <a:xfrm>
            <a:off x="1676400" y="1371600"/>
            <a:ext cx="6248400" cy="49553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490728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Creating Slope from Raster Surface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43789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E97FCE-A0D7-41C4-9072-B9DB593AD5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490728"/>
            <a:ext cx="8229600" cy="11094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Creating Aspect from Raster Surface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00912"/>
            <a:ext cx="2667000" cy="5580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445" y="1752600"/>
            <a:ext cx="5370555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en-US" altLang="en-US" sz="2000" dirty="0" smtClean="0">
                <a:solidFill>
                  <a:schemeClr val="tx2"/>
                </a:solidFill>
              </a:rPr>
              <a:t>To create slope </a:t>
            </a:r>
            <a:r>
              <a:rPr lang="en-US" altLang="en-US" sz="2000" dirty="0">
                <a:solidFill>
                  <a:schemeClr val="tx2"/>
                </a:solidFill>
              </a:rPr>
              <a:t>from </a:t>
            </a:r>
            <a:r>
              <a:rPr lang="en-US" altLang="en-US" sz="2000" dirty="0" smtClean="0">
                <a:solidFill>
                  <a:schemeClr val="tx2"/>
                </a:solidFill>
              </a:rPr>
              <a:t>raster </a:t>
            </a:r>
            <a:r>
              <a:rPr lang="en-US" altLang="en-US" sz="2000" dirty="0">
                <a:solidFill>
                  <a:schemeClr val="tx2"/>
                </a:solidFill>
              </a:rPr>
              <a:t>surface (e.g. DEM), </a:t>
            </a:r>
            <a:r>
              <a:rPr lang="en-US" altLang="en-US" sz="2000" dirty="0" smtClean="0">
                <a:solidFill>
                  <a:schemeClr val="tx2"/>
                </a:solidFill>
              </a:rPr>
              <a:t>use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Aspect </a:t>
            </a:r>
            <a:r>
              <a:rPr lang="en-US" altLang="en-US" sz="2000" dirty="0" smtClean="0">
                <a:solidFill>
                  <a:schemeClr val="tx2"/>
                </a:solidFill>
              </a:rPr>
              <a:t>(Spatial Analysis) tool,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Surface</a:t>
            </a:r>
            <a:r>
              <a:rPr lang="en-US" altLang="en-US" sz="2000" dirty="0" smtClean="0">
                <a:solidFill>
                  <a:schemeClr val="tx2"/>
                </a:solidFill>
              </a:rPr>
              <a:t> toolset</a:t>
            </a:r>
          </a:p>
          <a:p>
            <a:pPr marL="274320" indent="-27432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675" y="2819400"/>
            <a:ext cx="42767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1975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_presentations_PCU">
  <a:themeElements>
    <a:clrScheme name="Jan 3">
      <a:dk1>
        <a:srgbClr val="0000FF"/>
      </a:dk1>
      <a:lt1>
        <a:sysClr val="window" lastClr="FFFFFF"/>
      </a:lt1>
      <a:dk2>
        <a:srgbClr val="000000"/>
      </a:dk2>
      <a:lt2>
        <a:srgbClr val="F8F8F8"/>
      </a:lt2>
      <a:accent1>
        <a:srgbClr val="0000FF"/>
      </a:accent1>
      <a:accent2>
        <a:srgbClr val="5757FF"/>
      </a:accent2>
      <a:accent3>
        <a:srgbClr val="9393FF"/>
      </a:accent3>
      <a:accent4>
        <a:srgbClr val="FFCDAB"/>
      </a:accent4>
      <a:accent5>
        <a:srgbClr val="FF9D5B"/>
      </a:accent5>
      <a:accent6>
        <a:srgbClr val="FF6600"/>
      </a:accent6>
      <a:hlink>
        <a:srgbClr val="5F5F5F"/>
      </a:hlink>
      <a:folHlink>
        <a:srgbClr val="919191"/>
      </a:folHlink>
    </a:clrScheme>
    <a:fontScheme name="1_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apsules 9">
        <a:dk1>
          <a:srgbClr val="000000"/>
        </a:dk1>
        <a:lt1>
          <a:srgbClr val="FFFFFF"/>
        </a:lt1>
        <a:dk2>
          <a:srgbClr val="0033CC"/>
        </a:dk2>
        <a:lt2>
          <a:srgbClr val="006600"/>
        </a:lt2>
        <a:accent1>
          <a:srgbClr val="33CC33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008A00"/>
        </a:accent6>
        <a:hlink>
          <a:srgbClr val="FF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apsules 10">
        <a:dk1>
          <a:srgbClr val="000000"/>
        </a:dk1>
        <a:lt1>
          <a:srgbClr val="FFFFFF"/>
        </a:lt1>
        <a:dk2>
          <a:srgbClr val="0033CC"/>
        </a:dk2>
        <a:lt2>
          <a:srgbClr val="006600"/>
        </a:lt2>
        <a:accent1>
          <a:srgbClr val="0066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B8FF"/>
        </a:accent5>
        <a:accent6>
          <a:srgbClr val="E7E7E7"/>
        </a:accent6>
        <a:hlink>
          <a:srgbClr val="FF66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Lucida Sans"/>
        <a:ea typeface="Lucida Sans"/>
        <a:cs typeface="Lucida Sans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40382</TotalTime>
  <Words>439</Words>
  <Application>Microsoft Office PowerPoint</Application>
  <PresentationFormat>On-screen Show (4:3)</PresentationFormat>
  <Paragraphs>67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ＭＳ Ｐゴシック</vt:lpstr>
      <vt:lpstr>Arial</vt:lpstr>
      <vt:lpstr>Calibri</vt:lpstr>
      <vt:lpstr>Candara</vt:lpstr>
      <vt:lpstr>Century Gothic</vt:lpstr>
      <vt:lpstr>Helvetica</vt:lpstr>
      <vt:lpstr>Helvetica Neue</vt:lpstr>
      <vt:lpstr>Lato</vt:lpstr>
      <vt:lpstr>Lucida Sans</vt:lpstr>
      <vt:lpstr>Symbol</vt:lpstr>
      <vt:lpstr>Wingdings</vt:lpstr>
      <vt:lpstr>Format_presentations_PCU</vt:lpstr>
      <vt:lpstr>Waveform</vt:lpstr>
      <vt:lpstr>Office Theme</vt:lpstr>
      <vt:lpstr>Surface Operations Examples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Nations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United Nations</dc:creator>
  <cp:lastModifiedBy>Aster Denekew</cp:lastModifiedBy>
  <cp:revision>354</cp:revision>
  <cp:lastPrinted>2017-08-18T06:37:50Z</cp:lastPrinted>
  <dcterms:created xsi:type="dcterms:W3CDTF">2015-01-06T22:12:39Z</dcterms:created>
  <dcterms:modified xsi:type="dcterms:W3CDTF">2018-06-29T08:38:06Z</dcterms:modified>
</cp:coreProperties>
</file>