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4" r:id="rId3"/>
  </p:sldMasterIdLst>
  <p:notesMasterIdLst>
    <p:notesMasterId r:id="rId31"/>
  </p:notesMasterIdLst>
  <p:sldIdLst>
    <p:sldId id="260" r:id="rId4"/>
    <p:sldId id="371" r:id="rId5"/>
    <p:sldId id="347" r:id="rId6"/>
    <p:sldId id="358" r:id="rId7"/>
    <p:sldId id="348" r:id="rId8"/>
    <p:sldId id="356" r:id="rId9"/>
    <p:sldId id="357" r:id="rId10"/>
    <p:sldId id="349" r:id="rId11"/>
    <p:sldId id="350" r:id="rId12"/>
    <p:sldId id="353" r:id="rId13"/>
    <p:sldId id="352" r:id="rId14"/>
    <p:sldId id="359" r:id="rId15"/>
    <p:sldId id="354" r:id="rId16"/>
    <p:sldId id="355" r:id="rId17"/>
    <p:sldId id="360" r:id="rId18"/>
    <p:sldId id="361" r:id="rId19"/>
    <p:sldId id="362" r:id="rId20"/>
    <p:sldId id="365" r:id="rId21"/>
    <p:sldId id="370" r:id="rId22"/>
    <p:sldId id="363" r:id="rId23"/>
    <p:sldId id="351" r:id="rId24"/>
    <p:sldId id="364" r:id="rId25"/>
    <p:sldId id="366" r:id="rId26"/>
    <p:sldId id="367" r:id="rId27"/>
    <p:sldId id="368" r:id="rId28"/>
    <p:sldId id="369" r:id="rId29"/>
    <p:sldId id="296" r:id="rId3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Piedade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7E39"/>
    <a:srgbClr val="F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0" autoAdjust="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F52EF01-DFF8-46A4-AA81-4B2AB1B3A189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BD86334F-BBA8-49DD-A3E2-53D581E65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3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contour</a:t>
            </a:r>
            <a:r>
              <a:rPr lang="en-US" baseline="0" dirty="0" smtClean="0"/>
              <a:t> lines are close together, elevation is changing rapidly over an area, meaning the slope is steep, cliff </a:t>
            </a:r>
          </a:p>
          <a:p>
            <a:r>
              <a:rPr lang="en-US" baseline="0" dirty="0" smtClean="0"/>
              <a:t>When contour lines are far apart, elevation is changing gradually, meaning the slope is gentle</a:t>
            </a:r>
          </a:p>
          <a:p>
            <a:r>
              <a:rPr lang="en-US" baseline="0" dirty="0" smtClean="0"/>
              <a:t>Contour lines also form concentric circles, </a:t>
            </a:r>
            <a:r>
              <a:rPr lang="en-US" baseline="0" dirty="0" err="1" smtClean="0"/>
              <a:t>indicationg</a:t>
            </a:r>
            <a:r>
              <a:rPr lang="en-US" baseline="0" dirty="0" smtClean="0"/>
              <a:t> hill or mountain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2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Helvetica Neue" pitchFamily="2" charset="0"/>
              <a:ea typeface="Helvetica Neue" pitchFamily="2" charset="0"/>
              <a:cs typeface="Helvetica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7" y="6248400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90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E608-B13D-49E9-BF8E-D334F44F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86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F11FA-CF43-4074-B8B5-19DAA47AB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004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896B0-C996-4091-8F7F-E492575B3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35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27EF8-AC34-4864-8022-B1EDB906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46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4BFF7-32CC-44F5-B692-CB08B8729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47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BC8B0-A20F-40AC-9DC4-83C3B8179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61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DD0B7-569F-483F-8BC9-B63EB6A63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343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D8ADE-3E1A-445D-8FA0-72358234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7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6031-B3FC-490E-86B3-EA57E7CA3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84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2A4A4-DD63-4F2D-AF6E-42EBE1871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81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2100" y="341313"/>
            <a:ext cx="2070100" cy="57610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30213" y="341313"/>
            <a:ext cx="6059487" cy="57610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90CEE-B84A-4958-A4BD-8160FB209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098" y="1295401"/>
            <a:ext cx="3770313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809" y="1295401"/>
            <a:ext cx="3770312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66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25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43C2-1DAD-470C-9001-617ECD147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3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8" name="Picture 17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32164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3" y="6250165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098" y="1295401"/>
            <a:ext cx="76930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228600"/>
            <a:ext cx="55626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rot="5400000">
            <a:off x="0" y="609600"/>
            <a:ext cx="8382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9pPr>
    </p:titleStyle>
    <p:bodyStyle>
      <a:lvl1pPr marL="176213" indent="-176213" algn="l" rtl="0" fontAlgn="base">
        <a:lnSpc>
          <a:spcPct val="114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171450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2pPr>
      <a:lvl3pPr marL="738188" indent="-161925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3pPr>
      <a:lvl4pPr marL="1025525" indent="-173038" algn="l" rtl="0" fontAlgn="base">
        <a:lnSpc>
          <a:spcPct val="114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166688" algn="l" rtl="0" fontAlgn="base">
        <a:lnSpc>
          <a:spcPct val="114000"/>
        </a:lnSpc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lang="en-GB" sz="1600" dirty="0">
          <a:solidFill>
            <a:schemeClr val="tx2"/>
          </a:solidFill>
          <a:latin typeface="+mn-lt"/>
          <a:ea typeface="+mn-ea"/>
          <a:cs typeface="+mn-cs"/>
        </a:defRPr>
      </a:lvl5pPr>
      <a:lvl6pPr marL="17684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5763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430213" y="341313"/>
            <a:ext cx="8281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Sans" panose="020B0602030504020204" pitchFamily="34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8418513" y="6376988"/>
            <a:ext cx="268287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4D6D4E04-9A9B-4566-BFD6-29EAFB140EBE}" type="slidenum">
              <a:rPr lang="en-US" altLang="en-US" smtClean="0"/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9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Lucida Sans" panose="020B0602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92149"/>
            <a:ext cx="8461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00FF"/>
              </a:solidFill>
            </a:endParaRPr>
          </a:p>
          <a:p>
            <a:endParaRPr lang="en-US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7108" y="825549"/>
            <a:ext cx="7354892" cy="26034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&amp; Modeling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39875" y="2690370"/>
            <a:ext cx="6400800" cy="1473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GIS for Spatial Planning</a:t>
            </a:r>
          </a:p>
          <a:p>
            <a:r>
              <a:rPr lang="en-US" sz="1800" dirty="0" smtClean="0"/>
              <a:t>Training for Ministry of Transport</a:t>
            </a:r>
          </a:p>
          <a:p>
            <a:r>
              <a:rPr lang="en-US" sz="1800" dirty="0" smtClean="0"/>
              <a:t>Mozambique</a:t>
            </a:r>
            <a:endParaRPr lang="en-US" sz="1800" dirty="0"/>
          </a:p>
          <a:p>
            <a:endParaRPr lang="en-GB" sz="1800" dirty="0"/>
          </a:p>
          <a:p>
            <a:r>
              <a:rPr lang="en-GB" sz="1800" dirty="0" smtClean="0"/>
              <a:t>Maputo, Mozambique</a:t>
            </a:r>
            <a:endParaRPr lang="en-GB" sz="1800" dirty="0"/>
          </a:p>
          <a:p>
            <a:r>
              <a:rPr lang="en-US" sz="1800" dirty="0" smtClean="0"/>
              <a:t>2-13 July 2018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573126" y="4918923"/>
            <a:ext cx="64008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400" dirty="0" smtClean="0">
              <a:latin typeface="Lato" pitchFamily="34" charset="0"/>
              <a:sym typeface="Lato" pitchFamily="34" charset="0"/>
            </a:endParaRPr>
          </a:p>
          <a:p>
            <a:r>
              <a:rPr lang="en-US" altLang="en-US" sz="1400" dirty="0" smtClean="0">
                <a:latin typeface="Lato" pitchFamily="34" charset="0"/>
                <a:sym typeface="Lato" pitchFamily="34" charset="0"/>
              </a:rPr>
              <a:t>Geoinformation and Sectoral Statistics Section</a:t>
            </a:r>
          </a:p>
          <a:p>
            <a:endParaRPr lang="en-US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70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404812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" y="1905000"/>
            <a:ext cx="5273503" cy="229552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3988713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DSM</a:t>
            </a:r>
          </a:p>
        </p:txBody>
      </p:sp>
    </p:spTree>
    <p:extLst>
      <p:ext uri="{BB962C8B-B14F-4D97-AF65-F5344CB8AC3E}">
        <p14:creationId xmlns:p14="http://schemas.microsoft.com/office/powerpoint/2010/main" val="230864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458200" cy="47244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b="1" dirty="0"/>
              <a:t>Digital Elevation Model (DEM</a:t>
            </a:r>
            <a:r>
              <a:rPr lang="en-US" b="1" dirty="0" smtClean="0"/>
              <a:t>)</a:t>
            </a:r>
            <a:r>
              <a:rPr lang="en-US" dirty="0" smtClean="0"/>
              <a:t> is </a:t>
            </a:r>
            <a:r>
              <a:rPr lang="en-US" dirty="0"/>
              <a:t>a digital model or 3D representation of a terrain’s surface, created from DEM is  bare-earth raster grid, which filters out vegetation and man made features </a:t>
            </a:r>
            <a:r>
              <a:rPr lang="en-US" dirty="0" smtClean="0"/>
              <a:t>terrain </a:t>
            </a:r>
            <a:r>
              <a:rPr lang="en-US" dirty="0"/>
              <a:t>elevation data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DEM is  bare-earth raster grid, which filters out vegetation and man made features</a:t>
            </a: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non-ground points such as  bridges and roads, built (power lines, buildings and towers), and natural (trees and other vegetation types) are not included in DEM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Digital Elevation Model (DEM) is frequently used and simplest form of digital representation of topography</a:t>
            </a:r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Models</a:t>
            </a:r>
          </a:p>
        </p:txBody>
      </p:sp>
    </p:spTree>
    <p:extLst>
      <p:ext uri="{BB962C8B-B14F-4D97-AF65-F5344CB8AC3E}">
        <p14:creationId xmlns:p14="http://schemas.microsoft.com/office/powerpoint/2010/main" val="3334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50976"/>
            <a:ext cx="4600886" cy="2630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4343400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DEM is used to determine terrain attributes such as elevation, slope and aspect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Terrain features such as drainage basins and watersheds, drainage networks  and channel can be identified from </a:t>
            </a:r>
            <a:r>
              <a:rPr lang="en-US" sz="2400" dirty="0" err="1">
                <a:solidFill>
                  <a:schemeClr val="tx2"/>
                </a:solidFill>
              </a:rPr>
              <a:t>DEMs.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Widely used in hydrologic modeling, and geologic analysis, soil mapping</a:t>
            </a:r>
          </a:p>
          <a:p>
            <a:endParaRPr lang="en-US" sz="24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Models</a:t>
            </a:r>
          </a:p>
        </p:txBody>
      </p:sp>
    </p:spTree>
    <p:extLst>
      <p:ext uri="{BB962C8B-B14F-4D97-AF65-F5344CB8AC3E}">
        <p14:creationId xmlns:p14="http://schemas.microsoft.com/office/powerpoint/2010/main" val="175369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31" y="2895600"/>
            <a:ext cx="4481369" cy="31527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14711"/>
            <a:ext cx="8458200" cy="1333289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A </a:t>
            </a:r>
            <a:r>
              <a:rPr lang="en-US" b="1" dirty="0" smtClean="0"/>
              <a:t>Digital Terrain Model (DTM)</a:t>
            </a:r>
            <a:r>
              <a:rPr lang="en-US" dirty="0" smtClean="0"/>
              <a:t> </a:t>
            </a:r>
            <a:r>
              <a:rPr lang="en-US" dirty="0"/>
              <a:t>is a vector data set composed of regularly spaced points and natural features such as ridges and </a:t>
            </a:r>
            <a:r>
              <a:rPr lang="en-US" dirty="0" err="1"/>
              <a:t>breaklines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37338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DTMs are typically created through stereo photogrammetry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tx2"/>
                </a:solidFill>
              </a:rPr>
              <a:t>From these regularly-space and contour lines, you can interpolate a DTM into a DEM</a:t>
            </a:r>
          </a:p>
        </p:txBody>
      </p:sp>
    </p:spTree>
    <p:extLst>
      <p:ext uri="{BB962C8B-B14F-4D97-AF65-F5344CB8AC3E}">
        <p14:creationId xmlns:p14="http://schemas.microsoft.com/office/powerpoint/2010/main" val="94706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457200" y="1993900"/>
            <a:ext cx="8153400" cy="4267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Surface modeling operations include: </a:t>
            </a:r>
          </a:p>
          <a:p>
            <a:pPr lvl="1" algn="just"/>
            <a:r>
              <a:rPr lang="en-US" dirty="0" smtClean="0"/>
              <a:t>Contour</a:t>
            </a:r>
          </a:p>
          <a:p>
            <a:pPr lvl="1" algn="just"/>
            <a:r>
              <a:rPr lang="en-US" dirty="0" smtClean="0"/>
              <a:t>Slope</a:t>
            </a:r>
          </a:p>
          <a:p>
            <a:pPr lvl="1" algn="just"/>
            <a:r>
              <a:rPr lang="en-US" dirty="0" smtClean="0"/>
              <a:t>Aspect</a:t>
            </a:r>
          </a:p>
          <a:p>
            <a:pPr lvl="1" algn="just"/>
            <a:r>
              <a:rPr lang="en-US" dirty="0" err="1" smtClean="0"/>
              <a:t>Hillshade</a:t>
            </a:r>
            <a:endParaRPr lang="en-US" dirty="0" smtClean="0"/>
          </a:p>
          <a:p>
            <a:pPr lvl="1" algn="just"/>
            <a:r>
              <a:rPr lang="en-US" dirty="0" err="1" smtClean="0"/>
              <a:t>Viewshed</a:t>
            </a:r>
            <a:endParaRPr lang="en-US" dirty="0" smtClean="0"/>
          </a:p>
          <a:p>
            <a:pPr lvl="1" algn="just"/>
            <a:r>
              <a:rPr lang="en-US" dirty="0" smtClean="0"/>
              <a:t>Visibility</a:t>
            </a:r>
          </a:p>
          <a:p>
            <a:pPr lvl="1" algn="just"/>
            <a:r>
              <a:rPr lang="en-US" dirty="0" smtClean="0"/>
              <a:t>Cut Fill</a:t>
            </a:r>
          </a:p>
          <a:p>
            <a:pPr lvl="1" algn="just"/>
            <a:r>
              <a:rPr lang="en-US" dirty="0" smtClean="0"/>
              <a:t>Interpolation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Modeling Operations</a:t>
            </a:r>
          </a:p>
        </p:txBody>
      </p:sp>
    </p:spTree>
    <p:extLst>
      <p:ext uri="{BB962C8B-B14F-4D97-AF65-F5344CB8AC3E}">
        <p14:creationId xmlns:p14="http://schemas.microsoft.com/office/powerpoint/2010/main" val="40462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Aspect (Spatial Analyst)</a:t>
            </a:r>
          </a:p>
          <a:p>
            <a:r>
              <a:rPr lang="en-US" sz="2000" dirty="0"/>
              <a:t>Derives aspect from a raster surface. The aspect identifies the downslope direction of the maximum rate of change in value from each cell to its neighbors.</a:t>
            </a:r>
          </a:p>
          <a:p>
            <a:r>
              <a:rPr lang="en-US" sz="2000" dirty="0"/>
              <a:t>Aspect can be thought of as the slope direction. The values of the output raster will be the compass direction of the aspect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Aspect is expressed in positive degrees from 0 to 359.9, measured clockwise from north.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91000"/>
            <a:ext cx="5672867" cy="21336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065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Slope (Spatial </a:t>
            </a:r>
            <a:r>
              <a:rPr lang="en-US" b="1" dirty="0"/>
              <a:t>Analyst)</a:t>
            </a:r>
          </a:p>
          <a:p>
            <a:r>
              <a:rPr lang="en-US" sz="2000" dirty="0"/>
              <a:t>Identifies the slope (gradient, or rate of maximum change in z-value) from each cell of a raster surface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00375"/>
            <a:ext cx="721770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Contour (Spatial </a:t>
            </a:r>
            <a:r>
              <a:rPr lang="en-US" b="1" dirty="0"/>
              <a:t>Analyst)</a:t>
            </a:r>
          </a:p>
          <a:p>
            <a:r>
              <a:rPr lang="en-US" sz="2000" dirty="0"/>
              <a:t>Contours represent points having equal heights/ elevations with respect to a particular datum such as Mean Sea Level (MSL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64219"/>
            <a:ext cx="3976688" cy="3814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048000"/>
            <a:ext cx="365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000" dirty="0">
                <a:solidFill>
                  <a:srgbClr val="073E87"/>
                </a:solidFill>
              </a:rPr>
              <a:t>Topographic maps, shape of a landscape represented with contour lines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000" dirty="0">
                <a:solidFill>
                  <a:srgbClr val="073E87"/>
                </a:solidFill>
              </a:rPr>
              <a:t>A way to describe three-dimensional landscapes in two dimensions</a:t>
            </a:r>
          </a:p>
        </p:txBody>
      </p:sp>
    </p:spTree>
    <p:extLst>
      <p:ext uri="{BB962C8B-B14F-4D97-AF65-F5344CB8AC3E}">
        <p14:creationId xmlns:p14="http://schemas.microsoft.com/office/powerpoint/2010/main" val="345566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Contour (Spatial </a:t>
            </a:r>
            <a:r>
              <a:rPr lang="en-US" b="1" dirty="0"/>
              <a:t>Analyst)</a:t>
            </a:r>
          </a:p>
          <a:p>
            <a:r>
              <a:rPr lang="en-US" sz="2000" b="1" dirty="0" smtClean="0"/>
              <a:t>Contour tool</a:t>
            </a:r>
            <a:r>
              <a:rPr lang="en-US" sz="2000" dirty="0" smtClean="0"/>
              <a:t>: Creates </a:t>
            </a:r>
            <a:r>
              <a:rPr lang="en-US" sz="2000" dirty="0"/>
              <a:t>a line feature class of contours (</a:t>
            </a:r>
            <a:r>
              <a:rPr lang="en-US" sz="2000" dirty="0" err="1"/>
              <a:t>isolines</a:t>
            </a:r>
            <a:r>
              <a:rPr lang="en-US" sz="2000" dirty="0"/>
              <a:t>) from a raster surface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base contour is </a:t>
            </a:r>
            <a:r>
              <a:rPr lang="en-US" sz="2000" dirty="0" smtClean="0"/>
              <a:t>used; e.g. to </a:t>
            </a:r>
            <a:r>
              <a:rPr lang="en-US" sz="2000" dirty="0"/>
              <a:t>create contours every </a:t>
            </a:r>
            <a:r>
              <a:rPr lang="en-US" sz="2000" dirty="0" smtClean="0"/>
              <a:t>10 </a:t>
            </a:r>
            <a:r>
              <a:rPr lang="en-US" sz="2000" dirty="0"/>
              <a:t>meters, starting at </a:t>
            </a:r>
            <a:r>
              <a:rPr lang="en-US" sz="2000" dirty="0" smtClean="0"/>
              <a:t>5 meters </a:t>
            </a:r>
          </a:p>
          <a:p>
            <a:r>
              <a:rPr lang="en-US" sz="2000" dirty="0" smtClean="0"/>
              <a:t>5 is </a:t>
            </a:r>
            <a:r>
              <a:rPr lang="en-US" sz="2000" dirty="0"/>
              <a:t>the base contour, and </a:t>
            </a:r>
            <a:r>
              <a:rPr lang="en-US" sz="2000" dirty="0" smtClean="0"/>
              <a:t>10 is the </a:t>
            </a:r>
            <a:r>
              <a:rPr lang="en-US" sz="2000" dirty="0"/>
              <a:t>contour interval. </a:t>
            </a:r>
            <a:r>
              <a:rPr lang="en-US" sz="2000" dirty="0" smtClean="0"/>
              <a:t>values </a:t>
            </a:r>
            <a:r>
              <a:rPr lang="en-US" sz="2000" dirty="0"/>
              <a:t>to be contoured </a:t>
            </a:r>
            <a:r>
              <a:rPr lang="en-US" sz="2000" dirty="0" smtClean="0"/>
              <a:t>5, 15, 25, 35, 45, …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63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129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Hillshade</a:t>
            </a:r>
            <a:r>
              <a:rPr lang="en-US" b="1" dirty="0" smtClean="0"/>
              <a:t> (Spatial </a:t>
            </a:r>
            <a:r>
              <a:rPr lang="en-US" b="1" dirty="0"/>
              <a:t>Analyst)</a:t>
            </a:r>
          </a:p>
          <a:p>
            <a:r>
              <a:rPr lang="en-US" sz="2000" b="1" dirty="0" err="1" smtClean="0"/>
              <a:t>Hillshade</a:t>
            </a:r>
            <a:r>
              <a:rPr lang="en-US" sz="2000" b="1" dirty="0" smtClean="0"/>
              <a:t> tool</a:t>
            </a:r>
            <a:r>
              <a:rPr lang="en-US" sz="2000" dirty="0" smtClean="0"/>
              <a:t>: </a:t>
            </a:r>
            <a:r>
              <a:rPr lang="en-US" sz="2000" dirty="0"/>
              <a:t>Creates a shaded relief from a surface raster by considering the illumination source angle and shadows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hillshade</a:t>
            </a:r>
            <a:r>
              <a:rPr lang="en-US" sz="2000" dirty="0" smtClean="0"/>
              <a:t> raster has an integer value of 0 to 255, o representing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0400"/>
            <a:ext cx="587546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11904"/>
            <a:ext cx="7408333" cy="3450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Spatial Analysis and Modeling Concepts</a:t>
            </a:r>
          </a:p>
          <a:p>
            <a:r>
              <a:rPr lang="en-US" sz="2800" dirty="0" smtClean="0"/>
              <a:t>Surface Models</a:t>
            </a:r>
          </a:p>
          <a:p>
            <a:r>
              <a:rPr lang="en-US" sz="2800" dirty="0" smtClean="0"/>
              <a:t>Surface Modeling Operations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04800" y="762000"/>
            <a:ext cx="8193600" cy="914400"/>
          </a:xfrm>
          <a:prstGeom prst="rect">
            <a:avLst/>
          </a:prstGeom>
        </p:spPr>
        <p:txBody>
          <a:bodyPr/>
          <a:lstStyle>
            <a:lvl1pPr marL="176213" indent="-176213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lang="en-GB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684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Content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2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Viewshed</a:t>
            </a:r>
            <a:r>
              <a:rPr lang="en-US" b="1" dirty="0"/>
              <a:t> </a:t>
            </a:r>
            <a:r>
              <a:rPr lang="en-US" b="1" dirty="0" smtClean="0"/>
              <a:t> (Spatial </a:t>
            </a:r>
            <a:r>
              <a:rPr lang="en-US" b="1" dirty="0"/>
              <a:t>Analyst)</a:t>
            </a:r>
          </a:p>
          <a:p>
            <a:r>
              <a:rPr lang="en-US" sz="2000" dirty="0"/>
              <a:t>Determines the raster surface locations visible to a set of observer features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Useful in application like telecommunication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543858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3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153400" cy="42672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Spatial </a:t>
            </a:r>
            <a:r>
              <a:rPr lang="en-US" b="1" dirty="0"/>
              <a:t>interpolation</a:t>
            </a:r>
            <a:r>
              <a:rPr lang="en-US" dirty="0"/>
              <a:t> is used to take known values and </a:t>
            </a:r>
            <a:r>
              <a:rPr lang="en-US" dirty="0" smtClean="0"/>
              <a:t>interpolate </a:t>
            </a:r>
            <a:r>
              <a:rPr lang="en-US" dirty="0"/>
              <a:t>them into a surface, deriving new estimated </a:t>
            </a:r>
            <a:r>
              <a:rPr lang="en-US" dirty="0" smtClean="0"/>
              <a:t>surface values</a:t>
            </a:r>
            <a:endParaRPr lang="en-US" dirty="0"/>
          </a:p>
          <a:p>
            <a:pPr lvl="2" algn="just"/>
            <a:r>
              <a:rPr lang="en-US" sz="2400" dirty="0" smtClean="0"/>
              <a:t>Elevation points interpolated to generate DEM</a:t>
            </a:r>
          </a:p>
          <a:p>
            <a:pPr lvl="2" algn="just"/>
            <a:r>
              <a:rPr lang="en-US" sz="2400" dirty="0" smtClean="0"/>
              <a:t>Contour lines interpolated to generate DEM</a:t>
            </a:r>
          </a:p>
          <a:p>
            <a:pPr algn="just"/>
            <a:r>
              <a:rPr lang="en-US" dirty="0" smtClean="0"/>
              <a:t>Using interpolation methods</a:t>
            </a:r>
            <a:r>
              <a:rPr lang="en-US" dirty="0"/>
              <a:t>, </a:t>
            </a:r>
            <a:r>
              <a:rPr lang="en-US" dirty="0" smtClean="0"/>
              <a:t>users </a:t>
            </a:r>
            <a:r>
              <a:rPr lang="en-US" dirty="0"/>
              <a:t>can create surfaces from sampled locations without </a:t>
            </a:r>
            <a:r>
              <a:rPr lang="en-US" dirty="0" smtClean="0"/>
              <a:t>having </a:t>
            </a:r>
            <a:r>
              <a:rPr lang="en-US" dirty="0"/>
              <a:t>to visit every </a:t>
            </a:r>
            <a:r>
              <a:rPr lang="en-US" dirty="0" smtClean="0"/>
              <a:t>location </a:t>
            </a:r>
            <a:r>
              <a:rPr lang="en-US" dirty="0"/>
              <a:t>of a study area, saving time </a:t>
            </a:r>
            <a:r>
              <a:rPr lang="en-US" dirty="0" smtClean="0"/>
              <a:t>and </a:t>
            </a:r>
            <a:r>
              <a:rPr lang="en-US" dirty="0"/>
              <a:t>effort. </a:t>
            </a: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37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Interpolation</a:t>
            </a:r>
            <a:r>
              <a:rPr lang="en-US" b="1" dirty="0"/>
              <a:t>(Spatial Analyst)</a:t>
            </a:r>
          </a:p>
          <a:p>
            <a:r>
              <a:rPr lang="en-US" dirty="0" smtClean="0"/>
              <a:t>Interpolation is creating a surface based on a sample of values with the domain</a:t>
            </a:r>
          </a:p>
          <a:p>
            <a:r>
              <a:rPr lang="en-US" dirty="0" smtClean="0"/>
              <a:t>Different techniques for interpolation:</a:t>
            </a:r>
          </a:p>
          <a:p>
            <a:pPr lvl="1"/>
            <a:r>
              <a:rPr lang="en-US" sz="2000" dirty="0" smtClean="0"/>
              <a:t>IDW (Inverse Distance Weighting)</a:t>
            </a:r>
          </a:p>
          <a:p>
            <a:pPr lvl="1"/>
            <a:r>
              <a:rPr lang="en-US" sz="2000" dirty="0" smtClean="0"/>
              <a:t>Kriging</a:t>
            </a:r>
          </a:p>
          <a:p>
            <a:pPr lvl="1"/>
            <a:r>
              <a:rPr lang="en-US" sz="2000" dirty="0" smtClean="0"/>
              <a:t>Natural Neighbor</a:t>
            </a:r>
          </a:p>
          <a:p>
            <a:pPr lvl="1"/>
            <a:r>
              <a:rPr lang="en-US" sz="2000" dirty="0" smtClean="0"/>
              <a:t>Spline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87" y="3966986"/>
            <a:ext cx="5834313" cy="20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3810000"/>
          </a:xfrm>
        </p:spPr>
        <p:txBody>
          <a:bodyPr/>
          <a:lstStyle/>
          <a:p>
            <a:r>
              <a:rPr lang="en-US" dirty="0" smtClean="0"/>
              <a:t>IDW: </a:t>
            </a:r>
            <a:r>
              <a:rPr lang="en-US" dirty="0"/>
              <a:t>Interpolates a raster surface from points using an inverse distance weighted (IDW)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Values for nearby points tend to be more similar</a:t>
            </a:r>
          </a:p>
          <a:p>
            <a:r>
              <a:rPr lang="en-US" dirty="0" smtClean="0"/>
              <a:t>IDW weights the value of each point by its distance to the cell being analyzed and averages the values</a:t>
            </a:r>
          </a:p>
          <a:p>
            <a:r>
              <a:rPr lang="en-US" dirty="0" smtClean="0"/>
              <a:t>It assumes that unknown value is influenced more by nearby points than far away 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589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3810000"/>
          </a:xfrm>
        </p:spPr>
        <p:txBody>
          <a:bodyPr/>
          <a:lstStyle/>
          <a:p>
            <a:r>
              <a:rPr lang="en-US" dirty="0" smtClean="0"/>
              <a:t>Spline: </a:t>
            </a:r>
            <a:r>
              <a:rPr lang="en-US" dirty="0"/>
              <a:t>Interpolates a raster surface from points using a two-dimensional minimum curvature spline technique.</a:t>
            </a:r>
            <a:endParaRPr lang="en-US" dirty="0" smtClean="0"/>
          </a:p>
          <a:p>
            <a:r>
              <a:rPr lang="en-US" dirty="0" smtClean="0"/>
              <a:t>It fits a curve through the sample data and assigns values to other locations based on their location on the curve</a:t>
            </a:r>
          </a:p>
          <a:p>
            <a:pPr lvl="1"/>
            <a:r>
              <a:rPr lang="en-US" dirty="0" smtClean="0"/>
              <a:t>Regularized Method: results in a smoother surface that smoother areas of abruptly changing values</a:t>
            </a:r>
          </a:p>
          <a:p>
            <a:pPr lvl="1"/>
            <a:r>
              <a:rPr lang="en-US" dirty="0" smtClean="0"/>
              <a:t>Tension Method: results in a rougher surface that more closely adheres to abrupt changes in sample 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91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Kriging Method: </a:t>
            </a:r>
            <a:r>
              <a:rPr lang="en-US" dirty="0"/>
              <a:t>Interpolates a raster surface from points using kriging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Like IDW interpolation, Kriging forms weights from surrounding measured values to predict values at unmeasured locations.</a:t>
            </a:r>
          </a:p>
          <a:p>
            <a:pPr lvl="1"/>
            <a:r>
              <a:rPr lang="en-US" dirty="0" smtClean="0"/>
              <a:t>IDW uses a simple algorithm based on distance</a:t>
            </a:r>
          </a:p>
          <a:p>
            <a:pPr lvl="1"/>
            <a:r>
              <a:rPr lang="en-US" dirty="0" smtClean="0"/>
              <a:t>Kriging weights come from a semi-</a:t>
            </a:r>
            <a:r>
              <a:rPr lang="en-US" dirty="0" err="1" smtClean="0"/>
              <a:t>variogram</a:t>
            </a:r>
            <a:r>
              <a:rPr lang="en-US" dirty="0" smtClean="0"/>
              <a:t> that is developed by looking at the spatial structure of the data</a:t>
            </a:r>
          </a:p>
          <a:p>
            <a:pPr lvl="1"/>
            <a:r>
              <a:rPr lang="en-US" dirty="0" smtClean="0"/>
              <a:t>Predictions are made for locations in the study area based on the semi-</a:t>
            </a:r>
            <a:r>
              <a:rPr lang="en-US" dirty="0" err="1" smtClean="0"/>
              <a:t>variogram</a:t>
            </a:r>
            <a:r>
              <a:rPr lang="en-US" dirty="0" smtClean="0"/>
              <a:t> and the spatial arrangement of measured values that are nearby</a:t>
            </a:r>
          </a:p>
          <a:p>
            <a:pPr lvl="1"/>
            <a:r>
              <a:rPr lang="en-US" dirty="0" smtClean="0"/>
              <a:t>Semi-</a:t>
            </a:r>
            <a:r>
              <a:rPr lang="en-US" dirty="0" err="1" smtClean="0"/>
              <a:t>variograms</a:t>
            </a:r>
            <a:r>
              <a:rPr lang="en-US" dirty="0" smtClean="0"/>
              <a:t> measure the strength of statistical correlation as a function of distance; they quantify spatial autocorrelation</a:t>
            </a:r>
          </a:p>
          <a:p>
            <a:pPr lvl="1"/>
            <a:r>
              <a:rPr lang="en-US" dirty="0" smtClean="0"/>
              <a:t>Kriging associates probability with each prediction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325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Raster Calculator (Spatial Analyst)</a:t>
            </a:r>
          </a:p>
          <a:p>
            <a:r>
              <a:rPr lang="en-US" dirty="0"/>
              <a:t>Builds and executes a single Map Algebra expression using Python syntax in a calculator-like interface.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</a:t>
            </a:r>
            <a:r>
              <a:rPr lang="en-US" sz="3600" dirty="0" smtClean="0"/>
              <a:t>Modeling Operations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09" y="3048000"/>
            <a:ext cx="5195591" cy="31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-28575" y="-19050"/>
            <a:ext cx="9144000" cy="6845300"/>
          </a:xfrm>
          <a:prstGeom prst="rect">
            <a:avLst/>
          </a:prstGeom>
          <a:solidFill>
            <a:srgbClr val="0657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2590800" y="3886200"/>
            <a:ext cx="44211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00" b="1" dirty="0" smtClean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THANK YOU!</a:t>
            </a:r>
          </a:p>
        </p:txBody>
      </p:sp>
      <p:pic>
        <p:nvPicPr>
          <p:cNvPr id="23556" name="Picture 8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171575"/>
            <a:ext cx="2563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7" name="Picture 9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174875"/>
            <a:ext cx="21066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5" descr="ECA Logo_new_ENG final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393" y="519881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denekewa@Un.org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41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153400" cy="42672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b="1" dirty="0" smtClean="0"/>
              <a:t>Spatial analysis</a:t>
            </a:r>
            <a:r>
              <a:rPr lang="en-US" altLang="en-US" dirty="0" smtClean="0"/>
              <a:t> is the technique to analyze data in terms of location</a:t>
            </a:r>
          </a:p>
          <a:p>
            <a:pPr algn="just">
              <a:lnSpc>
                <a:spcPct val="90000"/>
              </a:lnSpc>
            </a:pPr>
            <a:r>
              <a:rPr lang="en-US" altLang="en-US" dirty="0" smtClean="0"/>
              <a:t>Find out patterns, identify relationships among features, plan efficient routes, perform site selection, model or predict values based on discrete sample observations, etc.</a:t>
            </a:r>
          </a:p>
          <a:p>
            <a:pPr algn="just">
              <a:lnSpc>
                <a:spcPct val="90000"/>
              </a:lnSpc>
            </a:pPr>
            <a:r>
              <a:rPr lang="en-US" altLang="en-US" dirty="0" smtClean="0"/>
              <a:t>Relationships: proximity, overlap, intersection, visibility, accessibility, etc.</a:t>
            </a:r>
          </a:p>
          <a:p>
            <a:pPr algn="just">
              <a:lnSpc>
                <a:spcPct val="90000"/>
              </a:lnSpc>
            </a:pPr>
            <a:r>
              <a:rPr lang="en-US" altLang="en-US" dirty="0" smtClean="0"/>
              <a:t>Detect patterns: hotspots, outliers, clusters, change over time</a:t>
            </a:r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 smtClean="0"/>
              <a:t>Spatial Analysis &amp; Modeling Concepts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7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153400" cy="3886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800" dirty="0"/>
              <a:t>Predict values: given a set of measured points across an area you can determine the estimated values in unmeasured locations</a:t>
            </a:r>
          </a:p>
          <a:p>
            <a:pPr algn="just">
              <a:lnSpc>
                <a:spcPct val="90000"/>
              </a:lnSpc>
            </a:pPr>
            <a:r>
              <a:rPr lang="en-US" sz="2800" dirty="0"/>
              <a:t>Using spatial analysis, you can combine information from many independent sources and derive a new set of information by applying a large, rich, and sophisticated set of spatial operators or geo-processing tools</a:t>
            </a:r>
            <a:endParaRPr lang="en-US" alt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 smtClean="0"/>
              <a:t>Spatial Analysis &amp; Modeling Concepts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469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153400" cy="42672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Why Spatial modeling: finding relationships among geographic features to understand and address any particular problem</a:t>
            </a:r>
          </a:p>
          <a:p>
            <a:pPr algn="just">
              <a:lnSpc>
                <a:spcPct val="90000"/>
              </a:lnSpc>
            </a:pPr>
            <a:r>
              <a:rPr lang="en-US" b="1" dirty="0"/>
              <a:t>Spatial modeling</a:t>
            </a:r>
            <a:r>
              <a:rPr lang="en-US" dirty="0"/>
              <a:t> allows you to derive new data from values of existing data layers and to predict what might happen and </a:t>
            </a:r>
            <a:r>
              <a:rPr lang="en-US" dirty="0" smtClean="0"/>
              <a:t>where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Modeling </a:t>
            </a:r>
            <a:r>
              <a:rPr lang="en-US" dirty="0"/>
              <a:t>often </a:t>
            </a:r>
            <a:r>
              <a:rPr lang="en-US" dirty="0" smtClean="0"/>
              <a:t>involve developing </a:t>
            </a:r>
            <a:r>
              <a:rPr lang="en-US" dirty="0"/>
              <a:t>specialized workflows through </a:t>
            </a:r>
            <a:r>
              <a:rPr lang="en-US" dirty="0" smtClean="0"/>
              <a:t>programming, creating </a:t>
            </a:r>
            <a:r>
              <a:rPr lang="en-US" dirty="0"/>
              <a:t>scripts and automated </a:t>
            </a:r>
            <a:r>
              <a:rPr lang="en-US" dirty="0" smtClean="0"/>
              <a:t>workflows, </a:t>
            </a:r>
            <a:r>
              <a:rPr lang="en-US" dirty="0"/>
              <a:t>lets you efficiently query and process large amounts of data and implement more complex algorithms.</a:t>
            </a: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 smtClean="0"/>
              <a:t>Spatial Analysis &amp; Modeling Concepts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06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85" y="3429000"/>
            <a:ext cx="6737815" cy="3124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81000" y="1752600"/>
            <a:ext cx="8153400" cy="181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dirty="0"/>
              <a:t>Models help you understand, describe, and predict how things work in the real world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Spatial modeling, modeling spatial problems, involve two types of models: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Representation models – represent the objects in the landscape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Process models – simulate the processes in the landscape </a:t>
            </a:r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Spatial </a:t>
            </a:r>
            <a:r>
              <a:rPr lang="en-US" sz="3600" dirty="0" smtClean="0"/>
              <a:t>Analysis &amp; Modeling </a:t>
            </a:r>
            <a:r>
              <a:rPr lang="en-US" sz="3600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125622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60" y="4146331"/>
            <a:ext cx="5407064" cy="20195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360997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57400"/>
            <a:ext cx="4555375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136" y="3840409"/>
            <a:ext cx="163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Vector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571690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Raster model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Spatial </a:t>
            </a:r>
            <a:r>
              <a:rPr lang="en-US" sz="3600" dirty="0" smtClean="0"/>
              <a:t>Analysis &amp; Modeling </a:t>
            </a:r>
            <a:r>
              <a:rPr lang="en-US" sz="3600" dirty="0"/>
              <a:t>Concepts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828800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Spatial Analysis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3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457200" y="1993900"/>
            <a:ext cx="8153400" cy="4267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/>
              <a:t>Using an elevation surface, for example, you can derive information and identify features that were not readily apparent in the original surface, </a:t>
            </a:r>
            <a:endParaRPr lang="en-US" sz="2800" dirty="0" smtClean="0"/>
          </a:p>
          <a:p>
            <a:pPr lvl="1" algn="just">
              <a:lnSpc>
                <a:spcPct val="90000"/>
              </a:lnSpc>
            </a:pPr>
            <a:r>
              <a:rPr lang="en-US" sz="2400" dirty="0" smtClean="0"/>
              <a:t>contours</a:t>
            </a:r>
            <a:r>
              <a:rPr lang="en-US" sz="2400" dirty="0"/>
              <a:t>, angle of slope, steepest downslope direction (aspect), shaded relief (</a:t>
            </a:r>
            <a:r>
              <a:rPr lang="en-US" sz="2400" dirty="0" err="1"/>
              <a:t>hillshade</a:t>
            </a:r>
            <a:r>
              <a:rPr lang="en-US" sz="2400" dirty="0"/>
              <a:t>), and visible areas (</a:t>
            </a:r>
            <a:r>
              <a:rPr lang="en-US" sz="2400" dirty="0" err="1"/>
              <a:t>viewsheds</a:t>
            </a:r>
            <a:r>
              <a:rPr lang="en-US" sz="2400" dirty="0" smtClean="0"/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800" dirty="0"/>
              <a:t>model the flow of water across Earth’s surface, deriving runoff characteristics, understanding drainage systems, and creating watersheds</a:t>
            </a:r>
            <a:endParaRPr lang="en-US" sz="2800" dirty="0" smtClean="0"/>
          </a:p>
          <a:p>
            <a:pPr algn="just">
              <a:lnSpc>
                <a:spcPct val="90000"/>
              </a:lnSpc>
            </a:pPr>
            <a:endParaRPr lang="en-US" altLang="en-US" sz="2800" dirty="0" smtClean="0"/>
          </a:p>
          <a:p>
            <a:pPr algn="just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Spatial Analysis &amp; Modeling Concepts</a:t>
            </a:r>
          </a:p>
        </p:txBody>
      </p:sp>
    </p:spTree>
    <p:extLst>
      <p:ext uri="{BB962C8B-B14F-4D97-AF65-F5344CB8AC3E}">
        <p14:creationId xmlns:p14="http://schemas.microsoft.com/office/powerpoint/2010/main" val="34595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534400" cy="4572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b="1" dirty="0" smtClean="0"/>
              <a:t>Surface Models</a:t>
            </a:r>
            <a:r>
              <a:rPr lang="en-US" dirty="0" smtClean="0"/>
              <a:t>: DSM, DEM, DTM</a:t>
            </a:r>
          </a:p>
          <a:p>
            <a:pPr algn="just">
              <a:lnSpc>
                <a:spcPct val="90000"/>
              </a:lnSpc>
            </a:pPr>
            <a:r>
              <a:rPr lang="en-US" b="1" dirty="0"/>
              <a:t>Digital </a:t>
            </a:r>
            <a:r>
              <a:rPr lang="en-US" b="1" dirty="0" smtClean="0"/>
              <a:t>Surface Model </a:t>
            </a:r>
            <a:r>
              <a:rPr lang="en-US" b="1" dirty="0"/>
              <a:t>(</a:t>
            </a:r>
            <a:r>
              <a:rPr lang="en-US" b="1" dirty="0" smtClean="0"/>
              <a:t>DSM)</a:t>
            </a:r>
            <a:r>
              <a:rPr lang="en-US" dirty="0" smtClean="0"/>
              <a:t> surface model which captures the natural and built features on the Earth’s surface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DSM is generated using LiDAR system, which sends pulses of light to the ground and when the pulse of light bounces off/back its target and returns to the sensor, it gives the range (a variable distance) to the Earth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LiDAR delivers a massive point cloud filled of varying elevation values (Height can come from the top of buildings, tree canopy, power lines, other built and natural features)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DSM is useful in 3D modeling for telecommunications, urban planning and aviation (objects extrude from the earth, particularly useful in these application to identify obstructions)</a:t>
            </a:r>
          </a:p>
          <a:p>
            <a:endParaRPr lang="en-US" dirty="0" smtClean="0"/>
          </a:p>
          <a:p>
            <a:endParaRPr lang="en-US" dirty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/>
              <a:t>Surface Models</a:t>
            </a:r>
          </a:p>
        </p:txBody>
      </p:sp>
    </p:spTree>
    <p:extLst>
      <p:ext uri="{BB962C8B-B14F-4D97-AF65-F5344CB8AC3E}">
        <p14:creationId xmlns:p14="http://schemas.microsoft.com/office/powerpoint/2010/main" val="37037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_presentations_PCU">
  <a:themeElements>
    <a:clrScheme name="Jan 3">
      <a:dk1>
        <a:srgbClr val="0000FF"/>
      </a:dk1>
      <a:lt1>
        <a:sysClr val="window" lastClr="FFFFFF"/>
      </a:lt1>
      <a:dk2>
        <a:srgbClr val="000000"/>
      </a:dk2>
      <a:lt2>
        <a:srgbClr val="F8F8F8"/>
      </a:lt2>
      <a:accent1>
        <a:srgbClr val="0000FF"/>
      </a:accent1>
      <a:accent2>
        <a:srgbClr val="5757FF"/>
      </a:accent2>
      <a:accent3>
        <a:srgbClr val="9393FF"/>
      </a:accent3>
      <a:accent4>
        <a:srgbClr val="FFCDAB"/>
      </a:accent4>
      <a:accent5>
        <a:srgbClr val="FF9D5B"/>
      </a:accent5>
      <a:accent6>
        <a:srgbClr val="FF6600"/>
      </a:accent6>
      <a:hlink>
        <a:srgbClr val="5F5F5F"/>
      </a:hlink>
      <a:folHlink>
        <a:srgbClr val="919191"/>
      </a:folHlink>
    </a:clrScheme>
    <a:fontScheme name="1_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9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33CC33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008A00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10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0066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E7E7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51744</TotalTime>
  <Words>1465</Words>
  <Application>Microsoft Office PowerPoint</Application>
  <PresentationFormat>On-screen Show (4:3)</PresentationFormat>
  <Paragraphs>163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ＭＳ Ｐゴシック</vt:lpstr>
      <vt:lpstr>Arial</vt:lpstr>
      <vt:lpstr>Calibri</vt:lpstr>
      <vt:lpstr>Candara</vt:lpstr>
      <vt:lpstr>Century Gothic</vt:lpstr>
      <vt:lpstr>Helvetica</vt:lpstr>
      <vt:lpstr>Helvetica Neue</vt:lpstr>
      <vt:lpstr>Lato</vt:lpstr>
      <vt:lpstr>Lucida Sans</vt:lpstr>
      <vt:lpstr>Symbol</vt:lpstr>
      <vt:lpstr>Wingdings</vt:lpstr>
      <vt:lpstr>Format_presentations_PCU</vt:lpstr>
      <vt:lpstr>Waveform</vt:lpstr>
      <vt:lpstr>Office Theme</vt:lpstr>
      <vt:lpstr>Spatial Analysis &amp; Modeling  </vt:lpstr>
      <vt:lpstr>PowerPoint Presentation</vt:lpstr>
      <vt:lpstr>Spatial Analysis &amp; Modeling Concepts</vt:lpstr>
      <vt:lpstr>Spatial Analysis &amp; Modeling Concepts</vt:lpstr>
      <vt:lpstr>Spatial Analysis &amp; Modeling Concepts</vt:lpstr>
      <vt:lpstr>Spatial Analysis &amp; Modeling Concepts</vt:lpstr>
      <vt:lpstr>Spatial Analysis &amp; Modeling Concepts</vt:lpstr>
      <vt:lpstr>Spatial Analysis &amp; Modeling Concepts</vt:lpstr>
      <vt:lpstr>Surface Models</vt:lpstr>
      <vt:lpstr>Surface Models</vt:lpstr>
      <vt:lpstr>Surface Models</vt:lpstr>
      <vt:lpstr>Surface Models</vt:lpstr>
      <vt:lpstr>Surface Models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Surface Modeling Operations</vt:lpstr>
      <vt:lpstr>PowerPoint Presentation</vt:lpstr>
    </vt:vector>
  </TitlesOfParts>
  <Company>United Nations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Nations</dc:creator>
  <cp:lastModifiedBy>Aster Denekew</cp:lastModifiedBy>
  <cp:revision>508</cp:revision>
  <cp:lastPrinted>2017-08-18T06:37:50Z</cp:lastPrinted>
  <dcterms:created xsi:type="dcterms:W3CDTF">2015-01-06T22:12:39Z</dcterms:created>
  <dcterms:modified xsi:type="dcterms:W3CDTF">2018-06-29T08:35:09Z</dcterms:modified>
</cp:coreProperties>
</file>