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  <p:sldMasterId id="2147483684" r:id="rId3"/>
  </p:sldMasterIdLst>
  <p:notesMasterIdLst>
    <p:notesMasterId r:id="rId17"/>
  </p:notesMasterIdLst>
  <p:sldIdLst>
    <p:sldId id="315" r:id="rId4"/>
    <p:sldId id="277" r:id="rId5"/>
    <p:sldId id="325" r:id="rId6"/>
    <p:sldId id="316" r:id="rId7"/>
    <p:sldId id="318" r:id="rId8"/>
    <p:sldId id="319" r:id="rId9"/>
    <p:sldId id="320" r:id="rId10"/>
    <p:sldId id="317" r:id="rId11"/>
    <p:sldId id="321" r:id="rId12"/>
    <p:sldId id="322" r:id="rId13"/>
    <p:sldId id="323" r:id="rId14"/>
    <p:sldId id="324" r:id="rId15"/>
    <p:sldId id="296" r:id="rId1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 Piedade" initials="J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7E39"/>
    <a:srgbClr val="FA3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21" autoAdjust="0"/>
  </p:normalViewPr>
  <p:slideViewPr>
    <p:cSldViewPr>
      <p:cViewPr varScale="1">
        <p:scale>
          <a:sx n="92" d="100"/>
          <a:sy n="92" d="100"/>
        </p:scale>
        <p:origin x="118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0F52EF01-DFF8-46A4-AA81-4B2AB1B3A189}" type="datetimeFigureOut">
              <a:rPr lang="en-GB" smtClean="0"/>
              <a:t>29/06/2018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1" tIns="45610" rIns="91221" bIns="4561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10392"/>
            <a:ext cx="5586735" cy="4177348"/>
          </a:xfrm>
          <a:prstGeom prst="rect">
            <a:avLst/>
          </a:prstGeom>
        </p:spPr>
        <p:txBody>
          <a:bodyPr vert="horz" lIns="91221" tIns="45610" rIns="91221" bIns="456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BD86334F-BBA8-49DD-A3E2-53D581E651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816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334F-BBA8-49DD-A3E2-53D581E6518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72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GIS is almost on everyone’s desk, PDA, Tablet, Smart Phones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One of the most obvious technologies behind LBS is positioning, with the most widely recognized system being GPS </a:t>
            </a:r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86334F-BBA8-49DD-A3E2-53D581E6518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78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latin typeface="Helvetica Neue" pitchFamily="2" charset="0"/>
              <a:ea typeface="Helvetica Neue" pitchFamily="2" charset="0"/>
              <a:cs typeface="Helvetica Neu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6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52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5" y="3429002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2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2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5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4523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248400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6248400"/>
            <a:ext cx="455611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4" name="Picture 3" descr="ECA Logo_new_ENG final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88" y="6309139"/>
            <a:ext cx="37496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615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791075"/>
          </a:xfrm>
        </p:spPr>
        <p:txBody>
          <a:bodyPr/>
          <a:lstStyle>
            <a:lvl1pPr marL="266700" indent="-222250">
              <a:lnSpc>
                <a:spcPct val="114000"/>
              </a:lnSpc>
              <a:buClrTx/>
              <a:buFont typeface="Wingdings" pitchFamily="2" charset="2"/>
              <a:buChar char="§"/>
              <a:defRPr sz="1600">
                <a:latin typeface="+mn-lt"/>
              </a:defRPr>
            </a:lvl1pPr>
            <a:lvl2pPr marL="538163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2pPr>
            <a:lvl3pPr marL="804863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3pPr>
            <a:lvl4pPr marL="1076325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4pPr>
            <a:lvl5pPr marL="1343025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7" y="6248400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7908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1"/>
            <a:ext cx="8229600" cy="4791075"/>
          </a:xfrm>
        </p:spPr>
        <p:txBody>
          <a:bodyPr/>
          <a:lstStyle>
            <a:lvl1pPr marL="266700" indent="-222250">
              <a:lnSpc>
                <a:spcPct val="114000"/>
              </a:lnSpc>
              <a:buClrTx/>
              <a:buFont typeface="Wingdings" pitchFamily="2" charset="2"/>
              <a:buChar char="§"/>
              <a:defRPr sz="1600">
                <a:latin typeface="+mn-lt"/>
              </a:defRPr>
            </a:lvl1pPr>
            <a:lvl2pPr marL="538163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2pPr>
            <a:lvl3pPr marL="804863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3pPr>
            <a:lvl4pPr marL="1076325" indent="-271463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4pPr>
            <a:lvl5pPr marL="1343025" indent="-266700">
              <a:lnSpc>
                <a:spcPct val="114000"/>
              </a:lnSpc>
              <a:buClrTx/>
              <a:buSzPct val="100000"/>
              <a:buFont typeface="Wingdings" pitchFamily="2" charset="2"/>
              <a:buChar char="§"/>
              <a:defRPr sz="16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1865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CE608-B13D-49E9-BF8E-D334F44F9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635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5F11FA-CF43-4074-B8B5-19DAA47AB1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4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5896B0-C996-4091-8F7F-E492575B3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1935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5763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27EF8-AC34-4864-8022-B1EDB906B5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246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684BFF7-32CC-44F5-B692-CB08B8729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7478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75BC8B0-A20F-40AC-9DC4-83C3B8179F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6127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FDD0B7-569F-483F-8BC9-B63EB6A63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343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8D8ADE-3E1A-445D-8FA0-723582343D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725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>
              <a:sym typeface="Calibri" pitchFamily="34" charset="0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8F6031-B3FC-490E-86B3-EA57E7CA3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2840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A2A4A4-DD63-4F2D-AF6E-42EBE18713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481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5098" y="1295401"/>
            <a:ext cx="3770313" cy="4791075"/>
          </a:xfrm>
        </p:spPr>
        <p:txBody>
          <a:bodyPr/>
          <a:lstStyle>
            <a:lvl1pPr marL="176213" indent="-176213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1963" indent="-171450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38188" indent="-161925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5525" indent="-17303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11275" indent="-16668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809" y="1295401"/>
            <a:ext cx="3770312" cy="4791075"/>
          </a:xfrm>
        </p:spPr>
        <p:txBody>
          <a:bodyPr/>
          <a:lstStyle>
            <a:lvl1pPr marL="176213" indent="-176213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1963" indent="-171450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38188" indent="-161925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5525" indent="-17303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11275" indent="-166688" algn="l" rtl="0" eaLnBrk="1" fontAlgn="base" hangingPunct="1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4660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2100" y="341313"/>
            <a:ext cx="2070100" cy="5761037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30213" y="341313"/>
            <a:ext cx="6059487" cy="5761037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GB"/>
          </a:p>
        </p:txBody>
      </p:sp>
      <p:sp>
        <p:nvSpPr>
          <p:cNvPr id="4" name="Rectangl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F90CEE-B84A-4958-A4BD-8160FB209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0442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43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69400" y="345000"/>
            <a:ext cx="8193600" cy="381000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552148" y="724563"/>
            <a:ext cx="8193600" cy="381000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buClr>
                <a:schemeClr val="accent6"/>
              </a:buClr>
              <a:buFont typeface="Arial" panose="020B0604020202020204" pitchFamily="34" charset="0"/>
              <a:buChar char="►"/>
              <a:defRPr sz="1800">
                <a:solidFill>
                  <a:schemeClr val="accent6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225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343C2-1DAD-470C-9001-617ECD147D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73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7" name="Picture 16" descr="ECA Logo_new_ENG final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17" y="6232164"/>
            <a:ext cx="37496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ECA Logo_new_ENG final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56" y="6250165"/>
            <a:ext cx="37496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0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30" y="4087564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7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5098" y="1295401"/>
            <a:ext cx="769302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81000" y="228600"/>
            <a:ext cx="5562600" cy="76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 rot="5400000">
            <a:off x="0" y="609600"/>
            <a:ext cx="838200" cy="76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1488" y="6248402"/>
            <a:ext cx="8006901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dirty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248400"/>
            <a:ext cx="457200" cy="47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0066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66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tx2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6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3333FF"/>
          </a:solidFill>
          <a:latin typeface="Arial" pitchFamily="34" charset="0"/>
          <a:ea typeface="ＭＳ Ｐゴシック" pitchFamily="3" charset="-128"/>
        </a:defRPr>
      </a:lvl9pPr>
    </p:titleStyle>
    <p:bodyStyle>
      <a:lvl1pPr marL="176213" indent="-176213" algn="l" rtl="0" fontAlgn="base">
        <a:lnSpc>
          <a:spcPct val="1140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1pPr>
      <a:lvl2pPr marL="461963" indent="-171450" algn="l" rtl="0" fontAlgn="base">
        <a:lnSpc>
          <a:spcPct val="114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2pPr>
      <a:lvl3pPr marL="738188" indent="-161925" algn="l" rtl="0" fontAlgn="base">
        <a:lnSpc>
          <a:spcPct val="114000"/>
        </a:lnSpc>
        <a:spcBef>
          <a:spcPct val="20000"/>
        </a:spcBef>
        <a:spcAft>
          <a:spcPct val="0"/>
        </a:spcAft>
        <a:buSzPct val="75000"/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3pPr>
      <a:lvl4pPr marL="1025525" indent="-173038" algn="l" rtl="0" fontAlgn="base">
        <a:lnSpc>
          <a:spcPct val="114000"/>
        </a:lnSpc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lang="en-US" sz="1600" dirty="0">
          <a:solidFill>
            <a:schemeClr val="tx2"/>
          </a:solidFill>
          <a:latin typeface="+mn-lt"/>
          <a:ea typeface="+mn-ea"/>
          <a:cs typeface="+mn-cs"/>
        </a:defRPr>
      </a:lvl4pPr>
      <a:lvl5pPr marL="1311275" indent="-166688" algn="l" rtl="0" fontAlgn="base">
        <a:lnSpc>
          <a:spcPct val="114000"/>
        </a:lnSpc>
        <a:spcBef>
          <a:spcPct val="20000"/>
        </a:spcBef>
        <a:spcAft>
          <a:spcPct val="0"/>
        </a:spcAft>
        <a:buSzPct val="65000"/>
        <a:buFont typeface="Wingdings" pitchFamily="2" charset="2"/>
        <a:buChar char="§"/>
        <a:defRPr lang="en-GB" sz="1600" dirty="0">
          <a:solidFill>
            <a:schemeClr val="tx2"/>
          </a:solidFill>
          <a:latin typeface="+mn-lt"/>
          <a:ea typeface="+mn-ea"/>
          <a:cs typeface="+mn-cs"/>
        </a:defRPr>
      </a:lvl5pPr>
      <a:lvl6pPr marL="17684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6pPr>
      <a:lvl7pPr marL="22256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7pPr>
      <a:lvl8pPr marL="26828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8pPr>
      <a:lvl9pPr marL="3140075" indent="-1666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3333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3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0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5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82" r:id="rId13"/>
    <p:sldLayoutId id="2147483683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/>
          </p:cNvSpPr>
          <p:nvPr>
            <p:ph type="body" idx="1"/>
          </p:nvPr>
        </p:nvSpPr>
        <p:spPr bwMode="auto">
          <a:xfrm>
            <a:off x="457200" y="15763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alibri" panose="020F0502020204030204" pitchFamily="34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Calibri" panose="020F0502020204030204" pitchFamily="34" charset="0"/>
              </a:rPr>
              <a:t>Second level</a:t>
            </a:r>
          </a:p>
          <a:p>
            <a:pPr lvl="2"/>
            <a:r>
              <a:rPr lang="en-US" altLang="en-US" smtClean="0">
                <a:sym typeface="Calibri" panose="020F0502020204030204" pitchFamily="34" charset="0"/>
              </a:rPr>
              <a:t>Third level</a:t>
            </a:r>
          </a:p>
          <a:p>
            <a:pPr lvl="3"/>
            <a:r>
              <a:rPr lang="en-US" altLang="en-US" smtClean="0">
                <a:sym typeface="Calibri" panose="020F0502020204030204" pitchFamily="34" charset="0"/>
              </a:rPr>
              <a:t>Fourth level</a:t>
            </a:r>
          </a:p>
          <a:p>
            <a:pPr lvl="4"/>
            <a:r>
              <a:rPr lang="en-US" altLang="en-US" smtClean="0">
                <a:sym typeface="Calibri" panose="020F0502020204030204" pitchFamily="34" charset="0"/>
              </a:rPr>
              <a:t>Fifth level</a:t>
            </a:r>
          </a:p>
        </p:txBody>
      </p:sp>
      <p:sp>
        <p:nvSpPr>
          <p:cNvPr id="1027" name="Rectangle 4"/>
          <p:cNvSpPr>
            <a:spLocks noGrp="1"/>
          </p:cNvSpPr>
          <p:nvPr>
            <p:ph type="title"/>
          </p:nvPr>
        </p:nvSpPr>
        <p:spPr bwMode="auto">
          <a:xfrm>
            <a:off x="430213" y="341313"/>
            <a:ext cx="82819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Lucida Sans" panose="020B0602030504020204" pitchFamily="34" charset="0"/>
              </a:rPr>
              <a:t>Click to edit Master title style</a:t>
            </a:r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2"/>
          </p:nvPr>
        </p:nvSpPr>
        <p:spPr bwMode="auto">
          <a:xfrm>
            <a:off x="8418513" y="6376988"/>
            <a:ext cx="268287" cy="27940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defRPr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defRPr>
            </a:lvl1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4D6D4E04-9A9B-4566-BFD6-29EAFB140EBE}" type="slidenum">
              <a:rPr lang="en-US" altLang="en-US" smtClean="0"/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597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+mj-lt"/>
          <a:ea typeface="+mj-ea"/>
          <a:cs typeface="+mj-cs"/>
          <a:sym typeface="Lucida Sans" panose="020B0602030504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anose="020B0602030504020204" pitchFamily="34" charset="0"/>
        </a:defRPr>
      </a:lvl5pPr>
      <a:lvl6pPr marL="4572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6pPr>
      <a:lvl7pPr marL="9144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7pPr>
      <a:lvl8pPr marL="13716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8pPr>
      <a:lvl9pPr marL="1828800" algn="l" rtl="0" fontAlgn="base" hangingPunct="0">
        <a:spcBef>
          <a:spcPct val="0"/>
        </a:spcBef>
        <a:spcAft>
          <a:spcPct val="0"/>
        </a:spcAft>
        <a:defRPr sz="4000" b="1">
          <a:solidFill>
            <a:srgbClr val="FFFFFF"/>
          </a:solidFill>
          <a:latin typeface="Lucida Sans" pitchFamily="34" charset="0"/>
          <a:ea typeface="Lucida Sans" pitchFamily="34" charset="0"/>
          <a:cs typeface="Lucida Sans" pitchFamily="34" charset="0"/>
          <a:sym typeface="Lucida Sans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indent="4572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indent="9144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indent="13716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indent="1828800" algn="l" rtl="0" eaLnBrk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4572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6pPr>
      <a:lvl7pPr marL="9144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7pPr>
      <a:lvl8pPr marL="13716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8pPr>
      <a:lvl9pPr marL="1828800" indent="1828800" algn="l" rtl="0" fontAlgn="base" hangingPunct="0"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  <a:sym typeface="Calibri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3" y="292149"/>
            <a:ext cx="84613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>
              <a:solidFill>
                <a:srgbClr val="0000FF"/>
              </a:solidFill>
            </a:endParaRPr>
          </a:p>
          <a:p>
            <a:endParaRPr lang="en-US" sz="2800" i="1" dirty="0" smtClean="0">
              <a:solidFill>
                <a:srgbClr val="F5C040">
                  <a:lumMod val="75000"/>
                </a:srgbClr>
              </a:solidFill>
            </a:endParaRPr>
          </a:p>
          <a:p>
            <a:endParaRPr lang="en-US" sz="2800" i="1" dirty="0">
              <a:solidFill>
                <a:srgbClr val="F5C040">
                  <a:lumMod val="75000"/>
                </a:srgbClr>
              </a:solidFill>
            </a:endParaRPr>
          </a:p>
          <a:p>
            <a:endParaRPr lang="en-US" sz="2800" i="1" dirty="0" smtClean="0">
              <a:solidFill>
                <a:srgbClr val="F5C040">
                  <a:lumMod val="75000"/>
                </a:srgb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027108" y="825549"/>
            <a:ext cx="7354892" cy="260345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Geospatial Technology Evolution and Future Trends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39875" y="2690370"/>
            <a:ext cx="6400800" cy="1473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GIS for Spatial Planning</a:t>
            </a:r>
          </a:p>
          <a:p>
            <a:r>
              <a:rPr lang="en-US" sz="1800" dirty="0" smtClean="0"/>
              <a:t>Training for Ministry of Transport</a:t>
            </a:r>
          </a:p>
          <a:p>
            <a:r>
              <a:rPr lang="en-US" sz="1800" dirty="0" smtClean="0"/>
              <a:t>Mozambique</a:t>
            </a:r>
            <a:endParaRPr lang="en-US" sz="1800" dirty="0"/>
          </a:p>
          <a:p>
            <a:endParaRPr lang="en-GB" sz="1800" dirty="0"/>
          </a:p>
          <a:p>
            <a:r>
              <a:rPr lang="en-GB" sz="1800" dirty="0" smtClean="0"/>
              <a:t>Maputo, Mozambique</a:t>
            </a:r>
            <a:endParaRPr lang="en-GB" sz="1800" dirty="0"/>
          </a:p>
          <a:p>
            <a:r>
              <a:rPr lang="en-US" sz="1800" dirty="0" smtClean="0"/>
              <a:t>2-13 July 2018</a:t>
            </a:r>
            <a:endParaRPr lang="en-US" sz="1800" dirty="0"/>
          </a:p>
          <a:p>
            <a:endParaRPr lang="en-GB" sz="1800" dirty="0"/>
          </a:p>
        </p:txBody>
      </p:sp>
      <p:sp>
        <p:nvSpPr>
          <p:cNvPr id="6" name="Subtitle 3"/>
          <p:cNvSpPr txBox="1">
            <a:spLocks/>
          </p:cNvSpPr>
          <p:nvPr/>
        </p:nvSpPr>
        <p:spPr>
          <a:xfrm>
            <a:off x="1573126" y="4918923"/>
            <a:ext cx="64008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1B6FD"/>
              </a:buClr>
            </a:pPr>
            <a:endParaRPr lang="en-US" altLang="en-US" sz="1400" dirty="0" smtClean="0">
              <a:latin typeface="Lato" pitchFamily="34" charset="0"/>
              <a:sym typeface="Lato" pitchFamily="34" charset="0"/>
            </a:endParaRPr>
          </a:p>
          <a:p>
            <a:pPr>
              <a:buClr>
                <a:srgbClr val="31B6FD"/>
              </a:buClr>
            </a:pPr>
            <a:r>
              <a:rPr lang="en-US" altLang="en-US" sz="1400" dirty="0" smtClean="0">
                <a:latin typeface="Lato" pitchFamily="34" charset="0"/>
                <a:sym typeface="Lato" pitchFamily="34" charset="0"/>
              </a:rPr>
              <a:t>Geoinformation and Sectoral Statistics Section</a:t>
            </a:r>
          </a:p>
          <a:p>
            <a:pPr>
              <a:buClr>
                <a:srgbClr val="31B6FD"/>
              </a:buClr>
            </a:pPr>
            <a:endParaRPr lang="en-US" sz="1400" b="1" dirty="0" smtClean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>
              <a:buClr>
                <a:srgbClr val="31B6FD"/>
              </a:buClr>
            </a:pPr>
            <a:endParaRPr lang="en-GB" sz="1400" dirty="0" smtClean="0"/>
          </a:p>
          <a:p>
            <a:pPr>
              <a:buClr>
                <a:srgbClr val="31B6FD"/>
              </a:buClr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2075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7924800" cy="4343400"/>
          </a:xfrm>
        </p:spPr>
        <p:txBody>
          <a:bodyPr>
            <a:noAutofit/>
          </a:bodyPr>
          <a:lstStyle/>
          <a:p>
            <a:r>
              <a:rPr lang="en-US" sz="1900" b="1" dirty="0"/>
              <a:t>Crowd sourcing</a:t>
            </a:r>
            <a:r>
              <a:rPr lang="en-US" sz="1900" dirty="0"/>
              <a:t> is the act of outsourcing tasks, traditionally performed by an employee or contractor, to an undefined, large group of people or community (a "crowd"), through an open call </a:t>
            </a:r>
          </a:p>
          <a:p>
            <a:r>
              <a:rPr lang="en-US" sz="1900" dirty="0"/>
              <a:t>Maps can be worked on by individuals, and communities crowd sourced, enabling them to place information on base maps </a:t>
            </a:r>
          </a:p>
          <a:p>
            <a:r>
              <a:rPr lang="en-US" sz="1900" dirty="0"/>
              <a:t>User Generated Content (UGC) is content that has been contributed by Web users (e.g. Wikipedia, YouTube, Facebook, etc. )</a:t>
            </a:r>
          </a:p>
          <a:p>
            <a:r>
              <a:rPr lang="en-US" sz="1900" b="1" dirty="0"/>
              <a:t>Volunteered geographic information (VGI) </a:t>
            </a:r>
            <a:r>
              <a:rPr lang="en-US" sz="1900" dirty="0"/>
              <a:t>is UGC of a geospatial nature </a:t>
            </a:r>
          </a:p>
          <a:p>
            <a:r>
              <a:rPr lang="en-US" sz="1900" dirty="0"/>
              <a:t>VGI is digital spatial data that is created voluntarily by citizens rather than by formal data producers </a:t>
            </a:r>
          </a:p>
          <a:p>
            <a:r>
              <a:rPr lang="en-US" sz="1900" dirty="0" err="1"/>
              <a:t>Wikimapia</a:t>
            </a:r>
            <a:r>
              <a:rPr lang="en-US" sz="1900" dirty="0"/>
              <a:t> and </a:t>
            </a:r>
            <a:r>
              <a:rPr lang="en-US" sz="1900" dirty="0" err="1"/>
              <a:t>OpenStretMap</a:t>
            </a:r>
            <a:r>
              <a:rPr lang="en-US" sz="1900" dirty="0"/>
              <a:t> use Web-based “crowd-sourcing” technologies, which outsource tasks to the crowd to collect data</a:t>
            </a:r>
          </a:p>
          <a:p>
            <a:r>
              <a:rPr lang="en-US" sz="1900" dirty="0" err="1"/>
              <a:t>WikiMapia</a:t>
            </a:r>
            <a:r>
              <a:rPr lang="en-US" sz="1900" dirty="0"/>
              <a:t>: is an online editable map, where users contribute geographic information describing the place on a map</a:t>
            </a:r>
          </a:p>
          <a:p>
            <a:endParaRPr lang="en-US" sz="19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3600" dirty="0"/>
              <a:t>Current and Future Trends of GIS</a:t>
            </a:r>
          </a:p>
        </p:txBody>
      </p:sp>
    </p:spTree>
    <p:extLst>
      <p:ext uri="{BB962C8B-B14F-4D97-AF65-F5344CB8AC3E}">
        <p14:creationId xmlns:p14="http://schemas.microsoft.com/office/powerpoint/2010/main" val="235633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44062" y="2057400"/>
            <a:ext cx="8166538" cy="3886200"/>
          </a:xfr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buNone/>
            </a:pPr>
            <a:r>
              <a:rPr lang="en-US" altLang="en-US" sz="2600" b="1" dirty="0"/>
              <a:t>Open Geospatial Web Services</a:t>
            </a:r>
          </a:p>
          <a:p>
            <a:pPr algn="just">
              <a:spcBef>
                <a:spcPct val="30000"/>
              </a:spcBef>
            </a:pPr>
            <a:r>
              <a:rPr lang="en-US" altLang="en-US" sz="2600" dirty="0"/>
              <a:t>Geospatial Web services are, and will continue to be, the heart of Web GIS. </a:t>
            </a:r>
          </a:p>
          <a:p>
            <a:pPr algn="just">
              <a:spcBef>
                <a:spcPct val="30000"/>
              </a:spcBef>
            </a:pPr>
            <a:r>
              <a:rPr lang="en-US" altLang="en-US" sz="2600" dirty="0"/>
              <a:t>A main basis of cloud-based GIS </a:t>
            </a:r>
          </a:p>
          <a:p>
            <a:pPr algn="just">
              <a:spcBef>
                <a:spcPct val="30000"/>
              </a:spcBef>
            </a:pPr>
            <a:r>
              <a:rPr lang="en-US" altLang="en-US" sz="2600" dirty="0"/>
              <a:t>GIS professionals can serve their authoritative data and knowledge as Web services </a:t>
            </a:r>
          </a:p>
          <a:p>
            <a:pPr algn="just"/>
            <a:endParaRPr lang="en-US" alt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3600" dirty="0"/>
              <a:t>Current and Future Trends of GIS</a:t>
            </a:r>
          </a:p>
        </p:txBody>
      </p:sp>
    </p:spTree>
    <p:extLst>
      <p:ext uri="{BB962C8B-B14F-4D97-AF65-F5344CB8AC3E}">
        <p14:creationId xmlns:p14="http://schemas.microsoft.com/office/powerpoint/2010/main" val="225376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44062" y="1905000"/>
            <a:ext cx="8166538" cy="3886200"/>
          </a:xfrm>
        </p:spPr>
        <p:txBody>
          <a:bodyPr>
            <a:noAutofit/>
          </a:bodyPr>
          <a:lstStyle/>
          <a:p>
            <a:pPr marL="0" indent="0" algn="just">
              <a:spcBef>
                <a:spcPct val="30000"/>
              </a:spcBef>
              <a:buNone/>
            </a:pPr>
            <a:r>
              <a:rPr lang="en-US" altLang="en-US" sz="2600" b="1" dirty="0"/>
              <a:t>Towards Ubiquitous GIS  </a:t>
            </a:r>
          </a:p>
          <a:p>
            <a:pPr algn="just">
              <a:spcBef>
                <a:spcPct val="30000"/>
              </a:spcBef>
            </a:pPr>
            <a:r>
              <a:rPr lang="en-US" altLang="en-US" dirty="0"/>
              <a:t>LBS will continue to develop with the increased integration of GPS functionality with increasingly powerful mobile devices (cell phones, PDAs, laptops, etc</a:t>
            </a:r>
            <a:r>
              <a:rPr lang="en-US" altLang="en-US" dirty="0" smtClean="0"/>
              <a:t>.)</a:t>
            </a:r>
            <a:endParaRPr lang="en-US" altLang="en-US" dirty="0"/>
          </a:p>
          <a:p>
            <a:pPr algn="just">
              <a:spcBef>
                <a:spcPct val="30000"/>
              </a:spcBef>
            </a:pPr>
            <a:r>
              <a:rPr lang="en-US" altLang="en-US" dirty="0" smtClean="0"/>
              <a:t>Web </a:t>
            </a:r>
            <a:r>
              <a:rPr lang="en-US" altLang="en-US" dirty="0"/>
              <a:t>GIS is becoming ubiquitous - it is available on our desktops, laptops, cell phones, GPS navigators, and other mobile devices anywhere, anytime </a:t>
            </a:r>
          </a:p>
          <a:p>
            <a:pPr algn="just">
              <a:spcBef>
                <a:spcPct val="30000"/>
              </a:spcBef>
            </a:pPr>
            <a:r>
              <a:rPr lang="en-US" altLang="en-US" dirty="0"/>
              <a:t>The omnipresence of GIS/ubiquitous will make mobile GIS available to anyone, at anytime, and anywhere.</a:t>
            </a:r>
          </a:p>
          <a:p>
            <a:pPr algn="just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3600" dirty="0"/>
              <a:t>Current and Future Trends of GIS</a:t>
            </a:r>
          </a:p>
        </p:txBody>
      </p:sp>
    </p:spTree>
    <p:extLst>
      <p:ext uri="{BB962C8B-B14F-4D97-AF65-F5344CB8AC3E}">
        <p14:creationId xmlns:p14="http://schemas.microsoft.com/office/powerpoint/2010/main" val="3842887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/>
          </p:cNvSpPr>
          <p:nvPr/>
        </p:nvSpPr>
        <p:spPr bwMode="auto">
          <a:xfrm>
            <a:off x="-28575" y="-19050"/>
            <a:ext cx="9144000" cy="6845300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mtClean="0"/>
          </a:p>
        </p:txBody>
      </p:sp>
      <p:sp>
        <p:nvSpPr>
          <p:cNvPr id="23555" name="Rectangle 2"/>
          <p:cNvSpPr>
            <a:spLocks/>
          </p:cNvSpPr>
          <p:nvPr/>
        </p:nvSpPr>
        <p:spPr bwMode="auto">
          <a:xfrm>
            <a:off x="2624138" y="4308475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5500" b="1" smtClean="0">
                <a:solidFill>
                  <a:srgbClr val="FFFFFF"/>
                </a:solidFill>
                <a:latin typeface="Lato" pitchFamily="34" charset="0"/>
                <a:sym typeface="Lato" pitchFamily="34" charset="0"/>
              </a:rPr>
              <a:t>THANK YOU!</a:t>
            </a:r>
          </a:p>
        </p:txBody>
      </p:sp>
      <p:pic>
        <p:nvPicPr>
          <p:cNvPr id="23556" name="Picture 8" descr="pasted-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23557" name="Picture 9" descr="pasted-im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2174875"/>
            <a:ext cx="2106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04114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133600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Geospatial Technology Evolution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Static and interactive maps and atlases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Web mapping and distributed processing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Google maps, </a:t>
            </a:r>
            <a:r>
              <a:rPr lang="en-US" sz="2400" dirty="0">
                <a:solidFill>
                  <a:srgbClr val="00B0F0"/>
                </a:solidFill>
                <a:latin typeface="Century Gothic" panose="020B0502020202020204" pitchFamily="34" charset="0"/>
              </a:rPr>
              <a:t>G</a:t>
            </a:r>
            <a:r>
              <a:rPr lang="en-US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oogle Earth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Current and Future </a:t>
            </a:r>
            <a:r>
              <a:rPr lang="en-US" sz="2400" dirty="0">
                <a:solidFill>
                  <a:srgbClr val="00B0F0"/>
                </a:solidFill>
                <a:latin typeface="Century Gothic" panose="020B0502020202020204" pitchFamily="34" charset="0"/>
              </a:rPr>
              <a:t>Trends </a:t>
            </a:r>
            <a:endParaRPr lang="en-US" sz="2400" dirty="0" smtClean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User generated content / Volunteer Geographic Information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Cloud computing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US" sz="2400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US" sz="2400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304800" y="762000"/>
            <a:ext cx="8193600" cy="914400"/>
          </a:xfrm>
          <a:prstGeom prst="rect">
            <a:avLst/>
          </a:prstGeom>
        </p:spPr>
        <p:txBody>
          <a:bodyPr/>
          <a:lstStyle>
            <a:lvl1pPr marL="176213" indent="-176213" algn="l" rtl="0" fontAlgn="base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lang="en-US" sz="16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61963" indent="-171450" algn="l" rtl="0" fontAlgn="base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§"/>
              <a:defRPr lang="en-US" sz="16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38188" indent="-161925" algn="l" rtl="0" fontAlgn="base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§"/>
              <a:defRPr lang="en-US" sz="16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5525" indent="-173038" algn="l" rtl="0" fontAlgn="base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lang="en-US" sz="16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11275" indent="-166688" algn="l" rtl="0" fontAlgn="base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SzPct val="65000"/>
              <a:buFont typeface="Wingdings" pitchFamily="2" charset="2"/>
              <a:buChar char="§"/>
              <a:defRPr lang="en-GB" sz="16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68475" indent="-166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rgbClr val="3333FF"/>
                </a:solidFill>
                <a:latin typeface="+mn-lt"/>
                <a:ea typeface="+mn-ea"/>
              </a:defRPr>
            </a:lvl6pPr>
            <a:lvl7pPr marL="2225675" indent="-166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rgbClr val="3333FF"/>
                </a:solidFill>
                <a:latin typeface="+mn-lt"/>
                <a:ea typeface="+mn-ea"/>
              </a:defRPr>
            </a:lvl7pPr>
            <a:lvl8pPr marL="2682875" indent="-166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rgbClr val="3333FF"/>
                </a:solidFill>
                <a:latin typeface="+mn-lt"/>
                <a:ea typeface="+mn-ea"/>
              </a:defRPr>
            </a:lvl8pPr>
            <a:lvl9pPr marL="3140075" indent="-166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rgbClr val="3333FF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Content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7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166538" cy="4267200"/>
          </a:xfrm>
        </p:spPr>
        <p:txBody>
          <a:bodyPr>
            <a:noAutofit/>
          </a:bodyPr>
          <a:lstStyle/>
          <a:p>
            <a:pPr algn="just"/>
            <a:r>
              <a:rPr lang="en-US" altLang="en-US" dirty="0"/>
              <a:t>GIS technology has evolved during last few decades</a:t>
            </a:r>
          </a:p>
          <a:p>
            <a:pPr algn="just"/>
            <a:r>
              <a:rPr lang="en-US" altLang="en-US" dirty="0"/>
              <a:t>GIS technology is growing at faster rate both in hardware and software development</a:t>
            </a:r>
          </a:p>
          <a:p>
            <a:pPr lvl="1" algn="just"/>
            <a:r>
              <a:rPr lang="en-US" altLang="en-US" dirty="0"/>
              <a:t>In recent years, traditional paper atlases have been replaced by electronic versions </a:t>
            </a:r>
            <a:endParaRPr lang="en-US" altLang="en-US" dirty="0" smtClean="0"/>
          </a:p>
          <a:p>
            <a:pPr lvl="2" algn="just"/>
            <a:r>
              <a:rPr lang="en-US" altLang="en-US" i="1" dirty="0" smtClean="0"/>
              <a:t>Static and interactive atlases</a:t>
            </a:r>
            <a:endParaRPr lang="en-US" altLang="en-US" i="1" dirty="0"/>
          </a:p>
          <a:p>
            <a:pPr lvl="1" algn="just"/>
            <a:r>
              <a:rPr lang="en-US" altLang="en-US" dirty="0"/>
              <a:t>Interactive atlases are now common: allowing users to manipulate the data sets</a:t>
            </a:r>
          </a:p>
          <a:p>
            <a:pPr lvl="1" algn="just"/>
            <a:r>
              <a:rPr lang="en-US" altLang="en-US" dirty="0"/>
              <a:t>GIS servers are already providing the software architecture to enable multi-user access, serving maps and data on the </a:t>
            </a:r>
            <a:r>
              <a:rPr lang="en-US" altLang="en-US" dirty="0" smtClean="0"/>
              <a:t>Web</a:t>
            </a:r>
          </a:p>
          <a:p>
            <a:pPr lvl="2" algn="just"/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Distributed GIS, distributed processing </a:t>
            </a:r>
          </a:p>
          <a:p>
            <a:pPr lvl="2" algn="just"/>
            <a:r>
              <a:rPr lang="en-US" alt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 maps, web services, 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3600" dirty="0"/>
              <a:t>Geospatial Technology 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4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191001"/>
          </a:xfrm>
        </p:spPr>
        <p:txBody>
          <a:bodyPr>
            <a:noAutofit/>
          </a:bodyPr>
          <a:lstStyle/>
          <a:p>
            <a:pPr algn="just"/>
            <a:r>
              <a:rPr lang="en-US" altLang="en-US" sz="2200" dirty="0"/>
              <a:t>Web maps such as Google maps, and Google </a:t>
            </a:r>
            <a:r>
              <a:rPr lang="en-US" altLang="en-US" sz="2200" dirty="0" smtClean="0"/>
              <a:t>Earth</a:t>
            </a:r>
            <a:endParaRPr lang="en-US" altLang="en-US" sz="2200" dirty="0"/>
          </a:p>
          <a:p>
            <a:pPr algn="just"/>
            <a:r>
              <a:rPr lang="en-US" altLang="en-US" sz="2200" dirty="0" smtClean="0"/>
              <a:t>Google </a:t>
            </a:r>
            <a:r>
              <a:rPr lang="en-US" altLang="en-US" sz="2200" dirty="0"/>
              <a:t>maps, and Google Earth in Tablets, Smart Phones </a:t>
            </a:r>
          </a:p>
          <a:p>
            <a:pPr lvl="1" algn="just"/>
            <a:r>
              <a:rPr lang="en-US" altLang="en-US" sz="1800" dirty="0" smtClean="0"/>
              <a:t>Getting </a:t>
            </a:r>
            <a:r>
              <a:rPr lang="en-US" altLang="en-US" sz="1800" dirty="0"/>
              <a:t>driving directions, selecting destination for family vacation, navigate through the city, etc.</a:t>
            </a:r>
          </a:p>
          <a:p>
            <a:pPr lvl="0" algn="just">
              <a:buClr>
                <a:srgbClr val="31B6FD"/>
              </a:buClr>
            </a:pPr>
            <a:r>
              <a:rPr lang="en-US" altLang="en-US" sz="2200" dirty="0">
                <a:solidFill>
                  <a:srgbClr val="073E87"/>
                </a:solidFill>
              </a:rPr>
              <a:t>Mobile, wireless and location aware devices are currently used for maps and location based services (LBS) </a:t>
            </a:r>
            <a:endParaRPr lang="en-US" altLang="en-US" sz="2200" dirty="0" smtClean="0">
              <a:solidFill>
                <a:srgbClr val="073E87"/>
              </a:solidFill>
            </a:endParaRPr>
          </a:p>
          <a:p>
            <a:pPr algn="just">
              <a:buClr>
                <a:srgbClr val="31B6FD"/>
              </a:buClr>
            </a:pPr>
            <a:r>
              <a:rPr lang="en-US" altLang="en-US" sz="2000" dirty="0"/>
              <a:t>A </a:t>
            </a:r>
            <a:r>
              <a:rPr lang="en-US" altLang="en-US" sz="2000" b="1" dirty="0"/>
              <a:t>Location-Based Service (LBS)</a:t>
            </a:r>
            <a:r>
              <a:rPr lang="en-US" altLang="en-US" sz="2000" dirty="0"/>
              <a:t> is an information service, accessible with mobile devices through the mobile network and utilizing the ability to make use of the geographical position of the mobile device</a:t>
            </a:r>
          </a:p>
          <a:p>
            <a:pPr algn="just"/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3600" dirty="0"/>
              <a:t>Geospatial Technology 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5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962400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altLang="en-US" sz="2100" dirty="0"/>
              <a:t>Advances of mobile devices such as smart phones and wireless communications technologies facilitated spread of LBS</a:t>
            </a:r>
          </a:p>
          <a:p>
            <a:pPr algn="just"/>
            <a:r>
              <a:rPr lang="en-US" altLang="en-US" sz="2100" dirty="0" smtClean="0"/>
              <a:t>Services </a:t>
            </a:r>
            <a:r>
              <a:rPr lang="en-US" altLang="en-US" sz="2100" dirty="0"/>
              <a:t>to identify a location of facilities and businesses (e.g. hospital, restaurants, fuel stations, etc.)</a:t>
            </a:r>
          </a:p>
          <a:p>
            <a:pPr lvl="2" algn="just"/>
            <a:r>
              <a:rPr lang="en-US" sz="1800" dirty="0"/>
              <a:t>personal navigator, travel directions</a:t>
            </a:r>
          </a:p>
          <a:p>
            <a:pPr lvl="2" algn="just"/>
            <a:r>
              <a:rPr lang="en-US" sz="1800" dirty="0"/>
              <a:t>traffic information service, weather services</a:t>
            </a:r>
          </a:p>
          <a:p>
            <a:pPr lvl="2" algn="just"/>
            <a:r>
              <a:rPr lang="en-US" sz="1800" dirty="0"/>
              <a:t>proximity service (nearest ATM machine, nearest restaurant, etc.)</a:t>
            </a:r>
            <a:endParaRPr lang="en-US" sz="2100" dirty="0"/>
          </a:p>
          <a:p>
            <a:pPr algn="just"/>
            <a:r>
              <a:rPr lang="en-US" sz="2200" dirty="0" smtClean="0"/>
              <a:t>Technologies </a:t>
            </a:r>
            <a:r>
              <a:rPr lang="en-US" sz="2200" dirty="0"/>
              <a:t>behind LBS is positioning, with the most widely recognized system being </a:t>
            </a:r>
            <a:r>
              <a:rPr lang="en-US" sz="2200" dirty="0" smtClean="0"/>
              <a:t>GPS</a:t>
            </a:r>
          </a:p>
          <a:p>
            <a:pPr algn="just"/>
            <a:r>
              <a:rPr lang="en-US" sz="2000" dirty="0" smtClean="0"/>
              <a:t>Wireless </a:t>
            </a:r>
            <a:r>
              <a:rPr lang="en-US" sz="2000" dirty="0"/>
              <a:t>communications technologies, including </a:t>
            </a:r>
            <a:r>
              <a:rPr lang="en-US" sz="2000" dirty="0" err="1"/>
              <a:t>wi-fi</a:t>
            </a:r>
            <a:r>
              <a:rPr lang="en-US" sz="2000" dirty="0"/>
              <a:t> (Wireless Fidelity) and </a:t>
            </a:r>
            <a:r>
              <a:rPr lang="en-US" sz="2000" dirty="0" smtClean="0"/>
              <a:t>cellular network also facilitate its spread</a:t>
            </a:r>
            <a:endParaRPr lang="en-US" sz="2200" dirty="0" smtClean="0"/>
          </a:p>
          <a:p>
            <a:pPr algn="just"/>
            <a:endParaRPr lang="en-US" sz="2200" dirty="0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3600" dirty="0"/>
              <a:t>Geospatial Technology 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23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450696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en-US" sz="2100" b="1" dirty="0" smtClean="0"/>
              <a:t>Cloud </a:t>
            </a:r>
            <a:r>
              <a:rPr lang="en-US" sz="2100" b="1" dirty="0"/>
              <a:t>computing</a:t>
            </a:r>
            <a:r>
              <a:rPr lang="en-US" sz="2100" dirty="0"/>
              <a:t> is a computing paradigm for enabling on-demand network access to a pool of computing resources (e.g. networks, servers, storage, applications, and services)</a:t>
            </a:r>
          </a:p>
          <a:p>
            <a:pPr algn="just"/>
            <a:r>
              <a:rPr lang="en-US" sz="2100" dirty="0"/>
              <a:t>Presents the idea of distributed computing: Moving applications, services, and data from local storage to a dispersed set of servers and </a:t>
            </a:r>
            <a:r>
              <a:rPr lang="en-US" sz="2100" dirty="0" smtClean="0"/>
              <a:t>datacenters</a:t>
            </a:r>
            <a:endParaRPr lang="en-US" sz="2100" dirty="0"/>
          </a:p>
          <a:p>
            <a:pPr algn="just"/>
            <a:r>
              <a:rPr lang="en-US" sz="2100" b="1" dirty="0"/>
              <a:t>Cloud based GIS/Geo Cloud</a:t>
            </a:r>
            <a:r>
              <a:rPr lang="en-US" sz="2100" dirty="0"/>
              <a:t>: adopts cloud computing technology to provide GIS capabilities on the cloud</a:t>
            </a:r>
          </a:p>
          <a:p>
            <a:pPr algn="just"/>
            <a:r>
              <a:rPr lang="en-US" sz="2100" dirty="0"/>
              <a:t>User can use a provider’s infrastructure and GIS capabilities </a:t>
            </a:r>
          </a:p>
          <a:p>
            <a:pPr algn="just"/>
            <a:r>
              <a:rPr lang="en-US" sz="2100" dirty="0"/>
              <a:t>It lets someone else install, host, and manage it on remote servers </a:t>
            </a:r>
          </a:p>
          <a:p>
            <a:pPr marL="0" indent="0" algn="just">
              <a:buNone/>
            </a:pPr>
            <a:endParaRPr lang="en-US" sz="2100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3600" dirty="0"/>
              <a:t>Geospatial Technology 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2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5" name="Picture 4" descr="CloudCompu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62" y="2020201"/>
            <a:ext cx="7145338" cy="4736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/>
          </p:cNvSpPr>
          <p:nvPr/>
        </p:nvSpPr>
        <p:spPr>
          <a:xfrm>
            <a:off x="381000" y="17526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Font typeface="Symbol" pitchFamily="18" charset="2"/>
              <a:buNone/>
            </a:pPr>
            <a:r>
              <a:rPr lang="en-US" altLang="en-US" sz="2100" b="1" dirty="0" smtClean="0"/>
              <a:t>Cloud computing Model</a:t>
            </a:r>
            <a:endParaRPr lang="en-US" altLang="en-US" sz="2100" b="1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3600" dirty="0"/>
              <a:t>Geospatial Technology 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5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44062" y="2057400"/>
            <a:ext cx="8166538" cy="3886200"/>
          </a:xfrm>
        </p:spPr>
        <p:txBody>
          <a:bodyPr>
            <a:noAutofit/>
          </a:bodyPr>
          <a:lstStyle/>
          <a:p>
            <a:pPr algn="just"/>
            <a:r>
              <a:rPr lang="en-US" altLang="en-US" b="1" dirty="0"/>
              <a:t>ArcGIS.com</a:t>
            </a:r>
            <a:r>
              <a:rPr lang="en-US" altLang="en-US" dirty="0"/>
              <a:t>, makes maps and applications available online for everyone. </a:t>
            </a:r>
          </a:p>
          <a:p>
            <a:pPr algn="just"/>
            <a:r>
              <a:rPr lang="en-US" altLang="en-US" dirty="0"/>
              <a:t>It allows the user to browse ArcGIS online content published by ESRI and the user community </a:t>
            </a:r>
          </a:p>
          <a:p>
            <a:pPr algn="just"/>
            <a:r>
              <a:rPr lang="en-US" altLang="en-US" dirty="0"/>
              <a:t>Can upload own content and share it with the user community </a:t>
            </a:r>
          </a:p>
          <a:p>
            <a:pPr algn="just"/>
            <a:r>
              <a:rPr lang="en-US" altLang="en-US" dirty="0"/>
              <a:t>Users can create their own story maps online to tell story on any theme</a:t>
            </a:r>
          </a:p>
          <a:p>
            <a:pPr algn="just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US" sz="3600" dirty="0"/>
              <a:t>Geospatial Technology 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19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E97FCE-A0D7-41C4-9072-B9DB593AD5F9}" type="slidenum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Current and Future Trends of GIS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44062" y="2057400"/>
            <a:ext cx="8166538" cy="3886200"/>
          </a:xfrm>
        </p:spPr>
        <p:txBody>
          <a:bodyPr>
            <a:noAutofit/>
          </a:bodyPr>
          <a:lstStyle/>
          <a:p>
            <a:pPr algn="just">
              <a:spcBef>
                <a:spcPct val="30000"/>
              </a:spcBef>
            </a:pPr>
            <a:r>
              <a:rPr lang="en-US" altLang="en-US" dirty="0"/>
              <a:t>Google Earth is a good example of cloud-like computing.  It seamlessly brings together imagery from numerous datacenters</a:t>
            </a:r>
          </a:p>
          <a:p>
            <a:pPr algn="just">
              <a:spcBef>
                <a:spcPct val="30000"/>
              </a:spcBef>
            </a:pPr>
            <a:r>
              <a:rPr lang="en-US" altLang="en-US" dirty="0"/>
              <a:t>ESRI </a:t>
            </a:r>
            <a:r>
              <a:rPr lang="en-US" altLang="en-US" b="1" i="1" dirty="0"/>
              <a:t>ArcGIS.com</a:t>
            </a:r>
            <a:r>
              <a:rPr lang="en-US" altLang="en-US" dirty="0"/>
              <a:t> and </a:t>
            </a:r>
            <a:r>
              <a:rPr lang="en-US" altLang="en-US" b="1" i="1" dirty="0"/>
              <a:t>ArcGIS Online</a:t>
            </a:r>
            <a:r>
              <a:rPr lang="en-US" altLang="en-US" dirty="0"/>
              <a:t> provide cloud-based software and services, user storage, and access to GIS tools and imagery to the GIS community </a:t>
            </a:r>
          </a:p>
          <a:p>
            <a:pPr algn="just">
              <a:spcBef>
                <a:spcPct val="30000"/>
              </a:spcBef>
            </a:pPr>
            <a:r>
              <a:rPr lang="en-US" altLang="en-US" b="1" i="1" dirty="0"/>
              <a:t>ArcGIS Online</a:t>
            </a:r>
            <a:r>
              <a:rPr lang="en-US" altLang="en-US" dirty="0"/>
              <a:t>: enables users to use diverse web resources, including those offered by the ESRI ArcGIS Online cloud and those contributed by the user community</a:t>
            </a:r>
          </a:p>
          <a:p>
            <a:pPr algn="just"/>
            <a:endParaRPr lang="en-US" alt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41207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_presentations_PCU">
  <a:themeElements>
    <a:clrScheme name="Jan 3">
      <a:dk1>
        <a:srgbClr val="0000FF"/>
      </a:dk1>
      <a:lt1>
        <a:sysClr val="window" lastClr="FFFFFF"/>
      </a:lt1>
      <a:dk2>
        <a:srgbClr val="000000"/>
      </a:dk2>
      <a:lt2>
        <a:srgbClr val="F8F8F8"/>
      </a:lt2>
      <a:accent1>
        <a:srgbClr val="0000FF"/>
      </a:accent1>
      <a:accent2>
        <a:srgbClr val="5757FF"/>
      </a:accent2>
      <a:accent3>
        <a:srgbClr val="9393FF"/>
      </a:accent3>
      <a:accent4>
        <a:srgbClr val="FFCDAB"/>
      </a:accent4>
      <a:accent5>
        <a:srgbClr val="FF9D5B"/>
      </a:accent5>
      <a:accent6>
        <a:srgbClr val="FF6600"/>
      </a:accent6>
      <a:hlink>
        <a:srgbClr val="5F5F5F"/>
      </a:hlink>
      <a:folHlink>
        <a:srgbClr val="919191"/>
      </a:folHlink>
    </a:clrScheme>
    <a:fontScheme name="1_Capsul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9">
        <a:dk1>
          <a:srgbClr val="000000"/>
        </a:dk1>
        <a:lt1>
          <a:srgbClr val="FFFFFF"/>
        </a:lt1>
        <a:dk2>
          <a:srgbClr val="0033CC"/>
        </a:dk2>
        <a:lt2>
          <a:srgbClr val="006600"/>
        </a:lt2>
        <a:accent1>
          <a:srgbClr val="33CC33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008A00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10">
        <a:dk1>
          <a:srgbClr val="000000"/>
        </a:dk1>
        <a:lt1>
          <a:srgbClr val="FFFFFF"/>
        </a:lt1>
        <a:dk2>
          <a:srgbClr val="0033CC"/>
        </a:dk2>
        <a:lt2>
          <a:srgbClr val="006600"/>
        </a:lt2>
        <a:accent1>
          <a:srgbClr val="0066FF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AB8FF"/>
        </a:accent5>
        <a:accent6>
          <a:srgbClr val="E7E7E7"/>
        </a:accent6>
        <a:hlink>
          <a:srgbClr val="FF6600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Office Theme">
      <a:majorFont>
        <a:latin typeface="Lucida Sans"/>
        <a:ea typeface="Lucida Sans"/>
        <a:cs typeface="Lucida Sans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algn="ctr" rotWithShape="0">
            <a:srgbClr val="000000">
              <a:alpha val="34999"/>
            </a:srgbClr>
          </a:outerShdw>
        </a:effectLst>
      </a:spPr>
      <a:bodyPr vert="horz" wrap="squar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alibri" pitchFamily="34" charset="0"/>
            <a:ea typeface="Calibri" pitchFamily="34" charset="0"/>
            <a:cs typeface="Calibri" pitchFamily="34" charset="0"/>
            <a:sym typeface="Calibri" pitchFamily="34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37153</TotalTime>
  <Words>838</Words>
  <Application>Microsoft Office PowerPoint</Application>
  <PresentationFormat>On-screen Show (4:3)</PresentationFormat>
  <Paragraphs>92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ＭＳ Ｐゴシック</vt:lpstr>
      <vt:lpstr>Arial</vt:lpstr>
      <vt:lpstr>Calibri</vt:lpstr>
      <vt:lpstr>Candara</vt:lpstr>
      <vt:lpstr>Century Gothic</vt:lpstr>
      <vt:lpstr>Helvetica</vt:lpstr>
      <vt:lpstr>Helvetica Neue</vt:lpstr>
      <vt:lpstr>Lato</vt:lpstr>
      <vt:lpstr>Lucida Sans</vt:lpstr>
      <vt:lpstr>Symbol</vt:lpstr>
      <vt:lpstr>Times New Roman</vt:lpstr>
      <vt:lpstr>Wingdings</vt:lpstr>
      <vt:lpstr>Format_presentations_PCU</vt:lpstr>
      <vt:lpstr>Waveform</vt:lpstr>
      <vt:lpstr>Office Theme</vt:lpstr>
      <vt:lpstr>Geospatial Technology Evolution and Future Trends  </vt:lpstr>
      <vt:lpstr>PowerPoint Presentation</vt:lpstr>
      <vt:lpstr>Geospatial Technology Evolution</vt:lpstr>
      <vt:lpstr>Geospatial Technology Evolution</vt:lpstr>
      <vt:lpstr>Geospatial Technology Evolution</vt:lpstr>
      <vt:lpstr>Geospatial Technology Evolution</vt:lpstr>
      <vt:lpstr>Geospatial Technology Evolution</vt:lpstr>
      <vt:lpstr>Geospatial Technology Evolution</vt:lpstr>
      <vt:lpstr>Current and Future Trends of GIS</vt:lpstr>
      <vt:lpstr>Current and Future Trends of GIS</vt:lpstr>
      <vt:lpstr>Current and Future Trends of GIS</vt:lpstr>
      <vt:lpstr>Current and Future Trends of GIS</vt:lpstr>
      <vt:lpstr>PowerPoint Presentation</vt:lpstr>
    </vt:vector>
  </TitlesOfParts>
  <Company>United Nations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United Nations</dc:creator>
  <cp:lastModifiedBy>Aster Denekew</cp:lastModifiedBy>
  <cp:revision>337</cp:revision>
  <cp:lastPrinted>2017-08-18T06:37:50Z</cp:lastPrinted>
  <dcterms:created xsi:type="dcterms:W3CDTF">2015-01-06T22:12:39Z</dcterms:created>
  <dcterms:modified xsi:type="dcterms:W3CDTF">2018-06-29T08:12:03Z</dcterms:modified>
</cp:coreProperties>
</file>