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84" r:id="rId3"/>
  </p:sldMasterIdLst>
  <p:notesMasterIdLst>
    <p:notesMasterId r:id="rId20"/>
  </p:notesMasterIdLst>
  <p:sldIdLst>
    <p:sldId id="260" r:id="rId4"/>
    <p:sldId id="315" r:id="rId5"/>
    <p:sldId id="326" r:id="rId6"/>
    <p:sldId id="347" r:id="rId7"/>
    <p:sldId id="325" r:id="rId8"/>
    <p:sldId id="327" r:id="rId9"/>
    <p:sldId id="350" r:id="rId10"/>
    <p:sldId id="348" r:id="rId11"/>
    <p:sldId id="349" r:id="rId12"/>
    <p:sldId id="330" r:id="rId13"/>
    <p:sldId id="332" r:id="rId14"/>
    <p:sldId id="333" r:id="rId15"/>
    <p:sldId id="334" r:id="rId16"/>
    <p:sldId id="335" r:id="rId17"/>
    <p:sldId id="336" r:id="rId18"/>
    <p:sldId id="296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 Piedade" initials="J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7E39"/>
    <a:srgbClr val="FA3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0" autoAdjust="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0F52EF01-DFF8-46A4-AA81-4B2AB1B3A189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1221" tIns="45610" rIns="91221" bIns="456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BD86334F-BBA8-49DD-A3E2-53D581E65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1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Visualization of results makes it unique: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can be visualized and communicated in different formats, such as maps, and graphs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add a spatial or geographic component to our analysis, we have a better picture and understanding of the real-world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5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Water resource management: assessment of water resources;  watersheds and basin level management</a:t>
            </a:r>
            <a:endParaRPr lang="en-US" dirty="0" smtClean="0"/>
          </a:p>
          <a:p>
            <a:r>
              <a:rPr lang="en-US" dirty="0" smtClean="0"/>
              <a:t>Health sector benefit</a:t>
            </a:r>
            <a:r>
              <a:rPr lang="en-US" baseline="0" dirty="0" smtClean="0"/>
              <a:t> in mapping vulnerability and prevalence, in malaria,  disease outbreak, identify risk areas, etc.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decide where best to build new schools based on population density and proximity to health facilities</a:t>
            </a:r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Utility companies use maps to keep an accurate and up-to-date record of their infrastructure for maintenance and planning purposes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52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Helvetica Neue" pitchFamily="2" charset="0"/>
              <a:ea typeface="Helvetica Neue" pitchFamily="2" charset="0"/>
              <a:cs typeface="Helvetica Neu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507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is not only </a:t>
            </a:r>
            <a:r>
              <a:rPr lang="en-US" altLang="en-US" sz="1200" dirty="0" smtClean="0"/>
              <a:t>important part of a GIS but also the most expensive component of a GIS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due to the generally high costs of data acquisition, especially using remotely sensing earth observation satellites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6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enter, manipulate, analyze and transform the data into information usable by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every one.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Besides the technical components, policies and institutional frameworks are important for a functional GIS</a:t>
            </a:r>
          </a:p>
          <a:p>
            <a:r>
              <a:rPr lang="en-US" dirty="0" smtClean="0"/>
              <a:t>not only the necessary investments in hardware and software, but also in the retraining and/or hiring of personnel to utilize the new technology in the proper organizational context</a:t>
            </a:r>
          </a:p>
          <a:p>
            <a:r>
              <a:rPr lang="en-US" dirty="0" smtClean="0"/>
              <a:t>new tools can only be used effectively if they are properly integrated into the entire business strategy and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86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created or imported into the GIS and</a:t>
            </a:r>
            <a:r>
              <a:rPr lang="en-US" baseline="0" dirty="0" smtClean="0"/>
              <a:t> stored in files or databases</a:t>
            </a:r>
          </a:p>
          <a:p>
            <a:r>
              <a:rPr lang="en-US" baseline="0" dirty="0" smtClean="0"/>
              <a:t>Data manipulation including conversion of formats, from one data format into another; integration of the different data types and formats, etc.</a:t>
            </a:r>
          </a:p>
          <a:p>
            <a:r>
              <a:rPr lang="en-US" baseline="0" dirty="0" smtClean="0"/>
              <a:t>Analysis of the data to find new information and trends; several </a:t>
            </a:r>
            <a:r>
              <a:rPr lang="en-US" baseline="0" dirty="0" err="1" smtClean="0"/>
              <a:t>anlysis</a:t>
            </a:r>
            <a:r>
              <a:rPr lang="en-US" baseline="0" dirty="0" smtClean="0"/>
              <a:t> techniques and tools are available in GIS systems</a:t>
            </a:r>
          </a:p>
          <a:p>
            <a:r>
              <a:rPr lang="en-US" dirty="0" smtClean="0"/>
              <a:t>The most</a:t>
            </a:r>
            <a:r>
              <a:rPr lang="en-US" baseline="0" dirty="0" smtClean="0"/>
              <a:t> important feature of GIS is the display/ visualization. </a:t>
            </a:r>
            <a:r>
              <a:rPr lang="en-US" dirty="0" smtClean="0"/>
              <a:t>It is the visualization of the data which makes it unique from other information systems. Maps and graphic displays are associated with the data  </a:t>
            </a:r>
          </a:p>
          <a:p>
            <a:r>
              <a:rPr lang="en-US" dirty="0" smtClean="0"/>
              <a:t>GIS uses special</a:t>
            </a:r>
            <a:r>
              <a:rPr lang="en-US" baseline="0" dirty="0" smtClean="0"/>
              <a:t> types of databases to handle the data and the location information; </a:t>
            </a:r>
            <a:r>
              <a:rPr lang="en-US" baseline="0" dirty="0" err="1" smtClean="0"/>
              <a:t>manging</a:t>
            </a:r>
            <a:r>
              <a:rPr lang="en-US" baseline="0" dirty="0" smtClean="0"/>
              <a:t> the database is one important functions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674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suitable to visualize the data as a table and the spatial component of the features as maps on the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298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Global Navigation Satellite System (GNSS) refers to a constellation of satellites providing signals from space that transmit positioning and timing data to GNSS receivers. The receivers then use this data to determine location.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7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 can make use of such resources with little or no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30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GIS is a useful tool for nearly every field of knowledge. GIS benefits organizations of all sizes and in almost every industry.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0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7" y="6248400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7908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CE608-B13D-49E9-BF8E-D334F44F9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6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865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F11FA-CF43-4074-B8B5-19DAA47AB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4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5896B0-C996-4091-8F7F-E492575B3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35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27EF8-AC34-4864-8022-B1EDB906B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46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84BFF7-32CC-44F5-B692-CB08B8729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478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BC8B0-A20F-40AC-9DC4-83C3B8179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12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FDD0B7-569F-483F-8BC9-B63EB6A63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343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D8ADE-3E1A-445D-8FA0-723582343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25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6031-B3FC-490E-86B3-EA57E7CA3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84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A2A4A4-DD63-4F2D-AF6E-42EBE1871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4813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90CEE-B84A-4958-A4BD-8160FB209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04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098" y="1295401"/>
            <a:ext cx="3770313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809" y="1295401"/>
            <a:ext cx="3770312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660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3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225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43C2-1DAD-470C-9001-617ECD147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3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7" name="Picture 16" descr="ECA Logo_new_ENG final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15062"/>
            <a:ext cx="37496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ECA Logo_new_ENG final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67" y="6200952"/>
            <a:ext cx="37496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8" y="1295401"/>
            <a:ext cx="769302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81000" y="228600"/>
            <a:ext cx="55626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 rot="5400000">
            <a:off x="0" y="609600"/>
            <a:ext cx="8382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6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9pPr>
    </p:titleStyle>
    <p:bodyStyle>
      <a:lvl1pPr marL="176213" indent="-176213" algn="l" rtl="0" fontAlgn="base">
        <a:lnSpc>
          <a:spcPct val="114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1pPr>
      <a:lvl2pPr marL="461963" indent="-171450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2pPr>
      <a:lvl3pPr marL="738188" indent="-161925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3pPr>
      <a:lvl4pPr marL="1025525" indent="-173038" algn="l" rtl="0" fontAlgn="base">
        <a:lnSpc>
          <a:spcPct val="114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4pPr>
      <a:lvl5pPr marL="1311275" indent="-166688" algn="l" rtl="0" fontAlgn="base">
        <a:lnSpc>
          <a:spcPct val="114000"/>
        </a:lnSpc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lang="en-GB" sz="1600" dirty="0">
          <a:solidFill>
            <a:schemeClr val="tx2"/>
          </a:solidFill>
          <a:latin typeface="+mn-lt"/>
          <a:ea typeface="+mn-ea"/>
          <a:cs typeface="+mn-cs"/>
        </a:defRPr>
      </a:lvl5pPr>
      <a:lvl6pPr marL="17684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6pPr>
      <a:lvl7pPr marL="22256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7pPr>
      <a:lvl8pPr marL="26828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8pPr>
      <a:lvl9pPr marL="31400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Lucida Sans" panose="020B0602030504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4D6D4E04-9A9B-4566-BFD6-29EAFB140EBE}" type="slidenum">
              <a:rPr lang="en-US" altLang="en-US" smtClean="0"/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597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  <a:sym typeface="Lucida Sans" panose="020B0602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indent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indent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indent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indent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3" y="292149"/>
            <a:ext cx="8461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0000FF"/>
              </a:solidFill>
            </a:endParaRPr>
          </a:p>
          <a:p>
            <a:endParaRPr lang="en-US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8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28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7108" y="825549"/>
            <a:ext cx="7354892" cy="26034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Fundamentals of GIS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39875" y="2690370"/>
            <a:ext cx="6400800" cy="1473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GIS for Spatial Planning</a:t>
            </a:r>
          </a:p>
          <a:p>
            <a:r>
              <a:rPr lang="en-US" sz="1800" dirty="0" smtClean="0"/>
              <a:t>Training for Ministry of Transport</a:t>
            </a:r>
          </a:p>
          <a:p>
            <a:r>
              <a:rPr lang="en-US" sz="1800" dirty="0" smtClean="0"/>
              <a:t>Mozambique</a:t>
            </a:r>
            <a:endParaRPr lang="en-US" sz="1800" dirty="0"/>
          </a:p>
          <a:p>
            <a:endParaRPr lang="en-GB" sz="1800" dirty="0"/>
          </a:p>
          <a:p>
            <a:r>
              <a:rPr lang="en-GB" sz="1800" dirty="0" smtClean="0"/>
              <a:t>Maputo, Mozambique</a:t>
            </a:r>
            <a:endParaRPr lang="en-GB" sz="1800" dirty="0"/>
          </a:p>
          <a:p>
            <a:r>
              <a:rPr lang="en-US" sz="1800" dirty="0" smtClean="0"/>
              <a:t>2-13 July 2018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573126" y="4918923"/>
            <a:ext cx="64008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400" dirty="0" smtClean="0">
              <a:latin typeface="Lato" pitchFamily="34" charset="0"/>
              <a:sym typeface="Lato" pitchFamily="34" charset="0"/>
            </a:endParaRPr>
          </a:p>
          <a:p>
            <a:r>
              <a:rPr lang="en-US" altLang="en-US" sz="1400" dirty="0" smtClean="0">
                <a:latin typeface="Lato" pitchFamily="34" charset="0"/>
                <a:sym typeface="Lato" pitchFamily="34" charset="0"/>
              </a:rPr>
              <a:t>Geoinformation and Sectoral Statistics</a:t>
            </a:r>
          </a:p>
          <a:p>
            <a:endParaRPr lang="en-US" sz="1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GB" sz="1400" dirty="0" smtClean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4702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Geospatial Data Sources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3686289" cy="43434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GIS handles different data from different sources to produce new information</a:t>
            </a:r>
          </a:p>
          <a:p>
            <a:pPr algn="just"/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Geospatial 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acquired using different sources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data sources: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maps,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digital data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Aerial photographs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GPS (Global Positioning Systems) 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Surveying instruments, e.g. Total Station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Imageries from Remote-sensing satellites/ Earth observation satellites and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Laser Scanners, usually mounted in Aircrafts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Drones and UAVs</a:t>
            </a: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8" b="3838"/>
          <a:stretch>
            <a:fillRect/>
          </a:stretch>
        </p:blipFill>
        <p:spPr>
          <a:xfrm>
            <a:off x="4014743" y="1981200"/>
            <a:ext cx="492167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7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Geospatial Data Sources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44062" y="1981200"/>
            <a:ext cx="8153400" cy="3505200"/>
          </a:xfrm>
        </p:spPr>
        <p:txBody>
          <a:bodyPr>
            <a:noAutofit/>
          </a:bodyPr>
          <a:lstStyle/>
          <a:p>
            <a:pPr algn="just"/>
            <a:r>
              <a:rPr lang="en-US" altLang="en-US" b="1" dirty="0" smtClean="0"/>
              <a:t>Earth observation data: </a:t>
            </a:r>
            <a:r>
              <a:rPr lang="en-US" altLang="en-US" dirty="0" smtClean="0"/>
              <a:t>most commonly used data sources</a:t>
            </a:r>
            <a:endParaRPr lang="en-US" altLang="en-US" dirty="0"/>
          </a:p>
          <a:p>
            <a:pPr algn="just"/>
            <a:r>
              <a:rPr lang="en-US" altLang="en-US" b="1" dirty="0" smtClean="0"/>
              <a:t>Earth </a:t>
            </a:r>
            <a:r>
              <a:rPr lang="en-US" altLang="en-US" b="1" dirty="0"/>
              <a:t>observation</a:t>
            </a:r>
            <a:r>
              <a:rPr lang="en-US" altLang="en-US" dirty="0"/>
              <a:t> is gathering of information about the planet earth</a:t>
            </a:r>
          </a:p>
          <a:p>
            <a:pPr algn="just"/>
            <a:r>
              <a:rPr lang="en-US" altLang="en-US" dirty="0"/>
              <a:t>Earth observation satellites are satellites specifically designed to observe Earth from space </a:t>
            </a:r>
          </a:p>
          <a:p>
            <a:pPr algn="just"/>
            <a:r>
              <a:rPr lang="en-US" altLang="en-US" dirty="0" smtClean="0"/>
              <a:t>Data </a:t>
            </a:r>
            <a:r>
              <a:rPr lang="en-US" altLang="en-US" dirty="0"/>
              <a:t>from Earth observation satellites/ Remote sensing satellites are processed into images: </a:t>
            </a:r>
            <a:r>
              <a:rPr lang="en-US" altLang="en-US" b="1" i="1" dirty="0"/>
              <a:t>remote sensing images</a:t>
            </a:r>
            <a:r>
              <a:rPr lang="en-US" altLang="en-US" dirty="0"/>
              <a:t>, </a:t>
            </a:r>
            <a:r>
              <a:rPr lang="en-US" altLang="en-US" b="1" i="1" dirty="0"/>
              <a:t>satellite imageries</a:t>
            </a:r>
            <a:r>
              <a:rPr lang="en-US" altLang="en-US" b="1" dirty="0"/>
              <a:t> </a:t>
            </a:r>
            <a:r>
              <a:rPr lang="en-US" altLang="en-US" dirty="0" smtClean="0"/>
              <a:t>or </a:t>
            </a:r>
            <a:r>
              <a:rPr lang="en-US" altLang="en-US" b="1" i="1" dirty="0" smtClean="0"/>
              <a:t>satellite data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1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382000" cy="17526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dirty="0"/>
              <a:t>Data collected using GPS can be imported in to a GIS system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 smtClean="0"/>
              <a:t>Global </a:t>
            </a:r>
            <a:r>
              <a:rPr lang="en-US" altLang="en-US" dirty="0"/>
              <a:t>Positioning Systems (GPS) used for data collection and capture </a:t>
            </a:r>
          </a:p>
          <a:p>
            <a:pPr algn="just">
              <a:lnSpc>
                <a:spcPct val="90000"/>
              </a:lnSpc>
            </a:pPr>
            <a:r>
              <a:rPr lang="en-US" altLang="en-US" dirty="0" smtClean="0"/>
              <a:t>GPS is </a:t>
            </a:r>
            <a:r>
              <a:rPr lang="en-US" altLang="en-US" dirty="0"/>
              <a:t>a space-based satellite navigation system that provides location and time information </a:t>
            </a:r>
            <a:endParaRPr lang="en-US" altLang="en-US" dirty="0" smtClean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 smtClean="0"/>
              <a:t>Geospatial Data Sources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744905"/>
            <a:ext cx="2971800" cy="25369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955363"/>
            <a:ext cx="4495800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algn="just">
              <a:lnSpc>
                <a:spcPct val="90000"/>
              </a:lnSpc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en-US" altLang="en-US" sz="2200" dirty="0">
                <a:solidFill>
                  <a:srgbClr val="073E87"/>
                </a:solidFill>
              </a:rPr>
              <a:t>GPS is one of the Global Navigation Satellite Systems (GNSS); </a:t>
            </a:r>
          </a:p>
          <a:p>
            <a:pPr marL="274320" lvl="0" indent="-274320" algn="just">
              <a:lnSpc>
                <a:spcPct val="90000"/>
              </a:lnSpc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en-US" altLang="en-US" sz="2200" dirty="0">
                <a:solidFill>
                  <a:srgbClr val="073E87"/>
                </a:solidFill>
              </a:rPr>
              <a:t>Other GNSS include: GLONASS (Russia), Galileo(Europe), </a:t>
            </a:r>
            <a:r>
              <a:rPr lang="en-US" altLang="en-US" sz="2200" dirty="0" err="1">
                <a:solidFill>
                  <a:srgbClr val="073E87"/>
                </a:solidFill>
              </a:rPr>
              <a:t>Beidou</a:t>
            </a:r>
            <a:r>
              <a:rPr lang="en-US" altLang="en-US" sz="2200" dirty="0">
                <a:solidFill>
                  <a:srgbClr val="073E87"/>
                </a:solidFill>
              </a:rPr>
              <a:t> (</a:t>
            </a:r>
            <a:r>
              <a:rPr lang="en-US" altLang="en-US" sz="2200" dirty="0" smtClean="0">
                <a:solidFill>
                  <a:srgbClr val="073E87"/>
                </a:solidFill>
              </a:rPr>
              <a:t>China)</a:t>
            </a:r>
            <a:endParaRPr lang="en-US" altLang="en-US" sz="22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4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44062" y="2057400"/>
            <a:ext cx="8153400" cy="35052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b="1" dirty="0"/>
              <a:t>Existing digital data</a:t>
            </a:r>
            <a:r>
              <a:rPr lang="en-US" altLang="en-US" dirty="0"/>
              <a:t> are available in different </a:t>
            </a:r>
            <a:r>
              <a:rPr lang="en-US" altLang="en-US" dirty="0" smtClean="0"/>
              <a:t>formats</a:t>
            </a:r>
          </a:p>
          <a:p>
            <a:pPr algn="just">
              <a:lnSpc>
                <a:spcPct val="90000"/>
              </a:lnSpc>
            </a:pPr>
            <a:r>
              <a:rPr lang="en-US" altLang="en-US" dirty="0"/>
              <a:t>Features extracted from satellite images using image processing techniques, </a:t>
            </a:r>
            <a:r>
              <a:rPr lang="en-US" altLang="en-US" dirty="0" smtClean="0"/>
              <a:t>already </a:t>
            </a:r>
            <a:r>
              <a:rPr lang="en-US" altLang="en-US" dirty="0"/>
              <a:t>existing in different databases </a:t>
            </a:r>
          </a:p>
          <a:p>
            <a:pPr algn="just">
              <a:lnSpc>
                <a:spcPct val="90000"/>
              </a:lnSpc>
            </a:pPr>
            <a:r>
              <a:rPr lang="en-US" altLang="en-US" dirty="0" smtClean="0"/>
              <a:t>Most </a:t>
            </a:r>
            <a:r>
              <a:rPr lang="en-US" altLang="en-US" dirty="0"/>
              <a:t>GIS databases created with data converted from paper </a:t>
            </a:r>
            <a:r>
              <a:rPr lang="en-US" altLang="en-US" dirty="0" smtClean="0"/>
              <a:t>maps/ Arial photo</a:t>
            </a:r>
            <a:endParaRPr lang="en-US" altLang="en-US" dirty="0"/>
          </a:p>
          <a:p>
            <a:pPr algn="just"/>
            <a:r>
              <a:rPr lang="en-US" altLang="en-US" dirty="0"/>
              <a:t>Digital maps, datasets and image data are available in the Internet, in different data portals </a:t>
            </a:r>
          </a:p>
          <a:p>
            <a:pPr algn="just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 smtClean="0"/>
              <a:t>Geospatial 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23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44062" y="2057400"/>
            <a:ext cx="8153400" cy="3505200"/>
          </a:xfrm>
        </p:spPr>
        <p:txBody>
          <a:bodyPr>
            <a:noAutofit/>
          </a:bodyPr>
          <a:lstStyle/>
          <a:p>
            <a:pPr algn="just"/>
            <a:r>
              <a:rPr lang="en-US" altLang="en-US" dirty="0"/>
              <a:t>80% of all data are related to a geographical position </a:t>
            </a:r>
          </a:p>
          <a:p>
            <a:pPr algn="just"/>
            <a:r>
              <a:rPr lang="en-US" altLang="en-US" dirty="0"/>
              <a:t>Nearly every problem has some component of location information </a:t>
            </a:r>
          </a:p>
          <a:p>
            <a:pPr algn="just"/>
            <a:r>
              <a:rPr lang="en-US" altLang="en-US" dirty="0"/>
              <a:t>GIS technology is used by a variety of professionals for a broad range of applications </a:t>
            </a:r>
          </a:p>
          <a:p>
            <a:pPr algn="just"/>
            <a:r>
              <a:rPr lang="en-US" altLang="en-US" dirty="0" smtClean="0"/>
              <a:t>Users: Government </a:t>
            </a:r>
            <a:r>
              <a:rPr lang="en-US" altLang="en-US" dirty="0"/>
              <a:t>offices, research </a:t>
            </a:r>
            <a:r>
              <a:rPr lang="en-US" altLang="en-US" dirty="0" smtClean="0"/>
              <a:t>organizations &amp; academia</a:t>
            </a:r>
            <a:r>
              <a:rPr lang="en-US" altLang="en-US" dirty="0"/>
              <a:t>, International/UN agencies, etc. for decisions support, planning, research, etc. </a:t>
            </a:r>
          </a:p>
          <a:p>
            <a:pPr algn="just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 smtClean="0"/>
              <a:t>Applications of 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43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en-US" b="1" dirty="0"/>
              <a:t>Examples of applications:</a:t>
            </a:r>
          </a:p>
          <a:p>
            <a:pPr algn="just"/>
            <a:r>
              <a:rPr lang="en-US" altLang="en-US" sz="1900" dirty="0" smtClean="0"/>
              <a:t>Water </a:t>
            </a:r>
            <a:r>
              <a:rPr lang="en-US" altLang="en-US" sz="1900" dirty="0"/>
              <a:t>Resource Management</a:t>
            </a:r>
          </a:p>
          <a:p>
            <a:pPr algn="just"/>
            <a:r>
              <a:rPr lang="en-US" altLang="en-US" sz="1900" dirty="0"/>
              <a:t>Land </a:t>
            </a:r>
            <a:r>
              <a:rPr lang="en-US" altLang="en-US" sz="1900" dirty="0" smtClean="0"/>
              <a:t>degradation, </a:t>
            </a:r>
            <a:r>
              <a:rPr lang="en-US" altLang="en-US" sz="1900" dirty="0"/>
              <a:t>Land use and Land cover </a:t>
            </a:r>
            <a:r>
              <a:rPr lang="en-US" altLang="en-US" sz="1900" dirty="0" smtClean="0"/>
              <a:t>change </a:t>
            </a:r>
            <a:endParaRPr lang="en-US" altLang="en-US" sz="1900" dirty="0"/>
          </a:p>
          <a:p>
            <a:pPr algn="just"/>
            <a:r>
              <a:rPr lang="en-US" altLang="en-US" sz="1900" dirty="0"/>
              <a:t>Disaster Risk Management</a:t>
            </a:r>
          </a:p>
          <a:p>
            <a:pPr algn="just"/>
            <a:r>
              <a:rPr lang="en-US" altLang="en-US" sz="1900" dirty="0"/>
              <a:t>Climate Change Mitigation and Adaptation </a:t>
            </a:r>
          </a:p>
          <a:p>
            <a:pPr algn="just"/>
            <a:r>
              <a:rPr lang="en-US" altLang="en-US" sz="1900" dirty="0"/>
              <a:t>Food Security and Poverty Reduction</a:t>
            </a:r>
          </a:p>
          <a:p>
            <a:pPr algn="just"/>
            <a:r>
              <a:rPr lang="en-US" altLang="en-US" sz="1900" dirty="0" smtClean="0"/>
              <a:t>Health </a:t>
            </a:r>
            <a:r>
              <a:rPr lang="en-US" altLang="en-US" sz="1900" dirty="0"/>
              <a:t>and </a:t>
            </a:r>
            <a:r>
              <a:rPr lang="en-US" altLang="en-US" sz="1900" dirty="0" smtClean="0"/>
              <a:t>Telemedicine </a:t>
            </a:r>
          </a:p>
          <a:p>
            <a:pPr algn="just"/>
            <a:r>
              <a:rPr lang="en-US" altLang="en-US" sz="1900" dirty="0" smtClean="0"/>
              <a:t>Land </a:t>
            </a:r>
            <a:r>
              <a:rPr lang="en-US" altLang="en-US" sz="1900" dirty="0"/>
              <a:t>Administration/</a:t>
            </a:r>
            <a:r>
              <a:rPr lang="en-US" altLang="en-US" sz="1900" dirty="0" err="1"/>
              <a:t>Cadastre</a:t>
            </a:r>
            <a:r>
              <a:rPr lang="en-US" altLang="en-US" sz="1900" dirty="0"/>
              <a:t>,</a:t>
            </a:r>
          </a:p>
          <a:p>
            <a:pPr algn="just"/>
            <a:r>
              <a:rPr lang="en-US" altLang="en-US" sz="1900" dirty="0"/>
              <a:t>Socio-Economic mapping,</a:t>
            </a:r>
          </a:p>
          <a:p>
            <a:pPr algn="just"/>
            <a:r>
              <a:rPr lang="en-US" altLang="en-US" sz="1900" dirty="0"/>
              <a:t>Utility Management, </a:t>
            </a:r>
          </a:p>
          <a:p>
            <a:pPr algn="just"/>
            <a:r>
              <a:rPr lang="en-US" altLang="en-US" sz="1900" dirty="0"/>
              <a:t>Transport</a:t>
            </a:r>
          </a:p>
          <a:p>
            <a:pPr algn="just"/>
            <a:r>
              <a:rPr lang="en-US" altLang="en-US" sz="1900" dirty="0"/>
              <a:t>Media (e.g. TV: for Reporting, Marketing, Advertising, etc.)</a:t>
            </a:r>
            <a:endParaRPr lang="en-US" sz="1900" dirty="0"/>
          </a:p>
          <a:p>
            <a:pPr marL="0" indent="0" algn="just"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 smtClean="0"/>
              <a:t>Applications of 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-28575" y="-19050"/>
            <a:ext cx="9144000" cy="684530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2624138" y="4308475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500" b="1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THANK YOU!</a:t>
            </a:r>
          </a:p>
        </p:txBody>
      </p:sp>
      <p:pic>
        <p:nvPicPr>
          <p:cNvPr id="23556" name="Picture 8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3557" name="Picture 9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" name="Picture 5" descr="ECA Logo_new_ENG final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0"/>
            <a:ext cx="37496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0411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Understanding GIS</a:t>
            </a:r>
            <a:endParaRPr lang="en-US" sz="3600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304800" y="1819656"/>
            <a:ext cx="8229600" cy="412394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 information system (GIS) is a system designed to capture, store, manipulate, analyze, manage, and present spatial or geographic data. </a:t>
            </a:r>
          </a:p>
          <a:p>
            <a:pPr algn="just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GIS is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that integrates hardware, software, and data for capturing, managing, analyzing, and displaying all forms of geographically referenced information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000" dirty="0"/>
              <a:t>specific data types, data access methods and spatial data analysis </a:t>
            </a:r>
            <a:r>
              <a:rPr lang="en-US" sz="2000" dirty="0" smtClean="0"/>
              <a:t>methods, visualization </a:t>
            </a:r>
            <a:r>
              <a:rPr lang="en-US" sz="2000" dirty="0"/>
              <a:t>of results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GIS gives better picture and understanding of the real-world </a:t>
            </a:r>
          </a:p>
          <a:p>
            <a:pPr algn="just">
              <a:lnSpc>
                <a:spcPct val="90000"/>
              </a:lnSpc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GIS to solve problems and improve processes; spatial planning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Components of GIS</a:t>
            </a:r>
            <a:endParaRPr lang="en-US" sz="36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04800" y="2546132"/>
            <a:ext cx="4419600" cy="3352800"/>
          </a:xfrm>
        </p:spPr>
        <p:txBody>
          <a:bodyPr>
            <a:normAutofit/>
          </a:bodyPr>
          <a:lstStyle/>
          <a:p>
            <a:pPr lvl="1"/>
            <a:r>
              <a:rPr lang="en-US" altLang="en-US" sz="2000" i="1" dirty="0" smtClean="0"/>
              <a:t>GIS </a:t>
            </a:r>
            <a:r>
              <a:rPr lang="en-US" altLang="en-US" sz="2000" i="1" dirty="0"/>
              <a:t>software and hardware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i="1" dirty="0"/>
              <a:t>Data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i="1" dirty="0"/>
              <a:t>People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i="1" dirty="0"/>
              <a:t>Policy and procedures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/ methods of implementation</a:t>
            </a:r>
            <a:endParaRPr lang="en-US" altLang="en-US" sz="2000" dirty="0"/>
          </a:p>
          <a:p>
            <a:pPr lvl="1" algn="just">
              <a:lnSpc>
                <a:spcPct val="90000"/>
              </a:lnSpc>
            </a:pPr>
            <a:endParaRPr lang="en-US" altLang="en-US" sz="2600" dirty="0" smtClean="0"/>
          </a:p>
          <a:p>
            <a:pPr algn="just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2590800"/>
            <a:ext cx="4524173" cy="31065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20574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en-US" altLang="en-US" sz="2400" dirty="0">
                <a:solidFill>
                  <a:srgbClr val="073E87"/>
                </a:solidFill>
              </a:rPr>
              <a:t>GIS integrates the five key components </a:t>
            </a:r>
          </a:p>
        </p:txBody>
      </p:sp>
    </p:spTree>
    <p:extLst>
      <p:ext uri="{BB962C8B-B14F-4D97-AF65-F5344CB8AC3E}">
        <p14:creationId xmlns:p14="http://schemas.microsoft.com/office/powerpoint/2010/main" val="308469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Components of GIS</a:t>
            </a:r>
            <a:endParaRPr lang="en-US" sz="360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572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altLang="en-US" sz="2800" b="1" dirty="0" smtClean="0"/>
              <a:t>Software and Hardware:</a:t>
            </a:r>
            <a:endParaRPr lang="en-US" altLang="en-US" sz="2800" dirty="0"/>
          </a:p>
          <a:p>
            <a:pPr algn="just"/>
            <a:r>
              <a:rPr lang="en-US" altLang="en-US" sz="2800" b="1" dirty="0" smtClean="0"/>
              <a:t>Hardware</a:t>
            </a:r>
            <a:r>
              <a:rPr lang="en-US" altLang="en-US" sz="2800" dirty="0" smtClean="0"/>
              <a:t>: Computer and </a:t>
            </a:r>
            <a:r>
              <a:rPr lang="en-US" sz="2800" dirty="0"/>
              <a:t>associated hardware used for data </a:t>
            </a:r>
            <a:r>
              <a:rPr lang="en-US" sz="2800" dirty="0" smtClean="0"/>
              <a:t>capturing </a:t>
            </a:r>
            <a:r>
              <a:rPr lang="en-US" sz="2800" dirty="0"/>
              <a:t>and </a:t>
            </a:r>
            <a:r>
              <a:rPr lang="en-US" sz="2800" dirty="0" smtClean="0"/>
              <a:t>dissemination: </a:t>
            </a:r>
            <a:r>
              <a:rPr lang="en-US" sz="2800" dirty="0"/>
              <a:t>GPS, digitizers, Scanners, Printers, plotters</a:t>
            </a:r>
            <a:endParaRPr lang="en-US" altLang="en-US" sz="2800" dirty="0" smtClean="0"/>
          </a:p>
          <a:p>
            <a:pPr lvl="1" algn="just"/>
            <a:r>
              <a:rPr lang="en-US" altLang="en-US" sz="2600" dirty="0" smtClean="0"/>
              <a:t>requirement of GIS software</a:t>
            </a:r>
          </a:p>
          <a:p>
            <a:pPr algn="just"/>
            <a:r>
              <a:rPr lang="en-US" altLang="en-US" sz="2800" b="1" dirty="0" smtClean="0"/>
              <a:t>Software</a:t>
            </a:r>
            <a:r>
              <a:rPr lang="en-US" altLang="en-US" sz="2800" dirty="0" smtClean="0"/>
              <a:t>: </a:t>
            </a:r>
            <a:r>
              <a:rPr lang="en-US" dirty="0"/>
              <a:t>provides the functions and tools needed to store, analyze, and display geographic information</a:t>
            </a:r>
            <a:endParaRPr lang="en-US" altLang="en-US" sz="2800" dirty="0" smtClean="0"/>
          </a:p>
          <a:p>
            <a:pPr algn="just"/>
            <a:r>
              <a:rPr lang="en-US" altLang="en-US" sz="2800" dirty="0" smtClean="0"/>
              <a:t>Several GIS software are available</a:t>
            </a:r>
            <a:endParaRPr lang="en-US" altLang="en-US" sz="2800" dirty="0"/>
          </a:p>
          <a:p>
            <a:pPr lvl="1" algn="just"/>
            <a:r>
              <a:rPr lang="en-US" altLang="en-US" sz="2400" dirty="0" smtClean="0"/>
              <a:t>Free and Open source: QGIS, </a:t>
            </a:r>
            <a:r>
              <a:rPr lang="en-US" sz="2400" dirty="0"/>
              <a:t>ILWIS, </a:t>
            </a:r>
            <a:r>
              <a:rPr lang="en-US" sz="2400" dirty="0" smtClean="0"/>
              <a:t>GRASS GIS, SAGA GIS, </a:t>
            </a:r>
            <a:r>
              <a:rPr lang="en-US" sz="2400" dirty="0" err="1" smtClean="0"/>
              <a:t>MapWindow</a:t>
            </a:r>
            <a:r>
              <a:rPr lang="en-US" sz="2400" dirty="0" smtClean="0"/>
              <a:t>, etc. </a:t>
            </a:r>
            <a:endParaRPr lang="en-US" altLang="en-US" sz="2400" dirty="0"/>
          </a:p>
          <a:p>
            <a:pPr lvl="1" algn="just"/>
            <a:r>
              <a:rPr lang="en-US" altLang="en-US" sz="2400" dirty="0" smtClean="0"/>
              <a:t>Proprietary software: </a:t>
            </a:r>
            <a:r>
              <a:rPr lang="en-US" altLang="en-US" sz="2400" dirty="0"/>
              <a:t>ArcGIS (ESRI </a:t>
            </a:r>
            <a:r>
              <a:rPr lang="en-US" altLang="en-US" sz="2400" dirty="0" smtClean="0"/>
              <a:t>), </a:t>
            </a:r>
            <a:r>
              <a:rPr lang="en-US" altLang="en-US" sz="2400" dirty="0" err="1" smtClean="0"/>
              <a:t>GeoMedia</a:t>
            </a:r>
            <a:r>
              <a:rPr lang="en-US" altLang="en-US" sz="2400" dirty="0"/>
              <a:t>, MapInfo, </a:t>
            </a:r>
            <a:r>
              <a:rPr lang="en-US" altLang="en-US" sz="2400" dirty="0" err="1" smtClean="0"/>
              <a:t>SuperGIS</a:t>
            </a:r>
            <a:r>
              <a:rPr lang="en-US" altLang="en-US" sz="2400" dirty="0" smtClean="0"/>
              <a:t>, IDRISI, etc.</a:t>
            </a:r>
            <a:endParaRPr lang="en-US" altLang="en-US" sz="2400" dirty="0"/>
          </a:p>
          <a:p>
            <a:pPr algn="just"/>
            <a:r>
              <a:rPr lang="en-US" altLang="en-US" sz="2800" dirty="0" smtClean="0"/>
              <a:t>Decision is based on the institution requirement</a:t>
            </a:r>
          </a:p>
          <a:p>
            <a:pPr lvl="1" algn="just"/>
            <a:r>
              <a:rPr lang="en-US" altLang="en-US" sz="2600" dirty="0" smtClean="0"/>
              <a:t>Size of data handled; Cost of the software; Functionalities provided, etc.</a:t>
            </a:r>
          </a:p>
          <a:p>
            <a:pPr lvl="1" algn="just"/>
            <a:r>
              <a:rPr lang="en-US" altLang="en-US" sz="2600" dirty="0"/>
              <a:t>day-to-day operating procedures and costs</a:t>
            </a:r>
            <a:r>
              <a:rPr lang="en-US" altLang="en-US" sz="2600" dirty="0" smtClean="0"/>
              <a:t>;</a:t>
            </a:r>
            <a:r>
              <a:rPr lang="en-US" altLang="en-US" sz="2600" dirty="0"/>
              <a:t> staffing requirements and costs; </a:t>
            </a:r>
          </a:p>
          <a:p>
            <a:pPr lvl="1" algn="just"/>
            <a:r>
              <a:rPr lang="en-US" altLang="en-US" sz="2600" dirty="0" smtClean="0"/>
              <a:t>Maintenance costs;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 application </a:t>
            </a:r>
            <a:r>
              <a:rPr lang="en-US" altLang="en-US" sz="2600" dirty="0"/>
              <a:t>development and cost</a:t>
            </a:r>
          </a:p>
          <a:p>
            <a:pPr lvl="1" algn="just"/>
            <a:r>
              <a:rPr lang="en-US" altLang="en-US" sz="2600" dirty="0" smtClean="0"/>
              <a:t>user </a:t>
            </a:r>
            <a:r>
              <a:rPr lang="en-US" altLang="en-US" sz="2600" dirty="0"/>
              <a:t>training and costs; </a:t>
            </a:r>
            <a:r>
              <a:rPr lang="en-US" altLang="en-US" sz="2600" dirty="0" smtClean="0"/>
              <a:t>etc.</a:t>
            </a:r>
            <a:endParaRPr lang="en-US" altLang="en-US" sz="2600" dirty="0"/>
          </a:p>
          <a:p>
            <a:pPr algn="just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5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Components of GIS</a:t>
            </a:r>
            <a:endParaRPr lang="en-US" sz="360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1982965"/>
            <a:ext cx="8229600" cy="4267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en-US" sz="2800" b="1" dirty="0" smtClean="0"/>
              <a:t>Data: 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is important part of a GIS </a:t>
            </a:r>
          </a:p>
          <a:p>
            <a:pPr algn="just"/>
            <a:r>
              <a:rPr lang="en-US" altLang="en-US" sz="2800" dirty="0"/>
              <a:t>The most expensive component of a GIS. </a:t>
            </a:r>
          </a:p>
          <a:p>
            <a:pPr lvl="1" algn="just"/>
            <a:r>
              <a:rPr lang="en-US" altLang="en-US" sz="2400" dirty="0"/>
              <a:t>due to the high costs of data acquisition, especially using remotely sensing earth observation satellites. </a:t>
            </a:r>
          </a:p>
          <a:p>
            <a:pPr algn="just"/>
            <a:r>
              <a:rPr lang="en-US" altLang="en-US" sz="2800" dirty="0"/>
              <a:t>Building the database also takes a lot of time, and large amount of money. </a:t>
            </a:r>
          </a:p>
          <a:p>
            <a:pPr algn="just"/>
            <a:r>
              <a:rPr lang="en-US" altLang="en-US" sz="2800" dirty="0"/>
              <a:t>Implementing a </a:t>
            </a:r>
            <a:r>
              <a:rPr lang="en-US" altLang="en-US" sz="2800" dirty="0" smtClean="0"/>
              <a:t>Geospatial database </a:t>
            </a:r>
            <a:r>
              <a:rPr lang="en-US" altLang="en-US" sz="2800" dirty="0"/>
              <a:t>requires planning and choosing the right information base for the particular application of an organization/business.</a:t>
            </a:r>
            <a:endParaRPr lang="en-US" altLang="en-US" sz="2600" dirty="0" smtClean="0"/>
          </a:p>
          <a:p>
            <a:pPr algn="just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71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Components of GIS</a:t>
            </a:r>
            <a:endParaRPr lang="en-US" sz="3600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982965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en-US" sz="2800" b="1" dirty="0"/>
              <a:t>The people</a:t>
            </a:r>
            <a:r>
              <a:rPr lang="en-US" altLang="en-US" sz="2800" dirty="0"/>
              <a:t>: </a:t>
            </a:r>
            <a:r>
              <a:rPr lang="en-US" altLang="en-US" sz="2800" dirty="0" smtClean="0"/>
              <a:t>transform the geographic</a:t>
            </a:r>
            <a:r>
              <a:rPr lang="en-US" altLang="en-US" sz="2800" dirty="0"/>
              <a:t>/(geo)spatial data in a form usable by every one, the geospatial information. </a:t>
            </a:r>
          </a:p>
          <a:p>
            <a:pPr algn="just"/>
            <a:r>
              <a:rPr lang="en-US" altLang="en-US" sz="2800" dirty="0"/>
              <a:t>GIS is an interdisciplinary field that requires varied backgrounds of </a:t>
            </a:r>
            <a:r>
              <a:rPr lang="en-US" altLang="en-US" sz="2800" b="1" dirty="0"/>
              <a:t>expertise (the people)</a:t>
            </a:r>
            <a:r>
              <a:rPr lang="en-US" altLang="en-US" sz="2800" dirty="0"/>
              <a:t> depending on the applications in </a:t>
            </a:r>
            <a:r>
              <a:rPr lang="en-US" altLang="en-US" sz="2800" dirty="0" smtClean="0"/>
              <a:t>use</a:t>
            </a:r>
          </a:p>
          <a:p>
            <a:pPr algn="just">
              <a:lnSpc>
                <a:spcPct val="90000"/>
              </a:lnSpc>
            </a:pPr>
            <a:r>
              <a:rPr lang="en-US" altLang="en-US" sz="2800" b="1" dirty="0" smtClean="0"/>
              <a:t>Policies and </a:t>
            </a:r>
            <a:r>
              <a:rPr lang="en-US" altLang="en-US" sz="2800" b="1" dirty="0"/>
              <a:t>Institutional </a:t>
            </a:r>
            <a:r>
              <a:rPr lang="en-US" altLang="en-US" sz="2800" b="1" dirty="0" smtClean="0"/>
              <a:t>frameworks: </a:t>
            </a:r>
            <a:r>
              <a:rPr lang="en-US" altLang="en-US" sz="2800" dirty="0" smtClean="0"/>
              <a:t>also </a:t>
            </a:r>
            <a:r>
              <a:rPr lang="en-US" altLang="en-US" sz="2800" dirty="0"/>
              <a:t>important for a functional GIS.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300" dirty="0"/>
              <a:t>The interest and willingness of decision makers to exploit GIS technology, and 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300" dirty="0"/>
              <a:t>The organizational setup for collecting spatial data, analyzing, and using the results for planning and implementation</a:t>
            </a:r>
            <a:endParaRPr lang="en-US" altLang="en-US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273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11904"/>
            <a:ext cx="7408333" cy="345069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GIS Data input, storage </a:t>
            </a:r>
            <a:r>
              <a:rPr lang="en-US" sz="2800" dirty="0"/>
              <a:t>and retrieval</a:t>
            </a:r>
            <a:endParaRPr lang="en-US" sz="2800" dirty="0" smtClean="0"/>
          </a:p>
          <a:p>
            <a:r>
              <a:rPr lang="en-US" sz="2800" dirty="0" smtClean="0"/>
              <a:t>Data manipulation and analysis</a:t>
            </a:r>
          </a:p>
          <a:p>
            <a:r>
              <a:rPr lang="en-US" sz="2800" dirty="0" smtClean="0"/>
              <a:t>Data output/display or visualization</a:t>
            </a:r>
          </a:p>
          <a:p>
            <a:r>
              <a:rPr lang="en-US" sz="2800" dirty="0" smtClean="0"/>
              <a:t>Database management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 of 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247478" cy="4648200"/>
          </a:xfrm>
        </p:spPr>
        <p:txBody>
          <a:bodyPr>
            <a:noAutofit/>
          </a:bodyPr>
          <a:lstStyle/>
          <a:p>
            <a:pPr algn="just"/>
            <a:r>
              <a:rPr lang="en-US" b="1" dirty="0"/>
              <a:t>Spatial </a:t>
            </a:r>
            <a:r>
              <a:rPr lang="en-US" b="1" dirty="0" smtClean="0"/>
              <a:t>/</a:t>
            </a:r>
            <a:r>
              <a:rPr lang="en-US" b="1" dirty="0"/>
              <a:t>Geospatial </a:t>
            </a:r>
            <a:r>
              <a:rPr lang="en-US" b="1" dirty="0" smtClean="0"/>
              <a:t>data </a:t>
            </a:r>
            <a:r>
              <a:rPr lang="en-US" dirty="0"/>
              <a:t>is raw data distinguished by the presence of a geographic </a:t>
            </a:r>
            <a:r>
              <a:rPr lang="en-US" dirty="0" smtClean="0"/>
              <a:t>link; </a:t>
            </a:r>
            <a:r>
              <a:rPr lang="en-US" dirty="0"/>
              <a:t>connected to a known place on the </a:t>
            </a:r>
            <a:r>
              <a:rPr lang="en-US" dirty="0" smtClean="0"/>
              <a:t>earth</a:t>
            </a:r>
          </a:p>
          <a:p>
            <a:pPr algn="just"/>
            <a:r>
              <a:rPr lang="en-US" dirty="0" smtClean="0"/>
              <a:t>Represent objects </a:t>
            </a:r>
            <a:r>
              <a:rPr lang="en-US" dirty="0"/>
              <a:t>or phenomena with specific location in space </a:t>
            </a:r>
            <a:endParaRPr lang="en-US" dirty="0" smtClean="0"/>
          </a:p>
          <a:p>
            <a:pPr algn="just"/>
            <a:r>
              <a:rPr lang="en-US" dirty="0"/>
              <a:t>Geospatial data is geographically/spatially referenced in some consistent manner, such as by means of latitude and longitude, a national coordinate system, postal codes, or electoral area </a:t>
            </a:r>
            <a:endParaRPr lang="en-US" dirty="0" smtClean="0"/>
          </a:p>
          <a:p>
            <a:pPr algn="just"/>
            <a:r>
              <a:rPr lang="en-US" b="1" dirty="0"/>
              <a:t>Geographic </a:t>
            </a:r>
            <a:r>
              <a:rPr lang="en-US" b="1" dirty="0" smtClean="0"/>
              <a:t>information/Geo-information</a:t>
            </a:r>
            <a:r>
              <a:rPr lang="en-US" dirty="0" smtClean="0"/>
              <a:t> </a:t>
            </a:r>
            <a:r>
              <a:rPr lang="en-US" dirty="0"/>
              <a:t>is a specific type of information resulting form interpretation of spatial data/geospatial data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343400"/>
          </a:xfrm>
        </p:spPr>
        <p:txBody>
          <a:bodyPr/>
          <a:lstStyle/>
          <a:p>
            <a:pPr algn="just"/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important components of geospatial data: </a:t>
            </a:r>
            <a:r>
              <a:rPr lang="en-US" b="1" dirty="0"/>
              <a:t>geographic position</a:t>
            </a:r>
            <a:r>
              <a:rPr lang="en-US" dirty="0"/>
              <a:t> and </a:t>
            </a:r>
            <a:r>
              <a:rPr lang="en-US" b="1" dirty="0"/>
              <a:t>attributes</a:t>
            </a:r>
            <a:r>
              <a:rPr lang="en-US" dirty="0"/>
              <a:t> or properties </a:t>
            </a:r>
            <a:endParaRPr lang="en-US" dirty="0" smtClean="0"/>
          </a:p>
          <a:p>
            <a:pPr algn="just"/>
            <a:r>
              <a:rPr lang="en-US" dirty="0"/>
              <a:t>Geographic position specifies the location of a feature or phenomenon by using a coordinate system </a:t>
            </a:r>
            <a:r>
              <a:rPr lang="en-US" dirty="0" smtClean="0"/>
              <a:t>(x</a:t>
            </a:r>
            <a:r>
              <a:rPr lang="en-US" dirty="0"/>
              <a:t>, y, z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Attributes /non </a:t>
            </a:r>
            <a:r>
              <a:rPr lang="en-US" dirty="0"/>
              <a:t>spatial </a:t>
            </a:r>
            <a:r>
              <a:rPr lang="en-US" dirty="0" smtClean="0"/>
              <a:t>data </a:t>
            </a:r>
            <a:r>
              <a:rPr lang="en-US" dirty="0"/>
              <a:t>refer to the various properties of the </a:t>
            </a:r>
            <a:r>
              <a:rPr lang="en-US" dirty="0" smtClean="0"/>
              <a:t>phenomenon </a:t>
            </a:r>
            <a:r>
              <a:rPr lang="en-US" dirty="0"/>
              <a:t>or </a:t>
            </a:r>
            <a:r>
              <a:rPr lang="en-US" dirty="0" smtClean="0"/>
              <a:t>feature</a:t>
            </a:r>
          </a:p>
          <a:p>
            <a:pPr algn="just"/>
            <a:r>
              <a:rPr lang="en-US" dirty="0"/>
              <a:t>GIS software use </a:t>
            </a:r>
            <a:r>
              <a:rPr lang="en-US" dirty="0" smtClean="0"/>
              <a:t>database </a:t>
            </a:r>
            <a:r>
              <a:rPr lang="en-US" dirty="0"/>
              <a:t>management </a:t>
            </a:r>
            <a:r>
              <a:rPr lang="en-US" dirty="0" smtClean="0"/>
              <a:t>systems to </a:t>
            </a:r>
            <a:r>
              <a:rPr lang="en-US" dirty="0"/>
              <a:t>handle attribute or non-spatial </a:t>
            </a:r>
            <a:r>
              <a:rPr lang="en-US" dirty="0" smtClean="0"/>
              <a:t>data</a:t>
            </a:r>
          </a:p>
          <a:p>
            <a:pPr algn="just"/>
            <a:r>
              <a:rPr lang="en-US" dirty="0" smtClean="0"/>
              <a:t>Provides </a:t>
            </a:r>
            <a:r>
              <a:rPr lang="en-US" dirty="0"/>
              <a:t>the link between the geographic position/spatial data and </a:t>
            </a:r>
            <a:r>
              <a:rPr lang="en-US" dirty="0" smtClean="0"/>
              <a:t>attribute/non-spatial </a:t>
            </a:r>
            <a:r>
              <a:rPr lang="en-US" dirty="0"/>
              <a:t>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dirty="0" smtClean="0"/>
              <a:t>Geospatial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7015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_presentations_PCU">
  <a:themeElements>
    <a:clrScheme name="Jan 3">
      <a:dk1>
        <a:srgbClr val="0000FF"/>
      </a:dk1>
      <a:lt1>
        <a:sysClr val="window" lastClr="FFFFFF"/>
      </a:lt1>
      <a:dk2>
        <a:srgbClr val="000000"/>
      </a:dk2>
      <a:lt2>
        <a:srgbClr val="F8F8F8"/>
      </a:lt2>
      <a:accent1>
        <a:srgbClr val="0000FF"/>
      </a:accent1>
      <a:accent2>
        <a:srgbClr val="5757FF"/>
      </a:accent2>
      <a:accent3>
        <a:srgbClr val="9393FF"/>
      </a:accent3>
      <a:accent4>
        <a:srgbClr val="FFCDAB"/>
      </a:accent4>
      <a:accent5>
        <a:srgbClr val="FF9D5B"/>
      </a:accent5>
      <a:accent6>
        <a:srgbClr val="FF6600"/>
      </a:accent6>
      <a:hlink>
        <a:srgbClr val="5F5F5F"/>
      </a:hlink>
      <a:folHlink>
        <a:srgbClr val="919191"/>
      </a:folHlink>
    </a:clrScheme>
    <a:fontScheme name="1_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33CC33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008A00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10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0066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E7E7E7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40110</TotalTime>
  <Words>1451</Words>
  <Application>Microsoft Office PowerPoint</Application>
  <PresentationFormat>On-screen Show (4:3)</PresentationFormat>
  <Paragraphs>158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ＭＳ Ｐゴシック</vt:lpstr>
      <vt:lpstr>Arial</vt:lpstr>
      <vt:lpstr>Calibri</vt:lpstr>
      <vt:lpstr>Candara</vt:lpstr>
      <vt:lpstr>Century Gothic</vt:lpstr>
      <vt:lpstr>Helvetica</vt:lpstr>
      <vt:lpstr>Helvetica Neue</vt:lpstr>
      <vt:lpstr>Lato</vt:lpstr>
      <vt:lpstr>Lucida Sans</vt:lpstr>
      <vt:lpstr>Symbol</vt:lpstr>
      <vt:lpstr>Times New Roman</vt:lpstr>
      <vt:lpstr>Wingdings</vt:lpstr>
      <vt:lpstr>Format_presentations_PCU</vt:lpstr>
      <vt:lpstr>Waveform</vt:lpstr>
      <vt:lpstr>Office Theme</vt:lpstr>
      <vt:lpstr>Fundamentals of GIS  </vt:lpstr>
      <vt:lpstr>Understanding GIS</vt:lpstr>
      <vt:lpstr>Components of GIS</vt:lpstr>
      <vt:lpstr>Components of GIS</vt:lpstr>
      <vt:lpstr>Components of GIS</vt:lpstr>
      <vt:lpstr>Components of GIS</vt:lpstr>
      <vt:lpstr>Functionalities of GIS</vt:lpstr>
      <vt:lpstr>Geospatial Data</vt:lpstr>
      <vt:lpstr>Geospatial Data</vt:lpstr>
      <vt:lpstr>Geospatial Data Sources</vt:lpstr>
      <vt:lpstr>Geospatial Data Sources</vt:lpstr>
      <vt:lpstr>Geospatial Data Sources</vt:lpstr>
      <vt:lpstr>Geospatial Data Sources</vt:lpstr>
      <vt:lpstr>Applications of GIS</vt:lpstr>
      <vt:lpstr>Applications of GIS</vt:lpstr>
      <vt:lpstr>PowerPoint Presentation</vt:lpstr>
    </vt:vector>
  </TitlesOfParts>
  <Company>United Nations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United Nations</dc:creator>
  <cp:lastModifiedBy>Aster Denekew</cp:lastModifiedBy>
  <cp:revision>415</cp:revision>
  <cp:lastPrinted>2017-08-18T06:37:50Z</cp:lastPrinted>
  <dcterms:created xsi:type="dcterms:W3CDTF">2015-01-06T22:12:39Z</dcterms:created>
  <dcterms:modified xsi:type="dcterms:W3CDTF">2018-06-29T08:08:49Z</dcterms:modified>
</cp:coreProperties>
</file>