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9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4" r:id="rId3"/>
    <p:sldId id="310" r:id="rId4"/>
    <p:sldId id="363" r:id="rId5"/>
    <p:sldId id="303" r:id="rId6"/>
    <p:sldId id="342" r:id="rId7"/>
    <p:sldId id="304" r:id="rId8"/>
    <p:sldId id="319" r:id="rId9"/>
    <p:sldId id="312" r:id="rId10"/>
    <p:sldId id="336" r:id="rId11"/>
    <p:sldId id="315" r:id="rId12"/>
    <p:sldId id="293" r:id="rId13"/>
    <p:sldId id="365" r:id="rId14"/>
    <p:sldId id="356" r:id="rId15"/>
    <p:sldId id="339" r:id="rId16"/>
    <p:sldId id="345" r:id="rId17"/>
    <p:sldId id="367" r:id="rId18"/>
    <p:sldId id="355" r:id="rId19"/>
  </p:sldIdLst>
  <p:sldSz cx="9144000" cy="6858000" type="screen4x3"/>
  <p:notesSz cx="7053263" cy="93091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blo" initials="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915" autoAdjust="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blo\Dropbox\Politica%20Industrial\GIZ%20Politica%20Industrial\estadisticas\VA%20manuf_UNCTA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blo\Dropbox\Politica%20Industrial\GIZ%20Politica%20Industrial\estadisticas\Comercio_Katz%20Stump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blo\Dropbox\Politica%20Industrial\GIZ%20Politica%20Industrial\estadisticas\Cuadros%20KATZ%20STUMPO%20NUEVA%20SERIE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ablo\Dropbox\Politica%20Industrial\GIZ%20Politica%20Industrial\estadisticas\Cuadros%20KATZ%20STUMPO%20NUEVA%20SERIE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blo\Dropbox\Politica%20Industrial\CEPAL%20polind\Avances%20y%20notas%20propias\avance%20formal\cuadros%20y%20graficos%20PI%20lavarell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blo\Documents\KINGSTON\Politica%20Industrial\GIZ%20Politica%20Industrial\estadisticas\Base%20datos%20Instrumentos%20ARGENTINA%20PL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94121485693218E-2"/>
          <c:y val="2.9572279059794988E-2"/>
          <c:w val="0.90559523233027606"/>
          <c:h val="0.75892036691289877"/>
        </c:manualLayout>
      </c:layout>
      <c:lineChart>
        <c:grouping val="standard"/>
        <c:varyColors val="0"/>
        <c:ser>
          <c:idx val="0"/>
          <c:order val="0"/>
          <c:tx>
            <c:strRef>
              <c:f>Hoja1!$B$40</c:f>
              <c:strCache>
                <c:ptCount val="1"/>
                <c:pt idx="0">
                  <c:v>Argentina</c:v>
                </c:pt>
              </c:strCache>
            </c:strRef>
          </c:tx>
          <c:spPr>
            <a:ln w="50800"/>
          </c:spPr>
          <c:marker>
            <c:symbol val="circle"/>
            <c:size val="5"/>
            <c:spPr>
              <a:solidFill>
                <a:schemeClr val="bg1"/>
              </a:solidFill>
            </c:spPr>
          </c:marker>
          <c:cat>
            <c:strRef>
              <c:f>Hoja1!$C$39:$AT$39</c:f>
              <c:strCache>
                <c:ptCount val="4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</c:strCache>
            </c:strRef>
          </c:cat>
          <c:val>
            <c:numRef>
              <c:f>Hoja1!$C$40:$AT$40</c:f>
              <c:numCache>
                <c:formatCode>0</c:formatCode>
                <c:ptCount val="44"/>
                <c:pt idx="0">
                  <c:v>22.791280187011758</c:v>
                </c:pt>
                <c:pt idx="1">
                  <c:v>23.314079462477132</c:v>
                </c:pt>
                <c:pt idx="2">
                  <c:v>23.757394775734749</c:v>
                </c:pt>
                <c:pt idx="3">
                  <c:v>23.807954449222432</c:v>
                </c:pt>
                <c:pt idx="4">
                  <c:v>23.913756574965092</c:v>
                </c:pt>
                <c:pt idx="5">
                  <c:v>23.442438914623587</c:v>
                </c:pt>
                <c:pt idx="6">
                  <c:v>22.733933406192975</c:v>
                </c:pt>
                <c:pt idx="7">
                  <c:v>23.03896283349204</c:v>
                </c:pt>
                <c:pt idx="8">
                  <c:v>21.301057273927889</c:v>
                </c:pt>
                <c:pt idx="9">
                  <c:v>21.886392514791272</c:v>
                </c:pt>
                <c:pt idx="10">
                  <c:v>20.793859732190494</c:v>
                </c:pt>
                <c:pt idx="11">
                  <c:v>19.352677476044526</c:v>
                </c:pt>
                <c:pt idx="12">
                  <c:v>19.450259069274274</c:v>
                </c:pt>
                <c:pt idx="13">
                  <c:v>20.055222613626842</c:v>
                </c:pt>
                <c:pt idx="14">
                  <c:v>20.186102241860524</c:v>
                </c:pt>
                <c:pt idx="15">
                  <c:v>19.540822904147795</c:v>
                </c:pt>
                <c:pt idx="16">
                  <c:v>20.315526644812849</c:v>
                </c:pt>
                <c:pt idx="17">
                  <c:v>20.00183874521743</c:v>
                </c:pt>
                <c:pt idx="18">
                  <c:v>19.484997943972804</c:v>
                </c:pt>
                <c:pt idx="19">
                  <c:v>19.358628480985672</c:v>
                </c:pt>
                <c:pt idx="20">
                  <c:v>19.178817845354441</c:v>
                </c:pt>
                <c:pt idx="21">
                  <c:v>19.067966264566842</c:v>
                </c:pt>
                <c:pt idx="22">
                  <c:v>19.062188574581036</c:v>
                </c:pt>
                <c:pt idx="23">
                  <c:v>18.859995118203386</c:v>
                </c:pt>
                <c:pt idx="24">
                  <c:v>18.595397274572537</c:v>
                </c:pt>
                <c:pt idx="25">
                  <c:v>19.729074877214288</c:v>
                </c:pt>
                <c:pt idx="26">
                  <c:v>19.902053100961119</c:v>
                </c:pt>
                <c:pt idx="27">
                  <c:v>20.093578013704597</c:v>
                </c:pt>
                <c:pt idx="28">
                  <c:v>19.70632760949065</c:v>
                </c:pt>
                <c:pt idx="29">
                  <c:v>18.779615083373738</c:v>
                </c:pt>
                <c:pt idx="30">
                  <c:v>18.205268909418272</c:v>
                </c:pt>
                <c:pt idx="31">
                  <c:v>17.642846099189882</c:v>
                </c:pt>
                <c:pt idx="32">
                  <c:v>17.630819350331418</c:v>
                </c:pt>
                <c:pt idx="33">
                  <c:v>18.78585195506454</c:v>
                </c:pt>
                <c:pt idx="34">
                  <c:v>19.293532450521592</c:v>
                </c:pt>
                <c:pt idx="35">
                  <c:v>19.30918727303111</c:v>
                </c:pt>
                <c:pt idx="36">
                  <c:v>19.559093818992416</c:v>
                </c:pt>
                <c:pt idx="37">
                  <c:v>19.57246849831083</c:v>
                </c:pt>
                <c:pt idx="38">
                  <c:v>19.594407286358102</c:v>
                </c:pt>
                <c:pt idx="39">
                  <c:v>19.27819316309148</c:v>
                </c:pt>
                <c:pt idx="40">
                  <c:v>19.675986944302394</c:v>
                </c:pt>
                <c:pt idx="41">
                  <c:v>20.198793847194622</c:v>
                </c:pt>
                <c:pt idx="42">
                  <c:v>19.692317449178397</c:v>
                </c:pt>
                <c:pt idx="43">
                  <c:v>19.170814303151925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Hoja1!$B$41</c:f>
              <c:strCache>
                <c:ptCount val="1"/>
                <c:pt idx="0">
                  <c:v>Brasil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Hoja1!$C$39:$AT$39</c:f>
              <c:strCache>
                <c:ptCount val="4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</c:strCache>
            </c:strRef>
          </c:cat>
          <c:val>
            <c:numRef>
              <c:f>Hoja1!$C$41:$AT$41</c:f>
              <c:numCache>
                <c:formatCode>0</c:formatCode>
                <c:ptCount val="44"/>
                <c:pt idx="0">
                  <c:v>17.769169296431357</c:v>
                </c:pt>
                <c:pt idx="1">
                  <c:v>17.842632216359274</c:v>
                </c:pt>
                <c:pt idx="2">
                  <c:v>18.202798439191671</c:v>
                </c:pt>
                <c:pt idx="3">
                  <c:v>18.686620609984683</c:v>
                </c:pt>
                <c:pt idx="4">
                  <c:v>18.747101202562977</c:v>
                </c:pt>
                <c:pt idx="5">
                  <c:v>18.699318181158471</c:v>
                </c:pt>
                <c:pt idx="6">
                  <c:v>18.94362602744285</c:v>
                </c:pt>
                <c:pt idx="7">
                  <c:v>18.61258334570574</c:v>
                </c:pt>
                <c:pt idx="8">
                  <c:v>18.865776206274916</c:v>
                </c:pt>
                <c:pt idx="9">
                  <c:v>18.873469320540789</c:v>
                </c:pt>
                <c:pt idx="10">
                  <c:v>18.878989449648437</c:v>
                </c:pt>
                <c:pt idx="11">
                  <c:v>17.972853885314588</c:v>
                </c:pt>
                <c:pt idx="12">
                  <c:v>17.813532450199364</c:v>
                </c:pt>
                <c:pt idx="13">
                  <c:v>17.265896339702689</c:v>
                </c:pt>
                <c:pt idx="14">
                  <c:v>17.420110789690234</c:v>
                </c:pt>
                <c:pt idx="15">
                  <c:v>17.496691803244726</c:v>
                </c:pt>
                <c:pt idx="16">
                  <c:v>18.158697311928357</c:v>
                </c:pt>
                <c:pt idx="17">
                  <c:v>17.693421571368148</c:v>
                </c:pt>
                <c:pt idx="18">
                  <c:v>17.270700804060546</c:v>
                </c:pt>
                <c:pt idx="19">
                  <c:v>17.245677395013313</c:v>
                </c:pt>
                <c:pt idx="20">
                  <c:v>16.579379933386157</c:v>
                </c:pt>
                <c:pt idx="21">
                  <c:v>16.321936119296463</c:v>
                </c:pt>
                <c:pt idx="22">
                  <c:v>15.705389436903436</c:v>
                </c:pt>
                <c:pt idx="23">
                  <c:v>16.370859085014114</c:v>
                </c:pt>
                <c:pt idx="24">
                  <c:v>16.724039775151052</c:v>
                </c:pt>
                <c:pt idx="25">
                  <c:v>16.838121567509777</c:v>
                </c:pt>
                <c:pt idx="26">
                  <c:v>16.497003377708168</c:v>
                </c:pt>
                <c:pt idx="27">
                  <c:v>16.356275047656467</c:v>
                </c:pt>
                <c:pt idx="28">
                  <c:v>15.55894389109462</c:v>
                </c:pt>
                <c:pt idx="29">
                  <c:v>15.230447567701056</c:v>
                </c:pt>
                <c:pt idx="30">
                  <c:v>15.432411387585798</c:v>
                </c:pt>
                <c:pt idx="31">
                  <c:v>15.339058727192475</c:v>
                </c:pt>
                <c:pt idx="32">
                  <c:v>15.305990892257404</c:v>
                </c:pt>
                <c:pt idx="33">
                  <c:v>15.412824913526901</c:v>
                </c:pt>
                <c:pt idx="34">
                  <c:v>15.814970141920695</c:v>
                </c:pt>
                <c:pt idx="35">
                  <c:v>15.522072764140365</c:v>
                </c:pt>
                <c:pt idx="36">
                  <c:v>15.075355948324054</c:v>
                </c:pt>
                <c:pt idx="37">
                  <c:v>15.006143923591331</c:v>
                </c:pt>
                <c:pt idx="38">
                  <c:v>14.692820371271337</c:v>
                </c:pt>
                <c:pt idx="39">
                  <c:v>13.45415783441789</c:v>
                </c:pt>
                <c:pt idx="40">
                  <c:v>13.779550796833195</c:v>
                </c:pt>
                <c:pt idx="41">
                  <c:v>13.430416821235239</c:v>
                </c:pt>
                <c:pt idx="42">
                  <c:v>12.955319742865401</c:v>
                </c:pt>
                <c:pt idx="43">
                  <c:v>13.388429120325283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Hoja1!$B$42</c:f>
              <c:strCache>
                <c:ptCount val="1"/>
                <c:pt idx="0">
                  <c:v>Chile</c:v>
                </c:pt>
              </c:strCache>
            </c:strRef>
          </c:tx>
          <c:spPr>
            <a:ln>
              <a:solidFill>
                <a:schemeClr val="accent3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Hoja1!$C$39:$AT$39</c:f>
              <c:strCache>
                <c:ptCount val="4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</c:strCache>
            </c:strRef>
          </c:cat>
          <c:val>
            <c:numRef>
              <c:f>Hoja1!$C$42:$AT$42</c:f>
              <c:numCache>
                <c:formatCode>0</c:formatCode>
                <c:ptCount val="44"/>
                <c:pt idx="0">
                  <c:v>21.182545835525961</c:v>
                </c:pt>
                <c:pt idx="1">
                  <c:v>22.081100262264172</c:v>
                </c:pt>
                <c:pt idx="2">
                  <c:v>22.852215520651757</c:v>
                </c:pt>
                <c:pt idx="3">
                  <c:v>22.328675878555199</c:v>
                </c:pt>
                <c:pt idx="4">
                  <c:v>21.548745906691568</c:v>
                </c:pt>
                <c:pt idx="5">
                  <c:v>18.441922068467694</c:v>
                </c:pt>
                <c:pt idx="6">
                  <c:v>18.886947593174728</c:v>
                </c:pt>
                <c:pt idx="7">
                  <c:v>18.651342475574403</c:v>
                </c:pt>
                <c:pt idx="8">
                  <c:v>18.832328225167256</c:v>
                </c:pt>
                <c:pt idx="9">
                  <c:v>18.766621965168344</c:v>
                </c:pt>
                <c:pt idx="10">
                  <c:v>18.458734085505306</c:v>
                </c:pt>
                <c:pt idx="11">
                  <c:v>17.823692996686873</c:v>
                </c:pt>
                <c:pt idx="12">
                  <c:v>16.303751373618653</c:v>
                </c:pt>
                <c:pt idx="13">
                  <c:v>17.293084986653852</c:v>
                </c:pt>
                <c:pt idx="14">
                  <c:v>17.784553954021085</c:v>
                </c:pt>
                <c:pt idx="15">
                  <c:v>17.909751133383345</c:v>
                </c:pt>
                <c:pt idx="16">
                  <c:v>18.252800297363013</c:v>
                </c:pt>
                <c:pt idx="17">
                  <c:v>18.027178153140959</c:v>
                </c:pt>
                <c:pt idx="18">
                  <c:v>18.279378918745643</c:v>
                </c:pt>
                <c:pt idx="19">
                  <c:v>18.344108955037527</c:v>
                </c:pt>
                <c:pt idx="20">
                  <c:v>17.864583790059314</c:v>
                </c:pt>
                <c:pt idx="21">
                  <c:v>17.428974899061352</c:v>
                </c:pt>
                <c:pt idx="22">
                  <c:v>17.294830971734431</c:v>
                </c:pt>
                <c:pt idx="23">
                  <c:v>17.338304011934209</c:v>
                </c:pt>
                <c:pt idx="24">
                  <c:v>17.071555972534018</c:v>
                </c:pt>
                <c:pt idx="25">
                  <c:v>16.594128335752931</c:v>
                </c:pt>
                <c:pt idx="26">
                  <c:v>15.945358506631081</c:v>
                </c:pt>
                <c:pt idx="27">
                  <c:v>15.665100000912316</c:v>
                </c:pt>
                <c:pt idx="28">
                  <c:v>14.825901234731923</c:v>
                </c:pt>
                <c:pt idx="29">
                  <c:v>14.863053336648585</c:v>
                </c:pt>
                <c:pt idx="30">
                  <c:v>14.923430642408993</c:v>
                </c:pt>
                <c:pt idx="31">
                  <c:v>14.52466639525912</c:v>
                </c:pt>
                <c:pt idx="32">
                  <c:v>14.482988544853278</c:v>
                </c:pt>
                <c:pt idx="33">
                  <c:v>14.39519867199745</c:v>
                </c:pt>
                <c:pt idx="34">
                  <c:v>14.272065487921049</c:v>
                </c:pt>
                <c:pt idx="35">
                  <c:v>14.09866482080233</c:v>
                </c:pt>
                <c:pt idx="36">
                  <c:v>14.059325233245099</c:v>
                </c:pt>
                <c:pt idx="37">
                  <c:v>13.692042112073905</c:v>
                </c:pt>
                <c:pt idx="38">
                  <c:v>13.464085838754148</c:v>
                </c:pt>
                <c:pt idx="39">
                  <c:v>13.028364416783624</c:v>
                </c:pt>
                <c:pt idx="40">
                  <c:v>12.633550418323672</c:v>
                </c:pt>
                <c:pt idx="41">
                  <c:v>12.841760504518499</c:v>
                </c:pt>
                <c:pt idx="42">
                  <c:v>12.603930884628827</c:v>
                </c:pt>
                <c:pt idx="43">
                  <c:v>12.139643956274359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Hoja1!$B$43</c:f>
              <c:strCache>
                <c:ptCount val="1"/>
                <c:pt idx="0">
                  <c:v>          Colombia</c:v>
                </c:pt>
              </c:strCache>
            </c:strRef>
          </c:tx>
          <c:marker>
            <c:symbol val="none"/>
          </c:marker>
          <c:cat>
            <c:strRef>
              <c:f>Hoja1!$C$39:$AT$39</c:f>
              <c:strCache>
                <c:ptCount val="4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</c:strCache>
            </c:strRef>
          </c:cat>
          <c:val>
            <c:numRef>
              <c:f>Hoja1!$C$43:$AT$43</c:f>
              <c:numCache>
                <c:formatCode>0</c:formatCode>
                <c:ptCount val="44"/>
                <c:pt idx="0">
                  <c:v>17.226332305279048</c:v>
                </c:pt>
                <c:pt idx="1">
                  <c:v>17.417038852678466</c:v>
                </c:pt>
                <c:pt idx="2">
                  <c:v>17.946975931582088</c:v>
                </c:pt>
                <c:pt idx="3">
                  <c:v>17.996891068832564</c:v>
                </c:pt>
                <c:pt idx="4">
                  <c:v>18.465741763331838</c:v>
                </c:pt>
                <c:pt idx="5">
                  <c:v>18.314236809202235</c:v>
                </c:pt>
                <c:pt idx="6">
                  <c:v>18.278666072156692</c:v>
                </c:pt>
                <c:pt idx="7">
                  <c:v>17.812295148132893</c:v>
                </c:pt>
                <c:pt idx="8">
                  <c:v>18.282162312138265</c:v>
                </c:pt>
                <c:pt idx="9">
                  <c:v>18.543784072849753</c:v>
                </c:pt>
                <c:pt idx="10">
                  <c:v>17.925274645894078</c:v>
                </c:pt>
                <c:pt idx="11">
                  <c:v>16.937038498120653</c:v>
                </c:pt>
                <c:pt idx="12">
                  <c:v>16.41444249450997</c:v>
                </c:pt>
                <c:pt idx="13">
                  <c:v>16.127258936187964</c:v>
                </c:pt>
                <c:pt idx="14">
                  <c:v>16.620248486933153</c:v>
                </c:pt>
                <c:pt idx="15">
                  <c:v>16.510982932793418</c:v>
                </c:pt>
                <c:pt idx="16">
                  <c:v>16.442816440304046</c:v>
                </c:pt>
                <c:pt idx="17">
                  <c:v>16.656892257106193</c:v>
                </c:pt>
                <c:pt idx="18">
                  <c:v>16.130166744353282</c:v>
                </c:pt>
                <c:pt idx="19">
                  <c:v>16.586341499135841</c:v>
                </c:pt>
                <c:pt idx="20">
                  <c:v>16.813256007886498</c:v>
                </c:pt>
                <c:pt idx="21">
                  <c:v>16.584700991673841</c:v>
                </c:pt>
                <c:pt idx="22">
                  <c:v>16.898843760262853</c:v>
                </c:pt>
                <c:pt idx="23">
                  <c:v>15.836523550317244</c:v>
                </c:pt>
                <c:pt idx="24">
                  <c:v>15.260397110514711</c:v>
                </c:pt>
                <c:pt idx="25">
                  <c:v>15.201520533782015</c:v>
                </c:pt>
                <c:pt idx="26">
                  <c:v>14.541792359382196</c:v>
                </c:pt>
                <c:pt idx="27">
                  <c:v>14.127147038606664</c:v>
                </c:pt>
                <c:pt idx="28">
                  <c:v>14.014443837247232</c:v>
                </c:pt>
                <c:pt idx="29">
                  <c:v>13.442336435481952</c:v>
                </c:pt>
                <c:pt idx="30">
                  <c:v>14.768751241424624</c:v>
                </c:pt>
                <c:pt idx="31">
                  <c:v>14.996118217244117</c:v>
                </c:pt>
                <c:pt idx="32">
                  <c:v>14.934938466230804</c:v>
                </c:pt>
                <c:pt idx="33">
                  <c:v>15.097172644342471</c:v>
                </c:pt>
                <c:pt idx="34">
                  <c:v>15.476322595182143</c:v>
                </c:pt>
                <c:pt idx="35">
                  <c:v>15.44649368255695</c:v>
                </c:pt>
                <c:pt idx="36">
                  <c:v>15.519752907328135</c:v>
                </c:pt>
                <c:pt idx="37">
                  <c:v>15.625771694733873</c:v>
                </c:pt>
                <c:pt idx="38">
                  <c:v>15.198386565689839</c:v>
                </c:pt>
                <c:pt idx="39">
                  <c:v>14.319505879814464</c:v>
                </c:pt>
                <c:pt idx="40">
                  <c:v>14.05209137433171</c:v>
                </c:pt>
                <c:pt idx="41">
                  <c:v>13.880113038938656</c:v>
                </c:pt>
                <c:pt idx="42">
                  <c:v>13.211865526549257</c:v>
                </c:pt>
                <c:pt idx="43">
                  <c:v>12.521728895809945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Hoja1!$B$44</c:f>
              <c:strCache>
                <c:ptCount val="1"/>
                <c:pt idx="0">
                  <c:v>          Mexico</c:v>
                </c:pt>
              </c:strCache>
            </c:strRef>
          </c:tx>
          <c:marker>
            <c:symbol val="none"/>
          </c:marker>
          <c:cat>
            <c:strRef>
              <c:f>Hoja1!$C$39:$AT$39</c:f>
              <c:strCache>
                <c:ptCount val="4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</c:strCache>
            </c:strRef>
          </c:cat>
          <c:val>
            <c:numRef>
              <c:f>Hoja1!$C$44:$AT$44</c:f>
              <c:numCache>
                <c:formatCode>0</c:formatCode>
                <c:ptCount val="44"/>
                <c:pt idx="0">
                  <c:v>16.277224565160946</c:v>
                </c:pt>
                <c:pt idx="1">
                  <c:v>16.372619672460971</c:v>
                </c:pt>
                <c:pt idx="2">
                  <c:v>16.547174476773822</c:v>
                </c:pt>
                <c:pt idx="3">
                  <c:v>16.866116730316687</c:v>
                </c:pt>
                <c:pt idx="4">
                  <c:v>16.8021125680356</c:v>
                </c:pt>
                <c:pt idx="5">
                  <c:v>16.682999095524405</c:v>
                </c:pt>
                <c:pt idx="6">
                  <c:v>16.722144357595951</c:v>
                </c:pt>
                <c:pt idx="7">
                  <c:v>16.8075681627001</c:v>
                </c:pt>
                <c:pt idx="8">
                  <c:v>16.961384330433514</c:v>
                </c:pt>
                <c:pt idx="9">
                  <c:v>17.085141099836026</c:v>
                </c:pt>
                <c:pt idx="10">
                  <c:v>16.725468948116063</c:v>
                </c:pt>
                <c:pt idx="11">
                  <c:v>16.261550375019791</c:v>
                </c:pt>
                <c:pt idx="12">
                  <c:v>15.748644108186834</c:v>
                </c:pt>
                <c:pt idx="13">
                  <c:v>15.11447497314836</c:v>
                </c:pt>
                <c:pt idx="14">
                  <c:v>15.321389334979688</c:v>
                </c:pt>
                <c:pt idx="15">
                  <c:v>15.857177673266923</c:v>
                </c:pt>
                <c:pt idx="16">
                  <c:v>15.541966897865276</c:v>
                </c:pt>
                <c:pt idx="17">
                  <c:v>15.635915699066494</c:v>
                </c:pt>
                <c:pt idx="18">
                  <c:v>15.923921780840612</c:v>
                </c:pt>
                <c:pt idx="19">
                  <c:v>16.608551469010628</c:v>
                </c:pt>
                <c:pt idx="20">
                  <c:v>16.924061772238183</c:v>
                </c:pt>
                <c:pt idx="21">
                  <c:v>16.884054129429114</c:v>
                </c:pt>
                <c:pt idx="22">
                  <c:v>17.018822836922233</c:v>
                </c:pt>
                <c:pt idx="23">
                  <c:v>16.58584879449548</c:v>
                </c:pt>
                <c:pt idx="24">
                  <c:v>16.520655427335313</c:v>
                </c:pt>
                <c:pt idx="25">
                  <c:v>16.69115784423083</c:v>
                </c:pt>
                <c:pt idx="26">
                  <c:v>17.51897477307887</c:v>
                </c:pt>
                <c:pt idx="27">
                  <c:v>18.098019872754396</c:v>
                </c:pt>
                <c:pt idx="28">
                  <c:v>18.633530072993405</c:v>
                </c:pt>
                <c:pt idx="29">
                  <c:v>18.746078329722788</c:v>
                </c:pt>
                <c:pt idx="30">
                  <c:v>18.928666582949841</c:v>
                </c:pt>
                <c:pt idx="31">
                  <c:v>18.238802133266343</c:v>
                </c:pt>
                <c:pt idx="32">
                  <c:v>17.969058234474353</c:v>
                </c:pt>
                <c:pt idx="33">
                  <c:v>17.358628342561261</c:v>
                </c:pt>
                <c:pt idx="34">
                  <c:v>17.33152201102094</c:v>
                </c:pt>
                <c:pt idx="35">
                  <c:v>17.273771549205648</c:v>
                </c:pt>
                <c:pt idx="36">
                  <c:v>17.195605526492365</c:v>
                </c:pt>
                <c:pt idx="37">
                  <c:v>16.818020150261152</c:v>
                </c:pt>
                <c:pt idx="38">
                  <c:v>16.422084375263974</c:v>
                </c:pt>
                <c:pt idx="39">
                  <c:v>15.799907849577602</c:v>
                </c:pt>
                <c:pt idx="40">
                  <c:v>16.302788378554418</c:v>
                </c:pt>
                <c:pt idx="41">
                  <c:v>16.408222934364893</c:v>
                </c:pt>
                <c:pt idx="42">
                  <c:v>16.408760123024646</c:v>
                </c:pt>
                <c:pt idx="43">
                  <c:v>16.353972559158077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Hoja1!$B$45</c:f>
              <c:strCache>
                <c:ptCount val="1"/>
                <c:pt idx="0">
                  <c:v>          Uruguay</c:v>
                </c:pt>
              </c:strCache>
            </c:strRef>
          </c:tx>
          <c:marker>
            <c:symbol val="none"/>
          </c:marker>
          <c:cat>
            <c:strRef>
              <c:f>Hoja1!$C$39:$AT$39</c:f>
              <c:strCache>
                <c:ptCount val="4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</c:strCache>
            </c:strRef>
          </c:cat>
          <c:val>
            <c:numRef>
              <c:f>Hoja1!$C$45:$AT$45</c:f>
              <c:numCache>
                <c:formatCode>0</c:formatCode>
                <c:ptCount val="44"/>
                <c:pt idx="0">
                  <c:v>22.031235590001952</c:v>
                </c:pt>
                <c:pt idx="1">
                  <c:v>21.800155287182996</c:v>
                </c:pt>
                <c:pt idx="2">
                  <c:v>22.306509705256925</c:v>
                </c:pt>
                <c:pt idx="3">
                  <c:v>22.615771897086525</c:v>
                </c:pt>
                <c:pt idx="4">
                  <c:v>22.624600004230331</c:v>
                </c:pt>
                <c:pt idx="5">
                  <c:v>22.312115370910337</c:v>
                </c:pt>
                <c:pt idx="6">
                  <c:v>21.983658975789201</c:v>
                </c:pt>
                <c:pt idx="7">
                  <c:v>23.144938630185166</c:v>
                </c:pt>
                <c:pt idx="8">
                  <c:v>22.991759219628825</c:v>
                </c:pt>
                <c:pt idx="9">
                  <c:v>23.285349239390008</c:v>
                </c:pt>
                <c:pt idx="10">
                  <c:v>22.671432686673622</c:v>
                </c:pt>
                <c:pt idx="11">
                  <c:v>21.174531783355217</c:v>
                </c:pt>
                <c:pt idx="12">
                  <c:v>18.999133487692649</c:v>
                </c:pt>
                <c:pt idx="13">
                  <c:v>19.131935492118917</c:v>
                </c:pt>
                <c:pt idx="14">
                  <c:v>20.395310142394056</c:v>
                </c:pt>
                <c:pt idx="15">
                  <c:v>19.955761589139087</c:v>
                </c:pt>
                <c:pt idx="16">
                  <c:v>20.901250044835148</c:v>
                </c:pt>
                <c:pt idx="17">
                  <c:v>21.185862717891109</c:v>
                </c:pt>
                <c:pt idx="18">
                  <c:v>20.80634246756669</c:v>
                </c:pt>
                <c:pt idx="19">
                  <c:v>20.355286180769212</c:v>
                </c:pt>
                <c:pt idx="20">
                  <c:v>19.966161671734458</c:v>
                </c:pt>
                <c:pt idx="21">
                  <c:v>19.484659748184512</c:v>
                </c:pt>
                <c:pt idx="22">
                  <c:v>18.356389864158146</c:v>
                </c:pt>
                <c:pt idx="23">
                  <c:v>16.306467458495895</c:v>
                </c:pt>
                <c:pt idx="24">
                  <c:v>16.153940516588314</c:v>
                </c:pt>
                <c:pt idx="25">
                  <c:v>15.947711229384209</c:v>
                </c:pt>
                <c:pt idx="26">
                  <c:v>15.886514137417999</c:v>
                </c:pt>
                <c:pt idx="27">
                  <c:v>16.023033233393168</c:v>
                </c:pt>
                <c:pt idx="28">
                  <c:v>15.342458830870912</c:v>
                </c:pt>
                <c:pt idx="29">
                  <c:v>14.901410353133397</c:v>
                </c:pt>
                <c:pt idx="30">
                  <c:v>14.609544977677141</c:v>
                </c:pt>
                <c:pt idx="31">
                  <c:v>14.08078594382112</c:v>
                </c:pt>
                <c:pt idx="32">
                  <c:v>14.378691537675364</c:v>
                </c:pt>
                <c:pt idx="33">
                  <c:v>15.136978931096706</c:v>
                </c:pt>
                <c:pt idx="34">
                  <c:v>15.596310192112389</c:v>
                </c:pt>
                <c:pt idx="35">
                  <c:v>16.644514346003309</c:v>
                </c:pt>
                <c:pt idx="36">
                  <c:v>16.947476130088777</c:v>
                </c:pt>
                <c:pt idx="37">
                  <c:v>17.25674502109251</c:v>
                </c:pt>
                <c:pt idx="38">
                  <c:v>17.477075758016049</c:v>
                </c:pt>
                <c:pt idx="39">
                  <c:v>16.811053954406063</c:v>
                </c:pt>
                <c:pt idx="40">
                  <c:v>16.111235552021057</c:v>
                </c:pt>
                <c:pt idx="41">
                  <c:v>15.421490269301652</c:v>
                </c:pt>
                <c:pt idx="42">
                  <c:v>14.953509596356529</c:v>
                </c:pt>
                <c:pt idx="43">
                  <c:v>14.248350196390552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806144"/>
        <c:axId val="110807680"/>
      </c:lineChart>
      <c:catAx>
        <c:axId val="110806144"/>
        <c:scaling>
          <c:orientation val="minMax"/>
        </c:scaling>
        <c:delete val="0"/>
        <c:axPos val="b"/>
        <c:majorTickMark val="out"/>
        <c:minorTickMark val="none"/>
        <c:tickLblPos val="nextTo"/>
        <c:crossAx val="110807680"/>
        <c:crosses val="autoZero"/>
        <c:auto val="1"/>
        <c:lblAlgn val="ctr"/>
        <c:lblOffset val="100"/>
        <c:noMultiLvlLbl val="0"/>
      </c:catAx>
      <c:valAx>
        <c:axId val="110807680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alpha val="32000"/>
                </a:schemeClr>
              </a:solidFill>
            </a:ln>
          </c:spPr>
        </c:majorGridlines>
        <c:numFmt formatCode="0" sourceLinked="1"/>
        <c:majorTickMark val="out"/>
        <c:minorTickMark val="none"/>
        <c:tickLblPos val="nextTo"/>
        <c:crossAx val="110806144"/>
        <c:crosses val="autoZero"/>
        <c:crossBetween val="between"/>
      </c:valAx>
      <c:spPr>
        <a:noFill/>
      </c:spPr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878901442888704E-2"/>
          <c:y val="3.0595999445374004E-2"/>
          <c:w val="0.8868906855346862"/>
          <c:h val="0.73479264777712372"/>
        </c:manualLayout>
      </c:layout>
      <c:lineChart>
        <c:grouping val="standard"/>
        <c:varyColors val="0"/>
        <c:ser>
          <c:idx val="0"/>
          <c:order val="0"/>
          <c:tx>
            <c:strRef>
              <c:f>'comercio empalme'!$A$22</c:f>
              <c:strCache>
                <c:ptCount val="1"/>
                <c:pt idx="0">
                  <c:v>Natural Resource Intensive</c:v>
                </c:pt>
              </c:strCache>
            </c:strRef>
          </c:tx>
          <c:spPr>
            <a:ln w="50800">
              <a:solidFill>
                <a:srgbClr val="92D050"/>
              </a:solidFill>
            </a:ln>
          </c:spPr>
          <c:marker>
            <c:symbol val="none"/>
          </c:marker>
          <c:cat>
            <c:numRef>
              <c:f>'comercio empalme'!$B$21:$AT$21</c:f>
              <c:numCache>
                <c:formatCode>General</c:formatCod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</c:numCache>
            </c:numRef>
          </c:cat>
          <c:val>
            <c:numRef>
              <c:f>'comercio empalme'!$B$22:$AT$22</c:f>
              <c:numCache>
                <c:formatCode>0</c:formatCode>
                <c:ptCount val="45"/>
                <c:pt idx="0">
                  <c:v>108.86000000000001</c:v>
                </c:pt>
                <c:pt idx="1">
                  <c:v>32.590000000000032</c:v>
                </c:pt>
                <c:pt idx="2">
                  <c:v>282.14999999999986</c:v>
                </c:pt>
                <c:pt idx="3">
                  <c:v>542.24999999999989</c:v>
                </c:pt>
                <c:pt idx="4">
                  <c:v>-246.33999999999969</c:v>
                </c:pt>
                <c:pt idx="5">
                  <c:v>-1153.4899999999998</c:v>
                </c:pt>
                <c:pt idx="6">
                  <c:v>219.87999999999988</c:v>
                </c:pt>
                <c:pt idx="7">
                  <c:v>798.44000000000028</c:v>
                </c:pt>
                <c:pt idx="8">
                  <c:v>1331.78</c:v>
                </c:pt>
                <c:pt idx="9">
                  <c:v>359.79000000000042</c:v>
                </c:pt>
                <c:pt idx="10">
                  <c:v>64.470000000000709</c:v>
                </c:pt>
                <c:pt idx="11">
                  <c:v>703.22000000000025</c:v>
                </c:pt>
                <c:pt idx="12">
                  <c:v>1046.7200000000003</c:v>
                </c:pt>
                <c:pt idx="13">
                  <c:v>1382.0700000000002</c:v>
                </c:pt>
                <c:pt idx="14">
                  <c:v>1477.6300000000003</c:v>
                </c:pt>
                <c:pt idx="15">
                  <c:v>2261.9900000000002</c:v>
                </c:pt>
                <c:pt idx="16">
                  <c:v>1347.01</c:v>
                </c:pt>
                <c:pt idx="17">
                  <c:v>1089.4799999999996</c:v>
                </c:pt>
                <c:pt idx="18">
                  <c:v>2903.96</c:v>
                </c:pt>
                <c:pt idx="19">
                  <c:v>4081.2800000000007</c:v>
                </c:pt>
                <c:pt idx="20">
                  <c:v>5275.09</c:v>
                </c:pt>
                <c:pt idx="21">
                  <c:v>3279.7099999999991</c:v>
                </c:pt>
                <c:pt idx="22">
                  <c:v>1815.83</c:v>
                </c:pt>
                <c:pt idx="23">
                  <c:v>1555.92</c:v>
                </c:pt>
                <c:pt idx="24">
                  <c:v>1254.8799999999992</c:v>
                </c:pt>
                <c:pt idx="25">
                  <c:v>2803.5800000000027</c:v>
                </c:pt>
                <c:pt idx="26">
                  <c:v>2980.75</c:v>
                </c:pt>
                <c:pt idx="27">
                  <c:v>2802.7899999999991</c:v>
                </c:pt>
                <c:pt idx="28">
                  <c:v>2634.6799999999985</c:v>
                </c:pt>
                <c:pt idx="29">
                  <c:v>3455.369999999999</c:v>
                </c:pt>
                <c:pt idx="30">
                  <c:v>5261.2813299999989</c:v>
                </c:pt>
                <c:pt idx="31">
                  <c:v>5945.8214609999986</c:v>
                </c:pt>
                <c:pt idx="32">
                  <c:v>9476.8310400000009</c:v>
                </c:pt>
                <c:pt idx="33">
                  <c:v>11035.365587</c:v>
                </c:pt>
                <c:pt idx="34">
                  <c:v>12004.874897000002</c:v>
                </c:pt>
                <c:pt idx="35">
                  <c:v>13000.004034000001</c:v>
                </c:pt>
                <c:pt idx="36">
                  <c:v>15451.286905000004</c:v>
                </c:pt>
                <c:pt idx="37">
                  <c:v>16133.436519920009</c:v>
                </c:pt>
                <c:pt idx="38">
                  <c:v>18097.653070079996</c:v>
                </c:pt>
                <c:pt idx="39">
                  <c:v>19468.223703769996</c:v>
                </c:pt>
                <c:pt idx="40">
                  <c:v>17032.874284770005</c:v>
                </c:pt>
                <c:pt idx="41">
                  <c:v>18021.122377920008</c:v>
                </c:pt>
                <c:pt idx="42">
                  <c:v>18694.729744410004</c:v>
                </c:pt>
                <c:pt idx="43">
                  <c:v>16872.449394149997</c:v>
                </c:pt>
                <c:pt idx="44">
                  <c:v>17166.744583549993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'comercio empalme'!$A$23</c:f>
              <c:strCache>
                <c:ptCount val="1"/>
                <c:pt idx="0">
                  <c:v>Labor Intensive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'comercio empalme'!$B$21:$AT$21</c:f>
              <c:numCache>
                <c:formatCode>General</c:formatCod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</c:numCache>
            </c:numRef>
          </c:cat>
          <c:val>
            <c:numRef>
              <c:f>'comercio empalme'!$B$23:$AT$23</c:f>
              <c:numCache>
                <c:formatCode>0</c:formatCode>
                <c:ptCount val="45"/>
                <c:pt idx="0">
                  <c:v>4.910000000000025</c:v>
                </c:pt>
                <c:pt idx="1">
                  <c:v>-16.120000000000019</c:v>
                </c:pt>
                <c:pt idx="2">
                  <c:v>69.599999999999966</c:v>
                </c:pt>
                <c:pt idx="3">
                  <c:v>183.67</c:v>
                </c:pt>
                <c:pt idx="4">
                  <c:v>62.440000000000055</c:v>
                </c:pt>
                <c:pt idx="5">
                  <c:v>-17.759999999999934</c:v>
                </c:pt>
                <c:pt idx="6">
                  <c:v>181.00999999999988</c:v>
                </c:pt>
                <c:pt idx="7">
                  <c:v>420.52</c:v>
                </c:pt>
                <c:pt idx="8">
                  <c:v>477.54999999999995</c:v>
                </c:pt>
                <c:pt idx="9">
                  <c:v>425.31000000000006</c:v>
                </c:pt>
                <c:pt idx="10">
                  <c:v>-291.00999999999988</c:v>
                </c:pt>
                <c:pt idx="11">
                  <c:v>-240.09000000000003</c:v>
                </c:pt>
                <c:pt idx="12">
                  <c:v>182.25000000000006</c:v>
                </c:pt>
                <c:pt idx="13">
                  <c:v>173.99</c:v>
                </c:pt>
                <c:pt idx="14">
                  <c:v>202.05999999999995</c:v>
                </c:pt>
                <c:pt idx="15">
                  <c:v>298.05999999999989</c:v>
                </c:pt>
                <c:pt idx="16">
                  <c:v>319.57999999999993</c:v>
                </c:pt>
                <c:pt idx="17">
                  <c:v>435.29999999999984</c:v>
                </c:pt>
                <c:pt idx="18">
                  <c:v>577.1</c:v>
                </c:pt>
                <c:pt idx="19">
                  <c:v>649.52999999999975</c:v>
                </c:pt>
                <c:pt idx="20">
                  <c:v>752.82</c:v>
                </c:pt>
                <c:pt idx="21">
                  <c:v>-19.019999999999982</c:v>
                </c:pt>
                <c:pt idx="22">
                  <c:v>-1032.2999999999997</c:v>
                </c:pt>
                <c:pt idx="23">
                  <c:v>-922.03</c:v>
                </c:pt>
                <c:pt idx="24">
                  <c:v>-880.48</c:v>
                </c:pt>
                <c:pt idx="25">
                  <c:v>-279.55999999999995</c:v>
                </c:pt>
                <c:pt idx="26">
                  <c:v>-921.40999999999985</c:v>
                </c:pt>
                <c:pt idx="27">
                  <c:v>-1464.1499999999996</c:v>
                </c:pt>
                <c:pt idx="28">
                  <c:v>-1947.0700000000006</c:v>
                </c:pt>
                <c:pt idx="29">
                  <c:v>-1772.3799999999992</c:v>
                </c:pt>
                <c:pt idx="30">
                  <c:v>-1876.0762119999999</c:v>
                </c:pt>
                <c:pt idx="31">
                  <c:v>-1318.6302030000002</c:v>
                </c:pt>
                <c:pt idx="32">
                  <c:v>650.25681900000041</c:v>
                </c:pt>
                <c:pt idx="33">
                  <c:v>-153.99624100000028</c:v>
                </c:pt>
                <c:pt idx="34">
                  <c:v>-384.50697599999967</c:v>
                </c:pt>
                <c:pt idx="35">
                  <c:v>-777.86423500000001</c:v>
                </c:pt>
                <c:pt idx="36">
                  <c:v>-1077.928073</c:v>
                </c:pt>
                <c:pt idx="37">
                  <c:v>-1612.1344627500011</c:v>
                </c:pt>
                <c:pt idx="38">
                  <c:v>-1603.0517924400001</c:v>
                </c:pt>
                <c:pt idx="39">
                  <c:v>-1302.8585364599967</c:v>
                </c:pt>
                <c:pt idx="40">
                  <c:v>-1785.1009172299991</c:v>
                </c:pt>
                <c:pt idx="41">
                  <c:v>-2143.7186445400002</c:v>
                </c:pt>
                <c:pt idx="42">
                  <c:v>-2187.7625442499957</c:v>
                </c:pt>
                <c:pt idx="43">
                  <c:v>-2949.2969664699995</c:v>
                </c:pt>
                <c:pt idx="44">
                  <c:v>-2368.6327967900024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'comercio empalme'!$A$24</c:f>
              <c:strCache>
                <c:ptCount val="1"/>
                <c:pt idx="0">
                  <c:v>Atomotive activities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'comercio empalme'!$B$21:$AT$21</c:f>
              <c:numCache>
                <c:formatCode>General</c:formatCod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</c:numCache>
            </c:numRef>
          </c:cat>
          <c:val>
            <c:numRef>
              <c:f>'comercio empalme'!$B$24:$AT$24</c:f>
              <c:numCache>
                <c:formatCode>0</c:formatCode>
                <c:ptCount val="45"/>
                <c:pt idx="0">
                  <c:v>-68.210000000000008</c:v>
                </c:pt>
                <c:pt idx="1">
                  <c:v>-84.830000000000013</c:v>
                </c:pt>
                <c:pt idx="2">
                  <c:v>-87.22</c:v>
                </c:pt>
                <c:pt idx="3">
                  <c:v>-14.61999999999999</c:v>
                </c:pt>
                <c:pt idx="4">
                  <c:v>-5.9599999999999795</c:v>
                </c:pt>
                <c:pt idx="5">
                  <c:v>3.8700000000000045</c:v>
                </c:pt>
                <c:pt idx="6">
                  <c:v>39.409999999999997</c:v>
                </c:pt>
                <c:pt idx="7">
                  <c:v>-208.17999999999998</c:v>
                </c:pt>
                <c:pt idx="8">
                  <c:v>-109.01000000000002</c:v>
                </c:pt>
                <c:pt idx="9">
                  <c:v>-559.22</c:v>
                </c:pt>
                <c:pt idx="10">
                  <c:v>-898.21999999999991</c:v>
                </c:pt>
                <c:pt idx="11">
                  <c:v>-867</c:v>
                </c:pt>
                <c:pt idx="12">
                  <c:v>-197.57999999999998</c:v>
                </c:pt>
                <c:pt idx="13">
                  <c:v>-211.33999999999997</c:v>
                </c:pt>
                <c:pt idx="14">
                  <c:v>-196.58999999999997</c:v>
                </c:pt>
                <c:pt idx="15">
                  <c:v>-56.77000000000001</c:v>
                </c:pt>
                <c:pt idx="16">
                  <c:v>-89.88</c:v>
                </c:pt>
                <c:pt idx="17">
                  <c:v>-223.88000000000002</c:v>
                </c:pt>
                <c:pt idx="18">
                  <c:v>-74.02000000000001</c:v>
                </c:pt>
                <c:pt idx="19">
                  <c:v>-41.269999999999982</c:v>
                </c:pt>
                <c:pt idx="20">
                  <c:v>-18.210000000000008</c:v>
                </c:pt>
                <c:pt idx="21">
                  <c:v>-383.55</c:v>
                </c:pt>
                <c:pt idx="22">
                  <c:v>-1910.6100000000001</c:v>
                </c:pt>
                <c:pt idx="23">
                  <c:v>-1977.1</c:v>
                </c:pt>
                <c:pt idx="24">
                  <c:v>-2901.94</c:v>
                </c:pt>
                <c:pt idx="25">
                  <c:v>-1265.4099999999999</c:v>
                </c:pt>
                <c:pt idx="26">
                  <c:v>-1842.4299999999998</c:v>
                </c:pt>
                <c:pt idx="27">
                  <c:v>-2320.41</c:v>
                </c:pt>
                <c:pt idx="28">
                  <c:v>-2612.5000000000005</c:v>
                </c:pt>
                <c:pt idx="29">
                  <c:v>-2127.21</c:v>
                </c:pt>
                <c:pt idx="30">
                  <c:v>-1000.818397</c:v>
                </c:pt>
                <c:pt idx="31">
                  <c:v>-7.106000000021595E-2</c:v>
                </c:pt>
                <c:pt idx="32">
                  <c:v>735.07568300000003</c:v>
                </c:pt>
                <c:pt idx="33">
                  <c:v>312.4867740000002</c:v>
                </c:pt>
                <c:pt idx="34">
                  <c:v>-1533.3414439999997</c:v>
                </c:pt>
                <c:pt idx="35">
                  <c:v>-1961.3993489999998</c:v>
                </c:pt>
                <c:pt idx="36">
                  <c:v>-1939.3868729999986</c:v>
                </c:pt>
                <c:pt idx="37">
                  <c:v>-2640.7933469999989</c:v>
                </c:pt>
                <c:pt idx="38">
                  <c:v>-3979.4202310799992</c:v>
                </c:pt>
                <c:pt idx="39">
                  <c:v>-1437.1473890099987</c:v>
                </c:pt>
                <c:pt idx="40">
                  <c:v>-3811.8119336599993</c:v>
                </c:pt>
                <c:pt idx="41">
                  <c:v>-4549.2972550899995</c:v>
                </c:pt>
                <c:pt idx="42">
                  <c:v>-3738.7165230900009</c:v>
                </c:pt>
                <c:pt idx="43">
                  <c:v>-4887.7061066900005</c:v>
                </c:pt>
                <c:pt idx="44">
                  <c:v>-2934.1645561799996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'comercio empalme'!$A$25</c:f>
              <c:strCache>
                <c:ptCount val="1"/>
                <c:pt idx="0">
                  <c:v>Ingeneering-Intensive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'comercio empalme'!$B$21:$AT$21</c:f>
              <c:numCache>
                <c:formatCode>General</c:formatCod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</c:numCache>
            </c:numRef>
          </c:cat>
          <c:val>
            <c:numRef>
              <c:f>'comercio empalme'!$B$25:$AT$25</c:f>
              <c:numCache>
                <c:formatCode>0</c:formatCode>
                <c:ptCount val="45"/>
                <c:pt idx="0">
                  <c:v>-451.69</c:v>
                </c:pt>
                <c:pt idx="1">
                  <c:v>-497.34000000000003</c:v>
                </c:pt>
                <c:pt idx="2">
                  <c:v>-504.68000000000006</c:v>
                </c:pt>
                <c:pt idx="3">
                  <c:v>-375.62</c:v>
                </c:pt>
                <c:pt idx="4">
                  <c:v>-411.02000000000004</c:v>
                </c:pt>
                <c:pt idx="5">
                  <c:v>-480.52999999999986</c:v>
                </c:pt>
                <c:pt idx="6">
                  <c:v>-436.08000000000004</c:v>
                </c:pt>
                <c:pt idx="7">
                  <c:v>-866.01</c:v>
                </c:pt>
                <c:pt idx="8">
                  <c:v>-963.18</c:v>
                </c:pt>
                <c:pt idx="9">
                  <c:v>-1288.99</c:v>
                </c:pt>
                <c:pt idx="10">
                  <c:v>-3315.92</c:v>
                </c:pt>
                <c:pt idx="11">
                  <c:v>-3179.2000000000003</c:v>
                </c:pt>
                <c:pt idx="12">
                  <c:v>-1326.1999999999998</c:v>
                </c:pt>
                <c:pt idx="13">
                  <c:v>-1135.1300000000001</c:v>
                </c:pt>
                <c:pt idx="14">
                  <c:v>-1017.8199999999999</c:v>
                </c:pt>
                <c:pt idx="15">
                  <c:v>-925.12</c:v>
                </c:pt>
                <c:pt idx="16">
                  <c:v>-1108.4099999999999</c:v>
                </c:pt>
                <c:pt idx="17">
                  <c:v>-1735.4399999999998</c:v>
                </c:pt>
                <c:pt idx="18">
                  <c:v>-1386.26</c:v>
                </c:pt>
                <c:pt idx="19">
                  <c:v>-795.25</c:v>
                </c:pt>
                <c:pt idx="20">
                  <c:v>-631.61999999999989</c:v>
                </c:pt>
                <c:pt idx="21">
                  <c:v>-2175.23</c:v>
                </c:pt>
                <c:pt idx="22">
                  <c:v>-4886.03</c:v>
                </c:pt>
                <c:pt idx="23">
                  <c:v>-5730.0599999999995</c:v>
                </c:pt>
                <c:pt idx="24">
                  <c:v>-7567.7100000000009</c:v>
                </c:pt>
                <c:pt idx="25">
                  <c:v>-6184.9800000000005</c:v>
                </c:pt>
                <c:pt idx="26">
                  <c:v>-7545.61</c:v>
                </c:pt>
                <c:pt idx="27">
                  <c:v>-9928.32</c:v>
                </c:pt>
                <c:pt idx="28">
                  <c:v>-10292.59</c:v>
                </c:pt>
                <c:pt idx="29">
                  <c:v>-8187.2800000000007</c:v>
                </c:pt>
                <c:pt idx="30">
                  <c:v>-8025.814585000001</c:v>
                </c:pt>
                <c:pt idx="31">
                  <c:v>-5690.3801569999996</c:v>
                </c:pt>
                <c:pt idx="32">
                  <c:v>-1103.3263200000001</c:v>
                </c:pt>
                <c:pt idx="33">
                  <c:v>-2965.5491050000001</c:v>
                </c:pt>
                <c:pt idx="34">
                  <c:v>-5941.5010569999995</c:v>
                </c:pt>
                <c:pt idx="35">
                  <c:v>-7968.1286800000016</c:v>
                </c:pt>
                <c:pt idx="36">
                  <c:v>-9641.8893089999983</c:v>
                </c:pt>
                <c:pt idx="37">
                  <c:v>-12273.798560669999</c:v>
                </c:pt>
                <c:pt idx="38">
                  <c:v>-14279.700560360001</c:v>
                </c:pt>
                <c:pt idx="39">
                  <c:v>-10008.365481030001</c:v>
                </c:pt>
                <c:pt idx="40">
                  <c:v>-14404.737815929999</c:v>
                </c:pt>
                <c:pt idx="41">
                  <c:v>-18209.121700019998</c:v>
                </c:pt>
                <c:pt idx="42">
                  <c:v>-16457.92476736</c:v>
                </c:pt>
                <c:pt idx="43">
                  <c:v>-18182.568503780003</c:v>
                </c:pt>
                <c:pt idx="44">
                  <c:v>-16949.726920179997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747072"/>
        <c:axId val="111748608"/>
      </c:lineChart>
      <c:catAx>
        <c:axId val="11174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1748608"/>
        <c:crossesAt val="-25000"/>
        <c:auto val="1"/>
        <c:lblAlgn val="ctr"/>
        <c:lblOffset val="100"/>
        <c:noMultiLvlLbl val="0"/>
      </c:catAx>
      <c:valAx>
        <c:axId val="11174860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117470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5186563890249516E-2"/>
          <c:y val="0.86139666369462942"/>
          <c:w val="0.89999986547328514"/>
          <c:h val="5.3174441809946855E-2"/>
        </c:manualLayout>
      </c:layout>
      <c:overlay val="0"/>
      <c:txPr>
        <a:bodyPr/>
        <a:lstStyle/>
        <a:p>
          <a:pPr>
            <a:defRPr sz="1100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827544765404572E-2"/>
          <c:y val="4.22148911065863E-2"/>
          <c:w val="0.89366442958054604"/>
          <c:h val="0.83182843872086498"/>
        </c:manualLayout>
      </c:layout>
      <c:lineChart>
        <c:grouping val="standard"/>
        <c:varyColors val="0"/>
        <c:ser>
          <c:idx val="0"/>
          <c:order val="0"/>
          <c:tx>
            <c:strRef>
              <c:f>Brecha!$A$27</c:f>
              <c:strCache>
                <c:ptCount val="1"/>
                <c:pt idx="0">
                  <c:v>Chemical-Pharmaceutical</c:v>
                </c:pt>
              </c:strCache>
            </c:strRef>
          </c:tx>
          <c:spPr>
            <a:ln w="50800"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Brecha!$B$26:$AS$26</c:f>
              <c:numCache>
                <c:formatCode>General</c:formatCode>
                <c:ptCount val="4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</c:numCache>
            </c:numRef>
          </c:cat>
          <c:val>
            <c:numRef>
              <c:f>Brecha!$B$27:$AS$27</c:f>
              <c:numCache>
                <c:formatCode>0.0</c:formatCode>
                <c:ptCount val="44"/>
                <c:pt idx="0">
                  <c:v>16.902469382568107</c:v>
                </c:pt>
                <c:pt idx="1">
                  <c:v>16.214227045279795</c:v>
                </c:pt>
                <c:pt idx="2">
                  <c:v>15.64418017828978</c:v>
                </c:pt>
                <c:pt idx="3">
                  <c:v>15.269687661634809</c:v>
                </c:pt>
                <c:pt idx="4">
                  <c:v>14.348052596227449</c:v>
                </c:pt>
                <c:pt idx="5">
                  <c:v>14.371127924509391</c:v>
                </c:pt>
                <c:pt idx="6">
                  <c:v>13.30378463241545</c:v>
                </c:pt>
                <c:pt idx="7">
                  <c:v>12.536116992069321</c:v>
                </c:pt>
                <c:pt idx="8">
                  <c:v>11.954546116281735</c:v>
                </c:pt>
                <c:pt idx="9">
                  <c:v>11.882004713211284</c:v>
                </c:pt>
                <c:pt idx="10">
                  <c:v>13.035080062040025</c:v>
                </c:pt>
                <c:pt idx="11">
                  <c:v>14.210812987808488</c:v>
                </c:pt>
                <c:pt idx="12">
                  <c:v>15.051047365188715</c:v>
                </c:pt>
                <c:pt idx="13">
                  <c:v>15.132570076507079</c:v>
                </c:pt>
                <c:pt idx="14">
                  <c:v>15.807923159001733</c:v>
                </c:pt>
                <c:pt idx="15">
                  <c:v>16.530362740120225</c:v>
                </c:pt>
                <c:pt idx="16">
                  <c:v>17.839485898796049</c:v>
                </c:pt>
                <c:pt idx="17">
                  <c:v>17.444780440187273</c:v>
                </c:pt>
                <c:pt idx="18">
                  <c:v>17.082303836515557</c:v>
                </c:pt>
                <c:pt idx="19">
                  <c:v>15.44228049032629</c:v>
                </c:pt>
                <c:pt idx="20">
                  <c:v>15.284326035144311</c:v>
                </c:pt>
                <c:pt idx="21">
                  <c:v>15.636181730320994</c:v>
                </c:pt>
                <c:pt idx="22">
                  <c:v>17.251969361692776</c:v>
                </c:pt>
                <c:pt idx="23">
                  <c:v>18.344544915340091</c:v>
                </c:pt>
                <c:pt idx="24">
                  <c:v>19.148387397142894</c:v>
                </c:pt>
                <c:pt idx="25">
                  <c:v>18.759289178629189</c:v>
                </c:pt>
                <c:pt idx="26">
                  <c:v>18.542451274901616</c:v>
                </c:pt>
                <c:pt idx="27">
                  <c:v>18.248440534499679</c:v>
                </c:pt>
                <c:pt idx="28">
                  <c:v>18.944191392739707</c:v>
                </c:pt>
                <c:pt idx="29">
                  <c:v>18.724681178720239</c:v>
                </c:pt>
                <c:pt idx="30">
                  <c:v>17.734468711329686</c:v>
                </c:pt>
                <c:pt idx="31">
                  <c:v>15.802930207393695</c:v>
                </c:pt>
                <c:pt idx="32">
                  <c:v>13.012676520159753</c:v>
                </c:pt>
                <c:pt idx="33">
                  <c:v>11.367629928274654</c:v>
                </c:pt>
                <c:pt idx="34">
                  <c:v>10.095518990632769</c:v>
                </c:pt>
                <c:pt idx="35">
                  <c:v>10.30502627199315</c:v>
                </c:pt>
                <c:pt idx="36">
                  <c:v>10.291510096120165</c:v>
                </c:pt>
                <c:pt idx="37">
                  <c:v>10.483619759231932</c:v>
                </c:pt>
                <c:pt idx="38">
                  <c:v>10.811996881998349</c:v>
                </c:pt>
                <c:pt idx="39">
                  <c:v>11.536952681229117</c:v>
                </c:pt>
                <c:pt idx="40">
                  <c:v>12.650097053648121</c:v>
                </c:pt>
                <c:pt idx="41">
                  <c:v>13.656919501133851</c:v>
                </c:pt>
                <c:pt idx="42">
                  <c:v>14.740909921514769</c:v>
                </c:pt>
                <c:pt idx="43">
                  <c:v>15.052580857138075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Brecha!$A$28</c:f>
              <c:strCache>
                <c:ptCount val="1"/>
                <c:pt idx="0">
                  <c:v>Engineering-intensive </c:v>
                </c:pt>
              </c:strCache>
            </c:strRef>
          </c:tx>
          <c:spPr>
            <a:ln w="60325"/>
          </c:spPr>
          <c:marker>
            <c:symbol val="none"/>
          </c:marker>
          <c:cat>
            <c:numRef>
              <c:f>Brecha!$B$26:$AS$26</c:f>
              <c:numCache>
                <c:formatCode>General</c:formatCode>
                <c:ptCount val="4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</c:numCache>
            </c:numRef>
          </c:cat>
          <c:val>
            <c:numRef>
              <c:f>Brecha!$B$28:$AS$28</c:f>
              <c:numCache>
                <c:formatCode>0.0</c:formatCode>
                <c:ptCount val="44"/>
                <c:pt idx="0">
                  <c:v>50.940638749594228</c:v>
                </c:pt>
                <c:pt idx="1">
                  <c:v>52.04619839340463</c:v>
                </c:pt>
                <c:pt idx="2">
                  <c:v>53.340810637425939</c:v>
                </c:pt>
                <c:pt idx="3">
                  <c:v>54.171902681014487</c:v>
                </c:pt>
                <c:pt idx="4">
                  <c:v>58.202668717769647</c:v>
                </c:pt>
                <c:pt idx="5">
                  <c:v>57.051287420225727</c:v>
                </c:pt>
                <c:pt idx="6">
                  <c:v>57.308122647113727</c:v>
                </c:pt>
                <c:pt idx="7">
                  <c:v>58.023806900084963</c:v>
                </c:pt>
                <c:pt idx="8">
                  <c:v>60.94464653882364</c:v>
                </c:pt>
                <c:pt idx="9">
                  <c:v>65.219372008489898</c:v>
                </c:pt>
                <c:pt idx="10">
                  <c:v>64.276059542063308</c:v>
                </c:pt>
                <c:pt idx="11">
                  <c:v>62.511636361190845</c:v>
                </c:pt>
                <c:pt idx="12">
                  <c:v>58.880302571840147</c:v>
                </c:pt>
                <c:pt idx="13">
                  <c:v>59.931544185119222</c:v>
                </c:pt>
                <c:pt idx="14">
                  <c:v>62.732724620174366</c:v>
                </c:pt>
                <c:pt idx="15">
                  <c:v>62.491116807699576</c:v>
                </c:pt>
                <c:pt idx="16">
                  <c:v>59.534285440686141</c:v>
                </c:pt>
                <c:pt idx="17">
                  <c:v>56.671750389640373</c:v>
                </c:pt>
                <c:pt idx="18">
                  <c:v>53.220623529839074</c:v>
                </c:pt>
                <c:pt idx="19">
                  <c:v>42.949453000819091</c:v>
                </c:pt>
                <c:pt idx="20">
                  <c:v>33.473523716168806</c:v>
                </c:pt>
                <c:pt idx="21">
                  <c:v>29.828655661837118</c:v>
                </c:pt>
                <c:pt idx="22">
                  <c:v>33.003456917379268</c:v>
                </c:pt>
                <c:pt idx="23">
                  <c:v>35.448214778319169</c:v>
                </c:pt>
                <c:pt idx="24">
                  <c:v>34.903596289569435</c:v>
                </c:pt>
                <c:pt idx="25">
                  <c:v>32.35820981643203</c:v>
                </c:pt>
                <c:pt idx="26">
                  <c:v>30.353237316179708</c:v>
                </c:pt>
                <c:pt idx="27">
                  <c:v>29.462096315890314</c:v>
                </c:pt>
                <c:pt idx="28">
                  <c:v>28.976662824386363</c:v>
                </c:pt>
                <c:pt idx="29">
                  <c:v>26.544867178496439</c:v>
                </c:pt>
                <c:pt idx="30">
                  <c:v>23.16842748427128</c:v>
                </c:pt>
                <c:pt idx="31">
                  <c:v>20.381141465333776</c:v>
                </c:pt>
                <c:pt idx="32">
                  <c:v>17.397450337976636</c:v>
                </c:pt>
                <c:pt idx="33">
                  <c:v>15.836205781570198</c:v>
                </c:pt>
                <c:pt idx="34">
                  <c:v>14.419157475094</c:v>
                </c:pt>
                <c:pt idx="35">
                  <c:v>14.637147406038853</c:v>
                </c:pt>
                <c:pt idx="36">
                  <c:v>14.035577074728048</c:v>
                </c:pt>
                <c:pt idx="37">
                  <c:v>13.504965349060139</c:v>
                </c:pt>
                <c:pt idx="38">
                  <c:v>12.923955239822851</c:v>
                </c:pt>
                <c:pt idx="39">
                  <c:v>12.279552464653015</c:v>
                </c:pt>
                <c:pt idx="40">
                  <c:v>11.840245116595671</c:v>
                </c:pt>
                <c:pt idx="41">
                  <c:v>11.866763935469475</c:v>
                </c:pt>
                <c:pt idx="42">
                  <c:v>11.925012778089057</c:v>
                </c:pt>
                <c:pt idx="43">
                  <c:v>11.508877094081575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Brecha!$A$29</c:f>
              <c:strCache>
                <c:ptCount val="1"/>
                <c:pt idx="0">
                  <c:v>Automotive sectors</c:v>
                </c:pt>
              </c:strCache>
            </c:strRef>
          </c:tx>
          <c:spPr>
            <a:ln w="6350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Brecha!$B$26:$AS$26</c:f>
              <c:numCache>
                <c:formatCode>General</c:formatCode>
                <c:ptCount val="4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</c:numCache>
            </c:numRef>
          </c:cat>
          <c:val>
            <c:numRef>
              <c:f>Brecha!$B$29:$AS$29</c:f>
              <c:numCache>
                <c:formatCode>0.0</c:formatCode>
                <c:ptCount val="44"/>
                <c:pt idx="0">
                  <c:v>38.737641132548795</c:v>
                </c:pt>
                <c:pt idx="1">
                  <c:v>38.785914251358193</c:v>
                </c:pt>
                <c:pt idx="2">
                  <c:v>37.04909715024047</c:v>
                </c:pt>
                <c:pt idx="3">
                  <c:v>35.038689723459662</c:v>
                </c:pt>
                <c:pt idx="4">
                  <c:v>33.293427431111496</c:v>
                </c:pt>
                <c:pt idx="5">
                  <c:v>29.984854963600654</c:v>
                </c:pt>
                <c:pt idx="6">
                  <c:v>26.213858940470537</c:v>
                </c:pt>
                <c:pt idx="7">
                  <c:v>23.27674707608849</c:v>
                </c:pt>
                <c:pt idx="8">
                  <c:v>23.066478938548567</c:v>
                </c:pt>
                <c:pt idx="9">
                  <c:v>26.064028852278021</c:v>
                </c:pt>
                <c:pt idx="10">
                  <c:v>29.495904361060315</c:v>
                </c:pt>
                <c:pt idx="11">
                  <c:v>31.550577361660515</c:v>
                </c:pt>
                <c:pt idx="12">
                  <c:v>31.031523158501766</c:v>
                </c:pt>
                <c:pt idx="13">
                  <c:v>29.329313294839416</c:v>
                </c:pt>
                <c:pt idx="14">
                  <c:v>29.568999489455035</c:v>
                </c:pt>
                <c:pt idx="15">
                  <c:v>28.446372758539081</c:v>
                </c:pt>
                <c:pt idx="16">
                  <c:v>29.25485624680249</c:v>
                </c:pt>
                <c:pt idx="17">
                  <c:v>29.527765237262276</c:v>
                </c:pt>
                <c:pt idx="18">
                  <c:v>30.246195961624718</c:v>
                </c:pt>
                <c:pt idx="19">
                  <c:v>26.61168757518892</c:v>
                </c:pt>
                <c:pt idx="20">
                  <c:v>22.813411081926816</c:v>
                </c:pt>
                <c:pt idx="21">
                  <c:v>21.571357806146629</c:v>
                </c:pt>
                <c:pt idx="22">
                  <c:v>24.237482722987057</c:v>
                </c:pt>
                <c:pt idx="23">
                  <c:v>28.246514809474473</c:v>
                </c:pt>
                <c:pt idx="24">
                  <c:v>31.429553357429889</c:v>
                </c:pt>
                <c:pt idx="25">
                  <c:v>31.271439706456299</c:v>
                </c:pt>
                <c:pt idx="26">
                  <c:v>32.281173040929652</c:v>
                </c:pt>
                <c:pt idx="27">
                  <c:v>33.916777747689267</c:v>
                </c:pt>
                <c:pt idx="28">
                  <c:v>35.230710957718031</c:v>
                </c:pt>
                <c:pt idx="29">
                  <c:v>30.853550092847804</c:v>
                </c:pt>
                <c:pt idx="30">
                  <c:v>25.71024811513735</c:v>
                </c:pt>
                <c:pt idx="31">
                  <c:v>20.915856616220605</c:v>
                </c:pt>
                <c:pt idx="32">
                  <c:v>20.470016349847818</c:v>
                </c:pt>
                <c:pt idx="33">
                  <c:v>19.155662459082127</c:v>
                </c:pt>
                <c:pt idx="34">
                  <c:v>19.661098779541028</c:v>
                </c:pt>
                <c:pt idx="35">
                  <c:v>19.6533618472846</c:v>
                </c:pt>
                <c:pt idx="36">
                  <c:v>20.190839075308212</c:v>
                </c:pt>
                <c:pt idx="37">
                  <c:v>19.723854484270596</c:v>
                </c:pt>
                <c:pt idx="38">
                  <c:v>18.953181135974916</c:v>
                </c:pt>
                <c:pt idx="39">
                  <c:v>17.434846070457606</c:v>
                </c:pt>
                <c:pt idx="40">
                  <c:v>17.145351059532501</c:v>
                </c:pt>
                <c:pt idx="41">
                  <c:v>18.360163733138492</c:v>
                </c:pt>
                <c:pt idx="42">
                  <c:v>18.878358887916711</c:v>
                </c:pt>
                <c:pt idx="43">
                  <c:v>18.608818937987596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Brecha!$A$30</c:f>
              <c:strCache>
                <c:ptCount val="1"/>
                <c:pt idx="0">
                  <c:v>Natural Resource Intensive </c:v>
                </c:pt>
              </c:strCache>
            </c:strRef>
          </c:tx>
          <c:spPr>
            <a:ln w="47625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Brecha!$B$26:$AS$26</c:f>
              <c:numCache>
                <c:formatCode>General</c:formatCode>
                <c:ptCount val="4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</c:numCache>
            </c:numRef>
          </c:cat>
          <c:val>
            <c:numRef>
              <c:f>Brecha!$B$30:$AS$30</c:f>
              <c:numCache>
                <c:formatCode>0.0</c:formatCode>
                <c:ptCount val="44"/>
                <c:pt idx="0">
                  <c:v>55.304837453172105</c:v>
                </c:pt>
                <c:pt idx="1">
                  <c:v>54.252103178977251</c:v>
                </c:pt>
                <c:pt idx="2">
                  <c:v>53.248472636887243</c:v>
                </c:pt>
                <c:pt idx="3">
                  <c:v>50.705711815371323</c:v>
                </c:pt>
                <c:pt idx="4">
                  <c:v>48.813390579679499</c:v>
                </c:pt>
                <c:pt idx="5">
                  <c:v>45.001266617169804</c:v>
                </c:pt>
                <c:pt idx="6">
                  <c:v>40.233216125270395</c:v>
                </c:pt>
                <c:pt idx="7">
                  <c:v>35.859815647460955</c:v>
                </c:pt>
                <c:pt idx="8">
                  <c:v>35.210813482771748</c:v>
                </c:pt>
                <c:pt idx="9">
                  <c:v>38.181424572534944</c:v>
                </c:pt>
                <c:pt idx="10">
                  <c:v>41.947252273469033</c:v>
                </c:pt>
                <c:pt idx="11">
                  <c:v>46.028076357217415</c:v>
                </c:pt>
                <c:pt idx="12">
                  <c:v>47.301653453244434</c:v>
                </c:pt>
                <c:pt idx="13">
                  <c:v>48.793063971757249</c:v>
                </c:pt>
                <c:pt idx="14">
                  <c:v>48.272081075640742</c:v>
                </c:pt>
                <c:pt idx="15">
                  <c:v>47.68676717061237</c:v>
                </c:pt>
                <c:pt idx="16">
                  <c:v>45.87118776567128</c:v>
                </c:pt>
                <c:pt idx="17">
                  <c:v>43.374540167075523</c:v>
                </c:pt>
                <c:pt idx="18">
                  <c:v>40.650407671713751</c:v>
                </c:pt>
                <c:pt idx="19">
                  <c:v>37.312131748257912</c:v>
                </c:pt>
                <c:pt idx="20">
                  <c:v>35.132816375400914</c:v>
                </c:pt>
                <c:pt idx="21">
                  <c:v>35.626418692704284</c:v>
                </c:pt>
                <c:pt idx="22">
                  <c:v>36.138676830094049</c:v>
                </c:pt>
                <c:pt idx="23">
                  <c:v>37.720358786116662</c:v>
                </c:pt>
                <c:pt idx="24">
                  <c:v>39.618031689340683</c:v>
                </c:pt>
                <c:pt idx="25">
                  <c:v>40.973892174063977</c:v>
                </c:pt>
                <c:pt idx="26">
                  <c:v>42.124652397691278</c:v>
                </c:pt>
                <c:pt idx="27">
                  <c:v>41.408460779099855</c:v>
                </c:pt>
                <c:pt idx="28">
                  <c:v>40.979017856458128</c:v>
                </c:pt>
                <c:pt idx="29">
                  <c:v>40.2038445512827</c:v>
                </c:pt>
                <c:pt idx="30">
                  <c:v>37.918542341863109</c:v>
                </c:pt>
                <c:pt idx="31">
                  <c:v>35.874623103895836</c:v>
                </c:pt>
                <c:pt idx="32">
                  <c:v>33.703020564235288</c:v>
                </c:pt>
                <c:pt idx="33">
                  <c:v>33.65279716031106</c:v>
                </c:pt>
                <c:pt idx="34">
                  <c:v>32.269278976082212</c:v>
                </c:pt>
                <c:pt idx="35">
                  <c:v>30.683395087072991</c:v>
                </c:pt>
                <c:pt idx="36">
                  <c:v>28.487653356812952</c:v>
                </c:pt>
                <c:pt idx="37">
                  <c:v>27.274101437214863</c:v>
                </c:pt>
                <c:pt idx="38">
                  <c:v>27.661951977205483</c:v>
                </c:pt>
                <c:pt idx="39">
                  <c:v>28.047968119882061</c:v>
                </c:pt>
                <c:pt idx="40">
                  <c:v>28.676288482594586</c:v>
                </c:pt>
                <c:pt idx="41">
                  <c:v>28.150813279504501</c:v>
                </c:pt>
                <c:pt idx="42">
                  <c:v>27.818705141746541</c:v>
                </c:pt>
                <c:pt idx="43">
                  <c:v>27.486412449990063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Brecha!$A$31</c:f>
              <c:strCache>
                <c:ptCount val="1"/>
                <c:pt idx="0">
                  <c:v>Labor Intensive</c:v>
                </c:pt>
              </c:strCache>
            </c:strRef>
          </c:tx>
          <c:spPr>
            <a:ln w="53975">
              <a:solidFill>
                <a:srgbClr val="FFFF00"/>
              </a:solidFill>
            </a:ln>
          </c:spPr>
          <c:marker>
            <c:symbol val="none"/>
          </c:marker>
          <c:cat>
            <c:numRef>
              <c:f>Brecha!$B$26:$AS$26</c:f>
              <c:numCache>
                <c:formatCode>General</c:formatCode>
                <c:ptCount val="4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</c:numCache>
            </c:numRef>
          </c:cat>
          <c:val>
            <c:numRef>
              <c:f>Brecha!$B$31:$AS$31</c:f>
              <c:numCache>
                <c:formatCode>0.0</c:formatCode>
                <c:ptCount val="44"/>
                <c:pt idx="0">
                  <c:v>33.941110559393614</c:v>
                </c:pt>
                <c:pt idx="1">
                  <c:v>32.070638535783161</c:v>
                </c:pt>
                <c:pt idx="2">
                  <c:v>32.971276998876462</c:v>
                </c:pt>
                <c:pt idx="3">
                  <c:v>31.07918583534391</c:v>
                </c:pt>
                <c:pt idx="4">
                  <c:v>30.49875984451289</c:v>
                </c:pt>
                <c:pt idx="5">
                  <c:v>28.77848298682532</c:v>
                </c:pt>
                <c:pt idx="6">
                  <c:v>27.830823545164868</c:v>
                </c:pt>
                <c:pt idx="7">
                  <c:v>27.274021415999322</c:v>
                </c:pt>
                <c:pt idx="8">
                  <c:v>27.810523211170885</c:v>
                </c:pt>
                <c:pt idx="9">
                  <c:v>30.004809392526759</c:v>
                </c:pt>
                <c:pt idx="10">
                  <c:v>30.987100701256871</c:v>
                </c:pt>
                <c:pt idx="11">
                  <c:v>30.317360039627395</c:v>
                </c:pt>
                <c:pt idx="12">
                  <c:v>28.837285578433875</c:v>
                </c:pt>
                <c:pt idx="13">
                  <c:v>26.64410670350204</c:v>
                </c:pt>
                <c:pt idx="14">
                  <c:v>25.508324480656135</c:v>
                </c:pt>
                <c:pt idx="15">
                  <c:v>23.330692603822474</c:v>
                </c:pt>
                <c:pt idx="16">
                  <c:v>23.105595893984198</c:v>
                </c:pt>
                <c:pt idx="17">
                  <c:v>22.400459751015234</c:v>
                </c:pt>
                <c:pt idx="18">
                  <c:v>21.942885930960077</c:v>
                </c:pt>
                <c:pt idx="19">
                  <c:v>20.835139393533098</c:v>
                </c:pt>
                <c:pt idx="20">
                  <c:v>20.462251974399511</c:v>
                </c:pt>
                <c:pt idx="21">
                  <c:v>22.018622680952603</c:v>
                </c:pt>
                <c:pt idx="22">
                  <c:v>23.831506913847747</c:v>
                </c:pt>
                <c:pt idx="23">
                  <c:v>26.632139742505228</c:v>
                </c:pt>
                <c:pt idx="24">
                  <c:v>28.871377936372795</c:v>
                </c:pt>
                <c:pt idx="25">
                  <c:v>29.193708718535611</c:v>
                </c:pt>
                <c:pt idx="26">
                  <c:v>30.122050610598329</c:v>
                </c:pt>
                <c:pt idx="27">
                  <c:v>30.508939947631493</c:v>
                </c:pt>
                <c:pt idx="28">
                  <c:v>31.478074185829158</c:v>
                </c:pt>
                <c:pt idx="29">
                  <c:v>29.607375123690787</c:v>
                </c:pt>
                <c:pt idx="30">
                  <c:v>26.920320528011775</c:v>
                </c:pt>
                <c:pt idx="31">
                  <c:v>24.382125452506251</c:v>
                </c:pt>
                <c:pt idx="32">
                  <c:v>22.279232536940775</c:v>
                </c:pt>
                <c:pt idx="33">
                  <c:v>21.715129390081675</c:v>
                </c:pt>
                <c:pt idx="34">
                  <c:v>20.936909033862431</c:v>
                </c:pt>
                <c:pt idx="35">
                  <c:v>20.772964921437708</c:v>
                </c:pt>
                <c:pt idx="36">
                  <c:v>19.57091470081216</c:v>
                </c:pt>
                <c:pt idx="37">
                  <c:v>19.623470687306007</c:v>
                </c:pt>
                <c:pt idx="38">
                  <c:v>19.634559136192461</c:v>
                </c:pt>
                <c:pt idx="39">
                  <c:v>20.057882154725558</c:v>
                </c:pt>
                <c:pt idx="40">
                  <c:v>19.952644077738313</c:v>
                </c:pt>
                <c:pt idx="41">
                  <c:v>20.72532432143586</c:v>
                </c:pt>
                <c:pt idx="42">
                  <c:v>21.157782842001634</c:v>
                </c:pt>
                <c:pt idx="43">
                  <c:v>21.165647492796392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472576"/>
        <c:axId val="164012032"/>
      </c:lineChart>
      <c:catAx>
        <c:axId val="15047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4012032"/>
        <c:crosses val="autoZero"/>
        <c:auto val="1"/>
        <c:lblAlgn val="ctr"/>
        <c:lblOffset val="100"/>
        <c:noMultiLvlLbl val="0"/>
      </c:catAx>
      <c:valAx>
        <c:axId val="16401203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" sourceLinked="1"/>
        <c:majorTickMark val="out"/>
        <c:minorTickMark val="none"/>
        <c:tickLblPos val="nextTo"/>
        <c:crossAx val="150472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7671538965579097"/>
          <c:y val="5.0542558991720235E-2"/>
          <c:w val="0.51413347390153641"/>
          <c:h val="0.29812164783749862"/>
        </c:manualLayout>
      </c:layout>
      <c:overlay val="0"/>
      <c:spPr>
        <a:solidFill>
          <a:srgbClr val="FFFFFF"/>
        </a:solidFill>
      </c:spPr>
      <c:txPr>
        <a:bodyPr/>
        <a:lstStyle/>
        <a:p>
          <a:pPr>
            <a:defRPr sz="1400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46732918465838E-2"/>
          <c:y val="5.6226296423504372E-2"/>
          <c:w val="0.9042832423164846"/>
          <c:h val="0.82020334579389698"/>
        </c:manualLayout>
      </c:layout>
      <c:lineChart>
        <c:grouping val="standard"/>
        <c:varyColors val="0"/>
        <c:ser>
          <c:idx val="2"/>
          <c:order val="0"/>
          <c:tx>
            <c:strRef>
              <c:f>Brecha!$A$104</c:f>
              <c:strCache>
                <c:ptCount val="1"/>
                <c:pt idx="0">
                  <c:v>Engineering-intensive 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Brecha!$B$102:$AS$102</c:f>
              <c:numCache>
                <c:formatCode>General</c:formatCode>
                <c:ptCount val="4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</c:numCache>
            </c:numRef>
          </c:cat>
          <c:val>
            <c:numRef>
              <c:f>Brecha!$B$96:$AS$96</c:f>
              <c:numCache>
                <c:formatCode>0</c:formatCode>
                <c:ptCount val="44"/>
                <c:pt idx="0">
                  <c:v>100</c:v>
                </c:pt>
                <c:pt idx="1">
                  <c:v>106.45805030045494</c:v>
                </c:pt>
                <c:pt idx="2">
                  <c:v>111.73900911288818</c:v>
                </c:pt>
                <c:pt idx="3">
                  <c:v>117.98145122676004</c:v>
                </c:pt>
                <c:pt idx="4">
                  <c:v>114.50849874053969</c:v>
                </c:pt>
                <c:pt idx="5">
                  <c:v>114.93588994735484</c:v>
                </c:pt>
                <c:pt idx="6">
                  <c:v>121.90300472546403</c:v>
                </c:pt>
                <c:pt idx="7">
                  <c:v>117.26057733822248</c:v>
                </c:pt>
                <c:pt idx="8">
                  <c:v>119.70253440686156</c:v>
                </c:pt>
                <c:pt idx="9">
                  <c:v>123.67758951124661</c:v>
                </c:pt>
                <c:pt idx="10">
                  <c:v>124.75107574711242</c:v>
                </c:pt>
                <c:pt idx="11">
                  <c:v>132.73741250793148</c:v>
                </c:pt>
                <c:pt idx="12">
                  <c:v>130.39159318743634</c:v>
                </c:pt>
                <c:pt idx="13">
                  <c:v>139.56242174991101</c:v>
                </c:pt>
                <c:pt idx="14">
                  <c:v>149.16225135835813</c:v>
                </c:pt>
                <c:pt idx="15">
                  <c:v>152.57482096942846</c:v>
                </c:pt>
                <c:pt idx="16">
                  <c:v>153.29084721606495</c:v>
                </c:pt>
                <c:pt idx="17">
                  <c:v>169.47190258901929</c:v>
                </c:pt>
                <c:pt idx="18">
                  <c:v>181.83790555385474</c:v>
                </c:pt>
                <c:pt idx="19">
                  <c:v>182.33138315942819</c:v>
                </c:pt>
                <c:pt idx="20">
                  <c:v>184.05679381903661</c:v>
                </c:pt>
                <c:pt idx="21">
                  <c:v>188.34489537798854</c:v>
                </c:pt>
                <c:pt idx="22">
                  <c:v>200.72014718203985</c:v>
                </c:pt>
                <c:pt idx="23">
                  <c:v>212.61726955924033</c:v>
                </c:pt>
                <c:pt idx="24">
                  <c:v>226.3280137008513</c:v>
                </c:pt>
                <c:pt idx="25">
                  <c:v>239.26135887808874</c:v>
                </c:pt>
                <c:pt idx="26">
                  <c:v>252.02340820683298</c:v>
                </c:pt>
                <c:pt idx="27">
                  <c:v>262.61768465614972</c:v>
                </c:pt>
                <c:pt idx="28">
                  <c:v>277.18022146745898</c:v>
                </c:pt>
                <c:pt idx="29">
                  <c:v>302.25514539449006</c:v>
                </c:pt>
                <c:pt idx="30">
                  <c:v>341.01920246225961</c:v>
                </c:pt>
                <c:pt idx="31">
                  <c:v>339.66718442886781</c:v>
                </c:pt>
                <c:pt idx="32">
                  <c:v>361.55726889837024</c:v>
                </c:pt>
                <c:pt idx="33">
                  <c:v>408.78199732881228</c:v>
                </c:pt>
                <c:pt idx="34">
                  <c:v>441.08236169579953</c:v>
                </c:pt>
                <c:pt idx="35">
                  <c:v>464.46099847675339</c:v>
                </c:pt>
                <c:pt idx="36">
                  <c:v>503.68054990019874</c:v>
                </c:pt>
                <c:pt idx="37">
                  <c:v>534.97685635921539</c:v>
                </c:pt>
                <c:pt idx="38">
                  <c:v>556.88993398758316</c:v>
                </c:pt>
                <c:pt idx="39">
                  <c:v>564.04404855088455</c:v>
                </c:pt>
                <c:pt idx="40">
                  <c:v>603.91380405878624</c:v>
                </c:pt>
                <c:pt idx="41">
                  <c:v>597.60277446398618</c:v>
                </c:pt>
                <c:pt idx="42">
                  <c:v>603.80511030860953</c:v>
                </c:pt>
                <c:pt idx="43">
                  <c:v>610.98340394677098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Brecha!$A$105</c:f>
              <c:strCache>
                <c:ptCount val="1"/>
                <c:pt idx="0">
                  <c:v>Automotive sectors</c:v>
                </c:pt>
              </c:strCache>
            </c:strRef>
          </c:tx>
          <c:spPr>
            <a:ln w="38100">
              <a:solidFill>
                <a:srgbClr val="00FFFF"/>
              </a:solidFill>
              <a:prstDash val="solid"/>
            </a:ln>
          </c:spPr>
          <c:marker>
            <c:symbol val="none"/>
          </c:marker>
          <c:cat>
            <c:numRef>
              <c:f>Brecha!$B$102:$AS$102</c:f>
              <c:numCache>
                <c:formatCode>General</c:formatCode>
                <c:ptCount val="4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</c:numCache>
            </c:numRef>
          </c:cat>
          <c:val>
            <c:numRef>
              <c:f>Brecha!$B$97:$AS$97</c:f>
              <c:numCache>
                <c:formatCode>0</c:formatCode>
                <c:ptCount val="44"/>
                <c:pt idx="0">
                  <c:v>100</c:v>
                </c:pt>
                <c:pt idx="1">
                  <c:v>110.53891649456757</c:v>
                </c:pt>
                <c:pt idx="2">
                  <c:v>120.60974794743716</c:v>
                </c:pt>
                <c:pt idx="3">
                  <c:v>130.45829168407761</c:v>
                </c:pt>
                <c:pt idx="4">
                  <c:v>123.0020855887757</c:v>
                </c:pt>
                <c:pt idx="5">
                  <c:v>128.39133470630122</c:v>
                </c:pt>
                <c:pt idx="6">
                  <c:v>133.79451721980453</c:v>
                </c:pt>
                <c:pt idx="7">
                  <c:v>157.39118526840977</c:v>
                </c:pt>
                <c:pt idx="8">
                  <c:v>155.16224185442894</c:v>
                </c:pt>
                <c:pt idx="9">
                  <c:v>150.67989082938573</c:v>
                </c:pt>
                <c:pt idx="10">
                  <c:v>146.8969110188296</c:v>
                </c:pt>
                <c:pt idx="11">
                  <c:v>139.17530905634914</c:v>
                </c:pt>
                <c:pt idx="12">
                  <c:v>141.26150905831722</c:v>
                </c:pt>
                <c:pt idx="13">
                  <c:v>152.49081917003286</c:v>
                </c:pt>
                <c:pt idx="14">
                  <c:v>156.07035508933939</c:v>
                </c:pt>
                <c:pt idx="15">
                  <c:v>159.79824295330081</c:v>
                </c:pt>
                <c:pt idx="16">
                  <c:v>149.79789769341204</c:v>
                </c:pt>
                <c:pt idx="17">
                  <c:v>160.27030412031456</c:v>
                </c:pt>
                <c:pt idx="18">
                  <c:v>169.43236587553397</c:v>
                </c:pt>
                <c:pt idx="19">
                  <c:v>172.79032805823641</c:v>
                </c:pt>
                <c:pt idx="20">
                  <c:v>167.97487285936015</c:v>
                </c:pt>
                <c:pt idx="21">
                  <c:v>167.26431421629133</c:v>
                </c:pt>
                <c:pt idx="22">
                  <c:v>179.42721795527243</c:v>
                </c:pt>
                <c:pt idx="23">
                  <c:v>191.87855968683166</c:v>
                </c:pt>
                <c:pt idx="24">
                  <c:v>202.91480519601342</c:v>
                </c:pt>
                <c:pt idx="25">
                  <c:v>200.49247116837714</c:v>
                </c:pt>
                <c:pt idx="26">
                  <c:v>205.92190740424115</c:v>
                </c:pt>
                <c:pt idx="27">
                  <c:v>222.47800281024644</c:v>
                </c:pt>
                <c:pt idx="28">
                  <c:v>239.72011927540842</c:v>
                </c:pt>
                <c:pt idx="29">
                  <c:v>267.62025243265521</c:v>
                </c:pt>
                <c:pt idx="30">
                  <c:v>257.3553895836468</c:v>
                </c:pt>
                <c:pt idx="31">
                  <c:v>265.01532051209102</c:v>
                </c:pt>
                <c:pt idx="32">
                  <c:v>304.45282872987269</c:v>
                </c:pt>
                <c:pt idx="33">
                  <c:v>340.75569135595089</c:v>
                </c:pt>
                <c:pt idx="34">
                  <c:v>354.57219509729362</c:v>
                </c:pt>
                <c:pt idx="35">
                  <c:v>369.74086824249582</c:v>
                </c:pt>
                <c:pt idx="36">
                  <c:v>389.19357643024847</c:v>
                </c:pt>
                <c:pt idx="37">
                  <c:v>433.67357791638267</c:v>
                </c:pt>
                <c:pt idx="38">
                  <c:v>407.36932457375622</c:v>
                </c:pt>
                <c:pt idx="39">
                  <c:v>415.64615003194405</c:v>
                </c:pt>
                <c:pt idx="40">
                  <c:v>500.02585947653461</c:v>
                </c:pt>
                <c:pt idx="41">
                  <c:v>498.15432692597784</c:v>
                </c:pt>
                <c:pt idx="42">
                  <c:v>522.58082768940949</c:v>
                </c:pt>
                <c:pt idx="43">
                  <c:v>513.89327344852177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Brecha!$A$106</c:f>
              <c:strCache>
                <c:ptCount val="1"/>
                <c:pt idx="0">
                  <c:v>Natural Resource Intensive </c:v>
                </c:pt>
              </c:strCache>
            </c:strRef>
          </c:tx>
          <c:spPr>
            <a:ln w="38100"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Brecha!$B$102:$AS$102</c:f>
              <c:numCache>
                <c:formatCode>General</c:formatCode>
                <c:ptCount val="4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</c:numCache>
            </c:numRef>
          </c:cat>
          <c:val>
            <c:numRef>
              <c:f>Brecha!$B$98:$AS$98</c:f>
              <c:numCache>
                <c:formatCode>0</c:formatCode>
                <c:ptCount val="44"/>
                <c:pt idx="0">
                  <c:v>100</c:v>
                </c:pt>
                <c:pt idx="1">
                  <c:v>104.96526564675747</c:v>
                </c:pt>
                <c:pt idx="2">
                  <c:v>106.76628203619481</c:v>
                </c:pt>
                <c:pt idx="3">
                  <c:v>113.59004239252579</c:v>
                </c:pt>
                <c:pt idx="4">
                  <c:v>105.51982140692233</c:v>
                </c:pt>
                <c:pt idx="5">
                  <c:v>113.88582573315898</c:v>
                </c:pt>
                <c:pt idx="6">
                  <c:v>121.05438521922353</c:v>
                </c:pt>
                <c:pt idx="7">
                  <c:v>133.9525253562802</c:v>
                </c:pt>
                <c:pt idx="8">
                  <c:v>132.74186435765361</c:v>
                </c:pt>
                <c:pt idx="9">
                  <c:v>130.77871235353251</c:v>
                </c:pt>
                <c:pt idx="10">
                  <c:v>126.89182708896807</c:v>
                </c:pt>
                <c:pt idx="11">
                  <c:v>125.8554298969148</c:v>
                </c:pt>
                <c:pt idx="12">
                  <c:v>131.77549587518857</c:v>
                </c:pt>
                <c:pt idx="13">
                  <c:v>126.2957485933528</c:v>
                </c:pt>
                <c:pt idx="14">
                  <c:v>132.70140147249293</c:v>
                </c:pt>
                <c:pt idx="15">
                  <c:v>141.24884666737333</c:v>
                </c:pt>
                <c:pt idx="16">
                  <c:v>143.4432833342947</c:v>
                </c:pt>
                <c:pt idx="17">
                  <c:v>161.8954546300121</c:v>
                </c:pt>
                <c:pt idx="18">
                  <c:v>172.51722331592089</c:v>
                </c:pt>
                <c:pt idx="19">
                  <c:v>176.68565270286942</c:v>
                </c:pt>
                <c:pt idx="20">
                  <c:v>177.28622878336483</c:v>
                </c:pt>
                <c:pt idx="21">
                  <c:v>175.11690874769874</c:v>
                </c:pt>
                <c:pt idx="22">
                  <c:v>182.36380633015489</c:v>
                </c:pt>
                <c:pt idx="23">
                  <c:v>187.4566794474857</c:v>
                </c:pt>
                <c:pt idx="24">
                  <c:v>207.12451065109497</c:v>
                </c:pt>
                <c:pt idx="25">
                  <c:v>219.09127295383345</c:v>
                </c:pt>
                <c:pt idx="26">
                  <c:v>229.88215938707964</c:v>
                </c:pt>
                <c:pt idx="27">
                  <c:v>238.21150696939122</c:v>
                </c:pt>
                <c:pt idx="28">
                  <c:v>242.70456193881088</c:v>
                </c:pt>
                <c:pt idx="29">
                  <c:v>250.05149067794883</c:v>
                </c:pt>
                <c:pt idx="30">
                  <c:v>274.83370855519661</c:v>
                </c:pt>
                <c:pt idx="31">
                  <c:v>275.16707449634742</c:v>
                </c:pt>
                <c:pt idx="32">
                  <c:v>270.95940453387703</c:v>
                </c:pt>
                <c:pt idx="33">
                  <c:v>302.52321625419671</c:v>
                </c:pt>
                <c:pt idx="34">
                  <c:v>333.53223659048956</c:v>
                </c:pt>
                <c:pt idx="35">
                  <c:v>348.3475487647022</c:v>
                </c:pt>
                <c:pt idx="36">
                  <c:v>359.58015296492096</c:v>
                </c:pt>
                <c:pt idx="37">
                  <c:v>360.91053903694763</c:v>
                </c:pt>
                <c:pt idx="38">
                  <c:v>345.07958683904957</c:v>
                </c:pt>
                <c:pt idx="39">
                  <c:v>365.85746857515329</c:v>
                </c:pt>
                <c:pt idx="40">
                  <c:v>405.1830903092964</c:v>
                </c:pt>
                <c:pt idx="41">
                  <c:v>403.65386359936599</c:v>
                </c:pt>
                <c:pt idx="42">
                  <c:v>398.52466392073768</c:v>
                </c:pt>
                <c:pt idx="43">
                  <c:v>420.06903731615478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Brecha!$A$107</c:f>
              <c:strCache>
                <c:ptCount val="1"/>
                <c:pt idx="0">
                  <c:v>Labor Intensive</c:v>
                </c:pt>
              </c:strCache>
            </c:strRef>
          </c:tx>
          <c:spPr>
            <a:ln w="38100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numRef>
              <c:f>Brecha!$B$102:$AS$102</c:f>
              <c:numCache>
                <c:formatCode>General</c:formatCode>
                <c:ptCount val="4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</c:numCache>
            </c:numRef>
          </c:cat>
          <c:val>
            <c:numRef>
              <c:f>Brecha!$B$99:$AS$99</c:f>
              <c:numCache>
                <c:formatCode>0</c:formatCode>
                <c:ptCount val="44"/>
                <c:pt idx="0">
                  <c:v>100</c:v>
                </c:pt>
                <c:pt idx="1">
                  <c:v>107.90006124713882</c:v>
                </c:pt>
                <c:pt idx="2">
                  <c:v>109.1720154412033</c:v>
                </c:pt>
                <c:pt idx="3">
                  <c:v>110.29268378096795</c:v>
                </c:pt>
                <c:pt idx="4">
                  <c:v>103.45842627104207</c:v>
                </c:pt>
                <c:pt idx="5">
                  <c:v>107.30151132644426</c:v>
                </c:pt>
                <c:pt idx="6">
                  <c:v>113.68599445114036</c:v>
                </c:pt>
                <c:pt idx="7">
                  <c:v>119.12574069617719</c:v>
                </c:pt>
                <c:pt idx="8">
                  <c:v>120.22705554662467</c:v>
                </c:pt>
                <c:pt idx="9">
                  <c:v>118.43863086945427</c:v>
                </c:pt>
                <c:pt idx="10">
                  <c:v>117.32988489508145</c:v>
                </c:pt>
                <c:pt idx="11">
                  <c:v>126.43430337282386</c:v>
                </c:pt>
                <c:pt idx="12">
                  <c:v>125.09241072372039</c:v>
                </c:pt>
                <c:pt idx="13">
                  <c:v>134.64764719222782</c:v>
                </c:pt>
                <c:pt idx="14">
                  <c:v>141.55255865087943</c:v>
                </c:pt>
                <c:pt idx="15">
                  <c:v>142.61805905571143</c:v>
                </c:pt>
                <c:pt idx="16">
                  <c:v>142.73862991286848</c:v>
                </c:pt>
                <c:pt idx="17">
                  <c:v>148.5295282735276</c:v>
                </c:pt>
                <c:pt idx="18">
                  <c:v>150.78125299197526</c:v>
                </c:pt>
                <c:pt idx="19">
                  <c:v>150.79894936089744</c:v>
                </c:pt>
                <c:pt idx="20">
                  <c:v>151.29756430621498</c:v>
                </c:pt>
                <c:pt idx="21">
                  <c:v>153.24762196672222</c:v>
                </c:pt>
                <c:pt idx="22">
                  <c:v>163.70852476436696</c:v>
                </c:pt>
                <c:pt idx="23">
                  <c:v>167.82598571388235</c:v>
                </c:pt>
                <c:pt idx="24">
                  <c:v>171.9116400438233</c:v>
                </c:pt>
                <c:pt idx="25">
                  <c:v>174.51205237540094</c:v>
                </c:pt>
                <c:pt idx="26">
                  <c:v>183.37134497227532</c:v>
                </c:pt>
                <c:pt idx="27">
                  <c:v>196.2977850689208</c:v>
                </c:pt>
                <c:pt idx="28">
                  <c:v>200.48239834475604</c:v>
                </c:pt>
                <c:pt idx="29">
                  <c:v>213.37231528231419</c:v>
                </c:pt>
                <c:pt idx="30">
                  <c:v>229.72576206216436</c:v>
                </c:pt>
                <c:pt idx="31">
                  <c:v>229.06823178306698</c:v>
                </c:pt>
                <c:pt idx="32">
                  <c:v>229.41059592339857</c:v>
                </c:pt>
                <c:pt idx="33">
                  <c:v>250.53882040633724</c:v>
                </c:pt>
                <c:pt idx="34">
                  <c:v>274.32267811281366</c:v>
                </c:pt>
                <c:pt idx="35">
                  <c:v>282.25630083959777</c:v>
                </c:pt>
                <c:pt idx="36">
                  <c:v>297.25398062124628</c:v>
                </c:pt>
                <c:pt idx="37">
                  <c:v>284.99040464518561</c:v>
                </c:pt>
                <c:pt idx="38">
                  <c:v>281.87595143161303</c:v>
                </c:pt>
                <c:pt idx="39">
                  <c:v>279.05864389761024</c:v>
                </c:pt>
                <c:pt idx="40">
                  <c:v>313.74897292007415</c:v>
                </c:pt>
                <c:pt idx="41">
                  <c:v>309.3670323139736</c:v>
                </c:pt>
                <c:pt idx="42">
                  <c:v>305.87213939454688</c:v>
                </c:pt>
                <c:pt idx="43">
                  <c:v>324.36580375754301</c:v>
                </c:pt>
              </c:numCache>
            </c:numRef>
          </c:val>
          <c:smooth val="0"/>
        </c:ser>
        <c:ser>
          <c:idx val="1"/>
          <c:order val="4"/>
          <c:tx>
            <c:strRef>
              <c:f>Brecha!$A$103</c:f>
              <c:strCache>
                <c:ptCount val="1"/>
                <c:pt idx="0">
                  <c:v>Chimie-Pharmacie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Brecha!$B$102:$AS$102</c:f>
              <c:numCache>
                <c:formatCode>General</c:formatCode>
                <c:ptCount val="4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</c:numCache>
            </c:numRef>
          </c:cat>
          <c:val>
            <c:numRef>
              <c:f>Brecha!$B$95:$AS$95</c:f>
              <c:numCache>
                <c:formatCode>0</c:formatCode>
                <c:ptCount val="44"/>
                <c:pt idx="0">
                  <c:v>100</c:v>
                </c:pt>
                <c:pt idx="1">
                  <c:v>107.80270456489491</c:v>
                </c:pt>
                <c:pt idx="2">
                  <c:v>126.87693390427893</c:v>
                </c:pt>
                <c:pt idx="3">
                  <c:v>128.24193204595039</c:v>
                </c:pt>
                <c:pt idx="4">
                  <c:v>137.93721593270516</c:v>
                </c:pt>
                <c:pt idx="5">
                  <c:v>148.56773211223683</c:v>
                </c:pt>
                <c:pt idx="6">
                  <c:v>161.19535986000787</c:v>
                </c:pt>
                <c:pt idx="7">
                  <c:v>182.34962567726441</c:v>
                </c:pt>
                <c:pt idx="8">
                  <c:v>164.73888797613304</c:v>
                </c:pt>
                <c:pt idx="9">
                  <c:v>172.98009488642313</c:v>
                </c:pt>
                <c:pt idx="10">
                  <c:v>155.79807922955558</c:v>
                </c:pt>
                <c:pt idx="11">
                  <c:v>171.4182554735651</c:v>
                </c:pt>
                <c:pt idx="12">
                  <c:v>165.82117291925888</c:v>
                </c:pt>
                <c:pt idx="13">
                  <c:v>182.73863453317352</c:v>
                </c:pt>
                <c:pt idx="14">
                  <c:v>186.9735170432532</c:v>
                </c:pt>
                <c:pt idx="15">
                  <c:v>194.75746140027067</c:v>
                </c:pt>
                <c:pt idx="16">
                  <c:v>191.40798335865338</c:v>
                </c:pt>
                <c:pt idx="17">
                  <c:v>229.50767396598559</c:v>
                </c:pt>
                <c:pt idx="18">
                  <c:v>238.13480430507505</c:v>
                </c:pt>
                <c:pt idx="19">
                  <c:v>241.73779903753535</c:v>
                </c:pt>
                <c:pt idx="20">
                  <c:v>243.92472529856639</c:v>
                </c:pt>
                <c:pt idx="21">
                  <c:v>252.42819203434115</c:v>
                </c:pt>
                <c:pt idx="22">
                  <c:v>253.95183541678622</c:v>
                </c:pt>
                <c:pt idx="23">
                  <c:v>263.33217415734811</c:v>
                </c:pt>
                <c:pt idx="24">
                  <c:v>277.41583834392134</c:v>
                </c:pt>
                <c:pt idx="25">
                  <c:v>290.46377822172661</c:v>
                </c:pt>
                <c:pt idx="26">
                  <c:v>301.7420099479084</c:v>
                </c:pt>
                <c:pt idx="27">
                  <c:v>311.97594690910921</c:v>
                </c:pt>
                <c:pt idx="28">
                  <c:v>303.13524473041673</c:v>
                </c:pt>
                <c:pt idx="29">
                  <c:v>319.57231527484657</c:v>
                </c:pt>
                <c:pt idx="30">
                  <c:v>343.8519453915419</c:v>
                </c:pt>
                <c:pt idx="31">
                  <c:v>361.15721837490037</c:v>
                </c:pt>
                <c:pt idx="32">
                  <c:v>394.37283217392508</c:v>
                </c:pt>
                <c:pt idx="33">
                  <c:v>413.87725565518008</c:v>
                </c:pt>
                <c:pt idx="34">
                  <c:v>440.78935147344646</c:v>
                </c:pt>
                <c:pt idx="35">
                  <c:v>443.13545280166505</c:v>
                </c:pt>
                <c:pt idx="36">
                  <c:v>456.36282706795538</c:v>
                </c:pt>
                <c:pt idx="37">
                  <c:v>484.87271310586914</c:v>
                </c:pt>
                <c:pt idx="38">
                  <c:v>465.1951975310767</c:v>
                </c:pt>
                <c:pt idx="39">
                  <c:v>480.57423966809807</c:v>
                </c:pt>
                <c:pt idx="40">
                  <c:v>489.89757710005051</c:v>
                </c:pt>
                <c:pt idx="41">
                  <c:v>494.67894595536552</c:v>
                </c:pt>
                <c:pt idx="42">
                  <c:v>464.36528133969313</c:v>
                </c:pt>
                <c:pt idx="43">
                  <c:v>490.04769665864438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664512"/>
        <c:axId val="111674496"/>
      </c:lineChart>
      <c:catAx>
        <c:axId val="11166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AR"/>
          </a:p>
        </c:txPr>
        <c:crossAx val="11167449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11674496"/>
        <c:scaling>
          <c:orientation val="minMax"/>
          <c:max val="700"/>
          <c:min val="0"/>
        </c:scaling>
        <c:delete val="0"/>
        <c:axPos val="l"/>
        <c:majorGridlines>
          <c:spPr>
            <a:ln w="3175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AR"/>
          </a:p>
        </c:txPr>
        <c:crossAx val="1116645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1052644099245891E-2"/>
          <c:y val="6.1931862477586336E-2"/>
          <c:w val="0.63236672455218024"/>
          <c:h val="0.25781788415061979"/>
        </c:manualLayout>
      </c:layout>
      <c:overlay val="0"/>
      <c:spPr>
        <a:solidFill>
          <a:schemeClr val="bg1"/>
        </a:solidFill>
        <a:ln w="25400">
          <a:noFill/>
        </a:ln>
      </c:spPr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AR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AR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'grafico 3'!$C$9</c:f>
              <c:strCache>
                <c:ptCount val="1"/>
                <c:pt idx="0">
                  <c:v>Industrial Manufacture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'grafico 3'!$D$8:$O$8</c:f>
              <c:numCache>
                <c:formatCode>0_ ;\-0\ 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'grafico 3'!$D$9:$O$9</c:f>
              <c:numCache>
                <c:formatCode>0%</c:formatCode>
                <c:ptCount val="12"/>
                <c:pt idx="0">
                  <c:v>3.2245016750973937E-2</c:v>
                </c:pt>
                <c:pt idx="1">
                  <c:v>3.7255401039099571E-2</c:v>
                </c:pt>
                <c:pt idx="2">
                  <c:v>3.6248873083675422E-2</c:v>
                </c:pt>
                <c:pt idx="3">
                  <c:v>3.5352603054141098E-2</c:v>
                </c:pt>
                <c:pt idx="4">
                  <c:v>3.569015331344013E-2</c:v>
                </c:pt>
                <c:pt idx="5">
                  <c:v>3.5386847301940062E-2</c:v>
                </c:pt>
                <c:pt idx="6">
                  <c:v>4.0036815540048856E-2</c:v>
                </c:pt>
                <c:pt idx="7">
                  <c:v>4.3789902268604186E-2</c:v>
                </c:pt>
                <c:pt idx="8">
                  <c:v>4.3469273045037927E-2</c:v>
                </c:pt>
                <c:pt idx="9">
                  <c:v>4.5412631888365806E-2</c:v>
                </c:pt>
                <c:pt idx="10">
                  <c:v>4.5588487627095019E-2</c:v>
                </c:pt>
                <c:pt idx="11">
                  <c:v>4.1212828670491655E-2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'grafico 3'!$C$10</c:f>
              <c:strCache>
                <c:ptCount val="1"/>
                <c:pt idx="0">
                  <c:v>Agriculture</c:v>
                </c:pt>
              </c:strCache>
            </c:strRef>
          </c:tx>
          <c:spPr>
            <a:ln w="50800"/>
          </c:spPr>
          <c:marker>
            <c:symbol val="square"/>
            <c:size val="6"/>
            <c:spPr>
              <a:solidFill>
                <a:schemeClr val="bg1"/>
              </a:solidFill>
              <a:ln w="6350"/>
            </c:spPr>
          </c:marker>
          <c:cat>
            <c:numRef>
              <c:f>'grafico 3'!$D$8:$O$8</c:f>
              <c:numCache>
                <c:formatCode>0_ ;\-0\ 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'grafico 3'!$D$10:$O$10</c:f>
              <c:numCache>
                <c:formatCode>0%</c:formatCode>
                <c:ptCount val="12"/>
                <c:pt idx="0">
                  <c:v>8.1968633782562514E-2</c:v>
                </c:pt>
                <c:pt idx="1">
                  <c:v>0.15293042374777072</c:v>
                </c:pt>
                <c:pt idx="2">
                  <c:v>0.1470057006232606</c:v>
                </c:pt>
                <c:pt idx="3">
                  <c:v>0.14186444013419636</c:v>
                </c:pt>
                <c:pt idx="4">
                  <c:v>0.12785209880147994</c:v>
                </c:pt>
                <c:pt idx="5">
                  <c:v>0.15851810401886662</c:v>
                </c:pt>
                <c:pt idx="6">
                  <c:v>0.20792331627223487</c:v>
                </c:pt>
                <c:pt idx="7">
                  <c:v>0.16564452981979269</c:v>
                </c:pt>
                <c:pt idx="8">
                  <c:v>0.21501640996834434</c:v>
                </c:pt>
                <c:pt idx="9">
                  <c:v>0.19370839824553468</c:v>
                </c:pt>
                <c:pt idx="10">
                  <c:v>0.20219805284515968</c:v>
                </c:pt>
                <c:pt idx="11">
                  <c:v>0.14521102908029632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'grafico 3'!$C$11</c:f>
              <c:strCache>
                <c:ptCount val="1"/>
                <c:pt idx="0">
                  <c:v>Agriculture Processing</c:v>
                </c:pt>
              </c:strCache>
            </c:strRef>
          </c:tx>
          <c:spPr>
            <a:ln w="50800"/>
          </c:spPr>
          <c:marker>
            <c:symbol val="triangle"/>
            <c:size val="6"/>
            <c:spPr>
              <a:solidFill>
                <a:schemeClr val="bg1"/>
              </a:solidFill>
            </c:spPr>
          </c:marker>
          <c:cat>
            <c:numRef>
              <c:f>'grafico 3'!$D$8:$O$8</c:f>
              <c:numCache>
                <c:formatCode>0_ ;\-0\ 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'grafico 3'!$D$11:$O$11</c:f>
              <c:numCache>
                <c:formatCode>0%</c:formatCode>
                <c:ptCount val="12"/>
                <c:pt idx="0">
                  <c:v>7.3012176509314436E-2</c:v>
                </c:pt>
                <c:pt idx="1">
                  <c:v>0.14025056808807412</c:v>
                </c:pt>
                <c:pt idx="2">
                  <c:v>0.12601070986163285</c:v>
                </c:pt>
                <c:pt idx="3">
                  <c:v>0.12410438018463953</c:v>
                </c:pt>
                <c:pt idx="4">
                  <c:v>0.13129532468571284</c:v>
                </c:pt>
                <c:pt idx="5">
                  <c:v>0.15128066420329161</c:v>
                </c:pt>
                <c:pt idx="6">
                  <c:v>0.16843786738456062</c:v>
                </c:pt>
                <c:pt idx="7">
                  <c:v>0.20752311590170497</c:v>
                </c:pt>
                <c:pt idx="8">
                  <c:v>0.22553405876255578</c:v>
                </c:pt>
                <c:pt idx="9">
                  <c:v>0.19176265824040711</c:v>
                </c:pt>
                <c:pt idx="10">
                  <c:v>0.19159031351719435</c:v>
                </c:pt>
                <c:pt idx="11">
                  <c:v>0.19432188386814112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801856"/>
        <c:axId val="111803776"/>
      </c:lineChart>
      <c:catAx>
        <c:axId val="111801856"/>
        <c:scaling>
          <c:orientation val="minMax"/>
        </c:scaling>
        <c:delete val="0"/>
        <c:axPos val="b"/>
        <c:numFmt formatCode="0_ ;\-0\ " sourceLinked="1"/>
        <c:majorTickMark val="out"/>
        <c:minorTickMark val="none"/>
        <c:tickLblPos val="nextTo"/>
        <c:crossAx val="111803776"/>
        <c:crosses val="autoZero"/>
        <c:auto val="1"/>
        <c:lblAlgn val="ctr"/>
        <c:lblOffset val="100"/>
        <c:noMultiLvlLbl val="0"/>
      </c:catAx>
      <c:valAx>
        <c:axId val="1118037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18018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317016622922133"/>
          <c:y val="5.0925925925925923E-2"/>
          <c:w val="0.66261461067366578"/>
          <c:h val="0.73373986665573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'cuadro matriz'!$N$27</c:f>
              <c:strCache>
                <c:ptCount val="1"/>
                <c:pt idx="0">
                  <c:v>2010-13</c:v>
                </c:pt>
              </c:strCache>
            </c:strRef>
          </c:tx>
          <c:invertIfNegative val="0"/>
          <c:cat>
            <c:strRef>
              <c:f>'cuadro matriz'!$M$28:$M$33</c:f>
              <c:strCache>
                <c:ptCount val="6"/>
                <c:pt idx="0">
                  <c:v>Public Procurement</c:v>
                </c:pt>
                <c:pt idx="1">
                  <c:v> Bank Financing</c:v>
                </c:pt>
                <c:pt idx="2">
                  <c:v>Old Industrial Promotion</c:v>
                </c:pt>
                <c:pt idx="3">
                  <c:v>S&amp;T Capabilities support</c:v>
                </c:pt>
                <c:pt idx="4">
                  <c:v>Broad Labor Training </c:v>
                </c:pt>
                <c:pt idx="5">
                  <c:v>Opportunities S&amp;T </c:v>
                </c:pt>
              </c:strCache>
            </c:strRef>
          </c:cat>
          <c:val>
            <c:numRef>
              <c:f>'cuadro matriz'!$N$28:$N$33</c:f>
              <c:numCache>
                <c:formatCode>0.0</c:formatCode>
                <c:ptCount val="6"/>
                <c:pt idx="0">
                  <c:v>0.57982512960149146</c:v>
                </c:pt>
                <c:pt idx="1">
                  <c:v>2.7371311077811176</c:v>
                </c:pt>
                <c:pt idx="2">
                  <c:v>4.5444588629302816</c:v>
                </c:pt>
                <c:pt idx="3">
                  <c:v>1.3254599919578878</c:v>
                </c:pt>
                <c:pt idx="4">
                  <c:v>0.28749879062874262</c:v>
                </c:pt>
                <c:pt idx="5">
                  <c:v>0.35901597718894218</c:v>
                </c:pt>
              </c:numCache>
            </c:numRef>
          </c:val>
        </c:ser>
        <c:ser>
          <c:idx val="1"/>
          <c:order val="1"/>
          <c:tx>
            <c:strRef>
              <c:f>'cuadro matriz'!$O$27</c:f>
              <c:strCache>
                <c:ptCount val="1"/>
                <c:pt idx="0">
                  <c:v>2007-09</c:v>
                </c:pt>
              </c:strCache>
            </c:strRef>
          </c:tx>
          <c:invertIfNegative val="0"/>
          <c:cat>
            <c:strRef>
              <c:f>'cuadro matriz'!$M$28:$M$33</c:f>
              <c:strCache>
                <c:ptCount val="6"/>
                <c:pt idx="0">
                  <c:v>Public Procurement</c:v>
                </c:pt>
                <c:pt idx="1">
                  <c:v> Bank Financing</c:v>
                </c:pt>
                <c:pt idx="2">
                  <c:v>Old Industrial Promotion</c:v>
                </c:pt>
                <c:pt idx="3">
                  <c:v>S&amp;T Capabilities support</c:v>
                </c:pt>
                <c:pt idx="4">
                  <c:v>Broad Labor Training </c:v>
                </c:pt>
                <c:pt idx="5">
                  <c:v>Opportunities S&amp;T </c:v>
                </c:pt>
              </c:strCache>
            </c:strRef>
          </c:cat>
          <c:val>
            <c:numRef>
              <c:f>'cuadro matriz'!$O$28:$O$33</c:f>
              <c:numCache>
                <c:formatCode>0.0</c:formatCode>
                <c:ptCount val="6"/>
                <c:pt idx="0">
                  <c:v>0.26494235979674213</c:v>
                </c:pt>
                <c:pt idx="1">
                  <c:v>0.28797432892307323</c:v>
                </c:pt>
                <c:pt idx="2">
                  <c:v>3.0872938643351526</c:v>
                </c:pt>
                <c:pt idx="3">
                  <c:v>0.35825213503968661</c:v>
                </c:pt>
                <c:pt idx="4">
                  <c:v>0.19914603507303613</c:v>
                </c:pt>
                <c:pt idx="5">
                  <c:v>0.18609536773857485</c:v>
                </c:pt>
              </c:numCache>
            </c:numRef>
          </c:val>
        </c:ser>
        <c:ser>
          <c:idx val="2"/>
          <c:order val="2"/>
          <c:tx>
            <c:strRef>
              <c:f>'cuadro matriz'!$P$27</c:f>
              <c:strCache>
                <c:ptCount val="1"/>
                <c:pt idx="0">
                  <c:v>2004-06</c:v>
                </c:pt>
              </c:strCache>
            </c:strRef>
          </c:tx>
          <c:invertIfNegative val="0"/>
          <c:cat>
            <c:strRef>
              <c:f>'cuadro matriz'!$M$28:$M$33</c:f>
              <c:strCache>
                <c:ptCount val="6"/>
                <c:pt idx="0">
                  <c:v>Public Procurement</c:v>
                </c:pt>
                <c:pt idx="1">
                  <c:v> Bank Financing</c:v>
                </c:pt>
                <c:pt idx="2">
                  <c:v>Old Industrial Promotion</c:v>
                </c:pt>
                <c:pt idx="3">
                  <c:v>S&amp;T Capabilities support</c:v>
                </c:pt>
                <c:pt idx="4">
                  <c:v>Broad Labor Training </c:v>
                </c:pt>
                <c:pt idx="5">
                  <c:v>Opportunities S&amp;T </c:v>
                </c:pt>
              </c:strCache>
            </c:strRef>
          </c:cat>
          <c:val>
            <c:numRef>
              <c:f>'cuadro matriz'!$P$28:$P$33</c:f>
              <c:numCache>
                <c:formatCode>0.0</c:formatCode>
                <c:ptCount val="6"/>
                <c:pt idx="0">
                  <c:v>0.21296770197782949</c:v>
                </c:pt>
                <c:pt idx="1">
                  <c:v>0.74801557470649571</c:v>
                </c:pt>
                <c:pt idx="2">
                  <c:v>3.1737601478625068</c:v>
                </c:pt>
                <c:pt idx="3">
                  <c:v>0.15568350122081603</c:v>
                </c:pt>
                <c:pt idx="4">
                  <c:v>9.0116530943335549E-2</c:v>
                </c:pt>
                <c:pt idx="5">
                  <c:v>0.14321945875582864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141952"/>
        <c:axId val="148087552"/>
      </c:barChart>
      <c:catAx>
        <c:axId val="146141952"/>
        <c:scaling>
          <c:orientation val="minMax"/>
        </c:scaling>
        <c:delete val="0"/>
        <c:axPos val="l"/>
        <c:majorTickMark val="out"/>
        <c:minorTickMark val="none"/>
        <c:tickLblPos val="nextTo"/>
        <c:crossAx val="148087552"/>
        <c:crosses val="autoZero"/>
        <c:auto val="1"/>
        <c:lblAlgn val="ctr"/>
        <c:lblOffset val="100"/>
        <c:noMultiLvlLbl val="0"/>
      </c:catAx>
      <c:valAx>
        <c:axId val="14808755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461419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1A290A-316A-441B-9D5B-D8A539CD1CE2}" type="doc">
      <dgm:prSet loTypeId="urn:microsoft.com/office/officeart/2005/8/layout/arrow3" loCatId="relationship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AR"/>
        </a:p>
      </dgm:t>
    </dgm:pt>
    <dgm:pt modelId="{CD848839-E590-4A32-B229-ED4ED3B174B6}">
      <dgm:prSet phldrT="[Texto]" custT="1"/>
      <dgm:spPr/>
      <dgm:t>
        <a:bodyPr/>
        <a:lstStyle/>
        <a:p>
          <a:pPr algn="r">
            <a:lnSpc>
              <a:spcPct val="100000"/>
            </a:lnSpc>
            <a:spcAft>
              <a:spcPts val="0"/>
            </a:spcAft>
          </a:pPr>
          <a:r>
            <a:rPr lang="es-AR" sz="2000" dirty="0" smtClean="0"/>
            <a:t>2010-2013 </a:t>
          </a:r>
          <a:r>
            <a:rPr lang="es-AR" sz="2000" dirty="0" err="1" smtClean="0"/>
            <a:t>Average</a:t>
          </a:r>
          <a:endParaRPr lang="es-AR" sz="2000" dirty="0" smtClean="0"/>
        </a:p>
        <a:p>
          <a:pPr algn="r">
            <a:lnSpc>
              <a:spcPct val="100000"/>
            </a:lnSpc>
            <a:spcAft>
              <a:spcPts val="0"/>
            </a:spcAft>
          </a:pPr>
          <a:endParaRPr lang="es-AR" sz="2000" dirty="0"/>
        </a:p>
      </dgm:t>
    </dgm:pt>
    <dgm:pt modelId="{CB017614-DB93-4627-97F0-B01A105FCEF2}" type="parTrans" cxnId="{63DBFF6A-63C8-49AA-BF81-87B2C50A81B7}">
      <dgm:prSet/>
      <dgm:spPr/>
      <dgm:t>
        <a:bodyPr/>
        <a:lstStyle/>
        <a:p>
          <a:endParaRPr lang="es-AR"/>
        </a:p>
      </dgm:t>
    </dgm:pt>
    <dgm:pt modelId="{5D726B24-8A6A-4B9D-A999-27BCBA6B0C5F}" type="sibTrans" cxnId="{63DBFF6A-63C8-49AA-BF81-87B2C50A81B7}">
      <dgm:prSet/>
      <dgm:spPr/>
      <dgm:t>
        <a:bodyPr/>
        <a:lstStyle/>
        <a:p>
          <a:endParaRPr lang="es-AR"/>
        </a:p>
      </dgm:t>
    </dgm:pt>
    <dgm:pt modelId="{95048B42-BB94-403F-A817-D73F310357A6}">
      <dgm:prSet phldrT="[Texto]" custT="1"/>
      <dgm:spPr/>
      <dgm:t>
        <a:bodyPr/>
        <a:lstStyle/>
        <a:p>
          <a:r>
            <a:rPr lang="es-AR" sz="1800" dirty="0" smtClean="0"/>
            <a:t>2004-2006 </a:t>
          </a:r>
          <a:r>
            <a:rPr lang="es-AR" sz="1800" dirty="0" err="1" smtClean="0"/>
            <a:t>Average</a:t>
          </a:r>
          <a:endParaRPr lang="es-AR" sz="1800" dirty="0"/>
        </a:p>
      </dgm:t>
    </dgm:pt>
    <dgm:pt modelId="{A6C854EC-45D6-476C-87D1-FCBD6D1D40CF}" type="sibTrans" cxnId="{8EE78A3C-7D52-46A2-A64D-0D2B25241038}">
      <dgm:prSet/>
      <dgm:spPr/>
      <dgm:t>
        <a:bodyPr/>
        <a:lstStyle/>
        <a:p>
          <a:endParaRPr lang="es-AR"/>
        </a:p>
      </dgm:t>
    </dgm:pt>
    <dgm:pt modelId="{50F159AD-D633-4B5B-8040-DE53959529E7}" type="parTrans" cxnId="{8EE78A3C-7D52-46A2-A64D-0D2B25241038}">
      <dgm:prSet/>
      <dgm:spPr/>
      <dgm:t>
        <a:bodyPr/>
        <a:lstStyle/>
        <a:p>
          <a:endParaRPr lang="es-AR"/>
        </a:p>
      </dgm:t>
    </dgm:pt>
    <dgm:pt modelId="{BD5F7CA4-FA18-44F0-8C39-AED1248E84C5}">
      <dgm:prSet phldrT="[Texto]" custT="1"/>
      <dgm:spPr/>
      <dgm:t>
        <a:bodyPr/>
        <a:lstStyle/>
        <a:p>
          <a:r>
            <a:rPr lang="es-AR" sz="1800" dirty="0" smtClean="0"/>
            <a:t>5 % </a:t>
          </a:r>
          <a:r>
            <a:rPr lang="es-AR" sz="1800" dirty="0" err="1" smtClean="0"/>
            <a:t>Manufacturing</a:t>
          </a:r>
          <a:r>
            <a:rPr lang="es-AR" sz="1800" dirty="0" smtClean="0"/>
            <a:t> </a:t>
          </a:r>
          <a:r>
            <a:rPr lang="es-AR" sz="1800" dirty="0" err="1" smtClean="0"/>
            <a:t>Value</a:t>
          </a:r>
          <a:r>
            <a:rPr lang="es-AR" sz="1800" dirty="0" smtClean="0"/>
            <a:t> </a:t>
          </a:r>
          <a:r>
            <a:rPr lang="es-AR" sz="1800" dirty="0" err="1" smtClean="0"/>
            <a:t>Added</a:t>
          </a:r>
          <a:endParaRPr lang="es-AR" sz="1800" dirty="0"/>
        </a:p>
      </dgm:t>
    </dgm:pt>
    <dgm:pt modelId="{3CADBBDD-78EC-44A6-88B9-8CBE06668C04}" type="parTrans" cxnId="{2A93CD8B-E2CF-4F1D-B696-27FE1F01DA7E}">
      <dgm:prSet/>
      <dgm:spPr/>
      <dgm:t>
        <a:bodyPr/>
        <a:lstStyle/>
        <a:p>
          <a:endParaRPr lang="es-AR"/>
        </a:p>
      </dgm:t>
    </dgm:pt>
    <dgm:pt modelId="{BE1D6D32-E488-4504-B65B-1CB3D28E4CEE}" type="sibTrans" cxnId="{2A93CD8B-E2CF-4F1D-B696-27FE1F01DA7E}">
      <dgm:prSet/>
      <dgm:spPr/>
      <dgm:t>
        <a:bodyPr/>
        <a:lstStyle/>
        <a:p>
          <a:endParaRPr lang="es-AR"/>
        </a:p>
      </dgm:t>
    </dgm:pt>
    <dgm:pt modelId="{D9ADF47C-F3C0-4264-9E7D-CA159AE99345}">
      <dgm:prSet phldrT="[Texto]" custT="1"/>
      <dgm:spPr/>
      <dgm:t>
        <a:bodyPr/>
        <a:lstStyle/>
        <a:p>
          <a:endParaRPr lang="es-AR" sz="1600" dirty="0"/>
        </a:p>
      </dgm:t>
    </dgm:pt>
    <dgm:pt modelId="{D6EB9BD8-E093-40E2-B337-3B4B53AD8C58}" type="parTrans" cxnId="{848E2CB8-81AF-490F-900F-F94AFC35FEF1}">
      <dgm:prSet/>
      <dgm:spPr/>
      <dgm:t>
        <a:bodyPr/>
        <a:lstStyle/>
        <a:p>
          <a:endParaRPr lang="es-AR"/>
        </a:p>
      </dgm:t>
    </dgm:pt>
    <dgm:pt modelId="{7BECDFBB-68C0-4B5B-B8AD-0A5BF9C18100}" type="sibTrans" cxnId="{848E2CB8-81AF-490F-900F-F94AFC35FEF1}">
      <dgm:prSet/>
      <dgm:spPr/>
      <dgm:t>
        <a:bodyPr/>
        <a:lstStyle/>
        <a:p>
          <a:endParaRPr lang="es-AR"/>
        </a:p>
      </dgm:t>
    </dgm:pt>
    <dgm:pt modelId="{D6CD9F55-90D2-49A8-9BD1-443CA4A893BF}">
      <dgm:prSet phldrT="[Texto]" custT="1"/>
      <dgm:spPr/>
      <dgm:t>
        <a:bodyPr/>
        <a:lstStyle/>
        <a:p>
          <a:r>
            <a:rPr lang="es-AR" sz="1800" dirty="0" smtClean="0"/>
            <a:t>0,87% GDP</a:t>
          </a:r>
          <a:endParaRPr lang="es-AR" sz="1800" dirty="0"/>
        </a:p>
      </dgm:t>
    </dgm:pt>
    <dgm:pt modelId="{E1162EEE-96E3-47BA-A43A-32707F70A2A7}" type="parTrans" cxnId="{93E3221C-75E3-405B-B406-C6013F6BF226}">
      <dgm:prSet/>
      <dgm:spPr/>
      <dgm:t>
        <a:bodyPr/>
        <a:lstStyle/>
        <a:p>
          <a:endParaRPr lang="es-AR"/>
        </a:p>
      </dgm:t>
    </dgm:pt>
    <dgm:pt modelId="{14C3B6BB-D27F-46BE-92A6-66ED7FBB7FC1}" type="sibTrans" cxnId="{93E3221C-75E3-405B-B406-C6013F6BF226}">
      <dgm:prSet/>
      <dgm:spPr/>
      <dgm:t>
        <a:bodyPr/>
        <a:lstStyle/>
        <a:p>
          <a:endParaRPr lang="es-AR"/>
        </a:p>
      </dgm:t>
    </dgm:pt>
    <dgm:pt modelId="{CBE7C723-70BC-4375-84E1-7EAD62F247DF}">
      <dgm:prSet phldrT="[Texto]" custT="1"/>
      <dgm:spPr/>
      <dgm:t>
        <a:bodyPr/>
        <a:lstStyle/>
        <a:p>
          <a:pPr algn="ctr">
            <a:lnSpc>
              <a:spcPct val="90000"/>
            </a:lnSpc>
            <a:spcAft>
              <a:spcPct val="15000"/>
            </a:spcAft>
          </a:pPr>
          <a:r>
            <a:rPr lang="es-AR" sz="1800" dirty="0" smtClean="0"/>
            <a:t>1,4% GDP</a:t>
          </a:r>
          <a:endParaRPr lang="es-AR" sz="1800" dirty="0"/>
        </a:p>
      </dgm:t>
    </dgm:pt>
    <dgm:pt modelId="{06AD0662-8EE2-4659-BF14-991F0A22C1B3}" type="parTrans" cxnId="{04CE2BD9-E093-453A-BE1D-37A0915FD689}">
      <dgm:prSet/>
      <dgm:spPr/>
      <dgm:t>
        <a:bodyPr/>
        <a:lstStyle/>
        <a:p>
          <a:endParaRPr lang="es-AR"/>
        </a:p>
      </dgm:t>
    </dgm:pt>
    <dgm:pt modelId="{2903AEB9-2644-4038-9CF6-3EA030805378}" type="sibTrans" cxnId="{04CE2BD9-E093-453A-BE1D-37A0915FD689}">
      <dgm:prSet/>
      <dgm:spPr/>
      <dgm:t>
        <a:bodyPr/>
        <a:lstStyle/>
        <a:p>
          <a:endParaRPr lang="es-AR"/>
        </a:p>
      </dgm:t>
    </dgm:pt>
    <dgm:pt modelId="{EA7C40FF-8986-4945-AEE6-560AE9C40322}">
      <dgm:prSet phldrT="[Texto]" custT="1"/>
      <dgm:spPr/>
      <dgm:t>
        <a:bodyPr/>
        <a:lstStyle/>
        <a:p>
          <a:pPr algn="ctr">
            <a:lnSpc>
              <a:spcPct val="90000"/>
            </a:lnSpc>
            <a:spcAft>
              <a:spcPct val="15000"/>
            </a:spcAft>
          </a:pPr>
          <a:r>
            <a:rPr lang="es-AR" sz="1800" dirty="0" smtClean="0"/>
            <a:t>10 % </a:t>
          </a:r>
          <a:r>
            <a:rPr lang="es-AR" sz="1800" dirty="0" err="1" smtClean="0"/>
            <a:t>Manufacturing</a:t>
          </a:r>
          <a:r>
            <a:rPr lang="es-AR" sz="1800" dirty="0" smtClean="0"/>
            <a:t> </a:t>
          </a:r>
          <a:r>
            <a:rPr lang="es-AR" sz="1800" dirty="0" err="1" smtClean="0"/>
            <a:t>Value</a:t>
          </a:r>
          <a:r>
            <a:rPr lang="es-AR" sz="1800" dirty="0" smtClean="0"/>
            <a:t> </a:t>
          </a:r>
          <a:r>
            <a:rPr lang="es-AR" sz="1800" dirty="0" err="1" smtClean="0"/>
            <a:t>Added</a:t>
          </a:r>
          <a:endParaRPr lang="es-AR" sz="1800" dirty="0"/>
        </a:p>
      </dgm:t>
    </dgm:pt>
    <dgm:pt modelId="{16ED610D-2A52-4275-92C8-FF680F9E3F15}" type="sibTrans" cxnId="{0F47B990-3803-40B4-AFC7-0C6607B15700}">
      <dgm:prSet/>
      <dgm:spPr/>
      <dgm:t>
        <a:bodyPr/>
        <a:lstStyle/>
        <a:p>
          <a:endParaRPr lang="es-AR"/>
        </a:p>
      </dgm:t>
    </dgm:pt>
    <dgm:pt modelId="{02A9E3F4-59B0-42CE-A16B-2A6D27EEDB5F}" type="parTrans" cxnId="{0F47B990-3803-40B4-AFC7-0C6607B15700}">
      <dgm:prSet/>
      <dgm:spPr/>
      <dgm:t>
        <a:bodyPr/>
        <a:lstStyle/>
        <a:p>
          <a:endParaRPr lang="es-AR"/>
        </a:p>
      </dgm:t>
    </dgm:pt>
    <dgm:pt modelId="{82905824-CC96-48D2-AAEA-D5DF242B1F99}" type="pres">
      <dgm:prSet presAssocID="{DE1A290A-316A-441B-9D5B-D8A539CD1CE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892C6167-1883-4A92-938D-D237D95E8531}" type="pres">
      <dgm:prSet presAssocID="{DE1A290A-316A-441B-9D5B-D8A539CD1CE2}" presName="divider" presStyleLbl="fgShp" presStyleIdx="0" presStyleCnt="1" custAng="19358810" custScaleX="86687" custScaleY="67233"/>
      <dgm:spPr/>
      <dgm:t>
        <a:bodyPr/>
        <a:lstStyle/>
        <a:p>
          <a:endParaRPr lang="en-GB"/>
        </a:p>
      </dgm:t>
    </dgm:pt>
    <dgm:pt modelId="{E191E9C0-3A8B-4005-8A69-9F3031225945}" type="pres">
      <dgm:prSet presAssocID="{CD848839-E590-4A32-B229-ED4ED3B174B6}" presName="downArrow" presStyleLbl="node1" presStyleIdx="0" presStyleCnt="2" custScaleY="62967" custLinFactNeighborX="1945" custLinFactNeighborY="-17811"/>
      <dgm:spPr/>
      <dgm:t>
        <a:bodyPr/>
        <a:lstStyle/>
        <a:p>
          <a:endParaRPr lang="en-GB"/>
        </a:p>
      </dgm:t>
    </dgm:pt>
    <dgm:pt modelId="{ADD6F218-F19B-4FD8-985B-1F76648D6B5F}" type="pres">
      <dgm:prSet presAssocID="{CD848839-E590-4A32-B229-ED4ED3B174B6}" presName="downArrowText" presStyleLbl="revTx" presStyleIdx="0" presStyleCnt="2" custScaleX="108593" custScaleY="90842" custLinFactNeighborX="31755" custLinFactNeighborY="3663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3C3B01A-FFC7-4CB4-9C3B-47D2680A357D}" type="pres">
      <dgm:prSet presAssocID="{95048B42-BB94-403F-A817-D73F310357A6}" presName="upArrow" presStyleLbl="node1" presStyleIdx="1" presStyleCnt="2" custScaleY="62967" custLinFactNeighborX="23070" custLinFactNeighborY="-6978"/>
      <dgm:spPr/>
      <dgm:t>
        <a:bodyPr/>
        <a:lstStyle/>
        <a:p>
          <a:endParaRPr lang="en-GB"/>
        </a:p>
      </dgm:t>
    </dgm:pt>
    <dgm:pt modelId="{29F7E2FA-AD9A-4E20-8F58-61778B0EE15D}" type="pres">
      <dgm:prSet presAssocID="{95048B42-BB94-403F-A817-D73F310357A6}" presName="upArrowText" presStyleLbl="revTx" presStyleIdx="1" presStyleCnt="2" custScaleX="156279" custScaleY="90276" custLinFactNeighborX="-7193" custLinFactNeighborY="-5491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8EE78A3C-7D52-46A2-A64D-0D2B25241038}" srcId="{DE1A290A-316A-441B-9D5B-D8A539CD1CE2}" destId="{95048B42-BB94-403F-A817-D73F310357A6}" srcOrd="1" destOrd="0" parTransId="{50F159AD-D633-4B5B-8040-DE53959529E7}" sibTransId="{A6C854EC-45D6-476C-87D1-FCBD6D1D40CF}"/>
    <dgm:cxn modelId="{D1F68E1F-95FF-4EF2-ACBF-757D9C247EAF}" type="presOf" srcId="{D6CD9F55-90D2-49A8-9BD1-443CA4A893BF}" destId="{29F7E2FA-AD9A-4E20-8F58-61778B0EE15D}" srcOrd="0" destOrd="2" presId="urn:microsoft.com/office/officeart/2005/8/layout/arrow3"/>
    <dgm:cxn modelId="{C8DE56F6-F1D8-48C7-8563-9C615624E811}" type="presOf" srcId="{EA7C40FF-8986-4945-AEE6-560AE9C40322}" destId="{ADD6F218-F19B-4FD8-985B-1F76648D6B5F}" srcOrd="0" destOrd="1" presId="urn:microsoft.com/office/officeart/2005/8/layout/arrow3"/>
    <dgm:cxn modelId="{D51A7020-3AE0-4480-A13E-5F94CB88C17B}" type="presOf" srcId="{CBE7C723-70BC-4375-84E1-7EAD62F247DF}" destId="{ADD6F218-F19B-4FD8-985B-1F76648D6B5F}" srcOrd="0" destOrd="2" presId="urn:microsoft.com/office/officeart/2005/8/layout/arrow3"/>
    <dgm:cxn modelId="{15D49F7D-ED1D-4B69-8ED3-4A68B2DA8DCC}" type="presOf" srcId="{BD5F7CA4-FA18-44F0-8C39-AED1248E84C5}" destId="{29F7E2FA-AD9A-4E20-8F58-61778B0EE15D}" srcOrd="0" destOrd="1" presId="urn:microsoft.com/office/officeart/2005/8/layout/arrow3"/>
    <dgm:cxn modelId="{5B54C97D-CB16-4954-9DBE-491EC7502945}" type="presOf" srcId="{CD848839-E590-4A32-B229-ED4ED3B174B6}" destId="{ADD6F218-F19B-4FD8-985B-1F76648D6B5F}" srcOrd="0" destOrd="0" presId="urn:microsoft.com/office/officeart/2005/8/layout/arrow3"/>
    <dgm:cxn modelId="{04CE2BD9-E093-453A-BE1D-37A0915FD689}" srcId="{CD848839-E590-4A32-B229-ED4ED3B174B6}" destId="{CBE7C723-70BC-4375-84E1-7EAD62F247DF}" srcOrd="1" destOrd="0" parTransId="{06AD0662-8EE2-4659-BF14-991F0A22C1B3}" sibTransId="{2903AEB9-2644-4038-9CF6-3EA030805378}"/>
    <dgm:cxn modelId="{2A93CD8B-E2CF-4F1D-B696-27FE1F01DA7E}" srcId="{95048B42-BB94-403F-A817-D73F310357A6}" destId="{BD5F7CA4-FA18-44F0-8C39-AED1248E84C5}" srcOrd="0" destOrd="0" parTransId="{3CADBBDD-78EC-44A6-88B9-8CBE06668C04}" sibTransId="{BE1D6D32-E488-4504-B65B-1CB3D28E4CEE}"/>
    <dgm:cxn modelId="{63DBFF6A-63C8-49AA-BF81-87B2C50A81B7}" srcId="{DE1A290A-316A-441B-9D5B-D8A539CD1CE2}" destId="{CD848839-E590-4A32-B229-ED4ED3B174B6}" srcOrd="0" destOrd="0" parTransId="{CB017614-DB93-4627-97F0-B01A105FCEF2}" sibTransId="{5D726B24-8A6A-4B9D-A999-27BCBA6B0C5F}"/>
    <dgm:cxn modelId="{0F47B990-3803-40B4-AFC7-0C6607B15700}" srcId="{CD848839-E590-4A32-B229-ED4ED3B174B6}" destId="{EA7C40FF-8986-4945-AEE6-560AE9C40322}" srcOrd="0" destOrd="0" parTransId="{02A9E3F4-59B0-42CE-A16B-2A6D27EEDB5F}" sibTransId="{16ED610D-2A52-4275-92C8-FF680F9E3F15}"/>
    <dgm:cxn modelId="{F93F53FE-F500-4E4B-A382-B371D6739484}" type="presOf" srcId="{95048B42-BB94-403F-A817-D73F310357A6}" destId="{29F7E2FA-AD9A-4E20-8F58-61778B0EE15D}" srcOrd="0" destOrd="0" presId="urn:microsoft.com/office/officeart/2005/8/layout/arrow3"/>
    <dgm:cxn modelId="{B8572E27-D0CA-4E9E-ACBE-59F0E44808D7}" type="presOf" srcId="{DE1A290A-316A-441B-9D5B-D8A539CD1CE2}" destId="{82905824-CC96-48D2-AAEA-D5DF242B1F99}" srcOrd="0" destOrd="0" presId="urn:microsoft.com/office/officeart/2005/8/layout/arrow3"/>
    <dgm:cxn modelId="{130D5788-D2C1-4068-9E33-2D29F109AC24}" type="presOf" srcId="{D9ADF47C-F3C0-4264-9E7D-CA159AE99345}" destId="{29F7E2FA-AD9A-4E20-8F58-61778B0EE15D}" srcOrd="0" destOrd="3" presId="urn:microsoft.com/office/officeart/2005/8/layout/arrow3"/>
    <dgm:cxn modelId="{93E3221C-75E3-405B-B406-C6013F6BF226}" srcId="{95048B42-BB94-403F-A817-D73F310357A6}" destId="{D6CD9F55-90D2-49A8-9BD1-443CA4A893BF}" srcOrd="1" destOrd="0" parTransId="{E1162EEE-96E3-47BA-A43A-32707F70A2A7}" sibTransId="{14C3B6BB-D27F-46BE-92A6-66ED7FBB7FC1}"/>
    <dgm:cxn modelId="{848E2CB8-81AF-490F-900F-F94AFC35FEF1}" srcId="{95048B42-BB94-403F-A817-D73F310357A6}" destId="{D9ADF47C-F3C0-4264-9E7D-CA159AE99345}" srcOrd="2" destOrd="0" parTransId="{D6EB9BD8-E093-40E2-B337-3B4B53AD8C58}" sibTransId="{7BECDFBB-68C0-4B5B-B8AD-0A5BF9C18100}"/>
    <dgm:cxn modelId="{D386D16D-C9D9-4BC9-BFAE-33A39340E313}" type="presParOf" srcId="{82905824-CC96-48D2-AAEA-D5DF242B1F99}" destId="{892C6167-1883-4A92-938D-D237D95E8531}" srcOrd="0" destOrd="0" presId="urn:microsoft.com/office/officeart/2005/8/layout/arrow3"/>
    <dgm:cxn modelId="{2DA1C523-11D3-4565-9849-E94F2F1DB2BA}" type="presParOf" srcId="{82905824-CC96-48D2-AAEA-D5DF242B1F99}" destId="{E191E9C0-3A8B-4005-8A69-9F3031225945}" srcOrd="1" destOrd="0" presId="urn:microsoft.com/office/officeart/2005/8/layout/arrow3"/>
    <dgm:cxn modelId="{80C986CB-CAB6-4967-B988-C88D9C9AE73E}" type="presParOf" srcId="{82905824-CC96-48D2-AAEA-D5DF242B1F99}" destId="{ADD6F218-F19B-4FD8-985B-1F76648D6B5F}" srcOrd="2" destOrd="0" presId="urn:microsoft.com/office/officeart/2005/8/layout/arrow3"/>
    <dgm:cxn modelId="{A735B4A8-BF73-4B12-991E-EF0295CA3CD6}" type="presParOf" srcId="{82905824-CC96-48D2-AAEA-D5DF242B1F99}" destId="{23C3B01A-FFC7-4CB4-9C3B-47D2680A357D}" srcOrd="3" destOrd="0" presId="urn:microsoft.com/office/officeart/2005/8/layout/arrow3"/>
    <dgm:cxn modelId="{3A550985-6827-4CFA-9B54-C628B7363012}" type="presParOf" srcId="{82905824-CC96-48D2-AAEA-D5DF242B1F99}" destId="{29F7E2FA-AD9A-4E20-8F58-61778B0EE15D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8734B5-924C-4D81-83DC-8E1389FD55F5}" type="doc">
      <dgm:prSet loTypeId="urn:microsoft.com/office/officeart/2008/layout/BubblePictureList" loCatId="picture" qsTypeId="urn:microsoft.com/office/officeart/2005/8/quickstyle/simple3" qsCatId="simple" csTypeId="urn:microsoft.com/office/officeart/2005/8/colors/accent5_3" csCatId="accent5" phldr="1"/>
      <dgm:spPr/>
      <dgm:t>
        <a:bodyPr/>
        <a:lstStyle/>
        <a:p>
          <a:endParaRPr lang="es-AR"/>
        </a:p>
      </dgm:t>
    </dgm:pt>
    <dgm:pt modelId="{20C84324-04A2-4146-A5EE-EF4AEA77EAAA}">
      <dgm:prSet custT="1"/>
      <dgm:spPr/>
      <dgm:t>
        <a:bodyPr/>
        <a:lstStyle/>
        <a:p>
          <a:endParaRPr lang="es-AR" sz="1100" b="1" dirty="0" smtClean="0"/>
        </a:p>
      </dgm:t>
    </dgm:pt>
    <dgm:pt modelId="{F659D7F8-B8D8-4359-A3E4-3378EC55C3A2}" type="parTrans" cxnId="{501C10FA-494D-4E6B-B2C4-E5951A52CE78}">
      <dgm:prSet/>
      <dgm:spPr/>
      <dgm:t>
        <a:bodyPr/>
        <a:lstStyle/>
        <a:p>
          <a:endParaRPr lang="es-AR" sz="1100"/>
        </a:p>
      </dgm:t>
    </dgm:pt>
    <dgm:pt modelId="{D73E92A8-9B7A-4124-A607-04F8FF520BEB}" type="sibTrans" cxnId="{501C10FA-494D-4E6B-B2C4-E5951A52CE78}">
      <dgm:prSet/>
      <dgm:spPr/>
      <dgm:t>
        <a:bodyPr/>
        <a:lstStyle/>
        <a:p>
          <a:endParaRPr lang="es-AR" sz="1100"/>
        </a:p>
      </dgm:t>
    </dgm:pt>
    <dgm:pt modelId="{44BD0F5C-80F6-4829-B35A-9D8E765E92A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AR" sz="1100" b="1" u="sng" dirty="0" err="1" smtClean="0"/>
            <a:t>Manufacturing</a:t>
          </a:r>
          <a:endParaRPr lang="es-AR" sz="1100" b="1" u="sng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AR" sz="1100" b="0" dirty="0" smtClean="0"/>
            <a:t>- </a:t>
          </a:r>
          <a:r>
            <a:rPr lang="es-AR" sz="1100" b="0" dirty="0" err="1" smtClean="0"/>
            <a:t>Autopartts</a:t>
          </a:r>
          <a:endParaRPr lang="es-AR" sz="1100" b="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AR" sz="1100" b="0" dirty="0" smtClean="0"/>
            <a:t>- </a:t>
          </a:r>
          <a:r>
            <a:rPr lang="es-AR" sz="1100" b="0" dirty="0" smtClean="0"/>
            <a:t>Medical </a:t>
          </a:r>
          <a:r>
            <a:rPr lang="es-AR" sz="1100" b="0" dirty="0" err="1" smtClean="0"/>
            <a:t>equipment</a:t>
          </a:r>
          <a:endParaRPr lang="es-AR" sz="1100" b="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AR" sz="1100" b="0" dirty="0" smtClean="0"/>
            <a:t>- </a:t>
          </a:r>
          <a:r>
            <a:rPr lang="es-AR" sz="1100" b="0" dirty="0" err="1" smtClean="0"/>
            <a:t>Electronic</a:t>
          </a:r>
          <a:r>
            <a:rPr lang="es-AR" sz="1100" b="0" dirty="0" smtClean="0"/>
            <a:t> </a:t>
          </a:r>
          <a:r>
            <a:rPr lang="es-AR" sz="1100" b="0" dirty="0" err="1" smtClean="0"/>
            <a:t>Components</a:t>
          </a:r>
          <a:endParaRPr lang="es-AR" sz="1100" b="0" dirty="0" smtClean="0"/>
        </a:p>
        <a:p>
          <a:pPr>
            <a:lnSpc>
              <a:spcPct val="90000"/>
            </a:lnSpc>
            <a:spcAft>
              <a:spcPct val="35000"/>
            </a:spcAft>
          </a:pPr>
          <a:endParaRPr lang="es-AR" sz="1100" b="1" dirty="0"/>
        </a:p>
      </dgm:t>
    </dgm:pt>
    <dgm:pt modelId="{9691AF08-935E-4B01-9C14-CEBD9D7BD097}" type="parTrans" cxnId="{22E1B040-6AEB-492B-AFC9-F3C22F085945}">
      <dgm:prSet/>
      <dgm:spPr/>
      <dgm:t>
        <a:bodyPr/>
        <a:lstStyle/>
        <a:p>
          <a:endParaRPr lang="es-AR" sz="1100"/>
        </a:p>
      </dgm:t>
    </dgm:pt>
    <dgm:pt modelId="{8EBE1405-471D-4CFB-80C6-F1A8CFDF25D6}" type="sibTrans" cxnId="{22E1B040-6AEB-492B-AFC9-F3C22F085945}">
      <dgm:prSet/>
      <dgm:spPr/>
      <dgm:t>
        <a:bodyPr/>
        <a:lstStyle/>
        <a:p>
          <a:endParaRPr lang="es-AR" sz="1100"/>
        </a:p>
      </dgm:t>
    </dgm:pt>
    <dgm:pt modelId="{332E0A4F-95CC-401E-9991-16F951385A35}">
      <dgm:prSet custT="1"/>
      <dgm:spPr/>
      <dgm:t>
        <a:bodyPr/>
        <a:lstStyle/>
        <a:p>
          <a:r>
            <a:rPr lang="es-AR" sz="1100" b="1" u="sng" dirty="0" err="1" smtClean="0"/>
            <a:t>Soustainable</a:t>
          </a:r>
          <a:r>
            <a:rPr lang="es-AR" sz="1100" b="1" u="sng" dirty="0" smtClean="0"/>
            <a:t> </a:t>
          </a:r>
          <a:r>
            <a:rPr lang="es-AR" sz="1100" b="1" u="sng" dirty="0" err="1" smtClean="0"/>
            <a:t>developpment</a:t>
          </a:r>
          <a:endParaRPr lang="es-AR" sz="1100" b="1" u="sng" dirty="0"/>
        </a:p>
      </dgm:t>
    </dgm:pt>
    <dgm:pt modelId="{3A64AEB7-A30B-49F2-88A0-47CFFC0A6F5C}" type="parTrans" cxnId="{5A8AD619-48E9-4EF8-A524-AC61D44A9615}">
      <dgm:prSet/>
      <dgm:spPr/>
      <dgm:t>
        <a:bodyPr/>
        <a:lstStyle/>
        <a:p>
          <a:endParaRPr lang="es-AR" sz="1100"/>
        </a:p>
      </dgm:t>
    </dgm:pt>
    <dgm:pt modelId="{F49A4CD5-CA8C-4763-AD6A-FE298B860FBC}" type="sibTrans" cxnId="{5A8AD619-48E9-4EF8-A524-AC61D44A9615}">
      <dgm:prSet/>
      <dgm:spPr/>
      <dgm:t>
        <a:bodyPr/>
        <a:lstStyle/>
        <a:p>
          <a:endParaRPr lang="es-AR" sz="1100"/>
        </a:p>
      </dgm:t>
    </dgm:pt>
    <dgm:pt modelId="{A5E9BDB7-EC7E-40CC-94E5-DE3113A284F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AR" sz="1100" b="1" u="sng" dirty="0" err="1" smtClean="0"/>
            <a:t>Agroindustry</a:t>
          </a:r>
          <a:endParaRPr lang="es-AR" sz="1100" b="1" u="sng" dirty="0" smtClean="0"/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AR" sz="1100" b="1" dirty="0" smtClean="0"/>
            <a:t>- </a:t>
          </a:r>
          <a:r>
            <a:rPr lang="es-AR" sz="1100" b="1" dirty="0" err="1" smtClean="0"/>
            <a:t>Biotech</a:t>
          </a:r>
          <a:r>
            <a:rPr lang="es-AR" sz="1100" b="1" dirty="0" smtClean="0"/>
            <a:t> </a:t>
          </a:r>
          <a:r>
            <a:rPr lang="es-AR" sz="1100" b="1" dirty="0" err="1" smtClean="0"/>
            <a:t>Seeds</a:t>
          </a:r>
          <a:endParaRPr lang="es-AR" sz="1100" b="0" dirty="0" smtClean="0"/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AR" sz="1100" b="0" dirty="0" smtClean="0"/>
            <a:t>- </a:t>
          </a:r>
          <a:r>
            <a:rPr lang="es-AR" sz="1100" b="0" dirty="0" err="1" smtClean="0"/>
            <a:t>Biorefineries</a:t>
          </a:r>
          <a:endParaRPr lang="es-AR" sz="1100" b="0" dirty="0" smtClean="0"/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AR" sz="1100" b="0" dirty="0" smtClean="0"/>
            <a:t>- </a:t>
          </a:r>
          <a:r>
            <a:rPr lang="es-AR" sz="1100" b="0" dirty="0" err="1" smtClean="0"/>
            <a:t>Agricultural</a:t>
          </a:r>
          <a:r>
            <a:rPr lang="es-AR" sz="1100" b="0" dirty="0" smtClean="0"/>
            <a:t> </a:t>
          </a:r>
          <a:r>
            <a:rPr lang="es-AR" sz="1100" b="0" dirty="0" err="1" smtClean="0"/>
            <a:t>Machinery</a:t>
          </a:r>
          <a:endParaRPr lang="es-AR" sz="1100" b="0" dirty="0"/>
        </a:p>
      </dgm:t>
    </dgm:pt>
    <dgm:pt modelId="{F08FE549-1B55-48D8-A78C-3D6D651193D5}" type="parTrans" cxnId="{64D9C724-1913-40D4-B231-F727B498A101}">
      <dgm:prSet/>
      <dgm:spPr/>
      <dgm:t>
        <a:bodyPr/>
        <a:lstStyle/>
        <a:p>
          <a:endParaRPr lang="es-AR" sz="1100"/>
        </a:p>
      </dgm:t>
    </dgm:pt>
    <dgm:pt modelId="{31D6C191-F2F1-4B6F-BEB3-6183899BB7A4}" type="sibTrans" cxnId="{64D9C724-1913-40D4-B231-F727B498A101}">
      <dgm:prSet/>
      <dgm:spPr/>
      <dgm:t>
        <a:bodyPr/>
        <a:lstStyle/>
        <a:p>
          <a:endParaRPr lang="es-AR" sz="1100"/>
        </a:p>
      </dgm:t>
    </dgm:pt>
    <dgm:pt modelId="{94BF4D0C-A9F5-483A-942B-08DB1D357FF1}">
      <dgm:prSet custT="1"/>
      <dgm:spPr/>
      <dgm:t>
        <a:bodyPr/>
        <a:lstStyle/>
        <a:p>
          <a:endParaRPr lang="es-AR" sz="1100" b="1" dirty="0" smtClean="0"/>
        </a:p>
        <a:p>
          <a:endParaRPr lang="es-AR" sz="1100" b="0" dirty="0" smtClean="0"/>
        </a:p>
        <a:p>
          <a:r>
            <a:rPr lang="es-AR" sz="1100" b="0" u="sng" dirty="0" err="1" smtClean="0"/>
            <a:t>Energy</a:t>
          </a:r>
          <a:endParaRPr lang="es-AR" sz="1100" b="0" u="sng" dirty="0" smtClean="0"/>
        </a:p>
        <a:p>
          <a:r>
            <a:rPr lang="es-AR" sz="1100" b="1" dirty="0" smtClean="0"/>
            <a:t>- </a:t>
          </a:r>
          <a:r>
            <a:rPr lang="es-AR" sz="1100" b="0" dirty="0" err="1" smtClean="0"/>
            <a:t>Rational</a:t>
          </a:r>
          <a:r>
            <a:rPr lang="es-AR" sz="1100" b="0" dirty="0" smtClean="0"/>
            <a:t> use</a:t>
          </a:r>
          <a:endParaRPr lang="es-AR" sz="1100" b="0" dirty="0" smtClean="0"/>
        </a:p>
        <a:p>
          <a:r>
            <a:rPr lang="es-AR" sz="1100" b="0" dirty="0" smtClean="0"/>
            <a:t>- </a:t>
          </a:r>
          <a:r>
            <a:rPr lang="es-AR" sz="1100" b="0" dirty="0" err="1" smtClean="0"/>
            <a:t>Fracking</a:t>
          </a:r>
          <a:endParaRPr lang="es-AR" sz="1100" b="0" dirty="0"/>
        </a:p>
      </dgm:t>
    </dgm:pt>
    <dgm:pt modelId="{0C477CDB-BA4F-42C9-9043-383203B807D7}" type="parTrans" cxnId="{2EA353BF-B234-4E4B-8D71-7A62C16418D1}">
      <dgm:prSet/>
      <dgm:spPr/>
      <dgm:t>
        <a:bodyPr/>
        <a:lstStyle/>
        <a:p>
          <a:endParaRPr lang="es-AR" sz="1100"/>
        </a:p>
      </dgm:t>
    </dgm:pt>
    <dgm:pt modelId="{4D2265D9-63CF-4443-BD45-63615EBC7234}" type="sibTrans" cxnId="{2EA353BF-B234-4E4B-8D71-7A62C16418D1}">
      <dgm:prSet/>
      <dgm:spPr/>
      <dgm:t>
        <a:bodyPr/>
        <a:lstStyle/>
        <a:p>
          <a:endParaRPr lang="es-AR" sz="1100"/>
        </a:p>
      </dgm:t>
    </dgm:pt>
    <dgm:pt modelId="{61D376BE-D7E9-4301-8FAA-AC823127D57E}">
      <dgm:prSet custT="1"/>
      <dgm:spPr/>
      <dgm:t>
        <a:bodyPr/>
        <a:lstStyle/>
        <a:p>
          <a:endParaRPr lang="es-AR" sz="1100" b="1" dirty="0"/>
        </a:p>
      </dgm:t>
    </dgm:pt>
    <dgm:pt modelId="{E0545FA6-3A86-4BA0-A54A-026F346474BB}" type="parTrans" cxnId="{77BBD738-FE9F-498D-86C0-55F7648BBD8F}">
      <dgm:prSet/>
      <dgm:spPr/>
      <dgm:t>
        <a:bodyPr/>
        <a:lstStyle/>
        <a:p>
          <a:endParaRPr lang="es-AR" sz="1100"/>
        </a:p>
      </dgm:t>
    </dgm:pt>
    <dgm:pt modelId="{738EF693-C763-4AC9-AE0D-6D07A36D8408}" type="sibTrans" cxnId="{77BBD738-FE9F-498D-86C0-55F7648BBD8F}">
      <dgm:prSet/>
      <dgm:spPr/>
      <dgm:t>
        <a:bodyPr/>
        <a:lstStyle/>
        <a:p>
          <a:endParaRPr lang="es-AR" sz="1100"/>
        </a:p>
      </dgm:t>
    </dgm:pt>
    <dgm:pt modelId="{32FA2D16-C57E-4931-B0F6-070C694BD95D}" type="pres">
      <dgm:prSet presAssocID="{408734B5-924C-4D81-83DC-8E1389FD55F5}" presName="Name0" presStyleCnt="0">
        <dgm:presLayoutVars>
          <dgm:chMax val="8"/>
          <dgm:chPref val="8"/>
          <dgm:dir/>
        </dgm:presLayoutVars>
      </dgm:prSet>
      <dgm:spPr/>
      <dgm:t>
        <a:bodyPr/>
        <a:lstStyle/>
        <a:p>
          <a:endParaRPr lang="es-AR"/>
        </a:p>
      </dgm:t>
    </dgm:pt>
    <dgm:pt modelId="{E563B7F2-1B1F-4FBA-88D2-DB1D4F037CEF}" type="pres">
      <dgm:prSet presAssocID="{20C84324-04A2-4146-A5EE-EF4AEA77EAAA}" presName="parent_text_1" presStyleLbl="revTx" presStyleIdx="0" presStyleCnt="6" custScaleX="126137" custScaleY="278494" custLinFactNeighborX="6534" custLinFactNeighborY="-597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C9080F4-6580-4549-920D-3A1090F28ADF}" type="pres">
      <dgm:prSet presAssocID="{20C84324-04A2-4146-A5EE-EF4AEA77EAAA}" presName="image_accent_1" presStyleCnt="0"/>
      <dgm:spPr/>
      <dgm:t>
        <a:bodyPr/>
        <a:lstStyle/>
        <a:p>
          <a:endParaRPr lang="es-AR"/>
        </a:p>
      </dgm:t>
    </dgm:pt>
    <dgm:pt modelId="{A005E010-74E5-4B79-91E4-42ACE2C2A1CC}" type="pres">
      <dgm:prSet presAssocID="{20C84324-04A2-4146-A5EE-EF4AEA77EAAA}" presName="imageAccentRepeatNode" presStyleLbl="alignNode1" presStyleIdx="0" presStyleCnt="11"/>
      <dgm:spPr/>
      <dgm:t>
        <a:bodyPr/>
        <a:lstStyle/>
        <a:p>
          <a:endParaRPr lang="es-AR"/>
        </a:p>
      </dgm:t>
    </dgm:pt>
    <dgm:pt modelId="{896D8ED6-C7F0-4AAC-BBDD-8599EF534702}" type="pres">
      <dgm:prSet presAssocID="{20C84324-04A2-4146-A5EE-EF4AEA77EAAA}" presName="accent_1" presStyleLbl="alignNode1" presStyleIdx="1" presStyleCnt="11"/>
      <dgm:spPr/>
      <dgm:t>
        <a:bodyPr/>
        <a:lstStyle/>
        <a:p>
          <a:endParaRPr lang="es-AR"/>
        </a:p>
      </dgm:t>
    </dgm:pt>
    <dgm:pt modelId="{EA3B5511-86FF-4DBC-AAB3-EEA255AF3902}" type="pres">
      <dgm:prSet presAssocID="{D73E92A8-9B7A-4124-A607-04F8FF520BEB}" presName="image_1" presStyleCnt="0"/>
      <dgm:spPr/>
      <dgm:t>
        <a:bodyPr/>
        <a:lstStyle/>
        <a:p>
          <a:endParaRPr lang="es-AR"/>
        </a:p>
      </dgm:t>
    </dgm:pt>
    <dgm:pt modelId="{6C2ED4E4-CFCC-4069-BA3E-E29BD7DAE907}" type="pres">
      <dgm:prSet presAssocID="{D73E92A8-9B7A-4124-A607-04F8FF520BEB}" presName="imageRepeatNode" presStyleLbl="fgImgPlace1" presStyleIdx="0" presStyleCnt="6"/>
      <dgm:spPr/>
      <dgm:t>
        <a:bodyPr/>
        <a:lstStyle/>
        <a:p>
          <a:endParaRPr lang="es-AR"/>
        </a:p>
      </dgm:t>
    </dgm:pt>
    <dgm:pt modelId="{33B7F4DD-2921-438F-9088-FA03B07A8612}" type="pres">
      <dgm:prSet presAssocID="{44BD0F5C-80F6-4829-B35A-9D8E765E92A8}" presName="parent_text_2" presStyleLbl="revTx" presStyleIdx="1" presStyleCnt="6" custScaleY="2537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C4EB052-3AF4-4FF4-8C68-6EB24A014F31}" type="pres">
      <dgm:prSet presAssocID="{44BD0F5C-80F6-4829-B35A-9D8E765E92A8}" presName="image_accent_2" presStyleCnt="0"/>
      <dgm:spPr/>
      <dgm:t>
        <a:bodyPr/>
        <a:lstStyle/>
        <a:p>
          <a:endParaRPr lang="es-AR"/>
        </a:p>
      </dgm:t>
    </dgm:pt>
    <dgm:pt modelId="{DB7C18A9-E25E-45CB-A4D5-717D11D83799}" type="pres">
      <dgm:prSet presAssocID="{44BD0F5C-80F6-4829-B35A-9D8E765E92A8}" presName="imageAccentRepeatNode" presStyleLbl="alignNode1" presStyleIdx="2" presStyleCnt="11"/>
      <dgm:spPr/>
      <dgm:t>
        <a:bodyPr/>
        <a:lstStyle/>
        <a:p>
          <a:endParaRPr lang="es-AR"/>
        </a:p>
      </dgm:t>
    </dgm:pt>
    <dgm:pt modelId="{EF093FC5-FBE9-45A4-9781-7DC8FA069190}" type="pres">
      <dgm:prSet presAssocID="{8EBE1405-471D-4CFB-80C6-F1A8CFDF25D6}" presName="image_2" presStyleCnt="0"/>
      <dgm:spPr/>
      <dgm:t>
        <a:bodyPr/>
        <a:lstStyle/>
        <a:p>
          <a:endParaRPr lang="es-AR"/>
        </a:p>
      </dgm:t>
    </dgm:pt>
    <dgm:pt modelId="{6C1BA16C-960F-4D32-B868-52E98E9A6FB3}" type="pres">
      <dgm:prSet presAssocID="{8EBE1405-471D-4CFB-80C6-F1A8CFDF25D6}" presName="imageRepeatNode" presStyleLbl="fgImgPlace1" presStyleIdx="1" presStyleCnt="6"/>
      <dgm:spPr/>
      <dgm:t>
        <a:bodyPr/>
        <a:lstStyle/>
        <a:p>
          <a:endParaRPr lang="es-AR"/>
        </a:p>
      </dgm:t>
    </dgm:pt>
    <dgm:pt modelId="{16928DB3-542E-430C-A17B-FCF05F2251D1}" type="pres">
      <dgm:prSet presAssocID="{94BF4D0C-A9F5-483A-942B-08DB1D357FF1}" presName="image_accent_3" presStyleCnt="0"/>
      <dgm:spPr/>
      <dgm:t>
        <a:bodyPr/>
        <a:lstStyle/>
        <a:p>
          <a:endParaRPr lang="es-AR"/>
        </a:p>
      </dgm:t>
    </dgm:pt>
    <dgm:pt modelId="{B4C5059A-F9A0-4E16-852A-18E04F15B696}" type="pres">
      <dgm:prSet presAssocID="{94BF4D0C-A9F5-483A-942B-08DB1D357FF1}" presName="imageAccentRepeatNode" presStyleLbl="alignNode1" presStyleIdx="3" presStyleCnt="11"/>
      <dgm:spPr/>
      <dgm:t>
        <a:bodyPr/>
        <a:lstStyle/>
        <a:p>
          <a:endParaRPr lang="es-AR"/>
        </a:p>
      </dgm:t>
    </dgm:pt>
    <dgm:pt modelId="{4C4F01EA-E6D4-444D-AD51-171EF22D6ABD}" type="pres">
      <dgm:prSet presAssocID="{94BF4D0C-A9F5-483A-942B-08DB1D357FF1}" presName="parent_text_3" presStyleLbl="revTx" presStyleIdx="2" presStyleCnt="6" custLinFactX="-74432" custLinFactNeighborX="-100000" custLinFactNeighborY="275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FCA5FEE-4C34-4EE6-AACC-B13B27BEA619}" type="pres">
      <dgm:prSet presAssocID="{94BF4D0C-A9F5-483A-942B-08DB1D357FF1}" presName="accent_2" presStyleLbl="alignNode1" presStyleIdx="4" presStyleCnt="11"/>
      <dgm:spPr/>
      <dgm:t>
        <a:bodyPr/>
        <a:lstStyle/>
        <a:p>
          <a:endParaRPr lang="es-AR"/>
        </a:p>
      </dgm:t>
    </dgm:pt>
    <dgm:pt modelId="{A69F2368-EC47-4971-9C8D-70DDC783955A}" type="pres">
      <dgm:prSet presAssocID="{94BF4D0C-A9F5-483A-942B-08DB1D357FF1}" presName="accent_3" presStyleLbl="alignNode1" presStyleIdx="5" presStyleCnt="11"/>
      <dgm:spPr/>
      <dgm:t>
        <a:bodyPr/>
        <a:lstStyle/>
        <a:p>
          <a:endParaRPr lang="es-AR"/>
        </a:p>
      </dgm:t>
    </dgm:pt>
    <dgm:pt modelId="{0B7C6684-B6B3-4CB2-8A20-1A505D5CF6F2}" type="pres">
      <dgm:prSet presAssocID="{4D2265D9-63CF-4443-BD45-63615EBC7234}" presName="image_3" presStyleCnt="0"/>
      <dgm:spPr/>
      <dgm:t>
        <a:bodyPr/>
        <a:lstStyle/>
        <a:p>
          <a:endParaRPr lang="es-AR"/>
        </a:p>
      </dgm:t>
    </dgm:pt>
    <dgm:pt modelId="{BEBA063D-7F45-4CA6-BEBC-CF56401B7C21}" type="pres">
      <dgm:prSet presAssocID="{4D2265D9-63CF-4443-BD45-63615EBC7234}" presName="imageRepeatNode" presStyleLbl="fgImgPlace1" presStyleIdx="2" presStyleCnt="6"/>
      <dgm:spPr/>
      <dgm:t>
        <a:bodyPr/>
        <a:lstStyle/>
        <a:p>
          <a:endParaRPr lang="es-AR"/>
        </a:p>
      </dgm:t>
    </dgm:pt>
    <dgm:pt modelId="{0402CCBF-6B1D-4F29-8109-B45C593A9571}" type="pres">
      <dgm:prSet presAssocID="{332E0A4F-95CC-401E-9991-16F951385A35}" presName="image_accent_4" presStyleCnt="0"/>
      <dgm:spPr/>
      <dgm:t>
        <a:bodyPr/>
        <a:lstStyle/>
        <a:p>
          <a:endParaRPr lang="es-AR"/>
        </a:p>
      </dgm:t>
    </dgm:pt>
    <dgm:pt modelId="{9B0D3A79-EE4D-4746-BC8F-8CF85CB45381}" type="pres">
      <dgm:prSet presAssocID="{332E0A4F-95CC-401E-9991-16F951385A35}" presName="imageAccentRepeatNode" presStyleLbl="alignNode1" presStyleIdx="6" presStyleCnt="11"/>
      <dgm:spPr/>
      <dgm:t>
        <a:bodyPr/>
        <a:lstStyle/>
        <a:p>
          <a:endParaRPr lang="es-AR"/>
        </a:p>
      </dgm:t>
    </dgm:pt>
    <dgm:pt modelId="{84F75A69-2ED1-4964-B36A-8E6A4F46CD5E}" type="pres">
      <dgm:prSet presAssocID="{332E0A4F-95CC-401E-9991-16F951385A35}" presName="parent_text_4" presStyleLbl="revTx" presStyleIdx="3" presStyleCnt="6" custLinFactNeighborX="8668" custLinFactNeighborY="139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1CF32DF-A32F-4701-ACB4-BB1CBF7869B9}" type="pres">
      <dgm:prSet presAssocID="{332E0A4F-95CC-401E-9991-16F951385A35}" presName="accent_4" presStyleLbl="alignNode1" presStyleIdx="7" presStyleCnt="11"/>
      <dgm:spPr/>
      <dgm:t>
        <a:bodyPr/>
        <a:lstStyle/>
        <a:p>
          <a:endParaRPr lang="es-AR"/>
        </a:p>
      </dgm:t>
    </dgm:pt>
    <dgm:pt modelId="{7ED92095-5BFD-4352-BA53-83511939E15C}" type="pres">
      <dgm:prSet presAssocID="{F49A4CD5-CA8C-4763-AD6A-FE298B860FBC}" presName="image_4" presStyleCnt="0"/>
      <dgm:spPr/>
      <dgm:t>
        <a:bodyPr/>
        <a:lstStyle/>
        <a:p>
          <a:endParaRPr lang="es-AR"/>
        </a:p>
      </dgm:t>
    </dgm:pt>
    <dgm:pt modelId="{2A88E9D9-0424-4B95-9701-EB6AF42E62D1}" type="pres">
      <dgm:prSet presAssocID="{F49A4CD5-CA8C-4763-AD6A-FE298B860FBC}" presName="imageRepeatNode" presStyleLbl="fgImgPlace1" presStyleIdx="3" presStyleCnt="6"/>
      <dgm:spPr/>
      <dgm:t>
        <a:bodyPr/>
        <a:lstStyle/>
        <a:p>
          <a:endParaRPr lang="es-AR"/>
        </a:p>
      </dgm:t>
    </dgm:pt>
    <dgm:pt modelId="{5EEDD3A3-854E-4662-B3EB-99384D6AF727}" type="pres">
      <dgm:prSet presAssocID="{A5E9BDB7-EC7E-40CC-94E5-DE3113A284F3}" presName="image_accent_5" presStyleCnt="0"/>
      <dgm:spPr/>
      <dgm:t>
        <a:bodyPr/>
        <a:lstStyle/>
        <a:p>
          <a:endParaRPr lang="es-AR"/>
        </a:p>
      </dgm:t>
    </dgm:pt>
    <dgm:pt modelId="{EDC8CCA6-2B50-499B-8F26-2CE4245EDE32}" type="pres">
      <dgm:prSet presAssocID="{A5E9BDB7-EC7E-40CC-94E5-DE3113A284F3}" presName="imageAccentRepeatNode" presStyleLbl="alignNode1" presStyleIdx="8" presStyleCnt="11"/>
      <dgm:spPr/>
      <dgm:t>
        <a:bodyPr/>
        <a:lstStyle/>
        <a:p>
          <a:endParaRPr lang="es-AR"/>
        </a:p>
      </dgm:t>
    </dgm:pt>
    <dgm:pt modelId="{229AB441-B07C-4C76-9C9B-0A82AC99308D}" type="pres">
      <dgm:prSet presAssocID="{A5E9BDB7-EC7E-40CC-94E5-DE3113A284F3}" presName="parent_text_5" presStyleLbl="revTx" presStyleIdx="4" presStyleCnt="6" custScaleY="342138" custLinFactX="-46251" custLinFactNeighborX="-100000" custLinFactNeighborY="383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10C510D-262C-482E-B5F0-14329767B995}" type="pres">
      <dgm:prSet presAssocID="{31D6C191-F2F1-4B6F-BEB3-6183899BB7A4}" presName="image_5" presStyleCnt="0"/>
      <dgm:spPr/>
      <dgm:t>
        <a:bodyPr/>
        <a:lstStyle/>
        <a:p>
          <a:endParaRPr lang="es-AR"/>
        </a:p>
      </dgm:t>
    </dgm:pt>
    <dgm:pt modelId="{8388C710-24F4-49B3-9188-B8BA315F39EA}" type="pres">
      <dgm:prSet presAssocID="{31D6C191-F2F1-4B6F-BEB3-6183899BB7A4}" presName="imageRepeatNode" presStyleLbl="fgImgPlace1" presStyleIdx="4" presStyleCnt="6"/>
      <dgm:spPr/>
      <dgm:t>
        <a:bodyPr/>
        <a:lstStyle/>
        <a:p>
          <a:endParaRPr lang="es-AR"/>
        </a:p>
      </dgm:t>
    </dgm:pt>
    <dgm:pt modelId="{D0BAC0B4-186F-47C0-B008-C61875FE3765}" type="pres">
      <dgm:prSet presAssocID="{61D376BE-D7E9-4301-8FAA-AC823127D57E}" presName="parent_text_6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B06D5AC-6775-4660-A709-E61F19DBA12C}" type="pres">
      <dgm:prSet presAssocID="{61D376BE-D7E9-4301-8FAA-AC823127D57E}" presName="image_accent_6" presStyleCnt="0"/>
      <dgm:spPr/>
      <dgm:t>
        <a:bodyPr/>
        <a:lstStyle/>
        <a:p>
          <a:endParaRPr lang="es-AR"/>
        </a:p>
      </dgm:t>
    </dgm:pt>
    <dgm:pt modelId="{E63D6627-53A0-4720-8552-325E7DA4922A}" type="pres">
      <dgm:prSet presAssocID="{61D376BE-D7E9-4301-8FAA-AC823127D57E}" presName="imageAccentRepeatNode" presStyleLbl="alignNode1" presStyleIdx="9" presStyleCnt="11"/>
      <dgm:spPr/>
      <dgm:t>
        <a:bodyPr/>
        <a:lstStyle/>
        <a:p>
          <a:endParaRPr lang="es-AR"/>
        </a:p>
      </dgm:t>
    </dgm:pt>
    <dgm:pt modelId="{1814F8E9-3621-42C0-970A-F2B5CF099B5E}" type="pres">
      <dgm:prSet presAssocID="{61D376BE-D7E9-4301-8FAA-AC823127D57E}" presName="accent_5" presStyleLbl="alignNode1" presStyleIdx="10" presStyleCnt="11"/>
      <dgm:spPr/>
      <dgm:t>
        <a:bodyPr/>
        <a:lstStyle/>
        <a:p>
          <a:endParaRPr lang="es-AR"/>
        </a:p>
      </dgm:t>
    </dgm:pt>
    <dgm:pt modelId="{F238FB9A-2B0C-4E2E-894F-9C914A68E924}" type="pres">
      <dgm:prSet presAssocID="{738EF693-C763-4AC9-AE0D-6D07A36D8408}" presName="image_6" presStyleCnt="0"/>
      <dgm:spPr/>
      <dgm:t>
        <a:bodyPr/>
        <a:lstStyle/>
        <a:p>
          <a:endParaRPr lang="es-AR"/>
        </a:p>
      </dgm:t>
    </dgm:pt>
    <dgm:pt modelId="{2F1D90BE-7F91-41D6-AC1C-2166C85E5BBD}" type="pres">
      <dgm:prSet presAssocID="{738EF693-C763-4AC9-AE0D-6D07A36D8408}" presName="imageRepeatNode" presStyleLbl="fgImgPlace1" presStyleIdx="5" presStyleCnt="6"/>
      <dgm:spPr/>
      <dgm:t>
        <a:bodyPr/>
        <a:lstStyle/>
        <a:p>
          <a:endParaRPr lang="es-AR"/>
        </a:p>
      </dgm:t>
    </dgm:pt>
  </dgm:ptLst>
  <dgm:cxnLst>
    <dgm:cxn modelId="{6E5C8F30-35B6-4F28-9AE8-9205C568A93F}" type="presOf" srcId="{738EF693-C763-4AC9-AE0D-6D07A36D8408}" destId="{2F1D90BE-7F91-41D6-AC1C-2166C85E5BBD}" srcOrd="0" destOrd="0" presId="urn:microsoft.com/office/officeart/2008/layout/BubblePictureList"/>
    <dgm:cxn modelId="{5059B2E0-265B-4E1C-A353-1FDCD630D30C}" type="presOf" srcId="{61D376BE-D7E9-4301-8FAA-AC823127D57E}" destId="{D0BAC0B4-186F-47C0-B008-C61875FE3765}" srcOrd="0" destOrd="0" presId="urn:microsoft.com/office/officeart/2008/layout/BubblePictureList"/>
    <dgm:cxn modelId="{4CEAE2E5-27E1-40AE-A081-330034226378}" type="presOf" srcId="{8EBE1405-471D-4CFB-80C6-F1A8CFDF25D6}" destId="{6C1BA16C-960F-4D32-B868-52E98E9A6FB3}" srcOrd="0" destOrd="0" presId="urn:microsoft.com/office/officeart/2008/layout/BubblePictureList"/>
    <dgm:cxn modelId="{77BBD738-FE9F-498D-86C0-55F7648BBD8F}" srcId="{408734B5-924C-4D81-83DC-8E1389FD55F5}" destId="{61D376BE-D7E9-4301-8FAA-AC823127D57E}" srcOrd="5" destOrd="0" parTransId="{E0545FA6-3A86-4BA0-A54A-026F346474BB}" sibTransId="{738EF693-C763-4AC9-AE0D-6D07A36D8408}"/>
    <dgm:cxn modelId="{C02B8F43-9FD4-4FEA-B2D7-7090F903EE12}" type="presOf" srcId="{20C84324-04A2-4146-A5EE-EF4AEA77EAAA}" destId="{E563B7F2-1B1F-4FBA-88D2-DB1D4F037CEF}" srcOrd="0" destOrd="0" presId="urn:microsoft.com/office/officeart/2008/layout/BubblePictureList"/>
    <dgm:cxn modelId="{5A8AD619-48E9-4EF8-A524-AC61D44A9615}" srcId="{408734B5-924C-4D81-83DC-8E1389FD55F5}" destId="{332E0A4F-95CC-401E-9991-16F951385A35}" srcOrd="3" destOrd="0" parTransId="{3A64AEB7-A30B-49F2-88A0-47CFFC0A6F5C}" sibTransId="{F49A4CD5-CA8C-4763-AD6A-FE298B860FBC}"/>
    <dgm:cxn modelId="{09EA2692-5DE1-4A51-8EB3-E22EDAA70296}" type="presOf" srcId="{4D2265D9-63CF-4443-BD45-63615EBC7234}" destId="{BEBA063D-7F45-4CA6-BEBC-CF56401B7C21}" srcOrd="0" destOrd="0" presId="urn:microsoft.com/office/officeart/2008/layout/BubblePictureList"/>
    <dgm:cxn modelId="{2EA353BF-B234-4E4B-8D71-7A62C16418D1}" srcId="{408734B5-924C-4D81-83DC-8E1389FD55F5}" destId="{94BF4D0C-A9F5-483A-942B-08DB1D357FF1}" srcOrd="2" destOrd="0" parTransId="{0C477CDB-BA4F-42C9-9043-383203B807D7}" sibTransId="{4D2265D9-63CF-4443-BD45-63615EBC7234}"/>
    <dgm:cxn modelId="{C1AA83F3-0306-4C71-8102-9CDD61EEEC0B}" type="presOf" srcId="{A5E9BDB7-EC7E-40CC-94E5-DE3113A284F3}" destId="{229AB441-B07C-4C76-9C9B-0A82AC99308D}" srcOrd="0" destOrd="0" presId="urn:microsoft.com/office/officeart/2008/layout/BubblePictureList"/>
    <dgm:cxn modelId="{822CFFDF-EE29-418C-A242-263E0934B7BA}" type="presOf" srcId="{31D6C191-F2F1-4B6F-BEB3-6183899BB7A4}" destId="{8388C710-24F4-49B3-9188-B8BA315F39EA}" srcOrd="0" destOrd="0" presId="urn:microsoft.com/office/officeart/2008/layout/BubblePictureList"/>
    <dgm:cxn modelId="{950043F0-7707-4B62-A8ED-89FDAC0BD94A}" type="presOf" srcId="{332E0A4F-95CC-401E-9991-16F951385A35}" destId="{84F75A69-2ED1-4964-B36A-8E6A4F46CD5E}" srcOrd="0" destOrd="0" presId="urn:microsoft.com/office/officeart/2008/layout/BubblePictureList"/>
    <dgm:cxn modelId="{10964643-3B64-4180-AAEC-BAB30D63DF9C}" type="presOf" srcId="{44BD0F5C-80F6-4829-B35A-9D8E765E92A8}" destId="{33B7F4DD-2921-438F-9088-FA03B07A8612}" srcOrd="0" destOrd="0" presId="urn:microsoft.com/office/officeart/2008/layout/BubblePictureList"/>
    <dgm:cxn modelId="{501C10FA-494D-4E6B-B2C4-E5951A52CE78}" srcId="{408734B5-924C-4D81-83DC-8E1389FD55F5}" destId="{20C84324-04A2-4146-A5EE-EF4AEA77EAAA}" srcOrd="0" destOrd="0" parTransId="{F659D7F8-B8D8-4359-A3E4-3378EC55C3A2}" sibTransId="{D73E92A8-9B7A-4124-A607-04F8FF520BEB}"/>
    <dgm:cxn modelId="{22E1B040-6AEB-492B-AFC9-F3C22F085945}" srcId="{408734B5-924C-4D81-83DC-8E1389FD55F5}" destId="{44BD0F5C-80F6-4829-B35A-9D8E765E92A8}" srcOrd="1" destOrd="0" parTransId="{9691AF08-935E-4B01-9C14-CEBD9D7BD097}" sibTransId="{8EBE1405-471D-4CFB-80C6-F1A8CFDF25D6}"/>
    <dgm:cxn modelId="{097793A9-E5CB-4782-8AFC-C2337B4E06E3}" type="presOf" srcId="{94BF4D0C-A9F5-483A-942B-08DB1D357FF1}" destId="{4C4F01EA-E6D4-444D-AD51-171EF22D6ABD}" srcOrd="0" destOrd="0" presId="urn:microsoft.com/office/officeart/2008/layout/BubblePictureList"/>
    <dgm:cxn modelId="{92021A78-9585-4DE4-8555-9AF445B98609}" type="presOf" srcId="{F49A4CD5-CA8C-4763-AD6A-FE298B860FBC}" destId="{2A88E9D9-0424-4B95-9701-EB6AF42E62D1}" srcOrd="0" destOrd="0" presId="urn:microsoft.com/office/officeart/2008/layout/BubblePictureList"/>
    <dgm:cxn modelId="{C465CA50-A95A-4FCF-82C5-AF5D9380AC7E}" type="presOf" srcId="{408734B5-924C-4D81-83DC-8E1389FD55F5}" destId="{32FA2D16-C57E-4931-B0F6-070C694BD95D}" srcOrd="0" destOrd="0" presId="urn:microsoft.com/office/officeart/2008/layout/BubblePictureList"/>
    <dgm:cxn modelId="{64D9C724-1913-40D4-B231-F727B498A101}" srcId="{408734B5-924C-4D81-83DC-8E1389FD55F5}" destId="{A5E9BDB7-EC7E-40CC-94E5-DE3113A284F3}" srcOrd="4" destOrd="0" parTransId="{F08FE549-1B55-48D8-A78C-3D6D651193D5}" sibTransId="{31D6C191-F2F1-4B6F-BEB3-6183899BB7A4}"/>
    <dgm:cxn modelId="{8D802D92-9A8D-417D-B3A1-AA0FE59287EC}" type="presOf" srcId="{D73E92A8-9B7A-4124-A607-04F8FF520BEB}" destId="{6C2ED4E4-CFCC-4069-BA3E-E29BD7DAE907}" srcOrd="0" destOrd="0" presId="urn:microsoft.com/office/officeart/2008/layout/BubblePictureList"/>
    <dgm:cxn modelId="{175A4494-3F7C-4464-829D-B5AF077ABE47}" type="presParOf" srcId="{32FA2D16-C57E-4931-B0F6-070C694BD95D}" destId="{E563B7F2-1B1F-4FBA-88D2-DB1D4F037CEF}" srcOrd="0" destOrd="0" presId="urn:microsoft.com/office/officeart/2008/layout/BubblePictureList"/>
    <dgm:cxn modelId="{8C5D92C2-3CC8-4A08-9CE5-1534611B55BF}" type="presParOf" srcId="{32FA2D16-C57E-4931-B0F6-070C694BD95D}" destId="{FC9080F4-6580-4549-920D-3A1090F28ADF}" srcOrd="1" destOrd="0" presId="urn:microsoft.com/office/officeart/2008/layout/BubblePictureList"/>
    <dgm:cxn modelId="{798D055B-2E59-4E0B-B5E5-285272963C48}" type="presParOf" srcId="{FC9080F4-6580-4549-920D-3A1090F28ADF}" destId="{A005E010-74E5-4B79-91E4-42ACE2C2A1CC}" srcOrd="0" destOrd="0" presId="urn:microsoft.com/office/officeart/2008/layout/BubblePictureList"/>
    <dgm:cxn modelId="{E630C794-C3D6-4E58-83FE-968CB9AC2658}" type="presParOf" srcId="{32FA2D16-C57E-4931-B0F6-070C694BD95D}" destId="{896D8ED6-C7F0-4AAC-BBDD-8599EF534702}" srcOrd="2" destOrd="0" presId="urn:microsoft.com/office/officeart/2008/layout/BubblePictureList"/>
    <dgm:cxn modelId="{09B31965-4716-4C8A-951E-D9970CE9F720}" type="presParOf" srcId="{32FA2D16-C57E-4931-B0F6-070C694BD95D}" destId="{EA3B5511-86FF-4DBC-AAB3-EEA255AF3902}" srcOrd="3" destOrd="0" presId="urn:microsoft.com/office/officeart/2008/layout/BubblePictureList"/>
    <dgm:cxn modelId="{2692555F-A37D-4148-A06F-07B48FA5532E}" type="presParOf" srcId="{EA3B5511-86FF-4DBC-AAB3-EEA255AF3902}" destId="{6C2ED4E4-CFCC-4069-BA3E-E29BD7DAE907}" srcOrd="0" destOrd="0" presId="urn:microsoft.com/office/officeart/2008/layout/BubblePictureList"/>
    <dgm:cxn modelId="{83D30FFA-395E-48B6-A87D-5059B5D87375}" type="presParOf" srcId="{32FA2D16-C57E-4931-B0F6-070C694BD95D}" destId="{33B7F4DD-2921-438F-9088-FA03B07A8612}" srcOrd="4" destOrd="0" presId="urn:microsoft.com/office/officeart/2008/layout/BubblePictureList"/>
    <dgm:cxn modelId="{735955EC-FD40-4E68-ADC4-8ED642E5BDCA}" type="presParOf" srcId="{32FA2D16-C57E-4931-B0F6-070C694BD95D}" destId="{2C4EB052-3AF4-4FF4-8C68-6EB24A014F31}" srcOrd="5" destOrd="0" presId="urn:microsoft.com/office/officeart/2008/layout/BubblePictureList"/>
    <dgm:cxn modelId="{D0F98339-5274-44B3-B0F9-620380937C21}" type="presParOf" srcId="{2C4EB052-3AF4-4FF4-8C68-6EB24A014F31}" destId="{DB7C18A9-E25E-45CB-A4D5-717D11D83799}" srcOrd="0" destOrd="0" presId="urn:microsoft.com/office/officeart/2008/layout/BubblePictureList"/>
    <dgm:cxn modelId="{E95C6CA6-34BA-4B44-9733-E3DAF116093D}" type="presParOf" srcId="{32FA2D16-C57E-4931-B0F6-070C694BD95D}" destId="{EF093FC5-FBE9-45A4-9781-7DC8FA069190}" srcOrd="6" destOrd="0" presId="urn:microsoft.com/office/officeart/2008/layout/BubblePictureList"/>
    <dgm:cxn modelId="{C8C2B5DC-BBF1-40B4-8A2B-454E9392CD25}" type="presParOf" srcId="{EF093FC5-FBE9-45A4-9781-7DC8FA069190}" destId="{6C1BA16C-960F-4D32-B868-52E98E9A6FB3}" srcOrd="0" destOrd="0" presId="urn:microsoft.com/office/officeart/2008/layout/BubblePictureList"/>
    <dgm:cxn modelId="{6D0DC9FF-F299-4416-B9BA-B6EA341214DB}" type="presParOf" srcId="{32FA2D16-C57E-4931-B0F6-070C694BD95D}" destId="{16928DB3-542E-430C-A17B-FCF05F2251D1}" srcOrd="7" destOrd="0" presId="urn:microsoft.com/office/officeart/2008/layout/BubblePictureList"/>
    <dgm:cxn modelId="{958C1737-636D-4F37-BCF9-F108C967163B}" type="presParOf" srcId="{16928DB3-542E-430C-A17B-FCF05F2251D1}" destId="{B4C5059A-F9A0-4E16-852A-18E04F15B696}" srcOrd="0" destOrd="0" presId="urn:microsoft.com/office/officeart/2008/layout/BubblePictureList"/>
    <dgm:cxn modelId="{8ED92B7D-1E4F-4A43-94B4-3877D1180A96}" type="presParOf" srcId="{32FA2D16-C57E-4931-B0F6-070C694BD95D}" destId="{4C4F01EA-E6D4-444D-AD51-171EF22D6ABD}" srcOrd="8" destOrd="0" presId="urn:microsoft.com/office/officeart/2008/layout/BubblePictureList"/>
    <dgm:cxn modelId="{23EC75CC-A43B-48FF-9ACF-0F6698D56AE4}" type="presParOf" srcId="{32FA2D16-C57E-4931-B0F6-070C694BD95D}" destId="{5FCA5FEE-4C34-4EE6-AACC-B13B27BEA619}" srcOrd="9" destOrd="0" presId="urn:microsoft.com/office/officeart/2008/layout/BubblePictureList"/>
    <dgm:cxn modelId="{218DD4F6-9CFF-4968-A848-764C252B39E4}" type="presParOf" srcId="{32FA2D16-C57E-4931-B0F6-070C694BD95D}" destId="{A69F2368-EC47-4971-9C8D-70DDC783955A}" srcOrd="10" destOrd="0" presId="urn:microsoft.com/office/officeart/2008/layout/BubblePictureList"/>
    <dgm:cxn modelId="{A559CACA-2106-429C-BC55-1E939B3C0F7B}" type="presParOf" srcId="{32FA2D16-C57E-4931-B0F6-070C694BD95D}" destId="{0B7C6684-B6B3-4CB2-8A20-1A505D5CF6F2}" srcOrd="11" destOrd="0" presId="urn:microsoft.com/office/officeart/2008/layout/BubblePictureList"/>
    <dgm:cxn modelId="{C2A4C35D-1F39-4459-8622-FDB7F2F97CEA}" type="presParOf" srcId="{0B7C6684-B6B3-4CB2-8A20-1A505D5CF6F2}" destId="{BEBA063D-7F45-4CA6-BEBC-CF56401B7C21}" srcOrd="0" destOrd="0" presId="urn:microsoft.com/office/officeart/2008/layout/BubblePictureList"/>
    <dgm:cxn modelId="{883C33FA-D9D7-4BAA-8DC8-07A555A18D4F}" type="presParOf" srcId="{32FA2D16-C57E-4931-B0F6-070C694BD95D}" destId="{0402CCBF-6B1D-4F29-8109-B45C593A9571}" srcOrd="12" destOrd="0" presId="urn:microsoft.com/office/officeart/2008/layout/BubblePictureList"/>
    <dgm:cxn modelId="{1B8145B1-B763-4CC6-803F-F3256CD56B32}" type="presParOf" srcId="{0402CCBF-6B1D-4F29-8109-B45C593A9571}" destId="{9B0D3A79-EE4D-4746-BC8F-8CF85CB45381}" srcOrd="0" destOrd="0" presId="urn:microsoft.com/office/officeart/2008/layout/BubblePictureList"/>
    <dgm:cxn modelId="{875B46B6-AF21-4D52-B1F3-7064F2952100}" type="presParOf" srcId="{32FA2D16-C57E-4931-B0F6-070C694BD95D}" destId="{84F75A69-2ED1-4964-B36A-8E6A4F46CD5E}" srcOrd="13" destOrd="0" presId="urn:microsoft.com/office/officeart/2008/layout/BubblePictureList"/>
    <dgm:cxn modelId="{57B6EF28-B468-46FE-887C-8E1C538268B2}" type="presParOf" srcId="{32FA2D16-C57E-4931-B0F6-070C694BD95D}" destId="{C1CF32DF-A32F-4701-ACB4-BB1CBF7869B9}" srcOrd="14" destOrd="0" presId="urn:microsoft.com/office/officeart/2008/layout/BubblePictureList"/>
    <dgm:cxn modelId="{CDB80628-807C-446C-A257-22DA226B5017}" type="presParOf" srcId="{32FA2D16-C57E-4931-B0F6-070C694BD95D}" destId="{7ED92095-5BFD-4352-BA53-83511939E15C}" srcOrd="15" destOrd="0" presId="urn:microsoft.com/office/officeart/2008/layout/BubblePictureList"/>
    <dgm:cxn modelId="{36BF4C78-4D53-4EC2-83B4-C85E7C07C2AD}" type="presParOf" srcId="{7ED92095-5BFD-4352-BA53-83511939E15C}" destId="{2A88E9D9-0424-4B95-9701-EB6AF42E62D1}" srcOrd="0" destOrd="0" presId="urn:microsoft.com/office/officeart/2008/layout/BubblePictureList"/>
    <dgm:cxn modelId="{CF6D7C78-63B4-41A4-ADC4-22938E00887B}" type="presParOf" srcId="{32FA2D16-C57E-4931-B0F6-070C694BD95D}" destId="{5EEDD3A3-854E-4662-B3EB-99384D6AF727}" srcOrd="16" destOrd="0" presId="urn:microsoft.com/office/officeart/2008/layout/BubblePictureList"/>
    <dgm:cxn modelId="{8ABBE1C7-6AF8-49DE-A395-3D96E1E26BC8}" type="presParOf" srcId="{5EEDD3A3-854E-4662-B3EB-99384D6AF727}" destId="{EDC8CCA6-2B50-499B-8F26-2CE4245EDE32}" srcOrd="0" destOrd="0" presId="urn:microsoft.com/office/officeart/2008/layout/BubblePictureList"/>
    <dgm:cxn modelId="{F301650C-C3A3-46FF-8978-76BB4F3733AD}" type="presParOf" srcId="{32FA2D16-C57E-4931-B0F6-070C694BD95D}" destId="{229AB441-B07C-4C76-9C9B-0A82AC99308D}" srcOrd="17" destOrd="0" presId="urn:microsoft.com/office/officeart/2008/layout/BubblePictureList"/>
    <dgm:cxn modelId="{1AC46E54-5AF3-473D-9F66-EC27D219ADE8}" type="presParOf" srcId="{32FA2D16-C57E-4931-B0F6-070C694BD95D}" destId="{310C510D-262C-482E-B5F0-14329767B995}" srcOrd="18" destOrd="0" presId="urn:microsoft.com/office/officeart/2008/layout/BubblePictureList"/>
    <dgm:cxn modelId="{EFC26A40-7638-4C82-B710-6D2BD9F277C0}" type="presParOf" srcId="{310C510D-262C-482E-B5F0-14329767B995}" destId="{8388C710-24F4-49B3-9188-B8BA315F39EA}" srcOrd="0" destOrd="0" presId="urn:microsoft.com/office/officeart/2008/layout/BubblePictureList"/>
    <dgm:cxn modelId="{20DAA5A1-3EFF-468D-B2C6-CDABE3573CAB}" type="presParOf" srcId="{32FA2D16-C57E-4931-B0F6-070C694BD95D}" destId="{D0BAC0B4-186F-47C0-B008-C61875FE3765}" srcOrd="19" destOrd="0" presId="urn:microsoft.com/office/officeart/2008/layout/BubblePictureList"/>
    <dgm:cxn modelId="{CD20FC72-4972-4C6A-8CE4-588499498B1D}" type="presParOf" srcId="{32FA2D16-C57E-4931-B0F6-070C694BD95D}" destId="{8B06D5AC-6775-4660-A709-E61F19DBA12C}" srcOrd="20" destOrd="0" presId="urn:microsoft.com/office/officeart/2008/layout/BubblePictureList"/>
    <dgm:cxn modelId="{DA1F315C-F5B2-4FA6-98E1-B416858D22D2}" type="presParOf" srcId="{8B06D5AC-6775-4660-A709-E61F19DBA12C}" destId="{E63D6627-53A0-4720-8552-325E7DA4922A}" srcOrd="0" destOrd="0" presId="urn:microsoft.com/office/officeart/2008/layout/BubblePictureList"/>
    <dgm:cxn modelId="{3E1CF471-8957-42EE-A175-9F38DB40D8BA}" type="presParOf" srcId="{32FA2D16-C57E-4931-B0F6-070C694BD95D}" destId="{1814F8E9-3621-42C0-970A-F2B5CF099B5E}" srcOrd="21" destOrd="0" presId="urn:microsoft.com/office/officeart/2008/layout/BubblePictureList"/>
    <dgm:cxn modelId="{0A693E40-A7EA-442D-89B4-73AB8DF93150}" type="presParOf" srcId="{32FA2D16-C57E-4931-B0F6-070C694BD95D}" destId="{F238FB9A-2B0C-4E2E-894F-9C914A68E924}" srcOrd="22" destOrd="0" presId="urn:microsoft.com/office/officeart/2008/layout/BubblePictureList"/>
    <dgm:cxn modelId="{388C5D88-3AB0-4F67-9A76-CF98E9502036}" type="presParOf" srcId="{F238FB9A-2B0C-4E2E-894F-9C914A68E924}" destId="{2F1D90BE-7F91-41D6-AC1C-2166C85E5BBD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8734B5-924C-4D81-83DC-8E1389FD55F5}" type="doc">
      <dgm:prSet loTypeId="urn:microsoft.com/office/officeart/2008/layout/BubblePictureList" loCatId="picture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s-AR"/>
        </a:p>
      </dgm:t>
    </dgm:pt>
    <dgm:pt modelId="{047BC47C-AADD-4DC6-BB65-3474C3ACBE49}">
      <dgm:prSet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endParaRPr lang="es-AR" sz="1050" b="1" dirty="0"/>
        </a:p>
      </dgm:t>
    </dgm:pt>
    <dgm:pt modelId="{91ED4484-BF7E-42C5-8493-898559455CCC}" type="parTrans" cxnId="{FB21199D-C092-430E-A08E-2485A2FF1EA4}">
      <dgm:prSet/>
      <dgm:spPr/>
      <dgm:t>
        <a:bodyPr/>
        <a:lstStyle/>
        <a:p>
          <a:endParaRPr lang="es-AR" sz="1050"/>
        </a:p>
      </dgm:t>
    </dgm:pt>
    <dgm:pt modelId="{95AD8517-6312-4DB2-8147-ACC41F7A7C71}" type="sibTrans" cxnId="{FB21199D-C092-430E-A08E-2485A2FF1EA4}">
      <dgm:prSet/>
      <dgm:spPr/>
      <dgm:t>
        <a:bodyPr/>
        <a:lstStyle/>
        <a:p>
          <a:endParaRPr lang="es-AR" sz="1050"/>
        </a:p>
      </dgm:t>
    </dgm:pt>
    <dgm:pt modelId="{2621BE3D-92E9-4470-811B-B077FC65EE42}">
      <dgm:prSet custT="1"/>
      <dgm:spPr/>
      <dgm:t>
        <a:bodyPr/>
        <a:lstStyle/>
        <a:p>
          <a:endParaRPr lang="es-AR" sz="1050" b="1" dirty="0"/>
        </a:p>
      </dgm:t>
    </dgm:pt>
    <dgm:pt modelId="{345AAC24-AACA-4866-835E-776B9B63AB52}" type="parTrans" cxnId="{F6F3FA02-A557-4460-BA8B-26845CEEBB51}">
      <dgm:prSet/>
      <dgm:spPr/>
      <dgm:t>
        <a:bodyPr/>
        <a:lstStyle/>
        <a:p>
          <a:endParaRPr lang="es-AR" sz="1050"/>
        </a:p>
      </dgm:t>
    </dgm:pt>
    <dgm:pt modelId="{DCD9FA93-8BFA-491E-B328-1EFD0848C971}" type="sibTrans" cxnId="{F6F3FA02-A557-4460-BA8B-26845CEEBB51}">
      <dgm:prSet/>
      <dgm:spPr/>
      <dgm:t>
        <a:bodyPr/>
        <a:lstStyle/>
        <a:p>
          <a:endParaRPr lang="es-AR" sz="1050"/>
        </a:p>
      </dgm:t>
    </dgm:pt>
    <dgm:pt modelId="{8021347B-2DC7-4D31-B06C-B76DC638A97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AR" sz="1100" dirty="0" err="1" smtClean="0"/>
            <a:t>Biosimilars</a:t>
          </a:r>
          <a:endParaRPr lang="es-AR" sz="11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AR" sz="1100" dirty="0" err="1" smtClean="0"/>
            <a:t>Infectious</a:t>
          </a:r>
          <a:r>
            <a:rPr lang="es-AR" sz="1100" dirty="0" smtClean="0"/>
            <a:t> </a:t>
          </a:r>
          <a:r>
            <a:rPr lang="es-AR" sz="1100" dirty="0" err="1" smtClean="0"/>
            <a:t>diseases</a:t>
          </a:r>
          <a:endParaRPr lang="es-AR" sz="1100" dirty="0" smtClean="0"/>
        </a:p>
      </dgm:t>
    </dgm:pt>
    <dgm:pt modelId="{E023C92B-AE6A-4388-B631-632C5A77AE81}" type="sibTrans" cxnId="{FDD0FA70-9680-44CA-9E0B-E560CB6889B0}">
      <dgm:prSet/>
      <dgm:spPr/>
      <dgm:t>
        <a:bodyPr/>
        <a:lstStyle/>
        <a:p>
          <a:endParaRPr lang="es-AR" sz="1050"/>
        </a:p>
      </dgm:t>
    </dgm:pt>
    <dgm:pt modelId="{B8DCCE58-3EA1-473D-A5DD-9687F71416A6}" type="parTrans" cxnId="{FDD0FA70-9680-44CA-9E0B-E560CB6889B0}">
      <dgm:prSet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s-AR" sz="1100" b="1" dirty="0" smtClean="0"/>
            <a:t>HEALTH</a:t>
          </a:r>
          <a:endParaRPr lang="es-AR" sz="1100" b="1" dirty="0"/>
        </a:p>
      </dgm:t>
    </dgm:pt>
    <dgm:pt modelId="{32FA2D16-C57E-4931-B0F6-070C694BD95D}" type="pres">
      <dgm:prSet presAssocID="{408734B5-924C-4D81-83DC-8E1389FD55F5}" presName="Name0" presStyleCnt="0">
        <dgm:presLayoutVars>
          <dgm:chMax val="8"/>
          <dgm:chPref val="8"/>
          <dgm:dir/>
        </dgm:presLayoutVars>
      </dgm:prSet>
      <dgm:spPr/>
      <dgm:t>
        <a:bodyPr/>
        <a:lstStyle/>
        <a:p>
          <a:endParaRPr lang="es-AR"/>
        </a:p>
      </dgm:t>
    </dgm:pt>
    <dgm:pt modelId="{F45CB8E1-48AE-4FD1-9E04-5A463F994E14}" type="pres">
      <dgm:prSet presAssocID="{047BC47C-AADD-4DC6-BB65-3474C3ACBE49}" presName="parent_text_1" presStyleLbl="revTx" presStyleIdx="0" presStyleCnt="2" custLinFactNeighborX="-12765" custLinFactNeighborY="8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3A78352-C5E7-430F-90EB-D4BFE3569B85}" type="pres">
      <dgm:prSet presAssocID="{047BC47C-AADD-4DC6-BB65-3474C3ACBE49}" presName="image_accent_1" presStyleCnt="0"/>
      <dgm:spPr/>
      <dgm:t>
        <a:bodyPr/>
        <a:lstStyle/>
        <a:p>
          <a:endParaRPr lang="es-AR"/>
        </a:p>
      </dgm:t>
    </dgm:pt>
    <dgm:pt modelId="{A8561640-9CE7-41F6-B3E3-B4F120E8C19F}" type="pres">
      <dgm:prSet presAssocID="{047BC47C-AADD-4DC6-BB65-3474C3ACBE49}" presName="imageAccentRepeatNode" presStyleLbl="alignNode1" presStyleIdx="0" presStyleCnt="3" custLinFactNeighborX="-25754" custLinFactNeighborY="52852"/>
      <dgm:spPr/>
      <dgm:t>
        <a:bodyPr/>
        <a:lstStyle/>
        <a:p>
          <a:endParaRPr lang="es-AR"/>
        </a:p>
      </dgm:t>
    </dgm:pt>
    <dgm:pt modelId="{3310C266-609B-4CB9-B797-1881C145A725}" type="pres">
      <dgm:prSet presAssocID="{047BC47C-AADD-4DC6-BB65-3474C3ACBE49}" presName="accent_1" presStyleLbl="alignNode1" presStyleIdx="1" presStyleCnt="3"/>
      <dgm:spPr/>
      <dgm:t>
        <a:bodyPr/>
        <a:lstStyle/>
        <a:p>
          <a:endParaRPr lang="es-AR"/>
        </a:p>
      </dgm:t>
    </dgm:pt>
    <dgm:pt modelId="{396A06FA-F1DB-4C3A-A400-2CA5ACA1B4CC}" type="pres">
      <dgm:prSet presAssocID="{95AD8517-6312-4DB2-8147-ACC41F7A7C71}" presName="image_1" presStyleCnt="0"/>
      <dgm:spPr/>
      <dgm:t>
        <a:bodyPr/>
        <a:lstStyle/>
        <a:p>
          <a:endParaRPr lang="es-AR"/>
        </a:p>
      </dgm:t>
    </dgm:pt>
    <dgm:pt modelId="{C4E8DFA8-E258-4411-A1D2-A4A14DD9E9E8}" type="pres">
      <dgm:prSet presAssocID="{95AD8517-6312-4DB2-8147-ACC41F7A7C71}" presName="imageRepeatNode" presStyleLbl="fgImgPlace1" presStyleIdx="0" presStyleCnt="2" custScaleY="84761" custLinFactNeighborX="33091" custLinFactNeighborY="29696"/>
      <dgm:spPr/>
      <dgm:t>
        <a:bodyPr/>
        <a:lstStyle/>
        <a:p>
          <a:endParaRPr lang="es-AR"/>
        </a:p>
      </dgm:t>
    </dgm:pt>
    <dgm:pt modelId="{18A04967-7C45-40BA-AA17-5ABB5DE0C305}" type="pres">
      <dgm:prSet presAssocID="{2621BE3D-92E9-4470-811B-B077FC65EE42}" presName="parent_text_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32F7274-DB87-4454-A22C-5F42444F8EBA}" type="pres">
      <dgm:prSet presAssocID="{2621BE3D-92E9-4470-811B-B077FC65EE42}" presName="image_accent_2" presStyleCnt="0"/>
      <dgm:spPr/>
    </dgm:pt>
    <dgm:pt modelId="{29084837-40E9-4190-825B-27DD3A7E699C}" type="pres">
      <dgm:prSet presAssocID="{2621BE3D-92E9-4470-811B-B077FC65EE42}" presName="imageAccentRepeatNode" presStyleLbl="alignNode1" presStyleIdx="2" presStyleCnt="3"/>
      <dgm:spPr/>
      <dgm:t>
        <a:bodyPr/>
        <a:lstStyle/>
        <a:p>
          <a:endParaRPr lang="es-AR"/>
        </a:p>
      </dgm:t>
    </dgm:pt>
    <dgm:pt modelId="{C497821B-54E3-423A-8108-31F8A3DE0FA9}" type="pres">
      <dgm:prSet presAssocID="{DCD9FA93-8BFA-491E-B328-1EFD0848C971}" presName="image_2" presStyleCnt="0"/>
      <dgm:spPr/>
    </dgm:pt>
    <dgm:pt modelId="{C5CCD336-D7BA-4E02-A4CE-26DFA4DDE676}" type="pres">
      <dgm:prSet presAssocID="{DCD9FA93-8BFA-491E-B328-1EFD0848C971}" presName="imageRepeatNode" presStyleLbl="fgImgPlace1" presStyleIdx="1" presStyleCnt="2"/>
      <dgm:spPr/>
      <dgm:t>
        <a:bodyPr/>
        <a:lstStyle/>
        <a:p>
          <a:endParaRPr lang="es-AR"/>
        </a:p>
      </dgm:t>
    </dgm:pt>
  </dgm:ptLst>
  <dgm:cxnLst>
    <dgm:cxn modelId="{F6F3FA02-A557-4460-BA8B-26845CEEBB51}" srcId="{408734B5-924C-4D81-83DC-8E1389FD55F5}" destId="{2621BE3D-92E9-4470-811B-B077FC65EE42}" srcOrd="1" destOrd="0" parTransId="{345AAC24-AACA-4866-835E-776B9B63AB52}" sibTransId="{DCD9FA93-8BFA-491E-B328-1EFD0848C971}"/>
    <dgm:cxn modelId="{FDD0FA70-9680-44CA-9E0B-E560CB6889B0}" srcId="{047BC47C-AADD-4DC6-BB65-3474C3ACBE49}" destId="{8021347B-2DC7-4D31-B06C-B76DC638A976}" srcOrd="0" destOrd="0" parTransId="{B8DCCE58-3EA1-473D-A5DD-9687F71416A6}" sibTransId="{E023C92B-AE6A-4388-B631-632C5A77AE81}"/>
    <dgm:cxn modelId="{101F6760-FE59-4288-87EA-DF6206644F32}" type="presOf" srcId="{047BC47C-AADD-4DC6-BB65-3474C3ACBE49}" destId="{F45CB8E1-48AE-4FD1-9E04-5A463F994E14}" srcOrd="0" destOrd="0" presId="urn:microsoft.com/office/officeart/2008/layout/BubblePictureList"/>
    <dgm:cxn modelId="{6255BB82-5719-4CCC-9ED7-F0CE26C99E63}" type="presOf" srcId="{408734B5-924C-4D81-83DC-8E1389FD55F5}" destId="{32FA2D16-C57E-4931-B0F6-070C694BD95D}" srcOrd="0" destOrd="0" presId="urn:microsoft.com/office/officeart/2008/layout/BubblePictureList"/>
    <dgm:cxn modelId="{F6A74067-9E54-4566-843E-FF497AC9A1AA}" type="presOf" srcId="{2621BE3D-92E9-4470-811B-B077FC65EE42}" destId="{18A04967-7C45-40BA-AA17-5ABB5DE0C305}" srcOrd="0" destOrd="0" presId="urn:microsoft.com/office/officeart/2008/layout/BubblePictureList"/>
    <dgm:cxn modelId="{FB21199D-C092-430E-A08E-2485A2FF1EA4}" srcId="{408734B5-924C-4D81-83DC-8E1389FD55F5}" destId="{047BC47C-AADD-4DC6-BB65-3474C3ACBE49}" srcOrd="0" destOrd="0" parTransId="{91ED4484-BF7E-42C5-8493-898559455CCC}" sibTransId="{95AD8517-6312-4DB2-8147-ACC41F7A7C71}"/>
    <dgm:cxn modelId="{C59ADC1C-ED8A-44EC-9CFB-9E7993056487}" type="presOf" srcId="{95AD8517-6312-4DB2-8147-ACC41F7A7C71}" destId="{C4E8DFA8-E258-4411-A1D2-A4A14DD9E9E8}" srcOrd="0" destOrd="0" presId="urn:microsoft.com/office/officeart/2008/layout/BubblePictureList"/>
    <dgm:cxn modelId="{22A756CF-4B23-4072-9A8A-E78F0682970C}" type="presOf" srcId="{8021347B-2DC7-4D31-B06C-B76DC638A976}" destId="{F45CB8E1-48AE-4FD1-9E04-5A463F994E14}" srcOrd="0" destOrd="2" presId="urn:microsoft.com/office/officeart/2008/layout/BubblePictureList"/>
    <dgm:cxn modelId="{52CFED90-C75C-45B5-A3B4-B1BD7BBF6516}" type="presOf" srcId="{B8DCCE58-3EA1-473D-A5DD-9687F71416A6}" destId="{F45CB8E1-48AE-4FD1-9E04-5A463F994E14}" srcOrd="0" destOrd="1" presId="urn:microsoft.com/office/officeart/2008/layout/BubblePictureList"/>
    <dgm:cxn modelId="{E943D520-98EA-4EA7-94F1-A1C70814FF10}" type="presOf" srcId="{DCD9FA93-8BFA-491E-B328-1EFD0848C971}" destId="{C5CCD336-D7BA-4E02-A4CE-26DFA4DDE676}" srcOrd="0" destOrd="0" presId="urn:microsoft.com/office/officeart/2008/layout/BubblePictureList"/>
    <dgm:cxn modelId="{66BAA730-CA8C-4416-A3CF-6C0DCA8E3D35}" type="presParOf" srcId="{32FA2D16-C57E-4931-B0F6-070C694BD95D}" destId="{F45CB8E1-48AE-4FD1-9E04-5A463F994E14}" srcOrd="0" destOrd="0" presId="urn:microsoft.com/office/officeart/2008/layout/BubblePictureList"/>
    <dgm:cxn modelId="{F6A8F070-3ED3-4C58-97E3-64F1721B3FF1}" type="presParOf" srcId="{32FA2D16-C57E-4931-B0F6-070C694BD95D}" destId="{73A78352-C5E7-430F-90EB-D4BFE3569B85}" srcOrd="1" destOrd="0" presId="urn:microsoft.com/office/officeart/2008/layout/BubblePictureList"/>
    <dgm:cxn modelId="{9554325A-01FD-4572-B435-9186CDAF53AA}" type="presParOf" srcId="{73A78352-C5E7-430F-90EB-D4BFE3569B85}" destId="{A8561640-9CE7-41F6-B3E3-B4F120E8C19F}" srcOrd="0" destOrd="0" presId="urn:microsoft.com/office/officeart/2008/layout/BubblePictureList"/>
    <dgm:cxn modelId="{991914B6-D8A9-4839-B1CF-8991A8CF5B08}" type="presParOf" srcId="{32FA2D16-C57E-4931-B0F6-070C694BD95D}" destId="{3310C266-609B-4CB9-B797-1881C145A725}" srcOrd="2" destOrd="0" presId="urn:microsoft.com/office/officeart/2008/layout/BubblePictureList"/>
    <dgm:cxn modelId="{C8A329C9-AFF0-4BAA-9484-2BBE7047A32B}" type="presParOf" srcId="{32FA2D16-C57E-4931-B0F6-070C694BD95D}" destId="{396A06FA-F1DB-4C3A-A400-2CA5ACA1B4CC}" srcOrd="3" destOrd="0" presId="urn:microsoft.com/office/officeart/2008/layout/BubblePictureList"/>
    <dgm:cxn modelId="{10972C1F-4393-496E-8E67-D8F59838D4DF}" type="presParOf" srcId="{396A06FA-F1DB-4C3A-A400-2CA5ACA1B4CC}" destId="{C4E8DFA8-E258-4411-A1D2-A4A14DD9E9E8}" srcOrd="0" destOrd="0" presId="urn:microsoft.com/office/officeart/2008/layout/BubblePictureList"/>
    <dgm:cxn modelId="{89E77FEC-DA7E-490F-9E1C-246177C1C537}" type="presParOf" srcId="{32FA2D16-C57E-4931-B0F6-070C694BD95D}" destId="{18A04967-7C45-40BA-AA17-5ABB5DE0C305}" srcOrd="4" destOrd="0" presId="urn:microsoft.com/office/officeart/2008/layout/BubblePictureList"/>
    <dgm:cxn modelId="{5E29CA65-AE99-411B-A525-959C800FDC2B}" type="presParOf" srcId="{32FA2D16-C57E-4931-B0F6-070C694BD95D}" destId="{632F7274-DB87-4454-A22C-5F42444F8EBA}" srcOrd="5" destOrd="0" presId="urn:microsoft.com/office/officeart/2008/layout/BubblePictureList"/>
    <dgm:cxn modelId="{8A7AB889-9959-4E7A-80BE-C853817577B6}" type="presParOf" srcId="{632F7274-DB87-4454-A22C-5F42444F8EBA}" destId="{29084837-40E9-4190-825B-27DD3A7E699C}" srcOrd="0" destOrd="0" presId="urn:microsoft.com/office/officeart/2008/layout/BubblePictureList"/>
    <dgm:cxn modelId="{6E7BF195-ADCB-4C75-98C0-530B882C0F6D}" type="presParOf" srcId="{32FA2D16-C57E-4931-B0F6-070C694BD95D}" destId="{C497821B-54E3-423A-8108-31F8A3DE0FA9}" srcOrd="6" destOrd="0" presId="urn:microsoft.com/office/officeart/2008/layout/BubblePictureList"/>
    <dgm:cxn modelId="{1CE75E69-D8D2-4E2F-A05C-AF590748B57A}" type="presParOf" srcId="{C497821B-54E3-423A-8108-31F8A3DE0FA9}" destId="{C5CCD336-D7BA-4E02-A4CE-26DFA4DDE676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C6167-1883-4A92-938D-D237D95E8531}">
      <dsp:nvSpPr>
        <dsp:cNvPr id="0" name=""/>
        <dsp:cNvSpPr/>
      </dsp:nvSpPr>
      <dsp:spPr>
        <a:xfrm rot="19058810">
          <a:off x="1575499" y="1619498"/>
          <a:ext cx="5776976" cy="505419"/>
        </a:xfrm>
        <a:prstGeom prst="mathMinus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91E9C0-3A8B-4005-8A69-9F3031225945}">
      <dsp:nvSpPr>
        <dsp:cNvPr id="0" name=""/>
        <dsp:cNvSpPr/>
      </dsp:nvSpPr>
      <dsp:spPr>
        <a:xfrm>
          <a:off x="1123451" y="197787"/>
          <a:ext cx="2678392" cy="943098"/>
        </a:xfrm>
        <a:prstGeom prst="downArrow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D6F218-F19B-4FD8-985B-1F76648D6B5F}">
      <dsp:nvSpPr>
        <dsp:cNvPr id="0" name=""/>
        <dsp:cNvSpPr/>
      </dsp:nvSpPr>
      <dsp:spPr>
        <a:xfrm>
          <a:off x="5516303" y="648075"/>
          <a:ext cx="3102450" cy="1428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AR" sz="2000" kern="1200" dirty="0" smtClean="0"/>
            <a:t>2010-2013 </a:t>
          </a:r>
          <a:r>
            <a:rPr lang="es-AR" sz="2000" kern="1200" dirty="0" err="1" smtClean="0"/>
            <a:t>Average</a:t>
          </a:r>
          <a:endParaRPr lang="es-AR" sz="2000" kern="1200" dirty="0" smtClean="0"/>
        </a:p>
        <a:p>
          <a:pPr lvl="0" algn="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s-AR" sz="20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kern="1200" dirty="0" smtClean="0"/>
            <a:t>10 % </a:t>
          </a:r>
          <a:r>
            <a:rPr lang="es-AR" sz="1800" kern="1200" dirty="0" err="1" smtClean="0"/>
            <a:t>Manufacturing</a:t>
          </a:r>
          <a:r>
            <a:rPr lang="es-AR" sz="1800" kern="1200" dirty="0" smtClean="0"/>
            <a:t> </a:t>
          </a:r>
          <a:r>
            <a:rPr lang="es-AR" sz="1800" kern="1200" dirty="0" err="1" smtClean="0"/>
            <a:t>Value</a:t>
          </a:r>
          <a:r>
            <a:rPr lang="es-AR" sz="1800" kern="1200" dirty="0" smtClean="0"/>
            <a:t> </a:t>
          </a:r>
          <a:r>
            <a:rPr lang="es-AR" sz="1800" kern="1200" dirty="0" err="1" smtClean="0"/>
            <a:t>Added</a:t>
          </a:r>
          <a:endParaRPr lang="es-AR" sz="18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kern="1200" dirty="0" smtClean="0"/>
            <a:t>1,4% GDP</a:t>
          </a:r>
          <a:endParaRPr lang="es-AR" sz="1800" kern="1200" dirty="0"/>
        </a:p>
      </dsp:txBody>
      <dsp:txXfrm>
        <a:off x="5516303" y="648075"/>
        <a:ext cx="3102450" cy="1428631"/>
      </dsp:txXfrm>
    </dsp:sp>
    <dsp:sp modelId="{23C3B01A-FFC7-4CB4-9C3B-47D2680A357D}">
      <dsp:nvSpPr>
        <dsp:cNvPr id="0" name=""/>
        <dsp:cNvSpPr/>
      </dsp:nvSpPr>
      <dsp:spPr>
        <a:xfrm>
          <a:off x="5796131" y="2232248"/>
          <a:ext cx="2678392" cy="943098"/>
        </a:xfrm>
        <a:prstGeom prst="upArrow">
          <a:avLst/>
        </a:prstGeom>
        <a:solidFill>
          <a:schemeClr val="accent1">
            <a:shade val="50000"/>
            <a:hueOff val="361437"/>
            <a:satOff val="-7560"/>
            <a:lumOff val="420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F7E2FA-AD9A-4E20-8F58-61778B0EE15D}">
      <dsp:nvSpPr>
        <dsp:cNvPr id="0" name=""/>
        <dsp:cNvSpPr/>
      </dsp:nvSpPr>
      <dsp:spPr>
        <a:xfrm>
          <a:off x="329763" y="1384537"/>
          <a:ext cx="4464816" cy="1419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2004-2006 </a:t>
          </a:r>
          <a:r>
            <a:rPr lang="es-AR" sz="1800" kern="1200" dirty="0" err="1" smtClean="0"/>
            <a:t>Average</a:t>
          </a:r>
          <a:endParaRPr lang="es-A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kern="1200" dirty="0" smtClean="0"/>
            <a:t>5 % </a:t>
          </a:r>
          <a:r>
            <a:rPr lang="es-AR" sz="1800" kern="1200" dirty="0" err="1" smtClean="0"/>
            <a:t>Manufacturing</a:t>
          </a:r>
          <a:r>
            <a:rPr lang="es-AR" sz="1800" kern="1200" dirty="0" smtClean="0"/>
            <a:t> </a:t>
          </a:r>
          <a:r>
            <a:rPr lang="es-AR" sz="1800" kern="1200" dirty="0" err="1" smtClean="0"/>
            <a:t>Value</a:t>
          </a:r>
          <a:r>
            <a:rPr lang="es-AR" sz="1800" kern="1200" dirty="0" smtClean="0"/>
            <a:t> </a:t>
          </a:r>
          <a:r>
            <a:rPr lang="es-AR" sz="1800" kern="1200" dirty="0" err="1" smtClean="0"/>
            <a:t>Added</a:t>
          </a:r>
          <a:endParaRPr lang="es-A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kern="1200" dirty="0" smtClean="0"/>
            <a:t>0,87% GDP</a:t>
          </a:r>
          <a:endParaRPr lang="es-AR" sz="1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1600" kern="1200" dirty="0"/>
        </a:p>
      </dsp:txBody>
      <dsp:txXfrm>
        <a:off x="329763" y="1384537"/>
        <a:ext cx="4464816" cy="14197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5E010-74E5-4B79-91E4-42ACE2C2A1CC}">
      <dsp:nvSpPr>
        <dsp:cNvPr id="0" name=""/>
        <dsp:cNvSpPr/>
      </dsp:nvSpPr>
      <dsp:spPr>
        <a:xfrm>
          <a:off x="806428" y="1492117"/>
          <a:ext cx="742661" cy="742752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96D8ED6-C7F0-4AAC-BBDD-8599EF534702}">
      <dsp:nvSpPr>
        <dsp:cNvPr id="0" name=""/>
        <dsp:cNvSpPr/>
      </dsp:nvSpPr>
      <dsp:spPr>
        <a:xfrm>
          <a:off x="1280096" y="945031"/>
          <a:ext cx="220517" cy="220229"/>
        </a:xfrm>
        <a:prstGeom prst="donut">
          <a:avLst>
            <a:gd name="adj" fmla="val 7460"/>
          </a:avLst>
        </a:prstGeom>
        <a:gradFill rotWithShape="0">
          <a:gsLst>
            <a:gs pos="0">
              <a:schemeClr val="accent5">
                <a:shade val="80000"/>
                <a:hueOff val="20522"/>
                <a:satOff val="-224"/>
                <a:lumOff val="2558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20522"/>
                <a:satOff val="-224"/>
                <a:lumOff val="2558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20522"/>
                <a:satOff val="-224"/>
                <a:lumOff val="2558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80000"/>
              <a:hueOff val="20522"/>
              <a:satOff val="-224"/>
              <a:lumOff val="255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C2ED4E4-CFCC-4069-BA3E-E29BD7DAE907}">
      <dsp:nvSpPr>
        <dsp:cNvPr id="0" name=""/>
        <dsp:cNvSpPr/>
      </dsp:nvSpPr>
      <dsp:spPr>
        <a:xfrm>
          <a:off x="832725" y="1520588"/>
          <a:ext cx="685631" cy="685531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B7C18A9-E25E-45CB-A4D5-717D11D83799}">
      <dsp:nvSpPr>
        <dsp:cNvPr id="0" name=""/>
        <dsp:cNvSpPr/>
      </dsp:nvSpPr>
      <dsp:spPr>
        <a:xfrm>
          <a:off x="1602952" y="1632238"/>
          <a:ext cx="388439" cy="388542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41045"/>
                <a:satOff val="-448"/>
                <a:lumOff val="5116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41045"/>
                <a:satOff val="-448"/>
                <a:lumOff val="5116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41045"/>
                <a:satOff val="-448"/>
                <a:lumOff val="5116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80000"/>
              <a:hueOff val="41045"/>
              <a:satOff val="-448"/>
              <a:lumOff val="511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C1BA16C-960F-4D32-B868-52E98E9A6FB3}">
      <dsp:nvSpPr>
        <dsp:cNvPr id="0" name=""/>
        <dsp:cNvSpPr/>
      </dsp:nvSpPr>
      <dsp:spPr>
        <a:xfrm>
          <a:off x="1625764" y="1655126"/>
          <a:ext cx="342815" cy="342765"/>
        </a:xfrm>
        <a:prstGeom prst="ellipse">
          <a:avLst/>
        </a:prstGeom>
        <a:solidFill>
          <a:schemeClr val="accent5">
            <a:tint val="50000"/>
            <a:hueOff val="11177"/>
            <a:satOff val="-569"/>
            <a:lumOff val="2185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4C5059A-F9A0-4E16-852A-18E04F15B696}">
      <dsp:nvSpPr>
        <dsp:cNvPr id="0" name=""/>
        <dsp:cNvSpPr/>
      </dsp:nvSpPr>
      <dsp:spPr>
        <a:xfrm>
          <a:off x="1450871" y="1084036"/>
          <a:ext cx="498381" cy="498238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61567"/>
                <a:satOff val="-671"/>
                <a:lumOff val="7674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61567"/>
                <a:satOff val="-671"/>
                <a:lumOff val="7674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61567"/>
                <a:satOff val="-671"/>
                <a:lumOff val="7674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80000"/>
              <a:hueOff val="61567"/>
              <a:satOff val="-671"/>
              <a:lumOff val="7674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FCA5FEE-4C34-4EE6-AACC-B13B27BEA619}">
      <dsp:nvSpPr>
        <dsp:cNvPr id="0" name=""/>
        <dsp:cNvSpPr/>
      </dsp:nvSpPr>
      <dsp:spPr>
        <a:xfrm>
          <a:off x="2056976" y="173808"/>
          <a:ext cx="163170" cy="163288"/>
        </a:xfrm>
        <a:prstGeom prst="donut">
          <a:avLst>
            <a:gd name="adj" fmla="val 7460"/>
          </a:avLst>
        </a:prstGeom>
        <a:gradFill rotWithShape="0">
          <a:gsLst>
            <a:gs pos="0">
              <a:schemeClr val="accent5">
                <a:shade val="80000"/>
                <a:hueOff val="82089"/>
                <a:satOff val="-895"/>
                <a:lumOff val="10232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82089"/>
                <a:satOff val="-895"/>
                <a:lumOff val="10232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82089"/>
                <a:satOff val="-895"/>
                <a:lumOff val="10232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80000"/>
              <a:hueOff val="82089"/>
              <a:satOff val="-895"/>
              <a:lumOff val="10232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69F2368-EC47-4971-9C8D-70DDC783955A}">
      <dsp:nvSpPr>
        <dsp:cNvPr id="0" name=""/>
        <dsp:cNvSpPr/>
      </dsp:nvSpPr>
      <dsp:spPr>
        <a:xfrm>
          <a:off x="2301890" y="133056"/>
          <a:ext cx="81743" cy="81504"/>
        </a:xfrm>
        <a:prstGeom prst="donut">
          <a:avLst>
            <a:gd name="adj" fmla="val 7460"/>
          </a:avLst>
        </a:prstGeom>
        <a:gradFill rotWithShape="0">
          <a:gsLst>
            <a:gs pos="0">
              <a:schemeClr val="accent5">
                <a:shade val="80000"/>
                <a:hueOff val="102612"/>
                <a:satOff val="-1119"/>
                <a:lumOff val="12789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102612"/>
                <a:satOff val="-1119"/>
                <a:lumOff val="12789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102612"/>
                <a:satOff val="-1119"/>
                <a:lumOff val="12789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80000"/>
              <a:hueOff val="102612"/>
              <a:satOff val="-1119"/>
              <a:lumOff val="12789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EBA063D-7F45-4CA6-BEBC-CF56401B7C21}">
      <dsp:nvSpPr>
        <dsp:cNvPr id="0" name=""/>
        <dsp:cNvSpPr/>
      </dsp:nvSpPr>
      <dsp:spPr>
        <a:xfrm>
          <a:off x="1477168" y="1110274"/>
          <a:ext cx="445787" cy="445484"/>
        </a:xfrm>
        <a:prstGeom prst="ellipse">
          <a:avLst/>
        </a:prstGeom>
        <a:solidFill>
          <a:schemeClr val="accent5">
            <a:tint val="50000"/>
            <a:hueOff val="22354"/>
            <a:satOff val="-1139"/>
            <a:lumOff val="4371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B0D3A79-EE4D-4746-BC8F-8CF85CB45381}">
      <dsp:nvSpPr>
        <dsp:cNvPr id="0" name=""/>
        <dsp:cNvSpPr/>
      </dsp:nvSpPr>
      <dsp:spPr>
        <a:xfrm>
          <a:off x="1506634" y="640785"/>
          <a:ext cx="349469" cy="349185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123134"/>
                <a:satOff val="-1343"/>
                <a:lumOff val="15347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123134"/>
                <a:satOff val="-1343"/>
                <a:lumOff val="15347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123134"/>
                <a:satOff val="-1343"/>
                <a:lumOff val="15347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80000"/>
              <a:hueOff val="123134"/>
              <a:satOff val="-1343"/>
              <a:lumOff val="15347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1CF32DF-A32F-4701-ACB4-BB1CBF7869B9}">
      <dsp:nvSpPr>
        <dsp:cNvPr id="0" name=""/>
        <dsp:cNvSpPr/>
      </dsp:nvSpPr>
      <dsp:spPr>
        <a:xfrm>
          <a:off x="1826637" y="2704079"/>
          <a:ext cx="220517" cy="220229"/>
        </a:xfrm>
        <a:prstGeom prst="donut">
          <a:avLst>
            <a:gd name="adj" fmla="val 7460"/>
          </a:avLst>
        </a:prstGeom>
        <a:gradFill rotWithShape="0">
          <a:gsLst>
            <a:gs pos="0">
              <a:schemeClr val="accent5">
                <a:shade val="80000"/>
                <a:hueOff val="143657"/>
                <a:satOff val="-1567"/>
                <a:lumOff val="17905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143657"/>
                <a:satOff val="-1567"/>
                <a:lumOff val="17905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143657"/>
                <a:satOff val="-1567"/>
                <a:lumOff val="17905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80000"/>
              <a:hueOff val="143657"/>
              <a:satOff val="-1567"/>
              <a:lumOff val="17905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A88E9D9-0424-4B95-9701-EB6AF42E62D1}">
      <dsp:nvSpPr>
        <dsp:cNvPr id="0" name=""/>
        <dsp:cNvSpPr/>
      </dsp:nvSpPr>
      <dsp:spPr>
        <a:xfrm>
          <a:off x="1527228" y="661161"/>
          <a:ext cx="308280" cy="308154"/>
        </a:xfrm>
        <a:prstGeom prst="ellipse">
          <a:avLst/>
        </a:prstGeom>
        <a:solidFill>
          <a:schemeClr val="accent5">
            <a:tint val="50000"/>
            <a:hueOff val="33531"/>
            <a:satOff val="-1708"/>
            <a:lumOff val="6556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DC8CCA6-2B50-499B-8F26-2CE4245EDE32}">
      <dsp:nvSpPr>
        <dsp:cNvPr id="0" name=""/>
        <dsp:cNvSpPr/>
      </dsp:nvSpPr>
      <dsp:spPr>
        <a:xfrm>
          <a:off x="1751547" y="314208"/>
          <a:ext cx="323805" cy="323785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164179"/>
                <a:satOff val="-1790"/>
                <a:lumOff val="20463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164179"/>
                <a:satOff val="-1790"/>
                <a:lumOff val="20463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164179"/>
                <a:satOff val="-1790"/>
                <a:lumOff val="20463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80000"/>
              <a:hueOff val="164179"/>
              <a:satOff val="-1790"/>
              <a:lumOff val="20463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388C710-24F4-49B3-9188-B8BA315F39EA}">
      <dsp:nvSpPr>
        <dsp:cNvPr id="0" name=""/>
        <dsp:cNvSpPr/>
      </dsp:nvSpPr>
      <dsp:spPr>
        <a:xfrm>
          <a:off x="1770557" y="333189"/>
          <a:ext cx="285785" cy="285545"/>
        </a:xfrm>
        <a:prstGeom prst="ellipse">
          <a:avLst/>
        </a:prstGeom>
        <a:solidFill>
          <a:schemeClr val="accent5">
            <a:tint val="50000"/>
            <a:hueOff val="44708"/>
            <a:satOff val="-2278"/>
            <a:lumOff val="8742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63D6627-53A0-4720-8552-325E7DA4922A}">
      <dsp:nvSpPr>
        <dsp:cNvPr id="0" name=""/>
        <dsp:cNvSpPr/>
      </dsp:nvSpPr>
      <dsp:spPr>
        <a:xfrm>
          <a:off x="1296255" y="2214214"/>
          <a:ext cx="556679" cy="556855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184701"/>
                <a:satOff val="-2014"/>
                <a:lumOff val="23021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184701"/>
                <a:satOff val="-2014"/>
                <a:lumOff val="23021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184701"/>
                <a:satOff val="-2014"/>
                <a:lumOff val="23021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80000"/>
              <a:hueOff val="184701"/>
              <a:satOff val="-2014"/>
              <a:lumOff val="23021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814F8E9-3621-42C0-970A-F2B5CF099B5E}">
      <dsp:nvSpPr>
        <dsp:cNvPr id="0" name=""/>
        <dsp:cNvSpPr/>
      </dsp:nvSpPr>
      <dsp:spPr>
        <a:xfrm>
          <a:off x="2030679" y="2010174"/>
          <a:ext cx="122298" cy="122536"/>
        </a:xfrm>
        <a:prstGeom prst="donut">
          <a:avLst>
            <a:gd name="adj" fmla="val 7460"/>
          </a:avLst>
        </a:prstGeom>
        <a:gradFill rotWithShape="0">
          <a:gsLst>
            <a:gs pos="0">
              <a:schemeClr val="accent5">
                <a:shade val="80000"/>
                <a:hueOff val="205224"/>
                <a:satOff val="-2238"/>
                <a:lumOff val="25579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205224"/>
                <a:satOff val="-2238"/>
                <a:lumOff val="25579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205224"/>
                <a:satOff val="-2238"/>
                <a:lumOff val="25579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80000"/>
              <a:hueOff val="205224"/>
              <a:satOff val="-2238"/>
              <a:lumOff val="25579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F1D90BE-7F91-41D6-AC1C-2166C85E5BBD}">
      <dsp:nvSpPr>
        <dsp:cNvPr id="0" name=""/>
        <dsp:cNvSpPr/>
      </dsp:nvSpPr>
      <dsp:spPr>
        <a:xfrm>
          <a:off x="1325721" y="2243523"/>
          <a:ext cx="498064" cy="497959"/>
        </a:xfrm>
        <a:prstGeom prst="ellipse">
          <a:avLst/>
        </a:prstGeom>
        <a:solidFill>
          <a:schemeClr val="accent5">
            <a:tint val="50000"/>
            <a:hueOff val="55885"/>
            <a:satOff val="-2847"/>
            <a:lumOff val="10927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563B7F2-1B1F-4FBA-88D2-DB1D4F037CEF}">
      <dsp:nvSpPr>
        <dsp:cNvPr id="0" name=""/>
        <dsp:cNvSpPr/>
      </dsp:nvSpPr>
      <dsp:spPr>
        <a:xfrm>
          <a:off x="-2" y="590430"/>
          <a:ext cx="1389970" cy="971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" numCol="1" spcCol="1270" anchor="b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100" b="1" kern="1200" dirty="0" smtClean="0"/>
        </a:p>
      </dsp:txBody>
      <dsp:txXfrm>
        <a:off x="-2" y="590430"/>
        <a:ext cx="1389970" cy="971684"/>
      </dsp:txXfrm>
    </dsp:sp>
    <dsp:sp modelId="{33B7F4DD-2921-438F-9088-FA03B07A8612}">
      <dsp:nvSpPr>
        <dsp:cNvPr id="0" name=""/>
        <dsp:cNvSpPr/>
      </dsp:nvSpPr>
      <dsp:spPr>
        <a:xfrm>
          <a:off x="2071551" y="1391541"/>
          <a:ext cx="1101952" cy="869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AR" sz="1100" b="1" u="sng" kern="1200" dirty="0" err="1" smtClean="0"/>
            <a:t>Manufacturing</a:t>
          </a:r>
          <a:endParaRPr lang="es-AR" sz="1100" b="1" u="sng" kern="1200" dirty="0" smtClean="0"/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AR" sz="1100" b="0" kern="1200" dirty="0" smtClean="0"/>
            <a:t>- </a:t>
          </a:r>
          <a:r>
            <a:rPr lang="es-AR" sz="1100" b="0" kern="1200" dirty="0" err="1" smtClean="0"/>
            <a:t>Autopartts</a:t>
          </a:r>
          <a:endParaRPr lang="es-AR" sz="1100" b="0" kern="1200" dirty="0" smtClean="0"/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AR" sz="1100" b="0" kern="1200" dirty="0" smtClean="0"/>
            <a:t>- </a:t>
          </a:r>
          <a:r>
            <a:rPr lang="es-AR" sz="1100" b="0" kern="1200" dirty="0" smtClean="0"/>
            <a:t>Medical </a:t>
          </a:r>
          <a:r>
            <a:rPr lang="es-AR" sz="1100" b="0" kern="1200" dirty="0" err="1" smtClean="0"/>
            <a:t>equipment</a:t>
          </a:r>
          <a:endParaRPr lang="es-AR" sz="1100" b="0" kern="1200" dirty="0" smtClean="0"/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AR" sz="1100" b="0" kern="1200" dirty="0" smtClean="0"/>
            <a:t>- </a:t>
          </a:r>
          <a:r>
            <a:rPr lang="es-AR" sz="1100" b="0" kern="1200" dirty="0" err="1" smtClean="0"/>
            <a:t>Electronic</a:t>
          </a:r>
          <a:r>
            <a:rPr lang="es-AR" sz="1100" b="0" kern="1200" dirty="0" smtClean="0"/>
            <a:t> </a:t>
          </a:r>
          <a:r>
            <a:rPr lang="es-AR" sz="1100" b="0" kern="1200" dirty="0" err="1" smtClean="0"/>
            <a:t>Components</a:t>
          </a:r>
          <a:endParaRPr lang="es-AR" sz="1100" b="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100" b="1" kern="1200" dirty="0"/>
        </a:p>
      </dsp:txBody>
      <dsp:txXfrm>
        <a:off x="2071551" y="1391541"/>
        <a:ext cx="1101952" cy="869936"/>
      </dsp:txXfrm>
    </dsp:sp>
    <dsp:sp modelId="{4C4F01EA-E6D4-444D-AD51-171EF22D6ABD}">
      <dsp:nvSpPr>
        <dsp:cNvPr id="0" name=""/>
        <dsp:cNvSpPr/>
      </dsp:nvSpPr>
      <dsp:spPr>
        <a:xfrm>
          <a:off x="108521" y="1233156"/>
          <a:ext cx="1101952" cy="445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100" b="1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100" b="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0" u="sng" kern="1200" dirty="0" err="1" smtClean="0"/>
            <a:t>Energy</a:t>
          </a:r>
          <a:endParaRPr lang="es-AR" sz="1100" b="0" u="sng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1" kern="1200" dirty="0" smtClean="0"/>
            <a:t>- </a:t>
          </a:r>
          <a:r>
            <a:rPr lang="es-AR" sz="1100" b="0" kern="1200" dirty="0" err="1" smtClean="0"/>
            <a:t>Rational</a:t>
          </a:r>
          <a:r>
            <a:rPr lang="es-AR" sz="1100" b="0" kern="1200" dirty="0" smtClean="0"/>
            <a:t> use</a:t>
          </a:r>
          <a:endParaRPr lang="es-AR" sz="1100" b="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0" kern="1200" dirty="0" smtClean="0"/>
            <a:t>- </a:t>
          </a:r>
          <a:r>
            <a:rPr lang="es-AR" sz="1100" b="0" kern="1200" dirty="0" err="1" smtClean="0"/>
            <a:t>Fracking</a:t>
          </a:r>
          <a:endParaRPr lang="es-AR" sz="1100" b="0" kern="1200" dirty="0"/>
        </a:p>
      </dsp:txBody>
      <dsp:txXfrm>
        <a:off x="108521" y="1233156"/>
        <a:ext cx="1101952" cy="445484"/>
      </dsp:txXfrm>
    </dsp:sp>
    <dsp:sp modelId="{84F75A69-2ED1-4964-B36A-8E6A4F46CD5E}">
      <dsp:nvSpPr>
        <dsp:cNvPr id="0" name=""/>
        <dsp:cNvSpPr/>
      </dsp:nvSpPr>
      <dsp:spPr>
        <a:xfrm>
          <a:off x="2029878" y="704037"/>
          <a:ext cx="1101952" cy="308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1" u="sng" kern="1200" dirty="0" err="1" smtClean="0"/>
            <a:t>Soustainable</a:t>
          </a:r>
          <a:r>
            <a:rPr lang="es-AR" sz="1100" b="1" u="sng" kern="1200" dirty="0" smtClean="0"/>
            <a:t> </a:t>
          </a:r>
          <a:r>
            <a:rPr lang="es-AR" sz="1100" b="1" u="sng" kern="1200" dirty="0" err="1" smtClean="0"/>
            <a:t>developpment</a:t>
          </a:r>
          <a:endParaRPr lang="es-AR" sz="1100" b="1" u="sng" kern="1200" dirty="0"/>
        </a:p>
      </dsp:txBody>
      <dsp:txXfrm>
        <a:off x="2029878" y="704037"/>
        <a:ext cx="1101952" cy="308154"/>
      </dsp:txXfrm>
    </dsp:sp>
    <dsp:sp modelId="{229AB441-B07C-4C76-9C9B-0A82AC99308D}">
      <dsp:nvSpPr>
        <dsp:cNvPr id="0" name=""/>
        <dsp:cNvSpPr/>
      </dsp:nvSpPr>
      <dsp:spPr>
        <a:xfrm>
          <a:off x="526786" y="96923"/>
          <a:ext cx="1101952" cy="9769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AR" sz="1100" b="1" u="sng" kern="1200" dirty="0" err="1" smtClean="0"/>
            <a:t>Agroindustry</a:t>
          </a:r>
          <a:endParaRPr lang="es-AR" sz="1100" b="1" u="sng" kern="1200" dirty="0" smtClean="0"/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AR" sz="1100" b="1" kern="1200" dirty="0" smtClean="0"/>
            <a:t>- </a:t>
          </a:r>
          <a:r>
            <a:rPr lang="es-AR" sz="1100" b="1" kern="1200" dirty="0" err="1" smtClean="0"/>
            <a:t>Biotech</a:t>
          </a:r>
          <a:r>
            <a:rPr lang="es-AR" sz="1100" b="1" kern="1200" dirty="0" smtClean="0"/>
            <a:t> </a:t>
          </a:r>
          <a:r>
            <a:rPr lang="es-AR" sz="1100" b="1" kern="1200" dirty="0" err="1" smtClean="0"/>
            <a:t>Seeds</a:t>
          </a:r>
          <a:endParaRPr lang="es-AR" sz="1100" b="0" kern="1200" dirty="0" smtClean="0"/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AR" sz="1100" b="0" kern="1200" dirty="0" smtClean="0"/>
            <a:t>- </a:t>
          </a:r>
          <a:r>
            <a:rPr lang="es-AR" sz="1100" b="0" kern="1200" dirty="0" err="1" smtClean="0"/>
            <a:t>Biorefineries</a:t>
          </a:r>
          <a:endParaRPr lang="es-AR" sz="1100" b="0" kern="1200" dirty="0" smtClean="0"/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AR" sz="1100" b="0" kern="1200" dirty="0" smtClean="0"/>
            <a:t>- </a:t>
          </a:r>
          <a:r>
            <a:rPr lang="es-AR" sz="1100" b="0" kern="1200" dirty="0" err="1" smtClean="0"/>
            <a:t>Agricultural</a:t>
          </a:r>
          <a:r>
            <a:rPr lang="es-AR" sz="1100" b="0" kern="1200" dirty="0" smtClean="0"/>
            <a:t> </a:t>
          </a:r>
          <a:r>
            <a:rPr lang="es-AR" sz="1100" b="0" kern="1200" dirty="0" err="1" smtClean="0"/>
            <a:t>Machinery</a:t>
          </a:r>
          <a:endParaRPr lang="es-AR" sz="1100" b="0" kern="1200" dirty="0"/>
        </a:p>
      </dsp:txBody>
      <dsp:txXfrm>
        <a:off x="526786" y="96923"/>
        <a:ext cx="1101952" cy="976958"/>
      </dsp:txXfrm>
    </dsp:sp>
    <dsp:sp modelId="{D0BAC0B4-186F-47C0-B008-C61875FE3765}">
      <dsp:nvSpPr>
        <dsp:cNvPr id="0" name=""/>
        <dsp:cNvSpPr/>
      </dsp:nvSpPr>
      <dsp:spPr>
        <a:xfrm>
          <a:off x="133787" y="2243523"/>
          <a:ext cx="1101952" cy="497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100" b="1" kern="1200" dirty="0"/>
        </a:p>
      </dsp:txBody>
      <dsp:txXfrm>
        <a:off x="133787" y="2243523"/>
        <a:ext cx="1101952" cy="4979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561640-9CE7-41F6-B3E3-B4F120E8C19F}">
      <dsp:nvSpPr>
        <dsp:cNvPr id="0" name=""/>
        <dsp:cNvSpPr/>
      </dsp:nvSpPr>
      <dsp:spPr>
        <a:xfrm>
          <a:off x="627973" y="1442768"/>
          <a:ext cx="871291" cy="871514"/>
        </a:xfrm>
        <a:prstGeom prst="ellips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10C266-609B-4CB9-B797-1881C145A725}">
      <dsp:nvSpPr>
        <dsp:cNvPr id="0" name=""/>
        <dsp:cNvSpPr/>
      </dsp:nvSpPr>
      <dsp:spPr>
        <a:xfrm>
          <a:off x="2298696" y="1614192"/>
          <a:ext cx="143759" cy="143618"/>
        </a:xfrm>
        <a:prstGeom prst="donut">
          <a:avLst>
            <a:gd name="adj" fmla="val 7460"/>
          </a:avLst>
        </a:prstGeom>
        <a:solidFill>
          <a:schemeClr val="accent5">
            <a:shade val="50000"/>
            <a:hueOff val="168648"/>
            <a:satOff val="-3730"/>
            <a:lumOff val="27991"/>
            <a:alphaOff val="0"/>
          </a:schemeClr>
        </a:solidFill>
        <a:ln w="25400" cap="flat" cmpd="sng" algn="ctr">
          <a:solidFill>
            <a:schemeClr val="accent5">
              <a:shade val="50000"/>
              <a:hueOff val="168648"/>
              <a:satOff val="-3730"/>
              <a:lumOff val="279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E8DFA8-E258-4411-A1D2-A4A14DD9E9E8}">
      <dsp:nvSpPr>
        <dsp:cNvPr id="0" name=""/>
        <dsp:cNvSpPr/>
      </dsp:nvSpPr>
      <dsp:spPr>
        <a:xfrm>
          <a:off x="1152129" y="1315867"/>
          <a:ext cx="804689" cy="681896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084837-40E9-4190-825B-27DD3A7E699C}">
      <dsp:nvSpPr>
        <dsp:cNvPr id="0" name=""/>
        <dsp:cNvSpPr/>
      </dsp:nvSpPr>
      <dsp:spPr>
        <a:xfrm>
          <a:off x="1819740" y="1156435"/>
          <a:ext cx="456026" cy="455932"/>
        </a:xfrm>
        <a:prstGeom prst="ellipse">
          <a:avLst/>
        </a:prstGeom>
        <a:solidFill>
          <a:schemeClr val="accent5">
            <a:shade val="50000"/>
            <a:hueOff val="168648"/>
            <a:satOff val="-3730"/>
            <a:lumOff val="27991"/>
            <a:alphaOff val="0"/>
          </a:schemeClr>
        </a:solidFill>
        <a:ln w="25400" cap="flat" cmpd="sng" algn="ctr">
          <a:solidFill>
            <a:schemeClr val="accent5">
              <a:shade val="50000"/>
              <a:hueOff val="168648"/>
              <a:satOff val="-3730"/>
              <a:lumOff val="279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CD336-D7BA-4E02-A4CE-26DFA4DDE676}">
      <dsp:nvSpPr>
        <dsp:cNvPr id="0" name=""/>
        <dsp:cNvSpPr/>
      </dsp:nvSpPr>
      <dsp:spPr>
        <a:xfrm>
          <a:off x="1846672" y="1183221"/>
          <a:ext cx="402162" cy="402246"/>
        </a:xfrm>
        <a:prstGeom prst="ellipse">
          <a:avLst/>
        </a:prstGeom>
        <a:solidFill>
          <a:schemeClr val="accent5">
            <a:tint val="50000"/>
            <a:hueOff val="-12784"/>
            <a:satOff val="608"/>
            <a:lumOff val="-20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5CB8E1-48AE-4FD1-9E04-5A463F994E14}">
      <dsp:nvSpPr>
        <dsp:cNvPr id="0" name=""/>
        <dsp:cNvSpPr/>
      </dsp:nvSpPr>
      <dsp:spPr>
        <a:xfrm>
          <a:off x="0" y="715961"/>
          <a:ext cx="1293107" cy="245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" numCol="1" spcCol="1270" anchor="t" anchorCtr="0">
          <a:noAutofit/>
        </a:bodyPr>
        <a:lstStyle/>
        <a:p>
          <a:pPr lvl="0" algn="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050" b="1" kern="1200" dirty="0"/>
        </a:p>
        <a:p>
          <a:pPr marL="57150" lvl="1" indent="-5715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Char char="••"/>
          </a:pPr>
          <a:r>
            <a:rPr lang="es-AR" sz="1100" b="1" kern="1200" dirty="0" smtClean="0"/>
            <a:t>HEALTH</a:t>
          </a:r>
          <a:endParaRPr lang="es-AR" sz="1100" b="1" kern="1200" dirty="0"/>
        </a:p>
        <a:p>
          <a:pPr marL="57150" lvl="1" indent="-57150" algn="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s-AR" sz="1100" kern="1200" dirty="0" err="1" smtClean="0"/>
            <a:t>Biosimilars</a:t>
          </a:r>
          <a:endParaRPr lang="es-AR" sz="1100" kern="1200" dirty="0" smtClean="0"/>
        </a:p>
        <a:p>
          <a:pPr marL="57150" lvl="1" indent="-57150" algn="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s-AR" sz="1100" kern="1200" dirty="0" err="1" smtClean="0"/>
            <a:t>Infectious</a:t>
          </a:r>
          <a:r>
            <a:rPr lang="es-AR" sz="1100" kern="1200" dirty="0" smtClean="0"/>
            <a:t> </a:t>
          </a:r>
          <a:r>
            <a:rPr lang="es-AR" sz="1100" kern="1200" dirty="0" err="1" smtClean="0"/>
            <a:t>diseases</a:t>
          </a:r>
          <a:endParaRPr lang="es-AR" sz="1100" kern="1200" dirty="0" smtClean="0"/>
        </a:p>
      </dsp:txBody>
      <dsp:txXfrm>
        <a:off x="0" y="715961"/>
        <a:ext cx="1293107" cy="245063"/>
      </dsp:txXfrm>
    </dsp:sp>
    <dsp:sp modelId="{18A04967-7C45-40BA-AA17-5ABB5DE0C305}">
      <dsp:nvSpPr>
        <dsp:cNvPr id="0" name=""/>
        <dsp:cNvSpPr/>
      </dsp:nvSpPr>
      <dsp:spPr>
        <a:xfrm>
          <a:off x="2346373" y="1183221"/>
          <a:ext cx="1293107" cy="402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050" b="1" kern="1200" dirty="0"/>
        </a:p>
      </dsp:txBody>
      <dsp:txXfrm>
        <a:off x="2346373" y="1183221"/>
        <a:ext cx="1293107" cy="402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0.1902</cdr:x>
      <cdr:y>0.02825</cdr:y>
    </cdr:from>
    <cdr:to>
      <cdr:x>0.75657</cdr:x>
      <cdr:y>0.11299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240366" y="95250"/>
          <a:ext cx="3693584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AR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4614" y="0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pPr>
              <a:defRPr/>
            </a:pPr>
            <a:fld id="{DE8561DF-CA33-4B8B-8124-3E2199A27735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8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4614" y="8841738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pPr>
              <a:defRPr/>
            </a:pPr>
            <a:fld id="{6CDF618E-EAC4-4D8B-BF78-436D3F1774C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5536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4614" y="0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pPr>
              <a:defRPr/>
            </a:pPr>
            <a:fld id="{6ACA8FC9-E49E-422E-B64F-002A694720EE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5" rIns="91751" bIns="4587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965" y="4422459"/>
            <a:ext cx="5641333" cy="4188778"/>
          </a:xfrm>
          <a:prstGeom prst="rect">
            <a:avLst/>
          </a:prstGeom>
        </p:spPr>
        <p:txBody>
          <a:bodyPr vert="horz" lIns="91751" tIns="45875" rIns="91751" bIns="4587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738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4614" y="8841738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pPr>
              <a:defRPr/>
            </a:pPr>
            <a:fld id="{7E142DBE-6711-4F76-8C63-3A49B66666E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0291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					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1CB0F-332E-475F-8BB5-35BE838B4496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					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1CB0F-332E-475F-8BB5-35BE838B4496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					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1CB0F-332E-475F-8BB5-35BE838B4496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6543A-5325-40A4-851F-D3FF8D2EE76C}" type="slidenum">
              <a:rPr lang="es-AR" smtClean="0"/>
              <a:pPr/>
              <a:t>10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59037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6543A-5325-40A4-851F-D3FF8D2EE76C}" type="slidenum">
              <a:rPr lang="es-AR" smtClean="0"/>
              <a:pPr/>
              <a:t>15</a:t>
            </a:fld>
            <a:endParaRPr lang="es-A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6543A-5325-40A4-851F-D3FF8D2EE76C}" type="slidenum">
              <a:rPr lang="es-AR" smtClean="0"/>
              <a:pPr/>
              <a:t>16</a:t>
            </a:fld>
            <a:endParaRPr lang="es-A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*</a:t>
            </a:r>
            <a:endParaRPr lang="es-AR" dirty="0" smtClean="0">
              <a:solidFill>
                <a:srgbClr val="FF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6543A-5325-40A4-851F-D3FF8D2EE76C}" type="slidenum">
              <a:rPr lang="es-AR" smtClean="0"/>
              <a:pPr/>
              <a:t>17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1583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580AA7-84B7-47DD-838E-1E464A46505A}" type="datetime1">
              <a:rPr lang="es-ES" smtClean="0"/>
              <a:pPr>
                <a:defRPr/>
              </a:pPr>
              <a:t>10/12/2015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Seminario-Taller "La estructura productiva argentina. Evolución reciente y perspectivas”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38D68-32C8-4F24-994E-B97F4A51797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77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B3F3E-CB1F-46D3-8727-6B6A66836E60}" type="datetime1">
              <a:rPr lang="es-ES" smtClean="0"/>
              <a:pPr>
                <a:defRPr/>
              </a:pPr>
              <a:t>10/12/2015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Seminario-Taller "La estructura productiva argentina. Evolución reciente y perspectivas”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43EEC-30B0-4BAD-B74A-E61C688CE77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05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AF2ABA-71DC-4B70-801B-18ECC3D896CD}" type="datetime1">
              <a:rPr lang="es-ES" smtClean="0"/>
              <a:pPr>
                <a:defRPr/>
              </a:pPr>
              <a:t>10/12/2015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Seminario-Taller "La estructura productiva argentina. Evolución reciente y perspectivas”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4E78F-7043-49B9-902E-FABFA339713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967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2A111B-442B-4E4A-8529-C032BCC7A3FC}" type="datetime1">
              <a:rPr lang="es-ES" smtClean="0"/>
              <a:pPr>
                <a:defRPr/>
              </a:pPr>
              <a:t>10/12/2015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Seminario-Taller "La estructura productiva argentina. Evolución reciente y perspectivas”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F57A6-746A-41E6-B9AB-B93D5736B8D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945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0775D5-BE97-4031-92FE-E0AD77824EA1}" type="datetime1">
              <a:rPr lang="es-ES" smtClean="0"/>
              <a:pPr>
                <a:defRPr/>
              </a:pPr>
              <a:t>10/12/2015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Seminario-Taller "La estructura productiva argentina. Evolución reciente y perspectivas”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BA8CF3-53FC-43DA-8E34-067657670DC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650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2CC6C3-0CA9-45AA-B379-0E055CBC657A}" type="datetime1">
              <a:rPr lang="es-ES" smtClean="0"/>
              <a:pPr>
                <a:defRPr/>
              </a:pPr>
              <a:t>10/12/2015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Seminario-Taller "La estructura productiva argentina. Evolución reciente y perspectivas”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8E87D-EBF6-4D93-BBFA-5CB8CE86B8F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95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E24CE4-5FEF-48F8-869C-81995EA6BA5C}" type="datetime1">
              <a:rPr lang="es-ES" smtClean="0"/>
              <a:pPr>
                <a:defRPr/>
              </a:pPr>
              <a:t>10/12/2015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Seminario-Taller "La estructura productiva argentina. Evolución reciente y perspectivas”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99729-8380-4591-BE53-87E38B2B33C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185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F53F23-5313-44D2-B72F-D615BC84A8DE}" type="datetime1">
              <a:rPr lang="es-ES" smtClean="0"/>
              <a:pPr>
                <a:defRPr/>
              </a:pPr>
              <a:t>10/12/2015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Seminario-Taller "La estructura productiva argentina. Evolución reciente y perspectivas”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7597D-A47A-4135-8C48-D083E6F20A3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759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DAAA33-4510-4A43-9054-2F0378B89D9C}" type="datetime1">
              <a:rPr lang="es-ES" smtClean="0"/>
              <a:pPr>
                <a:defRPr/>
              </a:pPr>
              <a:t>10/12/2015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Seminario-Taller "La estructura productiva argentina. Evolución reciente y perspectivas”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82CB89-AD3B-464D-90A1-5575CCBCA06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578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40A05E-9372-43CA-9A3C-0EA1C109414D}" type="datetime1">
              <a:rPr lang="es-ES" smtClean="0"/>
              <a:pPr>
                <a:defRPr/>
              </a:pPr>
              <a:t>10/12/2015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Seminario-Taller "La estructura productiva argentina. Evolución reciente y perspectivas”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C7377-1A93-41D2-A37B-C4F78B0C19C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504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64EF94-CF48-492C-B4EE-6BE578727982}" type="datetime1">
              <a:rPr lang="es-ES" smtClean="0"/>
              <a:pPr>
                <a:defRPr/>
              </a:pPr>
              <a:t>10/12/2015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Seminario-Taller "La estructura productiva argentina. Evolución reciente y perspectivas”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ECB9D0-D052-4264-B07F-5924D751611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82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1B87ED-F7F2-44F0-8E8D-2465AF35624B}" type="datetime1">
              <a:rPr lang="es-ES" smtClean="0"/>
              <a:pPr>
                <a:defRPr/>
              </a:pPr>
              <a:t>10/12/2015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 smtClean="0"/>
              <a:t>Seminario-Taller "La estructura productiva argentina. Evolución reciente y perspectivas”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4AAD92-EF7A-4E9A-9FD4-272DDB6F995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652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25327" y="2660907"/>
            <a:ext cx="8210531" cy="1416165"/>
          </a:xfrm>
        </p:spPr>
        <p:txBody>
          <a:bodyPr>
            <a:noAutofit/>
          </a:bodyPr>
          <a:lstStyle/>
          <a:p>
            <a:endParaRPr lang="es-AR" sz="3600" b="1" spc="100" dirty="0" smtClean="0">
              <a:solidFill>
                <a:schemeClr val="tx2"/>
              </a:solidFill>
            </a:endParaRPr>
          </a:p>
          <a:p>
            <a:r>
              <a:rPr lang="es-AR" sz="2800" b="1" spc="100" dirty="0" err="1" smtClean="0">
                <a:solidFill>
                  <a:schemeClr val="tx2"/>
                </a:solidFill>
              </a:rPr>
              <a:t>The</a:t>
            </a:r>
            <a:r>
              <a:rPr lang="es-AR" sz="2800" b="1" spc="100" dirty="0" smtClean="0">
                <a:solidFill>
                  <a:schemeClr val="tx2"/>
                </a:solidFill>
              </a:rPr>
              <a:t> </a:t>
            </a:r>
            <a:r>
              <a:rPr lang="es-AR" sz="2800" b="1" spc="100" dirty="0" err="1" smtClean="0">
                <a:solidFill>
                  <a:schemeClr val="tx2"/>
                </a:solidFill>
              </a:rPr>
              <a:t>recent</a:t>
            </a:r>
            <a:r>
              <a:rPr lang="es-AR" sz="2800" b="1" spc="100" dirty="0" smtClean="0">
                <a:solidFill>
                  <a:schemeClr val="tx2"/>
                </a:solidFill>
              </a:rPr>
              <a:t> </a:t>
            </a:r>
            <a:r>
              <a:rPr lang="es-AR" sz="2800" b="1" spc="100" dirty="0" err="1" smtClean="0">
                <a:solidFill>
                  <a:schemeClr val="tx2"/>
                </a:solidFill>
              </a:rPr>
              <a:t>return</a:t>
            </a:r>
            <a:r>
              <a:rPr lang="es-AR" sz="2800" b="1" spc="100" dirty="0" smtClean="0">
                <a:solidFill>
                  <a:schemeClr val="tx2"/>
                </a:solidFill>
              </a:rPr>
              <a:t> </a:t>
            </a:r>
            <a:r>
              <a:rPr lang="es-AR" sz="2800" b="1" spc="100" dirty="0">
                <a:solidFill>
                  <a:schemeClr val="tx2"/>
                </a:solidFill>
              </a:rPr>
              <a:t>of Industrial </a:t>
            </a:r>
            <a:r>
              <a:rPr lang="es-AR" sz="2800" b="1" spc="100" dirty="0" err="1" smtClean="0">
                <a:solidFill>
                  <a:schemeClr val="tx2"/>
                </a:solidFill>
              </a:rPr>
              <a:t>Policy</a:t>
            </a:r>
            <a:r>
              <a:rPr lang="es-AR" sz="2800" b="1" spc="100" dirty="0" smtClean="0">
                <a:solidFill>
                  <a:schemeClr val="tx2"/>
                </a:solidFill>
              </a:rPr>
              <a:t> </a:t>
            </a:r>
            <a:r>
              <a:rPr lang="es-AR" sz="2800" b="1" spc="100" dirty="0" err="1" smtClean="0">
                <a:solidFill>
                  <a:schemeClr val="tx2"/>
                </a:solidFill>
              </a:rPr>
              <a:t>to</a:t>
            </a:r>
            <a:r>
              <a:rPr lang="es-AR" sz="2800" b="1" spc="100" dirty="0" smtClean="0">
                <a:solidFill>
                  <a:schemeClr val="tx2"/>
                </a:solidFill>
              </a:rPr>
              <a:t> </a:t>
            </a:r>
            <a:r>
              <a:rPr lang="es-AR" sz="2800" b="1" spc="100" dirty="0" err="1" smtClean="0">
                <a:solidFill>
                  <a:schemeClr val="tx2"/>
                </a:solidFill>
              </a:rPr>
              <a:t>Latin</a:t>
            </a:r>
            <a:r>
              <a:rPr lang="es-AR" sz="2800" b="1" spc="100" dirty="0" smtClean="0">
                <a:solidFill>
                  <a:schemeClr val="tx2"/>
                </a:solidFill>
              </a:rPr>
              <a:t> American </a:t>
            </a:r>
            <a:r>
              <a:rPr lang="es-AR" sz="2800" b="1" spc="100" dirty="0" err="1" smtClean="0">
                <a:solidFill>
                  <a:schemeClr val="tx2"/>
                </a:solidFill>
              </a:rPr>
              <a:t>Countries</a:t>
            </a:r>
            <a:r>
              <a:rPr lang="es-AR" sz="2800" b="1" spc="100" dirty="0" smtClean="0">
                <a:solidFill>
                  <a:schemeClr val="tx2"/>
                </a:solidFill>
              </a:rPr>
              <a:t>: </a:t>
            </a:r>
            <a:r>
              <a:rPr lang="es-AR" sz="2800" b="1" spc="100" dirty="0" err="1" smtClean="0">
                <a:solidFill>
                  <a:schemeClr val="tx2"/>
                </a:solidFill>
              </a:rPr>
              <a:t>some</a:t>
            </a:r>
            <a:r>
              <a:rPr lang="es-AR" sz="2800" b="1" spc="100" dirty="0" smtClean="0">
                <a:solidFill>
                  <a:schemeClr val="tx2"/>
                </a:solidFill>
              </a:rPr>
              <a:t> </a:t>
            </a:r>
            <a:r>
              <a:rPr lang="es-AR" sz="2800" b="1" spc="100" dirty="0" err="1" smtClean="0">
                <a:solidFill>
                  <a:schemeClr val="tx2"/>
                </a:solidFill>
              </a:rPr>
              <a:t>lessons</a:t>
            </a:r>
            <a:r>
              <a:rPr lang="es-AR" sz="2800" b="1" spc="100" dirty="0" smtClean="0">
                <a:solidFill>
                  <a:schemeClr val="tx2"/>
                </a:solidFill>
              </a:rPr>
              <a:t> </a:t>
            </a:r>
            <a:r>
              <a:rPr lang="es-AR" sz="2800" b="1" spc="100" dirty="0" err="1" smtClean="0">
                <a:solidFill>
                  <a:schemeClr val="tx2"/>
                </a:solidFill>
              </a:rPr>
              <a:t>from</a:t>
            </a:r>
            <a:r>
              <a:rPr lang="es-AR" sz="2800" b="1" spc="100" dirty="0" smtClean="0">
                <a:solidFill>
                  <a:schemeClr val="tx2"/>
                </a:solidFill>
              </a:rPr>
              <a:t> Argentina</a:t>
            </a:r>
            <a:endParaRPr lang="es-ES" sz="2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611560" y="5229200"/>
            <a:ext cx="7704658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Pablo José Lavarello</a:t>
            </a:r>
          </a:p>
          <a:p>
            <a:pPr algn="ctr"/>
            <a:r>
              <a:rPr lang="it-IT" dirty="0" smtClean="0">
                <a:solidFill>
                  <a:srgbClr val="002060"/>
                </a:solidFill>
              </a:rPr>
              <a:t>CEUR-CONICET (ARGENTINA)</a:t>
            </a:r>
          </a:p>
          <a:p>
            <a:pPr algn="ctr"/>
            <a:endParaRPr lang="it-IT" b="1" dirty="0" smtClean="0">
              <a:solidFill>
                <a:srgbClr val="002060"/>
              </a:solidFill>
            </a:endParaRPr>
          </a:p>
          <a:p>
            <a:pPr algn="ctr"/>
            <a:endParaRPr lang="it-IT" dirty="0" smtClean="0">
              <a:solidFill>
                <a:srgbClr val="002060"/>
              </a:solidFill>
            </a:endParaRPr>
          </a:p>
          <a:p>
            <a:pPr algn="ctr"/>
            <a:endParaRPr lang="it-IT" dirty="0" smtClean="0">
              <a:solidFill>
                <a:srgbClr val="002060"/>
              </a:solidFill>
            </a:endParaRPr>
          </a:p>
          <a:p>
            <a:pPr algn="ctr"/>
            <a:r>
              <a:rPr lang="it-IT" sz="1600" dirty="0" smtClean="0">
                <a:solidFill>
                  <a:srgbClr val="002060"/>
                </a:solidFill>
              </a:rPr>
              <a:t> </a:t>
            </a:r>
            <a:endParaRPr lang="es-AR" sz="1600" dirty="0">
              <a:solidFill>
                <a:srgbClr val="00206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113998" y="1737577"/>
            <a:ext cx="72007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ECA-OECD Development Centre-ECLAC Policy Dialogue </a:t>
            </a:r>
            <a:r>
              <a:rPr lang="en-US" b="1" dirty="0" smtClean="0"/>
              <a:t>on </a:t>
            </a:r>
            <a:r>
              <a:rPr lang="en-US" b="1" dirty="0"/>
              <a:t>‘Africa and Latin America at a Crossroads: </a:t>
            </a:r>
            <a:r>
              <a:rPr lang="en-US" b="1" dirty="0" smtClean="0"/>
              <a:t>Addressing Structural Transformation  </a:t>
            </a:r>
            <a:r>
              <a:rPr lang="en-US" b="1" dirty="0"/>
              <a:t>in the New Global Landscape’</a:t>
            </a:r>
            <a:endParaRPr lang="es-AR" dirty="0"/>
          </a:p>
        </p:txBody>
      </p:sp>
      <p:pic>
        <p:nvPicPr>
          <p:cNvPr id="2051" name="Picture 1" descr="http://www.uneca.org/sites/all/themes/uneca/images/facebook/un-eca-o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3869"/>
            <a:ext cx="154305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301" y="293869"/>
            <a:ext cx="17811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rc_mi" descr="http://wp-ag.s3.amazonaws.com/wp-content/uploads/sites/66/2015/04/ecla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18" y="264575"/>
            <a:ext cx="12858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3"/>
          <p:cNvGraphicFramePr/>
          <p:nvPr>
            <p:extLst>
              <p:ext uri="{D42A27DB-BD31-4B8C-83A1-F6EECF244321}">
                <p14:modId xmlns:p14="http://schemas.microsoft.com/office/powerpoint/2010/main" val="419644575"/>
              </p:ext>
            </p:extLst>
          </p:nvPr>
        </p:nvGraphicFramePr>
        <p:xfrm>
          <a:off x="0" y="1700808"/>
          <a:ext cx="8927976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778098"/>
          </a:xfrm>
        </p:spPr>
        <p:txBody>
          <a:bodyPr>
            <a:noAutofit/>
          </a:bodyPr>
          <a:lstStyle/>
          <a:p>
            <a:r>
              <a:rPr lang="es-AR" sz="3200" b="1" dirty="0" smtClean="0">
                <a:solidFill>
                  <a:schemeClr val="accent1"/>
                </a:solidFill>
              </a:rPr>
              <a:t>Industrial </a:t>
            </a:r>
            <a:r>
              <a:rPr lang="es-AR" sz="3200" b="1" dirty="0" err="1" smtClean="0">
                <a:solidFill>
                  <a:schemeClr val="accent1"/>
                </a:solidFill>
              </a:rPr>
              <a:t>Policy</a:t>
            </a:r>
            <a:r>
              <a:rPr lang="es-AR" sz="3200" b="1" dirty="0" smtClean="0">
                <a:solidFill>
                  <a:schemeClr val="accent1"/>
                </a:solidFill>
              </a:rPr>
              <a:t>: </a:t>
            </a:r>
            <a:r>
              <a:rPr lang="es-AR" sz="3200" b="1" dirty="0" err="1" smtClean="0">
                <a:solidFill>
                  <a:schemeClr val="accent1"/>
                </a:solidFill>
              </a:rPr>
              <a:t>budgetary</a:t>
            </a:r>
            <a:r>
              <a:rPr lang="es-AR" sz="3200" b="1" dirty="0" smtClean="0">
                <a:solidFill>
                  <a:schemeClr val="accent1"/>
                </a:solidFill>
              </a:rPr>
              <a:t> and </a:t>
            </a:r>
            <a:r>
              <a:rPr lang="es-AR" sz="3200" b="1" dirty="0" err="1" smtClean="0">
                <a:solidFill>
                  <a:schemeClr val="accent1"/>
                </a:solidFill>
              </a:rPr>
              <a:t>financial</a:t>
            </a:r>
            <a:r>
              <a:rPr lang="es-AR" sz="3200" b="1" dirty="0" smtClean="0">
                <a:solidFill>
                  <a:schemeClr val="accent1"/>
                </a:solidFill>
              </a:rPr>
              <a:t> </a:t>
            </a:r>
            <a:r>
              <a:rPr lang="es-AR" sz="3200" b="1" dirty="0" err="1" smtClean="0">
                <a:solidFill>
                  <a:schemeClr val="accent1"/>
                </a:solidFill>
              </a:rPr>
              <a:t>effort</a:t>
            </a:r>
            <a:endParaRPr lang="es-AR" sz="3200" b="1" dirty="0"/>
          </a:p>
        </p:txBody>
      </p:sp>
    </p:spTree>
    <p:extLst>
      <p:ext uri="{BB962C8B-B14F-4D97-AF65-F5344CB8AC3E}">
        <p14:creationId xmlns:p14="http://schemas.microsoft.com/office/powerpoint/2010/main" val="104267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800" b="1" dirty="0" err="1" smtClean="0">
                <a:solidFill>
                  <a:schemeClr val="accent1"/>
                </a:solidFill>
              </a:rPr>
              <a:t>Economic</a:t>
            </a:r>
            <a:r>
              <a:rPr lang="es-AR" sz="2800" b="1" dirty="0" smtClean="0">
                <a:solidFill>
                  <a:schemeClr val="accent1"/>
                </a:solidFill>
              </a:rPr>
              <a:t> </a:t>
            </a:r>
            <a:r>
              <a:rPr lang="es-AR" sz="2800" b="1" dirty="0" err="1" smtClean="0">
                <a:solidFill>
                  <a:schemeClr val="accent1"/>
                </a:solidFill>
              </a:rPr>
              <a:t>Signals</a:t>
            </a:r>
            <a:r>
              <a:rPr lang="es-AR" sz="2800" b="1" dirty="0" smtClean="0">
                <a:solidFill>
                  <a:schemeClr val="accent1"/>
                </a:solidFill>
              </a:rPr>
              <a:t> </a:t>
            </a:r>
            <a:r>
              <a:rPr lang="es-AR" sz="2800" b="1" dirty="0" err="1" smtClean="0">
                <a:solidFill>
                  <a:schemeClr val="accent1"/>
                </a:solidFill>
              </a:rPr>
              <a:t>matter</a:t>
            </a:r>
            <a:r>
              <a:rPr lang="es-AR" sz="2800" b="1" dirty="0" smtClean="0">
                <a:solidFill>
                  <a:schemeClr val="accent1"/>
                </a:solidFill>
              </a:rPr>
              <a:t>: </a:t>
            </a:r>
            <a:r>
              <a:rPr lang="es-AR" sz="2800" b="1" dirty="0" err="1" smtClean="0">
                <a:solidFill>
                  <a:schemeClr val="accent1"/>
                </a:solidFill>
              </a:rPr>
              <a:t>differential</a:t>
            </a:r>
            <a:r>
              <a:rPr lang="es-AR" sz="2800" b="1" dirty="0" smtClean="0">
                <a:solidFill>
                  <a:schemeClr val="accent1"/>
                </a:solidFill>
              </a:rPr>
              <a:t> </a:t>
            </a:r>
            <a:r>
              <a:rPr lang="es-AR" sz="2800" b="1" dirty="0" err="1" smtClean="0">
                <a:solidFill>
                  <a:schemeClr val="accent1"/>
                </a:solidFill>
              </a:rPr>
              <a:t>export</a:t>
            </a:r>
            <a:r>
              <a:rPr lang="es-AR" sz="2800" b="1" dirty="0" smtClean="0">
                <a:solidFill>
                  <a:schemeClr val="accent1"/>
                </a:solidFill>
              </a:rPr>
              <a:t> </a:t>
            </a:r>
            <a:r>
              <a:rPr lang="es-AR" sz="2800" b="1" dirty="0" err="1" smtClean="0">
                <a:solidFill>
                  <a:schemeClr val="accent1"/>
                </a:solidFill>
              </a:rPr>
              <a:t>taxes</a:t>
            </a:r>
            <a:r>
              <a:rPr lang="es-AR" sz="2800" b="1" dirty="0" smtClean="0">
                <a:solidFill>
                  <a:schemeClr val="accent1"/>
                </a:solidFill>
              </a:rPr>
              <a:t> in Argentina</a:t>
            </a:r>
            <a:endParaRPr lang="es-AR" sz="2800" dirty="0"/>
          </a:p>
        </p:txBody>
      </p:sp>
      <p:sp>
        <p:nvSpPr>
          <p:cNvPr id="3" name="2 Rectángulo"/>
          <p:cNvSpPr/>
          <p:nvPr/>
        </p:nvSpPr>
        <p:spPr>
          <a:xfrm>
            <a:off x="447445" y="5789240"/>
            <a:ext cx="7562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dirty="0" err="1" smtClean="0"/>
              <a:t>Source</a:t>
            </a:r>
            <a:r>
              <a:rPr lang="es-CL" dirty="0" smtClean="0"/>
              <a:t>: ECLAC Buenos Aires </a:t>
            </a:r>
            <a:r>
              <a:rPr lang="es-CL" dirty="0" err="1" smtClean="0"/>
              <a:t>on</a:t>
            </a:r>
            <a:r>
              <a:rPr lang="es-CL" dirty="0" smtClean="0"/>
              <a:t> </a:t>
            </a:r>
            <a:r>
              <a:rPr lang="es-CL" dirty="0" err="1" smtClean="0"/>
              <a:t>Argentine</a:t>
            </a:r>
            <a:r>
              <a:rPr lang="es-CL" dirty="0" smtClean="0"/>
              <a:t> </a:t>
            </a:r>
            <a:r>
              <a:rPr lang="es-CL" dirty="0" err="1" smtClean="0"/>
              <a:t>Economic</a:t>
            </a:r>
            <a:r>
              <a:rPr lang="es-CL" dirty="0" smtClean="0"/>
              <a:t> </a:t>
            </a:r>
            <a:r>
              <a:rPr lang="es-CL" dirty="0" err="1" smtClean="0"/>
              <a:t>Ministery</a:t>
            </a:r>
            <a:r>
              <a:rPr lang="es-CL" dirty="0" smtClean="0"/>
              <a:t>  </a:t>
            </a:r>
            <a:r>
              <a:rPr lang="es-CL" dirty="0" err="1" smtClean="0"/>
              <a:t>Statistics</a:t>
            </a:r>
            <a:endParaRPr lang="es-AR" dirty="0"/>
          </a:p>
        </p:txBody>
      </p:sp>
      <p:graphicFrame>
        <p:nvGraphicFramePr>
          <p:cNvPr id="6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357727"/>
              </p:ext>
            </p:extLst>
          </p:nvPr>
        </p:nvGraphicFramePr>
        <p:xfrm>
          <a:off x="1043608" y="1412776"/>
          <a:ext cx="6966785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568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CuadroTexto"/>
          <p:cNvSpPr txBox="1"/>
          <p:nvPr/>
        </p:nvSpPr>
        <p:spPr>
          <a:xfrm>
            <a:off x="420738" y="5949280"/>
            <a:ext cx="87232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</a:t>
            </a:r>
            <a:r>
              <a:rPr lang="it-IT" sz="1400" b="1" dirty="0"/>
              <a:t>ECLAC (Buenos Aires) </a:t>
            </a:r>
            <a:r>
              <a:rPr lang="en-US" sz="1400" dirty="0"/>
              <a:t>based on Argentine Ministry of Economic and Infrastructure </a:t>
            </a:r>
            <a:r>
              <a:rPr lang="en-US" sz="1400" dirty="0" err="1"/>
              <a:t>Planing</a:t>
            </a:r>
            <a:r>
              <a:rPr lang="en-US" sz="1400" dirty="0"/>
              <a:t>, Argentina Central Bank, Ministry of  Science Technology and Innovation</a:t>
            </a:r>
            <a:endParaRPr lang="es-AR" sz="1400" dirty="0"/>
          </a:p>
          <a:p>
            <a:endParaRPr lang="es-AR" sz="1400" dirty="0"/>
          </a:p>
        </p:txBody>
      </p:sp>
      <p:sp>
        <p:nvSpPr>
          <p:cNvPr id="6" name="TextBox 4"/>
          <p:cNvSpPr txBox="1"/>
          <p:nvPr/>
        </p:nvSpPr>
        <p:spPr>
          <a:xfrm>
            <a:off x="204714" y="86467"/>
            <a:ext cx="87484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AR" sz="2800" dirty="0" smtClean="0">
                <a:solidFill>
                  <a:schemeClr val="tx2"/>
                </a:solidFill>
              </a:rPr>
              <a:t>Industrial </a:t>
            </a:r>
            <a:r>
              <a:rPr lang="es-AR" sz="2800" dirty="0" err="1" smtClean="0">
                <a:solidFill>
                  <a:schemeClr val="tx2"/>
                </a:solidFill>
              </a:rPr>
              <a:t>Policy</a:t>
            </a:r>
            <a:r>
              <a:rPr lang="es-AR" sz="2800" dirty="0" smtClean="0">
                <a:solidFill>
                  <a:schemeClr val="tx2"/>
                </a:solidFill>
              </a:rPr>
              <a:t> </a:t>
            </a:r>
            <a:r>
              <a:rPr lang="es-AR" sz="2800" dirty="0" err="1" smtClean="0">
                <a:solidFill>
                  <a:schemeClr val="tx2"/>
                </a:solidFill>
              </a:rPr>
              <a:t>Support</a:t>
            </a:r>
            <a:r>
              <a:rPr lang="es-AR" sz="2800" dirty="0" smtClean="0">
                <a:solidFill>
                  <a:schemeClr val="tx2"/>
                </a:solidFill>
              </a:rPr>
              <a:t> </a:t>
            </a:r>
            <a:r>
              <a:rPr lang="es-AR" sz="2800" dirty="0" err="1" smtClean="0">
                <a:solidFill>
                  <a:schemeClr val="tx2"/>
                </a:solidFill>
              </a:rPr>
              <a:t>by</a:t>
            </a:r>
            <a:r>
              <a:rPr lang="es-AR" sz="2800" dirty="0" smtClean="0">
                <a:solidFill>
                  <a:schemeClr val="tx2"/>
                </a:solidFill>
              </a:rPr>
              <a:t> </a:t>
            </a:r>
            <a:r>
              <a:rPr lang="es-AR" sz="2800" dirty="0" err="1" smtClean="0">
                <a:solidFill>
                  <a:schemeClr val="tx2"/>
                </a:solidFill>
              </a:rPr>
              <a:t>intervention</a:t>
            </a:r>
            <a:r>
              <a:rPr lang="es-AR" sz="2800" dirty="0" smtClean="0">
                <a:solidFill>
                  <a:schemeClr val="tx2"/>
                </a:solidFill>
              </a:rPr>
              <a:t> </a:t>
            </a:r>
            <a:r>
              <a:rPr lang="es-AR" sz="2800" dirty="0" err="1" smtClean="0">
                <a:solidFill>
                  <a:schemeClr val="tx2"/>
                </a:solidFill>
              </a:rPr>
              <a:t>domain</a:t>
            </a:r>
            <a:r>
              <a:rPr lang="es-AR" sz="2800" dirty="0" smtClean="0">
                <a:solidFill>
                  <a:schemeClr val="tx2"/>
                </a:solidFill>
              </a:rPr>
              <a:t> </a:t>
            </a:r>
            <a:r>
              <a:rPr lang="es-AR" sz="2000" dirty="0">
                <a:solidFill>
                  <a:schemeClr val="tx2"/>
                </a:solidFill>
              </a:rPr>
              <a:t/>
            </a:r>
            <a:br>
              <a:rPr lang="es-AR" sz="2000" dirty="0">
                <a:solidFill>
                  <a:schemeClr val="tx2"/>
                </a:solidFill>
              </a:rPr>
            </a:br>
            <a:r>
              <a:rPr lang="es-AR" sz="2000" dirty="0" smtClean="0">
                <a:solidFill>
                  <a:schemeClr val="tx2"/>
                </a:solidFill>
              </a:rPr>
              <a:t>(As </a:t>
            </a:r>
            <a:r>
              <a:rPr lang="es-AR" sz="2000" dirty="0">
                <a:solidFill>
                  <a:schemeClr val="tx2"/>
                </a:solidFill>
              </a:rPr>
              <a:t>% </a:t>
            </a:r>
            <a:r>
              <a:rPr lang="es-AR" sz="2000" dirty="0" smtClean="0">
                <a:solidFill>
                  <a:schemeClr val="tx2"/>
                </a:solidFill>
              </a:rPr>
              <a:t>of </a:t>
            </a:r>
            <a:r>
              <a:rPr lang="es-AR" sz="2000" dirty="0" err="1">
                <a:solidFill>
                  <a:schemeClr val="tx2"/>
                </a:solidFill>
              </a:rPr>
              <a:t>m</a:t>
            </a:r>
            <a:r>
              <a:rPr lang="es-AR" sz="2000" dirty="0" err="1" smtClean="0">
                <a:solidFill>
                  <a:schemeClr val="tx2"/>
                </a:solidFill>
              </a:rPr>
              <a:t>anufacturing</a:t>
            </a:r>
            <a:r>
              <a:rPr lang="es-AR" sz="2000" dirty="0" smtClean="0">
                <a:solidFill>
                  <a:schemeClr val="tx2"/>
                </a:solidFill>
              </a:rPr>
              <a:t> </a:t>
            </a:r>
            <a:r>
              <a:rPr lang="es-AR" sz="2000" dirty="0" err="1" smtClean="0">
                <a:solidFill>
                  <a:schemeClr val="tx2"/>
                </a:solidFill>
              </a:rPr>
              <a:t>Value</a:t>
            </a:r>
            <a:r>
              <a:rPr lang="es-AR" sz="2000" dirty="0" smtClean="0">
                <a:solidFill>
                  <a:schemeClr val="tx2"/>
                </a:solidFill>
              </a:rPr>
              <a:t> </a:t>
            </a:r>
            <a:r>
              <a:rPr lang="es-AR" sz="2000" dirty="0" err="1" smtClean="0">
                <a:solidFill>
                  <a:schemeClr val="tx2"/>
                </a:solidFill>
              </a:rPr>
              <a:t>Added</a:t>
            </a:r>
            <a:r>
              <a:rPr lang="es-AR" sz="2000" dirty="0" smtClean="0">
                <a:solidFill>
                  <a:schemeClr val="tx2"/>
                </a:solidFill>
              </a:rPr>
              <a:t>, </a:t>
            </a:r>
            <a:r>
              <a:rPr lang="es-AR" sz="2000" dirty="0" err="1" smtClean="0">
                <a:solidFill>
                  <a:schemeClr val="tx2"/>
                </a:solidFill>
              </a:rPr>
              <a:t>Average</a:t>
            </a:r>
            <a:r>
              <a:rPr lang="es-AR" sz="2000" dirty="0" smtClean="0">
                <a:solidFill>
                  <a:schemeClr val="tx2"/>
                </a:solidFill>
              </a:rPr>
              <a:t> </a:t>
            </a:r>
            <a:r>
              <a:rPr lang="es-AR" sz="2000" dirty="0" err="1" smtClean="0">
                <a:solidFill>
                  <a:schemeClr val="tx2"/>
                </a:solidFill>
              </a:rPr>
              <a:t>for</a:t>
            </a:r>
            <a:r>
              <a:rPr lang="es-AR" sz="2000" dirty="0" smtClean="0">
                <a:solidFill>
                  <a:schemeClr val="tx2"/>
                </a:solidFill>
              </a:rPr>
              <a:t> </a:t>
            </a:r>
            <a:r>
              <a:rPr lang="es-AR" sz="2000" dirty="0" err="1" smtClean="0">
                <a:solidFill>
                  <a:schemeClr val="tx2"/>
                </a:solidFill>
              </a:rPr>
              <a:t>each</a:t>
            </a:r>
            <a:r>
              <a:rPr lang="es-AR" sz="2000" dirty="0" smtClean="0">
                <a:solidFill>
                  <a:schemeClr val="tx2"/>
                </a:solidFill>
              </a:rPr>
              <a:t> </a:t>
            </a:r>
            <a:r>
              <a:rPr lang="es-AR" sz="2000" dirty="0" err="1" smtClean="0">
                <a:solidFill>
                  <a:schemeClr val="tx2"/>
                </a:solidFill>
              </a:rPr>
              <a:t>period</a:t>
            </a:r>
            <a:r>
              <a:rPr lang="es-AR" sz="2000" dirty="0" smtClean="0">
                <a:solidFill>
                  <a:schemeClr val="tx2"/>
                </a:solidFill>
              </a:rPr>
              <a:t>)</a:t>
            </a:r>
            <a:endParaRPr lang="es-AR" dirty="0" smtClean="0">
              <a:solidFill>
                <a:schemeClr val="tx2"/>
              </a:solidFill>
            </a:endParaRPr>
          </a:p>
        </p:txBody>
      </p:sp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482932"/>
              </p:ext>
            </p:extLst>
          </p:nvPr>
        </p:nvGraphicFramePr>
        <p:xfrm>
          <a:off x="1115616" y="1052736"/>
          <a:ext cx="6768751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923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15" y="1838464"/>
            <a:ext cx="8905875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215" y="836712"/>
            <a:ext cx="8892480" cy="778098"/>
          </a:xfrm>
        </p:spPr>
        <p:txBody>
          <a:bodyPr>
            <a:normAutofit/>
          </a:bodyPr>
          <a:lstStyle/>
          <a:p>
            <a:r>
              <a:rPr lang="es-AR" sz="3200" b="1" dirty="0" smtClean="0">
                <a:solidFill>
                  <a:srgbClr val="00B0F0"/>
                </a:solidFill>
              </a:rPr>
              <a:t>Industrial </a:t>
            </a:r>
            <a:r>
              <a:rPr lang="es-AR" sz="3200" b="1" dirty="0" err="1" smtClean="0">
                <a:solidFill>
                  <a:srgbClr val="00B0F0"/>
                </a:solidFill>
              </a:rPr>
              <a:t>Policy</a:t>
            </a:r>
            <a:r>
              <a:rPr lang="es-AR" sz="3200" b="1" dirty="0" smtClean="0">
                <a:solidFill>
                  <a:srgbClr val="00B0F0"/>
                </a:solidFill>
              </a:rPr>
              <a:t>: </a:t>
            </a:r>
            <a:r>
              <a:rPr lang="es-AR" sz="3200" b="1" dirty="0" err="1" smtClean="0">
                <a:solidFill>
                  <a:srgbClr val="00B0F0"/>
                </a:solidFill>
              </a:rPr>
              <a:t>intervention</a:t>
            </a:r>
            <a:r>
              <a:rPr lang="es-AR" sz="3200" b="1" dirty="0" smtClean="0">
                <a:solidFill>
                  <a:srgbClr val="00B0F0"/>
                </a:solidFill>
              </a:rPr>
              <a:t> </a:t>
            </a:r>
            <a:r>
              <a:rPr lang="es-AR" sz="3200" b="1" dirty="0" err="1" smtClean="0">
                <a:solidFill>
                  <a:srgbClr val="00B0F0"/>
                </a:solidFill>
              </a:rPr>
              <a:t>pattern</a:t>
            </a:r>
            <a:r>
              <a:rPr lang="es-AR" sz="3200" b="1" dirty="0" smtClean="0">
                <a:solidFill>
                  <a:srgbClr val="00B0F0"/>
                </a:solidFill>
              </a:rPr>
              <a:t> </a:t>
            </a:r>
            <a:r>
              <a:rPr lang="es-AR" sz="3200" b="1" dirty="0" err="1" smtClean="0">
                <a:solidFill>
                  <a:srgbClr val="00B0F0"/>
                </a:solidFill>
              </a:rPr>
              <a:t>evolution</a:t>
            </a:r>
            <a:endParaRPr lang="es-AR" sz="3200" b="1" dirty="0">
              <a:solidFill>
                <a:srgbClr val="00B0F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843343" y="3627336"/>
            <a:ext cx="251647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 smtClean="0"/>
              <a:t>‘</a:t>
            </a:r>
            <a:r>
              <a:rPr lang="es-AR" sz="1000" dirty="0" smtClean="0"/>
              <a:t>90: </a:t>
            </a:r>
            <a:r>
              <a:rPr lang="es-AR" sz="1000" dirty="0" err="1" smtClean="0"/>
              <a:t>Ant</a:t>
            </a:r>
            <a:r>
              <a:rPr lang="es-AR" sz="1000" dirty="0" smtClean="0"/>
              <a:t> Trust, </a:t>
            </a:r>
            <a:r>
              <a:rPr lang="es-AR" sz="1000" dirty="0" err="1" smtClean="0"/>
              <a:t>Liiberalization</a:t>
            </a:r>
            <a:r>
              <a:rPr lang="es-AR" sz="1000" dirty="0" smtClean="0"/>
              <a:t>, </a:t>
            </a:r>
            <a:r>
              <a:rPr lang="es-AR" sz="1000" dirty="0" err="1" smtClean="0"/>
              <a:t>Privatization</a:t>
            </a:r>
            <a:r>
              <a:rPr lang="es-AR" sz="1000" dirty="0" smtClean="0"/>
              <a:t> and </a:t>
            </a:r>
            <a:r>
              <a:rPr lang="es-AR" sz="1000" dirty="0" err="1" smtClean="0"/>
              <a:t>deregulation</a:t>
            </a:r>
            <a:endParaRPr lang="es-AR" sz="1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086100" y="3663943"/>
            <a:ext cx="2361052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b">
            <a:spAutoFit/>
          </a:bodyPr>
          <a:lstStyle/>
          <a:p>
            <a:pPr algn="ctr"/>
            <a:r>
              <a:rPr lang="es-AR" sz="1000" dirty="0" smtClean="0"/>
              <a:t>Horizontal S&amp;T </a:t>
            </a:r>
            <a:r>
              <a:rPr lang="es-AR" sz="1000" dirty="0" err="1" smtClean="0"/>
              <a:t>Firm’s</a:t>
            </a:r>
            <a:r>
              <a:rPr lang="es-AR" sz="1000" dirty="0" smtClean="0"/>
              <a:t> </a:t>
            </a:r>
            <a:r>
              <a:rPr lang="es-AR" sz="1000" dirty="0" err="1" smtClean="0"/>
              <a:t>capability</a:t>
            </a:r>
            <a:r>
              <a:rPr lang="es-AR" sz="1000" dirty="0" smtClean="0"/>
              <a:t>  </a:t>
            </a:r>
            <a:r>
              <a:rPr lang="es-AR" sz="1000" dirty="0" err="1" smtClean="0"/>
              <a:t>support</a:t>
            </a:r>
            <a:endParaRPr lang="es-AR" sz="1000" dirty="0"/>
          </a:p>
          <a:p>
            <a:pPr algn="ctr"/>
            <a:endParaRPr lang="es-AR" sz="1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2665271" y="4279938"/>
            <a:ext cx="180441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1000" dirty="0" err="1" smtClean="0"/>
              <a:t>Selective</a:t>
            </a:r>
            <a:r>
              <a:rPr lang="es-AR" sz="1000" dirty="0" smtClean="0"/>
              <a:t> </a:t>
            </a:r>
            <a:r>
              <a:rPr lang="es-AR" sz="1000" dirty="0" err="1" smtClean="0"/>
              <a:t>Technology</a:t>
            </a:r>
            <a:r>
              <a:rPr lang="es-AR" sz="1000" dirty="0" smtClean="0"/>
              <a:t> </a:t>
            </a:r>
            <a:r>
              <a:rPr lang="es-AR" sz="1000" dirty="0" err="1" smtClean="0"/>
              <a:t>Policy</a:t>
            </a:r>
            <a:endParaRPr lang="es-AR" sz="1000" dirty="0" smtClean="0"/>
          </a:p>
          <a:p>
            <a:pPr algn="ctr"/>
            <a:r>
              <a:rPr lang="es-AR" sz="1000" dirty="0" smtClean="0"/>
              <a:t>(</a:t>
            </a:r>
            <a:r>
              <a:rPr lang="es-AR" sz="1000" dirty="0" err="1" smtClean="0"/>
              <a:t>Bio</a:t>
            </a:r>
            <a:r>
              <a:rPr lang="es-AR" sz="1000" dirty="0" smtClean="0"/>
              <a:t>, </a:t>
            </a:r>
            <a:r>
              <a:rPr lang="es-AR" sz="1000" dirty="0" err="1" smtClean="0"/>
              <a:t>TICs</a:t>
            </a:r>
            <a:r>
              <a:rPr lang="es-AR" sz="1000" dirty="0" smtClean="0"/>
              <a:t>, Nano</a:t>
            </a:r>
            <a:r>
              <a:rPr lang="es-AR" sz="1000" dirty="0" smtClean="0"/>
              <a:t>)</a:t>
            </a:r>
            <a:endParaRPr lang="es-AR" sz="1000" dirty="0" smtClean="0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2802482" y="3929038"/>
            <a:ext cx="329358" cy="3733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6228184" y="4017886"/>
            <a:ext cx="198490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1000" dirty="0" smtClean="0"/>
              <a:t>Old Regional </a:t>
            </a:r>
            <a:r>
              <a:rPr lang="es-AR" sz="1000" dirty="0" err="1" smtClean="0"/>
              <a:t>Promotion</a:t>
            </a:r>
            <a:endParaRPr lang="es-AR" sz="1000" dirty="0" smtClean="0"/>
          </a:p>
        </p:txBody>
      </p:sp>
      <p:sp>
        <p:nvSpPr>
          <p:cNvPr id="35" name="34 CuadroTexto"/>
          <p:cNvSpPr txBox="1"/>
          <p:nvPr/>
        </p:nvSpPr>
        <p:spPr>
          <a:xfrm>
            <a:off x="4365070" y="3902271"/>
            <a:ext cx="186311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1000" dirty="0" smtClean="0"/>
              <a:t> </a:t>
            </a:r>
            <a:r>
              <a:rPr lang="es-AR" sz="1000" dirty="0" err="1" smtClean="0"/>
              <a:t>Competitive</a:t>
            </a:r>
            <a:r>
              <a:rPr lang="es-AR" sz="1000" dirty="0" smtClean="0"/>
              <a:t> Exchange </a:t>
            </a:r>
            <a:r>
              <a:rPr lang="es-AR" sz="1000" dirty="0" err="1" smtClean="0"/>
              <a:t>rate</a:t>
            </a:r>
            <a:r>
              <a:rPr lang="es-AR" sz="1000" dirty="0" smtClean="0"/>
              <a:t> + </a:t>
            </a:r>
            <a:r>
              <a:rPr lang="es-AR" sz="1000" dirty="0" err="1" smtClean="0"/>
              <a:t>export</a:t>
            </a:r>
            <a:r>
              <a:rPr lang="es-AR" sz="1000" dirty="0" smtClean="0"/>
              <a:t> </a:t>
            </a:r>
            <a:r>
              <a:rPr lang="es-AR" sz="1000" dirty="0" err="1" smtClean="0"/>
              <a:t>taxes</a:t>
            </a:r>
            <a:r>
              <a:rPr lang="es-AR" sz="1000" dirty="0" smtClean="0"/>
              <a:t> </a:t>
            </a:r>
            <a:r>
              <a:rPr lang="es-AR" sz="1000" dirty="0" err="1" smtClean="0"/>
              <a:t>to</a:t>
            </a:r>
            <a:r>
              <a:rPr lang="es-AR" sz="1000" dirty="0" smtClean="0"/>
              <a:t> </a:t>
            </a:r>
            <a:r>
              <a:rPr lang="es-AR" sz="1000" dirty="0" err="1" smtClean="0"/>
              <a:t>agribusiness</a:t>
            </a:r>
            <a:endParaRPr lang="es-AR" sz="1000" b="1" dirty="0"/>
          </a:p>
        </p:txBody>
      </p:sp>
      <p:sp>
        <p:nvSpPr>
          <p:cNvPr id="39" name="38 CuadroTexto"/>
          <p:cNvSpPr txBox="1"/>
          <p:nvPr/>
        </p:nvSpPr>
        <p:spPr>
          <a:xfrm>
            <a:off x="3851920" y="5013176"/>
            <a:ext cx="460851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1000" dirty="0" err="1" smtClean="0"/>
              <a:t>Problem</a:t>
            </a:r>
            <a:r>
              <a:rPr lang="es-AR" sz="1000" dirty="0" smtClean="0"/>
              <a:t> </a:t>
            </a:r>
            <a:r>
              <a:rPr lang="es-AR" sz="1000" dirty="0" err="1" smtClean="0"/>
              <a:t>Oriented</a:t>
            </a:r>
            <a:r>
              <a:rPr lang="es-AR" sz="1000" dirty="0" smtClean="0"/>
              <a:t> </a:t>
            </a:r>
            <a:r>
              <a:rPr lang="es-AR" sz="1000" dirty="0" smtClean="0"/>
              <a:t>Big Industrial and S&amp;T </a:t>
            </a:r>
            <a:r>
              <a:rPr lang="es-AR" sz="1000" dirty="0" err="1" smtClean="0"/>
              <a:t>Programs</a:t>
            </a:r>
            <a:r>
              <a:rPr lang="es-AR" sz="1000" dirty="0" smtClean="0"/>
              <a:t> (Nuclear, </a:t>
            </a:r>
            <a:r>
              <a:rPr lang="es-AR" sz="1000" dirty="0" err="1" smtClean="0"/>
              <a:t>satellital</a:t>
            </a:r>
            <a:r>
              <a:rPr lang="es-AR" sz="1000" dirty="0" smtClean="0"/>
              <a:t>, </a:t>
            </a:r>
            <a:r>
              <a:rPr lang="es-AR" sz="1000" dirty="0" err="1" smtClean="0"/>
              <a:t>Energy</a:t>
            </a:r>
            <a:r>
              <a:rPr lang="es-AR" sz="1000" dirty="0" smtClean="0"/>
              <a:t>)</a:t>
            </a:r>
            <a:endParaRPr lang="es-AR" sz="1000" dirty="0"/>
          </a:p>
        </p:txBody>
      </p:sp>
      <p:cxnSp>
        <p:nvCxnSpPr>
          <p:cNvPr id="5" name="4 Conector recto de flecha"/>
          <p:cNvCxnSpPr/>
          <p:nvPr/>
        </p:nvCxnSpPr>
        <p:spPr>
          <a:xfrm flipH="1">
            <a:off x="4515178" y="3488836"/>
            <a:ext cx="14969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flipH="1">
            <a:off x="5652120" y="3488836"/>
            <a:ext cx="360041" cy="4521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>
            <a:off x="3482464" y="4948702"/>
            <a:ext cx="336584" cy="2475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8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26" grpId="0" animBg="1"/>
      <p:bldP spid="35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71663" y="2876743"/>
            <a:ext cx="7164387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AR" sz="3600" spc="100" dirty="0" smtClean="0">
                <a:solidFill>
                  <a:schemeClr val="tx2"/>
                </a:solidFill>
              </a:rPr>
              <a:t>III. </a:t>
            </a:r>
            <a:r>
              <a:rPr lang="es-AR" sz="3600" spc="100" dirty="0" err="1" smtClean="0">
                <a:solidFill>
                  <a:schemeClr val="tx2"/>
                </a:solidFill>
              </a:rPr>
              <a:t>Design</a:t>
            </a:r>
            <a:r>
              <a:rPr lang="es-AR" sz="3600" spc="100" dirty="0" smtClean="0">
                <a:solidFill>
                  <a:schemeClr val="tx2"/>
                </a:solidFill>
              </a:rPr>
              <a:t> and </a:t>
            </a:r>
            <a:r>
              <a:rPr lang="es-AR" sz="3600" spc="100" dirty="0" err="1" smtClean="0">
                <a:solidFill>
                  <a:schemeClr val="tx2"/>
                </a:solidFill>
              </a:rPr>
              <a:t>Implementation</a:t>
            </a:r>
            <a:r>
              <a:rPr lang="es-AR" sz="3600" spc="100" dirty="0" smtClean="0">
                <a:solidFill>
                  <a:schemeClr val="tx2"/>
                </a:solidFill>
              </a:rPr>
              <a:t> </a:t>
            </a:r>
            <a:r>
              <a:rPr lang="es-AR" sz="3600" spc="100" dirty="0" err="1" smtClean="0">
                <a:solidFill>
                  <a:schemeClr val="tx2"/>
                </a:solidFill>
              </a:rPr>
              <a:t>Issues</a:t>
            </a:r>
            <a:endParaRPr lang="es-AR" sz="3600" spc="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92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668817" y="2060848"/>
            <a:ext cx="4847399" cy="606831"/>
          </a:xfrm>
          <a:prstGeom prst="round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AR" sz="1200" b="1" dirty="0" smtClean="0">
                <a:solidFill>
                  <a:schemeClr val="tx1"/>
                </a:solidFill>
              </a:rPr>
              <a:t>11 </a:t>
            </a:r>
            <a:r>
              <a:rPr lang="es-AR" sz="1200" b="1" dirty="0" err="1" smtClean="0">
                <a:solidFill>
                  <a:schemeClr val="tx1"/>
                </a:solidFill>
              </a:rPr>
              <a:t>value</a:t>
            </a:r>
            <a:r>
              <a:rPr lang="es-AR" sz="1200" b="1" dirty="0" smtClean="0">
                <a:solidFill>
                  <a:schemeClr val="tx1"/>
                </a:solidFill>
              </a:rPr>
              <a:t> </a:t>
            </a:r>
            <a:r>
              <a:rPr lang="es-AR" sz="1200" b="1" dirty="0" err="1" smtClean="0">
                <a:solidFill>
                  <a:schemeClr val="tx1"/>
                </a:solidFill>
              </a:rPr>
              <a:t>chain</a:t>
            </a:r>
            <a:r>
              <a:rPr lang="es-AR" sz="1200" b="1" dirty="0" smtClean="0">
                <a:solidFill>
                  <a:schemeClr val="tx1"/>
                </a:solidFill>
              </a:rPr>
              <a:t> pre-</a:t>
            </a:r>
            <a:r>
              <a:rPr lang="es-AR" sz="1200" b="1" dirty="0" err="1" smtClean="0">
                <a:solidFill>
                  <a:schemeClr val="tx1"/>
                </a:solidFill>
              </a:rPr>
              <a:t>selected</a:t>
            </a:r>
            <a:r>
              <a:rPr lang="es-AR" sz="1200" b="1" dirty="0" smtClean="0">
                <a:solidFill>
                  <a:schemeClr val="tx1"/>
                </a:solidFill>
              </a:rPr>
              <a:t>: </a:t>
            </a:r>
            <a:r>
              <a:rPr lang="es-AR" sz="1200" dirty="0" smtClean="0">
                <a:solidFill>
                  <a:schemeClr val="tx1"/>
                </a:solidFill>
              </a:rPr>
              <a:t>horizontal </a:t>
            </a:r>
            <a:r>
              <a:rPr lang="es-AR" sz="1200" dirty="0" err="1" smtClean="0">
                <a:solidFill>
                  <a:schemeClr val="tx1"/>
                </a:solidFill>
              </a:rPr>
              <a:t>perspective</a:t>
            </a:r>
            <a:r>
              <a:rPr lang="es-AR" sz="1200" dirty="0" smtClean="0">
                <a:solidFill>
                  <a:schemeClr val="tx1"/>
                </a:solidFill>
              </a:rPr>
              <a:t> (</a:t>
            </a:r>
            <a:r>
              <a:rPr lang="es-AR" sz="1200" u="sng" dirty="0" smtClean="0">
                <a:solidFill>
                  <a:schemeClr val="tx1"/>
                </a:solidFill>
              </a:rPr>
              <a:t>non </a:t>
            </a:r>
            <a:r>
              <a:rPr lang="es-AR" sz="1200" u="sng" dirty="0" err="1" smtClean="0">
                <a:solidFill>
                  <a:schemeClr val="tx1"/>
                </a:solidFill>
              </a:rPr>
              <a:t>strategic</a:t>
            </a:r>
            <a:r>
              <a:rPr lang="es-AR" sz="1200" u="sng" dirty="0" smtClean="0">
                <a:solidFill>
                  <a:schemeClr val="tx1"/>
                </a:solidFill>
              </a:rPr>
              <a:t> sector</a:t>
            </a:r>
            <a:r>
              <a:rPr lang="es-AR" sz="1200" dirty="0" smtClean="0">
                <a:solidFill>
                  <a:schemeClr val="tx1"/>
                </a:solidFill>
              </a:rPr>
              <a:t>) </a:t>
            </a:r>
            <a:r>
              <a:rPr lang="es-AR" sz="1200" dirty="0" smtClean="0">
                <a:solidFill>
                  <a:schemeClr val="tx1"/>
                </a:solidFill>
                <a:sym typeface="Wingdings" pitchFamily="2" charset="2"/>
              </a:rPr>
              <a:t> 11 </a:t>
            </a:r>
            <a:r>
              <a:rPr lang="es-AR" sz="1200" dirty="0" err="1" smtClean="0">
                <a:solidFill>
                  <a:schemeClr val="tx1"/>
                </a:solidFill>
                <a:sym typeface="Wingdings" pitchFamily="2" charset="2"/>
              </a:rPr>
              <a:t>forums</a:t>
            </a:r>
            <a:r>
              <a:rPr lang="es-AR" sz="1200" dirty="0" smtClean="0">
                <a:solidFill>
                  <a:schemeClr val="tx1"/>
                </a:solidFill>
                <a:sym typeface="Wingdings" pitchFamily="2" charset="2"/>
              </a:rPr>
              <a:t> (</a:t>
            </a:r>
            <a:r>
              <a:rPr lang="es-AR" sz="1200" dirty="0" err="1" smtClean="0">
                <a:solidFill>
                  <a:schemeClr val="tx1"/>
                </a:solidFill>
                <a:sym typeface="Wingdings" pitchFamily="2" charset="2"/>
              </a:rPr>
              <a:t>one</a:t>
            </a:r>
            <a:r>
              <a:rPr lang="es-AR" sz="12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  <a:sym typeface="Wingdings" pitchFamily="2" charset="2"/>
              </a:rPr>
              <a:t>for</a:t>
            </a:r>
            <a:r>
              <a:rPr lang="es-AR" sz="12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  <a:sym typeface="Wingdings" pitchFamily="2" charset="2"/>
              </a:rPr>
              <a:t>each</a:t>
            </a:r>
            <a:r>
              <a:rPr lang="es-AR" sz="12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  <a:sym typeface="Wingdings" pitchFamily="2" charset="2"/>
              </a:rPr>
              <a:t>value</a:t>
            </a:r>
            <a:r>
              <a:rPr lang="es-AR" sz="12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  <a:sym typeface="Wingdings" pitchFamily="2" charset="2"/>
              </a:rPr>
              <a:t>chain</a:t>
            </a:r>
            <a:r>
              <a:rPr lang="es-AR" sz="1200" dirty="0" smtClean="0">
                <a:solidFill>
                  <a:schemeClr val="tx1"/>
                </a:solidFill>
                <a:sym typeface="Wingdings" pitchFamily="2" charset="2"/>
              </a:rPr>
              <a:t> )</a:t>
            </a:r>
            <a:endParaRPr lang="es-AR" sz="1200" dirty="0" smtClean="0">
              <a:solidFill>
                <a:schemeClr val="tx1"/>
              </a:solidFill>
            </a:endParaRPr>
          </a:p>
          <a:p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107504" y="980728"/>
            <a:ext cx="1512168" cy="16697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Objective Conception and Design</a:t>
            </a:r>
            <a:endParaRPr lang="es-AR" sz="12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107504" y="2762906"/>
            <a:ext cx="1512168" cy="30423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dirty="0" err="1" smtClean="0"/>
              <a:t>Implementation</a:t>
            </a:r>
            <a:endParaRPr lang="es-AR" sz="1200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1691680" y="2762906"/>
            <a:ext cx="4104456" cy="450070"/>
          </a:xfrm>
          <a:prstGeom prst="round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es-AR" sz="1200" b="1" dirty="0" smtClean="0">
                <a:solidFill>
                  <a:schemeClr val="tx1"/>
                </a:solidFill>
              </a:rPr>
              <a:t>11 </a:t>
            </a:r>
            <a:r>
              <a:rPr lang="es-AR" sz="1200" b="1" dirty="0" err="1" smtClean="0">
                <a:solidFill>
                  <a:schemeClr val="tx1"/>
                </a:solidFill>
              </a:rPr>
              <a:t>implementation</a:t>
            </a:r>
            <a:r>
              <a:rPr lang="es-AR" sz="1200" b="1" dirty="0" smtClean="0">
                <a:solidFill>
                  <a:schemeClr val="tx1"/>
                </a:solidFill>
              </a:rPr>
              <a:t> </a:t>
            </a:r>
            <a:r>
              <a:rPr lang="es-AR" sz="1200" b="1" dirty="0" err="1" smtClean="0">
                <a:solidFill>
                  <a:schemeClr val="tx1"/>
                </a:solidFill>
              </a:rPr>
              <a:t>tables</a:t>
            </a:r>
            <a:r>
              <a:rPr lang="es-AR" sz="1200" b="1" dirty="0" smtClean="0">
                <a:solidFill>
                  <a:schemeClr val="tx1"/>
                </a:solidFill>
              </a:rPr>
              <a:t> </a:t>
            </a:r>
            <a:r>
              <a:rPr lang="es-AR" sz="1200" dirty="0" smtClean="0">
                <a:solidFill>
                  <a:schemeClr val="tx1"/>
                </a:solidFill>
              </a:rPr>
              <a:t>(</a:t>
            </a:r>
            <a:r>
              <a:rPr lang="es-AR" sz="1200" dirty="0" err="1" smtClean="0">
                <a:solidFill>
                  <a:schemeClr val="tx1"/>
                </a:solidFill>
              </a:rPr>
              <a:t>only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one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meeting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each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year</a:t>
            </a:r>
            <a:r>
              <a:rPr lang="es-AR" sz="1200" dirty="0" smtClean="0">
                <a:solidFill>
                  <a:schemeClr val="tx1"/>
                </a:solidFill>
              </a:rPr>
              <a:t>)</a:t>
            </a: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1704754" y="3284985"/>
            <a:ext cx="4163390" cy="936104"/>
          </a:xfrm>
          <a:prstGeom prst="round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es-AR" sz="1200" b="1" dirty="0" err="1" smtClean="0">
                <a:solidFill>
                  <a:schemeClr val="tx1"/>
                </a:solidFill>
              </a:rPr>
              <a:t>Husbandry</a:t>
            </a:r>
            <a:r>
              <a:rPr lang="es-AR" sz="1200" b="1" dirty="0" smtClean="0">
                <a:solidFill>
                  <a:schemeClr val="tx1"/>
                </a:solidFill>
              </a:rPr>
              <a:t> </a:t>
            </a:r>
            <a:r>
              <a:rPr lang="es-AR" sz="1200" b="1" dirty="0" err="1" smtClean="0">
                <a:solidFill>
                  <a:schemeClr val="tx1"/>
                </a:solidFill>
              </a:rPr>
              <a:t>State</a:t>
            </a:r>
            <a:r>
              <a:rPr lang="es-AR" sz="1200" b="1" dirty="0" smtClean="0">
                <a:solidFill>
                  <a:schemeClr val="tx1"/>
                </a:solidFill>
              </a:rPr>
              <a:t> : </a:t>
            </a:r>
            <a:r>
              <a:rPr lang="es-AR" sz="1200" dirty="0" err="1" smtClean="0">
                <a:solidFill>
                  <a:schemeClr val="tx1"/>
                </a:solidFill>
              </a:rPr>
              <a:t>Market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Faillure</a:t>
            </a:r>
            <a:r>
              <a:rPr lang="es-AR" sz="1200" dirty="0" smtClean="0">
                <a:solidFill>
                  <a:schemeClr val="tx1"/>
                </a:solidFill>
              </a:rPr>
              <a:t> (</a:t>
            </a:r>
            <a:r>
              <a:rPr lang="es-AR" sz="1200" dirty="0" err="1" smtClean="0">
                <a:solidFill>
                  <a:schemeClr val="tx1"/>
                </a:solidFill>
              </a:rPr>
              <a:t>information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asimetry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between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policy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supply</a:t>
            </a:r>
            <a:r>
              <a:rPr lang="es-AR" sz="1200" dirty="0" smtClean="0">
                <a:solidFill>
                  <a:schemeClr val="tx1"/>
                </a:solidFill>
              </a:rPr>
              <a:t> and </a:t>
            </a:r>
            <a:r>
              <a:rPr lang="es-AR" sz="1200" dirty="0" err="1" smtClean="0">
                <a:solidFill>
                  <a:schemeClr val="tx1"/>
                </a:solidFill>
              </a:rPr>
              <a:t>demand</a:t>
            </a:r>
            <a:r>
              <a:rPr lang="es-AR" sz="1200" dirty="0" smtClean="0">
                <a:solidFill>
                  <a:schemeClr val="tx1"/>
                </a:solidFill>
              </a:rPr>
              <a:t>) </a:t>
            </a:r>
          </a:p>
          <a:p>
            <a:pPr>
              <a:buFont typeface="Arial" pitchFamily="34" charset="0"/>
              <a:buChar char="•"/>
            </a:pP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b="1" dirty="0" err="1" smtClean="0">
                <a:solidFill>
                  <a:schemeClr val="tx1"/>
                </a:solidFill>
              </a:rPr>
              <a:t>Objective</a:t>
            </a:r>
            <a:r>
              <a:rPr lang="es-AR" sz="1200" b="1" dirty="0" smtClean="0">
                <a:solidFill>
                  <a:schemeClr val="tx1"/>
                </a:solidFill>
              </a:rPr>
              <a:t> </a:t>
            </a:r>
            <a:r>
              <a:rPr lang="es-AR" sz="1200" b="1" dirty="0" err="1" smtClean="0">
                <a:solidFill>
                  <a:schemeClr val="tx1"/>
                </a:solidFill>
              </a:rPr>
              <a:t>mutation</a:t>
            </a:r>
            <a:r>
              <a:rPr lang="es-AR" sz="1200" b="1" dirty="0" smtClean="0">
                <a:solidFill>
                  <a:schemeClr val="tx1"/>
                </a:solidFill>
              </a:rPr>
              <a:t>: </a:t>
            </a:r>
            <a:r>
              <a:rPr lang="es-AR" sz="1200" dirty="0" err="1" smtClean="0">
                <a:solidFill>
                  <a:schemeClr val="tx1"/>
                </a:solidFill>
              </a:rPr>
              <a:t>import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substitution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rationale</a:t>
            </a:r>
            <a:r>
              <a:rPr lang="es-AR" sz="1200" dirty="0" smtClean="0">
                <a:solidFill>
                  <a:schemeClr val="tx1"/>
                </a:solidFill>
              </a:rPr>
              <a:t> has </a:t>
            </a:r>
            <a:r>
              <a:rPr lang="es-AR" sz="1200" dirty="0" err="1" smtClean="0">
                <a:solidFill>
                  <a:schemeClr val="tx1"/>
                </a:solidFill>
              </a:rPr>
              <a:t>become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prioritary</a:t>
            </a:r>
            <a:endParaRPr lang="es-AR" sz="1200" dirty="0">
              <a:solidFill>
                <a:schemeClr val="tx1"/>
              </a:solidFill>
            </a:endParaRPr>
          </a:p>
          <a:p>
            <a:endParaRPr lang="es-AR" sz="1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1716979" y="4271548"/>
            <a:ext cx="3695271" cy="540000"/>
          </a:xfrm>
          <a:prstGeom prst="round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Weak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consistency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between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objectives</a:t>
            </a:r>
            <a:r>
              <a:rPr lang="es-AR" sz="1200" dirty="0" smtClean="0">
                <a:solidFill>
                  <a:schemeClr val="tx1"/>
                </a:solidFill>
              </a:rPr>
              <a:t> and </a:t>
            </a:r>
            <a:r>
              <a:rPr lang="es-AR" sz="1200" dirty="0" err="1" smtClean="0">
                <a:solidFill>
                  <a:schemeClr val="tx1"/>
                </a:solidFill>
              </a:rPr>
              <a:t>instruments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1743687" y="4941168"/>
            <a:ext cx="3672408" cy="864096"/>
          </a:xfrm>
          <a:prstGeom prst="roundRect">
            <a:avLst>
              <a:gd name="adj" fmla="val 9600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es-AR" sz="1200" dirty="0" err="1" smtClean="0">
                <a:solidFill>
                  <a:schemeClr val="tx1"/>
                </a:solidFill>
              </a:rPr>
              <a:t>Weak</a:t>
            </a:r>
            <a:r>
              <a:rPr lang="es-AR" sz="1200" dirty="0" smtClean="0">
                <a:solidFill>
                  <a:schemeClr val="tx1"/>
                </a:solidFill>
              </a:rPr>
              <a:t> inter-</a:t>
            </a:r>
            <a:r>
              <a:rPr lang="es-AR" sz="1200" dirty="0" err="1" smtClean="0">
                <a:solidFill>
                  <a:schemeClr val="tx1"/>
                </a:solidFill>
              </a:rPr>
              <a:t>ministry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coordination</a:t>
            </a:r>
            <a:r>
              <a:rPr lang="es-AR" sz="1200" dirty="0" smtClean="0">
                <a:solidFill>
                  <a:schemeClr val="tx1"/>
                </a:solidFill>
              </a:rPr>
              <a:t>.  </a:t>
            </a:r>
            <a:r>
              <a:rPr lang="es-AR" sz="1200" dirty="0" err="1" smtClean="0">
                <a:solidFill>
                  <a:schemeClr val="tx1"/>
                </a:solidFill>
              </a:rPr>
              <a:t>Exception</a:t>
            </a:r>
            <a:r>
              <a:rPr lang="es-AR" sz="1200" dirty="0" smtClean="0">
                <a:solidFill>
                  <a:schemeClr val="tx1"/>
                </a:solidFill>
              </a:rPr>
              <a:t> in </a:t>
            </a:r>
            <a:r>
              <a:rPr lang="es-AR" sz="1200" dirty="0" err="1" smtClean="0">
                <a:solidFill>
                  <a:schemeClr val="tx1"/>
                </a:solidFill>
              </a:rPr>
              <a:t>sectors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with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previous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public</a:t>
            </a:r>
            <a:r>
              <a:rPr lang="es-AR" sz="1200" dirty="0" err="1">
                <a:solidFill>
                  <a:schemeClr val="tx1"/>
                </a:solidFill>
              </a:rPr>
              <a:t>-</a:t>
            </a:r>
            <a:r>
              <a:rPr lang="es-AR" sz="1200" dirty="0" err="1" smtClean="0">
                <a:solidFill>
                  <a:schemeClr val="tx1"/>
                </a:solidFill>
              </a:rPr>
              <a:t>private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institutional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learning</a:t>
            </a:r>
            <a:r>
              <a:rPr lang="es-AR" sz="1200" dirty="0" smtClean="0">
                <a:solidFill>
                  <a:schemeClr val="tx1"/>
                </a:solidFill>
              </a:rPr>
              <a:t> (</a:t>
            </a:r>
            <a:r>
              <a:rPr lang="es-AR" sz="1200" dirty="0" err="1" smtClean="0">
                <a:solidFill>
                  <a:schemeClr val="tx1"/>
                </a:solidFill>
              </a:rPr>
              <a:t>Health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Biotechnology</a:t>
            </a:r>
            <a:r>
              <a:rPr lang="es-AR" sz="1200" dirty="0" smtClean="0">
                <a:solidFill>
                  <a:schemeClr val="tx1"/>
                </a:solidFill>
              </a:rPr>
              <a:t>, software  </a:t>
            </a:r>
            <a:r>
              <a:rPr lang="es-AR" sz="1200" dirty="0" smtClean="0">
                <a:solidFill>
                  <a:schemeClr val="tx1"/>
                </a:solidFill>
              </a:rPr>
              <a:t>and </a:t>
            </a:r>
            <a:r>
              <a:rPr lang="es-AR" sz="1200" dirty="0" err="1" smtClean="0">
                <a:solidFill>
                  <a:schemeClr val="tx1"/>
                </a:solidFill>
              </a:rPr>
              <a:t>Agricultural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Machinery</a:t>
            </a:r>
            <a:r>
              <a:rPr lang="es-AR" sz="1200" dirty="0" smtClean="0">
                <a:solidFill>
                  <a:schemeClr val="tx1"/>
                </a:solidFill>
              </a:rPr>
              <a:t>)</a:t>
            </a: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1691680" y="1052736"/>
            <a:ext cx="7380312" cy="936105"/>
          </a:xfrm>
          <a:prstGeom prst="round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AR" sz="1200" b="1" dirty="0" smtClean="0">
                <a:solidFill>
                  <a:schemeClr val="tx1"/>
                </a:solidFill>
              </a:rPr>
              <a:t>General </a:t>
            </a:r>
            <a:r>
              <a:rPr lang="es-AR" sz="1200" b="1" dirty="0" err="1" smtClean="0">
                <a:solidFill>
                  <a:schemeClr val="tx1"/>
                </a:solidFill>
              </a:rPr>
              <a:t>Objective</a:t>
            </a:r>
            <a:r>
              <a:rPr lang="es-AR" sz="1200" b="1" dirty="0" smtClean="0">
                <a:solidFill>
                  <a:schemeClr val="tx1"/>
                </a:solidFill>
              </a:rPr>
              <a:t>: </a:t>
            </a:r>
            <a:r>
              <a:rPr lang="es-AR" sz="1200" dirty="0" err="1" smtClean="0">
                <a:solidFill>
                  <a:schemeClr val="tx1"/>
                </a:solidFill>
              </a:rPr>
              <a:t>assure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sustainability</a:t>
            </a:r>
            <a:r>
              <a:rPr lang="es-AR" sz="1200" dirty="0" smtClean="0">
                <a:solidFill>
                  <a:schemeClr val="tx1"/>
                </a:solidFill>
              </a:rPr>
              <a:t> of </a:t>
            </a:r>
            <a:r>
              <a:rPr lang="es-AR" sz="1200" dirty="0" smtClean="0">
                <a:solidFill>
                  <a:schemeClr val="tx1"/>
                </a:solidFill>
              </a:rPr>
              <a:t>inclusive </a:t>
            </a:r>
            <a:r>
              <a:rPr lang="es-AR" sz="1200" dirty="0" err="1" smtClean="0">
                <a:solidFill>
                  <a:schemeClr val="tx1"/>
                </a:solidFill>
              </a:rPr>
              <a:t>demand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led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growth</a:t>
            </a:r>
            <a:r>
              <a:rPr lang="es-AR" sz="1200" dirty="0" smtClean="0">
                <a:solidFill>
                  <a:schemeClr val="tx1"/>
                </a:solidFill>
              </a:rPr>
              <a:t> (7% anual manufacture </a:t>
            </a:r>
            <a:r>
              <a:rPr lang="es-AR" sz="1200" dirty="0" err="1" smtClean="0">
                <a:solidFill>
                  <a:schemeClr val="tx1"/>
                </a:solidFill>
              </a:rPr>
              <a:t>production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growth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needed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to</a:t>
            </a:r>
            <a:r>
              <a:rPr lang="es-AR" sz="1200" dirty="0" smtClean="0">
                <a:solidFill>
                  <a:schemeClr val="tx1"/>
                </a:solidFill>
              </a:rPr>
              <a:t> 5% GDP </a:t>
            </a:r>
            <a:r>
              <a:rPr lang="es-AR" sz="1200" dirty="0" err="1" smtClean="0">
                <a:solidFill>
                  <a:schemeClr val="tx1"/>
                </a:solidFill>
              </a:rPr>
              <a:t>growth</a:t>
            </a:r>
            <a:r>
              <a:rPr lang="es-AR" sz="1200" dirty="0" smtClean="0">
                <a:solidFill>
                  <a:schemeClr val="tx1"/>
                </a:solidFill>
              </a:rPr>
              <a:t>). </a:t>
            </a:r>
          </a:p>
          <a:p>
            <a:r>
              <a:rPr lang="es-AR" sz="1200" b="1" dirty="0" err="1" smtClean="0">
                <a:solidFill>
                  <a:schemeClr val="tx1"/>
                </a:solidFill>
              </a:rPr>
              <a:t>Participative</a:t>
            </a:r>
            <a:r>
              <a:rPr lang="es-AR" sz="1200" b="1" dirty="0" smtClean="0">
                <a:solidFill>
                  <a:schemeClr val="tx1"/>
                </a:solidFill>
              </a:rPr>
              <a:t> </a:t>
            </a:r>
            <a:r>
              <a:rPr lang="es-AR" sz="1200" b="1" dirty="0" err="1" smtClean="0">
                <a:solidFill>
                  <a:schemeClr val="tx1"/>
                </a:solidFill>
              </a:rPr>
              <a:t>method</a:t>
            </a:r>
            <a:r>
              <a:rPr lang="es-AR" sz="1200" b="1" dirty="0" smtClean="0">
                <a:solidFill>
                  <a:schemeClr val="tx1"/>
                </a:solidFill>
              </a:rPr>
              <a:t> : </a:t>
            </a:r>
            <a:r>
              <a:rPr lang="es-AR" sz="1200" dirty="0" err="1" smtClean="0">
                <a:solidFill>
                  <a:schemeClr val="tx1"/>
                </a:solidFill>
              </a:rPr>
              <a:t>sectoral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goals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defined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by</a:t>
            </a:r>
            <a:r>
              <a:rPr lang="es-AR" sz="1200" dirty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public-private</a:t>
            </a:r>
            <a:r>
              <a:rPr lang="es-AR" sz="1200" dirty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interaction</a:t>
            </a:r>
            <a:endParaRPr lang="es-AR" sz="1200" dirty="0" smtClean="0">
              <a:solidFill>
                <a:schemeClr val="tx1"/>
              </a:solidFill>
            </a:endParaRPr>
          </a:p>
          <a:p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20" name="TextBox 4"/>
          <p:cNvSpPr txBox="1"/>
          <p:nvPr/>
        </p:nvSpPr>
        <p:spPr>
          <a:xfrm>
            <a:off x="0" y="44624"/>
            <a:ext cx="9144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AR" sz="2800" dirty="0" smtClean="0">
                <a:solidFill>
                  <a:schemeClr val="tx2"/>
                </a:solidFill>
              </a:rPr>
              <a:t>Industrial </a:t>
            </a:r>
            <a:r>
              <a:rPr lang="es-AR" sz="2800" dirty="0" err="1" smtClean="0">
                <a:solidFill>
                  <a:schemeClr val="tx2"/>
                </a:solidFill>
              </a:rPr>
              <a:t>Strategic</a:t>
            </a:r>
            <a:r>
              <a:rPr lang="es-AR" sz="2800" dirty="0" smtClean="0">
                <a:solidFill>
                  <a:schemeClr val="tx2"/>
                </a:solidFill>
              </a:rPr>
              <a:t> Plan 2020</a:t>
            </a:r>
            <a:endParaRPr lang="es-AR" sz="2400" dirty="0"/>
          </a:p>
          <a:p>
            <a:pPr>
              <a:defRPr/>
            </a:pPr>
            <a:endParaRPr lang="es-A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0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727622" y="1484785"/>
            <a:ext cx="4847399" cy="1021698"/>
          </a:xfrm>
          <a:prstGeom prst="round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AR" sz="1200" b="1" dirty="0" smtClean="0">
                <a:solidFill>
                  <a:schemeClr val="tx1"/>
                </a:solidFill>
              </a:rPr>
              <a:t>35 «Socio-</a:t>
            </a:r>
            <a:r>
              <a:rPr lang="es-AR" sz="1200" b="1" dirty="0" err="1" smtClean="0">
                <a:solidFill>
                  <a:schemeClr val="tx1"/>
                </a:solidFill>
              </a:rPr>
              <a:t>Productive</a:t>
            </a:r>
            <a:r>
              <a:rPr lang="es-AR" sz="1200" b="1" dirty="0" smtClean="0">
                <a:solidFill>
                  <a:schemeClr val="tx1"/>
                </a:solidFill>
              </a:rPr>
              <a:t> </a:t>
            </a:r>
            <a:r>
              <a:rPr lang="es-AR" sz="1200" b="1" dirty="0" err="1" smtClean="0">
                <a:solidFill>
                  <a:schemeClr val="tx1"/>
                </a:solidFill>
              </a:rPr>
              <a:t>Cores</a:t>
            </a:r>
            <a:r>
              <a:rPr lang="es-AR" sz="1200" b="1" dirty="0" smtClean="0">
                <a:solidFill>
                  <a:schemeClr val="tx1"/>
                </a:solidFill>
              </a:rPr>
              <a:t>»: </a:t>
            </a:r>
            <a:r>
              <a:rPr lang="es-AR" sz="1200" dirty="0" err="1" smtClean="0">
                <a:solidFill>
                  <a:schemeClr val="tx1"/>
                </a:solidFill>
              </a:rPr>
              <a:t>sectoral</a:t>
            </a:r>
            <a:r>
              <a:rPr lang="es-AR" sz="1200" dirty="0" smtClean="0">
                <a:solidFill>
                  <a:schemeClr val="tx1"/>
                </a:solidFill>
              </a:rPr>
              <a:t>/</a:t>
            </a:r>
            <a:r>
              <a:rPr lang="es-AR" sz="1200" dirty="0" err="1" smtClean="0">
                <a:solidFill>
                  <a:schemeClr val="tx1"/>
                </a:solidFill>
              </a:rPr>
              <a:t>technology</a:t>
            </a:r>
            <a:r>
              <a:rPr lang="es-AR" sz="1200" dirty="0" smtClean="0">
                <a:solidFill>
                  <a:schemeClr val="tx1"/>
                </a:solidFill>
              </a:rPr>
              <a:t>/</a:t>
            </a:r>
            <a:r>
              <a:rPr lang="es-AR" sz="1200" dirty="0" err="1" smtClean="0">
                <a:solidFill>
                  <a:schemeClr val="tx1"/>
                </a:solidFill>
              </a:rPr>
              <a:t>region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Focused</a:t>
            </a:r>
            <a:endParaRPr lang="es-AR" sz="1200" dirty="0" smtClean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</a:pPr>
            <a:r>
              <a:rPr lang="es-AR" sz="1200" dirty="0" err="1" smtClean="0">
                <a:solidFill>
                  <a:schemeClr val="tx1"/>
                </a:solidFill>
              </a:rPr>
              <a:t>Participtaive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Design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tables</a:t>
            </a:r>
            <a:r>
              <a:rPr lang="es-AR" sz="1200" dirty="0" smtClean="0">
                <a:solidFill>
                  <a:schemeClr val="tx1"/>
                </a:solidFill>
              </a:rPr>
              <a:t> (</a:t>
            </a:r>
            <a:r>
              <a:rPr lang="es-AR" sz="1200" dirty="0" err="1" smtClean="0">
                <a:solidFill>
                  <a:schemeClr val="tx1"/>
                </a:solidFill>
              </a:rPr>
              <a:t>private</a:t>
            </a:r>
            <a:r>
              <a:rPr lang="es-AR" sz="1200" dirty="0" smtClean="0">
                <a:solidFill>
                  <a:schemeClr val="tx1"/>
                </a:solidFill>
              </a:rPr>
              <a:t> sector </a:t>
            </a:r>
            <a:r>
              <a:rPr lang="es-AR" sz="1200" dirty="0" err="1" smtClean="0">
                <a:solidFill>
                  <a:schemeClr val="tx1"/>
                </a:solidFill>
              </a:rPr>
              <a:t>associations</a:t>
            </a:r>
            <a:r>
              <a:rPr lang="es-AR" sz="1200" dirty="0" smtClean="0">
                <a:solidFill>
                  <a:schemeClr val="tx1"/>
                </a:solidFill>
              </a:rPr>
              <a:t>, </a:t>
            </a:r>
            <a:r>
              <a:rPr lang="es-AR" sz="1200" dirty="0" err="1" smtClean="0">
                <a:solidFill>
                  <a:schemeClr val="tx1"/>
                </a:solidFill>
              </a:rPr>
              <a:t>universities</a:t>
            </a:r>
            <a:r>
              <a:rPr lang="es-AR" sz="1200" dirty="0">
                <a:solidFill>
                  <a:schemeClr val="tx1"/>
                </a:solidFill>
              </a:rPr>
              <a:t> </a:t>
            </a:r>
            <a:r>
              <a:rPr lang="es-AR" sz="1200" dirty="0" smtClean="0">
                <a:solidFill>
                  <a:schemeClr val="tx1"/>
                </a:solidFill>
              </a:rPr>
              <a:t>and </a:t>
            </a:r>
            <a:r>
              <a:rPr lang="es-AR" sz="1200" dirty="0" err="1" smtClean="0">
                <a:solidFill>
                  <a:schemeClr val="tx1"/>
                </a:solidFill>
              </a:rPr>
              <a:t>other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Ministries</a:t>
            </a:r>
            <a:r>
              <a:rPr lang="es-AR" sz="1200" dirty="0" smtClean="0">
                <a:solidFill>
                  <a:schemeClr val="tx1"/>
                </a:solidFill>
              </a:rPr>
              <a:t>)</a:t>
            </a:r>
          </a:p>
          <a:p>
            <a:pPr marL="228600" indent="-228600">
              <a:buFontTx/>
              <a:buAutoNum type="arabicPeriod"/>
            </a:pPr>
            <a:r>
              <a:rPr lang="es-AR" sz="1200" dirty="0" err="1" smtClean="0">
                <a:solidFill>
                  <a:schemeClr val="tx1"/>
                </a:solidFill>
              </a:rPr>
              <a:t>Consulting</a:t>
            </a:r>
            <a:r>
              <a:rPr lang="es-AR" sz="1200" dirty="0" smtClean="0">
                <a:solidFill>
                  <a:schemeClr val="tx1"/>
                </a:solidFill>
              </a:rPr>
              <a:t> and </a:t>
            </a:r>
            <a:r>
              <a:rPr lang="es-AR" sz="1200" dirty="0" err="1" smtClean="0">
                <a:solidFill>
                  <a:schemeClr val="tx1"/>
                </a:solidFill>
              </a:rPr>
              <a:t>validating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instance</a:t>
            </a:r>
            <a:endParaRPr lang="es-AR" sz="1200" dirty="0">
              <a:solidFill>
                <a:schemeClr val="tx1"/>
              </a:solidFill>
            </a:endParaRPr>
          </a:p>
        </p:txBody>
      </p:sp>
      <p:graphicFrame>
        <p:nvGraphicFramePr>
          <p:cNvPr id="6" name="Diagrama 3"/>
          <p:cNvGraphicFramePr/>
          <p:nvPr>
            <p:extLst>
              <p:ext uri="{D42A27DB-BD31-4B8C-83A1-F6EECF244321}">
                <p14:modId xmlns:p14="http://schemas.microsoft.com/office/powerpoint/2010/main" val="2886752594"/>
              </p:ext>
            </p:extLst>
          </p:nvPr>
        </p:nvGraphicFramePr>
        <p:xfrm>
          <a:off x="6084168" y="1794245"/>
          <a:ext cx="3168352" cy="2911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a 4"/>
          <p:cNvGraphicFramePr/>
          <p:nvPr>
            <p:extLst>
              <p:ext uri="{D42A27DB-BD31-4B8C-83A1-F6EECF244321}">
                <p14:modId xmlns:p14="http://schemas.microsoft.com/office/powerpoint/2010/main" val="3034469930"/>
              </p:ext>
            </p:extLst>
          </p:nvPr>
        </p:nvGraphicFramePr>
        <p:xfrm>
          <a:off x="5818156" y="3021730"/>
          <a:ext cx="3639481" cy="2567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8 Rectángulo redondeado"/>
          <p:cNvSpPr/>
          <p:nvPr/>
        </p:nvSpPr>
        <p:spPr>
          <a:xfrm>
            <a:off x="127260" y="836712"/>
            <a:ext cx="1512168" cy="16697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Objective Conception and Design</a:t>
            </a:r>
            <a:endParaRPr lang="es-AR" sz="12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119427" y="2596717"/>
            <a:ext cx="1512168" cy="29925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dirty="0" err="1"/>
              <a:t>Implementation</a:t>
            </a:r>
            <a:endParaRPr lang="es-AR" sz="1200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1713700" y="2596716"/>
            <a:ext cx="4104456" cy="1733127"/>
          </a:xfrm>
          <a:prstGeom prst="roundRect">
            <a:avLst>
              <a:gd name="adj" fmla="val 25882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es-AR" sz="1200" b="1" dirty="0" smtClean="0">
                <a:solidFill>
                  <a:schemeClr val="tx1"/>
                </a:solidFill>
              </a:rPr>
              <a:t>35 </a:t>
            </a:r>
            <a:r>
              <a:rPr lang="es-AR" sz="1200" b="1" dirty="0" err="1" smtClean="0">
                <a:solidFill>
                  <a:schemeClr val="tx1"/>
                </a:solidFill>
              </a:rPr>
              <a:t>Implementation</a:t>
            </a:r>
            <a:r>
              <a:rPr lang="es-AR" sz="1200" b="1" dirty="0" smtClean="0">
                <a:solidFill>
                  <a:schemeClr val="tx1"/>
                </a:solidFill>
              </a:rPr>
              <a:t> </a:t>
            </a:r>
            <a:r>
              <a:rPr lang="es-AR" sz="1200" b="1" dirty="0" err="1" smtClean="0">
                <a:solidFill>
                  <a:schemeClr val="tx1"/>
                </a:solidFill>
              </a:rPr>
              <a:t>tables</a:t>
            </a:r>
            <a:r>
              <a:rPr lang="es-AR" sz="1200" b="1" dirty="0" smtClean="0">
                <a:solidFill>
                  <a:schemeClr val="tx1"/>
                </a:solidFill>
              </a:rPr>
              <a:t>  </a:t>
            </a:r>
            <a:r>
              <a:rPr lang="es-AR" sz="1200" dirty="0" smtClean="0">
                <a:solidFill>
                  <a:schemeClr val="tx1"/>
                </a:solidFill>
              </a:rPr>
              <a:t>(</a:t>
            </a:r>
            <a:r>
              <a:rPr lang="es-AR" sz="1200" dirty="0" err="1" smtClean="0">
                <a:solidFill>
                  <a:schemeClr val="tx1"/>
                </a:solidFill>
              </a:rPr>
              <a:t>only</a:t>
            </a:r>
            <a:r>
              <a:rPr lang="es-AR" sz="1200" dirty="0" smtClean="0">
                <a:solidFill>
                  <a:schemeClr val="tx1"/>
                </a:solidFill>
              </a:rPr>
              <a:t> 22 </a:t>
            </a:r>
            <a:r>
              <a:rPr lang="es-AR" sz="1200" dirty="0" err="1" smtClean="0">
                <a:solidFill>
                  <a:schemeClr val="tx1"/>
                </a:solidFill>
              </a:rPr>
              <a:t>between</a:t>
            </a:r>
            <a:r>
              <a:rPr lang="es-AR" sz="1200" dirty="0" smtClean="0">
                <a:solidFill>
                  <a:schemeClr val="tx1"/>
                </a:solidFill>
              </a:rPr>
              <a:t> 2012 and 2013)</a:t>
            </a:r>
          </a:p>
          <a:p>
            <a:pPr>
              <a:buFont typeface="Arial" pitchFamily="34" charset="0"/>
              <a:buChar char="•"/>
            </a:pPr>
            <a:r>
              <a:rPr lang="es-AR" sz="1200" dirty="0" err="1">
                <a:solidFill>
                  <a:schemeClr val="tx1"/>
                </a:solidFill>
              </a:rPr>
              <a:t>Institutional</a:t>
            </a:r>
            <a:r>
              <a:rPr lang="es-AR" sz="1200" dirty="0">
                <a:solidFill>
                  <a:schemeClr val="tx1"/>
                </a:solidFill>
              </a:rPr>
              <a:t> </a:t>
            </a:r>
            <a:r>
              <a:rPr lang="es-AR" sz="1200" dirty="0" err="1">
                <a:solidFill>
                  <a:schemeClr val="tx1"/>
                </a:solidFill>
              </a:rPr>
              <a:t>Learning</a:t>
            </a:r>
            <a:r>
              <a:rPr lang="es-AR" sz="1200" dirty="0">
                <a:solidFill>
                  <a:schemeClr val="tx1"/>
                </a:solidFill>
              </a:rPr>
              <a:t>: </a:t>
            </a:r>
            <a:r>
              <a:rPr lang="es-AR" sz="1200" dirty="0" err="1" smtClean="0">
                <a:solidFill>
                  <a:schemeClr val="tx1"/>
                </a:solidFill>
              </a:rPr>
              <a:t>from</a:t>
            </a:r>
            <a:r>
              <a:rPr lang="es-AR" sz="1200" dirty="0" smtClean="0">
                <a:solidFill>
                  <a:schemeClr val="tx1"/>
                </a:solidFill>
              </a:rPr>
              <a:t> horizontal (ex post </a:t>
            </a:r>
            <a:r>
              <a:rPr lang="es-AR" sz="1200" dirty="0" err="1" smtClean="0">
                <a:solidFill>
                  <a:schemeClr val="tx1"/>
                </a:solidFill>
              </a:rPr>
              <a:t>selectivity</a:t>
            </a:r>
            <a:r>
              <a:rPr lang="es-AR" sz="1200" dirty="0" smtClean="0">
                <a:solidFill>
                  <a:schemeClr val="tx1"/>
                </a:solidFill>
              </a:rPr>
              <a:t>) </a:t>
            </a:r>
            <a:r>
              <a:rPr lang="es-AR" sz="1200" dirty="0" err="1" smtClean="0">
                <a:solidFill>
                  <a:schemeClr val="tx1"/>
                </a:solidFill>
              </a:rPr>
              <a:t>actions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to</a:t>
            </a:r>
            <a:r>
              <a:rPr lang="es-AR" sz="1200" dirty="0" smtClean="0">
                <a:solidFill>
                  <a:schemeClr val="tx1"/>
                </a:solidFill>
              </a:rPr>
              <a:t> ex </a:t>
            </a:r>
            <a:r>
              <a:rPr lang="es-AR" sz="1200" dirty="0">
                <a:solidFill>
                  <a:schemeClr val="tx1"/>
                </a:solidFill>
              </a:rPr>
              <a:t>ante </a:t>
            </a:r>
            <a:r>
              <a:rPr lang="es-AR" sz="1200" dirty="0" err="1">
                <a:solidFill>
                  <a:schemeClr val="tx1"/>
                </a:solidFill>
              </a:rPr>
              <a:t>selectivity</a:t>
            </a:r>
            <a:r>
              <a:rPr lang="es-AR" sz="1200" dirty="0">
                <a:solidFill>
                  <a:schemeClr val="tx1"/>
                </a:solidFill>
              </a:rPr>
              <a:t>  </a:t>
            </a:r>
            <a:endParaRPr lang="es-AR" sz="1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AR" sz="1200" dirty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Science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Based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sectors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absorbing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most</a:t>
            </a:r>
            <a:r>
              <a:rPr lang="es-AR" sz="1200" dirty="0" smtClean="0">
                <a:solidFill>
                  <a:schemeClr val="tx1"/>
                </a:solidFill>
              </a:rPr>
              <a:t> of </a:t>
            </a:r>
            <a:r>
              <a:rPr lang="es-AR" sz="1200" dirty="0" err="1" smtClean="0">
                <a:solidFill>
                  <a:schemeClr val="tx1"/>
                </a:solidFill>
              </a:rPr>
              <a:t>the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ressources</a:t>
            </a:r>
            <a:r>
              <a:rPr lang="es-AR" sz="1200" dirty="0" smtClean="0">
                <a:solidFill>
                  <a:schemeClr val="tx1"/>
                </a:solidFill>
              </a:rPr>
              <a:t> (</a:t>
            </a:r>
            <a:r>
              <a:rPr lang="es-AR" sz="1200" dirty="0" err="1" smtClean="0">
                <a:solidFill>
                  <a:schemeClr val="tx1"/>
                </a:solidFill>
              </a:rPr>
              <a:t>Heath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Biotech</a:t>
            </a:r>
            <a:r>
              <a:rPr lang="es-AR" sz="1200" dirty="0">
                <a:solidFill>
                  <a:schemeClr val="tx1"/>
                </a:solidFill>
              </a:rPr>
              <a:t> </a:t>
            </a:r>
            <a:r>
              <a:rPr lang="es-AR" sz="1200" dirty="0" smtClean="0">
                <a:solidFill>
                  <a:schemeClr val="tx1"/>
                </a:solidFill>
              </a:rPr>
              <a:t>and </a:t>
            </a:r>
            <a:r>
              <a:rPr lang="es-AR" sz="1200" dirty="0" err="1" smtClean="0">
                <a:solidFill>
                  <a:schemeClr val="tx1"/>
                </a:solidFill>
              </a:rPr>
              <a:t>Agrobiotech</a:t>
            </a:r>
            <a:r>
              <a:rPr lang="es-AR" sz="1200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s-AR" sz="1200" b="1" dirty="0" err="1">
                <a:solidFill>
                  <a:schemeClr val="tx1"/>
                </a:solidFill>
              </a:rPr>
              <a:t>Weak</a:t>
            </a:r>
            <a:r>
              <a:rPr lang="es-AR" sz="1200" b="1" dirty="0">
                <a:solidFill>
                  <a:schemeClr val="tx1"/>
                </a:solidFill>
              </a:rPr>
              <a:t> </a:t>
            </a:r>
            <a:r>
              <a:rPr lang="es-AR" sz="1200" b="1" dirty="0" err="1">
                <a:solidFill>
                  <a:schemeClr val="tx1"/>
                </a:solidFill>
              </a:rPr>
              <a:t>support</a:t>
            </a:r>
            <a:r>
              <a:rPr lang="es-AR" sz="1200" b="1" dirty="0">
                <a:solidFill>
                  <a:schemeClr val="tx1"/>
                </a:solidFill>
              </a:rPr>
              <a:t> </a:t>
            </a:r>
            <a:r>
              <a:rPr lang="es-AR" sz="1200" b="1" dirty="0" err="1">
                <a:solidFill>
                  <a:schemeClr val="tx1"/>
                </a:solidFill>
              </a:rPr>
              <a:t>to</a:t>
            </a:r>
            <a:r>
              <a:rPr lang="es-AR" sz="1200" b="1" dirty="0">
                <a:solidFill>
                  <a:schemeClr val="tx1"/>
                </a:solidFill>
              </a:rPr>
              <a:t> Capital </a:t>
            </a:r>
            <a:r>
              <a:rPr lang="es-AR" sz="1200" b="1" dirty="0" err="1">
                <a:solidFill>
                  <a:schemeClr val="tx1"/>
                </a:solidFill>
              </a:rPr>
              <a:t>Goods</a:t>
            </a:r>
            <a:r>
              <a:rPr lang="es-AR" sz="1200" b="1" dirty="0">
                <a:solidFill>
                  <a:schemeClr val="tx1"/>
                </a:solidFill>
              </a:rPr>
              <a:t> and Big </a:t>
            </a:r>
            <a:r>
              <a:rPr lang="es-AR" sz="1200" b="1" dirty="0" err="1">
                <a:solidFill>
                  <a:schemeClr val="tx1"/>
                </a:solidFill>
              </a:rPr>
              <a:t>Projects</a:t>
            </a:r>
            <a:r>
              <a:rPr lang="es-AR" sz="1200" b="1" dirty="0">
                <a:solidFill>
                  <a:schemeClr val="tx1"/>
                </a:solidFill>
              </a:rPr>
              <a:t> (</a:t>
            </a:r>
            <a:r>
              <a:rPr lang="es-AR" sz="1200" dirty="0">
                <a:solidFill>
                  <a:schemeClr val="tx1"/>
                </a:solidFill>
              </a:rPr>
              <a:t>nuclear, </a:t>
            </a:r>
            <a:r>
              <a:rPr lang="es-AR" sz="1200" dirty="0" err="1">
                <a:solidFill>
                  <a:schemeClr val="tx1"/>
                </a:solidFill>
              </a:rPr>
              <a:t>aeroespatial</a:t>
            </a:r>
            <a:r>
              <a:rPr lang="es-AR" sz="1200" dirty="0">
                <a:solidFill>
                  <a:schemeClr val="tx1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endParaRPr lang="es-AR" sz="1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s-AR" sz="12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1763688" y="4437112"/>
            <a:ext cx="3695271" cy="1152128"/>
          </a:xfrm>
          <a:prstGeom prst="round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itchFamily="34" charset="0"/>
              <a:buChar char="•"/>
            </a:pPr>
            <a:r>
              <a:rPr lang="es-AR" sz="1200" dirty="0" err="1" smtClean="0">
                <a:solidFill>
                  <a:schemeClr val="tx1"/>
                </a:solidFill>
              </a:rPr>
              <a:t>Some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consistency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objectives</a:t>
            </a:r>
            <a:r>
              <a:rPr lang="es-AR" sz="1200" dirty="0" smtClean="0">
                <a:solidFill>
                  <a:schemeClr val="tx1"/>
                </a:solidFill>
              </a:rPr>
              <a:t> and </a:t>
            </a:r>
            <a:r>
              <a:rPr lang="es-AR" sz="1200" dirty="0" err="1" smtClean="0">
                <a:solidFill>
                  <a:schemeClr val="tx1"/>
                </a:solidFill>
              </a:rPr>
              <a:t>instruments</a:t>
            </a:r>
            <a:r>
              <a:rPr lang="es-AR" sz="1200" dirty="0" smtClean="0">
                <a:solidFill>
                  <a:schemeClr val="tx1"/>
                </a:solidFill>
              </a:rPr>
              <a:t>  («</a:t>
            </a:r>
            <a:r>
              <a:rPr lang="es-AR" sz="1200" dirty="0" err="1" smtClean="0">
                <a:solidFill>
                  <a:schemeClr val="tx1"/>
                </a:solidFill>
              </a:rPr>
              <a:t>Sectoral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Funds</a:t>
            </a:r>
            <a:r>
              <a:rPr lang="es-AR" sz="1200" dirty="0" smtClean="0">
                <a:solidFill>
                  <a:schemeClr val="tx1"/>
                </a:solidFill>
              </a:rPr>
              <a:t>» </a:t>
            </a:r>
            <a:r>
              <a:rPr lang="es-AR" sz="1200" dirty="0" err="1" smtClean="0">
                <a:solidFill>
                  <a:schemeClr val="tx1"/>
                </a:solidFill>
              </a:rPr>
              <a:t>represent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rgbClr val="FF0000"/>
                </a:solidFill>
              </a:rPr>
              <a:t>less</a:t>
            </a:r>
            <a:r>
              <a:rPr lang="es-AR" sz="1200" dirty="0" smtClean="0">
                <a:solidFill>
                  <a:srgbClr val="FF0000"/>
                </a:solidFill>
              </a:rPr>
              <a:t> </a:t>
            </a:r>
            <a:r>
              <a:rPr lang="es-AR" sz="1200" dirty="0" err="1" smtClean="0">
                <a:solidFill>
                  <a:srgbClr val="FF0000"/>
                </a:solidFill>
              </a:rPr>
              <a:t>than</a:t>
            </a:r>
            <a:r>
              <a:rPr lang="es-AR" sz="1200" dirty="0" smtClean="0">
                <a:solidFill>
                  <a:srgbClr val="FF0000"/>
                </a:solidFill>
              </a:rPr>
              <a:t> 20% of </a:t>
            </a:r>
            <a:r>
              <a:rPr lang="es-AR" sz="1200" dirty="0" err="1" smtClean="0">
                <a:solidFill>
                  <a:srgbClr val="FF0000"/>
                </a:solidFill>
              </a:rPr>
              <a:t>Ministry</a:t>
            </a:r>
            <a:r>
              <a:rPr lang="es-AR" sz="1200" dirty="0" smtClean="0">
                <a:solidFill>
                  <a:srgbClr val="FF0000"/>
                </a:solidFill>
              </a:rPr>
              <a:t> </a:t>
            </a:r>
            <a:r>
              <a:rPr lang="es-AR" sz="1200" dirty="0" err="1" smtClean="0">
                <a:solidFill>
                  <a:srgbClr val="FF0000"/>
                </a:solidFill>
              </a:rPr>
              <a:t>Support</a:t>
            </a:r>
            <a:r>
              <a:rPr lang="es-AR" sz="12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AR" sz="1200" dirty="0" err="1" smtClean="0">
                <a:solidFill>
                  <a:schemeClr val="tx1"/>
                </a:solidFill>
              </a:rPr>
              <a:t>Weak</a:t>
            </a:r>
            <a:r>
              <a:rPr lang="es-AR" sz="1200" dirty="0" smtClean="0">
                <a:solidFill>
                  <a:schemeClr val="tx1"/>
                </a:solidFill>
              </a:rPr>
              <a:t>  </a:t>
            </a:r>
            <a:r>
              <a:rPr lang="es-AR" sz="1200" dirty="0" err="1" smtClean="0">
                <a:solidFill>
                  <a:schemeClr val="tx1"/>
                </a:solidFill>
              </a:rPr>
              <a:t>interministry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coordination</a:t>
            </a:r>
            <a:r>
              <a:rPr lang="es-AR" sz="1200" dirty="0" smtClean="0">
                <a:solidFill>
                  <a:schemeClr val="tx1"/>
                </a:solidFill>
              </a:rPr>
              <a:t> (</a:t>
            </a:r>
            <a:r>
              <a:rPr lang="es-AR" sz="1200" dirty="0" err="1" smtClean="0">
                <a:solidFill>
                  <a:schemeClr val="tx1"/>
                </a:solidFill>
              </a:rPr>
              <a:t>exception</a:t>
            </a:r>
            <a:r>
              <a:rPr lang="es-AR" sz="1200" dirty="0" smtClean="0">
                <a:solidFill>
                  <a:schemeClr val="tx1"/>
                </a:solidFill>
              </a:rPr>
              <a:t>: </a:t>
            </a:r>
            <a:r>
              <a:rPr lang="es-AR" sz="1200" dirty="0" err="1" smtClean="0">
                <a:solidFill>
                  <a:schemeClr val="tx1"/>
                </a:solidFill>
              </a:rPr>
              <a:t>agriculture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ministry</a:t>
            </a:r>
            <a:r>
              <a:rPr lang="es-AR" sz="1200" dirty="0" smtClean="0">
                <a:solidFill>
                  <a:schemeClr val="tx1"/>
                </a:solidFill>
              </a:rPr>
              <a:t>)</a:t>
            </a:r>
          </a:p>
          <a:p>
            <a:endParaRPr lang="es-AR" sz="1200" dirty="0" smtClean="0">
              <a:solidFill>
                <a:schemeClr val="tx1"/>
              </a:solidFill>
            </a:endParaRPr>
          </a:p>
          <a:p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1763688" y="836713"/>
            <a:ext cx="7380312" cy="648072"/>
          </a:xfrm>
          <a:prstGeom prst="round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AR" sz="1200" b="1" dirty="0" smtClean="0">
                <a:solidFill>
                  <a:schemeClr val="tx1"/>
                </a:solidFill>
              </a:rPr>
              <a:t>General </a:t>
            </a:r>
            <a:r>
              <a:rPr lang="es-AR" sz="1200" b="1" dirty="0" err="1" smtClean="0">
                <a:solidFill>
                  <a:schemeClr val="tx1"/>
                </a:solidFill>
              </a:rPr>
              <a:t>Objective</a:t>
            </a:r>
            <a:r>
              <a:rPr lang="es-AR" sz="1200" b="1" dirty="0" smtClean="0">
                <a:solidFill>
                  <a:schemeClr val="tx1"/>
                </a:solidFill>
              </a:rPr>
              <a:t> : </a:t>
            </a:r>
            <a:r>
              <a:rPr lang="es-AR" sz="1200" dirty="0" err="1" smtClean="0">
                <a:solidFill>
                  <a:schemeClr val="tx1"/>
                </a:solidFill>
              </a:rPr>
              <a:t>promote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innovation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based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on</a:t>
            </a:r>
            <a:r>
              <a:rPr lang="es-AR" sz="1200" dirty="0" smtClean="0">
                <a:solidFill>
                  <a:schemeClr val="tx1"/>
                </a:solidFill>
              </a:rPr>
              <a:t> S&amp;T </a:t>
            </a:r>
            <a:r>
              <a:rPr lang="es-AR" sz="1200" dirty="0" err="1" smtClean="0">
                <a:solidFill>
                  <a:schemeClr val="tx1"/>
                </a:solidFill>
              </a:rPr>
              <a:t>opportinities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endParaRPr lang="es-AR" sz="1200" b="1" dirty="0" smtClean="0">
              <a:solidFill>
                <a:schemeClr val="tx1"/>
              </a:solidFill>
            </a:endParaRPr>
          </a:p>
          <a:p>
            <a:r>
              <a:rPr lang="es-AR" sz="1200" b="1" dirty="0" err="1" smtClean="0">
                <a:solidFill>
                  <a:schemeClr val="tx1"/>
                </a:solidFill>
              </a:rPr>
              <a:t>Specific</a:t>
            </a:r>
            <a:r>
              <a:rPr lang="es-AR" sz="1200" b="1" dirty="0" smtClean="0">
                <a:solidFill>
                  <a:schemeClr val="tx1"/>
                </a:solidFill>
              </a:rPr>
              <a:t> </a:t>
            </a:r>
            <a:r>
              <a:rPr lang="es-AR" sz="1200" b="1" dirty="0" err="1" smtClean="0">
                <a:solidFill>
                  <a:schemeClr val="tx1"/>
                </a:solidFill>
              </a:rPr>
              <a:t>Objectives</a:t>
            </a:r>
            <a:r>
              <a:rPr lang="es-AR" sz="1200" dirty="0" smtClean="0">
                <a:solidFill>
                  <a:schemeClr val="tx1"/>
                </a:solidFill>
              </a:rPr>
              <a:t>: </a:t>
            </a:r>
            <a:r>
              <a:rPr lang="es-AR" sz="1200" dirty="0" err="1" smtClean="0">
                <a:solidFill>
                  <a:schemeClr val="tx1"/>
                </a:solidFill>
              </a:rPr>
              <a:t>Strenghten</a:t>
            </a:r>
            <a:r>
              <a:rPr lang="es-AR" sz="1200" dirty="0" smtClean="0">
                <a:solidFill>
                  <a:schemeClr val="tx1"/>
                </a:solidFill>
              </a:rPr>
              <a:t> S&amp;T </a:t>
            </a:r>
            <a:r>
              <a:rPr lang="es-AR" sz="1200" dirty="0" err="1" smtClean="0">
                <a:solidFill>
                  <a:schemeClr val="tx1"/>
                </a:solidFill>
              </a:rPr>
              <a:t>Opportinities</a:t>
            </a:r>
            <a:r>
              <a:rPr lang="es-AR" sz="1200" dirty="0">
                <a:solidFill>
                  <a:schemeClr val="tx1"/>
                </a:solidFill>
              </a:rPr>
              <a:t> </a:t>
            </a:r>
            <a:r>
              <a:rPr lang="es-AR" sz="1200" dirty="0" smtClean="0">
                <a:solidFill>
                  <a:schemeClr val="tx1"/>
                </a:solidFill>
              </a:rPr>
              <a:t>and </a:t>
            </a:r>
            <a:r>
              <a:rPr lang="es-AR" sz="1200" dirty="0" err="1" smtClean="0">
                <a:solidFill>
                  <a:schemeClr val="tx1"/>
                </a:solidFill>
              </a:rPr>
              <a:t>focusing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innovative</a:t>
            </a:r>
            <a:r>
              <a:rPr lang="es-AR" sz="1200" dirty="0" smtClean="0">
                <a:solidFill>
                  <a:schemeClr val="tx1"/>
                </a:solidFill>
              </a:rPr>
              <a:t> </a:t>
            </a:r>
            <a:r>
              <a:rPr lang="es-AR" sz="1200" dirty="0" err="1" smtClean="0">
                <a:solidFill>
                  <a:schemeClr val="tx1"/>
                </a:solidFill>
              </a:rPr>
              <a:t>capabilities</a:t>
            </a:r>
            <a:r>
              <a:rPr lang="es-AR" sz="1200" dirty="0" smtClean="0">
                <a:solidFill>
                  <a:schemeClr val="tx1"/>
                </a:solidFill>
              </a:rPr>
              <a:t>  </a:t>
            </a: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20" name="TextBox 4"/>
          <p:cNvSpPr txBox="1"/>
          <p:nvPr/>
        </p:nvSpPr>
        <p:spPr>
          <a:xfrm>
            <a:off x="0" y="44624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AR" sz="2800" dirty="0" err="1" smtClean="0">
                <a:solidFill>
                  <a:schemeClr val="tx2"/>
                </a:solidFill>
              </a:rPr>
              <a:t>CyT</a:t>
            </a:r>
            <a:r>
              <a:rPr lang="es-AR" sz="2800" dirty="0" smtClean="0">
                <a:solidFill>
                  <a:schemeClr val="tx2"/>
                </a:solidFill>
              </a:rPr>
              <a:t> Plan «</a:t>
            </a:r>
            <a:r>
              <a:rPr lang="es-AR" sz="2800" dirty="0" err="1" smtClean="0">
                <a:solidFill>
                  <a:schemeClr val="tx2"/>
                </a:solidFill>
              </a:rPr>
              <a:t>Innovative</a:t>
            </a:r>
            <a:r>
              <a:rPr lang="es-AR" sz="2800" dirty="0" smtClean="0">
                <a:solidFill>
                  <a:schemeClr val="tx2"/>
                </a:solidFill>
              </a:rPr>
              <a:t> </a:t>
            </a:r>
            <a:r>
              <a:rPr lang="es-AR" sz="2800" dirty="0" err="1" smtClean="0">
                <a:solidFill>
                  <a:schemeClr val="tx2"/>
                </a:solidFill>
              </a:rPr>
              <a:t>Argentine</a:t>
            </a:r>
            <a:r>
              <a:rPr lang="es-AR" sz="2800" dirty="0" smtClean="0">
                <a:solidFill>
                  <a:schemeClr val="tx2"/>
                </a:solidFill>
              </a:rPr>
              <a:t> 2020»</a:t>
            </a:r>
            <a:endParaRPr lang="es-A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07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1822" y="961051"/>
            <a:ext cx="8686800" cy="5904656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Industrial Policy has been successful in </a:t>
            </a:r>
            <a:r>
              <a:rPr lang="en-US" sz="2000" dirty="0" smtClean="0"/>
              <a:t>limiting de-industrialization and it have enabled certain recovering of </a:t>
            </a:r>
            <a:r>
              <a:rPr lang="en-US" sz="2000" dirty="0" smtClean="0"/>
              <a:t>engineering intensive activities in the context of natural commodity price super-cycle. Several actions explained this performance:</a:t>
            </a:r>
          </a:p>
          <a:p>
            <a:pPr marL="742950" lvl="2" indent="-342900"/>
            <a:r>
              <a:rPr lang="en-US" sz="1800" dirty="0" smtClean="0"/>
              <a:t>Competitive exchange rate </a:t>
            </a:r>
            <a:r>
              <a:rPr lang="en-US" sz="1800" i="1" dirty="0" smtClean="0"/>
              <a:t>cum</a:t>
            </a:r>
            <a:r>
              <a:rPr lang="en-US" sz="1800" dirty="0" smtClean="0"/>
              <a:t> export taxes favoring manufacture </a:t>
            </a:r>
            <a:r>
              <a:rPr lang="en-US" sz="1800" i="1" dirty="0" smtClean="0"/>
              <a:t>relatively to </a:t>
            </a:r>
            <a:r>
              <a:rPr lang="en-US" sz="1800" dirty="0" smtClean="0"/>
              <a:t>agribusiness</a:t>
            </a:r>
            <a:endParaRPr lang="en-US" sz="1800" dirty="0" smtClean="0"/>
          </a:p>
          <a:p>
            <a:pPr marL="742950" lvl="2" indent="-342900"/>
            <a:r>
              <a:rPr lang="en-US" sz="1800" dirty="0" smtClean="0"/>
              <a:t>Selection context </a:t>
            </a:r>
            <a:r>
              <a:rPr lang="en-US" sz="1800" dirty="0" smtClean="0"/>
              <a:t>(</a:t>
            </a:r>
            <a:r>
              <a:rPr lang="en-US" sz="1800" dirty="0"/>
              <a:t>t</a:t>
            </a:r>
            <a:r>
              <a:rPr lang="en-US" sz="1800" dirty="0" smtClean="0"/>
              <a:t>rade </a:t>
            </a:r>
            <a:r>
              <a:rPr lang="en-US" sz="1800" dirty="0" smtClean="0"/>
              <a:t>Administration </a:t>
            </a:r>
            <a:r>
              <a:rPr lang="en-US" sz="1800" dirty="0" smtClean="0"/>
              <a:t>, strategic IPR approach, public procurement)</a:t>
            </a:r>
            <a:endParaRPr lang="en-US" sz="18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But it has not been enough in the context of technological acceleration:  technology gap broadened in all sectors, but specifically in  engineering intensive activities.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Challenges :</a:t>
            </a:r>
          </a:p>
          <a:p>
            <a:pPr marL="742950" lvl="2" indent="-342900"/>
            <a:r>
              <a:rPr lang="en-US" sz="2000" dirty="0"/>
              <a:t>From horizontal Husbandry Approach to infant capability approach in new </a:t>
            </a:r>
            <a:r>
              <a:rPr lang="en-US" sz="2000" dirty="0" smtClean="0"/>
              <a:t>sectors</a:t>
            </a:r>
            <a:endParaRPr lang="en-US" sz="2000" dirty="0" smtClean="0"/>
          </a:p>
          <a:p>
            <a:pPr marL="742950" lvl="2" indent="-342900"/>
            <a:r>
              <a:rPr lang="en-US" sz="2000" dirty="0" smtClean="0"/>
              <a:t>Increase </a:t>
            </a:r>
            <a:r>
              <a:rPr lang="en-US" sz="2000" dirty="0" smtClean="0"/>
              <a:t>coordination between S&amp;T </a:t>
            </a:r>
            <a:r>
              <a:rPr lang="en-US" sz="2000" dirty="0" smtClean="0"/>
              <a:t>policy </a:t>
            </a:r>
            <a:r>
              <a:rPr lang="en-US" sz="2000" dirty="0" smtClean="0"/>
              <a:t>and Industrial </a:t>
            </a:r>
            <a:r>
              <a:rPr lang="en-US" sz="2000" dirty="0" smtClean="0"/>
              <a:t>Policy</a:t>
            </a:r>
          </a:p>
          <a:p>
            <a:pPr marL="742950" lvl="2" indent="-342900"/>
            <a:r>
              <a:rPr lang="en-US" sz="2000" dirty="0" smtClean="0"/>
              <a:t>Go b</a:t>
            </a:r>
            <a:r>
              <a:rPr lang="en-US" sz="2000" dirty="0" smtClean="0"/>
              <a:t>eyond horizontal/selective instruments: Problem Focused Projects structuring different S&amp;T and Industrial policy domains </a:t>
            </a:r>
            <a:endParaRPr lang="en-US" sz="2000" dirty="0" smtClean="0"/>
          </a:p>
          <a:p>
            <a:pPr marL="0" lvl="1" indent="0">
              <a:buNone/>
            </a:pPr>
            <a:endParaRPr lang="en-US" sz="1800" dirty="0" smtClean="0"/>
          </a:p>
        </p:txBody>
      </p:sp>
      <p:sp>
        <p:nvSpPr>
          <p:cNvPr id="4" name="TextBox 4"/>
          <p:cNvSpPr txBox="1"/>
          <p:nvPr/>
        </p:nvSpPr>
        <p:spPr>
          <a:xfrm>
            <a:off x="251520" y="-29638"/>
            <a:ext cx="874846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AR" sz="2400" dirty="0">
                <a:solidFill>
                  <a:schemeClr val="tx2"/>
                </a:solidFill>
              </a:rPr>
              <a:t/>
            </a:r>
            <a:br>
              <a:rPr lang="es-AR" sz="2400" dirty="0">
                <a:solidFill>
                  <a:schemeClr val="tx2"/>
                </a:solidFill>
              </a:rPr>
            </a:b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Conclusions: Lessons from Argentina </a:t>
            </a:r>
          </a:p>
        </p:txBody>
      </p:sp>
    </p:spTree>
    <p:extLst>
      <p:ext uri="{BB962C8B-B14F-4D97-AF65-F5344CB8AC3E}">
        <p14:creationId xmlns:p14="http://schemas.microsoft.com/office/powerpoint/2010/main" val="355542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778098"/>
          </a:xfrm>
        </p:spPr>
        <p:txBody>
          <a:bodyPr>
            <a:noAutofit/>
          </a:bodyPr>
          <a:lstStyle/>
          <a:p>
            <a:r>
              <a:rPr lang="es-AR" sz="3200" b="1" dirty="0" smtClean="0">
                <a:solidFill>
                  <a:schemeClr val="accent1"/>
                </a:solidFill>
              </a:rPr>
              <a:t>Industrial </a:t>
            </a:r>
            <a:r>
              <a:rPr lang="es-AR" sz="3200" b="1" dirty="0" err="1" smtClean="0">
                <a:solidFill>
                  <a:schemeClr val="accent1"/>
                </a:solidFill>
              </a:rPr>
              <a:t>Policy</a:t>
            </a:r>
            <a:r>
              <a:rPr lang="es-AR" sz="3200" b="1" dirty="0" smtClean="0">
                <a:solidFill>
                  <a:schemeClr val="accent1"/>
                </a:solidFill>
              </a:rPr>
              <a:t>: </a:t>
            </a:r>
            <a:r>
              <a:rPr lang="es-AR" sz="3200" b="1" dirty="0" err="1" smtClean="0">
                <a:solidFill>
                  <a:schemeClr val="accent1"/>
                </a:solidFill>
              </a:rPr>
              <a:t>Different</a:t>
            </a:r>
            <a:r>
              <a:rPr lang="es-AR" sz="3200" b="1" dirty="0" smtClean="0">
                <a:solidFill>
                  <a:schemeClr val="accent1"/>
                </a:solidFill>
              </a:rPr>
              <a:t> </a:t>
            </a:r>
            <a:r>
              <a:rPr lang="es-AR" sz="3200" b="1" dirty="0" err="1">
                <a:solidFill>
                  <a:schemeClr val="accent1"/>
                </a:solidFill>
              </a:rPr>
              <a:t>p</a:t>
            </a:r>
            <a:r>
              <a:rPr lang="es-AR" sz="3200" b="1" dirty="0" err="1" smtClean="0">
                <a:solidFill>
                  <a:schemeClr val="accent1"/>
                </a:solidFill>
              </a:rPr>
              <a:t>atterns</a:t>
            </a:r>
            <a:r>
              <a:rPr lang="es-AR" sz="3200" b="1" dirty="0" smtClean="0">
                <a:solidFill>
                  <a:schemeClr val="accent1"/>
                </a:solidFill>
              </a:rPr>
              <a:t> of </a:t>
            </a:r>
            <a:r>
              <a:rPr lang="es-AR" sz="3200" b="1" dirty="0" err="1" smtClean="0">
                <a:solidFill>
                  <a:schemeClr val="accent1"/>
                </a:solidFill>
              </a:rPr>
              <a:t>State</a:t>
            </a:r>
            <a:r>
              <a:rPr lang="es-AR" sz="3200" b="1" dirty="0" smtClean="0">
                <a:solidFill>
                  <a:schemeClr val="accent1"/>
                </a:solidFill>
              </a:rPr>
              <a:t> </a:t>
            </a:r>
            <a:r>
              <a:rPr lang="es-AR" sz="3200" b="1" dirty="0" err="1" smtClean="0">
                <a:solidFill>
                  <a:schemeClr val="accent1"/>
                </a:solidFill>
              </a:rPr>
              <a:t>Intervention</a:t>
            </a:r>
            <a:endParaRPr lang="es-AR" sz="32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555750"/>
            <a:ext cx="8905875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0380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750" y="2060848"/>
            <a:ext cx="7941568" cy="24482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s-AR" sz="2400" spc="100" dirty="0" err="1" smtClean="0">
                <a:solidFill>
                  <a:schemeClr val="tx2"/>
                </a:solidFill>
              </a:rPr>
              <a:t>Stylized</a:t>
            </a:r>
            <a:r>
              <a:rPr lang="es-AR" sz="2400" spc="100" dirty="0" smtClean="0">
                <a:solidFill>
                  <a:schemeClr val="tx2"/>
                </a:solidFill>
              </a:rPr>
              <a:t> </a:t>
            </a:r>
            <a:r>
              <a:rPr lang="es-AR" sz="2400" spc="100" dirty="0" err="1" smtClean="0">
                <a:solidFill>
                  <a:schemeClr val="tx2"/>
                </a:solidFill>
              </a:rPr>
              <a:t>Facts</a:t>
            </a:r>
            <a:r>
              <a:rPr lang="es-AR" sz="2400" spc="100" dirty="0" smtClean="0">
                <a:solidFill>
                  <a:schemeClr val="tx2"/>
                </a:solidFill>
              </a:rPr>
              <a:t>: </a:t>
            </a:r>
            <a:r>
              <a:rPr lang="es-AR" sz="2400" spc="100" dirty="0" err="1" smtClean="0">
                <a:solidFill>
                  <a:schemeClr val="tx2"/>
                </a:solidFill>
              </a:rPr>
              <a:t>structural</a:t>
            </a:r>
            <a:r>
              <a:rPr lang="es-AR" sz="2400" spc="100" dirty="0" smtClean="0">
                <a:solidFill>
                  <a:schemeClr val="tx2"/>
                </a:solidFill>
              </a:rPr>
              <a:t> </a:t>
            </a:r>
            <a:r>
              <a:rPr lang="es-AR" sz="2400" spc="100" dirty="0" err="1" smtClean="0">
                <a:solidFill>
                  <a:schemeClr val="tx2"/>
                </a:solidFill>
              </a:rPr>
              <a:t>Change</a:t>
            </a:r>
            <a:r>
              <a:rPr lang="es-AR" sz="2400" spc="100" dirty="0" smtClean="0">
                <a:solidFill>
                  <a:schemeClr val="tx2"/>
                </a:solidFill>
              </a:rPr>
              <a:t> in Argentina </a:t>
            </a:r>
            <a:r>
              <a:rPr lang="es-AR" sz="2400" spc="100" dirty="0" err="1" smtClean="0">
                <a:solidFill>
                  <a:schemeClr val="tx2"/>
                </a:solidFill>
              </a:rPr>
              <a:t>during</a:t>
            </a:r>
            <a:r>
              <a:rPr lang="es-AR" sz="2400" spc="100" dirty="0" smtClean="0">
                <a:solidFill>
                  <a:schemeClr val="tx2"/>
                </a:solidFill>
              </a:rPr>
              <a:t> </a:t>
            </a:r>
            <a:r>
              <a:rPr lang="es-AR" sz="2400" spc="100" dirty="0" err="1" smtClean="0">
                <a:solidFill>
                  <a:schemeClr val="tx2"/>
                </a:solidFill>
              </a:rPr>
              <a:t>the</a:t>
            </a:r>
            <a:r>
              <a:rPr lang="es-AR" sz="2400" spc="100" dirty="0" smtClean="0">
                <a:solidFill>
                  <a:schemeClr val="tx2"/>
                </a:solidFill>
              </a:rPr>
              <a:t> 2000s?</a:t>
            </a:r>
            <a:endParaRPr lang="es-AR" sz="2400" dirty="0"/>
          </a:p>
          <a:p>
            <a:pPr marL="514350" indent="-514350">
              <a:buFont typeface="+mj-lt"/>
              <a:buAutoNum type="romanUcPeriod"/>
            </a:pPr>
            <a:r>
              <a:rPr lang="es-AR" sz="2400" spc="100" dirty="0" smtClean="0">
                <a:solidFill>
                  <a:schemeClr val="tx2"/>
                </a:solidFill>
              </a:rPr>
              <a:t>Industrial </a:t>
            </a:r>
            <a:r>
              <a:rPr lang="es-AR" sz="2400" spc="100" dirty="0" err="1" smtClean="0">
                <a:solidFill>
                  <a:schemeClr val="tx2"/>
                </a:solidFill>
              </a:rPr>
              <a:t>Policy</a:t>
            </a:r>
            <a:r>
              <a:rPr lang="es-AR" sz="2400" spc="100" dirty="0" smtClean="0">
                <a:solidFill>
                  <a:schemeClr val="tx2"/>
                </a:solidFill>
              </a:rPr>
              <a:t>: </a:t>
            </a:r>
            <a:r>
              <a:rPr lang="es-AR" sz="2400" spc="100" dirty="0" err="1" smtClean="0">
                <a:solidFill>
                  <a:schemeClr val="tx2"/>
                </a:solidFill>
              </a:rPr>
              <a:t>some</a:t>
            </a:r>
            <a:r>
              <a:rPr lang="es-AR" sz="2400" spc="100" dirty="0" smtClean="0">
                <a:solidFill>
                  <a:schemeClr val="tx2"/>
                </a:solidFill>
              </a:rPr>
              <a:t> general </a:t>
            </a:r>
            <a:r>
              <a:rPr lang="es-AR" sz="2400" spc="100" dirty="0" err="1" smtClean="0">
                <a:solidFill>
                  <a:schemeClr val="tx2"/>
                </a:solidFill>
              </a:rPr>
              <a:t>traits</a:t>
            </a:r>
            <a:r>
              <a:rPr lang="es-AR" sz="2400" spc="100" dirty="0" smtClean="0">
                <a:solidFill>
                  <a:schemeClr val="tx2"/>
                </a:solidFill>
              </a:rPr>
              <a:t> </a:t>
            </a:r>
          </a:p>
          <a:p>
            <a:pPr marL="514350" indent="-514350">
              <a:buFont typeface="+mj-lt"/>
              <a:buAutoNum type="romanUcPeriod"/>
            </a:pPr>
            <a:r>
              <a:rPr lang="es-AR" sz="2400" spc="100" dirty="0" err="1" smtClean="0">
                <a:solidFill>
                  <a:schemeClr val="tx2"/>
                </a:solidFill>
              </a:rPr>
              <a:t>Design</a:t>
            </a:r>
            <a:r>
              <a:rPr lang="es-AR" sz="2400" spc="100" dirty="0" smtClean="0">
                <a:solidFill>
                  <a:schemeClr val="tx2"/>
                </a:solidFill>
              </a:rPr>
              <a:t> and </a:t>
            </a:r>
            <a:r>
              <a:rPr lang="es-AR" sz="2400" spc="100" dirty="0" err="1" smtClean="0">
                <a:solidFill>
                  <a:schemeClr val="tx2"/>
                </a:solidFill>
              </a:rPr>
              <a:t>Implementation</a:t>
            </a:r>
            <a:r>
              <a:rPr lang="es-AR" sz="2400" spc="100" dirty="0" smtClean="0">
                <a:solidFill>
                  <a:schemeClr val="tx2"/>
                </a:solidFill>
              </a:rPr>
              <a:t> </a:t>
            </a:r>
            <a:r>
              <a:rPr lang="es-AR" sz="2400" spc="100" dirty="0" err="1" smtClean="0">
                <a:solidFill>
                  <a:schemeClr val="tx2"/>
                </a:solidFill>
              </a:rPr>
              <a:t>issues</a:t>
            </a:r>
            <a:endParaRPr lang="es-AR" sz="2000" spc="100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romanUcPeriod"/>
            </a:pPr>
            <a:r>
              <a:rPr lang="es-AR" sz="2400" spc="100" dirty="0" err="1" smtClean="0">
                <a:solidFill>
                  <a:schemeClr val="tx2"/>
                </a:solidFill>
              </a:rPr>
              <a:t>Conclusions</a:t>
            </a:r>
            <a:r>
              <a:rPr lang="es-AR" sz="2400" spc="100" dirty="0">
                <a:solidFill>
                  <a:schemeClr val="tx2"/>
                </a:solidFill>
              </a:rPr>
              <a:t> </a:t>
            </a:r>
            <a:r>
              <a:rPr lang="es-AR" sz="2400" spc="100" dirty="0" smtClean="0">
                <a:solidFill>
                  <a:schemeClr val="tx2"/>
                </a:solidFill>
              </a:rPr>
              <a:t>and </a:t>
            </a:r>
            <a:r>
              <a:rPr lang="es-AR" sz="2400" spc="100" dirty="0" err="1" smtClean="0">
                <a:solidFill>
                  <a:schemeClr val="tx2"/>
                </a:solidFill>
              </a:rPr>
              <a:t>policy</a:t>
            </a:r>
            <a:r>
              <a:rPr lang="es-AR" sz="2400" spc="100" dirty="0" smtClean="0">
                <a:solidFill>
                  <a:schemeClr val="tx2"/>
                </a:solidFill>
              </a:rPr>
              <a:t> </a:t>
            </a:r>
            <a:r>
              <a:rPr lang="es-AR" sz="2400" spc="100" dirty="0" err="1" smtClean="0">
                <a:solidFill>
                  <a:schemeClr val="tx2"/>
                </a:solidFill>
              </a:rPr>
              <a:t>lessons</a:t>
            </a:r>
            <a:endParaRPr lang="es-AR" sz="2400" spc="100" dirty="0">
              <a:solidFill>
                <a:schemeClr val="tx2"/>
              </a:solidFill>
            </a:endParaRPr>
          </a:p>
          <a:p>
            <a:endParaRPr lang="es-AR" sz="2400" dirty="0" smtClean="0"/>
          </a:p>
          <a:p>
            <a:endParaRPr lang="es-AR" sz="2400" dirty="0"/>
          </a:p>
        </p:txBody>
      </p:sp>
      <p:sp>
        <p:nvSpPr>
          <p:cNvPr id="7" name="TextBox 4"/>
          <p:cNvSpPr txBox="1"/>
          <p:nvPr/>
        </p:nvSpPr>
        <p:spPr>
          <a:xfrm>
            <a:off x="539750" y="476250"/>
            <a:ext cx="410368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sz="3200" spc="100" dirty="0" err="1" smtClean="0">
                <a:solidFill>
                  <a:schemeClr val="tx2"/>
                </a:solidFill>
              </a:rPr>
              <a:t>Index</a:t>
            </a:r>
            <a:endParaRPr lang="en-US" sz="3200" spc="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28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665" y="2564904"/>
            <a:ext cx="748838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AR" sz="3200" spc="100" dirty="0" smtClean="0">
                <a:solidFill>
                  <a:schemeClr val="tx2"/>
                </a:solidFill>
              </a:rPr>
              <a:t>I. </a:t>
            </a:r>
            <a:r>
              <a:rPr lang="es-AR" sz="3200" spc="100" dirty="0" err="1">
                <a:solidFill>
                  <a:schemeClr val="tx2"/>
                </a:solidFill>
              </a:rPr>
              <a:t>Structural</a:t>
            </a:r>
            <a:r>
              <a:rPr lang="es-AR" sz="3200" spc="100" dirty="0">
                <a:solidFill>
                  <a:schemeClr val="tx2"/>
                </a:solidFill>
              </a:rPr>
              <a:t> </a:t>
            </a:r>
            <a:r>
              <a:rPr lang="es-AR" sz="3200" spc="100" dirty="0" err="1">
                <a:solidFill>
                  <a:schemeClr val="tx2"/>
                </a:solidFill>
              </a:rPr>
              <a:t>Change</a:t>
            </a:r>
            <a:r>
              <a:rPr lang="es-AR" sz="3200" spc="100" dirty="0">
                <a:solidFill>
                  <a:schemeClr val="tx2"/>
                </a:solidFill>
              </a:rPr>
              <a:t> in Argentina </a:t>
            </a:r>
            <a:r>
              <a:rPr lang="es-AR" sz="3200" spc="100" dirty="0" err="1">
                <a:solidFill>
                  <a:schemeClr val="tx2"/>
                </a:solidFill>
              </a:rPr>
              <a:t>during</a:t>
            </a:r>
            <a:r>
              <a:rPr lang="es-AR" sz="3200" spc="100" dirty="0">
                <a:solidFill>
                  <a:schemeClr val="tx2"/>
                </a:solidFill>
              </a:rPr>
              <a:t> </a:t>
            </a:r>
            <a:r>
              <a:rPr lang="es-AR" sz="3200" spc="100" dirty="0" err="1">
                <a:solidFill>
                  <a:schemeClr val="tx2"/>
                </a:solidFill>
              </a:rPr>
              <a:t>the</a:t>
            </a:r>
            <a:r>
              <a:rPr lang="es-AR" sz="3200" spc="100" dirty="0">
                <a:solidFill>
                  <a:schemeClr val="tx2"/>
                </a:solidFill>
              </a:rPr>
              <a:t> 2000s?</a:t>
            </a:r>
            <a:endParaRPr lang="es-AR" sz="3200" dirty="0"/>
          </a:p>
          <a:p>
            <a:pPr algn="r">
              <a:defRPr/>
            </a:pPr>
            <a:endParaRPr lang="es-AR" sz="3200" spc="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8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411760" y="6202608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dirty="0" err="1" smtClean="0"/>
              <a:t>Source</a:t>
            </a:r>
            <a:r>
              <a:rPr lang="es-AR" sz="1400" dirty="0" smtClean="0"/>
              <a:t>: UNCTAD.</a:t>
            </a:r>
            <a:endParaRPr lang="es-AR" sz="1400" dirty="0"/>
          </a:p>
        </p:txBody>
      </p:sp>
      <p:sp>
        <p:nvSpPr>
          <p:cNvPr id="7" name="6 Rectángulo"/>
          <p:cNvSpPr/>
          <p:nvPr/>
        </p:nvSpPr>
        <p:spPr>
          <a:xfrm>
            <a:off x="1246194" y="836205"/>
            <a:ext cx="63635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 smtClean="0"/>
              <a:t>% </a:t>
            </a:r>
            <a:r>
              <a:rPr lang="es-AR" sz="1400" dirty="0" err="1" smtClean="0"/>
              <a:t>Manufacturing</a:t>
            </a:r>
            <a:r>
              <a:rPr lang="es-AR" sz="1400" dirty="0" smtClean="0"/>
              <a:t> </a:t>
            </a:r>
            <a:r>
              <a:rPr lang="es-AR" sz="1400" dirty="0" err="1" smtClean="0"/>
              <a:t>Value</a:t>
            </a:r>
            <a:r>
              <a:rPr lang="es-AR" sz="1400" dirty="0" smtClean="0"/>
              <a:t> </a:t>
            </a:r>
            <a:r>
              <a:rPr lang="es-AR" sz="1400" dirty="0" err="1" smtClean="0"/>
              <a:t>Added</a:t>
            </a:r>
            <a:r>
              <a:rPr lang="es-AR" sz="1400" dirty="0" smtClean="0"/>
              <a:t> / Total </a:t>
            </a:r>
            <a:r>
              <a:rPr lang="es-AR" sz="1400" dirty="0" err="1" smtClean="0"/>
              <a:t>Value</a:t>
            </a:r>
            <a:r>
              <a:rPr lang="es-AR" sz="1400" dirty="0" smtClean="0"/>
              <a:t> </a:t>
            </a:r>
            <a:r>
              <a:rPr lang="es-AR" sz="1400" dirty="0" err="1" smtClean="0"/>
              <a:t>Added</a:t>
            </a:r>
            <a:r>
              <a:rPr lang="es-AR" sz="1400" dirty="0" smtClean="0"/>
              <a:t>.  </a:t>
            </a:r>
            <a:r>
              <a:rPr lang="es-AR" sz="1400" dirty="0" err="1" smtClean="0"/>
              <a:t>Constant</a:t>
            </a:r>
            <a:r>
              <a:rPr lang="es-AR" sz="1400" dirty="0" smtClean="0"/>
              <a:t> </a:t>
            </a:r>
            <a:r>
              <a:rPr lang="es-AR" sz="1400" dirty="0" err="1" smtClean="0"/>
              <a:t>Prices</a:t>
            </a:r>
            <a:r>
              <a:rPr lang="es-AR" sz="1400" dirty="0" smtClean="0"/>
              <a:t> 2005</a:t>
            </a:r>
            <a:endParaRPr lang="en-GB" sz="1400" dirty="0"/>
          </a:p>
        </p:txBody>
      </p:sp>
      <p:sp>
        <p:nvSpPr>
          <p:cNvPr id="8" name="TextBox 4"/>
          <p:cNvSpPr txBox="1"/>
          <p:nvPr/>
        </p:nvSpPr>
        <p:spPr>
          <a:xfrm>
            <a:off x="395536" y="189876"/>
            <a:ext cx="84249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AR" sz="2400" b="1" spc="100" dirty="0" err="1" smtClean="0">
                <a:solidFill>
                  <a:schemeClr val="tx2"/>
                </a:solidFill>
              </a:rPr>
              <a:t>Latin</a:t>
            </a:r>
            <a:r>
              <a:rPr lang="es-AR" sz="2400" b="1" spc="100" dirty="0" smtClean="0">
                <a:solidFill>
                  <a:schemeClr val="tx2"/>
                </a:solidFill>
              </a:rPr>
              <a:t> </a:t>
            </a:r>
            <a:r>
              <a:rPr lang="es-AR" sz="2400" b="1" spc="100" dirty="0" err="1" smtClean="0">
                <a:solidFill>
                  <a:schemeClr val="tx2"/>
                </a:solidFill>
              </a:rPr>
              <a:t>America</a:t>
            </a:r>
            <a:r>
              <a:rPr lang="es-AR" sz="2400" b="1" spc="100" dirty="0" smtClean="0">
                <a:solidFill>
                  <a:schemeClr val="tx2"/>
                </a:solidFill>
              </a:rPr>
              <a:t> </a:t>
            </a:r>
            <a:r>
              <a:rPr lang="es-AR" sz="2400" b="1" spc="100" dirty="0" err="1" smtClean="0">
                <a:solidFill>
                  <a:schemeClr val="tx2"/>
                </a:solidFill>
              </a:rPr>
              <a:t>Countries</a:t>
            </a:r>
            <a:r>
              <a:rPr lang="es-AR" sz="2400" b="1" spc="100" dirty="0" smtClean="0">
                <a:solidFill>
                  <a:schemeClr val="tx2"/>
                </a:solidFill>
              </a:rPr>
              <a:t> </a:t>
            </a:r>
            <a:r>
              <a:rPr lang="es-AR" sz="2400" b="1" spc="100" dirty="0" err="1" smtClean="0">
                <a:solidFill>
                  <a:schemeClr val="tx2"/>
                </a:solidFill>
              </a:rPr>
              <a:t>early</a:t>
            </a:r>
            <a:r>
              <a:rPr lang="es-AR" sz="2400" b="1" spc="100" dirty="0">
                <a:solidFill>
                  <a:schemeClr val="tx2"/>
                </a:solidFill>
              </a:rPr>
              <a:t> </a:t>
            </a:r>
            <a:r>
              <a:rPr lang="es-AR" sz="2400" b="1" spc="100" dirty="0" smtClean="0">
                <a:solidFill>
                  <a:schemeClr val="tx2"/>
                </a:solidFill>
              </a:rPr>
              <a:t>de-</a:t>
            </a:r>
            <a:r>
              <a:rPr lang="es-AR" sz="2400" b="1" spc="100" dirty="0" err="1" smtClean="0">
                <a:solidFill>
                  <a:schemeClr val="tx2"/>
                </a:solidFill>
              </a:rPr>
              <a:t>industrialization</a:t>
            </a:r>
            <a:endParaRPr lang="es-AR" sz="2400" b="1" spc="100" dirty="0">
              <a:solidFill>
                <a:schemeClr val="tx2"/>
              </a:solidFill>
            </a:endParaRPr>
          </a:p>
        </p:txBody>
      </p:sp>
      <p:graphicFrame>
        <p:nvGraphicFramePr>
          <p:cNvPr id="6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1054992"/>
              </p:ext>
            </p:extLst>
          </p:nvPr>
        </p:nvGraphicFramePr>
        <p:xfrm>
          <a:off x="971600" y="1581150"/>
          <a:ext cx="7488832" cy="4621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71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539552" y="210378"/>
            <a:ext cx="84146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400" b="1" dirty="0" err="1" smtClean="0">
                <a:solidFill>
                  <a:srgbClr val="0070C0"/>
                </a:solidFill>
              </a:rPr>
              <a:t>Structural</a:t>
            </a:r>
            <a:r>
              <a:rPr lang="es-MX" sz="2400" b="1" dirty="0" smtClean="0">
                <a:solidFill>
                  <a:srgbClr val="0070C0"/>
                </a:solidFill>
              </a:rPr>
              <a:t> </a:t>
            </a:r>
            <a:r>
              <a:rPr lang="es-MX" sz="2400" b="1" dirty="0" err="1" smtClean="0">
                <a:solidFill>
                  <a:srgbClr val="0070C0"/>
                </a:solidFill>
              </a:rPr>
              <a:t>Change</a:t>
            </a:r>
            <a:r>
              <a:rPr lang="es-MX" sz="2400" b="1" dirty="0" smtClean="0">
                <a:solidFill>
                  <a:srgbClr val="0070C0"/>
                </a:solidFill>
              </a:rPr>
              <a:t> in </a:t>
            </a:r>
            <a:r>
              <a:rPr lang="es-MX" sz="2400" b="1" dirty="0" err="1" smtClean="0">
                <a:solidFill>
                  <a:srgbClr val="0070C0"/>
                </a:solidFill>
              </a:rPr>
              <a:t>Argentine</a:t>
            </a:r>
            <a:r>
              <a:rPr lang="es-MX" sz="2400" b="1" dirty="0" smtClean="0">
                <a:solidFill>
                  <a:srgbClr val="0070C0"/>
                </a:solidFill>
              </a:rPr>
              <a:t> Manufacture. 1970-2013</a:t>
            </a:r>
          </a:p>
          <a:p>
            <a:pPr lvl="0"/>
            <a:endParaRPr lang="es-AR" sz="2400" dirty="0">
              <a:solidFill>
                <a:srgbClr val="0070C0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915816" y="6383077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es-AR" sz="1400" dirty="0" err="1" smtClean="0"/>
              <a:t>Source</a:t>
            </a:r>
            <a:r>
              <a:rPr lang="es-AR" sz="1400" dirty="0" smtClean="0"/>
              <a:t>: </a:t>
            </a:r>
            <a:r>
              <a:rPr lang="es-AR" sz="1400" dirty="0" err="1" smtClean="0"/>
              <a:t>Based</a:t>
            </a:r>
            <a:r>
              <a:rPr lang="es-AR" sz="1400" dirty="0" smtClean="0"/>
              <a:t> </a:t>
            </a:r>
            <a:r>
              <a:rPr lang="es-AR" sz="1400" dirty="0" err="1" smtClean="0"/>
              <a:t>on</a:t>
            </a:r>
            <a:r>
              <a:rPr lang="es-AR" sz="1400" dirty="0" smtClean="0"/>
              <a:t> PADI-CEPAL</a:t>
            </a:r>
            <a:endParaRPr lang="es-AR" sz="1400" i="1" dirty="0"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808820" y="698797"/>
            <a:ext cx="5526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 err="1" smtClean="0"/>
              <a:t>Employment</a:t>
            </a:r>
            <a:r>
              <a:rPr lang="es-MX" sz="1600" b="1" dirty="0" smtClean="0"/>
              <a:t> share </a:t>
            </a:r>
            <a:r>
              <a:rPr lang="es-MX" sz="1600" b="1" dirty="0" err="1" smtClean="0"/>
              <a:t>by</a:t>
            </a:r>
            <a:r>
              <a:rPr lang="es-MX" sz="1600" b="1" dirty="0" smtClean="0"/>
              <a:t> </a:t>
            </a:r>
            <a:r>
              <a:rPr lang="es-MX" sz="1600" b="1" dirty="0" err="1" smtClean="0"/>
              <a:t>Argentine</a:t>
            </a:r>
            <a:r>
              <a:rPr lang="es-MX" sz="1600" b="1" dirty="0" smtClean="0"/>
              <a:t> </a:t>
            </a:r>
            <a:r>
              <a:rPr lang="es-MX" sz="1600" b="1" dirty="0" err="1" smtClean="0"/>
              <a:t>tipology</a:t>
            </a:r>
            <a:endParaRPr lang="es-MX" sz="16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55" y="1412777"/>
            <a:ext cx="7655838" cy="4916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681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932448" y="429582"/>
            <a:ext cx="7007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Argentina Manufacture </a:t>
            </a:r>
            <a:r>
              <a:rPr lang="es-MX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s-MX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rade</a:t>
            </a:r>
            <a:r>
              <a:rPr lang="es-MX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MX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Balance : </a:t>
            </a:r>
            <a:r>
              <a:rPr lang="es-MX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</a:t>
            </a:r>
            <a:r>
              <a:rPr lang="es-MX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MX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external</a:t>
            </a:r>
            <a:r>
              <a:rPr lang="es-MX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MX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constraint</a:t>
            </a:r>
            <a:endParaRPr lang="es-A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556287" y="5733256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es-AR" sz="1400" dirty="0" err="1" smtClean="0"/>
              <a:t>Source</a:t>
            </a:r>
            <a:r>
              <a:rPr lang="es-AR" sz="1400" dirty="0" smtClean="0"/>
              <a:t>: </a:t>
            </a:r>
            <a:r>
              <a:rPr lang="es-AR" sz="1400" dirty="0" err="1" smtClean="0"/>
              <a:t>Based</a:t>
            </a:r>
            <a:r>
              <a:rPr lang="es-AR" sz="1400" dirty="0" smtClean="0"/>
              <a:t> </a:t>
            </a:r>
            <a:r>
              <a:rPr lang="es-AR" sz="1400" dirty="0" err="1" smtClean="0"/>
              <a:t>on</a:t>
            </a:r>
            <a:r>
              <a:rPr lang="es-AR" sz="1400" dirty="0" smtClean="0"/>
              <a:t> UN-COMTRADE</a:t>
            </a:r>
            <a:endParaRPr lang="es-AR" sz="1400" i="1" dirty="0"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9215581"/>
              </p:ext>
            </p:extLst>
          </p:nvPr>
        </p:nvGraphicFramePr>
        <p:xfrm>
          <a:off x="1115616" y="1266230"/>
          <a:ext cx="6690121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Rectángulo"/>
          <p:cNvSpPr/>
          <p:nvPr/>
        </p:nvSpPr>
        <p:spPr>
          <a:xfrm>
            <a:off x="1115616" y="870326"/>
            <a:ext cx="71208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 err="1" smtClean="0"/>
              <a:t>Millions</a:t>
            </a:r>
            <a:r>
              <a:rPr lang="es-MX" sz="1400" b="1" dirty="0" smtClean="0"/>
              <a:t> USS </a:t>
            </a:r>
            <a:r>
              <a:rPr lang="es-MX" sz="1400" b="1" dirty="0" err="1" smtClean="0"/>
              <a:t>Dollars</a:t>
            </a:r>
            <a:endParaRPr lang="es-MX" sz="1400" b="1" dirty="0" smtClean="0"/>
          </a:p>
          <a:p>
            <a:pPr algn="ctr"/>
            <a:endParaRPr lang="es-AR" sz="1400" i="1" dirty="0"/>
          </a:p>
        </p:txBody>
      </p:sp>
    </p:spTree>
    <p:extLst>
      <p:ext uri="{BB962C8B-B14F-4D97-AF65-F5344CB8AC3E}">
        <p14:creationId xmlns:p14="http://schemas.microsoft.com/office/powerpoint/2010/main" val="344078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491448" y="216136"/>
            <a:ext cx="86539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sz="2200" b="1" dirty="0" err="1" smtClean="0">
                <a:solidFill>
                  <a:srgbClr val="0070C0"/>
                </a:solidFill>
              </a:rPr>
              <a:t>Broadening</a:t>
            </a:r>
            <a:r>
              <a:rPr lang="es-MX" sz="2200" b="1" dirty="0" smtClean="0">
                <a:solidFill>
                  <a:srgbClr val="0070C0"/>
                </a:solidFill>
              </a:rPr>
              <a:t> </a:t>
            </a:r>
            <a:r>
              <a:rPr lang="es-MX" sz="2200" b="1" dirty="0" err="1" smtClean="0">
                <a:solidFill>
                  <a:srgbClr val="0070C0"/>
                </a:solidFill>
              </a:rPr>
              <a:t>Technology</a:t>
            </a:r>
            <a:r>
              <a:rPr lang="es-MX" sz="2200" b="1" dirty="0" smtClean="0">
                <a:solidFill>
                  <a:srgbClr val="0070C0"/>
                </a:solidFill>
              </a:rPr>
              <a:t> Gap in </a:t>
            </a:r>
            <a:r>
              <a:rPr lang="es-MX" sz="2200" b="1" dirty="0" err="1" smtClean="0">
                <a:solidFill>
                  <a:srgbClr val="0070C0"/>
                </a:solidFill>
              </a:rPr>
              <a:t>Argentine</a:t>
            </a:r>
            <a:r>
              <a:rPr lang="es-MX" sz="2200" b="1" dirty="0" smtClean="0">
                <a:solidFill>
                  <a:srgbClr val="0070C0"/>
                </a:solidFill>
              </a:rPr>
              <a:t>: </a:t>
            </a:r>
            <a:r>
              <a:rPr lang="es-MX" sz="2200" b="1" dirty="0" err="1" smtClean="0">
                <a:solidFill>
                  <a:srgbClr val="0070C0"/>
                </a:solidFill>
              </a:rPr>
              <a:t>sectoral</a:t>
            </a:r>
            <a:r>
              <a:rPr lang="es-MX" sz="2200" b="1" dirty="0" smtClean="0">
                <a:solidFill>
                  <a:srgbClr val="0070C0"/>
                </a:solidFill>
              </a:rPr>
              <a:t> diferencies </a:t>
            </a:r>
            <a:endParaRPr lang="es-AR" sz="2200" dirty="0">
              <a:solidFill>
                <a:srgbClr val="0070C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011597" y="743010"/>
            <a:ext cx="71208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Argentina’s Labor productivity as a percentage of US Labor productivity (US= 100</a:t>
            </a:r>
            <a:r>
              <a:rPr lang="es-MX" sz="1400" b="1" dirty="0" smtClean="0"/>
              <a:t>)</a:t>
            </a:r>
            <a:endParaRPr lang="es-AR" sz="1400" i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2915816" y="6075300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es-AR" sz="1400" dirty="0" err="1"/>
              <a:t>Source</a:t>
            </a:r>
            <a:r>
              <a:rPr lang="es-AR" sz="1400" dirty="0"/>
              <a:t>: </a:t>
            </a:r>
            <a:r>
              <a:rPr lang="es-AR" sz="1400" dirty="0" err="1"/>
              <a:t>Based</a:t>
            </a:r>
            <a:r>
              <a:rPr lang="es-AR" sz="1400" dirty="0"/>
              <a:t> </a:t>
            </a:r>
            <a:r>
              <a:rPr lang="es-AR" sz="1400" dirty="0" err="1"/>
              <a:t>on</a:t>
            </a:r>
            <a:r>
              <a:rPr lang="es-AR" sz="1400" dirty="0"/>
              <a:t> PADI-CEPAL</a:t>
            </a:r>
            <a:endParaRPr lang="es-AR" sz="1400" i="1" dirty="0"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7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2107104"/>
              </p:ext>
            </p:extLst>
          </p:nvPr>
        </p:nvGraphicFramePr>
        <p:xfrm>
          <a:off x="1115616" y="1268760"/>
          <a:ext cx="6863688" cy="4087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74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8307" y="476672"/>
            <a:ext cx="8229600" cy="360040"/>
          </a:xfrm>
        </p:spPr>
        <p:txBody>
          <a:bodyPr>
            <a:normAutofit fontScale="90000"/>
          </a:bodyPr>
          <a:lstStyle/>
          <a:p>
            <a:pPr lvl="0"/>
            <a:r>
              <a:rPr lang="es-MX" sz="2700" b="1" dirty="0" smtClean="0">
                <a:solidFill>
                  <a:srgbClr val="0070C0"/>
                </a:solidFill>
              </a:rPr>
              <a:t>«</a:t>
            </a:r>
            <a:r>
              <a:rPr lang="es-MX" sz="2700" b="1" dirty="0" err="1" smtClean="0">
                <a:solidFill>
                  <a:srgbClr val="0070C0"/>
                </a:solidFill>
              </a:rPr>
              <a:t>Frontier</a:t>
            </a:r>
            <a:r>
              <a:rPr lang="es-MX" sz="2700" b="1" dirty="0" smtClean="0">
                <a:solidFill>
                  <a:srgbClr val="0070C0"/>
                </a:solidFill>
              </a:rPr>
              <a:t>» </a:t>
            </a:r>
            <a:r>
              <a:rPr lang="es-MX" sz="2700" b="1" dirty="0" err="1" smtClean="0">
                <a:solidFill>
                  <a:srgbClr val="0070C0"/>
                </a:solidFill>
              </a:rPr>
              <a:t>productivity</a:t>
            </a:r>
            <a:r>
              <a:rPr lang="es-MX" sz="2700" b="1" dirty="0" smtClean="0">
                <a:solidFill>
                  <a:srgbClr val="0070C0"/>
                </a:solidFill>
              </a:rPr>
              <a:t> </a:t>
            </a:r>
            <a:r>
              <a:rPr lang="es-MX" sz="2700" b="1" dirty="0" err="1" smtClean="0">
                <a:solidFill>
                  <a:srgbClr val="0070C0"/>
                </a:solidFill>
              </a:rPr>
              <a:t>growth</a:t>
            </a:r>
            <a:r>
              <a:rPr lang="es-MX" sz="2700" b="1" dirty="0" smtClean="0">
                <a:solidFill>
                  <a:srgbClr val="0070C0"/>
                </a:solidFill>
              </a:rPr>
              <a:t>: US Labor </a:t>
            </a:r>
            <a:r>
              <a:rPr lang="es-MX" sz="2700" b="1" dirty="0" err="1" smtClean="0">
                <a:solidFill>
                  <a:srgbClr val="0070C0"/>
                </a:solidFill>
              </a:rPr>
              <a:t>Productivity</a:t>
            </a:r>
            <a:r>
              <a:rPr lang="es-MX" sz="2700" b="1" dirty="0" smtClean="0">
                <a:solidFill>
                  <a:srgbClr val="0070C0"/>
                </a:solidFill>
              </a:rPr>
              <a:t> </a:t>
            </a:r>
            <a:br>
              <a:rPr lang="es-MX" sz="2700" b="1" dirty="0" smtClean="0">
                <a:solidFill>
                  <a:srgbClr val="0070C0"/>
                </a:solidFill>
              </a:rPr>
            </a:br>
            <a:r>
              <a:rPr lang="es-MX" sz="2000" b="1" dirty="0" smtClean="0">
                <a:solidFill>
                  <a:srgbClr val="0070C0"/>
                </a:solidFill>
              </a:rPr>
              <a:t>1970=100</a:t>
            </a:r>
            <a:endParaRPr lang="es-AR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778891" y="6165304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es-AR" sz="1400" dirty="0" err="1"/>
              <a:t>Source</a:t>
            </a:r>
            <a:r>
              <a:rPr lang="es-AR" sz="1400" dirty="0"/>
              <a:t>: </a:t>
            </a:r>
            <a:r>
              <a:rPr lang="es-AR" sz="1400" dirty="0" err="1"/>
              <a:t>Based</a:t>
            </a:r>
            <a:r>
              <a:rPr lang="es-AR" sz="1400" dirty="0"/>
              <a:t> </a:t>
            </a:r>
            <a:r>
              <a:rPr lang="es-AR" sz="1400" dirty="0" err="1"/>
              <a:t>on</a:t>
            </a:r>
            <a:r>
              <a:rPr lang="es-AR" sz="1400" dirty="0"/>
              <a:t> PADI-CEPAL</a:t>
            </a:r>
            <a:endParaRPr lang="es-AR" sz="1400" i="1" dirty="0"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997493"/>
              </p:ext>
            </p:extLst>
          </p:nvPr>
        </p:nvGraphicFramePr>
        <p:xfrm>
          <a:off x="798671" y="980728"/>
          <a:ext cx="7848872" cy="4622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720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876743"/>
            <a:ext cx="878453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AR" sz="3600" spc="100" dirty="0" smtClean="0">
                <a:solidFill>
                  <a:schemeClr val="tx2"/>
                </a:solidFill>
              </a:rPr>
              <a:t>II. </a:t>
            </a:r>
            <a:r>
              <a:rPr lang="es-AR" sz="3600" spc="100" dirty="0" err="1" smtClean="0">
                <a:solidFill>
                  <a:schemeClr val="tx2"/>
                </a:solidFill>
              </a:rPr>
              <a:t>On</a:t>
            </a:r>
            <a:r>
              <a:rPr lang="es-AR" sz="3600" spc="100" dirty="0" smtClean="0">
                <a:solidFill>
                  <a:schemeClr val="tx2"/>
                </a:solidFill>
              </a:rPr>
              <a:t> </a:t>
            </a:r>
            <a:r>
              <a:rPr lang="es-AR" sz="3600" spc="100" dirty="0" err="1" smtClean="0">
                <a:solidFill>
                  <a:schemeClr val="tx2"/>
                </a:solidFill>
              </a:rPr>
              <a:t>the</a:t>
            </a:r>
            <a:r>
              <a:rPr lang="es-AR" sz="3600" spc="100" dirty="0" smtClean="0">
                <a:solidFill>
                  <a:schemeClr val="tx2"/>
                </a:solidFill>
              </a:rPr>
              <a:t> </a:t>
            </a:r>
            <a:r>
              <a:rPr lang="es-AR" sz="3600" spc="100" dirty="0" err="1" smtClean="0">
                <a:solidFill>
                  <a:schemeClr val="tx2"/>
                </a:solidFill>
              </a:rPr>
              <a:t>recent</a:t>
            </a:r>
            <a:r>
              <a:rPr lang="es-AR" sz="3600" spc="100" dirty="0" smtClean="0">
                <a:solidFill>
                  <a:schemeClr val="tx2"/>
                </a:solidFill>
              </a:rPr>
              <a:t> </a:t>
            </a:r>
            <a:r>
              <a:rPr lang="es-AR" sz="3600" spc="100" dirty="0" err="1" smtClean="0">
                <a:solidFill>
                  <a:schemeClr val="tx2"/>
                </a:solidFill>
              </a:rPr>
              <a:t>return</a:t>
            </a:r>
            <a:r>
              <a:rPr lang="es-AR" sz="3600" spc="100" dirty="0" smtClean="0">
                <a:solidFill>
                  <a:schemeClr val="tx2"/>
                </a:solidFill>
              </a:rPr>
              <a:t> of Industrial </a:t>
            </a:r>
            <a:r>
              <a:rPr lang="es-AR" sz="3600" spc="100" dirty="0" err="1" smtClean="0">
                <a:solidFill>
                  <a:schemeClr val="tx2"/>
                </a:solidFill>
              </a:rPr>
              <a:t>Policy</a:t>
            </a:r>
            <a:r>
              <a:rPr lang="es-AR" sz="3600" spc="100" dirty="0" smtClean="0">
                <a:solidFill>
                  <a:schemeClr val="tx2"/>
                </a:solidFill>
              </a:rPr>
              <a:t> in </a:t>
            </a:r>
            <a:r>
              <a:rPr lang="es-AR" sz="3600" spc="100" dirty="0" err="1" smtClean="0">
                <a:solidFill>
                  <a:schemeClr val="tx2"/>
                </a:solidFill>
              </a:rPr>
              <a:t>Argentine</a:t>
            </a:r>
            <a:r>
              <a:rPr lang="es-AR" sz="3600" spc="100" dirty="0" smtClean="0">
                <a:solidFill>
                  <a:schemeClr val="tx2"/>
                </a:solidFill>
              </a:rPr>
              <a:t>: </a:t>
            </a:r>
            <a:r>
              <a:rPr lang="es-AR" sz="3600" spc="100" dirty="0" err="1">
                <a:solidFill>
                  <a:schemeClr val="tx2"/>
                </a:solidFill>
              </a:rPr>
              <a:t>some</a:t>
            </a:r>
            <a:r>
              <a:rPr lang="es-AR" sz="3600" spc="100" dirty="0">
                <a:solidFill>
                  <a:schemeClr val="tx2"/>
                </a:solidFill>
              </a:rPr>
              <a:t> </a:t>
            </a:r>
            <a:r>
              <a:rPr lang="es-AR" sz="3600" spc="100" dirty="0" err="1">
                <a:solidFill>
                  <a:schemeClr val="tx2"/>
                </a:solidFill>
              </a:rPr>
              <a:t>stylized</a:t>
            </a:r>
            <a:r>
              <a:rPr lang="es-AR" sz="3600" spc="100" dirty="0">
                <a:solidFill>
                  <a:schemeClr val="tx2"/>
                </a:solidFill>
              </a:rPr>
              <a:t> </a:t>
            </a:r>
            <a:r>
              <a:rPr lang="es-AR" sz="3600" spc="100" dirty="0" err="1">
                <a:solidFill>
                  <a:schemeClr val="tx2"/>
                </a:solidFill>
              </a:rPr>
              <a:t>facts</a:t>
            </a:r>
            <a:r>
              <a:rPr lang="es-AR" sz="3600" spc="100" dirty="0">
                <a:solidFill>
                  <a:schemeClr val="tx2"/>
                </a:solidFill>
              </a:rPr>
              <a:t> </a:t>
            </a:r>
          </a:p>
          <a:p>
            <a:pPr algn="r">
              <a:defRPr/>
            </a:pPr>
            <a:endParaRPr lang="es-AR" sz="3600" spc="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35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13701</TotalTime>
  <Words>769</Words>
  <Application>Microsoft Office PowerPoint</Application>
  <PresentationFormat>Presentación en pantalla (4:3)</PresentationFormat>
  <Paragraphs>114</Paragraphs>
  <Slides>18</Slides>
  <Notes>7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«Frontier» productivity growth: US Labor Productivity  1970=100</vt:lpstr>
      <vt:lpstr>Presentación de PowerPoint</vt:lpstr>
      <vt:lpstr>Industrial Policy: budgetary and financial effort</vt:lpstr>
      <vt:lpstr>Economic Signals matter: differential export taxes in Argentina</vt:lpstr>
      <vt:lpstr>Presentación de PowerPoint</vt:lpstr>
      <vt:lpstr>Industrial Policy: intervention pattern evolution</vt:lpstr>
      <vt:lpstr>Presentación de PowerPoint</vt:lpstr>
      <vt:lpstr>Presentación de PowerPoint</vt:lpstr>
      <vt:lpstr>Presentación de PowerPoint</vt:lpstr>
      <vt:lpstr>Presentación de PowerPoint</vt:lpstr>
      <vt:lpstr>Industrial Policy: Different patterns of State Intervention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Ana Segura</dc:creator>
  <cp:lastModifiedBy>Pablo</cp:lastModifiedBy>
  <cp:revision>308</cp:revision>
  <cp:lastPrinted>2015-05-18T15:43:10Z</cp:lastPrinted>
  <dcterms:created xsi:type="dcterms:W3CDTF">2013-02-05T13:47:00Z</dcterms:created>
  <dcterms:modified xsi:type="dcterms:W3CDTF">2015-12-10T07:06:54Z</dcterms:modified>
</cp:coreProperties>
</file>