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1"/>
    <p:sldMasterId id="2147484671" r:id="rId2"/>
    <p:sldMasterId id="2147484713" r:id="rId3"/>
    <p:sldMasterId id="2147484905" r:id="rId4"/>
    <p:sldMasterId id="2147484929" r:id="rId5"/>
    <p:sldMasterId id="2147484941" r:id="rId6"/>
    <p:sldMasterId id="2147484982" r:id="rId7"/>
    <p:sldMasterId id="2147485111" r:id="rId8"/>
  </p:sldMasterIdLst>
  <p:notesMasterIdLst>
    <p:notesMasterId r:id="rId33"/>
  </p:notesMasterIdLst>
  <p:sldIdLst>
    <p:sldId id="295" r:id="rId9"/>
    <p:sldId id="296" r:id="rId10"/>
    <p:sldId id="297" r:id="rId11"/>
    <p:sldId id="298" r:id="rId12"/>
    <p:sldId id="324" r:id="rId13"/>
    <p:sldId id="326" r:id="rId14"/>
    <p:sldId id="339" r:id="rId15"/>
    <p:sldId id="325" r:id="rId16"/>
    <p:sldId id="299" r:id="rId17"/>
    <p:sldId id="300" r:id="rId18"/>
    <p:sldId id="301" r:id="rId19"/>
    <p:sldId id="336" r:id="rId20"/>
    <p:sldId id="308" r:id="rId21"/>
    <p:sldId id="332" r:id="rId22"/>
    <p:sldId id="333" r:id="rId23"/>
    <p:sldId id="309" r:id="rId24"/>
    <p:sldId id="276" r:id="rId25"/>
    <p:sldId id="265" r:id="rId26"/>
    <p:sldId id="337" r:id="rId27"/>
    <p:sldId id="288" r:id="rId28"/>
    <p:sldId id="312" r:id="rId29"/>
    <p:sldId id="338" r:id="rId30"/>
    <p:sldId id="294" r:id="rId31"/>
    <p:sldId id="323"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5" autoAdjust="0"/>
    <p:restoredTop sz="79273" autoAdjust="0"/>
  </p:normalViewPr>
  <p:slideViewPr>
    <p:cSldViewPr>
      <p:cViewPr varScale="1">
        <p:scale>
          <a:sx n="70" d="100"/>
          <a:sy n="70" d="100"/>
        </p:scale>
        <p:origin x="1171" y="43"/>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G:\CIDE\CEPAL\STAT\valores%20absolutos\impor%25pib.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hecto_000\Dropbox\CIDE\Proyectos\CEPAL%20-%20Sostenible\Cambio%20Estructural%20y%20Desarrollo%20Sostenible%20CEPAL\graficas%20cambio%20estructural.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ecto_000\Dropbox\CIDE\Proyectos\CEPAL%20-%20Sostenible\Cambio%20Estructural%20y%20Desarrollo%20Sostenible%20CEPAL\graficas%20cambio%20estructural.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ecto_000\Dropbox\CIDE\Proyectos\CEPAL%20-%20Sostenible\traduccion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hecto_000\Google%20Drive\CIDE\Proyectos%20(1)\CEPAL%20-%20Sostenible\Cambio%20Estructural%20y%20Desarrollo%20Sostenible%20CEPAL\impor%25pib%20(Autoguardado).xls"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hecto_000\Dropbox\CIDE\Proyectos\CEPAL%20-%20Sostenible\graficas.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Usuario\Downloads\I&amp;D_respectoalPIB%20(1).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hecto_000\Dropbox\CIDE\Proyectos\CEPAL%20-%20Sostenible\graficas%20cambio%20estructural.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Eduardo\Downloads\nv.ind.totl.zs_Indicator_es_excel_v2.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hecto_000\Dropbox\CIDE\Proyectos\CEPAL%20-%20Sostenible\traduccione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ecto_000\Dropbox\CIDE\Proyectos\CEPAL%20-%20Sostenible\traduccione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G:\CIDE\CEPAL\STAT\valores%20absolutos\impor%25pib.xl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hecto_000\Dropbox\CIDE\Proyectos\CEPAL%20-%20Sostenible\Cambio%20Estructural%20y%20Desarrollo%20Sostenible%20CEPAL\pibt_cte.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ecto_000\Dropbox\CIDE\Proyectos\CEPAL%20-%20Sostenible\Cambio%20Estructural%20y%20Desarrollo%20Sostenible%20CEPAL\pibt_cte.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ecto_000\Dropbox\CIDE\Proyectos\CEPAL%20-%20Sostenible\Cambio%20Estructural%20y%20Desarrollo%20Sostenible%20CEPAL\graficas%20cambio%20estructural.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ecto_000\Dropbox\CIDE\Proyectos\CEPAL%20-%20Sostenible\Cambio%20Estructural%20y%20Desarrollo%20Sostenible%20CEPAL\graficas%20cambio%20estructura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'expor%pib'!$B$6</c:f>
              <c:strCache>
                <c:ptCount val="1"/>
                <c:pt idx="0">
                  <c:v>BRA</c:v>
                </c:pt>
              </c:strCache>
            </c:strRef>
          </c:tx>
          <c:marker>
            <c:symbol val="none"/>
          </c:marker>
          <c:cat>
            <c:strRef>
              <c:f>'expor%pib'!$C$5:$BE$5</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'expor%pib'!$C$6:$BE$6</c:f>
              <c:numCache>
                <c:formatCode>General</c:formatCode>
                <c:ptCount val="55"/>
                <c:pt idx="0">
                  <c:v>7.0590505924593234</c:v>
                </c:pt>
                <c:pt idx="1">
                  <c:v>7.2794102392918374</c:v>
                </c:pt>
                <c:pt idx="2">
                  <c:v>3.8687613902337508</c:v>
                </c:pt>
                <c:pt idx="3">
                  <c:v>9.0364550120487035</c:v>
                </c:pt>
                <c:pt idx="4">
                  <c:v>6.3854091093710714</c:v>
                </c:pt>
                <c:pt idx="5">
                  <c:v>7.7357614937753141</c:v>
                </c:pt>
                <c:pt idx="6">
                  <c:v>6.8247352996870667</c:v>
                </c:pt>
                <c:pt idx="7">
                  <c:v>5.768970981618506</c:v>
                </c:pt>
                <c:pt idx="8">
                  <c:v>6.0005260336426414</c:v>
                </c:pt>
                <c:pt idx="9">
                  <c:v>6.6204038441665665</c:v>
                </c:pt>
                <c:pt idx="10">
                  <c:v>7.0294363033902405</c:v>
                </c:pt>
                <c:pt idx="11">
                  <c:v>6.4133066873313398</c:v>
                </c:pt>
                <c:pt idx="12">
                  <c:v>7.2591756667807275</c:v>
                </c:pt>
                <c:pt idx="13">
                  <c:v>8.271677797642111</c:v>
                </c:pt>
                <c:pt idx="14">
                  <c:v>8.0131193932989468</c:v>
                </c:pt>
                <c:pt idx="15">
                  <c:v>7.5385728129549996</c:v>
                </c:pt>
                <c:pt idx="16">
                  <c:v>7.0357135596783555</c:v>
                </c:pt>
                <c:pt idx="17">
                  <c:v>7.2523684752454951</c:v>
                </c:pt>
                <c:pt idx="18">
                  <c:v>6.6755788686600859</c:v>
                </c:pt>
                <c:pt idx="19">
                  <c:v>7.1239049507474643</c:v>
                </c:pt>
                <c:pt idx="20">
                  <c:v>9.0527298248066312</c:v>
                </c:pt>
                <c:pt idx="21">
                  <c:v>9.4203543082206398</c:v>
                </c:pt>
                <c:pt idx="22">
                  <c:v>7.6096827014823845</c:v>
                </c:pt>
                <c:pt idx="23">
                  <c:v>11.421821592527783</c:v>
                </c:pt>
                <c:pt idx="24">
                  <c:v>13.547584918513685</c:v>
                </c:pt>
                <c:pt idx="25">
                  <c:v>12.247959666262219</c:v>
                </c:pt>
                <c:pt idx="26">
                  <c:v>8.816588678058018</c:v>
                </c:pt>
                <c:pt idx="27">
                  <c:v>9.4599432176949918</c:v>
                </c:pt>
                <c:pt idx="28">
                  <c:v>10.888216713692783</c:v>
                </c:pt>
                <c:pt idx="29">
                  <c:v>8.9296096801442708</c:v>
                </c:pt>
                <c:pt idx="30">
                  <c:v>8.1999900154081491</c:v>
                </c:pt>
                <c:pt idx="31">
                  <c:v>8.6769730949142421</c:v>
                </c:pt>
                <c:pt idx="32">
                  <c:v>10.868249254086232</c:v>
                </c:pt>
                <c:pt idx="33">
                  <c:v>10.503270236684333</c:v>
                </c:pt>
                <c:pt idx="34">
                  <c:v>9.6650513871878161</c:v>
                </c:pt>
                <c:pt idx="35">
                  <c:v>7.3725528270352338</c:v>
                </c:pt>
                <c:pt idx="36">
                  <c:v>6.70589620414591</c:v>
                </c:pt>
                <c:pt idx="37">
                  <c:v>6.9590272370282884</c:v>
                </c:pt>
                <c:pt idx="38">
                  <c:v>7.0051740334100385</c:v>
                </c:pt>
                <c:pt idx="39">
                  <c:v>9.5248732693263687</c:v>
                </c:pt>
                <c:pt idx="40">
                  <c:v>10.160290823926276</c:v>
                </c:pt>
                <c:pt idx="41">
                  <c:v>12.366379274324846</c:v>
                </c:pt>
                <c:pt idx="42">
                  <c:v>14.207779997491921</c:v>
                </c:pt>
                <c:pt idx="43">
                  <c:v>15.162124310129425</c:v>
                </c:pt>
                <c:pt idx="44">
                  <c:v>16.537712417132749</c:v>
                </c:pt>
                <c:pt idx="45">
                  <c:v>15.235691631026976</c:v>
                </c:pt>
                <c:pt idx="46">
                  <c:v>14.372218132444075</c:v>
                </c:pt>
                <c:pt idx="47">
                  <c:v>13.338626380640987</c:v>
                </c:pt>
                <c:pt idx="48">
                  <c:v>13.543875682616092</c:v>
                </c:pt>
                <c:pt idx="49">
                  <c:v>10.867220283554881</c:v>
                </c:pt>
                <c:pt idx="50">
                  <c:v>10.735469861725544</c:v>
                </c:pt>
                <c:pt idx="51">
                  <c:v>11.470376123060325</c:v>
                </c:pt>
                <c:pt idx="52">
                  <c:v>11.957598987501846</c:v>
                </c:pt>
                <c:pt idx="53">
                  <c:v>12.019596829436509</c:v>
                </c:pt>
                <c:pt idx="54">
                  <c:v>11.51748804982055</c:v>
                </c:pt>
              </c:numCache>
            </c:numRef>
          </c:val>
          <c:smooth val="0"/>
        </c:ser>
        <c:ser>
          <c:idx val="1"/>
          <c:order val="1"/>
          <c:tx>
            <c:strRef>
              <c:f>'expor%pib'!$B$7</c:f>
              <c:strCache>
                <c:ptCount val="1"/>
                <c:pt idx="0">
                  <c:v>CHN</c:v>
                </c:pt>
              </c:strCache>
            </c:strRef>
          </c:tx>
          <c:marker>
            <c:symbol val="none"/>
          </c:marker>
          <c:cat>
            <c:strRef>
              <c:f>'expor%pib'!$C$5:$BE$5</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'expor%pib'!$C$7:$BE$7</c:f>
              <c:numCache>
                <c:formatCode>General</c:formatCode>
                <c:ptCount val="55"/>
                <c:pt idx="0">
                  <c:v>4.3445435827041896</c:v>
                </c:pt>
                <c:pt idx="1">
                  <c:v>3.9098360655737707</c:v>
                </c:pt>
                <c:pt idx="2">
                  <c:v>4.0981466979900807</c:v>
                </c:pt>
                <c:pt idx="3">
                  <c:v>4.0541636260439455</c:v>
                </c:pt>
                <c:pt idx="4">
                  <c:v>3.8101788170563977</c:v>
                </c:pt>
                <c:pt idx="5">
                  <c:v>3.6769419031524966</c:v>
                </c:pt>
                <c:pt idx="6">
                  <c:v>3.5331905781584605</c:v>
                </c:pt>
                <c:pt idx="7">
                  <c:v>3.3147302553695246</c:v>
                </c:pt>
                <c:pt idx="8">
                  <c:v>3.3428123730485728</c:v>
                </c:pt>
                <c:pt idx="9">
                  <c:v>3.0858145415140115</c:v>
                </c:pt>
                <c:pt idx="10">
                  <c:v>2.5214187419541001</c:v>
                </c:pt>
                <c:pt idx="11">
                  <c:v>2.8231124299373556</c:v>
                </c:pt>
                <c:pt idx="12">
                  <c:v>3.2921647273738142</c:v>
                </c:pt>
                <c:pt idx="13">
                  <c:v>4.296372523797273</c:v>
                </c:pt>
                <c:pt idx="14">
                  <c:v>4.9965948600308261</c:v>
                </c:pt>
                <c:pt idx="15">
                  <c:v>4.7709605311446994</c:v>
                </c:pt>
                <c:pt idx="16">
                  <c:v>4.5792709854944507</c:v>
                </c:pt>
                <c:pt idx="17">
                  <c:v>4.3630344482963217</c:v>
                </c:pt>
                <c:pt idx="18">
                  <c:v>4.5915292312749987</c:v>
                </c:pt>
                <c:pt idx="19">
                  <c:v>5.2044152715293626</c:v>
                </c:pt>
                <c:pt idx="20">
                  <c:v>5.9583443184814104</c:v>
                </c:pt>
                <c:pt idx="21">
                  <c:v>7.5049508993283078</c:v>
                </c:pt>
                <c:pt idx="22">
                  <c:v>7.759234952184511</c:v>
                </c:pt>
                <c:pt idx="23">
                  <c:v>7.3348283017604903</c:v>
                </c:pt>
                <c:pt idx="24">
                  <c:v>8.033156663852866</c:v>
                </c:pt>
                <c:pt idx="25">
                  <c:v>8.9481078330512513</c:v>
                </c:pt>
                <c:pt idx="26">
                  <c:v>10.496857054167322</c:v>
                </c:pt>
                <c:pt idx="27">
                  <c:v>12.146551866602765</c:v>
                </c:pt>
                <c:pt idx="28">
                  <c:v>11.699147744204065</c:v>
                </c:pt>
                <c:pt idx="29">
                  <c:v>11.445088734545326</c:v>
                </c:pt>
                <c:pt idx="30">
                  <c:v>15.903655529100957</c:v>
                </c:pt>
                <c:pt idx="31">
                  <c:v>17.478934027539896</c:v>
                </c:pt>
                <c:pt idx="32">
                  <c:v>17.275927930457389</c:v>
                </c:pt>
                <c:pt idx="33">
                  <c:v>14.876577441357044</c:v>
                </c:pt>
                <c:pt idx="34">
                  <c:v>21.506161833774929</c:v>
                </c:pt>
                <c:pt idx="35">
                  <c:v>20.369443381133234</c:v>
                </c:pt>
                <c:pt idx="36">
                  <c:v>17.571602421607242</c:v>
                </c:pt>
                <c:pt idx="37">
                  <c:v>19.086989090954873</c:v>
                </c:pt>
                <c:pt idx="38">
                  <c:v>17.93465647703859</c:v>
                </c:pt>
                <c:pt idx="39">
                  <c:v>17.917964423086545</c:v>
                </c:pt>
                <c:pt idx="40">
                  <c:v>20.68066264233088</c:v>
                </c:pt>
                <c:pt idx="41">
                  <c:v>19.973084345390966</c:v>
                </c:pt>
                <c:pt idx="42">
                  <c:v>22.27062362605577</c:v>
                </c:pt>
                <c:pt idx="43">
                  <c:v>26.571966673647491</c:v>
                </c:pt>
                <c:pt idx="44">
                  <c:v>30.553142717765169</c:v>
                </c:pt>
                <c:pt idx="45">
                  <c:v>33.700653807132817</c:v>
                </c:pt>
                <c:pt idx="46">
                  <c:v>35.651572247292272</c:v>
                </c:pt>
                <c:pt idx="47">
                  <c:v>34.932919034965408</c:v>
                </c:pt>
                <c:pt idx="48">
                  <c:v>31.695154728451353</c:v>
                </c:pt>
                <c:pt idx="49">
                  <c:v>23.733438589679324</c:v>
                </c:pt>
                <c:pt idx="50">
                  <c:v>26.173161561543932</c:v>
                </c:pt>
                <c:pt idx="51">
                  <c:v>25.456437404918372</c:v>
                </c:pt>
                <c:pt idx="52">
                  <c:v>24.2189983540888</c:v>
                </c:pt>
                <c:pt idx="53">
                  <c:v>23.32092860713459</c:v>
                </c:pt>
                <c:pt idx="54">
                  <c:v>22.611168673129193</c:v>
                </c:pt>
              </c:numCache>
            </c:numRef>
          </c:val>
          <c:smooth val="0"/>
        </c:ser>
        <c:ser>
          <c:idx val="2"/>
          <c:order val="2"/>
          <c:tx>
            <c:strRef>
              <c:f>'expor%pib'!$B$8</c:f>
              <c:strCache>
                <c:ptCount val="1"/>
                <c:pt idx="0">
                  <c:v>LAC</c:v>
                </c:pt>
              </c:strCache>
            </c:strRef>
          </c:tx>
          <c:marker>
            <c:symbol val="none"/>
          </c:marker>
          <c:cat>
            <c:strRef>
              <c:f>'expor%pib'!$C$5:$BE$5</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'expor%pib'!$C$8:$BE$8</c:f>
              <c:numCache>
                <c:formatCode>General</c:formatCode>
                <c:ptCount val="55"/>
                <c:pt idx="0">
                  <c:v>9.8088563587056647</c:v>
                </c:pt>
                <c:pt idx="1">
                  <c:v>9.6632386220116491</c:v>
                </c:pt>
                <c:pt idx="2">
                  <c:v>8.3843644291924679</c:v>
                </c:pt>
                <c:pt idx="3">
                  <c:v>10.172931666514081</c:v>
                </c:pt>
                <c:pt idx="4">
                  <c:v>8.8722634075032847</c:v>
                </c:pt>
                <c:pt idx="5">
                  <c:v>9.2547317847712822</c:v>
                </c:pt>
                <c:pt idx="6">
                  <c:v>8.9651443480022266</c:v>
                </c:pt>
                <c:pt idx="7">
                  <c:v>8.2826226522984818</c:v>
                </c:pt>
                <c:pt idx="8">
                  <c:v>8.7048074573558338</c:v>
                </c:pt>
                <c:pt idx="9">
                  <c:v>9.0735079877951517</c:v>
                </c:pt>
                <c:pt idx="10">
                  <c:v>9.9394221681258941</c:v>
                </c:pt>
                <c:pt idx="11">
                  <c:v>9.4105137112538149</c:v>
                </c:pt>
                <c:pt idx="12">
                  <c:v>10.191923680387044</c:v>
                </c:pt>
                <c:pt idx="13">
                  <c:v>10.927552833580418</c:v>
                </c:pt>
                <c:pt idx="14">
                  <c:v>11.091599949391387</c:v>
                </c:pt>
                <c:pt idx="15">
                  <c:v>10.034713653114167</c:v>
                </c:pt>
                <c:pt idx="16">
                  <c:v>10.562223326624119</c:v>
                </c:pt>
                <c:pt idx="17">
                  <c:v>11.64174621512579</c:v>
                </c:pt>
                <c:pt idx="18">
                  <c:v>11.510249634981303</c:v>
                </c:pt>
                <c:pt idx="19">
                  <c:v>12.406807971473178</c:v>
                </c:pt>
                <c:pt idx="20">
                  <c:v>13.556065161448602</c:v>
                </c:pt>
                <c:pt idx="21">
                  <c:v>12.882944311431768</c:v>
                </c:pt>
                <c:pt idx="22">
                  <c:v>13.957325043676919</c:v>
                </c:pt>
                <c:pt idx="23">
                  <c:v>16.715914488176075</c:v>
                </c:pt>
                <c:pt idx="24">
                  <c:v>17.142516512985271</c:v>
                </c:pt>
                <c:pt idx="25">
                  <c:v>16.153062408989548</c:v>
                </c:pt>
                <c:pt idx="26">
                  <c:v>15.524919109385122</c:v>
                </c:pt>
                <c:pt idx="27">
                  <c:v>16.35797590219984</c:v>
                </c:pt>
                <c:pt idx="28">
                  <c:v>17.304384949650331</c:v>
                </c:pt>
                <c:pt idx="29">
                  <c:v>16.512533528593497</c:v>
                </c:pt>
                <c:pt idx="30">
                  <c:v>16.388861254764013</c:v>
                </c:pt>
                <c:pt idx="31">
                  <c:v>15.620230816489702</c:v>
                </c:pt>
                <c:pt idx="32">
                  <c:v>15.653575374634077</c:v>
                </c:pt>
                <c:pt idx="33">
                  <c:v>13.970215875611689</c:v>
                </c:pt>
                <c:pt idx="34">
                  <c:v>14.136506408964717</c:v>
                </c:pt>
                <c:pt idx="35">
                  <c:v>18.271689580667079</c:v>
                </c:pt>
                <c:pt idx="36">
                  <c:v>18.609860966590766</c:v>
                </c:pt>
                <c:pt idx="37">
                  <c:v>18.157971420353341</c:v>
                </c:pt>
                <c:pt idx="38">
                  <c:v>18.179631605056553</c:v>
                </c:pt>
                <c:pt idx="39">
                  <c:v>19.320983601120137</c:v>
                </c:pt>
                <c:pt idx="40">
                  <c:v>19.991756742639261</c:v>
                </c:pt>
                <c:pt idx="41">
                  <c:v>19.442793004287033</c:v>
                </c:pt>
                <c:pt idx="42">
                  <c:v>20.000284854268159</c:v>
                </c:pt>
                <c:pt idx="43">
                  <c:v>21.378503261147955</c:v>
                </c:pt>
                <c:pt idx="44">
                  <c:v>22.79226626254135</c:v>
                </c:pt>
                <c:pt idx="45">
                  <c:v>22.684548812222427</c:v>
                </c:pt>
                <c:pt idx="46">
                  <c:v>22.981358698861193</c:v>
                </c:pt>
                <c:pt idx="47">
                  <c:v>22.633599531317106</c:v>
                </c:pt>
                <c:pt idx="48">
                  <c:v>22.779143353948594</c:v>
                </c:pt>
                <c:pt idx="49">
                  <c:v>20.795555593995687</c:v>
                </c:pt>
                <c:pt idx="50">
                  <c:v>22.084657754374618</c:v>
                </c:pt>
                <c:pt idx="51">
                  <c:v>23.486723833448952</c:v>
                </c:pt>
                <c:pt idx="52">
                  <c:v>24.082875311347539</c:v>
                </c:pt>
                <c:pt idx="53">
                  <c:v>23.045660381510402</c:v>
                </c:pt>
                <c:pt idx="54">
                  <c:v>22.856505835014083</c:v>
                </c:pt>
              </c:numCache>
            </c:numRef>
          </c:val>
          <c:smooth val="0"/>
        </c:ser>
        <c:ser>
          <c:idx val="3"/>
          <c:order val="3"/>
          <c:tx>
            <c:strRef>
              <c:f>'expor%pib'!$B$9</c:f>
              <c:strCache>
                <c:ptCount val="1"/>
                <c:pt idx="0">
                  <c:v>MEX</c:v>
                </c:pt>
              </c:strCache>
            </c:strRef>
          </c:tx>
          <c:spPr>
            <a:ln cmpd="sng">
              <a:solidFill>
                <a:schemeClr val="tx2">
                  <a:lumMod val="75000"/>
                </a:schemeClr>
              </a:solidFill>
              <a:prstDash val="sysDash"/>
            </a:ln>
          </c:spPr>
          <c:marker>
            <c:symbol val="none"/>
          </c:marker>
          <c:cat>
            <c:strRef>
              <c:f>'expor%pib'!$C$5:$BE$5</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'expor%pib'!$C$9:$BE$9</c:f>
              <c:numCache>
                <c:formatCode>General</c:formatCode>
                <c:ptCount val="55"/>
                <c:pt idx="0">
                  <c:v>8.4949881516204329</c:v>
                </c:pt>
                <c:pt idx="1">
                  <c:v>8.4160778879877967</c:v>
                </c:pt>
                <c:pt idx="2">
                  <c:v>8.5572505551889151</c:v>
                </c:pt>
                <c:pt idx="3">
                  <c:v>8.3317657374658687</c:v>
                </c:pt>
                <c:pt idx="4">
                  <c:v>7.6368211621161084</c:v>
                </c:pt>
                <c:pt idx="5">
                  <c:v>7.6378457020166364</c:v>
                </c:pt>
                <c:pt idx="6">
                  <c:v>7.4657293190961589</c:v>
                </c:pt>
                <c:pt idx="7">
                  <c:v>6.8686790772566555</c:v>
                </c:pt>
                <c:pt idx="8">
                  <c:v>7.0370583262463953</c:v>
                </c:pt>
                <c:pt idx="9">
                  <c:v>7.5381796153616625</c:v>
                </c:pt>
                <c:pt idx="10">
                  <c:v>7.7498799157451979</c:v>
                </c:pt>
                <c:pt idx="11">
                  <c:v>7.6402366477487247</c:v>
                </c:pt>
                <c:pt idx="12">
                  <c:v>8.064080577058105</c:v>
                </c:pt>
                <c:pt idx="13">
                  <c:v>8.4133350644305409</c:v>
                </c:pt>
                <c:pt idx="14">
                  <c:v>8.4114069161197893</c:v>
                </c:pt>
                <c:pt idx="15">
                  <c:v>6.8941424288245861</c:v>
                </c:pt>
                <c:pt idx="16">
                  <c:v>8.4900285440589691</c:v>
                </c:pt>
                <c:pt idx="17">
                  <c:v>10.317625505559594</c:v>
                </c:pt>
                <c:pt idx="18">
                  <c:v>10.469188836012908</c:v>
                </c:pt>
                <c:pt idx="19">
                  <c:v>11.190915369597988</c:v>
                </c:pt>
                <c:pt idx="20">
                  <c:v>10.70529843472573</c:v>
                </c:pt>
                <c:pt idx="21">
                  <c:v>10.4087556747245</c:v>
                </c:pt>
                <c:pt idx="22">
                  <c:v>15.331098979475591</c:v>
                </c:pt>
                <c:pt idx="23">
                  <c:v>19.002404869291727</c:v>
                </c:pt>
                <c:pt idx="24">
                  <c:v>17.381136677873577</c:v>
                </c:pt>
                <c:pt idx="25">
                  <c:v>15.414891572245537</c:v>
                </c:pt>
                <c:pt idx="26">
                  <c:v>17.340741231721132</c:v>
                </c:pt>
                <c:pt idx="27">
                  <c:v>19.498267776784996</c:v>
                </c:pt>
                <c:pt idx="28">
                  <c:v>19.927874027508043</c:v>
                </c:pt>
                <c:pt idx="29">
                  <c:v>18.996941638676088</c:v>
                </c:pt>
                <c:pt idx="30">
                  <c:v>18.600792670684786</c:v>
                </c:pt>
                <c:pt idx="31">
                  <c:v>16.364870655779043</c:v>
                </c:pt>
                <c:pt idx="32">
                  <c:v>15.237793247829835</c:v>
                </c:pt>
                <c:pt idx="33">
                  <c:v>12.141275534399139</c:v>
                </c:pt>
                <c:pt idx="34">
                  <c:v>13.336550351824705</c:v>
                </c:pt>
                <c:pt idx="35">
                  <c:v>25.173506371447797</c:v>
                </c:pt>
                <c:pt idx="36">
                  <c:v>26.728586850469934</c:v>
                </c:pt>
                <c:pt idx="37">
                  <c:v>25.23093323198621</c:v>
                </c:pt>
                <c:pt idx="38">
                  <c:v>25.748927148885294</c:v>
                </c:pt>
                <c:pt idx="39">
                  <c:v>25.481691449108688</c:v>
                </c:pt>
                <c:pt idx="40">
                  <c:v>26.276704411862461</c:v>
                </c:pt>
                <c:pt idx="41">
                  <c:v>23.644125687890192</c:v>
                </c:pt>
                <c:pt idx="42">
                  <c:v>23.462546925633944</c:v>
                </c:pt>
                <c:pt idx="43">
                  <c:v>24.896146573801182</c:v>
                </c:pt>
                <c:pt idx="44">
                  <c:v>26.233685674828042</c:v>
                </c:pt>
                <c:pt idx="45">
                  <c:v>26.567727250767522</c:v>
                </c:pt>
                <c:pt idx="46">
                  <c:v>27.555723968562582</c:v>
                </c:pt>
                <c:pt idx="47">
                  <c:v>27.740585232299235</c:v>
                </c:pt>
                <c:pt idx="48">
                  <c:v>27.898178901760183</c:v>
                </c:pt>
                <c:pt idx="49">
                  <c:v>27.28043061794278</c:v>
                </c:pt>
                <c:pt idx="50">
                  <c:v>29.871650943328749</c:v>
                </c:pt>
                <c:pt idx="51">
                  <c:v>31.264334393522457</c:v>
                </c:pt>
                <c:pt idx="52">
                  <c:v>32.637957494993493</c:v>
                </c:pt>
                <c:pt idx="53">
                  <c:v>31.740101164647687</c:v>
                </c:pt>
                <c:pt idx="54">
                  <c:v>32.731169161355751</c:v>
                </c:pt>
              </c:numCache>
            </c:numRef>
          </c:val>
          <c:smooth val="0"/>
        </c:ser>
        <c:ser>
          <c:idx val="4"/>
          <c:order val="4"/>
          <c:tx>
            <c:strRef>
              <c:f>'expor%pib'!$B$10</c:f>
              <c:strCache>
                <c:ptCount val="1"/>
                <c:pt idx="0">
                  <c:v>OED</c:v>
                </c:pt>
              </c:strCache>
            </c:strRef>
          </c:tx>
          <c:marker>
            <c:symbol val="none"/>
          </c:marker>
          <c:cat>
            <c:strRef>
              <c:f>'expor%pib'!$C$5:$BE$5</c:f>
              <c:strCache>
                <c:ptCount val="55"/>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strCache>
            </c:strRef>
          </c:cat>
          <c:val>
            <c:numRef>
              <c:f>'expor%pib'!$C$10:$BE$10</c:f>
              <c:numCache>
                <c:formatCode>General</c:formatCode>
                <c:ptCount val="55"/>
                <c:pt idx="0">
                  <c:v>11.46165712261152</c:v>
                </c:pt>
                <c:pt idx="1">
                  <c:v>11.190241960088885</c:v>
                </c:pt>
                <c:pt idx="2">
                  <c:v>11.106335985460095</c:v>
                </c:pt>
                <c:pt idx="3">
                  <c:v>11.008764839870382</c:v>
                </c:pt>
                <c:pt idx="4">
                  <c:v>11.295120024022296</c:v>
                </c:pt>
                <c:pt idx="5">
                  <c:v>11.483110405886002</c:v>
                </c:pt>
                <c:pt idx="6">
                  <c:v>11.646731666985016</c:v>
                </c:pt>
                <c:pt idx="7">
                  <c:v>11.474531181757499</c:v>
                </c:pt>
                <c:pt idx="8">
                  <c:v>11.98458755686705</c:v>
                </c:pt>
                <c:pt idx="9">
                  <c:v>12.388341058465167</c:v>
                </c:pt>
                <c:pt idx="10">
                  <c:v>12.654756681821864</c:v>
                </c:pt>
                <c:pt idx="11">
                  <c:v>12.765293474088976</c:v>
                </c:pt>
                <c:pt idx="12">
                  <c:v>12.770972039871451</c:v>
                </c:pt>
                <c:pt idx="13">
                  <c:v>13.811756035610298</c:v>
                </c:pt>
                <c:pt idx="14">
                  <c:v>15.964255909686068</c:v>
                </c:pt>
                <c:pt idx="15">
                  <c:v>15.227715324510623</c:v>
                </c:pt>
                <c:pt idx="16">
                  <c:v>15.757001988956517</c:v>
                </c:pt>
                <c:pt idx="17">
                  <c:v>15.853020838285691</c:v>
                </c:pt>
                <c:pt idx="18">
                  <c:v>15.604563774534821</c:v>
                </c:pt>
                <c:pt idx="19">
                  <c:v>16.284337749542939</c:v>
                </c:pt>
                <c:pt idx="20">
                  <c:v>17.513022220552187</c:v>
                </c:pt>
                <c:pt idx="21">
                  <c:v>17.984805347326475</c:v>
                </c:pt>
                <c:pt idx="22">
                  <c:v>17.623678949551451</c:v>
                </c:pt>
                <c:pt idx="23">
                  <c:v>17.447262627312593</c:v>
                </c:pt>
                <c:pt idx="24">
                  <c:v>18.336474653258598</c:v>
                </c:pt>
                <c:pt idx="25">
                  <c:v>18.140102693312844</c:v>
                </c:pt>
                <c:pt idx="26">
                  <c:v>16.622753563581323</c:v>
                </c:pt>
                <c:pt idx="27">
                  <c:v>16.538864334475853</c:v>
                </c:pt>
                <c:pt idx="28">
                  <c:v>16.869424587557077</c:v>
                </c:pt>
                <c:pt idx="29">
                  <c:v>17.337437218867152</c:v>
                </c:pt>
                <c:pt idx="30">
                  <c:v>17.403372695226782</c:v>
                </c:pt>
                <c:pt idx="31">
                  <c:v>17.363802719745628</c:v>
                </c:pt>
                <c:pt idx="32">
                  <c:v>17.354926933303584</c:v>
                </c:pt>
                <c:pt idx="33">
                  <c:v>17.350491820479718</c:v>
                </c:pt>
                <c:pt idx="34">
                  <c:v>18.205688069595929</c:v>
                </c:pt>
                <c:pt idx="35">
                  <c:v>19.52754343516839</c:v>
                </c:pt>
                <c:pt idx="36">
                  <c:v>19.900086936834626</c:v>
                </c:pt>
                <c:pt idx="37">
                  <c:v>21.020538559140995</c:v>
                </c:pt>
                <c:pt idx="38">
                  <c:v>21.157035156404238</c:v>
                </c:pt>
                <c:pt idx="39">
                  <c:v>20.952303377421909</c:v>
                </c:pt>
                <c:pt idx="40">
                  <c:v>22.620252210835872</c:v>
                </c:pt>
                <c:pt idx="41">
                  <c:v>22.107979190926532</c:v>
                </c:pt>
                <c:pt idx="42">
                  <c:v>21.500225937243872</c:v>
                </c:pt>
                <c:pt idx="43">
                  <c:v>21.165785968829287</c:v>
                </c:pt>
                <c:pt idx="44">
                  <c:v>22.248177936240232</c:v>
                </c:pt>
                <c:pt idx="45">
                  <c:v>23.043555424074746</c:v>
                </c:pt>
                <c:pt idx="46">
                  <c:v>24.400908462402644</c:v>
                </c:pt>
                <c:pt idx="47">
                  <c:v>25.195627822171819</c:v>
                </c:pt>
                <c:pt idx="48">
                  <c:v>26.092147445875089</c:v>
                </c:pt>
                <c:pt idx="49">
                  <c:v>22.953410474281089</c:v>
                </c:pt>
                <c:pt idx="50">
                  <c:v>25.205509831616379</c:v>
                </c:pt>
                <c:pt idx="51">
                  <c:v>26.905216902836081</c:v>
                </c:pt>
                <c:pt idx="52">
                  <c:v>27.340385278838816</c:v>
                </c:pt>
                <c:pt idx="53">
                  <c:v>27.480692348566713</c:v>
                </c:pt>
              </c:numCache>
            </c:numRef>
          </c:val>
          <c:smooth val="0"/>
        </c:ser>
        <c:dLbls>
          <c:showLegendKey val="0"/>
          <c:showVal val="0"/>
          <c:showCatName val="0"/>
          <c:showSerName val="0"/>
          <c:showPercent val="0"/>
          <c:showBubbleSize val="0"/>
        </c:dLbls>
        <c:smooth val="0"/>
        <c:axId val="-280770912"/>
        <c:axId val="-280777984"/>
      </c:lineChart>
      <c:catAx>
        <c:axId val="-2807709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80777984"/>
        <c:crosses val="autoZero"/>
        <c:auto val="1"/>
        <c:lblAlgn val="ctr"/>
        <c:lblOffset val="100"/>
        <c:noMultiLvlLbl val="0"/>
      </c:catAx>
      <c:valAx>
        <c:axId val="-280777984"/>
        <c:scaling>
          <c:orientation val="minMax"/>
        </c:scaling>
        <c:delete val="0"/>
        <c:axPos val="l"/>
        <c:majorGridlines/>
        <c:title>
          <c:tx>
            <c:rich>
              <a:bodyPr/>
              <a:lstStyle/>
              <a:p>
                <a:pPr>
                  <a:defRPr/>
                </a:pPr>
                <a:r>
                  <a:rPr lang="en-US" dirty="0"/>
                  <a:t>%GDP</a:t>
                </a:r>
              </a:p>
            </c:rich>
          </c:tx>
          <c:layout/>
          <c:overlay val="0"/>
        </c:title>
        <c:numFmt formatCode="General" sourceLinked="1"/>
        <c:majorTickMark val="out"/>
        <c:minorTickMark val="none"/>
        <c:tickLblPos val="nextTo"/>
        <c:crossAx val="-280770912"/>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1"/>
          <c:order val="0"/>
          <c:tx>
            <c:strRef>
              <c:f>'[graficas cambio estructural.xlsx]Cambio estructural'!$B$34</c:f>
              <c:strCache>
                <c:ptCount val="1"/>
                <c:pt idx="0">
                  <c:v>Mining</c:v>
                </c:pt>
              </c:strCache>
            </c:strRef>
          </c:tx>
          <c:spPr>
            <a:gradFill>
              <a:gsLst>
                <a:gs pos="0">
                  <a:schemeClr val="accent2">
                    <a:alpha val="75000"/>
                  </a:schemeClr>
                </a:gs>
                <a:gs pos="100000">
                  <a:schemeClr val="accent2">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estructural'!$C$34</c:f>
              <c:numCache>
                <c:formatCode>0.0%</c:formatCode>
                <c:ptCount val="1"/>
                <c:pt idx="0">
                  <c:v>-5.034152158465326E-4</c:v>
                </c:pt>
              </c:numCache>
            </c:numRef>
          </c:xVal>
          <c:yVal>
            <c:numRef>
              <c:f>'[graficas cambio estructural.xlsx]Cambio estructural'!$D$34</c:f>
              <c:numCache>
                <c:formatCode>0.00</c:formatCode>
                <c:ptCount val="1"/>
                <c:pt idx="0">
                  <c:v>3.0737396420845942</c:v>
                </c:pt>
              </c:numCache>
            </c:numRef>
          </c:yVal>
          <c:bubbleSize>
            <c:numRef>
              <c:f>'[graficas cambio estructural.xlsx]Cambio estructural'!$E$34</c:f>
              <c:numCache>
                <c:formatCode>0.00%</c:formatCode>
                <c:ptCount val="1"/>
                <c:pt idx="0">
                  <c:v>7.7870590849209676E-3</c:v>
                </c:pt>
              </c:numCache>
            </c:numRef>
          </c:bubbleSize>
          <c:bubble3D val="0"/>
        </c:ser>
        <c:ser>
          <c:idx val="2"/>
          <c:order val="1"/>
          <c:tx>
            <c:strRef>
              <c:f>'[graficas cambio estructural.xlsx]Cambio estructural'!$B$35</c:f>
              <c:strCache>
                <c:ptCount val="1"/>
                <c:pt idx="0">
                  <c:v>Utilities</c:v>
                </c:pt>
              </c:strCache>
            </c:strRef>
          </c:tx>
          <c:spPr>
            <a:gradFill>
              <a:gsLst>
                <a:gs pos="0">
                  <a:schemeClr val="accent3">
                    <a:alpha val="75000"/>
                  </a:schemeClr>
                </a:gs>
                <a:gs pos="100000">
                  <a:schemeClr val="accent3">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estructural'!$C$35</c:f>
              <c:numCache>
                <c:formatCode>0.0%</c:formatCode>
                <c:ptCount val="1"/>
                <c:pt idx="0">
                  <c:v>-3.5891986272783057E-3</c:v>
                </c:pt>
              </c:numCache>
            </c:numRef>
          </c:xVal>
          <c:yVal>
            <c:numRef>
              <c:f>'[graficas cambio estructural.xlsx]Cambio estructural'!$D$35</c:f>
              <c:numCache>
                <c:formatCode>0.00</c:formatCode>
                <c:ptCount val="1"/>
                <c:pt idx="0">
                  <c:v>1.4329175459921468</c:v>
                </c:pt>
              </c:numCache>
            </c:numRef>
          </c:yVal>
          <c:bubbleSize>
            <c:numRef>
              <c:f>'[graficas cambio estructural.xlsx]Cambio estructural'!$E$35</c:f>
              <c:numCache>
                <c:formatCode>0.00%</c:formatCode>
                <c:ptCount val="1"/>
                <c:pt idx="0">
                  <c:v>1.0329677790021523E-2</c:v>
                </c:pt>
              </c:numCache>
            </c:numRef>
          </c:bubbleSize>
          <c:bubble3D val="0"/>
        </c:ser>
        <c:ser>
          <c:idx val="3"/>
          <c:order val="2"/>
          <c:tx>
            <c:strRef>
              <c:f>'[graficas cambio estructural.xlsx]Cambio estructural'!$B$36</c:f>
              <c:strCache>
                <c:ptCount val="1"/>
                <c:pt idx="0">
                  <c:v>Constr.</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estructural'!$C$36</c:f>
              <c:numCache>
                <c:formatCode>0.0%</c:formatCode>
                <c:ptCount val="1"/>
                <c:pt idx="0">
                  <c:v>-2.1068303328286488E-2</c:v>
                </c:pt>
              </c:numCache>
            </c:numRef>
          </c:xVal>
          <c:yVal>
            <c:numRef>
              <c:f>'[graficas cambio estructural.xlsx]Cambio estructural'!$D$36</c:f>
              <c:numCache>
                <c:formatCode>0.00</c:formatCode>
                <c:ptCount val="1"/>
                <c:pt idx="0">
                  <c:v>-0.39078736952318183</c:v>
                </c:pt>
              </c:numCache>
            </c:numRef>
          </c:yVal>
          <c:bubbleSize>
            <c:numRef>
              <c:f>'[graficas cambio estructural.xlsx]Cambio estructural'!$E$36</c:f>
              <c:numCache>
                <c:formatCode>0.00%</c:formatCode>
                <c:ptCount val="1"/>
                <c:pt idx="0">
                  <c:v>2.6643984568393033E-2</c:v>
                </c:pt>
              </c:numCache>
            </c:numRef>
          </c:bubbleSize>
          <c:bubble3D val="0"/>
        </c:ser>
        <c:ser>
          <c:idx val="4"/>
          <c:order val="3"/>
          <c:tx>
            <c:strRef>
              <c:f>'[graficas cambio estructural.xlsx]Cambio estructural'!$B$37</c:f>
              <c:strCache>
                <c:ptCount val="1"/>
                <c:pt idx="0">
                  <c:v>Manuf.</c:v>
                </c:pt>
              </c:strCache>
            </c:strRef>
          </c:tx>
          <c:spPr>
            <a:gradFill>
              <a:gsLst>
                <a:gs pos="0">
                  <a:schemeClr val="accent5">
                    <a:alpha val="75000"/>
                  </a:schemeClr>
                </a:gs>
                <a:gs pos="100000">
                  <a:schemeClr val="accent5">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estructural'!$C$37</c:f>
              <c:numCache>
                <c:formatCode>0.0%</c:formatCode>
                <c:ptCount val="1"/>
                <c:pt idx="0">
                  <c:v>-6.8613597720551756E-2</c:v>
                </c:pt>
              </c:numCache>
            </c:numRef>
          </c:xVal>
          <c:yVal>
            <c:numRef>
              <c:f>'[graficas cambio estructural.xlsx]Cambio estructural'!$D$37</c:f>
              <c:numCache>
                <c:formatCode>0.00</c:formatCode>
                <c:ptCount val="1"/>
                <c:pt idx="0">
                  <c:v>0.20338861193063767</c:v>
                </c:pt>
              </c:numCache>
            </c:numRef>
          </c:yVal>
          <c:bubbleSize>
            <c:numRef>
              <c:f>'[graficas cambio estructural.xlsx]Cambio estructural'!$E$37</c:f>
              <c:numCache>
                <c:formatCode>0.00%</c:formatCode>
                <c:ptCount val="1"/>
                <c:pt idx="0">
                  <c:v>0.23721158313116192</c:v>
                </c:pt>
              </c:numCache>
            </c:numRef>
          </c:bubbleSize>
          <c:bubble3D val="0"/>
        </c:ser>
        <c:ser>
          <c:idx val="5"/>
          <c:order val="4"/>
          <c:tx>
            <c:strRef>
              <c:f>'[graficas cambio estructural.xlsx]Cambio estructural'!$B$38</c:f>
              <c:strCache>
                <c:ptCount val="1"/>
                <c:pt idx="0">
                  <c:v>Transp.</c:v>
                </c:pt>
              </c:strCache>
            </c:strRef>
          </c:tx>
          <c:spPr>
            <a:gradFill>
              <a:gsLst>
                <a:gs pos="0">
                  <a:schemeClr val="accent6">
                    <a:alpha val="75000"/>
                  </a:schemeClr>
                </a:gs>
                <a:gs pos="100000">
                  <a:schemeClr val="accent6">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estructural'!$C$38</c:f>
              <c:numCache>
                <c:formatCode>0.0%</c:formatCode>
                <c:ptCount val="1"/>
                <c:pt idx="0">
                  <c:v>-7.5994264497432212E-3</c:v>
                </c:pt>
              </c:numCache>
            </c:numRef>
          </c:xVal>
          <c:yVal>
            <c:numRef>
              <c:f>'[graficas cambio estructural.xlsx]Cambio estructural'!$D$38</c:f>
              <c:numCache>
                <c:formatCode>0.00</c:formatCode>
                <c:ptCount val="1"/>
                <c:pt idx="0">
                  <c:v>-0.11353173244824157</c:v>
                </c:pt>
              </c:numCache>
            </c:numRef>
          </c:yVal>
          <c:bubbleSize>
            <c:numRef>
              <c:f>'[graficas cambio estructural.xlsx]Cambio estructural'!$E$38</c:f>
              <c:numCache>
                <c:formatCode>0.00%</c:formatCode>
                <c:ptCount val="1"/>
                <c:pt idx="0">
                  <c:v>3.6110927205575967E-2</c:v>
                </c:pt>
              </c:numCache>
            </c:numRef>
          </c:bubbleSize>
          <c:bubble3D val="0"/>
        </c:ser>
        <c:ser>
          <c:idx val="6"/>
          <c:order val="5"/>
          <c:tx>
            <c:strRef>
              <c:f>'[graficas cambio estructural.xlsx]Cambio estructural'!$B$39</c:f>
              <c:strCache>
                <c:ptCount val="1"/>
                <c:pt idx="0">
                  <c:v>Commer.</c:v>
                </c:pt>
              </c:strCache>
            </c:strRef>
          </c:tx>
          <c:spPr>
            <a:gradFill>
              <a:gsLst>
                <a:gs pos="0">
                  <a:schemeClr val="accent1">
                    <a:lumMod val="60000"/>
                    <a:alpha val="75000"/>
                  </a:schemeClr>
                </a:gs>
                <a:gs pos="100000">
                  <a:schemeClr val="accent1">
                    <a:lumMod val="60000"/>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estructural'!$C$39</c:f>
              <c:numCache>
                <c:formatCode>0.0%</c:formatCode>
                <c:ptCount val="1"/>
                <c:pt idx="0">
                  <c:v>2.0974747824312578E-2</c:v>
                </c:pt>
              </c:numCache>
            </c:numRef>
          </c:xVal>
          <c:yVal>
            <c:numRef>
              <c:f>'[graficas cambio estructural.xlsx]Cambio estructural'!$D$39</c:f>
              <c:numCache>
                <c:formatCode>0.00</c:formatCode>
                <c:ptCount val="1"/>
                <c:pt idx="0">
                  <c:v>-0.65227356193104458</c:v>
                </c:pt>
              </c:numCache>
            </c:numRef>
          </c:yVal>
          <c:bubbleSize>
            <c:numRef>
              <c:f>'[graficas cambio estructural.xlsx]Cambio estructural'!$E$39</c:f>
              <c:numCache>
                <c:formatCode>0.00%</c:formatCode>
                <c:ptCount val="1"/>
                <c:pt idx="0">
                  <c:v>0.298752110549794</c:v>
                </c:pt>
              </c:numCache>
            </c:numRef>
          </c:bubbleSize>
          <c:bubble3D val="0"/>
        </c:ser>
        <c:ser>
          <c:idx val="7"/>
          <c:order val="6"/>
          <c:tx>
            <c:strRef>
              <c:f>'[graficas cambio estructural.xlsx]Cambio estructural'!$B$40</c:f>
              <c:strCache>
                <c:ptCount val="1"/>
                <c:pt idx="0">
                  <c:v>Serv.</c:v>
                </c:pt>
              </c:strCache>
            </c:strRef>
          </c:tx>
          <c:spPr>
            <a:gradFill>
              <a:gsLst>
                <a:gs pos="0">
                  <a:schemeClr val="accent2">
                    <a:lumMod val="60000"/>
                    <a:alpha val="75000"/>
                  </a:schemeClr>
                </a:gs>
                <a:gs pos="100000">
                  <a:schemeClr val="accent2">
                    <a:lumMod val="60000"/>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estructural.xlsx]Cambio estructural'!$C$40</c:f>
              <c:numCache>
                <c:formatCode>0.0%</c:formatCode>
                <c:ptCount val="1"/>
                <c:pt idx="0">
                  <c:v>8.0399193517393719E-2</c:v>
                </c:pt>
              </c:numCache>
            </c:numRef>
          </c:xVal>
          <c:yVal>
            <c:numRef>
              <c:f>'[graficas cambio estructural.xlsx]Cambio estructural'!$D$40</c:f>
              <c:numCache>
                <c:formatCode>0.00</c:formatCode>
                <c:ptCount val="1"/>
                <c:pt idx="0">
                  <c:v>-0.2725688002491119</c:v>
                </c:pt>
              </c:numCache>
            </c:numRef>
          </c:yVal>
          <c:bubbleSize>
            <c:numRef>
              <c:f>'[graficas cambio estructural.xlsx]Cambio estructural'!$E$40</c:f>
              <c:numCache>
                <c:formatCode>0.00%</c:formatCode>
                <c:ptCount val="1"/>
                <c:pt idx="0">
                  <c:v>0.38316465767013258</c:v>
                </c:pt>
              </c:numCache>
            </c:numRef>
          </c:bubbleSize>
          <c:bubble3D val="0"/>
        </c:ser>
        <c:dLbls>
          <c:showLegendKey val="0"/>
          <c:showVal val="1"/>
          <c:showCatName val="0"/>
          <c:showSerName val="0"/>
          <c:showPercent val="0"/>
          <c:showBubbleSize val="0"/>
        </c:dLbls>
        <c:bubbleScale val="100"/>
        <c:showNegBubbles val="0"/>
        <c:axId val="-145184448"/>
        <c:axId val="-145175200"/>
      </c:bubbleChart>
      <c:valAx>
        <c:axId val="-14518444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Gill Sans MT" panose="020B0502020104020203" pitchFamily="34" charset="0"/>
                    <a:ea typeface="+mn-ea"/>
                    <a:cs typeface="+mn-cs"/>
                  </a:defRPr>
                </a:pPr>
                <a:r>
                  <a:rPr lang="es-MX"/>
                  <a:t>Change employement share 1998 -2013</a:t>
                </a:r>
              </a:p>
            </c:rich>
          </c:tx>
          <c:layout>
            <c:manualLayout>
              <c:xMode val="edge"/>
              <c:yMode val="edge"/>
              <c:x val="0.29989201159257883"/>
              <c:y val="0.91977934837686481"/>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0.0%" sourceLinked="1"/>
        <c:majorTickMark val="none"/>
        <c:minorTickMark val="none"/>
        <c:tickLblPos val="low"/>
        <c:spPr>
          <a:noFill/>
          <a:ln>
            <a:solidFill>
              <a:schemeClr val="dk1">
                <a:lumMod val="25000"/>
                <a:lumOff val="7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crossAx val="-145175200"/>
        <c:crosses val="autoZero"/>
        <c:crossBetween val="midCat"/>
      </c:valAx>
      <c:valAx>
        <c:axId val="-14517520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Gill Sans MT" panose="020B0502020104020203" pitchFamily="34" charset="0"/>
                    <a:ea typeface="+mn-ea"/>
                    <a:cs typeface="+mn-cs"/>
                  </a:defRPr>
                </a:pPr>
                <a:r>
                  <a:rPr lang="es-MX"/>
                  <a:t> log sector productivity/totl productivity</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Gill Sans MT" panose="020B0502020104020203" pitchFamily="34" charset="0"/>
                  <a:ea typeface="+mn-ea"/>
                  <a:cs typeface="+mn-cs"/>
                </a:defRPr>
              </a:pPr>
              <a:endParaRPr lang="en-US"/>
            </a:p>
          </c:txPr>
        </c:title>
        <c:numFmt formatCode="0.00" sourceLinked="1"/>
        <c:majorTickMark val="none"/>
        <c:minorTickMark val="none"/>
        <c:tickLblPos val="low"/>
        <c:spPr>
          <a:noFill/>
          <a:ln>
            <a:solidFill>
              <a:schemeClr val="dk1">
                <a:lumMod val="25000"/>
                <a:lumOff val="7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ill Sans MT" panose="020B0502020104020203" pitchFamily="34" charset="0"/>
                <a:ea typeface="+mn-ea"/>
                <a:cs typeface="+mn-cs"/>
              </a:defRPr>
            </a:pPr>
            <a:endParaRPr lang="en-US"/>
          </a:p>
        </c:txPr>
        <c:crossAx val="-145184448"/>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solidFill>
            <a:sysClr val="windowText" lastClr="000000"/>
          </a:solidFill>
          <a:latin typeface="Gill Sans MT" panose="020B05020201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'[graficas cambio estructural.xlsx]Economia (2)'!$C$12</c:f>
              <c:strCache>
                <c:ptCount val="1"/>
                <c:pt idx="0">
                  <c:v>Sectorial productivity</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'[graficas cambio estructural.xlsx]Economia (2)'!$B$13:$B$20</c:f>
              <c:strCache>
                <c:ptCount val="8"/>
                <c:pt idx="0">
                  <c:v>Mining</c:v>
                </c:pt>
                <c:pt idx="1">
                  <c:v>Utilities</c:v>
                </c:pt>
                <c:pt idx="2">
                  <c:v>Constr.</c:v>
                </c:pt>
                <c:pt idx="3">
                  <c:v>Manuf.</c:v>
                </c:pt>
                <c:pt idx="4">
                  <c:v>Transp.</c:v>
                </c:pt>
                <c:pt idx="5">
                  <c:v>Commer.</c:v>
                </c:pt>
                <c:pt idx="6">
                  <c:v>Serv.</c:v>
                </c:pt>
                <c:pt idx="7">
                  <c:v>Total</c:v>
                </c:pt>
              </c:strCache>
            </c:strRef>
          </c:cat>
          <c:val>
            <c:numRef>
              <c:f>'[graficas cambio estructural.xlsx]Economia (2)'!$C$13:$C$20</c:f>
              <c:numCache>
                <c:formatCode>0.00%</c:formatCode>
                <c:ptCount val="8"/>
                <c:pt idx="0">
                  <c:v>2.7713246578105068E-2</c:v>
                </c:pt>
                <c:pt idx="1">
                  <c:v>7.6189724642513655E-3</c:v>
                </c:pt>
                <c:pt idx="2">
                  <c:v>3.6483132229870011E-3</c:v>
                </c:pt>
                <c:pt idx="3">
                  <c:v>1.0570440635255789E-2</c:v>
                </c:pt>
                <c:pt idx="4">
                  <c:v>-1.4334022587821985E-4</c:v>
                </c:pt>
                <c:pt idx="5">
                  <c:v>-1.7779062182154148E-2</c:v>
                </c:pt>
                <c:pt idx="6">
                  <c:v>-5.8674742010699525E-3</c:v>
                </c:pt>
                <c:pt idx="7">
                  <c:v>2.5761096291496918E-2</c:v>
                </c:pt>
              </c:numCache>
            </c:numRef>
          </c:val>
        </c:ser>
        <c:ser>
          <c:idx val="1"/>
          <c:order val="1"/>
          <c:tx>
            <c:strRef>
              <c:f>'[graficas cambio estructural.xlsx]Economia (2)'!$D$12</c:f>
              <c:strCache>
                <c:ptCount val="1"/>
                <c:pt idx="0">
                  <c:v>Structural change</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'[graficas cambio estructural.xlsx]Economia (2)'!$B$13:$B$20</c:f>
              <c:strCache>
                <c:ptCount val="8"/>
                <c:pt idx="0">
                  <c:v>Mining</c:v>
                </c:pt>
                <c:pt idx="1">
                  <c:v>Utilities</c:v>
                </c:pt>
                <c:pt idx="2">
                  <c:v>Constr.</c:v>
                </c:pt>
                <c:pt idx="3">
                  <c:v>Manuf.</c:v>
                </c:pt>
                <c:pt idx="4">
                  <c:v>Transp.</c:v>
                </c:pt>
                <c:pt idx="5">
                  <c:v>Commer.</c:v>
                </c:pt>
                <c:pt idx="6">
                  <c:v>Serv.</c:v>
                </c:pt>
                <c:pt idx="7">
                  <c:v>Total</c:v>
                </c:pt>
              </c:strCache>
            </c:strRef>
          </c:cat>
          <c:val>
            <c:numRef>
              <c:f>'[graficas cambio estructural.xlsx]Economia (2)'!$D$13:$D$20</c:f>
              <c:numCache>
                <c:formatCode>0.00%</c:formatCode>
                <c:ptCount val="8"/>
                <c:pt idx="0">
                  <c:v>-3.0393330697712868E-3</c:v>
                </c:pt>
                <c:pt idx="1">
                  <c:v>-4.2000017202764809E-3</c:v>
                </c:pt>
                <c:pt idx="2">
                  <c:v>-3.9797570092556037E-3</c:v>
                </c:pt>
                <c:pt idx="3">
                  <c:v>-2.3479267070673871E-2</c:v>
                </c:pt>
                <c:pt idx="4">
                  <c:v>-1.8941675979997615E-3</c:v>
                </c:pt>
                <c:pt idx="5">
                  <c:v>3.0504346924390352E-3</c:v>
                </c:pt>
                <c:pt idx="6">
                  <c:v>1.709308131052056E-2</c:v>
                </c:pt>
                <c:pt idx="7">
                  <c:v>-1.644901046501741E-2</c:v>
                </c:pt>
              </c:numCache>
            </c:numRef>
          </c:val>
        </c:ser>
        <c:dLbls>
          <c:dLblPos val="ctr"/>
          <c:showLegendKey val="0"/>
          <c:showVal val="1"/>
          <c:showCatName val="0"/>
          <c:showSerName val="0"/>
          <c:showPercent val="0"/>
          <c:showBubbleSize val="0"/>
        </c:dLbls>
        <c:gapWidth val="50"/>
        <c:axId val="-145179552"/>
        <c:axId val="-145174656"/>
      </c:barChart>
      <c:catAx>
        <c:axId val="-145179552"/>
        <c:scaling>
          <c:orientation val="minMax"/>
        </c:scaling>
        <c:delete val="0"/>
        <c:axPos val="l"/>
        <c:numFmt formatCode="General" sourceLinked="0"/>
        <c:majorTickMark val="none"/>
        <c:minorTickMark val="none"/>
        <c:tickLblPos val="low"/>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45174656"/>
        <c:crosses val="autoZero"/>
        <c:auto val="1"/>
        <c:lblAlgn val="ctr"/>
        <c:lblOffset val="100"/>
        <c:noMultiLvlLbl val="0"/>
      </c:catAx>
      <c:valAx>
        <c:axId val="-14517465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45179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'[traducciones.xlsx]13'!$A$3</c:f>
              <c:strCache>
                <c:ptCount val="1"/>
                <c:pt idx="0">
                  <c:v>Transport equipment</c:v>
                </c:pt>
              </c:strCache>
            </c:strRef>
          </c:tx>
          <c:spPr>
            <a:pattFill prst="horzBrick">
              <a:fgClr>
                <a:schemeClr val="accent1"/>
              </a:fgClr>
              <a:bgClr>
                <a:schemeClr val="bg1"/>
              </a:bgClr>
            </a:patt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'[traducciones.xlsx]13'!$B$3:$E$3</c:f>
              <c:numCache>
                <c:formatCode>General</c:formatCode>
                <c:ptCount val="4"/>
                <c:pt idx="0">
                  <c:v>14.6</c:v>
                </c:pt>
                <c:pt idx="1">
                  <c:v>17.2</c:v>
                </c:pt>
                <c:pt idx="2">
                  <c:v>15</c:v>
                </c:pt>
                <c:pt idx="3">
                  <c:v>21.7</c:v>
                </c:pt>
              </c:numCache>
            </c:numRef>
          </c:val>
        </c:ser>
        <c:ser>
          <c:idx val="1"/>
          <c:order val="1"/>
          <c:tx>
            <c:strRef>
              <c:f>'[traducciones.xlsx]13'!$A$4</c:f>
              <c:strCache>
                <c:ptCount val="1"/>
                <c:pt idx="0">
                  <c:v>Other Industries</c:v>
                </c:pt>
              </c:strCache>
            </c:strRef>
          </c:tx>
          <c:spPr>
            <a:solidFill>
              <a:schemeClr val="accent2"/>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'[traducciones.xlsx]13'!$B$4:$E$4</c:f>
              <c:numCache>
                <c:formatCode>General</c:formatCode>
                <c:ptCount val="4"/>
                <c:pt idx="0">
                  <c:v>3</c:v>
                </c:pt>
                <c:pt idx="1">
                  <c:v>3</c:v>
                </c:pt>
                <c:pt idx="2">
                  <c:v>3</c:v>
                </c:pt>
                <c:pt idx="3">
                  <c:v>3</c:v>
                </c:pt>
              </c:numCache>
            </c:numRef>
          </c:val>
        </c:ser>
        <c:ser>
          <c:idx val="2"/>
          <c:order val="2"/>
          <c:tx>
            <c:strRef>
              <c:f>'[traducciones.xlsx]13'!$A$5</c:f>
              <c:strCache>
                <c:ptCount val="1"/>
                <c:pt idx="0">
                  <c:v>Chemical industry</c:v>
                </c:pt>
              </c:strCache>
            </c:strRef>
          </c:tx>
          <c:spPr>
            <a:pattFill prst="dkDnDiag">
              <a:fgClr>
                <a:schemeClr val="accent1"/>
              </a:fgClr>
              <a:bgClr>
                <a:schemeClr val="bg1"/>
              </a:bgClr>
            </a:patt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'[traducciones.xlsx]13'!$B$5:$E$5</c:f>
              <c:numCache>
                <c:formatCode>General</c:formatCode>
                <c:ptCount val="4"/>
                <c:pt idx="0">
                  <c:v>19.5</c:v>
                </c:pt>
                <c:pt idx="1">
                  <c:v>22.9</c:v>
                </c:pt>
                <c:pt idx="2">
                  <c:v>22.9</c:v>
                </c:pt>
                <c:pt idx="3">
                  <c:v>20.100000000000001</c:v>
                </c:pt>
              </c:numCache>
            </c:numRef>
          </c:val>
        </c:ser>
        <c:ser>
          <c:idx val="3"/>
          <c:order val="3"/>
          <c:tx>
            <c:strRef>
              <c:f>'[traducciones.xlsx]13'!$A$6</c:f>
              <c:strCache>
                <c:ptCount val="1"/>
                <c:pt idx="0">
                  <c:v>Food Industry</c:v>
                </c:pt>
              </c:strCache>
            </c:strRef>
          </c:tx>
          <c:spPr>
            <a:pattFill prst="wdDnDiag">
              <a:fgClr>
                <a:schemeClr val="accent1"/>
              </a:fgClr>
              <a:bgClr>
                <a:schemeClr val="bg1"/>
              </a:bgClr>
            </a:patt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'[traducciones.xlsx]13'!$B$6:$E$6</c:f>
              <c:numCache>
                <c:formatCode>General</c:formatCode>
                <c:ptCount val="4"/>
                <c:pt idx="0">
                  <c:v>21.3</c:v>
                </c:pt>
                <c:pt idx="1">
                  <c:v>21.2</c:v>
                </c:pt>
                <c:pt idx="2">
                  <c:v>22.6</c:v>
                </c:pt>
                <c:pt idx="3">
                  <c:v>25.7</c:v>
                </c:pt>
              </c:numCache>
            </c:numRef>
          </c:val>
        </c:ser>
        <c:ser>
          <c:idx val="4"/>
          <c:order val="4"/>
          <c:tx>
            <c:strRef>
              <c:f>'[traducciones.xlsx]13'!$A$7</c:f>
              <c:strCache>
                <c:ptCount val="1"/>
                <c:pt idx="0">
                  <c:v>Metal products</c:v>
                </c:pt>
              </c:strCache>
            </c:strRef>
          </c:tx>
          <c:spPr>
            <a:solidFill>
              <a:schemeClr val="accent5"/>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'[traducciones.xlsx]13'!$B$7:$E$7</c:f>
              <c:numCache>
                <c:formatCode>General</c:formatCode>
                <c:ptCount val="4"/>
                <c:pt idx="0">
                  <c:v>11</c:v>
                </c:pt>
                <c:pt idx="1">
                  <c:v>7</c:v>
                </c:pt>
                <c:pt idx="2">
                  <c:v>12</c:v>
                </c:pt>
                <c:pt idx="3">
                  <c:v>11</c:v>
                </c:pt>
              </c:numCache>
            </c:numRef>
          </c:val>
        </c:ser>
        <c:ser>
          <c:idx val="5"/>
          <c:order val="5"/>
          <c:tx>
            <c:strRef>
              <c:f>'[traducciones.xlsx]13'!$A$8</c:f>
              <c:strCache>
                <c:ptCount val="1"/>
                <c:pt idx="0">
                  <c:v>Machinery and equipment</c:v>
                </c:pt>
              </c:strCache>
            </c:strRef>
          </c:tx>
          <c:spPr>
            <a:solidFill>
              <a:schemeClr val="accent6"/>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'[traducciones.xlsx]13'!$B$8:$E$8</c:f>
              <c:numCache>
                <c:formatCode>General</c:formatCode>
                <c:ptCount val="4"/>
                <c:pt idx="0">
                  <c:v>2.7</c:v>
                </c:pt>
                <c:pt idx="1">
                  <c:v>2.2999999999999998</c:v>
                </c:pt>
                <c:pt idx="2">
                  <c:v>2.7</c:v>
                </c:pt>
                <c:pt idx="3">
                  <c:v>2.4</c:v>
                </c:pt>
              </c:numCache>
            </c:numRef>
          </c:val>
        </c:ser>
        <c:ser>
          <c:idx val="6"/>
          <c:order val="6"/>
          <c:tx>
            <c:strRef>
              <c:f>'[traducciones.xlsx]13'!$A$9</c:f>
              <c:strCache>
                <c:ptCount val="1"/>
                <c:pt idx="0">
                  <c:v>Wood Industry</c:v>
                </c:pt>
              </c:strCache>
            </c:strRef>
          </c:tx>
          <c:spPr>
            <a:solidFill>
              <a:schemeClr val="accent1">
                <a:lumMod val="60000"/>
              </a:schemeClr>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'[traducciones.xlsx]13'!$B$9:$E$9</c:f>
              <c:numCache>
                <c:formatCode>General</c:formatCode>
                <c:ptCount val="4"/>
                <c:pt idx="0">
                  <c:v>5</c:v>
                </c:pt>
                <c:pt idx="1">
                  <c:v>4</c:v>
                </c:pt>
                <c:pt idx="2">
                  <c:v>4</c:v>
                </c:pt>
                <c:pt idx="3">
                  <c:v>3</c:v>
                </c:pt>
              </c:numCache>
            </c:numRef>
          </c:val>
        </c:ser>
        <c:ser>
          <c:idx val="7"/>
          <c:order val="7"/>
          <c:tx>
            <c:strRef>
              <c:f>'[traducciones.xlsx]13'!$A$10</c:f>
              <c:strCache>
                <c:ptCount val="1"/>
                <c:pt idx="0">
                  <c:v>Nonmetallic Products</c:v>
                </c:pt>
              </c:strCache>
            </c:strRef>
          </c:tx>
          <c:spPr>
            <a:solidFill>
              <a:schemeClr val="accent2">
                <a:lumMod val="60000"/>
              </a:schemeClr>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'[traducciones.xlsx]13'!$B$10:$E$10</c:f>
              <c:numCache>
                <c:formatCode>General</c:formatCode>
                <c:ptCount val="4"/>
                <c:pt idx="0">
                  <c:v>6</c:v>
                </c:pt>
                <c:pt idx="1">
                  <c:v>7</c:v>
                </c:pt>
                <c:pt idx="2">
                  <c:v>5</c:v>
                </c:pt>
                <c:pt idx="3">
                  <c:v>3</c:v>
                </c:pt>
              </c:numCache>
            </c:numRef>
          </c:val>
        </c:ser>
        <c:ser>
          <c:idx val="8"/>
          <c:order val="8"/>
          <c:tx>
            <c:strRef>
              <c:f>'[traducciones.xlsx]13'!$A$11</c:f>
              <c:strCache>
                <c:ptCount val="1"/>
                <c:pt idx="0">
                  <c:v>Accessories </c:v>
                </c:pt>
              </c:strCache>
            </c:strRef>
          </c:tx>
          <c:spPr>
            <a:solidFill>
              <a:schemeClr val="accent3">
                <a:lumMod val="60000"/>
              </a:schemeClr>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'[traducciones.xlsx]13'!$B$11:$E$11</c:f>
              <c:numCache>
                <c:formatCode>General</c:formatCode>
                <c:ptCount val="4"/>
                <c:pt idx="0">
                  <c:v>4.2</c:v>
                </c:pt>
                <c:pt idx="1">
                  <c:v>3.4</c:v>
                </c:pt>
                <c:pt idx="2">
                  <c:v>3.9</c:v>
                </c:pt>
                <c:pt idx="3">
                  <c:v>3.1</c:v>
                </c:pt>
              </c:numCache>
            </c:numRef>
          </c:val>
        </c:ser>
        <c:ser>
          <c:idx val="9"/>
          <c:order val="9"/>
          <c:tx>
            <c:strRef>
              <c:f>'[traducciones.xlsx]13'!$A$12</c:f>
              <c:strCache>
                <c:ptCount val="1"/>
                <c:pt idx="0">
                  <c:v>Electric components</c:v>
                </c:pt>
              </c:strCache>
            </c:strRef>
          </c:tx>
          <c:spPr>
            <a:solidFill>
              <a:schemeClr val="accent4">
                <a:lumMod val="60000"/>
              </a:schemeClr>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'[traducciones.xlsx]13'!$B$12:$E$12</c:f>
              <c:numCache>
                <c:formatCode>General</c:formatCode>
                <c:ptCount val="4"/>
                <c:pt idx="0">
                  <c:v>4.7</c:v>
                </c:pt>
                <c:pt idx="1">
                  <c:v>4.9000000000000004</c:v>
                </c:pt>
                <c:pt idx="2">
                  <c:v>4.0999999999999996</c:v>
                </c:pt>
                <c:pt idx="3">
                  <c:v>2.8</c:v>
                </c:pt>
              </c:numCache>
            </c:numRef>
          </c:val>
        </c:ser>
        <c:ser>
          <c:idx val="10"/>
          <c:order val="10"/>
          <c:tx>
            <c:strRef>
              <c:f>'[traducciones.xlsx]13'!$A$13</c:f>
              <c:strCache>
                <c:ptCount val="1"/>
                <c:pt idx="0">
                  <c:v>Textils</c:v>
                </c:pt>
              </c:strCache>
            </c:strRef>
          </c:tx>
          <c:spPr>
            <a:solidFill>
              <a:schemeClr val="accent5">
                <a:lumMod val="60000"/>
              </a:schemeClr>
            </a:solidFill>
            <a:ln>
              <a:noFill/>
            </a:ln>
            <a:effectLst/>
          </c:spPr>
          <c:invertIfNegative val="0"/>
          <c:cat>
            <c:numRef>
              <c:f>'[traducciones.xlsx]13'!$B$2:$E$2</c:f>
              <c:numCache>
                <c:formatCode>General</c:formatCode>
                <c:ptCount val="4"/>
                <c:pt idx="0">
                  <c:v>1998</c:v>
                </c:pt>
                <c:pt idx="1">
                  <c:v>2003</c:v>
                </c:pt>
                <c:pt idx="2">
                  <c:v>2008</c:v>
                </c:pt>
                <c:pt idx="3">
                  <c:v>2013</c:v>
                </c:pt>
              </c:numCache>
            </c:numRef>
          </c:cat>
          <c:val>
            <c:numRef>
              <c:f>'[traducciones.xlsx]13'!$B$13:$E$13</c:f>
              <c:numCache>
                <c:formatCode>General</c:formatCode>
                <c:ptCount val="4"/>
                <c:pt idx="0">
                  <c:v>8</c:v>
                </c:pt>
                <c:pt idx="1">
                  <c:v>7</c:v>
                </c:pt>
                <c:pt idx="2">
                  <c:v>5</c:v>
                </c:pt>
                <c:pt idx="3">
                  <c:v>4</c:v>
                </c:pt>
              </c:numCache>
            </c:numRef>
          </c:val>
        </c:ser>
        <c:dLbls>
          <c:showLegendKey val="0"/>
          <c:showVal val="0"/>
          <c:showCatName val="0"/>
          <c:showSerName val="0"/>
          <c:showPercent val="0"/>
          <c:showBubbleSize val="0"/>
        </c:dLbls>
        <c:gapWidth val="150"/>
        <c:overlap val="100"/>
        <c:axId val="-145186624"/>
        <c:axId val="-145187168"/>
      </c:barChart>
      <c:catAx>
        <c:axId val="-145186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187168"/>
        <c:crosses val="autoZero"/>
        <c:auto val="1"/>
        <c:lblAlgn val="ctr"/>
        <c:lblOffset val="100"/>
        <c:noMultiLvlLbl val="0"/>
      </c:catAx>
      <c:valAx>
        <c:axId val="-1451871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smtClean="0"/>
                  <a:t>%</a:t>
                </a:r>
                <a:endParaRPr lang="en-US" dirty="0"/>
              </a:p>
            </c:rich>
          </c:tx>
          <c:layout>
            <c:manualLayout>
              <c:xMode val="edge"/>
              <c:yMode val="edge"/>
              <c:x val="1.701808960797728E-2"/>
              <c:y val="0.222562510415509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5186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83025980829628"/>
          <c:y val="2.3117514934136218E-2"/>
          <c:w val="0.87759288422280546"/>
          <c:h val="0.68213181685622626"/>
        </c:manualLayout>
      </c:layout>
      <c:lineChart>
        <c:grouping val="standard"/>
        <c:varyColors val="0"/>
        <c:ser>
          <c:idx val="0"/>
          <c:order val="0"/>
          <c:tx>
            <c:strRef>
              <c:f>'om-exp. indu (3)'!$B$1</c:f>
              <c:strCache>
                <c:ptCount val="1"/>
                <c:pt idx="0">
                  <c:v>Manufacturing</c:v>
                </c:pt>
              </c:strCache>
            </c:strRef>
          </c:tx>
          <c:spPr>
            <a:ln>
              <a:prstDash val="sysDash"/>
            </a:ln>
          </c:spPr>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(3)'!$B$2:$B$23</c:f>
              <c:numCache>
                <c:formatCode>General</c:formatCode>
                <c:ptCount val="22"/>
                <c:pt idx="0">
                  <c:v>-228774.33599999998</c:v>
                </c:pt>
                <c:pt idx="1">
                  <c:v>-279476.46000000002</c:v>
                </c:pt>
                <c:pt idx="2">
                  <c:v>-11885.7</c:v>
                </c:pt>
                <c:pt idx="3">
                  <c:v>-20806.392</c:v>
                </c:pt>
                <c:pt idx="4">
                  <c:v>-79449.156000000003</c:v>
                </c:pt>
                <c:pt idx="5">
                  <c:v>-124571.60400000001</c:v>
                </c:pt>
                <c:pt idx="6">
                  <c:v>-126959.60400000001</c:v>
                </c:pt>
                <c:pt idx="7">
                  <c:v>-194525.80800000002</c:v>
                </c:pt>
                <c:pt idx="8">
                  <c:v>-168642.99600000001</c:v>
                </c:pt>
                <c:pt idx="9">
                  <c:v>-169673.20799999998</c:v>
                </c:pt>
                <c:pt idx="10">
                  <c:v>-178005.948</c:v>
                </c:pt>
                <c:pt idx="11">
                  <c:v>-245546.69999999998</c:v>
                </c:pt>
                <c:pt idx="12">
                  <c:v>-273256.68</c:v>
                </c:pt>
                <c:pt idx="13">
                  <c:v>-296538.408</c:v>
                </c:pt>
                <c:pt idx="14">
                  <c:v>-314377.60800000001</c:v>
                </c:pt>
                <c:pt idx="15">
                  <c:v>-340244.424</c:v>
                </c:pt>
                <c:pt idx="16">
                  <c:v>-177623.02799999999</c:v>
                </c:pt>
                <c:pt idx="17">
                  <c:v>-173717.60399999999</c:v>
                </c:pt>
                <c:pt idx="18">
                  <c:v>-176754.492</c:v>
                </c:pt>
                <c:pt idx="19">
                  <c:v>-153301.76400000002</c:v>
                </c:pt>
                <c:pt idx="20">
                  <c:v>-144549.10800000001</c:v>
                </c:pt>
                <c:pt idx="21">
                  <c:v>-90410.22</c:v>
                </c:pt>
              </c:numCache>
            </c:numRef>
          </c:val>
          <c:smooth val="0"/>
        </c:ser>
        <c:ser>
          <c:idx val="1"/>
          <c:order val="1"/>
          <c:tx>
            <c:strRef>
              <c:f>'om-exp. indu (3)'!$C$1</c:f>
              <c:strCache>
                <c:ptCount val="1"/>
                <c:pt idx="0">
                  <c:v>Food</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(3)'!$C$2:$C$23</c:f>
              <c:numCache>
                <c:formatCode>General</c:formatCode>
                <c:ptCount val="22"/>
                <c:pt idx="0">
                  <c:v>-22707.671999999999</c:v>
                </c:pt>
                <c:pt idx="1">
                  <c:v>-27128.82</c:v>
                </c:pt>
                <c:pt idx="2">
                  <c:v>-7372.3080000000009</c:v>
                </c:pt>
                <c:pt idx="3">
                  <c:v>-7441.8960000000006</c:v>
                </c:pt>
                <c:pt idx="4">
                  <c:v>-8014.235999999999</c:v>
                </c:pt>
                <c:pt idx="5">
                  <c:v>-8488.235999999999</c:v>
                </c:pt>
                <c:pt idx="6">
                  <c:v>-9303.768</c:v>
                </c:pt>
                <c:pt idx="7">
                  <c:v>-13957.547999999999</c:v>
                </c:pt>
                <c:pt idx="8">
                  <c:v>-22465.775999999998</c:v>
                </c:pt>
                <c:pt idx="9">
                  <c:v>-22160.639999999999</c:v>
                </c:pt>
                <c:pt idx="10">
                  <c:v>-27617.148000000001</c:v>
                </c:pt>
                <c:pt idx="11">
                  <c:v>-30484.871999999999</c:v>
                </c:pt>
                <c:pt idx="12">
                  <c:v>-29787.671999999999</c:v>
                </c:pt>
                <c:pt idx="13">
                  <c:v>-25064.748</c:v>
                </c:pt>
                <c:pt idx="14">
                  <c:v>-37910.904000000002</c:v>
                </c:pt>
                <c:pt idx="15">
                  <c:v>-36690.732000000004</c:v>
                </c:pt>
                <c:pt idx="16">
                  <c:v>-18458.903999999999</c:v>
                </c:pt>
                <c:pt idx="17">
                  <c:v>-20146.727999999999</c:v>
                </c:pt>
                <c:pt idx="18">
                  <c:v>-21658.116000000002</c:v>
                </c:pt>
                <c:pt idx="19">
                  <c:v>-26584.331999999999</c:v>
                </c:pt>
                <c:pt idx="20">
                  <c:v>-17463.563999999998</c:v>
                </c:pt>
                <c:pt idx="21">
                  <c:v>-22474.428</c:v>
                </c:pt>
              </c:numCache>
            </c:numRef>
          </c:val>
          <c:smooth val="0"/>
        </c:ser>
        <c:ser>
          <c:idx val="2"/>
          <c:order val="2"/>
          <c:tx>
            <c:strRef>
              <c:f>'om-exp. indu (3)'!$D$1</c:f>
              <c:strCache>
                <c:ptCount val="1"/>
                <c:pt idx="0">
                  <c:v>Clothes</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(3)'!$D$2:$D$23</c:f>
              <c:numCache>
                <c:formatCode>General</c:formatCode>
                <c:ptCount val="22"/>
                <c:pt idx="0">
                  <c:v>-15468.227999999999</c:v>
                </c:pt>
                <c:pt idx="1">
                  <c:v>-17903.772000000001</c:v>
                </c:pt>
                <c:pt idx="2">
                  <c:v>7315.0680000000011</c:v>
                </c:pt>
                <c:pt idx="3">
                  <c:v>11009.147999999999</c:v>
                </c:pt>
                <c:pt idx="4">
                  <c:v>19557.743999999999</c:v>
                </c:pt>
                <c:pt idx="5">
                  <c:v>16620.036</c:v>
                </c:pt>
                <c:pt idx="6">
                  <c:v>16766.28</c:v>
                </c:pt>
                <c:pt idx="7">
                  <c:v>17243.268</c:v>
                </c:pt>
                <c:pt idx="8">
                  <c:v>7477.1639999999998</c:v>
                </c:pt>
                <c:pt idx="9">
                  <c:v>3258.4800000000005</c:v>
                </c:pt>
                <c:pt idx="10">
                  <c:v>-50.052000000000007</c:v>
                </c:pt>
                <c:pt idx="11">
                  <c:v>925.56</c:v>
                </c:pt>
                <c:pt idx="12">
                  <c:v>-3893.9759999999997</c:v>
                </c:pt>
                <c:pt idx="13">
                  <c:v>-15390.768</c:v>
                </c:pt>
                <c:pt idx="14">
                  <c:v>-23172.768</c:v>
                </c:pt>
                <c:pt idx="15">
                  <c:v>-27157.487999999998</c:v>
                </c:pt>
                <c:pt idx="16">
                  <c:v>-16146.900000000001</c:v>
                </c:pt>
                <c:pt idx="17">
                  <c:v>-26228.772000000004</c:v>
                </c:pt>
                <c:pt idx="18">
                  <c:v>-37473.864000000001</c:v>
                </c:pt>
                <c:pt idx="19">
                  <c:v>-43275.923999999999</c:v>
                </c:pt>
                <c:pt idx="20">
                  <c:v>-47291.124000000003</c:v>
                </c:pt>
                <c:pt idx="21">
                  <c:v>-56388.047999999995</c:v>
                </c:pt>
              </c:numCache>
            </c:numRef>
          </c:val>
          <c:smooth val="0"/>
        </c:ser>
        <c:ser>
          <c:idx val="3"/>
          <c:order val="3"/>
          <c:tx>
            <c:strRef>
              <c:f>'om-exp. indu (3)'!$E$1</c:f>
              <c:strCache>
                <c:ptCount val="1"/>
                <c:pt idx="0">
                  <c:v>Wood</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(3)'!$E$2:$E$23</c:f>
              <c:numCache>
                <c:formatCode>General</c:formatCode>
                <c:ptCount val="22"/>
                <c:pt idx="0">
                  <c:v>-1654.92</c:v>
                </c:pt>
                <c:pt idx="1">
                  <c:v>-2114.4960000000001</c:v>
                </c:pt>
                <c:pt idx="2">
                  <c:v>1925.3519999999999</c:v>
                </c:pt>
                <c:pt idx="3">
                  <c:v>4031.82</c:v>
                </c:pt>
                <c:pt idx="4">
                  <c:v>4785.3960000000006</c:v>
                </c:pt>
                <c:pt idx="5">
                  <c:v>3861.9839999999999</c:v>
                </c:pt>
                <c:pt idx="6">
                  <c:v>3122.5320000000002</c:v>
                </c:pt>
                <c:pt idx="7">
                  <c:v>315.52800000000002</c:v>
                </c:pt>
                <c:pt idx="8">
                  <c:v>-2304.096</c:v>
                </c:pt>
                <c:pt idx="9">
                  <c:v>-4330.7280000000001</c:v>
                </c:pt>
                <c:pt idx="10">
                  <c:v>-5516.9880000000003</c:v>
                </c:pt>
                <c:pt idx="11">
                  <c:v>-7548.768</c:v>
                </c:pt>
                <c:pt idx="12">
                  <c:v>-9234.3719999999994</c:v>
                </c:pt>
                <c:pt idx="13">
                  <c:v>-10063.812</c:v>
                </c:pt>
                <c:pt idx="14">
                  <c:v>-12365.892</c:v>
                </c:pt>
                <c:pt idx="15">
                  <c:v>-13070.028000000002</c:v>
                </c:pt>
                <c:pt idx="16">
                  <c:v>-7692.4920000000002</c:v>
                </c:pt>
                <c:pt idx="17">
                  <c:v>-9783.3960000000006</c:v>
                </c:pt>
                <c:pt idx="18">
                  <c:v>-10724.016</c:v>
                </c:pt>
                <c:pt idx="19">
                  <c:v>-11492.784</c:v>
                </c:pt>
                <c:pt idx="20">
                  <c:v>-10729.727999999999</c:v>
                </c:pt>
                <c:pt idx="21">
                  <c:v>-12057.612000000001</c:v>
                </c:pt>
              </c:numCache>
            </c:numRef>
          </c:val>
          <c:smooth val="0"/>
        </c:ser>
        <c:ser>
          <c:idx val="4"/>
          <c:order val="4"/>
          <c:tx>
            <c:strRef>
              <c:f>'om-exp. indu (3)'!$F$1</c:f>
              <c:strCache>
                <c:ptCount val="1"/>
                <c:pt idx="0">
                  <c:v>Printing</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(3)'!$F$2:$F$23</c:f>
              <c:numCache>
                <c:formatCode>General</c:formatCode>
                <c:ptCount val="22"/>
                <c:pt idx="0">
                  <c:v>-21540.84</c:v>
                </c:pt>
                <c:pt idx="1">
                  <c:v>-31311.227999999996</c:v>
                </c:pt>
                <c:pt idx="2">
                  <c:v>-26338.307999999997</c:v>
                </c:pt>
                <c:pt idx="3">
                  <c:v>-26160.42</c:v>
                </c:pt>
                <c:pt idx="4">
                  <c:v>-29220.252</c:v>
                </c:pt>
                <c:pt idx="5">
                  <c:v>-31767.047999999999</c:v>
                </c:pt>
                <c:pt idx="6">
                  <c:v>-35072.46</c:v>
                </c:pt>
                <c:pt idx="7">
                  <c:v>-42650.148000000001</c:v>
                </c:pt>
                <c:pt idx="8">
                  <c:v>-39795.588000000003</c:v>
                </c:pt>
                <c:pt idx="9">
                  <c:v>-40481.868000000002</c:v>
                </c:pt>
                <c:pt idx="10">
                  <c:v>-41196.227999999996</c:v>
                </c:pt>
                <c:pt idx="11">
                  <c:v>-44621.076000000001</c:v>
                </c:pt>
                <c:pt idx="12">
                  <c:v>-45688.5</c:v>
                </c:pt>
                <c:pt idx="13">
                  <c:v>-51265.020000000004</c:v>
                </c:pt>
                <c:pt idx="14">
                  <c:v>-54779.195999999996</c:v>
                </c:pt>
                <c:pt idx="15">
                  <c:v>-57072.168000000005</c:v>
                </c:pt>
                <c:pt idx="16">
                  <c:v>-45703.608</c:v>
                </c:pt>
                <c:pt idx="17">
                  <c:v>-55831.08</c:v>
                </c:pt>
                <c:pt idx="18">
                  <c:v>-57358.284</c:v>
                </c:pt>
                <c:pt idx="19">
                  <c:v>-59071.212</c:v>
                </c:pt>
                <c:pt idx="20">
                  <c:v>-61971.180000000008</c:v>
                </c:pt>
                <c:pt idx="21">
                  <c:v>-63634.404000000002</c:v>
                </c:pt>
              </c:numCache>
            </c:numRef>
          </c:val>
          <c:smooth val="0"/>
        </c:ser>
        <c:ser>
          <c:idx val="5"/>
          <c:order val="5"/>
          <c:tx>
            <c:strRef>
              <c:f>'om-exp. indu (3)'!$G$1</c:f>
              <c:strCache>
                <c:ptCount val="1"/>
                <c:pt idx="0">
                  <c:v>Chemicals</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(3)'!$G$2:$G$23</c:f>
              <c:numCache>
                <c:formatCode>General</c:formatCode>
                <c:ptCount val="22"/>
                <c:pt idx="0">
                  <c:v>-27960.811199999993</c:v>
                </c:pt>
                <c:pt idx="1">
                  <c:v>-30354.350400000003</c:v>
                </c:pt>
                <c:pt idx="2">
                  <c:v>-13317.688800000004</c:v>
                </c:pt>
                <c:pt idx="3">
                  <c:v>-26761.352399999996</c:v>
                </c:pt>
                <c:pt idx="4">
                  <c:v>-35235.777599999987</c:v>
                </c:pt>
                <c:pt idx="5">
                  <c:v>-42703.024799999999</c:v>
                </c:pt>
                <c:pt idx="6">
                  <c:v>-46584.493199999997</c:v>
                </c:pt>
                <c:pt idx="7">
                  <c:v>-52196.235599999993</c:v>
                </c:pt>
                <c:pt idx="8">
                  <c:v>-57161.492400000003</c:v>
                </c:pt>
                <c:pt idx="9">
                  <c:v>-64331.127599999993</c:v>
                </c:pt>
                <c:pt idx="10">
                  <c:v>-75206.074800000002</c:v>
                </c:pt>
                <c:pt idx="11">
                  <c:v>-85692.8508</c:v>
                </c:pt>
                <c:pt idx="12">
                  <c:v>-97222.637999999992</c:v>
                </c:pt>
                <c:pt idx="13">
                  <c:v>-109251.79800000001</c:v>
                </c:pt>
                <c:pt idx="14">
                  <c:v>-118396.29120000001</c:v>
                </c:pt>
                <c:pt idx="15">
                  <c:v>-137064.59160000001</c:v>
                </c:pt>
                <c:pt idx="16">
                  <c:v>-109231.75200000001</c:v>
                </c:pt>
                <c:pt idx="17">
                  <c:v>-131834.796</c:v>
                </c:pt>
                <c:pt idx="18">
                  <c:v>-145127.196</c:v>
                </c:pt>
                <c:pt idx="19">
                  <c:v>-150754.22400000002</c:v>
                </c:pt>
                <c:pt idx="20">
                  <c:v>-160488.97200000001</c:v>
                </c:pt>
                <c:pt idx="21">
                  <c:v>-179333.29200000002</c:v>
                </c:pt>
              </c:numCache>
            </c:numRef>
          </c:val>
          <c:smooth val="0"/>
        </c:ser>
        <c:ser>
          <c:idx val="6"/>
          <c:order val="6"/>
          <c:tx>
            <c:strRef>
              <c:f>'om-exp. indu (3)'!$H$1</c:f>
              <c:strCache>
                <c:ptCount val="1"/>
                <c:pt idx="0">
                  <c:v>Plastic</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(3)'!$H$2:$H$23</c:f>
              <c:numCache>
                <c:formatCode>General</c:formatCode>
                <c:ptCount val="22"/>
                <c:pt idx="0">
                  <c:v>-31999.32</c:v>
                </c:pt>
                <c:pt idx="1">
                  <c:v>-40428.972000000002</c:v>
                </c:pt>
                <c:pt idx="2">
                  <c:v>-41532.239999999998</c:v>
                </c:pt>
                <c:pt idx="3">
                  <c:v>-54767.231999999996</c:v>
                </c:pt>
                <c:pt idx="4">
                  <c:v>-66074.952000000005</c:v>
                </c:pt>
                <c:pt idx="5">
                  <c:v>-73276.799999999988</c:v>
                </c:pt>
                <c:pt idx="6">
                  <c:v>-85374.09599999999</c:v>
                </c:pt>
                <c:pt idx="7">
                  <c:v>-94534.59599999999</c:v>
                </c:pt>
                <c:pt idx="8">
                  <c:v>-91133.52</c:v>
                </c:pt>
                <c:pt idx="9">
                  <c:v>-99350.796000000002</c:v>
                </c:pt>
                <c:pt idx="10">
                  <c:v>-104800.872</c:v>
                </c:pt>
                <c:pt idx="11">
                  <c:v>-103982.916</c:v>
                </c:pt>
                <c:pt idx="12">
                  <c:v>-114002.73599999999</c:v>
                </c:pt>
                <c:pt idx="13">
                  <c:v>-127224.516</c:v>
                </c:pt>
                <c:pt idx="14">
                  <c:v>-126424.152</c:v>
                </c:pt>
                <c:pt idx="15">
                  <c:v>-122364.97200000001</c:v>
                </c:pt>
                <c:pt idx="16">
                  <c:v>-94549.296000000002</c:v>
                </c:pt>
                <c:pt idx="17">
                  <c:v>-138059.38800000001</c:v>
                </c:pt>
                <c:pt idx="18">
                  <c:v>-141566.67600000001</c:v>
                </c:pt>
                <c:pt idx="19">
                  <c:v>-153689.66399999999</c:v>
                </c:pt>
                <c:pt idx="20">
                  <c:v>-155387.016</c:v>
                </c:pt>
                <c:pt idx="21">
                  <c:v>-166374.58800000002</c:v>
                </c:pt>
              </c:numCache>
            </c:numRef>
          </c:val>
          <c:smooth val="0"/>
        </c:ser>
        <c:ser>
          <c:idx val="7"/>
          <c:order val="7"/>
          <c:tx>
            <c:strRef>
              <c:f>'om-exp. indu (3)'!$I$1</c:f>
              <c:strCache>
                <c:ptCount val="1"/>
                <c:pt idx="0">
                  <c:v>Mining</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(3)'!$I$2:$I$23</c:f>
              <c:numCache>
                <c:formatCode>General</c:formatCode>
                <c:ptCount val="22"/>
                <c:pt idx="0">
                  <c:v>2021.8920000000003</c:v>
                </c:pt>
                <c:pt idx="1">
                  <c:v>2006.9879999999998</c:v>
                </c:pt>
                <c:pt idx="2">
                  <c:v>6105.72</c:v>
                </c:pt>
                <c:pt idx="3">
                  <c:v>5339.6760000000004</c:v>
                </c:pt>
                <c:pt idx="4">
                  <c:v>5739.5640000000003</c:v>
                </c:pt>
                <c:pt idx="5">
                  <c:v>6049.0920000000006</c:v>
                </c:pt>
                <c:pt idx="6">
                  <c:v>7322.2079999999996</c:v>
                </c:pt>
                <c:pt idx="7">
                  <c:v>5494.2240000000002</c:v>
                </c:pt>
                <c:pt idx="8">
                  <c:v>5803.692</c:v>
                </c:pt>
                <c:pt idx="9">
                  <c:v>2565.5880000000002</c:v>
                </c:pt>
                <c:pt idx="10">
                  <c:v>2294.1000000000004</c:v>
                </c:pt>
                <c:pt idx="11">
                  <c:v>4649.0640000000003</c:v>
                </c:pt>
                <c:pt idx="12">
                  <c:v>7212.7920000000004</c:v>
                </c:pt>
                <c:pt idx="13">
                  <c:v>8217.66</c:v>
                </c:pt>
                <c:pt idx="14">
                  <c:v>5595.0720000000001</c:v>
                </c:pt>
                <c:pt idx="15">
                  <c:v>9816.8520000000008</c:v>
                </c:pt>
                <c:pt idx="16">
                  <c:v>9262.6080000000002</c:v>
                </c:pt>
                <c:pt idx="17">
                  <c:v>9331.7520000000004</c:v>
                </c:pt>
                <c:pt idx="18">
                  <c:v>6565.86</c:v>
                </c:pt>
                <c:pt idx="19">
                  <c:v>8652.9120000000003</c:v>
                </c:pt>
                <c:pt idx="20">
                  <c:v>11777.376</c:v>
                </c:pt>
                <c:pt idx="21">
                  <c:v>9074.64</c:v>
                </c:pt>
              </c:numCache>
            </c:numRef>
          </c:val>
          <c:smooth val="0"/>
        </c:ser>
        <c:ser>
          <c:idx val="8"/>
          <c:order val="8"/>
          <c:tx>
            <c:strRef>
              <c:f>'om-exp. indu (3)'!$J$1</c:f>
              <c:strCache>
                <c:ptCount val="1"/>
                <c:pt idx="0">
                  <c:v>Iron &amp; Steel</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(3)'!$J$2:$J$23</c:f>
              <c:numCache>
                <c:formatCode>General</c:formatCode>
                <c:ptCount val="22"/>
                <c:pt idx="0">
                  <c:v>-25631.544000000002</c:v>
                </c:pt>
                <c:pt idx="1">
                  <c:v>-30774.864000000001</c:v>
                </c:pt>
                <c:pt idx="2">
                  <c:v>-9821.9160000000011</c:v>
                </c:pt>
                <c:pt idx="3">
                  <c:v>-20926.128000000001</c:v>
                </c:pt>
                <c:pt idx="4">
                  <c:v>-24847.428</c:v>
                </c:pt>
                <c:pt idx="5">
                  <c:v>-38083.775999999998</c:v>
                </c:pt>
                <c:pt idx="6">
                  <c:v>-46896.156000000003</c:v>
                </c:pt>
                <c:pt idx="7">
                  <c:v>-61417.271999999997</c:v>
                </c:pt>
                <c:pt idx="8">
                  <c:v>-53954.292000000001</c:v>
                </c:pt>
                <c:pt idx="9">
                  <c:v>-48651.78</c:v>
                </c:pt>
                <c:pt idx="10">
                  <c:v>-47864.615999999995</c:v>
                </c:pt>
                <c:pt idx="11">
                  <c:v>-56613.936000000002</c:v>
                </c:pt>
                <c:pt idx="12">
                  <c:v>-62509.008000000002</c:v>
                </c:pt>
                <c:pt idx="13">
                  <c:v>-77453.472000000009</c:v>
                </c:pt>
                <c:pt idx="14">
                  <c:v>-71812.896000000008</c:v>
                </c:pt>
                <c:pt idx="15">
                  <c:v>-76679.784</c:v>
                </c:pt>
                <c:pt idx="16">
                  <c:v>-62040.216</c:v>
                </c:pt>
                <c:pt idx="17">
                  <c:v>-81767.135999999999</c:v>
                </c:pt>
                <c:pt idx="18">
                  <c:v>-88074.312000000005</c:v>
                </c:pt>
                <c:pt idx="19">
                  <c:v>-123524.556</c:v>
                </c:pt>
                <c:pt idx="20">
                  <c:v>-100371.66</c:v>
                </c:pt>
                <c:pt idx="21">
                  <c:v>-114278.95199999999</c:v>
                </c:pt>
              </c:numCache>
            </c:numRef>
          </c:val>
          <c:smooth val="0"/>
        </c:ser>
        <c:ser>
          <c:idx val="11"/>
          <c:order val="9"/>
          <c:tx>
            <c:strRef>
              <c:f>'om-exp. indu (3)'!$N$1</c:f>
              <c:strCache>
                <c:ptCount val="1"/>
                <c:pt idx="0">
                  <c:v>Trans. Equipment</c:v>
                </c:pt>
              </c:strCache>
            </c:strRef>
          </c:tx>
          <c:spPr>
            <a:ln>
              <a:solidFill>
                <a:schemeClr val="accent6">
                  <a:lumMod val="50000"/>
                </a:schemeClr>
              </a:solidFill>
              <a:prstDash val="sysDot"/>
            </a:ln>
          </c:spPr>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(3)'!$N$2:$N$23</c:f>
              <c:numCache>
                <c:formatCode>General</c:formatCode>
                <c:ptCount val="22"/>
                <c:pt idx="0">
                  <c:v>87158.915999999997</c:v>
                </c:pt>
                <c:pt idx="1">
                  <c:v>95052.995999999999</c:v>
                </c:pt>
                <c:pt idx="2">
                  <c:v>145148.86799999999</c:v>
                </c:pt>
                <c:pt idx="3">
                  <c:v>151277.70000000001</c:v>
                </c:pt>
                <c:pt idx="4">
                  <c:v>143449.584</c:v>
                </c:pt>
                <c:pt idx="5">
                  <c:v>158097.204</c:v>
                </c:pt>
                <c:pt idx="6">
                  <c:v>192295.908</c:v>
                </c:pt>
                <c:pt idx="7">
                  <c:v>186207.38399999999</c:v>
                </c:pt>
                <c:pt idx="8">
                  <c:v>194248.908</c:v>
                </c:pt>
                <c:pt idx="9">
                  <c:v>184089.516</c:v>
                </c:pt>
                <c:pt idx="10">
                  <c:v>194981.34</c:v>
                </c:pt>
                <c:pt idx="11">
                  <c:v>203157.49200000003</c:v>
                </c:pt>
                <c:pt idx="12">
                  <c:v>213788.24400000001</c:v>
                </c:pt>
                <c:pt idx="13">
                  <c:v>261437.17200000002</c:v>
                </c:pt>
                <c:pt idx="14">
                  <c:v>270703.66800000001</c:v>
                </c:pt>
                <c:pt idx="15">
                  <c:v>264586.04399999999</c:v>
                </c:pt>
                <c:pt idx="16">
                  <c:v>227258.35200000001</c:v>
                </c:pt>
                <c:pt idx="17">
                  <c:v>382673.24400000001</c:v>
                </c:pt>
                <c:pt idx="18">
                  <c:v>485198.62799999997</c:v>
                </c:pt>
                <c:pt idx="19">
                  <c:v>535972.16399999999</c:v>
                </c:pt>
                <c:pt idx="20">
                  <c:v>640962.45600000001</c:v>
                </c:pt>
                <c:pt idx="21">
                  <c:v>751212.74399999995</c:v>
                </c:pt>
              </c:numCache>
            </c:numRef>
          </c:val>
          <c:smooth val="0"/>
        </c:ser>
        <c:ser>
          <c:idx val="13"/>
          <c:order val="10"/>
          <c:tx>
            <c:strRef>
              <c:f>'om-exp. indu (3)'!$S$1</c:f>
              <c:strCache>
                <c:ptCount val="1"/>
                <c:pt idx="0">
                  <c:v>Professional and Scientific Equipment</c:v>
                </c:pt>
              </c:strCache>
            </c:strRef>
          </c:tx>
          <c:marker>
            <c:symbol val="none"/>
          </c:marker>
          <c:cat>
            <c:numRef>
              <c:f>'om-exp. indu (3)'!$A$2:$A$23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'om-exp. indu (3)'!$S$2:$S$23</c:f>
              <c:numCache>
                <c:formatCode>General</c:formatCode>
                <c:ptCount val="22"/>
                <c:pt idx="0">
                  <c:v>-7644.2999999999993</c:v>
                </c:pt>
                <c:pt idx="1">
                  <c:v>-9769.9680000000008</c:v>
                </c:pt>
                <c:pt idx="2">
                  <c:v>-6337.4400000000005</c:v>
                </c:pt>
                <c:pt idx="3">
                  <c:v>-6530.4840000000004</c:v>
                </c:pt>
                <c:pt idx="4">
                  <c:v>-3299.424</c:v>
                </c:pt>
                <c:pt idx="5">
                  <c:v>-1666.1999999999998</c:v>
                </c:pt>
                <c:pt idx="6">
                  <c:v>-3360.6120000000001</c:v>
                </c:pt>
                <c:pt idx="7">
                  <c:v>-2725.9560000000001</c:v>
                </c:pt>
                <c:pt idx="8">
                  <c:v>4920.8999999999996</c:v>
                </c:pt>
                <c:pt idx="9">
                  <c:v>4636.2479999999996</c:v>
                </c:pt>
                <c:pt idx="10">
                  <c:v>5552.46</c:v>
                </c:pt>
                <c:pt idx="11">
                  <c:v>3520.62</c:v>
                </c:pt>
                <c:pt idx="12">
                  <c:v>10040.16</c:v>
                </c:pt>
                <c:pt idx="13">
                  <c:v>-14672.28</c:v>
                </c:pt>
                <c:pt idx="14">
                  <c:v>-47284.547999999995</c:v>
                </c:pt>
                <c:pt idx="15">
                  <c:v>-35417.712</c:v>
                </c:pt>
                <c:pt idx="16">
                  <c:v>419.09999999999997</c:v>
                </c:pt>
                <c:pt idx="17">
                  <c:v>161.46</c:v>
                </c:pt>
                <c:pt idx="18">
                  <c:v>-2243.8200000000002</c:v>
                </c:pt>
                <c:pt idx="19">
                  <c:v>1575.288</c:v>
                </c:pt>
                <c:pt idx="20">
                  <c:v>5926.9800000000005</c:v>
                </c:pt>
                <c:pt idx="21">
                  <c:v>15963.828</c:v>
                </c:pt>
              </c:numCache>
            </c:numRef>
          </c:val>
          <c:smooth val="0"/>
        </c:ser>
        <c:dLbls>
          <c:showLegendKey val="0"/>
          <c:showVal val="0"/>
          <c:showCatName val="0"/>
          <c:showSerName val="0"/>
          <c:showPercent val="0"/>
          <c:showBubbleSize val="0"/>
        </c:dLbls>
        <c:smooth val="0"/>
        <c:axId val="-145186080"/>
        <c:axId val="-145185536"/>
      </c:lineChart>
      <c:catAx>
        <c:axId val="-1451860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145185536"/>
        <c:crosses val="autoZero"/>
        <c:auto val="1"/>
        <c:lblAlgn val="ctr"/>
        <c:lblOffset val="100"/>
        <c:noMultiLvlLbl val="0"/>
      </c:catAx>
      <c:valAx>
        <c:axId val="-145185536"/>
        <c:scaling>
          <c:orientation val="minMax"/>
        </c:scaling>
        <c:delete val="0"/>
        <c:axPos val="l"/>
        <c:majorGridlines/>
        <c:title>
          <c:tx>
            <c:rich>
              <a:bodyPr/>
              <a:lstStyle/>
              <a:p>
                <a:pPr>
                  <a:defRPr/>
                </a:pPr>
                <a:r>
                  <a:rPr lang="en-US"/>
                  <a:t>Billion US$</a:t>
                </a:r>
              </a:p>
            </c:rich>
          </c:tx>
          <c:layout/>
          <c:overlay val="0"/>
        </c:title>
        <c:numFmt formatCode="General" sourceLinked="1"/>
        <c:majorTickMark val="out"/>
        <c:minorTickMark val="none"/>
        <c:tickLblPos val="nextTo"/>
        <c:txPr>
          <a:bodyPr rot="0" vert="horz"/>
          <a:lstStyle/>
          <a:p>
            <a:pPr>
              <a:defRPr/>
            </a:pPr>
            <a:endParaRPr lang="en-US"/>
          </a:p>
        </c:txPr>
        <c:crossAx val="-145186080"/>
        <c:crosses val="autoZero"/>
        <c:crossBetween val="between"/>
        <c:dispUnits>
          <c:builtInUnit val="thousands"/>
        </c:dispUnits>
      </c:valAx>
    </c:plotArea>
    <c:legend>
      <c:legendPos val="b"/>
      <c:layout>
        <c:manualLayout>
          <c:xMode val="edge"/>
          <c:yMode val="edge"/>
          <c:x val="6.8420760266403122E-3"/>
          <c:y val="0.84072657584468613"/>
          <c:w val="0.99161082491808905"/>
          <c:h val="0.14340040828229805"/>
        </c:manualLayout>
      </c:layout>
      <c:overlay val="0"/>
      <c:txPr>
        <a:bodyPr/>
        <a:lstStyle/>
        <a:p>
          <a:pPr>
            <a:defRPr sz="1200"/>
          </a:pPr>
          <a:endParaRPr lang="en-US"/>
        </a:p>
      </c:txPr>
    </c:legend>
    <c:plotVisOnly val="1"/>
    <c:dispBlanksAs val="gap"/>
    <c:showDLblsOverMax val="0"/>
  </c:chart>
  <c:txPr>
    <a:bodyPr/>
    <a:lstStyle/>
    <a:p>
      <a:pPr>
        <a:defRPr sz="1600" b="0" i="0" u="none" strike="noStrike" baseline="0">
          <a:solidFill>
            <a:srgbClr val="000000"/>
          </a:solidFill>
          <a:latin typeface="+mj-lt"/>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'[graficas.xlsx]manufacturas structural change'!$B$1</c:f>
              <c:strCache>
                <c:ptCount val="1"/>
                <c:pt idx="0">
                  <c:v>Subsectorial productivity</c:v>
                </c:pt>
              </c:strCache>
            </c:strRef>
          </c:tx>
          <c:spPr>
            <a:solidFill>
              <a:schemeClr val="accent1"/>
            </a:solidFill>
            <a:ln>
              <a:noFill/>
            </a:ln>
            <a:effectLst/>
          </c:spPr>
          <c:invertIfNegative val="0"/>
          <c:cat>
            <c:strRef>
              <c:f>'[graficas.xlsx]manufacturas structural change'!$A$2:$A$23</c:f>
              <c:strCache>
                <c:ptCount val="22"/>
                <c:pt idx="0">
                  <c:v>Petroleum products and coal</c:v>
                </c:pt>
                <c:pt idx="1">
                  <c:v>Clothing</c:v>
                </c:pt>
                <c:pt idx="2">
                  <c:v>Beverage</c:v>
                </c:pt>
                <c:pt idx="3">
                  <c:v>Textile manufacturing inputs</c:v>
                </c:pt>
                <c:pt idx="4">
                  <c:v>Products Nonmetallic Mineral</c:v>
                </c:pt>
                <c:pt idx="5">
                  <c:v>Power generation</c:v>
                </c:pt>
                <c:pt idx="6">
                  <c:v>Furniture and related products</c:v>
                </c:pt>
                <c:pt idx="7">
                  <c:v>Leather</c:v>
                </c:pt>
                <c:pt idx="8">
                  <c:v>Computer equipment</c:v>
                </c:pt>
                <c:pt idx="9">
                  <c:v>Wood industry </c:v>
                </c:pt>
                <c:pt idx="10">
                  <c:v>Textiles</c:v>
                </c:pt>
                <c:pt idx="11">
                  <c:v>Printing</c:v>
                </c:pt>
                <c:pt idx="12">
                  <c:v>Paper </c:v>
                </c:pt>
                <c:pt idx="13">
                  <c:v>Machinery and equipment  </c:v>
                </c:pt>
                <c:pt idx="14">
                  <c:v>Chemical</c:v>
                </c:pt>
                <c:pt idx="15">
                  <c:v>Metallic products</c:v>
                </c:pt>
                <c:pt idx="16">
                  <c:v>Others</c:v>
                </c:pt>
                <c:pt idx="17">
                  <c:v>Basic Metals</c:v>
                </c:pt>
                <c:pt idx="18">
                  <c:v>Plastic</c:v>
                </c:pt>
                <c:pt idx="19">
                  <c:v>Food Industry</c:v>
                </c:pt>
                <c:pt idx="20">
                  <c:v>Transportation equipment </c:v>
                </c:pt>
                <c:pt idx="21">
                  <c:v>Manufacturing</c:v>
                </c:pt>
              </c:strCache>
            </c:strRef>
          </c:cat>
          <c:val>
            <c:numRef>
              <c:f>'[graficas.xlsx]manufacturas structural change'!$B$2:$B$23</c:f>
              <c:numCache>
                <c:formatCode>General</c:formatCode>
                <c:ptCount val="22"/>
                <c:pt idx="0">
                  <c:v>1.8380923242224942E-2</c:v>
                </c:pt>
                <c:pt idx="1">
                  <c:v>3.8616242862744653E-4</c:v>
                </c:pt>
                <c:pt idx="2">
                  <c:v>4.5505981874624851E-3</c:v>
                </c:pt>
                <c:pt idx="3">
                  <c:v>-2.2618742127018779E-3</c:v>
                </c:pt>
                <c:pt idx="4">
                  <c:v>-8.6926860437753946E-3</c:v>
                </c:pt>
                <c:pt idx="5">
                  <c:v>-1.1698949952329029E-3</c:v>
                </c:pt>
                <c:pt idx="6">
                  <c:v>-4.5598064503415541E-4</c:v>
                </c:pt>
                <c:pt idx="7">
                  <c:v>4.7381507930331846E-4</c:v>
                </c:pt>
                <c:pt idx="8">
                  <c:v>-4.3220151604148639E-3</c:v>
                </c:pt>
                <c:pt idx="9">
                  <c:v>-6.8125229507489131E-4</c:v>
                </c:pt>
                <c:pt idx="10">
                  <c:v>-8.3284198988344341E-4</c:v>
                </c:pt>
                <c:pt idx="11">
                  <c:v>-1.1330577969153658E-3</c:v>
                </c:pt>
                <c:pt idx="12">
                  <c:v>-1.5281993667933839E-3</c:v>
                </c:pt>
                <c:pt idx="13">
                  <c:v>-7.3202508832582373E-4</c:v>
                </c:pt>
                <c:pt idx="14">
                  <c:v>6.6216124165180542E-4</c:v>
                </c:pt>
                <c:pt idx="15">
                  <c:v>-5.0754341477137078E-3</c:v>
                </c:pt>
                <c:pt idx="16">
                  <c:v>-3.2147381673505113E-4</c:v>
                </c:pt>
                <c:pt idx="17">
                  <c:v>5.8241482030035518E-3</c:v>
                </c:pt>
                <c:pt idx="18">
                  <c:v>-6.5740940536498206E-3</c:v>
                </c:pt>
                <c:pt idx="19">
                  <c:v>1.2039887226507E-2</c:v>
                </c:pt>
                <c:pt idx="20">
                  <c:v>5.5448196578956697E-3</c:v>
                </c:pt>
                <c:pt idx="21">
                  <c:v>1.4081685654425536E-2</c:v>
                </c:pt>
              </c:numCache>
            </c:numRef>
          </c:val>
        </c:ser>
        <c:ser>
          <c:idx val="1"/>
          <c:order val="1"/>
          <c:tx>
            <c:strRef>
              <c:f>'[graficas.xlsx]manufacturas structural change'!$C$1</c:f>
              <c:strCache>
                <c:ptCount val="1"/>
                <c:pt idx="0">
                  <c:v>Structural change</c:v>
                </c:pt>
              </c:strCache>
            </c:strRef>
          </c:tx>
          <c:spPr>
            <a:solidFill>
              <a:schemeClr val="accent2"/>
            </a:solidFill>
            <a:ln>
              <a:noFill/>
            </a:ln>
            <a:effectLst/>
          </c:spPr>
          <c:invertIfNegative val="0"/>
          <c:cat>
            <c:strRef>
              <c:f>'[graficas.xlsx]manufacturas structural change'!$A$2:$A$23</c:f>
              <c:strCache>
                <c:ptCount val="22"/>
                <c:pt idx="0">
                  <c:v>Petroleum products and coal</c:v>
                </c:pt>
                <c:pt idx="1">
                  <c:v>Clothing</c:v>
                </c:pt>
                <c:pt idx="2">
                  <c:v>Beverage</c:v>
                </c:pt>
                <c:pt idx="3">
                  <c:v>Textile manufacturing inputs</c:v>
                </c:pt>
                <c:pt idx="4">
                  <c:v>Products Nonmetallic Mineral</c:v>
                </c:pt>
                <c:pt idx="5">
                  <c:v>Power generation</c:v>
                </c:pt>
                <c:pt idx="6">
                  <c:v>Furniture and related products</c:v>
                </c:pt>
                <c:pt idx="7">
                  <c:v>Leather</c:v>
                </c:pt>
                <c:pt idx="8">
                  <c:v>Computer equipment</c:v>
                </c:pt>
                <c:pt idx="9">
                  <c:v>Wood industry </c:v>
                </c:pt>
                <c:pt idx="10">
                  <c:v>Textiles</c:v>
                </c:pt>
                <c:pt idx="11">
                  <c:v>Printing</c:v>
                </c:pt>
                <c:pt idx="12">
                  <c:v>Paper </c:v>
                </c:pt>
                <c:pt idx="13">
                  <c:v>Machinery and equipment  </c:v>
                </c:pt>
                <c:pt idx="14">
                  <c:v>Chemical</c:v>
                </c:pt>
                <c:pt idx="15">
                  <c:v>Metallic products</c:v>
                </c:pt>
                <c:pt idx="16">
                  <c:v>Others</c:v>
                </c:pt>
                <c:pt idx="17">
                  <c:v>Basic Metals</c:v>
                </c:pt>
                <c:pt idx="18">
                  <c:v>Plastic</c:v>
                </c:pt>
                <c:pt idx="19">
                  <c:v>Food Industry</c:v>
                </c:pt>
                <c:pt idx="20">
                  <c:v>Transportation equipment </c:v>
                </c:pt>
                <c:pt idx="21">
                  <c:v>Manufacturing</c:v>
                </c:pt>
              </c:strCache>
            </c:strRef>
          </c:cat>
          <c:val>
            <c:numRef>
              <c:f>'[graficas.xlsx]manufacturas structural change'!$C$2:$C$23</c:f>
              <c:numCache>
                <c:formatCode>General</c:formatCode>
                <c:ptCount val="22"/>
                <c:pt idx="0">
                  <c:v>-6.8782717463560378E-3</c:v>
                </c:pt>
                <c:pt idx="1">
                  <c:v>-5.9341820530344107E-3</c:v>
                </c:pt>
                <c:pt idx="2">
                  <c:v>-1.4862172201706781E-3</c:v>
                </c:pt>
                <c:pt idx="3">
                  <c:v>-1.4436062705004971E-3</c:v>
                </c:pt>
                <c:pt idx="4">
                  <c:v>-1.2872612621512868E-3</c:v>
                </c:pt>
                <c:pt idx="5">
                  <c:v>-1.1319412746567154E-3</c:v>
                </c:pt>
                <c:pt idx="6">
                  <c:v>-9.6534073234631681E-4</c:v>
                </c:pt>
                <c:pt idx="7">
                  <c:v>-8.8963885992049613E-4</c:v>
                </c:pt>
                <c:pt idx="8">
                  <c:v>-5.0992927833252923E-4</c:v>
                </c:pt>
                <c:pt idx="9">
                  <c:v>-2.5145828089285729E-4</c:v>
                </c:pt>
                <c:pt idx="10">
                  <c:v>1.9379508135400793E-5</c:v>
                </c:pt>
                <c:pt idx="11">
                  <c:v>2.6095201763815516E-4</c:v>
                </c:pt>
                <c:pt idx="12">
                  <c:v>5.8753979086401836E-4</c:v>
                </c:pt>
                <c:pt idx="13">
                  <c:v>6.5324430351903562E-4</c:v>
                </c:pt>
                <c:pt idx="14">
                  <c:v>1.1047823209157446E-3</c:v>
                </c:pt>
                <c:pt idx="15">
                  <c:v>1.3754368229110503E-3</c:v>
                </c:pt>
                <c:pt idx="16">
                  <c:v>1.9413994505224469E-3</c:v>
                </c:pt>
                <c:pt idx="17">
                  <c:v>1.9907830479557569E-3</c:v>
                </c:pt>
                <c:pt idx="18">
                  <c:v>2.0943846259073207E-3</c:v>
                </c:pt>
                <c:pt idx="19">
                  <c:v>7.3992571605851444E-3</c:v>
                </c:pt>
                <c:pt idx="20">
                  <c:v>2.3832672296585519E-2</c:v>
                </c:pt>
                <c:pt idx="21">
                  <c:v>2.0481984367177766E-2</c:v>
                </c:pt>
              </c:numCache>
            </c:numRef>
          </c:val>
        </c:ser>
        <c:dLbls>
          <c:showLegendKey val="0"/>
          <c:showVal val="0"/>
          <c:showCatName val="0"/>
          <c:showSerName val="0"/>
          <c:showPercent val="0"/>
          <c:showBubbleSize val="0"/>
        </c:dLbls>
        <c:gapWidth val="150"/>
        <c:overlap val="100"/>
        <c:axId val="-145188800"/>
        <c:axId val="-145183360"/>
      </c:barChart>
      <c:catAx>
        <c:axId val="-1451888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5183360"/>
        <c:crosses val="autoZero"/>
        <c:auto val="1"/>
        <c:lblAlgn val="ctr"/>
        <c:lblOffset val="100"/>
        <c:noMultiLvlLbl val="0"/>
      </c:catAx>
      <c:valAx>
        <c:axId val="-1451833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45188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5165498308645"/>
          <c:y val="2.1821847635578599E-2"/>
          <c:w val="0.85789675502198404"/>
          <c:h val="0.76652572643563233"/>
        </c:manualLayout>
      </c:layout>
      <c:lineChart>
        <c:grouping val="standard"/>
        <c:varyColors val="0"/>
        <c:ser>
          <c:idx val="0"/>
          <c:order val="0"/>
          <c:tx>
            <c:strRef>
              <c:f>'[I&amp;D_respectoalPIB (1).xlsx]BM.'!$B$5</c:f>
              <c:strCache>
                <c:ptCount val="1"/>
                <c:pt idx="0">
                  <c:v>ARG</c:v>
                </c:pt>
              </c:strCache>
            </c:strRef>
          </c:tx>
          <c:marker>
            <c:symbol val="triangle"/>
            <c:size val="5"/>
          </c:marker>
          <c:cat>
            <c:numRef>
              <c:f>'[I&amp;D_respectoalPIB (1).xlsx]BM.'!$D$4:$K$4</c:f>
              <c:numCache>
                <c:formatCode>General</c:formatCode>
                <c:ptCount val="8"/>
                <c:pt idx="0">
                  <c:v>2000</c:v>
                </c:pt>
                <c:pt idx="1">
                  <c:v>2005</c:v>
                </c:pt>
                <c:pt idx="2">
                  <c:v>2006</c:v>
                </c:pt>
                <c:pt idx="3">
                  <c:v>2007</c:v>
                </c:pt>
                <c:pt idx="4">
                  <c:v>2008</c:v>
                </c:pt>
                <c:pt idx="5">
                  <c:v>2009</c:v>
                </c:pt>
                <c:pt idx="6">
                  <c:v>2010</c:v>
                </c:pt>
                <c:pt idx="7">
                  <c:v>2011</c:v>
                </c:pt>
              </c:numCache>
            </c:numRef>
          </c:cat>
          <c:val>
            <c:numRef>
              <c:f>'[I&amp;D_respectoalPIB (1).xlsx]BM.'!$D$5:$K$5</c:f>
              <c:numCache>
                <c:formatCode>General</c:formatCode>
                <c:ptCount val="8"/>
                <c:pt idx="0">
                  <c:v>0.43884000182151822</c:v>
                </c:pt>
                <c:pt idx="1">
                  <c:v>0.46077001094818099</c:v>
                </c:pt>
                <c:pt idx="2">
                  <c:v>0.49461999535560652</c:v>
                </c:pt>
                <c:pt idx="3">
                  <c:v>0.50792998075485196</c:v>
                </c:pt>
                <c:pt idx="4">
                  <c:v>0.52381002902984597</c:v>
                </c:pt>
                <c:pt idx="5">
                  <c:v>0.59509998559951804</c:v>
                </c:pt>
                <c:pt idx="6">
                  <c:v>0.61744999885559171</c:v>
                </c:pt>
                <c:pt idx="7">
                  <c:v>0.64696002006530795</c:v>
                </c:pt>
              </c:numCache>
            </c:numRef>
          </c:val>
          <c:smooth val="0"/>
        </c:ser>
        <c:ser>
          <c:idx val="1"/>
          <c:order val="1"/>
          <c:tx>
            <c:strRef>
              <c:f>'[I&amp;D_respectoalPIB (1).xlsx]BM.'!$B$6</c:f>
              <c:strCache>
                <c:ptCount val="1"/>
                <c:pt idx="0">
                  <c:v>BRA</c:v>
                </c:pt>
              </c:strCache>
            </c:strRef>
          </c:tx>
          <c:marker>
            <c:symbol val="square"/>
            <c:size val="5"/>
          </c:marker>
          <c:cat>
            <c:numRef>
              <c:f>'[I&amp;D_respectoalPIB (1).xlsx]BM.'!$D$4:$K$4</c:f>
              <c:numCache>
                <c:formatCode>General</c:formatCode>
                <c:ptCount val="8"/>
                <c:pt idx="0">
                  <c:v>2000</c:v>
                </c:pt>
                <c:pt idx="1">
                  <c:v>2005</c:v>
                </c:pt>
                <c:pt idx="2">
                  <c:v>2006</c:v>
                </c:pt>
                <c:pt idx="3">
                  <c:v>2007</c:v>
                </c:pt>
                <c:pt idx="4">
                  <c:v>2008</c:v>
                </c:pt>
                <c:pt idx="5">
                  <c:v>2009</c:v>
                </c:pt>
                <c:pt idx="6">
                  <c:v>2010</c:v>
                </c:pt>
                <c:pt idx="7">
                  <c:v>2011</c:v>
                </c:pt>
              </c:numCache>
            </c:numRef>
          </c:cat>
          <c:val>
            <c:numRef>
              <c:f>'[I&amp;D_respectoalPIB (1).xlsx]BM.'!$D$6:$K$6</c:f>
              <c:numCache>
                <c:formatCode>General</c:formatCode>
                <c:ptCount val="8"/>
                <c:pt idx="0">
                  <c:v>1.01824998855591</c:v>
                </c:pt>
                <c:pt idx="1">
                  <c:v>0.97131997346878174</c:v>
                </c:pt>
                <c:pt idx="2">
                  <c:v>1.0080100297927912</c:v>
                </c:pt>
                <c:pt idx="3">
                  <c:v>1.0951399803161599</c:v>
                </c:pt>
                <c:pt idx="4">
                  <c:v>1.1143100261688217</c:v>
                </c:pt>
                <c:pt idx="5">
                  <c:v>1.1661399602890001</c:v>
                </c:pt>
                <c:pt idx="6">
                  <c:v>1.1604199409484901</c:v>
                </c:pt>
                <c:pt idx="7">
                  <c:v>1.20964002609253</c:v>
                </c:pt>
              </c:numCache>
            </c:numRef>
          </c:val>
          <c:smooth val="0"/>
        </c:ser>
        <c:ser>
          <c:idx val="3"/>
          <c:order val="2"/>
          <c:tx>
            <c:strRef>
              <c:f>'[I&amp;D_respectoalPIB (1).xlsx]BM.'!$B$8</c:f>
              <c:strCache>
                <c:ptCount val="1"/>
                <c:pt idx="0">
                  <c:v>COL</c:v>
                </c:pt>
              </c:strCache>
            </c:strRef>
          </c:tx>
          <c:marker>
            <c:symbol val="circle"/>
            <c:size val="5"/>
          </c:marker>
          <c:cat>
            <c:numRef>
              <c:f>'[I&amp;D_respectoalPIB (1).xlsx]BM.'!$D$4:$K$4</c:f>
              <c:numCache>
                <c:formatCode>General</c:formatCode>
                <c:ptCount val="8"/>
                <c:pt idx="0">
                  <c:v>2000</c:v>
                </c:pt>
                <c:pt idx="1">
                  <c:v>2005</c:v>
                </c:pt>
                <c:pt idx="2">
                  <c:v>2006</c:v>
                </c:pt>
                <c:pt idx="3">
                  <c:v>2007</c:v>
                </c:pt>
                <c:pt idx="4">
                  <c:v>2008</c:v>
                </c:pt>
                <c:pt idx="5">
                  <c:v>2009</c:v>
                </c:pt>
                <c:pt idx="6">
                  <c:v>2010</c:v>
                </c:pt>
                <c:pt idx="7">
                  <c:v>2011</c:v>
                </c:pt>
              </c:numCache>
            </c:numRef>
          </c:cat>
          <c:val>
            <c:numRef>
              <c:f>'[I&amp;D_respectoalPIB (1).xlsx]BM.'!$D$8:$K$8</c:f>
              <c:numCache>
                <c:formatCode>General</c:formatCode>
                <c:ptCount val="8"/>
                <c:pt idx="0">
                  <c:v>0.10603000223636599</c:v>
                </c:pt>
                <c:pt idx="1">
                  <c:v>0.143350005149841</c:v>
                </c:pt>
                <c:pt idx="2">
                  <c:v>0.14166000485420199</c:v>
                </c:pt>
                <c:pt idx="3">
                  <c:v>0.17053000628948201</c:v>
                </c:pt>
                <c:pt idx="4">
                  <c:v>0.18177999556064611</c:v>
                </c:pt>
                <c:pt idx="5">
                  <c:v>0.17779000103473699</c:v>
                </c:pt>
                <c:pt idx="6">
                  <c:v>0.18053999543190022</c:v>
                </c:pt>
                <c:pt idx="7">
                  <c:v>0.1829700022935869</c:v>
                </c:pt>
              </c:numCache>
            </c:numRef>
          </c:val>
          <c:smooth val="0"/>
        </c:ser>
        <c:ser>
          <c:idx val="4"/>
          <c:order val="3"/>
          <c:tx>
            <c:strRef>
              <c:f>'[I&amp;D_respectoalPIB (1).xlsx]BM.'!$B$9</c:f>
              <c:strCache>
                <c:ptCount val="1"/>
                <c:pt idx="0">
                  <c:v>MEX</c:v>
                </c:pt>
              </c:strCache>
            </c:strRef>
          </c:tx>
          <c:marker>
            <c:symbol val="diamond"/>
            <c:size val="5"/>
          </c:marker>
          <c:cat>
            <c:numRef>
              <c:f>'[I&amp;D_respectoalPIB (1).xlsx]BM.'!$D$4:$K$4</c:f>
              <c:numCache>
                <c:formatCode>General</c:formatCode>
                <c:ptCount val="8"/>
                <c:pt idx="0">
                  <c:v>2000</c:v>
                </c:pt>
                <c:pt idx="1">
                  <c:v>2005</c:v>
                </c:pt>
                <c:pt idx="2">
                  <c:v>2006</c:v>
                </c:pt>
                <c:pt idx="3">
                  <c:v>2007</c:v>
                </c:pt>
                <c:pt idx="4">
                  <c:v>2008</c:v>
                </c:pt>
                <c:pt idx="5">
                  <c:v>2009</c:v>
                </c:pt>
                <c:pt idx="6">
                  <c:v>2010</c:v>
                </c:pt>
                <c:pt idx="7">
                  <c:v>2011</c:v>
                </c:pt>
              </c:numCache>
            </c:numRef>
          </c:cat>
          <c:val>
            <c:numRef>
              <c:f>'[I&amp;D_respectoalPIB (1).xlsx]BM.'!$D$9:$K$9</c:f>
              <c:numCache>
                <c:formatCode>General</c:formatCode>
                <c:ptCount val="8"/>
                <c:pt idx="0">
                  <c:v>0.31308999657630898</c:v>
                </c:pt>
                <c:pt idx="1">
                  <c:v>0.40176001191139199</c:v>
                </c:pt>
                <c:pt idx="2">
                  <c:v>0.37266001105308522</c:v>
                </c:pt>
                <c:pt idx="3">
                  <c:v>0.36836001276969937</c:v>
                </c:pt>
                <c:pt idx="4">
                  <c:v>0.40382999181747453</c:v>
                </c:pt>
                <c:pt idx="5">
                  <c:v>0.43064001202583302</c:v>
                </c:pt>
                <c:pt idx="6">
                  <c:v>0.45592001080513</c:v>
                </c:pt>
                <c:pt idx="7">
                  <c:v>0.42868998646736123</c:v>
                </c:pt>
              </c:numCache>
            </c:numRef>
          </c:val>
          <c:smooth val="0"/>
        </c:ser>
        <c:dLbls>
          <c:showLegendKey val="0"/>
          <c:showVal val="0"/>
          <c:showCatName val="0"/>
          <c:showSerName val="0"/>
          <c:showPercent val="0"/>
          <c:showBubbleSize val="0"/>
        </c:dLbls>
        <c:marker val="1"/>
        <c:smooth val="0"/>
        <c:axId val="-145176288"/>
        <c:axId val="-145177376"/>
      </c:lineChart>
      <c:catAx>
        <c:axId val="-145176288"/>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145177376"/>
        <c:crosses val="autoZero"/>
        <c:auto val="1"/>
        <c:lblAlgn val="ctr"/>
        <c:lblOffset val="100"/>
        <c:noMultiLvlLbl val="0"/>
      </c:catAx>
      <c:valAx>
        <c:axId val="-145177376"/>
        <c:scaling>
          <c:orientation val="minMax"/>
          <c:max val="1.3"/>
          <c:min val="0"/>
        </c:scaling>
        <c:delete val="0"/>
        <c:axPos val="l"/>
        <c:majorGridlines/>
        <c:numFmt formatCode="General" sourceLinked="1"/>
        <c:majorTickMark val="none"/>
        <c:minorTickMark val="none"/>
        <c:tickLblPos val="nextTo"/>
        <c:crossAx val="-145176288"/>
        <c:crosses val="autoZero"/>
        <c:crossBetween val="between"/>
      </c:valAx>
    </c:plotArea>
    <c:legend>
      <c:legendPos val="r"/>
      <c:layout>
        <c:manualLayout>
          <c:xMode val="edge"/>
          <c:yMode val="edge"/>
          <c:x val="0.1043678661254071"/>
          <c:y val="0.90779708845561713"/>
          <c:w val="0.72948415930106059"/>
          <c:h val="9.2202911544382829E-2"/>
        </c:manualLayout>
      </c:layout>
      <c:overlay val="0"/>
    </c:legend>
    <c:plotVisOnly val="1"/>
    <c:dispBlanksAs val="gap"/>
    <c:showDLblsOverMax val="0"/>
  </c:chart>
  <c:txPr>
    <a:bodyPr/>
    <a:lstStyle/>
    <a:p>
      <a:pPr>
        <a:defRPr sz="1300">
          <a:latin typeface="+mj-lt"/>
          <a:cs typeface="Times New Roman" panose="02020603050405020304"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'gastos en I&amp;d'!$A$16</c:f>
              <c:strCache>
                <c:ptCount val="1"/>
                <c:pt idx="0">
                  <c:v>Private sector</c:v>
                </c:pt>
              </c:strCache>
            </c:strRef>
          </c:tx>
          <c:spPr>
            <a:ln w="28575" cap="rnd">
              <a:solidFill>
                <a:schemeClr val="accent1"/>
              </a:solidFill>
              <a:round/>
            </a:ln>
            <a:effectLst/>
          </c:spPr>
          <c:marker>
            <c:symbol val="none"/>
          </c:marker>
          <c:cat>
            <c:numRef>
              <c:f>'gastos en I&amp;d'!$B$15:$P$15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'gastos en I&amp;d'!$B$16:$P$16</c:f>
              <c:numCache>
                <c:formatCode>General</c:formatCode>
                <c:ptCount val="15"/>
                <c:pt idx="0">
                  <c:v>29.52</c:v>
                </c:pt>
                <c:pt idx="1">
                  <c:v>29.84</c:v>
                </c:pt>
                <c:pt idx="2">
                  <c:v>34.69</c:v>
                </c:pt>
                <c:pt idx="3">
                  <c:v>34.700000000000003</c:v>
                </c:pt>
                <c:pt idx="4">
                  <c:v>38.619999999999997</c:v>
                </c:pt>
                <c:pt idx="5">
                  <c:v>41.51</c:v>
                </c:pt>
                <c:pt idx="6">
                  <c:v>45.22</c:v>
                </c:pt>
                <c:pt idx="7">
                  <c:v>44.58</c:v>
                </c:pt>
                <c:pt idx="8">
                  <c:v>38.25</c:v>
                </c:pt>
                <c:pt idx="9">
                  <c:v>39.06</c:v>
                </c:pt>
                <c:pt idx="10">
                  <c:v>36.21</c:v>
                </c:pt>
                <c:pt idx="11">
                  <c:v>36.76</c:v>
                </c:pt>
                <c:pt idx="12">
                  <c:v>27.06</c:v>
                </c:pt>
                <c:pt idx="13">
                  <c:v>22.16</c:v>
                </c:pt>
                <c:pt idx="14">
                  <c:v>23.76</c:v>
                </c:pt>
              </c:numCache>
            </c:numRef>
          </c:val>
          <c:smooth val="0"/>
        </c:ser>
        <c:ser>
          <c:idx val="1"/>
          <c:order val="1"/>
          <c:tx>
            <c:strRef>
              <c:f>'gastos en I&amp;d'!$A$17</c:f>
              <c:strCache>
                <c:ptCount val="1"/>
                <c:pt idx="0">
                  <c:v>Public sector</c:v>
                </c:pt>
              </c:strCache>
            </c:strRef>
          </c:tx>
          <c:spPr>
            <a:ln w="28575" cap="rnd">
              <a:solidFill>
                <a:schemeClr val="accent2"/>
              </a:solidFill>
              <a:round/>
            </a:ln>
            <a:effectLst/>
          </c:spPr>
          <c:marker>
            <c:symbol val="none"/>
          </c:marker>
          <c:cat>
            <c:numRef>
              <c:f>'gastos en I&amp;d'!$B$15:$P$15</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'gastos en I&amp;d'!$B$17:$P$17</c:f>
              <c:numCache>
                <c:formatCode>General</c:formatCode>
                <c:ptCount val="15"/>
                <c:pt idx="0">
                  <c:v>63.02</c:v>
                </c:pt>
                <c:pt idx="1">
                  <c:v>59.05</c:v>
                </c:pt>
                <c:pt idx="2">
                  <c:v>55.47</c:v>
                </c:pt>
                <c:pt idx="3">
                  <c:v>56.11</c:v>
                </c:pt>
                <c:pt idx="4">
                  <c:v>50.34</c:v>
                </c:pt>
                <c:pt idx="5">
                  <c:v>49.18</c:v>
                </c:pt>
                <c:pt idx="6">
                  <c:v>49.76</c:v>
                </c:pt>
                <c:pt idx="7">
                  <c:v>50.74</c:v>
                </c:pt>
                <c:pt idx="8">
                  <c:v>54.28</c:v>
                </c:pt>
                <c:pt idx="9">
                  <c:v>53.17</c:v>
                </c:pt>
                <c:pt idx="10">
                  <c:v>60.49</c:v>
                </c:pt>
                <c:pt idx="11">
                  <c:v>59.62</c:v>
                </c:pt>
                <c:pt idx="12">
                  <c:v>70.59</c:v>
                </c:pt>
                <c:pt idx="13">
                  <c:v>75.489999999999995</c:v>
                </c:pt>
                <c:pt idx="14">
                  <c:v>73.56</c:v>
                </c:pt>
              </c:numCache>
            </c:numRef>
          </c:val>
          <c:smooth val="0"/>
        </c:ser>
        <c:dLbls>
          <c:showLegendKey val="0"/>
          <c:showVal val="0"/>
          <c:showCatName val="0"/>
          <c:showSerName val="0"/>
          <c:showPercent val="0"/>
          <c:showBubbleSize val="0"/>
        </c:dLbls>
        <c:smooth val="0"/>
        <c:axId val="-145173568"/>
        <c:axId val="-145188256"/>
      </c:lineChart>
      <c:catAx>
        <c:axId val="-14517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300" b="0" i="0" u="none" strike="noStrike" kern="1200" baseline="0">
                <a:solidFill>
                  <a:schemeClr val="tx1"/>
                </a:solidFill>
                <a:latin typeface="+mj-lt"/>
                <a:ea typeface="+mn-ea"/>
                <a:cs typeface="+mn-cs"/>
              </a:defRPr>
            </a:pPr>
            <a:endParaRPr lang="en-US"/>
          </a:p>
        </c:txPr>
        <c:crossAx val="-145188256"/>
        <c:crosses val="autoZero"/>
        <c:auto val="1"/>
        <c:lblAlgn val="ctr"/>
        <c:lblOffset val="100"/>
        <c:noMultiLvlLbl val="0"/>
      </c:catAx>
      <c:valAx>
        <c:axId val="-145188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00" b="0" i="0" u="none" strike="noStrike" kern="1200" baseline="0">
                    <a:solidFill>
                      <a:schemeClr val="tx1"/>
                    </a:solidFill>
                    <a:latin typeface="+mj-lt"/>
                    <a:ea typeface="+mn-ea"/>
                    <a:cs typeface="+mn-cs"/>
                  </a:defRPr>
                </a:pPr>
                <a:r>
                  <a:rPr lang="en-US"/>
                  <a:t>%</a:t>
                </a:r>
              </a:p>
            </c:rich>
          </c:tx>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j-lt"/>
                <a:ea typeface="+mn-ea"/>
                <a:cs typeface="+mn-cs"/>
              </a:defRPr>
            </a:pPr>
            <a:endParaRPr lang="en-US"/>
          </a:p>
        </c:txPr>
        <c:crossAx val="-145173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300">
          <a:solidFill>
            <a:schemeClr val="tx1"/>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92509617560548E-2"/>
          <c:y val="0.15132979418296702"/>
          <c:w val="0.95700384702421371"/>
          <c:h val="0.62849555048222527"/>
        </c:manualLayout>
      </c:layout>
      <c:barChart>
        <c:barDir val="col"/>
        <c:grouping val="clustered"/>
        <c:varyColors val="0"/>
        <c:ser>
          <c:idx val="0"/>
          <c:order val="0"/>
          <c:tx>
            <c:strRef>
              <c:f>Data!$AQ$260</c:f>
              <c:strCache>
                <c:ptCount val="1"/>
                <c:pt idx="0">
                  <c:v>CHN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Data!$AR$259:$AV$259</c:f>
              <c:strCache>
                <c:ptCount val="5"/>
                <c:pt idx="0">
                  <c:v>1990</c:v>
                </c:pt>
                <c:pt idx="1">
                  <c:v>1995</c:v>
                </c:pt>
                <c:pt idx="2">
                  <c:v>2000</c:v>
                </c:pt>
                <c:pt idx="3">
                  <c:v>2010</c:v>
                </c:pt>
                <c:pt idx="4">
                  <c:v>2014</c:v>
                </c:pt>
              </c:strCache>
            </c:strRef>
          </c:cat>
          <c:val>
            <c:numRef>
              <c:f>Data!$AR$260:$AV$260</c:f>
              <c:numCache>
                <c:formatCode>0</c:formatCode>
                <c:ptCount val="5"/>
                <c:pt idx="0">
                  <c:v>40.896331687466351</c:v>
                </c:pt>
                <c:pt idx="1">
                  <c:v>46.681324002368726</c:v>
                </c:pt>
                <c:pt idx="2">
                  <c:v>45.427621589495665</c:v>
                </c:pt>
                <c:pt idx="3">
                  <c:v>46.173517924789039</c:v>
                </c:pt>
                <c:pt idx="4">
                  <c:v>42.640732524755599</c:v>
                </c:pt>
              </c:numCache>
            </c:numRef>
          </c:val>
        </c:ser>
        <c:ser>
          <c:idx val="1"/>
          <c:order val="1"/>
          <c:tx>
            <c:strRef>
              <c:f>Data!$AQ$261</c:f>
              <c:strCache>
                <c:ptCount val="1"/>
                <c:pt idx="0">
                  <c:v>KOR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Data!$AR$259:$AV$259</c:f>
              <c:strCache>
                <c:ptCount val="5"/>
                <c:pt idx="0">
                  <c:v>1990</c:v>
                </c:pt>
                <c:pt idx="1">
                  <c:v>1995</c:v>
                </c:pt>
                <c:pt idx="2">
                  <c:v>2000</c:v>
                </c:pt>
                <c:pt idx="3">
                  <c:v>2010</c:v>
                </c:pt>
                <c:pt idx="4">
                  <c:v>2014</c:v>
                </c:pt>
              </c:strCache>
            </c:strRef>
          </c:cat>
          <c:val>
            <c:numRef>
              <c:f>Data!$AR$261:$AV$261</c:f>
              <c:numCache>
                <c:formatCode>0</c:formatCode>
                <c:ptCount val="5"/>
                <c:pt idx="0">
                  <c:v>38.184903556157849</c:v>
                </c:pt>
                <c:pt idx="1">
                  <c:v>38.378793013798415</c:v>
                </c:pt>
                <c:pt idx="2">
                  <c:v>38.092428832604838</c:v>
                </c:pt>
                <c:pt idx="3">
                  <c:v>38.269729892157564</c:v>
                </c:pt>
                <c:pt idx="4">
                  <c:v>38.234310096128141</c:v>
                </c:pt>
              </c:numCache>
            </c:numRef>
          </c:val>
        </c:ser>
        <c:ser>
          <c:idx val="2"/>
          <c:order val="2"/>
          <c:tx>
            <c:strRef>
              <c:f>Data!$AQ$262</c:f>
              <c:strCache>
                <c:ptCount val="1"/>
                <c:pt idx="0">
                  <c:v>MEX</c:v>
                </c:pt>
              </c:strCache>
            </c:strRef>
          </c:tx>
          <c:spPr>
            <a:pattFill prst="wdUpDiag">
              <a:fgClr>
                <a:schemeClr val="accent1"/>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Data!$AR$259:$AV$259</c:f>
              <c:strCache>
                <c:ptCount val="5"/>
                <c:pt idx="0">
                  <c:v>1990</c:v>
                </c:pt>
                <c:pt idx="1">
                  <c:v>1995</c:v>
                </c:pt>
                <c:pt idx="2">
                  <c:v>2000</c:v>
                </c:pt>
                <c:pt idx="3">
                  <c:v>2010</c:v>
                </c:pt>
                <c:pt idx="4">
                  <c:v>2014</c:v>
                </c:pt>
              </c:strCache>
            </c:strRef>
          </c:cat>
          <c:val>
            <c:numRef>
              <c:f>Data!$AR$262:$AV$262</c:f>
              <c:numCache>
                <c:formatCode>0</c:formatCode>
                <c:ptCount val="5"/>
                <c:pt idx="0">
                  <c:v>28.418501909662027</c:v>
                </c:pt>
                <c:pt idx="1">
                  <c:v>32.470099123235677</c:v>
                </c:pt>
                <c:pt idx="2">
                  <c:v>34.858009856704115</c:v>
                </c:pt>
                <c:pt idx="3">
                  <c:v>35.086342365220645</c:v>
                </c:pt>
                <c:pt idx="4">
                  <c:v>33.834806876083796</c:v>
                </c:pt>
              </c:numCache>
            </c:numRef>
          </c:val>
        </c:ser>
        <c:ser>
          <c:idx val="3"/>
          <c:order val="3"/>
          <c:tx>
            <c:strRef>
              <c:f>Data!$AQ$263</c:f>
              <c:strCache>
                <c:ptCount val="1"/>
                <c:pt idx="0">
                  <c:v>LCN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Data!$AR$259:$AV$259</c:f>
              <c:strCache>
                <c:ptCount val="5"/>
                <c:pt idx="0">
                  <c:v>1990</c:v>
                </c:pt>
                <c:pt idx="1">
                  <c:v>1995</c:v>
                </c:pt>
                <c:pt idx="2">
                  <c:v>2000</c:v>
                </c:pt>
                <c:pt idx="3">
                  <c:v>2010</c:v>
                </c:pt>
                <c:pt idx="4">
                  <c:v>2014</c:v>
                </c:pt>
              </c:strCache>
            </c:strRef>
          </c:cat>
          <c:val>
            <c:numRef>
              <c:f>Data!$AR$263:$AV$263</c:f>
              <c:numCache>
                <c:formatCode>0</c:formatCode>
                <c:ptCount val="5"/>
                <c:pt idx="0">
                  <c:v>36.179307360160117</c:v>
                </c:pt>
                <c:pt idx="1">
                  <c:v>32.061049549114955</c:v>
                </c:pt>
                <c:pt idx="2">
                  <c:v>32.768594972190215</c:v>
                </c:pt>
                <c:pt idx="3">
                  <c:v>34.306519526345788</c:v>
                </c:pt>
                <c:pt idx="4">
                  <c:v>29.833982053393974</c:v>
                </c:pt>
              </c:numCache>
            </c:numRef>
          </c:val>
        </c:ser>
        <c:ser>
          <c:idx val="4"/>
          <c:order val="4"/>
          <c:tx>
            <c:strRef>
              <c:f>Data!$AQ$264</c:f>
              <c:strCache>
                <c:ptCount val="1"/>
                <c:pt idx="0">
                  <c:v>BRA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Data!$AR$259:$AV$259</c:f>
              <c:strCache>
                <c:ptCount val="5"/>
                <c:pt idx="0">
                  <c:v>1990</c:v>
                </c:pt>
                <c:pt idx="1">
                  <c:v>1995</c:v>
                </c:pt>
                <c:pt idx="2">
                  <c:v>2000</c:v>
                </c:pt>
                <c:pt idx="3">
                  <c:v>2010</c:v>
                </c:pt>
                <c:pt idx="4">
                  <c:v>2014</c:v>
                </c:pt>
              </c:strCache>
            </c:strRef>
          </c:cat>
          <c:val>
            <c:numRef>
              <c:f>Data!$AR$264:$AV$264</c:f>
              <c:numCache>
                <c:formatCode>0</c:formatCode>
                <c:ptCount val="5"/>
                <c:pt idx="0">
                  <c:v>38.690000000000012</c:v>
                </c:pt>
                <c:pt idx="1">
                  <c:v>27.525885815108975</c:v>
                </c:pt>
                <c:pt idx="2">
                  <c:v>26.492443544053206</c:v>
                </c:pt>
                <c:pt idx="3">
                  <c:v>27.355185365335419</c:v>
                </c:pt>
                <c:pt idx="4">
                  <c:v>23.410568091778959</c:v>
                </c:pt>
              </c:numCache>
            </c:numRef>
          </c:val>
        </c:ser>
        <c:ser>
          <c:idx val="5"/>
          <c:order val="5"/>
          <c:tx>
            <c:strRef>
              <c:f>Data!$AQ$265</c:f>
              <c:strCache>
                <c:ptCount val="1"/>
                <c:pt idx="0">
                  <c:v>OECD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Data!$AR$259:$AV$259</c:f>
              <c:strCache>
                <c:ptCount val="5"/>
                <c:pt idx="0">
                  <c:v>1990</c:v>
                </c:pt>
                <c:pt idx="1">
                  <c:v>1995</c:v>
                </c:pt>
                <c:pt idx="2">
                  <c:v>2000</c:v>
                </c:pt>
                <c:pt idx="3">
                  <c:v>2010</c:v>
                </c:pt>
                <c:pt idx="4">
                  <c:v>2014</c:v>
                </c:pt>
              </c:strCache>
            </c:strRef>
          </c:cat>
          <c:val>
            <c:numRef>
              <c:f>Data!$AR$265:$AV$265</c:f>
              <c:numCache>
                <c:formatCode>General</c:formatCode>
                <c:ptCount val="5"/>
                <c:pt idx="2" formatCode="0">
                  <c:v>27.196261480989691</c:v>
                </c:pt>
                <c:pt idx="3" formatCode="0">
                  <c:v>24.342683515657168</c:v>
                </c:pt>
              </c:numCache>
            </c:numRef>
          </c:val>
        </c:ser>
        <c:dLbls>
          <c:showLegendKey val="0"/>
          <c:showVal val="1"/>
          <c:showCatName val="0"/>
          <c:showSerName val="0"/>
          <c:showPercent val="0"/>
          <c:showBubbleSize val="0"/>
        </c:dLbls>
        <c:gapWidth val="150"/>
        <c:overlap val="-25"/>
        <c:axId val="-280774720"/>
        <c:axId val="-368748752"/>
      </c:barChart>
      <c:catAx>
        <c:axId val="-280774720"/>
        <c:scaling>
          <c:orientation val="minMax"/>
        </c:scaling>
        <c:delete val="0"/>
        <c:axPos val="b"/>
        <c:numFmt formatCode="General" sourceLinked="0"/>
        <c:majorTickMark val="none"/>
        <c:minorTickMark val="none"/>
        <c:tickLblPos val="nextTo"/>
        <c:crossAx val="-368748752"/>
        <c:crosses val="autoZero"/>
        <c:auto val="1"/>
        <c:lblAlgn val="ctr"/>
        <c:lblOffset val="100"/>
        <c:noMultiLvlLbl val="0"/>
      </c:catAx>
      <c:valAx>
        <c:axId val="-368748752"/>
        <c:scaling>
          <c:orientation val="minMax"/>
        </c:scaling>
        <c:delete val="1"/>
        <c:axPos val="l"/>
        <c:title>
          <c:tx>
            <c:rich>
              <a:bodyPr/>
              <a:lstStyle/>
              <a:p>
                <a:pPr>
                  <a:defRPr/>
                </a:pPr>
                <a:r>
                  <a:rPr lang="en-US" dirty="0" smtClean="0"/>
                  <a:t>%GDP</a:t>
                </a:r>
                <a:endParaRPr lang="en-US" dirty="0"/>
              </a:p>
            </c:rich>
          </c:tx>
          <c:layout>
            <c:manualLayout>
              <c:xMode val="edge"/>
              <c:yMode val="edge"/>
              <c:x val="0"/>
              <c:y val="0.32493580836332109"/>
            </c:manualLayout>
          </c:layout>
          <c:overlay val="0"/>
        </c:title>
        <c:numFmt formatCode="0" sourceLinked="1"/>
        <c:majorTickMark val="out"/>
        <c:minorTickMark val="none"/>
        <c:tickLblPos val="none"/>
        <c:crossAx val="-280774720"/>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MX"/>
              <a:t>Exports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'[traducciones.xlsx]11'!$A$4</c:f>
              <c:strCache>
                <c:ptCount val="1"/>
                <c:pt idx="0">
                  <c:v>Mining</c:v>
                </c:pt>
              </c:strCache>
            </c:strRef>
          </c:tx>
          <c:spPr>
            <a:solidFill>
              <a:schemeClr val="accent1"/>
            </a:solidFill>
            <a:ln>
              <a:noFill/>
            </a:ln>
            <a:effectLst/>
          </c:spPr>
          <c:cat>
            <c:numRef>
              <c:f>'[traducciones.xlsx]11'!$B$3:$L$3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'[traducciones.xlsx]11'!$B$4:$L$4</c:f>
              <c:numCache>
                <c:formatCode>General</c:formatCode>
                <c:ptCount val="11"/>
                <c:pt idx="0">
                  <c:v>10.5</c:v>
                </c:pt>
                <c:pt idx="1">
                  <c:v>11.91</c:v>
                </c:pt>
                <c:pt idx="2">
                  <c:v>13.79</c:v>
                </c:pt>
                <c:pt idx="3">
                  <c:v>14.63</c:v>
                </c:pt>
                <c:pt idx="4">
                  <c:v>14.82</c:v>
                </c:pt>
                <c:pt idx="5">
                  <c:v>15.52</c:v>
                </c:pt>
                <c:pt idx="6">
                  <c:v>12.1</c:v>
                </c:pt>
                <c:pt idx="7">
                  <c:v>13.48</c:v>
                </c:pt>
                <c:pt idx="8">
                  <c:v>16.309999999999999</c:v>
                </c:pt>
                <c:pt idx="9">
                  <c:v>14.9</c:v>
                </c:pt>
                <c:pt idx="10">
                  <c:v>13.03</c:v>
                </c:pt>
              </c:numCache>
            </c:numRef>
          </c:val>
        </c:ser>
        <c:ser>
          <c:idx val="1"/>
          <c:order val="1"/>
          <c:tx>
            <c:strRef>
              <c:f>'[traducciones.xlsx]11'!$A$5</c:f>
              <c:strCache>
                <c:ptCount val="1"/>
                <c:pt idx="0">
                  <c:v>Manufactury</c:v>
                </c:pt>
              </c:strCache>
            </c:strRef>
          </c:tx>
          <c:spPr>
            <a:solidFill>
              <a:schemeClr val="accent2"/>
            </a:solidFill>
            <a:ln>
              <a:noFill/>
            </a:ln>
            <a:effectLst/>
          </c:spPr>
          <c:cat>
            <c:numRef>
              <c:f>'[traducciones.xlsx]11'!$B$3:$L$3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'[traducciones.xlsx]11'!$B$5:$L$5</c:f>
              <c:numCache>
                <c:formatCode>General</c:formatCode>
                <c:ptCount val="11"/>
                <c:pt idx="0">
                  <c:v>85</c:v>
                </c:pt>
                <c:pt idx="1">
                  <c:v>83.82</c:v>
                </c:pt>
                <c:pt idx="2">
                  <c:v>81.45</c:v>
                </c:pt>
                <c:pt idx="3">
                  <c:v>81.12</c:v>
                </c:pt>
                <c:pt idx="4">
                  <c:v>80.91</c:v>
                </c:pt>
                <c:pt idx="5">
                  <c:v>80.08</c:v>
                </c:pt>
                <c:pt idx="6">
                  <c:v>83.03</c:v>
                </c:pt>
                <c:pt idx="7">
                  <c:v>82.52</c:v>
                </c:pt>
                <c:pt idx="8">
                  <c:v>79.66</c:v>
                </c:pt>
                <c:pt idx="9">
                  <c:v>81.14</c:v>
                </c:pt>
                <c:pt idx="10">
                  <c:v>82.43</c:v>
                </c:pt>
              </c:numCache>
            </c:numRef>
          </c:val>
        </c:ser>
        <c:ser>
          <c:idx val="2"/>
          <c:order val="2"/>
          <c:tx>
            <c:strRef>
              <c:f>'[traducciones.xlsx]11'!$A$6</c:f>
              <c:strCache>
                <c:ptCount val="1"/>
                <c:pt idx="0">
                  <c:v>Commercial</c:v>
                </c:pt>
              </c:strCache>
            </c:strRef>
          </c:tx>
          <c:spPr>
            <a:solidFill>
              <a:schemeClr val="accent3"/>
            </a:solidFill>
            <a:ln>
              <a:noFill/>
            </a:ln>
            <a:effectLst/>
          </c:spPr>
          <c:cat>
            <c:numRef>
              <c:f>'[traducciones.xlsx]11'!$B$3:$L$3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'[traducciones.xlsx]11'!$B$6:$L$6</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er>
        <c:ser>
          <c:idx val="3"/>
          <c:order val="3"/>
          <c:tx>
            <c:strRef>
              <c:f>'[traducciones.xlsx]11'!$A$7</c:f>
              <c:strCache>
                <c:ptCount val="1"/>
                <c:pt idx="0">
                  <c:v>Services</c:v>
                </c:pt>
              </c:strCache>
            </c:strRef>
          </c:tx>
          <c:spPr>
            <a:solidFill>
              <a:schemeClr val="accent4"/>
            </a:solidFill>
            <a:ln>
              <a:noFill/>
            </a:ln>
            <a:effectLst/>
          </c:spPr>
          <c:cat>
            <c:numRef>
              <c:f>'[traducciones.xlsx]11'!$B$3:$L$3</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'[traducciones.xlsx]11'!$B$7:$L$7</c:f>
              <c:numCache>
                <c:formatCode>General</c:formatCode>
                <c:ptCount val="11"/>
                <c:pt idx="0">
                  <c:v>1.3</c:v>
                </c:pt>
                <c:pt idx="1">
                  <c:v>1</c:v>
                </c:pt>
                <c:pt idx="2">
                  <c:v>1.4</c:v>
                </c:pt>
                <c:pt idx="3">
                  <c:v>1.2</c:v>
                </c:pt>
                <c:pt idx="4">
                  <c:v>1.1000000000000001</c:v>
                </c:pt>
                <c:pt idx="5">
                  <c:v>1</c:v>
                </c:pt>
                <c:pt idx="6">
                  <c:v>0.9</c:v>
                </c:pt>
                <c:pt idx="7">
                  <c:v>0.9</c:v>
                </c:pt>
                <c:pt idx="8">
                  <c:v>0.9</c:v>
                </c:pt>
                <c:pt idx="9">
                  <c:v>0.9</c:v>
                </c:pt>
                <c:pt idx="10">
                  <c:v>1.6</c:v>
                </c:pt>
              </c:numCache>
            </c:numRef>
          </c:val>
        </c:ser>
        <c:dLbls>
          <c:showLegendKey val="0"/>
          <c:showVal val="0"/>
          <c:showCatName val="0"/>
          <c:showSerName val="0"/>
          <c:showPercent val="0"/>
          <c:showBubbleSize val="0"/>
        </c:dLbls>
        <c:axId val="-92280992"/>
        <c:axId val="-92276640"/>
      </c:areaChart>
      <c:catAx>
        <c:axId val="-92280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2276640"/>
        <c:crosses val="autoZero"/>
        <c:auto val="1"/>
        <c:lblAlgn val="ctr"/>
        <c:lblOffset val="100"/>
        <c:noMultiLvlLbl val="0"/>
      </c:catAx>
      <c:valAx>
        <c:axId val="-92276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2280992"/>
        <c:crosses val="autoZero"/>
        <c:crossBetween val="midCat"/>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MX"/>
              <a:t>Imports</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279643746763122"/>
          <c:y val="0.13397477413371209"/>
          <c:w val="0.84700711486235869"/>
          <c:h val="0.58132437187815311"/>
        </c:manualLayout>
      </c:layout>
      <c:areaChart>
        <c:grouping val="stacked"/>
        <c:varyColors val="0"/>
        <c:ser>
          <c:idx val="0"/>
          <c:order val="0"/>
          <c:tx>
            <c:strRef>
              <c:f>'[traducciones.xlsx]11'!$A$12</c:f>
              <c:strCache>
                <c:ptCount val="1"/>
                <c:pt idx="0">
                  <c:v>Mining</c:v>
                </c:pt>
              </c:strCache>
            </c:strRef>
          </c:tx>
          <c:spPr>
            <a:solidFill>
              <a:schemeClr val="accent1"/>
            </a:solidFill>
            <a:ln>
              <a:noFill/>
            </a:ln>
            <a:effectLst/>
          </c:spPr>
          <c:cat>
            <c:numRef>
              <c:f>'[traducciones.xlsx]11'!$B$11:$L$11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'[traducciones.xlsx]11'!$B$12:$L$12</c:f>
              <c:numCache>
                <c:formatCode>General</c:formatCode>
                <c:ptCount val="11"/>
                <c:pt idx="0">
                  <c:v>0.59</c:v>
                </c:pt>
                <c:pt idx="1">
                  <c:v>0.64</c:v>
                </c:pt>
                <c:pt idx="2">
                  <c:v>0.82</c:v>
                </c:pt>
                <c:pt idx="3">
                  <c:v>0.81</c:v>
                </c:pt>
                <c:pt idx="4">
                  <c:v>0.6</c:v>
                </c:pt>
                <c:pt idx="5">
                  <c:v>0.85</c:v>
                </c:pt>
                <c:pt idx="6">
                  <c:v>0.55000000000000004</c:v>
                </c:pt>
                <c:pt idx="7">
                  <c:v>0.7</c:v>
                </c:pt>
                <c:pt idx="8">
                  <c:v>0.81</c:v>
                </c:pt>
                <c:pt idx="9">
                  <c:v>0.67</c:v>
                </c:pt>
                <c:pt idx="10">
                  <c:v>0.56000000000000005</c:v>
                </c:pt>
              </c:numCache>
            </c:numRef>
          </c:val>
        </c:ser>
        <c:ser>
          <c:idx val="1"/>
          <c:order val="1"/>
          <c:tx>
            <c:strRef>
              <c:f>'[traducciones.xlsx]11'!$A$13</c:f>
              <c:strCache>
                <c:ptCount val="1"/>
                <c:pt idx="0">
                  <c:v>Manufactury</c:v>
                </c:pt>
              </c:strCache>
            </c:strRef>
          </c:tx>
          <c:spPr>
            <a:solidFill>
              <a:schemeClr val="accent2"/>
            </a:solidFill>
            <a:ln>
              <a:noFill/>
            </a:ln>
            <a:effectLst/>
          </c:spPr>
          <c:cat>
            <c:numRef>
              <c:f>'[traducciones.xlsx]11'!$B$11:$L$11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'[traducciones.xlsx]11'!$B$13:$L$13</c:f>
              <c:numCache>
                <c:formatCode>General</c:formatCode>
                <c:ptCount val="11"/>
                <c:pt idx="0">
                  <c:v>93.1</c:v>
                </c:pt>
                <c:pt idx="1">
                  <c:v>93.813000000000002</c:v>
                </c:pt>
                <c:pt idx="2">
                  <c:v>94.081000000000003</c:v>
                </c:pt>
                <c:pt idx="3">
                  <c:v>94.466999999999999</c:v>
                </c:pt>
                <c:pt idx="4">
                  <c:v>94.506</c:v>
                </c:pt>
                <c:pt idx="5">
                  <c:v>93.75</c:v>
                </c:pt>
                <c:pt idx="6">
                  <c:v>92.998000000000005</c:v>
                </c:pt>
                <c:pt idx="7">
                  <c:v>93.844999999999999</c:v>
                </c:pt>
                <c:pt idx="8">
                  <c:v>93.03</c:v>
                </c:pt>
                <c:pt idx="9">
                  <c:v>93.453999999999994</c:v>
                </c:pt>
                <c:pt idx="10">
                  <c:v>93.935000000000002</c:v>
                </c:pt>
              </c:numCache>
            </c:numRef>
          </c:val>
        </c:ser>
        <c:ser>
          <c:idx val="2"/>
          <c:order val="2"/>
          <c:tx>
            <c:strRef>
              <c:f>'[traducciones.xlsx]11'!$A$14</c:f>
              <c:strCache>
                <c:ptCount val="1"/>
                <c:pt idx="0">
                  <c:v>Commercial</c:v>
                </c:pt>
              </c:strCache>
            </c:strRef>
          </c:tx>
          <c:spPr>
            <a:solidFill>
              <a:schemeClr val="accent3"/>
            </a:solidFill>
            <a:ln>
              <a:noFill/>
            </a:ln>
            <a:effectLst/>
          </c:spPr>
          <c:cat>
            <c:numRef>
              <c:f>'[traducciones.xlsx]11'!$B$11:$L$11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'[traducciones.xlsx]11'!$B$14:$L$14</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ser>
        <c:ser>
          <c:idx val="3"/>
          <c:order val="3"/>
          <c:tx>
            <c:strRef>
              <c:f>'[traducciones.xlsx]11'!$A$15</c:f>
              <c:strCache>
                <c:ptCount val="1"/>
                <c:pt idx="0">
                  <c:v>Services</c:v>
                </c:pt>
              </c:strCache>
            </c:strRef>
          </c:tx>
          <c:spPr>
            <a:solidFill>
              <a:schemeClr val="accent4"/>
            </a:solidFill>
            <a:ln>
              <a:noFill/>
            </a:ln>
            <a:effectLst/>
          </c:spPr>
          <c:cat>
            <c:numRef>
              <c:f>'[traducciones.xlsx]11'!$B$11:$L$11</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'[traducciones.xlsx]11'!$B$15:$L$15</c:f>
              <c:numCache>
                <c:formatCode>General</c:formatCode>
                <c:ptCount val="11"/>
                <c:pt idx="0">
                  <c:v>2.9</c:v>
                </c:pt>
                <c:pt idx="1">
                  <c:v>2.2999999999999998</c:v>
                </c:pt>
                <c:pt idx="2">
                  <c:v>2.2999999999999998</c:v>
                </c:pt>
                <c:pt idx="3">
                  <c:v>1.9</c:v>
                </c:pt>
                <c:pt idx="4">
                  <c:v>1.9</c:v>
                </c:pt>
                <c:pt idx="5">
                  <c:v>1.6</c:v>
                </c:pt>
                <c:pt idx="6">
                  <c:v>2.8</c:v>
                </c:pt>
                <c:pt idx="7">
                  <c:v>2.2999999999999998</c:v>
                </c:pt>
                <c:pt idx="8">
                  <c:v>2.5</c:v>
                </c:pt>
                <c:pt idx="9">
                  <c:v>2.2999999999999998</c:v>
                </c:pt>
                <c:pt idx="10">
                  <c:v>2.2000000000000002</c:v>
                </c:pt>
              </c:numCache>
            </c:numRef>
          </c:val>
        </c:ser>
        <c:dLbls>
          <c:showLegendKey val="0"/>
          <c:showVal val="0"/>
          <c:showCatName val="0"/>
          <c:showSerName val="0"/>
          <c:showPercent val="0"/>
          <c:showBubbleSize val="0"/>
        </c:dLbls>
        <c:axId val="-92290240"/>
        <c:axId val="-92288064"/>
      </c:areaChart>
      <c:catAx>
        <c:axId val="-92290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92288064"/>
        <c:crosses val="autoZero"/>
        <c:auto val="1"/>
        <c:lblAlgn val="ctr"/>
        <c:lblOffset val="100"/>
        <c:noMultiLvlLbl val="0"/>
      </c:catAx>
      <c:valAx>
        <c:axId val="-92288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2290240"/>
        <c:crosses val="autoZero"/>
        <c:crossBetween val="midCat"/>
        <c:majorUnit val="20"/>
      </c:valAx>
      <c:spPr>
        <a:noFill/>
        <a:ln>
          <a:noFill/>
        </a:ln>
        <a:effectLst/>
      </c:spPr>
    </c:plotArea>
    <c:legend>
      <c:legendPos val="b"/>
      <c:layout>
        <c:manualLayout>
          <c:xMode val="edge"/>
          <c:yMode val="edge"/>
          <c:x val="0.21470798284271131"/>
          <c:y val="0.84888384853361798"/>
          <c:w val="0.7352919306964506"/>
          <c:h val="0.133465642659195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'C:\Users\JEduardo\Downloads\[tx.val.tech.mf.zs_Indicator_es_excel_v2.xls]Data'!$B$256</c:f>
              <c:strCache>
                <c:ptCount val="1"/>
                <c:pt idx="0">
                  <c:v>BRA</c:v>
                </c:pt>
              </c:strCache>
            </c:strRef>
          </c:tx>
          <c:marker>
            <c:symbol val="none"/>
          </c:marker>
          <c:cat>
            <c:strRef>
              <c:f>'C:\Users\JEduardo\Downloads\[tx.val.tech.mf.zs_Indicator_es_excel_v2.xls]Data'!$C$255:$Z$255</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'C:\Users\JEduardo\Downloads\[tx.val.tech.mf.zs_Indicator_es_excel_v2.xls]Data'!$C$256:$Z$256</c:f>
              <c:numCache>
                <c:formatCode>General</c:formatCode>
                <c:ptCount val="24"/>
                <c:pt idx="0">
                  <c:v>6.4608784933594974</c:v>
                </c:pt>
                <c:pt idx="1">
                  <c:v>5.2026528182019796</c:v>
                </c:pt>
                <c:pt idx="2">
                  <c:v>4.9176021318409404</c:v>
                </c:pt>
                <c:pt idx="3">
                  <c:v>3.9539209200194132</c:v>
                </c:pt>
                <c:pt idx="4">
                  <c:v>4.5959004677991713</c:v>
                </c:pt>
                <c:pt idx="5">
                  <c:v>4.8882556220664499</c:v>
                </c:pt>
                <c:pt idx="6">
                  <c:v>6.2133142094106066</c:v>
                </c:pt>
                <c:pt idx="7">
                  <c:v>7.5362636127208944</c:v>
                </c:pt>
                <c:pt idx="8">
                  <c:v>9.4106842333900076</c:v>
                </c:pt>
                <c:pt idx="9">
                  <c:v>13.172854667017072</c:v>
                </c:pt>
                <c:pt idx="10">
                  <c:v>18.72725987491307</c:v>
                </c:pt>
                <c:pt idx="11">
                  <c:v>19.246160729524114</c:v>
                </c:pt>
                <c:pt idx="12">
                  <c:v>16.520299031804857</c:v>
                </c:pt>
                <c:pt idx="13">
                  <c:v>11.955995119001249</c:v>
                </c:pt>
                <c:pt idx="14">
                  <c:v>11.592722425285571</c:v>
                </c:pt>
                <c:pt idx="15">
                  <c:v>12.843148481684318</c:v>
                </c:pt>
                <c:pt idx="16">
                  <c:v>12.076423271139706</c:v>
                </c:pt>
                <c:pt idx="17">
                  <c:v>11.86594132265116</c:v>
                </c:pt>
                <c:pt idx="18">
                  <c:v>11.646935652222792</c:v>
                </c:pt>
                <c:pt idx="19">
                  <c:v>13.197277858721094</c:v>
                </c:pt>
                <c:pt idx="20">
                  <c:v>11.207631852846809</c:v>
                </c:pt>
                <c:pt idx="21">
                  <c:v>9.720194162440448</c:v>
                </c:pt>
                <c:pt idx="22">
                  <c:v>10.492703069440246</c:v>
                </c:pt>
                <c:pt idx="23">
                  <c:v>9.634550190278361</c:v>
                </c:pt>
              </c:numCache>
            </c:numRef>
          </c:val>
          <c:smooth val="0"/>
        </c:ser>
        <c:ser>
          <c:idx val="1"/>
          <c:order val="1"/>
          <c:tx>
            <c:strRef>
              <c:f>'C:\Users\JEduardo\Downloads\[tx.val.tech.mf.zs_Indicator_es_excel_v2.xls]Data'!$B$257</c:f>
              <c:strCache>
                <c:ptCount val="1"/>
                <c:pt idx="0">
                  <c:v>CHL</c:v>
                </c:pt>
              </c:strCache>
            </c:strRef>
          </c:tx>
          <c:marker>
            <c:symbol val="none"/>
          </c:marker>
          <c:cat>
            <c:strRef>
              <c:f>'C:\Users\JEduardo\Downloads\[tx.val.tech.mf.zs_Indicator_es_excel_v2.xls]Data'!$C$255:$Z$255</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'C:\Users\JEduardo\Downloads\[tx.val.tech.mf.zs_Indicator_es_excel_v2.xls]Data'!$C$257:$Z$257</c:f>
              <c:numCache>
                <c:formatCode>General</c:formatCode>
                <c:ptCount val="24"/>
                <c:pt idx="0">
                  <c:v>4.6822473015339705</c:v>
                </c:pt>
                <c:pt idx="1">
                  <c:v>1.9915282211722543</c:v>
                </c:pt>
                <c:pt idx="2">
                  <c:v>2.366165450895128</c:v>
                </c:pt>
                <c:pt idx="3">
                  <c:v>2.3794272111803112</c:v>
                </c:pt>
                <c:pt idx="4">
                  <c:v>2.1474704745475202</c:v>
                </c:pt>
                <c:pt idx="5">
                  <c:v>3.3396896350513674</c:v>
                </c:pt>
                <c:pt idx="6">
                  <c:v>3.6604899100847068</c:v>
                </c:pt>
                <c:pt idx="7">
                  <c:v>3.327845315851194</c:v>
                </c:pt>
                <c:pt idx="8">
                  <c:v>3.6725496825161761</c:v>
                </c:pt>
                <c:pt idx="9">
                  <c:v>3.2390203698558149</c:v>
                </c:pt>
                <c:pt idx="10">
                  <c:v>3.4060503125050969</c:v>
                </c:pt>
                <c:pt idx="11">
                  <c:v>3.1781168296465574</c:v>
                </c:pt>
                <c:pt idx="12">
                  <c:v>3.7778442645494916</c:v>
                </c:pt>
                <c:pt idx="13">
                  <c:v>4.140212566387798</c:v>
                </c:pt>
                <c:pt idx="14">
                  <c:v>5.3722774989585433</c:v>
                </c:pt>
                <c:pt idx="15">
                  <c:v>6.6091328617268212</c:v>
                </c:pt>
                <c:pt idx="16">
                  <c:v>6.3895548877017916</c:v>
                </c:pt>
                <c:pt idx="17">
                  <c:v>6.7850425031027974</c:v>
                </c:pt>
                <c:pt idx="18">
                  <c:v>5.8843941845988734</c:v>
                </c:pt>
                <c:pt idx="19">
                  <c:v>5.3725141423374447</c:v>
                </c:pt>
                <c:pt idx="20">
                  <c:v>5.4938818179375266</c:v>
                </c:pt>
                <c:pt idx="21">
                  <c:v>4.6047357667127899</c:v>
                </c:pt>
                <c:pt idx="22">
                  <c:v>4.6429839943169533</c:v>
                </c:pt>
                <c:pt idx="23">
                  <c:v>4.8978847871444389</c:v>
                </c:pt>
              </c:numCache>
            </c:numRef>
          </c:val>
          <c:smooth val="0"/>
        </c:ser>
        <c:ser>
          <c:idx val="2"/>
          <c:order val="2"/>
          <c:tx>
            <c:strRef>
              <c:f>'C:\Users\JEduardo\Downloads\[tx.val.tech.mf.zs_Indicator_es_excel_v2.xls]Data'!$B$258</c:f>
              <c:strCache>
                <c:ptCount val="1"/>
                <c:pt idx="0">
                  <c:v>LAC</c:v>
                </c:pt>
              </c:strCache>
            </c:strRef>
          </c:tx>
          <c:marker>
            <c:symbol val="none"/>
          </c:marker>
          <c:cat>
            <c:strRef>
              <c:f>'C:\Users\JEduardo\Downloads\[tx.val.tech.mf.zs_Indicator_es_excel_v2.xls]Data'!$C$255:$Z$255</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'C:\Users\JEduardo\Downloads\[tx.val.tech.mf.zs_Indicator_es_excel_v2.xls]Data'!$C$258:$Z$258</c:f>
              <c:numCache>
                <c:formatCode>General</c:formatCode>
                <c:ptCount val="24"/>
                <c:pt idx="0">
                  <c:v>7.2909425103521484</c:v>
                </c:pt>
                <c:pt idx="1">
                  <c:v>6.5056742322240861</c:v>
                </c:pt>
                <c:pt idx="2">
                  <c:v>7.526286138051228</c:v>
                </c:pt>
                <c:pt idx="3">
                  <c:v>7.2450602600101393</c:v>
                </c:pt>
                <c:pt idx="4">
                  <c:v>8.410761116375383</c:v>
                </c:pt>
                <c:pt idx="5">
                  <c:v>9.2865388297032556</c:v>
                </c:pt>
                <c:pt idx="6">
                  <c:v>10.406471666039364</c:v>
                </c:pt>
                <c:pt idx="7">
                  <c:v>11.615125395299721</c:v>
                </c:pt>
                <c:pt idx="8">
                  <c:v>14.788963434588998</c:v>
                </c:pt>
                <c:pt idx="9">
                  <c:v>17.700023991743123</c:v>
                </c:pt>
                <c:pt idx="10">
                  <c:v>19.282047732635515</c:v>
                </c:pt>
                <c:pt idx="11">
                  <c:v>18.168430974130526</c:v>
                </c:pt>
                <c:pt idx="12">
                  <c:v>17.184925703143399</c:v>
                </c:pt>
                <c:pt idx="13">
                  <c:v>15.853506861989707</c:v>
                </c:pt>
                <c:pt idx="14">
                  <c:v>15.186596998046795</c:v>
                </c:pt>
                <c:pt idx="15">
                  <c:v>14.780266190011613</c:v>
                </c:pt>
                <c:pt idx="16">
                  <c:v>14.622352037185347</c:v>
                </c:pt>
                <c:pt idx="17">
                  <c:v>13.06691772713266</c:v>
                </c:pt>
                <c:pt idx="18">
                  <c:v>11.928917701543767</c:v>
                </c:pt>
                <c:pt idx="19">
                  <c:v>13.502658576291321</c:v>
                </c:pt>
                <c:pt idx="20">
                  <c:v>12.632022083801431</c:v>
                </c:pt>
                <c:pt idx="21">
                  <c:v>12.581257455446583</c:v>
                </c:pt>
                <c:pt idx="22">
                  <c:v>11.612078086428085</c:v>
                </c:pt>
                <c:pt idx="23">
                  <c:v>12.175469147784474</c:v>
                </c:pt>
              </c:numCache>
            </c:numRef>
          </c:val>
          <c:smooth val="0"/>
        </c:ser>
        <c:ser>
          <c:idx val="3"/>
          <c:order val="3"/>
          <c:tx>
            <c:strRef>
              <c:f>'C:\Users\JEduardo\Downloads\[tx.val.tech.mf.zs_Indicator_es_excel_v2.xls]Data'!$B$259</c:f>
              <c:strCache>
                <c:ptCount val="1"/>
                <c:pt idx="0">
                  <c:v>MEX</c:v>
                </c:pt>
              </c:strCache>
            </c:strRef>
          </c:tx>
          <c:spPr>
            <a:ln>
              <a:solidFill>
                <a:schemeClr val="tx2">
                  <a:lumMod val="50000"/>
                </a:schemeClr>
              </a:solidFill>
              <a:prstDash val="sysDash"/>
            </a:ln>
          </c:spPr>
          <c:marker>
            <c:symbol val="none"/>
          </c:marker>
          <c:cat>
            <c:strRef>
              <c:f>'C:\Users\JEduardo\Downloads\[tx.val.tech.mf.zs_Indicator_es_excel_v2.xls]Data'!$C$255:$Z$255</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'C:\Users\JEduardo\Downloads\[tx.val.tech.mf.zs_Indicator_es_excel_v2.xls]Data'!$C$259:$Z$259</c:f>
              <c:numCache>
                <c:formatCode>General</c:formatCode>
                <c:ptCount val="24"/>
                <c:pt idx="0">
                  <c:v>8.4293223224089662</c:v>
                </c:pt>
                <c:pt idx="1">
                  <c:v>8.6801414761864102</c:v>
                </c:pt>
                <c:pt idx="2">
                  <c:v>11.24382897688756</c:v>
                </c:pt>
                <c:pt idx="3">
                  <c:v>11.598865977904307</c:v>
                </c:pt>
                <c:pt idx="4">
                  <c:v>13.936975163547402</c:v>
                </c:pt>
                <c:pt idx="5">
                  <c:v>15.172581185759377</c:v>
                </c:pt>
                <c:pt idx="6">
                  <c:v>15.805269764125743</c:v>
                </c:pt>
                <c:pt idx="7">
                  <c:v>17.553964627060211</c:v>
                </c:pt>
                <c:pt idx="8">
                  <c:v>19.25281533972916</c:v>
                </c:pt>
                <c:pt idx="9">
                  <c:v>20.746440619856742</c:v>
                </c:pt>
                <c:pt idx="10">
                  <c:v>22.451350773529764</c:v>
                </c:pt>
                <c:pt idx="11">
                  <c:v>22.056000235125669</c:v>
                </c:pt>
                <c:pt idx="12">
                  <c:v>21.426708445129325</c:v>
                </c:pt>
                <c:pt idx="13">
                  <c:v>21.399096116043808</c:v>
                </c:pt>
                <c:pt idx="14">
                  <c:v>21.28539641990351</c:v>
                </c:pt>
                <c:pt idx="15">
                  <c:v>19.635659263849877</c:v>
                </c:pt>
                <c:pt idx="16">
                  <c:v>18.981407854777107</c:v>
                </c:pt>
                <c:pt idx="17">
                  <c:v>17.177060002047035</c:v>
                </c:pt>
                <c:pt idx="18">
                  <c:v>15.72923353148815</c:v>
                </c:pt>
                <c:pt idx="19">
                  <c:v>18.17618749960133</c:v>
                </c:pt>
                <c:pt idx="20">
                  <c:v>16.937809358714155</c:v>
                </c:pt>
                <c:pt idx="21">
                  <c:v>16.509816607983272</c:v>
                </c:pt>
                <c:pt idx="22">
                  <c:v>16.33506619417706</c:v>
                </c:pt>
                <c:pt idx="23">
                  <c:v>15.924761756081454</c:v>
                </c:pt>
              </c:numCache>
            </c:numRef>
          </c:val>
          <c:smooth val="0"/>
        </c:ser>
        <c:ser>
          <c:idx val="4"/>
          <c:order val="4"/>
          <c:tx>
            <c:strRef>
              <c:f>'C:\Users\JEduardo\Downloads\[tx.val.tech.mf.zs_Indicator_es_excel_v2.xls]Data'!$B$260</c:f>
              <c:strCache>
                <c:ptCount val="1"/>
                <c:pt idx="0">
                  <c:v>OED</c:v>
                </c:pt>
              </c:strCache>
            </c:strRef>
          </c:tx>
          <c:marker>
            <c:symbol val="none"/>
          </c:marker>
          <c:cat>
            <c:strRef>
              <c:f>'C:\Users\JEduardo\Downloads\[tx.val.tech.mf.zs_Indicator_es_excel_v2.xls]Data'!$C$255:$Z$255</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'C:\Users\JEduardo\Downloads\[tx.val.tech.mf.zs_Indicator_es_excel_v2.xls]Data'!$C$260:$Z$260</c:f>
              <c:numCache>
                <c:formatCode>General</c:formatCode>
                <c:ptCount val="24"/>
                <c:pt idx="0">
                  <c:v>18.298786633324312</c:v>
                </c:pt>
                <c:pt idx="1">
                  <c:v>19.065878899010031</c:v>
                </c:pt>
                <c:pt idx="2">
                  <c:v>18.876793936684628</c:v>
                </c:pt>
                <c:pt idx="3">
                  <c:v>19.617420545989816</c:v>
                </c:pt>
                <c:pt idx="4">
                  <c:v>19.72574977983211</c:v>
                </c:pt>
                <c:pt idx="5">
                  <c:v>19.99057907994143</c:v>
                </c:pt>
                <c:pt idx="6">
                  <c:v>20.180241893174749</c:v>
                </c:pt>
                <c:pt idx="7">
                  <c:v>21.223646149283237</c:v>
                </c:pt>
                <c:pt idx="8">
                  <c:v>21.944350334069853</c:v>
                </c:pt>
                <c:pt idx="9">
                  <c:v>22.8122219843011</c:v>
                </c:pt>
                <c:pt idx="10">
                  <c:v>24.451010598835122</c:v>
                </c:pt>
                <c:pt idx="11">
                  <c:v>23.250652974579467</c:v>
                </c:pt>
                <c:pt idx="12">
                  <c:v>21.951639020282002</c:v>
                </c:pt>
                <c:pt idx="13">
                  <c:v>20.738882136289917</c:v>
                </c:pt>
                <c:pt idx="14">
                  <c:v>20.421475509272227</c:v>
                </c:pt>
                <c:pt idx="15">
                  <c:v>20.465369325974841</c:v>
                </c:pt>
                <c:pt idx="16">
                  <c:v>20.619960921635279</c:v>
                </c:pt>
                <c:pt idx="17">
                  <c:v>16.97244531152587</c:v>
                </c:pt>
                <c:pt idx="18">
                  <c:v>16.396485326977778</c:v>
                </c:pt>
                <c:pt idx="19">
                  <c:v>17.1759840196463</c:v>
                </c:pt>
                <c:pt idx="20">
                  <c:v>16.96225778061449</c:v>
                </c:pt>
                <c:pt idx="21">
                  <c:v>16.261529874283916</c:v>
                </c:pt>
                <c:pt idx="22">
                  <c:v>16.504778388275366</c:v>
                </c:pt>
                <c:pt idx="23">
                  <c:v>16.128133724797461</c:v>
                </c:pt>
              </c:numCache>
            </c:numRef>
          </c:val>
          <c:smooth val="0"/>
        </c:ser>
        <c:ser>
          <c:idx val="5"/>
          <c:order val="5"/>
          <c:tx>
            <c:strRef>
              <c:f>'C:\Users\JEduardo\Downloads\[tx.val.tech.mf.zs_Indicator_es_excel_v2.xls]Data'!$B$261</c:f>
              <c:strCache>
                <c:ptCount val="1"/>
                <c:pt idx="0">
                  <c:v>CHN</c:v>
                </c:pt>
              </c:strCache>
            </c:strRef>
          </c:tx>
          <c:marker>
            <c:symbol val="none"/>
          </c:marker>
          <c:cat>
            <c:strRef>
              <c:f>'C:\Users\JEduardo\Downloads\[tx.val.tech.mf.zs_Indicator_es_excel_v2.xls]Data'!$C$255:$Z$255</c:f>
              <c:strCach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strCache>
            </c:strRef>
          </c:cat>
          <c:val>
            <c:numRef>
              <c:f>'C:\Users\JEduardo\Downloads\[tx.val.tech.mf.zs_Indicator_es_excel_v2.xls]Data'!$C$261:$Z$261</c:f>
              <c:numCache>
                <c:formatCode>General</c:formatCode>
                <c:ptCount val="24"/>
                <c:pt idx="2">
                  <c:v>6.4350492623033837</c:v>
                </c:pt>
                <c:pt idx="3">
                  <c:v>7.0948248979299118</c:v>
                </c:pt>
                <c:pt idx="4">
                  <c:v>8.2918032919547606</c:v>
                </c:pt>
                <c:pt idx="5">
                  <c:v>10.431814696422634</c:v>
                </c:pt>
                <c:pt idx="6">
                  <c:v>12.417124039590821</c:v>
                </c:pt>
                <c:pt idx="7">
                  <c:v>13.124180027524101</c:v>
                </c:pt>
                <c:pt idx="8">
                  <c:v>15.35639879706282</c:v>
                </c:pt>
                <c:pt idx="9">
                  <c:v>17.199603917849828</c:v>
                </c:pt>
                <c:pt idx="10">
                  <c:v>18.984379699294987</c:v>
                </c:pt>
                <c:pt idx="11">
                  <c:v>20.956515273062646</c:v>
                </c:pt>
                <c:pt idx="12">
                  <c:v>23.665714780035096</c:v>
                </c:pt>
                <c:pt idx="13">
                  <c:v>27.379253152419331</c:v>
                </c:pt>
                <c:pt idx="14">
                  <c:v>30.064458717812908</c:v>
                </c:pt>
                <c:pt idx="15">
                  <c:v>30.843597990174487</c:v>
                </c:pt>
                <c:pt idx="16">
                  <c:v>30.514431570119644</c:v>
                </c:pt>
                <c:pt idx="17">
                  <c:v>26.662372751910247</c:v>
                </c:pt>
                <c:pt idx="18">
                  <c:v>25.56531104167555</c:v>
                </c:pt>
                <c:pt idx="19">
                  <c:v>27.534041576199787</c:v>
                </c:pt>
                <c:pt idx="20">
                  <c:v>27.512704270601734</c:v>
                </c:pt>
                <c:pt idx="21">
                  <c:v>25.807948404558456</c:v>
                </c:pt>
                <c:pt idx="22">
                  <c:v>26.274007340197187</c:v>
                </c:pt>
                <c:pt idx="23">
                  <c:v>26.965489517381936</c:v>
                </c:pt>
              </c:numCache>
            </c:numRef>
          </c:val>
          <c:smooth val="0"/>
        </c:ser>
        <c:dLbls>
          <c:showLegendKey val="0"/>
          <c:showVal val="0"/>
          <c:showCatName val="0"/>
          <c:showSerName val="0"/>
          <c:showPercent val="0"/>
          <c:showBubbleSize val="0"/>
        </c:dLbls>
        <c:smooth val="0"/>
        <c:axId val="-181948128"/>
        <c:axId val="-181942144"/>
      </c:lineChart>
      <c:catAx>
        <c:axId val="-181948128"/>
        <c:scaling>
          <c:orientation val="minMax"/>
        </c:scaling>
        <c:delete val="0"/>
        <c:axPos val="b"/>
        <c:numFmt formatCode="General" sourceLinked="1"/>
        <c:majorTickMark val="out"/>
        <c:minorTickMark val="none"/>
        <c:tickLblPos val="nextTo"/>
        <c:crossAx val="-181942144"/>
        <c:crosses val="autoZero"/>
        <c:auto val="1"/>
        <c:lblAlgn val="ctr"/>
        <c:lblOffset val="100"/>
        <c:noMultiLvlLbl val="0"/>
      </c:catAx>
      <c:valAx>
        <c:axId val="-181942144"/>
        <c:scaling>
          <c:orientation val="minMax"/>
        </c:scaling>
        <c:delete val="0"/>
        <c:axPos val="l"/>
        <c:majorGridlines/>
        <c:title>
          <c:tx>
            <c:rich>
              <a:bodyPr/>
              <a:lstStyle/>
              <a:p>
                <a:pPr>
                  <a:defRPr/>
                </a:pPr>
                <a:r>
                  <a:rPr lang="en-US" dirty="0"/>
                  <a:t>% Manufacturing GDP</a:t>
                </a:r>
              </a:p>
            </c:rich>
          </c:tx>
          <c:layout/>
          <c:overlay val="0"/>
        </c:title>
        <c:numFmt formatCode="General" sourceLinked="1"/>
        <c:majorTickMark val="out"/>
        <c:minorTickMark val="none"/>
        <c:tickLblPos val="nextTo"/>
        <c:crossAx val="-181948128"/>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'[pibt_cte.XLSX]Hoja3 (5)'!$B$1</c:f>
              <c:strCache>
                <c:ptCount val="1"/>
                <c:pt idx="0">
                  <c:v>1993</c:v>
                </c:pt>
              </c:strCache>
            </c:strRef>
          </c:tx>
          <c:spPr>
            <a:noFill/>
            <a:ln w="25400" cap="flat" cmpd="sng" algn="ctr">
              <a:solidFill>
                <a:schemeClr val="accent1"/>
              </a:solidFill>
              <a:miter lim="800000"/>
            </a:ln>
            <a:effectLst/>
          </c:spPr>
          <c:invertIfNegative val="0"/>
          <c:cat>
            <c:strRef>
              <c:f>'[pibt_cte.XLSX]Hoja3 (5)'!$A$2:$A$3,'[pibt_cte.XLSX]Hoja3 (5)'!$A$5:$A$9</c:f>
              <c:strCache>
                <c:ptCount val="7"/>
                <c:pt idx="0">
                  <c:v>AGRICULTURE</c:v>
                </c:pt>
                <c:pt idx="1">
                  <c:v>MINING</c:v>
                </c:pt>
                <c:pt idx="2">
                  <c:v>CONSTRUCTION</c:v>
                </c:pt>
                <c:pt idx="3">
                  <c:v>MANUFACTURING</c:v>
                </c:pt>
                <c:pt idx="4">
                  <c:v>COMMERCIAL</c:v>
                </c:pt>
                <c:pt idx="5">
                  <c:v>TRANSPORT</c:v>
                </c:pt>
                <c:pt idx="6">
                  <c:v>SERVICES</c:v>
                </c:pt>
              </c:strCache>
            </c:strRef>
          </c:cat>
          <c:val>
            <c:numRef>
              <c:f>'[pibt_cte.XLSX]Hoja3 (5)'!$B$2:$B$3,'[pibt_cte.XLSX]Hoja3 (5)'!$B$5:$B$9</c:f>
              <c:numCache>
                <c:formatCode>###\ ###\ ##0</c:formatCode>
                <c:ptCount val="7"/>
                <c:pt idx="0">
                  <c:v>295607.2</c:v>
                </c:pt>
                <c:pt idx="1">
                  <c:v>887276.53899999999</c:v>
                </c:pt>
                <c:pt idx="2">
                  <c:v>608861.45499999996</c:v>
                </c:pt>
                <c:pt idx="3">
                  <c:v>1399032.7609999999</c:v>
                </c:pt>
                <c:pt idx="4">
                  <c:v>863664.39500000002</c:v>
                </c:pt>
                <c:pt idx="5">
                  <c:v>449723.44799999997</c:v>
                </c:pt>
                <c:pt idx="6">
                  <c:v>1788257.21</c:v>
                </c:pt>
              </c:numCache>
            </c:numRef>
          </c:val>
        </c:ser>
        <c:ser>
          <c:idx val="1"/>
          <c:order val="1"/>
          <c:tx>
            <c:strRef>
              <c:f>'[pibt_cte.XLSX]Hoja3 (5)'!$C$1</c:f>
              <c:strCache>
                <c:ptCount val="1"/>
                <c:pt idx="0">
                  <c:v>1998</c:v>
                </c:pt>
              </c:strCache>
            </c:strRef>
          </c:tx>
          <c:spPr>
            <a:noFill/>
            <a:ln w="25400" cap="flat" cmpd="sng" algn="ctr">
              <a:solidFill>
                <a:schemeClr val="accent2"/>
              </a:solidFill>
              <a:miter lim="800000"/>
            </a:ln>
            <a:effectLst/>
          </c:spPr>
          <c:invertIfNegative val="0"/>
          <c:cat>
            <c:strRef>
              <c:f>'[pibt_cte.XLSX]Hoja3 (5)'!$A$2:$A$3,'[pibt_cte.XLSX]Hoja3 (5)'!$A$5:$A$9</c:f>
              <c:strCache>
                <c:ptCount val="7"/>
                <c:pt idx="0">
                  <c:v>AGRICULTURE</c:v>
                </c:pt>
                <c:pt idx="1">
                  <c:v>MINING</c:v>
                </c:pt>
                <c:pt idx="2">
                  <c:v>CONSTRUCTION</c:v>
                </c:pt>
                <c:pt idx="3">
                  <c:v>MANUFACTURING</c:v>
                </c:pt>
                <c:pt idx="4">
                  <c:v>COMMERCIAL</c:v>
                </c:pt>
                <c:pt idx="5">
                  <c:v>TRANSPORT</c:v>
                </c:pt>
                <c:pt idx="6">
                  <c:v>SERVICES</c:v>
                </c:pt>
              </c:strCache>
            </c:strRef>
          </c:cat>
          <c:val>
            <c:numRef>
              <c:f>'[pibt_cte.XLSX]Hoja3 (5)'!$C$2:$C$3,'[pibt_cte.XLSX]Hoja3 (5)'!$C$5:$C$9</c:f>
              <c:numCache>
                <c:formatCode>###\ ###\ ##0</c:formatCode>
                <c:ptCount val="7"/>
                <c:pt idx="0">
                  <c:v>324161.66200000001</c:v>
                </c:pt>
                <c:pt idx="1">
                  <c:v>1039744.258</c:v>
                </c:pt>
                <c:pt idx="2">
                  <c:v>691561.01500000001</c:v>
                </c:pt>
                <c:pt idx="3">
                  <c:v>1769094.923</c:v>
                </c:pt>
                <c:pt idx="4">
                  <c:v>1187972.713</c:v>
                </c:pt>
                <c:pt idx="5">
                  <c:v>555710.87</c:v>
                </c:pt>
                <c:pt idx="6">
                  <c:v>1980028.503</c:v>
                </c:pt>
              </c:numCache>
            </c:numRef>
          </c:val>
        </c:ser>
        <c:ser>
          <c:idx val="3"/>
          <c:order val="2"/>
          <c:tx>
            <c:strRef>
              <c:f>'[pibt_cte.XLSX]Hoja3 (5)'!$D$1</c:f>
              <c:strCache>
                <c:ptCount val="1"/>
                <c:pt idx="0">
                  <c:v>2003</c:v>
                </c:pt>
              </c:strCache>
            </c:strRef>
          </c:tx>
          <c:spPr>
            <a:noFill/>
            <a:ln w="25400" cap="flat" cmpd="sng" algn="ctr">
              <a:solidFill>
                <a:schemeClr val="accent4"/>
              </a:solidFill>
              <a:miter lim="800000"/>
            </a:ln>
            <a:effectLst/>
          </c:spPr>
          <c:invertIfNegative val="0"/>
          <c:cat>
            <c:strRef>
              <c:f>'[pibt_cte.XLSX]Hoja3 (5)'!$A$2:$A$3,'[pibt_cte.XLSX]Hoja3 (5)'!$A$5:$A$9</c:f>
              <c:strCache>
                <c:ptCount val="7"/>
                <c:pt idx="0">
                  <c:v>AGRICULTURE</c:v>
                </c:pt>
                <c:pt idx="1">
                  <c:v>MINING</c:v>
                </c:pt>
                <c:pt idx="2">
                  <c:v>CONSTRUCTION</c:v>
                </c:pt>
                <c:pt idx="3">
                  <c:v>MANUFACTURING</c:v>
                </c:pt>
                <c:pt idx="4">
                  <c:v>COMMERCIAL</c:v>
                </c:pt>
                <c:pt idx="5">
                  <c:v>TRANSPORT</c:v>
                </c:pt>
                <c:pt idx="6">
                  <c:v>SERVICES</c:v>
                </c:pt>
              </c:strCache>
            </c:strRef>
          </c:cat>
          <c:val>
            <c:numRef>
              <c:f>'[pibt_cte.XLSX]Hoja3 (5)'!$D$2:$D$3,'[pibt_cte.XLSX]Hoja3 (5)'!$D$5:$D$9</c:f>
              <c:numCache>
                <c:formatCode>###\ ###\ ##0</c:formatCode>
                <c:ptCount val="7"/>
                <c:pt idx="0">
                  <c:v>359229.60700000002</c:v>
                </c:pt>
                <c:pt idx="1">
                  <c:v>1101350.1140000001</c:v>
                </c:pt>
                <c:pt idx="2">
                  <c:v>787138.56000000006</c:v>
                </c:pt>
                <c:pt idx="3">
                  <c:v>1824420.173</c:v>
                </c:pt>
                <c:pt idx="4">
                  <c:v>1431038.858</c:v>
                </c:pt>
                <c:pt idx="5">
                  <c:v>614867.03300000005</c:v>
                </c:pt>
                <c:pt idx="6">
                  <c:v>2219323.719</c:v>
                </c:pt>
              </c:numCache>
            </c:numRef>
          </c:val>
        </c:ser>
        <c:ser>
          <c:idx val="4"/>
          <c:order val="3"/>
          <c:tx>
            <c:strRef>
              <c:f>'[pibt_cte.XLSX]Hoja3 (5)'!$E$1</c:f>
              <c:strCache>
                <c:ptCount val="1"/>
                <c:pt idx="0">
                  <c:v>2008</c:v>
                </c:pt>
              </c:strCache>
            </c:strRef>
          </c:tx>
          <c:spPr>
            <a:noFill/>
            <a:ln w="25400" cap="flat" cmpd="sng" algn="ctr">
              <a:solidFill>
                <a:schemeClr val="accent5"/>
              </a:solidFill>
              <a:miter lim="800000"/>
            </a:ln>
            <a:effectLst/>
          </c:spPr>
          <c:invertIfNegative val="0"/>
          <c:cat>
            <c:strRef>
              <c:f>'[pibt_cte.XLSX]Hoja3 (5)'!$A$2:$A$3,'[pibt_cte.XLSX]Hoja3 (5)'!$A$5:$A$9</c:f>
              <c:strCache>
                <c:ptCount val="7"/>
                <c:pt idx="0">
                  <c:v>AGRICULTURE</c:v>
                </c:pt>
                <c:pt idx="1">
                  <c:v>MINING</c:v>
                </c:pt>
                <c:pt idx="2">
                  <c:v>CONSTRUCTION</c:v>
                </c:pt>
                <c:pt idx="3">
                  <c:v>MANUFACTURING</c:v>
                </c:pt>
                <c:pt idx="4">
                  <c:v>COMMERCIAL</c:v>
                </c:pt>
                <c:pt idx="5">
                  <c:v>TRANSPORT</c:v>
                </c:pt>
                <c:pt idx="6">
                  <c:v>SERVICES</c:v>
                </c:pt>
              </c:strCache>
            </c:strRef>
          </c:cat>
          <c:val>
            <c:numRef>
              <c:f>'[pibt_cte.XLSX]Hoja3 (5)'!$E$2:$E$3,'[pibt_cte.XLSX]Hoja3 (5)'!$E$5:$E$9</c:f>
              <c:numCache>
                <c:formatCode>###\ ###\ ##0</c:formatCode>
                <c:ptCount val="7"/>
                <c:pt idx="0">
                  <c:v>392983.98300000001</c:v>
                </c:pt>
                <c:pt idx="1">
                  <c:v>1054690.9509999999</c:v>
                </c:pt>
                <c:pt idx="2">
                  <c:v>1030709.5330000001</c:v>
                </c:pt>
                <c:pt idx="3">
                  <c:v>2027254.8559999999</c:v>
                </c:pt>
                <c:pt idx="4">
                  <c:v>1785940.496</c:v>
                </c:pt>
                <c:pt idx="5">
                  <c:v>700557.06599999999</c:v>
                </c:pt>
                <c:pt idx="6">
                  <c:v>2925388.577</c:v>
                </c:pt>
              </c:numCache>
            </c:numRef>
          </c:val>
        </c:ser>
        <c:ser>
          <c:idx val="5"/>
          <c:order val="4"/>
          <c:tx>
            <c:strRef>
              <c:f>'[pibt_cte.XLSX]Hoja3 (5)'!$F$1</c:f>
              <c:strCache>
                <c:ptCount val="1"/>
                <c:pt idx="0">
                  <c:v>2013</c:v>
                </c:pt>
              </c:strCache>
            </c:strRef>
          </c:tx>
          <c:spPr>
            <a:noFill/>
            <a:ln w="25400" cap="flat" cmpd="sng" algn="ctr">
              <a:solidFill>
                <a:schemeClr val="accent6"/>
              </a:solidFill>
              <a:miter lim="800000"/>
            </a:ln>
            <a:effectLst/>
          </c:spPr>
          <c:invertIfNegative val="0"/>
          <c:cat>
            <c:strRef>
              <c:f>'[pibt_cte.XLSX]Hoja3 (5)'!$A$2:$A$3,'[pibt_cte.XLSX]Hoja3 (5)'!$A$5:$A$9</c:f>
              <c:strCache>
                <c:ptCount val="7"/>
                <c:pt idx="0">
                  <c:v>AGRICULTURE</c:v>
                </c:pt>
                <c:pt idx="1">
                  <c:v>MINING</c:v>
                </c:pt>
                <c:pt idx="2">
                  <c:v>CONSTRUCTION</c:v>
                </c:pt>
                <c:pt idx="3">
                  <c:v>MANUFACTURING</c:v>
                </c:pt>
                <c:pt idx="4">
                  <c:v>COMMERCIAL</c:v>
                </c:pt>
                <c:pt idx="5">
                  <c:v>TRANSPORT</c:v>
                </c:pt>
                <c:pt idx="6">
                  <c:v>SERVICES</c:v>
                </c:pt>
              </c:strCache>
            </c:strRef>
          </c:cat>
          <c:val>
            <c:numRef>
              <c:f>'[pibt_cte.XLSX]Hoja3 (5)'!$F$2:$F$3,'[pibt_cte.XLSX]Hoja3 (5)'!$F$5:$F$9</c:f>
              <c:numCache>
                <c:formatCode>###\ ###\ ##0</c:formatCode>
                <c:ptCount val="7"/>
                <c:pt idx="0">
                  <c:v>409100.223</c:v>
                </c:pt>
                <c:pt idx="1">
                  <c:v>1024518.295</c:v>
                </c:pt>
                <c:pt idx="2">
                  <c:v>990336.48600000003</c:v>
                </c:pt>
                <c:pt idx="3">
                  <c:v>2220741.0589999999</c:v>
                </c:pt>
                <c:pt idx="4">
                  <c:v>2055659.2649999999</c:v>
                </c:pt>
                <c:pt idx="5">
                  <c:v>776371.40300000005</c:v>
                </c:pt>
                <c:pt idx="6">
                  <c:v>3483051.3539999994</c:v>
                </c:pt>
              </c:numCache>
            </c:numRef>
          </c:val>
        </c:ser>
        <c:dLbls>
          <c:showLegendKey val="0"/>
          <c:showVal val="0"/>
          <c:showCatName val="0"/>
          <c:showSerName val="0"/>
          <c:showPercent val="0"/>
          <c:showBubbleSize val="0"/>
        </c:dLbls>
        <c:gapWidth val="164"/>
        <c:overlap val="-35"/>
        <c:axId val="-181954112"/>
        <c:axId val="-181953568"/>
      </c:barChart>
      <c:catAx>
        <c:axId val="-181954112"/>
        <c:scaling>
          <c:orientation val="minMax"/>
        </c:scaling>
        <c:delete val="1"/>
        <c:axPos val="b"/>
        <c:numFmt formatCode="General" sourceLinked="1"/>
        <c:majorTickMark val="none"/>
        <c:minorTickMark val="none"/>
        <c:tickLblPos val="nextTo"/>
        <c:crossAx val="-181953568"/>
        <c:crosses val="autoZero"/>
        <c:auto val="1"/>
        <c:lblAlgn val="ctr"/>
        <c:lblOffset val="100"/>
        <c:noMultiLvlLbl val="0"/>
      </c:catAx>
      <c:valAx>
        <c:axId val="-181953568"/>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81954112"/>
        <c:crosses val="autoZero"/>
        <c:crossBetween val="between"/>
        <c:dispUnits>
          <c:builtInUnit val="million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MM MXN$</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'[pibt_cte.XLSX]Hoja3 (4)'!$B$1</c:f>
              <c:strCache>
                <c:ptCount val="1"/>
                <c:pt idx="0">
                  <c:v>1994</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'[pibt_cte.XLSX]Hoja3 (4)'!$A$2:$A$3,'[pibt_cte.XLSX]Hoja3 (4)'!$A$5:$A$10</c:f>
              <c:strCache>
                <c:ptCount val="8"/>
                <c:pt idx="0">
                  <c:v>AGRICULTURE</c:v>
                </c:pt>
                <c:pt idx="1">
                  <c:v>MINING</c:v>
                </c:pt>
                <c:pt idx="2">
                  <c:v>CONSTRUCTION</c:v>
                </c:pt>
                <c:pt idx="3">
                  <c:v>MANUFACTURING</c:v>
                </c:pt>
                <c:pt idx="4">
                  <c:v>COMMERCIAL</c:v>
                </c:pt>
                <c:pt idx="5">
                  <c:v>TRANSPORT</c:v>
                </c:pt>
                <c:pt idx="6">
                  <c:v>SERVICES</c:v>
                </c:pt>
                <c:pt idx="7">
                  <c:v>TOTAL</c:v>
                </c:pt>
              </c:strCache>
            </c:strRef>
          </c:cat>
          <c:val>
            <c:numRef>
              <c:f>'[pibt_cte.XLSX]Hoja3 (4)'!$B$2:$B$3,'[pibt_cte.XLSX]Hoja3 (4)'!$B$5:$B$10</c:f>
              <c:numCache>
                <c:formatCode>0.0%</c:formatCode>
                <c:ptCount val="8"/>
                <c:pt idx="0">
                  <c:v>3.4501544617316471E-2</c:v>
                </c:pt>
                <c:pt idx="1">
                  <c:v>8.150197466226583E-3</c:v>
                </c:pt>
                <c:pt idx="2">
                  <c:v>0.12558429897652168</c:v>
                </c:pt>
                <c:pt idx="3">
                  <c:v>3.1396138978621035E-2</c:v>
                </c:pt>
                <c:pt idx="4">
                  <c:v>9.6801001041614043E-2</c:v>
                </c:pt>
                <c:pt idx="5">
                  <c:v>6.5413816270482927E-2</c:v>
                </c:pt>
                <c:pt idx="6">
                  <c:v>4.0825870904778849E-2</c:v>
                </c:pt>
                <c:pt idx="7">
                  <c:v>4.7273554677248475E-2</c:v>
                </c:pt>
              </c:numCache>
            </c:numRef>
          </c:val>
        </c:ser>
        <c:ser>
          <c:idx val="1"/>
          <c:order val="1"/>
          <c:tx>
            <c:strRef>
              <c:f>'[pibt_cte.XLSX]Hoja3 (4)'!$C$1</c:f>
              <c:strCache>
                <c:ptCount val="1"/>
                <c:pt idx="0">
                  <c:v>1998</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'[pibt_cte.XLSX]Hoja3 (4)'!$A$2:$A$3,'[pibt_cte.XLSX]Hoja3 (4)'!$A$5:$A$10</c:f>
              <c:strCache>
                <c:ptCount val="8"/>
                <c:pt idx="0">
                  <c:v>AGRICULTURE</c:v>
                </c:pt>
                <c:pt idx="1">
                  <c:v>MINING</c:v>
                </c:pt>
                <c:pt idx="2">
                  <c:v>CONSTRUCTION</c:v>
                </c:pt>
                <c:pt idx="3">
                  <c:v>MANUFACTURING</c:v>
                </c:pt>
                <c:pt idx="4">
                  <c:v>COMMERCIAL</c:v>
                </c:pt>
                <c:pt idx="5">
                  <c:v>TRANSPORT</c:v>
                </c:pt>
                <c:pt idx="6">
                  <c:v>SERVICES</c:v>
                </c:pt>
                <c:pt idx="7">
                  <c:v>TOTAL</c:v>
                </c:pt>
              </c:strCache>
            </c:strRef>
          </c:cat>
          <c:val>
            <c:numRef>
              <c:f>'[pibt_cte.XLSX]Hoja3 (4)'!$C$2:$C$3,'[pibt_cte.XLSX]Hoja3 (4)'!$C$5:$C$10</c:f>
              <c:numCache>
                <c:formatCode>0.0%</c:formatCode>
                <c:ptCount val="8"/>
                <c:pt idx="0">
                  <c:v>9.6595962479939512E-2</c:v>
                </c:pt>
                <c:pt idx="1">
                  <c:v>0.17183787950917528</c:v>
                </c:pt>
                <c:pt idx="2">
                  <c:v>0.13582656501059032</c:v>
                </c:pt>
                <c:pt idx="3">
                  <c:v>0.26451286368411209</c:v>
                </c:pt>
                <c:pt idx="4">
                  <c:v>0.37550270669662145</c:v>
                </c:pt>
                <c:pt idx="5">
                  <c:v>0.23567243929873993</c:v>
                </c:pt>
                <c:pt idx="6">
                  <c:v>0.10723921141075676</c:v>
                </c:pt>
                <c:pt idx="7">
                  <c:v>0.17025737151486187</c:v>
                </c:pt>
              </c:numCache>
            </c:numRef>
          </c:val>
        </c:ser>
        <c:ser>
          <c:idx val="3"/>
          <c:order val="2"/>
          <c:tx>
            <c:strRef>
              <c:f>'[pibt_cte.XLSX]Hoja3 (4)'!$D$1</c:f>
              <c:strCache>
                <c:ptCount val="1"/>
                <c:pt idx="0">
                  <c:v>2003</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'[pibt_cte.XLSX]Hoja3 (4)'!$A$2:$A$3,'[pibt_cte.XLSX]Hoja3 (4)'!$A$5:$A$10</c:f>
              <c:strCache>
                <c:ptCount val="8"/>
                <c:pt idx="0">
                  <c:v>AGRICULTURE</c:v>
                </c:pt>
                <c:pt idx="1">
                  <c:v>MINING</c:v>
                </c:pt>
                <c:pt idx="2">
                  <c:v>CONSTRUCTION</c:v>
                </c:pt>
                <c:pt idx="3">
                  <c:v>MANUFACTURING</c:v>
                </c:pt>
                <c:pt idx="4">
                  <c:v>COMMERCIAL</c:v>
                </c:pt>
                <c:pt idx="5">
                  <c:v>TRANSPORT</c:v>
                </c:pt>
                <c:pt idx="6">
                  <c:v>SERVICES</c:v>
                </c:pt>
                <c:pt idx="7">
                  <c:v>TOTAL</c:v>
                </c:pt>
              </c:strCache>
            </c:strRef>
          </c:cat>
          <c:val>
            <c:numRef>
              <c:f>'[pibt_cte.XLSX]Hoja3 (4)'!$D$2:$D$3,'[pibt_cte.XLSX]Hoja3 (4)'!$D$5:$D$10</c:f>
              <c:numCache>
                <c:formatCode>0.0%</c:formatCode>
                <c:ptCount val="8"/>
                <c:pt idx="0">
                  <c:v>0.10818042079263535</c:v>
                </c:pt>
                <c:pt idx="1">
                  <c:v>5.9250970155393823E-2</c:v>
                </c:pt>
                <c:pt idx="2">
                  <c:v>0.13820551321852648</c:v>
                </c:pt>
                <c:pt idx="3">
                  <c:v>3.1273194717093222E-2</c:v>
                </c:pt>
                <c:pt idx="4">
                  <c:v>0.20460583171660773</c:v>
                </c:pt>
                <c:pt idx="5">
                  <c:v>0.1064513332265753</c:v>
                </c:pt>
                <c:pt idx="6">
                  <c:v>0.12085442994251694</c:v>
                </c:pt>
                <c:pt idx="7">
                  <c:v>9.1226028217821442E-2</c:v>
                </c:pt>
              </c:numCache>
            </c:numRef>
          </c:val>
        </c:ser>
        <c:ser>
          <c:idx val="4"/>
          <c:order val="3"/>
          <c:tx>
            <c:strRef>
              <c:f>'[pibt_cte.XLSX]Hoja3 (4)'!$E$1</c:f>
              <c:strCache>
                <c:ptCount val="1"/>
                <c:pt idx="0">
                  <c:v>2008</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'[pibt_cte.XLSX]Hoja3 (4)'!$A$2:$A$3,'[pibt_cte.XLSX]Hoja3 (4)'!$A$5:$A$10</c:f>
              <c:strCache>
                <c:ptCount val="8"/>
                <c:pt idx="0">
                  <c:v>AGRICULTURE</c:v>
                </c:pt>
                <c:pt idx="1">
                  <c:v>MINING</c:v>
                </c:pt>
                <c:pt idx="2">
                  <c:v>CONSTRUCTION</c:v>
                </c:pt>
                <c:pt idx="3">
                  <c:v>MANUFACTURING</c:v>
                </c:pt>
                <c:pt idx="4">
                  <c:v>COMMERCIAL</c:v>
                </c:pt>
                <c:pt idx="5">
                  <c:v>TRANSPORT</c:v>
                </c:pt>
                <c:pt idx="6">
                  <c:v>SERVICES</c:v>
                </c:pt>
                <c:pt idx="7">
                  <c:v>TOTAL</c:v>
                </c:pt>
              </c:strCache>
            </c:strRef>
          </c:cat>
          <c:val>
            <c:numRef>
              <c:f>'[pibt_cte.XLSX]Hoja3 (4)'!$E$2:$E$3,'[pibt_cte.XLSX]Hoja3 (4)'!$E$5:$E$10</c:f>
              <c:numCache>
                <c:formatCode>0.0%</c:formatCode>
                <c:ptCount val="8"/>
                <c:pt idx="0">
                  <c:v>9.3963235051502725E-2</c:v>
                </c:pt>
                <c:pt idx="1">
                  <c:v>-4.2365422590767698E-2</c:v>
                </c:pt>
                <c:pt idx="2">
                  <c:v>0.30943849707985338</c:v>
                </c:pt>
                <c:pt idx="3">
                  <c:v>0.11117761467549836</c:v>
                </c:pt>
                <c:pt idx="4">
                  <c:v>0.24800279602190933</c:v>
                </c:pt>
                <c:pt idx="5">
                  <c:v>0.13936351829095361</c:v>
                </c:pt>
                <c:pt idx="6">
                  <c:v>0.318144149929666</c:v>
                </c:pt>
                <c:pt idx="7">
                  <c:v>0.18009591387395663</c:v>
                </c:pt>
              </c:numCache>
            </c:numRef>
          </c:val>
        </c:ser>
        <c:ser>
          <c:idx val="5"/>
          <c:order val="4"/>
          <c:tx>
            <c:strRef>
              <c:f>'[pibt_cte.XLSX]Hoja3 (4)'!$F$1</c:f>
              <c:strCache>
                <c:ptCount val="1"/>
                <c:pt idx="0">
                  <c:v>2013</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'[pibt_cte.XLSX]Hoja3 (4)'!$A$2:$A$3,'[pibt_cte.XLSX]Hoja3 (4)'!$A$5:$A$10</c:f>
              <c:strCache>
                <c:ptCount val="8"/>
                <c:pt idx="0">
                  <c:v>AGRICULTURE</c:v>
                </c:pt>
                <c:pt idx="1">
                  <c:v>MINING</c:v>
                </c:pt>
                <c:pt idx="2">
                  <c:v>CONSTRUCTION</c:v>
                </c:pt>
                <c:pt idx="3">
                  <c:v>MANUFACTURING</c:v>
                </c:pt>
                <c:pt idx="4">
                  <c:v>COMMERCIAL</c:v>
                </c:pt>
                <c:pt idx="5">
                  <c:v>TRANSPORT</c:v>
                </c:pt>
                <c:pt idx="6">
                  <c:v>SERVICES</c:v>
                </c:pt>
                <c:pt idx="7">
                  <c:v>TOTAL</c:v>
                </c:pt>
              </c:strCache>
            </c:strRef>
          </c:cat>
          <c:val>
            <c:numRef>
              <c:f>'[pibt_cte.XLSX]Hoja3 (4)'!$F$2:$F$3,'[pibt_cte.XLSX]Hoja3 (4)'!$F$5:$F$10</c:f>
              <c:numCache>
                <c:formatCode>0.0%</c:formatCode>
                <c:ptCount val="8"/>
                <c:pt idx="0">
                  <c:v>4.1009915663662078E-2</c:v>
                </c:pt>
                <c:pt idx="1">
                  <c:v>-2.8608054303862041E-2</c:v>
                </c:pt>
                <c:pt idx="2">
                  <c:v>-3.9170149986378355E-2</c:v>
                </c:pt>
                <c:pt idx="3">
                  <c:v>9.544246616420482E-2</c:v>
                </c:pt>
                <c:pt idx="4">
                  <c:v>0.15102337933659782</c:v>
                </c:pt>
                <c:pt idx="5">
                  <c:v>0.10822007325239102</c:v>
                </c:pt>
                <c:pt idx="6">
                  <c:v>0.19062861644584839</c:v>
                </c:pt>
                <c:pt idx="7">
                  <c:v>9.8650347149644491E-2</c:v>
                </c:pt>
              </c:numCache>
            </c:numRef>
          </c:val>
        </c:ser>
        <c:dLbls>
          <c:dLblPos val="outEnd"/>
          <c:showLegendKey val="0"/>
          <c:showVal val="1"/>
          <c:showCatName val="0"/>
          <c:showSerName val="0"/>
          <c:showPercent val="0"/>
          <c:showBubbleSize val="0"/>
        </c:dLbls>
        <c:gapWidth val="444"/>
        <c:overlap val="-90"/>
        <c:axId val="-181950848"/>
        <c:axId val="-181948672"/>
      </c:barChart>
      <c:catAx>
        <c:axId val="-181950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cap="all" spc="120" normalizeH="0" baseline="0">
                <a:solidFill>
                  <a:sysClr val="windowText" lastClr="000000"/>
                </a:solidFill>
                <a:latin typeface="+mn-lt"/>
                <a:ea typeface="+mn-ea"/>
                <a:cs typeface="+mn-cs"/>
              </a:defRPr>
            </a:pPr>
            <a:endParaRPr lang="en-US"/>
          </a:p>
        </c:txPr>
        <c:crossAx val="-181948672"/>
        <c:crosses val="autoZero"/>
        <c:auto val="1"/>
        <c:lblAlgn val="ctr"/>
        <c:lblOffset val="100"/>
        <c:noMultiLvlLbl val="0"/>
      </c:catAx>
      <c:valAx>
        <c:axId val="-181948672"/>
        <c:scaling>
          <c:orientation val="minMax"/>
        </c:scaling>
        <c:delete val="1"/>
        <c:axPos val="l"/>
        <c:numFmt formatCode="0%" sourceLinked="0"/>
        <c:majorTickMark val="none"/>
        <c:minorTickMark val="none"/>
        <c:tickLblPos val="nextTo"/>
        <c:crossAx val="-1819508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0" normalizeH="0" baseline="0">
                <a:solidFill>
                  <a:schemeClr val="tx1"/>
                </a:solidFill>
                <a:latin typeface="Gill Sans MT" panose="020B0502020104020203" pitchFamily="34" charset="0"/>
                <a:ea typeface="+mj-ea"/>
                <a:cs typeface="+mj-cs"/>
              </a:defRPr>
            </a:pPr>
            <a:r>
              <a:rPr lang="es-419" dirty="0" smtClean="0"/>
              <a:t>1998</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cap="none" spc="0" normalizeH="0" baseline="0">
              <a:solidFill>
                <a:schemeClr val="tx1"/>
              </a:solidFill>
              <a:latin typeface="Gill Sans MT" panose="020B0502020104020203" pitchFamily="34" charset="0"/>
              <a:ea typeface="+mj-ea"/>
              <a:cs typeface="+mj-cs"/>
            </a:defRPr>
          </a:pPr>
          <a:endParaRPr lang="en-US"/>
        </a:p>
      </c:txPr>
    </c:title>
    <c:autoTitleDeleted val="0"/>
    <c:plotArea>
      <c:layout>
        <c:manualLayout>
          <c:layoutTarget val="inner"/>
          <c:xMode val="edge"/>
          <c:yMode val="edge"/>
          <c:x val="0.18322333333333332"/>
          <c:y val="7.2200956937799057E-2"/>
          <c:w val="0.7344735555555556"/>
          <c:h val="0.78728490892590353"/>
        </c:manualLayout>
      </c:layout>
      <c:bubbleChart>
        <c:varyColors val="0"/>
        <c:ser>
          <c:idx val="0"/>
          <c:order val="0"/>
          <c:tx>
            <c:strRef>
              <c:f>'[graficas cambio estructural.xlsx]Shares wages L VA'!$A$3</c:f>
              <c:strCache>
                <c:ptCount val="1"/>
                <c:pt idx="0">
                  <c:v>Mining</c:v>
                </c:pt>
              </c:strCache>
            </c:strRef>
          </c:tx>
          <c:spPr>
            <a:gradFill>
              <a:gsLst>
                <a:gs pos="0">
                  <a:schemeClr val="accent1">
                    <a:alpha val="75000"/>
                  </a:schemeClr>
                </a:gs>
                <a:gs pos="100000">
                  <a:schemeClr val="accent1">
                    <a:lumMod val="75000"/>
                    <a:alpha val="75000"/>
                  </a:schemeClr>
                </a:gs>
              </a:gsLst>
              <a:lin ang="2700000" scaled="1"/>
            </a:gradFill>
            <a:ln w="25400">
              <a:noFill/>
            </a:ln>
            <a:effectLst/>
          </c:spPr>
          <c:invertIfNegative val="0"/>
          <c:dLbls>
            <c:dLbl>
              <c:idx val="0"/>
              <c:layout>
                <c:manualLayout>
                  <c:x val="-0.16604400166044"/>
                  <c:y val="-0.1391506078891091"/>
                </c:manualLayout>
              </c:layout>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VA'!$B$3</c:f>
              <c:numCache>
                <c:formatCode>0.00%</c:formatCode>
                <c:ptCount val="1"/>
                <c:pt idx="0">
                  <c:v>8.2904743007675002E-3</c:v>
                </c:pt>
              </c:numCache>
            </c:numRef>
          </c:xVal>
          <c:yVal>
            <c:numRef>
              <c:f>'[graficas cambio estructural.xlsx]Shares wages L VA'!$C$3</c:f>
              <c:numCache>
                <c:formatCode>0.00%</c:formatCode>
                <c:ptCount val="1"/>
                <c:pt idx="0">
                  <c:v>2.0227356383621258E-2</c:v>
                </c:pt>
              </c:numCache>
            </c:numRef>
          </c:yVal>
          <c:bubbleSize>
            <c:numRef>
              <c:f>'[graficas cambio estructural.xlsx]Shares wages L VA'!$D$3</c:f>
              <c:numCache>
                <c:formatCode>0.00%</c:formatCode>
                <c:ptCount val="1"/>
                <c:pt idx="0">
                  <c:v>8.2769116482508953E-2</c:v>
                </c:pt>
              </c:numCache>
            </c:numRef>
          </c:bubbleSize>
          <c:bubble3D val="0"/>
        </c:ser>
        <c:ser>
          <c:idx val="1"/>
          <c:order val="1"/>
          <c:tx>
            <c:strRef>
              <c:f>'[graficas cambio estructural.xlsx]Shares wages L VA'!$A$4</c:f>
              <c:strCache>
                <c:ptCount val="1"/>
                <c:pt idx="0">
                  <c:v>Utilities</c:v>
                </c:pt>
              </c:strCache>
            </c:strRef>
          </c:tx>
          <c:spPr>
            <a:gradFill>
              <a:gsLst>
                <a:gs pos="0">
                  <a:schemeClr val="accent2">
                    <a:alpha val="75000"/>
                  </a:schemeClr>
                </a:gs>
                <a:gs pos="100000">
                  <a:schemeClr val="accent2">
                    <a:lumMod val="75000"/>
                    <a:alpha val="75000"/>
                  </a:schemeClr>
                </a:gs>
              </a:gsLst>
              <a:lin ang="2700000" scaled="1"/>
            </a:gradFill>
            <a:ln w="25400">
              <a:noFill/>
            </a:ln>
            <a:effectLst/>
          </c:spPr>
          <c:invertIfNegative val="0"/>
          <c:dLbls>
            <c:dLbl>
              <c:idx val="0"/>
              <c:layout>
                <c:manualLayout>
                  <c:x val="-6.4240855322723542E-2"/>
                  <c:y val="-0.18785332065029725"/>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VA'!$B$4</c:f>
              <c:numCache>
                <c:formatCode>0.00%</c:formatCode>
                <c:ptCount val="1"/>
                <c:pt idx="0">
                  <c:v>1.3918876417299829E-2</c:v>
                </c:pt>
              </c:numCache>
            </c:numRef>
          </c:xVal>
          <c:yVal>
            <c:numRef>
              <c:f>'[graficas cambio estructural.xlsx]Shares wages L VA'!$C$4</c:f>
              <c:numCache>
                <c:formatCode>0.00%</c:formatCode>
                <c:ptCount val="1"/>
                <c:pt idx="0">
                  <c:v>2.9414194302670883E-2</c:v>
                </c:pt>
              </c:numCache>
            </c:numRef>
          </c:yVal>
          <c:bubbleSize>
            <c:numRef>
              <c:f>'[graficas cambio estructural.xlsx]Shares wages L VA'!$D$4</c:f>
              <c:numCache>
                <c:formatCode>0.00%</c:formatCode>
                <c:ptCount val="1"/>
                <c:pt idx="0">
                  <c:v>3.2117059841441462E-2</c:v>
                </c:pt>
              </c:numCache>
            </c:numRef>
          </c:bubbleSize>
          <c:bubble3D val="0"/>
        </c:ser>
        <c:ser>
          <c:idx val="2"/>
          <c:order val="2"/>
          <c:tx>
            <c:strRef>
              <c:f>'[graficas cambio estructural.xlsx]Shares wages L VA'!$A$5</c:f>
              <c:strCache>
                <c:ptCount val="1"/>
                <c:pt idx="0">
                  <c:v>Constr.</c:v>
                </c:pt>
              </c:strCache>
            </c:strRef>
          </c:tx>
          <c:spPr>
            <a:gradFill>
              <a:gsLst>
                <a:gs pos="0">
                  <a:schemeClr val="accent3">
                    <a:alpha val="75000"/>
                  </a:schemeClr>
                </a:gs>
                <a:gs pos="100000">
                  <a:schemeClr val="accent3">
                    <a:lumMod val="75000"/>
                    <a:alpha val="75000"/>
                  </a:schemeClr>
                </a:gs>
              </a:gsLst>
              <a:lin ang="2700000" scaled="1"/>
            </a:gra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VA'!$B$5</c:f>
              <c:numCache>
                <c:formatCode>0.00%</c:formatCode>
                <c:ptCount val="1"/>
                <c:pt idx="0">
                  <c:v>4.7712287896679521E-2</c:v>
                </c:pt>
              </c:numCache>
            </c:numRef>
          </c:xVal>
          <c:yVal>
            <c:numRef>
              <c:f>'[graficas cambio estructural.xlsx]Shares wages L VA'!$C$5</c:f>
              <c:numCache>
                <c:formatCode>0.00%</c:formatCode>
                <c:ptCount val="1"/>
                <c:pt idx="0">
                  <c:v>2.4993071351637048E-2</c:v>
                </c:pt>
              </c:numCache>
            </c:numRef>
          </c:yVal>
          <c:bubbleSize>
            <c:numRef>
              <c:f>'[graficas cambio estructural.xlsx]Shares wages L VA'!$D$5</c:f>
              <c:numCache>
                <c:formatCode>0.00%</c:formatCode>
                <c:ptCount val="1"/>
                <c:pt idx="0">
                  <c:v>1.9875185405987251E-2</c:v>
                </c:pt>
              </c:numCache>
            </c:numRef>
          </c:bubbleSize>
          <c:bubble3D val="0"/>
        </c:ser>
        <c:ser>
          <c:idx val="3"/>
          <c:order val="3"/>
          <c:tx>
            <c:strRef>
              <c:f>'[graficas cambio estructural.xlsx]Shares wages L VA'!$A$6</c:f>
              <c:strCache>
                <c:ptCount val="1"/>
                <c:pt idx="0">
                  <c:v>Manuf.</c:v>
                </c:pt>
              </c:strCache>
            </c:strRef>
          </c:tx>
          <c:spPr>
            <a:gradFill>
              <a:gsLst>
                <a:gs pos="0">
                  <a:schemeClr val="accent4">
                    <a:alpha val="75000"/>
                  </a:schemeClr>
                </a:gs>
                <a:gs pos="100000">
                  <a:schemeClr val="accent4">
                    <a:lumMod val="75000"/>
                    <a:alpha val="75000"/>
                  </a:schemeClr>
                </a:gs>
              </a:gsLst>
              <a:lin ang="2700000" scaled="1"/>
            </a:gradFill>
            <a:ln w="25400">
              <a:noFill/>
            </a:ln>
            <a:effectLst/>
          </c:spPr>
          <c:invertIfNegative val="0"/>
          <c:dLbls>
            <c:dLbl>
              <c:idx val="0"/>
              <c:layout>
                <c:manualLayout>
                  <c:x val="-0.24800292865010815"/>
                  <c:y val="-3.9426005568580912E-2"/>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VA'!$B$6</c:f>
              <c:numCache>
                <c:formatCode>0.00%</c:formatCode>
                <c:ptCount val="1"/>
                <c:pt idx="0">
                  <c:v>0.30582518085171367</c:v>
                </c:pt>
              </c:numCache>
            </c:numRef>
          </c:xVal>
          <c:yVal>
            <c:numRef>
              <c:f>'[graficas cambio estructural.xlsx]Shares wages L VA'!$C$6</c:f>
              <c:numCache>
                <c:formatCode>0.00%</c:formatCode>
                <c:ptCount val="1"/>
                <c:pt idx="0">
                  <c:v>0.37585327716654854</c:v>
                </c:pt>
              </c:numCache>
            </c:numRef>
          </c:yVal>
          <c:bubbleSize>
            <c:numRef>
              <c:f>'[graficas cambio estructural.xlsx]Shares wages L VA'!$D$6</c:f>
              <c:numCache>
                <c:formatCode>0.00%</c:formatCode>
                <c:ptCount val="1"/>
                <c:pt idx="0">
                  <c:v>0.34857141662866725</c:v>
                </c:pt>
              </c:numCache>
            </c:numRef>
          </c:bubbleSize>
          <c:bubble3D val="0"/>
        </c:ser>
        <c:ser>
          <c:idx val="4"/>
          <c:order val="4"/>
          <c:tx>
            <c:strRef>
              <c:f>'[graficas cambio estructural.xlsx]Shares wages L VA'!$A$7</c:f>
              <c:strCache>
                <c:ptCount val="1"/>
                <c:pt idx="0">
                  <c:v>Transp.</c:v>
                </c:pt>
              </c:strCache>
            </c:strRef>
          </c:tx>
          <c:spPr>
            <a:gradFill>
              <a:gsLst>
                <a:gs pos="0">
                  <a:schemeClr val="accent5">
                    <a:alpha val="75000"/>
                  </a:schemeClr>
                </a:gs>
                <a:gs pos="100000">
                  <a:schemeClr val="accent5">
                    <a:lumMod val="75000"/>
                    <a:alpha val="75000"/>
                  </a:schemeClr>
                </a:gs>
              </a:gsLst>
              <a:lin ang="2700000" scaled="1"/>
            </a:gradFill>
            <a:ln w="25400">
              <a:noFill/>
            </a:ln>
            <a:effectLst/>
          </c:spPr>
          <c:invertIfNegative val="0"/>
          <c:dLbls>
            <c:dLbl>
              <c:idx val="0"/>
              <c:layout>
                <c:manualLayout>
                  <c:x val="1.4151001984029644E-2"/>
                  <c:y val="-6.0298596751947243E-2"/>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VA'!$B$7</c:f>
              <c:numCache>
                <c:formatCode>0.00%</c:formatCode>
                <c:ptCount val="1"/>
                <c:pt idx="0">
                  <c:v>4.3710353655319188E-2</c:v>
                </c:pt>
              </c:numCache>
            </c:numRef>
          </c:xVal>
          <c:yVal>
            <c:numRef>
              <c:f>'[graficas cambio estructural.xlsx]Shares wages L VA'!$C$7</c:f>
              <c:numCache>
                <c:formatCode>0.00%</c:formatCode>
                <c:ptCount val="1"/>
                <c:pt idx="0">
                  <c:v>6.7429757566572601E-2</c:v>
                </c:pt>
              </c:numCache>
            </c:numRef>
          </c:yVal>
          <c:bubbleSize>
            <c:numRef>
              <c:f>'[graficas cambio estructural.xlsx]Shares wages L VA'!$D$7</c:f>
              <c:numCache>
                <c:formatCode>0.00%</c:formatCode>
                <c:ptCount val="1"/>
                <c:pt idx="0">
                  <c:v>4.0896460632521399E-2</c:v>
                </c:pt>
              </c:numCache>
            </c:numRef>
          </c:bubbleSize>
          <c:bubble3D val="0"/>
        </c:ser>
        <c:ser>
          <c:idx val="5"/>
          <c:order val="5"/>
          <c:tx>
            <c:strRef>
              <c:f>'[graficas cambio estructural.xlsx]Shares wages L VA'!$A$8</c:f>
              <c:strCache>
                <c:ptCount val="1"/>
                <c:pt idx="0">
                  <c:v>Commer.</c:v>
                </c:pt>
              </c:strCache>
            </c:strRef>
          </c:tx>
          <c:spPr>
            <a:gradFill>
              <a:gsLst>
                <a:gs pos="0">
                  <a:schemeClr val="accent6">
                    <a:alpha val="75000"/>
                  </a:schemeClr>
                </a:gs>
                <a:gs pos="100000">
                  <a:schemeClr val="accent6">
                    <a:lumMod val="75000"/>
                    <a:alpha val="75000"/>
                  </a:schemeClr>
                </a:gs>
              </a:gsLst>
              <a:lin ang="2700000" scaled="1"/>
            </a:gradFill>
            <a:ln w="25400">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VA'!$B$8</c:f>
              <c:numCache>
                <c:formatCode>0.00%</c:formatCode>
                <c:ptCount val="1"/>
                <c:pt idx="0">
                  <c:v>0.27777736272548142</c:v>
                </c:pt>
              </c:numCache>
            </c:numRef>
          </c:xVal>
          <c:yVal>
            <c:numRef>
              <c:f>'[graficas cambio estructural.xlsx]Shares wages L VA'!$C$8</c:f>
              <c:numCache>
                <c:formatCode>0.00%</c:formatCode>
                <c:ptCount val="1"/>
                <c:pt idx="0">
                  <c:v>0.14656132477342987</c:v>
                </c:pt>
              </c:numCache>
            </c:numRef>
          </c:yVal>
          <c:bubbleSize>
            <c:numRef>
              <c:f>'[graficas cambio estructural.xlsx]Shares wages L VA'!$D$8</c:f>
              <c:numCache>
                <c:formatCode>0.00%</c:formatCode>
                <c:ptCount val="1"/>
                <c:pt idx="0">
                  <c:v>0.21554619443759915</c:v>
                </c:pt>
              </c:numCache>
            </c:numRef>
          </c:bubbleSize>
          <c:bubble3D val="0"/>
        </c:ser>
        <c:ser>
          <c:idx val="6"/>
          <c:order val="6"/>
          <c:tx>
            <c:strRef>
              <c:f>'[graficas cambio estructural.xlsx]Shares wages L VA'!$A$9</c:f>
              <c:strCache>
                <c:ptCount val="1"/>
                <c:pt idx="0">
                  <c:v>Serv.</c:v>
                </c:pt>
              </c:strCache>
            </c:strRef>
          </c:tx>
          <c:spPr>
            <a:gradFill>
              <a:gsLst>
                <a:gs pos="0">
                  <a:schemeClr val="accent1">
                    <a:lumMod val="60000"/>
                    <a:alpha val="75000"/>
                  </a:schemeClr>
                </a:gs>
                <a:gs pos="100000">
                  <a:schemeClr val="accent1">
                    <a:lumMod val="60000"/>
                    <a:lumMod val="75000"/>
                    <a:alpha val="75000"/>
                  </a:schemeClr>
                </a:gs>
              </a:gsLst>
              <a:lin ang="2700000" scaled="1"/>
            </a:gradFill>
            <a:ln w="25400">
              <a:noFill/>
            </a:ln>
            <a:effectLst/>
          </c:spPr>
          <c:invertIfNegative val="0"/>
          <c:dLbls>
            <c:dLbl>
              <c:idx val="0"/>
              <c:layout>
                <c:manualLayout>
                  <c:x val="-7.5573333333333437E-2"/>
                  <c:y val="0.10830222222222222"/>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VA'!$B$9</c:f>
              <c:numCache>
                <c:formatCode>0.00%</c:formatCode>
                <c:ptCount val="1"/>
                <c:pt idx="0">
                  <c:v>0.30276546415273886</c:v>
                </c:pt>
              </c:numCache>
            </c:numRef>
          </c:xVal>
          <c:yVal>
            <c:numRef>
              <c:f>'[graficas cambio estructural.xlsx]Shares wages L VA'!$C$9</c:f>
              <c:numCache>
                <c:formatCode>0.00%</c:formatCode>
                <c:ptCount val="1"/>
                <c:pt idx="0">
                  <c:v>0.33552101845551979</c:v>
                </c:pt>
              </c:numCache>
            </c:numRef>
          </c:yVal>
          <c:bubbleSize>
            <c:numRef>
              <c:f>'[graficas cambio estructural.xlsx]Shares wages L VA'!$D$9</c:f>
              <c:numCache>
                <c:formatCode>0.00%</c:formatCode>
                <c:ptCount val="1"/>
                <c:pt idx="0">
                  <c:v>0.26022456657127463</c:v>
                </c:pt>
              </c:numCache>
            </c:numRef>
          </c:bubbleSize>
          <c:bubble3D val="0"/>
        </c:ser>
        <c:dLbls>
          <c:showLegendKey val="0"/>
          <c:showVal val="0"/>
          <c:showCatName val="0"/>
          <c:showSerName val="0"/>
          <c:showPercent val="0"/>
          <c:showBubbleSize val="0"/>
        </c:dLbls>
        <c:bubbleScale val="100"/>
        <c:showNegBubbles val="0"/>
        <c:axId val="-181947040"/>
        <c:axId val="-181956832"/>
      </c:bubbleChart>
      <c:valAx>
        <c:axId val="-181947040"/>
        <c:scaling>
          <c:orientation val="minMax"/>
          <c:max val="0.60000000000000009"/>
          <c:min val="-0.2"/>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r>
                  <a:rPr lang="es-MX"/>
                  <a:t>Employment share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title>
        <c:numFmt formatCode="0%" sourceLinked="0"/>
        <c:majorTickMark val="none"/>
        <c:minorTickMark val="none"/>
        <c:tickLblPos val="low"/>
        <c:spPr>
          <a:noFill/>
          <a:ln>
            <a:solidFill>
              <a:schemeClr val="dk1">
                <a:lumMod val="25000"/>
                <a:lumOff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181956832"/>
        <c:crosses val="autoZero"/>
        <c:crossBetween val="midCat"/>
      </c:valAx>
      <c:valAx>
        <c:axId val="-18195683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r>
                  <a:rPr lang="es-MX"/>
                  <a:t> Wages share</a:t>
                </a:r>
              </a:p>
            </c:rich>
          </c:tx>
          <c:layout>
            <c:manualLayout>
              <c:xMode val="edge"/>
              <c:yMode val="edge"/>
              <c:x val="1.4565068522557487E-2"/>
              <c:y val="0.300139841064901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title>
        <c:numFmt formatCode="0%" sourceLinked="0"/>
        <c:majorTickMark val="none"/>
        <c:minorTickMark val="none"/>
        <c:tickLblPos val="low"/>
        <c:spPr>
          <a:noFill/>
          <a:ln>
            <a:solidFill>
              <a:schemeClr val="dk1">
                <a:lumMod val="25000"/>
                <a:lumOff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181947040"/>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solidFill>
            <a:schemeClr val="tx1"/>
          </a:solidFill>
          <a:latin typeface="Gill Sans MT" panose="020B05020201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0" normalizeH="0" baseline="0">
                <a:solidFill>
                  <a:schemeClr val="tx1"/>
                </a:solidFill>
                <a:latin typeface="Gill Sans MT" panose="020B0502020104020203" pitchFamily="34" charset="0"/>
                <a:ea typeface="+mj-ea"/>
                <a:cs typeface="+mj-cs"/>
              </a:defRPr>
            </a:pPr>
            <a:r>
              <a:rPr lang="en-US" dirty="0" smtClean="0"/>
              <a:t>2013</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cap="none" spc="0" normalizeH="0" baseline="0">
              <a:solidFill>
                <a:schemeClr val="tx1"/>
              </a:solidFill>
              <a:latin typeface="Gill Sans MT" panose="020B0502020104020203" pitchFamily="34" charset="0"/>
              <a:ea typeface="+mj-ea"/>
              <a:cs typeface="+mj-cs"/>
            </a:defRPr>
          </a:pPr>
          <a:endParaRPr lang="en-US"/>
        </a:p>
      </c:txPr>
    </c:title>
    <c:autoTitleDeleted val="0"/>
    <c:plotArea>
      <c:layout>
        <c:manualLayout>
          <c:layoutTarget val="inner"/>
          <c:xMode val="edge"/>
          <c:yMode val="edge"/>
          <c:x val="0.19650177777777778"/>
          <c:y val="7.2200956937799057E-2"/>
          <c:w val="0.73248400000000002"/>
          <c:h val="0.78728490892590353"/>
        </c:manualLayout>
      </c:layout>
      <c:bubbleChart>
        <c:varyColors val="0"/>
        <c:ser>
          <c:idx val="0"/>
          <c:order val="0"/>
          <c:tx>
            <c:strRef>
              <c:f>'[graficas cambio estructural.xlsx]Shares wages L VA'!$A$20</c:f>
              <c:strCache>
                <c:ptCount val="1"/>
                <c:pt idx="0">
                  <c:v>Mining</c:v>
                </c:pt>
              </c:strCache>
            </c:strRef>
          </c:tx>
          <c:spPr>
            <a:gradFill>
              <a:gsLst>
                <a:gs pos="0">
                  <a:schemeClr val="accent1">
                    <a:alpha val="75000"/>
                  </a:schemeClr>
                </a:gs>
                <a:gs pos="100000">
                  <a:schemeClr val="accent1">
                    <a:lumMod val="75000"/>
                    <a:alpha val="75000"/>
                  </a:schemeClr>
                </a:gs>
              </a:gsLst>
              <a:lin ang="2700000" scaled="1"/>
            </a:gradFill>
            <a:ln>
              <a:noFill/>
            </a:ln>
            <a:effectLst/>
          </c:spPr>
          <c:invertIfNegative val="0"/>
          <c:dLbls>
            <c:dLbl>
              <c:idx val="0"/>
              <c:layout>
                <c:manualLayout>
                  <c:x val="-0.15922338474813935"/>
                  <c:y val="-0.17393825986138636"/>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VA'!$B$20</c:f>
              <c:numCache>
                <c:formatCode>0.0%</c:formatCode>
                <c:ptCount val="1"/>
                <c:pt idx="0">
                  <c:v>7.7870590849209676E-3</c:v>
                </c:pt>
              </c:numCache>
            </c:numRef>
          </c:xVal>
          <c:yVal>
            <c:numRef>
              <c:f>'[graficas cambio estructural.xlsx]Shares wages L VA'!$C$20</c:f>
              <c:numCache>
                <c:formatCode>0.0%</c:formatCode>
                <c:ptCount val="1"/>
                <c:pt idx="0">
                  <c:v>3.484763978943909E-2</c:v>
                </c:pt>
              </c:numCache>
            </c:numRef>
          </c:yVal>
          <c:bubbleSize>
            <c:numRef>
              <c:f>'[graficas cambio estructural.xlsx]Shares wages L VA'!$D$20</c:f>
              <c:numCache>
                <c:formatCode>0.0%</c:formatCode>
                <c:ptCount val="1"/>
                <c:pt idx="0">
                  <c:v>0.16837656110548802</c:v>
                </c:pt>
              </c:numCache>
            </c:numRef>
          </c:bubbleSize>
          <c:bubble3D val="0"/>
        </c:ser>
        <c:ser>
          <c:idx val="1"/>
          <c:order val="1"/>
          <c:tx>
            <c:strRef>
              <c:f>'[graficas cambio estructural.xlsx]Shares wages L VA'!$A$21</c:f>
              <c:strCache>
                <c:ptCount val="1"/>
                <c:pt idx="0">
                  <c:v>Utilities</c:v>
                </c:pt>
              </c:strCache>
            </c:strRef>
          </c:tx>
          <c:spPr>
            <a:gradFill>
              <a:gsLst>
                <a:gs pos="0">
                  <a:schemeClr val="accent2">
                    <a:alpha val="75000"/>
                  </a:schemeClr>
                </a:gs>
                <a:gs pos="100000">
                  <a:schemeClr val="accent2">
                    <a:lumMod val="75000"/>
                    <a:alpha val="75000"/>
                  </a:schemeClr>
                </a:gs>
              </a:gsLst>
              <a:lin ang="2700000" scaled="1"/>
            </a:gradFill>
            <a:ln>
              <a:noFill/>
            </a:ln>
            <a:effectLst/>
          </c:spPr>
          <c:invertIfNegative val="0"/>
          <c:dLbls>
            <c:dLbl>
              <c:idx val="0"/>
              <c:layout>
                <c:manualLayout>
                  <c:x val="-5.6874908071111285E-2"/>
                  <c:y val="-0.18089579025584171"/>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VA'!$B$21</c:f>
              <c:numCache>
                <c:formatCode>0.0%</c:formatCode>
                <c:ptCount val="1"/>
                <c:pt idx="0">
                  <c:v>1.0329677790021523E-2</c:v>
                </c:pt>
              </c:numCache>
            </c:numRef>
          </c:xVal>
          <c:yVal>
            <c:numRef>
              <c:f>'[graficas cambio estructural.xlsx]Shares wages L VA'!$C$21</c:f>
              <c:numCache>
                <c:formatCode>0.0%</c:formatCode>
                <c:ptCount val="1"/>
                <c:pt idx="0">
                  <c:v>4.4914005144493938E-2</c:v>
                </c:pt>
              </c:numCache>
            </c:numRef>
          </c:yVal>
          <c:bubbleSize>
            <c:numRef>
              <c:f>'[graficas cambio estructural.xlsx]Shares wages L VA'!$D$21</c:f>
              <c:numCache>
                <c:formatCode>0.0%</c:formatCode>
                <c:ptCount val="1"/>
                <c:pt idx="0">
                  <c:v>4.3290734876094965E-2</c:v>
                </c:pt>
              </c:numCache>
            </c:numRef>
          </c:bubbleSize>
          <c:bubble3D val="0"/>
        </c:ser>
        <c:ser>
          <c:idx val="2"/>
          <c:order val="2"/>
          <c:tx>
            <c:strRef>
              <c:f>'[graficas cambio estructural.xlsx]Shares wages L VA'!$A$22</c:f>
              <c:strCache>
                <c:ptCount val="1"/>
                <c:pt idx="0">
                  <c:v>Constr.</c:v>
                </c:pt>
              </c:strCache>
            </c:strRef>
          </c:tx>
          <c:spPr>
            <a:gradFill>
              <a:gsLst>
                <a:gs pos="0">
                  <a:schemeClr val="accent3">
                    <a:alpha val="75000"/>
                  </a:schemeClr>
                </a:gs>
                <a:gs pos="100000">
                  <a:schemeClr val="accent3">
                    <a:lumMod val="75000"/>
                    <a:alpha val="75000"/>
                  </a:schemeClr>
                </a:gs>
              </a:gsLst>
              <a:lin ang="2700000" scaled="1"/>
            </a:gradFill>
            <a:ln>
              <a:noFill/>
            </a:ln>
            <a:effectLst/>
          </c:spPr>
          <c:invertIfNegative val="0"/>
          <c:dLbls>
            <c:dLbl>
              <c:idx val="0"/>
              <c:layout>
                <c:manualLayout>
                  <c:x val="5.1988769149808954E-2"/>
                  <c:y val="-9.2767071926072673E-3"/>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VA'!$B$22</c:f>
              <c:numCache>
                <c:formatCode>0.0%</c:formatCode>
                <c:ptCount val="1"/>
                <c:pt idx="0">
                  <c:v>2.6643984568393033E-2</c:v>
                </c:pt>
              </c:numCache>
            </c:numRef>
          </c:xVal>
          <c:yVal>
            <c:numRef>
              <c:f>'[graficas cambio estructural.xlsx]Shares wages L VA'!$C$22</c:f>
              <c:numCache>
                <c:formatCode>0.0%</c:formatCode>
                <c:ptCount val="1"/>
                <c:pt idx="0">
                  <c:v>2.23221344795442E-2</c:v>
                </c:pt>
              </c:numCache>
            </c:numRef>
          </c:yVal>
          <c:bubbleSize>
            <c:numRef>
              <c:f>'[graficas cambio estructural.xlsx]Shares wages L VA'!$D$22</c:f>
              <c:numCache>
                <c:formatCode>0.0%</c:formatCode>
                <c:ptCount val="1"/>
                <c:pt idx="0">
                  <c:v>1.8025294759449181E-2</c:v>
                </c:pt>
              </c:numCache>
            </c:numRef>
          </c:bubbleSize>
          <c:bubble3D val="0"/>
        </c:ser>
        <c:ser>
          <c:idx val="3"/>
          <c:order val="3"/>
          <c:tx>
            <c:strRef>
              <c:f>'[graficas cambio estructural.xlsx]Shares wages L VA'!$A$23</c:f>
              <c:strCache>
                <c:ptCount val="1"/>
                <c:pt idx="0">
                  <c:v>Manuf.</c:v>
                </c:pt>
              </c:strCache>
            </c:strRef>
          </c:tx>
          <c:spPr>
            <a:gradFill>
              <a:gsLst>
                <a:gs pos="0">
                  <a:schemeClr val="accent4">
                    <a:alpha val="75000"/>
                  </a:schemeClr>
                </a:gs>
                <a:gs pos="100000">
                  <a:schemeClr val="accent4">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VA'!$B$23</c:f>
              <c:numCache>
                <c:formatCode>0.0%</c:formatCode>
                <c:ptCount val="1"/>
                <c:pt idx="0">
                  <c:v>0.23721158313116192</c:v>
                </c:pt>
              </c:numCache>
            </c:numRef>
          </c:xVal>
          <c:yVal>
            <c:numRef>
              <c:f>'[graficas cambio estructural.xlsx]Shares wages L VA'!$C$23</c:f>
              <c:numCache>
                <c:formatCode>0.0%</c:formatCode>
                <c:ptCount val="1"/>
                <c:pt idx="0">
                  <c:v>0.33949543653449871</c:v>
                </c:pt>
              </c:numCache>
            </c:numRef>
          </c:yVal>
          <c:bubbleSize>
            <c:numRef>
              <c:f>'[graficas cambio estructural.xlsx]Shares wages L VA'!$D$23</c:f>
              <c:numCache>
                <c:formatCode>0.0%</c:formatCode>
                <c:ptCount val="1"/>
                <c:pt idx="0">
                  <c:v>0.29071433275261999</c:v>
                </c:pt>
              </c:numCache>
            </c:numRef>
          </c:bubbleSize>
          <c:bubble3D val="0"/>
        </c:ser>
        <c:ser>
          <c:idx val="4"/>
          <c:order val="4"/>
          <c:tx>
            <c:strRef>
              <c:f>'[graficas cambio estructural.xlsx]Shares wages L VA'!$A$24</c:f>
              <c:strCache>
                <c:ptCount val="1"/>
                <c:pt idx="0">
                  <c:v>Transp.</c:v>
                </c:pt>
              </c:strCache>
            </c:strRef>
          </c:tx>
          <c:spPr>
            <a:gradFill>
              <a:gsLst>
                <a:gs pos="0">
                  <a:schemeClr val="accent5">
                    <a:alpha val="75000"/>
                  </a:schemeClr>
                </a:gs>
                <a:gs pos="100000">
                  <a:schemeClr val="accent5">
                    <a:lumMod val="75000"/>
                    <a:alpha val="75000"/>
                  </a:schemeClr>
                </a:gs>
              </a:gsLst>
              <a:lin ang="2700000" scaled="1"/>
            </a:gradFill>
            <a:ln>
              <a:noFill/>
            </a:ln>
            <a:effectLst/>
          </c:spPr>
          <c:invertIfNegative val="0"/>
          <c:dLbls>
            <c:dLbl>
              <c:idx val="0"/>
              <c:layout>
                <c:manualLayout>
                  <c:x val="5.5775095360894472E-4"/>
                  <c:y val="-7.4213657540858138E-2"/>
                </c:manualLayout>
              </c:layout>
              <c:dLblPos val="r"/>
              <c:showLegendKey val="0"/>
              <c:showVal val="0"/>
              <c:showCatName val="0"/>
              <c:showSerName val="1"/>
              <c:showPercent val="0"/>
              <c:showBubbleSize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VA'!$B$24</c:f>
              <c:numCache>
                <c:formatCode>0.0%</c:formatCode>
                <c:ptCount val="1"/>
                <c:pt idx="0">
                  <c:v>3.6110927205575967E-2</c:v>
                </c:pt>
              </c:numCache>
            </c:numRef>
          </c:xVal>
          <c:yVal>
            <c:numRef>
              <c:f>'[graficas cambio estructural.xlsx]Shares wages L VA'!$C$24</c:f>
              <c:numCache>
                <c:formatCode>0.0%</c:formatCode>
                <c:ptCount val="1"/>
                <c:pt idx="0">
                  <c:v>6.0414261562916072E-2</c:v>
                </c:pt>
              </c:numCache>
            </c:numRef>
          </c:yVal>
          <c:bubbleSize>
            <c:numRef>
              <c:f>'[graficas cambio estructural.xlsx]Shares wages L VA'!$D$24</c:f>
              <c:numCache>
                <c:formatCode>0.0%</c:formatCode>
                <c:ptCount val="1"/>
                <c:pt idx="0">
                  <c:v>3.2235353329805566E-2</c:v>
                </c:pt>
              </c:numCache>
            </c:numRef>
          </c:bubbleSize>
          <c:bubble3D val="0"/>
        </c:ser>
        <c:ser>
          <c:idx val="5"/>
          <c:order val="5"/>
          <c:tx>
            <c:strRef>
              <c:f>'[graficas cambio estructural.xlsx]Shares wages L VA'!$A$25</c:f>
              <c:strCache>
                <c:ptCount val="1"/>
                <c:pt idx="0">
                  <c:v>Commer.</c:v>
                </c:pt>
              </c:strCache>
            </c:strRef>
          </c:tx>
          <c:spPr>
            <a:gradFill>
              <a:gsLst>
                <a:gs pos="0">
                  <a:schemeClr val="accent6">
                    <a:alpha val="75000"/>
                  </a:schemeClr>
                </a:gs>
                <a:gs pos="100000">
                  <a:schemeClr val="accent6">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VA'!$B$25</c:f>
              <c:numCache>
                <c:formatCode>0.0%</c:formatCode>
                <c:ptCount val="1"/>
                <c:pt idx="0">
                  <c:v>0.298752110549794</c:v>
                </c:pt>
              </c:numCache>
            </c:numRef>
          </c:xVal>
          <c:yVal>
            <c:numRef>
              <c:f>'[graficas cambio estructural.xlsx]Shares wages L VA'!$C$25</c:f>
              <c:numCache>
                <c:formatCode>0.0%</c:formatCode>
                <c:ptCount val="1"/>
                <c:pt idx="0">
                  <c:v>0.14183180194197076</c:v>
                </c:pt>
              </c:numCache>
            </c:numRef>
          </c:yVal>
          <c:bubbleSize>
            <c:numRef>
              <c:f>'[graficas cambio estructural.xlsx]Shares wages L VA'!$D$25</c:f>
              <c:numCache>
                <c:formatCode>0.0%</c:formatCode>
                <c:ptCount val="1"/>
                <c:pt idx="0">
                  <c:v>0.15560809049963981</c:v>
                </c:pt>
              </c:numCache>
            </c:numRef>
          </c:bubbleSize>
          <c:bubble3D val="0"/>
        </c:ser>
        <c:ser>
          <c:idx val="6"/>
          <c:order val="6"/>
          <c:tx>
            <c:strRef>
              <c:f>'[graficas cambio estructural.xlsx]Shares wages L VA'!$A$26</c:f>
              <c:strCache>
                <c:ptCount val="1"/>
                <c:pt idx="0">
                  <c:v>Serv.</c:v>
                </c:pt>
              </c:strCache>
            </c:strRef>
          </c:tx>
          <c:spPr>
            <a:gradFill>
              <a:gsLst>
                <a:gs pos="0">
                  <a:schemeClr val="accent1">
                    <a:lumMod val="60000"/>
                    <a:alpha val="75000"/>
                  </a:schemeClr>
                </a:gs>
                <a:gs pos="100000">
                  <a:schemeClr val="accent1">
                    <a:lumMod val="60000"/>
                    <a:lumMod val="75000"/>
                    <a:alpha val="75000"/>
                  </a:schemeClr>
                </a:gs>
              </a:gsLst>
              <a:lin ang="2700000" scaled="1"/>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dLblPos val="ctr"/>
            <c:showLegendKey val="0"/>
            <c:showVal val="0"/>
            <c:showCatName val="0"/>
            <c:showSerName val="1"/>
            <c:showPercent val="0"/>
            <c:showBubbleSize val="1"/>
            <c:separator>
</c:separator>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xVal>
            <c:numRef>
              <c:f>'[graficas cambio estructural.xlsx]Shares wages L VA'!$B$26</c:f>
              <c:numCache>
                <c:formatCode>0.0%</c:formatCode>
                <c:ptCount val="1"/>
                <c:pt idx="0">
                  <c:v>0.38316465767013258</c:v>
                </c:pt>
              </c:numCache>
            </c:numRef>
          </c:xVal>
          <c:yVal>
            <c:numRef>
              <c:f>'[graficas cambio estructural.xlsx]Shares wages L VA'!$C$26</c:f>
              <c:numCache>
                <c:formatCode>0.0%</c:formatCode>
                <c:ptCount val="1"/>
                <c:pt idx="0">
                  <c:v>0.35617472054713734</c:v>
                </c:pt>
              </c:numCache>
            </c:numRef>
          </c:yVal>
          <c:bubbleSize>
            <c:numRef>
              <c:f>'[graficas cambio estructural.xlsx]Shares wages L VA'!$D$26</c:f>
              <c:numCache>
                <c:formatCode>0.0%</c:formatCode>
                <c:ptCount val="1"/>
                <c:pt idx="0">
                  <c:v>0.29174963267690246</c:v>
                </c:pt>
              </c:numCache>
            </c:numRef>
          </c:bubbleSize>
          <c:bubble3D val="0"/>
        </c:ser>
        <c:dLbls>
          <c:showLegendKey val="0"/>
          <c:showVal val="1"/>
          <c:showCatName val="0"/>
          <c:showSerName val="0"/>
          <c:showPercent val="0"/>
          <c:showBubbleSize val="0"/>
        </c:dLbls>
        <c:bubbleScale val="100"/>
        <c:showNegBubbles val="0"/>
        <c:axId val="-181943232"/>
        <c:axId val="-181947584"/>
      </c:bubbleChart>
      <c:valAx>
        <c:axId val="-18194323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r>
                  <a:rPr lang="es-MX"/>
                  <a:t>Employment share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title>
        <c:numFmt formatCode="0%" sourceLinked="0"/>
        <c:majorTickMark val="none"/>
        <c:minorTickMark val="none"/>
        <c:tickLblPos val="low"/>
        <c:spPr>
          <a:noFill/>
          <a:ln>
            <a:solidFill>
              <a:schemeClr val="dk1">
                <a:lumMod val="25000"/>
                <a:lumOff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181947584"/>
        <c:crosses val="autoZero"/>
        <c:crossBetween val="midCat"/>
      </c:valAx>
      <c:valAx>
        <c:axId val="-18194758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r>
                  <a:rPr lang="es-MX"/>
                  <a:t> Wages share</a:t>
                </a:r>
              </a:p>
            </c:rich>
          </c:tx>
          <c:layout>
            <c:manualLayout>
              <c:xMode val="edge"/>
              <c:yMode val="edge"/>
              <c:x val="1.4565068522557487E-2"/>
              <c:y val="0.300139841064901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title>
        <c:numFmt formatCode="0%" sourceLinked="0"/>
        <c:majorTickMark val="none"/>
        <c:minorTickMark val="none"/>
        <c:tickLblPos val="low"/>
        <c:spPr>
          <a:noFill/>
          <a:ln>
            <a:solidFill>
              <a:schemeClr val="dk1">
                <a:lumMod val="25000"/>
                <a:lumOff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Gill Sans MT" panose="020B0502020104020203" pitchFamily="34" charset="0"/>
                <a:ea typeface="+mn-ea"/>
                <a:cs typeface="+mn-cs"/>
              </a:defRPr>
            </a:pPr>
            <a:endParaRPr lang="en-US"/>
          </a:p>
        </c:txPr>
        <c:crossAx val="-181943232"/>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600">
          <a:solidFill>
            <a:schemeClr val="tx1"/>
          </a:solidFill>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3">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a:solidFill>
          <a:schemeClr val="dk1">
            <a:lumMod val="25000"/>
            <a:lumOff val="75000"/>
          </a:schemeClr>
        </a:solidFill>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0">
            <a:schemeClr val="phClr">
              <a:alpha val="75000"/>
            </a:schemeClr>
          </a:gs>
          <a:gs pos="100000">
            <a:schemeClr val="phClr">
              <a:lumMod val="75000"/>
              <a:alpha val="75000"/>
            </a:schemeClr>
          </a:gs>
        </a:gsLst>
        <a:lin ang="2700000" scaled="1"/>
      </a:gradFill>
    </cs:spPr>
  </cs:dataPoint>
  <cs:dataPoint3D>
    <cs:lnRef idx="0"/>
    <cs:fillRef idx="0">
      <cs:styleClr val="auto"/>
    </cs:fillRef>
    <cs:effectRef idx="0"/>
    <cs:fontRef idx="minor">
      <a:schemeClr val="tx1"/>
    </cs:fontRef>
    <cs:spPr>
      <a:gradFill>
        <a:gsLst>
          <a:gs pos="0">
            <a:schemeClr val="phClr">
              <a:alpha val="75000"/>
            </a:schemeClr>
          </a:gs>
          <a:gs pos="100000">
            <a:schemeClr val="phClr">
              <a:lumMod val="75000"/>
              <a:alpha val="75000"/>
            </a:schemeClr>
          </a:gs>
        </a:gsLst>
        <a:lin ang="2700000" scaled="1"/>
      </a:gra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50000"/>
        <a:lumOff val="50000"/>
      </a:schemeClr>
    </cs:fontRef>
    <cs:spPr>
      <a:ln>
        <a:solidFill>
          <a:schemeClr val="dk1">
            <a:lumMod val="25000"/>
            <a:lumOff val="75000"/>
          </a:schemeClr>
        </a:solidFill>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a:solidFill>
          <a:schemeClr val="dk1">
            <a:lumMod val="25000"/>
            <a:lumOff val="75000"/>
          </a:schemeClr>
        </a:solidFill>
      </a:ln>
    </cs:spPr>
    <cs:defRPr sz="900" kern="1200"/>
    <cs:bodyPr/>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73">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a:solidFill>
          <a:schemeClr val="dk1">
            <a:lumMod val="25000"/>
            <a:lumOff val="75000"/>
          </a:schemeClr>
        </a:solidFill>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0">
            <a:schemeClr val="phClr">
              <a:alpha val="75000"/>
            </a:schemeClr>
          </a:gs>
          <a:gs pos="100000">
            <a:schemeClr val="phClr">
              <a:lumMod val="75000"/>
              <a:alpha val="75000"/>
            </a:schemeClr>
          </a:gs>
        </a:gsLst>
        <a:lin ang="2700000" scaled="1"/>
      </a:gradFill>
    </cs:spPr>
  </cs:dataPoint>
  <cs:dataPoint3D>
    <cs:lnRef idx="0"/>
    <cs:fillRef idx="0">
      <cs:styleClr val="auto"/>
    </cs:fillRef>
    <cs:effectRef idx="0"/>
    <cs:fontRef idx="minor">
      <a:schemeClr val="tx1"/>
    </cs:fontRef>
    <cs:spPr>
      <a:gradFill>
        <a:gsLst>
          <a:gs pos="0">
            <a:schemeClr val="phClr">
              <a:alpha val="75000"/>
            </a:schemeClr>
          </a:gs>
          <a:gs pos="100000">
            <a:schemeClr val="phClr">
              <a:lumMod val="75000"/>
              <a:alpha val="75000"/>
            </a:schemeClr>
          </a:gs>
        </a:gsLst>
        <a:lin ang="2700000" scaled="1"/>
      </a:gra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50000"/>
        <a:lumOff val="50000"/>
      </a:schemeClr>
    </cs:fontRef>
    <cs:spPr>
      <a:ln>
        <a:solidFill>
          <a:schemeClr val="dk1">
            <a:lumMod val="25000"/>
            <a:lumOff val="75000"/>
          </a:schemeClr>
        </a:solidFill>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a:solidFill>
          <a:schemeClr val="dk1">
            <a:lumMod val="25000"/>
            <a:lumOff val="75000"/>
          </a:schemeClr>
        </a:solidFill>
      </a:ln>
    </cs:spPr>
    <cs:defRPr sz="900" kern="1200"/>
    <cs:bodyPr/>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73">
  <cs:axisTitle>
    <cs:lnRef idx="0"/>
    <cs:fillRef idx="0"/>
    <cs:effectRef idx="0"/>
    <cs:fontRef idx="minor">
      <a:schemeClr val="dk1">
        <a:lumMod val="50000"/>
        <a:lumOff val="50000"/>
      </a:schemeClr>
    </cs:fontRef>
    <cs:defRPr sz="900" b="1" kern="1200"/>
  </cs:axisTitle>
  <cs:categoryAxis>
    <cs:lnRef idx="0"/>
    <cs:fillRef idx="0"/>
    <cs:effectRef idx="0"/>
    <cs:fontRef idx="minor">
      <a:schemeClr val="dk1">
        <a:lumMod val="50000"/>
        <a:lumOff val="50000"/>
      </a:schemeClr>
    </cs:fontRef>
    <cs:spPr>
      <a:ln>
        <a:solidFill>
          <a:schemeClr val="dk1">
            <a:lumMod val="25000"/>
            <a:lumOff val="75000"/>
          </a:schemeClr>
        </a:solidFill>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0">
            <a:schemeClr val="phClr">
              <a:alpha val="75000"/>
            </a:schemeClr>
          </a:gs>
          <a:gs pos="100000">
            <a:schemeClr val="phClr">
              <a:lumMod val="75000"/>
              <a:alpha val="75000"/>
            </a:schemeClr>
          </a:gs>
        </a:gsLst>
        <a:lin ang="2700000" scaled="1"/>
      </a:gradFill>
    </cs:spPr>
  </cs:dataPoint>
  <cs:dataPoint3D>
    <cs:lnRef idx="0"/>
    <cs:fillRef idx="0">
      <cs:styleClr val="auto"/>
    </cs:fillRef>
    <cs:effectRef idx="0"/>
    <cs:fontRef idx="minor">
      <a:schemeClr val="tx1"/>
    </cs:fontRef>
    <cs:spPr>
      <a:gradFill>
        <a:gsLst>
          <a:gs pos="0">
            <a:schemeClr val="phClr">
              <a:alpha val="75000"/>
            </a:schemeClr>
          </a:gs>
          <a:gs pos="100000">
            <a:schemeClr val="phClr">
              <a:lumMod val="75000"/>
              <a:alpha val="75000"/>
            </a:schemeClr>
          </a:gs>
        </a:gsLst>
        <a:lin ang="2700000" scaled="1"/>
      </a:gra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15000"/>
            <a:lumOff val="8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50000"/>
        <a:lumOff val="50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50000"/>
        <a:lumOff val="50000"/>
      </a:schemeClr>
    </cs:fontRef>
    <cs:spPr>
      <a:ln>
        <a:solidFill>
          <a:schemeClr val="dk1">
            <a:lumMod val="25000"/>
            <a:lumOff val="75000"/>
          </a:schemeClr>
        </a:solidFill>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a:solidFill>
          <a:schemeClr val="dk1">
            <a:lumMod val="25000"/>
            <a:lumOff val="75000"/>
          </a:schemeClr>
        </a:solidFill>
      </a:ln>
    </cs:spPr>
    <cs:defRPr sz="900" kern="1200"/>
    <cs:bodyPr/>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CA4A5-6FCF-4142-948A-6080BA6B8C2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MX"/>
        </a:p>
      </dgm:t>
    </dgm:pt>
    <dgm:pt modelId="{F94332FD-C568-43E1-B1B9-20B0928BF645}">
      <dgm:prSet phldrT="[Texto]"/>
      <dgm:spPr>
        <a:solidFill>
          <a:schemeClr val="accent2">
            <a:lumMod val="60000"/>
            <a:lumOff val="40000"/>
          </a:schemeClr>
        </a:solidFill>
        <a:ln w="50800" cmpd="sng">
          <a:noFill/>
        </a:ln>
      </dgm:spPr>
      <dgm:t>
        <a:bodyPr/>
        <a:lstStyle/>
        <a:p>
          <a:r>
            <a:rPr lang="es-MX" dirty="0" smtClean="0"/>
            <a:t>Background</a:t>
          </a:r>
        </a:p>
      </dgm:t>
    </dgm:pt>
    <dgm:pt modelId="{BB3C618A-72A1-4E58-B183-562D7B6FAE6C}" type="parTrans" cxnId="{AB632865-9B50-4988-A196-359107AC379F}">
      <dgm:prSet/>
      <dgm:spPr/>
      <dgm:t>
        <a:bodyPr/>
        <a:lstStyle/>
        <a:p>
          <a:endParaRPr lang="es-MX"/>
        </a:p>
      </dgm:t>
    </dgm:pt>
    <dgm:pt modelId="{2395951A-F7D2-4257-A955-B4F192ED22D3}" type="sibTrans" cxnId="{AB632865-9B50-4988-A196-359107AC379F}">
      <dgm:prSet/>
      <dgm:spPr/>
      <dgm:t>
        <a:bodyPr/>
        <a:lstStyle/>
        <a:p>
          <a:endParaRPr lang="es-MX"/>
        </a:p>
      </dgm:t>
    </dgm:pt>
    <dgm:pt modelId="{FAE81EA1-C42A-42F6-AB21-93553F967DCF}">
      <dgm:prSet phldrT="[Texto]"/>
      <dgm:spPr>
        <a:solidFill>
          <a:schemeClr val="accent2">
            <a:lumMod val="75000"/>
          </a:schemeClr>
        </a:solidFill>
      </dgm:spPr>
      <dgm:t>
        <a:bodyPr/>
        <a:lstStyle/>
        <a:p>
          <a:r>
            <a:rPr lang="en-US" noProof="0" dirty="0" smtClean="0"/>
            <a:t>Structure of the Mexican Economy</a:t>
          </a:r>
          <a:endParaRPr lang="en-US" noProof="0" dirty="0"/>
        </a:p>
      </dgm:t>
    </dgm:pt>
    <dgm:pt modelId="{CF48325C-A0C2-478F-B09B-BFD08A3FE13B}" type="parTrans" cxnId="{0CDC2810-D6C0-4B33-A023-A3AACE2B1A6E}">
      <dgm:prSet/>
      <dgm:spPr/>
      <dgm:t>
        <a:bodyPr/>
        <a:lstStyle/>
        <a:p>
          <a:endParaRPr lang="es-MX"/>
        </a:p>
      </dgm:t>
    </dgm:pt>
    <dgm:pt modelId="{6C602156-78E9-4E8B-9025-28C4FCEE0340}" type="sibTrans" cxnId="{0CDC2810-D6C0-4B33-A023-A3AACE2B1A6E}">
      <dgm:prSet/>
      <dgm:spPr/>
      <dgm:t>
        <a:bodyPr/>
        <a:lstStyle/>
        <a:p>
          <a:endParaRPr lang="es-MX"/>
        </a:p>
      </dgm:t>
    </dgm:pt>
    <dgm:pt modelId="{DE4E7A9F-72DB-4CB1-B03D-60487323ACB5}">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noProof="0" dirty="0" smtClean="0"/>
            <a:t>Institutional framework</a:t>
          </a:r>
          <a:endParaRPr lang="en-US" noProof="0" dirty="0"/>
        </a:p>
      </dgm:t>
    </dgm:pt>
    <dgm:pt modelId="{AD6CDC1E-EC09-42B1-AF25-20470791F845}" type="parTrans" cxnId="{D9FB10BD-752D-4642-A414-703A470A4299}">
      <dgm:prSet/>
      <dgm:spPr/>
      <dgm:t>
        <a:bodyPr/>
        <a:lstStyle/>
        <a:p>
          <a:endParaRPr lang="es-MX"/>
        </a:p>
      </dgm:t>
    </dgm:pt>
    <dgm:pt modelId="{A3398129-18CC-4474-941A-8D05604CDEC8}" type="sibTrans" cxnId="{D9FB10BD-752D-4642-A414-703A470A4299}">
      <dgm:prSet/>
      <dgm:spPr/>
      <dgm:t>
        <a:bodyPr/>
        <a:lstStyle/>
        <a:p>
          <a:endParaRPr lang="es-MX"/>
        </a:p>
      </dgm:t>
    </dgm:pt>
    <dgm:pt modelId="{DB7B9272-9D79-44C4-9F3D-9B33A8B07100}">
      <dgm:prSet phldrT="[Texto]">
        <dgm:style>
          <a:lnRef idx="3">
            <a:schemeClr val="lt1"/>
          </a:lnRef>
          <a:fillRef idx="1">
            <a:schemeClr val="accent2"/>
          </a:fillRef>
          <a:effectRef idx="1">
            <a:schemeClr val="accent2"/>
          </a:effectRef>
          <a:fontRef idx="minor">
            <a:schemeClr val="lt1"/>
          </a:fontRef>
        </dgm:style>
      </dgm:prSet>
      <dgm:spPr/>
      <dgm:t>
        <a:bodyPr/>
        <a:lstStyle/>
        <a:p>
          <a:r>
            <a:rPr lang="en-US" noProof="0" dirty="0" smtClean="0"/>
            <a:t>Concluding Remarks</a:t>
          </a:r>
        </a:p>
        <a:p>
          <a:r>
            <a:rPr lang="en-US" noProof="0" dirty="0" smtClean="0"/>
            <a:t>&amp; Policy Recommendations</a:t>
          </a:r>
          <a:endParaRPr lang="en-US" noProof="0" dirty="0"/>
        </a:p>
      </dgm:t>
    </dgm:pt>
    <dgm:pt modelId="{62C10730-4C2E-4D58-94A8-F556EA51E92E}" type="parTrans" cxnId="{5AA228D9-03F8-4F53-9D1C-41CEBDD7E45A}">
      <dgm:prSet/>
      <dgm:spPr/>
      <dgm:t>
        <a:bodyPr/>
        <a:lstStyle/>
        <a:p>
          <a:endParaRPr lang="es-MX"/>
        </a:p>
      </dgm:t>
    </dgm:pt>
    <dgm:pt modelId="{6521801D-D584-495F-B787-FE247FE9130E}" type="sibTrans" cxnId="{5AA228D9-03F8-4F53-9D1C-41CEBDD7E45A}">
      <dgm:prSet/>
      <dgm:spPr/>
      <dgm:t>
        <a:bodyPr/>
        <a:lstStyle/>
        <a:p>
          <a:endParaRPr lang="es-MX"/>
        </a:p>
      </dgm:t>
    </dgm:pt>
    <dgm:pt modelId="{7545AD7F-8FE9-4FA0-948C-6C50C62E7B6F}" type="pres">
      <dgm:prSet presAssocID="{3A5CA4A5-6FCF-4142-948A-6080BA6B8C2B}" presName="diagram" presStyleCnt="0">
        <dgm:presLayoutVars>
          <dgm:dir/>
          <dgm:resizeHandles val="exact"/>
        </dgm:presLayoutVars>
      </dgm:prSet>
      <dgm:spPr/>
      <dgm:t>
        <a:bodyPr/>
        <a:lstStyle/>
        <a:p>
          <a:endParaRPr lang="es-MX"/>
        </a:p>
      </dgm:t>
    </dgm:pt>
    <dgm:pt modelId="{FB0A6EBB-14A0-4B5F-ADB2-C17EDBFDDAC4}" type="pres">
      <dgm:prSet presAssocID="{F94332FD-C568-43E1-B1B9-20B0928BF645}" presName="node" presStyleLbl="node1" presStyleIdx="0" presStyleCnt="4">
        <dgm:presLayoutVars>
          <dgm:bulletEnabled val="1"/>
        </dgm:presLayoutVars>
      </dgm:prSet>
      <dgm:spPr/>
      <dgm:t>
        <a:bodyPr/>
        <a:lstStyle/>
        <a:p>
          <a:endParaRPr lang="es-MX"/>
        </a:p>
      </dgm:t>
    </dgm:pt>
    <dgm:pt modelId="{2A4C4850-F402-40F2-99A9-07D4EDE1E89E}" type="pres">
      <dgm:prSet presAssocID="{2395951A-F7D2-4257-A955-B4F192ED22D3}" presName="sibTrans" presStyleCnt="0"/>
      <dgm:spPr/>
    </dgm:pt>
    <dgm:pt modelId="{2BD4EF90-F618-441C-9A2F-0A42F2946CE1}" type="pres">
      <dgm:prSet presAssocID="{FAE81EA1-C42A-42F6-AB21-93553F967DCF}" presName="node" presStyleLbl="node1" presStyleIdx="1" presStyleCnt="4">
        <dgm:presLayoutVars>
          <dgm:bulletEnabled val="1"/>
        </dgm:presLayoutVars>
      </dgm:prSet>
      <dgm:spPr/>
      <dgm:t>
        <a:bodyPr/>
        <a:lstStyle/>
        <a:p>
          <a:endParaRPr lang="es-MX"/>
        </a:p>
      </dgm:t>
    </dgm:pt>
    <dgm:pt modelId="{360AA134-B187-46B1-8661-39B714658C6E}" type="pres">
      <dgm:prSet presAssocID="{6C602156-78E9-4E8B-9025-28C4FCEE0340}" presName="sibTrans" presStyleCnt="0"/>
      <dgm:spPr/>
    </dgm:pt>
    <dgm:pt modelId="{1C9DB379-DA39-4E73-8E5C-12022AD778D0}" type="pres">
      <dgm:prSet presAssocID="{DE4E7A9F-72DB-4CB1-B03D-60487323ACB5}" presName="node" presStyleLbl="node1" presStyleIdx="2" presStyleCnt="4" custLinFactNeighborX="-1194" custLinFactNeighborY="5358">
        <dgm:presLayoutVars>
          <dgm:bulletEnabled val="1"/>
        </dgm:presLayoutVars>
      </dgm:prSet>
      <dgm:spPr/>
      <dgm:t>
        <a:bodyPr/>
        <a:lstStyle/>
        <a:p>
          <a:endParaRPr lang="es-MX"/>
        </a:p>
      </dgm:t>
    </dgm:pt>
    <dgm:pt modelId="{2CD0D36A-C8B8-4AE4-BCFC-B92AB2893F3C}" type="pres">
      <dgm:prSet presAssocID="{A3398129-18CC-4474-941A-8D05604CDEC8}" presName="sibTrans" presStyleCnt="0"/>
      <dgm:spPr/>
    </dgm:pt>
    <dgm:pt modelId="{E8A871E0-30BC-4C3A-A9DD-5DC1B9603307}" type="pres">
      <dgm:prSet presAssocID="{DB7B9272-9D79-44C4-9F3D-9B33A8B07100}" presName="node" presStyleLbl="node1" presStyleIdx="3" presStyleCnt="4">
        <dgm:presLayoutVars>
          <dgm:bulletEnabled val="1"/>
        </dgm:presLayoutVars>
      </dgm:prSet>
      <dgm:spPr/>
      <dgm:t>
        <a:bodyPr/>
        <a:lstStyle/>
        <a:p>
          <a:endParaRPr lang="es-MX"/>
        </a:p>
      </dgm:t>
    </dgm:pt>
  </dgm:ptLst>
  <dgm:cxnLst>
    <dgm:cxn modelId="{AB632865-9B50-4988-A196-359107AC379F}" srcId="{3A5CA4A5-6FCF-4142-948A-6080BA6B8C2B}" destId="{F94332FD-C568-43E1-B1B9-20B0928BF645}" srcOrd="0" destOrd="0" parTransId="{BB3C618A-72A1-4E58-B183-562D7B6FAE6C}" sibTransId="{2395951A-F7D2-4257-A955-B4F192ED22D3}"/>
    <dgm:cxn modelId="{0CDC2810-D6C0-4B33-A023-A3AACE2B1A6E}" srcId="{3A5CA4A5-6FCF-4142-948A-6080BA6B8C2B}" destId="{FAE81EA1-C42A-42F6-AB21-93553F967DCF}" srcOrd="1" destOrd="0" parTransId="{CF48325C-A0C2-478F-B09B-BFD08A3FE13B}" sibTransId="{6C602156-78E9-4E8B-9025-28C4FCEE0340}"/>
    <dgm:cxn modelId="{D9FB10BD-752D-4642-A414-703A470A4299}" srcId="{3A5CA4A5-6FCF-4142-948A-6080BA6B8C2B}" destId="{DE4E7A9F-72DB-4CB1-B03D-60487323ACB5}" srcOrd="2" destOrd="0" parTransId="{AD6CDC1E-EC09-42B1-AF25-20470791F845}" sibTransId="{A3398129-18CC-4474-941A-8D05604CDEC8}"/>
    <dgm:cxn modelId="{A10CBCA3-7B72-4430-B858-0FD111396DA5}" type="presOf" srcId="{F94332FD-C568-43E1-B1B9-20B0928BF645}" destId="{FB0A6EBB-14A0-4B5F-ADB2-C17EDBFDDAC4}" srcOrd="0" destOrd="0" presId="urn:microsoft.com/office/officeart/2005/8/layout/default#1"/>
    <dgm:cxn modelId="{7E4DBD84-B34D-49AA-A156-999D340797A8}" type="presOf" srcId="{DB7B9272-9D79-44C4-9F3D-9B33A8B07100}" destId="{E8A871E0-30BC-4C3A-A9DD-5DC1B9603307}" srcOrd="0" destOrd="0" presId="urn:microsoft.com/office/officeart/2005/8/layout/default#1"/>
    <dgm:cxn modelId="{6C0C8DC7-B750-4FC2-8C04-ED54BC3B39F8}" type="presOf" srcId="{3A5CA4A5-6FCF-4142-948A-6080BA6B8C2B}" destId="{7545AD7F-8FE9-4FA0-948C-6C50C62E7B6F}" srcOrd="0" destOrd="0" presId="urn:microsoft.com/office/officeart/2005/8/layout/default#1"/>
    <dgm:cxn modelId="{9D284C6F-7DF8-4890-B233-5BDF9FDDA38C}" type="presOf" srcId="{DE4E7A9F-72DB-4CB1-B03D-60487323ACB5}" destId="{1C9DB379-DA39-4E73-8E5C-12022AD778D0}" srcOrd="0" destOrd="0" presId="urn:microsoft.com/office/officeart/2005/8/layout/default#1"/>
    <dgm:cxn modelId="{5AA228D9-03F8-4F53-9D1C-41CEBDD7E45A}" srcId="{3A5CA4A5-6FCF-4142-948A-6080BA6B8C2B}" destId="{DB7B9272-9D79-44C4-9F3D-9B33A8B07100}" srcOrd="3" destOrd="0" parTransId="{62C10730-4C2E-4D58-94A8-F556EA51E92E}" sibTransId="{6521801D-D584-495F-B787-FE247FE9130E}"/>
    <dgm:cxn modelId="{A4C8413B-502C-4D78-B087-A43BE7CF3A5F}" type="presOf" srcId="{FAE81EA1-C42A-42F6-AB21-93553F967DCF}" destId="{2BD4EF90-F618-441C-9A2F-0A42F2946CE1}" srcOrd="0" destOrd="0" presId="urn:microsoft.com/office/officeart/2005/8/layout/default#1"/>
    <dgm:cxn modelId="{9B079FB8-BD2E-4B1C-A071-3FBC191AD839}" type="presParOf" srcId="{7545AD7F-8FE9-4FA0-948C-6C50C62E7B6F}" destId="{FB0A6EBB-14A0-4B5F-ADB2-C17EDBFDDAC4}" srcOrd="0" destOrd="0" presId="urn:microsoft.com/office/officeart/2005/8/layout/default#1"/>
    <dgm:cxn modelId="{B059369B-C153-46B5-8891-AFD63158437D}" type="presParOf" srcId="{7545AD7F-8FE9-4FA0-948C-6C50C62E7B6F}" destId="{2A4C4850-F402-40F2-99A9-07D4EDE1E89E}" srcOrd="1" destOrd="0" presId="urn:microsoft.com/office/officeart/2005/8/layout/default#1"/>
    <dgm:cxn modelId="{6C7BDE58-9731-44C9-927A-B40940B263A5}" type="presParOf" srcId="{7545AD7F-8FE9-4FA0-948C-6C50C62E7B6F}" destId="{2BD4EF90-F618-441C-9A2F-0A42F2946CE1}" srcOrd="2" destOrd="0" presId="urn:microsoft.com/office/officeart/2005/8/layout/default#1"/>
    <dgm:cxn modelId="{AEFC0A70-8710-4BC0-8DA4-BF7ED436DCA6}" type="presParOf" srcId="{7545AD7F-8FE9-4FA0-948C-6C50C62E7B6F}" destId="{360AA134-B187-46B1-8661-39B714658C6E}" srcOrd="3" destOrd="0" presId="urn:microsoft.com/office/officeart/2005/8/layout/default#1"/>
    <dgm:cxn modelId="{9BEA8FB7-7EC6-42BA-82D5-82EDC73F343B}" type="presParOf" srcId="{7545AD7F-8FE9-4FA0-948C-6C50C62E7B6F}" destId="{1C9DB379-DA39-4E73-8E5C-12022AD778D0}" srcOrd="4" destOrd="0" presId="urn:microsoft.com/office/officeart/2005/8/layout/default#1"/>
    <dgm:cxn modelId="{9DBB81C8-BBBB-464D-88B4-D9ADEAE62F87}" type="presParOf" srcId="{7545AD7F-8FE9-4FA0-948C-6C50C62E7B6F}" destId="{2CD0D36A-C8B8-4AE4-BCFC-B92AB2893F3C}" srcOrd="5" destOrd="0" presId="urn:microsoft.com/office/officeart/2005/8/layout/default#1"/>
    <dgm:cxn modelId="{C56945B4-AC9C-40DD-8949-AE6C1E6CDC34}" type="presParOf" srcId="{7545AD7F-8FE9-4FA0-948C-6C50C62E7B6F}" destId="{E8A871E0-30BC-4C3A-A9DD-5DC1B9603307}"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A6EBB-14A0-4B5F-ADB2-C17EDBFDDAC4}">
      <dsp:nvSpPr>
        <dsp:cNvPr id="0" name=""/>
        <dsp:cNvSpPr/>
      </dsp:nvSpPr>
      <dsp:spPr>
        <a:xfrm>
          <a:off x="287777" y="856"/>
          <a:ext cx="3326326" cy="1995795"/>
        </a:xfrm>
        <a:prstGeom prst="rect">
          <a:avLst/>
        </a:prstGeom>
        <a:solidFill>
          <a:schemeClr val="accent2">
            <a:lumMod val="60000"/>
            <a:lumOff val="40000"/>
          </a:schemeClr>
        </a:solidFill>
        <a:ln w="5080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t>Background</a:t>
          </a:r>
        </a:p>
      </dsp:txBody>
      <dsp:txXfrm>
        <a:off x="287777" y="856"/>
        <a:ext cx="3326326" cy="1995795"/>
      </dsp:txXfrm>
    </dsp:sp>
    <dsp:sp modelId="{2BD4EF90-F618-441C-9A2F-0A42F2946CE1}">
      <dsp:nvSpPr>
        <dsp:cNvPr id="0" name=""/>
        <dsp:cNvSpPr/>
      </dsp:nvSpPr>
      <dsp:spPr>
        <a:xfrm>
          <a:off x="3946736" y="856"/>
          <a:ext cx="3326326" cy="1995795"/>
        </a:xfrm>
        <a:prstGeom prst="rect">
          <a:avLst/>
        </a:prstGeom>
        <a:solidFill>
          <a:schemeClr val="accent2">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t>Structure of the Mexican Economy</a:t>
          </a:r>
          <a:endParaRPr lang="en-US" sz="3000" kern="1200" noProof="0" dirty="0"/>
        </a:p>
      </dsp:txBody>
      <dsp:txXfrm>
        <a:off x="3946736" y="856"/>
        <a:ext cx="3326326" cy="1995795"/>
      </dsp:txXfrm>
    </dsp:sp>
    <dsp:sp modelId="{1C9DB379-DA39-4E73-8E5C-12022AD778D0}">
      <dsp:nvSpPr>
        <dsp:cNvPr id="0" name=""/>
        <dsp:cNvSpPr/>
      </dsp:nvSpPr>
      <dsp:spPr>
        <a:xfrm>
          <a:off x="248060" y="2330141"/>
          <a:ext cx="3326326" cy="1995795"/>
        </a:xfrm>
        <a:prstGeom prst="rect">
          <a:avLst/>
        </a:prstGeom>
        <a:solidFill>
          <a:schemeClr val="accent4"/>
        </a:solidFill>
        <a:ln w="2222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t>Institutional framework</a:t>
          </a:r>
          <a:endParaRPr lang="en-US" sz="3000" kern="1200" noProof="0" dirty="0"/>
        </a:p>
      </dsp:txBody>
      <dsp:txXfrm>
        <a:off x="248060" y="2330141"/>
        <a:ext cx="3326326" cy="1995795"/>
      </dsp:txXfrm>
    </dsp:sp>
    <dsp:sp modelId="{E8A871E0-30BC-4C3A-A9DD-5DC1B9603307}">
      <dsp:nvSpPr>
        <dsp:cNvPr id="0" name=""/>
        <dsp:cNvSpPr/>
      </dsp:nvSpPr>
      <dsp:spPr>
        <a:xfrm>
          <a:off x="3946736" y="2329284"/>
          <a:ext cx="3326326" cy="1995795"/>
        </a:xfrm>
        <a:prstGeom prst="rect">
          <a:avLst/>
        </a:prstGeom>
        <a:solidFill>
          <a:schemeClr val="accent2"/>
        </a:solidFill>
        <a:ln w="25400"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t>Concluding Remarks</a:t>
          </a:r>
        </a:p>
        <a:p>
          <a:pPr lvl="0" algn="ctr" defTabSz="1333500">
            <a:lnSpc>
              <a:spcPct val="90000"/>
            </a:lnSpc>
            <a:spcBef>
              <a:spcPct val="0"/>
            </a:spcBef>
            <a:spcAft>
              <a:spcPct val="35000"/>
            </a:spcAft>
          </a:pPr>
          <a:r>
            <a:rPr lang="en-US" sz="3000" kern="1200" noProof="0" dirty="0" smtClean="0"/>
            <a:t>&amp; Policy Recommendations</a:t>
          </a:r>
          <a:endParaRPr lang="en-US" sz="3000" kern="1200" noProof="0" dirty="0"/>
        </a:p>
      </dsp:txBody>
      <dsp:txXfrm>
        <a:off x="3946736" y="2329284"/>
        <a:ext cx="3326326" cy="19957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8268A-FD2B-46F1-8761-C2B297250562}" type="datetimeFigureOut">
              <a:rPr lang="es-MX" smtClean="0"/>
              <a:pPr/>
              <a:t>10/12/2015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76F31-7609-459F-8ACA-747A5A13ADA7}" type="slidenum">
              <a:rPr lang="es-MX" smtClean="0"/>
              <a:pPr/>
              <a:t>‹Nº›</a:t>
            </a:fld>
            <a:endParaRPr lang="es-MX" dirty="0"/>
          </a:p>
        </p:txBody>
      </p:sp>
    </p:spTree>
    <p:extLst>
      <p:ext uri="{BB962C8B-B14F-4D97-AF65-F5344CB8AC3E}">
        <p14:creationId xmlns:p14="http://schemas.microsoft.com/office/powerpoint/2010/main" val="282674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solidFill>
                  <a:prstClr val="black"/>
                </a:solidFill>
              </a:rPr>
              <a:pPr/>
              <a:t>2</a:t>
            </a:fld>
            <a:endParaRPr lang="es-MX" dirty="0">
              <a:solidFill>
                <a:prstClr val="black"/>
              </a:solidFill>
            </a:endParaRPr>
          </a:p>
        </p:txBody>
      </p:sp>
    </p:spTree>
    <p:extLst>
      <p:ext uri="{BB962C8B-B14F-4D97-AF65-F5344CB8AC3E}">
        <p14:creationId xmlns:p14="http://schemas.microsoft.com/office/powerpoint/2010/main" val="250645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Automotive reports</a:t>
            </a:r>
            <a:r>
              <a:rPr lang="es-MX" baseline="0" dirty="0" smtClean="0"/>
              <a:t> surplus</a:t>
            </a:r>
            <a:endParaRPr lang="es-MX" dirty="0"/>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15</a:t>
            </a:fld>
            <a:endParaRPr lang="es-MX" dirty="0">
              <a:solidFill>
                <a:prstClr val="black"/>
              </a:solidFill>
            </a:endParaRPr>
          </a:p>
        </p:txBody>
      </p:sp>
    </p:spTree>
    <p:extLst>
      <p:ext uri="{BB962C8B-B14F-4D97-AF65-F5344CB8AC3E}">
        <p14:creationId xmlns:p14="http://schemas.microsoft.com/office/powerpoint/2010/main" val="408976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Aquí</a:t>
            </a:r>
            <a:r>
              <a:rPr lang="es-MX" baseline="0" dirty="0" smtClean="0"/>
              <a:t> se tomo el sector manufacturero de forma aislada para conocer su dinámica interna.  El subsector mas importante en aumento de productividad fue el de transportes donde esta la industria automotriz y la aeroespacial. También la industria alimentaria es importante.</a:t>
            </a:r>
            <a:endParaRPr lang="es-MX" dirty="0" smtClean="0"/>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16</a:t>
            </a:fld>
            <a:endParaRPr lang="es-MX" dirty="0">
              <a:solidFill>
                <a:prstClr val="black"/>
              </a:solidFill>
            </a:endParaRPr>
          </a:p>
        </p:txBody>
      </p:sp>
    </p:spTree>
    <p:extLst>
      <p:ext uri="{BB962C8B-B14F-4D97-AF65-F5344CB8AC3E}">
        <p14:creationId xmlns:p14="http://schemas.microsoft.com/office/powerpoint/2010/main" val="130947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pPr/>
              <a:t>17</a:t>
            </a:fld>
            <a:endParaRPr lang="es-MX" dirty="0"/>
          </a:p>
        </p:txBody>
      </p:sp>
    </p:spTree>
    <p:extLst>
      <p:ext uri="{BB962C8B-B14F-4D97-AF65-F5344CB8AC3E}">
        <p14:creationId xmlns:p14="http://schemas.microsoft.com/office/powerpoint/2010/main" val="279456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MX" dirty="0" smtClean="0"/>
              <a:t>Objetivo</a:t>
            </a:r>
            <a:r>
              <a:rPr lang="es-MX" baseline="0" dirty="0" smtClean="0"/>
              <a:t> </a:t>
            </a:r>
            <a:r>
              <a:rPr lang="es-MX" dirty="0" smtClean="0"/>
              <a:t>de las</a:t>
            </a:r>
            <a:r>
              <a:rPr lang="es-MX" baseline="0" dirty="0" smtClean="0"/>
              <a:t> reformas es: </a:t>
            </a:r>
            <a:r>
              <a:rPr lang="es-MX" sz="1200" b="0" i="0" kern="1200" dirty="0" smtClean="0">
                <a:solidFill>
                  <a:schemeClr val="tx1"/>
                </a:solidFill>
                <a:latin typeface="+mn-lt"/>
                <a:ea typeface="+mn-ea"/>
                <a:cs typeface="+mn-cs"/>
              </a:rPr>
              <a:t>elevar la productividad de nuestro país, lo que detonará el crecimiento y el desarrollo económico de México; fortalecer y ampliar los derechos para que formen parte de la realidad cotidiana de los mexicanos; y afianzar nuestro régimen democrático y de libertades, lo que nos permitirá transitar de una democracia electoral a una democracia que brinde resultados concretos (SE).</a:t>
            </a:r>
          </a:p>
          <a:p>
            <a:endParaRPr lang="es-MX"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latin typeface="+mn-lt"/>
                <a:ea typeface="+mn-ea"/>
                <a:cs typeface="+mn-cs"/>
              </a:rPr>
              <a:t>El Plan Nacional de Desarrollo 2013-2018 propone una política moderna de fomento económico en sectores estratégicos, orientada a eliminar fallas de mercado que impiden a las pequeñas y medianas empresas que operan en los sectores de minería, agricultura y turismo, entre otros, alcanzar su máximo potencial en las diferentes regiones de país. </a:t>
            </a:r>
            <a:endParaRPr lang="es-MX" dirty="0" smtClean="0"/>
          </a:p>
          <a:p>
            <a:endParaRPr lang="es-MX" dirty="0" smtClean="0"/>
          </a:p>
          <a:p>
            <a:r>
              <a:rPr lang="es-MX" dirty="0" smtClean="0"/>
              <a:t>IMMEX: </a:t>
            </a:r>
            <a:r>
              <a:rPr lang="x-none" sz="1200" kern="1200" dirty="0" smtClean="0">
                <a:solidFill>
                  <a:schemeClr val="tx1"/>
                </a:solidFill>
                <a:effectLst/>
                <a:latin typeface="+mn-lt"/>
                <a:ea typeface="+mn-ea"/>
                <a:cs typeface="+mn-cs"/>
              </a:rPr>
              <a:t>El Programa de Industria Manufacturera, Maquiladora y de Servicios de Exportación (IMMEX) es un instrumento de fomento a las exportaciones, mediante el cual se permite a los productores de mercancías destinadas a la exportación o empresas que prestan servicios destinados a la exportación, importar temporalmente diversos bienes (materias primas, insumos, componentes, envases y empaques, así como maquinaria y equipo) para ser utilizados en la elaboración de productos de exportación, sin cubrir el pago del impuesto general de importación, del impuesto al valor agregado y de las cuotas compensatorias, en su caso</a:t>
            </a:r>
            <a:r>
              <a:rPr lang="es-MX" dirty="0" smtClean="0"/>
              <a:t>PROSEC:</a:t>
            </a:r>
            <a:r>
              <a:rPr lang="es-MX" baseline="0" dirty="0" smtClean="0"/>
              <a:t> </a:t>
            </a:r>
            <a:r>
              <a:rPr lang="es-MX" dirty="0" smtClean="0"/>
              <a:t>Programas de Promoción Sectorial </a:t>
            </a:r>
          </a:p>
          <a:p>
            <a:endParaRPr lang="es-MX" dirty="0" smtClean="0"/>
          </a:p>
          <a:p>
            <a:r>
              <a:rPr lang="es-MX" dirty="0" smtClean="0"/>
              <a:t>DRAW BACK: </a:t>
            </a:r>
            <a:r>
              <a:rPr lang="x-none" sz="1200" kern="1200" dirty="0" smtClean="0">
                <a:solidFill>
                  <a:schemeClr val="tx1"/>
                </a:solidFill>
                <a:effectLst/>
                <a:latin typeface="+mn-lt"/>
                <a:ea typeface="+mn-ea"/>
                <a:cs typeface="+mn-cs"/>
              </a:rPr>
              <a:t>se reintegra al exportador el valor de los impuestos causados por la importación y posterior exportación de: a) materias primas, partes y componentes, empaques y envases, combustibles, lubricantes y otros materiales incorporados al producto exportado; b) por la importación de mercancías que se retornan al extranjero en el mismo estado en que fueron importadas; y c) mercancías importadas para su reparación o </a:t>
            </a:r>
            <a:r>
              <a:rPr lang="x-none" sz="1200" kern="1200" dirty="0" err="1" smtClean="0">
                <a:solidFill>
                  <a:schemeClr val="tx1"/>
                </a:solidFill>
                <a:effectLst/>
                <a:latin typeface="+mn-lt"/>
                <a:ea typeface="+mn-ea"/>
                <a:cs typeface="+mn-cs"/>
              </a:rPr>
              <a:t>alteració</a:t>
            </a:r>
            <a:endParaRPr lang="x-none" sz="1200" kern="1200" dirty="0" smtClean="0">
              <a:solidFill>
                <a:schemeClr val="tx1"/>
              </a:solidFill>
              <a:effectLst/>
              <a:latin typeface="+mn-lt"/>
              <a:ea typeface="+mn-ea"/>
              <a:cs typeface="+mn-cs"/>
            </a:endParaRPr>
          </a:p>
          <a:p>
            <a:endParaRPr lang="x-none" sz="1200" kern="1200" dirty="0" smtClean="0">
              <a:solidFill>
                <a:schemeClr val="tx1"/>
              </a:solidFill>
              <a:effectLst/>
              <a:latin typeface="+mn-lt"/>
              <a:ea typeface="+mn-ea"/>
              <a:cs typeface="+mn-cs"/>
            </a:endParaRPr>
          </a:p>
          <a:p>
            <a:r>
              <a:rPr lang="es-MX" dirty="0" smtClean="0"/>
              <a:t>ALTEX: </a:t>
            </a:r>
            <a:r>
              <a:rPr lang="x-none" sz="1200" kern="1200" dirty="0" smtClean="0">
                <a:solidFill>
                  <a:schemeClr val="tx1"/>
                </a:solidFill>
                <a:effectLst/>
                <a:latin typeface="+mn-lt"/>
                <a:ea typeface="+mn-ea"/>
                <a:cs typeface="+mn-cs"/>
              </a:rPr>
              <a:t>El Registro de Empresas Altamente Exportadoras (ALTEX) permite a personas físicas y morales la devolución del Impuesto al Valor Agregado (IVA), que tengan a su favor por la exportación de mercancías, la posibilidad de obtener esos saldos en un plazo máximo de 20 días hábiles</a:t>
            </a:r>
            <a:endParaRPr lang="es-MX" dirty="0" smtClean="0"/>
          </a:p>
        </p:txBody>
      </p:sp>
      <p:sp>
        <p:nvSpPr>
          <p:cNvPr id="4" name="3 Marcador de número de diapositiva"/>
          <p:cNvSpPr>
            <a:spLocks noGrp="1"/>
          </p:cNvSpPr>
          <p:nvPr>
            <p:ph type="sldNum" sz="quarter" idx="10"/>
          </p:nvPr>
        </p:nvSpPr>
        <p:spPr/>
        <p:txBody>
          <a:bodyPr/>
          <a:lstStyle/>
          <a:p>
            <a:fld id="{A1076F31-7609-459F-8ACA-747A5A13ADA7}" type="slidenum">
              <a:rPr lang="es-MX" smtClean="0"/>
              <a:pPr/>
              <a:t>18</a:t>
            </a:fld>
            <a:endParaRPr lang="es-MX" dirty="0"/>
          </a:p>
        </p:txBody>
      </p:sp>
    </p:spTree>
    <p:extLst>
      <p:ext uri="{BB962C8B-B14F-4D97-AF65-F5344CB8AC3E}">
        <p14:creationId xmlns:p14="http://schemas.microsoft.com/office/powerpoint/2010/main" val="930531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pPr/>
              <a:t>19</a:t>
            </a:fld>
            <a:endParaRPr lang="es-MX" dirty="0"/>
          </a:p>
        </p:txBody>
      </p:sp>
    </p:spTree>
    <p:extLst>
      <p:ext uri="{BB962C8B-B14F-4D97-AF65-F5344CB8AC3E}">
        <p14:creationId xmlns:p14="http://schemas.microsoft.com/office/powerpoint/2010/main" val="3981574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t>Porcentaje del gasto en I&amp;D respecto al PIB: comparativo AL. puede server para mostar que tanto Mexico esta invirtiendo en Investigacion y desarrollo y que tanta participación tiene el </a:t>
            </a:r>
            <a:r>
              <a:rPr lang="en-US" sz="1200" b="0" i="0" baseline="0" dirty="0" err="1" smtClean="0"/>
              <a:t>gobierno</a:t>
            </a:r>
            <a:r>
              <a:rPr lang="en-US" sz="1200" b="0" i="0" baseline="0" dirty="0" smtClean="0"/>
              <a:t>.</a:t>
            </a:r>
          </a:p>
        </p:txBody>
      </p:sp>
      <p:sp>
        <p:nvSpPr>
          <p:cNvPr id="4" name="Marcador de número de diapositiva 3"/>
          <p:cNvSpPr>
            <a:spLocks noGrp="1"/>
          </p:cNvSpPr>
          <p:nvPr>
            <p:ph type="sldNum" sz="quarter" idx="10"/>
          </p:nvPr>
        </p:nvSpPr>
        <p:spPr/>
        <p:txBody>
          <a:bodyPr/>
          <a:lstStyle/>
          <a:p>
            <a:fld id="{A1076F31-7609-459F-8ACA-747A5A13ADA7}" type="slidenum">
              <a:rPr lang="es-MX" smtClean="0"/>
              <a:pPr/>
              <a:t>20</a:t>
            </a:fld>
            <a:endParaRPr lang="es-MX" dirty="0"/>
          </a:p>
        </p:txBody>
      </p:sp>
    </p:spTree>
    <p:extLst>
      <p:ext uri="{BB962C8B-B14F-4D97-AF65-F5344CB8AC3E}">
        <p14:creationId xmlns:p14="http://schemas.microsoft.com/office/powerpoint/2010/main" val="396569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En esta grafica se pierde los valores de los paises latinomaeircanos por la</a:t>
            </a:r>
            <a:r>
              <a:rPr lang="es-MX" baseline="0" dirty="0" smtClean="0"/>
              <a:t> gran cantidad de patentes chinas, por eso recomiendo usar la anteriror.</a:t>
            </a:r>
          </a:p>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pPr/>
              <a:t>21</a:t>
            </a:fld>
            <a:endParaRPr lang="es-MX" dirty="0"/>
          </a:p>
        </p:txBody>
      </p:sp>
    </p:spTree>
    <p:extLst>
      <p:ext uri="{BB962C8B-B14F-4D97-AF65-F5344CB8AC3E}">
        <p14:creationId xmlns:p14="http://schemas.microsoft.com/office/powerpoint/2010/main" val="258996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pPr/>
              <a:t>22</a:t>
            </a:fld>
            <a:endParaRPr lang="es-MX" dirty="0"/>
          </a:p>
        </p:txBody>
      </p:sp>
    </p:spTree>
    <p:extLst>
      <p:ext uri="{BB962C8B-B14F-4D97-AF65-F5344CB8AC3E}">
        <p14:creationId xmlns:p14="http://schemas.microsoft.com/office/powerpoint/2010/main" val="3874570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1076F31-7609-459F-8ACA-747A5A13ADA7}" type="slidenum">
              <a:rPr lang="es-MX" smtClean="0"/>
              <a:pPr/>
              <a:t>23</a:t>
            </a:fld>
            <a:endParaRPr lang="es-MX" dirty="0"/>
          </a:p>
        </p:txBody>
      </p:sp>
    </p:spTree>
    <p:extLst>
      <p:ext uri="{BB962C8B-B14F-4D97-AF65-F5344CB8AC3E}">
        <p14:creationId xmlns:p14="http://schemas.microsoft.com/office/powerpoint/2010/main" val="188452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Esta</a:t>
            </a:r>
            <a:r>
              <a:rPr lang="es-MX" baseline="0" dirty="0" smtClean="0"/>
              <a:t> diapositiva presenta las características socioambientales del país. Esto puede dar la información para enfatizar en la necesidad de un desarrollo económico inclusivo con mejoras en salarios, así como un desarrollo que promueva la sustentabilidad de las actividades económicas del país.</a:t>
            </a:r>
            <a:r>
              <a:rPr lang="x-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10% de la población con mayores ingresos se lleva un 40% del total de los ingresos mientras que el 10% más pobre se lleva menos del 2%.</a:t>
            </a:r>
          </a:p>
          <a:p>
            <a:endParaRPr lang="es-MX" baseline="0" dirty="0" smtClean="0"/>
          </a:p>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solidFill>
                  <a:prstClr val="black"/>
                </a:solidFill>
              </a:rPr>
              <a:pPr/>
              <a:t>3</a:t>
            </a:fld>
            <a:endParaRPr lang="es-MX" dirty="0">
              <a:solidFill>
                <a:prstClr val="black"/>
              </a:solidFill>
            </a:endParaRPr>
          </a:p>
        </p:txBody>
      </p:sp>
    </p:spTree>
    <p:extLst>
      <p:ext uri="{BB962C8B-B14F-4D97-AF65-F5344CB8AC3E}">
        <p14:creationId xmlns:p14="http://schemas.microsoft.com/office/powerpoint/2010/main" val="194878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7</a:t>
            </a:fld>
            <a:endParaRPr lang="es-MX" dirty="0">
              <a:solidFill>
                <a:prstClr val="black"/>
              </a:solidFill>
            </a:endParaRPr>
          </a:p>
        </p:txBody>
      </p:sp>
    </p:spTree>
    <p:extLst>
      <p:ext uri="{BB962C8B-B14F-4D97-AF65-F5344CB8AC3E}">
        <p14:creationId xmlns:p14="http://schemas.microsoft.com/office/powerpoint/2010/main" val="111283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solidFill>
                  <a:prstClr val="black"/>
                </a:solidFill>
              </a:rPr>
              <a:pPr/>
              <a:t>9</a:t>
            </a:fld>
            <a:endParaRPr lang="es-MX" dirty="0">
              <a:solidFill>
                <a:prstClr val="black"/>
              </a:solidFill>
            </a:endParaRPr>
          </a:p>
        </p:txBody>
      </p:sp>
    </p:spTree>
    <p:extLst>
      <p:ext uri="{BB962C8B-B14F-4D97-AF65-F5344CB8AC3E}">
        <p14:creationId xmlns:p14="http://schemas.microsoft.com/office/powerpoint/2010/main" val="334986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10</a:t>
            </a:fld>
            <a:endParaRPr lang="es-MX" dirty="0">
              <a:solidFill>
                <a:prstClr val="black"/>
              </a:solidFill>
            </a:endParaRPr>
          </a:p>
        </p:txBody>
      </p:sp>
    </p:spTree>
    <p:extLst>
      <p:ext uri="{BB962C8B-B14F-4D97-AF65-F5344CB8AC3E}">
        <p14:creationId xmlns:p14="http://schemas.microsoft.com/office/powerpoint/2010/main" val="6638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11</a:t>
            </a:fld>
            <a:endParaRPr lang="es-MX" dirty="0">
              <a:solidFill>
                <a:prstClr val="black"/>
              </a:solidFill>
            </a:endParaRPr>
          </a:p>
        </p:txBody>
      </p:sp>
    </p:spTree>
    <p:extLst>
      <p:ext uri="{BB962C8B-B14F-4D97-AF65-F5344CB8AC3E}">
        <p14:creationId xmlns:p14="http://schemas.microsoft.com/office/powerpoint/2010/main" val="384205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labor force has moved to sectors with lower productivity like commercial or services, instead of moving to the most productive sectors like manufacturing</a:t>
            </a:r>
          </a:p>
          <a:p>
            <a:r>
              <a:rPr lang="es-MX" dirty="0" smtClean="0"/>
              <a:t>Los trabajadores se han desplazado principalmente</a:t>
            </a:r>
            <a:r>
              <a:rPr lang="es-MX" baseline="0" dirty="0" smtClean="0"/>
              <a:t> al sector comercio y de servicios. Dichos sectores son de baja productividad. </a:t>
            </a:r>
            <a:endParaRPr lang="es-MX" dirty="0"/>
          </a:p>
        </p:txBody>
      </p:sp>
      <p:sp>
        <p:nvSpPr>
          <p:cNvPr id="4" name="3 Marcador de número de diapositiva"/>
          <p:cNvSpPr>
            <a:spLocks noGrp="1"/>
          </p:cNvSpPr>
          <p:nvPr>
            <p:ph type="sldNum" sz="quarter" idx="10"/>
          </p:nvPr>
        </p:nvSpPr>
        <p:spPr/>
        <p:txBody>
          <a:bodyPr/>
          <a:lstStyle/>
          <a:p>
            <a:fld id="{A1076F31-7609-459F-8ACA-747A5A13ADA7}" type="slidenum">
              <a:rPr lang="es-MX" smtClean="0">
                <a:solidFill>
                  <a:prstClr val="black"/>
                </a:solidFill>
              </a:rPr>
              <a:pPr/>
              <a:t>12</a:t>
            </a:fld>
            <a:endParaRPr lang="es-MX" dirty="0">
              <a:solidFill>
                <a:prstClr val="black"/>
              </a:solidFill>
            </a:endParaRPr>
          </a:p>
        </p:txBody>
      </p:sp>
    </p:spTree>
    <p:extLst>
      <p:ext uri="{BB962C8B-B14F-4D97-AF65-F5344CB8AC3E}">
        <p14:creationId xmlns:p14="http://schemas.microsoft.com/office/powerpoint/2010/main" val="311605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13</a:t>
            </a:fld>
            <a:endParaRPr lang="es-MX" dirty="0">
              <a:solidFill>
                <a:prstClr val="black"/>
              </a:solidFill>
            </a:endParaRPr>
          </a:p>
        </p:txBody>
      </p:sp>
    </p:spTree>
    <p:extLst>
      <p:ext uri="{BB962C8B-B14F-4D97-AF65-F5344CB8AC3E}">
        <p14:creationId xmlns:p14="http://schemas.microsoft.com/office/powerpoint/2010/main" val="46551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200" dirty="0" smtClean="0"/>
              <a:t>The most dynamic and important sector in the economy</a:t>
            </a:r>
          </a:p>
          <a:p>
            <a:pPr algn="just"/>
            <a:r>
              <a:rPr lang="en-US" sz="1200" dirty="0" smtClean="0"/>
              <a:t>Labor productivity has increased</a:t>
            </a:r>
          </a:p>
          <a:p>
            <a:pPr algn="just"/>
            <a:r>
              <a:rPr lang="en-US" sz="1200" dirty="0" smtClean="0"/>
              <a:t>The transportation sub-sector reports the highest productivity increase, a high employment share, &amp; a structural change</a:t>
            </a:r>
          </a:p>
        </p:txBody>
      </p:sp>
      <p:sp>
        <p:nvSpPr>
          <p:cNvPr id="4" name="Marcador de número de diapositiva 3"/>
          <p:cNvSpPr>
            <a:spLocks noGrp="1"/>
          </p:cNvSpPr>
          <p:nvPr>
            <p:ph type="sldNum" sz="quarter" idx="10"/>
          </p:nvPr>
        </p:nvSpPr>
        <p:spPr/>
        <p:txBody>
          <a:bodyPr/>
          <a:lstStyle/>
          <a:p>
            <a:fld id="{A1076F31-7609-459F-8ACA-747A5A13ADA7}" type="slidenum">
              <a:rPr lang="es-MX" smtClean="0">
                <a:solidFill>
                  <a:prstClr val="black"/>
                </a:solidFill>
              </a:rPr>
              <a:pPr/>
              <a:t>14</a:t>
            </a:fld>
            <a:endParaRPr lang="es-MX" dirty="0">
              <a:solidFill>
                <a:prstClr val="black"/>
              </a:solidFill>
            </a:endParaRPr>
          </a:p>
        </p:txBody>
      </p:sp>
    </p:spTree>
    <p:extLst>
      <p:ext uri="{BB962C8B-B14F-4D97-AF65-F5344CB8AC3E}">
        <p14:creationId xmlns:p14="http://schemas.microsoft.com/office/powerpoint/2010/main" val="222229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58871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33805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12256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72504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473890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84147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63254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36380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29730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72879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11056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38150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445940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24408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190586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613713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79328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075618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412569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22896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500965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64446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424855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201184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974810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773502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020197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4047457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451698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826307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834163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280556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94510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133461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083119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570517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10019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137796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996581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057335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152753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992215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708656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55576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2857985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488574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833287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4066637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927876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0547969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751407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874696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873516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614753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55331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436898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063527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586199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261324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865445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632417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52083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684517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514758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637704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92798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9434446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22887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002583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318077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838900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8932642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5245781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572344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276230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MX"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3947442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80899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844288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MX"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074777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791735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320628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3919569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658577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MX"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506160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7770776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297009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11"/>
          </p:nvPr>
        </p:nvSpPr>
        <p:spPr>
          <a:xfrm>
            <a:off x="581192" y="5951810"/>
            <a:ext cx="5922209" cy="365125"/>
          </a:xfrm>
        </p:spPr>
        <p:txBody>
          <a:bodyPr/>
          <a:lstStyle/>
          <a:p>
            <a:endParaRPr lang="es-MX"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06541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B13884-994A-4A59-BDD0-B66A1037F4DB}" type="datetimeFigureOut">
              <a:rPr lang="es-MX" smtClean="0"/>
              <a:pPr/>
              <a:t>10/12/2015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80264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67982800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199797940"/>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912812623"/>
      </p:ext>
    </p:extLst>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542619362"/>
      </p:ext>
    </p:extLst>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3874411096"/>
      </p:ext>
    </p:extLst>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065645357"/>
      </p:ext>
    </p:extLst>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MX"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4283BED-E96A-46D7-ACEF-6288CDED19EE}" type="slidenum">
              <a:rPr lang="es-MX" smtClean="0"/>
              <a:pPr/>
              <a:t>‹Nº›</a:t>
            </a:fld>
            <a:endParaRPr lang="es-MX" dirty="0"/>
          </a:p>
        </p:txBody>
      </p:sp>
    </p:spTree>
    <p:extLst>
      <p:ext uri="{BB962C8B-B14F-4D97-AF65-F5344CB8AC3E}">
        <p14:creationId xmlns:p14="http://schemas.microsoft.com/office/powerpoint/2010/main" val="2558812113"/>
      </p:ext>
    </p:extLst>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66B13884-994A-4A59-BDD0-B66A1037F4DB}" type="datetimeFigureOut">
              <a:rPr lang="es-MX" smtClean="0"/>
              <a:pPr/>
              <a:t>10/12/2015</a:t>
            </a:fld>
            <a:endParaRPr lang="es-MX"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s-MX"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F4283BED-E96A-46D7-ACEF-6288CDED19EE}" type="slidenum">
              <a:rPr lang="es-MX" smtClean="0"/>
              <a:pPr/>
              <a:t>‹Nº›</a:t>
            </a:fld>
            <a:endParaRPr lang="es-MX"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649635"/>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9.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n-US" sz="4000" b="1" dirty="0" smtClean="0"/>
              <a:t>Production transformation strategies</a:t>
            </a:r>
            <a:r>
              <a:rPr lang="en-US" sz="4000" b="1" dirty="0" smtClean="0"/>
              <a:t/>
            </a:r>
            <a:br>
              <a:rPr lang="en-US" sz="4000" b="1" dirty="0" smtClean="0"/>
            </a:br>
            <a:r>
              <a:rPr lang="en-US" sz="2800" b="1" dirty="0" smtClean="0"/>
              <a:t>The case of mexico</a:t>
            </a:r>
            <a:endParaRPr lang="en-US" dirty="0"/>
          </a:p>
        </p:txBody>
      </p:sp>
      <p:sp>
        <p:nvSpPr>
          <p:cNvPr id="3" name="2 Subtítulo"/>
          <p:cNvSpPr>
            <a:spLocks noGrp="1"/>
          </p:cNvSpPr>
          <p:nvPr>
            <p:ph type="subTitle" idx="1"/>
          </p:nvPr>
        </p:nvSpPr>
        <p:spPr/>
        <p:txBody>
          <a:bodyPr>
            <a:normAutofit fontScale="62500" lnSpcReduction="20000"/>
          </a:bodyPr>
          <a:lstStyle/>
          <a:p>
            <a:pPr algn="ctr"/>
            <a:r>
              <a:rPr lang="x-none" sz="2400" b="1" dirty="0"/>
              <a:t>Héctor M. Nuñez</a:t>
            </a:r>
          </a:p>
          <a:p>
            <a:pPr algn="ctr"/>
            <a:r>
              <a:rPr lang="x-none" sz="2400" b="1" dirty="0"/>
              <a:t>Centro de investigación y docencia Económicas (CIDE)</a:t>
            </a:r>
            <a:endParaRPr lang="es-MX" sz="2400" dirty="0"/>
          </a:p>
        </p:txBody>
      </p:sp>
      <p:pic>
        <p:nvPicPr>
          <p:cNvPr id="4" name="Imagen 3"/>
          <p:cNvPicPr>
            <a:picLocks noChangeAspect="1"/>
          </p:cNvPicPr>
          <p:nvPr/>
        </p:nvPicPr>
        <p:blipFill>
          <a:blip r:embed="rId2" cstate="print"/>
          <a:stretch>
            <a:fillRect/>
          </a:stretch>
        </p:blipFill>
        <p:spPr>
          <a:xfrm>
            <a:off x="1686906" y="3152702"/>
            <a:ext cx="2507052" cy="2580554"/>
          </a:xfrm>
          <a:prstGeom prst="rect">
            <a:avLst/>
          </a:prstGeom>
        </p:spPr>
      </p:pic>
      <p:pic>
        <p:nvPicPr>
          <p:cNvPr id="5" name="Imagen 4"/>
          <p:cNvPicPr>
            <a:picLocks noChangeAspect="1"/>
          </p:cNvPicPr>
          <p:nvPr/>
        </p:nvPicPr>
        <p:blipFill>
          <a:blip r:embed="rId3" cstate="print"/>
          <a:stretch>
            <a:fillRect/>
          </a:stretch>
        </p:blipFill>
        <p:spPr>
          <a:xfrm>
            <a:off x="4409982" y="3140968"/>
            <a:ext cx="2984597" cy="2580554"/>
          </a:xfrm>
          <a:prstGeom prst="rect">
            <a:avLst/>
          </a:prstGeom>
        </p:spPr>
      </p:pic>
      <p:sp>
        <p:nvSpPr>
          <p:cNvPr id="8" name="Rectángulo 7"/>
          <p:cNvSpPr/>
          <p:nvPr/>
        </p:nvSpPr>
        <p:spPr>
          <a:xfrm>
            <a:off x="467544" y="5705380"/>
            <a:ext cx="8280920" cy="1107996"/>
          </a:xfrm>
          <a:prstGeom prst="rect">
            <a:avLst/>
          </a:prstGeom>
        </p:spPr>
        <p:txBody>
          <a:bodyPr wrap="square">
            <a:spAutoFit/>
          </a:bodyPr>
          <a:lstStyle/>
          <a:p>
            <a:pPr algn="ctr"/>
            <a:r>
              <a:rPr lang="en-US" sz="2200" b="1" i="1" dirty="0">
                <a:solidFill>
                  <a:schemeClr val="bg2"/>
                </a:solidFill>
                <a:ea typeface="MS ??"/>
                <a:cs typeface="Cambria" panose="02040503050406030204" pitchFamily="18" charset="0"/>
              </a:rPr>
              <a:t>ECA-OECD-ECLAC Policy Dialogue on </a:t>
            </a:r>
            <a:endParaRPr lang="en-US" sz="2200" b="1" i="1" dirty="0" smtClean="0">
              <a:solidFill>
                <a:schemeClr val="bg2"/>
              </a:solidFill>
              <a:ea typeface="MS ??"/>
              <a:cs typeface="Cambria" panose="02040503050406030204" pitchFamily="18" charset="0"/>
            </a:endParaRPr>
          </a:p>
          <a:p>
            <a:pPr algn="ctr"/>
            <a:r>
              <a:rPr lang="en-US" sz="2200" b="1" i="1" dirty="0" smtClean="0">
                <a:solidFill>
                  <a:schemeClr val="bg2"/>
                </a:solidFill>
                <a:ea typeface="MS ??"/>
                <a:cs typeface="Cambria" panose="02040503050406030204" pitchFamily="18" charset="0"/>
              </a:rPr>
              <a:t>“</a:t>
            </a:r>
            <a:r>
              <a:rPr lang="en-US" sz="2200" b="1" i="1" dirty="0">
                <a:solidFill>
                  <a:schemeClr val="bg2"/>
                </a:solidFill>
                <a:ea typeface="MS ??"/>
                <a:cs typeface="Cambria" panose="02040503050406030204" pitchFamily="18" charset="0"/>
              </a:rPr>
              <a:t>Africa and Latin America at a Cross-roads: addressing </a:t>
            </a:r>
            <a:r>
              <a:rPr lang="en-US" sz="2200" b="1" i="1" dirty="0" smtClean="0">
                <a:solidFill>
                  <a:schemeClr val="bg2"/>
                </a:solidFill>
                <a:ea typeface="MS ??"/>
                <a:cs typeface="Cambria" panose="02040503050406030204" pitchFamily="18" charset="0"/>
              </a:rPr>
              <a:t>structural </a:t>
            </a:r>
            <a:r>
              <a:rPr lang="en-US" sz="2200" b="1" i="1" dirty="0" smtClean="0">
                <a:solidFill>
                  <a:prstClr val="black"/>
                </a:solidFill>
                <a:ea typeface="MS ??"/>
                <a:cs typeface="Cambria" panose="02040503050406030204" pitchFamily="18" charset="0"/>
              </a:rPr>
              <a:t>global </a:t>
            </a:r>
            <a:r>
              <a:rPr lang="en-US" sz="2200" b="1" i="1" dirty="0">
                <a:solidFill>
                  <a:prstClr val="black"/>
                </a:solidFill>
                <a:ea typeface="MS ??"/>
                <a:cs typeface="Cambria" panose="02040503050406030204" pitchFamily="18" charset="0"/>
              </a:rPr>
              <a:t>landscape”</a:t>
            </a:r>
            <a:endParaRPr lang="en-US" sz="2200" i="1" dirty="0">
              <a:solidFill>
                <a:prstClr val="black"/>
              </a:solidFill>
              <a:ea typeface="MS ??"/>
              <a:cs typeface="Cambria" panose="02040503050406030204" pitchFamily="18" charset="0"/>
            </a:endParaRPr>
          </a:p>
        </p:txBody>
      </p:sp>
    </p:spTree>
    <p:extLst>
      <p:ext uri="{BB962C8B-B14F-4D97-AF65-F5344CB8AC3E}">
        <p14:creationId xmlns:p14="http://schemas.microsoft.com/office/powerpoint/2010/main" val="3071173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7468344" cy="1066800"/>
          </a:xfrm>
        </p:spPr>
        <p:txBody>
          <a:bodyPr>
            <a:normAutofit/>
          </a:bodyPr>
          <a:lstStyle/>
          <a:p>
            <a:r>
              <a:rPr lang="en-US" cap="none" dirty="0" smtClean="0"/>
              <a:t>GDP &amp; GDP growth (Constants prices 2008)</a:t>
            </a:r>
            <a:endParaRPr lang="en-US" dirty="0"/>
          </a:p>
        </p:txBody>
      </p:sp>
      <p:graphicFrame>
        <p:nvGraphicFramePr>
          <p:cNvPr id="4" name="Gráfico 3"/>
          <p:cNvGraphicFramePr>
            <a:graphicFrameLocks/>
          </p:cNvGraphicFramePr>
          <p:nvPr>
            <p:extLst>
              <p:ext uri="{D42A27DB-BD31-4B8C-83A1-F6EECF244321}">
                <p14:modId xmlns:p14="http://schemas.microsoft.com/office/powerpoint/2010/main" val="3456103495"/>
              </p:ext>
            </p:extLst>
          </p:nvPr>
        </p:nvGraphicFramePr>
        <p:xfrm>
          <a:off x="1056277" y="1844824"/>
          <a:ext cx="6896100"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2638021918"/>
              </p:ext>
            </p:extLst>
          </p:nvPr>
        </p:nvGraphicFramePr>
        <p:xfrm>
          <a:off x="1619672" y="3802360"/>
          <a:ext cx="7128792" cy="2939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8649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96752"/>
            <a:ext cx="6172200" cy="576064"/>
          </a:xfrm>
        </p:spPr>
        <p:txBody>
          <a:bodyPr>
            <a:normAutofit/>
          </a:bodyPr>
          <a:lstStyle/>
          <a:p>
            <a:r>
              <a:rPr lang="en-US" cap="none" dirty="0" smtClean="0"/>
              <a:t>Shares: Value Added; Employment; Wages</a:t>
            </a:r>
            <a:endParaRPr lang="en-US" cap="none" dirty="0"/>
          </a:p>
        </p:txBody>
      </p:sp>
      <p:graphicFrame>
        <p:nvGraphicFramePr>
          <p:cNvPr id="3" name="Gráfico 2"/>
          <p:cNvGraphicFramePr>
            <a:graphicFrameLocks/>
          </p:cNvGraphicFramePr>
          <p:nvPr>
            <p:extLst>
              <p:ext uri="{D42A27DB-BD31-4B8C-83A1-F6EECF244321}">
                <p14:modId xmlns:p14="http://schemas.microsoft.com/office/powerpoint/2010/main" val="4273009775"/>
              </p:ext>
            </p:extLst>
          </p:nvPr>
        </p:nvGraphicFramePr>
        <p:xfrm>
          <a:off x="-1555" y="1988840"/>
          <a:ext cx="4500000" cy="45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p:cNvGraphicFramePr>
            <a:graphicFrameLocks/>
          </p:cNvGraphicFramePr>
          <p:nvPr>
            <p:extLst>
              <p:ext uri="{D42A27DB-BD31-4B8C-83A1-F6EECF244321}">
                <p14:modId xmlns:p14="http://schemas.microsoft.com/office/powerpoint/2010/main" val="352672340"/>
              </p:ext>
            </p:extLst>
          </p:nvPr>
        </p:nvGraphicFramePr>
        <p:xfrm>
          <a:off x="4551752" y="1988840"/>
          <a:ext cx="4500000" cy="45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691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92696"/>
            <a:ext cx="7344816" cy="1066800"/>
          </a:xfrm>
        </p:spPr>
        <p:txBody>
          <a:bodyPr>
            <a:normAutofit/>
          </a:bodyPr>
          <a:lstStyle/>
          <a:p>
            <a:r>
              <a:rPr lang="en-US" sz="2400" cap="none" dirty="0" smtClean="0"/>
              <a:t>Sectorial labor productivity1998-2013</a:t>
            </a:r>
            <a:endParaRPr lang="en-US" sz="2400" cap="none" dirty="0"/>
          </a:p>
        </p:txBody>
      </p:sp>
      <p:graphicFrame>
        <p:nvGraphicFramePr>
          <p:cNvPr id="4" name="Gráfico 3"/>
          <p:cNvGraphicFramePr>
            <a:graphicFrameLocks/>
          </p:cNvGraphicFramePr>
          <p:nvPr>
            <p:extLst>
              <p:ext uri="{D42A27DB-BD31-4B8C-83A1-F6EECF244321}">
                <p14:modId xmlns:p14="http://schemas.microsoft.com/office/powerpoint/2010/main" val="1069490018"/>
              </p:ext>
            </p:extLst>
          </p:nvPr>
        </p:nvGraphicFramePr>
        <p:xfrm>
          <a:off x="460201" y="1916832"/>
          <a:ext cx="8144247"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276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794" y="836712"/>
            <a:ext cx="6426714" cy="864096"/>
          </a:xfrm>
        </p:spPr>
        <p:txBody>
          <a:bodyPr>
            <a:normAutofit/>
          </a:bodyPr>
          <a:lstStyle/>
          <a:p>
            <a:r>
              <a:rPr lang="en-US" sz="2400" cap="none" dirty="0" smtClean="0"/>
              <a:t>Change Labor Productivity 1998-2013 = 0.93%</a:t>
            </a:r>
            <a:endParaRPr lang="en-US" sz="2400" cap="none" dirty="0"/>
          </a:p>
        </p:txBody>
      </p:sp>
      <p:graphicFrame>
        <p:nvGraphicFramePr>
          <p:cNvPr id="6" name="3 Gráfico"/>
          <p:cNvGraphicFramePr>
            <a:graphicFrameLocks noGrp="1"/>
          </p:cNvGraphicFramePr>
          <p:nvPr>
            <p:ph idx="1"/>
            <p:extLst>
              <p:ext uri="{D42A27DB-BD31-4B8C-83A1-F6EECF244321}">
                <p14:modId xmlns:p14="http://schemas.microsoft.com/office/powerpoint/2010/main" val="4121734394"/>
              </p:ext>
            </p:extLst>
          </p:nvPr>
        </p:nvGraphicFramePr>
        <p:xfrm>
          <a:off x="581025" y="2227262"/>
          <a:ext cx="7989888" cy="4298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757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7992888" cy="576064"/>
          </a:xfrm>
        </p:spPr>
        <p:txBody>
          <a:bodyPr>
            <a:normAutofit/>
          </a:bodyPr>
          <a:lstStyle/>
          <a:p>
            <a:r>
              <a:rPr lang="en-US" cap="none" dirty="0" smtClean="0"/>
              <a:t>Manufacturing Sector Structure (% Manufacturing VA)</a:t>
            </a:r>
            <a:endParaRPr lang="en-US" cap="none" dirty="0"/>
          </a:p>
        </p:txBody>
      </p:sp>
      <p:graphicFrame>
        <p:nvGraphicFramePr>
          <p:cNvPr id="5" name="Chart 1"/>
          <p:cNvGraphicFramePr>
            <a:graphicFrameLocks/>
          </p:cNvGraphicFramePr>
          <p:nvPr>
            <p:extLst>
              <p:ext uri="{D42A27DB-BD31-4B8C-83A1-F6EECF244321}">
                <p14:modId xmlns:p14="http://schemas.microsoft.com/office/powerpoint/2010/main" val="3649618125"/>
              </p:ext>
            </p:extLst>
          </p:nvPr>
        </p:nvGraphicFramePr>
        <p:xfrm>
          <a:off x="467544" y="1988840"/>
          <a:ext cx="8208912"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097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6172200" cy="576064"/>
          </a:xfrm>
        </p:spPr>
        <p:txBody>
          <a:bodyPr>
            <a:normAutofit/>
          </a:bodyPr>
          <a:lstStyle/>
          <a:p>
            <a:r>
              <a:rPr lang="en-US" cap="none" dirty="0" smtClean="0"/>
              <a:t>Balance of Trade Manufacturing Sector</a:t>
            </a:r>
            <a:endParaRPr lang="en-US" cap="none" dirty="0"/>
          </a:p>
        </p:txBody>
      </p:sp>
      <p:graphicFrame>
        <p:nvGraphicFramePr>
          <p:cNvPr id="4" name="1 Gráfico"/>
          <p:cNvGraphicFramePr>
            <a:graphicFrameLocks/>
          </p:cNvGraphicFramePr>
          <p:nvPr>
            <p:extLst>
              <p:ext uri="{D42A27DB-BD31-4B8C-83A1-F6EECF244321}">
                <p14:modId xmlns:p14="http://schemas.microsoft.com/office/powerpoint/2010/main" val="4200834745"/>
              </p:ext>
            </p:extLst>
          </p:nvPr>
        </p:nvGraphicFramePr>
        <p:xfrm>
          <a:off x="395536" y="1844824"/>
          <a:ext cx="8208912"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966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3" y="620688"/>
            <a:ext cx="8103369" cy="1066800"/>
          </a:xfrm>
        </p:spPr>
        <p:txBody>
          <a:bodyPr>
            <a:normAutofit/>
          </a:bodyPr>
          <a:lstStyle/>
          <a:p>
            <a:r>
              <a:rPr lang="en-US" sz="2400" cap="none" dirty="0" smtClean="0"/>
              <a:t>Within Manufacturing sector productivity 1998-2013 </a:t>
            </a:r>
            <a:endParaRPr lang="en-US" sz="2400" cap="none"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039115"/>
              </p:ext>
            </p:extLst>
          </p:nvPr>
        </p:nvGraphicFramePr>
        <p:xfrm>
          <a:off x="0" y="2227262"/>
          <a:ext cx="9036496" cy="4442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254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1844824"/>
            <a:ext cx="8229600" cy="4325112"/>
          </a:xfrm>
        </p:spPr>
        <p:txBody>
          <a:bodyPr>
            <a:normAutofit/>
          </a:bodyPr>
          <a:lstStyle/>
          <a:p>
            <a:r>
              <a:rPr lang="en-US" sz="2400" dirty="0" smtClean="0"/>
              <a:t>Industrial policies have been adapted to boost exports and FDI through high interest rates and wage growth controlled</a:t>
            </a:r>
          </a:p>
          <a:p>
            <a:r>
              <a:rPr lang="en-US" sz="2400" dirty="0" smtClean="0"/>
              <a:t>1940-1982: ISI</a:t>
            </a:r>
          </a:p>
          <a:p>
            <a:r>
              <a:rPr lang="en-US" sz="2400" dirty="0" smtClean="0"/>
              <a:t>80s: Debt Crisis &amp; Transition</a:t>
            </a:r>
          </a:p>
          <a:p>
            <a:r>
              <a:rPr lang="en-US" sz="2400" dirty="0" smtClean="0"/>
              <a:t>1990-2013: Liberalization pro manufacturing &amp; exports</a:t>
            </a:r>
          </a:p>
          <a:p>
            <a:r>
              <a:rPr lang="en-US" sz="2400" dirty="0" smtClean="0"/>
              <a:t>2014-…: New reforms “to allow </a:t>
            </a:r>
            <a:r>
              <a:rPr lang="en-US" sz="2400" dirty="0"/>
              <a:t>e</a:t>
            </a:r>
            <a:r>
              <a:rPr lang="en-US" sz="2400" dirty="0" smtClean="0"/>
              <a:t>conomic </a:t>
            </a:r>
            <a:r>
              <a:rPr lang="en-US" sz="2400" dirty="0"/>
              <a:t>development in strategic sectors, aimed </a:t>
            </a:r>
            <a:r>
              <a:rPr lang="en-US" sz="2400" b="1" u="sng" dirty="0"/>
              <a:t>to eliminate market failures </a:t>
            </a:r>
            <a:r>
              <a:rPr lang="en-US" sz="2400" dirty="0"/>
              <a:t>that </a:t>
            </a:r>
            <a:r>
              <a:rPr lang="en-US" sz="2400" dirty="0" smtClean="0"/>
              <a:t>currently avoid </a:t>
            </a:r>
            <a:r>
              <a:rPr lang="en-US" sz="2400" dirty="0"/>
              <a:t>small and medium </a:t>
            </a:r>
            <a:r>
              <a:rPr lang="en-US" sz="2400" dirty="0" smtClean="0"/>
              <a:t>firms to </a:t>
            </a:r>
            <a:r>
              <a:rPr lang="en-US" sz="2400" dirty="0"/>
              <a:t>reach their full potential in different regions of country”</a:t>
            </a:r>
            <a:endParaRPr lang="en-US" sz="2400" dirty="0" smtClean="0"/>
          </a:p>
        </p:txBody>
      </p:sp>
      <p:sp>
        <p:nvSpPr>
          <p:cNvPr id="4" name="1 Título"/>
          <p:cNvSpPr txBox="1">
            <a:spLocks/>
          </p:cNvSpPr>
          <p:nvPr/>
        </p:nvSpPr>
        <p:spPr>
          <a:xfrm>
            <a:off x="611560" y="836712"/>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dirty="0" smtClean="0">
                <a:ln>
                  <a:noFill/>
                </a:ln>
                <a:solidFill>
                  <a:schemeClr val="bg1"/>
                </a:solidFill>
                <a:effectLst/>
                <a:uLnTx/>
                <a:uFillTx/>
                <a:latin typeface="+mj-lt"/>
                <a:ea typeface="+mj-ea"/>
                <a:cs typeface="+mj-cs"/>
              </a:rPr>
              <a:t>Institutional Framework</a:t>
            </a:r>
            <a:endParaRPr kumimoji="0" lang="en-US" sz="2800" b="0" i="0" u="none" strike="noStrike" kern="1200" cap="none" spc="0" normalizeH="0" baseline="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88840"/>
            <a:ext cx="8229600" cy="4320480"/>
          </a:xfrm>
        </p:spPr>
        <p:txBody>
          <a:bodyPr>
            <a:normAutofit/>
          </a:bodyPr>
          <a:lstStyle/>
          <a:p>
            <a:pPr algn="just"/>
            <a:r>
              <a:rPr lang="en-US" sz="2000" dirty="0" smtClean="0"/>
              <a:t>Trade liberalization and export promotion: </a:t>
            </a:r>
          </a:p>
          <a:p>
            <a:pPr lvl="1" algn="just"/>
            <a:r>
              <a:rPr lang="en-US" sz="2000" dirty="0" smtClean="0"/>
              <a:t>11 Free Trade Agreements with 46 countries ( FTAs ).</a:t>
            </a:r>
          </a:p>
          <a:p>
            <a:pPr lvl="1" algn="just"/>
            <a:r>
              <a:rPr lang="en-US" sz="2000" dirty="0" smtClean="0"/>
              <a:t> 33 Agreements for the Promotion and Reciprocal Protection of Investments.</a:t>
            </a:r>
          </a:p>
          <a:p>
            <a:pPr lvl="1" algn="just"/>
            <a:r>
              <a:rPr lang="en-US" sz="2000" dirty="0" smtClean="0"/>
              <a:t>9 agreements limited scope (Economic Complementation Agreements and Partial Scope Agreements ) within the framework of the Latin American Integration Association (ALADI ).  </a:t>
            </a:r>
          </a:p>
          <a:p>
            <a:pPr algn="just"/>
            <a:r>
              <a:rPr lang="en-US" sz="2000" dirty="0" smtClean="0"/>
              <a:t> Programs to encourage exports: IMMEX ,  ALTEX , DRAW BACK. Reduced tariffs </a:t>
            </a:r>
            <a:r>
              <a:rPr lang="en-US" sz="2000" dirty="0"/>
              <a:t>for inputs </a:t>
            </a:r>
            <a:r>
              <a:rPr lang="en-US" sz="2000" dirty="0" smtClean="0"/>
              <a:t>imported or Tax return programs</a:t>
            </a:r>
          </a:p>
          <a:p>
            <a:pPr algn="just"/>
            <a:r>
              <a:rPr lang="en-US" sz="2000" dirty="0" smtClean="0"/>
              <a:t>Structural </a:t>
            </a:r>
            <a:r>
              <a:rPr lang="en-US" sz="2000" dirty="0" smtClean="0"/>
              <a:t>Reforms: </a:t>
            </a:r>
            <a:r>
              <a:rPr lang="en-US" sz="2000" dirty="0" smtClean="0"/>
              <a:t>Energy</a:t>
            </a:r>
            <a:r>
              <a:rPr lang="en-US" sz="2000" dirty="0"/>
              <a:t>, Labor, Education, Telecommunications, Antitrust, Financial, Fiscal, Justice, Electoral, Transparency </a:t>
            </a:r>
            <a:endParaRPr lang="es-MX" sz="2000" dirty="0" smtClean="0"/>
          </a:p>
          <a:p>
            <a:pPr algn="just"/>
            <a:endParaRPr lang="es-MX" sz="2000" dirty="0"/>
          </a:p>
        </p:txBody>
      </p:sp>
      <p:pic>
        <p:nvPicPr>
          <p:cNvPr id="2" name="Imagen 1"/>
          <p:cNvPicPr>
            <a:picLocks noChangeAspect="1"/>
          </p:cNvPicPr>
          <p:nvPr/>
        </p:nvPicPr>
        <p:blipFill>
          <a:blip r:embed="rId3" cstate="print"/>
          <a:stretch>
            <a:fillRect/>
          </a:stretch>
        </p:blipFill>
        <p:spPr>
          <a:xfrm>
            <a:off x="6664976" y="620688"/>
            <a:ext cx="1960160" cy="1195698"/>
          </a:xfrm>
          <a:prstGeom prst="rect">
            <a:avLst/>
          </a:prstGeom>
        </p:spPr>
      </p:pic>
      <p:sp>
        <p:nvSpPr>
          <p:cNvPr id="4" name="1 Título"/>
          <p:cNvSpPr txBox="1">
            <a:spLocks/>
          </p:cNvSpPr>
          <p:nvPr/>
        </p:nvSpPr>
        <p:spPr>
          <a:xfrm>
            <a:off x="611560" y="836712"/>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dirty="0" smtClean="0">
                <a:ln>
                  <a:noFill/>
                </a:ln>
                <a:solidFill>
                  <a:schemeClr val="bg1"/>
                </a:solidFill>
                <a:effectLst/>
                <a:uLnTx/>
                <a:uFillTx/>
                <a:latin typeface="+mj-lt"/>
                <a:ea typeface="+mj-ea"/>
                <a:cs typeface="+mj-cs"/>
              </a:rPr>
              <a:t>Trade Liberalization</a:t>
            </a:r>
            <a:endParaRPr kumimoji="0" lang="en-US" sz="2800" b="0" i="0" u="none" strike="noStrike" kern="1200" cap="none" spc="0" normalizeH="0" baseline="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1844824"/>
            <a:ext cx="8229600" cy="5013176"/>
          </a:xfrm>
        </p:spPr>
        <p:txBody>
          <a:bodyPr>
            <a:normAutofit fontScale="85000" lnSpcReduction="20000"/>
          </a:bodyPr>
          <a:lstStyle/>
          <a:p>
            <a:r>
              <a:rPr lang="en-US" sz="2400" dirty="0" smtClean="0"/>
              <a:t>70’s: </a:t>
            </a:r>
            <a:r>
              <a:rPr lang="en-US" sz="2400" dirty="0"/>
              <a:t>National Council for Science and </a:t>
            </a:r>
            <a:r>
              <a:rPr lang="en-US" sz="2400" dirty="0" smtClean="0"/>
              <a:t>Technology, it started the intervention </a:t>
            </a:r>
            <a:r>
              <a:rPr lang="en-US" sz="2400" dirty="0"/>
              <a:t>in technological </a:t>
            </a:r>
            <a:r>
              <a:rPr lang="en-US" sz="2400" dirty="0" smtClean="0"/>
              <a:t>development.</a:t>
            </a:r>
          </a:p>
          <a:p>
            <a:r>
              <a:rPr lang="en-US" sz="2400" dirty="0" smtClean="0"/>
              <a:t>80’s &amp; 90’s: Liberalization implied Intellectual Property advances</a:t>
            </a:r>
          </a:p>
          <a:p>
            <a:r>
              <a:rPr lang="en-US" sz="2400" dirty="0" smtClean="0"/>
              <a:t>XXI century</a:t>
            </a:r>
            <a:r>
              <a:rPr lang="en-US" sz="2400" dirty="0"/>
              <a:t>: policy for the promotion of </a:t>
            </a:r>
            <a:r>
              <a:rPr lang="en-US" sz="2400" dirty="0" smtClean="0"/>
              <a:t>innovation by linking </a:t>
            </a:r>
            <a:r>
              <a:rPr lang="en-US" sz="2400" dirty="0"/>
              <a:t>the private sector with academic and research </a:t>
            </a:r>
            <a:r>
              <a:rPr lang="en-US" sz="2400" dirty="0" smtClean="0"/>
              <a:t>centers aiming:</a:t>
            </a:r>
          </a:p>
          <a:p>
            <a:pPr lvl="1"/>
            <a:r>
              <a:rPr lang="en-US" sz="2200" dirty="0" smtClean="0"/>
              <a:t>To </a:t>
            </a:r>
            <a:r>
              <a:rPr lang="en-US" sz="2200" dirty="0"/>
              <a:t>promote innovation by individuals or companies by reducing the risk involved in investing in </a:t>
            </a:r>
            <a:r>
              <a:rPr lang="en-US" sz="2200" dirty="0" smtClean="0"/>
              <a:t>R&amp;D</a:t>
            </a:r>
            <a:endParaRPr lang="en-US" sz="2200" dirty="0"/>
          </a:p>
          <a:p>
            <a:pPr lvl="1"/>
            <a:r>
              <a:rPr lang="en-US" sz="2200" dirty="0" smtClean="0"/>
              <a:t>To be more </a:t>
            </a:r>
            <a:r>
              <a:rPr lang="en-US" sz="2200" dirty="0"/>
              <a:t>inclusive </a:t>
            </a:r>
            <a:r>
              <a:rPr lang="en-US" sz="2200" dirty="0" smtClean="0"/>
              <a:t>in the innovation process, even </a:t>
            </a:r>
            <a:r>
              <a:rPr lang="en-US" sz="2200" dirty="0"/>
              <a:t>though </a:t>
            </a:r>
            <a:r>
              <a:rPr lang="en-US" sz="2200" dirty="0" smtClean="0"/>
              <a:t>this </a:t>
            </a:r>
            <a:r>
              <a:rPr lang="en-US" sz="2200" dirty="0"/>
              <a:t>promotion is benefiting more complex </a:t>
            </a:r>
            <a:r>
              <a:rPr lang="en-US" sz="2200" dirty="0" smtClean="0"/>
              <a:t>sectors</a:t>
            </a:r>
            <a:endParaRPr lang="en-US" sz="2200" dirty="0"/>
          </a:p>
          <a:p>
            <a:pPr marL="306000" lvl="1"/>
            <a:r>
              <a:rPr lang="en-US" sz="2400" dirty="0" smtClean="0"/>
              <a:t>But it is an innovation </a:t>
            </a:r>
            <a:r>
              <a:rPr lang="en-US" sz="2400" dirty="0"/>
              <a:t>policy </a:t>
            </a:r>
            <a:r>
              <a:rPr lang="en-US" sz="2400" dirty="0" smtClean="0"/>
              <a:t>of first generation that </a:t>
            </a:r>
            <a:r>
              <a:rPr lang="en-US" sz="2400" dirty="0"/>
              <a:t>includes tax incentives, subsidies, grants, support for SMEs, among </a:t>
            </a:r>
            <a:r>
              <a:rPr lang="en-US" sz="2400" dirty="0" smtClean="0"/>
              <a:t>others</a:t>
            </a:r>
          </a:p>
          <a:p>
            <a:pPr marL="306000" lvl="1"/>
            <a:r>
              <a:rPr lang="en-US" sz="2400" dirty="0" smtClean="0"/>
              <a:t>While it should be focused in sectors </a:t>
            </a:r>
            <a:r>
              <a:rPr lang="en-US" sz="2400" dirty="0"/>
              <a:t>that are exposed to higher learning processes </a:t>
            </a:r>
            <a:r>
              <a:rPr lang="en-US" sz="2400" dirty="0" smtClean="0"/>
              <a:t>and </a:t>
            </a:r>
            <a:r>
              <a:rPr lang="en-US" sz="2400" dirty="0"/>
              <a:t>higher </a:t>
            </a:r>
            <a:r>
              <a:rPr lang="en-US" sz="2400" dirty="0" smtClean="0"/>
              <a:t>technological change because they </a:t>
            </a:r>
            <a:r>
              <a:rPr lang="en-US" sz="2400" dirty="0"/>
              <a:t>need more support to take advantage of these </a:t>
            </a:r>
            <a:r>
              <a:rPr lang="en-US" sz="2400" dirty="0" smtClean="0"/>
              <a:t>changes</a:t>
            </a:r>
          </a:p>
          <a:p>
            <a:pPr marL="306000" lvl="1"/>
            <a:r>
              <a:rPr lang="en-US" sz="2400" dirty="0" smtClean="0"/>
              <a:t>Thus</a:t>
            </a:r>
            <a:r>
              <a:rPr lang="en-US" sz="2400" dirty="0"/>
              <a:t>, innovation policies respond to a horizontal treatment</a:t>
            </a:r>
          </a:p>
        </p:txBody>
      </p:sp>
      <p:sp>
        <p:nvSpPr>
          <p:cNvPr id="4" name="1 Título"/>
          <p:cNvSpPr txBox="1">
            <a:spLocks/>
          </p:cNvSpPr>
          <p:nvPr/>
        </p:nvSpPr>
        <p:spPr>
          <a:xfrm>
            <a:off x="611560" y="836712"/>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dirty="0" smtClean="0">
                <a:ln>
                  <a:noFill/>
                </a:ln>
                <a:solidFill>
                  <a:schemeClr val="bg1"/>
                </a:solidFill>
                <a:effectLst/>
                <a:uLnTx/>
                <a:uFillTx/>
                <a:latin typeface="+mj-lt"/>
                <a:ea typeface="+mj-ea"/>
                <a:cs typeface="+mj-cs"/>
              </a:rPr>
              <a:t>Science and Technology</a:t>
            </a:r>
            <a:r>
              <a:rPr kumimoji="0" lang="en-US" sz="2800" b="0" i="0" u="none" strike="noStrike" kern="1200" cap="none" spc="0" normalizeH="0" dirty="0" smtClean="0">
                <a:ln>
                  <a:noFill/>
                </a:ln>
                <a:solidFill>
                  <a:schemeClr val="bg1"/>
                </a:solidFill>
                <a:effectLst/>
                <a:uLnTx/>
                <a:uFillTx/>
                <a:latin typeface="+mj-lt"/>
                <a:ea typeface="+mj-ea"/>
                <a:cs typeface="+mj-cs"/>
              </a:rPr>
              <a:t> Policy</a:t>
            </a:r>
            <a:endParaRPr kumimoji="0" lang="en-US" sz="2800" b="0" i="0" u="none" strike="noStrike" kern="1200" cap="none" spc="0" normalizeH="0" baseline="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721175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9682" y="692696"/>
            <a:ext cx="6172200" cy="1066800"/>
          </a:xfrm>
        </p:spPr>
        <p:txBody>
          <a:bodyPr/>
          <a:lstStyle/>
          <a:p>
            <a:r>
              <a:rPr lang="en-US" cap="none" dirty="0" smtClean="0"/>
              <a:t>Outline</a:t>
            </a:r>
            <a:endParaRPr lang="en-US" cap="none"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68248529"/>
              </p:ext>
            </p:extLst>
          </p:nvPr>
        </p:nvGraphicFramePr>
        <p:xfrm>
          <a:off x="755576" y="2060850"/>
          <a:ext cx="7560840" cy="4325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431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6015" y="692696"/>
            <a:ext cx="7989752" cy="1083329"/>
          </a:xfrm>
        </p:spPr>
        <p:txBody>
          <a:bodyPr>
            <a:noAutofit/>
          </a:bodyPr>
          <a:lstStyle/>
          <a:p>
            <a:r>
              <a:rPr lang="en-US" sz="2400" cap="none" dirty="0" smtClean="0"/>
              <a:t>Expenditure on R&amp;D (%GDP) &amp; </a:t>
            </a:r>
            <a:br>
              <a:rPr lang="en-US" sz="2400" cap="none" dirty="0" smtClean="0"/>
            </a:br>
            <a:r>
              <a:rPr lang="en-US" sz="2400" cap="none" dirty="0" smtClean="0"/>
              <a:t>Share of Public and Private Expenditure on R&amp;D in Mexico</a:t>
            </a:r>
            <a:endParaRPr lang="es-MX" sz="2400" cap="none" dirty="0"/>
          </a:p>
        </p:txBody>
      </p:sp>
      <p:graphicFrame>
        <p:nvGraphicFramePr>
          <p:cNvPr id="5" name="2 Gráfico"/>
          <p:cNvGraphicFramePr>
            <a:graphicFrameLocks/>
          </p:cNvGraphicFramePr>
          <p:nvPr>
            <p:extLst>
              <p:ext uri="{D42A27DB-BD31-4B8C-83A1-F6EECF244321}">
                <p14:modId xmlns:p14="http://schemas.microsoft.com/office/powerpoint/2010/main" val="190459542"/>
              </p:ext>
            </p:extLst>
          </p:nvPr>
        </p:nvGraphicFramePr>
        <p:xfrm>
          <a:off x="323528" y="2492896"/>
          <a:ext cx="4227363" cy="3544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2304209603"/>
              </p:ext>
            </p:extLst>
          </p:nvPr>
        </p:nvGraphicFramePr>
        <p:xfrm>
          <a:off x="4550891" y="2492896"/>
          <a:ext cx="4413597" cy="3456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1008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mtClean="0"/>
              <a:t>Sectoral concentration of fiscal INCENTIVES 2005-2008 (Million MXN$)</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14150425"/>
              </p:ext>
            </p:extLst>
          </p:nvPr>
        </p:nvGraphicFramePr>
        <p:xfrm>
          <a:off x="467545" y="1988840"/>
          <a:ext cx="8208911" cy="4136139"/>
        </p:xfrm>
        <a:graphic>
          <a:graphicData uri="http://schemas.openxmlformats.org/drawingml/2006/table">
            <a:tbl>
              <a:tblPr firstRow="1" firstCol="1" bandRow="1">
                <a:tableStyleId>{5C22544A-7EE6-4342-B048-85BDC9FD1C3A}</a:tableStyleId>
              </a:tblPr>
              <a:tblGrid>
                <a:gridCol w="2262715"/>
                <a:gridCol w="861334"/>
                <a:gridCol w="625215"/>
                <a:gridCol w="861334"/>
                <a:gridCol w="625215"/>
                <a:gridCol w="861334"/>
                <a:gridCol w="625215"/>
                <a:gridCol w="861334"/>
                <a:gridCol w="625215"/>
              </a:tblGrid>
              <a:tr h="581580">
                <a:tc>
                  <a:txBody>
                    <a:bodyPr/>
                    <a:lstStyle/>
                    <a:p>
                      <a:endParaRPr lang="en-US" sz="1600" noProof="0" dirty="0">
                        <a:effectLst/>
                        <a:latin typeface="+mj-lt"/>
                        <a:cs typeface="Times New Roman" panose="02020603050405020304" pitchFamily="18" charset="0"/>
                      </a:endParaRPr>
                    </a:p>
                  </a:txBody>
                  <a:tcPr marL="44450" marR="44450" marT="0" marB="0" anchor="ctr"/>
                </a:tc>
                <a:tc gridSpan="2">
                  <a:txBody>
                    <a:bodyPr/>
                    <a:lstStyle/>
                    <a:p>
                      <a:pPr marL="1905" indent="-1905" algn="ctr">
                        <a:spcAft>
                          <a:spcPts val="600"/>
                        </a:spcAft>
                      </a:pPr>
                      <a:r>
                        <a:rPr lang="en-US" sz="1600" noProof="0" dirty="0" smtClean="0">
                          <a:effectLst/>
                          <a:latin typeface="+mj-lt"/>
                          <a:cs typeface="Times New Roman" panose="02020603050405020304" pitchFamily="18" charset="0"/>
                        </a:rPr>
                        <a:t>2005</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gridSpan="2">
                  <a:txBody>
                    <a:bodyPr/>
                    <a:lstStyle/>
                    <a:p>
                      <a:pPr marL="1905" indent="-1905" algn="ctr">
                        <a:spcAft>
                          <a:spcPts val="600"/>
                        </a:spcAft>
                      </a:pPr>
                      <a:r>
                        <a:rPr lang="en-US" sz="1600" noProof="0" dirty="0" smtClean="0">
                          <a:effectLst/>
                          <a:latin typeface="+mj-lt"/>
                          <a:cs typeface="Times New Roman" panose="02020603050405020304" pitchFamily="18" charset="0"/>
                        </a:rPr>
                        <a:t>2006</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gridSpan="2">
                  <a:txBody>
                    <a:bodyPr/>
                    <a:lstStyle/>
                    <a:p>
                      <a:pPr marL="1905" indent="-1905" algn="ctr">
                        <a:spcAft>
                          <a:spcPts val="600"/>
                        </a:spcAft>
                      </a:pPr>
                      <a:r>
                        <a:rPr lang="en-US" sz="1600" noProof="0" dirty="0" smtClean="0">
                          <a:effectLst/>
                          <a:latin typeface="+mj-lt"/>
                          <a:cs typeface="Times New Roman" panose="02020603050405020304" pitchFamily="18" charset="0"/>
                        </a:rPr>
                        <a:t>2007</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c gridSpan="2">
                  <a:txBody>
                    <a:bodyPr/>
                    <a:lstStyle/>
                    <a:p>
                      <a:pPr marL="1905" indent="-1905" algn="ctr">
                        <a:spcAft>
                          <a:spcPts val="600"/>
                        </a:spcAft>
                      </a:pPr>
                      <a:r>
                        <a:rPr lang="en-US" sz="1600" noProof="0" dirty="0" smtClean="0">
                          <a:effectLst/>
                          <a:latin typeface="+mj-lt"/>
                          <a:cs typeface="Times New Roman" panose="02020603050405020304" pitchFamily="18" charset="0"/>
                        </a:rPr>
                        <a:t>2008</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US"/>
                    </a:p>
                  </a:txBody>
                  <a:tcPr/>
                </a:tc>
              </a:tr>
              <a:tr h="545231">
                <a:tc>
                  <a:txBody>
                    <a:bodyPr/>
                    <a:lstStyle/>
                    <a:p>
                      <a:pPr marL="1905" indent="-1905">
                        <a:spcAft>
                          <a:spcPts val="600"/>
                        </a:spcAft>
                      </a:pPr>
                      <a:r>
                        <a:rPr lang="en-US" sz="1600" noProof="0" dirty="0" smtClean="0">
                          <a:effectLst/>
                          <a:latin typeface="+mj-lt"/>
                          <a:cs typeface="Times New Roman" panose="02020603050405020304" pitchFamily="18" charset="0"/>
                        </a:rPr>
                        <a:t>Sector</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Amount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ea typeface="+mn-ea"/>
                          <a:cs typeface="Times New Roman" panose="02020603050405020304" pitchFamily="18" charset="0"/>
                        </a:rPr>
                        <a: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kern="1200" noProof="0" dirty="0" smtClean="0">
                          <a:solidFill>
                            <a:schemeClr val="dk1"/>
                          </a:solidFill>
                          <a:effectLst/>
                          <a:latin typeface="+mn-lt"/>
                          <a:ea typeface="+mn-ea"/>
                          <a:cs typeface="Times New Roman" panose="02020603050405020304" pitchFamily="18" charset="0"/>
                        </a:rPr>
                        <a:t>Amount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kern="1200" noProof="0" dirty="0" smtClean="0">
                          <a:solidFill>
                            <a:schemeClr val="dk1"/>
                          </a:solidFill>
                          <a:effectLst/>
                          <a:latin typeface="+mn-lt"/>
                          <a:ea typeface="+mn-ea"/>
                          <a:cs typeface="Times New Roman" panose="02020603050405020304" pitchFamily="18" charset="0"/>
                        </a:rPr>
                        <a:t>Amount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kern="1200" noProof="0" dirty="0" smtClean="0">
                          <a:solidFill>
                            <a:schemeClr val="dk1"/>
                          </a:solidFill>
                          <a:effectLst/>
                          <a:latin typeface="+mn-lt"/>
                          <a:ea typeface="+mn-ea"/>
                          <a:cs typeface="Times New Roman" panose="02020603050405020304" pitchFamily="18" charset="0"/>
                        </a:rPr>
                        <a:t>Amount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r>
              <a:tr h="508883">
                <a:tc>
                  <a:txBody>
                    <a:bodyPr/>
                    <a:lstStyle/>
                    <a:p>
                      <a:pPr marL="1905" indent="-1905">
                        <a:spcAft>
                          <a:spcPts val="600"/>
                        </a:spcAft>
                      </a:pPr>
                      <a:r>
                        <a:rPr lang="en-US" sz="1600" noProof="0" dirty="0" smtClean="0">
                          <a:effectLst/>
                          <a:latin typeface="+mj-lt"/>
                          <a:ea typeface="+mn-ea"/>
                          <a:cs typeface="Times New Roman" panose="02020603050405020304" pitchFamily="18" charset="0"/>
                        </a:rPr>
                        <a:t>Automotive</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1548.1</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51.70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1251.8</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31.29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1662.4</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36.94</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1420.5</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31.57</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r>
              <a:tr h="508883">
                <a:tc>
                  <a:txBody>
                    <a:bodyPr/>
                    <a:lstStyle/>
                    <a:p>
                      <a:pPr marL="1905" indent="-1905">
                        <a:spcAft>
                          <a:spcPts val="600"/>
                        </a:spcAft>
                      </a:pPr>
                      <a:r>
                        <a:rPr lang="en-US" sz="1600" noProof="0" dirty="0" smtClean="0">
                          <a:effectLst/>
                          <a:latin typeface="+mj-lt"/>
                          <a:cs typeface="Times New Roman" panose="02020603050405020304" pitchFamily="18" charset="0"/>
                        </a:rPr>
                        <a:t>Food and </a:t>
                      </a:r>
                      <a:r>
                        <a:rPr lang="en-US" sz="1600" noProof="0" dirty="0" err="1" smtClean="0">
                          <a:effectLst/>
                          <a:latin typeface="+mj-lt"/>
                          <a:cs typeface="Times New Roman" panose="02020603050405020304" pitchFamily="18" charset="0"/>
                        </a:rPr>
                        <a:t>bevarage</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301.9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10.10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414.7</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10.37</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640.9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14.24</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517.8</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11.51</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r>
              <a:tr h="741515">
                <a:tc>
                  <a:txBody>
                    <a:bodyPr/>
                    <a:lstStyle/>
                    <a:p>
                      <a:pPr marL="1905" indent="-1905">
                        <a:spcAft>
                          <a:spcPts val="600"/>
                        </a:spcAft>
                      </a:pPr>
                      <a:r>
                        <a:rPr lang="en-US" sz="1600" noProof="0" dirty="0" smtClean="0">
                          <a:effectLst/>
                          <a:latin typeface="+mj-lt"/>
                          <a:cs typeface="Times New Roman" panose="02020603050405020304" pitchFamily="18" charset="0"/>
                        </a:rPr>
                        <a:t>Basic pharmaceutical</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237</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7.90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368.9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9.22</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497.8</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11.06</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336.2</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7.47</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r>
              <a:tr h="704816">
                <a:tc>
                  <a:txBody>
                    <a:bodyPr/>
                    <a:lstStyle/>
                    <a:p>
                      <a:pPr marL="1905" indent="-1905">
                        <a:spcAft>
                          <a:spcPts val="600"/>
                        </a:spcAft>
                      </a:pPr>
                      <a:r>
                        <a:rPr lang="en-US" sz="1600" noProof="0" dirty="0" smtClean="0">
                          <a:effectLst/>
                          <a:latin typeface="+mj-lt"/>
                          <a:cs typeface="Times New Roman" panose="02020603050405020304" pitchFamily="18" charset="0"/>
                        </a:rPr>
                        <a:t>Electrical / electronic equipment</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218.3</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7.70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420.8</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10.52</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218.8</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4.86</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210.9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4.69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r>
              <a:tr h="545231">
                <a:tc>
                  <a:txBody>
                    <a:bodyPr/>
                    <a:lstStyle/>
                    <a:p>
                      <a:pPr marL="1905" indent="-1905">
                        <a:spcAft>
                          <a:spcPts val="600"/>
                        </a:spcAft>
                      </a:pPr>
                      <a:r>
                        <a:rPr lang="en-US" sz="1600" noProof="0" dirty="0" smtClean="0">
                          <a:effectLst/>
                          <a:latin typeface="+mj-lt"/>
                          <a:cs typeface="Times New Roman" panose="02020603050405020304" pitchFamily="18" charset="0"/>
                        </a:rPr>
                        <a:t>Total</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2305.3</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77.00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2456.2</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61.40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3019.9</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67.10</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2485.4</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marL="1905" indent="-1905" algn="ctr">
                        <a:spcAft>
                          <a:spcPts val="600"/>
                        </a:spcAft>
                      </a:pPr>
                      <a:r>
                        <a:rPr lang="en-US" sz="1600" noProof="0" dirty="0" smtClean="0">
                          <a:effectLst/>
                          <a:latin typeface="+mj-lt"/>
                          <a:cs typeface="Times New Roman" panose="02020603050405020304" pitchFamily="18" charset="0"/>
                        </a:rPr>
                        <a:t>55.24</a:t>
                      </a:r>
                      <a:endParaRPr lang="en-US" sz="1600" noProof="0" dirty="0">
                        <a:effectLst/>
                        <a:latin typeface="+mj-lt"/>
                        <a:ea typeface="Calibri" panose="020F0502020204030204" pitchFamily="34" charset="0"/>
                        <a:cs typeface="Times New Roman" panose="02020603050405020304" pitchFamily="18" charset="0"/>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Incentive Program for Research, Technological Development and Innovation (PEI</a:t>
            </a:r>
            <a:r>
              <a:rPr lang="en-US" dirty="0" smtClean="0"/>
              <a:t>) (Million MXN$)</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67890268"/>
              </p:ext>
            </p:extLst>
          </p:nvPr>
        </p:nvGraphicFramePr>
        <p:xfrm>
          <a:off x="467542" y="1988839"/>
          <a:ext cx="8208913" cy="4746205"/>
        </p:xfrm>
        <a:graphic>
          <a:graphicData uri="http://schemas.openxmlformats.org/drawingml/2006/table">
            <a:tbl>
              <a:tblPr firstRow="1" firstCol="1" bandRow="1">
                <a:tableStyleId>{5C22544A-7EE6-4342-B048-85BDC9FD1C3A}</a:tableStyleId>
              </a:tblPr>
              <a:tblGrid>
                <a:gridCol w="2976858"/>
                <a:gridCol w="1250163"/>
                <a:gridCol w="1250163"/>
                <a:gridCol w="1252125"/>
                <a:gridCol w="1479604"/>
              </a:tblGrid>
              <a:tr h="648083">
                <a:tc>
                  <a:txBody>
                    <a:bodyPr/>
                    <a:lstStyle/>
                    <a:p>
                      <a:pPr algn="ctr">
                        <a:spcAft>
                          <a:spcPts val="600"/>
                        </a:spcAft>
                      </a:pPr>
                      <a:r>
                        <a:rPr lang="en-US" sz="1200" noProof="0" dirty="0" smtClean="0">
                          <a:effectLst/>
                          <a:latin typeface="+mj-lt"/>
                        </a:rPr>
                        <a:t>Subsector</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Total Investment (MXN$)</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Number of proyects</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gridSpan="2">
                  <a:txBody>
                    <a:bodyPr/>
                    <a:lstStyle/>
                    <a:p>
                      <a:pPr algn="ctr">
                        <a:spcAft>
                          <a:spcPts val="600"/>
                        </a:spcAft>
                      </a:pPr>
                      <a:r>
                        <a:rPr lang="en-US" sz="1200" noProof="0" dirty="0" smtClean="0">
                          <a:effectLst/>
                          <a:latin typeface="+mj-lt"/>
                        </a:rPr>
                        <a:t>Public Investment</a:t>
                      </a:r>
                    </a:p>
                    <a:p>
                      <a:pPr algn="ctr">
                        <a:spcAft>
                          <a:spcPts val="600"/>
                        </a:spcAft>
                      </a:pPr>
                      <a:r>
                        <a:rPr lang="en-US" sz="1200" noProof="0" dirty="0" smtClean="0">
                          <a:effectLst/>
                          <a:latin typeface="+mj-lt"/>
                          <a:ea typeface="Calibri" panose="020F0502020204030204" pitchFamily="34" charset="0"/>
                          <a:cs typeface="Times New Roman" panose="02020603050405020304" pitchFamily="18" charset="0"/>
                        </a:rPr>
                        <a:t>$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182879">
                <a:tc>
                  <a:txBody>
                    <a:bodyPr/>
                    <a:lstStyle/>
                    <a:p>
                      <a:pPr>
                        <a:spcAft>
                          <a:spcPts val="600"/>
                        </a:spcAft>
                      </a:pPr>
                      <a:r>
                        <a:rPr lang="en-US" sz="1200" noProof="0" dirty="0" smtClean="0">
                          <a:effectLst/>
                          <a:latin typeface="+mj-lt"/>
                          <a:ea typeface="Calibri" panose="020F0502020204030204" pitchFamily="34" charset="0"/>
                          <a:cs typeface="Times New Roman" panose="02020603050405020304" pitchFamily="18" charset="0"/>
                        </a:rPr>
                        <a:t>Professional and technical services</a:t>
                      </a:r>
                    </a:p>
                  </a:txBody>
                  <a:tcPr marL="68580" marR="68580" marT="0" marB="0"/>
                </a:tc>
                <a:tc>
                  <a:txBody>
                    <a:bodyPr/>
                    <a:lstStyle/>
                    <a:p>
                      <a:pPr>
                        <a:spcAft>
                          <a:spcPts val="600"/>
                        </a:spcAft>
                      </a:pPr>
                      <a:r>
                        <a:rPr lang="en-US" sz="1200" noProof="0" dirty="0" smtClean="0">
                          <a:effectLst/>
                          <a:latin typeface="+mj-lt"/>
                        </a:rPr>
                        <a:t>     3,828.2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547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1,915.8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50.0</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Transport equipment</a:t>
                      </a:r>
                    </a:p>
                  </a:txBody>
                  <a:tcPr marL="68580" marR="68580" marT="0" marB="0"/>
                </a:tc>
                <a:tc>
                  <a:txBody>
                    <a:bodyPr/>
                    <a:lstStyle/>
                    <a:p>
                      <a:pPr>
                        <a:spcAft>
                          <a:spcPts val="600"/>
                        </a:spcAft>
                      </a:pPr>
                      <a:r>
                        <a:rPr lang="en-US" sz="1200" noProof="0" dirty="0" smtClean="0">
                          <a:effectLst/>
                          <a:latin typeface="+mj-lt"/>
                        </a:rPr>
                        <a:t>     3,230.1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212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1,034.7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32.0</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Not available</a:t>
                      </a:r>
                    </a:p>
                  </a:txBody>
                  <a:tcPr marL="68580" marR="68580" marT="0" marB="0"/>
                </a:tc>
                <a:tc>
                  <a:txBody>
                    <a:bodyPr/>
                    <a:lstStyle/>
                    <a:p>
                      <a:pPr>
                        <a:spcAft>
                          <a:spcPts val="600"/>
                        </a:spcAft>
                      </a:pPr>
                      <a:r>
                        <a:rPr lang="en-US" sz="1200" noProof="0" dirty="0" smtClean="0">
                          <a:effectLst/>
                          <a:latin typeface="+mj-lt"/>
                        </a:rPr>
                        <a:t>     2,968.0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406</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1,374.1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46.3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Chemical industry</a:t>
                      </a:r>
                    </a:p>
                  </a:txBody>
                  <a:tcPr marL="68580" marR="68580" marT="0" marB="0"/>
                </a:tc>
                <a:tc>
                  <a:txBody>
                    <a:bodyPr/>
                    <a:lstStyle/>
                    <a:p>
                      <a:pPr>
                        <a:spcAft>
                          <a:spcPts val="600"/>
                        </a:spcAft>
                      </a:pPr>
                      <a:r>
                        <a:rPr lang="en-US" sz="1200" noProof="0" dirty="0" smtClean="0">
                          <a:effectLst/>
                          <a:latin typeface="+mj-lt"/>
                        </a:rPr>
                        <a:t>     2,715.1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384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1,065.1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39.2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Food Industry</a:t>
                      </a:r>
                    </a:p>
                  </a:txBody>
                  <a:tcPr marL="68580" marR="68580" marT="0" marB="0"/>
                </a:tc>
                <a:tc>
                  <a:txBody>
                    <a:bodyPr/>
                    <a:lstStyle/>
                    <a:p>
                      <a:pPr>
                        <a:spcAft>
                          <a:spcPts val="600"/>
                        </a:spcAft>
                      </a:pPr>
                      <a:r>
                        <a:rPr lang="en-US" sz="1200" noProof="0" dirty="0" smtClean="0">
                          <a:effectLst/>
                          <a:latin typeface="+mj-lt"/>
                        </a:rPr>
                        <a:t>     2,060.7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242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861.4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41.8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Metal products</a:t>
                      </a:r>
                    </a:p>
                  </a:txBody>
                  <a:tcPr marL="68580" marR="68580" marT="0" marB="0"/>
                </a:tc>
                <a:tc>
                  <a:txBody>
                    <a:bodyPr/>
                    <a:lstStyle/>
                    <a:p>
                      <a:pPr>
                        <a:spcAft>
                          <a:spcPts val="600"/>
                        </a:spcAft>
                      </a:pPr>
                      <a:r>
                        <a:rPr lang="en-US" sz="1200" noProof="0" dirty="0" smtClean="0">
                          <a:effectLst/>
                          <a:latin typeface="+mj-lt"/>
                        </a:rPr>
                        <a:t>     1,055.8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122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533.1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50.5</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Machinery and equipment</a:t>
                      </a:r>
                    </a:p>
                  </a:txBody>
                  <a:tcPr marL="68580" marR="68580" marT="0" marB="0"/>
                </a:tc>
                <a:tc>
                  <a:txBody>
                    <a:bodyPr/>
                    <a:lstStyle/>
                    <a:p>
                      <a:pPr>
                        <a:spcAft>
                          <a:spcPts val="600"/>
                        </a:spcAft>
                      </a:pPr>
                      <a:r>
                        <a:rPr lang="en-US" sz="1200" noProof="0" dirty="0" smtClean="0">
                          <a:effectLst/>
                          <a:latin typeface="+mj-lt"/>
                        </a:rPr>
                        <a:t>         809.1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128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419.4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51.8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Other manufacturing</a:t>
                      </a:r>
                    </a:p>
                  </a:txBody>
                  <a:tcPr marL="68580" marR="68580" marT="0" marB="0"/>
                </a:tc>
                <a:tc>
                  <a:txBody>
                    <a:bodyPr/>
                    <a:lstStyle/>
                    <a:p>
                      <a:pPr>
                        <a:spcAft>
                          <a:spcPts val="600"/>
                        </a:spcAft>
                      </a:pPr>
                      <a:r>
                        <a:rPr lang="en-US" sz="1200" noProof="0" dirty="0" smtClean="0">
                          <a:effectLst/>
                          <a:latin typeface="+mj-lt"/>
                        </a:rPr>
                        <a:t>         530.3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80</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248.1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46.8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Paper Industry</a:t>
                      </a:r>
                    </a:p>
                  </a:txBody>
                  <a:tcPr marL="68580" marR="68580" marT="0" marB="0"/>
                </a:tc>
                <a:tc>
                  <a:txBody>
                    <a:bodyPr/>
                    <a:lstStyle/>
                    <a:p>
                      <a:pPr>
                        <a:spcAft>
                          <a:spcPts val="600"/>
                        </a:spcAft>
                      </a:pPr>
                      <a:r>
                        <a:rPr lang="en-US" sz="1200" noProof="0" dirty="0" smtClean="0">
                          <a:effectLst/>
                          <a:latin typeface="+mj-lt"/>
                        </a:rPr>
                        <a:t>         527.5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169.9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32.2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Forest acts and services Agro</a:t>
                      </a:r>
                    </a:p>
                  </a:txBody>
                  <a:tcPr marL="68580" marR="68580" marT="0" marB="0"/>
                </a:tc>
                <a:tc>
                  <a:txBody>
                    <a:bodyPr/>
                    <a:lstStyle/>
                    <a:p>
                      <a:pPr>
                        <a:spcAft>
                          <a:spcPts val="600"/>
                        </a:spcAft>
                      </a:pPr>
                      <a:r>
                        <a:rPr lang="en-US" sz="1200" noProof="0" dirty="0" smtClean="0">
                          <a:effectLst/>
                          <a:latin typeface="+mj-lt"/>
                        </a:rPr>
                        <a:t>         500.9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213.2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42.6</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a:spcAft>
                          <a:spcPts val="600"/>
                        </a:spcAft>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Basic metal industries</a:t>
                      </a:r>
                    </a:p>
                  </a:txBody>
                  <a:tcPr marL="68580" marR="68580" marT="0" marB="0"/>
                </a:tc>
                <a:tc>
                  <a:txBody>
                    <a:bodyPr/>
                    <a:lstStyle/>
                    <a:p>
                      <a:pPr>
                        <a:spcAft>
                          <a:spcPts val="600"/>
                        </a:spcAft>
                      </a:pPr>
                      <a:r>
                        <a:rPr lang="en-US" sz="1200" noProof="0" dirty="0" smtClean="0">
                          <a:effectLst/>
                          <a:latin typeface="+mj-lt"/>
                        </a:rPr>
                        <a:t>         465.0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223.9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48.1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Computer and Communication Eq </a:t>
                      </a:r>
                    </a:p>
                  </a:txBody>
                  <a:tcPr marL="68580" marR="68580" marT="0" marB="0"/>
                </a:tc>
                <a:tc>
                  <a:txBody>
                    <a:bodyPr/>
                    <a:lstStyle/>
                    <a:p>
                      <a:pPr>
                        <a:spcAft>
                          <a:spcPts val="600"/>
                        </a:spcAft>
                      </a:pPr>
                      <a:r>
                        <a:rPr lang="en-US" sz="1200" noProof="0" dirty="0" smtClean="0">
                          <a:effectLst/>
                          <a:latin typeface="+mj-lt"/>
                        </a:rPr>
                        <a:t>         443.1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227.6</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51.4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Nonmetallic Mineral Prods</a:t>
                      </a:r>
                    </a:p>
                  </a:txBody>
                  <a:tcPr marL="68580" marR="68580" marT="0" marB="0"/>
                </a:tc>
                <a:tc>
                  <a:txBody>
                    <a:bodyPr/>
                    <a:lstStyle/>
                    <a:p>
                      <a:pPr>
                        <a:spcAft>
                          <a:spcPts val="600"/>
                        </a:spcAft>
                      </a:pPr>
                      <a:r>
                        <a:rPr lang="en-US" sz="1200" noProof="0" dirty="0" smtClean="0">
                          <a:effectLst/>
                          <a:latin typeface="+mj-lt"/>
                        </a:rPr>
                        <a:t>         359.1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64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162.7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45.3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Metallic and non-metallic mining</a:t>
                      </a:r>
                    </a:p>
                  </a:txBody>
                  <a:tcPr marL="68580" marR="68580" marT="0" marB="0"/>
                </a:tc>
                <a:tc>
                  <a:txBody>
                    <a:bodyPr/>
                    <a:lstStyle/>
                    <a:p>
                      <a:pPr>
                        <a:spcAft>
                          <a:spcPts val="600"/>
                        </a:spcAft>
                      </a:pPr>
                      <a:r>
                        <a:rPr lang="en-US" sz="1200" noProof="0" dirty="0" smtClean="0">
                          <a:effectLst/>
                          <a:latin typeface="+mj-lt"/>
                        </a:rPr>
                        <a:t>         343.2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33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147.6</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43.0</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Industry Plastic and rubber</a:t>
                      </a:r>
                    </a:p>
                  </a:txBody>
                  <a:tcPr marL="68580" marR="68580" marT="0" marB="0"/>
                </a:tc>
                <a:tc>
                  <a:txBody>
                    <a:bodyPr/>
                    <a:lstStyle/>
                    <a:p>
                      <a:pPr>
                        <a:spcAft>
                          <a:spcPts val="600"/>
                        </a:spcAft>
                      </a:pPr>
                      <a:r>
                        <a:rPr lang="en-US" sz="1200" noProof="0" dirty="0" smtClean="0">
                          <a:effectLst/>
                          <a:latin typeface="+mj-lt"/>
                        </a:rPr>
                        <a:t>         311.1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61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157.7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50.7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Livestock and aquaculture</a:t>
                      </a:r>
                    </a:p>
                  </a:txBody>
                  <a:tcPr marL="68580" marR="68580" marT="0" marB="0"/>
                </a:tc>
                <a:tc>
                  <a:txBody>
                    <a:bodyPr/>
                    <a:lstStyle/>
                    <a:p>
                      <a:pPr>
                        <a:spcAft>
                          <a:spcPts val="600"/>
                        </a:spcAft>
                      </a:pPr>
                      <a:r>
                        <a:rPr lang="en-US" sz="1200" noProof="0" dirty="0" smtClean="0">
                          <a:effectLst/>
                          <a:latin typeface="+mj-lt"/>
                        </a:rPr>
                        <a:t>         304.6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151.3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49.7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Accessories and appliances</a:t>
                      </a:r>
                    </a:p>
                  </a:txBody>
                  <a:tcPr marL="68580" marR="68580" marT="0" marB="0"/>
                </a:tc>
                <a:tc>
                  <a:txBody>
                    <a:bodyPr/>
                    <a:lstStyle/>
                    <a:p>
                      <a:pPr>
                        <a:spcAft>
                          <a:spcPts val="600"/>
                        </a:spcAft>
                      </a:pPr>
                      <a:r>
                        <a:rPr lang="en-US" sz="1200" noProof="0" dirty="0" smtClean="0">
                          <a:effectLst/>
                          <a:latin typeface="+mj-lt"/>
                        </a:rPr>
                        <a:t>         254.1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74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150.9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59.4</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Medical and related serv</a:t>
                      </a:r>
                    </a:p>
                  </a:txBody>
                  <a:tcPr marL="68580" marR="68580" marT="0" marB="0"/>
                </a:tc>
                <a:tc>
                  <a:txBody>
                    <a:bodyPr/>
                    <a:lstStyle/>
                    <a:p>
                      <a:pPr>
                        <a:spcAft>
                          <a:spcPts val="600"/>
                        </a:spcAft>
                      </a:pPr>
                      <a:r>
                        <a:rPr lang="en-US" sz="1200" noProof="0" dirty="0" smtClean="0">
                          <a:effectLst/>
                          <a:latin typeface="+mj-lt"/>
                        </a:rPr>
                        <a:t>         251.6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25</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130.7</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51.9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l"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Air transport</a:t>
                      </a:r>
                    </a:p>
                  </a:txBody>
                  <a:tcPr marL="68580" marR="68580" marT="0" marB="0"/>
                </a:tc>
                <a:tc>
                  <a:txBody>
                    <a:bodyPr/>
                    <a:lstStyle/>
                    <a:p>
                      <a:pPr>
                        <a:spcAft>
                          <a:spcPts val="600"/>
                        </a:spcAft>
                      </a:pPr>
                      <a:r>
                        <a:rPr lang="en-US" sz="1200" noProof="0" dirty="0" smtClean="0">
                          <a:effectLst/>
                          <a:latin typeface="+mj-lt"/>
                        </a:rPr>
                        <a:t>         219.7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10</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26.2</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11.9</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Total of 19 subsectors</a:t>
                      </a:r>
                    </a:p>
                  </a:txBody>
                  <a:tcPr marL="68580" marR="68580" marT="0" marB="0"/>
                </a:tc>
                <a:tc>
                  <a:txBody>
                    <a:bodyPr/>
                    <a:lstStyle/>
                    <a:p>
                      <a:pPr>
                        <a:spcAft>
                          <a:spcPts val="600"/>
                        </a:spcAft>
                      </a:pPr>
                      <a:r>
                        <a:rPr lang="en-US" sz="1200" noProof="0" dirty="0" smtClean="0">
                          <a:effectLst/>
                          <a:latin typeface="+mj-lt"/>
                        </a:rPr>
                        <a:t>   21,177.3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2,653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9,213.3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43.5</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r h="182879">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Participation% of the total (71)</a:t>
                      </a:r>
                    </a:p>
                  </a:txBody>
                  <a:tcPr marL="68580" marR="68580" marT="0" marB="0"/>
                </a:tc>
                <a:tc>
                  <a:txBody>
                    <a:bodyPr/>
                    <a:lstStyle/>
                    <a:p>
                      <a:pPr>
                        <a:spcAft>
                          <a:spcPts val="600"/>
                        </a:spcAft>
                      </a:pPr>
                      <a:r>
                        <a:rPr lang="en-US" sz="1200" noProof="0" dirty="0" smtClean="0">
                          <a:effectLst/>
                          <a:latin typeface="+mj-lt"/>
                        </a:rPr>
                        <a:t>           91.7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89.8</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90.5</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endParaRPr lang="en-US" sz="1200" noProof="0" dirty="0">
                        <a:effectLst/>
                        <a:latin typeface="+mj-lt"/>
                        <a:cs typeface="Times New Roman" panose="02020603050405020304" pitchFamily="18" charset="0"/>
                      </a:endParaRPr>
                    </a:p>
                  </a:txBody>
                  <a:tcPr marL="68580" marR="68580" marT="0" marB="0"/>
                </a:tc>
              </a:tr>
              <a:tr h="257642">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1200" b="1" kern="1200" noProof="0" dirty="0" smtClean="0">
                          <a:solidFill>
                            <a:schemeClr val="lt1"/>
                          </a:solidFill>
                          <a:effectLst/>
                          <a:latin typeface="+mn-lt"/>
                          <a:ea typeface="Calibri" panose="020F0502020204030204" pitchFamily="34" charset="0"/>
                          <a:cs typeface="Times New Roman" panose="02020603050405020304" pitchFamily="18" charset="0"/>
                        </a:rPr>
                        <a:t>Total (71 subsectors)</a:t>
                      </a:r>
                    </a:p>
                  </a:txBody>
                  <a:tcPr marL="68580" marR="68580" marT="0" marB="0"/>
                </a:tc>
                <a:tc>
                  <a:txBody>
                    <a:bodyPr/>
                    <a:lstStyle/>
                    <a:p>
                      <a:pPr>
                        <a:spcAft>
                          <a:spcPts val="600"/>
                        </a:spcAft>
                      </a:pPr>
                      <a:r>
                        <a:rPr lang="en-US" sz="1200" noProof="0" dirty="0" smtClean="0">
                          <a:effectLst/>
                          <a:latin typeface="+mj-lt"/>
                        </a:rPr>
                        <a:t>   23,099.4 </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2,953</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10,177.0</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r>
                        <a:rPr lang="en-US" sz="1200" noProof="0" dirty="0" smtClean="0">
                          <a:effectLst/>
                          <a:latin typeface="+mj-lt"/>
                        </a:rPr>
                        <a:t>44.1</a:t>
                      </a:r>
                      <a:endParaRPr lang="en-US" sz="1200" noProof="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51954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1066800"/>
          </a:xfrm>
        </p:spPr>
        <p:txBody>
          <a:bodyPr>
            <a:normAutofit/>
          </a:bodyPr>
          <a:lstStyle/>
          <a:p>
            <a:r>
              <a:rPr lang="en-US" sz="2800" cap="none" dirty="0" smtClean="0"/>
              <a:t>Concluding Remarks</a:t>
            </a:r>
            <a:endParaRPr lang="en-US" sz="2800" cap="none" dirty="0"/>
          </a:p>
        </p:txBody>
      </p:sp>
      <p:sp>
        <p:nvSpPr>
          <p:cNvPr id="3" name="2 Marcador de contenido"/>
          <p:cNvSpPr>
            <a:spLocks noGrp="1"/>
          </p:cNvSpPr>
          <p:nvPr>
            <p:ph idx="1"/>
          </p:nvPr>
        </p:nvSpPr>
        <p:spPr>
          <a:xfrm>
            <a:off x="385192" y="2060848"/>
            <a:ext cx="8291264" cy="4544968"/>
          </a:xfrm>
        </p:spPr>
        <p:txBody>
          <a:bodyPr>
            <a:normAutofit lnSpcReduction="10000"/>
          </a:bodyPr>
          <a:lstStyle/>
          <a:p>
            <a:pPr algn="just"/>
            <a:r>
              <a:rPr lang="en-US" sz="2400" dirty="0" smtClean="0"/>
              <a:t>The </a:t>
            </a:r>
            <a:r>
              <a:rPr lang="en-US" sz="2400" dirty="0" smtClean="0"/>
              <a:t>model </a:t>
            </a:r>
            <a:r>
              <a:rPr lang="en-US" sz="2400" dirty="0" smtClean="0"/>
              <a:t>of </a:t>
            </a:r>
            <a:r>
              <a:rPr lang="en-US" sz="2400" dirty="0" smtClean="0"/>
              <a:t>the last 20 years has </a:t>
            </a:r>
            <a:r>
              <a:rPr lang="en-US" sz="2400" dirty="0" smtClean="0"/>
              <a:t>discouraged the development of technologies in the country and increased the labor movement to more traditional sectors such as commercial and </a:t>
            </a:r>
            <a:r>
              <a:rPr lang="en-US" sz="2400" dirty="0" smtClean="0"/>
              <a:t>services</a:t>
            </a:r>
            <a:endParaRPr lang="en-US" sz="2400" dirty="0" smtClean="0"/>
          </a:p>
          <a:p>
            <a:pPr algn="just"/>
            <a:r>
              <a:rPr lang="en-US" sz="2400" dirty="0"/>
              <a:t>The development of the </a:t>
            </a:r>
            <a:r>
              <a:rPr lang="en-US" sz="2400" dirty="0" smtClean="0"/>
              <a:t>domestic industry </a:t>
            </a:r>
            <a:r>
              <a:rPr lang="en-US" sz="2400" dirty="0"/>
              <a:t>is </a:t>
            </a:r>
            <a:r>
              <a:rPr lang="en-US" sz="2400" dirty="0" smtClean="0"/>
              <a:t>highly depended on </a:t>
            </a:r>
            <a:r>
              <a:rPr lang="en-US" sz="2400" dirty="0"/>
              <a:t>FDI </a:t>
            </a:r>
            <a:r>
              <a:rPr lang="en-US" sz="2400" dirty="0" smtClean="0"/>
              <a:t>flows, which may create </a:t>
            </a:r>
            <a:r>
              <a:rPr lang="en-US" sz="2400" dirty="0"/>
              <a:t>uncertainty and economic </a:t>
            </a:r>
            <a:r>
              <a:rPr lang="en-US" sz="2400" dirty="0" smtClean="0"/>
              <a:t>vulnerability</a:t>
            </a:r>
            <a:endParaRPr lang="en-US" sz="2400" dirty="0" smtClean="0"/>
          </a:p>
          <a:p>
            <a:pPr algn="just"/>
            <a:r>
              <a:rPr lang="en-US" sz="2400" dirty="0" smtClean="0"/>
              <a:t>Structural </a:t>
            </a:r>
            <a:r>
              <a:rPr lang="en-US" sz="2400" dirty="0" smtClean="0"/>
              <a:t>reforms are sold as the catalyst for growth in the medium term, however job insecurity in the country is a weak </a:t>
            </a:r>
            <a:r>
              <a:rPr lang="en-US" sz="2400" dirty="0" smtClean="0"/>
              <a:t>point</a:t>
            </a:r>
            <a:endParaRPr lang="en-US" sz="2400" dirty="0" smtClean="0"/>
          </a:p>
          <a:p>
            <a:pPr algn="just"/>
            <a:r>
              <a:rPr lang="en-US" sz="2400" dirty="0"/>
              <a:t>Specialization should not be linked to the prevailing allocation of resources of the </a:t>
            </a:r>
            <a:r>
              <a:rPr lang="en-US" sz="2400" dirty="0" smtClean="0"/>
              <a:t>country</a:t>
            </a:r>
            <a:endParaRPr lang="es-MX" sz="2400" dirty="0" smtClean="0"/>
          </a:p>
        </p:txBody>
      </p:sp>
    </p:spTree>
    <p:extLst>
      <p:ext uri="{BB962C8B-B14F-4D97-AF65-F5344CB8AC3E}">
        <p14:creationId xmlns:p14="http://schemas.microsoft.com/office/powerpoint/2010/main" val="1453551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a:t>
            </a:r>
            <a:endParaRPr lang="es-MX" dirty="0"/>
          </a:p>
        </p:txBody>
      </p:sp>
      <p:sp>
        <p:nvSpPr>
          <p:cNvPr id="3" name="Content Placeholder 2"/>
          <p:cNvSpPr>
            <a:spLocks noGrp="1"/>
          </p:cNvSpPr>
          <p:nvPr>
            <p:ph idx="1"/>
          </p:nvPr>
        </p:nvSpPr>
        <p:spPr>
          <a:xfrm>
            <a:off x="467544" y="1916833"/>
            <a:ext cx="8103400" cy="4824536"/>
          </a:xfrm>
        </p:spPr>
        <p:txBody>
          <a:bodyPr>
            <a:normAutofit/>
          </a:bodyPr>
          <a:lstStyle/>
          <a:p>
            <a:pPr algn="just"/>
            <a:r>
              <a:rPr lang="en-US" dirty="0"/>
              <a:t>There must be a clear policy to increase the transfer of technology from public research to </a:t>
            </a:r>
            <a:r>
              <a:rPr lang="en-US" dirty="0" smtClean="0"/>
              <a:t>industry</a:t>
            </a:r>
          </a:p>
          <a:p>
            <a:pPr algn="just"/>
            <a:r>
              <a:rPr lang="en-US" dirty="0"/>
              <a:t>It is possible to achieve a faster growth through more sophisticated </a:t>
            </a:r>
            <a:r>
              <a:rPr lang="en-US" dirty="0" smtClean="0"/>
              <a:t>exports</a:t>
            </a:r>
            <a:endParaRPr lang="en-US" dirty="0"/>
          </a:p>
          <a:p>
            <a:r>
              <a:rPr lang="en-US" dirty="0" smtClean="0"/>
              <a:t>Review of the policies approach aiming to support local and sustainable development as cornerstones</a:t>
            </a:r>
          </a:p>
          <a:p>
            <a:r>
              <a:rPr lang="en-US" dirty="0" smtClean="0">
                <a:solidFill>
                  <a:srgbClr val="FF0000"/>
                </a:solidFill>
              </a:rPr>
              <a:t>Policies more oriented to promote knowledge sharing and inter-sectoral technological spill; which may give priority to more dynamic sectors that are unable to absorb the risk of investing in R&amp;D</a:t>
            </a:r>
            <a:r>
              <a:rPr lang="en-US" dirty="0" smtClean="0"/>
              <a:t> </a:t>
            </a:r>
          </a:p>
          <a:p>
            <a:r>
              <a:rPr lang="en-US" dirty="0" smtClean="0"/>
              <a:t>Patterns of specialization and diversification that lead to learning and improvement in production processes</a:t>
            </a:r>
          </a:p>
          <a:p>
            <a:r>
              <a:rPr lang="en-US" dirty="0" smtClean="0"/>
              <a:t>Industrial policy should take a holistic view: productive capacities accompanied by policies of innovation and human capital formation</a:t>
            </a:r>
            <a:endParaRPr lang="en-US" dirty="0"/>
          </a:p>
        </p:txBody>
      </p:sp>
    </p:spTree>
    <p:extLst>
      <p:ext uri="{BB962C8B-B14F-4D97-AF65-F5344CB8AC3E}">
        <p14:creationId xmlns:p14="http://schemas.microsoft.com/office/powerpoint/2010/main" val="352895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5643002" cy="970450"/>
          </a:xfrm>
        </p:spPr>
        <p:txBody>
          <a:bodyPr/>
          <a:lstStyle/>
          <a:p>
            <a:r>
              <a:rPr lang="en-US" cap="none" dirty="0" smtClean="0"/>
              <a:t>Social &amp; Environmental Background</a:t>
            </a:r>
            <a:endParaRPr lang="en-US" cap="none" dirty="0"/>
          </a:p>
        </p:txBody>
      </p:sp>
      <p:sp>
        <p:nvSpPr>
          <p:cNvPr id="3" name="2 Marcador de contenido"/>
          <p:cNvSpPr>
            <a:spLocks noGrp="1"/>
          </p:cNvSpPr>
          <p:nvPr>
            <p:ph idx="1"/>
          </p:nvPr>
        </p:nvSpPr>
        <p:spPr>
          <a:xfrm>
            <a:off x="395536" y="1988840"/>
            <a:ext cx="8424936" cy="4541136"/>
          </a:xfrm>
        </p:spPr>
        <p:txBody>
          <a:bodyPr>
            <a:normAutofit lnSpcReduction="10000"/>
          </a:bodyPr>
          <a:lstStyle/>
          <a:p>
            <a:pPr algn="just"/>
            <a:r>
              <a:rPr lang="en-US" sz="2400" dirty="0" smtClean="0"/>
              <a:t>GDP per capita increased 94% in the last 20 years</a:t>
            </a:r>
          </a:p>
          <a:p>
            <a:pPr algn="just"/>
            <a:r>
              <a:rPr lang="en-US" sz="2400" dirty="0" smtClean="0"/>
              <a:t>Yet in Mexico prevails a high degree of inequality. Gini of 0.5 in 2000 to 0.48 in 2012</a:t>
            </a:r>
          </a:p>
          <a:p>
            <a:pPr algn="just"/>
            <a:r>
              <a:rPr lang="en-US" sz="2400" dirty="0" smtClean="0"/>
              <a:t>52% of the population is in asset poverty and 19% is in food poverty</a:t>
            </a:r>
          </a:p>
          <a:p>
            <a:pPr algn="just"/>
            <a:r>
              <a:rPr lang="en-US" sz="2400" dirty="0" smtClean="0"/>
              <a:t>An increase in GHG emissions over 57% during the last 20 years and per capita over 20% (14</a:t>
            </a:r>
            <a:r>
              <a:rPr lang="en-US" sz="2400" baseline="30000" dirty="0" smtClean="0"/>
              <a:t>th</a:t>
            </a:r>
            <a:r>
              <a:rPr lang="en-US" sz="2400" dirty="0" smtClean="0"/>
              <a:t> world largest polluter, 1.5% of global GHG)</a:t>
            </a:r>
          </a:p>
          <a:p>
            <a:pPr algn="just"/>
            <a:r>
              <a:rPr lang="en-US" sz="2400" dirty="0" smtClean="0"/>
              <a:t> It is highly vulnerable to climate change (hurricanes, prolonged droughts)</a:t>
            </a:r>
          </a:p>
          <a:p>
            <a:pPr algn="just"/>
            <a:r>
              <a:rPr lang="en-US" sz="2400" dirty="0" smtClean="0"/>
              <a:t>Mexico has a great challenge in social and environmental issues</a:t>
            </a:r>
            <a:endParaRPr lang="en-US" dirty="0"/>
          </a:p>
        </p:txBody>
      </p:sp>
    </p:spTree>
    <p:extLst>
      <p:ext uri="{BB962C8B-B14F-4D97-AF65-F5344CB8AC3E}">
        <p14:creationId xmlns:p14="http://schemas.microsoft.com/office/powerpoint/2010/main" val="2697037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cap="none" dirty="0" smtClean="0"/>
              <a:t>Economic Background</a:t>
            </a:r>
          </a:p>
        </p:txBody>
      </p:sp>
      <p:sp>
        <p:nvSpPr>
          <p:cNvPr id="6" name="Content Placeholder 5"/>
          <p:cNvSpPr>
            <a:spLocks noGrp="1"/>
          </p:cNvSpPr>
          <p:nvPr>
            <p:ph idx="1"/>
          </p:nvPr>
        </p:nvSpPr>
        <p:spPr>
          <a:xfrm>
            <a:off x="467544" y="1916832"/>
            <a:ext cx="8280920" cy="4941168"/>
          </a:xfrm>
        </p:spPr>
        <p:txBody>
          <a:bodyPr>
            <a:noAutofit/>
          </a:bodyPr>
          <a:lstStyle/>
          <a:p>
            <a:r>
              <a:rPr lang="en-US" sz="2400" dirty="0" smtClean="0">
                <a:latin typeface="+mj-lt"/>
              </a:rPr>
              <a:t>Economic liberalization in 1994 </a:t>
            </a:r>
          </a:p>
          <a:p>
            <a:r>
              <a:rPr lang="en-US" sz="2400" dirty="0" smtClean="0">
                <a:latin typeface="+mj-lt"/>
              </a:rPr>
              <a:t>Oil export depending, but manufactures dominate exports</a:t>
            </a:r>
          </a:p>
          <a:p>
            <a:r>
              <a:rPr lang="en-US" sz="2400" dirty="0" smtClean="0">
                <a:latin typeface="+mj-lt"/>
              </a:rPr>
              <a:t>FDI and exporting based economy</a:t>
            </a:r>
          </a:p>
          <a:p>
            <a:r>
              <a:rPr lang="en-US" sz="2400" dirty="0" smtClean="0">
                <a:latin typeface="+mj-lt"/>
              </a:rPr>
              <a:t>The budget for science decreased from 2000 to 2008, afterwards it recovered.  </a:t>
            </a:r>
          </a:p>
          <a:p>
            <a:r>
              <a:rPr lang="en-US" sz="2400" dirty="0" smtClean="0">
                <a:latin typeface="+mj-lt"/>
              </a:rPr>
              <a:t>Low expenditure in R&amp;D (% of GDP)</a:t>
            </a:r>
          </a:p>
          <a:p>
            <a:pPr lvl="1"/>
            <a:r>
              <a:rPr lang="en-US" sz="2400" dirty="0" smtClean="0">
                <a:latin typeface="+mj-lt"/>
              </a:rPr>
              <a:t>Public 0.25%</a:t>
            </a:r>
          </a:p>
          <a:p>
            <a:pPr lvl="1"/>
            <a:r>
              <a:rPr lang="en-US" sz="2400" dirty="0" smtClean="0">
                <a:latin typeface="+mj-lt"/>
              </a:rPr>
              <a:t>Private 0.18% </a:t>
            </a:r>
          </a:p>
          <a:p>
            <a:r>
              <a:rPr lang="en-US" sz="2400" dirty="0" smtClean="0">
                <a:latin typeface="+mj-lt"/>
              </a:rPr>
              <a:t>Specialized in low and middle technology </a:t>
            </a:r>
            <a:r>
              <a:rPr lang="en-US" sz="2400" dirty="0" smtClean="0"/>
              <a:t>goods</a:t>
            </a:r>
            <a:endParaRPr lang="en-US" sz="2400" dirty="0">
              <a:latin typeface="+mj-lt"/>
            </a:endParaRPr>
          </a:p>
        </p:txBody>
      </p:sp>
      <p:sp>
        <p:nvSpPr>
          <p:cNvPr id="4" name="Slide Number Placeholder 3"/>
          <p:cNvSpPr>
            <a:spLocks noGrp="1"/>
          </p:cNvSpPr>
          <p:nvPr>
            <p:ph type="sldNum" sz="quarter" idx="12"/>
          </p:nvPr>
        </p:nvSpPr>
        <p:spPr/>
        <p:txBody>
          <a:bodyPr/>
          <a:lstStyle/>
          <a:p>
            <a:fld id="{3B6471C0-277A-48EE-A14B-2FBBABFE71AA}" type="slidenum">
              <a:rPr lang="en-US" smtClean="0">
                <a:solidFill>
                  <a:srgbClr val="8CB64A"/>
                </a:solidFill>
              </a:rPr>
              <a:pPr/>
              <a:t>4</a:t>
            </a:fld>
            <a:endParaRPr lang="en-US" dirty="0">
              <a:solidFill>
                <a:srgbClr val="8CB64A"/>
              </a:solidFill>
            </a:endParaRPr>
          </a:p>
        </p:txBody>
      </p:sp>
    </p:spTree>
    <p:extLst>
      <p:ext uri="{BB962C8B-B14F-4D97-AF65-F5344CB8AC3E}">
        <p14:creationId xmlns:p14="http://schemas.microsoft.com/office/powerpoint/2010/main" val="166422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cap="none" dirty="0" smtClean="0"/>
              <a:t>Exports (%GPD)</a:t>
            </a:r>
          </a:p>
        </p:txBody>
      </p:sp>
      <p:sp>
        <p:nvSpPr>
          <p:cNvPr id="4" name="Slide Number Placeholder 3"/>
          <p:cNvSpPr>
            <a:spLocks noGrp="1"/>
          </p:cNvSpPr>
          <p:nvPr>
            <p:ph type="sldNum" sz="quarter" idx="12"/>
          </p:nvPr>
        </p:nvSpPr>
        <p:spPr/>
        <p:txBody>
          <a:bodyPr/>
          <a:lstStyle/>
          <a:p>
            <a:fld id="{3B6471C0-277A-48EE-A14B-2FBBABFE71AA}" type="slidenum">
              <a:rPr lang="en-US" smtClean="0">
                <a:solidFill>
                  <a:srgbClr val="8CB64A"/>
                </a:solidFill>
              </a:rPr>
              <a:pPr/>
              <a:t>5</a:t>
            </a:fld>
            <a:endParaRPr lang="en-US" dirty="0">
              <a:solidFill>
                <a:srgbClr val="8CB64A"/>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164894637"/>
              </p:ext>
            </p:extLst>
          </p:nvPr>
        </p:nvGraphicFramePr>
        <p:xfrm>
          <a:off x="251520" y="2227262"/>
          <a:ext cx="8319393" cy="4226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46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cap="none" dirty="0" smtClean="0"/>
              <a:t>Value Added of Manufacturing Sector (% GPD)</a:t>
            </a:r>
          </a:p>
        </p:txBody>
      </p:sp>
      <p:sp>
        <p:nvSpPr>
          <p:cNvPr id="4" name="Slide Number Placeholder 3"/>
          <p:cNvSpPr>
            <a:spLocks noGrp="1"/>
          </p:cNvSpPr>
          <p:nvPr>
            <p:ph type="sldNum" sz="quarter" idx="12"/>
          </p:nvPr>
        </p:nvSpPr>
        <p:spPr/>
        <p:txBody>
          <a:bodyPr/>
          <a:lstStyle/>
          <a:p>
            <a:fld id="{3B6471C0-277A-48EE-A14B-2FBBABFE71AA}" type="slidenum">
              <a:rPr lang="en-US" smtClean="0">
                <a:solidFill>
                  <a:srgbClr val="8CB64A"/>
                </a:solidFill>
              </a:rPr>
              <a:pPr/>
              <a:t>6</a:t>
            </a:fld>
            <a:endParaRPr lang="en-US" dirty="0">
              <a:solidFill>
                <a:srgbClr val="8CB64A"/>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151484071"/>
              </p:ext>
            </p:extLst>
          </p:nvPr>
        </p:nvGraphicFramePr>
        <p:xfrm>
          <a:off x="581025" y="2227263"/>
          <a:ext cx="7989888" cy="363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69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6172200" cy="576064"/>
          </a:xfrm>
        </p:spPr>
        <p:txBody>
          <a:bodyPr>
            <a:normAutofit/>
          </a:bodyPr>
          <a:lstStyle/>
          <a:p>
            <a:r>
              <a:rPr lang="en-US" cap="none" dirty="0" smtClean="0"/>
              <a:t>Exports &amp; Imports Shares (%)</a:t>
            </a:r>
            <a:endParaRPr lang="en-US" cap="none" dirty="0"/>
          </a:p>
        </p:txBody>
      </p:sp>
      <p:graphicFrame>
        <p:nvGraphicFramePr>
          <p:cNvPr id="6" name="Chart 1"/>
          <p:cNvGraphicFramePr>
            <a:graphicFrameLocks/>
          </p:cNvGraphicFramePr>
          <p:nvPr>
            <p:extLst/>
          </p:nvPr>
        </p:nvGraphicFramePr>
        <p:xfrm>
          <a:off x="179512" y="2279714"/>
          <a:ext cx="4320000" cy="4317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
          <p:cNvGraphicFramePr>
            <a:graphicFrameLocks/>
          </p:cNvGraphicFramePr>
          <p:nvPr>
            <p:extLst/>
          </p:nvPr>
        </p:nvGraphicFramePr>
        <p:xfrm>
          <a:off x="4517628" y="2279714"/>
          <a:ext cx="4626372" cy="43171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2260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cap="none" dirty="0"/>
              <a:t>Exports of </a:t>
            </a:r>
            <a:r>
              <a:rPr lang="en-US" cap="none" dirty="0" smtClean="0"/>
              <a:t>high-tech manufacturing goods (% Manufacturing GPD)</a:t>
            </a:r>
          </a:p>
        </p:txBody>
      </p:sp>
      <p:sp>
        <p:nvSpPr>
          <p:cNvPr id="4" name="Slide Number Placeholder 3"/>
          <p:cNvSpPr>
            <a:spLocks noGrp="1"/>
          </p:cNvSpPr>
          <p:nvPr>
            <p:ph type="sldNum" sz="quarter" idx="12"/>
          </p:nvPr>
        </p:nvSpPr>
        <p:spPr/>
        <p:txBody>
          <a:bodyPr/>
          <a:lstStyle/>
          <a:p>
            <a:fld id="{3B6471C0-277A-48EE-A14B-2FBBABFE71AA}" type="slidenum">
              <a:rPr lang="en-US" smtClean="0">
                <a:solidFill>
                  <a:srgbClr val="8CB64A"/>
                </a:solidFill>
              </a:rPr>
              <a:pPr/>
              <a:t>8</a:t>
            </a:fld>
            <a:endParaRPr lang="en-US" dirty="0">
              <a:solidFill>
                <a:srgbClr val="8CB64A"/>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75885256"/>
              </p:ext>
            </p:extLst>
          </p:nvPr>
        </p:nvGraphicFramePr>
        <p:xfrm>
          <a:off x="581025" y="2227263"/>
          <a:ext cx="7989888" cy="4093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90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stretch>
            <a:fillRect/>
          </a:stretch>
        </p:blipFill>
        <p:spPr>
          <a:xfrm>
            <a:off x="6948264" y="620688"/>
            <a:ext cx="1492529" cy="1152128"/>
          </a:xfrm>
          <a:prstGeom prst="rect">
            <a:avLst/>
          </a:prstGeom>
        </p:spPr>
      </p:pic>
      <p:sp>
        <p:nvSpPr>
          <p:cNvPr id="2" name="1 Título"/>
          <p:cNvSpPr>
            <a:spLocks noGrp="1"/>
          </p:cNvSpPr>
          <p:nvPr>
            <p:ph type="title"/>
          </p:nvPr>
        </p:nvSpPr>
        <p:spPr>
          <a:xfrm>
            <a:off x="683568" y="692696"/>
            <a:ext cx="6172200" cy="1066800"/>
          </a:xfrm>
        </p:spPr>
        <p:txBody>
          <a:bodyPr>
            <a:normAutofit/>
          </a:bodyPr>
          <a:lstStyle/>
          <a:p>
            <a:r>
              <a:rPr lang="en-US" cap="none" dirty="0" smtClean="0"/>
              <a:t>Structure of the Mexican Economy</a:t>
            </a:r>
            <a:endParaRPr lang="en-US" cap="none" dirty="0"/>
          </a:p>
        </p:txBody>
      </p:sp>
      <p:sp>
        <p:nvSpPr>
          <p:cNvPr id="3" name="2 Marcador de contenido"/>
          <p:cNvSpPr>
            <a:spLocks noGrp="1"/>
          </p:cNvSpPr>
          <p:nvPr>
            <p:ph idx="1"/>
          </p:nvPr>
        </p:nvSpPr>
        <p:spPr>
          <a:xfrm>
            <a:off x="683568" y="2060848"/>
            <a:ext cx="7776864" cy="4325112"/>
          </a:xfrm>
        </p:spPr>
        <p:txBody>
          <a:bodyPr>
            <a:normAutofit/>
          </a:bodyPr>
          <a:lstStyle/>
          <a:p>
            <a:pPr algn="just"/>
            <a:r>
              <a:rPr lang="en-US" sz="2400" dirty="0" smtClean="0"/>
              <a:t>GDP </a:t>
            </a:r>
            <a:r>
              <a:rPr lang="en-US" sz="2400" dirty="0"/>
              <a:t>during the last 20 </a:t>
            </a:r>
            <a:r>
              <a:rPr lang="en-US" sz="2400" dirty="0" smtClean="0"/>
              <a:t>years: </a:t>
            </a:r>
            <a:r>
              <a:rPr lang="en-US" sz="2400" dirty="0"/>
              <a:t>A</a:t>
            </a:r>
            <a:r>
              <a:rPr lang="en-US" sz="2400" dirty="0" smtClean="0"/>
              <a:t>nnual growth 4.7%</a:t>
            </a:r>
          </a:p>
          <a:p>
            <a:pPr algn="just"/>
            <a:r>
              <a:rPr lang="en-US" sz="2400" dirty="0" smtClean="0"/>
              <a:t>Manufacturing Sector GDP: </a:t>
            </a:r>
            <a:r>
              <a:rPr lang="en-US" sz="2400" dirty="0"/>
              <a:t>Annual growth </a:t>
            </a:r>
            <a:r>
              <a:rPr lang="en-US" sz="2400" dirty="0" smtClean="0"/>
              <a:t>4.6%, </a:t>
            </a:r>
          </a:p>
          <a:p>
            <a:pPr algn="just"/>
            <a:r>
              <a:rPr lang="en-US" sz="2400" dirty="0" smtClean="0"/>
              <a:t>Services </a:t>
            </a:r>
            <a:r>
              <a:rPr lang="en-US" sz="2400" dirty="0"/>
              <a:t>Sector </a:t>
            </a:r>
            <a:r>
              <a:rPr lang="en-US" sz="2400" dirty="0" smtClean="0"/>
              <a:t>GDP: 6.1%</a:t>
            </a:r>
          </a:p>
          <a:p>
            <a:pPr algn="just"/>
            <a:r>
              <a:rPr lang="en-US" sz="2400" dirty="0" smtClean="0"/>
              <a:t>Current VA: 30% manufacturing and 30% services</a:t>
            </a:r>
          </a:p>
          <a:p>
            <a:pPr algn="just"/>
            <a:r>
              <a:rPr lang="en-US" sz="2400" dirty="0" smtClean="0"/>
              <a:t>37% of employment in the services, 29% in commercial and 23% in manufacturing</a:t>
            </a:r>
          </a:p>
          <a:p>
            <a:pPr algn="just"/>
            <a:r>
              <a:rPr lang="en-US" sz="2400" dirty="0" smtClean="0"/>
              <a:t>Annual Employment growth 3.8% </a:t>
            </a:r>
          </a:p>
          <a:p>
            <a:pPr algn="just"/>
            <a:r>
              <a:rPr lang="en-US" sz="2400" dirty="0" smtClean="0"/>
              <a:t>Annual Real Wages Growth 1.2%</a:t>
            </a:r>
            <a:endParaRPr lang="en-US" dirty="0"/>
          </a:p>
        </p:txBody>
      </p:sp>
    </p:spTree>
    <p:extLst>
      <p:ext uri="{BB962C8B-B14F-4D97-AF65-F5344CB8AC3E}">
        <p14:creationId xmlns:p14="http://schemas.microsoft.com/office/powerpoint/2010/main" val="300760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6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TM02892315[[fn=Whisp]]</Template>
  <TotalTime>5018</TotalTime>
  <Words>1443</Words>
  <Application>Microsoft Office PowerPoint</Application>
  <PresentationFormat>Presentación en pantalla (4:3)</PresentationFormat>
  <Paragraphs>322</Paragraphs>
  <Slides>24</Slides>
  <Notes>18</Notes>
  <HiddenSlides>3</HiddenSlides>
  <MMClips>0</MMClips>
  <ScaleCrop>false</ScaleCrop>
  <HeadingPairs>
    <vt:vector size="6" baseType="variant">
      <vt:variant>
        <vt:lpstr>Fuentes usadas</vt:lpstr>
      </vt:variant>
      <vt:variant>
        <vt:i4>7</vt:i4>
      </vt:variant>
      <vt:variant>
        <vt:lpstr>Tema</vt:lpstr>
      </vt:variant>
      <vt:variant>
        <vt:i4>8</vt:i4>
      </vt:variant>
      <vt:variant>
        <vt:lpstr>Títulos de diapositiva</vt:lpstr>
      </vt:variant>
      <vt:variant>
        <vt:i4>24</vt:i4>
      </vt:variant>
    </vt:vector>
  </HeadingPairs>
  <TitlesOfParts>
    <vt:vector size="39" baseType="lpstr">
      <vt:lpstr>Calibri</vt:lpstr>
      <vt:lpstr>Calibri Light</vt:lpstr>
      <vt:lpstr>Cambria</vt:lpstr>
      <vt:lpstr>Gill Sans MT</vt:lpstr>
      <vt:lpstr>MS ??</vt:lpstr>
      <vt:lpstr>Times New Roman</vt:lpstr>
      <vt:lpstr>Wingdings 2</vt:lpstr>
      <vt:lpstr>HDOfficeLightV0</vt:lpstr>
      <vt:lpstr>1_HDOfficeLightV0</vt:lpstr>
      <vt:lpstr>2_HDOfficeLightV0</vt:lpstr>
      <vt:lpstr>3_HDOfficeLightV0</vt:lpstr>
      <vt:lpstr>4_HDOfficeLightV0</vt:lpstr>
      <vt:lpstr>5_HDOfficeLightV0</vt:lpstr>
      <vt:lpstr>6_HDOfficeLightV0</vt:lpstr>
      <vt:lpstr>Dividendo</vt:lpstr>
      <vt:lpstr>Production transformation strategies The case of mexico</vt:lpstr>
      <vt:lpstr>Outline</vt:lpstr>
      <vt:lpstr>Social &amp; Environmental Background</vt:lpstr>
      <vt:lpstr>Economic Background</vt:lpstr>
      <vt:lpstr>Exports (%GPD)</vt:lpstr>
      <vt:lpstr>Value Added of Manufacturing Sector (% GPD)</vt:lpstr>
      <vt:lpstr>Exports &amp; Imports Shares (%)</vt:lpstr>
      <vt:lpstr>Exports of high-tech manufacturing goods (% Manufacturing GPD)</vt:lpstr>
      <vt:lpstr>Structure of the Mexican Economy</vt:lpstr>
      <vt:lpstr>GDP &amp; GDP growth (Constants prices 2008)</vt:lpstr>
      <vt:lpstr>Shares: Value Added; Employment; Wages</vt:lpstr>
      <vt:lpstr>Sectorial labor productivity1998-2013</vt:lpstr>
      <vt:lpstr>Change Labor Productivity 1998-2013 = 0.93%</vt:lpstr>
      <vt:lpstr>Manufacturing Sector Structure (% Manufacturing VA)</vt:lpstr>
      <vt:lpstr>Balance of Trade Manufacturing Sector</vt:lpstr>
      <vt:lpstr>Within Manufacturing sector productivity 1998-2013 </vt:lpstr>
      <vt:lpstr>Presentación de PowerPoint</vt:lpstr>
      <vt:lpstr>Presentación de PowerPoint</vt:lpstr>
      <vt:lpstr>Presentación de PowerPoint</vt:lpstr>
      <vt:lpstr>Expenditure on R&amp;D (%GDP) &amp;  Share of Public and Private Expenditure on R&amp;D in Mexico</vt:lpstr>
      <vt:lpstr>Sectoral concentration of fiscal INCENTIVES 2005-2008 (Million MXN$)</vt:lpstr>
      <vt:lpstr>Incentive Program for Research, Technological Development and Innovation (PEI) (Million MXN$)</vt:lpstr>
      <vt:lpstr>Concluding Remarks</vt:lpstr>
      <vt:lpstr>POLICY recommendations</vt:lpstr>
    </vt:vector>
  </TitlesOfParts>
  <Company>CIDE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JEduardo Ibarra</dc:creator>
  <cp:lastModifiedBy>Hector NUÑEZ</cp:lastModifiedBy>
  <cp:revision>337</cp:revision>
  <dcterms:created xsi:type="dcterms:W3CDTF">2015-11-11T18:01:47Z</dcterms:created>
  <dcterms:modified xsi:type="dcterms:W3CDTF">2015-12-10T08:17:02Z</dcterms:modified>
</cp:coreProperties>
</file>