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8" r:id="rId3"/>
    <p:sldId id="279" r:id="rId4"/>
    <p:sldId id="266" r:id="rId5"/>
    <p:sldId id="341" r:id="rId6"/>
    <p:sldId id="340" r:id="rId7"/>
    <p:sldId id="342" r:id="rId8"/>
    <p:sldId id="343" r:id="rId9"/>
    <p:sldId id="344" r:id="rId10"/>
    <p:sldId id="345" r:id="rId11"/>
    <p:sldId id="346" r:id="rId12"/>
    <p:sldId id="347" r:id="rId13"/>
    <p:sldId id="3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1" autoAdjust="0"/>
  </p:normalViewPr>
  <p:slideViewPr>
    <p:cSldViewPr snapToGrid="0" snapToObjects="1">
      <p:cViewPr>
        <p:scale>
          <a:sx n="81" d="100"/>
          <a:sy n="81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ED453-779B-1845-84EE-C651FEE96CF4}" type="datetimeFigureOut">
              <a:rPr lang="en-US" smtClean="0"/>
              <a:t>09/12/2015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7CBA-DF25-7E43-8EFE-6ECEEC5B5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61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3C36C-17BD-8849-84AD-CAC46CF679BE}" type="datetimeFigureOut">
              <a:rPr lang="en-US" smtClean="0"/>
              <a:t>09/12/2015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3862B-F13F-B94B-B61F-41DB21F4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6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402A-B77C-F442-BB87-D63CB118E363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47DF-E868-0C41-93F2-9050EA73632F}" type="datetime1">
              <a:rPr lang="en-GB" smtClean="0"/>
              <a:t>09/12/2015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9265-8EEE-4A4E-B3DB-C1E0E9BF909F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959-47EF-214A-A4A2-6A1F95176301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A6C5-B70D-3F4A-BCC2-FD15FE8FDC57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6676-BB68-3344-A37D-B26883CA52CB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6D61-56C0-404A-B55F-A23AAA12DD9D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D31F-5BFA-4C4D-918F-B106D52F2E80}" type="datetime1">
              <a:rPr lang="en-GB" smtClean="0"/>
              <a:t>09/12/2015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412D-3B4F-4246-A8EF-69DDD3B4C1E5}" type="datetime1">
              <a:rPr lang="en-GB" smtClean="0"/>
              <a:t>09/12/2015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5AB8-2EFE-1947-A1C4-C2EEB6C31818}" type="datetime1">
              <a:rPr lang="en-GB" smtClean="0"/>
              <a:t>09/12/2015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896-956C-D643-8FF9-C304D699EC07}" type="datetime1">
              <a:rPr lang="en-GB" smtClean="0"/>
              <a:t>09/12/2015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DDB-2409-1541-9CC6-EC1209B2EB37}" type="datetime1">
              <a:rPr lang="en-GB" smtClean="0"/>
              <a:t>09/12/2015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FAD4EB-F042-0147-8823-E0CA7B3B42E4}" type="datetime1">
              <a:rPr lang="en-GB" smtClean="0"/>
              <a:t>09/12/2015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0" y="791836"/>
            <a:ext cx="6498158" cy="1646390"/>
          </a:xfrm>
        </p:spPr>
        <p:txBody>
          <a:bodyPr/>
          <a:lstStyle/>
          <a:p>
            <a:r>
              <a:rPr lang="en-US" sz="2800" b="1" dirty="0" smtClean="0">
                <a:latin typeface="Arial"/>
                <a:cs typeface="Arial"/>
              </a:rPr>
              <a:t>Macroeconomic Policy  Framework for Structural Transformation of African Economies 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2932143"/>
            <a:ext cx="6498159" cy="34652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Machiko Nissanke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  <a:latin typeface="Arial"/>
                <a:cs typeface="Arial"/>
              </a:rPr>
              <a:t>Policy Dialogue</a:t>
            </a:r>
            <a:endParaRPr lang="en-GB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sz="2000" dirty="0" smtClean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Africa </a:t>
            </a: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nd Latin America at </a:t>
            </a: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 Crossroads: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Addressing Structural Transformation 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In the New Global Landscape</a:t>
            </a:r>
          </a:p>
          <a:p>
            <a:r>
              <a:rPr lang="en-US" sz="2000" dirty="0" smtClean="0">
                <a:latin typeface="Arial"/>
                <a:cs typeface="Arial"/>
              </a:rPr>
              <a:t>At UNECA, Addis Ababa, 10 December 2015 </a:t>
            </a:r>
            <a:endParaRPr lang="en-US" sz="20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235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203838"/>
            <a:ext cx="8879542" cy="439037"/>
          </a:xfrm>
        </p:spPr>
        <p:txBody>
          <a:bodyPr/>
          <a:lstStyle/>
          <a:p>
            <a:pPr algn="l"/>
            <a:r>
              <a:rPr lang="en-US" sz="2400" b="1" dirty="0" smtClean="0">
                <a:latin typeface="Arial"/>
                <a:cs typeface="Arial"/>
              </a:rPr>
              <a:t>Overarching Agenda in </a:t>
            </a:r>
            <a:r>
              <a:rPr lang="en-US" sz="2400" b="1" dirty="0">
                <a:latin typeface="Arial"/>
                <a:cs typeface="Arial"/>
              </a:rPr>
              <a:t>Macroeconomic </a:t>
            </a:r>
            <a:r>
              <a:rPr lang="en-US" sz="2400" b="1" dirty="0" smtClean="0">
                <a:latin typeface="Arial"/>
                <a:cs typeface="Arial"/>
              </a:rPr>
              <a:t>Framework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74" y="642876"/>
            <a:ext cx="8449531" cy="56327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1. </a:t>
            </a:r>
            <a:r>
              <a:rPr lang="en-US" b="1" dirty="0">
                <a:latin typeface="Arial"/>
                <a:cs typeface="Arial"/>
              </a:rPr>
              <a:t>Scaling up Public Investment and Public Goods </a:t>
            </a:r>
            <a:r>
              <a:rPr lang="en-US" b="1" dirty="0" smtClean="0">
                <a:latin typeface="Arial"/>
                <a:cs typeface="Arial"/>
              </a:rPr>
              <a:t>Provision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a </a:t>
            </a:r>
            <a:r>
              <a:rPr lang="en-US" sz="2000" dirty="0">
                <a:latin typeface="Arial"/>
                <a:cs typeface="Arial"/>
              </a:rPr>
              <a:t>surge in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public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investment </a:t>
            </a:r>
            <a:r>
              <a:rPr lang="en-US" sz="2000" dirty="0" smtClean="0">
                <a:latin typeface="Arial"/>
                <a:cs typeface="Arial"/>
              </a:rPr>
              <a:t>in all productive assets (physical, social and human assets) economy-, </a:t>
            </a:r>
            <a:r>
              <a:rPr lang="en-US" sz="2000" dirty="0">
                <a:latin typeface="Arial"/>
                <a:cs typeface="Arial"/>
              </a:rPr>
              <a:t>region</a:t>
            </a:r>
            <a:r>
              <a:rPr lang="en-US" sz="2000" dirty="0" smtClean="0">
                <a:latin typeface="Arial"/>
                <a:cs typeface="Arial"/>
              </a:rPr>
              <a:t>- </a:t>
            </a:r>
            <a:r>
              <a:rPr lang="en-US" sz="2000" dirty="0">
                <a:latin typeface="Arial"/>
                <a:cs typeface="Arial"/>
              </a:rPr>
              <a:t>and continent-wide </a:t>
            </a:r>
            <a:r>
              <a:rPr lang="en-US" sz="2000" dirty="0" smtClean="0">
                <a:latin typeface="Arial"/>
                <a:cs typeface="Arial"/>
              </a:rPr>
              <a:t>in </a:t>
            </a:r>
            <a:r>
              <a:rPr lang="en-US" sz="2000" dirty="0">
                <a:latin typeface="Arial"/>
                <a:cs typeface="Arial"/>
              </a:rPr>
              <a:t>order to </a:t>
            </a:r>
            <a:r>
              <a:rPr lang="en-US" sz="2000" dirty="0" smtClean="0">
                <a:latin typeface="Arial"/>
                <a:cs typeface="Arial"/>
              </a:rPr>
              <a:t>entice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private investments </a:t>
            </a:r>
            <a:r>
              <a:rPr lang="en-US" sz="2000" dirty="0" smtClean="0">
                <a:latin typeface="Arial"/>
                <a:cs typeface="Arial"/>
              </a:rPr>
              <a:t>in </a:t>
            </a:r>
            <a:r>
              <a:rPr lang="en-US" sz="2000" dirty="0">
                <a:latin typeface="Arial"/>
                <a:cs typeface="Arial"/>
              </a:rPr>
              <a:t>a self-sustained basis.</a:t>
            </a:r>
            <a:r>
              <a:rPr lang="en-GB" sz="2000" dirty="0">
                <a:latin typeface="Arial"/>
                <a:cs typeface="Arial"/>
              </a:rPr>
              <a:t> </a:t>
            </a:r>
            <a:endParaRPr lang="en-GB" sz="2000" dirty="0" smtClean="0">
              <a:latin typeface="Arial"/>
              <a:cs typeface="Arial"/>
            </a:endParaRPr>
          </a:p>
          <a:p>
            <a:pPr lvl="1"/>
            <a:r>
              <a:rPr lang="en-GB" dirty="0" smtClean="0">
                <a:latin typeface="Arial"/>
                <a:cs typeface="Arial"/>
              </a:rPr>
              <a:t>Physical and soft (social) infrastructures are </a:t>
            </a:r>
            <a:r>
              <a:rPr lang="en-GB" dirty="0" smtClean="0">
                <a:solidFill>
                  <a:srgbClr val="0000FF"/>
                </a:solidFill>
                <a:latin typeface="Arial"/>
                <a:cs typeface="Arial"/>
              </a:rPr>
              <a:t>public goods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scaling up- be </a:t>
            </a:r>
            <a:r>
              <a:rPr lang="en-US" dirty="0">
                <a:latin typeface="Arial"/>
                <a:cs typeface="Arial"/>
              </a:rPr>
              <a:t>made in light </a:t>
            </a:r>
            <a:r>
              <a:rPr lang="en-US" dirty="0" smtClean="0">
                <a:latin typeface="Arial"/>
                <a:cs typeface="Arial"/>
              </a:rPr>
              <a:t>of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fiscal sustainability </a:t>
            </a:r>
            <a:r>
              <a:rPr lang="en-US" dirty="0" smtClean="0">
                <a:latin typeface="Arial"/>
                <a:cs typeface="Arial"/>
              </a:rPr>
              <a:t>and </a:t>
            </a:r>
            <a:r>
              <a:rPr lang="en-US" dirty="0">
                <a:latin typeface="Arial"/>
                <a:cs typeface="Arial"/>
              </a:rPr>
              <a:t>an economy</a:t>
            </a:r>
            <a:r>
              <a:rPr lang="fr-FR" dirty="0">
                <a:latin typeface="Arial"/>
                <a:cs typeface="Arial"/>
              </a:rPr>
              <a:t>’</a:t>
            </a:r>
            <a:r>
              <a:rPr lang="en-US" dirty="0">
                <a:latin typeface="Arial"/>
                <a:cs typeface="Arial"/>
              </a:rPr>
              <a:t>s </a:t>
            </a:r>
            <a:r>
              <a:rPr lang="en-US" dirty="0" smtClean="0">
                <a:latin typeface="Arial"/>
                <a:cs typeface="Arial"/>
              </a:rPr>
              <a:t>growing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absorptive capacity </a:t>
            </a:r>
            <a:r>
              <a:rPr lang="en-US" dirty="0" smtClean="0">
                <a:latin typeface="Arial"/>
                <a:cs typeface="Arial"/>
              </a:rPr>
              <a:t>by reaping </a:t>
            </a:r>
            <a:r>
              <a:rPr lang="en-US" dirty="0">
                <a:latin typeface="Arial"/>
                <a:cs typeface="Arial"/>
              </a:rPr>
              <a:t>returns from productive investments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over time</a:t>
            </a:r>
          </a:p>
          <a:p>
            <a:pPr marL="0" indent="0">
              <a:buNone/>
            </a:pPr>
            <a:r>
              <a:rPr lang="en-GB" dirty="0" smtClean="0">
                <a:latin typeface="Arial"/>
                <a:cs typeface="Arial"/>
              </a:rPr>
              <a:t>2. </a:t>
            </a:r>
            <a:r>
              <a:rPr lang="en-US" b="1" dirty="0">
                <a:latin typeface="Arial"/>
                <a:cs typeface="Arial"/>
              </a:rPr>
              <a:t>Coordinating investment </a:t>
            </a:r>
            <a:r>
              <a:rPr lang="en-US" b="1" dirty="0" smtClean="0">
                <a:latin typeface="Arial"/>
                <a:cs typeface="Arial"/>
              </a:rPr>
              <a:t>with other policies</a:t>
            </a:r>
            <a:endParaRPr lang="en-GB" b="1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public </a:t>
            </a:r>
            <a:r>
              <a:rPr lang="en-US" dirty="0">
                <a:latin typeface="Arial"/>
                <a:cs typeface="Arial"/>
              </a:rPr>
              <a:t>investment </a:t>
            </a:r>
            <a:r>
              <a:rPr lang="en-US" dirty="0" smtClean="0">
                <a:latin typeface="Arial"/>
                <a:cs typeface="Arial"/>
              </a:rPr>
              <a:t>–be made </a:t>
            </a:r>
            <a:r>
              <a:rPr lang="en-US" dirty="0">
                <a:latin typeface="Arial"/>
                <a:cs typeface="Arial"/>
              </a:rPr>
              <a:t>selectively, sequenced </a:t>
            </a:r>
            <a:r>
              <a:rPr lang="en-US" dirty="0" smtClean="0">
                <a:latin typeface="Arial"/>
                <a:cs typeface="Arial"/>
              </a:rPr>
              <a:t>purposely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towards </a:t>
            </a:r>
            <a:r>
              <a:rPr lang="en-US" dirty="0">
                <a:latin typeface="Arial"/>
                <a:cs typeface="Arial"/>
              </a:rPr>
              <a:t>achieving the highest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social</a:t>
            </a:r>
            <a:r>
              <a:rPr lang="en-US" dirty="0">
                <a:latin typeface="Arial"/>
                <a:cs typeface="Arial"/>
              </a:rPr>
              <a:t> and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societal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returns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through </a:t>
            </a:r>
            <a:r>
              <a:rPr lang="en-US" dirty="0" err="1" smtClean="0">
                <a:latin typeface="Arial"/>
                <a:cs typeface="Arial"/>
              </a:rPr>
              <a:t>maximising</a:t>
            </a:r>
            <a:r>
              <a:rPr lang="en-US" dirty="0" smtClean="0">
                <a:latin typeface="Arial"/>
                <a:cs typeface="Arial"/>
              </a:rPr>
              <a:t> positive externality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Coordination with trade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investment and technology </a:t>
            </a:r>
            <a:r>
              <a:rPr lang="en-US" dirty="0">
                <a:latin typeface="Arial"/>
                <a:cs typeface="Arial"/>
              </a:rPr>
              <a:t>policies, financial sector policies, oversight regulatory and competition policies, social policy, education and health </a:t>
            </a:r>
            <a:r>
              <a:rPr lang="en-US" dirty="0" smtClean="0">
                <a:latin typeface="Arial"/>
                <a:cs typeface="Arial"/>
              </a:rPr>
              <a:t>policies, and sector</a:t>
            </a:r>
            <a:r>
              <a:rPr lang="en-US" dirty="0">
                <a:latin typeface="Arial"/>
                <a:cs typeface="Arial"/>
              </a:rPr>
              <a:t>-specific policies such as industrial or agricultural policies.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559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501758"/>
          </a:xfrm>
        </p:spPr>
        <p:txBody>
          <a:bodyPr/>
          <a:lstStyle/>
          <a:p>
            <a:pPr algn="l"/>
            <a:r>
              <a:rPr lang="en-US" sz="2400" b="1" dirty="0">
                <a:latin typeface="Arial"/>
                <a:cs typeface="Arial"/>
              </a:rPr>
              <a:t>Overarching Agenda in Macroeconomic </a:t>
            </a:r>
            <a:r>
              <a:rPr lang="en-US" sz="2400" b="1" dirty="0" smtClean="0">
                <a:latin typeface="Arial"/>
                <a:cs typeface="Arial"/>
              </a:rPr>
              <a:t>Framework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42" y="501759"/>
            <a:ext cx="8340519" cy="5773910"/>
          </a:xfrm>
        </p:spPr>
        <p:txBody>
          <a:bodyPr>
            <a:normAutofit fontScale="62500" lnSpcReduction="20000"/>
          </a:bodyPr>
          <a:lstStyle/>
          <a:p>
            <a:pPr marL="342000" indent="0">
              <a:spcBef>
                <a:spcPts val="800"/>
              </a:spcBef>
              <a:buNone/>
            </a:pPr>
            <a:r>
              <a:rPr lang="en-US" b="1" dirty="0" smtClean="0">
                <a:latin typeface="Arial"/>
                <a:cs typeface="Arial"/>
              </a:rPr>
              <a:t>3</a:t>
            </a:r>
            <a:r>
              <a:rPr lang="en-US" sz="2900" b="1" dirty="0" smtClean="0">
                <a:latin typeface="Arial"/>
                <a:cs typeface="Arial"/>
              </a:rPr>
              <a:t>. Maintaining Macro stability for </a:t>
            </a:r>
            <a:r>
              <a:rPr lang="en-US" sz="2900" b="1" dirty="0">
                <a:latin typeface="Arial"/>
                <a:cs typeface="Arial"/>
              </a:rPr>
              <a:t>enticing and sustaining private </a:t>
            </a:r>
            <a:r>
              <a:rPr lang="en-US" sz="2900" b="1" dirty="0" smtClean="0">
                <a:latin typeface="Arial"/>
                <a:cs typeface="Arial"/>
              </a:rPr>
              <a:t>investment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/>
              <a:t>Private agents are strategic actors and partners </a:t>
            </a:r>
            <a:r>
              <a:rPr lang="en-US" sz="2600" dirty="0" smtClean="0"/>
              <a:t>in ST</a:t>
            </a:r>
            <a:endParaRPr lang="en-US" sz="2600" dirty="0"/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/>
              <a:t>Unstable macroeconomic </a:t>
            </a:r>
            <a:r>
              <a:rPr lang="en-US" sz="2600" dirty="0"/>
              <a:t>conditions generate high uncertainty and risks, </a:t>
            </a:r>
            <a:r>
              <a:rPr lang="en-US" sz="2600" dirty="0" smtClean="0"/>
              <a:t>and prevent </a:t>
            </a:r>
            <a:r>
              <a:rPr lang="en-US" sz="2600" dirty="0"/>
              <a:t>private agents from making forward-looking productive investments. </a:t>
            </a:r>
            <a:endParaRPr lang="en-US" sz="2600" dirty="0" smtClean="0"/>
          </a:p>
          <a:p>
            <a:pPr marL="684900" indent="-342900">
              <a:spcBef>
                <a:spcPts val="800"/>
              </a:spcBef>
            </a:pPr>
            <a:r>
              <a:rPr lang="en-US" sz="2600" dirty="0"/>
              <a:t>harsh fiscal retrenchment and overly restrictive monetary </a:t>
            </a:r>
            <a:r>
              <a:rPr lang="en-US" sz="2600" dirty="0" smtClean="0"/>
              <a:t>policy, </a:t>
            </a:r>
            <a:r>
              <a:rPr lang="en-US" sz="2600" dirty="0"/>
              <a:t>aimed at attaining the </a:t>
            </a:r>
            <a:r>
              <a:rPr lang="en-US" sz="2600" dirty="0" err="1"/>
              <a:t>stabilisation</a:t>
            </a:r>
            <a:r>
              <a:rPr lang="en-US" sz="2600" dirty="0"/>
              <a:t> objective only, is not capable to the transformation agenda forward</a:t>
            </a:r>
            <a:r>
              <a:rPr lang="en-GB" sz="2600" dirty="0"/>
              <a:t> </a:t>
            </a:r>
            <a:endParaRPr lang="en-GB" sz="2600" dirty="0" smtClean="0"/>
          </a:p>
          <a:p>
            <a:pPr marL="684900" indent="-342900">
              <a:spcBef>
                <a:spcPts val="800"/>
              </a:spcBef>
            </a:pPr>
            <a:r>
              <a:rPr lang="en-US" sz="2600" dirty="0"/>
              <a:t>tread carefully the </a:t>
            </a:r>
            <a:r>
              <a:rPr lang="en-US" sz="2600" dirty="0">
                <a:solidFill>
                  <a:srgbClr val="0000FF"/>
                </a:solidFill>
              </a:rPr>
              <a:t>short-run trade-off </a:t>
            </a:r>
            <a:r>
              <a:rPr lang="en-US" sz="2600" dirty="0"/>
              <a:t>between growth and </a:t>
            </a:r>
            <a:r>
              <a:rPr lang="en-US" sz="2600" dirty="0" err="1"/>
              <a:t>stabilisation</a:t>
            </a:r>
            <a:r>
              <a:rPr lang="en-US" sz="2600" dirty="0"/>
              <a:t> </a:t>
            </a:r>
            <a:r>
              <a:rPr lang="en-US" sz="2600" dirty="0" smtClean="0"/>
              <a:t>objectives by a coordinated applications of policy instruments</a:t>
            </a:r>
            <a:r>
              <a:rPr lang="en-GB" sz="2600" dirty="0" smtClean="0"/>
              <a:t> </a:t>
            </a:r>
            <a:endParaRPr lang="en-US" sz="2600" b="1" dirty="0">
              <a:latin typeface="Arial"/>
              <a:cs typeface="Arial"/>
            </a:endParaRPr>
          </a:p>
          <a:p>
            <a:pPr marL="342000" indent="0">
              <a:spcBef>
                <a:spcPts val="800"/>
              </a:spcBef>
              <a:buNone/>
            </a:pPr>
            <a:r>
              <a:rPr lang="en-US" b="1" dirty="0" smtClean="0">
                <a:latin typeface="Arial"/>
                <a:cs typeface="Arial"/>
              </a:rPr>
              <a:t>4</a:t>
            </a:r>
            <a:r>
              <a:rPr lang="en-US" sz="2900" b="1" dirty="0" smtClean="0">
                <a:latin typeface="Arial"/>
                <a:cs typeface="Arial"/>
              </a:rPr>
              <a:t>. </a:t>
            </a:r>
            <a:r>
              <a:rPr lang="en-US" sz="2900" b="1" dirty="0" err="1" smtClean="0">
                <a:latin typeface="Arial"/>
                <a:cs typeface="Arial"/>
              </a:rPr>
              <a:t>Mobilising</a:t>
            </a:r>
            <a:r>
              <a:rPr lang="en-US" sz="2900" b="1" dirty="0" smtClean="0">
                <a:latin typeface="Arial"/>
                <a:cs typeface="Arial"/>
              </a:rPr>
              <a:t> </a:t>
            </a:r>
            <a:r>
              <a:rPr lang="en-US" sz="2900" b="1" dirty="0">
                <a:latin typeface="Arial"/>
                <a:cs typeface="Arial"/>
              </a:rPr>
              <a:t>resources and reducing aid </a:t>
            </a:r>
            <a:r>
              <a:rPr lang="en-US" sz="2900" b="1" dirty="0" smtClean="0">
                <a:latin typeface="Arial"/>
                <a:cs typeface="Arial"/>
              </a:rPr>
              <a:t>dependence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>
                <a:latin typeface="Arial"/>
                <a:cs typeface="Arial"/>
              </a:rPr>
              <a:t>develop </a:t>
            </a:r>
            <a:r>
              <a:rPr lang="en-US" sz="2600" dirty="0">
                <a:latin typeface="Arial"/>
                <a:cs typeface="Arial"/>
              </a:rPr>
              <a:t>financial institutions (banking and non-banking) and deepen financial </a:t>
            </a:r>
            <a:r>
              <a:rPr lang="en-US" sz="2600" dirty="0" smtClean="0">
                <a:latin typeface="Arial"/>
                <a:cs typeface="Arial"/>
              </a:rPr>
              <a:t>markets and widening financial services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>
                <a:latin typeface="Arial"/>
                <a:cs typeface="Arial"/>
              </a:rPr>
              <a:t>Seek innovative financing sources- diaspora bonds, remittances, private equity, impact financing etc..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>
                <a:latin typeface="Arial"/>
                <a:cs typeface="Arial"/>
              </a:rPr>
              <a:t>Be aware of volatile natures of cross-border portfolio flows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>
                <a:latin typeface="Arial"/>
                <a:cs typeface="Arial"/>
              </a:rPr>
              <a:t>Address banks “</a:t>
            </a:r>
            <a:r>
              <a:rPr lang="en-US" sz="2600" dirty="0" smtClean="0">
                <a:solidFill>
                  <a:srgbClr val="0000FF"/>
                </a:solidFill>
                <a:latin typeface="Arial"/>
                <a:cs typeface="Arial"/>
              </a:rPr>
              <a:t>excess liquidity holding</a:t>
            </a:r>
            <a:r>
              <a:rPr lang="en-US" sz="2600" dirty="0" smtClean="0">
                <a:latin typeface="Arial"/>
                <a:cs typeface="Arial"/>
              </a:rPr>
              <a:t>” in low-risk assets  coupled with credit rationing to </a:t>
            </a:r>
            <a:r>
              <a:rPr lang="en-US" sz="2600" dirty="0" smtClean="0">
                <a:solidFill>
                  <a:schemeClr val="accent6"/>
                </a:solidFill>
                <a:latin typeface="Arial"/>
                <a:cs typeface="Arial"/>
              </a:rPr>
              <a:t>SMEs</a:t>
            </a:r>
            <a:r>
              <a:rPr lang="en-US" sz="2600" dirty="0" smtClean="0">
                <a:latin typeface="Arial"/>
                <a:cs typeface="Arial"/>
              </a:rPr>
              <a:t> and </a:t>
            </a:r>
            <a:r>
              <a:rPr lang="en-US" sz="2600" dirty="0" smtClean="0">
                <a:solidFill>
                  <a:srgbClr val="C00000"/>
                </a:solidFill>
                <a:latin typeface="Arial"/>
                <a:cs typeface="Arial"/>
              </a:rPr>
              <a:t>small holders 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>
                <a:latin typeface="Arial"/>
                <a:cs typeface="Arial"/>
              </a:rPr>
              <a:t>Seek appropriate </a:t>
            </a:r>
            <a:r>
              <a:rPr lang="en-US" sz="2600" dirty="0" smtClean="0">
                <a:solidFill>
                  <a:srgbClr val="C00000"/>
                </a:solidFill>
                <a:latin typeface="Arial"/>
                <a:cs typeface="Arial"/>
              </a:rPr>
              <a:t>financial mechanisms </a:t>
            </a:r>
            <a:r>
              <a:rPr lang="en-US" sz="2600" dirty="0" smtClean="0">
                <a:latin typeface="Arial"/>
                <a:cs typeface="Arial"/>
              </a:rPr>
              <a:t>for </a:t>
            </a:r>
            <a:r>
              <a:rPr lang="en-US" sz="2600" dirty="0" smtClean="0">
                <a:solidFill>
                  <a:srgbClr val="0000FF"/>
                </a:solidFill>
                <a:latin typeface="Arial"/>
                <a:cs typeface="Arial"/>
              </a:rPr>
              <a:t>enhancing technology capability </a:t>
            </a:r>
            <a:r>
              <a:rPr lang="en-US" sz="2600" dirty="0" smtClean="0">
                <a:latin typeface="Arial"/>
                <a:cs typeface="Arial"/>
              </a:rPr>
              <a:t>and productivity of  SMEs and small holders</a:t>
            </a:r>
          </a:p>
          <a:p>
            <a:pPr marL="684900" indent="-342900">
              <a:spcBef>
                <a:spcPts val="800"/>
              </a:spcBef>
            </a:pPr>
            <a:r>
              <a:rPr lang="en-US" sz="2600" dirty="0" smtClean="0"/>
              <a:t>Overcome “</a:t>
            </a:r>
            <a:r>
              <a:rPr lang="en-US" sz="2600" dirty="0" smtClean="0">
                <a:solidFill>
                  <a:srgbClr val="0000FF"/>
                </a:solidFill>
              </a:rPr>
              <a:t>aid</a:t>
            </a:r>
            <a:r>
              <a:rPr lang="en-US" sz="2600" dirty="0">
                <a:solidFill>
                  <a:srgbClr val="0000FF"/>
                </a:solidFill>
              </a:rPr>
              <a:t>-dependence” syndrome</a:t>
            </a:r>
            <a:r>
              <a:rPr lang="en-GB" sz="2600" dirty="0">
                <a:solidFill>
                  <a:srgbClr val="0000FF"/>
                </a:solidFill>
              </a:rPr>
              <a:t> </a:t>
            </a:r>
            <a:r>
              <a:rPr lang="en-GB" sz="2600" dirty="0" smtClean="0"/>
              <a:t>over time by </a:t>
            </a:r>
            <a:r>
              <a:rPr lang="en-US" sz="2600" dirty="0" smtClean="0">
                <a:latin typeface="Arial"/>
                <a:cs typeface="Arial"/>
              </a:rPr>
              <a:t>tackling </a:t>
            </a:r>
            <a:r>
              <a:rPr lang="en-US" sz="2600" dirty="0">
                <a:solidFill>
                  <a:srgbClr val="0000FF"/>
                </a:solidFill>
                <a:latin typeface="Arial"/>
                <a:cs typeface="Arial"/>
              </a:rPr>
              <a:t>illicit financial </a:t>
            </a:r>
            <a:r>
              <a:rPr lang="en-US" sz="2600" dirty="0" smtClean="0">
                <a:solidFill>
                  <a:srgbClr val="0000FF"/>
                </a:solidFill>
                <a:latin typeface="Arial"/>
                <a:cs typeface="Arial"/>
              </a:rPr>
              <a:t>flows</a:t>
            </a:r>
            <a:r>
              <a:rPr lang="en-US" sz="2600" dirty="0" smtClean="0">
                <a:latin typeface="Arial"/>
                <a:cs typeface="Arial"/>
              </a:rPr>
              <a:t> and building </a:t>
            </a:r>
            <a:r>
              <a:rPr lang="en-US" sz="2600" dirty="0"/>
              <a:t>a </a:t>
            </a:r>
            <a:r>
              <a:rPr lang="en-US" sz="2600" dirty="0">
                <a:solidFill>
                  <a:srgbClr val="0000FF"/>
                </a:solidFill>
              </a:rPr>
              <a:t>robust tax system</a:t>
            </a:r>
            <a:r>
              <a:rPr lang="en-US" sz="2600" dirty="0"/>
              <a:t>. </a:t>
            </a:r>
            <a:endParaRPr lang="en-GB" sz="2600" dirty="0"/>
          </a:p>
          <a:p>
            <a:pPr marL="342000" indent="0">
              <a:spcBef>
                <a:spcPts val="800"/>
              </a:spcBef>
              <a:buNone/>
            </a:pPr>
            <a:endParaRPr lang="en-US" sz="2600" dirty="0">
              <a:latin typeface="Arial"/>
              <a:cs typeface="Arial"/>
            </a:endParaRPr>
          </a:p>
          <a:p>
            <a:pPr marL="684900" indent="-342900">
              <a:spcBef>
                <a:spcPts val="800"/>
              </a:spcBef>
            </a:pPr>
            <a:endParaRPr lang="en-US" sz="2000" dirty="0" smtClean="0">
              <a:latin typeface="Arial"/>
              <a:cs typeface="Arial"/>
            </a:endParaRPr>
          </a:p>
          <a:p>
            <a:pPr marL="684900" indent="-342900">
              <a:spcBef>
                <a:spcPts val="800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Nissanke OECD-UNECA December2015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274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107576"/>
            <a:ext cx="8734523" cy="676419"/>
          </a:xfrm>
        </p:spPr>
        <p:txBody>
          <a:bodyPr/>
          <a:lstStyle/>
          <a:p>
            <a:pPr algn="l"/>
            <a:r>
              <a:rPr lang="en-US" sz="2400" b="1" dirty="0">
                <a:latin typeface="Arial"/>
                <a:cs typeface="Arial"/>
              </a:rPr>
              <a:t>Overarching Agenda in Macroeconomic Framework (Cont’d)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783996"/>
            <a:ext cx="8624047" cy="5491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5</a:t>
            </a:r>
            <a:r>
              <a:rPr lang="en-US" b="1" dirty="0" smtClean="0">
                <a:latin typeface="Arial"/>
                <a:cs typeface="Arial"/>
              </a:rPr>
              <a:t>. Securing </a:t>
            </a:r>
            <a:r>
              <a:rPr lang="en-US" b="1" dirty="0">
                <a:solidFill>
                  <a:schemeClr val="accent6"/>
                </a:solidFill>
                <a:latin typeface="Arial"/>
                <a:cs typeface="Arial"/>
              </a:rPr>
              <a:t>fiscal sustainability </a:t>
            </a:r>
            <a:r>
              <a:rPr lang="en-US" b="1" dirty="0">
                <a:latin typeface="Arial"/>
                <a:cs typeface="Arial"/>
              </a:rPr>
              <a:t>by establishing </a:t>
            </a:r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fiscal legitimacy</a:t>
            </a:r>
            <a:r>
              <a:rPr lang="en-US" b="1" dirty="0">
                <a:latin typeface="Arial"/>
                <a:cs typeface="Arial"/>
              </a:rPr>
              <a:t> through </a:t>
            </a: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institutional transformation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Securing fiscal sustainability takes primacy in attaining both developmental and </a:t>
            </a:r>
            <a:r>
              <a:rPr lang="en-US" sz="2000" dirty="0" err="1">
                <a:latin typeface="Arial"/>
                <a:cs typeface="Arial"/>
              </a:rPr>
              <a:t>stabilisation</a:t>
            </a:r>
            <a:r>
              <a:rPr lang="en-US" sz="2000" dirty="0">
                <a:latin typeface="Arial"/>
                <a:cs typeface="Arial"/>
              </a:rPr>
              <a:t> objectives</a:t>
            </a:r>
            <a:r>
              <a:rPr lang="en-US" sz="2000" dirty="0" smtClean="0">
                <a:latin typeface="Arial"/>
                <a:cs typeface="Arial"/>
              </a:rPr>
              <a:t>. 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developing </a:t>
            </a:r>
            <a:r>
              <a:rPr lang="en-US" sz="2000" dirty="0">
                <a:latin typeface="Arial"/>
                <a:cs typeface="Arial"/>
              </a:rPr>
              <a:t>the capacity of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prudent </a:t>
            </a:r>
            <a:r>
              <a:rPr lang="en-US" sz="2000" dirty="0">
                <a:latin typeface="Arial"/>
                <a:cs typeface="Arial"/>
              </a:rPr>
              <a:t>and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efficient public finance </a:t>
            </a:r>
            <a:r>
              <a:rPr lang="en-US" sz="2000" dirty="0">
                <a:latin typeface="Arial"/>
                <a:cs typeface="Arial"/>
              </a:rPr>
              <a:t>management</a:t>
            </a:r>
            <a:r>
              <a:rPr lang="en-GB" sz="2000" dirty="0">
                <a:latin typeface="Arial"/>
                <a:cs typeface="Arial"/>
              </a:rPr>
              <a:t> </a:t>
            </a:r>
            <a:endParaRPr lang="en-GB" sz="2000" dirty="0" smtClean="0"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sz="2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n institutional configuration for building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a strong </a:t>
            </a:r>
            <a:r>
              <a:rPr lang="en-US" sz="2000" i="1" dirty="0">
                <a:solidFill>
                  <a:srgbClr val="0000FF"/>
                </a:solidFill>
                <a:latin typeface="Arial"/>
                <a:cs typeface="Arial"/>
              </a:rPr>
              <a:t>coalition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between the government and domestic stakeholders/</a:t>
            </a:r>
            <a:r>
              <a:rPr lang="en-US" sz="2000" dirty="0" smtClean="0">
                <a:latin typeface="Arial"/>
                <a:cs typeface="Arial"/>
              </a:rPr>
              <a:t>actors- esp. SMEs and small holders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Establishing </a:t>
            </a:r>
            <a:r>
              <a:rPr lang="en-US" sz="2000" dirty="0" smtClean="0">
                <a:solidFill>
                  <a:schemeClr val="accent6"/>
                </a:solidFill>
                <a:latin typeface="Arial"/>
                <a:cs typeface="Arial"/>
              </a:rPr>
              <a:t>fiscal legitimacy </a:t>
            </a:r>
            <a:r>
              <a:rPr lang="en-US" sz="2000" dirty="0">
                <a:latin typeface="Arial"/>
                <a:cs typeface="Arial"/>
              </a:rPr>
              <a:t>on the basis of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strategic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ublic- private interplays</a:t>
            </a:r>
            <a:r>
              <a:rPr lang="en-US" sz="2000" dirty="0" smtClean="0">
                <a:latin typeface="Arial"/>
                <a:cs typeface="Arial"/>
              </a:rPr>
              <a:t> through </a:t>
            </a:r>
            <a:r>
              <a:rPr lang="en-US" sz="2000" dirty="0">
                <a:latin typeface="Arial"/>
                <a:cs typeface="Arial"/>
              </a:rPr>
              <a:t>creating a virtuous circle in </a:t>
            </a:r>
            <a:r>
              <a:rPr lang="en-US" sz="2000" dirty="0">
                <a:solidFill>
                  <a:schemeClr val="accent6"/>
                </a:solidFill>
                <a:latin typeface="Arial"/>
                <a:cs typeface="Arial"/>
              </a:rPr>
              <a:t>the taxation - public goods provision </a:t>
            </a:r>
            <a:r>
              <a:rPr lang="en-US" sz="2000" dirty="0" smtClean="0">
                <a:solidFill>
                  <a:schemeClr val="accent6"/>
                </a:solidFill>
                <a:latin typeface="Arial"/>
                <a:cs typeface="Arial"/>
              </a:rPr>
              <a:t>nexus</a:t>
            </a:r>
            <a:r>
              <a:rPr lang="en-GB" sz="2000" dirty="0" smtClean="0">
                <a:solidFill>
                  <a:schemeClr val="accent6"/>
                </a:solidFill>
                <a:latin typeface="Arial"/>
                <a:cs typeface="Arial"/>
              </a:rPr>
              <a:t> 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S</a:t>
            </a:r>
            <a:r>
              <a:rPr lang="en-US" sz="2000" dirty="0" smtClean="0"/>
              <a:t>caling </a:t>
            </a:r>
            <a:r>
              <a:rPr lang="en-US" sz="2000" dirty="0"/>
              <a:t>up of public investments and public goods provision requires a consolidation of tax revenues on a stable </a:t>
            </a:r>
            <a:r>
              <a:rPr lang="en-US" sz="2000" dirty="0" smtClean="0"/>
              <a:t>basis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Government should be </a:t>
            </a:r>
            <a:r>
              <a:rPr lang="en-US" sz="2000" dirty="0"/>
              <a:t>accountable to </a:t>
            </a:r>
            <a:r>
              <a:rPr lang="en-US" sz="2000" dirty="0" smtClean="0"/>
              <a:t>stakeholders </a:t>
            </a:r>
            <a:r>
              <a:rPr lang="en-US" sz="2000" dirty="0"/>
              <a:t>and </a:t>
            </a:r>
            <a:r>
              <a:rPr lang="en-US" sz="2000" dirty="0" smtClean="0"/>
              <a:t>serve </a:t>
            </a:r>
            <a:r>
              <a:rPr lang="en-US" sz="2000" dirty="0"/>
              <a:t>their collective interests</a:t>
            </a:r>
            <a:r>
              <a:rPr lang="en-GB" sz="2000" dirty="0"/>
              <a:t> </a:t>
            </a:r>
            <a:endParaRPr lang="en-GB" sz="2000" dirty="0" smtClean="0"/>
          </a:p>
          <a:p>
            <a:pPr>
              <a:spcBef>
                <a:spcPts val="800"/>
              </a:spcBef>
            </a:pPr>
            <a:r>
              <a:rPr lang="en-US" sz="2000" i="1" dirty="0">
                <a:solidFill>
                  <a:srgbClr val="0000FF"/>
                </a:solidFill>
              </a:rPr>
              <a:t>institutional transformatio</a:t>
            </a:r>
            <a:r>
              <a:rPr lang="en-US" sz="2000" i="1" dirty="0"/>
              <a:t>n</a:t>
            </a:r>
            <a:r>
              <a:rPr lang="en-US" sz="2000" dirty="0"/>
              <a:t> towards building a developmental nation-state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dirty="0" smtClean="0"/>
              <a:t>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3115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942" y="107576"/>
            <a:ext cx="8496563" cy="833219"/>
          </a:xfrm>
        </p:spPr>
        <p:txBody>
          <a:bodyPr/>
          <a:lstStyle/>
          <a:p>
            <a:pPr algn="l"/>
            <a:r>
              <a:rPr lang="en-US" sz="2400" b="1" dirty="0" smtClean="0"/>
              <a:t>Fiscal, Monetary and Financial Policies for Structural Transformation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831035"/>
            <a:ext cx="8624047" cy="544463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b="1" dirty="0" smtClean="0">
                <a:solidFill>
                  <a:srgbClr val="000090"/>
                </a:solidFill>
              </a:rPr>
              <a:t>Fiscal Policies</a:t>
            </a:r>
            <a:endParaRPr lang="en-GB" b="1" dirty="0" smtClean="0">
              <a:solidFill>
                <a:srgbClr val="000090"/>
              </a:solidFill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Institutional </a:t>
            </a:r>
            <a:r>
              <a:rPr lang="en-US" sz="2000" dirty="0">
                <a:latin typeface="Arial"/>
                <a:cs typeface="Arial"/>
              </a:rPr>
              <a:t>perspective of fiscal sustainability </a:t>
            </a:r>
            <a:endParaRPr lang="en-US" sz="2000" dirty="0" smtClean="0"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Broadening </a:t>
            </a:r>
            <a:r>
              <a:rPr lang="en-US" sz="2000" dirty="0">
                <a:latin typeface="Arial"/>
                <a:cs typeface="Arial"/>
              </a:rPr>
              <a:t>revenue bases with high quality public goods provision</a:t>
            </a:r>
            <a:r>
              <a:rPr lang="en-GB" sz="2000" dirty="0">
                <a:latin typeface="Arial"/>
                <a:cs typeface="Arial"/>
              </a:rPr>
              <a:t> </a:t>
            </a:r>
            <a:endParaRPr lang="en-GB" sz="2000" dirty="0" smtClean="0"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Enhancing </a:t>
            </a:r>
            <a:r>
              <a:rPr lang="en-US" sz="2000" dirty="0">
                <a:latin typeface="Arial"/>
                <a:cs typeface="Arial"/>
              </a:rPr>
              <a:t>Tax Revenues through Improved Governance over Cross-Border Financial Flows and Public Resource </a:t>
            </a:r>
            <a:r>
              <a:rPr lang="en-US" sz="2000" dirty="0" smtClean="0">
                <a:latin typeface="Arial"/>
                <a:cs typeface="Arial"/>
              </a:rPr>
              <a:t>Management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Changing </a:t>
            </a:r>
            <a:r>
              <a:rPr lang="en-US" sz="2000" dirty="0">
                <a:latin typeface="Arial"/>
                <a:cs typeface="Arial"/>
              </a:rPr>
              <a:t>Africa’s Revealed Comparative Advantages by Turning Natural Resource Wealth into Productive Assets through Pro-Poor Fiscal </a:t>
            </a:r>
            <a:r>
              <a:rPr lang="en-US" sz="2000" dirty="0" smtClean="0">
                <a:latin typeface="Arial"/>
                <a:cs typeface="Arial"/>
              </a:rPr>
              <a:t>Expenditures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Sustainable </a:t>
            </a:r>
            <a:r>
              <a:rPr lang="en-US" sz="2000" dirty="0">
                <a:latin typeface="Arial"/>
                <a:cs typeface="Arial"/>
              </a:rPr>
              <a:t>management of public finance and sovereign debt </a:t>
            </a:r>
            <a:r>
              <a:rPr lang="en-GB" sz="2000" dirty="0" smtClean="0">
                <a:latin typeface="Arial"/>
                <a:cs typeface="Arial"/>
              </a:rPr>
              <a:t> 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b="1" dirty="0" smtClean="0">
                <a:solidFill>
                  <a:srgbClr val="000090"/>
                </a:solidFill>
              </a:rPr>
              <a:t>Monetary </a:t>
            </a:r>
            <a:r>
              <a:rPr lang="en-US" b="1" dirty="0">
                <a:solidFill>
                  <a:srgbClr val="000090"/>
                </a:solidFill>
              </a:rPr>
              <a:t>and Financial </a:t>
            </a:r>
            <a:r>
              <a:rPr lang="en-US" b="1" dirty="0" smtClean="0">
                <a:solidFill>
                  <a:srgbClr val="000090"/>
                </a:solidFill>
              </a:rPr>
              <a:t>Polices</a:t>
            </a:r>
          </a:p>
          <a:p>
            <a:pPr>
              <a:spcBef>
                <a:spcPts val="800"/>
              </a:spcBef>
            </a:pPr>
            <a:r>
              <a:rPr lang="en-US" sz="2200" dirty="0" smtClean="0">
                <a:latin typeface="Arial"/>
                <a:cs typeface="Arial"/>
              </a:rPr>
              <a:t>Reappraisal </a:t>
            </a:r>
            <a:r>
              <a:rPr lang="en-US" sz="2200" dirty="0">
                <a:latin typeface="Arial"/>
                <a:cs typeface="Arial"/>
              </a:rPr>
              <a:t>of Contemporary Discussions on Monetary Policy </a:t>
            </a:r>
            <a:r>
              <a:rPr lang="en-US" sz="2200" dirty="0" smtClean="0">
                <a:latin typeface="Arial"/>
                <a:cs typeface="Arial"/>
              </a:rPr>
              <a:t>Regime</a:t>
            </a:r>
          </a:p>
          <a:p>
            <a:pPr>
              <a:spcBef>
                <a:spcPts val="800"/>
              </a:spcBef>
            </a:pPr>
            <a:r>
              <a:rPr lang="en-US" sz="2200" dirty="0">
                <a:latin typeface="Arial"/>
                <a:cs typeface="Arial"/>
              </a:rPr>
              <a:t>Positioning in a Space of Macroeconomic Policy </a:t>
            </a:r>
            <a:r>
              <a:rPr lang="en-US" sz="2200" dirty="0" err="1">
                <a:latin typeface="Arial"/>
                <a:cs typeface="Arial"/>
              </a:rPr>
              <a:t>Trilemma</a:t>
            </a:r>
            <a:r>
              <a:rPr lang="en-US" sz="2200" dirty="0">
                <a:latin typeface="Arial"/>
                <a:cs typeface="Arial"/>
              </a:rPr>
              <a:t>: an Integrated Approach to monetary policy, exchange rate policy and capital flow management</a:t>
            </a:r>
            <a:r>
              <a:rPr lang="en-GB" sz="2200" dirty="0">
                <a:latin typeface="Arial"/>
                <a:cs typeface="Arial"/>
              </a:rPr>
              <a:t> </a:t>
            </a:r>
            <a:endParaRPr lang="en-GB" sz="2200" dirty="0" smtClean="0"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200" dirty="0" err="1">
                <a:latin typeface="Arial"/>
                <a:cs typeface="Arial"/>
              </a:rPr>
              <a:t>Mobilising</a:t>
            </a:r>
            <a:r>
              <a:rPr lang="en-US" sz="2200" dirty="0">
                <a:latin typeface="Arial"/>
                <a:cs typeface="Arial"/>
              </a:rPr>
              <a:t> Resources for Structural Transformation through Financial Sector Development</a:t>
            </a:r>
            <a:r>
              <a:rPr lang="en-GB" sz="2200" dirty="0">
                <a:latin typeface="Arial"/>
                <a:cs typeface="Arial"/>
              </a:rPr>
              <a:t> </a:t>
            </a:r>
            <a:endParaRPr lang="en-GB" sz="2200" dirty="0" smtClean="0">
              <a:latin typeface="Arial"/>
              <a:cs typeface="Arial"/>
            </a:endParaRPr>
          </a:p>
          <a:p>
            <a:pPr marL="0" indent="0">
              <a:spcBef>
                <a:spcPts val="80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154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56798"/>
            <a:ext cx="8339231" cy="658556"/>
          </a:xfrm>
        </p:spPr>
        <p:txBody>
          <a:bodyPr/>
          <a:lstStyle/>
          <a:p>
            <a:pPr algn="l"/>
            <a:r>
              <a:rPr lang="en-US" sz="2400" b="1" dirty="0" smtClean="0">
                <a:latin typeface="Arial"/>
                <a:cs typeface="Arial"/>
              </a:rPr>
              <a:t>Structural Transformation  as Development Processes: Track </a:t>
            </a:r>
            <a:r>
              <a:rPr lang="en-US" sz="2400" b="1" dirty="0" smtClean="0">
                <a:latin typeface="Arial"/>
                <a:cs typeface="Arial"/>
              </a:rPr>
              <a:t>Records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956474"/>
            <a:ext cx="8624048" cy="5319194"/>
          </a:xfrm>
        </p:spPr>
        <p:txBody>
          <a:bodyPr>
            <a:normAutofit fontScale="92500" lnSpcReduction="10000"/>
          </a:bodyPr>
          <a:lstStyle/>
          <a:p>
            <a:pPr marL="342000" indent="-342000">
              <a:spcBef>
                <a:spcPts val="1200"/>
              </a:spcBef>
            </a:pPr>
            <a:r>
              <a:rPr lang="en-US" sz="2200" dirty="0">
                <a:latin typeface="Arial"/>
                <a:cs typeface="Arial"/>
              </a:rPr>
              <a:t>Structural </a:t>
            </a:r>
            <a:r>
              <a:rPr lang="en-US" sz="2200" dirty="0" smtClean="0">
                <a:latin typeface="Arial"/>
                <a:cs typeface="Arial"/>
              </a:rPr>
              <a:t>transformation (ST) </a:t>
            </a:r>
            <a:r>
              <a:rPr lang="en-US" sz="2200" dirty="0" smtClean="0">
                <a:latin typeface="Arial"/>
                <a:cs typeface="Arial"/>
              </a:rPr>
              <a:t>- </a:t>
            </a:r>
            <a:r>
              <a:rPr lang="en-US" sz="2200" dirty="0" smtClean="0">
                <a:latin typeface="Arial"/>
                <a:cs typeface="Arial"/>
              </a:rPr>
              <a:t>not just change </a:t>
            </a:r>
            <a:r>
              <a:rPr lang="en-US" sz="2200" dirty="0">
                <a:latin typeface="Arial"/>
                <a:cs typeface="Arial"/>
              </a:rPr>
              <a:t>in </a:t>
            </a:r>
            <a:r>
              <a:rPr lang="en-US" sz="2200" dirty="0" smtClean="0">
                <a:latin typeface="Arial"/>
                <a:cs typeface="Arial"/>
              </a:rPr>
              <a:t>terms of </a:t>
            </a:r>
            <a:r>
              <a:rPr lang="en-US" sz="2200" dirty="0" smtClean="0">
                <a:latin typeface="Arial"/>
                <a:cs typeface="Arial"/>
              </a:rPr>
              <a:t>shifts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in </a:t>
            </a:r>
            <a:r>
              <a:rPr lang="en-US" sz="2200" dirty="0" smtClean="0">
                <a:latin typeface="Arial"/>
                <a:cs typeface="Arial"/>
              </a:rPr>
              <a:t>sectorial </a:t>
            </a:r>
            <a:r>
              <a:rPr lang="en-US" sz="2200" dirty="0">
                <a:latin typeface="Arial"/>
                <a:cs typeface="Arial"/>
              </a:rPr>
              <a:t>composition among primary, secondary and tertiary activities.</a:t>
            </a:r>
          </a:p>
          <a:p>
            <a:pPr marL="342000" indent="-342000">
              <a:spcBef>
                <a:spcPts val="1200"/>
              </a:spcBef>
            </a:pPr>
            <a:r>
              <a:rPr lang="en-US" sz="2200" dirty="0">
                <a:latin typeface="Arial"/>
                <a:cs typeface="Arial"/>
              </a:rPr>
              <a:t>Moving to higher productive activities within each sector as well as inter-</a:t>
            </a:r>
            <a:r>
              <a:rPr lang="en-US" sz="2200" dirty="0" err="1">
                <a:latin typeface="Arial"/>
                <a:cs typeface="Arial"/>
              </a:rPr>
              <a:t>sectoral</a:t>
            </a:r>
            <a:r>
              <a:rPr lang="en-US" sz="2200" dirty="0">
                <a:latin typeface="Arial"/>
                <a:cs typeface="Arial"/>
              </a:rPr>
              <a:t> reallocation of resources ( structural-change</a:t>
            </a:r>
            <a:r>
              <a:rPr lang="en-US" sz="2200" dirty="0" smtClean="0">
                <a:latin typeface="Arial"/>
                <a:cs typeface="Arial"/>
              </a:rPr>
              <a:t>) , </a:t>
            </a:r>
            <a:endParaRPr lang="en-US" sz="2200" dirty="0">
              <a:latin typeface="Arial"/>
              <a:cs typeface="Arial"/>
            </a:endParaRPr>
          </a:p>
          <a:p>
            <a:pPr marL="342000" indent="-342000">
              <a:spcBef>
                <a:spcPts val="1200"/>
              </a:spcBef>
            </a:pPr>
            <a:r>
              <a:rPr lang="en-US" sz="2200" dirty="0" smtClean="0">
                <a:solidFill>
                  <a:srgbClr val="3366FF"/>
                </a:solidFill>
                <a:latin typeface="Arial"/>
                <a:cs typeface="Arial"/>
              </a:rPr>
              <a:t>Growth- and Productivity- Enhancing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structural changes require reallocation of resources from low-productivity activities to high-productivity ones </a:t>
            </a:r>
            <a:r>
              <a:rPr lang="en-US" sz="2200" dirty="0">
                <a:solidFill>
                  <a:srgbClr val="FF0000"/>
                </a:solidFill>
                <a:latin typeface="Arial"/>
                <a:cs typeface="Arial"/>
              </a:rPr>
              <a:t>across</a:t>
            </a:r>
            <a:r>
              <a:rPr lang="en-US" sz="2200" dirty="0">
                <a:latin typeface="Arial"/>
                <a:cs typeface="Arial"/>
              </a:rPr>
              <a:t> and </a:t>
            </a:r>
            <a:r>
              <a:rPr lang="en-US" sz="2200" dirty="0">
                <a:solidFill>
                  <a:srgbClr val="C00000"/>
                </a:solidFill>
                <a:latin typeface="Arial"/>
                <a:cs typeface="Arial"/>
              </a:rPr>
              <a:t>within</a:t>
            </a:r>
            <a:r>
              <a:rPr lang="es-ES_tradnl" sz="2200" dirty="0">
                <a:latin typeface="Arial"/>
                <a:cs typeface="Arial"/>
              </a:rPr>
              <a:t> </a:t>
            </a:r>
            <a:r>
              <a:rPr lang="es-ES_tradnl" sz="2200" dirty="0" err="1" smtClean="0">
                <a:latin typeface="Arial"/>
                <a:cs typeface="Arial"/>
              </a:rPr>
              <a:t>sectors</a:t>
            </a:r>
            <a:endParaRPr lang="es-ES_tradnl" sz="2200" dirty="0">
              <a:latin typeface="Arial"/>
              <a:cs typeface="Arial"/>
            </a:endParaRPr>
          </a:p>
          <a:p>
            <a:pPr marL="342000" indent="-342000">
              <a:spcBef>
                <a:spcPts val="1200"/>
              </a:spcBef>
            </a:pPr>
            <a:r>
              <a:rPr lang="en-US" sz="2200" dirty="0" smtClean="0">
                <a:latin typeface="Arial"/>
                <a:cs typeface="Arial"/>
              </a:rPr>
              <a:t>In both Africa and LA, </a:t>
            </a:r>
            <a:r>
              <a:rPr lang="en-US" sz="2200" i="1" dirty="0" smtClean="0">
                <a:solidFill>
                  <a:srgbClr val="CC0099"/>
                </a:solidFill>
                <a:latin typeface="Arial"/>
                <a:cs typeface="Arial"/>
              </a:rPr>
              <a:t>productivity</a:t>
            </a:r>
            <a:r>
              <a:rPr lang="en-US" sz="2200" i="1" dirty="0">
                <a:solidFill>
                  <a:srgbClr val="CC0099"/>
                </a:solidFill>
                <a:latin typeface="Arial"/>
                <a:cs typeface="Arial"/>
              </a:rPr>
              <a:t>-reducing</a:t>
            </a:r>
            <a:r>
              <a:rPr lang="en-US" sz="2200" dirty="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structural change</a:t>
            </a:r>
            <a:r>
              <a:rPr lang="en-GB" sz="2200" dirty="0">
                <a:latin typeface="Arial"/>
                <a:cs typeface="Arial"/>
              </a:rPr>
              <a:t> took place in 1990-</a:t>
            </a:r>
            <a:r>
              <a:rPr lang="en-GB" sz="2200" dirty="0" smtClean="0">
                <a:latin typeface="Arial"/>
                <a:cs typeface="Arial"/>
              </a:rPr>
              <a:t>2005, in contrast </a:t>
            </a:r>
            <a:r>
              <a:rPr lang="en-GB" sz="2200" dirty="0" smtClean="0">
                <a:latin typeface="Arial"/>
                <a:cs typeface="Arial"/>
              </a:rPr>
              <a:t>to productivity</a:t>
            </a:r>
            <a:r>
              <a:rPr lang="en-GB" sz="2200" dirty="0" smtClean="0">
                <a:latin typeface="Arial"/>
                <a:cs typeface="Arial"/>
              </a:rPr>
              <a:t>-enhancing change in </a:t>
            </a:r>
            <a:r>
              <a:rPr lang="en-GB" sz="2200" dirty="0" smtClean="0">
                <a:latin typeface="Arial"/>
                <a:cs typeface="Arial"/>
              </a:rPr>
              <a:t>East </a:t>
            </a:r>
            <a:r>
              <a:rPr lang="en-GB" sz="2200" dirty="0" smtClean="0">
                <a:latin typeface="Arial"/>
                <a:cs typeface="Arial"/>
              </a:rPr>
              <a:t>Asia</a:t>
            </a:r>
            <a:endParaRPr lang="en-GB" sz="2200" dirty="0" smtClean="0">
              <a:latin typeface="Arial"/>
              <a:cs typeface="Arial"/>
            </a:endParaRPr>
          </a:p>
          <a:p>
            <a:pPr marL="342000" indent="-342000">
              <a:spcBef>
                <a:spcPts val="1200"/>
              </a:spcBef>
            </a:pPr>
            <a:r>
              <a:rPr lang="en-GB" sz="2200" dirty="0">
                <a:latin typeface="Arial"/>
                <a:cs typeface="Arial"/>
              </a:rPr>
              <a:t>Labour moving to services with fragile </a:t>
            </a:r>
            <a:r>
              <a:rPr lang="en-GB" sz="2200" dirty="0" smtClean="0">
                <a:latin typeface="Arial"/>
                <a:cs typeface="Arial"/>
              </a:rPr>
              <a:t>activities </a:t>
            </a:r>
            <a:r>
              <a:rPr lang="en-GB" sz="2200" dirty="0">
                <a:latin typeface="Arial"/>
                <a:cs typeface="Arial"/>
              </a:rPr>
              <a:t>of less growth in MPL, resulting in  dynamic losses </a:t>
            </a:r>
            <a:r>
              <a:rPr lang="en-GB" sz="2200" dirty="0" smtClean="0">
                <a:latin typeface="Arial"/>
                <a:cs typeface="Arial"/>
              </a:rPr>
              <a:t>and prevalence of informal activities</a:t>
            </a:r>
          </a:p>
          <a:p>
            <a:pPr marL="342000" indent="-342000">
              <a:spcBef>
                <a:spcPts val="1200"/>
              </a:spcBef>
            </a:pPr>
            <a:r>
              <a:rPr lang="en-US" sz="2200" dirty="0">
                <a:latin typeface="Arial"/>
                <a:cs typeface="Arial"/>
              </a:rPr>
              <a:t>Integration into the global economy per se does not guarantee growth dynamics and productivity-</a:t>
            </a:r>
            <a:r>
              <a:rPr lang="en-US" sz="2200" dirty="0" smtClean="0">
                <a:latin typeface="Arial"/>
                <a:cs typeface="Arial"/>
              </a:rPr>
              <a:t>enhancing ST</a:t>
            </a:r>
          </a:p>
          <a:p>
            <a:pPr marL="342000" indent="-342000">
              <a:spcBef>
                <a:spcPts val="1200"/>
              </a:spcBef>
            </a:pPr>
            <a:r>
              <a:rPr lang="en-US" sz="2200" dirty="0" smtClean="0">
                <a:latin typeface="Arial"/>
                <a:cs typeface="Arial"/>
              </a:rPr>
              <a:t>Both regions remained largely resource based economies with </a:t>
            </a:r>
            <a:r>
              <a:rPr lang="en-US" sz="2200" dirty="0" smtClean="0">
                <a:latin typeface="Arial"/>
                <a:cs typeface="Arial"/>
              </a:rPr>
              <a:t>high vulnerabilities </a:t>
            </a:r>
            <a:r>
              <a:rPr lang="en-US" sz="2200" dirty="0" smtClean="0">
                <a:latin typeface="Arial"/>
                <a:cs typeface="Arial"/>
              </a:rPr>
              <a:t>to external shocks</a:t>
            </a:r>
            <a:endParaRPr lang="en-US" sz="2200" dirty="0">
              <a:latin typeface="Arial"/>
              <a:cs typeface="Arial"/>
            </a:endParaRPr>
          </a:p>
          <a:p>
            <a:pPr marL="342000" indent="-342000">
              <a:spcBef>
                <a:spcPts val="1200"/>
              </a:spcBef>
            </a:pPr>
            <a:endParaRPr lang="en-GB" sz="2000" dirty="0" smtClean="0"/>
          </a:p>
          <a:p>
            <a:pPr marL="342000" indent="-342000">
              <a:spcBef>
                <a:spcPts val="1200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778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156797"/>
            <a:ext cx="8387553" cy="705597"/>
          </a:xfrm>
        </p:spPr>
        <p:txBody>
          <a:bodyPr/>
          <a:lstStyle/>
          <a:p>
            <a:pPr algn="l"/>
            <a:r>
              <a:rPr lang="en-US" sz="2400" b="1" dirty="0">
                <a:latin typeface="Arial"/>
                <a:cs typeface="Arial"/>
              </a:rPr>
              <a:t>Structural Transformation as </a:t>
            </a:r>
            <a:r>
              <a:rPr lang="en-US" sz="2400" b="1" dirty="0" smtClean="0">
                <a:latin typeface="Arial"/>
                <a:cs typeface="Arial"/>
              </a:rPr>
              <a:t>development processes </a:t>
            </a:r>
            <a:r>
              <a:rPr lang="en-US" sz="2400" b="1" dirty="0">
                <a:latin typeface="Arial"/>
                <a:cs typeface="Arial"/>
              </a:rPr>
              <a:t>of creating articulated </a:t>
            </a:r>
            <a:r>
              <a:rPr lang="en-US" sz="2400" b="1" dirty="0" smtClean="0">
                <a:latin typeface="Arial"/>
                <a:cs typeface="Arial"/>
              </a:rPr>
              <a:t>economies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878074"/>
            <a:ext cx="8624048" cy="52057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Structural Transformation (ST) as purposeful, concerted </a:t>
            </a:r>
            <a:r>
              <a:rPr lang="en-US" sz="2000" i="1" dirty="0">
                <a:latin typeface="Arial"/>
                <a:cs typeface="Arial"/>
              </a:rPr>
              <a:t>societal</a:t>
            </a:r>
            <a:r>
              <a:rPr lang="en-US" sz="2000" dirty="0">
                <a:latin typeface="Arial"/>
                <a:cs typeface="Arial"/>
              </a:rPr>
              <a:t> efforts towards creating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well-</a:t>
            </a:r>
            <a:r>
              <a:rPr lang="en-US" sz="2000" i="1" dirty="0">
                <a:solidFill>
                  <a:srgbClr val="FF0000"/>
                </a:solidFill>
                <a:latin typeface="Arial"/>
                <a:cs typeface="Arial"/>
              </a:rPr>
              <a:t>articulated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economic structure, </a:t>
            </a:r>
            <a:r>
              <a:rPr lang="en-US" sz="2000" dirty="0">
                <a:latin typeface="Arial"/>
                <a:cs typeface="Arial"/>
              </a:rPr>
              <a:t>where economic activities are closely linked to each other in a dynamic, coordinated manner. 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Diversification into higher productive activities with large positive </a:t>
            </a:r>
            <a:r>
              <a:rPr lang="en-US" sz="2000" dirty="0">
                <a:solidFill>
                  <a:srgbClr val="FF6600"/>
                </a:solidFill>
                <a:latin typeface="Arial"/>
                <a:cs typeface="Arial"/>
              </a:rPr>
              <a:t>externalities</a:t>
            </a:r>
            <a:r>
              <a:rPr lang="en-US" sz="2000" dirty="0">
                <a:latin typeface="Arial"/>
                <a:cs typeface="Arial"/>
              </a:rPr>
              <a:t> and dense dynamic </a:t>
            </a:r>
            <a:r>
              <a:rPr lang="en-US" sz="2000" dirty="0">
                <a:solidFill>
                  <a:srgbClr val="FF6600"/>
                </a:solidFill>
                <a:latin typeface="Arial"/>
                <a:cs typeface="Arial"/>
              </a:rPr>
              <a:t>spill-overs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spatially</a:t>
            </a:r>
            <a:r>
              <a:rPr lang="en-US" sz="2000" dirty="0">
                <a:latin typeface="Arial"/>
                <a:cs typeface="Arial"/>
              </a:rPr>
              <a:t> and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overtime</a:t>
            </a:r>
            <a:r>
              <a:rPr lang="en-GB" sz="2000" dirty="0">
                <a:latin typeface="Arial"/>
                <a:cs typeface="Arial"/>
              </a:rPr>
              <a:t> 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ST should entail creating </a:t>
            </a:r>
            <a:r>
              <a:rPr lang="en-US" sz="2000" dirty="0">
                <a:latin typeface="Arial"/>
                <a:ea typeface="ＭＳ Ｐゴシック" pitchFamily="34" charset="-128"/>
                <a:cs typeface="Arial"/>
              </a:rPr>
              <a:t>inclusive growth </a:t>
            </a:r>
            <a:r>
              <a:rPr lang="en-US" sz="2000" dirty="0">
                <a:solidFill>
                  <a:srgbClr val="FF6600"/>
                </a:solidFill>
                <a:latin typeface="Arial"/>
                <a:ea typeface="ＭＳ Ｐゴシック" pitchFamily="34" charset="-128"/>
                <a:cs typeface="Arial"/>
              </a:rPr>
              <a:t>ex-ante</a:t>
            </a:r>
            <a:r>
              <a:rPr lang="en-US" sz="2000" dirty="0">
                <a:latin typeface="Arial"/>
                <a:ea typeface="ＭＳ Ｐゴシック" pitchFamily="34" charset="-128"/>
                <a:cs typeface="Arial"/>
              </a:rPr>
              <a:t>: inclusive </a:t>
            </a:r>
            <a:r>
              <a:rPr lang="en-GB" sz="2000" dirty="0">
                <a:latin typeface="Arial"/>
                <a:cs typeface="Arial"/>
              </a:rPr>
              <a:t>growth through which opportunities are </a:t>
            </a:r>
            <a:r>
              <a:rPr lang="en-GB" sz="2000" dirty="0" smtClean="0">
                <a:latin typeface="Arial"/>
                <a:cs typeface="Arial"/>
              </a:rPr>
              <a:t>created, </a:t>
            </a:r>
            <a:r>
              <a:rPr lang="en-GB" sz="2000" dirty="0">
                <a:latin typeface="Arial"/>
                <a:cs typeface="Arial"/>
              </a:rPr>
              <a:t>and benefits are widely shard ex-ante </a:t>
            </a:r>
            <a:r>
              <a:rPr lang="en-GB" sz="2000" dirty="0">
                <a:latin typeface="Arial"/>
                <a:ea typeface="Wingdings"/>
                <a:cs typeface="Arial"/>
                <a:sym typeface="Wingdings"/>
              </a:rPr>
              <a:t></a:t>
            </a:r>
            <a:r>
              <a:rPr lang="en-US" sz="2000" dirty="0">
                <a:latin typeface="Arial"/>
                <a:cs typeface="Arial"/>
              </a:rPr>
              <a:t>Achieving</a:t>
            </a:r>
            <a:r>
              <a:rPr lang="en-US" sz="2000" dirty="0">
                <a:solidFill>
                  <a:srgbClr val="FF6600"/>
                </a:solidFill>
                <a:latin typeface="Arial"/>
                <a:cs typeface="Arial"/>
              </a:rPr>
              <a:t> twin objectives </a:t>
            </a:r>
            <a:r>
              <a:rPr lang="en-US" sz="2000" dirty="0">
                <a:latin typeface="Arial"/>
                <a:cs typeface="Arial"/>
              </a:rPr>
              <a:t>of economic and social transformation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Creation of articulated economies through regional Integration (RI) to overcome small market sizes and </a:t>
            </a:r>
            <a:r>
              <a:rPr lang="en-US" sz="2000" dirty="0" smtClean="0">
                <a:latin typeface="Arial"/>
                <a:cs typeface="Arial"/>
              </a:rPr>
              <a:t>economies  </a:t>
            </a:r>
            <a:endParaRPr lang="en-US" sz="20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Forward</a:t>
            </a:r>
            <a:r>
              <a:rPr lang="en-US" sz="2000" dirty="0">
                <a:latin typeface="Arial"/>
                <a:cs typeface="Arial"/>
              </a:rPr>
              <a:t>-looking position to take advantage of </a:t>
            </a:r>
            <a:r>
              <a:rPr lang="en-US" sz="2000" i="1" dirty="0">
                <a:solidFill>
                  <a:srgbClr val="0066FF"/>
                </a:solidFill>
                <a:latin typeface="Arial"/>
                <a:cs typeface="Arial"/>
              </a:rPr>
              <a:t>demographic dividends</a:t>
            </a:r>
            <a:r>
              <a:rPr lang="en-US" sz="200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as important productive assets and expanding purchasing power</a:t>
            </a:r>
            <a:r>
              <a:rPr lang="en-US" sz="2000" dirty="0" smtClean="0">
                <a:latin typeface="Arial"/>
                <a:cs typeface="Arial"/>
              </a:rPr>
              <a:t>/aggregate demand </a:t>
            </a:r>
            <a:endParaRPr lang="en-US" sz="20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Focus on enhancing markets in the region/continent by </a:t>
            </a:r>
            <a:r>
              <a:rPr lang="en-US" sz="2000" dirty="0">
                <a:latin typeface="Arial"/>
                <a:ea typeface="Wingdings"/>
                <a:cs typeface="Arial"/>
                <a:sym typeface="Wingdings"/>
              </a:rPr>
              <a:t> </a:t>
            </a:r>
            <a:r>
              <a:rPr lang="en-US" sz="2000" dirty="0">
                <a:latin typeface="Arial"/>
                <a:cs typeface="Arial"/>
                <a:sym typeface="Wingdings"/>
              </a:rPr>
              <a:t>in</a:t>
            </a:r>
            <a:r>
              <a:rPr lang="en-US" sz="2000" dirty="0">
                <a:solidFill>
                  <a:srgbClr val="CC0000"/>
                </a:solidFill>
                <a:latin typeface="Arial"/>
                <a:cs typeface="Arial"/>
                <a:sym typeface="Wingdings"/>
              </a:rPr>
              <a:t> e</a:t>
            </a:r>
            <a:r>
              <a:rPr lang="en-US" sz="2000" dirty="0">
                <a:solidFill>
                  <a:srgbClr val="CC0000"/>
                </a:solidFill>
                <a:latin typeface="Arial"/>
                <a:cs typeface="Arial"/>
              </a:rPr>
              <a:t>ffective demand </a:t>
            </a:r>
            <a:r>
              <a:rPr lang="en-US" sz="2000" dirty="0">
                <a:latin typeface="Arial"/>
                <a:cs typeface="Arial"/>
              </a:rPr>
              <a:t>on the basis of growing per-capita income and </a:t>
            </a:r>
            <a:r>
              <a:rPr lang="en-US" sz="2000" dirty="0" smtClean="0">
                <a:latin typeface="Arial"/>
                <a:cs typeface="Arial"/>
              </a:rPr>
              <a:t>consumption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spcBef>
                <a:spcPts val="800"/>
              </a:spcBef>
              <a:buNone/>
            </a:pPr>
            <a:endParaRPr lang="en-US" sz="2000" dirty="0">
              <a:latin typeface="Arial"/>
              <a:cs typeface="Arial"/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617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801858"/>
          </a:xfrm>
        </p:spPr>
        <p:txBody>
          <a:bodyPr/>
          <a:lstStyle/>
          <a:p>
            <a:pPr algn="l"/>
            <a:r>
              <a:rPr lang="en-US" sz="2400" b="1" dirty="0">
                <a:latin typeface="Arial"/>
                <a:cs typeface="Arial"/>
              </a:rPr>
              <a:t>Structural Transformation as processes of creating articulated economies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909435"/>
            <a:ext cx="8624047" cy="5366233"/>
          </a:xfrm>
        </p:spPr>
        <p:txBody>
          <a:bodyPr>
            <a:noAutofit/>
          </a:bodyPr>
          <a:lstStyle/>
          <a:p>
            <a:pPr marL="349250" lvl="1" indent="-349250">
              <a:spcBef>
                <a:spcPts val="8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000" dirty="0">
                <a:latin typeface="Arial"/>
                <a:cs typeface="Arial"/>
              </a:rPr>
              <a:t>Comparative advantages and competitiveness should not be built on the basis of impoverished wage </a:t>
            </a:r>
            <a:r>
              <a:rPr lang="en-US" sz="2000" dirty="0" err="1">
                <a:latin typeface="Arial"/>
                <a:cs typeface="Arial"/>
              </a:rPr>
              <a:t>labour</a:t>
            </a:r>
            <a:r>
              <a:rPr lang="en-US" sz="2000" dirty="0">
                <a:latin typeface="Arial"/>
                <a:cs typeface="Arial"/>
              </a:rPr>
              <a:t> and their under-consumption</a:t>
            </a:r>
          </a:p>
          <a:p>
            <a:pPr>
              <a:spcBef>
                <a:spcPts val="800"/>
              </a:spcBef>
            </a:pP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ST should entail active “ </a:t>
            </a:r>
            <a:r>
              <a:rPr lang="en-US" sz="2000" dirty="0">
                <a:solidFill>
                  <a:schemeClr val="accent6"/>
                </a:solidFill>
                <a:latin typeface="Arial"/>
                <a:cs typeface="Arial"/>
              </a:rPr>
              <a:t>learning-by-doing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” at production units and society level, leading to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shifting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 dynamic comparative advantages</a:t>
            </a:r>
            <a:r>
              <a:rPr lang="en-US" sz="2000" dirty="0">
                <a:latin typeface="Arial"/>
                <a:cs typeface="Arial"/>
              </a:rPr>
              <a:t> in integration into the global economy </a:t>
            </a: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ST </a:t>
            </a:r>
            <a:r>
              <a:rPr lang="en-US" sz="2000" dirty="0" smtClean="0">
                <a:latin typeface="Arial"/>
                <a:cs typeface="Arial"/>
              </a:rPr>
              <a:t>involves exploiting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dynamic </a:t>
            </a:r>
            <a:r>
              <a:rPr lang="en-US" sz="2000" dirty="0" smtClean="0">
                <a:latin typeface="Arial"/>
                <a:cs typeface="Arial"/>
              </a:rPr>
              <a:t>economies </a:t>
            </a:r>
            <a:r>
              <a:rPr lang="en-US" sz="2000" dirty="0">
                <a:latin typeface="Arial"/>
                <a:cs typeface="Arial"/>
              </a:rPr>
              <a:t>of scale and agglomeration effects for enhancing positive externalities through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cross-border production clustering</a:t>
            </a:r>
            <a:r>
              <a:rPr lang="en-US" sz="2000" dirty="0">
                <a:latin typeface="Arial"/>
                <a:cs typeface="Arial"/>
              </a:rPr>
              <a:t>,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dense production/supply  networks</a:t>
            </a:r>
            <a:r>
              <a:rPr lang="en-US" sz="2000" dirty="0">
                <a:latin typeface="Arial"/>
                <a:cs typeface="Arial"/>
              </a:rPr>
              <a:t> and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consumption spill-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overs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Cumulative </a:t>
            </a:r>
            <a:r>
              <a:rPr lang="en-US" sz="2000" dirty="0">
                <a:latin typeface="Arial"/>
                <a:cs typeface="Arial"/>
              </a:rPr>
              <a:t>causation </a:t>
            </a:r>
            <a:r>
              <a:rPr lang="en-US" sz="2000" dirty="0" smtClean="0">
                <a:latin typeface="Arial"/>
                <a:cs typeface="Arial"/>
              </a:rPr>
              <a:t>effects of </a:t>
            </a:r>
            <a:r>
              <a:rPr lang="en-US" sz="2000" dirty="0">
                <a:latin typeface="Arial"/>
                <a:cs typeface="Arial"/>
              </a:rPr>
              <a:t>integrated markets </a:t>
            </a:r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ould </a:t>
            </a:r>
            <a:r>
              <a:rPr lang="en-US" sz="2000" dirty="0">
                <a:latin typeface="Arial"/>
                <a:cs typeface="Arial"/>
              </a:rPr>
              <a:t>set in a virtuous circle in the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investment-growth n</a:t>
            </a:r>
            <a:r>
              <a:rPr lang="en-US" sz="2000" dirty="0">
                <a:latin typeface="Arial"/>
                <a:cs typeface="Arial"/>
              </a:rPr>
              <a:t>exus</a:t>
            </a:r>
            <a:r>
              <a:rPr lang="en-GB" sz="2000" dirty="0">
                <a:latin typeface="Arial"/>
                <a:cs typeface="Arial"/>
              </a:rPr>
              <a:t> by </a:t>
            </a:r>
            <a:r>
              <a:rPr lang="en-US" sz="2000" dirty="0">
                <a:latin typeface="Arial"/>
                <a:cs typeface="Arial"/>
              </a:rPr>
              <a:t>attracting both vertical and horizontal FDI for large integrated markets – ‘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market seeking’ FDI</a:t>
            </a:r>
          </a:p>
          <a:p>
            <a:pPr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Attract FDI for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technology</a:t>
            </a:r>
            <a:r>
              <a:rPr lang="en-US" sz="2000" dirty="0">
                <a:latin typeface="Arial"/>
                <a:cs typeface="Arial"/>
              </a:rPr>
              <a:t> and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knowledge 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acquisition </a:t>
            </a:r>
            <a:r>
              <a:rPr lang="en-US" sz="2000" dirty="0" smtClean="0">
                <a:latin typeface="Arial"/>
                <a:cs typeface="Arial"/>
              </a:rPr>
              <a:t>to </a:t>
            </a:r>
            <a:r>
              <a:rPr lang="en-US" sz="2000" dirty="0">
                <a:latin typeface="Arial"/>
                <a:cs typeface="Arial"/>
              </a:rPr>
              <a:t>enhance </a:t>
            </a:r>
            <a:r>
              <a:rPr lang="en-US" sz="2000" dirty="0" smtClean="0">
                <a:latin typeface="Arial"/>
                <a:cs typeface="Arial"/>
              </a:rPr>
              <a:t>skill </a:t>
            </a:r>
            <a:r>
              <a:rPr lang="en-US" sz="2000" dirty="0">
                <a:latin typeface="Arial"/>
                <a:cs typeface="Arial"/>
              </a:rPr>
              <a:t>base, knowledge assets, productive human capital</a:t>
            </a:r>
            <a:r>
              <a:rPr lang="en-GB" sz="2000" dirty="0">
                <a:latin typeface="Arial"/>
                <a:cs typeface="Arial"/>
              </a:rPr>
              <a:t> –(in place of resource seeking or foot loose FDI on exploitation of cheap </a:t>
            </a:r>
            <a:r>
              <a:rPr lang="en-GB" sz="2000" dirty="0" smtClean="0">
                <a:latin typeface="Arial"/>
                <a:cs typeface="Arial"/>
              </a:rPr>
              <a:t>labour)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>
              <a:spcBef>
                <a:spcPts val="800"/>
              </a:spcBef>
            </a:pPr>
            <a:endParaRPr lang="en-US" sz="2000" dirty="0"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 smtClean="0"/>
              <a:t>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514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5438"/>
            <a:ext cx="8042276" cy="895735"/>
          </a:xfrm>
        </p:spPr>
        <p:txBody>
          <a:bodyPr/>
          <a:lstStyle/>
          <a:p>
            <a:pPr algn="l"/>
            <a:r>
              <a:rPr lang="en-US" sz="2400" b="1" dirty="0">
                <a:latin typeface="Arial"/>
                <a:cs typeface="Arial"/>
              </a:rPr>
              <a:t>Structural Transformation as </a:t>
            </a:r>
            <a:r>
              <a:rPr lang="en-US" sz="2400" b="1" dirty="0" smtClean="0">
                <a:latin typeface="Arial"/>
                <a:cs typeface="Arial"/>
              </a:rPr>
              <a:t>developing processes </a:t>
            </a:r>
            <a:r>
              <a:rPr lang="en-US" sz="2400" b="1" dirty="0">
                <a:latin typeface="Arial"/>
                <a:cs typeface="Arial"/>
              </a:rPr>
              <a:t>of creating articulated economies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42" y="1021174"/>
            <a:ext cx="8496564" cy="525449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dirty="0">
                <a:latin typeface="Arial"/>
                <a:cs typeface="Arial"/>
              </a:rPr>
              <a:t>Active and strategic participation in technology-driven </a:t>
            </a:r>
            <a:r>
              <a:rPr lang="en-US" sz="2000" dirty="0" err="1">
                <a:latin typeface="Arial"/>
                <a:cs typeface="Arial"/>
              </a:rPr>
              <a:t>globalisation</a:t>
            </a:r>
            <a:r>
              <a:rPr lang="en-US" sz="2000" dirty="0">
                <a:latin typeface="Arial"/>
                <a:cs typeface="Arial"/>
              </a:rPr>
              <a:t>, and leap-frogging to clean </a:t>
            </a:r>
            <a:r>
              <a:rPr lang="en-US" sz="2000" dirty="0">
                <a:solidFill>
                  <a:srgbClr val="CC0099"/>
                </a:solidFill>
                <a:latin typeface="Arial"/>
                <a:cs typeface="Arial"/>
              </a:rPr>
              <a:t>green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accent6"/>
                </a:solidFill>
                <a:latin typeface="Arial"/>
                <a:cs typeface="Arial"/>
              </a:rPr>
              <a:t>mobile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technology with smaller sunk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costs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investing in agriculture for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agrarian transformation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with linkage developments and increased non-farm employment and food security </a:t>
            </a:r>
          </a:p>
          <a:p>
            <a:pPr>
              <a:spcBef>
                <a:spcPts val="800"/>
              </a:spcBef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patial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spread/diversification with new clean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technology- to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prevent negative externalities (congestion, asset price escalation, pollution, crimes etc.) from developing in over crowded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cities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dirty="0" smtClean="0">
                <a:solidFill>
                  <a:schemeClr val="accent6"/>
                </a:solidFill>
                <a:latin typeface="Arial"/>
                <a:cs typeface="Arial"/>
              </a:rPr>
              <a:t>Building Blocks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lvl="1">
              <a:spcBef>
                <a:spcPts val="800"/>
              </a:spcBef>
            </a:pPr>
            <a:r>
              <a:rPr lang="en-US" sz="1800" dirty="0">
                <a:latin typeface="Arial"/>
                <a:cs typeface="Arial"/>
              </a:rPr>
              <a:t>Investing in human </a:t>
            </a:r>
            <a:r>
              <a:rPr lang="en-US" sz="1800" dirty="0" smtClean="0">
                <a:latin typeface="Arial"/>
                <a:cs typeface="Arial"/>
              </a:rPr>
              <a:t>resources for capability development</a:t>
            </a:r>
          </a:p>
          <a:p>
            <a:pPr lvl="1">
              <a:spcBef>
                <a:spcPts val="800"/>
              </a:spcBef>
            </a:pPr>
            <a:r>
              <a:rPr lang="en-US" sz="1800" dirty="0">
                <a:latin typeface="Arial"/>
                <a:cs typeface="Arial"/>
              </a:rPr>
              <a:t>Investing in economic and </a:t>
            </a:r>
            <a:r>
              <a:rPr lang="en-US" sz="1800" dirty="0" smtClean="0">
                <a:latin typeface="Arial"/>
                <a:cs typeface="Arial"/>
              </a:rPr>
              <a:t>social Infrastructures</a:t>
            </a:r>
          </a:p>
          <a:p>
            <a:pPr lvl="1"/>
            <a:r>
              <a:rPr lang="en-US" dirty="0">
                <a:solidFill>
                  <a:schemeClr val="accent6"/>
                </a:solidFill>
                <a:latin typeface="Arial"/>
                <a:cs typeface="Arial"/>
              </a:rPr>
              <a:t>Institutional transformation</a:t>
            </a:r>
            <a:r>
              <a:rPr lang="en-US" dirty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pPr lvl="2"/>
            <a:r>
              <a:rPr lang="en-US" dirty="0">
                <a:latin typeface="Arial"/>
                <a:cs typeface="Arial"/>
              </a:rPr>
              <a:t>Creating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institutional configuration </a:t>
            </a:r>
            <a:r>
              <a:rPr lang="en-US" dirty="0">
                <a:latin typeface="Arial"/>
                <a:cs typeface="Arial"/>
              </a:rPr>
              <a:t>for productive </a:t>
            </a:r>
            <a:r>
              <a:rPr lang="en-US" dirty="0">
                <a:solidFill>
                  <a:srgbClr val="3366FF"/>
                </a:solidFill>
                <a:latin typeface="Arial"/>
                <a:cs typeface="Arial"/>
              </a:rPr>
              <a:t>private-public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coalition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Domestic stakeholders -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SMEs</a:t>
            </a:r>
            <a:r>
              <a:rPr lang="en-US" dirty="0" smtClean="0">
                <a:latin typeface="Arial"/>
                <a:cs typeface="Arial"/>
              </a:rPr>
              <a:t> and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small holders </a:t>
            </a:r>
            <a:r>
              <a:rPr lang="en-US" dirty="0" smtClean="0">
                <a:latin typeface="Arial"/>
                <a:cs typeface="Arial"/>
              </a:rPr>
              <a:t>as main drivers/ developing agents with their  capability development</a:t>
            </a:r>
            <a:endParaRPr lang="en-GB" dirty="0"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endParaRPr lang="en-US" sz="2000" b="1" dirty="0" smtClean="0"/>
          </a:p>
          <a:p>
            <a:pPr>
              <a:spcBef>
                <a:spcPts val="800"/>
              </a:spcBef>
            </a:pPr>
            <a:endParaRPr lang="en-GB" sz="2000" dirty="0"/>
          </a:p>
          <a:p>
            <a:pPr lvl="0">
              <a:spcBef>
                <a:spcPts val="800"/>
              </a:spcBef>
            </a:pPr>
            <a:endParaRPr lang="en-GB" sz="2000" dirty="0"/>
          </a:p>
          <a:p>
            <a:pPr>
              <a:spcBef>
                <a:spcPts val="800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>
                <a:latin typeface="Arial"/>
                <a:cs typeface="Arial"/>
              </a:rPr>
              <a:t>5</a:t>
            </a:fld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42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794" y="0"/>
            <a:ext cx="7650147" cy="865281"/>
          </a:xfrm>
        </p:spPr>
        <p:txBody>
          <a:bodyPr/>
          <a:lstStyle/>
          <a:p>
            <a:pPr algn="l"/>
            <a:r>
              <a:rPr lang="en-GB" sz="2400" dirty="0"/>
              <a:t/>
            </a:r>
            <a:br>
              <a:rPr lang="en-GB" sz="2400" dirty="0"/>
            </a:br>
            <a:r>
              <a:rPr lang="en-US" sz="2400" b="1" dirty="0"/>
              <a:t>Fig.1. </a:t>
            </a:r>
            <a:r>
              <a:rPr lang="en-US" sz="2400" b="1" dirty="0" smtClean="0"/>
              <a:t>Structural </a:t>
            </a:r>
            <a:r>
              <a:rPr lang="en-US" sz="2400" b="1" dirty="0"/>
              <a:t>Transformation as Development Processes in the 21</a:t>
            </a:r>
            <a:r>
              <a:rPr lang="en-US" sz="2400" b="1" baseline="30000" dirty="0"/>
              <a:t>st</a:t>
            </a:r>
            <a:r>
              <a:rPr lang="en-US" sz="2400" b="1" dirty="0"/>
              <a:t> Century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320" r="-320"/>
          <a:stretch>
            <a:fillRect/>
          </a:stretch>
        </p:blipFill>
        <p:spPr>
          <a:xfrm>
            <a:off x="549275" y="865281"/>
            <a:ext cx="8042275" cy="517477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793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19" y="156800"/>
            <a:ext cx="8183932" cy="752838"/>
          </a:xfrm>
        </p:spPr>
        <p:txBody>
          <a:bodyPr/>
          <a:lstStyle/>
          <a:p>
            <a:pPr algn="l"/>
            <a:r>
              <a:rPr lang="en-GB" sz="2400" dirty="0"/>
              <a:t/>
            </a:r>
            <a:br>
              <a:rPr lang="en-GB" sz="2400" dirty="0"/>
            </a:br>
            <a:r>
              <a:rPr lang="en-US" sz="2400" b="1" dirty="0"/>
              <a:t>Fig. </a:t>
            </a:r>
            <a:r>
              <a:rPr lang="en-US" sz="2400" b="1" dirty="0" smtClean="0"/>
              <a:t>2.  </a:t>
            </a:r>
            <a:r>
              <a:rPr lang="en-US" sz="2400" b="1" dirty="0"/>
              <a:t>Historical Evolution: Policy Framework, Institutional Configuration and Outcome 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5712" b="-5712"/>
          <a:stretch>
            <a:fillRect/>
          </a:stretch>
        </p:blipFill>
        <p:spPr>
          <a:xfrm>
            <a:off x="407619" y="909638"/>
            <a:ext cx="8480887" cy="536603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448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679"/>
            <a:ext cx="9144000" cy="736955"/>
          </a:xfrm>
        </p:spPr>
        <p:txBody>
          <a:bodyPr/>
          <a:lstStyle/>
          <a:p>
            <a:pPr algn="l"/>
            <a:r>
              <a:rPr lang="en-US" sz="2400" b="1" dirty="0" smtClean="0"/>
              <a:t>Fig.3 Macroeconomic </a:t>
            </a:r>
            <a:r>
              <a:rPr lang="en-US" sz="2400" b="1" dirty="0"/>
              <a:t>Policy Framework embedded in </a:t>
            </a:r>
            <a:r>
              <a:rPr lang="en-US" sz="2400" b="1" dirty="0" smtClean="0"/>
              <a:t>Development Planning </a:t>
            </a:r>
            <a:r>
              <a:rPr lang="en-US" sz="2400" b="1" dirty="0"/>
              <a:t>for Structural Transformation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2095" r="-42095"/>
          <a:stretch>
            <a:fillRect/>
          </a:stretch>
        </p:blipFill>
        <p:spPr>
          <a:xfrm>
            <a:off x="407619" y="752634"/>
            <a:ext cx="8480887" cy="552303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252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4578"/>
          </a:xfrm>
        </p:spPr>
        <p:txBody>
          <a:bodyPr/>
          <a:lstStyle/>
          <a:p>
            <a:pPr algn="l"/>
            <a:r>
              <a:rPr lang="en-US" sz="2400" b="1" dirty="0" smtClean="0">
                <a:latin typeface="Arial"/>
                <a:cs typeface="Arial"/>
              </a:rPr>
              <a:t>Macro Economic Policy framework: Achieving Twin Objectives in a dynamic setting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20" y="972154"/>
            <a:ext cx="8736380" cy="5303514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Macroeconomic Policies (MPs) for ST: 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Pro-investment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pro-development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with a view to ensuring a positive feedback loop in the investment-growth nexus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and engendering an inclusive development path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MPs should be embedded in national/regional strategic planning for building strong nation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tates in regional/continental coordination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Coordination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and 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coherence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with other policies in a dynamic setting </a:t>
            </a:r>
            <a:r>
              <a:rPr lang="en-US" sz="2000" i="1" dirty="0" smtClean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lang="en-US" sz="2000" i="1" u="sng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system of </a:t>
            </a:r>
            <a:r>
              <a:rPr lang="en-US" sz="2000" i="1" dirty="0">
                <a:solidFill>
                  <a:srgbClr val="3366FF"/>
                </a:solidFill>
                <a:latin typeface="Arial"/>
                <a:cs typeface="Arial"/>
              </a:rPr>
              <a:t>endogenously evolved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 institutions </a:t>
            </a:r>
            <a:endParaRPr lang="en-US" sz="2000" dirty="0" smtClean="0">
              <a:solidFill>
                <a:srgbClr val="3366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There are multi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-layer feedback loops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 institutions-policies-development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nexus- MPs could facilitate building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an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institutional 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configuration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for a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developmental nation-state </a:t>
            </a:r>
            <a:endParaRPr lang="en-US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MPs could be instrumental in laying an </a:t>
            </a:r>
            <a:r>
              <a:rPr lang="en-US" sz="2000" i="1" dirty="0">
                <a:solidFill>
                  <a:srgbClr val="3366FF"/>
                </a:solidFill>
                <a:latin typeface="Arial"/>
                <a:cs typeface="Arial"/>
              </a:rPr>
              <a:t>institutional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 foundation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for structural transformation by fostering </a:t>
            </a:r>
            <a:r>
              <a:rPr lang="en-US" sz="2000" dirty="0">
                <a:solidFill>
                  <a:srgbClr val="3366FF"/>
                </a:solidFill>
                <a:latin typeface="Arial"/>
                <a:cs typeface="Arial"/>
              </a:rPr>
              <a:t>productive private-public interface </a:t>
            </a:r>
            <a:endParaRPr lang="en-US" sz="2000" dirty="0" smtClean="0">
              <a:solidFill>
                <a:srgbClr val="3366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cs typeface="Arial"/>
              </a:rPr>
              <a:t>Twin Objectives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stabilisation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and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developmental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) should be pursued by navigating between the two  in presence of  long-run complementarity but short-run trade-off with an anchor in development plans on a rolling basis</a:t>
            </a:r>
          </a:p>
          <a:p>
            <a:pPr>
              <a:spcBef>
                <a:spcPts val="800"/>
              </a:spcBef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Nissanke OECD-UNECA December2015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1400" smtClean="0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440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5517</TotalTime>
  <Words>1479</Words>
  <Application>Microsoft Macintosh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Macroeconomic Policy  Framework for Structural Transformation of African Economies </vt:lpstr>
      <vt:lpstr>Structural Transformation  as Development Processes: Track Records</vt:lpstr>
      <vt:lpstr>Structural Transformation as development processes of creating articulated economies</vt:lpstr>
      <vt:lpstr>Structural Transformation as processes of creating articulated economies</vt:lpstr>
      <vt:lpstr>Structural Transformation as developing processes of creating articulated economies</vt:lpstr>
      <vt:lpstr> Fig.1. Structural Transformation as Development Processes in the 21st Century</vt:lpstr>
      <vt:lpstr> Fig. 2.  Historical Evolution: Policy Framework, Institutional Configuration and Outcome </vt:lpstr>
      <vt:lpstr>Fig.3 Macroeconomic Policy Framework embedded in Development Planning for Structural Transformation </vt:lpstr>
      <vt:lpstr>Macro Economic Policy framework: Achieving Twin Objectives in a dynamic setting</vt:lpstr>
      <vt:lpstr>Overarching Agenda in Macroeconomic Framework</vt:lpstr>
      <vt:lpstr>Overarching Agenda in Macroeconomic Framework </vt:lpstr>
      <vt:lpstr>Overarching Agenda in Macroeconomic Framework (Cont’d)</vt:lpstr>
      <vt:lpstr>Fiscal, Monetary and Financial Policies for Structural Transformation</vt:lpstr>
    </vt:vector>
  </TitlesOfParts>
  <Company>SOAS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Framework for Structural Transformation in Africa</dc:title>
  <dc:creator>Machiko Nissanke</dc:creator>
  <cp:lastModifiedBy>Machiko Nissanke</cp:lastModifiedBy>
  <cp:revision>285</cp:revision>
  <cp:lastPrinted>2013-12-15T14:33:45Z</cp:lastPrinted>
  <dcterms:created xsi:type="dcterms:W3CDTF">2013-12-12T17:44:41Z</dcterms:created>
  <dcterms:modified xsi:type="dcterms:W3CDTF">2015-12-09T14:44:22Z</dcterms:modified>
</cp:coreProperties>
</file>