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390" r:id="rId3"/>
    <p:sldId id="388" r:id="rId4"/>
    <p:sldId id="285" r:id="rId5"/>
    <p:sldId id="286" r:id="rId6"/>
    <p:sldId id="362" r:id="rId7"/>
    <p:sldId id="356" r:id="rId8"/>
    <p:sldId id="375" r:id="rId9"/>
    <p:sldId id="376" r:id="rId10"/>
    <p:sldId id="377" r:id="rId11"/>
    <p:sldId id="389" r:id="rId12"/>
    <p:sldId id="367" r:id="rId13"/>
    <p:sldId id="381" r:id="rId14"/>
    <p:sldId id="382" r:id="rId15"/>
    <p:sldId id="386" r:id="rId16"/>
    <p:sldId id="373" r:id="rId17"/>
    <p:sldId id="384" r:id="rId18"/>
    <p:sldId id="391" r:id="rId19"/>
    <p:sldId id="264" r:id="rId2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  <a:srgbClr val="B08600"/>
    <a:srgbClr val="D6A300"/>
    <a:srgbClr val="EAB200"/>
    <a:srgbClr val="FFF3CD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109" autoAdjust="0"/>
    <p:restoredTop sz="90987" autoAdjust="0"/>
  </p:normalViewPr>
  <p:slideViewPr>
    <p:cSldViewPr>
      <p:cViewPr varScale="1">
        <p:scale>
          <a:sx n="76" d="100"/>
          <a:sy n="76" d="100"/>
        </p:scale>
        <p:origin x="1662" y="6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A646BA1-5F89-4127-973D-309B13A1B6D3}" type="datetimeFigureOut">
              <a:rPr lang="en-US"/>
              <a:pPr>
                <a:defRPr/>
              </a:pPr>
              <a:t>12/10/2015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8618F11-669A-45FF-BF72-41EEB79891B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99813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471BBC-BEA7-418F-8755-1029AC9B3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1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05A9C-254D-4380-A2ED-FDDE53A72F01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51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05A9C-254D-4380-A2ED-FDDE53A72F01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777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05A9C-254D-4380-A2ED-FDDE53A72F01}" type="slidenum">
              <a:rPr lang="en-US" smtClean="0"/>
              <a:pPr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005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05A9C-254D-4380-A2ED-FDDE53A72F01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47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05A9C-254D-4380-A2ED-FDDE53A72F01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682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05A9C-254D-4380-A2ED-FDDE53A72F01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1797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05A9C-254D-4380-A2ED-FDDE53A72F01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5043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05A9C-254D-4380-A2ED-FDDE53A72F01}" type="slidenum">
              <a:rPr lang="en-US" smtClean="0"/>
              <a:pPr/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835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BB7A-7654-4F6D-9440-EB026ABC86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E9C6E-4B91-4239-97F1-CAA45B16BD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F52A-1C34-4E7B-AE29-9DE667D7E7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4B968-81AF-4C45-811A-85A145CE7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02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1BEC0-DF4D-4FC0-9268-BC1580527A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BE327-1C1E-4F6C-8705-5E6A863B84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67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93C50-611F-421D-88CA-B495E5DDC7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F2E0-0978-4F80-97A2-E536E08B6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0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D7F8-A734-4C1E-98DB-2EE3EBA0D6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1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05552-DBA6-46A4-B104-C3B2DE5AA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0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8E776-DD25-4965-84DB-38D2875B7C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2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22891-0700-40A5-9880-63482EA10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8B69D-157B-488A-9051-2C4ACD62B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6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74E70-4AAC-4674-93C7-C2DEC10DC9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7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F2423-D4BE-4556-94D1-03A02EC7E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45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45EDC-20BD-4B15-BF31-DE585BA95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7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EF413-C4ED-40A1-9C22-6E4E6E86C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73CD9-0365-4626-B298-5D111C53D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5FEC3-2AAB-46E8-9966-2AD407361C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99CC7-3B4B-4501-A73B-5ACF99A02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27C64-1144-4203-8407-87F24424E8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25F84-40CF-4D4C-B966-D3C0C0AD54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0BD9A-02F2-40C9-A017-0383E262BB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F439CA0-5EDD-40F9-8F6D-25E1E141C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07D357C-0411-4CFE-B736-A96F60423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8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molefane@thedti.gov.za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77724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Policy Dialogue on Africa and Latin America at a Crossroads: Addressing Structural Transformation in the New Global </a:t>
            </a:r>
            <a:r>
              <a:rPr lang="en-GB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Landscape: </a:t>
            </a:r>
            <a:r>
              <a:rPr lang="en-GB" sz="2800" kern="1200" dirty="0" smtClean="0"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Production Transformation Strategies</a:t>
            </a:r>
            <a:r>
              <a:rPr lang="en-GB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GB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10-11 December </a:t>
            </a:r>
          </a:p>
          <a:p>
            <a:pPr marL="0" indent="0" algn="ctr">
              <a:buNone/>
            </a:pPr>
            <a:r>
              <a:rPr lang="en-GB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Addis Ababa, 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C000"/>
          </a:soli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 ECONIMIC ZONES AS A TOOL FOR STRUCTURAL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0910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Secret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5" y="914400"/>
            <a:ext cx="827384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6342017"/>
            <a:ext cx="7772400" cy="533400"/>
          </a:xfrm>
        </p:spPr>
        <p:txBody>
          <a:bodyPr/>
          <a:lstStyle/>
          <a:p>
            <a:r>
              <a:rPr lang="en-ZA" sz="1800" b="1" dirty="0" smtClean="0">
                <a:solidFill>
                  <a:schemeClr val="tx1"/>
                </a:solidFill>
              </a:rPr>
              <a:t>NB: only 4 are operational at the moment</a:t>
            </a:r>
            <a:endParaRPr lang="en-ZA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Geographic Spread of the </a:t>
            </a:r>
            <a:r>
              <a:rPr lang="en-US" sz="2400" b="1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Zones in SA</a:t>
            </a:r>
            <a:endParaRPr lang="en-US" sz="24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sz="2400" b="1" dirty="0" smtClean="0">
                <a:solidFill>
                  <a:srgbClr val="000066"/>
                </a:solidFill>
              </a:rPr>
              <a:t/>
            </a:r>
            <a:br>
              <a:rPr lang="en-ZA" sz="2400" b="1" dirty="0" smtClean="0">
                <a:solidFill>
                  <a:srgbClr val="000066"/>
                </a:solidFill>
              </a:rPr>
            </a:b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SEZ INVESTMENT PERFORMANCE OVERVIEW TO 2015 </a:t>
            </a:r>
            <a:r>
              <a:rPr lang="en-ZA" sz="2400" b="1" dirty="0" smtClean="0">
                <a:solidFill>
                  <a:srgbClr val="000066"/>
                </a:solidFill>
              </a:rPr>
              <a:t/>
            </a:r>
            <a:br>
              <a:rPr lang="en-ZA" sz="2400" b="1" dirty="0" smtClean="0">
                <a:solidFill>
                  <a:srgbClr val="000066"/>
                </a:solidFill>
              </a:rPr>
            </a:b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 bwMode="auto">
          <a:xfrm>
            <a:off x="228600" y="990600"/>
            <a:ext cx="86868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Number of Operational, Secured and Pipeline Investors in 4 operational IDZs </a:t>
            </a:r>
          </a:p>
        </p:txBody>
      </p:sp>
    </p:spTree>
    <p:extLst>
      <p:ext uri="{BB962C8B-B14F-4D97-AF65-F5344CB8AC3E}">
        <p14:creationId xmlns:p14="http://schemas.microsoft.com/office/powerpoint/2010/main" val="34801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sz="2400" b="1" dirty="0" smtClean="0">
                <a:solidFill>
                  <a:srgbClr val="000066"/>
                </a:solidFill>
              </a:rPr>
              <a:t/>
            </a:r>
            <a:br>
              <a:rPr lang="en-ZA" sz="2400" b="1" dirty="0" smtClean="0">
                <a:solidFill>
                  <a:srgbClr val="000066"/>
                </a:solidFill>
              </a:rPr>
            </a:b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SEZ INVESTMENT PERFORMANCE OVERVIEW TO 2015 </a:t>
            </a:r>
            <a:r>
              <a:rPr lang="en-ZA" sz="2400" b="1" dirty="0" smtClean="0">
                <a:solidFill>
                  <a:srgbClr val="000066"/>
                </a:solidFill>
              </a:rPr>
              <a:t/>
            </a:r>
            <a:br>
              <a:rPr lang="en-ZA" sz="2400" b="1" dirty="0" smtClean="0">
                <a:solidFill>
                  <a:srgbClr val="000066"/>
                </a:solidFill>
              </a:rPr>
            </a:b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8600" y="914400"/>
            <a:ext cx="4643846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Number of Operational, Secured and Pipeline Investors in 4 operational IDZs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643846" cy="403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46" y="1676400"/>
            <a:ext cx="4267200" cy="4038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 bwMode="auto">
          <a:xfrm>
            <a:off x="4872446" y="914400"/>
            <a:ext cx="4308565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600" b="1" dirty="0" smtClean="0">
                <a:latin typeface="Arial" pitchFamily="34" charset="0"/>
                <a:cs typeface="Arial" pitchFamily="34" charset="0"/>
              </a:rPr>
              <a:t>Value</a:t>
            </a:r>
            <a:r>
              <a:rPr kumimoji="0" lang="en-Z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of Operational Investments in 4 operational IDZs </a:t>
            </a:r>
          </a:p>
        </p:txBody>
      </p:sp>
    </p:spTree>
    <p:extLst>
      <p:ext uri="{BB962C8B-B14F-4D97-AF65-F5344CB8AC3E}">
        <p14:creationId xmlns:p14="http://schemas.microsoft.com/office/powerpoint/2010/main" val="30615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8915400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sz="2400" b="1" dirty="0" smtClean="0">
                <a:solidFill>
                  <a:srgbClr val="000066"/>
                </a:solidFill>
              </a:rPr>
              <a:t/>
            </a:r>
            <a:br>
              <a:rPr lang="en-ZA" sz="2400" b="1" dirty="0" smtClean="0">
                <a:solidFill>
                  <a:srgbClr val="000066"/>
                </a:solidFill>
              </a:rPr>
            </a:b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SEZ INVESTMENT PERFORMANCE OVERVIEW TO 2014 </a:t>
            </a:r>
            <a:r>
              <a:rPr lang="en-ZA" sz="2400" b="1" dirty="0" smtClean="0">
                <a:solidFill>
                  <a:srgbClr val="000066"/>
                </a:solidFill>
              </a:rPr>
              <a:t/>
            </a:r>
            <a:br>
              <a:rPr lang="en-ZA" sz="2400" b="1" dirty="0" smtClean="0">
                <a:solidFill>
                  <a:srgbClr val="000066"/>
                </a:solidFill>
              </a:rPr>
            </a:b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8600" y="990600"/>
            <a:ext cx="45720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600" b="1" dirty="0" smtClean="0">
                <a:latin typeface="Arial" pitchFamily="34" charset="0"/>
                <a:cs typeface="Arial" pitchFamily="34" charset="0"/>
              </a:rPr>
              <a:t>Value</a:t>
            </a:r>
            <a:r>
              <a:rPr kumimoji="0" lang="en-Z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of</a:t>
            </a:r>
            <a:r>
              <a:rPr kumimoji="0" lang="en-Z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Secured but not Operational</a:t>
            </a:r>
            <a:r>
              <a:rPr kumimoji="0" lang="en-Z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Investments in 4 operational IDZs 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76400"/>
            <a:ext cx="4571999" cy="3886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4800600" y="990600"/>
            <a:ext cx="43434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2000" b="1" dirty="0" smtClean="0">
                <a:latin typeface="Arial" pitchFamily="34" charset="0"/>
                <a:cs typeface="Arial" pitchFamily="34" charset="0"/>
              </a:rPr>
              <a:t>Value</a:t>
            </a: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of</a:t>
            </a:r>
            <a:r>
              <a:rPr kumimoji="0" lang="en-ZA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Pipeline</a:t>
            </a: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Investments in 4 operational IDZs 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343400" cy="3886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91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  <a:solidFill>
            <a:srgbClr val="FFC000"/>
          </a:solidFill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PROPOSED SEZs: INVESTMENT PIPELINE 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2999"/>
            <a:ext cx="85344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9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543425"/>
          </a:xfrm>
        </p:spPr>
        <p:txBody>
          <a:bodyPr/>
          <a:lstStyle/>
          <a:p>
            <a:pPr marL="0" indent="0">
              <a:buNone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endParaRPr lang="en-US" altLang="en-US" sz="1800" dirty="0" smtClean="0"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2000" dirty="0" smtClean="0">
                <a:latin typeface="Arial" charset="0"/>
                <a:cs typeface="Arial" charset="0"/>
              </a:rPr>
              <a:t>15% corporate tax incentives for investors in SEZs</a:t>
            </a:r>
          </a:p>
          <a:p>
            <a:pPr marL="457200" lvl="1" indent="0">
              <a:buNone/>
            </a:pPr>
            <a:endParaRPr lang="en-US" altLang="en-US" sz="2000" dirty="0" smtClean="0"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2000" dirty="0" smtClean="0">
                <a:latin typeface="Arial" charset="0"/>
                <a:cs typeface="Arial" charset="0"/>
              </a:rPr>
              <a:t>Building </a:t>
            </a:r>
            <a:r>
              <a:rPr lang="en-US" altLang="en-US" sz="2000" dirty="0">
                <a:latin typeface="Arial" charset="0"/>
                <a:cs typeface="Arial" charset="0"/>
              </a:rPr>
              <a:t>Tax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Allowance</a:t>
            </a:r>
          </a:p>
          <a:p>
            <a:pPr marL="457200" lvl="1" indent="0"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2000" dirty="0" smtClean="0">
                <a:latin typeface="Arial" charset="0"/>
                <a:cs typeface="Arial" charset="0"/>
              </a:rPr>
              <a:t>Employment </a:t>
            </a:r>
            <a:r>
              <a:rPr lang="en-US" altLang="en-US" sz="2000" dirty="0">
                <a:latin typeface="Arial" charset="0"/>
                <a:cs typeface="Arial" charset="0"/>
              </a:rPr>
              <a:t>Tax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Incentive</a:t>
            </a:r>
          </a:p>
          <a:p>
            <a:pPr marL="457200" lvl="1" indent="0"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2000" dirty="0">
                <a:latin typeface="Arial" charset="0"/>
                <a:cs typeface="Arial" charset="0"/>
              </a:rPr>
              <a:t>VAT exemption and Duty Free</a:t>
            </a:r>
          </a:p>
          <a:p>
            <a:pPr>
              <a:buFont typeface="Wingdings" pitchFamily="2" charset="2"/>
              <a:buChar char="§"/>
            </a:pPr>
            <a:endParaRPr lang="en-ZA" altLang="en-US" b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381000"/>
            <a:ext cx="8686800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APPROVED SEZ INCENTIVES IN SOUTH AFRICA </a:t>
            </a:r>
            <a:endParaRPr kumimoji="0" lang="en-ZA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28" y="76200"/>
            <a:ext cx="8686800" cy="685800"/>
          </a:xfrm>
          <a:solidFill>
            <a:srgbClr val="FFC000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LESSONS LEARNT AND IMPLICATIONS FOR AFRICA</a:t>
            </a:r>
            <a:r>
              <a:rPr lang="en-ZA" sz="2400" b="1" dirty="0" smtClean="0">
                <a:solidFill>
                  <a:srgbClr val="000066"/>
                </a:solidFill>
              </a:rPr>
              <a:t/>
            </a:r>
            <a:br>
              <a:rPr lang="en-ZA" sz="2400" b="1" dirty="0" smtClean="0">
                <a:solidFill>
                  <a:srgbClr val="000066"/>
                </a:solidFill>
              </a:rPr>
            </a:b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762000"/>
            <a:ext cx="9067800" cy="6096000"/>
          </a:xfrm>
          <a:prstGeom prst="rect">
            <a:avLst/>
          </a:prstGeom>
          <a:ln w="2540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Long term planning; </a:t>
            </a:r>
          </a:p>
          <a:p>
            <a:pPr marL="457200" lvl="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Competitive Incentive package and Industrial financing </a:t>
            </a:r>
          </a:p>
          <a:p>
            <a:pPr marL="457200" lvl="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Targeted sectors and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value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chains;</a:t>
            </a:r>
          </a:p>
          <a:p>
            <a:pPr marL="457200" lvl="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Beneficiation strategies for natural resource endowments;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 for Investment in primary agriculture ;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 availability: becoming a major challenge  in may regions;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 leadership at national and subnational level for project preparations, packaging and implementation;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Joint planning, alignment and implementation of activities across and within spheres of government; 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564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Secret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28" y="76200"/>
            <a:ext cx="8686800" cy="914400"/>
          </a:xfrm>
          <a:solidFill>
            <a:srgbClr val="FFC000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LESSONS LEARNT AND IMPLICATIONS FOR AFRICA</a:t>
            </a:r>
            <a:r>
              <a:rPr lang="en-ZA" sz="2400" b="1" dirty="0" smtClean="0">
                <a:solidFill>
                  <a:srgbClr val="000066"/>
                </a:solidFill>
              </a:rPr>
              <a:t/>
            </a:r>
            <a:br>
              <a:rPr lang="en-ZA" sz="2400" b="1" dirty="0" smtClean="0">
                <a:solidFill>
                  <a:srgbClr val="000066"/>
                </a:solidFill>
              </a:rPr>
            </a:b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95400"/>
            <a:ext cx="9144000" cy="5715000"/>
          </a:xfrm>
          <a:prstGeom prst="rect">
            <a:avLst/>
          </a:prstGeom>
          <a:ln w="2540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Strategic partnership with other countries;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Strengthening the country’s image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Regional Integration for value chain development across borders ; 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Environmental Sustainability Management plans;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Shift towards renewable energy;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Skills development , particularly on Artisanship;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Continuous </a:t>
            </a:r>
            <a:r>
              <a:rPr lang="en-ZA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Investment Performance Monitoring &amp; Evaluation;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ZA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One stop shop facilities for investment facilitation.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ZA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Public Private Partnerships (PPP)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8100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                           </a:t>
            </a:r>
            <a:endParaRPr lang="en-US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en-US" b="1" dirty="0">
                <a:solidFill>
                  <a:srgbClr val="0000FF"/>
                </a:solidFill>
              </a:rPr>
              <a:t>	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36576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THANK YOU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ZA" sz="2400" b="1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sz="2400" b="1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ZA" sz="2400" b="1" dirty="0" err="1" smtClean="0">
                <a:solidFill>
                  <a:srgbClr val="000000"/>
                </a:solidFill>
                <a:ea typeface="+mn-ea"/>
                <a:cs typeface="+mn-cs"/>
              </a:rPr>
              <a:t>Maoto</a:t>
            </a:r>
            <a:r>
              <a:rPr lang="en-ZA" sz="2400" b="1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ZA" sz="2400" b="1" dirty="0" err="1" smtClean="0">
                <a:solidFill>
                  <a:srgbClr val="000000"/>
                </a:solidFill>
                <a:ea typeface="+mn-ea"/>
                <a:cs typeface="+mn-cs"/>
              </a:rPr>
              <a:t>Molefane</a:t>
            </a:r>
            <a:r>
              <a:rPr lang="en-ZA" sz="2400" b="1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sz="2400" b="1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ZA" sz="2400" b="1" dirty="0" smtClean="0">
                <a:solidFill>
                  <a:srgbClr val="000000"/>
                </a:solidFill>
                <a:ea typeface="+mn-ea"/>
                <a:cs typeface="+mn-cs"/>
              </a:rPr>
              <a:t>Director:  SEZ Policy and Planning</a:t>
            </a:r>
            <a:br>
              <a:rPr lang="en-ZA" sz="2400" b="1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ZA" sz="2400" b="1" dirty="0" smtClean="0">
                <a:solidFill>
                  <a:srgbClr val="000000"/>
                </a:solidFill>
                <a:ea typeface="+mn-ea"/>
                <a:cs typeface="+mn-cs"/>
              </a:rPr>
              <a:t>The Department of Trade and Industry</a:t>
            </a:r>
            <a:br>
              <a:rPr lang="en-ZA" sz="2400" b="1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ZA" sz="2400" b="1" dirty="0" smtClean="0">
                <a:solidFill>
                  <a:srgbClr val="000000"/>
                </a:solidFill>
                <a:ea typeface="+mn-ea"/>
                <a:cs typeface="+mn-cs"/>
              </a:rPr>
              <a:t>Government of South Africa </a:t>
            </a:r>
            <a:r>
              <a:rPr lang="en-ZA" sz="2400" b="1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sz="2400" b="1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ZA" sz="2400" b="1" dirty="0" smtClean="0">
                <a:solidFill>
                  <a:srgbClr val="000000"/>
                </a:solidFill>
                <a:ea typeface="+mn-ea"/>
                <a:cs typeface="+mn-cs"/>
              </a:rPr>
              <a:t>Email: </a:t>
            </a:r>
            <a:r>
              <a:rPr lang="en-ZA" sz="2400" b="1" dirty="0" smtClean="0">
                <a:solidFill>
                  <a:srgbClr val="000000"/>
                </a:solidFill>
                <a:ea typeface="+mn-ea"/>
                <a:cs typeface="+mn-cs"/>
                <a:hlinkClick r:id="rId2"/>
              </a:rPr>
              <a:t>mmolefane@thedti.gov.za</a:t>
            </a:r>
            <a:r>
              <a:rPr lang="en-ZA" sz="2400" b="1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ZA" sz="2400" b="1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sz="2400" b="1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5410200"/>
          </a:xfrm>
          <a:prstGeom prst="rect">
            <a:avLst/>
          </a:prstGeom>
          <a:ln w="2540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lvl="0" indent="-1714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ZA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majority of economically successful countries have used industrialisation as a preferred route </a:t>
            </a:r>
            <a:r>
              <a:rPr lang="en-ZA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towards structural transformation;</a:t>
            </a:r>
            <a:endParaRPr lang="en-ZA" sz="2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ZA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Industrial development agendas are largely informed </a:t>
            </a:r>
            <a:r>
              <a:rPr lang="en-ZA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a realisation that industrial development offers the most sustainable route towards economic prosperity and success</a:t>
            </a:r>
            <a:r>
              <a:rPr lang="en-ZA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lvl="0" indent="-1714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ZA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Countries are increasingly adopting SEZ as </a:t>
            </a:r>
            <a:r>
              <a:rPr lang="en-ZA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one of the key instruments for </a:t>
            </a:r>
            <a:r>
              <a:rPr lang="en-ZA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Structural transformation; </a:t>
            </a:r>
            <a:r>
              <a:rPr lang="en-ZA" sz="21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noting that </a:t>
            </a:r>
            <a:r>
              <a:rPr lang="en-ZA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is not </a:t>
            </a:r>
            <a:r>
              <a:rPr lang="en-ZA" sz="21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panacea;</a:t>
            </a:r>
            <a:endParaRPr lang="en-ZA" sz="2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ZA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South African ’s </a:t>
            </a:r>
            <a:r>
              <a:rPr lang="en-ZA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industrial development agenda is </a:t>
            </a:r>
            <a:r>
              <a:rPr lang="en-ZA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clearly articulated in </a:t>
            </a:r>
            <a:r>
              <a:rPr lang="en-ZA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ZA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Industrial Policy Framework (and Industrial Policy Action Plan) and National Development Plan, and SEZ is utilised as one of the tools to drive these policies. </a:t>
            </a:r>
            <a:endParaRPr lang="en-ZA" sz="2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8108" y="457200"/>
            <a:ext cx="8458200" cy="1066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6466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85800"/>
          </a:xfrm>
          <a:solidFill>
            <a:srgbClr val="FFC000"/>
          </a:soli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10600" cy="5715000"/>
          </a:xfrm>
          <a:solidFill>
            <a:srgbClr val="C09200"/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ct val="50000"/>
              </a:spcBef>
              <a:spcAft>
                <a:spcPct val="40000"/>
              </a:spcAft>
              <a:buNone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52400" y="1201270"/>
            <a:ext cx="4267200" cy="56567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Key Objectives</a:t>
            </a:r>
          </a:p>
          <a:p>
            <a:pPr>
              <a:spcBef>
                <a:spcPct val="5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Increase FDI and DDI</a:t>
            </a:r>
          </a:p>
          <a:p>
            <a:pPr>
              <a:spcBef>
                <a:spcPct val="5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Increased beneficiation of the country’s resource endowments</a:t>
            </a:r>
          </a:p>
          <a:p>
            <a:pPr>
              <a:spcBef>
                <a:spcPct val="5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Increase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value added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exports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Build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targeted industrial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clusters and value chains (local, regional and global networks)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Create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new industrial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hubs </a:t>
            </a:r>
          </a:p>
          <a:p>
            <a:pPr>
              <a:spcBef>
                <a:spcPct val="5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Technology and skills transfer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ZA" sz="1800" b="1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19600" y="1219198"/>
            <a:ext cx="4267200" cy="56388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Key Interventions</a:t>
            </a:r>
          </a:p>
          <a:p>
            <a:pPr>
              <a:spcBef>
                <a:spcPct val="5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SEZ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policy and strategy</a:t>
            </a:r>
          </a:p>
          <a:p>
            <a:pPr>
              <a:spcBef>
                <a:spcPct val="5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Build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industrial infrastructure</a:t>
            </a:r>
          </a:p>
          <a:p>
            <a:pPr>
              <a:spcBef>
                <a:spcPct val="5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Market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and promote designated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 zones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and host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regions</a:t>
            </a:r>
          </a:p>
          <a:p>
            <a:pPr>
              <a:spcBef>
                <a:spcPct val="5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One stop Centers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Incentives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Capacity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building and institutional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development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85800"/>
          </a:xfrm>
          <a:solidFill>
            <a:srgbClr val="FFC000"/>
          </a:soli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DEFINITION: SPECIAL ECONOMIC ZONES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12800" y="871538"/>
            <a:ext cx="7704138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spcAft>
                <a:spcPct val="40000"/>
              </a:spcAft>
            </a:pPr>
            <a:r>
              <a:rPr lang="en-US" sz="2000" b="1" dirty="0">
                <a:solidFill>
                  <a:srgbClr val="000066"/>
                </a:solidFill>
              </a:rPr>
              <a:t>	</a:t>
            </a:r>
          </a:p>
          <a:p>
            <a:pPr marL="457200" indent="-457200" algn="just">
              <a:spcBef>
                <a:spcPct val="50000"/>
              </a:spcBef>
              <a:spcAft>
                <a:spcPct val="40000"/>
              </a:spcAft>
              <a:buFontTx/>
              <a:buChar char="•"/>
            </a:pPr>
            <a:endParaRPr lang="en-US" sz="2000" b="1" dirty="0">
              <a:solidFill>
                <a:srgbClr val="000066"/>
              </a:solidFill>
            </a:endParaRPr>
          </a:p>
          <a:p>
            <a:pPr marL="457200" indent="-457200" algn="just">
              <a:spcBef>
                <a:spcPct val="50000"/>
              </a:spcBef>
              <a:spcAft>
                <a:spcPct val="40000"/>
              </a:spcAft>
              <a:buFontTx/>
              <a:buChar char="•"/>
            </a:pPr>
            <a:r>
              <a:rPr lang="en-US" sz="2000" b="1" dirty="0">
                <a:solidFill>
                  <a:srgbClr val="000066"/>
                </a:solidFill>
              </a:rPr>
              <a:t>Industrial Development Zones Programme, 1999 </a:t>
            </a:r>
            <a:r>
              <a:rPr lang="en-US" sz="2000" dirty="0">
                <a:solidFill>
                  <a:srgbClr val="000066"/>
                </a:solidFill>
              </a:rPr>
              <a:t>-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an incentive programme to establish IDZs</a:t>
            </a:r>
          </a:p>
          <a:p>
            <a:pPr marL="457200" indent="-457200" algn="just">
              <a:spcBef>
                <a:spcPct val="50000"/>
              </a:spcBef>
              <a:spcAft>
                <a:spcPct val="40000"/>
              </a:spcAft>
              <a:buFontTx/>
              <a:buChar char="•"/>
            </a:pPr>
            <a:r>
              <a:rPr lang="en-US" sz="2000" b="1" dirty="0">
                <a:solidFill>
                  <a:srgbClr val="000066"/>
                </a:solidFill>
              </a:rPr>
              <a:t>Industrial Development Zone: </a:t>
            </a:r>
            <a:r>
              <a:rPr lang="en-GB" sz="2000" dirty="0">
                <a:solidFill>
                  <a:srgbClr val="000066"/>
                </a:solidFill>
              </a:rPr>
              <a:t>a type of special economic zone providing special provisions to develop industrial growth in particular geographical areas</a:t>
            </a:r>
          </a:p>
          <a:p>
            <a:pPr marL="457200" indent="-457200" algn="just">
              <a:spcBef>
                <a:spcPct val="50000"/>
              </a:spcBef>
              <a:spcAft>
                <a:spcPct val="40000"/>
              </a:spcAft>
              <a:buFontTx/>
              <a:buChar char="•"/>
            </a:pPr>
            <a:r>
              <a:rPr lang="en-GB" sz="2000" b="1" dirty="0">
                <a:solidFill>
                  <a:srgbClr val="000066"/>
                </a:solidFill>
              </a:rPr>
              <a:t>IDZ Programme has performed below expectation</a:t>
            </a:r>
          </a:p>
          <a:p>
            <a:pPr marL="457200" indent="-457200" algn="just">
              <a:spcBef>
                <a:spcPct val="50000"/>
              </a:spcBef>
              <a:spcAft>
                <a:spcPct val="40000"/>
              </a:spcAft>
              <a:buFontTx/>
              <a:buChar char="•"/>
            </a:pPr>
            <a:r>
              <a:rPr lang="en-GB" sz="2000" b="1" dirty="0">
                <a:solidFill>
                  <a:srgbClr val="000066"/>
                </a:solidFill>
              </a:rPr>
              <a:t>Policy review process 2006 </a:t>
            </a:r>
            <a:r>
              <a:rPr lang="en-GB" sz="2000" dirty="0">
                <a:solidFill>
                  <a:srgbClr val="000066"/>
                </a:solidFill>
              </a:rPr>
              <a:t>- to review the challenges experienced by the IDZ Programme</a:t>
            </a:r>
            <a:endParaRPr lang="en-US" sz="1400" dirty="0">
              <a:solidFill>
                <a:srgbClr val="000066"/>
              </a:solidFill>
            </a:endParaRPr>
          </a:p>
          <a:p>
            <a:pPr marL="914400" lvl="1" indent="-457200">
              <a:spcBef>
                <a:spcPct val="50000"/>
              </a:spcBef>
              <a:spcAft>
                <a:spcPct val="40000"/>
              </a:spcAft>
            </a:pPr>
            <a:endParaRPr lang="en-US" sz="1600" b="1" dirty="0">
              <a:solidFill>
                <a:srgbClr val="000066"/>
              </a:solidFill>
            </a:endParaRPr>
          </a:p>
          <a:p>
            <a:pPr marL="914400" lvl="1" indent="-457200">
              <a:spcBef>
                <a:spcPct val="50000"/>
              </a:spcBef>
              <a:spcAft>
                <a:spcPct val="40000"/>
              </a:spcAft>
              <a:buFontTx/>
              <a:buChar char="•"/>
            </a:pPr>
            <a:endParaRPr lang="en-US" sz="1600" b="1" dirty="0">
              <a:solidFill>
                <a:srgbClr val="000066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895486"/>
            <a:ext cx="9067800" cy="5657713"/>
          </a:xfrm>
          <a:prstGeom prst="rect">
            <a:avLst/>
          </a:prstGeom>
          <a:ln w="2540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50000"/>
              </a:spcBef>
              <a:spcAft>
                <a:spcPct val="40000"/>
              </a:spcAft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spcAft>
                <a:spcPct val="40000"/>
              </a:spcAft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spcAft>
                <a:spcPct val="40000"/>
              </a:spcAft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spcAft>
                <a:spcPct val="40000"/>
              </a:spcAft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spcAft>
                <a:spcPct val="400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Geographic areas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a country or region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set aside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designated economic and industrial activities; which are supported through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special measures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Tx/>
              <a:buChar char="•"/>
            </a:pP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spcAft>
                <a:spcPct val="40000"/>
              </a:spcAft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57200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ct val="50000"/>
              </a:spcBef>
              <a:spcAft>
                <a:spcPct val="40000"/>
              </a:spcAft>
              <a:buNone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04800" y="1219200"/>
            <a:ext cx="83820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Special Economic Zones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" y="2057400"/>
            <a:ext cx="2286000" cy="9906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Sectoral development dimension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00021" y="2064572"/>
            <a:ext cx="2391558" cy="9906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Regional development dimension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496722" y="2064572"/>
            <a:ext cx="2209800" cy="9906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Land development dimension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04800" y="3200400"/>
            <a:ext cx="2286000" cy="5334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Industrial capabilities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381375" y="3183815"/>
            <a:ext cx="2333624" cy="5334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Regional Innovation Systems 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477000" y="3200400"/>
            <a:ext cx="2209800" cy="5334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400" b="1" dirty="0" smtClean="0">
                <a:latin typeface="Arial" pitchFamily="34" charset="0"/>
                <a:cs typeface="Arial" pitchFamily="34" charset="0"/>
              </a:rPr>
              <a:t>Administrative processes/approvals</a:t>
            </a:r>
            <a:endParaRPr kumimoji="0" lang="en-Z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97628" y="3886200"/>
            <a:ext cx="2286000" cy="1143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Determine or prioritise: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400" b="1" dirty="0" smtClean="0">
                <a:latin typeface="Arial" pitchFamily="34" charset="0"/>
                <a:cs typeface="Arial" pitchFamily="34" charset="0"/>
              </a:rPr>
              <a:t>Industries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Z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Value chains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400" b="1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Z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Products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357954" y="3733800"/>
            <a:ext cx="2357045" cy="13716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400" b="1" dirty="0" smtClean="0">
                <a:latin typeface="Arial" pitchFamily="34" charset="0"/>
                <a:cs typeface="Arial" pitchFamily="34" charset="0"/>
              </a:rPr>
              <a:t>Support system: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400" b="1" dirty="0" smtClean="0">
                <a:latin typeface="Arial" pitchFamily="34" charset="0"/>
                <a:cs typeface="Arial" pitchFamily="34" charset="0"/>
              </a:rPr>
              <a:t>Resources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400" b="1" dirty="0" smtClean="0">
                <a:latin typeface="Arial" pitchFamily="34" charset="0"/>
                <a:cs typeface="Arial" pitchFamily="34" charset="0"/>
              </a:rPr>
              <a:t>Education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Z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Infrastructure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400" b="1" dirty="0" smtClean="0">
                <a:latin typeface="Arial" pitchFamily="34" charset="0"/>
                <a:cs typeface="Arial" pitchFamily="34" charset="0"/>
              </a:rPr>
              <a:t>Research/Innovation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400" b="1" dirty="0" smtClean="0">
                <a:latin typeface="Arial" pitchFamily="34" charset="0"/>
                <a:cs typeface="Arial" pitchFamily="34" charset="0"/>
              </a:rPr>
              <a:t>Health/Housing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en-ZA" sz="1400" b="1" dirty="0" smtClean="0">
              <a:latin typeface="Arial" pitchFamily="34" charset="0"/>
              <a:cs typeface="Arial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Z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468035" y="3886200"/>
            <a:ext cx="2209800" cy="1143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400" b="1" dirty="0" smtClean="0">
                <a:latin typeface="Arial" pitchFamily="34" charset="0"/>
                <a:cs typeface="Arial" pitchFamily="34" charset="0"/>
              </a:rPr>
              <a:t>EIAs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400" b="1" dirty="0" smtClean="0">
                <a:latin typeface="Arial" pitchFamily="34" charset="0"/>
                <a:cs typeface="Arial" pitchFamily="34" charset="0"/>
              </a:rPr>
              <a:t>Licences/Permits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400" b="1" dirty="0" smtClean="0">
                <a:latin typeface="Arial" pitchFamily="34" charset="0"/>
                <a:cs typeface="Arial" pitchFamily="34" charset="0"/>
              </a:rPr>
              <a:t>Taxes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Z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Registration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400" b="1" dirty="0" smtClean="0">
                <a:latin typeface="Arial" pitchFamily="34" charset="0"/>
                <a:cs typeface="Arial" pitchFamily="34" charset="0"/>
              </a:rPr>
              <a:t>Visas</a:t>
            </a:r>
            <a:endParaRPr kumimoji="0" lang="en-Z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04800" y="5715000"/>
            <a:ext cx="8452373" cy="6858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04800" y="5858883"/>
            <a:ext cx="609600" cy="38951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FDI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648200" y="5858883"/>
            <a:ext cx="1875641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400" b="1" dirty="0" smtClean="0"/>
              <a:t>Value-Added Exports</a:t>
            </a:r>
            <a:endParaRPr kumimoji="0" lang="en-Z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545541" y="5867400"/>
            <a:ext cx="9144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Growth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6582334" y="5878157"/>
            <a:ext cx="761999" cy="37920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Jobs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990600" y="5875916"/>
            <a:ext cx="2390775" cy="36396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New Industrial Know-how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304800" y="5181600"/>
            <a:ext cx="8373035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Special Support Measures</a:t>
            </a:r>
            <a:r>
              <a:rPr lang="en-ZA" sz="1400" b="1" dirty="0" smtClean="0">
                <a:latin typeface="Arial" pitchFamily="34" charset="0"/>
                <a:cs typeface="Arial" pitchFamily="34" charset="0"/>
              </a:rPr>
              <a:t>: Tax Financial Non-financial Incentives across all spheres of government.</a:t>
            </a:r>
            <a:endParaRPr kumimoji="0" lang="en-Z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7467600" y="5878157"/>
            <a:ext cx="1210235" cy="36172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Innovation</a:t>
            </a: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  <a:solidFill>
            <a:srgbClr val="FFC000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SEZ FRAMEWORK  </a:t>
            </a:r>
            <a:r>
              <a:rPr lang="en-ZA" sz="2400" b="1" dirty="0" smtClean="0">
                <a:solidFill>
                  <a:srgbClr val="000066"/>
                </a:solidFill>
              </a:rPr>
              <a:t/>
            </a:r>
            <a:br>
              <a:rPr lang="en-ZA" sz="2400" b="1" dirty="0" smtClean="0">
                <a:solidFill>
                  <a:srgbClr val="000066"/>
                </a:solidFill>
              </a:rPr>
            </a:b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824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  <a:solidFill>
            <a:srgbClr val="FFC000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COMPONENTS OF AN SEZ  </a:t>
            </a:r>
            <a:r>
              <a:rPr lang="en-ZA" sz="2400" b="1" dirty="0" smtClean="0">
                <a:solidFill>
                  <a:srgbClr val="000066"/>
                </a:solidFill>
              </a:rPr>
              <a:t/>
            </a:r>
            <a:br>
              <a:rPr lang="en-ZA" sz="2400" b="1" dirty="0" smtClean="0">
                <a:solidFill>
                  <a:srgbClr val="000066"/>
                </a:solidFill>
              </a:rPr>
            </a:b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143000"/>
            <a:ext cx="8686800" cy="4724400"/>
          </a:xfrm>
          <a:prstGeom prst="rect">
            <a:avLst/>
          </a:prstGeom>
          <a:solidFill>
            <a:srgbClr val="FFF3CD"/>
          </a:solidFill>
          <a:ln w="2540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spcAft>
                <a:spcPct val="40000"/>
              </a:spcAft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81000" y="1295400"/>
            <a:ext cx="1371600" cy="4572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ZA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ZA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b="1" dirty="0" smtClean="0">
                <a:latin typeface="Arial" pitchFamily="34" charset="0"/>
                <a:cs typeface="Arial" pitchFamily="34" charset="0"/>
              </a:rPr>
              <a:t>SEZ</a:t>
            </a:r>
            <a:endParaRPr kumimoji="0" lang="en-Z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752600" y="3276600"/>
            <a:ext cx="716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ounded Rectangle 5"/>
          <p:cNvSpPr/>
          <p:nvPr/>
        </p:nvSpPr>
        <p:spPr bwMode="auto">
          <a:xfrm>
            <a:off x="1905000" y="1295400"/>
            <a:ext cx="1828800" cy="1828800"/>
          </a:xfrm>
          <a:prstGeom prst="roundRect">
            <a:avLst/>
          </a:prstGeom>
          <a:solidFill>
            <a:srgbClr val="D6A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Industrial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Production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Component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905000" y="3390900"/>
            <a:ext cx="1828800" cy="24765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Industrial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Support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System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Component</a:t>
            </a: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>
            <a:off x="3886200" y="1981200"/>
            <a:ext cx="533400" cy="609600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Striped Right Arrow 9"/>
          <p:cNvSpPr/>
          <p:nvPr/>
        </p:nvSpPr>
        <p:spPr bwMode="auto">
          <a:xfrm>
            <a:off x="3886200" y="4038600"/>
            <a:ext cx="533400" cy="533400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572000" y="3390900"/>
            <a:ext cx="4191000" cy="24765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Education: Universities,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Vocational training</a:t>
            </a: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Infrastructure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Research and development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Human settlements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Health facilities</a:t>
            </a: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Logistics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Incubation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648200" y="1295400"/>
            <a:ext cx="4038600" cy="1828800"/>
          </a:xfrm>
          <a:prstGeom prst="roundRect">
            <a:avLst/>
          </a:prstGeom>
          <a:solidFill>
            <a:srgbClr val="C09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Industrial Development Zones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Export Processing Zones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Sector</a:t>
            </a:r>
            <a:r>
              <a:rPr kumimoji="0" lang="en-ZA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Development Zones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800" baseline="0" dirty="0" smtClean="0">
                <a:latin typeface="Arial" pitchFamily="34" charset="0"/>
                <a:cs typeface="Arial" pitchFamily="34" charset="0"/>
              </a:rPr>
              <a:t>Enterprise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 Development Zones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Science</a:t>
            </a:r>
            <a:r>
              <a:rPr kumimoji="0" lang="en-ZA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and Technology Parks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Corridor  development Zones</a:t>
            </a:r>
            <a:endParaRPr kumimoji="0" lang="en-ZA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21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  <a:solidFill>
            <a:srgbClr val="FFC000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UNDERSTANDING REGIONS AT SUBNATIONAL LEVEL  </a:t>
            </a:r>
            <a:r>
              <a:rPr lang="en-ZA" sz="2400" b="1" dirty="0" smtClean="0">
                <a:solidFill>
                  <a:srgbClr val="000066"/>
                </a:solidFill>
              </a:rPr>
              <a:t/>
            </a:r>
            <a:br>
              <a:rPr lang="en-ZA" sz="2400" b="1" dirty="0" smtClean="0">
                <a:solidFill>
                  <a:srgbClr val="000066"/>
                </a:solidFill>
              </a:rPr>
            </a:b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143000"/>
            <a:ext cx="8686800" cy="4495800"/>
          </a:xfrm>
          <a:prstGeom prst="rect">
            <a:avLst/>
          </a:prstGeom>
          <a:ln w="2540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1200"/>
              </a:spcBef>
              <a:spcAft>
                <a:spcPts val="960"/>
              </a:spcAft>
            </a:pPr>
            <a:endParaRPr lang="en-US" altLang="ja-JP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81000" y="1295400"/>
            <a:ext cx="1600200" cy="4191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ZA" sz="2000" b="1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ZA" sz="2000" b="1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ZA" sz="2000" b="1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REGIONS at Subnational</a:t>
            </a:r>
            <a:r>
              <a:rPr kumimoji="0" lang="en-ZA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level</a:t>
            </a:r>
            <a:endParaRPr kumimoji="0" lang="en-Z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981200" y="2667000"/>
            <a:ext cx="6934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981200" y="4038600"/>
            <a:ext cx="6934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2286000" y="1295400"/>
            <a:ext cx="1524000" cy="1295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Leading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Regions</a:t>
            </a: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286000" y="2743200"/>
            <a:ext cx="1524000" cy="1219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Inter-mediate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Regions</a:t>
            </a: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286000" y="4191000"/>
            <a:ext cx="1524000" cy="1295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Under-developed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Regions</a:t>
            </a: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24300" y="1295400"/>
            <a:ext cx="1524000" cy="1295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200" b="1" dirty="0" smtClean="0">
                <a:latin typeface="Arial" pitchFamily="34" charset="0"/>
                <a:cs typeface="Arial" pitchFamily="34" charset="0"/>
              </a:rPr>
              <a:t>Characteristics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Competitive industries/firms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ZA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Infrastructure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Education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Innovation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Poverty nodes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ZA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ZA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562599" y="1267609"/>
            <a:ext cx="1662953" cy="1295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200" b="1" dirty="0" smtClean="0">
                <a:latin typeface="Arial" pitchFamily="34" charset="0"/>
                <a:cs typeface="Arial" pitchFamily="34" charset="0"/>
              </a:rPr>
              <a:t>Needs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Industrial upgrading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Competitiveness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Skills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Diversification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Advanced industries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Inclusion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en-Z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391400" y="1267609"/>
            <a:ext cx="1524000" cy="1295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ZA" sz="1200" b="1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ZA" sz="1200" b="1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ZA" sz="1200" b="1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200" b="1" dirty="0" smtClean="0">
                <a:latin typeface="Arial" pitchFamily="34" charset="0"/>
                <a:cs typeface="Arial" pitchFamily="34" charset="0"/>
              </a:rPr>
              <a:t>Strategy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ZA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ZA" sz="1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962399" y="2743200"/>
            <a:ext cx="1600199" cy="1219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200" b="1" dirty="0" smtClean="0">
                <a:latin typeface="Arial" pitchFamily="34" charset="0"/>
                <a:cs typeface="Arial" pitchFamily="34" charset="0"/>
              </a:rPr>
              <a:t>Characteristics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Strong industrial base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Some educational institutions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Social infrastructure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Poverty nodes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en-ZA" sz="1000" dirty="0" smtClean="0">
              <a:latin typeface="Arial" pitchFamily="34" charset="0"/>
              <a:cs typeface="Arial" pitchFamily="34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ZA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604734" y="2743200"/>
            <a:ext cx="1620818" cy="1219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Needs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Industrial upgrading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ZA" sz="1000" dirty="0">
                <a:latin typeface="Arial" pitchFamily="34" charset="0"/>
                <a:cs typeface="Arial" pitchFamily="34" charset="0"/>
              </a:rPr>
              <a:t>Competitiveness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ZA" sz="1000" dirty="0">
                <a:latin typeface="Arial" pitchFamily="34" charset="0"/>
                <a:cs typeface="Arial" pitchFamily="34" charset="0"/>
              </a:rPr>
              <a:t>Skills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ZA" sz="1000" dirty="0">
                <a:latin typeface="Arial" pitchFamily="34" charset="0"/>
                <a:cs typeface="Arial" pitchFamily="34" charset="0"/>
              </a:rPr>
              <a:t>Diversification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ZA" sz="1000" dirty="0">
                <a:latin typeface="Arial" pitchFamily="34" charset="0"/>
                <a:cs typeface="Arial" pitchFamily="34" charset="0"/>
              </a:rPr>
              <a:t>Advanced industries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ZA" sz="1000" dirty="0">
                <a:latin typeface="Arial" pitchFamily="34" charset="0"/>
                <a:cs typeface="Arial" pitchFamily="34" charset="0"/>
              </a:rPr>
              <a:t>Inclusion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en-ZA" sz="1000" dirty="0" smtClean="0">
              <a:latin typeface="Arial" pitchFamily="34" charset="0"/>
              <a:cs typeface="Arial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ZA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376160" y="2734235"/>
            <a:ext cx="1524000" cy="1219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ZA" sz="1200" b="1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Strategy</a:t>
            </a:r>
          </a:p>
          <a:p>
            <a:endParaRPr lang="en-ZA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ZA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965986" y="4191000"/>
            <a:ext cx="1524000" cy="1295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Characteristics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No infrastructure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ZA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 education inst.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No research inst.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ZA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Natural resources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Poverty</a:t>
            </a:r>
            <a:endParaRPr kumimoji="0" lang="en-ZA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604734" y="4166795"/>
            <a:ext cx="1620818" cy="1295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Needs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Infrastructure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Tertiary education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Housing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ZA" sz="1000" dirty="0" smtClean="0">
                <a:latin typeface="Arial" pitchFamily="34" charset="0"/>
                <a:cs typeface="Arial" pitchFamily="34" charset="0"/>
              </a:rPr>
              <a:t>Health facilities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ZA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391400" y="4131833"/>
            <a:ext cx="1524000" cy="1295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ZA" sz="1200" b="1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Strategy</a:t>
            </a:r>
          </a:p>
          <a:p>
            <a:endParaRPr lang="en-ZA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ZA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449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28" y="76200"/>
            <a:ext cx="8686800" cy="685800"/>
          </a:xfrm>
          <a:solidFill>
            <a:srgbClr val="FFC000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POLICY APPROACH  </a:t>
            </a:r>
            <a:r>
              <a:rPr lang="en-ZA" sz="2400" b="1" dirty="0" smtClean="0">
                <a:solidFill>
                  <a:srgbClr val="000066"/>
                </a:solidFill>
              </a:rPr>
              <a:t/>
            </a:r>
            <a:br>
              <a:rPr lang="en-ZA" sz="2400" b="1" dirty="0" smtClean="0">
                <a:solidFill>
                  <a:srgbClr val="000066"/>
                </a:solidFill>
              </a:rPr>
            </a:b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838200"/>
            <a:ext cx="8686800" cy="5867400"/>
          </a:xfrm>
          <a:prstGeom prst="rect">
            <a:avLst/>
          </a:prstGeom>
          <a:ln w="2540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Greater focus on desired industrial capabilities – clarifying which sectors, industries, value chains, clusters and products are strategic and capable of anchoring broader and long-term industrial development,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Understanding and creating responsive administrative arrangements to support investments and development, 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Long-term planning, coordinated across and between spheres,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Greater focus on host areas rather than fenced-in areas, </a:t>
            </a:r>
          </a:p>
          <a:p>
            <a:pPr marL="538163" indent="-538163" algn="just">
              <a:spcBef>
                <a:spcPts val="1200"/>
              </a:spcBef>
              <a:spcAft>
                <a:spcPts val="960"/>
              </a:spcAft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 support measures to make those areas special,</a:t>
            </a:r>
          </a:p>
          <a:p>
            <a:pPr marL="538163" indent="-538163" algn="just">
              <a:spcBef>
                <a:spcPts val="1200"/>
              </a:spcBef>
              <a:spcAft>
                <a:spcPts val="960"/>
              </a:spcAft>
              <a:buFontTx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Flexible and broader design that caters for diverse regional needs,</a:t>
            </a:r>
          </a:p>
          <a:p>
            <a:pPr marL="538163" indent="-538163" algn="just">
              <a:spcBef>
                <a:spcPts val="1200"/>
              </a:spcBef>
              <a:spcAft>
                <a:spcPts val="960"/>
              </a:spcAft>
              <a:buFontTx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Comprehensive support beyond just world-class industrial infrastructure.</a:t>
            </a:r>
          </a:p>
          <a:p>
            <a:pPr marL="457200" indent="-457200">
              <a:spcBef>
                <a:spcPct val="50000"/>
              </a:spcBef>
              <a:spcAft>
                <a:spcPct val="40000"/>
              </a:spcAft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4881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  <a:solidFill>
            <a:srgbClr val="FFC000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REQUIRED SUPPORT SYSTEM   </a:t>
            </a:r>
            <a:r>
              <a:rPr lang="en-ZA" sz="2400" b="1" dirty="0" smtClean="0">
                <a:solidFill>
                  <a:srgbClr val="000066"/>
                </a:solidFill>
              </a:rPr>
              <a:t/>
            </a:r>
            <a:br>
              <a:rPr lang="en-ZA" sz="2400" b="1" dirty="0" smtClean="0">
                <a:solidFill>
                  <a:srgbClr val="000066"/>
                </a:solidFill>
              </a:rPr>
            </a:b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143000"/>
            <a:ext cx="8686800" cy="4495800"/>
          </a:xfrm>
          <a:prstGeom prst="rect">
            <a:avLst/>
          </a:prstGeom>
          <a:ln w="2540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spcAft>
                <a:spcPct val="40000"/>
              </a:spcAft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506186"/>
              </p:ext>
            </p:extLst>
          </p:nvPr>
        </p:nvGraphicFramePr>
        <p:xfrm>
          <a:off x="228600" y="1143000"/>
          <a:ext cx="8686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2436789">
                <a:tc>
                  <a:txBody>
                    <a:bodyPr/>
                    <a:lstStyle/>
                    <a:p>
                      <a:endParaRPr lang="en-ZA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ZA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Industrial Infrastructure</a:t>
                      </a:r>
                      <a:endParaRPr lang="en-Z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ZA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Education and Training</a:t>
                      </a:r>
                      <a:endParaRPr lang="en-Z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ZA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Logistics</a:t>
                      </a:r>
                      <a:endParaRPr lang="en-Z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ZA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Research,  development and innovation</a:t>
                      </a:r>
                      <a:endParaRPr lang="en-Z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ZA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Incubation</a:t>
                      </a:r>
                    </a:p>
                    <a:p>
                      <a:endParaRPr lang="en-Z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25811">
                <a:tc>
                  <a:txBody>
                    <a:bodyPr/>
                    <a:lstStyle/>
                    <a:p>
                      <a:endParaRPr lang="en-ZA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ZA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ZA" b="1" dirty="0" smtClean="0">
                          <a:latin typeface="Arial" pitchFamily="34" charset="0"/>
                          <a:cs typeface="Arial" pitchFamily="34" charset="0"/>
                        </a:rPr>
                        <a:t>Productivity Support</a:t>
                      </a:r>
                      <a:endParaRPr lang="en-ZA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ZA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ZA" b="1" dirty="0" smtClean="0">
                          <a:latin typeface="Arial" pitchFamily="34" charset="0"/>
                          <a:cs typeface="Arial" pitchFamily="34" charset="0"/>
                        </a:rPr>
                        <a:t>Finance and incentives</a:t>
                      </a:r>
                      <a:endParaRPr lang="en-ZA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ZA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ZA" b="1" dirty="0" smtClean="0">
                          <a:latin typeface="Arial" pitchFamily="34" charset="0"/>
                          <a:cs typeface="Arial" pitchFamily="34" charset="0"/>
                        </a:rPr>
                        <a:t>Human settlements,  health facilities</a:t>
                      </a:r>
                      <a:r>
                        <a:rPr lang="en-ZA" b="1" baseline="0" dirty="0" smtClean="0">
                          <a:latin typeface="Arial" pitchFamily="34" charset="0"/>
                          <a:cs typeface="Arial" pitchFamily="34" charset="0"/>
                        </a:rPr>
                        <a:t> and social infrastructure and security</a:t>
                      </a:r>
                      <a:endParaRPr lang="en-ZA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ZA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ZA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ZA" b="1" dirty="0" smtClean="0">
                          <a:latin typeface="Arial" pitchFamily="34" charset="0"/>
                          <a:cs typeface="Arial" pitchFamily="34" charset="0"/>
                        </a:rPr>
                        <a:t>Marketing: Export promotion and development</a:t>
                      </a:r>
                      <a:endParaRPr lang="en-ZA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ZA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ZA" b="1" dirty="0" smtClean="0">
                          <a:latin typeface="Arial" pitchFamily="34" charset="0"/>
                          <a:cs typeface="Arial" pitchFamily="34" charset="0"/>
                        </a:rPr>
                        <a:t>Investment</a:t>
                      </a:r>
                      <a:r>
                        <a:rPr lang="en-ZA" b="1" baseline="0" dirty="0" smtClean="0">
                          <a:latin typeface="Arial" pitchFamily="34" charset="0"/>
                          <a:cs typeface="Arial" pitchFamily="34" charset="0"/>
                        </a:rPr>
                        <a:t> facilitation</a:t>
                      </a:r>
                      <a:endParaRPr lang="en-ZA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Freeform 3"/>
          <p:cNvSpPr/>
          <p:nvPr/>
        </p:nvSpPr>
        <p:spPr>
          <a:xfrm>
            <a:off x="978946" y="2280621"/>
            <a:ext cx="7229139" cy="2235326"/>
          </a:xfrm>
          <a:custGeom>
            <a:avLst/>
            <a:gdLst>
              <a:gd name="connsiteX0" fmla="*/ 0 w 7229139"/>
              <a:gd name="connsiteY0" fmla="*/ 0 h 2235326"/>
              <a:gd name="connsiteX1" fmla="*/ 7229139 w 7229139"/>
              <a:gd name="connsiteY1" fmla="*/ 2173045 h 223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9139" h="2235326">
                <a:moveTo>
                  <a:pt x="0" y="0"/>
                </a:moveTo>
                <a:cubicBezTo>
                  <a:pt x="3287358" y="1266713"/>
                  <a:pt x="6574716" y="2533426"/>
                  <a:pt x="7229139" y="2173045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10727" y="1215614"/>
            <a:ext cx="7829727" cy="3401242"/>
          </a:xfrm>
          <a:custGeom>
            <a:avLst/>
            <a:gdLst>
              <a:gd name="connsiteX0" fmla="*/ 675795 w 7829727"/>
              <a:gd name="connsiteY0" fmla="*/ 914400 h 3401242"/>
              <a:gd name="connsiteX1" fmla="*/ 7829631 w 7829727"/>
              <a:gd name="connsiteY1" fmla="*/ 3399417 h 3401242"/>
              <a:gd name="connsiteX2" fmla="*/ 546704 w 7829727"/>
              <a:gd name="connsiteY2" fmla="*/ 1301675 h 3401242"/>
              <a:gd name="connsiteX3" fmla="*/ 525188 w 7829727"/>
              <a:gd name="connsiteY3" fmla="*/ 419548 h 3401242"/>
              <a:gd name="connsiteX4" fmla="*/ 525188 w 7829727"/>
              <a:gd name="connsiteY4" fmla="*/ 419548 h 3401242"/>
              <a:gd name="connsiteX5" fmla="*/ 396097 w 7829727"/>
              <a:gd name="connsiteY5" fmla="*/ 0 h 3401242"/>
              <a:gd name="connsiteX6" fmla="*/ 396097 w 7829727"/>
              <a:gd name="connsiteY6" fmla="*/ 0 h 340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9727" h="3401242">
                <a:moveTo>
                  <a:pt x="675795" y="914400"/>
                </a:moveTo>
                <a:cubicBezTo>
                  <a:pt x="4263470" y="2124635"/>
                  <a:pt x="7851146" y="3334871"/>
                  <a:pt x="7829631" y="3399417"/>
                </a:cubicBezTo>
                <a:cubicBezTo>
                  <a:pt x="7808116" y="3463963"/>
                  <a:pt x="1764111" y="1798320"/>
                  <a:pt x="546704" y="1301675"/>
                </a:cubicBezTo>
                <a:cubicBezTo>
                  <a:pt x="-670703" y="805030"/>
                  <a:pt x="525188" y="419548"/>
                  <a:pt x="525188" y="419548"/>
                </a:cubicBezTo>
                <a:lnTo>
                  <a:pt x="525188" y="419548"/>
                </a:lnTo>
                <a:lnTo>
                  <a:pt x="396097" y="0"/>
                </a:lnTo>
                <a:lnTo>
                  <a:pt x="396097" y="0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672473" y="1463040"/>
            <a:ext cx="2068571" cy="1946576"/>
          </a:xfrm>
          <a:custGeom>
            <a:avLst/>
            <a:gdLst>
              <a:gd name="connsiteX0" fmla="*/ 1726722 w 2068571"/>
              <a:gd name="connsiteY0" fmla="*/ 0 h 1946576"/>
              <a:gd name="connsiteX1" fmla="*/ 1845057 w 2068571"/>
              <a:gd name="connsiteY1" fmla="*/ 1914861 h 1946576"/>
              <a:gd name="connsiteX2" fmla="*/ 1726722 w 2068571"/>
              <a:gd name="connsiteY2" fmla="*/ 1194099 h 1946576"/>
              <a:gd name="connsiteX3" fmla="*/ 1995664 w 2068571"/>
              <a:gd name="connsiteY3" fmla="*/ 1183341 h 1946576"/>
              <a:gd name="connsiteX4" fmla="*/ 188379 w 2068571"/>
              <a:gd name="connsiteY4" fmla="*/ 1742739 h 1946576"/>
              <a:gd name="connsiteX5" fmla="*/ 37772 w 2068571"/>
              <a:gd name="connsiteY5" fmla="*/ 1667435 h 1946576"/>
              <a:gd name="connsiteX6" fmla="*/ 27014 w 2068571"/>
              <a:gd name="connsiteY6" fmla="*/ 1420009 h 19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571" h="1946576">
                <a:moveTo>
                  <a:pt x="1726722" y="0"/>
                </a:moveTo>
                <a:cubicBezTo>
                  <a:pt x="1785889" y="857922"/>
                  <a:pt x="1845057" y="1715845"/>
                  <a:pt x="1845057" y="1914861"/>
                </a:cubicBezTo>
                <a:cubicBezTo>
                  <a:pt x="1845057" y="2113877"/>
                  <a:pt x="1701621" y="1316019"/>
                  <a:pt x="1726722" y="1194099"/>
                </a:cubicBezTo>
                <a:cubicBezTo>
                  <a:pt x="1751823" y="1072179"/>
                  <a:pt x="2252055" y="1091901"/>
                  <a:pt x="1995664" y="1183341"/>
                </a:cubicBezTo>
                <a:cubicBezTo>
                  <a:pt x="1739274" y="1274781"/>
                  <a:pt x="514694" y="1662057"/>
                  <a:pt x="188379" y="1742739"/>
                </a:cubicBezTo>
                <a:cubicBezTo>
                  <a:pt x="-137936" y="1823421"/>
                  <a:pt x="64666" y="1721223"/>
                  <a:pt x="37772" y="1667435"/>
                </a:cubicBezTo>
                <a:cubicBezTo>
                  <a:pt x="10878" y="1613647"/>
                  <a:pt x="18946" y="1516828"/>
                  <a:pt x="27014" y="1420009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838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6120</TotalTime>
  <Words>787</Words>
  <Application>Microsoft Office PowerPoint</Application>
  <PresentationFormat>On-screen Show (4:3)</PresentationFormat>
  <Paragraphs>254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MS Gothic</vt:lpstr>
      <vt:lpstr>Arial</vt:lpstr>
      <vt:lpstr>Calibri</vt:lpstr>
      <vt:lpstr>Times</vt:lpstr>
      <vt:lpstr>Wingdings</vt:lpstr>
      <vt:lpstr>Blank Presentation</vt:lpstr>
      <vt:lpstr>1_Blank Presentation</vt:lpstr>
      <vt:lpstr>SPECIAL ECONIMIC ZONES AS A TOOL FOR STRUCTURAL TRANSFORMATION</vt:lpstr>
      <vt:lpstr>PowerPoint Presentation</vt:lpstr>
      <vt:lpstr>INTRODUCTION</vt:lpstr>
      <vt:lpstr>DEFINITION: SPECIAL ECONOMIC ZONES </vt:lpstr>
      <vt:lpstr> SEZ FRAMEWORK   </vt:lpstr>
      <vt:lpstr> COMPONENTS OF AN SEZ   </vt:lpstr>
      <vt:lpstr> UNDERSTANDING REGIONS AT SUBNATIONAL LEVEL   </vt:lpstr>
      <vt:lpstr> POLICY APPROACH   </vt:lpstr>
      <vt:lpstr> REQUIRED SUPPORT SYSTEM    </vt:lpstr>
      <vt:lpstr>NB: only 4 are operational at the moment</vt:lpstr>
      <vt:lpstr>PowerPoint Presentation</vt:lpstr>
      <vt:lpstr>PowerPoint Presentation</vt:lpstr>
      <vt:lpstr>PowerPoint Presentation</vt:lpstr>
      <vt:lpstr>PROPOSED SEZs: INVESTMENT PIPELINE </vt:lpstr>
      <vt:lpstr>PowerPoint Presentation</vt:lpstr>
      <vt:lpstr> LESSONS LEARNT AND IMPLICATIONS FOR AFRICA </vt:lpstr>
      <vt:lpstr> LESSONS LEARNT AND IMPLICATIONS FOR AFRICA </vt:lpstr>
      <vt:lpstr>    THANK YOU   Maoto Molefane Director:  SEZ Policy and Planning The Department of Trade and Industry Government of South Africa  Email: mmolefane@thedti.gov.za     </vt:lpstr>
    </vt:vector>
  </TitlesOfParts>
  <Company>the dti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Singh</dc:creator>
  <cp:lastModifiedBy>Ottavia Pesce</cp:lastModifiedBy>
  <cp:revision>324</cp:revision>
  <dcterms:created xsi:type="dcterms:W3CDTF">2008-10-17T08:05:44Z</dcterms:created>
  <dcterms:modified xsi:type="dcterms:W3CDTF">2015-12-10T06:36:00Z</dcterms:modified>
</cp:coreProperties>
</file>