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6" r:id="rId1"/>
  </p:sldMasterIdLst>
  <p:notesMasterIdLst>
    <p:notesMasterId r:id="rId20"/>
  </p:notesMasterIdLst>
  <p:handoutMasterIdLst>
    <p:handoutMasterId r:id="rId21"/>
  </p:handoutMasterIdLst>
  <p:sldIdLst>
    <p:sldId id="256" r:id="rId2"/>
    <p:sldId id="257" r:id="rId3"/>
    <p:sldId id="282" r:id="rId4"/>
    <p:sldId id="261" r:id="rId5"/>
    <p:sldId id="296" r:id="rId6"/>
    <p:sldId id="293" r:id="rId7"/>
    <p:sldId id="294" r:id="rId8"/>
    <p:sldId id="295" r:id="rId9"/>
    <p:sldId id="291" r:id="rId10"/>
    <p:sldId id="298" r:id="rId11"/>
    <p:sldId id="299" r:id="rId12"/>
    <p:sldId id="300" r:id="rId13"/>
    <p:sldId id="301" r:id="rId14"/>
    <p:sldId id="302" r:id="rId15"/>
    <p:sldId id="303" r:id="rId16"/>
    <p:sldId id="304" r:id="rId17"/>
    <p:sldId id="305"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tyamurthyn" initials="NS" lastIdx="28" clrIdx="0"/>
  <p:cmAuthor id="1" name="David Ashiagbor" initials="DA" lastIdx="5" clrIdx="1">
    <p:extLst/>
  </p:cmAuthor>
  <p:cmAuthor id="2" name="Abdelkader"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00" autoAdjust="0"/>
  </p:normalViewPr>
  <p:slideViewPr>
    <p:cSldViewPr snapToGrid="0" snapToObjects="1">
      <p:cViewPr varScale="1">
        <p:scale>
          <a:sx n="61" d="100"/>
          <a:sy n="61" d="100"/>
        </p:scale>
        <p:origin x="162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Kader:Documents:MFW4A:Presentations:FFD3_LT%20financ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private:var:folders:gb:znx1dsqs69z253f69l69nfbh0000gn:T:Outlook%20Temp: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dirty="0" smtClean="0">
                <a:solidFill>
                  <a:schemeClr val="tx2"/>
                </a:solidFill>
              </a:rPr>
              <a:t>Market Capitalization as % of GDP 2012 (in percentage)</a:t>
            </a:r>
            <a:endParaRPr lang="en-US" sz="1600" dirty="0">
              <a:solidFill>
                <a:schemeClr val="tx2"/>
              </a:solidFill>
            </a:endParaRPr>
          </a:p>
        </c:rich>
      </c:tx>
      <c:overlay val="0"/>
    </c:title>
    <c:autoTitleDeleted val="0"/>
    <c:plotArea>
      <c:layout/>
      <c:barChart>
        <c:barDir val="bar"/>
        <c:grouping val="clustered"/>
        <c:varyColors val="0"/>
        <c:ser>
          <c:idx val="0"/>
          <c:order val="0"/>
          <c:spPr>
            <a:ln>
              <a:noFill/>
            </a:ln>
          </c:spPr>
          <c:invertIfNegative val="0"/>
          <c:dPt>
            <c:idx val="0"/>
            <c:invertIfNegative val="0"/>
            <c:bubble3D val="0"/>
            <c:spPr>
              <a:solidFill>
                <a:schemeClr val="accent2"/>
              </a:solidFill>
              <a:ln>
                <a:noFill/>
              </a:ln>
            </c:spPr>
          </c:dPt>
          <c:dPt>
            <c:idx val="5"/>
            <c:invertIfNegative val="0"/>
            <c:bubble3D val="0"/>
            <c:spPr>
              <a:solidFill>
                <a:srgbClr val="CCB400"/>
              </a:solidFill>
              <a:ln>
                <a:noFill/>
              </a:ln>
            </c:spPr>
          </c:dPt>
          <c:cat>
            <c:strRef>
              <c:f>Sheet1!$Z$11:$Z$20</c:f>
              <c:strCache>
                <c:ptCount val="10"/>
                <c:pt idx="0">
                  <c:v>Sub-Saharan Africa (all income levels excluding South Africa) </c:v>
                </c:pt>
                <c:pt idx="1">
                  <c:v>Middle East &amp; North Africa (all inclome levels)</c:v>
                </c:pt>
                <c:pt idx="2">
                  <c:v>Latin America &amp; Caribbean (all income levels)</c:v>
                </c:pt>
                <c:pt idx="3">
                  <c:v>South Asia</c:v>
                </c:pt>
                <c:pt idx="4">
                  <c:v>Europe and Central Asia (all income levels)</c:v>
                </c:pt>
                <c:pt idx="5">
                  <c:v>Sub-Saharan Africa (all income levels) </c:v>
                </c:pt>
                <c:pt idx="6">
                  <c:v>East Asia and Pacific (all income levels) </c:v>
                </c:pt>
                <c:pt idx="7">
                  <c:v>World </c:v>
                </c:pt>
                <c:pt idx="8">
                  <c:v>OECD members </c:v>
                </c:pt>
                <c:pt idx="9">
                  <c:v>North America</c:v>
                </c:pt>
              </c:strCache>
            </c:strRef>
          </c:cat>
          <c:val>
            <c:numRef>
              <c:f>Sheet1!$AA$11:$AA$20</c:f>
              <c:numCache>
                <c:formatCode>General</c:formatCode>
                <c:ptCount val="10"/>
                <c:pt idx="0">
                  <c:v>18</c:v>
                </c:pt>
                <c:pt idx="1">
                  <c:v>41</c:v>
                </c:pt>
                <c:pt idx="2">
                  <c:v>46</c:v>
                </c:pt>
                <c:pt idx="3">
                  <c:v>59</c:v>
                </c:pt>
                <c:pt idx="4">
                  <c:v>60</c:v>
                </c:pt>
                <c:pt idx="5">
                  <c:v>65</c:v>
                </c:pt>
                <c:pt idx="6">
                  <c:v>68</c:v>
                </c:pt>
                <c:pt idx="7">
                  <c:v>74</c:v>
                </c:pt>
                <c:pt idx="8">
                  <c:v>84</c:v>
                </c:pt>
                <c:pt idx="9">
                  <c:v>115</c:v>
                </c:pt>
              </c:numCache>
            </c:numRef>
          </c:val>
        </c:ser>
        <c:dLbls>
          <c:showLegendKey val="0"/>
          <c:showVal val="0"/>
          <c:showCatName val="0"/>
          <c:showSerName val="0"/>
          <c:showPercent val="0"/>
          <c:showBubbleSize val="0"/>
        </c:dLbls>
        <c:gapWidth val="150"/>
        <c:axId val="341439840"/>
        <c:axId val="341442584"/>
      </c:barChart>
      <c:catAx>
        <c:axId val="341439840"/>
        <c:scaling>
          <c:orientation val="minMax"/>
        </c:scaling>
        <c:delete val="0"/>
        <c:axPos val="l"/>
        <c:numFmt formatCode="General" sourceLinked="0"/>
        <c:majorTickMark val="out"/>
        <c:minorTickMark val="none"/>
        <c:tickLblPos val="nextTo"/>
        <c:txPr>
          <a:bodyPr/>
          <a:lstStyle/>
          <a:p>
            <a:pPr>
              <a:defRPr sz="1200" b="1"/>
            </a:pPr>
            <a:endParaRPr lang="en-US"/>
          </a:p>
        </c:txPr>
        <c:crossAx val="341442584"/>
        <c:crosses val="autoZero"/>
        <c:auto val="1"/>
        <c:lblAlgn val="ctr"/>
        <c:lblOffset val="100"/>
        <c:noMultiLvlLbl val="0"/>
      </c:catAx>
      <c:valAx>
        <c:axId val="341442584"/>
        <c:scaling>
          <c:orientation val="minMax"/>
        </c:scaling>
        <c:delete val="0"/>
        <c:axPos val="b"/>
        <c:majorGridlines/>
        <c:numFmt formatCode="General" sourceLinked="1"/>
        <c:majorTickMark val="out"/>
        <c:minorTickMark val="none"/>
        <c:tickLblPos val="nextTo"/>
        <c:crossAx val="3414398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chemeClr val="bg2"/>
              </a:solidFill>
            </c:spPr>
          </c:dPt>
          <c:dPt>
            <c:idx val="1"/>
            <c:bubble3D val="0"/>
            <c:spPr>
              <a:solidFill>
                <a:schemeClr val="accent2">
                  <a:lumMod val="60000"/>
                  <a:lumOff val="40000"/>
                </a:schemeClr>
              </a:solidFill>
            </c:spPr>
          </c:dPt>
          <c:dPt>
            <c:idx val="2"/>
            <c:bubble3D val="0"/>
            <c:spPr>
              <a:solidFill>
                <a:schemeClr val="accent1">
                  <a:lumMod val="60000"/>
                  <a:lumOff val="40000"/>
                </a:schemeClr>
              </a:solidFill>
            </c:spPr>
          </c:dPt>
          <c:dPt>
            <c:idx val="3"/>
            <c:bubble3D val="0"/>
            <c:spPr>
              <a:solidFill>
                <a:schemeClr val="accent6"/>
              </a:solidFill>
            </c:spPr>
          </c:dPt>
          <c:dLbls>
            <c:spPr>
              <a:noFill/>
              <a:ln>
                <a:noFill/>
              </a:ln>
              <a:effectLst/>
            </c:spPr>
            <c:txPr>
              <a:bodyPr/>
              <a:lstStyle/>
              <a:p>
                <a:pPr>
                  <a:defRPr sz="1400" b="1"/>
                </a:pPr>
                <a:endParaRPr lang="en-US"/>
              </a:p>
            </c:txPr>
            <c:dLblPos val="bestFit"/>
            <c:showLegendKey val="0"/>
            <c:showVal val="0"/>
            <c:showCatName val="1"/>
            <c:showSerName val="0"/>
            <c:showPercent val="0"/>
            <c:showBubbleSize val="0"/>
            <c:showLeaderLines val="1"/>
            <c:extLst>
              <c:ext xmlns:c15="http://schemas.microsoft.com/office/drawing/2012/chart" uri="{CE6537A1-D6FC-4f65-9D91-7224C49458BB}"/>
            </c:extLst>
          </c:dLbls>
          <c:cat>
            <c:strRef>
              <c:f>Sheet1!$P$14:$P$17</c:f>
              <c:strCache>
                <c:ptCount val="4"/>
                <c:pt idx="0">
                  <c:v>Financing Gap_x000d_$50 billion</c:v>
                </c:pt>
                <c:pt idx="1">
                  <c:v>Public Sector _x000d_$30 billion</c:v>
                </c:pt>
                <c:pt idx="2">
                  <c:v>Private Sector_x000d_$9 billion</c:v>
                </c:pt>
                <c:pt idx="3">
                  <c:v>DFIs_x000d_$6 billion</c:v>
                </c:pt>
              </c:strCache>
            </c:strRef>
          </c:cat>
          <c:val>
            <c:numRef>
              <c:f>Sheet1!$Q$14:$Q$17</c:f>
              <c:numCache>
                <c:formatCode>#,##0</c:formatCode>
                <c:ptCount val="4"/>
                <c:pt idx="0">
                  <c:v>50000000</c:v>
                </c:pt>
                <c:pt idx="1">
                  <c:v>30000000</c:v>
                </c:pt>
                <c:pt idx="2">
                  <c:v>9000000</c:v>
                </c:pt>
                <c:pt idx="3">
                  <c:v>6000000</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a:defRPr/>
            </a:pPr>
            <a:r>
              <a:rPr lang="en-US" sz="1600" b="1" i="0" baseline="0" dirty="0" smtClean="0">
                <a:solidFill>
                  <a:schemeClr val="tx2"/>
                </a:solidFill>
                <a:effectLst/>
              </a:rPr>
              <a:t>Formal SME Credit Gap</a:t>
            </a:r>
          </a:p>
          <a:p>
            <a:pPr algn="ctr">
              <a:defRPr/>
            </a:pPr>
            <a:r>
              <a:rPr lang="en-US" sz="1000" b="0" i="0" baseline="0" dirty="0" smtClean="0">
                <a:effectLst/>
              </a:rPr>
              <a:t>US$ in Billions</a:t>
            </a:r>
            <a:endParaRPr lang="en-US" sz="1000" b="0" dirty="0">
              <a:effectLst/>
            </a:endParaRPr>
          </a:p>
        </c:rich>
      </c:tx>
      <c:overlay val="0"/>
    </c:title>
    <c:autoTitleDeleted val="0"/>
    <c:plotArea>
      <c:layout/>
      <c:barChart>
        <c:barDir val="bar"/>
        <c:grouping val="clustered"/>
        <c:varyColors val="0"/>
        <c:ser>
          <c:idx val="0"/>
          <c:order val="0"/>
          <c:invertIfNegative val="0"/>
          <c:dPt>
            <c:idx val="4"/>
            <c:invertIfNegative val="0"/>
            <c:bubble3D val="0"/>
            <c:spPr>
              <a:solidFill>
                <a:srgbClr val="CCB400"/>
              </a:solidFill>
            </c:spPr>
          </c:dPt>
          <c:dPt>
            <c:idx val="5"/>
            <c:invertIfNegative val="0"/>
            <c:bubble3D val="0"/>
            <c:spPr>
              <a:solidFill>
                <a:srgbClr val="CCB400"/>
              </a:solidFill>
            </c:spPr>
          </c:dPt>
          <c:dLbls>
            <c:dLbl>
              <c:idx val="0"/>
              <c:tx>
                <c:rich>
                  <a:bodyPr/>
                  <a:lstStyle/>
                  <a:p>
                    <a:r>
                      <a:rPr lang="en-US" b="1"/>
                      <a:t>150-180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1"/>
              <c:tx>
                <c:rich>
                  <a:bodyPr/>
                  <a:lstStyle/>
                  <a:p>
                    <a:r>
                      <a:rPr lang="en-US" b="1"/>
                      <a:t>150-190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2"/>
              <c:tx>
                <c:rich>
                  <a:bodyPr/>
                  <a:lstStyle/>
                  <a:p>
                    <a:r>
                      <a:rPr lang="en-US" b="1"/>
                      <a:t>210-250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3"/>
              <c:tx>
                <c:rich>
                  <a:bodyPr/>
                  <a:lstStyle/>
                  <a:p>
                    <a:r>
                      <a:rPr lang="en-US" b="1"/>
                      <a:t>10-20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4"/>
              <c:tx>
                <c:rich>
                  <a:bodyPr/>
                  <a:lstStyle/>
                  <a:p>
                    <a:r>
                      <a:rPr lang="en-US" b="1"/>
                      <a:t>260-320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5"/>
              <c:tx>
                <c:rich>
                  <a:bodyPr/>
                  <a:lstStyle/>
                  <a:p>
                    <a:r>
                      <a:rPr lang="en-US" b="1"/>
                      <a:t>70-90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6"/>
              <c:tx>
                <c:rich>
                  <a:bodyPr/>
                  <a:lstStyle/>
                  <a:p>
                    <a:r>
                      <a:rPr lang="en-US" b="1"/>
                      <a:t>600-700</a:t>
                    </a:r>
                    <a:endParaRPr lang="en-US"/>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Sheet1!$AG$11:$AG$17</c:f>
              <c:strCache>
                <c:ptCount val="7"/>
                <c:pt idx="0">
                  <c:v>East Asia and the Pacific</c:v>
                </c:pt>
                <c:pt idx="1">
                  <c:v>Europe and Central Asia</c:v>
                </c:pt>
                <c:pt idx="2">
                  <c:v>Latin America and the Caribbean</c:v>
                </c:pt>
                <c:pt idx="3">
                  <c:v>South Asia</c:v>
                </c:pt>
                <c:pt idx="4">
                  <c:v>Middle East and North Africa</c:v>
                </c:pt>
                <c:pt idx="5">
                  <c:v>Sub-Saharan Africa</c:v>
                </c:pt>
                <c:pt idx="6">
                  <c:v>High-Income OECD</c:v>
                </c:pt>
              </c:strCache>
            </c:strRef>
          </c:cat>
          <c:val>
            <c:numRef>
              <c:f>Sheet1!$AI$11:$AI$17</c:f>
              <c:numCache>
                <c:formatCode>General</c:formatCode>
                <c:ptCount val="7"/>
                <c:pt idx="0">
                  <c:v>180</c:v>
                </c:pt>
                <c:pt idx="1">
                  <c:v>190</c:v>
                </c:pt>
                <c:pt idx="2">
                  <c:v>250</c:v>
                </c:pt>
                <c:pt idx="3">
                  <c:v>20</c:v>
                </c:pt>
                <c:pt idx="4">
                  <c:v>320</c:v>
                </c:pt>
                <c:pt idx="5">
                  <c:v>90</c:v>
                </c:pt>
                <c:pt idx="6">
                  <c:v>700</c:v>
                </c:pt>
              </c:numCache>
            </c:numRef>
          </c:val>
        </c:ser>
        <c:dLbls>
          <c:showLegendKey val="0"/>
          <c:showVal val="0"/>
          <c:showCatName val="0"/>
          <c:showSerName val="1"/>
          <c:showPercent val="0"/>
          <c:showBubbleSize val="0"/>
        </c:dLbls>
        <c:gapWidth val="150"/>
        <c:axId val="341441016"/>
        <c:axId val="341442976"/>
      </c:barChart>
      <c:catAx>
        <c:axId val="341441016"/>
        <c:scaling>
          <c:orientation val="minMax"/>
        </c:scaling>
        <c:delete val="0"/>
        <c:axPos val="l"/>
        <c:numFmt formatCode="General" sourceLinked="0"/>
        <c:majorTickMark val="out"/>
        <c:minorTickMark val="none"/>
        <c:tickLblPos val="nextTo"/>
        <c:txPr>
          <a:bodyPr/>
          <a:lstStyle/>
          <a:p>
            <a:pPr>
              <a:defRPr sz="1100" b="1"/>
            </a:pPr>
            <a:endParaRPr lang="en-US"/>
          </a:p>
        </c:txPr>
        <c:crossAx val="341442976"/>
        <c:crosses val="autoZero"/>
        <c:auto val="1"/>
        <c:lblAlgn val="ctr"/>
        <c:lblOffset val="100"/>
        <c:noMultiLvlLbl val="0"/>
      </c:catAx>
      <c:valAx>
        <c:axId val="341442976"/>
        <c:scaling>
          <c:orientation val="minMax"/>
        </c:scaling>
        <c:delete val="1"/>
        <c:axPos val="b"/>
        <c:numFmt formatCode="General" sourceLinked="1"/>
        <c:majorTickMark val="out"/>
        <c:minorTickMark val="none"/>
        <c:tickLblPos val="nextTo"/>
        <c:crossAx val="34144101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600" dirty="0" smtClean="0">
                <a:solidFill>
                  <a:srgbClr val="646B86"/>
                </a:solidFill>
              </a:rPr>
              <a:t>Implied Increase</a:t>
            </a:r>
            <a:r>
              <a:rPr lang="en-US" sz="1600" baseline="0" dirty="0" smtClean="0">
                <a:solidFill>
                  <a:srgbClr val="646B86"/>
                </a:solidFill>
              </a:rPr>
              <a:t> in Outstanding SME Credit</a:t>
            </a:r>
            <a:r>
              <a:rPr lang="en-US" sz="1600" baseline="0" dirty="0" smtClean="0"/>
              <a:t/>
            </a:r>
            <a:br>
              <a:rPr lang="en-US" sz="1600" baseline="0" dirty="0" smtClean="0"/>
            </a:br>
            <a:r>
              <a:rPr lang="en-US" sz="1000" b="0" baseline="0" dirty="0" smtClean="0"/>
              <a:t>Percent (%)</a:t>
            </a:r>
            <a:endParaRPr lang="en-US" sz="1000" b="0" dirty="0"/>
          </a:p>
        </c:rich>
      </c:tx>
      <c:overlay val="0"/>
    </c:title>
    <c:autoTitleDeleted val="0"/>
    <c:plotArea>
      <c:layout/>
      <c:barChart>
        <c:barDir val="bar"/>
        <c:grouping val="clustered"/>
        <c:varyColors val="0"/>
        <c:ser>
          <c:idx val="0"/>
          <c:order val="0"/>
          <c:invertIfNegative val="0"/>
          <c:dPt>
            <c:idx val="4"/>
            <c:invertIfNegative val="0"/>
            <c:bubble3D val="0"/>
            <c:spPr>
              <a:solidFill>
                <a:srgbClr val="CCB400"/>
              </a:solidFill>
            </c:spPr>
          </c:dPt>
          <c:dPt>
            <c:idx val="5"/>
            <c:invertIfNegative val="0"/>
            <c:bubble3D val="0"/>
            <c:spPr>
              <a:solidFill>
                <a:srgbClr val="CCB400"/>
              </a:solidFill>
            </c:spPr>
          </c:dPt>
          <c:dLbls>
            <c:dLbl>
              <c:idx val="0"/>
              <c:tx>
                <c:rich>
                  <a:bodyPr/>
                  <a:lstStyle/>
                  <a:p>
                    <a:r>
                      <a:rPr lang="en-US" b="1"/>
                      <a:t>7-8</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1"/>
              <c:tx>
                <c:rich>
                  <a:bodyPr/>
                  <a:lstStyle/>
                  <a:p>
                    <a:r>
                      <a:rPr lang="en-US" b="1"/>
                      <a:t>25-30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2"/>
              <c:tx>
                <c:rich>
                  <a:bodyPr/>
                  <a:lstStyle/>
                  <a:p>
                    <a:r>
                      <a:rPr lang="en-US" b="1"/>
                      <a:t>100-125</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3"/>
              <c:tx>
                <c:rich>
                  <a:bodyPr/>
                  <a:lstStyle/>
                  <a:p>
                    <a:r>
                      <a:rPr lang="en-US" b="1"/>
                      <a:t>13-16</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4"/>
              <c:tx>
                <c:rich>
                  <a:bodyPr/>
                  <a:lstStyle/>
                  <a:p>
                    <a:r>
                      <a:rPr lang="en-US" b="1"/>
                      <a:t>300-360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5"/>
              <c:tx>
                <c:rich>
                  <a:bodyPr/>
                  <a:lstStyle/>
                  <a:p>
                    <a:r>
                      <a:rPr lang="en-US" b="1"/>
                      <a:t>270-320</a:t>
                    </a:r>
                    <a:endParaRPr lang="en-US"/>
                  </a:p>
                </c:rich>
              </c:tx>
              <c:showLegendKey val="0"/>
              <c:showVal val="0"/>
              <c:showCatName val="0"/>
              <c:showSerName val="1"/>
              <c:showPercent val="0"/>
              <c:showBubbleSize val="0"/>
              <c:extLst>
                <c:ext xmlns:c15="http://schemas.microsoft.com/office/drawing/2012/chart" uri="{CE6537A1-D6FC-4f65-9D91-7224C49458BB}"/>
              </c:extLst>
            </c:dLbl>
            <c:dLbl>
              <c:idx val="6"/>
              <c:tx>
                <c:rich>
                  <a:bodyPr/>
                  <a:lstStyle/>
                  <a:p>
                    <a:r>
                      <a:rPr lang="en-US" b="1"/>
                      <a:t>5-6</a:t>
                    </a:r>
                    <a:endParaRPr lang="en-US"/>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Sheet1!$AG$11:$AG$17</c:f>
              <c:strCache>
                <c:ptCount val="7"/>
                <c:pt idx="0">
                  <c:v>East Asia and the Pacific</c:v>
                </c:pt>
                <c:pt idx="1">
                  <c:v>Europe and Central Asia</c:v>
                </c:pt>
                <c:pt idx="2">
                  <c:v>Latin America and the Caribbean</c:v>
                </c:pt>
                <c:pt idx="3">
                  <c:v>South Asia</c:v>
                </c:pt>
                <c:pt idx="4">
                  <c:v>Middle East and North Africa</c:v>
                </c:pt>
                <c:pt idx="5">
                  <c:v>Sub-Saharan Africa</c:v>
                </c:pt>
                <c:pt idx="6">
                  <c:v>High-Income OECD</c:v>
                </c:pt>
              </c:strCache>
            </c:strRef>
          </c:cat>
          <c:val>
            <c:numRef>
              <c:f>Sheet1!$AJ$11:$AJ$17</c:f>
              <c:numCache>
                <c:formatCode>General</c:formatCode>
                <c:ptCount val="7"/>
                <c:pt idx="0">
                  <c:v>8</c:v>
                </c:pt>
                <c:pt idx="1">
                  <c:v>30</c:v>
                </c:pt>
                <c:pt idx="2">
                  <c:v>125</c:v>
                </c:pt>
                <c:pt idx="3">
                  <c:v>16</c:v>
                </c:pt>
                <c:pt idx="4">
                  <c:v>360</c:v>
                </c:pt>
                <c:pt idx="5">
                  <c:v>320</c:v>
                </c:pt>
                <c:pt idx="6">
                  <c:v>6</c:v>
                </c:pt>
              </c:numCache>
            </c:numRef>
          </c:val>
        </c:ser>
        <c:dLbls>
          <c:showLegendKey val="0"/>
          <c:showVal val="0"/>
          <c:showCatName val="0"/>
          <c:showSerName val="1"/>
          <c:showPercent val="0"/>
          <c:showBubbleSize val="0"/>
        </c:dLbls>
        <c:gapWidth val="150"/>
        <c:axId val="341200968"/>
        <c:axId val="341199792"/>
      </c:barChart>
      <c:catAx>
        <c:axId val="341200968"/>
        <c:scaling>
          <c:orientation val="minMax"/>
        </c:scaling>
        <c:delete val="0"/>
        <c:axPos val="l"/>
        <c:numFmt formatCode="General" sourceLinked="0"/>
        <c:majorTickMark val="out"/>
        <c:minorTickMark val="none"/>
        <c:tickLblPos val="nextTo"/>
        <c:txPr>
          <a:bodyPr/>
          <a:lstStyle/>
          <a:p>
            <a:pPr>
              <a:defRPr sz="1100" b="1"/>
            </a:pPr>
            <a:endParaRPr lang="en-US"/>
          </a:p>
        </c:txPr>
        <c:crossAx val="341199792"/>
        <c:crosses val="autoZero"/>
        <c:auto val="1"/>
        <c:lblAlgn val="ctr"/>
        <c:lblOffset val="100"/>
        <c:noMultiLvlLbl val="0"/>
      </c:catAx>
      <c:valAx>
        <c:axId val="341199792"/>
        <c:scaling>
          <c:orientation val="minMax"/>
        </c:scaling>
        <c:delete val="1"/>
        <c:axPos val="b"/>
        <c:numFmt formatCode="General" sourceLinked="1"/>
        <c:majorTickMark val="out"/>
        <c:minorTickMark val="none"/>
        <c:tickLblPos val="nextTo"/>
        <c:crossAx val="34120096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dirty="0">
                <a:solidFill>
                  <a:srgbClr val="646B86"/>
                </a:solidFill>
              </a:rPr>
              <a:t>Financing</a:t>
            </a:r>
            <a:r>
              <a:rPr lang="en-US" sz="1600" baseline="0" dirty="0">
                <a:solidFill>
                  <a:srgbClr val="646B86"/>
                </a:solidFill>
              </a:rPr>
              <a:t> Flows from External Sources into African </a:t>
            </a:r>
            <a:r>
              <a:rPr lang="en-US" sz="1600" baseline="0" dirty="0" smtClean="0">
                <a:solidFill>
                  <a:srgbClr val="646B86"/>
                </a:solidFill>
              </a:rPr>
              <a:t>infrastructure</a:t>
            </a:r>
            <a:r>
              <a:rPr lang="en-US" sz="1600" baseline="0" dirty="0">
                <a:solidFill>
                  <a:srgbClr val="646B86"/>
                </a:solidFill>
              </a:rPr>
              <a:t>, 2013</a:t>
            </a:r>
          </a:p>
        </c:rich>
      </c:tx>
      <c:overlay val="0"/>
    </c:title>
    <c:autoTitleDeleted val="0"/>
    <c:plotArea>
      <c:layout/>
      <c:barChart>
        <c:barDir val="col"/>
        <c:grouping val="stacked"/>
        <c:varyColors val="0"/>
        <c:ser>
          <c:idx val="0"/>
          <c:order val="0"/>
          <c:tx>
            <c:strRef>
              <c:f>Sheet1!$J$4</c:f>
              <c:strCache>
                <c:ptCount val="1"/>
              </c:strCache>
            </c:strRef>
          </c:tx>
          <c:spPr>
            <a:solidFill>
              <a:schemeClr val="bg2">
                <a:lumMod val="75000"/>
              </a:schemeClr>
            </a:solidFill>
            <a:ln>
              <a:noFill/>
            </a:ln>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Sheet1!$J$5:$J$10</c:f>
              <c:numCache>
                <c:formatCode>#,##0</c:formatCode>
                <c:ptCount val="6"/>
                <c:pt idx="1">
                  <c:v>147000000</c:v>
                </c:pt>
                <c:pt idx="2">
                  <c:v>2451000</c:v>
                </c:pt>
                <c:pt idx="4">
                  <c:v>2183000000</c:v>
                </c:pt>
                <c:pt idx="5">
                  <c:v>3296000000</c:v>
                </c:pt>
              </c:numCache>
            </c:numRef>
          </c:val>
        </c:ser>
        <c:ser>
          <c:idx val="1"/>
          <c:order val="1"/>
          <c:tx>
            <c:strRef>
              <c:f>Sheet1!$K$4</c:f>
              <c:strCache>
                <c:ptCount val="1"/>
                <c:pt idx="0">
                  <c:v>China</c:v>
                </c:pt>
              </c:strCache>
            </c:strRef>
          </c:tx>
          <c:spPr>
            <a:solidFill>
              <a:srgbClr val="E253F7"/>
            </a:solidFill>
          </c:spPr>
          <c:invertIfNegative val="0"/>
          <c:dLbls>
            <c:numFmt formatCode="#,##0.00" sourceLinked="0"/>
            <c:spPr>
              <a:noFill/>
              <a:ln>
                <a:noFill/>
              </a:ln>
              <a:effectLst/>
            </c:spPr>
            <c:txPr>
              <a:bodyPr/>
              <a:lstStyle/>
              <a:p>
                <a:pPr>
                  <a:defRPr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Sheet1!$K$5:$K$10</c:f>
              <c:numCache>
                <c:formatCode>General</c:formatCode>
                <c:ptCount val="6"/>
                <c:pt idx="2" formatCode="#,##0">
                  <c:v>13443000000</c:v>
                </c:pt>
              </c:numCache>
            </c:numRef>
          </c:val>
        </c:ser>
        <c:ser>
          <c:idx val="2"/>
          <c:order val="2"/>
          <c:tx>
            <c:strRef>
              <c:f>Sheet1!$L$4</c:f>
              <c:strCache>
                <c:ptCount val="1"/>
                <c:pt idx="0">
                  <c:v>US</c:v>
                </c:pt>
              </c:strCache>
            </c:strRef>
          </c:tx>
          <c:spPr>
            <a:solidFill>
              <a:srgbClr val="DEC72B"/>
            </a:solidFill>
          </c:spPr>
          <c:invertIfNegative val="0"/>
          <c:dLbls>
            <c:numFmt formatCode="#,##0.00" sourceLinked="0"/>
            <c:spPr>
              <a:noFill/>
              <a:ln>
                <a:noFill/>
              </a:ln>
              <a:effectLst/>
            </c:spPr>
            <c:txPr>
              <a:bodyPr/>
              <a:lstStyle/>
              <a:p>
                <a:pPr>
                  <a:defRPr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Sheet1!$L$5:$L$10</c:f>
              <c:numCache>
                <c:formatCode>#,##0</c:formatCode>
                <c:ptCount val="6"/>
                <c:pt idx="1">
                  <c:v>7008000000</c:v>
                </c:pt>
              </c:numCache>
            </c:numRef>
          </c:val>
        </c:ser>
        <c:ser>
          <c:idx val="3"/>
          <c:order val="3"/>
          <c:tx>
            <c:strRef>
              <c:f>Sheet1!$M$4</c:f>
              <c:strCache>
                <c:ptCount val="1"/>
                <c:pt idx="0">
                  <c:v>WBG</c:v>
                </c:pt>
              </c:strCache>
            </c:strRef>
          </c:tx>
          <c:spPr>
            <a:solidFill>
              <a:srgbClr val="FF636E"/>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Sheet1!$M$5:$M$10</c:f>
              <c:numCache>
                <c:formatCode>General</c:formatCode>
                <c:ptCount val="6"/>
                <c:pt idx="3" formatCode="#,##0">
                  <c:v>4533000000</c:v>
                </c:pt>
              </c:numCache>
            </c:numRef>
          </c:val>
        </c:ser>
        <c:ser>
          <c:idx val="4"/>
          <c:order val="4"/>
          <c:tx>
            <c:strRef>
              <c:f>Sheet1!$N$4</c:f>
              <c:strCache>
                <c:ptCount val="1"/>
                <c:pt idx="0">
                  <c:v>AfDB</c:v>
                </c:pt>
              </c:strCache>
            </c:strRef>
          </c:tx>
          <c:spPr>
            <a:solidFill>
              <a:srgbClr val="DDBE7B"/>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Sheet1!$N$5:$N$10</c:f>
              <c:numCache>
                <c:formatCode>General</c:formatCode>
                <c:ptCount val="6"/>
                <c:pt idx="3" formatCode="#,##0">
                  <c:v>3565000000</c:v>
                </c:pt>
              </c:numCache>
            </c:numRef>
          </c:val>
        </c:ser>
        <c:ser>
          <c:idx val="5"/>
          <c:order val="5"/>
          <c:tx>
            <c:strRef>
              <c:f>Sheet1!$O$4</c:f>
              <c:strCache>
                <c:ptCount val="1"/>
                <c:pt idx="0">
                  <c:v>EIB</c:v>
                </c:pt>
              </c:strCache>
            </c:strRef>
          </c:tx>
          <c:spPr>
            <a:solidFill>
              <a:schemeClr val="tx2">
                <a:lumMod val="60000"/>
                <a:lumOff val="40000"/>
              </a:schemeClr>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Sheet1!$O$5:$O$10</c:f>
              <c:numCache>
                <c:formatCode>General</c:formatCode>
                <c:ptCount val="6"/>
                <c:pt idx="3" formatCode="#,##0">
                  <c:v>1077000000</c:v>
                </c:pt>
              </c:numCache>
            </c:numRef>
          </c:val>
        </c:ser>
        <c:ser>
          <c:idx val="6"/>
          <c:order val="6"/>
          <c:tx>
            <c:strRef>
              <c:f>Sheet1!$P$4</c:f>
              <c:strCache>
                <c:ptCount val="1"/>
                <c:pt idx="0">
                  <c:v>EC</c:v>
                </c:pt>
              </c:strCache>
            </c:strRef>
          </c:tx>
          <c:spPr>
            <a:solidFill>
              <a:srgbClr val="DA7B85"/>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Sheet1!$P$5:$P$10</c:f>
              <c:numCache>
                <c:formatCode>General</c:formatCode>
                <c:ptCount val="6"/>
                <c:pt idx="0" formatCode="#,##0">
                  <c:v>1628000000</c:v>
                </c:pt>
              </c:numCache>
            </c:numRef>
          </c:val>
        </c:ser>
        <c:ser>
          <c:idx val="7"/>
          <c:order val="7"/>
          <c:tx>
            <c:strRef>
              <c:f>Sheet1!$Q$4</c:f>
              <c:strCache>
                <c:ptCount val="1"/>
                <c:pt idx="0">
                  <c:v>France</c:v>
                </c:pt>
              </c:strCache>
            </c:strRef>
          </c:tx>
          <c:spPr>
            <a:solidFill>
              <a:schemeClr val="accent1"/>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Sheet1!$Q$5:$Q$10</c:f>
              <c:numCache>
                <c:formatCode>General</c:formatCode>
                <c:ptCount val="6"/>
                <c:pt idx="0" formatCode="#,##0">
                  <c:v>2542000000</c:v>
                </c:pt>
              </c:numCache>
            </c:numRef>
          </c:val>
        </c:ser>
        <c:ser>
          <c:idx val="8"/>
          <c:order val="8"/>
          <c:tx>
            <c:strRef>
              <c:f>Sheet1!$R$4</c:f>
              <c:strCache>
                <c:ptCount val="1"/>
                <c:pt idx="0">
                  <c:v>UK</c:v>
                </c:pt>
              </c:strCache>
            </c:strRef>
          </c:tx>
          <c:spPr>
            <a:solidFill>
              <a:srgbClr val="F1B084"/>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Sheet1!$R$5:$R$10</c:f>
              <c:numCache>
                <c:formatCode>General</c:formatCode>
                <c:ptCount val="6"/>
                <c:pt idx="0" formatCode="#,##0">
                  <c:v>1068000000</c:v>
                </c:pt>
              </c:numCache>
            </c:numRef>
          </c:val>
        </c:ser>
        <c:ser>
          <c:idx val="9"/>
          <c:order val="9"/>
          <c:tx>
            <c:strRef>
              <c:f>Sheet1!$S$4</c:f>
              <c:strCache>
                <c:ptCount val="1"/>
                <c:pt idx="0">
                  <c:v>Germany</c:v>
                </c:pt>
              </c:strCache>
            </c:strRef>
          </c:tx>
          <c:spPr>
            <a:solidFill>
              <a:srgbClr val="FF6600"/>
            </a:solidFill>
          </c:spPr>
          <c:invertIfNegative val="0"/>
          <c:cat>
            <c:strRef>
              <c:f>Sheet1!$I$5:$I$10</c:f>
              <c:strCache>
                <c:ptCount val="6"/>
                <c:pt idx="0">
                  <c:v>Europe</c:v>
                </c:pt>
                <c:pt idx="1">
                  <c:v>The Americas</c:v>
                </c:pt>
                <c:pt idx="2">
                  <c:v>Asia</c:v>
                </c:pt>
                <c:pt idx="3">
                  <c:v>Multilateral Development Banks</c:v>
                </c:pt>
                <c:pt idx="4">
                  <c:v>Regional Development Banks</c:v>
                </c:pt>
                <c:pt idx="5">
                  <c:v>Arab Co-ordination Group</c:v>
                </c:pt>
              </c:strCache>
            </c:strRef>
          </c:cat>
          <c:val>
            <c:numRef>
              <c:f>Sheet1!$S$5:$S$10</c:f>
              <c:numCache>
                <c:formatCode>General</c:formatCode>
                <c:ptCount val="6"/>
                <c:pt idx="0" formatCode="#,##0">
                  <c:v>1031000000</c:v>
                </c:pt>
              </c:numCache>
            </c:numRef>
          </c:val>
        </c:ser>
        <c:dLbls>
          <c:showLegendKey val="0"/>
          <c:showVal val="0"/>
          <c:showCatName val="0"/>
          <c:showSerName val="0"/>
          <c:showPercent val="0"/>
          <c:showBubbleSize val="0"/>
        </c:dLbls>
        <c:gapWidth val="150"/>
        <c:overlap val="100"/>
        <c:axId val="341200184"/>
        <c:axId val="341580720"/>
      </c:barChart>
      <c:catAx>
        <c:axId val="341200184"/>
        <c:scaling>
          <c:orientation val="minMax"/>
        </c:scaling>
        <c:delete val="0"/>
        <c:axPos val="b"/>
        <c:numFmt formatCode="General" sourceLinked="0"/>
        <c:majorTickMark val="out"/>
        <c:minorTickMark val="none"/>
        <c:tickLblPos val="nextTo"/>
        <c:txPr>
          <a:bodyPr/>
          <a:lstStyle/>
          <a:p>
            <a:pPr>
              <a:defRPr sz="1300" b="1"/>
            </a:pPr>
            <a:endParaRPr lang="en-US"/>
          </a:p>
        </c:txPr>
        <c:crossAx val="341580720"/>
        <c:crosses val="autoZero"/>
        <c:auto val="1"/>
        <c:lblAlgn val="ctr"/>
        <c:lblOffset val="100"/>
        <c:noMultiLvlLbl val="0"/>
      </c:catAx>
      <c:valAx>
        <c:axId val="341580720"/>
        <c:scaling>
          <c:orientation val="minMax"/>
        </c:scaling>
        <c:delete val="0"/>
        <c:axPos val="l"/>
        <c:majorGridlines/>
        <c:numFmt formatCode="#,##0" sourceLinked="1"/>
        <c:majorTickMark val="out"/>
        <c:minorTickMark val="none"/>
        <c:tickLblPos val="nextTo"/>
        <c:crossAx val="341200184"/>
        <c:crosses val="autoZero"/>
        <c:crossBetween val="between"/>
        <c:dispUnits>
          <c:builtInUnit val="billions"/>
          <c:dispUnitsLbl/>
        </c:dispUnits>
      </c:valAx>
    </c:plotArea>
    <c:legend>
      <c:legendPos val="r"/>
      <c:legendEntry>
        <c:idx val="9"/>
        <c:delete val="1"/>
      </c:legendEntry>
      <c:overlay val="0"/>
      <c:txPr>
        <a:bodyPr/>
        <a:lstStyle/>
        <a:p>
          <a:pPr>
            <a:defRPr sz="11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600" dirty="0" smtClean="0">
                <a:solidFill>
                  <a:srgbClr val="646B86"/>
                </a:solidFill>
              </a:rPr>
              <a:t>Sub-Saharan</a:t>
            </a:r>
            <a:r>
              <a:rPr lang="en-US" sz="1600" baseline="0" dirty="0" smtClean="0">
                <a:solidFill>
                  <a:srgbClr val="646B86"/>
                </a:solidFill>
              </a:rPr>
              <a:t> Africa (ex. South Africa): Cumulative Sovereign Bond Issuance, 2006 – 2014</a:t>
            </a:r>
            <a:br>
              <a:rPr lang="en-US" sz="1600" baseline="0" dirty="0" smtClean="0">
                <a:solidFill>
                  <a:srgbClr val="646B86"/>
                </a:solidFill>
              </a:rPr>
            </a:br>
            <a:r>
              <a:rPr lang="en-US" sz="1100" b="0" baseline="0" dirty="0" smtClean="0">
                <a:solidFill>
                  <a:schemeClr val="tx1"/>
                </a:solidFill>
              </a:rPr>
              <a:t>In $US Billions</a:t>
            </a:r>
            <a:endParaRPr lang="en-US" sz="1100" b="0" dirty="0">
              <a:solidFill>
                <a:schemeClr val="tx1"/>
              </a:solidFill>
            </a:endParaRPr>
          </a:p>
        </c:rich>
      </c:tx>
      <c:layout>
        <c:manualLayout>
          <c:xMode val="edge"/>
          <c:yMode val="edge"/>
          <c:x val="5.1820019812726603E-2"/>
          <c:y val="2.30418150626082E-2"/>
        </c:manualLayout>
      </c:layout>
      <c:overlay val="0"/>
    </c:title>
    <c:autoTitleDeleted val="0"/>
    <c:plotArea>
      <c:layout/>
      <c:barChart>
        <c:barDir val="bar"/>
        <c:grouping val="clustered"/>
        <c:varyColors val="0"/>
        <c:ser>
          <c:idx val="0"/>
          <c:order val="0"/>
          <c:invertIfNegative val="0"/>
          <c:dLbls>
            <c:spPr>
              <a:noFill/>
              <a:ln>
                <a:noFill/>
              </a:ln>
              <a:effectLst/>
            </c:spPr>
            <c:txPr>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Sheet1!$B$22:$B$33</c:f>
              <c:strCache>
                <c:ptCount val="12"/>
                <c:pt idx="0">
                  <c:v>Seychelles </c:v>
                </c:pt>
                <c:pt idx="1">
                  <c:v>Rwanda</c:v>
                </c:pt>
                <c:pt idx="2">
                  <c:v>Namibia</c:v>
                </c:pt>
                <c:pt idx="3">
                  <c:v>Tanzania</c:v>
                </c:pt>
                <c:pt idx="4">
                  <c:v>Ivory Coast</c:v>
                </c:pt>
                <c:pt idx="5">
                  <c:v>Angola</c:v>
                </c:pt>
                <c:pt idx="6">
                  <c:v>Senegal</c:v>
                </c:pt>
                <c:pt idx="7">
                  <c:v>Nigeria</c:v>
                </c:pt>
                <c:pt idx="8">
                  <c:v>Zambia</c:v>
                </c:pt>
                <c:pt idx="9">
                  <c:v>Kenya</c:v>
                </c:pt>
                <c:pt idx="10">
                  <c:v>Gabon</c:v>
                </c:pt>
                <c:pt idx="11">
                  <c:v>Ghana</c:v>
                </c:pt>
              </c:strCache>
            </c:strRef>
          </c:cat>
          <c:val>
            <c:numRef>
              <c:f>Sheet1!$C$22:$C$33</c:f>
              <c:numCache>
                <c:formatCode>General</c:formatCode>
                <c:ptCount val="12"/>
                <c:pt idx="0">
                  <c:v>0.2</c:v>
                </c:pt>
                <c:pt idx="1">
                  <c:v>0.4</c:v>
                </c:pt>
                <c:pt idx="2">
                  <c:v>0.5</c:v>
                </c:pt>
                <c:pt idx="3">
                  <c:v>0.6</c:v>
                </c:pt>
                <c:pt idx="4">
                  <c:v>0.7</c:v>
                </c:pt>
                <c:pt idx="5">
                  <c:v>1</c:v>
                </c:pt>
                <c:pt idx="6">
                  <c:v>1.2</c:v>
                </c:pt>
                <c:pt idx="7">
                  <c:v>1.5</c:v>
                </c:pt>
                <c:pt idx="8">
                  <c:v>1.7</c:v>
                </c:pt>
                <c:pt idx="9">
                  <c:v>2</c:v>
                </c:pt>
                <c:pt idx="10">
                  <c:v>2.6</c:v>
                </c:pt>
                <c:pt idx="11">
                  <c:v>2.6</c:v>
                </c:pt>
              </c:numCache>
            </c:numRef>
          </c:val>
        </c:ser>
        <c:dLbls>
          <c:showLegendKey val="0"/>
          <c:showVal val="1"/>
          <c:showCatName val="0"/>
          <c:showSerName val="0"/>
          <c:showPercent val="0"/>
          <c:showBubbleSize val="0"/>
        </c:dLbls>
        <c:gapWidth val="150"/>
        <c:axId val="341578368"/>
        <c:axId val="341579544"/>
      </c:barChart>
      <c:catAx>
        <c:axId val="341578368"/>
        <c:scaling>
          <c:orientation val="minMax"/>
        </c:scaling>
        <c:delete val="0"/>
        <c:axPos val="l"/>
        <c:numFmt formatCode="General" sourceLinked="0"/>
        <c:majorTickMark val="out"/>
        <c:minorTickMark val="none"/>
        <c:tickLblPos val="nextTo"/>
        <c:txPr>
          <a:bodyPr/>
          <a:lstStyle/>
          <a:p>
            <a:pPr>
              <a:defRPr sz="1400" b="1"/>
            </a:pPr>
            <a:endParaRPr lang="en-US"/>
          </a:p>
        </c:txPr>
        <c:crossAx val="341579544"/>
        <c:crosses val="autoZero"/>
        <c:auto val="1"/>
        <c:lblAlgn val="ctr"/>
        <c:lblOffset val="100"/>
        <c:noMultiLvlLbl val="0"/>
      </c:catAx>
      <c:valAx>
        <c:axId val="341579544"/>
        <c:scaling>
          <c:orientation val="minMax"/>
        </c:scaling>
        <c:delete val="1"/>
        <c:axPos val="b"/>
        <c:numFmt formatCode="General" sourceLinked="1"/>
        <c:majorTickMark val="out"/>
        <c:minorTickMark val="none"/>
        <c:tickLblPos val="nextTo"/>
        <c:crossAx val="34157836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solidFill>
                  <a:schemeClr val="tx2"/>
                </a:solidFill>
              </a:rPr>
              <a:t>Financial</a:t>
            </a:r>
            <a:r>
              <a:rPr lang="en-US" baseline="0" dirty="0" smtClean="0">
                <a:solidFill>
                  <a:schemeClr val="tx2"/>
                </a:solidFill>
              </a:rPr>
              <a:t> Sector Composition in Kenya, 2013</a:t>
            </a:r>
          </a:p>
          <a:p>
            <a:pPr>
              <a:defRPr/>
            </a:pPr>
            <a:r>
              <a:rPr lang="en-US" sz="1100" b="0" baseline="0" dirty="0" smtClean="0"/>
              <a:t>Percent</a:t>
            </a:r>
            <a:endParaRPr lang="en-US" sz="1100" b="0" dirty="0"/>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0"/>
              <c:tx>
                <c:rich>
                  <a:bodyPr/>
                  <a:lstStyle/>
                  <a:p>
                    <a:r>
                      <a:rPr lang="en-US"/>
                      <a:t>Banking </a:t>
                    </a:r>
                    <a:r>
                      <a:rPr lang="en-US" smtClean="0"/>
                      <a:t>Assets</a:t>
                    </a:r>
                  </a:p>
                  <a:p>
                    <a:r>
                      <a:rPr lang="en-US" smtClean="0"/>
                      <a:t>65.9%</a:t>
                    </a:r>
                    <a:endParaRPr lang="en-US"/>
                  </a:p>
                </c:rich>
              </c:tx>
              <c:showLegendKey val="0"/>
              <c:showVal val="0"/>
              <c:showCatName val="1"/>
              <c:showSerName val="0"/>
              <c:showPercent val="0"/>
              <c:showBubbleSize val="0"/>
              <c:extLst>
                <c:ext xmlns:c15="http://schemas.microsoft.com/office/drawing/2012/chart" uri="{CE6537A1-D6FC-4f65-9D91-7224C49458BB}"/>
              </c:extLst>
            </c:dLbl>
            <c:dLbl>
              <c:idx val="1"/>
              <c:tx>
                <c:rich>
                  <a:bodyPr/>
                  <a:lstStyle/>
                  <a:p>
                    <a:r>
                      <a:rPr lang="en-US" dirty="0"/>
                      <a:t>SACCO </a:t>
                    </a:r>
                    <a:r>
                      <a:rPr lang="en-US" dirty="0" smtClean="0"/>
                      <a:t>Assets</a:t>
                    </a:r>
                  </a:p>
                  <a:p>
                    <a:r>
                      <a:rPr lang="en-US" dirty="0" smtClean="0"/>
                      <a:t>8.2%</a:t>
                    </a:r>
                    <a:endParaRPr lang="en-US" dirty="0"/>
                  </a:p>
                </c:rich>
              </c:tx>
              <c:showLegendKey val="0"/>
              <c:showVal val="0"/>
              <c:showCatName val="1"/>
              <c:showSerName val="0"/>
              <c:showPercent val="0"/>
              <c:showBubbleSize val="0"/>
              <c:extLst>
                <c:ext xmlns:c15="http://schemas.microsoft.com/office/drawing/2012/chart" uri="{CE6537A1-D6FC-4f65-9D91-7224C49458BB}"/>
              </c:extLst>
            </c:dLbl>
            <c:dLbl>
              <c:idx val="2"/>
              <c:tx>
                <c:rich>
                  <a:bodyPr/>
                  <a:lstStyle/>
                  <a:p>
                    <a:r>
                      <a:rPr lang="en-US"/>
                      <a:t>Insurance </a:t>
                    </a:r>
                    <a:r>
                      <a:rPr lang="en-US" smtClean="0"/>
                      <a:t>Assets</a:t>
                    </a:r>
                  </a:p>
                  <a:p>
                    <a:r>
                      <a:rPr lang="en-US" smtClean="0"/>
                      <a:t>8.9%</a:t>
                    </a:r>
                    <a:endParaRPr lang="en-US"/>
                  </a:p>
                </c:rich>
              </c:tx>
              <c:showLegendKey val="0"/>
              <c:showVal val="0"/>
              <c:showCatName val="1"/>
              <c:showSerName val="0"/>
              <c:showPercent val="0"/>
              <c:showBubbleSize val="0"/>
              <c:extLst>
                <c:ext xmlns:c15="http://schemas.microsoft.com/office/drawing/2012/chart" uri="{CE6537A1-D6FC-4f65-9D91-7224C49458BB}"/>
              </c:extLst>
            </c:dLbl>
            <c:dLbl>
              <c:idx val="3"/>
              <c:tx>
                <c:rich>
                  <a:bodyPr/>
                  <a:lstStyle/>
                  <a:p>
                    <a:r>
                      <a:rPr lang="en-US" dirty="0"/>
                      <a:t>Pension Funds </a:t>
                    </a:r>
                    <a:r>
                      <a:rPr lang="en-US" dirty="0" smtClean="0"/>
                      <a:t>Assets </a:t>
                    </a:r>
                  </a:p>
                  <a:p>
                    <a:r>
                      <a:rPr lang="en-US" dirty="0" smtClean="0"/>
                      <a:t>17.0%</a:t>
                    </a:r>
                  </a:p>
                </c:rich>
              </c:tx>
              <c:showLegendKey val="0"/>
              <c:showVal val="0"/>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200" b="1"/>
                </a:pPr>
                <a:endParaRPr lang="en-US"/>
              </a:p>
            </c:txPr>
            <c:showLegendKey val="0"/>
            <c:showVal val="0"/>
            <c:showCatName val="1"/>
            <c:showSerName val="0"/>
            <c:showPercent val="0"/>
            <c:showBubbleSize val="0"/>
            <c:showLeaderLines val="1"/>
            <c:extLst>
              <c:ext xmlns:c15="http://schemas.microsoft.com/office/drawing/2012/chart" uri="{CE6537A1-D6FC-4f65-9D91-7224C49458BB}"/>
            </c:extLst>
          </c:dLbls>
          <c:cat>
            <c:strRef>
              <c:f>Sheet1!$B$38:$B$41</c:f>
              <c:strCache>
                <c:ptCount val="4"/>
                <c:pt idx="0">
                  <c:v>Banking Assets</c:v>
                </c:pt>
                <c:pt idx="1">
                  <c:v>SACCO Assets</c:v>
                </c:pt>
                <c:pt idx="2">
                  <c:v>Insurance Assets</c:v>
                </c:pt>
                <c:pt idx="3">
                  <c:v>Pension Funds Assets</c:v>
                </c:pt>
              </c:strCache>
            </c:strRef>
          </c:cat>
          <c:val>
            <c:numRef>
              <c:f>Sheet1!$C$38:$C$41</c:f>
              <c:numCache>
                <c:formatCode>0.0%</c:formatCode>
                <c:ptCount val="4"/>
                <c:pt idx="0">
                  <c:v>0.65900000000000003</c:v>
                </c:pt>
                <c:pt idx="1">
                  <c:v>8.2000000000000003E-2</c:v>
                </c:pt>
                <c:pt idx="2">
                  <c:v>8.8999999999999996E-2</c:v>
                </c:pt>
                <c:pt idx="3">
                  <c:v>0.17</c:v>
                </c:pt>
              </c:numCache>
            </c:numRef>
          </c:val>
        </c:ser>
        <c:dLbls>
          <c:showLegendKey val="0"/>
          <c:showVal val="1"/>
          <c:showCatName val="0"/>
          <c:showSerName val="0"/>
          <c:showPercent val="0"/>
          <c:showBubbleSize val="0"/>
          <c:showLeaderLines val="1"/>
        </c:dLbls>
      </c:pie3DChart>
    </c:plotArea>
    <c:legend>
      <c:legendPos val="r"/>
      <c:overlay val="0"/>
      <c:txPr>
        <a:bodyPr/>
        <a:lstStyle/>
        <a:p>
          <a:pPr>
            <a:defRPr sz="1200" b="1"/>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solidFill>
                  <a:schemeClr val="tx2"/>
                </a:solidFill>
              </a:rPr>
              <a:t>Africa’s Pension Industry – Comparative</a:t>
            </a:r>
            <a:r>
              <a:rPr lang="en-US" baseline="0" dirty="0" smtClean="0">
                <a:solidFill>
                  <a:schemeClr val="tx2"/>
                </a:solidFill>
              </a:rPr>
              <a:t> Figures</a:t>
            </a:r>
            <a:endParaRPr lang="en-US" dirty="0">
              <a:solidFill>
                <a:schemeClr val="tx2"/>
              </a:solidFill>
            </a:endParaRPr>
          </a:p>
        </c:rich>
      </c:tx>
      <c:overlay val="0"/>
    </c:title>
    <c:autoTitleDeleted val="0"/>
    <c:plotArea>
      <c:layout/>
      <c:barChart>
        <c:barDir val="col"/>
        <c:grouping val="clustered"/>
        <c:varyColors val="0"/>
        <c:ser>
          <c:idx val="0"/>
          <c:order val="0"/>
          <c:tx>
            <c:strRef>
              <c:f>Sheet1!$K$45</c:f>
              <c:strCache>
                <c:ptCount val="1"/>
                <c:pt idx="0">
                  <c:v>Pension Assets (US$bn)</c:v>
                </c:pt>
              </c:strCache>
            </c:strRef>
          </c:tx>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Sheet1!$J$46:$J$52</c:f>
              <c:strCache>
                <c:ptCount val="7"/>
                <c:pt idx="0">
                  <c:v>Nigeria</c:v>
                </c:pt>
                <c:pt idx="1">
                  <c:v>South Africa</c:v>
                </c:pt>
                <c:pt idx="2">
                  <c:v>Kenya </c:v>
                </c:pt>
                <c:pt idx="3">
                  <c:v>Botswana</c:v>
                </c:pt>
                <c:pt idx="4">
                  <c:v>Ghana</c:v>
                </c:pt>
                <c:pt idx="5">
                  <c:v>Namibia</c:v>
                </c:pt>
                <c:pt idx="6">
                  <c:v>Uganda </c:v>
                </c:pt>
              </c:strCache>
            </c:strRef>
          </c:cat>
          <c:val>
            <c:numRef>
              <c:f>Sheet1!$K$46:$K$52</c:f>
              <c:numCache>
                <c:formatCode>General</c:formatCode>
                <c:ptCount val="7"/>
                <c:pt idx="0">
                  <c:v>30</c:v>
                </c:pt>
                <c:pt idx="1">
                  <c:v>270</c:v>
                </c:pt>
                <c:pt idx="2">
                  <c:v>8</c:v>
                </c:pt>
                <c:pt idx="3">
                  <c:v>6</c:v>
                </c:pt>
                <c:pt idx="4">
                  <c:v>3</c:v>
                </c:pt>
                <c:pt idx="5">
                  <c:v>10</c:v>
                </c:pt>
                <c:pt idx="6">
                  <c:v>3</c:v>
                </c:pt>
              </c:numCache>
            </c:numRef>
          </c:val>
        </c:ser>
        <c:dLbls>
          <c:showLegendKey val="0"/>
          <c:showVal val="0"/>
          <c:showCatName val="0"/>
          <c:showSerName val="0"/>
          <c:showPercent val="0"/>
          <c:showBubbleSize val="0"/>
        </c:dLbls>
        <c:gapWidth val="150"/>
        <c:axId val="339022344"/>
        <c:axId val="339022736"/>
      </c:barChart>
      <c:lineChart>
        <c:grouping val="standard"/>
        <c:varyColors val="0"/>
        <c:ser>
          <c:idx val="1"/>
          <c:order val="1"/>
          <c:tx>
            <c:strRef>
              <c:f>Sheet1!$L$45</c:f>
              <c:strCache>
                <c:ptCount val="1"/>
                <c:pt idx="0">
                  <c:v>% of GDP</c:v>
                </c:pt>
              </c:strCache>
            </c:strRef>
          </c:tx>
          <c:marker>
            <c:symbol val="none"/>
          </c:marker>
          <c:cat>
            <c:strRef>
              <c:f>Sheet1!$J$46:$J$52</c:f>
              <c:strCache>
                <c:ptCount val="7"/>
                <c:pt idx="0">
                  <c:v>Nigeria</c:v>
                </c:pt>
                <c:pt idx="1">
                  <c:v>South Africa</c:v>
                </c:pt>
                <c:pt idx="2">
                  <c:v>Kenya </c:v>
                </c:pt>
                <c:pt idx="3">
                  <c:v>Botswana</c:v>
                </c:pt>
                <c:pt idx="4">
                  <c:v>Ghana</c:v>
                </c:pt>
                <c:pt idx="5">
                  <c:v>Namibia</c:v>
                </c:pt>
                <c:pt idx="6">
                  <c:v>Uganda </c:v>
                </c:pt>
              </c:strCache>
            </c:strRef>
          </c:cat>
          <c:val>
            <c:numRef>
              <c:f>Sheet1!$L$46:$L$52</c:f>
              <c:numCache>
                <c:formatCode>0%</c:formatCode>
                <c:ptCount val="7"/>
                <c:pt idx="0">
                  <c:v>0.08</c:v>
                </c:pt>
                <c:pt idx="1">
                  <c:v>0.7</c:v>
                </c:pt>
                <c:pt idx="2">
                  <c:v>0.18</c:v>
                </c:pt>
                <c:pt idx="3">
                  <c:v>0.7</c:v>
                </c:pt>
                <c:pt idx="4">
                  <c:v>0.1</c:v>
                </c:pt>
                <c:pt idx="5">
                  <c:v>0.5</c:v>
                </c:pt>
                <c:pt idx="6">
                  <c:v>0.18</c:v>
                </c:pt>
              </c:numCache>
            </c:numRef>
          </c:val>
          <c:smooth val="0"/>
        </c:ser>
        <c:dLbls>
          <c:showLegendKey val="0"/>
          <c:showVal val="0"/>
          <c:showCatName val="0"/>
          <c:showSerName val="0"/>
          <c:showPercent val="0"/>
          <c:showBubbleSize val="0"/>
        </c:dLbls>
        <c:marker val="1"/>
        <c:smooth val="0"/>
        <c:axId val="247241504"/>
        <c:axId val="247238368"/>
      </c:lineChart>
      <c:catAx>
        <c:axId val="339022344"/>
        <c:scaling>
          <c:orientation val="minMax"/>
        </c:scaling>
        <c:delete val="0"/>
        <c:axPos val="b"/>
        <c:numFmt formatCode="General" sourceLinked="0"/>
        <c:majorTickMark val="out"/>
        <c:minorTickMark val="none"/>
        <c:tickLblPos val="nextTo"/>
        <c:crossAx val="339022736"/>
        <c:crosses val="autoZero"/>
        <c:auto val="1"/>
        <c:lblAlgn val="ctr"/>
        <c:lblOffset val="100"/>
        <c:noMultiLvlLbl val="0"/>
      </c:catAx>
      <c:valAx>
        <c:axId val="339022736"/>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339022344"/>
        <c:crosses val="autoZero"/>
        <c:crossBetween val="between"/>
      </c:valAx>
      <c:valAx>
        <c:axId val="247238368"/>
        <c:scaling>
          <c:orientation val="minMax"/>
        </c:scaling>
        <c:delete val="0"/>
        <c:axPos val="r"/>
        <c:numFmt formatCode="0%" sourceLinked="1"/>
        <c:majorTickMark val="out"/>
        <c:minorTickMark val="none"/>
        <c:tickLblPos val="nextTo"/>
        <c:txPr>
          <a:bodyPr/>
          <a:lstStyle/>
          <a:p>
            <a:pPr>
              <a:defRPr b="1"/>
            </a:pPr>
            <a:endParaRPr lang="en-US"/>
          </a:p>
        </c:txPr>
        <c:crossAx val="247241504"/>
        <c:crosses val="max"/>
        <c:crossBetween val="between"/>
      </c:valAx>
      <c:catAx>
        <c:axId val="247241504"/>
        <c:scaling>
          <c:orientation val="minMax"/>
        </c:scaling>
        <c:delete val="1"/>
        <c:axPos val="b"/>
        <c:numFmt formatCode="General" sourceLinked="1"/>
        <c:majorTickMark val="out"/>
        <c:minorTickMark val="none"/>
        <c:tickLblPos val="nextTo"/>
        <c:crossAx val="247238368"/>
        <c:crosses val="autoZero"/>
        <c:auto val="1"/>
        <c:lblAlgn val="ctr"/>
        <c:lblOffset val="100"/>
        <c:noMultiLvlLbl val="0"/>
      </c:catAx>
    </c:plotArea>
    <c:legend>
      <c:legendPos val="b"/>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solidFill>
                  <a:schemeClr val="tx2"/>
                </a:solidFill>
              </a:rPr>
              <a:t>Nigeria – High Growth</a:t>
            </a:r>
            <a:r>
              <a:rPr lang="en-US" baseline="0" dirty="0" smtClean="0">
                <a:solidFill>
                  <a:schemeClr val="tx2"/>
                </a:solidFill>
              </a:rPr>
              <a:t> Market: 8 year CAGR @33%</a:t>
            </a:r>
          </a:p>
          <a:p>
            <a:pPr>
              <a:defRPr/>
            </a:pPr>
            <a:r>
              <a:rPr lang="en-US" baseline="0" dirty="0" smtClean="0">
                <a:solidFill>
                  <a:schemeClr val="tx2"/>
                </a:solidFill>
              </a:rPr>
              <a:t>AUM $</a:t>
            </a:r>
            <a:r>
              <a:rPr lang="en-US" baseline="0" dirty="0" err="1" smtClean="0">
                <a:solidFill>
                  <a:schemeClr val="tx2"/>
                </a:solidFill>
              </a:rPr>
              <a:t>USbn</a:t>
            </a:r>
            <a:r>
              <a:rPr lang="en-US" baseline="0" dirty="0" smtClean="0">
                <a:solidFill>
                  <a:schemeClr val="tx2"/>
                </a:solidFill>
              </a:rPr>
              <a:t> </a:t>
            </a:r>
            <a:endParaRPr lang="en-US" dirty="0">
              <a:solidFill>
                <a:schemeClr val="tx2"/>
              </a:solidFill>
            </a:endParaRPr>
          </a:p>
        </c:rich>
      </c:tx>
      <c:overlay val="0"/>
    </c:title>
    <c:autoTitleDeleted val="0"/>
    <c:plotArea>
      <c:layout/>
      <c:barChart>
        <c:barDir val="col"/>
        <c:grouping val="clustered"/>
        <c:varyColors val="0"/>
        <c:ser>
          <c:idx val="0"/>
          <c:order val="0"/>
          <c:tx>
            <c:strRef>
              <c:f>'Nigeria AUM'!$B$5</c:f>
              <c:strCache>
                <c:ptCount val="1"/>
                <c:pt idx="0">
                  <c:v>AuM $bn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'Nigeria AUM'!$A$6:$A$12</c:f>
              <c:numCache>
                <c:formatCode>General</c:formatCode>
                <c:ptCount val="7"/>
                <c:pt idx="0">
                  <c:v>2008</c:v>
                </c:pt>
                <c:pt idx="1">
                  <c:v>2009</c:v>
                </c:pt>
                <c:pt idx="2">
                  <c:v>2010</c:v>
                </c:pt>
                <c:pt idx="3">
                  <c:v>2011</c:v>
                </c:pt>
                <c:pt idx="4">
                  <c:v>2012</c:v>
                </c:pt>
                <c:pt idx="5">
                  <c:v>2013</c:v>
                </c:pt>
                <c:pt idx="6">
                  <c:v>2014</c:v>
                </c:pt>
              </c:numCache>
            </c:numRef>
          </c:cat>
          <c:val>
            <c:numRef>
              <c:f>'Nigeria AUM'!$B$6:$B$12</c:f>
              <c:numCache>
                <c:formatCode>General</c:formatCode>
                <c:ptCount val="7"/>
                <c:pt idx="0">
                  <c:v>7</c:v>
                </c:pt>
                <c:pt idx="1">
                  <c:v>9.6</c:v>
                </c:pt>
                <c:pt idx="2">
                  <c:v>13</c:v>
                </c:pt>
                <c:pt idx="3">
                  <c:v>15</c:v>
                </c:pt>
                <c:pt idx="4">
                  <c:v>16.62</c:v>
                </c:pt>
                <c:pt idx="5">
                  <c:v>24.9</c:v>
                </c:pt>
                <c:pt idx="6">
                  <c:v>30</c:v>
                </c:pt>
              </c:numCache>
            </c:numRef>
          </c:val>
        </c:ser>
        <c:dLbls>
          <c:dLblPos val="outEnd"/>
          <c:showLegendKey val="0"/>
          <c:showVal val="1"/>
          <c:showCatName val="0"/>
          <c:showSerName val="0"/>
          <c:showPercent val="0"/>
          <c:showBubbleSize val="0"/>
        </c:dLbls>
        <c:gapWidth val="100"/>
        <c:overlap val="-24"/>
        <c:axId val="247325600"/>
        <c:axId val="340872872"/>
      </c:barChart>
      <c:lineChart>
        <c:grouping val="standard"/>
        <c:varyColors val="0"/>
        <c:ser>
          <c:idx val="1"/>
          <c:order val="1"/>
          <c:tx>
            <c:strRef>
              <c:f>'Nigeria AUM'!$C$5</c:f>
              <c:strCache>
                <c:ptCount val="1"/>
                <c:pt idx="0">
                  <c:v>Growth</c:v>
                </c:pt>
              </c:strCache>
            </c:strRef>
          </c:tx>
          <c:spPr>
            <a:ln w="57150" cmpd="sng"/>
          </c:spPr>
          <c:marker>
            <c:symbol val="none"/>
          </c:marker>
          <c:cat>
            <c:numRef>
              <c:f>'Nigeria AUM'!$A$6:$A$12</c:f>
              <c:numCache>
                <c:formatCode>General</c:formatCode>
                <c:ptCount val="7"/>
                <c:pt idx="0">
                  <c:v>2008</c:v>
                </c:pt>
                <c:pt idx="1">
                  <c:v>2009</c:v>
                </c:pt>
                <c:pt idx="2">
                  <c:v>2010</c:v>
                </c:pt>
                <c:pt idx="3">
                  <c:v>2011</c:v>
                </c:pt>
                <c:pt idx="4">
                  <c:v>2012</c:v>
                </c:pt>
                <c:pt idx="5">
                  <c:v>2013</c:v>
                </c:pt>
                <c:pt idx="6">
                  <c:v>2014</c:v>
                </c:pt>
              </c:numCache>
            </c:numRef>
          </c:cat>
          <c:val>
            <c:numRef>
              <c:f>'Nigeria AUM'!$C$6:$C$12</c:f>
              <c:numCache>
                <c:formatCode>0%</c:formatCode>
                <c:ptCount val="7"/>
                <c:pt idx="1">
                  <c:v>0.371428571428571</c:v>
                </c:pt>
                <c:pt idx="2">
                  <c:v>0.35416666666666702</c:v>
                </c:pt>
                <c:pt idx="3">
                  <c:v>0.15384615384615399</c:v>
                </c:pt>
                <c:pt idx="4">
                  <c:v>0.108</c:v>
                </c:pt>
                <c:pt idx="5">
                  <c:v>0.49819494584837498</c:v>
                </c:pt>
                <c:pt idx="6">
                  <c:v>0.20481927710843401</c:v>
                </c:pt>
              </c:numCache>
            </c:numRef>
          </c:val>
          <c:smooth val="0"/>
        </c:ser>
        <c:dLbls>
          <c:showLegendKey val="0"/>
          <c:showVal val="0"/>
          <c:showCatName val="0"/>
          <c:showSerName val="0"/>
          <c:showPercent val="0"/>
          <c:showBubbleSize val="0"/>
        </c:dLbls>
        <c:marker val="1"/>
        <c:smooth val="0"/>
        <c:axId val="339770088"/>
        <c:axId val="339143304"/>
      </c:lineChart>
      <c:catAx>
        <c:axId val="2473256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40872872"/>
        <c:crosses val="autoZero"/>
        <c:auto val="1"/>
        <c:lblAlgn val="ctr"/>
        <c:lblOffset val="100"/>
        <c:noMultiLvlLbl val="0"/>
      </c:catAx>
      <c:valAx>
        <c:axId val="3408728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47325600"/>
        <c:crosses val="autoZero"/>
        <c:crossBetween val="between"/>
      </c:valAx>
      <c:valAx>
        <c:axId val="339143304"/>
        <c:scaling>
          <c:orientation val="minMax"/>
        </c:scaling>
        <c:delete val="0"/>
        <c:axPos val="r"/>
        <c:numFmt formatCode="0%" sourceLinked="0"/>
        <c:majorTickMark val="out"/>
        <c:minorTickMark val="none"/>
        <c:tickLblPos val="nextTo"/>
        <c:crossAx val="339770088"/>
        <c:crosses val="max"/>
        <c:crossBetween val="between"/>
      </c:valAx>
      <c:catAx>
        <c:axId val="339770088"/>
        <c:scaling>
          <c:orientation val="minMax"/>
        </c:scaling>
        <c:delete val="1"/>
        <c:axPos val="b"/>
        <c:numFmt formatCode="General" sourceLinked="1"/>
        <c:majorTickMark val="out"/>
        <c:minorTickMark val="none"/>
        <c:tickLblPos val="nextTo"/>
        <c:crossAx val="339143304"/>
        <c:crosses val="autoZero"/>
        <c:auto val="1"/>
        <c:lblAlgn val="ctr"/>
        <c:lblOffset val="100"/>
        <c:noMultiLvlLbl val="0"/>
      </c:catAx>
      <c:spPr>
        <a:noFill/>
        <a:ln>
          <a:noFill/>
        </a:ln>
        <a:effectLst/>
      </c:spPr>
    </c:plotArea>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11EA18-BFEF-3C4E-8A05-266184619DAB}" type="datetime1">
              <a:rPr lang="fr-FR" smtClean="0"/>
              <a:t>10/12/2015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58683E-AB65-6E4D-8A3B-A7601564E9E8}" type="slidenum">
              <a:rPr lang="fr-FR" smtClean="0"/>
              <a:t>‹#›</a:t>
            </a:fld>
            <a:endParaRPr lang="fr-FR"/>
          </a:p>
        </p:txBody>
      </p:sp>
    </p:spTree>
    <p:extLst>
      <p:ext uri="{BB962C8B-B14F-4D97-AF65-F5344CB8AC3E}">
        <p14:creationId xmlns:p14="http://schemas.microsoft.com/office/powerpoint/2010/main" val="171572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DC9CF-5C1B-4843-BD90-1E07E7508402}" type="datetime1">
              <a:rPr lang="fr-FR" smtClean="0"/>
              <a:t>10/12/2015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6FAB98-99D0-D843-8802-27B4363E440F}" type="slidenum">
              <a:rPr lang="fr-FR" smtClean="0"/>
              <a:t>‹#›</a:t>
            </a:fld>
            <a:endParaRPr lang="fr-FR"/>
          </a:p>
        </p:txBody>
      </p:sp>
    </p:spTree>
    <p:extLst>
      <p:ext uri="{BB962C8B-B14F-4D97-AF65-F5344CB8AC3E}">
        <p14:creationId xmlns:p14="http://schemas.microsoft.com/office/powerpoint/2010/main" val="333952013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26FAB98-99D0-D843-8802-27B4363E440F}" type="slidenum">
              <a:rPr lang="fr-FR" smtClean="0"/>
              <a:t>0</a:t>
            </a:fld>
            <a:endParaRPr lang="fr-FR"/>
          </a:p>
        </p:txBody>
      </p:sp>
    </p:spTree>
    <p:extLst>
      <p:ext uri="{BB962C8B-B14F-4D97-AF65-F5344CB8AC3E}">
        <p14:creationId xmlns:p14="http://schemas.microsoft.com/office/powerpoint/2010/main" val="3772712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a:t>
            </a:r>
            <a:r>
              <a:rPr lang="en-US" baseline="0" dirty="0" smtClean="0"/>
              <a:t> accounts for the largest share of pension assets in Africa with penetration rate of 70% of GDP in the last 10 years</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12</a:t>
            </a:fld>
            <a:endParaRPr lang="fr-FR"/>
          </a:p>
        </p:txBody>
      </p:sp>
    </p:spTree>
    <p:extLst>
      <p:ext uri="{BB962C8B-B14F-4D97-AF65-F5344CB8AC3E}">
        <p14:creationId xmlns:p14="http://schemas.microsoft.com/office/powerpoint/2010/main" val="4167545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13</a:t>
            </a:fld>
            <a:endParaRPr lang="fr-FR"/>
          </a:p>
        </p:txBody>
      </p:sp>
    </p:spTree>
    <p:extLst>
      <p:ext uri="{BB962C8B-B14F-4D97-AF65-F5344CB8AC3E}">
        <p14:creationId xmlns:p14="http://schemas.microsoft.com/office/powerpoint/2010/main" val="4167545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14</a:t>
            </a:fld>
            <a:endParaRPr lang="fr-FR"/>
          </a:p>
        </p:txBody>
      </p:sp>
    </p:spTree>
    <p:extLst>
      <p:ext uri="{BB962C8B-B14F-4D97-AF65-F5344CB8AC3E}">
        <p14:creationId xmlns:p14="http://schemas.microsoft.com/office/powerpoint/2010/main" val="4167545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15</a:t>
            </a:fld>
            <a:endParaRPr lang="fr-FR"/>
          </a:p>
        </p:txBody>
      </p:sp>
    </p:spTree>
    <p:extLst>
      <p:ext uri="{BB962C8B-B14F-4D97-AF65-F5344CB8AC3E}">
        <p14:creationId xmlns:p14="http://schemas.microsoft.com/office/powerpoint/2010/main" val="416754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b="1" dirty="0" smtClean="0">
                <a:solidFill>
                  <a:schemeClr val="accent1">
                    <a:lumMod val="75000"/>
                  </a:schemeClr>
                </a:solidFill>
              </a:rPr>
              <a:t>Considerable progress has been made during the past decade on short-term finance: </a:t>
            </a:r>
            <a:r>
              <a:rPr lang="en-GB" sz="1200" b="1" dirty="0" smtClean="0"/>
              <a:t>Access to financial services has been enhanced through traditional</a:t>
            </a:r>
            <a:r>
              <a:rPr lang="en-GB" sz="1200" b="1" baseline="0" dirty="0" smtClean="0"/>
              <a:t> sources</a:t>
            </a:r>
            <a:r>
              <a:rPr lang="en-GB" sz="1200" b="1" dirty="0" smtClean="0"/>
              <a:t>– Banks, Short-term Government Securities, MFIs, Savings and Credit Cooperatives, and innovative solutions such as mobile money</a:t>
            </a:r>
            <a:r>
              <a:rPr lang="en-GB" sz="1200" b="1" baseline="0" dirty="0" smtClean="0"/>
              <a:t> providers</a:t>
            </a:r>
            <a:endParaRPr lang="en-GB"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600" b="1" dirty="0" smtClean="0">
                <a:solidFill>
                  <a:schemeClr val="accent1">
                    <a:lumMod val="75000"/>
                  </a:schemeClr>
                </a:solidFill>
              </a:rPr>
              <a:t>Less Progress in Developing Long-term Finance: the graph shows the </a:t>
            </a:r>
            <a:r>
              <a:rPr lang="en-GB" sz="1200" b="1" dirty="0" smtClean="0">
                <a:solidFill>
                  <a:schemeClr val="tx1"/>
                </a:solidFill>
              </a:rPr>
              <a:t>d</a:t>
            </a:r>
            <a:r>
              <a:rPr lang="en-GB" sz="1200" b="1" dirty="0" smtClean="0"/>
              <a:t>epth of capital markets in Sub-Saharan Africa (excluding South Africa) falls far short of other developing regions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3</a:t>
            </a:fld>
            <a:endParaRPr lang="fr-FR"/>
          </a:p>
        </p:txBody>
      </p:sp>
    </p:spTree>
    <p:extLst>
      <p:ext uri="{BB962C8B-B14F-4D97-AF65-F5344CB8AC3E}">
        <p14:creationId xmlns:p14="http://schemas.microsoft.com/office/powerpoint/2010/main" val="287176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annual financing needs of Africa’s infrastructure</a:t>
            </a:r>
            <a:r>
              <a:rPr lang="en-US" baseline="0" dirty="0" smtClean="0"/>
              <a:t> is 95 billion, of which only 45 billion is being invested by each year by African governments, DFIs, and the private sector. </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5</a:t>
            </a:fld>
            <a:endParaRPr lang="fr-FR"/>
          </a:p>
        </p:txBody>
      </p:sp>
    </p:spTree>
    <p:extLst>
      <p:ext uri="{BB962C8B-B14F-4D97-AF65-F5344CB8AC3E}">
        <p14:creationId xmlns:p14="http://schemas.microsoft.com/office/powerpoint/2010/main" val="352392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Projections indicate that by 2030, Africa’s population will exceed that of Europe, South and North America combined (UN Habitat).</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Africa’s population,</a:t>
            </a:r>
            <a:r>
              <a:rPr lang="en-GB" sz="1200" b="1" baseline="0" dirty="0" smtClean="0"/>
              <a:t> 1.1 billion people today is expected to reach 2.4 billion by 2050 (</a:t>
            </a:r>
            <a:r>
              <a:rPr lang="en-GB" sz="1200" b="1" baseline="0" dirty="0" err="1" smtClean="0"/>
              <a:t>AfDB</a:t>
            </a:r>
            <a:r>
              <a:rPr lang="en-GB" sz="1200" b="1" baseline="0" dirty="0" smtClean="0"/>
              <a:t> Development Effectiveness Report 2014)</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baseline="0" dirty="0" smtClean="0"/>
          </a:p>
          <a:p>
            <a:pPr algn="just"/>
            <a:r>
              <a:rPr lang="en-GB" sz="1200" b="1" dirty="0" smtClean="0"/>
              <a:t>Rapid urbanization: African urban dwellers is projected to rise from </a:t>
            </a:r>
            <a:r>
              <a:rPr lang="en-GB" sz="1600" b="1" dirty="0" smtClean="0"/>
              <a:t>11.3%</a:t>
            </a:r>
            <a:r>
              <a:rPr lang="en-GB" sz="1200" b="1" dirty="0" smtClean="0"/>
              <a:t> in </a:t>
            </a:r>
            <a:r>
              <a:rPr lang="en-GB" sz="1600" b="1" dirty="0" smtClean="0"/>
              <a:t>2010</a:t>
            </a:r>
            <a:r>
              <a:rPr lang="en-GB" sz="1200" b="1" dirty="0" smtClean="0"/>
              <a:t> to </a:t>
            </a:r>
            <a:r>
              <a:rPr lang="en-GB" sz="1600" b="1" dirty="0" smtClean="0"/>
              <a:t>20.2 % </a:t>
            </a:r>
            <a:r>
              <a:rPr lang="en-GB" sz="1200" b="1" dirty="0" smtClean="0"/>
              <a:t>by </a:t>
            </a:r>
            <a:r>
              <a:rPr lang="en-GB" sz="1600" b="1" dirty="0" smtClean="0"/>
              <a:t>2050</a:t>
            </a:r>
            <a:r>
              <a:rPr lang="en-GB" sz="1200" b="1" dirty="0" smtClean="0"/>
              <a:t>.</a:t>
            </a:r>
          </a:p>
          <a:p>
            <a:pPr algn="just"/>
            <a:r>
              <a:rPr lang="en-GB" sz="1600" b="1" dirty="0" smtClean="0"/>
              <a:t>Over a quarter </a:t>
            </a:r>
            <a:r>
              <a:rPr lang="en-GB" sz="1200" b="1" dirty="0" smtClean="0"/>
              <a:t>of the fastest growing cities in the world are in Africa.</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dirty="0" smtClean="0"/>
          </a:p>
          <a:p>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6</a:t>
            </a:fld>
            <a:endParaRPr lang="fr-FR"/>
          </a:p>
        </p:txBody>
      </p:sp>
    </p:spTree>
    <p:extLst>
      <p:ext uri="{BB962C8B-B14F-4D97-AF65-F5344CB8AC3E}">
        <p14:creationId xmlns:p14="http://schemas.microsoft.com/office/powerpoint/2010/main" val="1398902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financing</a:t>
            </a:r>
            <a:r>
              <a:rPr lang="en-US" baseline="0" dirty="0" smtClean="0"/>
              <a:t> gap for formal SMEs (excluding informal business) amounts to 70-90 </a:t>
            </a:r>
            <a:r>
              <a:rPr lang="en-US" baseline="0" dirty="0" err="1" smtClean="0"/>
              <a:t>bn</a:t>
            </a:r>
            <a:r>
              <a:rPr lang="en-US" baseline="0" dirty="0" smtClean="0"/>
              <a:t> per year in Sub-Saharan Africa. Although it is not the largest in absolute terms, it is the largest in relative terms</a:t>
            </a:r>
            <a:endParaRPr lang="en-US" dirty="0" smtClean="0"/>
          </a:p>
          <a:p>
            <a:endParaRPr lang="en-US" dirty="0" smtClean="0"/>
          </a:p>
          <a:p>
            <a:r>
              <a:rPr lang="en-US" dirty="0" smtClean="0"/>
              <a:t>Sub-Saharan</a:t>
            </a:r>
            <a:r>
              <a:rPr lang="en-US" baseline="0" dirty="0" smtClean="0"/>
              <a:t> Africa and Middle East and North Africa would require more than 300 percent increase in outstanding SME credit to close this financing gap, compared to 7 to 8 percent in East Asia and the Pacific, and 25 and 30 percent in Europe and Central Asia</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7</a:t>
            </a:fld>
            <a:endParaRPr lang="fr-FR"/>
          </a:p>
        </p:txBody>
      </p:sp>
    </p:spTree>
    <p:extLst>
      <p:ext uri="{BB962C8B-B14F-4D97-AF65-F5344CB8AC3E}">
        <p14:creationId xmlns:p14="http://schemas.microsoft.com/office/powerpoint/2010/main" val="531696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China dominates investment in Africa’s infrastructure, accounting for more than Europe and North America together</a:t>
            </a:r>
            <a:r>
              <a:rPr lang="en-GB" sz="1200" b="1" baseline="0" dirty="0" smtClean="0"/>
              <a:t> and </a:t>
            </a:r>
            <a:r>
              <a:rPr lang="en-GB" sz="1200" b="1" dirty="0" smtClean="0"/>
              <a:t>exceeding the combined efforts of all the multilateral and regional development banks. </a:t>
            </a:r>
          </a:p>
          <a:p>
            <a:endParaRPr lang="en-US" dirty="0" smtClean="0"/>
          </a:p>
          <a:p>
            <a:r>
              <a:rPr lang="en-US" dirty="0" smtClean="0"/>
              <a:t>Some of the issues in financing infrastructure: </a:t>
            </a:r>
          </a:p>
          <a:p>
            <a:r>
              <a:rPr lang="en-US" dirty="0" smtClean="0"/>
              <a:t>- Issue of</a:t>
            </a:r>
            <a:r>
              <a:rPr lang="en-US" baseline="0" dirty="0" smtClean="0"/>
              <a:t> transparency/information: challenges remains in obtaining accurate information about projects, </a:t>
            </a:r>
            <a:endParaRPr lang="en-US" dirty="0" smtClean="0"/>
          </a:p>
          <a:p>
            <a:pPr marL="171450" indent="-171450">
              <a:buFontTx/>
              <a:buChar char="-"/>
            </a:pPr>
            <a:r>
              <a:rPr lang="en-US" dirty="0" smtClean="0"/>
              <a:t>Despite</a:t>
            </a:r>
            <a:r>
              <a:rPr lang="en-US" baseline="0" dirty="0" smtClean="0"/>
              <a:t> strong engagement from key players like China and the US, there remains a big gap between what’s committed and what’s received </a:t>
            </a:r>
          </a:p>
          <a:p>
            <a:pPr marL="171450" indent="-171450">
              <a:buFontTx/>
              <a:buChar char="-"/>
            </a:pPr>
            <a:r>
              <a:rPr lang="en-US" baseline="0" dirty="0" smtClean="0"/>
              <a:t>Paradox of Africa’s infrastructure finance: plenty of private-sector interest but few project-preparation skills to turn prospects into bankable state. </a:t>
            </a:r>
          </a:p>
          <a:p>
            <a:pPr marL="171450" indent="-171450">
              <a:buFontTx/>
              <a:buChar char="-"/>
            </a:pPr>
            <a:r>
              <a:rPr lang="en-US" baseline="0" dirty="0" smtClean="0"/>
              <a:t>Key bottlenecks: lack of early stage funding to pay for relevant studies </a:t>
            </a:r>
            <a:r>
              <a:rPr lang="en-US" baseline="0" dirty="0" err="1" smtClean="0"/>
              <a:t>ro</a:t>
            </a:r>
            <a:r>
              <a:rPr lang="en-US" baseline="0" dirty="0" smtClean="0"/>
              <a:t> to engage public agencies. </a:t>
            </a:r>
          </a:p>
          <a:p>
            <a:pPr marL="171450" indent="-171450">
              <a:buFontTx/>
              <a:buChar char="-"/>
            </a:pPr>
            <a:r>
              <a:rPr lang="en-US" dirty="0" smtClean="0"/>
              <a:t>Early-stage project</a:t>
            </a:r>
            <a:r>
              <a:rPr lang="en-US" baseline="0" dirty="0" smtClean="0"/>
              <a:t> preparation is the point of highest risk in the project development cycle, as it is the farthest point from the project’s actual implementation. </a:t>
            </a:r>
          </a:p>
          <a:p>
            <a:pPr marL="171450" indent="-171450">
              <a:buFontTx/>
              <a:buChar char="-"/>
            </a:pPr>
            <a:r>
              <a:rPr lang="en-US" baseline="0" dirty="0" smtClean="0"/>
              <a:t>The time lag between investments and returns leads to a problem of asymmetric information and heightens the investment risk.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8</a:t>
            </a:fld>
            <a:endParaRPr lang="fr-FR"/>
          </a:p>
        </p:txBody>
      </p:sp>
    </p:spTree>
    <p:extLst>
      <p:ext uri="{BB962C8B-B14F-4D97-AF65-F5344CB8AC3E}">
        <p14:creationId xmlns:p14="http://schemas.microsoft.com/office/powerpoint/2010/main" val="3502151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2006, only South Africa had issued sovereign bond in sub-Saharan Africa. Since then, 12 other countries have issued a total of $15 billion in sovereign bonds compared to South Africa’s $10.9 billion.</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9</a:t>
            </a:fld>
            <a:endParaRPr lang="fr-FR"/>
          </a:p>
        </p:txBody>
      </p:sp>
    </p:spTree>
    <p:extLst>
      <p:ext uri="{BB962C8B-B14F-4D97-AF65-F5344CB8AC3E}">
        <p14:creationId xmlns:p14="http://schemas.microsoft.com/office/powerpoint/2010/main" val="218733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Fiscal sustainability is proving</a:t>
            </a:r>
            <a:r>
              <a:rPr lang="en-US" baseline="0" dirty="0" smtClean="0"/>
              <a:t> to be challenging for many countries. </a:t>
            </a:r>
          </a:p>
          <a:p>
            <a:r>
              <a:rPr lang="en-US" baseline="0" dirty="0" smtClean="0"/>
              <a:t>Lower oil prices will have a negative impact on oil-exporting countries as their surpluses are sharply reduced. Also, sub-Saharan countries will face a higher cost of borrowing. </a:t>
            </a:r>
          </a:p>
          <a:p>
            <a:r>
              <a:rPr lang="en-US" baseline="0" dirty="0" smtClean="0"/>
              <a:t>Ghana for example, has been able to retain international sovereign bond market access but at the cost of increased cost of borrowing. Ghana is now paying the highest spread among sub-Saharan issuers. </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10</a:t>
            </a:fld>
            <a:endParaRPr lang="fr-FR"/>
          </a:p>
        </p:txBody>
      </p:sp>
    </p:spTree>
    <p:extLst>
      <p:ext uri="{BB962C8B-B14F-4D97-AF65-F5344CB8AC3E}">
        <p14:creationId xmlns:p14="http://schemas.microsoft.com/office/powerpoint/2010/main" val="2774313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Insurance and pension penetration remain low in most</a:t>
            </a:r>
            <a:r>
              <a:rPr lang="en-US" baseline="0" dirty="0" smtClean="0"/>
              <a:t> African countries. </a:t>
            </a:r>
          </a:p>
          <a:p>
            <a:endParaRPr lang="en-US" baseline="0" dirty="0" smtClean="0"/>
          </a:p>
          <a:p>
            <a:r>
              <a:rPr lang="en-US" baseline="0" dirty="0" smtClean="0"/>
              <a:t>In Kenya, insurance accounts for 8.9% and pension assets account for 17%</a:t>
            </a:r>
            <a:endParaRPr lang="en-US" dirty="0"/>
          </a:p>
        </p:txBody>
      </p:sp>
      <p:sp>
        <p:nvSpPr>
          <p:cNvPr id="4" name="Slide Number Placeholder 3"/>
          <p:cNvSpPr>
            <a:spLocks noGrp="1"/>
          </p:cNvSpPr>
          <p:nvPr>
            <p:ph type="sldNum" sz="quarter" idx="10"/>
          </p:nvPr>
        </p:nvSpPr>
        <p:spPr/>
        <p:txBody>
          <a:bodyPr/>
          <a:lstStyle/>
          <a:p>
            <a:fld id="{526FAB98-99D0-D843-8802-27B4363E440F}" type="slidenum">
              <a:rPr lang="fr-FR" smtClean="0"/>
              <a:t>11</a:t>
            </a:fld>
            <a:endParaRPr lang="fr-FR"/>
          </a:p>
        </p:txBody>
      </p:sp>
    </p:spTree>
    <p:extLst>
      <p:ext uri="{BB962C8B-B14F-4D97-AF65-F5344CB8AC3E}">
        <p14:creationId xmlns:p14="http://schemas.microsoft.com/office/powerpoint/2010/main" val="280863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A"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A"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fr-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fr-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fr-CA" smtClean="0"/>
              <a:t>Drag picture to placeholder or click icon to add</a:t>
            </a:r>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fr-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fr-CA"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fr-CA" smtClean="0"/>
              <a:t>Drag picture to placeholder or click icon to add</a:t>
            </a:r>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fr-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fr-CA"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fr-CA"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fr-CA" smtClean="0"/>
              <a:t>Drag picture to placeholder or click icon to add</a:t>
            </a:r>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A"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A"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dirty="0"/>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fr-CA" smtClean="0"/>
              <a:t>Drag picture to placeholder or click icon to add</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A"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4" name="Date Placeholder 3"/>
          <p:cNvSpPr>
            <a:spLocks noGrp="1"/>
          </p:cNvSpPr>
          <p:nvPr>
            <p:ph type="dt" sz="half" idx="10"/>
          </p:nvPr>
        </p:nvSpPr>
        <p:spPr/>
        <p:txBody>
          <a:bodyPr/>
          <a:lstStyle/>
          <a:p>
            <a:fld id="{4ADC9682-6A6A-AF49-BD87-1BE418589C9E}" type="datetime1">
              <a:rPr lang="fr-FR" smtClean="0"/>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Date Placeholder 2"/>
          <p:cNvSpPr>
            <a:spLocks noGrp="1"/>
          </p:cNvSpPr>
          <p:nvPr>
            <p:ph type="dt" sz="half" idx="10"/>
          </p:nvPr>
        </p:nvSpPr>
        <p:spPr/>
        <p:txBody>
          <a:bodyPr/>
          <a:lstStyle/>
          <a:p>
            <a:fld id="{4ADC9682-6A6A-AF49-BD87-1BE418589C9E}" type="datetime1">
              <a:rPr lang="fr-FR" smtClean="0"/>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C9682-6A6A-AF49-BD87-1BE418589C9E}" type="datetime1">
              <a:rPr lang="fr-FR" smtClean="0"/>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A"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4ADC9682-6A6A-AF49-BD87-1BE418589C9E}" type="datetime1">
              <a:rPr lang="fr-FR" smtClean="0"/>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fr-CA"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4ADC9682-6A6A-AF49-BD87-1BE418589C9E}" type="datetime1">
              <a:rPr lang="fr-FR" smtClean="0"/>
              <a:t>10/12/2015</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d.ashiagbor@afdb.org"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3.gif"/><Relationship Id="rId2"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369126"/>
            <a:ext cx="8915400" cy="1666017"/>
          </a:xfrm>
          <a:solidFill>
            <a:srgbClr val="234271"/>
          </a:solidFill>
        </p:spPr>
        <p:txBody>
          <a:bodyPr>
            <a:normAutofit/>
          </a:bodyPr>
          <a:lstStyle/>
          <a:p>
            <a:r>
              <a:rPr lang="en-GB" dirty="0" smtClean="0"/>
              <a:t>Long-term Finance in Africa: The Next Frontier </a:t>
            </a:r>
            <a:endParaRPr lang="en-GB" dirty="0"/>
          </a:p>
        </p:txBody>
      </p:sp>
      <p:sp>
        <p:nvSpPr>
          <p:cNvPr id="3" name="Sous-titre 2"/>
          <p:cNvSpPr>
            <a:spLocks noGrp="1"/>
          </p:cNvSpPr>
          <p:nvPr>
            <p:ph type="subTitle" idx="1"/>
          </p:nvPr>
        </p:nvSpPr>
        <p:spPr/>
        <p:txBody>
          <a:bodyPr>
            <a:normAutofit/>
          </a:bodyPr>
          <a:lstStyle/>
          <a:p>
            <a:endParaRPr lang="en-GB" dirty="0"/>
          </a:p>
          <a:p>
            <a:r>
              <a:rPr lang="en-GB" b="1" dirty="0" smtClean="0"/>
              <a:t>David Ashiagbor</a:t>
            </a:r>
          </a:p>
          <a:p>
            <a:pPr>
              <a:spcBef>
                <a:spcPts val="0"/>
              </a:spcBef>
            </a:pPr>
            <a:r>
              <a:rPr lang="en-GB" i="1" dirty="0" smtClean="0"/>
              <a:t>Making Finance Work for Africa (MFW4A) </a:t>
            </a:r>
            <a:endParaRPr lang="en-GB" i="1" dirty="0"/>
          </a:p>
        </p:txBody>
      </p:sp>
      <p:pic>
        <p:nvPicPr>
          <p:cNvPr id="10" name="Picture 9" descr="logo_symbol+words_001.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4400" y="467760"/>
            <a:ext cx="2595039" cy="611026"/>
          </a:xfrm>
          <a:prstGeom prst="rect">
            <a:avLst/>
          </a:prstGeom>
        </p:spPr>
      </p:pic>
      <p:pic>
        <p:nvPicPr>
          <p:cNvPr id="5" name="Picture 4" descr="Screen Shot 2015-06-24 at 3.33.4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186545" y="304202"/>
            <a:ext cx="2630794" cy="774584"/>
          </a:xfrm>
          <a:prstGeom prst="rect">
            <a:avLst/>
          </a:prstGeom>
        </p:spPr>
      </p:pic>
    </p:spTree>
    <p:extLst>
      <p:ext uri="{BB962C8B-B14F-4D97-AF65-F5344CB8AC3E}">
        <p14:creationId xmlns:p14="http://schemas.microsoft.com/office/powerpoint/2010/main" val="2642507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Sovereign Bonds</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9</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9" name="Chart 8"/>
          <p:cNvGraphicFramePr>
            <a:graphicFrameLocks/>
          </p:cNvGraphicFramePr>
          <p:nvPr>
            <p:extLst>
              <p:ext uri="{D42A27DB-BD31-4B8C-83A1-F6EECF244321}">
                <p14:modId xmlns:p14="http://schemas.microsoft.com/office/powerpoint/2010/main" val="4085106293"/>
              </p:ext>
            </p:extLst>
          </p:nvPr>
        </p:nvGraphicFramePr>
        <p:xfrm>
          <a:off x="1830918" y="1317949"/>
          <a:ext cx="6958976" cy="498345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7117806" y="6301403"/>
            <a:ext cx="1256424" cy="246221"/>
          </a:xfrm>
          <a:prstGeom prst="rect">
            <a:avLst/>
          </a:prstGeom>
          <a:noFill/>
        </p:spPr>
        <p:txBody>
          <a:bodyPr wrap="none" rtlCol="0">
            <a:spAutoFit/>
          </a:bodyPr>
          <a:lstStyle/>
          <a:p>
            <a:r>
              <a:rPr lang="en-US" sz="1000" dirty="0" smtClean="0"/>
              <a:t>Source: </a:t>
            </a:r>
            <a:r>
              <a:rPr lang="en-US" sz="1000" dirty="0" err="1" smtClean="0"/>
              <a:t>Dealogic</a:t>
            </a:r>
            <a:endParaRPr lang="en-US" sz="1000" dirty="0"/>
          </a:p>
        </p:txBody>
      </p:sp>
    </p:spTree>
    <p:extLst>
      <p:ext uri="{BB962C8B-B14F-4D97-AF65-F5344CB8AC3E}">
        <p14:creationId xmlns:p14="http://schemas.microsoft.com/office/powerpoint/2010/main" val="2763708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Sovereign Bonds</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10</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pic>
        <p:nvPicPr>
          <p:cNvPr id="2" name="Picture 1" descr="Screen Shot 2015-07-01 at 12.36.47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830919" y="1703951"/>
            <a:ext cx="7142412" cy="4865124"/>
          </a:xfrm>
          <a:prstGeom prst="rect">
            <a:avLst/>
          </a:prstGeom>
        </p:spPr>
      </p:pic>
      <p:sp>
        <p:nvSpPr>
          <p:cNvPr id="7" name="Espace réservé du texte vertical 2"/>
          <p:cNvSpPr>
            <a:spLocks noGrp="1"/>
          </p:cNvSpPr>
          <p:nvPr>
            <p:ph type="body" orient="vert" idx="1"/>
          </p:nvPr>
        </p:nvSpPr>
        <p:spPr>
          <a:xfrm>
            <a:off x="1128889" y="1146145"/>
            <a:ext cx="6618111" cy="701790"/>
          </a:xfrm>
        </p:spPr>
        <p:txBody>
          <a:bodyPr vert="horz">
            <a:normAutofit/>
          </a:bodyPr>
          <a:lstStyle/>
          <a:p>
            <a:pPr marL="0" indent="0" algn="ctr">
              <a:buNone/>
            </a:pPr>
            <a:r>
              <a:rPr lang="en-GB" sz="1800" b="1" dirty="0" smtClean="0">
                <a:solidFill>
                  <a:srgbClr val="646B86"/>
                </a:solidFill>
              </a:rPr>
              <a:t>Sovereign Spreads and Credit Ratings </a:t>
            </a:r>
            <a:br>
              <a:rPr lang="en-GB" sz="1800" b="1" dirty="0" smtClean="0">
                <a:solidFill>
                  <a:srgbClr val="646B86"/>
                </a:solidFill>
              </a:rPr>
            </a:br>
            <a:r>
              <a:rPr lang="en-GB" sz="1100" dirty="0" smtClean="0">
                <a:solidFill>
                  <a:srgbClr val="646B86"/>
                </a:solidFill>
              </a:rPr>
              <a:t>(In Basis Points as of October 2014)</a:t>
            </a:r>
          </a:p>
          <a:p>
            <a:pPr marL="0" indent="0" algn="just">
              <a:buNone/>
            </a:pPr>
            <a:endParaRPr lang="en-GB" sz="1800" b="1" dirty="0" smtClean="0"/>
          </a:p>
        </p:txBody>
      </p:sp>
      <p:sp>
        <p:nvSpPr>
          <p:cNvPr id="8" name="TextBox 7"/>
          <p:cNvSpPr txBox="1"/>
          <p:nvPr/>
        </p:nvSpPr>
        <p:spPr>
          <a:xfrm>
            <a:off x="6506917" y="6461353"/>
            <a:ext cx="2480166" cy="215444"/>
          </a:xfrm>
          <a:prstGeom prst="rect">
            <a:avLst/>
          </a:prstGeom>
          <a:noFill/>
        </p:spPr>
        <p:txBody>
          <a:bodyPr wrap="none" rtlCol="0">
            <a:spAutoFit/>
          </a:bodyPr>
          <a:lstStyle/>
          <a:p>
            <a:r>
              <a:rPr lang="en-US" sz="800" dirty="0" smtClean="0"/>
              <a:t>Source: Bloomberg L.P. and Barclays Research</a:t>
            </a:r>
            <a:endParaRPr lang="en-US" sz="800" dirty="0"/>
          </a:p>
        </p:txBody>
      </p:sp>
    </p:spTree>
    <p:extLst>
      <p:ext uri="{BB962C8B-B14F-4D97-AF65-F5344CB8AC3E}">
        <p14:creationId xmlns:p14="http://schemas.microsoft.com/office/powerpoint/2010/main" val="830493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Domestic Sources</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11</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565233581"/>
              </p:ext>
            </p:extLst>
          </p:nvPr>
        </p:nvGraphicFramePr>
        <p:xfrm>
          <a:off x="1524000" y="1428749"/>
          <a:ext cx="7389813" cy="5140325"/>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484943" y="5705030"/>
            <a:ext cx="2428870" cy="215444"/>
          </a:xfrm>
          <a:prstGeom prst="rect">
            <a:avLst/>
          </a:prstGeom>
          <a:noFill/>
        </p:spPr>
        <p:txBody>
          <a:bodyPr wrap="none" rtlCol="0">
            <a:spAutoFit/>
          </a:bodyPr>
          <a:lstStyle/>
          <a:p>
            <a:r>
              <a:rPr lang="en-US" sz="800" dirty="0" smtClean="0"/>
              <a:t>Source: Kenya Financial Stability Report, 2013</a:t>
            </a:r>
            <a:endParaRPr lang="en-US" sz="800" dirty="0"/>
          </a:p>
        </p:txBody>
      </p:sp>
    </p:spTree>
    <p:extLst>
      <p:ext uri="{BB962C8B-B14F-4D97-AF65-F5344CB8AC3E}">
        <p14:creationId xmlns:p14="http://schemas.microsoft.com/office/powerpoint/2010/main" val="2699708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Pension Funds </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12</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3277052413"/>
              </p:ext>
            </p:extLst>
          </p:nvPr>
        </p:nvGraphicFramePr>
        <p:xfrm>
          <a:off x="1146175" y="1225548"/>
          <a:ext cx="7373844" cy="51720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70352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Pension Funds</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13</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630034495"/>
              </p:ext>
            </p:extLst>
          </p:nvPr>
        </p:nvGraphicFramePr>
        <p:xfrm>
          <a:off x="1720849" y="1426394"/>
          <a:ext cx="7192963" cy="495759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3017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Private Equity</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14</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pic>
        <p:nvPicPr>
          <p:cNvPr id="6" name="Picture 5"/>
          <p:cNvPicPr>
            <a:picLocks noChangeAspect="1"/>
          </p:cNvPicPr>
          <p:nvPr/>
        </p:nvPicPr>
        <p:blipFill rotWithShape="1">
          <a:blip r:embed="rId4" cstate="email">
            <a:extLst>
              <a:ext uri="{28A0092B-C50C-407E-A947-70E740481C1C}">
                <a14:useLocalDpi xmlns:a14="http://schemas.microsoft.com/office/drawing/2010/main" val="0"/>
              </a:ext>
            </a:extLst>
          </a:blip>
          <a:srcRect t="34232" b="12163"/>
          <a:stretch/>
        </p:blipFill>
        <p:spPr>
          <a:xfrm>
            <a:off x="711349" y="2347415"/>
            <a:ext cx="8078545" cy="4050438"/>
          </a:xfrm>
          <a:prstGeom prst="rect">
            <a:avLst/>
          </a:prstGeom>
        </p:spPr>
      </p:pic>
      <p:sp>
        <p:nvSpPr>
          <p:cNvPr id="7" name="Title 5"/>
          <p:cNvSpPr txBox="1">
            <a:spLocks/>
          </p:cNvSpPr>
          <p:nvPr/>
        </p:nvSpPr>
        <p:spPr>
          <a:xfrm>
            <a:off x="481264" y="1044983"/>
            <a:ext cx="8229600" cy="585684"/>
          </a:xfrm>
          <a:prstGeom prst="rect">
            <a:avLst/>
          </a:prstGeom>
          <a:no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z="2000" b="1" dirty="0" smtClean="0">
                <a:solidFill>
                  <a:schemeClr val="tx2"/>
                </a:solidFill>
              </a:rPr>
              <a:t>Africa PE fundraising reached $4.1bn in 2014</a:t>
            </a:r>
            <a:endParaRPr lang="en-GB" sz="2000" b="1" i="1" dirty="0">
              <a:solidFill>
                <a:schemeClr val="tx2"/>
              </a:solidFill>
            </a:endParaRPr>
          </a:p>
        </p:txBody>
      </p:sp>
      <p:sp>
        <p:nvSpPr>
          <p:cNvPr id="2" name="Rectangle 1"/>
          <p:cNvSpPr/>
          <p:nvPr/>
        </p:nvSpPr>
        <p:spPr>
          <a:xfrm>
            <a:off x="1830919" y="1939219"/>
            <a:ext cx="5027081" cy="646331"/>
          </a:xfrm>
          <a:prstGeom prst="rect">
            <a:avLst/>
          </a:prstGeom>
        </p:spPr>
        <p:txBody>
          <a:bodyPr wrap="square">
            <a:spAutoFit/>
          </a:bodyPr>
          <a:lstStyle/>
          <a:p>
            <a:r>
              <a:rPr lang="en-GB" b="1" dirty="0" smtClean="0">
                <a:solidFill>
                  <a:schemeClr val="tx2">
                    <a:lumMod val="75000"/>
                  </a:schemeClr>
                </a:solidFill>
              </a:rPr>
              <a:t>Total Value of Africa Private Equity Funds by Year of Final Close, in </a:t>
            </a:r>
            <a:r>
              <a:rPr lang="en-GB" b="1" dirty="0" err="1" smtClean="0">
                <a:solidFill>
                  <a:schemeClr val="tx2">
                    <a:lumMod val="75000"/>
                  </a:schemeClr>
                </a:solidFill>
              </a:rPr>
              <a:t>US$bn</a:t>
            </a:r>
            <a:endParaRPr lang="en-GB" b="1" dirty="0">
              <a:solidFill>
                <a:schemeClr val="tx2">
                  <a:lumMod val="75000"/>
                </a:schemeClr>
              </a:solidFill>
            </a:endParaRPr>
          </a:p>
        </p:txBody>
      </p:sp>
      <p:sp>
        <p:nvSpPr>
          <p:cNvPr id="8" name="Rectangle 7"/>
          <p:cNvSpPr/>
          <p:nvPr/>
        </p:nvSpPr>
        <p:spPr>
          <a:xfrm>
            <a:off x="7549712" y="6397853"/>
            <a:ext cx="1161152" cy="276999"/>
          </a:xfrm>
          <a:prstGeom prst="rect">
            <a:avLst/>
          </a:prstGeom>
        </p:spPr>
        <p:txBody>
          <a:bodyPr wrap="none">
            <a:spAutoFit/>
          </a:bodyPr>
          <a:lstStyle/>
          <a:p>
            <a:r>
              <a:rPr lang="en-GB" sz="1200" i="1" dirty="0" smtClean="0">
                <a:solidFill>
                  <a:srgbClr val="7F7E82"/>
                </a:solidFill>
              </a:rPr>
              <a:t>Source: AVCA</a:t>
            </a:r>
            <a:endParaRPr lang="en-GB" sz="1200" i="1" dirty="0">
              <a:solidFill>
                <a:srgbClr val="7F7E82"/>
              </a:solidFill>
            </a:endParaRPr>
          </a:p>
        </p:txBody>
      </p:sp>
    </p:spTree>
    <p:extLst>
      <p:ext uri="{BB962C8B-B14F-4D97-AF65-F5344CB8AC3E}">
        <p14:creationId xmlns:p14="http://schemas.microsoft.com/office/powerpoint/2010/main" val="1170288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4</a:t>
            </a:r>
            <a:r>
              <a:rPr lang="en-GB" sz="2400" b="1" dirty="0" smtClean="0"/>
              <a:t>.</a:t>
            </a:r>
            <a:r>
              <a:rPr lang="en-GB" sz="2400" dirty="0" smtClean="0"/>
              <a:t>  </a:t>
            </a:r>
            <a:r>
              <a:rPr lang="en-GB" sz="2400" b="1" dirty="0" smtClean="0"/>
              <a:t>Financing Trends in Africa – Private Equity</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15</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pic>
        <p:nvPicPr>
          <p:cNvPr id="9" name="Picture 8"/>
          <p:cNvPicPr>
            <a:picLocks noChangeAspect="1"/>
          </p:cNvPicPr>
          <p:nvPr/>
        </p:nvPicPr>
        <p:blipFill rotWithShape="1">
          <a:blip r:embed="rId4" cstate="email">
            <a:extLst>
              <a:ext uri="{28A0092B-C50C-407E-A947-70E740481C1C}">
                <a14:useLocalDpi xmlns:a14="http://schemas.microsoft.com/office/drawing/2010/main" val="0"/>
              </a:ext>
            </a:extLst>
          </a:blip>
          <a:srcRect t="34233" b="15993"/>
          <a:stretch/>
        </p:blipFill>
        <p:spPr>
          <a:xfrm>
            <a:off x="726328" y="2215768"/>
            <a:ext cx="7383439" cy="3781564"/>
          </a:xfrm>
          <a:prstGeom prst="rect">
            <a:avLst/>
          </a:prstGeom>
        </p:spPr>
      </p:pic>
      <p:sp>
        <p:nvSpPr>
          <p:cNvPr id="11" name="Rectangle 10"/>
          <p:cNvSpPr/>
          <p:nvPr/>
        </p:nvSpPr>
        <p:spPr>
          <a:xfrm>
            <a:off x="1830919" y="1939219"/>
            <a:ext cx="5027081" cy="646331"/>
          </a:xfrm>
          <a:prstGeom prst="rect">
            <a:avLst/>
          </a:prstGeom>
        </p:spPr>
        <p:txBody>
          <a:bodyPr wrap="square">
            <a:spAutoFit/>
          </a:bodyPr>
          <a:lstStyle/>
          <a:p>
            <a:r>
              <a:rPr lang="en-GB" b="1" dirty="0" smtClean="0">
                <a:solidFill>
                  <a:schemeClr val="tx2">
                    <a:lumMod val="75000"/>
                  </a:schemeClr>
                </a:solidFill>
              </a:rPr>
              <a:t>Total Value of Private Equity Deals in Africa, by year </a:t>
            </a:r>
            <a:r>
              <a:rPr lang="en-GB" b="1" dirty="0" err="1" smtClean="0">
                <a:solidFill>
                  <a:schemeClr val="tx2">
                    <a:lumMod val="75000"/>
                  </a:schemeClr>
                </a:solidFill>
              </a:rPr>
              <a:t>US$bn</a:t>
            </a:r>
            <a:r>
              <a:rPr lang="en-GB" b="1" dirty="0" smtClean="0">
                <a:solidFill>
                  <a:schemeClr val="tx2">
                    <a:lumMod val="75000"/>
                  </a:schemeClr>
                </a:solidFill>
              </a:rPr>
              <a:t> </a:t>
            </a:r>
            <a:endParaRPr lang="en-GB" b="1" dirty="0">
              <a:solidFill>
                <a:schemeClr val="tx2">
                  <a:lumMod val="75000"/>
                </a:schemeClr>
              </a:solidFill>
            </a:endParaRPr>
          </a:p>
        </p:txBody>
      </p:sp>
      <p:sp>
        <p:nvSpPr>
          <p:cNvPr id="12" name="Title 5"/>
          <p:cNvSpPr txBox="1">
            <a:spLocks/>
          </p:cNvSpPr>
          <p:nvPr/>
        </p:nvSpPr>
        <p:spPr>
          <a:xfrm>
            <a:off x="481264" y="1044983"/>
            <a:ext cx="8229600" cy="585684"/>
          </a:xfrm>
          <a:prstGeom prst="rect">
            <a:avLst/>
          </a:prstGeom>
          <a:no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GB" sz="2000" b="1" dirty="0">
                <a:solidFill>
                  <a:schemeClr val="tx2"/>
                </a:solidFill>
              </a:rPr>
              <a:t>Africa PE deal value reached a 7-year high in 2014</a:t>
            </a:r>
            <a:endParaRPr lang="en-GB" sz="2000" b="1" i="1" dirty="0">
              <a:solidFill>
                <a:schemeClr val="tx2"/>
              </a:solidFill>
            </a:endParaRPr>
          </a:p>
        </p:txBody>
      </p:sp>
      <p:sp>
        <p:nvSpPr>
          <p:cNvPr id="13" name="Rectangle 12"/>
          <p:cNvSpPr/>
          <p:nvPr/>
        </p:nvSpPr>
        <p:spPr>
          <a:xfrm>
            <a:off x="6948615" y="5997332"/>
            <a:ext cx="1161152" cy="276999"/>
          </a:xfrm>
          <a:prstGeom prst="rect">
            <a:avLst/>
          </a:prstGeom>
        </p:spPr>
        <p:txBody>
          <a:bodyPr wrap="none">
            <a:spAutoFit/>
          </a:bodyPr>
          <a:lstStyle/>
          <a:p>
            <a:r>
              <a:rPr lang="en-GB" sz="1200" i="1" dirty="0" smtClean="0">
                <a:solidFill>
                  <a:srgbClr val="7F7E82"/>
                </a:solidFill>
              </a:rPr>
              <a:t>Source: AVCA</a:t>
            </a:r>
            <a:endParaRPr lang="en-GB" sz="1200" i="1" dirty="0">
              <a:solidFill>
                <a:srgbClr val="7F7E82"/>
              </a:solidFill>
            </a:endParaRPr>
          </a:p>
        </p:txBody>
      </p:sp>
    </p:spTree>
    <p:extLst>
      <p:ext uri="{BB962C8B-B14F-4D97-AF65-F5344CB8AC3E}">
        <p14:creationId xmlns:p14="http://schemas.microsoft.com/office/powerpoint/2010/main" val="210417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416363"/>
            <a:ext cx="9084038" cy="4357745"/>
          </a:xfrm>
          <a:prstGeom prst="rect">
            <a:avLst/>
          </a:prstGeom>
          <a:solidFill>
            <a:schemeClr val="bg2">
              <a:lumMod val="60000"/>
              <a:lumOff val="40000"/>
            </a:schemeClr>
          </a:solidFill>
          <a:ln>
            <a:noFill/>
          </a:ln>
          <a:effectLst/>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0" y="315601"/>
            <a:ext cx="8913813" cy="591652"/>
          </a:xfrm>
          <a:solidFill>
            <a:srgbClr val="193374"/>
          </a:solidFill>
        </p:spPr>
        <p:txBody>
          <a:bodyPr>
            <a:normAutofit fontScale="90000"/>
          </a:bodyPr>
          <a:lstStyle/>
          <a:p>
            <a:r>
              <a:rPr lang="en-GB" b="1" dirty="0" smtClean="0"/>
              <a:t>Key Messages</a:t>
            </a:r>
            <a:endParaRPr lang="en-GB" b="1" dirty="0"/>
          </a:p>
        </p:txBody>
      </p:sp>
      <p:sp>
        <p:nvSpPr>
          <p:cNvPr id="3" name="Espace réservé du texte vertical 2"/>
          <p:cNvSpPr>
            <a:spLocks noGrp="1"/>
          </p:cNvSpPr>
          <p:nvPr>
            <p:ph type="body" orient="vert" idx="1"/>
          </p:nvPr>
        </p:nvSpPr>
        <p:spPr>
          <a:xfrm>
            <a:off x="735630" y="2103341"/>
            <a:ext cx="7610476" cy="3670767"/>
          </a:xfrm>
        </p:spPr>
        <p:txBody>
          <a:bodyPr vert="horz">
            <a:noAutofit/>
          </a:bodyPr>
          <a:lstStyle/>
          <a:p>
            <a:pPr algn="just"/>
            <a:r>
              <a:rPr lang="en-GB" sz="1600" b="1" dirty="0">
                <a:solidFill>
                  <a:schemeClr val="tx1"/>
                </a:solidFill>
              </a:rPr>
              <a:t>Improved financial inclusion in Africa has been critical for financial </a:t>
            </a:r>
            <a:r>
              <a:rPr lang="en-GB" sz="1600" b="1" dirty="0" smtClean="0">
                <a:solidFill>
                  <a:schemeClr val="tx1"/>
                </a:solidFill>
              </a:rPr>
              <a:t>sector development</a:t>
            </a:r>
            <a:r>
              <a:rPr lang="en-GB" sz="1600" b="1" dirty="0">
                <a:solidFill>
                  <a:schemeClr val="tx1"/>
                </a:solidFill>
              </a:rPr>
              <a:t>, and provides the basis for addressing the </a:t>
            </a:r>
            <a:r>
              <a:rPr lang="en-GB" sz="1600" b="1" dirty="0" smtClean="0">
                <a:solidFill>
                  <a:schemeClr val="tx1"/>
                </a:solidFill>
              </a:rPr>
              <a:t>continents challenges </a:t>
            </a:r>
            <a:r>
              <a:rPr lang="en-GB" sz="1600" b="1" dirty="0">
                <a:solidFill>
                  <a:schemeClr val="tx1"/>
                </a:solidFill>
              </a:rPr>
              <a:t>in providing adequate long term finance;</a:t>
            </a:r>
          </a:p>
          <a:p>
            <a:pPr algn="just"/>
            <a:r>
              <a:rPr lang="en-GB" sz="1600" b="1" dirty="0" smtClean="0">
                <a:solidFill>
                  <a:schemeClr val="tx1"/>
                </a:solidFill>
              </a:rPr>
              <a:t>Africa’s </a:t>
            </a:r>
            <a:r>
              <a:rPr lang="en-GB" sz="1600" b="1" dirty="0">
                <a:solidFill>
                  <a:schemeClr val="tx1"/>
                </a:solidFill>
              </a:rPr>
              <a:t>development agenda is crowded with opportunities waiting </a:t>
            </a:r>
            <a:r>
              <a:rPr lang="en-GB" sz="1600" b="1" dirty="0" smtClean="0">
                <a:solidFill>
                  <a:schemeClr val="tx1"/>
                </a:solidFill>
              </a:rPr>
              <a:t>for appropriate </a:t>
            </a:r>
            <a:r>
              <a:rPr lang="en-GB" sz="1600" b="1" dirty="0">
                <a:solidFill>
                  <a:schemeClr val="tx1"/>
                </a:solidFill>
              </a:rPr>
              <a:t>financing and risk management strategies. Addressing </a:t>
            </a:r>
            <a:r>
              <a:rPr lang="en-GB" sz="1600" b="1" dirty="0" smtClean="0">
                <a:solidFill>
                  <a:schemeClr val="tx1"/>
                </a:solidFill>
              </a:rPr>
              <a:t>these needs </a:t>
            </a:r>
            <a:r>
              <a:rPr lang="en-GB" sz="1600" b="1" dirty="0">
                <a:solidFill>
                  <a:schemeClr val="tx1"/>
                </a:solidFill>
              </a:rPr>
              <a:t>requires innovative financing solutions and appropriate regulation</a:t>
            </a:r>
          </a:p>
          <a:p>
            <a:pPr algn="just"/>
            <a:r>
              <a:rPr lang="en-GB" sz="1600" b="1" dirty="0" smtClean="0">
                <a:solidFill>
                  <a:schemeClr val="tx1"/>
                </a:solidFill>
              </a:rPr>
              <a:t>There is a need </a:t>
            </a:r>
            <a:r>
              <a:rPr lang="en-GB" sz="1600" b="1" dirty="0">
                <a:solidFill>
                  <a:schemeClr val="tx1"/>
                </a:solidFill>
              </a:rPr>
              <a:t>for financial sector development policies at the national </a:t>
            </a:r>
            <a:r>
              <a:rPr lang="en-GB" sz="1600" b="1" dirty="0" smtClean="0">
                <a:solidFill>
                  <a:schemeClr val="tx1"/>
                </a:solidFill>
              </a:rPr>
              <a:t>level, encompassing </a:t>
            </a:r>
            <a:r>
              <a:rPr lang="en-GB" sz="1600" b="1" dirty="0">
                <a:solidFill>
                  <a:schemeClr val="tx1"/>
                </a:solidFill>
              </a:rPr>
              <a:t>all areas of finance, including inclusion, financial literacy </a:t>
            </a:r>
            <a:r>
              <a:rPr lang="en-GB" sz="1600" b="1" dirty="0" smtClean="0">
                <a:solidFill>
                  <a:schemeClr val="tx1"/>
                </a:solidFill>
              </a:rPr>
              <a:t>and capital </a:t>
            </a:r>
            <a:r>
              <a:rPr lang="en-GB" sz="1600" b="1" dirty="0">
                <a:solidFill>
                  <a:schemeClr val="tx1"/>
                </a:solidFill>
              </a:rPr>
              <a:t>markets development in order to support long-term finance in Africa</a:t>
            </a:r>
            <a:r>
              <a:rPr lang="en-GB" sz="1400" b="1" dirty="0">
                <a:solidFill>
                  <a:schemeClr val="tx1"/>
                </a:solidFill>
              </a:rPr>
              <a:t>.</a:t>
            </a:r>
            <a:endParaRPr lang="en-GB" sz="1400" b="1" dirty="0" smtClean="0">
              <a:solidFill>
                <a:schemeClr val="tx1"/>
              </a:solidFill>
            </a:endParaRPr>
          </a:p>
        </p:txBody>
      </p:sp>
      <p:sp>
        <p:nvSpPr>
          <p:cNvPr id="4" name="Espace réservé du numéro de diapositive 3"/>
          <p:cNvSpPr>
            <a:spLocks noGrp="1"/>
          </p:cNvSpPr>
          <p:nvPr>
            <p:ph type="sldNum" sz="quarter" idx="12"/>
          </p:nvPr>
        </p:nvSpPr>
        <p:spPr/>
        <p:txBody>
          <a:bodyPr/>
          <a:lstStyle/>
          <a:p>
            <a:fld id="{4A822907-8A9D-4F6B-98F6-913902AD56B5}" type="slidenum">
              <a:rPr lang="en-US" sz="1200" b="1" smtClean="0"/>
              <a:t>16</a:t>
            </a:fld>
            <a:endParaRPr lang="en-US" sz="1200" b="1" dirty="0"/>
          </a:p>
        </p:txBody>
      </p:sp>
    </p:spTree>
    <p:extLst>
      <p:ext uri="{BB962C8B-B14F-4D97-AF65-F5344CB8AC3E}">
        <p14:creationId xmlns:p14="http://schemas.microsoft.com/office/powerpoint/2010/main" val="2041771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944325"/>
            <a:ext cx="8915400" cy="1542074"/>
          </a:xfrm>
        </p:spPr>
        <p:txBody>
          <a:bodyPr>
            <a:normAutofit/>
          </a:bodyPr>
          <a:lstStyle/>
          <a:p>
            <a:r>
              <a:rPr lang="en-GB" dirty="0" smtClean="0"/>
              <a:t>Thank you !  </a:t>
            </a:r>
            <a:br>
              <a:rPr lang="en-GB" dirty="0" smtClean="0"/>
            </a:br>
            <a:r>
              <a:rPr lang="en-GB" dirty="0" smtClean="0"/>
              <a:t>	 </a:t>
            </a:r>
            <a:endParaRPr lang="en-GB" dirty="0"/>
          </a:p>
        </p:txBody>
      </p:sp>
      <p:sp>
        <p:nvSpPr>
          <p:cNvPr id="3" name="Espace réservé du texte 2"/>
          <p:cNvSpPr>
            <a:spLocks noGrp="1"/>
          </p:cNvSpPr>
          <p:nvPr>
            <p:ph type="body" idx="1"/>
          </p:nvPr>
        </p:nvSpPr>
        <p:spPr/>
        <p:txBody>
          <a:bodyPr/>
          <a:lstStyle/>
          <a:p>
            <a:r>
              <a:rPr lang="en-GB" dirty="0"/>
              <a:t>	</a:t>
            </a:r>
            <a:r>
              <a:rPr lang="en-GB" dirty="0" smtClean="0"/>
              <a:t>	</a:t>
            </a:r>
            <a:r>
              <a:rPr lang="en-GB" sz="3600" dirty="0" smtClean="0"/>
              <a:t>      </a:t>
            </a:r>
            <a:r>
              <a:rPr lang="en-GB" sz="3600" b="1" dirty="0" smtClean="0">
                <a:solidFill>
                  <a:srgbClr val="0000FF"/>
                </a:solidFill>
              </a:rPr>
              <a:t>www.mfw4a.org</a:t>
            </a:r>
            <a:endParaRPr lang="en-GB" sz="3600" b="1" dirty="0">
              <a:solidFill>
                <a:srgbClr val="0000FF"/>
              </a:solidFill>
            </a:endParaRPr>
          </a:p>
        </p:txBody>
      </p:sp>
      <p:sp>
        <p:nvSpPr>
          <p:cNvPr id="4" name="Espace réservé du numéro de diapositive 3"/>
          <p:cNvSpPr>
            <a:spLocks noGrp="1"/>
          </p:cNvSpPr>
          <p:nvPr>
            <p:ph type="sldNum" sz="quarter" idx="12"/>
          </p:nvPr>
        </p:nvSpPr>
        <p:spPr/>
        <p:txBody>
          <a:bodyPr/>
          <a:lstStyle/>
          <a:p>
            <a:fld id="{4A822907-8A9D-4F6B-98F6-913902AD56B5}" type="slidenum">
              <a:rPr lang="en-US" smtClean="0"/>
              <a:t>17</a:t>
            </a:fld>
            <a:endParaRPr lang="en-US"/>
          </a:p>
        </p:txBody>
      </p:sp>
      <p:sp>
        <p:nvSpPr>
          <p:cNvPr id="5" name="Sous-titre 2"/>
          <p:cNvSpPr txBox="1">
            <a:spLocks/>
          </p:cNvSpPr>
          <p:nvPr/>
        </p:nvSpPr>
        <p:spPr>
          <a:xfrm>
            <a:off x="2549218" y="1278832"/>
            <a:ext cx="6327775" cy="3023861"/>
          </a:xfrm>
          <a:prstGeom prst="rect">
            <a:avLst/>
          </a:prstGeom>
          <a:solidFill>
            <a:schemeClr val="bg2">
              <a:lumMod val="40000"/>
              <a:lumOff val="60000"/>
            </a:schemeClr>
          </a:solidFill>
          <a:ln w="25400" cap="flat" cmpd="sng" algn="ctr">
            <a:noFill/>
            <a:prstDash val="solid"/>
          </a:ln>
          <a:effectLst/>
        </p:spPr>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50000"/>
                </a:schemeClr>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Clr>
                <a:schemeClr val="accent1">
                  <a:lumMod val="50000"/>
                </a:schemeClr>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1">
                  <a:lumMod val="50000"/>
                </a:schemeClr>
              </a:buClr>
              <a:buFont typeface="Wingdings 2" pitchFamily="18" charset="2"/>
              <a:buNone/>
              <a:defRPr lang="en-US"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1"/>
              </a:buClr>
              <a:buFont typeface="Wingdings 2" pitchFamily="18" charset="2"/>
              <a:buNone/>
              <a:defRPr lang="en-US" sz="1400" kern="1200">
                <a:solidFill>
                  <a:schemeClr val="tx1">
                    <a:tint val="75000"/>
                  </a:schemeClr>
                </a:solidFill>
                <a:latin typeface="+mn-lt"/>
                <a:ea typeface="+mn-ea"/>
                <a:cs typeface="+mn-cs"/>
              </a:defRPr>
            </a:lvl9pPr>
          </a:lstStyle>
          <a:p>
            <a:endParaRPr lang="en-GB" dirty="0" smtClean="0"/>
          </a:p>
          <a:p>
            <a:endParaRPr lang="en-GB" dirty="0" smtClean="0"/>
          </a:p>
          <a:p>
            <a:pPr>
              <a:spcBef>
                <a:spcPts val="600"/>
              </a:spcBef>
              <a:spcAft>
                <a:spcPts val="600"/>
              </a:spcAft>
            </a:pPr>
            <a:r>
              <a:rPr lang="en-GB" b="1" dirty="0" smtClean="0"/>
              <a:t>David Ashiagbor</a:t>
            </a:r>
          </a:p>
          <a:p>
            <a:pPr>
              <a:spcBef>
                <a:spcPts val="600"/>
              </a:spcBef>
              <a:spcAft>
                <a:spcPts val="600"/>
              </a:spcAft>
            </a:pPr>
            <a:r>
              <a:rPr lang="en-GB" i="1" dirty="0" smtClean="0">
                <a:solidFill>
                  <a:schemeClr val="accent5">
                    <a:lumMod val="50000"/>
                  </a:schemeClr>
                </a:solidFill>
                <a:hlinkClick r:id="rId2"/>
              </a:rPr>
              <a:t>d.ashiagbor@afdb.org</a:t>
            </a:r>
            <a:endParaRPr lang="en-GB" i="1" dirty="0" smtClean="0">
              <a:solidFill>
                <a:schemeClr val="accent5">
                  <a:lumMod val="50000"/>
                </a:schemeClr>
              </a:solidFill>
            </a:endParaRPr>
          </a:p>
          <a:p>
            <a:pPr>
              <a:spcBef>
                <a:spcPts val="600"/>
              </a:spcBef>
              <a:spcAft>
                <a:spcPts val="600"/>
              </a:spcAft>
            </a:pPr>
            <a:r>
              <a:rPr lang="en-GB" i="1" dirty="0" smtClean="0"/>
              <a:t>Making Finance Work for Africa (MFW4A) </a:t>
            </a:r>
            <a:endParaRPr lang="en-GB" i="1" dirty="0"/>
          </a:p>
        </p:txBody>
      </p:sp>
      <p:pic>
        <p:nvPicPr>
          <p:cNvPr id="9" name="Picture 8" descr="logo_symbol+words_001.ep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14400" y="467760"/>
            <a:ext cx="2595039" cy="611026"/>
          </a:xfrm>
          <a:prstGeom prst="rect">
            <a:avLst/>
          </a:prstGeom>
        </p:spPr>
      </p:pic>
      <p:pic>
        <p:nvPicPr>
          <p:cNvPr id="10" name="Picture 9" descr="Screen Shot 2015-06-24 at 3.33.49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186545" y="304202"/>
            <a:ext cx="2630794" cy="774584"/>
          </a:xfrm>
          <a:prstGeom prst="rect">
            <a:avLst/>
          </a:prstGeom>
        </p:spPr>
      </p:pic>
    </p:spTree>
    <p:extLst>
      <p:ext uri="{BB962C8B-B14F-4D97-AF65-F5344CB8AC3E}">
        <p14:creationId xmlns:p14="http://schemas.microsoft.com/office/powerpoint/2010/main" val="47697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880283"/>
            <a:ext cx="8789894" cy="3390218"/>
          </a:xfrm>
          <a:prstGeom prst="rect">
            <a:avLst/>
          </a:prstGeom>
          <a:solidFill>
            <a:schemeClr val="bg2">
              <a:lumMod val="60000"/>
              <a:lumOff val="40000"/>
            </a:schemeClr>
          </a:solidFill>
          <a:ln>
            <a:noFill/>
          </a:ln>
          <a:effectLst/>
          <a:scene3d>
            <a:camera prst="obliqueTopRight"/>
            <a:lightRig rig="threePt" dir="tl"/>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0" y="315601"/>
            <a:ext cx="8913813" cy="591652"/>
          </a:xfrm>
          <a:solidFill>
            <a:srgbClr val="193374"/>
          </a:solidFill>
        </p:spPr>
        <p:txBody>
          <a:bodyPr>
            <a:normAutofit fontScale="90000"/>
          </a:bodyPr>
          <a:lstStyle/>
          <a:p>
            <a:r>
              <a:rPr lang="en-GB" b="1" dirty="0" smtClean="0"/>
              <a:t>Contents</a:t>
            </a:r>
            <a:endParaRPr lang="en-GB" b="1" dirty="0"/>
          </a:p>
        </p:txBody>
      </p:sp>
      <p:sp>
        <p:nvSpPr>
          <p:cNvPr id="3" name="Espace réservé du texte vertical 2"/>
          <p:cNvSpPr>
            <a:spLocks noGrp="1"/>
          </p:cNvSpPr>
          <p:nvPr>
            <p:ph type="body" orient="vert" idx="1"/>
          </p:nvPr>
        </p:nvSpPr>
        <p:spPr>
          <a:xfrm>
            <a:off x="735630" y="2103341"/>
            <a:ext cx="7610476" cy="3670767"/>
          </a:xfrm>
        </p:spPr>
        <p:txBody>
          <a:bodyPr vert="horz"/>
          <a:lstStyle/>
          <a:p>
            <a:pPr marL="457200" indent="-457200">
              <a:buClr>
                <a:schemeClr val="accent6">
                  <a:lumMod val="75000"/>
                </a:schemeClr>
              </a:buClr>
              <a:buFont typeface="+mj-lt"/>
              <a:buAutoNum type="arabicPeriod"/>
            </a:pPr>
            <a:r>
              <a:rPr lang="en-GB" b="1" dirty="0" smtClean="0"/>
              <a:t>About MFW4A</a:t>
            </a:r>
          </a:p>
          <a:p>
            <a:pPr marL="457200" indent="-457200">
              <a:buClr>
                <a:schemeClr val="accent6">
                  <a:lumMod val="75000"/>
                </a:schemeClr>
              </a:buClr>
              <a:buFont typeface="+mj-lt"/>
              <a:buAutoNum type="arabicPeriod"/>
            </a:pPr>
            <a:r>
              <a:rPr lang="en-GB" b="1" dirty="0" smtClean="0"/>
              <a:t>Africa’s Financing Needs</a:t>
            </a:r>
          </a:p>
          <a:p>
            <a:pPr marL="457200" indent="-457200">
              <a:buClr>
                <a:schemeClr val="accent6">
                  <a:lumMod val="75000"/>
                </a:schemeClr>
              </a:buClr>
              <a:buFont typeface="+mj-lt"/>
              <a:buAutoNum type="arabicPeriod"/>
            </a:pPr>
            <a:r>
              <a:rPr lang="en-GB" b="1" dirty="0" smtClean="0"/>
              <a:t>Who is Financing Africa?</a:t>
            </a:r>
          </a:p>
          <a:p>
            <a:pPr marL="457200" indent="-457200">
              <a:buClr>
                <a:schemeClr val="accent6">
                  <a:lumMod val="75000"/>
                </a:schemeClr>
              </a:buClr>
              <a:buFont typeface="+mj-lt"/>
              <a:buAutoNum type="arabicPeriod"/>
            </a:pPr>
            <a:r>
              <a:rPr lang="en-GB" b="1" dirty="0" smtClean="0"/>
              <a:t>Financing Trends in Africa</a:t>
            </a:r>
          </a:p>
          <a:p>
            <a:pPr marL="457200" indent="-457200">
              <a:buClr>
                <a:schemeClr val="accent6">
                  <a:lumMod val="75000"/>
                </a:schemeClr>
              </a:buClr>
              <a:buFont typeface="+mj-lt"/>
              <a:buAutoNum type="arabicPeriod"/>
            </a:pPr>
            <a:r>
              <a:rPr lang="en-GB" b="1" dirty="0" smtClean="0"/>
              <a:t>Looking Forward </a:t>
            </a:r>
          </a:p>
        </p:txBody>
      </p:sp>
      <p:sp>
        <p:nvSpPr>
          <p:cNvPr id="4" name="Espace réservé du numéro de diapositive 3"/>
          <p:cNvSpPr>
            <a:spLocks noGrp="1"/>
          </p:cNvSpPr>
          <p:nvPr>
            <p:ph type="sldNum" sz="quarter" idx="12"/>
          </p:nvPr>
        </p:nvSpPr>
        <p:spPr/>
        <p:txBody>
          <a:bodyPr/>
          <a:lstStyle/>
          <a:p>
            <a:fld id="{4A822907-8A9D-4F6B-98F6-913902AD56B5}" type="slidenum">
              <a:rPr lang="en-US" sz="1200" b="1" smtClean="0"/>
              <a:t>1</a:t>
            </a:fld>
            <a:endParaRPr lang="en-US" sz="1200" b="1" dirty="0"/>
          </a:p>
        </p:txBody>
      </p:sp>
    </p:spTree>
    <p:extLst>
      <p:ext uri="{BB962C8B-B14F-4D97-AF65-F5344CB8AC3E}">
        <p14:creationId xmlns:p14="http://schemas.microsoft.com/office/powerpoint/2010/main" val="2680455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smtClean="0"/>
              <a:t>1.</a:t>
            </a:r>
            <a:r>
              <a:rPr lang="en-GB" sz="2400" b="1" dirty="0"/>
              <a:t> </a:t>
            </a:r>
            <a:r>
              <a:rPr lang="en-GB" sz="2400" b="1" dirty="0" smtClean="0"/>
              <a:t> About MFW4A</a:t>
            </a:r>
            <a:endParaRPr lang="en-GB" sz="20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2</a:t>
            </a:fld>
            <a:endParaRPr lang="en-US" sz="1200" b="1" dirty="0"/>
          </a:p>
        </p:txBody>
      </p:sp>
      <p:sp>
        <p:nvSpPr>
          <p:cNvPr id="6" name="Rectangle 5"/>
          <p:cNvSpPr>
            <a:spLocks noChangeArrowheads="1"/>
          </p:cNvSpPr>
          <p:nvPr/>
        </p:nvSpPr>
        <p:spPr bwMode="gray">
          <a:xfrm>
            <a:off x="611560" y="1340767"/>
            <a:ext cx="4680520" cy="3075729"/>
          </a:xfrm>
          <a:prstGeom prst="rect">
            <a:avLst/>
          </a:prstGeom>
          <a:solidFill>
            <a:srgbClr val="FFFFFF"/>
          </a:solidFill>
          <a:ln w="3175" cmpd="sng">
            <a:solidFill>
              <a:schemeClr val="tx2">
                <a:lumMod val="50000"/>
              </a:schemeClr>
            </a:solidFill>
            <a:miter lim="800000"/>
            <a:headEnd/>
            <a:tailEnd/>
          </a:ln>
        </p:spPr>
        <p:txBody>
          <a:bodyPr lIns="108005" tIns="180000" rIns="108000" bIns="180000" anchor="ctr"/>
          <a:lstStyle/>
          <a:p>
            <a:pPr indent="-450850" algn="just">
              <a:spcAft>
                <a:spcPts val="300"/>
              </a:spcAft>
              <a:tabLst>
                <a:tab pos="450850" algn="l"/>
              </a:tabLst>
              <a:defRPr/>
            </a:pPr>
            <a:r>
              <a:rPr lang="fr-FR" sz="1400" b="1" dirty="0" smtClean="0">
                <a:solidFill>
                  <a:srgbClr val="595959"/>
                </a:solidFill>
                <a:latin typeface="Arial"/>
                <a:cs typeface="Arial"/>
              </a:rPr>
              <a:t>The </a:t>
            </a:r>
            <a:r>
              <a:rPr lang="fr-FR" sz="1400" b="1" dirty="0" err="1" smtClean="0">
                <a:solidFill>
                  <a:srgbClr val="595959"/>
                </a:solidFill>
                <a:latin typeface="Arial"/>
                <a:cs typeface="Arial"/>
              </a:rPr>
              <a:t>Making</a:t>
            </a:r>
            <a:r>
              <a:rPr lang="fr-FR" sz="1400" b="1" dirty="0" smtClean="0">
                <a:solidFill>
                  <a:srgbClr val="595959"/>
                </a:solidFill>
                <a:latin typeface="Arial"/>
                <a:cs typeface="Arial"/>
              </a:rPr>
              <a:t> Finance </a:t>
            </a:r>
            <a:r>
              <a:rPr lang="fr-FR" sz="1400" b="1" dirty="0" err="1" smtClean="0">
                <a:solidFill>
                  <a:srgbClr val="595959"/>
                </a:solidFill>
                <a:latin typeface="Arial"/>
                <a:cs typeface="Arial"/>
              </a:rPr>
              <a:t>Work</a:t>
            </a:r>
            <a:r>
              <a:rPr lang="fr-FR" sz="1400" b="1" dirty="0" smtClean="0">
                <a:solidFill>
                  <a:srgbClr val="595959"/>
                </a:solidFill>
                <a:latin typeface="Arial"/>
                <a:cs typeface="Arial"/>
              </a:rPr>
              <a:t> for Africa (MFW4A)</a:t>
            </a:r>
            <a:r>
              <a:rPr lang="fr-FR" sz="1400" dirty="0" smtClean="0">
                <a:solidFill>
                  <a:srgbClr val="595959"/>
                </a:solidFill>
                <a:latin typeface="Arial"/>
                <a:cs typeface="Arial"/>
              </a:rPr>
              <a:t> </a:t>
            </a:r>
            <a:r>
              <a:rPr lang="en-US" sz="1400" dirty="0" smtClean="0">
                <a:solidFill>
                  <a:srgbClr val="595959"/>
                </a:solidFill>
                <a:latin typeface="Arial"/>
                <a:cs typeface="Arial"/>
              </a:rPr>
              <a:t>Partnership </a:t>
            </a:r>
            <a:r>
              <a:rPr lang="en-US" sz="1400" dirty="0">
                <a:solidFill>
                  <a:srgbClr val="595959"/>
                </a:solidFill>
                <a:latin typeface="Arial"/>
                <a:cs typeface="Arial"/>
              </a:rPr>
              <a:t>is a G8 initiative launched in October 2007. Its mission is the establishment of a common platform for the harmonization and facilitation of financial sector development and knowledge sharing in Africa. </a:t>
            </a:r>
            <a:endParaRPr lang="en-US" sz="1400" dirty="0" smtClean="0">
              <a:solidFill>
                <a:srgbClr val="595959"/>
              </a:solidFill>
              <a:latin typeface="Arial"/>
              <a:cs typeface="Arial"/>
            </a:endParaRPr>
          </a:p>
          <a:p>
            <a:pPr indent="-450850" algn="just">
              <a:spcAft>
                <a:spcPts val="300"/>
              </a:spcAft>
              <a:tabLst>
                <a:tab pos="450850" algn="l"/>
              </a:tabLst>
              <a:defRPr/>
            </a:pPr>
            <a:endParaRPr lang="en-US" sz="1400" dirty="0" smtClean="0">
              <a:solidFill>
                <a:srgbClr val="595959"/>
              </a:solidFill>
              <a:latin typeface="Arial"/>
              <a:cs typeface="Arial"/>
            </a:endParaRPr>
          </a:p>
          <a:p>
            <a:pPr indent="-450850" algn="just">
              <a:spcAft>
                <a:spcPts val="300"/>
              </a:spcAft>
              <a:tabLst>
                <a:tab pos="450850" algn="l"/>
              </a:tabLst>
              <a:defRPr/>
            </a:pPr>
            <a:r>
              <a:rPr lang="en-US" sz="1400" dirty="0" smtClean="0">
                <a:solidFill>
                  <a:srgbClr val="595959"/>
                </a:solidFill>
                <a:latin typeface="Arial"/>
                <a:cs typeface="Arial"/>
              </a:rPr>
              <a:t>The </a:t>
            </a:r>
            <a:r>
              <a:rPr lang="en-US" sz="1400" dirty="0">
                <a:solidFill>
                  <a:srgbClr val="595959"/>
                </a:solidFill>
                <a:latin typeface="Arial"/>
                <a:cs typeface="Arial"/>
              </a:rPr>
              <a:t>Partnership brings together donor partners, African governments, the private sector, and other financial sector stakeholders with the aim of unleashing the full potential of Africa's financial sector in order to drive </a:t>
            </a:r>
            <a:r>
              <a:rPr lang="en-US" sz="1400" dirty="0" smtClean="0">
                <a:solidFill>
                  <a:srgbClr val="595959"/>
                </a:solidFill>
                <a:latin typeface="Arial"/>
                <a:cs typeface="Arial"/>
              </a:rPr>
              <a:t>private investments, economic growth, employment creation.</a:t>
            </a:r>
            <a:endParaRPr lang="fr-FR" sz="1400" i="1" dirty="0" smtClean="0">
              <a:solidFill>
                <a:srgbClr val="595959"/>
              </a:solidFill>
              <a:latin typeface="Arial"/>
              <a:cs typeface="Arial"/>
            </a:endParaRPr>
          </a:p>
        </p:txBody>
      </p:sp>
      <p:sp>
        <p:nvSpPr>
          <p:cNvPr id="7" name="Rectangle 6"/>
          <p:cNvSpPr>
            <a:spLocks noChangeArrowheads="1"/>
          </p:cNvSpPr>
          <p:nvPr/>
        </p:nvSpPr>
        <p:spPr bwMode="gray">
          <a:xfrm>
            <a:off x="5652120" y="1340768"/>
            <a:ext cx="2880320" cy="488032"/>
          </a:xfrm>
          <a:prstGeom prst="rect">
            <a:avLst/>
          </a:prstGeom>
          <a:solidFill>
            <a:srgbClr val="193374"/>
          </a:solidFill>
          <a:ln w="9525">
            <a:noFill/>
            <a:miter lim="800000"/>
            <a:headEnd/>
            <a:tailEnd/>
          </a:ln>
        </p:spPr>
        <p:txBody>
          <a:bodyPr lIns="108005" tIns="72000" rIns="0" bIns="72000" anchor="ctr"/>
          <a:lstStyle/>
          <a:p>
            <a:pPr indent="-450850" algn="just">
              <a:lnSpc>
                <a:spcPct val="80000"/>
              </a:lnSpc>
              <a:spcAft>
                <a:spcPts val="300"/>
              </a:spcAft>
              <a:tabLst>
                <a:tab pos="450850" algn="l"/>
                <a:tab pos="635000" algn="l"/>
              </a:tabLst>
              <a:defRPr/>
            </a:pPr>
            <a:r>
              <a:rPr lang="en-GB" b="1" dirty="0" smtClean="0">
                <a:solidFill>
                  <a:schemeClr val="bg1"/>
                </a:solidFill>
                <a:latin typeface="Arial"/>
                <a:cs typeface="Arial"/>
              </a:rPr>
              <a:t>Development Partners</a:t>
            </a:r>
          </a:p>
        </p:txBody>
      </p:sp>
      <p:grpSp>
        <p:nvGrpSpPr>
          <p:cNvPr id="59" name="Groupe 25"/>
          <p:cNvGrpSpPr/>
          <p:nvPr/>
        </p:nvGrpSpPr>
        <p:grpSpPr>
          <a:xfrm>
            <a:off x="5531556" y="2082710"/>
            <a:ext cx="3258337" cy="4318834"/>
            <a:chOff x="5669536" y="1791660"/>
            <a:chExt cx="2967373" cy="4108817"/>
          </a:xfrm>
        </p:grpSpPr>
        <p:pic>
          <p:nvPicPr>
            <p:cNvPr id="60" name="Image 1"/>
            <p:cNvPicPr>
              <a:picLocks noChangeAspect="1"/>
            </p:cNvPicPr>
            <p:nvPr/>
          </p:nvPicPr>
          <p:blipFill>
            <a:blip r:embed="rId2" cstate="print"/>
            <a:srcRect/>
            <a:stretch>
              <a:fillRect/>
            </a:stretch>
          </p:blipFill>
          <p:spPr bwMode="auto">
            <a:xfrm>
              <a:off x="5724128" y="1895189"/>
              <a:ext cx="1152128" cy="578767"/>
            </a:xfrm>
            <a:prstGeom prst="rect">
              <a:avLst/>
            </a:prstGeom>
            <a:noFill/>
            <a:ln w="9525">
              <a:solidFill>
                <a:srgbClr val="FFFFFF"/>
              </a:solidFill>
              <a:miter lim="800000"/>
              <a:headEnd/>
              <a:tailEnd/>
            </a:ln>
          </p:spPr>
        </p:pic>
        <p:pic>
          <p:nvPicPr>
            <p:cNvPr id="62" name="Image 8"/>
            <p:cNvPicPr>
              <a:picLocks noChangeAspect="1"/>
            </p:cNvPicPr>
            <p:nvPr/>
          </p:nvPicPr>
          <p:blipFill>
            <a:blip r:embed="rId3" cstate="print"/>
            <a:srcRect/>
            <a:stretch>
              <a:fillRect/>
            </a:stretch>
          </p:blipFill>
          <p:spPr bwMode="auto">
            <a:xfrm>
              <a:off x="7380312" y="5301208"/>
              <a:ext cx="513553" cy="505224"/>
            </a:xfrm>
            <a:prstGeom prst="rect">
              <a:avLst/>
            </a:prstGeom>
            <a:noFill/>
            <a:ln w="9525">
              <a:solidFill>
                <a:srgbClr val="FFFFFF"/>
              </a:solidFill>
              <a:miter lim="800000"/>
              <a:headEnd/>
              <a:tailEnd/>
            </a:ln>
          </p:spPr>
        </p:pic>
        <p:pic>
          <p:nvPicPr>
            <p:cNvPr id="63" name="Image 5"/>
            <p:cNvPicPr>
              <a:picLocks noChangeAspect="1"/>
            </p:cNvPicPr>
            <p:nvPr/>
          </p:nvPicPr>
          <p:blipFill>
            <a:blip r:embed="rId4" cstate="print"/>
            <a:srcRect/>
            <a:stretch>
              <a:fillRect/>
            </a:stretch>
          </p:blipFill>
          <p:spPr bwMode="auto">
            <a:xfrm>
              <a:off x="8010612" y="5329344"/>
              <a:ext cx="521828" cy="476672"/>
            </a:xfrm>
            <a:prstGeom prst="rect">
              <a:avLst/>
            </a:prstGeom>
            <a:noFill/>
            <a:ln w="9525">
              <a:solidFill>
                <a:srgbClr val="FFFFFF"/>
              </a:solidFill>
              <a:miter lim="800000"/>
              <a:headEnd/>
              <a:tailEnd/>
            </a:ln>
          </p:spPr>
        </p:pic>
        <p:pic>
          <p:nvPicPr>
            <p:cNvPr id="64" name="Image 14"/>
            <p:cNvPicPr>
              <a:picLocks noChangeAspect="1"/>
            </p:cNvPicPr>
            <p:nvPr/>
          </p:nvPicPr>
          <p:blipFill>
            <a:blip r:embed="rId5" cstate="print"/>
            <a:srcRect/>
            <a:stretch>
              <a:fillRect/>
            </a:stretch>
          </p:blipFill>
          <p:spPr bwMode="auto">
            <a:xfrm>
              <a:off x="6624228" y="5301208"/>
              <a:ext cx="504056" cy="537555"/>
            </a:xfrm>
            <a:prstGeom prst="rect">
              <a:avLst/>
            </a:prstGeom>
            <a:noFill/>
            <a:ln w="9525">
              <a:solidFill>
                <a:srgbClr val="FFFFFF"/>
              </a:solidFill>
              <a:miter lim="800000"/>
              <a:headEnd/>
              <a:tailEnd/>
            </a:ln>
          </p:spPr>
        </p:pic>
        <p:pic>
          <p:nvPicPr>
            <p:cNvPr id="65" name="Image 6"/>
            <p:cNvPicPr>
              <a:picLocks noChangeAspect="1"/>
            </p:cNvPicPr>
            <p:nvPr/>
          </p:nvPicPr>
          <p:blipFill>
            <a:blip r:embed="rId6" cstate="print"/>
            <a:srcRect/>
            <a:stretch>
              <a:fillRect/>
            </a:stretch>
          </p:blipFill>
          <p:spPr bwMode="auto">
            <a:xfrm>
              <a:off x="7469128" y="4006420"/>
              <a:ext cx="1042731" cy="1102622"/>
            </a:xfrm>
            <a:prstGeom prst="rect">
              <a:avLst/>
            </a:prstGeom>
            <a:noFill/>
            <a:ln w="9525">
              <a:solidFill>
                <a:srgbClr val="FFFFFF"/>
              </a:solidFill>
              <a:miter lim="800000"/>
              <a:headEnd/>
              <a:tailEnd/>
            </a:ln>
          </p:spPr>
        </p:pic>
        <p:pic>
          <p:nvPicPr>
            <p:cNvPr id="66" name="Image 13"/>
            <p:cNvPicPr>
              <a:picLocks noChangeAspect="1"/>
            </p:cNvPicPr>
            <p:nvPr/>
          </p:nvPicPr>
          <p:blipFill>
            <a:blip r:embed="rId7" cstate="print"/>
            <a:srcRect/>
            <a:stretch>
              <a:fillRect/>
            </a:stretch>
          </p:blipFill>
          <p:spPr bwMode="auto">
            <a:xfrm>
              <a:off x="7893866" y="1791660"/>
              <a:ext cx="743043" cy="653740"/>
            </a:xfrm>
            <a:prstGeom prst="rect">
              <a:avLst/>
            </a:prstGeom>
            <a:noFill/>
            <a:ln w="9525">
              <a:solidFill>
                <a:srgbClr val="FFFFFF"/>
              </a:solidFill>
              <a:miter lim="800000"/>
              <a:headEnd/>
              <a:tailEnd/>
            </a:ln>
          </p:spPr>
        </p:pic>
        <p:pic>
          <p:nvPicPr>
            <p:cNvPr id="67" name="Image 9"/>
            <p:cNvPicPr>
              <a:picLocks noChangeAspect="1"/>
            </p:cNvPicPr>
            <p:nvPr/>
          </p:nvPicPr>
          <p:blipFill>
            <a:blip r:embed="rId8" cstate="print"/>
            <a:srcRect/>
            <a:stretch>
              <a:fillRect/>
            </a:stretch>
          </p:blipFill>
          <p:spPr bwMode="auto">
            <a:xfrm>
              <a:off x="5790814" y="2650167"/>
              <a:ext cx="1697479" cy="474321"/>
            </a:xfrm>
            <a:prstGeom prst="rect">
              <a:avLst/>
            </a:prstGeom>
            <a:noFill/>
            <a:ln w="9525">
              <a:solidFill>
                <a:srgbClr val="FFFFFF"/>
              </a:solidFill>
              <a:miter lim="800000"/>
              <a:headEnd/>
              <a:tailEnd/>
            </a:ln>
          </p:spPr>
        </p:pic>
        <p:pic>
          <p:nvPicPr>
            <p:cNvPr id="68" name="Image 2"/>
            <p:cNvPicPr>
              <a:picLocks noChangeAspect="1"/>
            </p:cNvPicPr>
            <p:nvPr/>
          </p:nvPicPr>
          <p:blipFill>
            <a:blip r:embed="rId9" cstate="print"/>
            <a:srcRect/>
            <a:stretch>
              <a:fillRect/>
            </a:stretch>
          </p:blipFill>
          <p:spPr bwMode="auto">
            <a:xfrm>
              <a:off x="5724128" y="5355786"/>
              <a:ext cx="792088" cy="449478"/>
            </a:xfrm>
            <a:prstGeom prst="rect">
              <a:avLst/>
            </a:prstGeom>
            <a:noFill/>
            <a:ln w="9525">
              <a:solidFill>
                <a:srgbClr val="FFFFFF"/>
              </a:solidFill>
              <a:miter lim="800000"/>
              <a:headEnd/>
              <a:tailEnd/>
            </a:ln>
          </p:spPr>
        </p:pic>
        <p:sp>
          <p:nvSpPr>
            <p:cNvPr id="70" name="Rectangle 69"/>
            <p:cNvSpPr>
              <a:spLocks noChangeArrowheads="1"/>
            </p:cNvSpPr>
            <p:nvPr/>
          </p:nvSpPr>
          <p:spPr bwMode="auto">
            <a:xfrm>
              <a:off x="5669536" y="1791660"/>
              <a:ext cx="2952328" cy="4108817"/>
            </a:xfrm>
            <a:prstGeom prst="rect">
              <a:avLst/>
            </a:prstGeom>
            <a:noFill/>
            <a:ln w="9525">
              <a:solidFill>
                <a:srgbClr val="FFFFFF"/>
              </a:solidFill>
              <a:miter lim="800000"/>
              <a:headEnd/>
              <a:tailEnd/>
            </a:ln>
          </p:spPr>
          <p:txBody>
            <a:bodyPr wrap="square">
              <a:spAutoFit/>
            </a:bodyPr>
            <a:lstStyle/>
            <a:p>
              <a:pPr algn="ctr">
                <a:spcBef>
                  <a:spcPct val="50000"/>
                </a:spcBef>
                <a:defRPr/>
              </a:pPr>
              <a:endParaRPr lang="fr-FR" b="1" baseline="0" dirty="0" smtClean="0">
                <a:solidFill>
                  <a:schemeClr val="bg1"/>
                </a:solidFill>
                <a:latin typeface="Arial"/>
                <a:cs typeface="Arial"/>
              </a:endParaRPr>
            </a:p>
            <a:p>
              <a:pPr algn="ctr">
                <a:spcBef>
                  <a:spcPct val="50000"/>
                </a:spcBef>
                <a:defRPr/>
              </a:pPr>
              <a:endParaRPr lang="fr-FR" b="1" dirty="0" smtClean="0">
                <a:solidFill>
                  <a:schemeClr val="bg1"/>
                </a:solidFill>
                <a:latin typeface="Arial"/>
                <a:cs typeface="Arial"/>
              </a:endParaRPr>
            </a:p>
            <a:p>
              <a:pPr algn="ctr">
                <a:spcBef>
                  <a:spcPct val="50000"/>
                </a:spcBef>
                <a:defRPr/>
              </a:pPr>
              <a:endParaRPr lang="fr-FR" b="1" baseline="0" dirty="0" smtClean="0">
                <a:solidFill>
                  <a:schemeClr val="bg1"/>
                </a:solidFill>
                <a:latin typeface="Arial"/>
                <a:cs typeface="Arial"/>
              </a:endParaRPr>
            </a:p>
            <a:p>
              <a:pPr algn="ctr">
                <a:spcBef>
                  <a:spcPct val="50000"/>
                </a:spcBef>
                <a:defRPr/>
              </a:pPr>
              <a:endParaRPr lang="fr-FR" b="1" dirty="0" smtClean="0">
                <a:solidFill>
                  <a:schemeClr val="bg1"/>
                </a:solidFill>
                <a:latin typeface="Arial"/>
                <a:cs typeface="Arial"/>
              </a:endParaRPr>
            </a:p>
            <a:p>
              <a:pPr algn="ctr">
                <a:spcBef>
                  <a:spcPct val="50000"/>
                </a:spcBef>
                <a:defRPr/>
              </a:pPr>
              <a:endParaRPr lang="fr-FR" b="1" baseline="0" dirty="0" smtClean="0">
                <a:solidFill>
                  <a:schemeClr val="bg1"/>
                </a:solidFill>
                <a:latin typeface="Arial"/>
                <a:cs typeface="Arial"/>
              </a:endParaRPr>
            </a:p>
            <a:p>
              <a:pPr algn="ctr">
                <a:spcBef>
                  <a:spcPct val="50000"/>
                </a:spcBef>
                <a:defRPr/>
              </a:pPr>
              <a:endParaRPr lang="fr-FR" b="1" dirty="0" smtClean="0">
                <a:solidFill>
                  <a:schemeClr val="bg1"/>
                </a:solidFill>
                <a:latin typeface="Arial"/>
                <a:cs typeface="Arial"/>
              </a:endParaRPr>
            </a:p>
            <a:p>
              <a:pPr algn="ctr">
                <a:spcBef>
                  <a:spcPct val="50000"/>
                </a:spcBef>
                <a:defRPr/>
              </a:pPr>
              <a:endParaRPr lang="fr-FR" b="1" baseline="0" dirty="0" smtClean="0">
                <a:solidFill>
                  <a:schemeClr val="bg1"/>
                </a:solidFill>
                <a:latin typeface="Arial"/>
                <a:cs typeface="Arial"/>
              </a:endParaRPr>
            </a:p>
            <a:p>
              <a:pPr algn="ctr">
                <a:spcBef>
                  <a:spcPct val="50000"/>
                </a:spcBef>
                <a:defRPr/>
              </a:pPr>
              <a:endParaRPr lang="fr-FR" b="1" dirty="0" smtClean="0">
                <a:solidFill>
                  <a:schemeClr val="bg1"/>
                </a:solidFill>
                <a:latin typeface="Arial"/>
                <a:cs typeface="Arial"/>
              </a:endParaRPr>
            </a:p>
            <a:p>
              <a:pPr algn="ctr">
                <a:spcBef>
                  <a:spcPct val="50000"/>
                </a:spcBef>
                <a:defRPr/>
              </a:pPr>
              <a:endParaRPr lang="fr-FR" b="1" baseline="0" dirty="0" smtClean="0">
                <a:solidFill>
                  <a:schemeClr val="bg1"/>
                </a:solidFill>
                <a:latin typeface="Arial"/>
                <a:cs typeface="Arial"/>
              </a:endParaRPr>
            </a:p>
            <a:p>
              <a:pPr algn="ctr">
                <a:spcBef>
                  <a:spcPct val="50000"/>
                </a:spcBef>
                <a:defRPr/>
              </a:pPr>
              <a:endParaRPr lang="fr-FR" b="1" dirty="0" smtClean="0">
                <a:solidFill>
                  <a:schemeClr val="bg1"/>
                </a:solidFill>
                <a:latin typeface="Arial"/>
                <a:cs typeface="Arial"/>
              </a:endParaRPr>
            </a:p>
          </p:txBody>
        </p:sp>
        <p:pic>
          <p:nvPicPr>
            <p:cNvPr id="71" name="Image 18" descr="C:\Users\Habib Attia\AppData\Local\Microsoft\Windows\Temporary Internet Files\Content.Outlook\4030530T\bmz_en.gif"/>
            <p:cNvPicPr>
              <a:picLocks noChangeAspect="1" noChangeArrowheads="1"/>
            </p:cNvPicPr>
            <p:nvPr/>
          </p:nvPicPr>
          <p:blipFill>
            <a:blip r:embed="rId10" cstate="print"/>
            <a:srcRect/>
            <a:stretch>
              <a:fillRect/>
            </a:stretch>
          </p:blipFill>
          <p:spPr bwMode="auto">
            <a:xfrm>
              <a:off x="5726041" y="3413736"/>
              <a:ext cx="1606680" cy="504056"/>
            </a:xfrm>
            <a:prstGeom prst="rect">
              <a:avLst/>
            </a:prstGeom>
            <a:noFill/>
            <a:ln w="9525">
              <a:solidFill>
                <a:srgbClr val="FFFFFF"/>
              </a:solidFill>
              <a:miter lim="800000"/>
              <a:headEnd/>
              <a:tailEnd/>
            </a:ln>
          </p:spPr>
        </p:pic>
      </p:grpSp>
      <p:pic>
        <p:nvPicPr>
          <p:cNvPr id="72" name="Picture 71"/>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026013" y="2180198"/>
            <a:ext cx="658035" cy="544994"/>
          </a:xfrm>
          <a:prstGeom prst="rect">
            <a:avLst/>
          </a:prstGeom>
        </p:spPr>
      </p:pic>
      <p:pic>
        <p:nvPicPr>
          <p:cNvPr id="2" name="Picture 1" descr="MinBuza.gif"/>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5922289" y="4307390"/>
            <a:ext cx="1336594" cy="765368"/>
          </a:xfrm>
          <a:prstGeom prst="rect">
            <a:avLst/>
          </a:prstGeom>
        </p:spPr>
      </p:pic>
      <p:pic>
        <p:nvPicPr>
          <p:cNvPr id="73" name="Image 16" descr="C:\Users\Habib Attia\AppData\Local\Microsoft\Windows\Temporary Internet Files\Content.Outlook\4030530T\Sponsor_Danida Converti.jpg"/>
          <p:cNvPicPr>
            <a:picLocks noChangeAspect="1" noChangeArrowheads="1"/>
          </p:cNvPicPr>
          <p:nvPr/>
        </p:nvPicPr>
        <p:blipFill>
          <a:blip r:embed="rId13" cstate="print"/>
          <a:srcRect/>
          <a:stretch>
            <a:fillRect/>
          </a:stretch>
        </p:blipFill>
        <p:spPr bwMode="auto">
          <a:xfrm>
            <a:off x="7350453" y="3610135"/>
            <a:ext cx="984823" cy="558100"/>
          </a:xfrm>
          <a:prstGeom prst="rect">
            <a:avLst/>
          </a:prstGeom>
          <a:noFill/>
          <a:ln w="9525">
            <a:noFill/>
            <a:miter lim="800000"/>
            <a:headEnd/>
            <a:tailEnd/>
          </a:ln>
        </p:spPr>
      </p:pic>
      <p:pic>
        <p:nvPicPr>
          <p:cNvPr id="74" name="Image 4"/>
          <p:cNvPicPr>
            <a:picLocks noChangeAspect="1"/>
          </p:cNvPicPr>
          <p:nvPr/>
        </p:nvPicPr>
        <p:blipFill>
          <a:blip r:embed="rId14" cstate="print"/>
          <a:srcRect/>
          <a:stretch>
            <a:fillRect/>
          </a:stretch>
        </p:blipFill>
        <p:spPr bwMode="auto">
          <a:xfrm>
            <a:off x="7479704" y="2891122"/>
            <a:ext cx="1055880" cy="499261"/>
          </a:xfrm>
          <a:prstGeom prst="rect">
            <a:avLst/>
          </a:prstGeom>
          <a:noFill/>
          <a:ln w="9525">
            <a:noFill/>
            <a:miter lim="800000"/>
            <a:headEnd/>
            <a:tailEnd/>
          </a:ln>
        </p:spPr>
      </p:pic>
      <p:sp>
        <p:nvSpPr>
          <p:cNvPr id="75" name="Rectangle 74"/>
          <p:cNvSpPr>
            <a:spLocks noChangeArrowheads="1"/>
          </p:cNvSpPr>
          <p:nvPr/>
        </p:nvSpPr>
        <p:spPr bwMode="gray">
          <a:xfrm>
            <a:off x="611560" y="4663656"/>
            <a:ext cx="4680520" cy="432048"/>
          </a:xfrm>
          <a:prstGeom prst="rect">
            <a:avLst/>
          </a:prstGeom>
          <a:solidFill>
            <a:srgbClr val="193374"/>
          </a:solidFill>
          <a:ln w="9525">
            <a:noFill/>
            <a:miter lim="800000"/>
            <a:headEnd/>
            <a:tailEnd/>
          </a:ln>
        </p:spPr>
        <p:txBody>
          <a:bodyPr lIns="108005" tIns="72000" rIns="0" bIns="72000" anchor="ctr"/>
          <a:lstStyle/>
          <a:p>
            <a:pPr indent="-450850" algn="just">
              <a:lnSpc>
                <a:spcPct val="80000"/>
              </a:lnSpc>
              <a:spcAft>
                <a:spcPts val="300"/>
              </a:spcAft>
              <a:tabLst>
                <a:tab pos="450850" algn="l"/>
                <a:tab pos="635000" algn="l"/>
              </a:tabLst>
              <a:defRPr/>
            </a:pPr>
            <a:r>
              <a:rPr lang="en-GB" b="1" dirty="0" smtClean="0">
                <a:solidFill>
                  <a:schemeClr val="bg1"/>
                </a:solidFill>
                <a:latin typeface="Arial"/>
                <a:cs typeface="Arial"/>
              </a:rPr>
              <a:t>Strategic Priorities</a:t>
            </a:r>
          </a:p>
        </p:txBody>
      </p:sp>
      <p:sp>
        <p:nvSpPr>
          <p:cNvPr id="77" name="ZoneTexte 1"/>
          <p:cNvSpPr txBox="1"/>
          <p:nvPr/>
        </p:nvSpPr>
        <p:spPr>
          <a:xfrm>
            <a:off x="914400" y="5216604"/>
            <a:ext cx="4114800" cy="307777"/>
          </a:xfrm>
          <a:prstGeom prst="rect">
            <a:avLst/>
          </a:prstGeom>
          <a:noFill/>
        </p:spPr>
        <p:txBody>
          <a:bodyPr wrap="square" rtlCol="0">
            <a:spAutoFit/>
          </a:bodyPr>
          <a:lstStyle/>
          <a:p>
            <a:pPr marL="285750" indent="-285750">
              <a:spcAft>
                <a:spcPts val="600"/>
              </a:spcAft>
              <a:buFont typeface="Wingdings" charset="2"/>
              <a:buChar char="ü"/>
            </a:pPr>
            <a:endParaRPr lang="en-GB" sz="1400" dirty="0" smtClean="0">
              <a:latin typeface="Arial"/>
              <a:cs typeface="Arial"/>
            </a:endParaRPr>
          </a:p>
        </p:txBody>
      </p:sp>
      <p:sp>
        <p:nvSpPr>
          <p:cNvPr id="78" name="ZoneTexte 1"/>
          <p:cNvSpPr txBox="1"/>
          <p:nvPr/>
        </p:nvSpPr>
        <p:spPr>
          <a:xfrm>
            <a:off x="914400" y="5216604"/>
            <a:ext cx="4114800" cy="1184940"/>
          </a:xfrm>
          <a:prstGeom prst="rect">
            <a:avLst/>
          </a:prstGeom>
          <a:noFill/>
        </p:spPr>
        <p:txBody>
          <a:bodyPr wrap="square" rtlCol="0">
            <a:spAutoFit/>
          </a:bodyPr>
          <a:lstStyle/>
          <a:p>
            <a:pPr marL="285750" indent="-285750">
              <a:spcAft>
                <a:spcPts val="600"/>
              </a:spcAft>
              <a:buFont typeface="Wingdings" charset="2"/>
              <a:buChar char="ü"/>
            </a:pPr>
            <a:r>
              <a:rPr lang="en-GB" sz="1400" b="1" dirty="0" smtClean="0">
                <a:solidFill>
                  <a:srgbClr val="595959"/>
                </a:solidFill>
                <a:latin typeface="Arial"/>
                <a:cs typeface="Arial"/>
              </a:rPr>
              <a:t>Long Term Finance</a:t>
            </a:r>
          </a:p>
          <a:p>
            <a:pPr marL="285750" indent="-285750">
              <a:spcAft>
                <a:spcPts val="600"/>
              </a:spcAft>
              <a:buFont typeface="Wingdings" charset="2"/>
              <a:buChar char="ü"/>
            </a:pPr>
            <a:r>
              <a:rPr lang="en-GB" sz="1400" b="1" dirty="0" smtClean="0">
                <a:solidFill>
                  <a:srgbClr val="595959"/>
                </a:solidFill>
                <a:latin typeface="Arial"/>
                <a:cs typeface="Arial"/>
              </a:rPr>
              <a:t>Financial Inclusion</a:t>
            </a:r>
          </a:p>
          <a:p>
            <a:pPr marL="285750" indent="-285750">
              <a:spcAft>
                <a:spcPts val="600"/>
              </a:spcAft>
              <a:buFont typeface="Wingdings" charset="2"/>
              <a:buChar char="ü"/>
            </a:pPr>
            <a:r>
              <a:rPr lang="en-GB" sz="1400" b="1" dirty="0" smtClean="0">
                <a:solidFill>
                  <a:srgbClr val="595959"/>
                </a:solidFill>
                <a:latin typeface="Arial"/>
                <a:cs typeface="Arial"/>
              </a:rPr>
              <a:t>Financial Stability and Governance</a:t>
            </a:r>
          </a:p>
          <a:p>
            <a:pPr marL="285750" indent="-285750">
              <a:spcAft>
                <a:spcPts val="600"/>
              </a:spcAft>
              <a:buFont typeface="Wingdings" charset="2"/>
              <a:buChar char="ü"/>
            </a:pPr>
            <a:r>
              <a:rPr lang="en-GB" sz="1400" b="1" dirty="0" smtClean="0">
                <a:solidFill>
                  <a:srgbClr val="595959"/>
                </a:solidFill>
                <a:latin typeface="Arial"/>
                <a:cs typeface="Arial"/>
              </a:rPr>
              <a:t>Knowledge Management &amp; Advocacy</a:t>
            </a:r>
          </a:p>
        </p:txBody>
      </p:sp>
      <p:pic>
        <p:nvPicPr>
          <p:cNvPr id="24" name="Picture 23" descr="Part_logo_-MFW4A.png"/>
          <p:cNvPicPr>
            <a:picLocks noChangeAspect="1"/>
          </p:cNvPicPr>
          <p:nvPr/>
        </p:nvPicPr>
        <p:blipFill>
          <a:blip r:embed="rId15">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spTree>
    <p:extLst>
      <p:ext uri="{BB962C8B-B14F-4D97-AF65-F5344CB8AC3E}">
        <p14:creationId xmlns:p14="http://schemas.microsoft.com/office/powerpoint/2010/main" val="964037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2</a:t>
            </a:r>
            <a:r>
              <a:rPr lang="en-GB" sz="2400" b="1" dirty="0" smtClean="0"/>
              <a:t>.</a:t>
            </a:r>
            <a:r>
              <a:rPr lang="en-GB" sz="2400" dirty="0" smtClean="0"/>
              <a:t>  </a:t>
            </a:r>
            <a:r>
              <a:rPr lang="en-GB" sz="2400" b="1" dirty="0" smtClean="0"/>
              <a:t>Africa’s Financing Needs</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3</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1940749635"/>
              </p:ext>
            </p:extLst>
          </p:nvPr>
        </p:nvGraphicFramePr>
        <p:xfrm>
          <a:off x="282223" y="1241778"/>
          <a:ext cx="8382000" cy="5221111"/>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6869426" y="6461353"/>
            <a:ext cx="1920468" cy="215444"/>
          </a:xfrm>
          <a:prstGeom prst="rect">
            <a:avLst/>
          </a:prstGeom>
          <a:noFill/>
        </p:spPr>
        <p:txBody>
          <a:bodyPr wrap="none" rtlCol="0">
            <a:spAutoFit/>
          </a:bodyPr>
          <a:lstStyle/>
          <a:p>
            <a:r>
              <a:rPr lang="en-US" sz="800" dirty="0" smtClean="0"/>
              <a:t>Source: World Bank, WDI Database</a:t>
            </a:r>
            <a:endParaRPr lang="en-US" sz="800" dirty="0"/>
          </a:p>
        </p:txBody>
      </p:sp>
    </p:spTree>
    <p:extLst>
      <p:ext uri="{BB962C8B-B14F-4D97-AF65-F5344CB8AC3E}">
        <p14:creationId xmlns:p14="http://schemas.microsoft.com/office/powerpoint/2010/main" val="98676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smtClean="0"/>
              <a:t>2.</a:t>
            </a:r>
            <a:r>
              <a:rPr lang="en-GB" sz="2400" dirty="0" smtClean="0"/>
              <a:t>  </a:t>
            </a:r>
            <a:r>
              <a:rPr lang="en-GB" sz="2400" b="1" dirty="0" smtClean="0"/>
              <a:t>Africa’s Financing Needs - Infrastructure</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4</a:t>
            </a:fld>
            <a:endParaRPr lang="en-US" sz="1200" b="1" dirty="0"/>
          </a:p>
        </p:txBody>
      </p:sp>
      <p:pic>
        <p:nvPicPr>
          <p:cNvPr id="14" name="Picture 13" descr="Part_logo_-MFW4A.png"/>
          <p:cNvPicPr>
            <a:picLocks noChangeAspect="1"/>
          </p:cNvPicPr>
          <p:nvPr/>
        </p:nvPicPr>
        <p:blipFill>
          <a:blip r:embed="rId2">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sp>
        <p:nvSpPr>
          <p:cNvPr id="6" name="Espace réservé du texte vertical 2"/>
          <p:cNvSpPr>
            <a:spLocks noGrp="1"/>
          </p:cNvSpPr>
          <p:nvPr>
            <p:ph type="body" orient="vert" idx="1"/>
          </p:nvPr>
        </p:nvSpPr>
        <p:spPr>
          <a:xfrm>
            <a:off x="819229" y="1261338"/>
            <a:ext cx="4655883" cy="4608884"/>
          </a:xfrm>
        </p:spPr>
        <p:txBody>
          <a:bodyPr vert="horz">
            <a:normAutofit/>
          </a:bodyPr>
          <a:lstStyle/>
          <a:p>
            <a:pPr marL="0" indent="0" algn="just">
              <a:buNone/>
            </a:pPr>
            <a:r>
              <a:rPr lang="en-GB" sz="1700" b="1" dirty="0" smtClean="0">
                <a:solidFill>
                  <a:schemeClr val="accent1">
                    <a:lumMod val="75000"/>
                  </a:schemeClr>
                </a:solidFill>
              </a:rPr>
              <a:t>Key facts</a:t>
            </a:r>
          </a:p>
          <a:p>
            <a:pPr algn="just"/>
            <a:r>
              <a:rPr lang="en-GB" sz="1700" b="1" dirty="0" smtClean="0"/>
              <a:t>Africa’s infrastructure financing needs estimated at </a:t>
            </a:r>
            <a:r>
              <a:rPr lang="en-GB" sz="2400" b="1" dirty="0" smtClean="0"/>
              <a:t>$US95 billion </a:t>
            </a:r>
          </a:p>
          <a:p>
            <a:pPr algn="just"/>
            <a:r>
              <a:rPr lang="en-GB" sz="1700" b="1" dirty="0" smtClean="0"/>
              <a:t>More than </a:t>
            </a:r>
            <a:r>
              <a:rPr lang="en-GB" sz="2400" b="1" dirty="0" smtClean="0"/>
              <a:t>30 African countries </a:t>
            </a:r>
            <a:r>
              <a:rPr lang="en-GB" sz="1700" b="1" dirty="0" smtClean="0"/>
              <a:t>are now experiencing power shortages </a:t>
            </a:r>
          </a:p>
          <a:p>
            <a:pPr algn="just"/>
            <a:r>
              <a:rPr lang="en-GB" sz="1700" b="1" dirty="0" smtClean="0"/>
              <a:t>Africa invests only </a:t>
            </a:r>
            <a:r>
              <a:rPr lang="en-GB" sz="2400" b="1" dirty="0" smtClean="0"/>
              <a:t>4%</a:t>
            </a:r>
            <a:r>
              <a:rPr lang="en-GB" sz="1700" b="1" dirty="0" smtClean="0"/>
              <a:t> of its collective GDP in infrastructure, compared with China’s </a:t>
            </a:r>
            <a:r>
              <a:rPr lang="en-GB" sz="2400" b="1" dirty="0" smtClean="0"/>
              <a:t>14%</a:t>
            </a:r>
            <a:endParaRPr lang="en-GB" sz="1700" b="1" dirty="0" smtClean="0"/>
          </a:p>
          <a:p>
            <a:pPr algn="just"/>
            <a:r>
              <a:rPr lang="en-GB" sz="1700" b="1" dirty="0" smtClean="0"/>
              <a:t>Transportation costs </a:t>
            </a:r>
            <a:r>
              <a:rPr lang="en-GB" sz="2400" b="1" dirty="0" smtClean="0"/>
              <a:t>increase</a:t>
            </a:r>
            <a:r>
              <a:rPr lang="en-GB" sz="1700" b="1" dirty="0" smtClean="0"/>
              <a:t> the prices of African goods by </a:t>
            </a:r>
            <a:r>
              <a:rPr lang="en-GB" sz="2400" b="1" dirty="0" smtClean="0"/>
              <a:t>75%</a:t>
            </a:r>
          </a:p>
          <a:p>
            <a:pPr algn="just"/>
            <a:endParaRPr lang="en-GB" sz="1700" b="1" dirty="0" smtClean="0"/>
          </a:p>
          <a:p>
            <a:pPr algn="just"/>
            <a:endParaRPr lang="en-GB" sz="1700" b="1" dirty="0" smtClean="0"/>
          </a:p>
        </p:txBody>
      </p:sp>
      <p:pic>
        <p:nvPicPr>
          <p:cNvPr id="3" name="Picture 2" descr="Screen Shot 2015-06-30 at 12.54.26 P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75112" y="1833824"/>
            <a:ext cx="3116018" cy="2906889"/>
          </a:xfrm>
          <a:prstGeom prst="rect">
            <a:avLst/>
          </a:prstGeom>
        </p:spPr>
      </p:pic>
    </p:spTree>
    <p:extLst>
      <p:ext uri="{BB962C8B-B14F-4D97-AF65-F5344CB8AC3E}">
        <p14:creationId xmlns:p14="http://schemas.microsoft.com/office/powerpoint/2010/main" val="1968035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2</a:t>
            </a:r>
            <a:r>
              <a:rPr lang="en-GB" sz="2400" b="1" dirty="0" smtClean="0"/>
              <a:t>.</a:t>
            </a:r>
            <a:r>
              <a:rPr lang="en-GB" sz="2400" dirty="0" smtClean="0"/>
              <a:t>  </a:t>
            </a:r>
            <a:r>
              <a:rPr lang="en-GB" sz="2400" b="1" dirty="0" smtClean="0"/>
              <a:t>Africa’s Financing Needs - Infrastructure</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5</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4036334759"/>
              </p:ext>
            </p:extLst>
          </p:nvPr>
        </p:nvGraphicFramePr>
        <p:xfrm>
          <a:off x="1830920" y="1339419"/>
          <a:ext cx="5304992" cy="4237695"/>
        </p:xfrm>
        <a:graphic>
          <a:graphicData uri="http://schemas.openxmlformats.org/drawingml/2006/chart">
            <c:chart xmlns:c="http://schemas.openxmlformats.org/drawingml/2006/chart" xmlns:r="http://schemas.openxmlformats.org/officeDocument/2006/relationships" r:id="rId4"/>
          </a:graphicData>
        </a:graphic>
      </p:graphicFrame>
      <p:sp>
        <p:nvSpPr>
          <p:cNvPr id="8" name="Espace réservé du texte vertical 2"/>
          <p:cNvSpPr>
            <a:spLocks noGrp="1"/>
          </p:cNvSpPr>
          <p:nvPr>
            <p:ph type="body" orient="vert" idx="1"/>
          </p:nvPr>
        </p:nvSpPr>
        <p:spPr>
          <a:xfrm>
            <a:off x="1830919" y="1132034"/>
            <a:ext cx="5645055" cy="509351"/>
          </a:xfrm>
        </p:spPr>
        <p:txBody>
          <a:bodyPr vert="horz">
            <a:normAutofit/>
          </a:bodyPr>
          <a:lstStyle/>
          <a:p>
            <a:pPr marL="0" indent="0" algn="ctr">
              <a:buNone/>
            </a:pPr>
            <a:r>
              <a:rPr lang="en-GB" sz="1800" b="1" dirty="0" smtClean="0"/>
              <a:t>Infrastructure and Investment Gap</a:t>
            </a:r>
          </a:p>
          <a:p>
            <a:pPr marL="0" indent="0" algn="just">
              <a:buNone/>
            </a:pPr>
            <a:endParaRPr lang="en-GB" sz="1800" b="1" dirty="0" smtClean="0"/>
          </a:p>
        </p:txBody>
      </p:sp>
      <p:sp>
        <p:nvSpPr>
          <p:cNvPr id="2" name="TextBox 1"/>
          <p:cNvSpPr txBox="1"/>
          <p:nvPr/>
        </p:nvSpPr>
        <p:spPr>
          <a:xfrm>
            <a:off x="1392433" y="5161430"/>
            <a:ext cx="2303638" cy="923330"/>
          </a:xfrm>
          <a:prstGeom prst="rect">
            <a:avLst/>
          </a:prstGeom>
          <a:noFill/>
        </p:spPr>
        <p:txBody>
          <a:bodyPr wrap="square" rtlCol="0">
            <a:spAutoFit/>
          </a:bodyPr>
          <a:lstStyle/>
          <a:p>
            <a:r>
              <a:rPr lang="en-US" dirty="0" smtClean="0"/>
              <a:t>Bridging Infrastructure Investment </a:t>
            </a:r>
            <a:r>
              <a:rPr lang="en-US" b="1" dirty="0" smtClean="0"/>
              <a:t>Gaps</a:t>
            </a:r>
            <a:endParaRPr lang="en-US" b="1" dirty="0"/>
          </a:p>
        </p:txBody>
      </p:sp>
      <p:sp>
        <p:nvSpPr>
          <p:cNvPr id="3" name="Right Arrow 2"/>
          <p:cNvSpPr/>
          <p:nvPr/>
        </p:nvSpPr>
        <p:spPr>
          <a:xfrm>
            <a:off x="3556002" y="4635500"/>
            <a:ext cx="2060220" cy="465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Power</a:t>
            </a:r>
            <a:endParaRPr lang="en-US" sz="1400" b="1" dirty="0"/>
          </a:p>
        </p:txBody>
      </p:sp>
      <p:sp>
        <p:nvSpPr>
          <p:cNvPr id="11" name="Right Arrow 10"/>
          <p:cNvSpPr/>
          <p:nvPr/>
        </p:nvSpPr>
        <p:spPr>
          <a:xfrm>
            <a:off x="3556002" y="5136693"/>
            <a:ext cx="2060220" cy="465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Transport</a:t>
            </a:r>
            <a:endParaRPr lang="en-US" sz="1400" b="1" dirty="0"/>
          </a:p>
        </p:txBody>
      </p:sp>
      <p:sp>
        <p:nvSpPr>
          <p:cNvPr id="12" name="Right Arrow 11"/>
          <p:cNvSpPr/>
          <p:nvPr/>
        </p:nvSpPr>
        <p:spPr>
          <a:xfrm>
            <a:off x="3556002" y="5623095"/>
            <a:ext cx="2060220" cy="465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ICT</a:t>
            </a:r>
            <a:endParaRPr lang="en-US" sz="1400" b="1" dirty="0"/>
          </a:p>
        </p:txBody>
      </p:sp>
      <p:sp>
        <p:nvSpPr>
          <p:cNvPr id="13" name="Right Arrow 12"/>
          <p:cNvSpPr/>
          <p:nvPr/>
        </p:nvSpPr>
        <p:spPr>
          <a:xfrm>
            <a:off x="3556001" y="6103558"/>
            <a:ext cx="2060221" cy="46566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Water &amp; Sanitation</a:t>
            </a:r>
            <a:endParaRPr lang="en-US" sz="1400" b="1" dirty="0"/>
          </a:p>
        </p:txBody>
      </p:sp>
      <p:sp>
        <p:nvSpPr>
          <p:cNvPr id="15" name="TextBox 14"/>
          <p:cNvSpPr txBox="1"/>
          <p:nvPr/>
        </p:nvSpPr>
        <p:spPr>
          <a:xfrm>
            <a:off x="5744841" y="5115449"/>
            <a:ext cx="2303638" cy="923330"/>
          </a:xfrm>
          <a:prstGeom prst="rect">
            <a:avLst/>
          </a:prstGeom>
          <a:noFill/>
        </p:spPr>
        <p:txBody>
          <a:bodyPr wrap="square" rtlCol="0">
            <a:spAutoFit/>
          </a:bodyPr>
          <a:lstStyle/>
          <a:p>
            <a:r>
              <a:rPr lang="en-US" dirty="0" smtClean="0"/>
              <a:t>Boost Africa’s Growth Rates by </a:t>
            </a:r>
            <a:r>
              <a:rPr lang="en-US" b="1" dirty="0" smtClean="0"/>
              <a:t>2% </a:t>
            </a:r>
            <a:endParaRPr lang="en-US" b="1" dirty="0"/>
          </a:p>
        </p:txBody>
      </p:sp>
    </p:spTree>
    <p:extLst>
      <p:ext uri="{BB962C8B-B14F-4D97-AF65-F5344CB8AC3E}">
        <p14:creationId xmlns:p14="http://schemas.microsoft.com/office/powerpoint/2010/main" val="56150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2</a:t>
            </a:r>
            <a:r>
              <a:rPr lang="en-GB" sz="2400" b="1" dirty="0" smtClean="0"/>
              <a:t>.</a:t>
            </a:r>
            <a:r>
              <a:rPr lang="en-GB" sz="2400" dirty="0" smtClean="0"/>
              <a:t>  </a:t>
            </a:r>
            <a:r>
              <a:rPr lang="en-GB" sz="2400" b="1" dirty="0" smtClean="0"/>
              <a:t>Africa’s Financing Needs - Housing</a:t>
            </a:r>
            <a:endParaRPr lang="en-GB" sz="1800" b="1" i="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pic>
        <p:nvPicPr>
          <p:cNvPr id="22" name="Picture 21" descr="Screen Shot 2015-06-30 at 9.57.53 A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830919" y="1833824"/>
            <a:ext cx="7082893" cy="2297453"/>
          </a:xfrm>
          <a:prstGeom prst="rect">
            <a:avLst/>
          </a:prstGeom>
        </p:spPr>
      </p:pic>
      <p:sp>
        <p:nvSpPr>
          <p:cNvPr id="24" name="Espace réservé du texte vertical 2"/>
          <p:cNvSpPr txBox="1">
            <a:spLocks/>
          </p:cNvSpPr>
          <p:nvPr/>
        </p:nvSpPr>
        <p:spPr>
          <a:xfrm>
            <a:off x="1282073" y="4808675"/>
            <a:ext cx="7799389" cy="1654213"/>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lgn="just"/>
            <a:endParaRPr lang="en-GB" sz="1700" b="1" dirty="0" smtClean="0"/>
          </a:p>
        </p:txBody>
      </p:sp>
      <p:sp>
        <p:nvSpPr>
          <p:cNvPr id="25" name="TextBox 24"/>
          <p:cNvSpPr txBox="1"/>
          <p:nvPr/>
        </p:nvSpPr>
        <p:spPr>
          <a:xfrm>
            <a:off x="6151517" y="4131277"/>
            <a:ext cx="2762295" cy="215444"/>
          </a:xfrm>
          <a:prstGeom prst="rect">
            <a:avLst/>
          </a:prstGeom>
          <a:noFill/>
        </p:spPr>
        <p:txBody>
          <a:bodyPr wrap="none" rtlCol="0">
            <a:spAutoFit/>
          </a:bodyPr>
          <a:lstStyle/>
          <a:p>
            <a:r>
              <a:rPr lang="en-US" sz="800" dirty="0" smtClean="0"/>
              <a:t>Source: UN Habitat – The State of African Cities 2014</a:t>
            </a:r>
            <a:endParaRPr lang="en-US" sz="800" dirty="0"/>
          </a:p>
        </p:txBody>
      </p:sp>
      <p:sp>
        <p:nvSpPr>
          <p:cNvPr id="8" name="Espace réservé du texte vertical 2"/>
          <p:cNvSpPr>
            <a:spLocks noGrp="1"/>
          </p:cNvSpPr>
          <p:nvPr>
            <p:ph type="body" orient="vert" idx="1"/>
          </p:nvPr>
        </p:nvSpPr>
        <p:spPr>
          <a:xfrm>
            <a:off x="1128889" y="1146145"/>
            <a:ext cx="6618111" cy="701790"/>
          </a:xfrm>
        </p:spPr>
        <p:txBody>
          <a:bodyPr vert="horz">
            <a:normAutofit/>
          </a:bodyPr>
          <a:lstStyle/>
          <a:p>
            <a:pPr marL="0" indent="0" algn="ctr">
              <a:buNone/>
            </a:pPr>
            <a:r>
              <a:rPr lang="en-GB" sz="1800" b="1" dirty="0" smtClean="0"/>
              <a:t>Projected Population by Major Region 2010-2100 (In Millions)</a:t>
            </a:r>
          </a:p>
          <a:p>
            <a:pPr marL="0" indent="0" algn="just">
              <a:buNone/>
            </a:pPr>
            <a:endParaRPr lang="en-GB" sz="1800" b="1" dirty="0" smtClean="0"/>
          </a:p>
        </p:txBody>
      </p:sp>
      <p:sp>
        <p:nvSpPr>
          <p:cNvPr id="9" name="Espace réservé du texte vertical 2"/>
          <p:cNvSpPr txBox="1">
            <a:spLocks/>
          </p:cNvSpPr>
          <p:nvPr/>
        </p:nvSpPr>
        <p:spPr>
          <a:xfrm>
            <a:off x="1128889" y="4346721"/>
            <a:ext cx="7784923" cy="2278222"/>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lgn="just">
              <a:buFont typeface="Wingdings 2" pitchFamily="18" charset="2"/>
              <a:buNone/>
            </a:pPr>
            <a:r>
              <a:rPr lang="en-GB" sz="1700" b="1" dirty="0" smtClean="0">
                <a:solidFill>
                  <a:schemeClr val="accent1">
                    <a:lumMod val="75000"/>
                  </a:schemeClr>
                </a:solidFill>
              </a:rPr>
              <a:t>Housing Deficit </a:t>
            </a:r>
          </a:p>
          <a:p>
            <a:pPr algn="just"/>
            <a:r>
              <a:rPr lang="en-GB" sz="1400" b="1" dirty="0" smtClean="0"/>
              <a:t>Nigeria: Current housing shortage estimated at </a:t>
            </a:r>
            <a:r>
              <a:rPr lang="en-GB" b="1" dirty="0" smtClean="0"/>
              <a:t>17 million </a:t>
            </a:r>
          </a:p>
          <a:p>
            <a:pPr algn="just"/>
            <a:r>
              <a:rPr lang="en-GB" sz="1400" b="1" dirty="0" smtClean="0"/>
              <a:t>Ghana: </a:t>
            </a:r>
            <a:r>
              <a:rPr lang="en-GB" b="1" dirty="0" smtClean="0"/>
              <a:t>170,000</a:t>
            </a:r>
            <a:r>
              <a:rPr lang="en-GB" sz="1400" b="1" dirty="0" smtClean="0"/>
              <a:t> housing units are required every year for the next </a:t>
            </a:r>
            <a:r>
              <a:rPr lang="en-GB" b="1" dirty="0" smtClean="0"/>
              <a:t>10 years</a:t>
            </a:r>
            <a:endParaRPr lang="en-GB" sz="1400" b="1" dirty="0" smtClean="0"/>
          </a:p>
          <a:p>
            <a:pPr algn="just"/>
            <a:r>
              <a:rPr lang="en-GB" sz="1400" b="1" dirty="0" smtClean="0"/>
              <a:t>Kenya: </a:t>
            </a:r>
            <a:r>
              <a:rPr lang="en-GB" b="1" dirty="0" smtClean="0"/>
              <a:t>2 million </a:t>
            </a:r>
            <a:r>
              <a:rPr lang="en-GB" sz="1400" b="1" dirty="0" smtClean="0"/>
              <a:t>housing units are required every year for the next </a:t>
            </a:r>
            <a:r>
              <a:rPr lang="en-GB" b="1" dirty="0" smtClean="0"/>
              <a:t>10 years</a:t>
            </a:r>
            <a:r>
              <a:rPr lang="en-GB" sz="1400" b="1" dirty="0" smtClean="0"/>
              <a:t> </a:t>
            </a:r>
          </a:p>
        </p:txBody>
      </p:sp>
    </p:spTree>
    <p:extLst>
      <p:ext uri="{BB962C8B-B14F-4D97-AF65-F5344CB8AC3E}">
        <p14:creationId xmlns:p14="http://schemas.microsoft.com/office/powerpoint/2010/main" val="1167397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2</a:t>
            </a:r>
            <a:r>
              <a:rPr lang="en-GB" sz="2400" b="1" dirty="0" smtClean="0"/>
              <a:t>.</a:t>
            </a:r>
            <a:r>
              <a:rPr lang="en-GB" sz="2400" dirty="0" smtClean="0"/>
              <a:t>  </a:t>
            </a:r>
            <a:r>
              <a:rPr lang="en-GB" sz="2400" b="1" dirty="0" smtClean="0"/>
              <a:t>Africa’s Financing Needs - MSMEs</a:t>
            </a:r>
            <a:endParaRPr lang="en-GB" sz="1800" b="1" i="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graphicFrame>
        <p:nvGraphicFramePr>
          <p:cNvPr id="12" name="Chart 11"/>
          <p:cNvGraphicFramePr>
            <a:graphicFrameLocks/>
          </p:cNvGraphicFramePr>
          <p:nvPr>
            <p:extLst>
              <p:ext uri="{D42A27DB-BD31-4B8C-83A1-F6EECF244321}">
                <p14:modId xmlns:p14="http://schemas.microsoft.com/office/powerpoint/2010/main" val="3392803182"/>
              </p:ext>
            </p:extLst>
          </p:nvPr>
        </p:nvGraphicFramePr>
        <p:xfrm>
          <a:off x="1028951" y="1175901"/>
          <a:ext cx="6779734" cy="2565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353094355"/>
              </p:ext>
            </p:extLst>
          </p:nvPr>
        </p:nvGraphicFramePr>
        <p:xfrm>
          <a:off x="1028951" y="3741301"/>
          <a:ext cx="6779734"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p:cNvSpPr txBox="1"/>
          <p:nvPr/>
        </p:nvSpPr>
        <p:spPr>
          <a:xfrm>
            <a:off x="3893845" y="6371780"/>
            <a:ext cx="5250155" cy="215444"/>
          </a:xfrm>
          <a:prstGeom prst="rect">
            <a:avLst/>
          </a:prstGeom>
          <a:noFill/>
        </p:spPr>
        <p:txBody>
          <a:bodyPr wrap="none" rtlCol="0">
            <a:spAutoFit/>
          </a:bodyPr>
          <a:lstStyle/>
          <a:p>
            <a:r>
              <a:rPr lang="en-US" sz="800" dirty="0" smtClean="0"/>
              <a:t>Source: IFC, 2013, Closing the Credit Gap  for Formal and Informal Micro, Small and Medium Enterprises</a:t>
            </a:r>
            <a:endParaRPr lang="en-US" sz="800" dirty="0"/>
          </a:p>
        </p:txBody>
      </p:sp>
    </p:spTree>
    <p:extLst>
      <p:ext uri="{BB962C8B-B14F-4D97-AF65-F5344CB8AC3E}">
        <p14:creationId xmlns:p14="http://schemas.microsoft.com/office/powerpoint/2010/main" val="1961788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0" y="315601"/>
            <a:ext cx="8913813" cy="591652"/>
          </a:xfrm>
          <a:solidFill>
            <a:srgbClr val="193374"/>
          </a:solidFill>
        </p:spPr>
        <p:txBody>
          <a:bodyPr>
            <a:normAutofit/>
          </a:bodyPr>
          <a:lstStyle/>
          <a:p>
            <a:r>
              <a:rPr lang="en-GB" sz="2400" b="1" dirty="0"/>
              <a:t>3</a:t>
            </a:r>
            <a:r>
              <a:rPr lang="en-GB" sz="2400" b="1" dirty="0" smtClean="0"/>
              <a:t>.</a:t>
            </a:r>
            <a:r>
              <a:rPr lang="en-GB" sz="2400" dirty="0" smtClean="0"/>
              <a:t>  </a:t>
            </a:r>
            <a:r>
              <a:rPr lang="en-GB" sz="2400" b="1" dirty="0" smtClean="0"/>
              <a:t>Who is Financing Africa?</a:t>
            </a:r>
            <a:endParaRPr lang="en-GB" sz="1800" b="1" i="1" dirty="0"/>
          </a:p>
        </p:txBody>
      </p:sp>
      <p:sp>
        <p:nvSpPr>
          <p:cNvPr id="5" name="Espace réservé du numéro de diapositive 3"/>
          <p:cNvSpPr>
            <a:spLocks noGrp="1"/>
          </p:cNvSpPr>
          <p:nvPr>
            <p:ph type="sldNum" sz="quarter" idx="12"/>
          </p:nvPr>
        </p:nvSpPr>
        <p:spPr/>
        <p:txBody>
          <a:bodyPr/>
          <a:lstStyle/>
          <a:p>
            <a:fld id="{4A822907-8A9D-4F6B-98F6-913902AD56B5}" type="slidenum">
              <a:rPr lang="en-US" sz="1200" b="1" smtClean="0"/>
              <a:t>8</a:t>
            </a:fld>
            <a:endParaRPr lang="en-US" sz="1200" b="1" dirty="0"/>
          </a:p>
        </p:txBody>
      </p:sp>
      <p:pic>
        <p:nvPicPr>
          <p:cNvPr id="14" name="Picture 13" descr="Part_logo_-MFW4A.png"/>
          <p:cNvPicPr>
            <a:picLocks noChangeAspect="1"/>
          </p:cNvPicPr>
          <p:nvPr/>
        </p:nvPicPr>
        <p:blipFill>
          <a:blip r:embed="rId3">
            <a:alphaModFix amt="14000"/>
            <a:extLst>
              <a:ext uri="{28A0092B-C50C-407E-A947-70E740481C1C}">
                <a14:useLocalDpi xmlns:a14="http://schemas.microsoft.com/office/drawing/2010/main" val="0"/>
              </a:ext>
            </a:extLst>
          </a:blip>
          <a:stretch>
            <a:fillRect/>
          </a:stretch>
        </p:blipFill>
        <p:spPr>
          <a:xfrm>
            <a:off x="-4990757" y="1833824"/>
            <a:ext cx="6821676" cy="6934200"/>
          </a:xfrm>
          <a:prstGeom prst="rect">
            <a:avLst/>
          </a:prstGeom>
        </p:spPr>
      </p:pic>
      <p:sp>
        <p:nvSpPr>
          <p:cNvPr id="2" name="TextBox 1"/>
          <p:cNvSpPr txBox="1"/>
          <p:nvPr/>
        </p:nvSpPr>
        <p:spPr>
          <a:xfrm>
            <a:off x="5922139" y="6428316"/>
            <a:ext cx="2991674" cy="215444"/>
          </a:xfrm>
          <a:prstGeom prst="rect">
            <a:avLst/>
          </a:prstGeom>
          <a:noFill/>
        </p:spPr>
        <p:txBody>
          <a:bodyPr wrap="none" rtlCol="0">
            <a:spAutoFit/>
          </a:bodyPr>
          <a:lstStyle/>
          <a:p>
            <a:r>
              <a:rPr lang="en-US" sz="800" dirty="0" smtClean="0"/>
              <a:t>Source: ICA 2013 Report on Infrastructure Trends in Africa</a:t>
            </a:r>
            <a:endParaRPr lang="en-US" sz="800" dirty="0"/>
          </a:p>
        </p:txBody>
      </p:sp>
      <p:graphicFrame>
        <p:nvGraphicFramePr>
          <p:cNvPr id="7" name="Chart 6"/>
          <p:cNvGraphicFramePr>
            <a:graphicFrameLocks/>
          </p:cNvGraphicFramePr>
          <p:nvPr>
            <p:extLst>
              <p:ext uri="{D42A27DB-BD31-4B8C-83A1-F6EECF244321}">
                <p14:modId xmlns:p14="http://schemas.microsoft.com/office/powerpoint/2010/main" val="1868052643"/>
              </p:ext>
            </p:extLst>
          </p:nvPr>
        </p:nvGraphicFramePr>
        <p:xfrm>
          <a:off x="909127" y="1253851"/>
          <a:ext cx="8004686" cy="56041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493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ceptio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3420</TotalTime>
  <Words>1339</Words>
  <Application>Microsoft Office PowerPoint</Application>
  <PresentationFormat>On-screen Show (4:3)</PresentationFormat>
  <Paragraphs>175</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Wingdings</vt:lpstr>
      <vt:lpstr>Wingdings 2</vt:lpstr>
      <vt:lpstr>Perception</vt:lpstr>
      <vt:lpstr>Long-term Finance in Africa: The Next Frontier </vt:lpstr>
      <vt:lpstr>Contents</vt:lpstr>
      <vt:lpstr>1.  About MFW4A</vt:lpstr>
      <vt:lpstr>2.  Africa’s Financing Needs</vt:lpstr>
      <vt:lpstr>2.  Africa’s Financing Needs - Infrastructure</vt:lpstr>
      <vt:lpstr>2.  Africa’s Financing Needs - Infrastructure</vt:lpstr>
      <vt:lpstr>2.  Africa’s Financing Needs - Housing</vt:lpstr>
      <vt:lpstr>2.  Africa’s Financing Needs - MSMEs</vt:lpstr>
      <vt:lpstr>3.  Who is Financing Africa?</vt:lpstr>
      <vt:lpstr>4.  Financing Trends in Africa – Sovereign Bonds</vt:lpstr>
      <vt:lpstr>4.  Financing Trends in Africa – Sovereign Bonds</vt:lpstr>
      <vt:lpstr>4.  Financing Trends in Africa – Domestic Sources</vt:lpstr>
      <vt:lpstr>4.  Financing Trends in Africa – Pension Funds </vt:lpstr>
      <vt:lpstr>4.  Financing Trends in Africa – Pension Funds</vt:lpstr>
      <vt:lpstr>4.  Financing Trends in Africa – Private Equity</vt:lpstr>
      <vt:lpstr>4.  Financing Trends in Africa – Private Equity</vt:lpstr>
      <vt:lpstr>Key Messages</vt:lpstr>
      <vt:lpstr>Thank you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Pension Funds and Private Equity: Unlocking Africa’s Potential</dc:title>
  <dc:creator>MacBook Pro</dc:creator>
  <cp:lastModifiedBy>Ottavia Pesce</cp:lastModifiedBy>
  <cp:revision>240</cp:revision>
  <dcterms:created xsi:type="dcterms:W3CDTF">2014-07-08T10:33:06Z</dcterms:created>
  <dcterms:modified xsi:type="dcterms:W3CDTF">2015-12-10T06:36:44Z</dcterms:modified>
</cp:coreProperties>
</file>