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0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3">
          <p15:clr>
            <a:srgbClr val="A4A3A4"/>
          </p15:clr>
        </p15:guide>
        <p15:guide id="2" orient="horz" pos="4155">
          <p15:clr>
            <a:srgbClr val="A4A3A4"/>
          </p15:clr>
        </p15:guide>
        <p15:guide id="3" orient="horz" pos="950">
          <p15:clr>
            <a:srgbClr val="A4A3A4"/>
          </p15:clr>
        </p15:guide>
        <p15:guide id="4" pos="5534">
          <p15:clr>
            <a:srgbClr val="A4A3A4"/>
          </p15:clr>
        </p15:guide>
        <p15:guide id="5" pos="227">
          <p15:clr>
            <a:srgbClr val="A4A3A4"/>
          </p15:clr>
        </p15:guide>
        <p15:guide id="6" pos="3016">
          <p15:clr>
            <a:srgbClr val="A4A3A4"/>
          </p15:clr>
        </p15:guide>
        <p15:guide id="7" pos="27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CC63F"/>
    <a:srgbClr val="333333"/>
    <a:srgbClr val="80808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56" autoAdjust="0"/>
  </p:normalViewPr>
  <p:slideViewPr>
    <p:cSldViewPr snapToGrid="0" snapToObjects="1" showGuides="1">
      <p:cViewPr varScale="1">
        <p:scale>
          <a:sx n="66" d="100"/>
          <a:sy n="66" d="100"/>
        </p:scale>
        <p:origin x="642" y="66"/>
      </p:cViewPr>
      <p:guideLst>
        <p:guide orient="horz" pos="3673"/>
        <p:guide orient="horz" pos="4155"/>
        <p:guide orient="horz" pos="950"/>
        <p:guide pos="5534"/>
        <p:guide pos="227"/>
        <p:guide pos="3016"/>
        <p:guide pos="27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9FF91-3D63-0240-AF9C-88BE02A9FEC3}" type="datetimeFigureOut">
              <a:rPr lang="en-US" smtClean="0"/>
              <a:pPr/>
              <a:t>7/8/2015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2FFFD-A4CE-0440-93C7-2C6F8F6FBA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67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8CF24-76D2-E643-8C79-86BE7A58D26C}" type="datetimeFigureOut">
              <a:rPr lang="en-US" smtClean="0"/>
              <a:pPr/>
              <a:t>7/8/2015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EC052-9A9E-804E-A4C4-F9A5859E56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0443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lvl="2" algn="l" defTabSz="457200">
              <a:buNone/>
            </a:pPr>
            <a:r>
              <a:rPr lang="en-US" altLang="en-US" sz="2400" b="0" i="0" dirty="0">
                <a:solidFill>
                  <a:schemeClr val="tx1"/>
                </a:solidFill>
                <a:latin typeface="Calibri"/>
                <a:ea typeface="Geneva"/>
                <a:cs typeface="+mn-cs"/>
              </a:rPr>
              <a:t>Il </a:t>
            </a:r>
            <a:r>
              <a:rPr lang="en-US" altLang="en-US" sz="2400" b="0" i="0" dirty="0" err="1">
                <a:solidFill>
                  <a:schemeClr val="tx1"/>
                </a:solidFill>
                <a:latin typeface="Calibri"/>
                <a:ea typeface="Geneva"/>
                <a:cs typeface="+mn-cs"/>
              </a:rPr>
              <a:t>faut</a:t>
            </a:r>
            <a:r>
              <a:rPr lang="en-US" altLang="en-US" sz="2400" b="0" i="0" dirty="0">
                <a:solidFill>
                  <a:schemeClr val="tx1"/>
                </a:solidFill>
                <a:latin typeface="Calibri"/>
                <a:ea typeface="Geneva"/>
                <a:cs typeface="+mn-cs"/>
              </a:rPr>
              <a:t> </a:t>
            </a:r>
            <a:r>
              <a:rPr lang="en-US" altLang="en-US" sz="2400" b="0" i="0" dirty="0" err="1">
                <a:solidFill>
                  <a:schemeClr val="tx1"/>
                </a:solidFill>
                <a:latin typeface="Calibri"/>
                <a:ea typeface="Geneva"/>
                <a:cs typeface="+mn-cs"/>
              </a:rPr>
              <a:t>connaître</a:t>
            </a:r>
            <a:r>
              <a:rPr lang="en-US" altLang="en-US" sz="2400" b="0" i="0" dirty="0">
                <a:solidFill>
                  <a:schemeClr val="tx1"/>
                </a:solidFill>
                <a:latin typeface="Calibri"/>
                <a:ea typeface="Geneva"/>
                <a:cs typeface="+mn-cs"/>
              </a:rPr>
              <a:t> les </a:t>
            </a:r>
            <a:r>
              <a:rPr lang="en-US" altLang="en-US" sz="2400" b="0" i="0" dirty="0" err="1">
                <a:solidFill>
                  <a:schemeClr val="tx1"/>
                </a:solidFill>
                <a:latin typeface="Calibri"/>
                <a:ea typeface="Geneva"/>
                <a:cs typeface="+mn-cs"/>
              </a:rPr>
              <a:t>faits</a:t>
            </a:r>
            <a:r>
              <a:rPr lang="en-US" altLang="en-US" sz="2400" b="0" i="0" dirty="0">
                <a:solidFill>
                  <a:schemeClr val="tx1"/>
                </a:solidFill>
                <a:latin typeface="Calibri"/>
                <a:ea typeface="Geneva"/>
                <a:cs typeface="+mn-cs"/>
              </a:rPr>
              <a:t> </a:t>
            </a:r>
            <a:r>
              <a:rPr lang="en-US" altLang="en-US" sz="2400" b="0" i="0" dirty="0" err="1">
                <a:solidFill>
                  <a:schemeClr val="tx1"/>
                </a:solidFill>
                <a:latin typeface="Calibri"/>
                <a:ea typeface="Geneva"/>
                <a:cs typeface="+mn-cs"/>
              </a:rPr>
              <a:t>dans</a:t>
            </a:r>
            <a:r>
              <a:rPr lang="en-US" altLang="en-US" sz="2400" b="0" i="0" dirty="0">
                <a:solidFill>
                  <a:schemeClr val="tx1"/>
                </a:solidFill>
                <a:latin typeface="Calibri"/>
                <a:ea typeface="Geneva"/>
                <a:cs typeface="+mn-cs"/>
              </a:rPr>
              <a:t> le monde, en </a:t>
            </a:r>
            <a:r>
              <a:rPr lang="en-US" altLang="en-US" sz="2400" b="0" i="0" dirty="0" err="1">
                <a:solidFill>
                  <a:schemeClr val="tx1"/>
                </a:solidFill>
                <a:latin typeface="Calibri"/>
                <a:ea typeface="Geneva"/>
                <a:cs typeface="+mn-cs"/>
              </a:rPr>
              <a:t>Afrique</a:t>
            </a:r>
            <a:r>
              <a:rPr lang="en-US" altLang="en-US" sz="2400" b="0" i="0" dirty="0">
                <a:solidFill>
                  <a:schemeClr val="tx1"/>
                </a:solidFill>
                <a:latin typeface="Calibri"/>
                <a:ea typeface="Geneva"/>
                <a:cs typeface="+mn-cs"/>
              </a:rPr>
              <a:t>, </a:t>
            </a:r>
            <a:r>
              <a:rPr lang="en-US" altLang="en-US" sz="2400" b="0" i="0" dirty="0" err="1">
                <a:solidFill>
                  <a:schemeClr val="tx1"/>
                </a:solidFill>
                <a:latin typeface="Calibri"/>
                <a:ea typeface="Geneva"/>
                <a:cs typeface="+mn-cs"/>
              </a:rPr>
              <a:t>dans</a:t>
            </a:r>
            <a:r>
              <a:rPr lang="en-US" altLang="en-US" sz="2400" b="0" i="0" dirty="0">
                <a:solidFill>
                  <a:schemeClr val="tx1"/>
                </a:solidFill>
                <a:latin typeface="Calibri"/>
                <a:ea typeface="Geneva"/>
                <a:cs typeface="+mn-cs"/>
              </a:rPr>
              <a:t> la </a:t>
            </a:r>
            <a:r>
              <a:rPr lang="en-US" altLang="en-US" sz="2400" b="0" i="0" dirty="0" err="1">
                <a:solidFill>
                  <a:schemeClr val="tx1"/>
                </a:solidFill>
                <a:latin typeface="Calibri"/>
                <a:ea typeface="Geneva"/>
                <a:cs typeface="+mn-cs"/>
              </a:rPr>
              <a:t>communauté</a:t>
            </a:r>
            <a:r>
              <a:rPr lang="en-US" altLang="en-US" sz="2400" b="0" i="0" dirty="0">
                <a:solidFill>
                  <a:schemeClr val="tx1"/>
                </a:solidFill>
                <a:latin typeface="Calibri"/>
                <a:ea typeface="Geneva"/>
                <a:cs typeface="+mn-cs"/>
              </a:rPr>
              <a:t>. </a:t>
            </a:r>
            <a:r>
              <a:rPr lang="en-US" altLang="en-US" sz="2400" b="0" i="0" dirty="0" err="1">
                <a:solidFill>
                  <a:schemeClr val="tx1"/>
                </a:solidFill>
                <a:latin typeface="Calibri"/>
                <a:ea typeface="Geneva"/>
                <a:cs typeface="+mn-cs"/>
              </a:rPr>
              <a:t>Tenir</a:t>
            </a:r>
            <a:r>
              <a:rPr lang="en-US" altLang="en-US" sz="2400" b="0" i="0" dirty="0">
                <a:solidFill>
                  <a:schemeClr val="tx1"/>
                </a:solidFill>
                <a:latin typeface="Calibri"/>
                <a:ea typeface="Geneva"/>
                <a:cs typeface="+mn-cs"/>
              </a:rPr>
              <a:t> </a:t>
            </a:r>
            <a:r>
              <a:rPr lang="en-US" altLang="en-US" sz="2400" b="0" i="0" dirty="0" err="1">
                <a:solidFill>
                  <a:schemeClr val="tx1"/>
                </a:solidFill>
                <a:latin typeface="Calibri"/>
                <a:ea typeface="Geneva"/>
                <a:cs typeface="+mn-cs"/>
              </a:rPr>
              <a:t>compte</a:t>
            </a:r>
            <a:r>
              <a:rPr lang="en-US" altLang="en-US" sz="2400" b="0" i="0" dirty="0">
                <a:solidFill>
                  <a:schemeClr val="tx1"/>
                </a:solidFill>
                <a:latin typeface="Calibri"/>
                <a:ea typeface="Geneva"/>
                <a:cs typeface="+mn-cs"/>
              </a:rPr>
              <a:t> des diagnostics, des </a:t>
            </a:r>
            <a:r>
              <a:rPr lang="en-US" altLang="en-US" sz="2400" b="0" i="0" dirty="0" err="1">
                <a:solidFill>
                  <a:schemeClr val="tx1"/>
                </a:solidFill>
                <a:latin typeface="Calibri"/>
                <a:ea typeface="Geneva"/>
                <a:cs typeface="+mn-cs"/>
              </a:rPr>
              <a:t>politiques</a:t>
            </a:r>
            <a:r>
              <a:rPr lang="en-US" altLang="en-US" sz="2400" b="0" i="0" dirty="0">
                <a:solidFill>
                  <a:schemeClr val="tx1"/>
                </a:solidFill>
                <a:latin typeface="Calibri"/>
                <a:ea typeface="Geneva"/>
                <a:cs typeface="+mn-cs"/>
              </a:rPr>
              <a:t> et des </a:t>
            </a:r>
            <a:r>
              <a:rPr lang="en-US" altLang="en-US" sz="2400" b="0" i="0" dirty="0" err="1">
                <a:solidFill>
                  <a:schemeClr val="tx1"/>
                </a:solidFill>
                <a:latin typeface="Calibri"/>
                <a:ea typeface="Geneva"/>
                <a:cs typeface="+mn-cs"/>
              </a:rPr>
              <a:t>programmes</a:t>
            </a:r>
            <a:endParaRPr lang="en-US" altLang="en-US" sz="2400" b="0" i="0" dirty="0">
              <a:solidFill>
                <a:schemeClr val="tx1"/>
              </a:solidFill>
              <a:latin typeface="Calibri"/>
              <a:ea typeface="Geneva"/>
              <a:cs typeface="+mn-cs"/>
            </a:endParaRPr>
          </a:p>
          <a:p>
            <a:pPr marL="0" algn="l" defTabSz="457200">
              <a:buNone/>
            </a:pPr>
            <a:r>
              <a:rPr lang="en-US" altLang="en-US" sz="2400" b="0" i="0" dirty="0">
                <a:solidFill>
                  <a:schemeClr val="tx1"/>
                </a:solidFill>
                <a:latin typeface="Calibri"/>
                <a:ea typeface="Geneva"/>
                <a:cs typeface="+mn-cs"/>
              </a:rPr>
              <a:t>	</a:t>
            </a:r>
            <a:r>
              <a:rPr lang="en-US" altLang="en-US" sz="2400" b="0" i="0" dirty="0" err="1">
                <a:solidFill>
                  <a:schemeClr val="tx1"/>
                </a:solidFill>
                <a:latin typeface="Calibri"/>
                <a:ea typeface="Geneva"/>
                <a:cs typeface="+mn-cs"/>
              </a:rPr>
              <a:t>Projet</a:t>
            </a:r>
            <a:r>
              <a:rPr lang="en-US" altLang="en-US" sz="2400" b="0" i="0" dirty="0">
                <a:solidFill>
                  <a:schemeClr val="tx1"/>
                </a:solidFill>
                <a:latin typeface="Calibri"/>
                <a:ea typeface="Geneva"/>
                <a:cs typeface="+mn-cs"/>
              </a:rPr>
              <a:t> </a:t>
            </a:r>
            <a:r>
              <a:rPr lang="en-US" altLang="en-US" sz="2400" b="0" i="0" dirty="0" err="1">
                <a:solidFill>
                  <a:schemeClr val="tx1"/>
                </a:solidFill>
                <a:latin typeface="Calibri"/>
                <a:ea typeface="Geneva"/>
                <a:cs typeface="+mn-cs"/>
              </a:rPr>
              <a:t>autonome</a:t>
            </a:r>
            <a:r>
              <a:rPr lang="en-US" altLang="en-US" sz="2400" b="0" i="0" dirty="0">
                <a:solidFill>
                  <a:schemeClr val="tx1"/>
                </a:solidFill>
                <a:latin typeface="Calibri"/>
                <a:ea typeface="Geneva"/>
                <a:cs typeface="+mn-cs"/>
              </a:rPr>
              <a:t> 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2nd Generation</a:t>
            </a:r>
          </a:p>
          <a:p>
            <a:pPr marL="0" algn="l" defTabSz="457200"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		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Multisectoriel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0" algn="l" defTabSz="457200"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		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Cible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des axes et des zones qui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présentent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un rapport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coût-densité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élevé</a:t>
            </a:r>
            <a:endParaRPr lang="en-US" sz="12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0" algn="l" defTabSz="457200"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		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Mesure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résultats</a:t>
            </a:r>
            <a:endParaRPr lang="en-US" sz="12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0" algn="l" defTabSz="457200"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		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Une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étape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d'un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processus</a:t>
            </a:r>
            <a:endParaRPr lang="en-US" sz="12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0" lvl="2" algn="l" defTabSz="457200">
              <a:buNone/>
            </a:pPr>
            <a:endParaRPr lang="en-US" sz="2400" dirty="0" smtClean="0">
              <a:latin typeface="Calibri"/>
              <a:ea typeface="Geneva"/>
            </a:endParaRPr>
          </a:p>
          <a:p>
            <a:pPr marL="0" algn="l" defTabSz="457200">
              <a:buNone/>
            </a:pP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Culture de la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consommation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d'alcool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en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Afrique</a:t>
            </a:r>
            <a:endParaRPr lang="en-US" sz="24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0" algn="l" defTabSz="457200">
              <a:buNone/>
            </a:pP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C'est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la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région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qui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présente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le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taux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d'alcoolisation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excessive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irrégulière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ou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« binge drinking » le plus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élevé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25 % en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moyenne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par rapport au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taux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mondial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11,5 % (OMS, 2011).</a:t>
            </a:r>
          </a:p>
          <a:p>
            <a:pPr marL="0" algn="l" defTabSz="457200">
              <a:buNone/>
            </a:pP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L'Afrique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du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Sud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le Burkina Faso et le Mozambique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affiche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les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taux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les plus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élevés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0" lvl="2" algn="l" defTabSz="457200">
              <a:spcBef>
                <a:spcPts val="980"/>
              </a:spcBef>
              <a:buNone/>
            </a:pPr>
            <a:r>
              <a:rPr lang="en-US" sz="2400" b="0" i="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Dans</a:t>
            </a:r>
            <a:r>
              <a:rPr lang="en-US" sz="24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 pays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africains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81 % des femmes ne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consomment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pas du tout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d'alcool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 </a:t>
            </a:r>
          </a:p>
          <a:p>
            <a:pPr marL="0" lvl="2" algn="l" defTabSz="457200">
              <a:spcBef>
                <a:spcPts val="980"/>
              </a:spcBef>
              <a:buNone/>
            </a:pP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Le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taux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d'abstinence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varie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56 % à Maurice à 99 % aux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Comores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 </a:t>
            </a:r>
          </a:p>
          <a:p>
            <a:pPr marL="0" algn="l" defTabSz="457200">
              <a:buNone/>
            </a:pP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Plus de 60 % des Kenyans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pensent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que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les accidents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sont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causés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par les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excès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vitesse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et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l'alcool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au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volant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(SWRW,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juin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 2014).</a:t>
            </a:r>
          </a:p>
          <a:p>
            <a:pPr marL="0" algn="l" defTabSz="457200">
              <a:buNone/>
            </a:pP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Au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Nigéria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et en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Zambie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les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garçons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âgés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moins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16 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ans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n'ont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pas le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droit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consommer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l'alcool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0" algn="l" defTabSz="457200">
              <a:buNone/>
            </a:pP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Grandes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différences</a:t>
            </a:r>
            <a:endParaRPr lang="en-US" sz="24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914400" lvl="2" algn="l" defTabSz="457200"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De 4,7 % au Swaziland à 60 % en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Guinée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équatoriale</a:t>
            </a:r>
            <a:endParaRPr lang="en-US" sz="12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914400" lvl="2" algn="l" defTabSz="457200"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Afrique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du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Sud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63 % des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décès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piétons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surviennent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lors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d'accidents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la route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liés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à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l'alcool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0" algn="l" defTabSz="457200">
              <a:buNone/>
            </a:pPr>
            <a:endParaRPr lang="en-US" sz="2400" dirty="0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>
              <a:buNone/>
            </a:pPr>
            <a:fld id="{D573D24A-285E-D94B-8983-6E40D62818A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216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marL="0" algn="l" defTabSz="457200"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Les interventions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importantes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en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matière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sécurité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nécessitent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investissements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exterieurs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 Le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financement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prêts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extérieur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s'est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avéré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efficace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au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Nigéria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et en Argentine.</a:t>
            </a:r>
          </a:p>
          <a:p>
            <a:pPr marL="0" algn="l" defTabSz="457200"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Les chefs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d'États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africains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ont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accepté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d'allouer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10 % des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dépenses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développement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du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réseau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routier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et 5 % des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dépenses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d'entretien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des routes à la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sécurité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routière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 Le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niveau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financement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la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sécurité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routière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doit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être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revu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0" algn="l" defTabSz="457200"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Collaboration positive avec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l'agence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routière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si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elle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existe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 : les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différentes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entités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peuvent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voir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la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sécurité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comme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une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menace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pensant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sur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l'équilibre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des budgets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actuel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0" algn="l" defTabSz="457200">
              <a:buNone/>
            </a:pP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Proposez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préparer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le budget en y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incluant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un plan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d'investissement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dans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la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sécurité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routière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sur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trois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à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cinq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 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ans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avec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l'assistance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et la participation de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l'agence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routière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et des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principaux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partenaires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0" algn="l" defTabSz="457200">
              <a:buNone/>
            </a:pP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Sociétés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privées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désireuses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soutenir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réponses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plus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fermes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au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niveau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national et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modèles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partenariat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public-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privé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0" algn="l" defTabSz="457200"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Les ONG et la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société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civile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apportent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très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importantes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contributions en nature.</a:t>
            </a:r>
          </a:p>
          <a:p>
            <a:pPr marL="0" algn="l" defTabSz="457200">
              <a:buClr>
                <a:schemeClr val="tx1"/>
              </a:buClr>
              <a:buFontTx/>
              <a:buChar char="•"/>
            </a:pP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Assurez-vous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que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 le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prestataire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adopte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 les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indicateurs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 de performance.</a:t>
            </a:r>
          </a:p>
          <a:p>
            <a:pPr marL="914400" lvl="2" algn="l" defTabSz="457200">
              <a:buNone/>
            </a:pPr>
            <a:r>
              <a:rPr lang="en-US" sz="18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Par ex. : la police - le </a:t>
            </a:r>
            <a:r>
              <a:rPr lang="en-US" sz="18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nombre</a:t>
            </a:r>
            <a:r>
              <a:rPr lang="en-US" sz="18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 de </a:t>
            </a:r>
            <a:r>
              <a:rPr lang="en-US" sz="18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contrôles</a:t>
            </a:r>
            <a:r>
              <a:rPr lang="en-US" sz="18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aléatoires</a:t>
            </a:r>
            <a:r>
              <a:rPr lang="en-US" sz="18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 ;</a:t>
            </a:r>
          </a:p>
          <a:p>
            <a:pPr marL="914400" lvl="2" algn="l" defTabSz="457200">
              <a:buNone/>
            </a:pPr>
            <a:r>
              <a:rPr lang="en-US" sz="18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les </a:t>
            </a:r>
            <a:r>
              <a:rPr lang="en-US" sz="18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hôpitaux</a:t>
            </a:r>
            <a:r>
              <a:rPr lang="en-US" sz="18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 - lecture des </a:t>
            </a:r>
            <a:r>
              <a:rPr lang="en-US" sz="18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résultats</a:t>
            </a:r>
            <a:r>
              <a:rPr lang="en-US" sz="18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 des tests </a:t>
            </a:r>
            <a:r>
              <a:rPr lang="en-US" sz="18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d'alcoolémie</a:t>
            </a:r>
            <a:r>
              <a:rPr lang="en-US" sz="18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 ;</a:t>
            </a:r>
          </a:p>
          <a:p>
            <a:pPr marL="914400" lvl="2" algn="l" defTabSz="457200">
              <a:buNone/>
            </a:pPr>
            <a:r>
              <a:rPr lang="en-US" sz="18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le </a:t>
            </a:r>
            <a:r>
              <a:rPr lang="en-US" sz="18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secteur</a:t>
            </a:r>
            <a:r>
              <a:rPr lang="en-US" sz="18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 de </a:t>
            </a:r>
            <a:r>
              <a:rPr lang="en-US" sz="18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l'éducation</a:t>
            </a:r>
            <a:r>
              <a:rPr lang="en-US" sz="18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 - </a:t>
            </a:r>
            <a:r>
              <a:rPr lang="en-US" sz="18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heures</a:t>
            </a:r>
            <a:r>
              <a:rPr lang="en-US" sz="18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 du </a:t>
            </a:r>
            <a:r>
              <a:rPr lang="en-US" sz="18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programme</a:t>
            </a:r>
            <a:r>
              <a:rPr lang="en-US" sz="18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consacrées</a:t>
            </a:r>
            <a:r>
              <a:rPr lang="en-US" sz="18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 à </a:t>
            </a:r>
            <a:r>
              <a:rPr lang="en-US" sz="18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l'alcool</a:t>
            </a:r>
            <a:r>
              <a:rPr lang="en-US" sz="18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 au </a:t>
            </a:r>
            <a:r>
              <a:rPr lang="en-US" sz="18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volant</a:t>
            </a:r>
            <a:r>
              <a:rPr lang="en-US" sz="18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 ;</a:t>
            </a:r>
          </a:p>
          <a:p>
            <a:pPr marL="914400" lvl="2" algn="l" defTabSz="457200">
              <a:buNone/>
            </a:pPr>
            <a:r>
              <a:rPr lang="en-US" sz="18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l'industrie</a:t>
            </a:r>
            <a:r>
              <a:rPr lang="en-US" sz="18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 des </a:t>
            </a:r>
            <a:r>
              <a:rPr lang="en-US" sz="18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boissons</a:t>
            </a:r>
            <a:r>
              <a:rPr lang="en-US" sz="18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alcoolisées</a:t>
            </a:r>
            <a:r>
              <a:rPr lang="en-US" sz="18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 - </a:t>
            </a:r>
            <a:r>
              <a:rPr lang="en-US" sz="18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détails</a:t>
            </a:r>
            <a:r>
              <a:rPr lang="en-US" sz="18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relatifs</a:t>
            </a:r>
            <a:r>
              <a:rPr lang="en-US" sz="18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 au « service </a:t>
            </a:r>
            <a:r>
              <a:rPr lang="en-US" sz="1800" b="0" i="0" dirty="0" err="1">
                <a:solidFill>
                  <a:schemeClr val="tx1"/>
                </a:solidFill>
                <a:latin typeface="Calibri"/>
                <a:ea typeface="+mn-ea"/>
                <a:cs typeface="Geneva"/>
              </a:rPr>
              <a:t>responsable</a:t>
            </a:r>
            <a:r>
              <a:rPr lang="en-US" sz="1800" b="0" i="0" dirty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 ».</a:t>
            </a:r>
          </a:p>
          <a:p>
            <a:pPr marL="0" algn="l" defTabSz="457200">
              <a:buNone/>
            </a:pPr>
            <a:endParaRPr lang="en-US" dirty="0" smtClean="0"/>
          </a:p>
          <a:p>
            <a:pPr marL="0" algn="l" defTabSz="457200">
              <a:buNone/>
            </a:pPr>
            <a:endParaRPr lang="en-US" dirty="0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>
              <a:buNone/>
            </a:pPr>
            <a:fld id="{B0A842EC-8FBD-C647-9386-2249E01DB5A4}" type="slidenum">
              <a:rPr lang="en-US" sz="1200" b="0" i="0">
                <a:latin typeface="Calibri"/>
                <a:ea typeface="+mn-ea"/>
                <a:cs typeface="+mn-cs"/>
              </a:r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81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algn="l" defTabSz="4572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Planifier en collaboration avec les parties prenantes.</a:t>
            </a:r>
          </a:p>
          <a:p>
            <a:pPr marL="0" algn="l" defTabSz="4572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Définir le programme en termes de plan annuel.</a:t>
            </a:r>
          </a:p>
          <a:p>
            <a:pPr marL="0" algn="l" defTabSz="4572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Surveiller les activités.</a:t>
            </a:r>
          </a:p>
          <a:p>
            <a:pPr marL="0" algn="l" defTabSz="4572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Évaluer l'impact au moyen des indicateurs de performances</a:t>
            </a:r>
          </a:p>
          <a:p>
            <a:pPr marL="0" algn="l" defTabSz="457200">
              <a:buNone/>
            </a:pPr>
            <a:endParaRPr lang="en-US" dirty="0" smtClean="0"/>
          </a:p>
          <a:p>
            <a:pPr marL="0" algn="l" defTabSz="457200">
              <a:buNone/>
            </a:pPr>
            <a:endParaRPr lang="en-US" dirty="0" smtClean="0"/>
          </a:p>
          <a:p>
            <a:pPr marL="0" algn="l" defTabSz="457200">
              <a:buNone/>
            </a:pPr>
            <a:endParaRPr lang="en-US" dirty="0" smtClean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>
              <a:buNone/>
            </a:pPr>
            <a:fld id="{FFDDCAF5-37D1-9E4E-A603-AD06242990E2}" type="slidenum">
              <a:rPr lang="en-US" sz="1200" b="0" i="0">
                <a:latin typeface="Calibri"/>
                <a:ea typeface="+mn-ea"/>
                <a:cs typeface="+mn-cs"/>
              </a:rPr>
              <a:t>12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400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>
              <a:buNone/>
            </a:pPr>
            <a:fld id="{5FB3B5FA-18C2-1B49-AA5A-150ED2A13285}" type="slidenum">
              <a:rPr lang="en-US" sz="1200" b="0" i="0">
                <a:latin typeface="Calibri"/>
                <a:ea typeface="+mn-ea"/>
                <a:cs typeface="+mn-cs"/>
              </a:rPr>
              <a:t>13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597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algn="l" defTabSz="457200">
              <a:buNone/>
            </a:pP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Plan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d'action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pour la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sécurité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routière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2011-2020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adopté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par les chefs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d'États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à Luanda, en 2012.</a:t>
            </a:r>
          </a:p>
          <a:p>
            <a:pPr marL="0" algn="l" defTabSz="457200">
              <a:buNone/>
            </a:pP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La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Charte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africaine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sur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la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sécurité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routière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accorde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la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priorité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à la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gestion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la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sécurité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routière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et aux plans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quantifiés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en la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matière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0" algn="l" defTabSz="457200">
              <a:buNone/>
            </a:pP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Ensemble de couloirs de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développement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international et de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coopération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régionale</a:t>
            </a:r>
            <a:r>
              <a:rPr lang="en-US" sz="24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 </a:t>
            </a:r>
          </a:p>
          <a:p>
            <a:pPr marL="0" algn="l" defTabSz="457200"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 pays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dotés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loi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d'interdiction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conduire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sous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l'emprise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l'alcool</a:t>
            </a:r>
            <a:endParaRPr lang="en-US" sz="12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914400" lvl="2" algn="l" defTabSz="457200"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Togo, Sao Tomé-et-Principe</a:t>
            </a:r>
          </a:p>
          <a:p>
            <a:pPr marL="0" algn="l" defTabSz="457200"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9 pays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ayant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fixé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un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seuil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d'alcoolémie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0,05 g/l pour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conduire</a:t>
            </a:r>
            <a:endParaRPr lang="en-US" sz="12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914400" lvl="2" algn="l" defTabSz="457200">
              <a:buNone/>
            </a:pP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Afrique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du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Sud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Bénin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Guinée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équatoriale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Libéria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Mali, Maurice,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Nigéria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République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démocratique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du Congo, Swaziland</a:t>
            </a:r>
          </a:p>
          <a:p>
            <a:pPr marL="0" algn="l" defTabSz="457200"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 pays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ayant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fixé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seuils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d'alcoolémie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pour les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conducteurs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à haut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risque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jeunes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débutants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et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professionnels</a:t>
            </a:r>
            <a:endParaRPr lang="en-US" sz="12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914400" lvl="2" algn="l" defTabSz="457200"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Ghana et Malawi</a:t>
            </a:r>
          </a:p>
          <a:p>
            <a:pPr marL="0" algn="l" defTabSz="457200"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8 pays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évaluent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le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nombre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décès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sur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les routes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liés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à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l'alcool</a:t>
            </a:r>
            <a:endParaRPr lang="en-US" sz="12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914400" lvl="2" algn="l" defTabSz="457200"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de 4,7 % au Swaziland à 60 % en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Guinée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équatoriale</a:t>
            </a:r>
            <a:endParaRPr lang="en-US" sz="12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914400" lvl="2" algn="l" defTabSz="457200"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Afrique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du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Sud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63 % des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décès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piétons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surviennent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lors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d'accidents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la route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liés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à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l'alcool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0" algn="l" defTabSz="457200"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 pays applique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efficacement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sa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loi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relative à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l'alcool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au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volant</a:t>
            </a:r>
            <a:endParaRPr lang="en-US" sz="12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914400" lvl="2" algn="l" defTabSz="457200"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Botswana</a:t>
            </a:r>
          </a:p>
          <a:p>
            <a:pPr marL="0" algn="l" defTabSz="457200"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3 couloirs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internationaux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du PIDA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comptant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une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initiative de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sécurité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routière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très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importante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</a:t>
            </a:r>
          </a:p>
          <a:p>
            <a:pPr marL="914400" lvl="2" algn="l" defTabSz="457200"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CEMAC,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Organisation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pour la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sécurité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routière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en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Afrique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l'Ouest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(OSRAO), couloir oriental SAFE WAY RIGHT WAY </a:t>
            </a:r>
          </a:p>
          <a:p>
            <a:pPr marL="0" algn="l" defTabSz="457200">
              <a:buNone/>
            </a:pPr>
            <a:endParaRPr lang="en-US" sz="2400" dirty="0" smtClean="0"/>
          </a:p>
          <a:p>
            <a:pPr marL="0" algn="l" defTabSz="457200">
              <a:buNone/>
            </a:pPr>
            <a:endParaRPr lang="en-US" sz="2400" dirty="0" smtClean="0"/>
          </a:p>
          <a:p>
            <a:pPr marL="0" lvl="2" algn="l" defTabSz="457200">
              <a:spcBef>
                <a:spcPts val="980"/>
              </a:spcBef>
              <a:buNone/>
            </a:pPr>
            <a:endParaRPr lang="en-US" sz="2400" dirty="0" smtClean="0">
              <a:latin typeface="Calibri"/>
              <a:ea typeface="Geneva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>
              <a:buNone/>
            </a:pPr>
            <a:fld id="{4284AA54-8A24-2F49-8B0B-7BB25DFEAC36}" type="slidenum">
              <a:rPr lang="en-US" sz="1200" b="0" i="0">
                <a:latin typeface="Calibri"/>
                <a:ea typeface="+mn-ea"/>
                <a:cs typeface="+mn-cs"/>
              </a:r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85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/>
          <a:p>
            <a:pPr marL="1179576" lvl="2" indent="-283464" algn="l" defTabSz="457200">
              <a:buClr>
                <a:schemeClr val="tx1"/>
              </a:buClr>
              <a:buFontTx/>
              <a:buChar char="•"/>
            </a:pP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Obtenir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un </a:t>
            </a: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soutien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des </a:t>
            </a: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financements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et des contributions</a:t>
            </a:r>
          </a:p>
          <a:p>
            <a:pPr marL="1179576" lvl="2" indent="-283464" algn="l" defTabSz="457200">
              <a:buClr>
                <a:schemeClr val="tx1"/>
              </a:buClr>
              <a:buFontTx/>
              <a:buChar char="•"/>
            </a:pP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Acquérir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des </a:t>
            </a: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connaissances</a:t>
            </a:r>
            <a:endParaRPr lang="en-US" sz="20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1179576" lvl="2" indent="-283464" algn="l" defTabSz="457200">
              <a:buClr>
                <a:schemeClr val="tx1"/>
              </a:buClr>
              <a:buFontTx/>
              <a:buChar char="•"/>
            </a:pP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Générer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un sentiment </a:t>
            </a: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d'appropriation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et de </a:t>
            </a: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responsabilité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susciter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l'engagement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179576" lvl="2" indent="-283464" algn="l" defTabSz="457200">
              <a:buClr>
                <a:schemeClr val="tx1"/>
              </a:buClr>
              <a:buFontTx/>
              <a:buChar char="•"/>
            </a:pP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Encourager la reconnaissance, la </a:t>
            </a: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synergie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et la </a:t>
            </a: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durabilité</a:t>
            </a:r>
            <a:endParaRPr lang="en-US" sz="20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1179576" lvl="2" indent="-283464" algn="l" defTabSz="457200">
              <a:buClr>
                <a:schemeClr val="tx1"/>
              </a:buClr>
              <a:buFontTx/>
              <a:buChar char="•"/>
            </a:pP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Ne pas </a:t>
            </a: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oublier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le </a:t>
            </a: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secteur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privé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 : </a:t>
            </a: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que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peut-il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apporter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 ?</a:t>
            </a:r>
          </a:p>
          <a:p>
            <a:pPr marL="1179576" lvl="2" indent="-283464" algn="l" defTabSz="457200">
              <a:buClr>
                <a:schemeClr val="tx1"/>
              </a:buClr>
              <a:buFontTx/>
              <a:buChar char="•"/>
            </a:pP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Renforcer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les couloirs </a:t>
            </a: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multinationaux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et </a:t>
            </a: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l'accent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sur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les </a:t>
            </a: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communautés</a:t>
            </a:r>
            <a:r>
              <a:rPr lang="en-US" sz="20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économiques</a:t>
            </a:r>
            <a:endParaRPr lang="en-US" sz="20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0" lvl="1" algn="l" defTabSz="457200">
              <a:spcBef>
                <a:spcPts val="0"/>
              </a:spcBef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Application des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lois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secteur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privé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-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entreprises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exportatrices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et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internationales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programmes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des Nations 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Unies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compagnies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d'assurance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industrie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boissons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alcoolisées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organismes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formation, forces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armées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organisations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religieuses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société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civile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- associations de parents, associations de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victimes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associations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d'automobilistes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-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communautés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locales,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ordres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médecins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et des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avocats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presse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et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médias</a:t>
            </a:r>
            <a:endParaRPr lang="en-US" sz="12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0" lvl="1" algn="l" defTabSz="457200">
              <a:buNone/>
            </a:pP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Organismes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financement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du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développement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mondial</a:t>
            </a:r>
            <a:endParaRPr lang="en-US" sz="12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0" lvl="1" algn="l" defTabSz="457200">
              <a:buNone/>
            </a:pP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Organisations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à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l'origine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recherches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politiques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et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programmes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internationaux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comme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l'ICAP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l'IRTAD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...</a:t>
            </a:r>
          </a:p>
          <a:p>
            <a:pPr marL="0" lvl="1" algn="l" defTabSz="457200">
              <a:buNone/>
            </a:pP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Institutions et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projets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professionnels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africains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comme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l'ARMFA</a:t>
            </a:r>
            <a:endParaRPr lang="en-US" sz="12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0" lvl="1" algn="l" defTabSz="457200">
              <a:buNone/>
            </a:pP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Secteur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privé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activement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engagé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dans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des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partenariats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pour la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sécurité</a:t>
            </a:r>
            <a:r>
              <a:rPr lang="en-US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routière</a:t>
            </a:r>
            <a:endParaRPr lang="en-US" sz="1200" b="0" i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1179576" lvl="2" indent="-283464" algn="l" defTabSz="457200">
              <a:spcBef>
                <a:spcPts val="0"/>
              </a:spcBef>
              <a:buNone/>
            </a:pPr>
            <a:endParaRPr lang="en-US" dirty="0" smtClean="0"/>
          </a:p>
          <a:p>
            <a:pPr marL="0" algn="l" defTabSz="457200">
              <a:buNone/>
            </a:pPr>
            <a:endParaRPr lang="en-US" dirty="0" smtClean="0"/>
          </a:p>
          <a:p>
            <a:pPr marL="0" algn="l" defTabSz="457200">
              <a:buNone/>
            </a:pPr>
            <a:endParaRPr lang="en-US" sz="2000" dirty="0" smtClean="0"/>
          </a:p>
          <a:p>
            <a:pPr marL="0" algn="l" defTabSz="457200">
              <a:buNone/>
            </a:pPr>
            <a:endParaRPr lang="en-US" dirty="0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>
              <a:buNone/>
            </a:pPr>
            <a:fld id="{812B199D-6857-D846-81A0-371FF1C42101}" type="slidenum">
              <a:rPr lang="en-US" sz="1200" b="0" i="0">
                <a:latin typeface="Calibri"/>
                <a:ea typeface="+mn-ea"/>
                <a:cs typeface="+mn-cs"/>
              </a:r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115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3464" indent="-283464" algn="l" defTabSz="457200">
              <a:buClr>
                <a:schemeClr val="tx1"/>
              </a:buClr>
              <a:buFont typeface="Arial"/>
              <a:buChar char="•"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Plus de 50 % des décès surviennent sur 10 % du réseau routier </a:t>
            </a:r>
          </a:p>
          <a:p>
            <a:pPr marL="283464" indent="-283464" algn="l" defTabSz="457200">
              <a:buClr>
                <a:schemeClr val="tx1"/>
              </a:buClr>
              <a:buFont typeface="Arial"/>
              <a:buChar char="•"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Meillleure pratique en matière de sécurité routière sur le Réseau africain d'infrastructures régionales de transport (ARTIN) d'ici 2030</a:t>
            </a:r>
          </a:p>
          <a:p>
            <a:pPr marL="283464" indent="-283464" algn="l" defTabSz="457200">
              <a:buClr>
                <a:schemeClr val="tx1"/>
              </a:buClr>
              <a:buFont typeface="Arial"/>
              <a:buChar char="•"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20 % du budget de l'ARTIN consacré aux forces de police sert à l'application des règles de sécurité et 5 % au marketing social et à la sensibilisation à la sécurité routière</a:t>
            </a:r>
          </a:p>
          <a:p>
            <a:pPr marL="283464" indent="-283464" algn="l" defTabSz="457200">
              <a:buClr>
                <a:schemeClr val="tx1"/>
              </a:buClr>
              <a:buFont typeface="Arial"/>
              <a:buChar char="•"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Ex. : CEMAC</a:t>
            </a:r>
          </a:p>
          <a:p>
            <a:pPr marL="0" algn="l" defTabSz="457200">
              <a:buNone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>
              <a:buNone/>
            </a:pPr>
            <a:fld id="{90236EA2-9EDB-2C47-A1B9-D94F09964220}" type="slidenum">
              <a:rPr lang="en-US" sz="1200" b="0" i="0">
                <a:latin typeface="Calibri"/>
                <a:ea typeface="+mn-ea"/>
                <a:cs typeface="+mn-cs"/>
              </a:r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078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algn="l" defTabSz="4572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Mener un projet pilote afin de garantir l'efficacité des actions </a:t>
            </a:r>
          </a:p>
          <a:p>
            <a:pPr marL="0" algn="l" defTabSz="4572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Geneva"/>
              </a:rPr>
              <a:t>Fixer 3 objectives mesurables, 3 indicateurs de performances cibles clairs avec la participation de la communauté et après consultation des parties prenantes</a:t>
            </a:r>
          </a:p>
          <a:p>
            <a:pPr marL="0" algn="l" defTabSz="457200">
              <a:spcBef>
                <a:spcPts val="0"/>
              </a:spcBef>
              <a:buNone/>
            </a:pPr>
            <a:r>
              <a:rPr lang="en-US" sz="1400" b="0" i="0" u="sng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Amélioration des infrastructures</a:t>
            </a:r>
          </a:p>
          <a:p>
            <a:pPr marL="0" lvl="1" algn="l" defTabSz="457200">
              <a:spcBef>
                <a:spcPts val="0"/>
              </a:spcBef>
              <a:buNone/>
            </a:pPr>
            <a:r>
              <a:rPr lang="en-US" sz="20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*visibilité et association (Arrive Alive d'Afrique du Sud et supports publicitaires de DOT)</a:t>
            </a:r>
          </a:p>
          <a:p>
            <a:pPr marL="0" algn="l" defTabSz="457200">
              <a:buNone/>
            </a:pPr>
            <a:endParaRPr lang="en-US" dirty="0" smtClean="0">
              <a:latin typeface="Calibri"/>
              <a:cs typeface="Geneva"/>
            </a:endParaRPr>
          </a:p>
          <a:p>
            <a:pPr marL="0" algn="l" defTabSz="457200">
              <a:buNone/>
            </a:pPr>
            <a:endParaRPr lang="en-US" dirty="0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>
              <a:buNone/>
            </a:pPr>
            <a:fld id="{1B323AEB-EFE5-5D40-9BE5-95DB785E6BB6}" type="slidenum">
              <a:rPr lang="en-US" sz="1200" b="0" i="0">
                <a:latin typeface="Calibri"/>
                <a:ea typeface="+mn-ea"/>
                <a:cs typeface="+mn-cs"/>
              </a:r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747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30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7868" indent="-27994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9797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7716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5635" indent="-223959" defTabSz="91294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3554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1472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59391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07310" indent="-223959" defTabSz="9129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>
              <a:buNone/>
            </a:pPr>
            <a:fld id="{5A0B7208-EE29-C24A-8C9B-17DD285A1836}" type="slidenum">
              <a:rPr lang="en-US" sz="1200" b="0" i="0">
                <a:latin typeface="Calibri"/>
                <a:ea typeface="+mn-ea"/>
                <a:cs typeface="+mn-cs"/>
              </a:r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135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3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.2 IARD Colour Tagline 300dpi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9856" y="1508125"/>
            <a:ext cx="2304288" cy="3398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8C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84800"/>
            <a:ext cx="9144000" cy="67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FA05-3CD7-1C41-B832-F4E9A65704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2890856"/>
            <a:ext cx="77724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rgbClr val="FFFFFF"/>
                </a:solidFill>
                <a:latin typeface="+mj-lt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&lt;Location&gt;</a:t>
            </a:r>
          </a:p>
          <a:p>
            <a:r>
              <a:rPr lang="en-GB" dirty="0" smtClean="0"/>
              <a:t>&lt;DD Month YYYY&gt;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1" y="80496"/>
            <a:ext cx="7705224" cy="257594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400" spc="0">
                <a:solidFill>
                  <a:schemeClr val="bg1"/>
                </a:solidFill>
                <a:latin typeface="+mj-lt"/>
                <a:cs typeface="Myriad Pro"/>
              </a:defRPr>
            </a:lvl1pPr>
            <a:lvl2pPr marL="0" indent="0">
              <a:lnSpc>
                <a:spcPct val="85000"/>
              </a:lnSpc>
              <a:spcBef>
                <a:spcPts val="1100"/>
              </a:spcBef>
              <a:buNone/>
              <a:defRPr sz="2000" spc="0">
                <a:solidFill>
                  <a:schemeClr val="bg1"/>
                </a:solidFill>
                <a:latin typeface="Myriad Pro"/>
                <a:cs typeface="Myriad Pro"/>
              </a:defRPr>
            </a:lvl2pPr>
            <a:lvl3pPr marL="0" indent="0">
              <a:spcBef>
                <a:spcPts val="0"/>
              </a:spcBef>
              <a:buNone/>
              <a:defRPr sz="6000">
                <a:latin typeface="Myriad Pro"/>
                <a:cs typeface="Myriad Pro"/>
              </a:defRPr>
            </a:lvl3pPr>
            <a:lvl4pPr marL="0" indent="0">
              <a:spcBef>
                <a:spcPts val="0"/>
              </a:spcBef>
              <a:buNone/>
              <a:defRPr sz="6000">
                <a:latin typeface="Myriad Pro"/>
                <a:cs typeface="Myriad Pro"/>
              </a:defRPr>
            </a:lvl4pPr>
            <a:lvl5pPr marL="0" indent="0">
              <a:spcBef>
                <a:spcPts val="0"/>
              </a:spcBef>
              <a:buNone/>
              <a:defRPr sz="6000">
                <a:latin typeface="Myriad Pro"/>
                <a:cs typeface="Myriad Pro"/>
              </a:defRPr>
            </a:lvl5pPr>
          </a:lstStyle>
          <a:p>
            <a:pPr lvl="0"/>
            <a:r>
              <a:rPr lang="en-GB" dirty="0" smtClean="0"/>
              <a:t>&lt;Title Slide&gt;</a:t>
            </a:r>
          </a:p>
        </p:txBody>
      </p:sp>
      <p:pic>
        <p:nvPicPr>
          <p:cNvPr id="11" name="Picture 10" descr="IARD_Landscap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6952" y="6286696"/>
            <a:ext cx="1207048" cy="46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/Section Header Slide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84800"/>
            <a:ext cx="9144000" cy="67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FA05-3CD7-1C41-B832-F4E9A65704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0000" y="2890856"/>
            <a:ext cx="77724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+mj-lt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&lt;Subheading&gt;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1" y="80496"/>
            <a:ext cx="7705224" cy="257594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400" spc="0">
                <a:solidFill>
                  <a:schemeClr val="bg1"/>
                </a:solidFill>
                <a:latin typeface="+mj-lt"/>
                <a:cs typeface="Myriad Pro"/>
              </a:defRPr>
            </a:lvl1pPr>
            <a:lvl2pPr marL="0" indent="0">
              <a:lnSpc>
                <a:spcPct val="85000"/>
              </a:lnSpc>
              <a:spcBef>
                <a:spcPts val="1100"/>
              </a:spcBef>
              <a:buNone/>
              <a:defRPr sz="2000" spc="0">
                <a:solidFill>
                  <a:schemeClr val="bg1"/>
                </a:solidFill>
                <a:latin typeface="Myriad Pro"/>
                <a:cs typeface="Myriad Pro"/>
              </a:defRPr>
            </a:lvl2pPr>
            <a:lvl3pPr marL="0" indent="0">
              <a:spcBef>
                <a:spcPts val="0"/>
              </a:spcBef>
              <a:buNone/>
              <a:defRPr sz="6000">
                <a:latin typeface="Myriad Pro"/>
                <a:cs typeface="Myriad Pro"/>
              </a:defRPr>
            </a:lvl3pPr>
            <a:lvl4pPr marL="0" indent="0">
              <a:spcBef>
                <a:spcPts val="0"/>
              </a:spcBef>
              <a:buNone/>
              <a:defRPr sz="6000">
                <a:latin typeface="Myriad Pro"/>
                <a:cs typeface="Myriad Pro"/>
              </a:defRPr>
            </a:lvl4pPr>
            <a:lvl5pPr marL="0" indent="0">
              <a:spcBef>
                <a:spcPts val="0"/>
              </a:spcBef>
              <a:buNone/>
              <a:defRPr sz="6000">
                <a:latin typeface="Myriad Pro"/>
                <a:cs typeface="Myriad Pro"/>
              </a:defRPr>
            </a:lvl5pPr>
          </a:lstStyle>
          <a:p>
            <a:pPr lvl="0"/>
            <a:r>
              <a:rPr lang="en-GB" dirty="0" smtClean="0"/>
              <a:t>&lt;</a:t>
            </a:r>
            <a:r>
              <a:rPr lang="en-US" dirty="0" smtClean="0"/>
              <a:t>Divider/Section Header&gt;</a:t>
            </a:r>
            <a:endParaRPr lang="en-GB" dirty="0" smtClean="0"/>
          </a:p>
        </p:txBody>
      </p:sp>
      <p:pic>
        <p:nvPicPr>
          <p:cNvPr id="11" name="Picture 10" descr="IARD_Landscap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6952" y="6286696"/>
            <a:ext cx="1207048" cy="46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/>
          <a:p>
            <a:r>
              <a:rPr lang="en-GB" dirty="0" smtClean="0"/>
              <a:t>&lt;</a:t>
            </a:r>
            <a:r>
              <a:rPr lang="en-US" dirty="0" smtClean="0"/>
              <a:t>Title and Content&gt;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12001"/>
            <a:ext cx="8425225" cy="43188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>
                <a:solidFill>
                  <a:srgbClr val="4D4D4F"/>
                </a:solidFill>
              </a:defRPr>
            </a:lvl1pPr>
            <a:lvl2pPr>
              <a:defRPr sz="1800">
                <a:solidFill>
                  <a:srgbClr val="4D4D4F"/>
                </a:solidFill>
              </a:defRPr>
            </a:lvl2pPr>
            <a:lvl3pPr>
              <a:buFont typeface="Lucida Grande"/>
              <a:buChar char="–"/>
              <a:defRPr sz="1800">
                <a:solidFill>
                  <a:srgbClr val="4D4D4F"/>
                </a:solidFill>
              </a:defRPr>
            </a:lvl3pPr>
            <a:lvl4pPr>
              <a:defRPr lang="en-GB" sz="1800" kern="1200" dirty="0" smtClean="0">
                <a:solidFill>
                  <a:srgbClr val="4D4D4F"/>
                </a:solidFill>
                <a:latin typeface="+mn-lt"/>
                <a:ea typeface="+mn-ea"/>
                <a:cs typeface="+mn-cs"/>
              </a:defRPr>
            </a:lvl4pPr>
            <a:lvl5pPr>
              <a:defRPr sz="1800">
                <a:solidFill>
                  <a:srgbClr val="4D4D4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FA05-3CD7-1C41-B832-F4E9A657049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184800"/>
            <a:ext cx="9144000" cy="1588"/>
          </a:xfrm>
          <a:prstGeom prst="line">
            <a:avLst/>
          </a:prstGeom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ARD_Landscap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6952" y="6286696"/>
            <a:ext cx="1207048" cy="46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/>
          <a:p>
            <a:r>
              <a:rPr lang="en-GB" dirty="0" smtClean="0"/>
              <a:t>&lt;</a:t>
            </a:r>
            <a:r>
              <a:rPr lang="en-US" dirty="0" smtClean="0"/>
              <a:t>Two Content&gt;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12000"/>
            <a:ext cx="3995999" cy="43188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>
                <a:solidFill>
                  <a:srgbClr val="4D4D4F"/>
                </a:solidFill>
              </a:defRPr>
            </a:lvl1pPr>
            <a:lvl2pPr>
              <a:defRPr sz="1800">
                <a:solidFill>
                  <a:srgbClr val="4D4D4F"/>
                </a:solidFill>
              </a:defRPr>
            </a:lvl2pPr>
            <a:lvl3pPr>
              <a:buFont typeface="Lucida Grande"/>
              <a:buChar char="–"/>
              <a:defRPr sz="1800">
                <a:solidFill>
                  <a:srgbClr val="4D4D4F"/>
                </a:solidFill>
              </a:defRPr>
            </a:lvl3pPr>
            <a:lvl4pPr>
              <a:defRPr lang="en-GB" sz="1800" kern="1200" dirty="0" smtClean="0">
                <a:solidFill>
                  <a:srgbClr val="4D4D4F"/>
                </a:solidFill>
                <a:latin typeface="+mn-lt"/>
                <a:ea typeface="+mn-ea"/>
                <a:cs typeface="+mn-cs"/>
              </a:defRPr>
            </a:lvl4pPr>
            <a:lvl5pPr>
              <a:defRPr sz="1800">
                <a:solidFill>
                  <a:srgbClr val="4D4D4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FA05-3CD7-1C41-B832-F4E9A657049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184800"/>
            <a:ext cx="9144000" cy="1588"/>
          </a:xfrm>
          <a:prstGeom prst="line">
            <a:avLst/>
          </a:prstGeom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ARD_Landscap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6952" y="6286696"/>
            <a:ext cx="1207048" cy="46940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89226" y="1512001"/>
            <a:ext cx="3995999" cy="43188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>
                <a:solidFill>
                  <a:srgbClr val="4D4D4F"/>
                </a:solidFill>
              </a:defRPr>
            </a:lvl1pPr>
            <a:lvl2pPr>
              <a:defRPr sz="1800">
                <a:solidFill>
                  <a:srgbClr val="4D4D4F"/>
                </a:solidFill>
              </a:defRPr>
            </a:lvl2pPr>
            <a:lvl3pPr>
              <a:buFont typeface="Lucida Grande"/>
              <a:buChar char="–"/>
              <a:defRPr sz="1800">
                <a:solidFill>
                  <a:srgbClr val="4D4D4F"/>
                </a:solidFill>
              </a:defRPr>
            </a:lvl3pPr>
            <a:lvl4pPr>
              <a:defRPr lang="en-GB" sz="1800" kern="1200" dirty="0" smtClean="0">
                <a:solidFill>
                  <a:srgbClr val="4D4D4F"/>
                </a:solidFill>
                <a:latin typeface="+mn-lt"/>
                <a:ea typeface="+mn-ea"/>
                <a:cs typeface="+mn-cs"/>
              </a:defRPr>
            </a:lvl4pPr>
            <a:lvl5pPr>
              <a:defRPr sz="1800">
                <a:solidFill>
                  <a:srgbClr val="4D4D4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FA05-3CD7-1C41-B832-F4E9A65704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1789200" y="1512000"/>
            <a:ext cx="5565600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184800"/>
            <a:ext cx="9144000" cy="1588"/>
          </a:xfrm>
          <a:prstGeom prst="line">
            <a:avLst/>
          </a:prstGeom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ARD_Landscap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6952" y="6286696"/>
            <a:ext cx="1207048" cy="469408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0363" y="209550"/>
            <a:ext cx="8424862" cy="91245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 smtClean="0"/>
              <a:t>&lt;Single Chart&gt;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: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FA05-3CD7-1C41-B832-F4E9A65704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360363" y="1512000"/>
            <a:ext cx="3994149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4787899" y="1512000"/>
            <a:ext cx="3997326" cy="432276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184800"/>
            <a:ext cx="9144000" cy="1588"/>
          </a:xfrm>
          <a:prstGeom prst="line">
            <a:avLst/>
          </a:prstGeom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IARD_Landscap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6952" y="6286696"/>
            <a:ext cx="1207048" cy="469408"/>
          </a:xfrm>
          <a:prstGeom prst="rect">
            <a:avLst/>
          </a:prstGeom>
        </p:spPr>
      </p:pic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0363" y="209550"/>
            <a:ext cx="8424862" cy="91245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 smtClean="0"/>
              <a:t>&lt;</a:t>
            </a:r>
            <a:r>
              <a:rPr lang="en-US" dirty="0" smtClean="0"/>
              <a:t>Charts: 2 Up&gt;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FA05-3CD7-1C41-B832-F4E9A657049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184800"/>
            <a:ext cx="9144000" cy="1588"/>
          </a:xfrm>
          <a:prstGeom prst="line">
            <a:avLst/>
          </a:prstGeom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ARD_Landscap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6952" y="6286696"/>
            <a:ext cx="1207048" cy="4694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0363" y="209550"/>
            <a:ext cx="8424862" cy="91245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 smtClean="0"/>
              <a:t>&lt;</a:t>
            </a:r>
            <a:r>
              <a:rPr lang="en-US" dirty="0" smtClean="0"/>
              <a:t>Title Only&gt;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60363" y="1512000"/>
            <a:ext cx="8424862" cy="432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63" y="209550"/>
            <a:ext cx="8424862" cy="91245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" y="6372000"/>
            <a:ext cx="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4D4D4F"/>
                </a:solidFill>
                <a:latin typeface="+mn-lt"/>
                <a:cs typeface="Myriad Pro"/>
              </a:defRPr>
            </a:lvl1pPr>
          </a:lstStyle>
          <a:p>
            <a:fld id="{733FFA05-3CD7-1C41-B832-F4E9A657049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0" kern="1200" spc="0">
          <a:solidFill>
            <a:schemeClr val="accent1"/>
          </a:solidFill>
          <a:latin typeface="+mj-lt"/>
          <a:ea typeface="+mj-ea"/>
          <a:cs typeface="Myriad Pro"/>
        </a:defRPr>
      </a:lvl1pPr>
    </p:titleStyle>
    <p:bodyStyle>
      <a:lvl1pPr marL="180000" indent="-180000" algn="l" defTabSz="457200" rtl="0" eaLnBrk="1" latinLnBrk="0" hangingPunct="1">
        <a:spcBef>
          <a:spcPts val="12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Myriad Pro"/>
        </a:defRPr>
      </a:lvl1pPr>
      <a:lvl2pPr marL="396000" indent="-216000" algn="l" defTabSz="457200" rtl="0" eaLnBrk="1" latinLnBrk="0" hangingPunct="1">
        <a:spcBef>
          <a:spcPts val="200"/>
        </a:spcBef>
        <a:buClrTx/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Myriad Pro"/>
        </a:defRPr>
      </a:lvl2pPr>
      <a:lvl3pPr marL="612000" indent="-216000" algn="l" defTabSz="457200" rtl="0" eaLnBrk="1" latinLnBrk="0" hangingPunct="1">
        <a:spcBef>
          <a:spcPts val="200"/>
        </a:spcBef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216000" algn="l" defTabSz="457200" rtl="0" eaLnBrk="1" latinLnBrk="0" hangingPunct="1">
        <a:spcBef>
          <a:spcPts val="200"/>
        </a:spcBef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216000" algn="l" defTabSz="457200" rtl="0" eaLnBrk="1" latinLnBrk="0" hangingPunct="1">
        <a:spcBef>
          <a:spcPts val="200"/>
        </a:spcBef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emf"/><Relationship Id="rId5" Type="http://schemas.openxmlformats.org/officeDocument/2006/relationships/hyperlink" Target="https://www.arrivealive.co.za/default.aspx" TargetMode="External"/><Relationship Id="rId10" Type="http://schemas.openxmlformats.org/officeDocument/2006/relationships/image" Target="../media/image11.emf"/><Relationship Id="rId4" Type="http://schemas.openxmlformats.org/officeDocument/2006/relationships/image" Target="../media/image6.emf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457200">
              <a:buNone/>
            </a:pPr>
            <a:fld id="{733FFA05-3CD7-1C41-B832-F4E9A6570492}" type="slidenum">
              <a:rPr lang="en-GB" sz="800" b="0" i="0">
                <a:solidFill>
                  <a:srgbClr val="4D4D4F"/>
                </a:solidFill>
                <a:latin typeface="Arial"/>
                <a:ea typeface="+mn-ea"/>
                <a:cs typeface="Myriad Pro"/>
              </a:rPr>
              <a:t>1</a:t>
            </a:fld>
            <a:endParaRPr lang="en-GB" sz="800" b="0" i="0">
              <a:solidFill>
                <a:srgbClr val="4D4D4F"/>
              </a:solidFill>
              <a:latin typeface="Arial"/>
              <a:ea typeface="+mn-ea"/>
              <a:cs typeface="Myriad Pro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80000" y="4186256"/>
            <a:ext cx="7772400" cy="175260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en-GB" sz="2200" b="0" i="0">
                <a:solidFill>
                  <a:srgbClr val="FFFFFF"/>
                </a:solidFill>
                <a:latin typeface="Arial"/>
                <a:cs typeface="Myriad Pro"/>
              </a:rPr>
              <a:t>Addis-Abeba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GB" sz="2200" b="0" i="0">
                <a:solidFill>
                  <a:srgbClr val="FFFFFF"/>
                </a:solidFill>
                <a:latin typeface="Arial"/>
                <a:cs typeface="Myriad Pro"/>
              </a:rPr>
              <a:t>8 juillet 2015</a:t>
            </a:r>
          </a:p>
          <a:p>
            <a:pPr marL="0" indent="0" algn="l">
              <a:spcBef>
                <a:spcPts val="0"/>
              </a:spcBef>
              <a:buNone/>
            </a:pPr>
            <a:endParaRPr lang="en-US" dirty="0" smtClean="0"/>
          </a:p>
          <a:p>
            <a:pPr marL="0" indent="0" algn="l">
              <a:spcBef>
                <a:spcPts val="0"/>
              </a:spcBef>
              <a:buNone/>
            </a:pPr>
            <a:r>
              <a:rPr lang="en-GB" sz="2200" b="0" i="0">
                <a:solidFill>
                  <a:srgbClr val="FFFFFF"/>
                </a:solidFill>
                <a:latin typeface="Arial"/>
                <a:cs typeface="Myriad Pro"/>
              </a:rPr>
              <a:t>Kathleen Elsig et Brett Bivans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GB" sz="2200" b="0" i="0">
                <a:solidFill>
                  <a:srgbClr val="FFFFFF"/>
                </a:solidFill>
                <a:latin typeface="Arial"/>
                <a:cs typeface="Myriad Pro"/>
              </a:rPr>
              <a:t>IARD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80001" y="664696"/>
            <a:ext cx="7705224" cy="2575943"/>
          </a:xfrm>
        </p:spPr>
        <p:txBody>
          <a:bodyPr/>
          <a:lstStyle/>
          <a:p>
            <a:pPr marL="0" indent="0" algn="l" defTabSz="457200">
              <a:lnSpc>
                <a:spcPct val="85000"/>
              </a:lnSpc>
              <a:spcBef>
                <a:spcPts val="1200"/>
              </a:spcBef>
              <a:buNone/>
            </a:pPr>
            <a:r>
              <a:rPr lang="en-GB" sz="4400" b="0" i="0" spc="0">
                <a:solidFill>
                  <a:srgbClr val="FFFFFF"/>
                </a:solidFill>
                <a:latin typeface="Arial"/>
                <a:ea typeface="+mn-ea"/>
                <a:cs typeface="Myriad Pro"/>
              </a:rPr>
              <a:t>Élaboration et mise en œuvre d'un programme </a:t>
            </a:r>
            <a:br>
              <a:rPr lang="en-GB" sz="4400" b="0" i="0" spc="0">
                <a:solidFill>
                  <a:srgbClr val="FFFFFF"/>
                </a:solidFill>
                <a:latin typeface="Arial"/>
                <a:ea typeface="+mn-ea"/>
                <a:cs typeface="Myriad Pro"/>
              </a:rPr>
            </a:br>
            <a:r>
              <a:rPr lang="en-GB" sz="4400" b="0" i="0" spc="0">
                <a:solidFill>
                  <a:srgbClr val="FFFFFF"/>
                </a:solidFill>
                <a:latin typeface="Arial"/>
                <a:ea typeface="+mn-ea"/>
                <a:cs typeface="Myriad Pro"/>
              </a:rPr>
              <a:t>efficace de lutte contre l'alcool au volant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000" b="0" i="0" spc="0">
                <a:solidFill>
                  <a:srgbClr val="8CC63F"/>
                </a:solidFill>
                <a:latin typeface="Calibri"/>
                <a:ea typeface="+mj-ea"/>
                <a:cs typeface="Myriad Pro"/>
              </a:rPr>
              <a:t>Pratique de la communauté/des parties prenantes</a:t>
            </a:r>
            <a:r>
              <a:rPr lang="en-US" sz="3200" b="0" i="0" spc="0">
                <a:solidFill>
                  <a:srgbClr val="000000"/>
                </a:solidFill>
                <a:latin typeface="Arial"/>
                <a:ea typeface="+mj-ea"/>
                <a:cs typeface="Myriad Pro"/>
              </a:rPr>
              <a:t/>
            </a:r>
            <a:br>
              <a:rPr lang="en-US" sz="3200" b="0" i="0" spc="0">
                <a:solidFill>
                  <a:srgbClr val="000000"/>
                </a:solidFill>
                <a:latin typeface="Arial"/>
                <a:ea typeface="+mj-ea"/>
                <a:cs typeface="Myriad Pro"/>
              </a:rPr>
            </a:br>
            <a:endParaRPr lang="en-US" sz="3200" b="0" i="0" spc="0">
              <a:solidFill>
                <a:srgbClr val="000000"/>
              </a:solidFill>
              <a:latin typeface="Arial"/>
              <a:ea typeface="+mj-ea"/>
              <a:cs typeface="Myriad Pro"/>
            </a:endParaRPr>
          </a:p>
        </p:txBody>
      </p:sp>
      <p:sp>
        <p:nvSpPr>
          <p:cNvPr id="84994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457200">
              <a:buNone/>
            </a:pPr>
            <a:fld id="{56C90E6A-11F2-024E-B499-ADF8DDF4EBEF}" type="slidenum">
              <a:rPr lang="en-US" sz="1000" b="0" i="0">
                <a:solidFill>
                  <a:srgbClr val="8CC63F"/>
                </a:solidFill>
                <a:latin typeface="Verdana"/>
                <a:ea typeface="+mn-ea"/>
                <a:cs typeface="Geneva"/>
              </a:rPr>
              <a:t>10</a:t>
            </a:fld>
            <a:endParaRPr lang="en-US" sz="1000" b="0" i="0">
              <a:solidFill>
                <a:srgbClr val="8CC63F"/>
              </a:solidFill>
              <a:latin typeface="Verdana"/>
              <a:ea typeface="+mn-ea"/>
              <a:cs typeface="Genev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37642"/>
              </p:ext>
            </p:extLst>
          </p:nvPr>
        </p:nvGraphicFramePr>
        <p:xfrm>
          <a:off x="685799" y="1590674"/>
          <a:ext cx="8099425" cy="4525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519"/>
                <a:gridCol w="5824906"/>
              </a:tblGrid>
              <a:tr h="498749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en-US" sz="1800" b="0" i="0">
                          <a:solidFill>
                            <a:srgbClr val="14797C"/>
                          </a:solidFill>
                          <a:latin typeface="Arial"/>
                          <a:ea typeface="+mn-ea"/>
                          <a:cs typeface="+mn-cs"/>
                        </a:rPr>
                        <a:t>Initiative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en-US" sz="1800" b="0" i="0">
                          <a:solidFill>
                            <a:srgbClr val="14797C"/>
                          </a:solidFill>
                          <a:latin typeface="Arial"/>
                          <a:ea typeface="+mn-ea"/>
                          <a:cs typeface="+mn-cs"/>
                        </a:rPr>
                        <a:t>Fonctionnement</a:t>
                      </a:r>
                    </a:p>
                  </a:txBody>
                  <a:tcPr marT="45735" marB="45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6544">
                <a:tc>
                  <a:txBody>
                    <a:bodyPr/>
                    <a:lstStyle/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Gestion sûre du parc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+mn-ea"/>
                          <a:cs typeface="Times New Roman"/>
                        </a:rPr>
                        <a:t> </a:t>
                      </a:r>
                    </a:p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menée par le secteur privé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6E2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Les entreprises s'engagent à respecter des normes qu'elles définissent, souvent plus strictes</a:t>
                      </a:r>
                    </a:p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que la loi nationale et exigent de même de la part de leurs sous-traitants.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6E2"/>
                    </a:solidFill>
                  </a:tcPr>
                </a:tc>
              </a:tr>
              <a:tr h="706544">
                <a:tc>
                  <a:txBody>
                    <a:bodyPr/>
                    <a:lstStyle/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Éducation sur le terrain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Fournit des informations contextualisées.</a:t>
                      </a: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Plus efficace si associée au contrôle.</a:t>
                      </a:r>
                    </a:p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400" b="0" i="0">
                          <a:solidFill>
                            <a:srgbClr val="14797C"/>
                          </a:solidFill>
                          <a:latin typeface="Calibri"/>
                          <a:ea typeface="Geneva"/>
                          <a:cs typeface="+mn-cs"/>
                        </a:rPr>
                        <a:t>Vise à palier les lacunes du groupe concerné (sanction, nouvelle loi).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46336">
                <a:tc>
                  <a:txBody>
                    <a:bodyPr/>
                    <a:lstStyle/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Conducteurs désignés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Officialise un arrangement sûr fondé sur le volontariat.</a:t>
                      </a: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706544">
                <a:tc>
                  <a:txBody>
                    <a:bodyPr/>
                    <a:lstStyle/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Moyens de transport alternatifs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en-US" sz="1400" b="0" i="0">
                          <a:solidFill>
                            <a:srgbClr val="14797C"/>
                          </a:solidFill>
                          <a:latin typeface="Calibri"/>
                          <a:ea typeface="+mn-ea"/>
                          <a:cs typeface="+mn-cs"/>
                        </a:rPr>
                        <a:t>Fournit une solution alternative sûre.</a:t>
                      </a:r>
                      <a:r>
                        <a:rPr lang="en-US" sz="1400" b="0" i="0" baseline="0">
                          <a:solidFill>
                            <a:srgbClr val="14797C"/>
                          </a:solidFill>
                          <a:latin typeface="Calibri"/>
                          <a:ea typeface="+mn-ea"/>
                          <a:cs typeface="+mn-cs"/>
                        </a:rPr>
                        <a:t> Solutions limitée par les contraintes liés à l'accès et au coût.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46336">
                <a:tc>
                  <a:txBody>
                    <a:bodyPr/>
                    <a:lstStyle/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Sensibiliser au seuil d'alcoolémie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en-US" sz="1400" b="0" i="0">
                          <a:solidFill>
                            <a:srgbClr val="14797C"/>
                          </a:solidFill>
                          <a:latin typeface="Calibri"/>
                          <a:ea typeface="+mn-ea"/>
                          <a:cs typeface="+mn-cs"/>
                        </a:rPr>
                        <a:t>Développe</a:t>
                      </a:r>
                      <a:r>
                        <a:rPr lang="en-US" sz="1400" b="0" i="0" baseline="0">
                          <a:solidFill>
                            <a:srgbClr val="14797C"/>
                          </a:solidFill>
                          <a:latin typeface="Calibri"/>
                          <a:ea typeface="+mn-ea"/>
                          <a:cs typeface="+mn-cs"/>
                        </a:rPr>
                        <a:t> les connaissances des besoins en matière de seuil d'alcoolémine, de la mise en œuvre et de l'application de ce seuil.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892672">
                <a:tc>
                  <a:txBody>
                    <a:bodyPr/>
                    <a:lstStyle/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Récidivistes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en-US" sz="1400" b="0" i="0">
                          <a:solidFill>
                            <a:srgbClr val="14797C"/>
                          </a:solidFill>
                          <a:latin typeface="Calibri"/>
                          <a:ea typeface="+mn-ea"/>
                          <a:cs typeface="+mn-cs"/>
                        </a:rPr>
                        <a:t>Procédure </a:t>
                      </a:r>
                      <a:r>
                        <a:rPr lang="en-US" sz="1400" b="0" i="0" baseline="0">
                          <a:solidFill>
                            <a:srgbClr val="14797C"/>
                          </a:solidFill>
                          <a:latin typeface="Calibri"/>
                          <a:ea typeface="+mn-ea"/>
                          <a:cs typeface="+mn-cs"/>
                        </a:rPr>
                        <a:t>d'information et de motivation des conducteurs récidivistes dans le cadre de la sanction et de la récupération du permis.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5-Point Star 6"/>
          <p:cNvSpPr/>
          <p:nvPr/>
        </p:nvSpPr>
        <p:spPr bwMode="auto">
          <a:xfrm>
            <a:off x="228600" y="1981200"/>
            <a:ext cx="381000" cy="381000"/>
          </a:xfrm>
          <a:prstGeom prst="star5">
            <a:avLst/>
          </a:prstGeom>
          <a:solidFill>
            <a:srgbClr val="FF0000"/>
          </a:solidFill>
          <a:ln w="2190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5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242888" y="381000"/>
            <a:ext cx="7239000" cy="1143000"/>
          </a:xfrm>
        </p:spPr>
        <p:txBody>
          <a:bodyPr/>
          <a:lstStyle/>
          <a:p>
            <a:pPr algn="l" defTabSz="4572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0" i="0" spc="0">
                <a:solidFill>
                  <a:srgbClr val="8CC63F"/>
                </a:solidFill>
                <a:latin typeface="Calibri"/>
                <a:ea typeface="+mj-ea"/>
                <a:cs typeface="Myriad Pro"/>
              </a:rPr>
              <a:t>Élaborer un programme de travail sur 3-5 ans 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517525" y="2046288"/>
            <a:ext cx="8610600" cy="5029200"/>
          </a:xfrm>
        </p:spPr>
        <p:txBody>
          <a:bodyPr/>
          <a:lstStyle/>
          <a:p>
            <a:pPr marL="182880" indent="-182880" algn="l" defTabSz="457200">
              <a:spcBef>
                <a:spcPts val="1200"/>
              </a:spcBef>
              <a:buClr>
                <a:srgbClr val="8CC63F"/>
              </a:buClr>
              <a:buFont typeface="Arial"/>
              <a:buChar char="•"/>
            </a:pPr>
            <a:r>
              <a:rPr lang="en-US" sz="2400" b="0" i="0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2400" b="0" i="0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Collaborez</a:t>
            </a:r>
            <a:r>
              <a:rPr lang="en-US" sz="2400" b="0" i="0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 avec vos partenaires.</a:t>
            </a:r>
          </a:p>
          <a:p>
            <a:pPr marL="182880" indent="-182880" algn="l" defTabSz="457200">
              <a:spcBef>
                <a:spcPts val="1200"/>
              </a:spcBef>
              <a:buClr>
                <a:srgbClr val="8CC63F"/>
              </a:buClr>
              <a:buFont typeface="Arial"/>
              <a:buChar char="•"/>
            </a:pPr>
            <a:r>
              <a:rPr lang="en-US" sz="2400" b="0" i="0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 Déterminez un état de référence (utilisez votre évaluation de la situation).  </a:t>
            </a:r>
          </a:p>
          <a:p>
            <a:pPr marL="182880" indent="-182880" algn="l" defTabSz="457200">
              <a:spcBef>
                <a:spcPts val="1200"/>
              </a:spcBef>
              <a:buClr>
                <a:srgbClr val="8CC63F"/>
              </a:buClr>
              <a:buFont typeface="Arial"/>
              <a:buChar char="•"/>
            </a:pPr>
            <a:r>
              <a:rPr lang="en-US" sz="2400" b="0" i="0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Précisez vos objectifs, cibles et indicateurs de performance.</a:t>
            </a:r>
          </a:p>
          <a:p>
            <a:pPr marL="182880" indent="-182880" algn="l" defTabSz="457200">
              <a:spcBef>
                <a:spcPts val="1200"/>
              </a:spcBef>
              <a:buClr>
                <a:srgbClr val="8CC63F"/>
              </a:buClr>
              <a:buFont typeface="Arial"/>
              <a:buChar char="•"/>
            </a:pPr>
            <a:r>
              <a:rPr lang="en-US" sz="2400" b="0" i="0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Clarifiez les rôles et responsabilités (qui fait quoi). </a:t>
            </a:r>
          </a:p>
          <a:p>
            <a:pPr marL="182880" indent="-182880" algn="l" defTabSz="457200">
              <a:spcBef>
                <a:spcPts val="1200"/>
              </a:spcBef>
              <a:buClr>
                <a:srgbClr val="8CC63F"/>
              </a:buClr>
              <a:buFont typeface="Arial"/>
              <a:buChar char="•"/>
            </a:pPr>
            <a:r>
              <a:rPr lang="en-US" sz="2400" b="0" i="0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 Assurez le financement. </a:t>
            </a:r>
          </a:p>
          <a:p>
            <a:pPr marL="182880" indent="-182880" algn="l" defTabSz="457200">
              <a:spcBef>
                <a:spcPts val="1200"/>
              </a:spcBef>
              <a:buClr>
                <a:srgbClr val="8CC63F"/>
              </a:buClr>
              <a:buFont typeface="Arial"/>
              <a:buChar char="•"/>
            </a:pPr>
            <a:r>
              <a:rPr lang="en-US" sz="2400" b="0" i="0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 Intégrez des mesures hautement prioritaires.</a:t>
            </a:r>
          </a:p>
          <a:p>
            <a:pPr marL="182880" indent="-182880" algn="l" defTabSz="457200">
              <a:spcBef>
                <a:spcPts val="1200"/>
              </a:spcBef>
              <a:buClr>
                <a:srgbClr val="8CC63F"/>
              </a:buClr>
              <a:buFont typeface="Arial"/>
              <a:buChar char="•"/>
            </a:pPr>
            <a:r>
              <a:rPr lang="en-US" sz="2400" b="0" i="0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Incluez la surveillance, l'évaluation, la communication avec les parties prenantes quant aux performances et progrès.</a:t>
            </a:r>
          </a:p>
          <a:p>
            <a:pPr marL="0" indent="0" algn="l" defTabSz="457200">
              <a:spcBef>
                <a:spcPts val="1200"/>
              </a:spcBef>
              <a:buClr>
                <a:srgbClr val="8CC63F"/>
              </a:buClr>
              <a:buFont typeface="Wingdings"/>
              <a:buChar char="§"/>
            </a:pPr>
            <a:endParaRPr lang="en-US" sz="2400" dirty="0" smtClean="0">
              <a:latin typeface="Arial"/>
            </a:endParaRPr>
          </a:p>
          <a:p>
            <a:pPr marL="1261872" lvl="3" indent="0" algn="l" defTabSz="457200">
              <a:spcBef>
                <a:spcPts val="200"/>
              </a:spcBef>
              <a:buFont typeface="Lucida Grande"/>
              <a:buChar char="–"/>
            </a:pPr>
            <a:endParaRPr lang="en-US" sz="2400" dirty="0" smtClean="0">
              <a:latin typeface="Arial"/>
            </a:endParaRPr>
          </a:p>
          <a:p>
            <a:pPr marL="0" indent="0" algn="just" defTabSz="457200">
              <a:spcBef>
                <a:spcPts val="1200"/>
              </a:spcBef>
              <a:buNone/>
            </a:pPr>
            <a:endParaRPr lang="en-US" sz="2400" dirty="0" smtClean="0">
              <a:latin typeface="Arial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457200">
              <a:buNone/>
            </a:pPr>
            <a:fld id="{535A8D72-9ACD-8746-A1E3-24AC2322F777}" type="slidenum">
              <a:rPr lang="en-US" sz="1000" b="0" i="0">
                <a:solidFill>
                  <a:srgbClr val="8CC63F"/>
                </a:solidFill>
                <a:latin typeface="Verdana"/>
                <a:ea typeface="+mn-ea"/>
                <a:cs typeface="Geneva"/>
              </a:rPr>
              <a:t>11</a:t>
            </a:fld>
            <a:endParaRPr lang="en-US" sz="1000" b="0" i="0">
              <a:solidFill>
                <a:srgbClr val="8CC63F"/>
              </a:solidFill>
              <a:latin typeface="Verdana"/>
              <a:ea typeface="+mn-ea"/>
              <a:cs typeface="Geneva"/>
            </a:endParaRPr>
          </a:p>
        </p:txBody>
      </p:sp>
      <p:pic>
        <p:nvPicPr>
          <p:cNvPr id="8704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-15875"/>
            <a:ext cx="3144837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TextBox 1"/>
          <p:cNvSpPr txBox="1">
            <a:spLocks noChangeArrowheads="1"/>
          </p:cNvSpPr>
          <p:nvPr/>
        </p:nvSpPr>
        <p:spPr bwMode="auto">
          <a:xfrm>
            <a:off x="7127875" y="2381250"/>
            <a:ext cx="20240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>
              <a:buNone/>
            </a:pPr>
            <a:r>
              <a:rPr lang="en-US" sz="1200" b="0" i="0">
                <a:latin typeface="Arial"/>
                <a:ea typeface="+mn-ea"/>
                <a:cs typeface="+mn-cs"/>
              </a:rPr>
              <a:t>SWRW 2014</a:t>
            </a:r>
          </a:p>
        </p:txBody>
      </p:sp>
    </p:spTree>
    <p:extLst>
      <p:ext uri="{BB962C8B-B14F-4D97-AF65-F5344CB8AC3E}">
        <p14:creationId xmlns:p14="http://schemas.microsoft.com/office/powerpoint/2010/main" val="10712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3033713" cy="1143000"/>
          </a:xfrm>
        </p:spPr>
        <p:txBody>
          <a:bodyPr/>
          <a:lstStyle/>
          <a:p>
            <a:pPr algn="l" defTabSz="4572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0" i="0" spc="0">
                <a:solidFill>
                  <a:srgbClr val="8CC63F"/>
                </a:solidFill>
                <a:latin typeface="Calibri"/>
                <a:ea typeface="+mj-ea"/>
                <a:cs typeface="Myriad Pro"/>
              </a:rPr>
              <a:t>Mettre en œuvre </a:t>
            </a:r>
            <a:br>
              <a:rPr lang="en-US" sz="3200" b="0" i="0" spc="0">
                <a:solidFill>
                  <a:srgbClr val="8CC63F"/>
                </a:solidFill>
                <a:latin typeface="Calibri"/>
                <a:ea typeface="+mj-ea"/>
                <a:cs typeface="Myriad Pro"/>
              </a:rPr>
            </a:br>
            <a:r>
              <a:rPr lang="en-US" sz="3200" b="0" i="0" spc="0">
                <a:solidFill>
                  <a:srgbClr val="8CC63F"/>
                </a:solidFill>
                <a:latin typeface="Calibri"/>
                <a:ea typeface="+mj-ea"/>
                <a:cs typeface="Myriad Pro"/>
              </a:rPr>
              <a:t>un plan annuel 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431800" y="3671888"/>
            <a:ext cx="7010400" cy="4419600"/>
          </a:xfrm>
        </p:spPr>
        <p:txBody>
          <a:bodyPr/>
          <a:lstStyle/>
          <a:p>
            <a:pPr marL="182880" indent="-182880" algn="l" defTabSz="457200">
              <a:spcBef>
                <a:spcPts val="1200"/>
              </a:spcBef>
              <a:buClr>
                <a:srgbClr val="8CC63F"/>
              </a:buClr>
              <a:buFont typeface="Arial"/>
              <a:buChar char="•"/>
            </a:pPr>
            <a:r>
              <a:rPr lang="en-US" sz="2400" b="0" i="0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Surveiller les performances</a:t>
            </a:r>
          </a:p>
          <a:p>
            <a:pPr marL="182880" indent="-182880" algn="l" defTabSz="457200">
              <a:spcBef>
                <a:spcPts val="1200"/>
              </a:spcBef>
              <a:buClr>
                <a:srgbClr val="8CC63F"/>
              </a:buClr>
              <a:buFont typeface="Arial"/>
              <a:buChar char="•"/>
            </a:pPr>
            <a:r>
              <a:rPr lang="en-US" sz="2400" b="0" i="0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Identifier les risques</a:t>
            </a:r>
          </a:p>
          <a:p>
            <a:pPr marL="182880" indent="-182880" algn="l" defTabSz="457200">
              <a:spcBef>
                <a:spcPts val="1200"/>
              </a:spcBef>
              <a:buClr>
                <a:srgbClr val="8CC63F"/>
              </a:buClr>
              <a:buFont typeface="Arial"/>
              <a:buChar char="•"/>
            </a:pPr>
            <a:r>
              <a:rPr lang="en-US" sz="2400" b="0" i="0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Procéder à des ajustements</a:t>
            </a:r>
          </a:p>
          <a:p>
            <a:pPr marL="182880" indent="-182880" algn="l" defTabSz="457200">
              <a:spcBef>
                <a:spcPts val="1200"/>
              </a:spcBef>
              <a:buClr>
                <a:srgbClr val="8CC63F"/>
              </a:buClr>
              <a:buFont typeface="Arial"/>
              <a:buChar char="•"/>
            </a:pPr>
            <a:r>
              <a:rPr lang="en-US" sz="2400" b="0" i="0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Faire part des progrès et des performances</a:t>
            </a: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457200">
              <a:buNone/>
            </a:pPr>
            <a:fld id="{1DA8D49E-BBDD-0C4E-9B38-D7F01372BE0E}" type="slidenum">
              <a:rPr lang="en-US" sz="1000" b="0" i="0">
                <a:solidFill>
                  <a:srgbClr val="8CC63F"/>
                </a:solidFill>
                <a:latin typeface="Verdana"/>
                <a:ea typeface="+mn-ea"/>
                <a:cs typeface="Geneva"/>
              </a:rPr>
              <a:t>12</a:t>
            </a:fld>
            <a:endParaRPr lang="en-US" sz="1000" b="0" i="0">
              <a:solidFill>
                <a:srgbClr val="8CC63F"/>
              </a:solidFill>
              <a:latin typeface="Verdana"/>
              <a:ea typeface="+mn-ea"/>
              <a:cs typeface="Geneva"/>
            </a:endParaRPr>
          </a:p>
        </p:txBody>
      </p:sp>
      <p:pic>
        <p:nvPicPr>
          <p:cNvPr id="8909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0"/>
            <a:ext cx="5703888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TextBox 1"/>
          <p:cNvSpPr txBox="1">
            <a:spLocks noChangeArrowheads="1"/>
          </p:cNvSpPr>
          <p:nvPr/>
        </p:nvSpPr>
        <p:spPr bwMode="auto">
          <a:xfrm>
            <a:off x="6248400" y="3570288"/>
            <a:ext cx="2895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>
              <a:buNone/>
            </a:pPr>
            <a:r>
              <a:rPr lang="en-US" sz="1200" b="0" i="0">
                <a:latin typeface="Calibri"/>
                <a:ea typeface="+mn-ea"/>
                <a:cs typeface="+mn-cs"/>
              </a:rPr>
              <a:t>Source : SWRW 2014</a:t>
            </a:r>
          </a:p>
        </p:txBody>
      </p:sp>
    </p:spTree>
    <p:extLst>
      <p:ext uri="{BB962C8B-B14F-4D97-AF65-F5344CB8AC3E}">
        <p14:creationId xmlns:p14="http://schemas.microsoft.com/office/powerpoint/2010/main" val="284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96876"/>
            <a:ext cx="7239000" cy="695324"/>
          </a:xfrm>
        </p:spPr>
        <p:txBody>
          <a:bodyPr/>
          <a:lstStyle/>
          <a:p>
            <a:pPr algn="l" defTabSz="4572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000" b="0" i="0" spc="0">
                <a:solidFill>
                  <a:srgbClr val="8CC63F"/>
                </a:solidFill>
                <a:latin typeface="Calibri"/>
                <a:ea typeface="+mj-ea"/>
                <a:cs typeface="Myriad Pro"/>
              </a:rPr>
              <a:t>Résumé</a:t>
            </a:r>
          </a:p>
        </p:txBody>
      </p:sp>
      <p:sp>
        <p:nvSpPr>
          <p:cNvPr id="911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457200">
              <a:buNone/>
            </a:pPr>
            <a:fld id="{4AD2F945-7EEC-CE40-8845-FA551CFA8CD5}" type="slidenum">
              <a:rPr lang="en-US" sz="1000" b="0" i="0">
                <a:solidFill>
                  <a:srgbClr val="8CC63F"/>
                </a:solidFill>
                <a:latin typeface="Verdana"/>
                <a:ea typeface="+mn-ea"/>
                <a:cs typeface="Geneva"/>
              </a:rPr>
              <a:t>13</a:t>
            </a:fld>
            <a:endParaRPr lang="en-US" sz="1000" b="0" i="0">
              <a:solidFill>
                <a:srgbClr val="8CC63F"/>
              </a:solidFill>
              <a:latin typeface="Verdana"/>
              <a:ea typeface="+mn-ea"/>
              <a:cs typeface="Genev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23863" y="1951038"/>
            <a:ext cx="7239000" cy="4084637"/>
          </a:xfrm>
        </p:spPr>
        <p:txBody>
          <a:bodyPr/>
          <a:lstStyle/>
          <a:p>
            <a:pPr marL="338328" indent="-338328" algn="l" defTabSz="457200">
              <a:spcBef>
                <a:spcPts val="1200"/>
              </a:spcBef>
              <a:buClr>
                <a:srgbClr val="8CC63F"/>
              </a:buClr>
              <a:buFontTx/>
              <a:buChar char="•"/>
            </a:pPr>
            <a:r>
              <a:rPr lang="en-US" altLang="en-US" sz="2400" b="0" i="0">
                <a:solidFill>
                  <a:srgbClr val="4D4D4F"/>
                </a:solidFill>
                <a:latin typeface="Calibri"/>
                <a:ea typeface="Geneva"/>
                <a:cs typeface="+mn-cs"/>
              </a:rPr>
              <a:t>Connaître les faits</a:t>
            </a:r>
          </a:p>
          <a:p>
            <a:pPr marL="338328" indent="-338328" algn="l" defTabSz="457200">
              <a:spcBef>
                <a:spcPts val="1200"/>
              </a:spcBef>
              <a:buClr>
                <a:srgbClr val="8CC63F"/>
              </a:buClr>
              <a:buFontTx/>
              <a:buChar char="•"/>
            </a:pPr>
            <a:r>
              <a:rPr lang="en-US" altLang="en-US" sz="2400" b="0" i="0">
                <a:solidFill>
                  <a:srgbClr val="4D4D4F"/>
                </a:solidFill>
                <a:latin typeface="Calibri"/>
                <a:ea typeface="Geneva"/>
                <a:cs typeface="+mn-cs"/>
              </a:rPr>
              <a:t>Respecter les décisions</a:t>
            </a:r>
          </a:p>
          <a:p>
            <a:pPr marL="338328" indent="-338328" algn="l" defTabSz="457200">
              <a:spcBef>
                <a:spcPts val="1200"/>
              </a:spcBef>
              <a:buClr>
                <a:srgbClr val="8CC63F"/>
              </a:buClr>
              <a:buFontTx/>
              <a:buChar char="•"/>
            </a:pPr>
            <a:r>
              <a:rPr lang="en-US" altLang="en-US" sz="2400" b="0" i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Impliquer les parties prenantes</a:t>
            </a:r>
          </a:p>
          <a:p>
            <a:pPr marL="338328" indent="-338328" algn="l" defTabSz="457200">
              <a:spcBef>
                <a:spcPts val="1200"/>
              </a:spcBef>
              <a:buClr>
                <a:srgbClr val="8CC63F"/>
              </a:buClr>
              <a:buFontTx/>
              <a:buChar char="•"/>
            </a:pPr>
            <a:r>
              <a:rPr lang="en-US" altLang="en-US" sz="2400" b="0" i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Identifier les problèmes à résoudre</a:t>
            </a:r>
          </a:p>
          <a:p>
            <a:pPr marL="338328" indent="-338328" algn="l" defTabSz="457200">
              <a:spcBef>
                <a:spcPts val="1200"/>
              </a:spcBef>
              <a:buClr>
                <a:srgbClr val="8CC63F"/>
              </a:buClr>
              <a:buFontTx/>
              <a:buChar char="•"/>
            </a:pPr>
            <a:r>
              <a:rPr lang="en-US" altLang="en-US" sz="2400" b="0" i="0">
                <a:solidFill>
                  <a:srgbClr val="4D4D4F"/>
                </a:solidFill>
                <a:latin typeface="Calibri"/>
                <a:ea typeface="+mn-ea"/>
                <a:cs typeface="+mn-cs"/>
              </a:rPr>
              <a:t>Élaborer un programme de travail sur 3-5 ans</a:t>
            </a:r>
          </a:p>
          <a:p>
            <a:pPr marL="338328" indent="-338328" algn="l" defTabSz="457200">
              <a:spcBef>
                <a:spcPts val="1200"/>
              </a:spcBef>
              <a:buClr>
                <a:srgbClr val="8CC63F"/>
              </a:buClr>
              <a:buFontTx/>
              <a:buChar char="•"/>
            </a:pPr>
            <a:r>
              <a:rPr lang="en-US" altLang="en-US" sz="2400" b="0" i="0">
                <a:solidFill>
                  <a:srgbClr val="4D4D4F"/>
                </a:solidFill>
                <a:latin typeface="Calibri"/>
                <a:ea typeface="Geneva"/>
                <a:cs typeface="+mn-cs"/>
              </a:rPr>
              <a:t>Mettre en œuvre un plan annuel</a:t>
            </a:r>
          </a:p>
          <a:p>
            <a:pPr marL="0" indent="0" algn="l" defTabSz="457200">
              <a:spcBef>
                <a:spcPts val="1200"/>
              </a:spcBef>
              <a:buNone/>
            </a:pPr>
            <a:r>
              <a:rPr lang="en-US" altLang="en-US" sz="2800" b="0" i="0">
                <a:solidFill>
                  <a:srgbClr val="4D4D4F"/>
                </a:solidFill>
                <a:latin typeface="Calibri"/>
                <a:ea typeface="Geneva"/>
                <a:cs typeface="+mn-cs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8280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4943"/>
            <a:ext cx="8424862" cy="541434"/>
          </a:xfrm>
        </p:spPr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514" y="604433"/>
            <a:ext cx="8425225" cy="5578654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Sensibilisation des consommateurs:</a:t>
            </a:r>
          </a:p>
          <a:p>
            <a:pPr lvl="1"/>
            <a:r>
              <a:rPr lang="fr-FR" dirty="0" smtClean="0"/>
              <a:t>Expliquer le danger lie a la conduit en état d’ivresse. </a:t>
            </a:r>
          </a:p>
          <a:p>
            <a:pPr lvl="1"/>
            <a:r>
              <a:rPr lang="fr-FR" dirty="0" smtClean="0"/>
              <a:t>Travailler avec les partenaires ex: les syndicats.</a:t>
            </a:r>
          </a:p>
          <a:p>
            <a:pPr lvl="1"/>
            <a:r>
              <a:rPr lang="fr-FR" dirty="0" smtClean="0"/>
              <a:t>Préciser que l’on empêche pas de boire. On veut limiter l’alcool au Volant</a:t>
            </a:r>
          </a:p>
          <a:p>
            <a:pPr lvl="1"/>
            <a:r>
              <a:rPr lang="fr-FR" dirty="0" smtClean="0"/>
              <a:t>Travailler sur les étiquettes (comme le tabac) mais avec d’autres actions politiques pour responsabiliser </a:t>
            </a:r>
          </a:p>
          <a:p>
            <a:pPr lvl="1"/>
            <a:r>
              <a:rPr lang="fr-FR" dirty="0" smtClean="0"/>
              <a:t>Lunettes de simulation d’</a:t>
            </a:r>
            <a:r>
              <a:rPr lang="fr-FR" dirty="0" err="1" smtClean="0"/>
              <a:t>alcoolemie</a:t>
            </a:r>
            <a:r>
              <a:rPr lang="fr-FR" dirty="0" smtClean="0"/>
              <a:t> pour sensibiliser. 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Control répressif:</a:t>
            </a:r>
          </a:p>
          <a:p>
            <a:pPr lvl="1"/>
            <a:r>
              <a:rPr lang="fr-FR" dirty="0" smtClean="0"/>
              <a:t>Il faut équiper les forces de l’ordre (éthylotests) </a:t>
            </a:r>
          </a:p>
          <a:p>
            <a:pPr lvl="1"/>
            <a:r>
              <a:rPr lang="fr-FR" dirty="0" smtClean="0"/>
              <a:t>Former les contrôleurs</a:t>
            </a:r>
          </a:p>
          <a:p>
            <a:pPr lvl="1"/>
            <a:r>
              <a:rPr lang="fr-FR" dirty="0" smtClean="0"/>
              <a:t>Légiférer les mesures répressifs. 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Moyens nécessaires:</a:t>
            </a:r>
          </a:p>
          <a:p>
            <a:pPr lvl="1"/>
            <a:r>
              <a:rPr lang="fr-FR" dirty="0" smtClean="0"/>
              <a:t>Equipement a bord des véhicules: éthylotests</a:t>
            </a:r>
          </a:p>
          <a:p>
            <a:pPr lvl="1"/>
            <a:r>
              <a:rPr lang="fr-FR" dirty="0" smtClean="0"/>
              <a:t>Fabriques pour les instruments de contrôle.  </a:t>
            </a:r>
          </a:p>
          <a:p>
            <a:pPr lvl="1"/>
            <a:r>
              <a:rPr lang="fr-FR" dirty="0" smtClean="0"/>
              <a:t>Travailler avec les distributeurs, pas seulement les producteurs.</a:t>
            </a:r>
          </a:p>
          <a:p>
            <a:pPr lvl="1"/>
            <a:r>
              <a:rPr lang="fr-FR" dirty="0" smtClean="0"/>
              <a:t>Législation nationale appropriée (âge, heure d’ouverture des lieux de distribution)</a:t>
            </a:r>
          </a:p>
          <a:p>
            <a:pPr lvl="1"/>
            <a:r>
              <a:rPr lang="fr-FR" dirty="0"/>
              <a:t>R</a:t>
            </a:r>
            <a:r>
              <a:rPr lang="fr-FR" dirty="0" smtClean="0"/>
              <a:t>èglementation. Prévoir les moyens de contrôle.  </a:t>
            </a:r>
          </a:p>
          <a:p>
            <a:endParaRPr lang="fr-FR" dirty="0" smtClean="0"/>
          </a:p>
          <a:p>
            <a:r>
              <a:rPr lang="fr-FR" dirty="0" smtClean="0"/>
              <a:t>Usage des technologies – solliciter les constructeurs.  Surtout pour les conducteurs professionnels</a:t>
            </a:r>
          </a:p>
          <a:p>
            <a:r>
              <a:rPr lang="fr-FR" dirty="0" smtClean="0"/>
              <a:t>Principe pollueur payeur a transférer </a:t>
            </a:r>
          </a:p>
          <a:p>
            <a:r>
              <a:rPr lang="fr-FR" dirty="0" smtClean="0"/>
              <a:t>Mobiliser les taxis / anges de la route etc.</a:t>
            </a:r>
          </a:p>
          <a:p>
            <a:r>
              <a:rPr lang="fr-FR" dirty="0" smtClean="0"/>
              <a:t>Voir la R.E.1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FA05-3CD7-1C41-B832-F4E9A657049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8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17488"/>
            <a:ext cx="3505200" cy="1143000"/>
          </a:xfrm>
        </p:spPr>
        <p:txBody>
          <a:bodyPr>
            <a:normAutofit fontScale="90000"/>
          </a:bodyPr>
          <a:lstStyle/>
          <a:p>
            <a:pPr algn="l" defTabSz="4572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000" b="0" i="0" spc="0">
                <a:solidFill>
                  <a:srgbClr val="8CC63F"/>
                </a:solidFill>
                <a:latin typeface="Calibri"/>
                <a:ea typeface="+mj-ea"/>
                <a:cs typeface="Myriad Pro"/>
              </a:rPr>
              <a:t>Connaître les faits relatifs à l'alcool au volant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581400"/>
            <a:ext cx="6248400" cy="2463800"/>
          </a:xfrm>
        </p:spPr>
        <p:txBody>
          <a:bodyPr>
            <a:normAutofit lnSpcReduction="10000"/>
          </a:bodyPr>
          <a:lstStyle/>
          <a:p>
            <a:pPr marL="182880" indent="-182880" algn="l" defTabSz="457200">
              <a:lnSpc>
                <a:spcPct val="90000"/>
              </a:lnSpc>
              <a:spcBef>
                <a:spcPts val="1200"/>
              </a:spcBef>
              <a:buClr>
                <a:srgbClr val="8CC63F"/>
              </a:buClr>
              <a:buFontTx/>
              <a:buChar char="•"/>
            </a:pPr>
            <a:r>
              <a:rPr lang="en-US" altLang="en-US" sz="2400" b="0" i="0">
                <a:solidFill>
                  <a:srgbClr val="4D4D4F"/>
                </a:solidFill>
                <a:latin typeface="Calibri"/>
                <a:ea typeface="Geneva"/>
                <a:cs typeface="+mn-cs"/>
              </a:rPr>
              <a:t>Aux niveaux mondial et local </a:t>
            </a:r>
          </a:p>
          <a:p>
            <a:pPr marL="182880" indent="-182880" algn="l" defTabSz="457200">
              <a:lnSpc>
                <a:spcPct val="90000"/>
              </a:lnSpc>
              <a:spcBef>
                <a:spcPts val="1200"/>
              </a:spcBef>
              <a:buClr>
                <a:srgbClr val="8CC63F"/>
              </a:buClr>
              <a:buFontTx/>
              <a:buChar char="•"/>
            </a:pPr>
            <a:r>
              <a:rPr lang="en-US" altLang="en-US" sz="2400" b="0" i="0">
                <a:solidFill>
                  <a:srgbClr val="4D4D4F"/>
                </a:solidFill>
                <a:latin typeface="Calibri"/>
                <a:ea typeface="Geneva"/>
                <a:cs typeface="+mn-cs"/>
              </a:rPr>
              <a:t>Évaluation de la situation</a:t>
            </a:r>
          </a:p>
          <a:p>
            <a:pPr marL="182880" indent="-182880" algn="l" defTabSz="457200">
              <a:lnSpc>
                <a:spcPct val="90000"/>
              </a:lnSpc>
              <a:spcBef>
                <a:spcPts val="1200"/>
              </a:spcBef>
              <a:buClr>
                <a:srgbClr val="8CC63F"/>
              </a:buClr>
              <a:buFontTx/>
              <a:buChar char="•"/>
            </a:pPr>
            <a:r>
              <a:rPr lang="en-US" altLang="en-US" sz="2400" b="0" i="0">
                <a:solidFill>
                  <a:srgbClr val="4D4D4F"/>
                </a:solidFill>
                <a:latin typeface="Calibri"/>
                <a:ea typeface="Geneva"/>
                <a:cs typeface="+mn-cs"/>
              </a:rPr>
              <a:t>Culture de la boisson</a:t>
            </a:r>
          </a:p>
          <a:p>
            <a:pPr marL="393192" lvl="1" indent="-219456" algn="l" defTabSz="457200">
              <a:lnSpc>
                <a:spcPct val="110000"/>
              </a:lnSpc>
              <a:spcBef>
                <a:spcPts val="200"/>
              </a:spcBef>
              <a:buClr>
                <a:srgbClr val="4D4D4F"/>
              </a:buClr>
              <a:buFontTx/>
              <a:buChar char="•"/>
            </a:pPr>
            <a:r>
              <a:rPr lang="en-US" altLang="en-US" sz="2400" b="0" i="0">
                <a:solidFill>
                  <a:srgbClr val="4D4D4F"/>
                </a:solidFill>
                <a:latin typeface="Calibri"/>
                <a:ea typeface="Geneva"/>
                <a:cs typeface="+mn-cs"/>
              </a:rPr>
              <a:t>Les femmes consomment-elles de l'alcool ?</a:t>
            </a:r>
          </a:p>
          <a:p>
            <a:pPr marL="393192" lvl="1" indent="-219456" algn="l" defTabSz="457200">
              <a:lnSpc>
                <a:spcPct val="110000"/>
              </a:lnSpc>
              <a:spcBef>
                <a:spcPts val="200"/>
              </a:spcBef>
              <a:buClr>
                <a:srgbClr val="4D4D4F"/>
              </a:buClr>
              <a:buFontTx/>
              <a:buChar char="•"/>
            </a:pPr>
            <a:r>
              <a:rPr lang="en-US" altLang="en-US" sz="2400" b="0" i="0">
                <a:solidFill>
                  <a:srgbClr val="4D4D4F"/>
                </a:solidFill>
                <a:latin typeface="Calibri"/>
                <a:ea typeface="Geneva"/>
                <a:cs typeface="+mn-cs"/>
              </a:rPr>
              <a:t>Les jeunes ont-ils le droit de consommer de l'alcool ?</a:t>
            </a:r>
          </a:p>
          <a:p>
            <a:pPr marL="0" indent="0" algn="l" defTabSz="457200">
              <a:lnSpc>
                <a:spcPct val="90000"/>
              </a:lnSpc>
              <a:spcBef>
                <a:spcPts val="1200"/>
              </a:spcBef>
              <a:buNone/>
            </a:pPr>
            <a:endParaRPr lang="en-US" sz="2400" dirty="0" smtClean="0">
              <a:latin typeface="Calibri"/>
              <a:ea typeface="Geneva"/>
              <a:cs typeface="+mn-cs"/>
            </a:endParaRPr>
          </a:p>
          <a:p>
            <a:pPr marL="182880" indent="-182880" algn="l" defTabSz="457200">
              <a:lnSpc>
                <a:spcPct val="90000"/>
              </a:lnSpc>
              <a:spcBef>
                <a:spcPts val="1200"/>
              </a:spcBef>
              <a:buClr>
                <a:srgbClr val="8CC63F"/>
              </a:buClr>
              <a:buFontTx/>
              <a:buChar char="•"/>
            </a:pPr>
            <a:endParaRPr lang="en-US" sz="2400" dirty="0" smtClean="0">
              <a:latin typeface="Calibri"/>
              <a:ea typeface="Geneva"/>
              <a:cs typeface="+mn-cs"/>
            </a:endParaRPr>
          </a:p>
          <a:p>
            <a:pPr marL="0" indent="0" algn="l" defTabSz="457200">
              <a:lnSpc>
                <a:spcPct val="90000"/>
              </a:lnSpc>
              <a:spcBef>
                <a:spcPts val="1200"/>
              </a:spcBef>
              <a:buClr>
                <a:srgbClr val="8CC63F"/>
              </a:buClr>
              <a:buFont typeface="Wingdings"/>
              <a:buChar char="§"/>
            </a:pPr>
            <a:endParaRPr lang="en-US" sz="1600" dirty="0" smtClean="0">
              <a:latin typeface="Calibri"/>
              <a:ea typeface="Geneva"/>
              <a:cs typeface="+mn-cs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457200">
              <a:buNone/>
            </a:pPr>
            <a:fld id="{F04F32EC-92C7-B344-8E05-93FC02F1D953}" type="slidenum">
              <a:rPr lang="en-US" sz="1000" b="0" i="0">
                <a:solidFill>
                  <a:srgbClr val="8CC63F"/>
                </a:solidFill>
                <a:latin typeface="Verdana"/>
                <a:ea typeface="+mn-ea"/>
                <a:cs typeface="Geneva"/>
              </a:rPr>
              <a:t>2</a:t>
            </a:fld>
            <a:endParaRPr lang="en-US" sz="1000" b="0" i="0">
              <a:solidFill>
                <a:srgbClr val="8CC63F"/>
              </a:solidFill>
              <a:latin typeface="Verdana"/>
              <a:ea typeface="+mn-ea"/>
              <a:cs typeface="Geneva"/>
            </a:endParaRPr>
          </a:p>
        </p:txBody>
      </p:sp>
      <p:pic>
        <p:nvPicPr>
          <p:cNvPr id="6861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9525"/>
            <a:ext cx="4748212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Box 1"/>
          <p:cNvSpPr txBox="1">
            <a:spLocks noChangeArrowheads="1"/>
          </p:cNvSpPr>
          <p:nvPr/>
        </p:nvSpPr>
        <p:spPr bwMode="auto">
          <a:xfrm>
            <a:off x="5410200" y="3505200"/>
            <a:ext cx="3898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457200">
              <a:buNone/>
            </a:pPr>
            <a:r>
              <a:rPr lang="en-US" sz="1200" b="0" i="0">
                <a:latin typeface="Arial"/>
                <a:ea typeface="+mn-ea"/>
                <a:cs typeface="+mn-cs"/>
              </a:rPr>
              <a:t>Source : GRSP Cape Town 2014 Safe Roads 4 youth (Des routes sûres pour les jeunes)</a:t>
            </a:r>
          </a:p>
        </p:txBody>
      </p:sp>
    </p:spTree>
    <p:extLst>
      <p:ext uri="{BB962C8B-B14F-4D97-AF65-F5344CB8AC3E}">
        <p14:creationId xmlns:p14="http://schemas.microsoft.com/office/powerpoint/2010/main" val="18188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88924"/>
            <a:ext cx="3352800" cy="2225675"/>
          </a:xfrm>
        </p:spPr>
        <p:txBody>
          <a:bodyPr>
            <a:normAutofit/>
          </a:bodyPr>
          <a:lstStyle/>
          <a:p>
            <a:pPr algn="l" defTabSz="4572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000" b="0" i="0" spc="0">
                <a:solidFill>
                  <a:srgbClr val="8CC63F"/>
                </a:solidFill>
                <a:latin typeface="Calibri"/>
                <a:ea typeface="+mj-ea"/>
                <a:cs typeface="Myriad Pro"/>
              </a:rPr>
              <a:t>S'appuyer sur l'élan et les efforts régionaux et internationaux</a:t>
            </a:r>
          </a:p>
        </p:txBody>
      </p:sp>
      <p:sp>
        <p:nvSpPr>
          <p:cNvPr id="7065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457200">
              <a:buNone/>
            </a:pPr>
            <a:fld id="{388F5CEB-00EB-6C4D-91B1-48F993CD7823}" type="slidenum">
              <a:rPr lang="en-US" sz="1000" b="0" i="0">
                <a:solidFill>
                  <a:srgbClr val="8CC63F"/>
                </a:solidFill>
                <a:latin typeface="Verdana"/>
                <a:ea typeface="+mn-ea"/>
                <a:cs typeface="Geneva"/>
              </a:rPr>
              <a:t>3</a:t>
            </a:fld>
            <a:endParaRPr lang="en-US" sz="1000" b="0" i="0">
              <a:solidFill>
                <a:srgbClr val="8CC63F"/>
              </a:solidFill>
              <a:latin typeface="Verdana"/>
              <a:ea typeface="+mn-ea"/>
              <a:cs typeface="Geneva"/>
            </a:endParaRPr>
          </a:p>
        </p:txBody>
      </p:sp>
      <p:pic>
        <p:nvPicPr>
          <p:cNvPr id="7066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168275"/>
            <a:ext cx="52292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454400"/>
            <a:ext cx="7391400" cy="2692400"/>
          </a:xfrm>
        </p:spPr>
        <p:txBody>
          <a:bodyPr>
            <a:normAutofit/>
          </a:bodyPr>
          <a:lstStyle/>
          <a:p>
            <a:pPr marL="182880" indent="-182880" algn="l" defTabSz="457200">
              <a:spcBef>
                <a:spcPts val="1200"/>
              </a:spcBef>
              <a:buClr>
                <a:srgbClr val="8CC63F"/>
              </a:buClr>
              <a:buFont typeface="Wingdings"/>
              <a:buChar char="§"/>
            </a:pPr>
            <a:r>
              <a:rPr lang="en-US" sz="2400" b="1" i="0">
                <a:solidFill>
                  <a:srgbClr val="4D4D4F"/>
                </a:solidFill>
                <a:latin typeface="Calibri"/>
                <a:ea typeface="Geneva"/>
                <a:cs typeface="+mn-cs"/>
              </a:rPr>
              <a:t>Plan d'action 2011-2020 pour l'Afrique adopté à Luanda en 2012</a:t>
            </a:r>
          </a:p>
          <a:p>
            <a:pPr marL="393192" lvl="1" indent="-219456" algn="l" defTabSz="457200">
              <a:spcBef>
                <a:spcPts val="200"/>
              </a:spcBef>
              <a:buClr>
                <a:srgbClr val="4D4D4F"/>
              </a:buClr>
              <a:buFont typeface="Arial"/>
              <a:buChar char="•"/>
            </a:pPr>
            <a:r>
              <a:rPr lang="en-US" sz="2400" b="0" i="0">
                <a:solidFill>
                  <a:srgbClr val="4D4D4F"/>
                </a:solidFill>
                <a:latin typeface="Calibri"/>
                <a:ea typeface="+mn-ea"/>
                <a:cs typeface="Myriad Pro"/>
              </a:rPr>
              <a:t>Lois</a:t>
            </a:r>
          </a:p>
          <a:p>
            <a:pPr marL="393192" lvl="1" indent="-219456" algn="l" defTabSz="457200">
              <a:spcBef>
                <a:spcPts val="200"/>
              </a:spcBef>
              <a:buClr>
                <a:srgbClr val="4D4D4F"/>
              </a:buClr>
              <a:buFont typeface="Arial"/>
              <a:buChar char="•"/>
            </a:pPr>
            <a:r>
              <a:rPr lang="en-US" sz="2400" b="0" i="0">
                <a:solidFill>
                  <a:srgbClr val="4D4D4F"/>
                </a:solidFill>
                <a:latin typeface="Calibri"/>
                <a:ea typeface="+mn-ea"/>
                <a:cs typeface="Myriad Pro"/>
              </a:rPr>
              <a:t>Gestion et planification</a:t>
            </a:r>
          </a:p>
          <a:p>
            <a:pPr marL="393192" lvl="1" indent="-219456" algn="l" defTabSz="457200">
              <a:spcBef>
                <a:spcPts val="200"/>
              </a:spcBef>
              <a:buClr>
                <a:srgbClr val="4D4D4F"/>
              </a:buClr>
              <a:buFont typeface="Arial"/>
              <a:buChar char="•"/>
            </a:pPr>
            <a:r>
              <a:rPr lang="en-US" sz="2400" b="0" i="0">
                <a:solidFill>
                  <a:srgbClr val="4D4D4F"/>
                </a:solidFill>
                <a:latin typeface="Calibri"/>
                <a:ea typeface="+mn-ea"/>
                <a:cs typeface="Myriad Pro"/>
              </a:rPr>
              <a:t>Seuils de concentration d'alcool dans le sang</a:t>
            </a:r>
          </a:p>
          <a:p>
            <a:pPr marL="393192" lvl="1" indent="-219456" algn="l" defTabSz="457200">
              <a:spcBef>
                <a:spcPts val="200"/>
              </a:spcBef>
              <a:buClr>
                <a:srgbClr val="4D4D4F"/>
              </a:buClr>
              <a:buFont typeface="Arial"/>
              <a:buChar char="•"/>
            </a:pPr>
            <a:r>
              <a:rPr lang="en-US" sz="2400" b="0" i="0">
                <a:solidFill>
                  <a:srgbClr val="4D4D4F"/>
                </a:solidFill>
                <a:latin typeface="Calibri"/>
                <a:ea typeface="+mn-ea"/>
                <a:cs typeface="Myriad Pro"/>
              </a:rPr>
              <a:t>Mesures destinées à faire appliquer la législation</a:t>
            </a:r>
          </a:p>
          <a:p>
            <a:pPr marL="393192" lvl="1" indent="-219456" algn="l" defTabSz="457200">
              <a:spcBef>
                <a:spcPts val="200"/>
              </a:spcBef>
              <a:buClr>
                <a:srgbClr val="4D4D4F"/>
              </a:buClr>
              <a:buFont typeface="Arial"/>
              <a:buChar char="•"/>
            </a:pPr>
            <a:r>
              <a:rPr lang="en-US" sz="2400" b="0" i="0">
                <a:solidFill>
                  <a:srgbClr val="4D4D4F"/>
                </a:solidFill>
                <a:latin typeface="Calibri"/>
                <a:ea typeface="Geneva"/>
                <a:cs typeface="Myriad Pro"/>
              </a:rPr>
              <a:t>Mesures comportementales</a:t>
            </a:r>
          </a:p>
        </p:txBody>
      </p:sp>
      <p:sp>
        <p:nvSpPr>
          <p:cNvPr id="70662" name="TextBox 1"/>
          <p:cNvSpPr txBox="1">
            <a:spLocks noChangeArrowheads="1"/>
          </p:cNvSpPr>
          <p:nvPr/>
        </p:nvSpPr>
        <p:spPr bwMode="auto">
          <a:xfrm>
            <a:off x="7437438" y="2870200"/>
            <a:ext cx="1752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>
              <a:buNone/>
            </a:pPr>
            <a:r>
              <a:rPr lang="en-US" sz="1200" b="0" i="0">
                <a:latin typeface="Arial"/>
                <a:ea typeface="+mn-ea"/>
                <a:cs typeface="+mn-cs"/>
              </a:rPr>
              <a:t>Troisième édition de la Semaine mondiale</a:t>
            </a:r>
          </a:p>
          <a:p>
            <a:pPr algn="r" defTabSz="457200">
              <a:buNone/>
            </a:pPr>
            <a:r>
              <a:rPr lang="en-US" sz="1200" b="0" i="0">
                <a:latin typeface="Arial"/>
                <a:ea typeface="+mn-ea"/>
                <a:cs typeface="+mn-cs"/>
              </a:rPr>
              <a:t> de la sécurité routière de l'ONU</a:t>
            </a:r>
          </a:p>
          <a:p>
            <a:pPr algn="l" defTabSz="45720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5229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284163"/>
            <a:ext cx="7239000" cy="681037"/>
          </a:xfrm>
        </p:spPr>
        <p:txBody>
          <a:bodyPr/>
          <a:lstStyle/>
          <a:p>
            <a:pPr algn="l" defTabSz="4572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000" b="0" i="0" spc="0">
                <a:solidFill>
                  <a:srgbClr val="8CC63F"/>
                </a:solidFill>
                <a:latin typeface="Calibri"/>
                <a:ea typeface="+mj-ea"/>
                <a:cs typeface="Myriad Pro"/>
              </a:rPr>
              <a:t>Impliquer les parties prenantes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indent="-182880" algn="l" defTabSz="457200">
              <a:lnSpc>
                <a:spcPct val="90000"/>
              </a:lnSpc>
              <a:spcBef>
                <a:spcPts val="1200"/>
              </a:spcBef>
              <a:buClr>
                <a:srgbClr val="8CC63F"/>
              </a:buClr>
              <a:buFontTx/>
              <a:buChar char="•"/>
            </a:pPr>
            <a:r>
              <a:rPr lang="en-US" altLang="en-US" sz="2400" b="0" i="0" dirty="0" err="1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Connaître</a:t>
            </a:r>
            <a:r>
              <a:rPr lang="en-US" altLang="en-US" sz="2400" b="0" i="0" dirty="0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 les parties </a:t>
            </a:r>
            <a:r>
              <a:rPr lang="en-US" altLang="en-US" sz="2400" b="0" i="0" dirty="0" err="1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prenantes</a:t>
            </a:r>
            <a:endParaRPr lang="en-US" altLang="en-US" sz="2400" b="0" i="0" dirty="0">
              <a:solidFill>
                <a:srgbClr val="4D4D4F"/>
              </a:solidFill>
              <a:latin typeface="Calibri"/>
              <a:ea typeface="Geneva"/>
              <a:cs typeface="Calibri"/>
            </a:endParaRPr>
          </a:p>
          <a:p>
            <a:pPr marL="182880" indent="-182880" algn="l" defTabSz="457200">
              <a:lnSpc>
                <a:spcPct val="90000"/>
              </a:lnSpc>
              <a:spcBef>
                <a:spcPts val="1200"/>
              </a:spcBef>
              <a:buClr>
                <a:srgbClr val="8CC63F"/>
              </a:buClr>
              <a:buFontTx/>
              <a:buChar char="•"/>
            </a:pPr>
            <a:r>
              <a:rPr lang="en-US" altLang="en-US" sz="2400" b="0" i="0" dirty="0" err="1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Établir</a:t>
            </a:r>
            <a:r>
              <a:rPr lang="en-US" altLang="en-US" sz="2400" b="0" i="0" dirty="0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 </a:t>
            </a:r>
            <a:r>
              <a:rPr lang="en-US" altLang="en-US" sz="2400" b="0" i="0" dirty="0" err="1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une</a:t>
            </a:r>
            <a:r>
              <a:rPr lang="en-US" altLang="en-US" sz="2400" b="0" i="0" dirty="0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 relation avec les </a:t>
            </a:r>
            <a:r>
              <a:rPr lang="en-US" altLang="en-US" sz="2400" b="0" i="0" dirty="0" err="1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partenaires</a:t>
            </a:r>
            <a:r>
              <a:rPr lang="en-US" altLang="en-US" sz="2400" b="0" i="0" dirty="0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 </a:t>
            </a:r>
            <a:r>
              <a:rPr lang="en-US" altLang="en-US" sz="2400" b="0" i="0" dirty="0" err="1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choisis</a:t>
            </a:r>
            <a:endParaRPr lang="en-US" altLang="en-US" sz="2400" b="0" i="0" dirty="0">
              <a:solidFill>
                <a:srgbClr val="4D4D4F"/>
              </a:solidFill>
              <a:latin typeface="Calibri"/>
              <a:ea typeface="Geneva"/>
              <a:cs typeface="Calibri"/>
            </a:endParaRPr>
          </a:p>
          <a:p>
            <a:pPr marL="182880" indent="-182880" algn="l" defTabSz="457200">
              <a:lnSpc>
                <a:spcPct val="90000"/>
              </a:lnSpc>
              <a:spcBef>
                <a:spcPts val="1200"/>
              </a:spcBef>
              <a:buClr>
                <a:srgbClr val="8CC63F"/>
              </a:buClr>
              <a:buFontTx/>
              <a:buChar char="•"/>
            </a:pPr>
            <a:r>
              <a:rPr lang="en-US" altLang="en-US" sz="2400" b="0" i="0" dirty="0" err="1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Instituer</a:t>
            </a:r>
            <a:r>
              <a:rPr lang="en-US" altLang="en-US" sz="2400" b="0" i="0" dirty="0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 un </a:t>
            </a:r>
            <a:r>
              <a:rPr lang="en-US" altLang="en-US" sz="2400" b="0" i="0" dirty="0" err="1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groupe</a:t>
            </a:r>
            <a:r>
              <a:rPr lang="en-US" altLang="en-US" sz="2400" b="0" i="0" dirty="0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 de travail </a:t>
            </a:r>
            <a:r>
              <a:rPr lang="en-US" altLang="en-US" sz="2400" b="0" i="0" dirty="0" err="1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composé</a:t>
            </a:r>
            <a:r>
              <a:rPr lang="en-US" altLang="en-US" sz="2400" b="0" i="0" dirty="0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 des parties </a:t>
            </a:r>
            <a:r>
              <a:rPr lang="en-US" altLang="en-US" sz="2400" b="0" i="0" dirty="0" err="1" smtClean="0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prenantes</a:t>
            </a:r>
            <a:endParaRPr lang="en-US" altLang="en-US" sz="2400" b="0" i="0" dirty="0">
              <a:solidFill>
                <a:srgbClr val="4D4D4F"/>
              </a:solidFill>
              <a:latin typeface="Calibri"/>
              <a:ea typeface="Geneva"/>
              <a:cs typeface="Calibri"/>
            </a:endParaRPr>
          </a:p>
          <a:p>
            <a:pPr marL="182880" indent="-182880" algn="l" defTabSz="457200">
              <a:lnSpc>
                <a:spcPct val="90000"/>
              </a:lnSpc>
              <a:spcBef>
                <a:spcPts val="1200"/>
              </a:spcBef>
              <a:buClr>
                <a:srgbClr val="8CC63F"/>
              </a:buClr>
              <a:buFontTx/>
              <a:buChar char="•"/>
            </a:pPr>
            <a:r>
              <a:rPr lang="en-US" altLang="en-US" sz="2400" b="0" i="0" dirty="0" err="1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Communiquer</a:t>
            </a:r>
            <a:endParaRPr lang="en-US" altLang="en-US" sz="2400" b="0" i="0" dirty="0">
              <a:solidFill>
                <a:srgbClr val="4D4D4F"/>
              </a:solidFill>
              <a:latin typeface="Calibri"/>
              <a:ea typeface="Geneva"/>
              <a:cs typeface="Calibri"/>
            </a:endParaRPr>
          </a:p>
          <a:p>
            <a:pPr marL="1225296" lvl="1" indent="-347472" algn="l" defTabSz="457200">
              <a:spcBef>
                <a:spcPts val="200"/>
              </a:spcBef>
              <a:buClr>
                <a:srgbClr val="4D4D4F"/>
              </a:buClr>
              <a:buFont typeface="Arial"/>
              <a:buChar char="•"/>
            </a:pPr>
            <a:r>
              <a:rPr lang="en-US" sz="2400" b="0" i="0" dirty="0" err="1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Communauté</a:t>
            </a:r>
            <a:r>
              <a:rPr lang="en-US" sz="2400" b="0" i="0" dirty="0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 locale</a:t>
            </a:r>
          </a:p>
          <a:p>
            <a:pPr marL="1225296" lvl="1" indent="-347472" algn="l" defTabSz="457200">
              <a:spcBef>
                <a:spcPts val="200"/>
              </a:spcBef>
              <a:buClr>
                <a:srgbClr val="4D4D4F"/>
              </a:buClr>
              <a:buFont typeface="Arial"/>
              <a:buChar char="•"/>
            </a:pPr>
            <a:r>
              <a:rPr lang="en-US" sz="2400" b="0" i="0" dirty="0" err="1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Communauté</a:t>
            </a:r>
            <a:r>
              <a:rPr lang="en-US" sz="2400" b="0" i="0" dirty="0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2400" b="0" i="0" dirty="0" err="1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nationale</a:t>
            </a:r>
            <a:endParaRPr lang="en-US" sz="2400" b="0" i="0" dirty="0">
              <a:solidFill>
                <a:srgbClr val="4D4D4F"/>
              </a:solidFill>
              <a:latin typeface="Calibri"/>
              <a:ea typeface="+mn-ea"/>
              <a:cs typeface="Calibri"/>
            </a:endParaRPr>
          </a:p>
          <a:p>
            <a:pPr marL="1225296" lvl="1" indent="-347472" algn="l" defTabSz="457200">
              <a:spcBef>
                <a:spcPts val="200"/>
              </a:spcBef>
              <a:buClr>
                <a:srgbClr val="4D4D4F"/>
              </a:buClr>
              <a:buFont typeface="Arial"/>
              <a:buChar char="•"/>
            </a:pPr>
            <a:r>
              <a:rPr lang="en-US" sz="2400" b="0" i="0" dirty="0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Institutions et </a:t>
            </a:r>
            <a:r>
              <a:rPr lang="en-US" sz="2400" b="0" i="0" dirty="0" err="1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projets</a:t>
            </a:r>
            <a:r>
              <a:rPr lang="en-US" sz="2400" b="0" i="0" dirty="0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2400" b="0" i="0" dirty="0" err="1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professionnels</a:t>
            </a:r>
            <a:r>
              <a:rPr lang="en-US" sz="2400" b="0" i="0" dirty="0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 </a:t>
            </a:r>
          </a:p>
          <a:p>
            <a:pPr marL="1225296" lvl="1" indent="-347472" algn="l" defTabSz="457200">
              <a:spcBef>
                <a:spcPts val="200"/>
              </a:spcBef>
              <a:buClr>
                <a:srgbClr val="4D4D4F"/>
              </a:buClr>
              <a:buFont typeface="Arial"/>
              <a:buChar char="•"/>
            </a:pPr>
            <a:r>
              <a:rPr lang="en-US" sz="2400" b="0" i="0" dirty="0" err="1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Secteur</a:t>
            </a:r>
            <a:r>
              <a:rPr lang="en-US" sz="2400" b="0" i="0" dirty="0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2400" b="0" i="0" dirty="0" err="1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privé</a:t>
            </a:r>
            <a:endParaRPr lang="en-US" sz="2400" b="0" i="0" dirty="0">
              <a:solidFill>
                <a:srgbClr val="4D4D4F"/>
              </a:solidFill>
              <a:latin typeface="Calibri"/>
              <a:ea typeface="+mn-ea"/>
              <a:cs typeface="Calibri"/>
            </a:endParaRPr>
          </a:p>
          <a:p>
            <a:pPr marL="1225296" lvl="1" indent="-347472" algn="l" defTabSz="457200">
              <a:spcBef>
                <a:spcPts val="200"/>
              </a:spcBef>
              <a:buClr>
                <a:srgbClr val="4D4D4F"/>
              </a:buClr>
              <a:buFont typeface="Arial"/>
              <a:buChar char="•"/>
            </a:pPr>
            <a:r>
              <a:rPr lang="en-US" sz="2400" b="0" i="0" dirty="0" err="1">
                <a:solidFill>
                  <a:srgbClr val="4D4D4F"/>
                </a:solidFill>
                <a:latin typeface="Calibri"/>
                <a:ea typeface="+mn-ea"/>
                <a:cs typeface="Calibri"/>
              </a:rPr>
              <a:t>Donateurs</a:t>
            </a:r>
            <a:endParaRPr lang="en-US" sz="2400" b="0" i="0" dirty="0">
              <a:solidFill>
                <a:srgbClr val="4D4D4F"/>
              </a:solidFill>
              <a:latin typeface="Calibri"/>
              <a:ea typeface="+mn-ea"/>
              <a:cs typeface="Calibri"/>
            </a:endParaRPr>
          </a:p>
          <a:p>
            <a:pPr marL="1316736" lvl="3" indent="0" algn="l" defTabSz="457200">
              <a:spcBef>
                <a:spcPts val="200"/>
              </a:spcBef>
              <a:buNone/>
            </a:pPr>
            <a:endParaRPr lang="en-US" sz="2400" dirty="0" smtClean="0"/>
          </a:p>
          <a:p>
            <a:pPr marL="832104" lvl="3" indent="-219456" algn="l" defTabSz="457200">
              <a:lnSpc>
                <a:spcPct val="90000"/>
              </a:lnSpc>
              <a:spcBef>
                <a:spcPts val="200"/>
              </a:spcBef>
              <a:buFont typeface="Lucida Grande"/>
              <a:buChar char="–"/>
            </a:pPr>
            <a:endParaRPr lang="en-US" dirty="0" smtClean="0">
              <a:latin typeface="Calibri"/>
              <a:ea typeface="Geneva"/>
            </a:endParaRPr>
          </a:p>
          <a:p>
            <a:pPr marL="0" indent="0" algn="l" defTabSz="457200">
              <a:lnSpc>
                <a:spcPct val="90000"/>
              </a:lnSpc>
              <a:spcBef>
                <a:spcPts val="1200"/>
              </a:spcBef>
              <a:buClr>
                <a:srgbClr val="8CC63F"/>
              </a:buClr>
              <a:buFont typeface="Wingdings"/>
              <a:buChar char="§"/>
            </a:pPr>
            <a:endParaRPr lang="en-US" sz="2400" dirty="0" smtClean="0">
              <a:latin typeface="Calibri"/>
              <a:ea typeface="Geneva"/>
              <a:cs typeface="+mn-cs"/>
            </a:endParaRPr>
          </a:p>
          <a:p>
            <a:pPr marL="0" indent="0" algn="l" defTabSz="457200">
              <a:lnSpc>
                <a:spcPct val="90000"/>
              </a:lnSpc>
              <a:spcBef>
                <a:spcPts val="1200"/>
              </a:spcBef>
              <a:buClr>
                <a:srgbClr val="8CC63F"/>
              </a:buClr>
              <a:buFont typeface="Wingdings"/>
              <a:buChar char="§"/>
            </a:pPr>
            <a:endParaRPr lang="en-US" sz="2400" dirty="0" smtClean="0">
              <a:latin typeface="Calibri"/>
              <a:ea typeface="Geneva"/>
              <a:cs typeface="+mn-cs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457200">
              <a:buNone/>
            </a:pPr>
            <a:fld id="{C3A960CB-FC5D-144B-BEC3-96840064CD4F}" type="slidenum">
              <a:rPr lang="en-US" sz="1000" b="0" i="0">
                <a:solidFill>
                  <a:srgbClr val="8CC63F"/>
                </a:solidFill>
                <a:latin typeface="Verdana"/>
                <a:ea typeface="+mn-ea"/>
                <a:cs typeface="Geneva"/>
              </a:rPr>
              <a:t>4</a:t>
            </a:fld>
            <a:endParaRPr lang="en-US" sz="1000" b="0" i="0">
              <a:solidFill>
                <a:srgbClr val="8CC63F"/>
              </a:solidFill>
              <a:latin typeface="Verdana"/>
              <a:ea typeface="+mn-ea"/>
              <a:cs typeface="Geneva"/>
            </a:endParaRPr>
          </a:p>
        </p:txBody>
      </p:sp>
      <p:pic>
        <p:nvPicPr>
          <p:cNvPr id="7270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0"/>
            <a:ext cx="95567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787650"/>
            <a:ext cx="49530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8" descr="Logo Arrive Aliv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651" y="2074863"/>
            <a:ext cx="942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5162550"/>
            <a:ext cx="965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4089400"/>
            <a:ext cx="2198687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4779963"/>
            <a:ext cx="1016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698500"/>
            <a:ext cx="10604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Content Placeholder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447800"/>
            <a:ext cx="8080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7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3665538"/>
            <a:ext cx="10493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8" name="Rectangle 4"/>
          <p:cNvSpPr>
            <a:spLocks noChangeArrowheads="1"/>
          </p:cNvSpPr>
          <p:nvPr/>
        </p:nvSpPr>
        <p:spPr bwMode="auto">
          <a:xfrm>
            <a:off x="8227734" y="323850"/>
            <a:ext cx="357188" cy="5254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190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4572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000" b="0" i="0" spc="0">
                <a:solidFill>
                  <a:srgbClr val="8CC63F"/>
                </a:solidFill>
                <a:latin typeface="Calibri"/>
                <a:ea typeface="+mj-ea"/>
                <a:cs typeface="Myriad Pro"/>
              </a:rPr>
              <a:t>Définir la portée </a:t>
            </a:r>
            <a:r>
              <a:rPr lang="en-US" sz="3600" b="0" i="0" spc="0">
                <a:solidFill>
                  <a:srgbClr val="8CC63F"/>
                </a:solidFill>
                <a:latin typeface="Calibri"/>
                <a:ea typeface="+mj-ea"/>
                <a:cs typeface="Myriad Pro"/>
              </a:rPr>
              <a:t/>
            </a:r>
            <a:br>
              <a:rPr lang="en-US" sz="3600" b="0" i="0" spc="0">
                <a:solidFill>
                  <a:srgbClr val="8CC63F"/>
                </a:solidFill>
                <a:latin typeface="Calibri"/>
                <a:ea typeface="+mj-ea"/>
                <a:cs typeface="Myriad Pro"/>
              </a:rPr>
            </a:br>
            <a:endParaRPr lang="en-US" sz="3600" b="0" i="0" spc="0">
              <a:solidFill>
                <a:srgbClr val="8CC63F"/>
              </a:solidFill>
              <a:latin typeface="Calibri"/>
              <a:ea typeface="+mj-ea"/>
              <a:cs typeface="Myriad Pro"/>
            </a:endParaRPr>
          </a:p>
        </p:txBody>
      </p:sp>
      <p:sp>
        <p:nvSpPr>
          <p:cNvPr id="7475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457200">
              <a:buNone/>
            </a:pPr>
            <a:fld id="{B4D65409-7B77-9044-A8F5-92D54A4F3871}" type="slidenum">
              <a:rPr lang="en-US" sz="1000" b="0" i="0">
                <a:solidFill>
                  <a:srgbClr val="8CC63F"/>
                </a:solidFill>
                <a:latin typeface="Verdana"/>
                <a:ea typeface="+mn-ea"/>
                <a:cs typeface="Geneva"/>
              </a:rPr>
              <a:t>5</a:t>
            </a:fld>
            <a:endParaRPr lang="en-US" sz="1000" b="0" i="0">
              <a:solidFill>
                <a:srgbClr val="8CC63F"/>
              </a:solidFill>
              <a:latin typeface="Verdana"/>
              <a:ea typeface="+mn-ea"/>
              <a:cs typeface="Genev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363" y="1952724"/>
            <a:ext cx="82248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l" defTabSz="457200">
              <a:lnSpc>
                <a:spcPct val="90000"/>
              </a:lnSpc>
              <a:spcBef>
                <a:spcPts val="1200"/>
              </a:spcBef>
              <a:buClr>
                <a:srgbClr val="8CC63F"/>
              </a:buClr>
              <a:buFontTx/>
              <a:buChar char="•"/>
            </a:pPr>
            <a:r>
              <a:rPr lang="en-US" sz="2400" b="0" i="0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Communauté</a:t>
            </a:r>
          </a:p>
          <a:p>
            <a:pPr marL="182880" indent="-182880" algn="l" defTabSz="457200">
              <a:lnSpc>
                <a:spcPct val="90000"/>
              </a:lnSpc>
              <a:spcBef>
                <a:spcPts val="1200"/>
              </a:spcBef>
              <a:buClr>
                <a:srgbClr val="8CC63F"/>
              </a:buClr>
              <a:buFontTx/>
              <a:buChar char="•"/>
            </a:pPr>
            <a:r>
              <a:rPr lang="en-US" sz="2400" b="0" i="0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Province</a:t>
            </a:r>
          </a:p>
          <a:p>
            <a:pPr marL="182880" indent="-182880" algn="l" defTabSz="457200">
              <a:lnSpc>
                <a:spcPct val="90000"/>
              </a:lnSpc>
              <a:spcBef>
                <a:spcPts val="1200"/>
              </a:spcBef>
              <a:buClr>
                <a:srgbClr val="8CC63F"/>
              </a:buClr>
              <a:buFontTx/>
              <a:buChar char="•"/>
            </a:pPr>
            <a:r>
              <a:rPr lang="en-US" sz="2400" b="0" i="0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Niveau national</a:t>
            </a:r>
          </a:p>
          <a:p>
            <a:pPr marL="182880" indent="-182880" algn="l" defTabSz="457200">
              <a:lnSpc>
                <a:spcPct val="90000"/>
              </a:lnSpc>
              <a:spcBef>
                <a:spcPts val="1200"/>
              </a:spcBef>
              <a:buClr>
                <a:srgbClr val="8CC63F"/>
              </a:buClr>
              <a:buFontTx/>
              <a:buChar char="•"/>
            </a:pPr>
            <a:endParaRPr lang="en-US" sz="2400" dirty="0" smtClean="0">
              <a:solidFill>
                <a:srgbClr val="4D4D4F"/>
              </a:solidFill>
              <a:latin typeface="Calibri"/>
              <a:ea typeface="Geneva"/>
              <a:cs typeface="Calibri"/>
            </a:endParaRPr>
          </a:p>
          <a:p>
            <a:pPr marL="182880" indent="-182880" algn="l" defTabSz="457200">
              <a:lnSpc>
                <a:spcPct val="90000"/>
              </a:lnSpc>
              <a:spcBef>
                <a:spcPts val="1200"/>
              </a:spcBef>
              <a:buClr>
                <a:srgbClr val="8CC63F"/>
              </a:buClr>
              <a:buFontTx/>
              <a:buChar char="•"/>
            </a:pPr>
            <a:r>
              <a:rPr lang="en-US" sz="2400" b="0" i="0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Route principale</a:t>
            </a:r>
          </a:p>
          <a:p>
            <a:pPr marL="182880" indent="-182880" algn="l" defTabSz="457200">
              <a:lnSpc>
                <a:spcPct val="90000"/>
              </a:lnSpc>
              <a:spcBef>
                <a:spcPts val="1200"/>
              </a:spcBef>
              <a:buClr>
                <a:srgbClr val="8CC63F"/>
              </a:buClr>
              <a:buFontTx/>
              <a:buChar char="•"/>
            </a:pPr>
            <a:r>
              <a:rPr lang="en-US" sz="2400" b="0" i="0">
                <a:solidFill>
                  <a:srgbClr val="4D4D4F"/>
                </a:solidFill>
                <a:latin typeface="Calibri"/>
                <a:ea typeface="Geneva"/>
                <a:cs typeface="Calibri"/>
              </a:rPr>
              <a:t>Couloir international</a:t>
            </a:r>
          </a:p>
        </p:txBody>
      </p:sp>
    </p:spTree>
    <p:extLst>
      <p:ext uri="{BB962C8B-B14F-4D97-AF65-F5344CB8AC3E}">
        <p14:creationId xmlns:p14="http://schemas.microsoft.com/office/powerpoint/2010/main" val="24758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Oval 5"/>
          <p:cNvSpPr>
            <a:spLocks noChangeArrowheads="1"/>
          </p:cNvSpPr>
          <p:nvPr/>
        </p:nvSpPr>
        <p:spPr bwMode="auto">
          <a:xfrm>
            <a:off x="-89670" y="2614613"/>
            <a:ext cx="3263900" cy="1660525"/>
          </a:xfrm>
          <a:prstGeom prst="ellipse">
            <a:avLst/>
          </a:prstGeom>
          <a:solidFill>
            <a:srgbClr val="F1FFE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 defTabSz="457200">
              <a:buNone/>
            </a:pPr>
            <a:endParaRPr lang="en-US" sz="800" dirty="0" smtClean="0">
              <a:solidFill>
                <a:srgbClr val="000000"/>
              </a:solidFill>
              <a:latin typeface="Calibri"/>
              <a:cs typeface="Geneva"/>
            </a:endParaRPr>
          </a:p>
          <a:p>
            <a:pPr algn="l" defTabSz="457200">
              <a:buNone/>
            </a:pPr>
            <a:r>
              <a:rPr lang="en-US" sz="2400" b="0" i="0">
                <a:solidFill>
                  <a:srgbClr val="000000"/>
                </a:solidFill>
                <a:latin typeface="Calibri"/>
                <a:ea typeface="+mn-ea"/>
                <a:cs typeface="Geneva"/>
              </a:rPr>
              <a:t>Amélioration des infrastructures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8438"/>
            <a:ext cx="7239000" cy="1143000"/>
          </a:xfrm>
        </p:spPr>
        <p:txBody>
          <a:bodyPr/>
          <a:lstStyle/>
          <a:p>
            <a:pPr algn="l" defTabSz="4572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000" b="0" i="0" spc="0">
                <a:solidFill>
                  <a:srgbClr val="8CC63F"/>
                </a:solidFill>
                <a:latin typeface="Calibri"/>
                <a:ea typeface="+mj-ea"/>
                <a:cs typeface="Myriad Pro"/>
              </a:rPr>
              <a:t>Identifier les problèmes à résoudre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457200">
              <a:buNone/>
            </a:pPr>
            <a:fld id="{2D41ADF0-B248-6B4E-BF73-1F959B757BC5}" type="slidenum">
              <a:rPr lang="en-US" sz="1000" b="0" i="0">
                <a:solidFill>
                  <a:srgbClr val="8CC63F"/>
                </a:solidFill>
                <a:latin typeface="Verdana"/>
                <a:ea typeface="+mn-ea"/>
                <a:cs typeface="Geneva"/>
              </a:rPr>
              <a:t>6</a:t>
            </a:fld>
            <a:endParaRPr lang="en-US" sz="1000" b="0" i="0">
              <a:solidFill>
                <a:srgbClr val="8CC63F"/>
              </a:solidFill>
              <a:latin typeface="Verdana"/>
              <a:ea typeface="+mn-ea"/>
              <a:cs typeface="Geneva"/>
            </a:endParaRPr>
          </a:p>
        </p:txBody>
      </p:sp>
      <p:grpSp>
        <p:nvGrpSpPr>
          <p:cNvPr id="76805" name="Group 43"/>
          <p:cNvGrpSpPr>
            <a:grpSpLocks noChangeAspect="1"/>
          </p:cNvGrpSpPr>
          <p:nvPr/>
        </p:nvGrpSpPr>
        <p:grpSpPr bwMode="auto">
          <a:xfrm>
            <a:off x="2185988" y="1346846"/>
            <a:ext cx="6624637" cy="4428479"/>
            <a:chOff x="1450" y="18"/>
            <a:chExt cx="7857" cy="7869"/>
          </a:xfrm>
        </p:grpSpPr>
        <p:sp>
          <p:nvSpPr>
            <p:cNvPr id="76806" name="AutoShape 44"/>
            <p:cNvSpPr>
              <a:spLocks noChangeAspect="1" noChangeArrowheads="1"/>
            </p:cNvSpPr>
            <p:nvPr/>
          </p:nvSpPr>
          <p:spPr bwMode="auto">
            <a:xfrm>
              <a:off x="1657" y="172"/>
              <a:ext cx="7650" cy="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cs typeface="Geneva" charset="0"/>
              </a:endParaRPr>
            </a:p>
          </p:txBody>
        </p:sp>
        <p:sp>
          <p:nvSpPr>
            <p:cNvPr id="76807" name="Oval 46"/>
            <p:cNvSpPr>
              <a:spLocks noChangeArrowheads="1"/>
            </p:cNvSpPr>
            <p:nvPr/>
          </p:nvSpPr>
          <p:spPr bwMode="auto">
            <a:xfrm>
              <a:off x="4257" y="662"/>
              <a:ext cx="4337" cy="3785"/>
            </a:xfrm>
            <a:prstGeom prst="ellipse">
              <a:avLst/>
            </a:prstGeom>
            <a:solidFill>
              <a:srgbClr val="F1FFE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57200">
                <a:buNone/>
              </a:pPr>
              <a:endParaRPr lang="en-US" sz="2000" dirty="0" smtClean="0">
                <a:solidFill>
                  <a:srgbClr val="000000"/>
                </a:solidFill>
                <a:latin typeface="Calibri"/>
                <a:cs typeface="Geneva"/>
              </a:endParaRPr>
            </a:p>
            <a:p>
              <a:pPr algn="ctr" defTabSz="457200">
                <a:buNone/>
              </a:pPr>
              <a:r>
                <a:rPr lang="en-US" sz="2400" b="0" i="0">
                  <a:solidFill>
                    <a:srgbClr val="000000"/>
                  </a:solidFill>
                  <a:latin typeface="Calibri"/>
                  <a:ea typeface="+mn-ea"/>
                  <a:cs typeface="Geneva"/>
                </a:rPr>
                <a:t>Sources d'influences des comportements</a:t>
              </a:r>
            </a:p>
          </p:txBody>
        </p:sp>
        <p:sp>
          <p:nvSpPr>
            <p:cNvPr id="76808" name="Oval 48"/>
            <p:cNvSpPr>
              <a:spLocks noChangeArrowheads="1"/>
            </p:cNvSpPr>
            <p:nvPr/>
          </p:nvSpPr>
          <p:spPr bwMode="auto">
            <a:xfrm>
              <a:off x="5528" y="3944"/>
              <a:ext cx="3600" cy="3200"/>
            </a:xfrm>
            <a:prstGeom prst="ellipse">
              <a:avLst/>
            </a:prstGeom>
            <a:solidFill>
              <a:srgbClr val="F1FFE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57200">
                <a:spcBef>
                  <a:spcPts val="576"/>
                </a:spcBef>
                <a:buNone/>
              </a:pPr>
              <a:endParaRPr lang="en-US" sz="2400" dirty="0" smtClean="0">
                <a:solidFill>
                  <a:srgbClr val="000000"/>
                </a:solidFill>
                <a:latin typeface="Calibri"/>
                <a:cs typeface="Geneva"/>
              </a:endParaRPr>
            </a:p>
            <a:p>
              <a:pPr algn="ctr" defTabSz="457200">
                <a:spcBef>
                  <a:spcPts val="576"/>
                </a:spcBef>
                <a:buNone/>
              </a:pPr>
              <a:r>
                <a:rPr lang="en-US" sz="2400" b="0" i="0">
                  <a:solidFill>
                    <a:srgbClr val="000000"/>
                  </a:solidFill>
                  <a:latin typeface="Calibri"/>
                  <a:ea typeface="+mn-ea"/>
                  <a:cs typeface="Geneva"/>
                </a:rPr>
                <a:t>Normes sociétales  </a:t>
              </a:r>
            </a:p>
            <a:p>
              <a:pPr algn="l" defTabSz="457200">
                <a:buNone/>
              </a:pPr>
              <a:endParaRPr lang="en-US" sz="1400" dirty="0" smtClean="0">
                <a:solidFill>
                  <a:srgbClr val="000000"/>
                </a:solidFill>
                <a:latin typeface="Calibri"/>
                <a:cs typeface="Geneva"/>
              </a:endParaRPr>
            </a:p>
          </p:txBody>
        </p:sp>
        <p:sp>
          <p:nvSpPr>
            <p:cNvPr id="76809" name="Oval 45"/>
            <p:cNvSpPr>
              <a:spLocks noChangeArrowheads="1"/>
            </p:cNvSpPr>
            <p:nvPr/>
          </p:nvSpPr>
          <p:spPr bwMode="auto">
            <a:xfrm>
              <a:off x="1450" y="18"/>
              <a:ext cx="3838" cy="3558"/>
            </a:xfrm>
            <a:prstGeom prst="ellipse">
              <a:avLst/>
            </a:prstGeom>
            <a:solidFill>
              <a:srgbClr val="F1FFE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57200">
                <a:buNone/>
              </a:pPr>
              <a:r>
                <a:rPr lang="en-US" sz="2400" b="0" i="0" dirty="0" err="1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Politiques</a:t>
              </a:r>
              <a:r>
                <a:rPr lang="en-US" sz="2400" b="0" i="0" dirty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 relatives à </a:t>
              </a:r>
              <a:r>
                <a:rPr lang="en-US" sz="2400" b="0" i="0" dirty="0" err="1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l'alcool</a:t>
              </a:r>
              <a:r>
                <a:rPr lang="en-US" sz="2400" b="0" i="0" dirty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 et </a:t>
              </a:r>
              <a:r>
                <a:rPr lang="en-US" sz="2400" b="0" i="0" dirty="0" err="1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mise</a:t>
              </a:r>
              <a:r>
                <a:rPr lang="en-US" sz="2400" b="0" i="0" dirty="0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 en </a:t>
              </a:r>
              <a:r>
                <a:rPr lang="en-US" sz="2400" b="0" i="0" dirty="0" err="1">
                  <a:solidFill>
                    <a:srgbClr val="000000"/>
                  </a:solidFill>
                  <a:latin typeface="Calibri"/>
                  <a:ea typeface="+mn-ea"/>
                  <a:cs typeface="Calibri"/>
                </a:rPr>
                <a:t>œuvre</a:t>
              </a:r>
              <a:endParaRPr lang="en-US" sz="2400" b="0" i="0" dirty="0">
                <a:solidFill>
                  <a:srgbClr val="000000"/>
                </a:solidFill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6810" name="Oval 47"/>
            <p:cNvSpPr>
              <a:spLocks noChangeArrowheads="1"/>
            </p:cNvSpPr>
            <p:nvPr/>
          </p:nvSpPr>
          <p:spPr bwMode="auto">
            <a:xfrm>
              <a:off x="1450" y="3418"/>
              <a:ext cx="4652" cy="2900"/>
            </a:xfrm>
            <a:prstGeom prst="ellipse">
              <a:avLst/>
            </a:prstGeom>
            <a:solidFill>
              <a:srgbClr val="F1FFE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57200">
                <a:buNone/>
              </a:pPr>
              <a:r>
                <a:rPr lang="en-US" sz="2400" b="0" i="0">
                  <a:solidFill>
                    <a:srgbClr val="000000"/>
                  </a:solidFill>
                  <a:latin typeface="Calibri"/>
                  <a:ea typeface="+mn-ea"/>
                  <a:cs typeface="Geneva"/>
                </a:rPr>
                <a:t>Pratique de la communauté/des parties prenantes </a:t>
              </a:r>
            </a:p>
            <a:p>
              <a:pPr algn="l" defTabSz="457200">
                <a:buNone/>
              </a:pPr>
              <a:endParaRPr lang="en-US" sz="2400" dirty="0" smtClean="0">
                <a:solidFill>
                  <a:srgbClr val="000000"/>
                </a:solidFill>
                <a:latin typeface="Calibri"/>
                <a:cs typeface="Genev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6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000" b="0" i="0" spc="0">
                <a:solidFill>
                  <a:srgbClr val="8CC63F"/>
                </a:solidFill>
                <a:latin typeface="Calibri"/>
                <a:ea typeface="+mj-ea"/>
                <a:cs typeface="Myriad Pro"/>
              </a:rPr>
              <a:t>Politiques relatives à l'alcool et mise en œuvre</a:t>
            </a:r>
            <a:r>
              <a:rPr lang="en-US" sz="3200" b="0" i="0" spc="0">
                <a:solidFill>
                  <a:srgbClr val="000000"/>
                </a:solidFill>
                <a:latin typeface="Arial"/>
                <a:ea typeface="+mj-ea"/>
                <a:cs typeface="Myriad Pro"/>
              </a:rPr>
              <a:t/>
            </a:r>
            <a:br>
              <a:rPr lang="en-US" sz="3200" b="0" i="0" spc="0">
                <a:solidFill>
                  <a:srgbClr val="000000"/>
                </a:solidFill>
                <a:latin typeface="Arial"/>
                <a:ea typeface="+mj-ea"/>
                <a:cs typeface="Myriad Pro"/>
              </a:rPr>
            </a:br>
            <a:endParaRPr lang="en-US" sz="3200" b="0" i="0" spc="0">
              <a:solidFill>
                <a:srgbClr val="000000"/>
              </a:solidFill>
              <a:latin typeface="Arial"/>
              <a:ea typeface="+mj-ea"/>
              <a:cs typeface="Myriad Pro"/>
            </a:endParaRPr>
          </a:p>
        </p:txBody>
      </p:sp>
      <p:sp>
        <p:nvSpPr>
          <p:cNvPr id="78850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457200">
              <a:buNone/>
            </a:pPr>
            <a:fld id="{7DE228C7-A450-9D41-BC93-4E941BEF8799}" type="slidenum">
              <a:rPr lang="en-US" sz="1000" b="0" i="0">
                <a:solidFill>
                  <a:srgbClr val="8CC63F"/>
                </a:solidFill>
                <a:latin typeface="Verdana"/>
                <a:ea typeface="+mn-ea"/>
                <a:cs typeface="Geneva"/>
              </a:rPr>
              <a:t>7</a:t>
            </a:fld>
            <a:endParaRPr lang="en-US" sz="1000" b="0" i="0">
              <a:solidFill>
                <a:srgbClr val="8CC63F"/>
              </a:solidFill>
              <a:latin typeface="Verdana"/>
              <a:ea typeface="+mn-ea"/>
              <a:cs typeface="Genev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01205"/>
              </p:ext>
            </p:extLst>
          </p:nvPr>
        </p:nvGraphicFramePr>
        <p:xfrm>
          <a:off x="360363" y="1600200"/>
          <a:ext cx="8424861" cy="4771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116"/>
                <a:gridCol w="5335745"/>
              </a:tblGrid>
              <a:tr h="480449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en-US" sz="1800" b="0" i="0">
                          <a:solidFill>
                            <a:srgbClr val="14797C"/>
                          </a:solidFill>
                          <a:latin typeface="Arial"/>
                          <a:ea typeface="+mn-ea"/>
                          <a:cs typeface="+mn-cs"/>
                        </a:rPr>
                        <a:t>Initiative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en-US" sz="1800" b="0" i="0">
                          <a:solidFill>
                            <a:srgbClr val="14797C"/>
                          </a:solidFill>
                          <a:latin typeface="Arial"/>
                          <a:ea typeface="+mn-ea"/>
                          <a:cs typeface="+mn-cs"/>
                        </a:rPr>
                        <a:t>Fonctionnement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0449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en-US" sz="1400" b="0" i="0">
                          <a:solidFill>
                            <a:srgbClr val="14797C"/>
                          </a:solidFill>
                          <a:latin typeface="Arial"/>
                          <a:ea typeface="+mn-ea"/>
                          <a:cs typeface="+mn-cs"/>
                        </a:rPr>
                        <a:t>Licence de vente d'alcool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Aide à réduire l'alcool au volant en limitant les lieux de vente d'alcool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1421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en-US" sz="1400" b="1" i="0">
                          <a:solidFill>
                            <a:srgbClr val="14797C"/>
                          </a:solidFill>
                          <a:latin typeface="Arial"/>
                          <a:ea typeface="+mn-ea"/>
                          <a:cs typeface="+mn-cs"/>
                        </a:rPr>
                        <a:t>Âge légal pour la consommation d'alcool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Limite le nombre de personnes qui peuvent boire de l'alcool.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Si l'âge limite pour la consommation d'alcool est supérieur à l'âge légal pour conduire, le nombre de conducteurs qui conduisent sous l'emprise de l'alcool diminue.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FEB"/>
                    </a:solidFill>
                  </a:tcPr>
                </a:tc>
              </a:tr>
              <a:tr h="671421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en-US" sz="1400" b="1" i="0">
                          <a:solidFill>
                            <a:srgbClr val="14797C"/>
                          </a:solidFill>
                          <a:latin typeface="Arial"/>
                          <a:ea typeface="+mn-ea"/>
                          <a:cs typeface="+mn-cs"/>
                        </a:rPr>
                        <a:t>Seuil d'alcoolémie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Mesure essentielle de la lutte contre l'alcool au volant ; le seul est souvent fixé à 0,05.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Permet une application objective de la loi.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Moyen de dissuasion majeur.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FEB"/>
                    </a:solidFill>
                  </a:tcPr>
                </a:tc>
              </a:tr>
              <a:tr h="671421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en-US" sz="1400" b="0" i="0">
                          <a:solidFill>
                            <a:srgbClr val="14797C"/>
                          </a:solidFill>
                          <a:latin typeface="Arial"/>
                          <a:ea typeface="+mn-ea"/>
                          <a:cs typeface="+mn-cs"/>
                        </a:rPr>
                        <a:t>Heures autorisées pour l'achat d'alcool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Mesure qui s'inscrit souvent dans le cadre de la licence de vente d'alcool.</a:t>
                      </a: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Peut aider à réduire le risque de conduite sous l'emprise de l'alcool en limitant la consommation.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1421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en-US" sz="1400" b="0" i="0">
                          <a:solidFill>
                            <a:srgbClr val="14797C"/>
                          </a:solidFill>
                          <a:latin typeface="Arial"/>
                          <a:ea typeface="+mn-ea"/>
                          <a:cs typeface="+mn-cs"/>
                        </a:rPr>
                        <a:t>Réglementation des débits de boissons titulaires d'une licence de vente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Établit de normes pour le service de l'alcool dans les débits de boissons.</a:t>
                      </a: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Peu d'effet sur l'alcool au volant.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1421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en-US" sz="1400" b="0" i="0">
                          <a:solidFill>
                            <a:srgbClr val="14797C"/>
                          </a:solidFill>
                          <a:latin typeface="Arial"/>
                          <a:ea typeface="+mn-ea"/>
                          <a:cs typeface="+mn-cs"/>
                        </a:rPr>
                        <a:t>Réglementations relatives au degré alcoolique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Peut aider à réduire la détérioration des capacités des conducteurs sans réduire le volume consommé.</a:t>
                      </a: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+mn-ea"/>
                          <a:cs typeface="Times New Roman"/>
                        </a:rPr>
                        <a:t>  </a:t>
                      </a: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+mn-ea"/>
                          <a:cs typeface="Times New Roman"/>
                        </a:rPr>
                        <a:t>Souvent une initiative marketing.</a:t>
                      </a:r>
                    </a:p>
                  </a:txBody>
                  <a:tcPr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5-Point Star 5"/>
          <p:cNvSpPr/>
          <p:nvPr/>
        </p:nvSpPr>
        <p:spPr bwMode="auto">
          <a:xfrm>
            <a:off x="169863" y="2425700"/>
            <a:ext cx="381000" cy="381000"/>
          </a:xfrm>
          <a:prstGeom prst="star5">
            <a:avLst/>
          </a:prstGeom>
          <a:solidFill>
            <a:srgbClr val="FF0000"/>
          </a:solidFill>
          <a:ln w="2190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169863" y="3335490"/>
            <a:ext cx="381000" cy="381000"/>
          </a:xfrm>
          <a:prstGeom prst="star5">
            <a:avLst/>
          </a:prstGeom>
          <a:solidFill>
            <a:srgbClr val="FF0000"/>
          </a:solidFill>
          <a:ln w="2190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4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000" b="0" i="0" spc="0">
                <a:solidFill>
                  <a:srgbClr val="8CC63F"/>
                </a:solidFill>
                <a:latin typeface="Calibri"/>
                <a:ea typeface="+mj-ea"/>
                <a:cs typeface="Myriad Pro"/>
              </a:rPr>
              <a:t>Sources d'influences des comportements</a:t>
            </a:r>
            <a:r>
              <a:rPr lang="en-US" sz="3200" b="0" i="0" spc="0">
                <a:solidFill>
                  <a:srgbClr val="000000"/>
                </a:solidFill>
                <a:latin typeface="Arial"/>
                <a:ea typeface="+mj-ea"/>
                <a:cs typeface="Myriad Pro"/>
              </a:rPr>
              <a:t/>
            </a:r>
            <a:br>
              <a:rPr lang="en-US" sz="3200" b="0" i="0" spc="0">
                <a:solidFill>
                  <a:srgbClr val="000000"/>
                </a:solidFill>
                <a:latin typeface="Arial"/>
                <a:ea typeface="+mj-ea"/>
                <a:cs typeface="Myriad Pro"/>
              </a:rPr>
            </a:br>
            <a:endParaRPr lang="en-US" sz="3200" b="0" i="0" spc="0">
              <a:solidFill>
                <a:srgbClr val="000000"/>
              </a:solidFill>
              <a:latin typeface="Arial"/>
              <a:ea typeface="+mj-ea"/>
              <a:cs typeface="Myriad Pro"/>
            </a:endParaRPr>
          </a:p>
        </p:txBody>
      </p:sp>
      <p:sp>
        <p:nvSpPr>
          <p:cNvPr id="80898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457200">
              <a:buNone/>
            </a:pPr>
            <a:fld id="{65354ADC-9B33-E54B-8884-E7E099A56EAE}" type="slidenum">
              <a:rPr lang="en-US" sz="1000" b="0" i="0">
                <a:solidFill>
                  <a:srgbClr val="8CC63F"/>
                </a:solidFill>
                <a:latin typeface="Verdana"/>
                <a:ea typeface="+mn-ea"/>
                <a:cs typeface="Geneva"/>
              </a:rPr>
              <a:t>8</a:t>
            </a:fld>
            <a:endParaRPr lang="en-US" sz="1000" b="0" i="0">
              <a:solidFill>
                <a:srgbClr val="8CC63F"/>
              </a:solidFill>
              <a:latin typeface="Verdana"/>
              <a:ea typeface="+mn-ea"/>
              <a:cs typeface="Genev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322940"/>
              </p:ext>
            </p:extLst>
          </p:nvPr>
        </p:nvGraphicFramePr>
        <p:xfrm>
          <a:off x="787400" y="1122004"/>
          <a:ext cx="7927975" cy="5342800"/>
        </p:xfrm>
        <a:graphic>
          <a:graphicData uri="http://schemas.openxmlformats.org/drawingml/2006/table">
            <a:tbl>
              <a:tblPr/>
              <a:tblGrid>
                <a:gridCol w="2635847"/>
                <a:gridCol w="5292128"/>
              </a:tblGrid>
              <a:tr h="444708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Initiative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Fonctionnement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281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Contrôles aléatoires et éthylotest préliminaire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Moyen de dissuasion efficace qui fait peser la menace d'être pris.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ＭＳ Ｐゴシック"/>
                          <a:cs typeface="Times New Roman"/>
                        </a:rPr>
                        <a:t>  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Réaliser des tests permet de contrôler un grand nombre de conducteurs.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ＭＳ Ｐゴシック"/>
                          <a:cs typeface="Times New Roman"/>
                        </a:rPr>
                        <a:t> 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FEB"/>
                    </a:solidFill>
                  </a:tcPr>
                </a:tc>
              </a:tr>
              <a:tr h="620281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Dispositifs de verrouillage du véhicule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Empêchent les conducteurs en état d'ébriété de démarrer le véhicule.</a:t>
                      </a: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ＭＳ Ｐゴシック"/>
                          <a:cs typeface="Times New Roman"/>
                        </a:rPr>
                        <a:t>  </a:t>
                      </a: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Utilisation efficace pour les récidivistes.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0281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Contrôle ciblé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Tests préliminaires effectués dans les lieux de consommation d'alcool connus.</a:t>
                      </a: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ＭＳ Ｐゴシック"/>
                          <a:cs typeface="Times New Roman"/>
                        </a:rPr>
                        <a:t>  </a:t>
                      </a: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Utile pour les points chauds de la consommation excessive.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281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Sanctions progressives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Reflètent le risque accru d'accident associé à une concentration d'alcool dans le sang plus élevée.</a:t>
                      </a: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ＭＳ Ｐゴシック"/>
                          <a:cs typeface="Times New Roman"/>
                        </a:rPr>
                        <a:t>  </a:t>
                      </a: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Action de dissuasion. Permettent d'appliquer des sanctions sévères pour les infractions graves.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0281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Sanctions obligatoires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Souvent liées aux sanctions progressives.</a:t>
                      </a: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ＭＳ Ｐゴシック"/>
                          <a:cs typeface="Times New Roman"/>
                        </a:rPr>
                        <a:t>  </a:t>
                      </a: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Évite de laisser le champ libre à l'appréciation des autorités judiciaires.</a:t>
                      </a: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ＭＳ Ｐゴシック"/>
                          <a:cs typeface="Times New Roman"/>
                        </a:rPr>
                        <a:t>  </a:t>
                      </a: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Dissuade en créant la certitude d'être sanctionné.</a:t>
                      </a: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ＭＳ Ｐゴシック"/>
                          <a:cs typeface="Times New Roman"/>
                        </a:rPr>
                        <a:t>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0281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Retrait du permis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Préoccupation majeure de nombreux conducteurs.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ＭＳ Ｐゴシック"/>
                          <a:cs typeface="Times New Roman"/>
                        </a:rPr>
                        <a:t>  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Moyen de dissuasion efficace. Menace. Peut engendrer un phénomène de conduite sans permis si utilisé dans des cas de moindre gravité.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FEB"/>
                    </a:solidFill>
                  </a:tcPr>
                </a:tc>
              </a:tr>
              <a:tr h="620281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Construction des routes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Meilleure visibilité et protection des conducteurs et des autres usagers de la route - barrières en bordure de route, glissière centrale - Réduit la gravité des blessures.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-Point Star 6"/>
          <p:cNvSpPr/>
          <p:nvPr/>
        </p:nvSpPr>
        <p:spPr bwMode="auto">
          <a:xfrm>
            <a:off x="228600" y="1627188"/>
            <a:ext cx="381000" cy="381000"/>
          </a:xfrm>
          <a:prstGeom prst="star5">
            <a:avLst/>
          </a:prstGeom>
          <a:solidFill>
            <a:srgbClr val="FF0000"/>
          </a:solidFill>
          <a:ln w="2190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457200" y="4756150"/>
            <a:ext cx="381000" cy="381000"/>
          </a:xfrm>
          <a:prstGeom prst="star5">
            <a:avLst/>
          </a:prstGeom>
          <a:solidFill>
            <a:srgbClr val="FF0000"/>
          </a:solidFill>
          <a:ln w="2190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3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000" b="0" i="0" spc="0">
                <a:solidFill>
                  <a:srgbClr val="8CC63F"/>
                </a:solidFill>
                <a:latin typeface="Calibri"/>
                <a:ea typeface="+mj-ea"/>
                <a:cs typeface="Myriad Pro"/>
              </a:rPr>
              <a:t>Normes sociétales</a:t>
            </a:r>
            <a:r>
              <a:rPr lang="en-US" sz="3200" b="0" i="0" spc="0">
                <a:solidFill>
                  <a:srgbClr val="000000"/>
                </a:solidFill>
                <a:latin typeface="Arial"/>
                <a:ea typeface="+mj-ea"/>
                <a:cs typeface="Myriad Pro"/>
              </a:rPr>
              <a:t/>
            </a:r>
            <a:br>
              <a:rPr lang="en-US" sz="3200" b="0" i="0" spc="0">
                <a:solidFill>
                  <a:srgbClr val="000000"/>
                </a:solidFill>
                <a:latin typeface="Arial"/>
                <a:ea typeface="+mj-ea"/>
                <a:cs typeface="Myriad Pro"/>
              </a:rPr>
            </a:br>
            <a:endParaRPr lang="en-US" sz="3200" b="0" i="0" spc="0">
              <a:solidFill>
                <a:srgbClr val="000000"/>
              </a:solidFill>
              <a:latin typeface="Arial"/>
              <a:ea typeface="+mj-ea"/>
              <a:cs typeface="Myriad Pro"/>
            </a:endParaRPr>
          </a:p>
        </p:txBody>
      </p:sp>
      <p:sp>
        <p:nvSpPr>
          <p:cNvPr id="82946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457200">
              <a:buNone/>
            </a:pPr>
            <a:fld id="{EC73607C-FE3F-664F-82CA-88F6679806EB}" type="slidenum">
              <a:rPr lang="en-US" sz="1000" b="0" i="0">
                <a:solidFill>
                  <a:srgbClr val="8CC63F"/>
                </a:solidFill>
                <a:latin typeface="Verdana"/>
                <a:ea typeface="+mn-ea"/>
                <a:cs typeface="Geneva"/>
              </a:rPr>
              <a:t>9</a:t>
            </a:fld>
            <a:endParaRPr lang="en-US" sz="1000" b="0" i="0">
              <a:solidFill>
                <a:srgbClr val="8CC63F"/>
              </a:solidFill>
              <a:latin typeface="Verdana"/>
              <a:ea typeface="+mn-ea"/>
              <a:cs typeface="Genev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9399"/>
              </p:ext>
            </p:extLst>
          </p:nvPr>
        </p:nvGraphicFramePr>
        <p:xfrm>
          <a:off x="533400" y="1017230"/>
          <a:ext cx="8118475" cy="5545740"/>
        </p:xfrm>
        <a:graphic>
          <a:graphicData uri="http://schemas.openxmlformats.org/drawingml/2006/table">
            <a:tbl>
              <a:tblPr/>
              <a:tblGrid>
                <a:gridCol w="1945923"/>
                <a:gridCol w="6172552"/>
              </a:tblGrid>
              <a:tr h="45834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Initiative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baseline="0">
                          <a:solidFill>
                            <a:srgbClr val="14797C"/>
                          </a:solidFill>
                          <a:effectLst/>
                          <a:latin typeface="Arial"/>
                          <a:ea typeface="ＭＳ Ｐゴシック"/>
                          <a:cs typeface="+mn-cs"/>
                        </a:rPr>
                        <a:t>Fonctionnement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987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+mn-cs"/>
                        </a:rPr>
                        <a:t>Changement de comportement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6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Lié aux contrôles aléatoires. Renforce l'effet de dissuasion visant à réduire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l'alcool au volant.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ＭＳ Ｐゴシック"/>
                          <a:cs typeface="Times New Roman"/>
                        </a:rPr>
                        <a:t>  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Les campagnes axées sur les conséquences de la conduite sous l'emprise de l'alcool sont également utiles.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Conséquences associées aux infractions :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changements de style de vie et désagrément ;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retrait de permis.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Conséquences associées aux accidents :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latin typeface="Calibri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n-US" sz="1400" b="1" i="1" u="none" strike="noStrike" cap="none" baseline="0">
                          <a:solidFill>
                            <a:srgbClr val="14797C"/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les dommages causés aux proches et à soi-même ne constituent pas une bonne motivation.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6E2"/>
                    </a:solidFill>
                  </a:tcPr>
                </a:tc>
              </a:tr>
              <a:tr h="639308">
                <a:tc>
                  <a:txBody>
                    <a:bodyPr/>
                    <a:lstStyle/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Établissement d'un programme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Campagnes adressées à la communauté relatives aux conséquences de l'alcool</a:t>
                      </a:r>
                    </a:p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au volant.</a:t>
                      </a:r>
                      <a:r>
                        <a:rPr lang="en-US" sz="1400" b="0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latin typeface="Calibri"/>
                          <a:ea typeface="ＭＳ Ｐゴシック"/>
                          <a:cs typeface="Times New Roman"/>
                        </a:rPr>
                        <a:t>  </a:t>
                      </a:r>
                      <a:r>
                        <a:rPr lang="en-US" sz="1400" b="0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Propice à recueuillir les avis de la communauté en faveur d'initiatives fermes.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9308">
                <a:tc>
                  <a:txBody>
                    <a:bodyPr/>
                    <a:lstStyle/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Information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Campagnes de diffusion d'informations spécifiques si les études montrent que les conducteurs</a:t>
                      </a:r>
                    </a:p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 ignorent les risques.</a:t>
                      </a:r>
                      <a:r>
                        <a:rPr lang="en-US" sz="1400" b="0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latin typeface="Calibri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n-US" sz="1400" b="0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Première étape de la dissuasion.</a:t>
                      </a:r>
                      <a:r>
                        <a:rPr lang="en-US" sz="1400" b="0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latin typeface="Calibri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n-US" sz="1400" b="0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Associer au contrôle.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9308">
                <a:tc>
                  <a:txBody>
                    <a:bodyPr/>
                    <a:lstStyle/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Programme</a:t>
                      </a:r>
                    </a:p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scolaire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Programmes scolaires portant sur l'alcool, la perte de capacités et l'alcool au volant.</a:t>
                      </a:r>
                      <a:r>
                        <a:rPr lang="en-US" sz="1400" b="0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latin typeface="Calibri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n-US" sz="1400" b="0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Utile</a:t>
                      </a:r>
                    </a:p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pour faire évoluer les attitudes des futurs conducteurs sur le long terme.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7426">
                <a:tc>
                  <a:txBody>
                    <a:bodyPr/>
                    <a:lstStyle/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Relations</a:t>
                      </a:r>
                    </a:p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publiques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Articles de presse, programmes radiophoniques interactifs, conférences de presse de représentants, tout cela</a:t>
                      </a:r>
                    </a:p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renforce la compréhension de la communauté.</a:t>
                      </a:r>
                      <a:r>
                        <a:rPr lang="en-US" sz="1400" b="0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latin typeface="Calibri"/>
                          <a:ea typeface="ＭＳ Ｐゴシック"/>
                          <a:cs typeface="Times New Roman"/>
                        </a:rPr>
                        <a:t> </a:t>
                      </a:r>
                      <a:r>
                        <a:rPr lang="en-US" sz="1400" b="0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Moins onéreuses que la publicité.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9308">
                <a:tc>
                  <a:txBody>
                    <a:bodyPr/>
                    <a:lstStyle/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Matériel de promotion</a:t>
                      </a:r>
                    </a:p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des campagnes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Manifestations, affiches, autocollants et autres produits souvent afficher dans les</a:t>
                      </a:r>
                      <a:r>
                        <a:rPr lang="en-US" sz="1400" b="0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latin typeface="Calibri"/>
                          <a:ea typeface="ＭＳ Ｐゴシック"/>
                          <a:cs typeface="Times New Roman"/>
                        </a:rPr>
                        <a:t> </a:t>
                      </a:r>
                    </a:p>
                    <a:p>
                      <a:pPr marL="347472" marR="0" indent="-347472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débits de boissons.</a:t>
                      </a:r>
                      <a:r>
                        <a:rPr lang="en-US" sz="1400" b="0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latin typeface="Calibri"/>
                          <a:ea typeface="ＭＳ Ｐゴシック"/>
                          <a:cs typeface="Times New Roman"/>
                        </a:rPr>
                        <a:t>  </a:t>
                      </a:r>
                      <a:r>
                        <a:rPr lang="en-US" sz="1400" b="0" i="0" u="none" strike="noStrike" cap="none" baseline="0">
                          <a:solidFill>
                            <a:srgbClr val="40DBE0">
                              <a:lumMod val="50000"/>
                            </a:srgbClr>
                          </a:solidFill>
                          <a:effectLst/>
                          <a:latin typeface="Calibri"/>
                          <a:ea typeface="ＭＳ Ｐゴシック"/>
                          <a:cs typeface="Times New Roman"/>
                        </a:rPr>
                        <a:t>Compléments importants mais pas essentiels si le budget est limité.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5-Point Star 6"/>
          <p:cNvSpPr/>
          <p:nvPr/>
        </p:nvSpPr>
        <p:spPr bwMode="auto">
          <a:xfrm>
            <a:off x="152400" y="1905000"/>
            <a:ext cx="381000" cy="381000"/>
          </a:xfrm>
          <a:prstGeom prst="star5">
            <a:avLst/>
          </a:prstGeom>
          <a:solidFill>
            <a:srgbClr val="FF0000"/>
          </a:solidFill>
          <a:ln w="2190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1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y 2_IARD_Brett Bivans 2">
  <a:themeElements>
    <a:clrScheme name="Custom 10">
      <a:dk1>
        <a:srgbClr val="333333"/>
      </a:dk1>
      <a:lt1>
        <a:srgbClr val="FFFFFF"/>
      </a:lt1>
      <a:dk2>
        <a:srgbClr val="999999"/>
      </a:dk2>
      <a:lt2>
        <a:srgbClr val="666666"/>
      </a:lt2>
      <a:accent1>
        <a:srgbClr val="8CC63F"/>
      </a:accent1>
      <a:accent2>
        <a:srgbClr val="00CFD5"/>
      </a:accent2>
      <a:accent3>
        <a:srgbClr val="B7A291"/>
      </a:accent3>
      <a:accent4>
        <a:srgbClr val="333333"/>
      </a:accent4>
      <a:accent5>
        <a:srgbClr val="A9D46F"/>
      </a:accent5>
      <a:accent6>
        <a:srgbClr val="40DBE0"/>
      </a:accent6>
      <a:hlink>
        <a:srgbClr val="666666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day 2_IARD_Brett Bivans 2.potx</Template>
  <TotalTime>685</TotalTime>
  <Words>1439</Words>
  <Application>Microsoft Office PowerPoint</Application>
  <PresentationFormat>On-screen Show (4:3)</PresentationFormat>
  <Paragraphs>267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Calibri</vt:lpstr>
      <vt:lpstr>Geneva</vt:lpstr>
      <vt:lpstr>Lucida Grande</vt:lpstr>
      <vt:lpstr>Myriad Pro</vt:lpstr>
      <vt:lpstr>Times New Roman</vt:lpstr>
      <vt:lpstr>Verdana</vt:lpstr>
      <vt:lpstr>Wingdings</vt:lpstr>
      <vt:lpstr>day 2_IARD_Brett Bivans 2</vt:lpstr>
      <vt:lpstr>PowerPoint Presentation</vt:lpstr>
      <vt:lpstr>Connaître les faits relatifs à l'alcool au volant </vt:lpstr>
      <vt:lpstr>S'appuyer sur l'élan et les efforts régionaux et internationaux</vt:lpstr>
      <vt:lpstr>Impliquer les parties prenantes</vt:lpstr>
      <vt:lpstr>Définir la portée  </vt:lpstr>
      <vt:lpstr>Identifier les problèmes à résoudre</vt:lpstr>
      <vt:lpstr>Politiques relatives à l'alcool et mise en œuvre </vt:lpstr>
      <vt:lpstr>Sources d'influences des comportements </vt:lpstr>
      <vt:lpstr>Normes sociétales </vt:lpstr>
      <vt:lpstr>Pratique de la communauté/des parties prenantes </vt:lpstr>
      <vt:lpstr>Élaborer un programme de travail sur 3-5 ans </vt:lpstr>
      <vt:lpstr>Mettre en œuvre  un plan annuel </vt:lpstr>
      <vt:lpstr>Résumé</vt:lpstr>
      <vt:lpstr>Notes</vt:lpstr>
    </vt:vector>
  </TitlesOfParts>
  <Company>InHouse Productions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Carmel Chan www.inhouse-productions.co.uk</dc:creator>
  <cp:lastModifiedBy>Admin</cp:lastModifiedBy>
  <cp:revision>571</cp:revision>
  <dcterms:created xsi:type="dcterms:W3CDTF">2015-02-24T17:03:49Z</dcterms:created>
  <dcterms:modified xsi:type="dcterms:W3CDTF">2015-07-08T14:52:29Z</dcterms:modified>
</cp:coreProperties>
</file>