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0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CC63F"/>
    <a:srgbClr val="333333"/>
    <a:srgbClr val="80808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56" d="100"/>
          <a:sy n="56" d="100"/>
        </p:scale>
        <p:origin x="-2464" y="-104"/>
      </p:cViewPr>
      <p:guideLst>
        <p:guide orient="horz" pos="3673"/>
        <p:guide orient="horz" pos="4155"/>
        <p:guide orient="horz" pos="950"/>
        <p:guide pos="5534"/>
        <p:guide pos="227"/>
        <p:guide pos="3016"/>
        <p:guide pos="2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9FF91-3D63-0240-AF9C-88BE02A9FEC3}" type="datetimeFigureOut">
              <a:rPr lang="en-US" smtClean="0"/>
              <a:pPr/>
              <a:t>6/21/15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2FFFD-A4CE-0440-93C7-2C6F8F6FB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67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8CF24-76D2-E643-8C79-86BE7A58D26C}" type="datetimeFigureOut">
              <a:rPr lang="en-US" smtClean="0"/>
              <a:pPr/>
              <a:t>6/21/15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C052-9A9E-804E-A4C4-F9A5859E5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0443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In terms of demographic characteristics, a consistent picture of drink-drivers emerges across a number of studies</a:t>
            </a:r>
            <a:r>
              <a:rPr lang="en-GB" baseline="30000"/>
              <a:t> </a:t>
            </a:r>
            <a:endParaRPr lang="en-US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3051DC-C150-5F4E-AF67-07E5E5B2EF14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.2 IARD Colour Tagline 300dpi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9856" y="1508125"/>
            <a:ext cx="2304288" cy="3398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C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84800"/>
            <a:ext cx="9144000" cy="67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90856"/>
            <a:ext cx="77724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rgbClr val="FFFFFF"/>
                </a:solidFill>
                <a:latin typeface="+mj-lt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&lt;Location&gt;</a:t>
            </a:r>
          </a:p>
          <a:p>
            <a:r>
              <a:rPr lang="en-GB" dirty="0" smtClean="0"/>
              <a:t>&lt;DD Month YYYY&gt;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80496"/>
            <a:ext cx="7705224" cy="257594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400" spc="0">
                <a:solidFill>
                  <a:schemeClr val="bg1"/>
                </a:solidFill>
                <a:latin typeface="+mj-lt"/>
                <a:cs typeface="Myriad Pro"/>
              </a:defRPr>
            </a:lvl1pPr>
            <a:lvl2pPr marL="0" indent="0">
              <a:lnSpc>
                <a:spcPct val="85000"/>
              </a:lnSpc>
              <a:spcBef>
                <a:spcPts val="1100"/>
              </a:spcBef>
              <a:buNone/>
              <a:defRPr sz="2000" spc="0">
                <a:solidFill>
                  <a:schemeClr val="bg1"/>
                </a:solidFill>
                <a:latin typeface="Myriad Pro"/>
                <a:cs typeface="Myriad Pro"/>
              </a:defRPr>
            </a:lvl2pPr>
            <a:lvl3pPr marL="0" indent="0">
              <a:spcBef>
                <a:spcPts val="0"/>
              </a:spcBef>
              <a:buNone/>
              <a:defRPr sz="6000">
                <a:latin typeface="Myriad Pro"/>
                <a:cs typeface="Myriad Pro"/>
              </a:defRPr>
            </a:lvl3pPr>
            <a:lvl4pPr marL="0" indent="0">
              <a:spcBef>
                <a:spcPts val="0"/>
              </a:spcBef>
              <a:buNone/>
              <a:defRPr sz="6000">
                <a:latin typeface="Myriad Pro"/>
                <a:cs typeface="Myriad Pro"/>
              </a:defRPr>
            </a:lvl4pPr>
            <a:lvl5pPr marL="0" indent="0">
              <a:spcBef>
                <a:spcPts val="0"/>
              </a:spcBef>
              <a:buNone/>
              <a:defRPr sz="6000">
                <a:latin typeface="Myriad Pro"/>
                <a:cs typeface="Myriad Pro"/>
              </a:defRPr>
            </a:lvl5pPr>
          </a:lstStyle>
          <a:p>
            <a:pPr lvl="0"/>
            <a:r>
              <a:rPr lang="en-GB" dirty="0" smtClean="0"/>
              <a:t>&lt;Title Slide&gt;</a:t>
            </a:r>
          </a:p>
        </p:txBody>
      </p:sp>
      <p:pic>
        <p:nvPicPr>
          <p:cNvPr id="11" name="Picture 10" descr="IARD_Landscap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952" y="6286696"/>
            <a:ext cx="1207048" cy="46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Section Header Slid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84800"/>
            <a:ext cx="9144000" cy="67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90856"/>
            <a:ext cx="77724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+mj-lt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&lt;Subheading&gt;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80496"/>
            <a:ext cx="7705224" cy="257594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400" spc="0">
                <a:solidFill>
                  <a:schemeClr val="bg1"/>
                </a:solidFill>
                <a:latin typeface="+mj-lt"/>
                <a:cs typeface="Myriad Pro"/>
              </a:defRPr>
            </a:lvl1pPr>
            <a:lvl2pPr marL="0" indent="0">
              <a:lnSpc>
                <a:spcPct val="85000"/>
              </a:lnSpc>
              <a:spcBef>
                <a:spcPts val="1100"/>
              </a:spcBef>
              <a:buNone/>
              <a:defRPr sz="2000" spc="0">
                <a:solidFill>
                  <a:schemeClr val="bg1"/>
                </a:solidFill>
                <a:latin typeface="Myriad Pro"/>
                <a:cs typeface="Myriad Pro"/>
              </a:defRPr>
            </a:lvl2pPr>
            <a:lvl3pPr marL="0" indent="0">
              <a:spcBef>
                <a:spcPts val="0"/>
              </a:spcBef>
              <a:buNone/>
              <a:defRPr sz="6000">
                <a:latin typeface="Myriad Pro"/>
                <a:cs typeface="Myriad Pro"/>
              </a:defRPr>
            </a:lvl3pPr>
            <a:lvl4pPr marL="0" indent="0">
              <a:spcBef>
                <a:spcPts val="0"/>
              </a:spcBef>
              <a:buNone/>
              <a:defRPr sz="6000">
                <a:latin typeface="Myriad Pro"/>
                <a:cs typeface="Myriad Pro"/>
              </a:defRPr>
            </a:lvl4pPr>
            <a:lvl5pPr marL="0" indent="0">
              <a:spcBef>
                <a:spcPts val="0"/>
              </a:spcBef>
              <a:buNone/>
              <a:defRPr sz="6000">
                <a:latin typeface="Myriad Pro"/>
                <a:cs typeface="Myriad Pro"/>
              </a:defRPr>
            </a:lvl5pPr>
          </a:lstStyle>
          <a:p>
            <a:pPr lvl="0"/>
            <a:r>
              <a:rPr lang="en-GB" dirty="0" smtClean="0"/>
              <a:t>&lt;</a:t>
            </a:r>
            <a:r>
              <a:rPr lang="en-US" dirty="0" smtClean="0"/>
              <a:t>Divider/Section Header&gt;</a:t>
            </a:r>
            <a:endParaRPr lang="en-GB" dirty="0" smtClean="0"/>
          </a:p>
        </p:txBody>
      </p:sp>
      <p:pic>
        <p:nvPicPr>
          <p:cNvPr id="11" name="Picture 10" descr="IARD_Landscap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952" y="6286696"/>
            <a:ext cx="1207048" cy="46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/>
          <a:p>
            <a:r>
              <a:rPr lang="en-GB" dirty="0" smtClean="0"/>
              <a:t>&lt;</a:t>
            </a:r>
            <a:r>
              <a:rPr lang="en-US" dirty="0" smtClean="0"/>
              <a:t>Title and Content&gt;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12001"/>
            <a:ext cx="8425225" cy="43188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rgbClr val="4D4D4F"/>
                </a:solidFill>
              </a:defRPr>
            </a:lvl1pPr>
            <a:lvl2pPr>
              <a:defRPr sz="1800">
                <a:solidFill>
                  <a:srgbClr val="4D4D4F"/>
                </a:solidFill>
              </a:defRPr>
            </a:lvl2pPr>
            <a:lvl3pPr>
              <a:buFont typeface="Lucida Grande"/>
              <a:buChar char="–"/>
              <a:defRPr sz="1800">
                <a:solidFill>
                  <a:srgbClr val="4D4D4F"/>
                </a:solidFill>
              </a:defRPr>
            </a:lvl3pPr>
            <a:lvl4pPr>
              <a:defRPr lang="en-GB" sz="1800" kern="1200" dirty="0" smtClean="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4pPr>
            <a:lvl5pPr>
              <a:defRPr sz="18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184800"/>
            <a:ext cx="9144000" cy="1588"/>
          </a:xfrm>
          <a:prstGeom prst="line">
            <a:avLst/>
          </a:prstGeom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ARD_Landscap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952" y="6286696"/>
            <a:ext cx="1207048" cy="46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/>
          <a:p>
            <a:r>
              <a:rPr lang="en-GB" dirty="0" smtClean="0"/>
              <a:t>&lt;</a:t>
            </a:r>
            <a:r>
              <a:rPr lang="en-US" dirty="0" smtClean="0"/>
              <a:t>Two Content&gt;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12000"/>
            <a:ext cx="3995999" cy="43188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rgbClr val="4D4D4F"/>
                </a:solidFill>
              </a:defRPr>
            </a:lvl1pPr>
            <a:lvl2pPr>
              <a:defRPr sz="1800">
                <a:solidFill>
                  <a:srgbClr val="4D4D4F"/>
                </a:solidFill>
              </a:defRPr>
            </a:lvl2pPr>
            <a:lvl3pPr>
              <a:buFont typeface="Lucida Grande"/>
              <a:buChar char="–"/>
              <a:defRPr sz="1800">
                <a:solidFill>
                  <a:srgbClr val="4D4D4F"/>
                </a:solidFill>
              </a:defRPr>
            </a:lvl3pPr>
            <a:lvl4pPr>
              <a:defRPr lang="en-GB" sz="1800" kern="1200" dirty="0" smtClean="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4pPr>
            <a:lvl5pPr>
              <a:defRPr sz="18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184800"/>
            <a:ext cx="9144000" cy="1588"/>
          </a:xfrm>
          <a:prstGeom prst="line">
            <a:avLst/>
          </a:prstGeom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ARD_Landscap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952" y="6286696"/>
            <a:ext cx="1207048" cy="46940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89226" y="1512001"/>
            <a:ext cx="3995999" cy="43188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rgbClr val="4D4D4F"/>
                </a:solidFill>
              </a:defRPr>
            </a:lvl1pPr>
            <a:lvl2pPr>
              <a:defRPr sz="1800">
                <a:solidFill>
                  <a:srgbClr val="4D4D4F"/>
                </a:solidFill>
              </a:defRPr>
            </a:lvl2pPr>
            <a:lvl3pPr>
              <a:buFont typeface="Lucida Grande"/>
              <a:buChar char="–"/>
              <a:defRPr sz="1800">
                <a:solidFill>
                  <a:srgbClr val="4D4D4F"/>
                </a:solidFill>
              </a:defRPr>
            </a:lvl3pPr>
            <a:lvl4pPr>
              <a:defRPr lang="en-GB" sz="1800" kern="1200" dirty="0" smtClean="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4pPr>
            <a:lvl5pPr>
              <a:defRPr sz="18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1789200" y="1512000"/>
            <a:ext cx="5565600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84800"/>
            <a:ext cx="9144000" cy="1588"/>
          </a:xfrm>
          <a:prstGeom prst="line">
            <a:avLst/>
          </a:prstGeom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ARD_Landscap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952" y="6286696"/>
            <a:ext cx="1207048" cy="469408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0363" y="209550"/>
            <a:ext cx="8424862" cy="91245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&lt;Single Chart&gt;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: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360363" y="1512000"/>
            <a:ext cx="3994149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4787899" y="1512000"/>
            <a:ext cx="3997326" cy="43227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184800"/>
            <a:ext cx="9144000" cy="1588"/>
          </a:xfrm>
          <a:prstGeom prst="line">
            <a:avLst/>
          </a:prstGeom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ARD_Landscap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952" y="6286696"/>
            <a:ext cx="1207048" cy="469408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0363" y="209550"/>
            <a:ext cx="8424862" cy="91245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&lt;</a:t>
            </a:r>
            <a:r>
              <a:rPr lang="en-US" dirty="0" smtClean="0"/>
              <a:t>Charts: 2 Up&gt;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84800"/>
            <a:ext cx="9144000" cy="1588"/>
          </a:xfrm>
          <a:prstGeom prst="line">
            <a:avLst/>
          </a:prstGeom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ARD_Landscap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952" y="6286696"/>
            <a:ext cx="1207048" cy="4694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0363" y="209550"/>
            <a:ext cx="8424862" cy="91245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&lt;</a:t>
            </a:r>
            <a:r>
              <a:rPr lang="en-US" dirty="0" smtClean="0"/>
              <a:t>Title Only&gt;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60363" y="1512000"/>
            <a:ext cx="8424862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63" y="209550"/>
            <a:ext cx="8424862" cy="91245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" y="6372000"/>
            <a:ext cx="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D4D4F"/>
                </a:solidFill>
                <a:latin typeface="+mn-lt"/>
                <a:cs typeface="Myriad Pro"/>
              </a:defRPr>
            </a:lvl1pPr>
          </a:lstStyle>
          <a:p>
            <a:fld id="{733FFA05-3CD7-1C41-B832-F4E9A65704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0" kern="1200" spc="0">
          <a:solidFill>
            <a:schemeClr val="accent1"/>
          </a:solidFill>
          <a:latin typeface="+mj-lt"/>
          <a:ea typeface="+mj-ea"/>
          <a:cs typeface="Myriad Pro"/>
        </a:defRPr>
      </a:lvl1pPr>
    </p:titleStyle>
    <p:bodyStyle>
      <a:lvl1pPr marL="180000" indent="-180000" algn="l" defTabSz="457200" rtl="0" eaLnBrk="1" latinLnBrk="0" hangingPunct="1">
        <a:spcBef>
          <a:spcPts val="12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Myriad Pro"/>
        </a:defRPr>
      </a:lvl1pPr>
      <a:lvl2pPr marL="396000" indent="-216000" algn="l" defTabSz="457200" rtl="0" eaLnBrk="1" latinLnBrk="0" hangingPunct="1">
        <a:spcBef>
          <a:spcPts val="200"/>
        </a:spcBef>
        <a:buClrTx/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Myriad Pro"/>
        </a:defRPr>
      </a:lvl2pPr>
      <a:lvl3pPr marL="612000" indent="-216000" algn="l" defTabSz="457200" rtl="0" eaLnBrk="1" latinLnBrk="0" hangingPunct="1">
        <a:spcBef>
          <a:spcPts val="200"/>
        </a:spcBef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16000" algn="l" defTabSz="457200" rtl="0" eaLnBrk="1" latinLnBrk="0" hangingPunct="1">
        <a:spcBef>
          <a:spcPts val="200"/>
        </a:spcBef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216000" algn="l" defTabSz="457200" rtl="0" eaLnBrk="1" latinLnBrk="0" hangingPunct="1">
        <a:spcBef>
          <a:spcPts val="200"/>
        </a:spcBef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80000" y="4186256"/>
            <a:ext cx="7772400" cy="1752600"/>
          </a:xfrm>
        </p:spPr>
        <p:txBody>
          <a:bodyPr/>
          <a:lstStyle/>
          <a:p>
            <a:r>
              <a:rPr lang="en-GB" dirty="0" smtClean="0"/>
              <a:t>Addis Ababa</a:t>
            </a:r>
          </a:p>
          <a:p>
            <a:r>
              <a:rPr lang="en-GB" dirty="0" smtClean="0"/>
              <a:t>8 July 2015</a:t>
            </a:r>
          </a:p>
          <a:p>
            <a:endParaRPr lang="en-GB" dirty="0"/>
          </a:p>
          <a:p>
            <a:r>
              <a:rPr lang="en-GB" dirty="0" smtClean="0"/>
              <a:t>Brett </a:t>
            </a:r>
            <a:r>
              <a:rPr lang="en-GB" dirty="0" err="1" smtClean="0"/>
              <a:t>Bivans</a:t>
            </a:r>
            <a:endParaRPr lang="en-GB" dirty="0" smtClean="0"/>
          </a:p>
          <a:p>
            <a:r>
              <a:rPr lang="en-GB" dirty="0" smtClean="0"/>
              <a:t>IARD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80001" y="1452096"/>
            <a:ext cx="7705224" cy="2575943"/>
          </a:xfrm>
        </p:spPr>
        <p:txBody>
          <a:bodyPr/>
          <a:lstStyle/>
          <a:p>
            <a:r>
              <a:rPr lang="en-GB" dirty="0" smtClean="0"/>
              <a:t>The impact of alcohol related road crashes</a:t>
            </a:r>
          </a:p>
          <a:p>
            <a:r>
              <a:rPr lang="en-US" sz="3200" b="1" dirty="0">
                <a:ea typeface="MS PGothic" charset="0"/>
                <a:cs typeface="MS PGothic" charset="0"/>
              </a:rPr>
              <a:t>Global Overview and Perspectives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52400" y="447675"/>
            <a:ext cx="8382000" cy="568325"/>
          </a:xfrm>
        </p:spPr>
        <p:txBody>
          <a:bodyPr/>
          <a:lstStyle/>
          <a:p>
            <a:r>
              <a:rPr lang="en-US" sz="3300" dirty="0">
                <a:latin typeface="Arial" charset="0"/>
              </a:rPr>
              <a:t>Global Actions on Harmful Drinking Initiatives  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569913" y="1752600"/>
            <a:ext cx="7964487" cy="4572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Projects in six countries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China, Colombia, Mexico, Nigeria, Russia and Vietnam </a:t>
            </a:r>
          </a:p>
          <a:p>
            <a:r>
              <a:rPr lang="en-US" sz="2400" b="1" dirty="0">
                <a:latin typeface="Calibri"/>
                <a:cs typeface="Calibri"/>
              </a:rPr>
              <a:t>Focus on: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Capacity Building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Local Projects</a:t>
            </a:r>
          </a:p>
          <a:p>
            <a:pPr lvl="2">
              <a:buFont typeface="Courier New"/>
              <a:buChar char="o"/>
            </a:pPr>
            <a:r>
              <a:rPr lang="en-US" sz="2400" dirty="0">
                <a:latin typeface="Calibri"/>
                <a:cs typeface="Calibri"/>
              </a:rPr>
              <a:t>Public education and awareness campaigns, enhanced enforcement campaigns, mass media 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Evaluation 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3A91F3-1852-3845-A4FE-A3B3158545B7}" type="slidenum">
              <a:rPr lang="en-US" sz="1400">
                <a:solidFill>
                  <a:schemeClr val="accent1"/>
                </a:solidFill>
              </a:rPr>
              <a:pPr/>
              <a:t>10</a:t>
            </a:fld>
            <a:endParaRPr lang="en-US" sz="1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7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242888" y="381000"/>
            <a:ext cx="7239000" cy="660400"/>
          </a:xfrm>
        </p:spPr>
        <p:txBody>
          <a:bodyPr/>
          <a:lstStyle/>
          <a:p>
            <a:r>
              <a:rPr lang="en-US" sz="3200" dirty="0" err="1">
                <a:latin typeface="Calibri" charset="0"/>
              </a:rPr>
              <a:t>Shoom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Shufair</a:t>
            </a:r>
            <a:r>
              <a:rPr lang="en-US" sz="3200" dirty="0">
                <a:latin typeface="Calibri" charset="0"/>
              </a:rPr>
              <a:t> Campaign – Ethiopia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029200"/>
          </a:xfrm>
        </p:spPr>
        <p:txBody>
          <a:bodyPr/>
          <a:lstStyle/>
          <a:p>
            <a:pPr marL="68263" indent="0" algn="just">
              <a:buNone/>
              <a:defRPr/>
            </a:pPr>
            <a:r>
              <a:rPr lang="en-GB" sz="2400" dirty="0" err="1" smtClean="0">
                <a:latin typeface="Calibri"/>
                <a:cs typeface="Calibri"/>
              </a:rPr>
              <a:t>Shoom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Shufair</a:t>
            </a:r>
            <a:r>
              <a:rPr lang="en-GB" sz="2400" dirty="0" smtClean="0">
                <a:latin typeface="Calibri"/>
                <a:cs typeface="Calibri"/>
              </a:rPr>
              <a:t> is an example of how private sector can help reduce drinking and driving.  </a:t>
            </a:r>
          </a:p>
          <a:p>
            <a:pPr marL="407988" indent="-339725" algn="just">
              <a:buFont typeface="Wingdings" panose="05000000000000000000" pitchFamily="2" charset="2"/>
              <a:buNone/>
              <a:defRPr/>
            </a:pPr>
            <a:endParaRPr lang="en-GB" sz="2400" i="1" dirty="0">
              <a:latin typeface="Calibri"/>
              <a:cs typeface="Calibri"/>
            </a:endParaRPr>
          </a:p>
          <a:p>
            <a:pPr marL="407988" indent="-339725">
              <a:buFont typeface="Wingdings" panose="05000000000000000000" pitchFamily="2" charset="2"/>
              <a:buChar char="§"/>
              <a:defRPr/>
            </a:pPr>
            <a:r>
              <a:rPr lang="en-GB" sz="2400" b="1" dirty="0" smtClean="0">
                <a:latin typeface="Calibri"/>
                <a:cs typeface="Calibri"/>
              </a:rPr>
              <a:t> Project goals:</a:t>
            </a:r>
          </a:p>
          <a:p>
            <a:pPr marL="623988" lvl="2" indent="-339725"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latin typeface="Calibri"/>
                <a:cs typeface="Calibri"/>
              </a:rPr>
              <a:t>Raise awareness around not drink-driving</a:t>
            </a:r>
          </a:p>
          <a:p>
            <a:pPr marL="623988" lvl="2" indent="-339725"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latin typeface="Calibri"/>
                <a:cs typeface="Calibri"/>
              </a:rPr>
              <a:t>Increased intention to use designated driver (</a:t>
            </a:r>
            <a:r>
              <a:rPr lang="en-GB" sz="2400" dirty="0" err="1" smtClean="0">
                <a:latin typeface="Calibri"/>
                <a:cs typeface="Calibri"/>
              </a:rPr>
              <a:t>shoom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shufair</a:t>
            </a:r>
            <a:r>
              <a:rPr lang="en-GB" sz="2400" dirty="0" smtClean="0">
                <a:latin typeface="Calibri"/>
                <a:cs typeface="Calibri"/>
              </a:rPr>
              <a:t>) </a:t>
            </a:r>
          </a:p>
          <a:p>
            <a:pPr marL="623988" lvl="2" indent="-339725"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latin typeface="Calibri"/>
                <a:cs typeface="Calibri"/>
              </a:rPr>
              <a:t>Partnerships &amp; collaboration to address the issue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414348-1E8F-5E45-A72F-0C6C4A7232B0}" type="slidenum">
              <a:rPr lang="en-US" sz="1000">
                <a:solidFill>
                  <a:schemeClr val="accent1"/>
                </a:solidFill>
                <a:latin typeface="Verdana" charset="0"/>
                <a:cs typeface="Geneva" charset="0"/>
              </a:rPr>
              <a:pPr/>
              <a:t>11</a:t>
            </a:fld>
            <a:endParaRPr lang="en-US" sz="1000">
              <a:solidFill>
                <a:schemeClr val="accent1"/>
              </a:solidFill>
              <a:latin typeface="Verdan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2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395288" y="406400"/>
            <a:ext cx="7239000" cy="660400"/>
          </a:xfrm>
        </p:spPr>
        <p:txBody>
          <a:bodyPr/>
          <a:lstStyle/>
          <a:p>
            <a:r>
              <a:rPr lang="en-US" sz="3200" dirty="0">
                <a:latin typeface="Calibri" charset="0"/>
              </a:rPr>
              <a:t>Partnerships for </a:t>
            </a:r>
            <a:r>
              <a:rPr lang="en-US" sz="3200" dirty="0" err="1">
                <a:latin typeface="Calibri" charset="0"/>
              </a:rPr>
              <a:t>Shooom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Shufair</a:t>
            </a:r>
            <a:r>
              <a:rPr lang="en-US" sz="3200" dirty="0">
                <a:latin typeface="Calibri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772400" cy="4572000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b="1" dirty="0" smtClean="0">
                <a:latin typeface="Calibri"/>
                <a:cs typeface="Calibri"/>
              </a:rPr>
              <a:t>Broad range of partners involved in the project: 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libri"/>
                <a:cs typeface="Calibri"/>
              </a:rPr>
              <a:t>Government (Federal Roads Transport Authority)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libri"/>
                <a:cs typeface="Calibri"/>
              </a:rPr>
              <a:t>Private Sector 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libri"/>
                <a:cs typeface="Calibri"/>
              </a:rPr>
              <a:t>Hospitality Industry (Radisson </a:t>
            </a:r>
            <a:r>
              <a:rPr lang="en-GB" sz="2400" dirty="0" err="1" smtClean="0">
                <a:latin typeface="Calibri"/>
                <a:cs typeface="Calibri"/>
              </a:rPr>
              <a:t>Blu</a:t>
            </a:r>
            <a:r>
              <a:rPr lang="en-GB" sz="2400" dirty="0" smtClean="0">
                <a:latin typeface="Calibri"/>
                <a:cs typeface="Calibri"/>
              </a:rPr>
              <a:t>)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libri"/>
                <a:cs typeface="Calibri"/>
              </a:rPr>
              <a:t>Vehicle Rentals/Tour Operators 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libri"/>
                <a:cs typeface="Calibri"/>
              </a:rPr>
              <a:t>Insurance (</a:t>
            </a:r>
            <a:r>
              <a:rPr lang="en-GB" sz="2400" dirty="0" err="1" smtClean="0">
                <a:latin typeface="Calibri"/>
                <a:cs typeface="Calibri"/>
              </a:rPr>
              <a:t>Nyala</a:t>
            </a:r>
            <a:r>
              <a:rPr lang="en-GB" sz="2400" dirty="0" smtClean="0">
                <a:latin typeface="Calibri"/>
                <a:cs typeface="Calibri"/>
              </a:rPr>
              <a:t> Insurance)</a:t>
            </a:r>
          </a:p>
          <a:p>
            <a:pPr lvl="1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libri"/>
                <a:cs typeface="Calibri"/>
              </a:rPr>
              <a:t>Media (</a:t>
            </a:r>
            <a:r>
              <a:rPr lang="en-GB" sz="2400" dirty="0" err="1" smtClean="0">
                <a:latin typeface="Calibri"/>
                <a:cs typeface="Calibri"/>
              </a:rPr>
              <a:t>AfroFM</a:t>
            </a:r>
            <a:r>
              <a:rPr lang="en-GB" sz="2400" dirty="0" smtClean="0">
                <a:latin typeface="Calibri"/>
                <a:cs typeface="Calibri"/>
              </a:rPr>
              <a:t>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400" dirty="0">
              <a:ea typeface="+mn-ea"/>
              <a:cs typeface="+mn-cs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4E095C-477D-6848-9F3F-3A56D9750BCE}" type="slidenum">
              <a:rPr lang="en-US" sz="1000">
                <a:solidFill>
                  <a:schemeClr val="accent1"/>
                </a:solidFill>
                <a:latin typeface="Verdana" charset="0"/>
                <a:cs typeface="Geneva" charset="0"/>
              </a:rPr>
              <a:pPr/>
              <a:t>12</a:t>
            </a:fld>
            <a:endParaRPr lang="en-US" sz="1000">
              <a:solidFill>
                <a:schemeClr val="accent1"/>
              </a:solidFill>
              <a:latin typeface="Verdan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2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>
                <a:latin typeface="Calibri" charset="0"/>
              </a:rPr>
              <a:t>Summary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430032" y="1600200"/>
            <a:ext cx="7239000" cy="4084638"/>
          </a:xfrm>
        </p:spPr>
        <p:txBody>
          <a:bodyPr>
            <a:normAutofit/>
          </a:bodyPr>
          <a:lstStyle/>
          <a:p>
            <a:pPr marL="454025" indent="-454025" eaLnBrk="1" hangingPunct="1"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Alcohol impairs driving performance</a:t>
            </a:r>
          </a:p>
          <a:p>
            <a:pPr marL="454025" indent="-454025" eaLnBrk="1" hangingPunct="1"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Alcohol involved crashes are a high proportion of all severe crashes in many countries</a:t>
            </a:r>
          </a:p>
          <a:p>
            <a:pPr marL="454025" indent="-454025" eaLnBrk="1" hangingPunct="1"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Young, inexperienced males are most at risk</a:t>
            </a:r>
          </a:p>
          <a:p>
            <a:pPr marL="454025" indent="-454025" eaLnBrk="1" hangingPunct="1"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Typical alcohol involved crash types are known</a:t>
            </a:r>
          </a:p>
          <a:p>
            <a:pPr marL="454025" indent="-454025" eaLnBrk="1" hangingPunct="1"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There are some key principles of successful programs and ‘good practice’ interventions proven to reduce alcohol related crashes 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5035BF-09D1-964B-A401-78CB46517950}" type="slidenum">
              <a:rPr lang="en-US" sz="1000">
                <a:solidFill>
                  <a:schemeClr val="accent1"/>
                </a:solidFill>
                <a:latin typeface="Verdana" charset="0"/>
                <a:cs typeface="Geneva" charset="0"/>
              </a:rPr>
              <a:pPr/>
              <a:t>13</a:t>
            </a:fld>
            <a:endParaRPr lang="en-US" sz="1000">
              <a:solidFill>
                <a:schemeClr val="accent1"/>
              </a:solidFill>
              <a:latin typeface="Verdan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1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209551"/>
            <a:ext cx="8424862" cy="52705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libri" charset="0"/>
              </a:rPr>
              <a:t>Road Traffic Crashes: A Global Epidemic (1) 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Worldwide 1.2 million people die each year in road traffic crashes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20-50 million people injured annually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In 2012, Road crashes was the 9</a:t>
            </a:r>
            <a:r>
              <a:rPr lang="en-US" sz="2400" baseline="30000" dirty="0">
                <a:latin typeface="Calibri" charset="0"/>
                <a:cs typeface="Geneva" charset="0"/>
              </a:rPr>
              <a:t>th</a:t>
            </a:r>
            <a:r>
              <a:rPr lang="en-US" sz="2400" dirty="0">
                <a:latin typeface="Calibri" charset="0"/>
                <a:cs typeface="Geneva" charset="0"/>
              </a:rPr>
              <a:t> leading cause of death in the world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Road injury is forecast to be the 7</a:t>
            </a:r>
            <a:r>
              <a:rPr lang="en-US" sz="2400" baseline="30000" dirty="0">
                <a:latin typeface="Calibri" charset="0"/>
                <a:cs typeface="Geneva" charset="0"/>
              </a:rPr>
              <a:t>th</a:t>
            </a:r>
            <a:r>
              <a:rPr lang="en-US" sz="2400" dirty="0">
                <a:latin typeface="Calibri" charset="0"/>
                <a:cs typeface="Geneva" charset="0"/>
              </a:rPr>
              <a:t> leading cause of death globally by 2030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Road traffic crashes are the leading cause of death for people aged 15 – 29 worldwide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latin typeface="Calibri" charset="0"/>
              <a:cs typeface="Geneva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D6E9A2-8B70-3C4D-8E77-BAAE8CD9EAB6}" type="slidenum">
              <a:rPr lang="en-US" sz="1000">
                <a:solidFill>
                  <a:schemeClr val="accent1"/>
                </a:solidFill>
                <a:latin typeface="Verdana" charset="0"/>
                <a:cs typeface="Geneva" charset="0"/>
              </a:rPr>
              <a:pPr/>
              <a:t>2</a:t>
            </a:fld>
            <a:endParaRPr lang="en-US" sz="1000">
              <a:solidFill>
                <a:schemeClr val="accent1"/>
              </a:solidFill>
              <a:latin typeface="Verdan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0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209551"/>
            <a:ext cx="8424862" cy="55245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libri" charset="0"/>
              </a:rPr>
              <a:t>Road Traffic Crashes: A Global Epidemic (2)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  <a:ea typeface="Geneva" pitchFamily="-108" charset="-128"/>
                <a:cs typeface="+mn-cs"/>
              </a:rPr>
              <a:t>92% of road traffic deaths occur in low and middle income countries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latin typeface="Calibri" panose="020F0502020204030204" pitchFamily="34" charset="0"/>
              <a:ea typeface="Geneva" pitchFamily="-108" charset="-128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latin typeface="Calibri" panose="020F0502020204030204" pitchFamily="34" charset="0"/>
              <a:ea typeface="Geneva" pitchFamily="-108" charset="-128"/>
              <a:cs typeface="+mn-cs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250185-3A99-2F43-B218-2DAD92C57401}" type="slidenum">
              <a:rPr lang="en-US" sz="1000">
                <a:solidFill>
                  <a:schemeClr val="accent1"/>
                </a:solidFill>
                <a:latin typeface="Verdana" charset="0"/>
                <a:cs typeface="Geneva" charset="0"/>
              </a:rPr>
              <a:pPr/>
              <a:t>3</a:t>
            </a:fld>
            <a:endParaRPr lang="en-US" sz="1000">
              <a:solidFill>
                <a:schemeClr val="accent1"/>
              </a:solidFill>
              <a:latin typeface="Verdana" charset="0"/>
              <a:cs typeface="Geneva" charset="0"/>
            </a:endParaRPr>
          </a:p>
        </p:txBody>
      </p:sp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5425"/>
            <a:ext cx="34559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3124200"/>
            <a:ext cx="4240213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29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209551"/>
            <a:ext cx="8424862" cy="55245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libri" charset="0"/>
              </a:rPr>
              <a:t>Road Traffic Crashes: A Global Epidemic (3)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1447799"/>
            <a:ext cx="8097695" cy="4797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  <a:ea typeface="Geneva" pitchFamily="-108" charset="-128"/>
                <a:cs typeface="+mn-cs"/>
              </a:rPr>
              <a:t>Estimated cost - $518 billion annually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  <a:ea typeface="Geneva" pitchFamily="-108" charset="-128"/>
                <a:cs typeface="+mn-cs"/>
              </a:rPr>
              <a:t>$65 billion in low/middle income countries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  <a:ea typeface="Geneva" pitchFamily="-108" charset="-128"/>
                <a:cs typeface="+mn-cs"/>
              </a:rPr>
              <a:t>Costs estimated at 1% - 1.5% GNP (low/middle income countries)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  <a:ea typeface="Geneva" pitchFamily="-108" charset="-128"/>
                <a:cs typeface="+mn-cs"/>
              </a:rPr>
              <a:t>Alcohol a factor in 33%-69% of fatal crashes (low/middle income countries)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  <a:ea typeface="Geneva" pitchFamily="-108" charset="-128"/>
                <a:cs typeface="+mn-cs"/>
              </a:rPr>
              <a:t>In many low and middle income countries data on alcohol-related road traffic deaths is unavailable or unreliable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  <a:ea typeface="Geneva" pitchFamily="-108" charset="-128"/>
                <a:cs typeface="+mn-cs"/>
              </a:rPr>
              <a:t>Differences between countries: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  <a:ea typeface="Geneva" pitchFamily="-108" charset="-128"/>
              </a:rPr>
              <a:t>Legal limit for drinking and driving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  <a:ea typeface="Geneva" pitchFamily="-108" charset="-128"/>
              </a:rPr>
              <a:t>Definition of what constitutes drinking and driving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1600" dirty="0" smtClean="0">
              <a:latin typeface="Calibri" panose="020F0502020204030204" pitchFamily="34" charset="0"/>
              <a:ea typeface="Geneva" pitchFamily="-108" charset="-128"/>
              <a:cs typeface="+mn-cs"/>
            </a:endParaRP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30B4AD-D7F9-0E47-A943-E266ABFD3E53}" type="slidenum">
              <a:rPr lang="en-US" sz="1000">
                <a:solidFill>
                  <a:schemeClr val="accent1"/>
                </a:solidFill>
                <a:latin typeface="Verdana" charset="0"/>
                <a:cs typeface="Geneva" charset="0"/>
              </a:rPr>
              <a:pPr/>
              <a:t>4</a:t>
            </a:fld>
            <a:endParaRPr lang="en-US" sz="1000">
              <a:solidFill>
                <a:schemeClr val="accent1"/>
              </a:solidFill>
              <a:latin typeface="Verdan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4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ea typeface="+mj-ea"/>
                <a:cs typeface="+mj-cs"/>
              </a:rPr>
              <a:t>Characteristics of Drink </a:t>
            </a:r>
            <a:r>
              <a:rPr lang="en-US" dirty="0" smtClean="0">
                <a:latin typeface="Calibri" pitchFamily="34" charset="0"/>
                <a:ea typeface="+mj-ea"/>
                <a:cs typeface="+mj-cs"/>
              </a:rPr>
              <a:t>Driving and Crashes </a:t>
            </a:r>
            <a:br>
              <a:rPr lang="en-US" dirty="0" smtClean="0">
                <a:latin typeface="Calibri" pitchFamily="34" charset="0"/>
                <a:ea typeface="+mj-ea"/>
                <a:cs typeface="+mj-cs"/>
              </a:rPr>
            </a:br>
            <a:endParaRPr lang="en-US" dirty="0" smtClean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845180"/>
            <a:ext cx="4432300" cy="440004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Crash risk increases with increasing alcohol consumption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Single vehicle crashes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Run-off-road single vehicle crashes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High speed crashes (especially rural)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Hit roadside object crashes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High proportion of nighttime crashes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High proportion of weekend crashes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  <a:cs typeface="Geneva" charset="0"/>
            </a:endParaRPr>
          </a:p>
        </p:txBody>
      </p:sp>
      <p:pic>
        <p:nvPicPr>
          <p:cNvPr id="70659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3300" y="1828800"/>
            <a:ext cx="4275138" cy="3006725"/>
          </a:xfrm>
          <a:prstGeom prst="rect">
            <a:avLst/>
          </a:prstGeom>
        </p:spPr>
      </p:pic>
      <p:sp>
        <p:nvSpPr>
          <p:cNvPr id="7066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B05E25-777E-3D44-8ECC-7B4ACDF87607}" type="slidenum">
              <a:rPr lang="en-US" sz="1000">
                <a:solidFill>
                  <a:schemeClr val="accent1"/>
                </a:solidFill>
                <a:latin typeface="Verdana" charset="0"/>
                <a:cs typeface="Geneva" charset="0"/>
              </a:rPr>
              <a:pPr/>
              <a:t>5</a:t>
            </a:fld>
            <a:endParaRPr lang="en-US" sz="1000">
              <a:solidFill>
                <a:schemeClr val="accent1"/>
              </a:solidFill>
              <a:latin typeface="Verdan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1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209551"/>
            <a:ext cx="8424862" cy="52705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Alcohol Effects on Driving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57700" y="1600200"/>
            <a:ext cx="4038600" cy="4800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b="1" dirty="0" smtClean="0">
                <a:latin typeface="Calibri" panose="020F0502020204030204" pitchFamily="34" charset="0"/>
                <a:ea typeface="Geneva" pitchFamily="-108" charset="-128"/>
                <a:cs typeface="+mn-cs"/>
              </a:rPr>
              <a:t>There is an impact on:</a:t>
            </a:r>
            <a:endParaRPr lang="en-US" altLang="en-US" sz="2400" b="1" dirty="0" smtClean="0">
              <a:latin typeface="Calibri" panose="020F0502020204030204" pitchFamily="34" charset="0"/>
              <a:ea typeface="Geneva" pitchFamily="-108" charset="-128"/>
              <a:cs typeface="+mn-cs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latin typeface="Calibri" panose="020F0502020204030204" pitchFamily="34" charset="0"/>
                <a:ea typeface="Geneva" pitchFamily="-108" charset="-128"/>
                <a:cs typeface="+mn-cs"/>
              </a:rPr>
              <a:t> reaction times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latin typeface="Calibri" panose="020F0502020204030204" pitchFamily="34" charset="0"/>
                <a:ea typeface="Geneva" pitchFamily="-108" charset="-128"/>
                <a:cs typeface="+mn-cs"/>
              </a:rPr>
              <a:t>driver vigilance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latin typeface="Calibri" panose="020F0502020204030204" pitchFamily="34" charset="0"/>
                <a:ea typeface="Geneva" pitchFamily="-108" charset="-128"/>
                <a:cs typeface="+mn-cs"/>
              </a:rPr>
              <a:t> driver visual acuity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latin typeface="Calibri" panose="020F0502020204030204" pitchFamily="34" charset="0"/>
                <a:ea typeface="Geneva" pitchFamily="-108" charset="-128"/>
                <a:cs typeface="+mn-cs"/>
              </a:rPr>
              <a:t> steering efficiency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latin typeface="Calibri" panose="020F0502020204030204" pitchFamily="34" charset="0"/>
                <a:ea typeface="Geneva" pitchFamily="-108" charset="-128"/>
                <a:cs typeface="+mn-cs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  <a:ea typeface="Geneva" pitchFamily="-108" charset="-128"/>
                <a:cs typeface="+mn-cs"/>
              </a:rPr>
              <a:t>risk of complications in injury rehabilitation</a:t>
            </a:r>
          </a:p>
        </p:txBody>
      </p:sp>
      <p:sp>
        <p:nvSpPr>
          <p:cNvPr id="71683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73C9EC-1452-E149-AD92-48E213FBAB9A}" type="slidenum">
              <a:rPr lang="en-US" sz="1000">
                <a:solidFill>
                  <a:schemeClr val="accent1"/>
                </a:solidFill>
                <a:latin typeface="Verdana" charset="0"/>
                <a:cs typeface="Geneva" charset="0"/>
              </a:rPr>
              <a:pPr/>
              <a:t>6</a:t>
            </a:fld>
            <a:endParaRPr lang="en-US" sz="1000">
              <a:solidFill>
                <a:schemeClr val="accent1"/>
              </a:solidFill>
              <a:latin typeface="Verdana" charset="0"/>
              <a:cs typeface="Geneva" charset="0"/>
            </a:endParaRPr>
          </a:p>
        </p:txBody>
      </p:sp>
      <p:pic>
        <p:nvPicPr>
          <p:cNvPr id="7168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764360"/>
            <a:ext cx="4221162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83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7800"/>
            <a:ext cx="8458200" cy="558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Calibri" charset="0"/>
              </a:rPr>
              <a:t>Demographic Characteristics of Drink Drivers 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524000"/>
            <a:ext cx="4076700" cy="4419600"/>
          </a:xfrm>
        </p:spPr>
        <p:txBody>
          <a:bodyPr>
            <a:normAutofit/>
          </a:bodyPr>
          <a:lstStyle/>
          <a:p>
            <a:pPr marL="339725" indent="-339725" eaLnBrk="1" hangingPunct="1"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Males, 18-24 years old</a:t>
            </a:r>
          </a:p>
          <a:p>
            <a:pPr marL="339725" indent="-339725" eaLnBrk="1" hangingPunct="1"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From low socio-economic groups</a:t>
            </a:r>
          </a:p>
          <a:p>
            <a:pPr marL="339725" indent="-339725" eaLnBrk="1" hangingPunct="1"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Single or divorced</a:t>
            </a:r>
          </a:p>
          <a:p>
            <a:pPr marL="339725" indent="-339725" eaLnBrk="1" hangingPunct="1"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In blue collar occupations</a:t>
            </a:r>
          </a:p>
          <a:p>
            <a:pPr marL="339725" indent="-339725" eaLnBrk="1" hangingPunct="1"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Low education and literacy levels</a:t>
            </a:r>
          </a:p>
          <a:p>
            <a:pPr marL="339725" indent="-339725" eaLnBrk="1" hangingPunct="1"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Low self-esteem</a:t>
            </a:r>
          </a:p>
        </p:txBody>
      </p:sp>
      <p:pic>
        <p:nvPicPr>
          <p:cNvPr id="72707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524000"/>
            <a:ext cx="4686300" cy="3124200"/>
          </a:xfrm>
          <a:prstGeom prst="rect">
            <a:avLst/>
          </a:prstGeom>
        </p:spPr>
      </p:pic>
      <p:sp>
        <p:nvSpPr>
          <p:cNvPr id="7270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0FA482-7A27-504F-BEE5-3F89713AAF39}" type="slidenum">
              <a:rPr lang="en-US" sz="1000">
                <a:solidFill>
                  <a:schemeClr val="accent1"/>
                </a:solidFill>
                <a:latin typeface="Verdana" charset="0"/>
                <a:cs typeface="Geneva" charset="0"/>
              </a:rPr>
              <a:pPr/>
              <a:t>7</a:t>
            </a:fld>
            <a:endParaRPr lang="en-US" sz="1000">
              <a:solidFill>
                <a:schemeClr val="accent1"/>
              </a:solidFill>
              <a:latin typeface="Verdan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5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457200"/>
            <a:ext cx="7696200" cy="558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alibri" charset="0"/>
              </a:rPr>
              <a:t>Solutions 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385763" y="1676399"/>
            <a:ext cx="8758237" cy="437927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2400" b="1" dirty="0">
                <a:latin typeface="Calibri" charset="0"/>
                <a:cs typeface="Geneva" charset="0"/>
              </a:rPr>
              <a:t>Highly motorized countries have been able to reduce drink driving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Examples include Australia, and more recently </a:t>
            </a:r>
            <a:r>
              <a:rPr lang="en-US" sz="2400" dirty="0" smtClean="0">
                <a:latin typeface="Calibri" charset="0"/>
                <a:cs typeface="Geneva" charset="0"/>
              </a:rPr>
              <a:t>France</a:t>
            </a:r>
            <a:endParaRPr lang="en-US" sz="2400" dirty="0">
              <a:latin typeface="Calibri" charset="0"/>
              <a:cs typeface="Geneva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2600" b="1" dirty="0">
                <a:latin typeface="Calibri" charset="0"/>
                <a:cs typeface="Geneva" charset="0"/>
              </a:rPr>
              <a:t>Successful programs cannot always be translated unchanged to other countries because: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Cultural beliefs differ from country to country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Traffic mix is often very different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Style and quality of road networks can differ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Education levels vary and communication modes differ</a:t>
            </a:r>
            <a:r>
              <a:rPr lang="en-US" sz="1900" dirty="0" smtClean="0">
                <a:latin typeface="Calibri" charset="0"/>
                <a:cs typeface="Geneva" charset="0"/>
              </a:rPr>
              <a:t>.</a:t>
            </a:r>
            <a:endParaRPr lang="en-US" sz="2400" dirty="0">
              <a:latin typeface="Calibri" charset="0"/>
              <a:cs typeface="Geneva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Calibri" charset="0"/>
                <a:cs typeface="Geneva" charset="0"/>
              </a:rPr>
              <a:t>But </a:t>
            </a:r>
            <a:r>
              <a:rPr lang="en-US" sz="2400" b="1" dirty="0">
                <a:latin typeface="Calibri" charset="0"/>
                <a:cs typeface="Geneva" charset="0"/>
              </a:rPr>
              <a:t>key principles</a:t>
            </a:r>
            <a:r>
              <a:rPr lang="en-US" sz="2400" dirty="0">
                <a:latin typeface="Calibri" charset="0"/>
                <a:cs typeface="Geneva" charset="0"/>
              </a:rPr>
              <a:t> of successful programs can be applied</a:t>
            </a:r>
          </a:p>
          <a:p>
            <a:pPr lvl="2" eaLnBrk="1" hangingPunct="1">
              <a:lnSpc>
                <a:spcPct val="80000"/>
              </a:lnSpc>
            </a:pPr>
            <a:endParaRPr lang="en-US" sz="1800" dirty="0">
              <a:latin typeface="Arial" charset="0"/>
              <a:cs typeface="Geneva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CE5002-77F4-1442-87BE-D667D16259EB}" type="slidenum">
              <a:rPr lang="en-US" sz="1400">
                <a:solidFill>
                  <a:schemeClr val="accent1"/>
                </a:solidFill>
                <a:latin typeface="Verdana" charset="0"/>
              </a:rPr>
              <a:pPr/>
              <a:t>8</a:t>
            </a:fld>
            <a:endParaRPr lang="en-US" sz="1400">
              <a:solidFill>
                <a:schemeClr val="accent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1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39000" cy="650875"/>
          </a:xfrm>
        </p:spPr>
        <p:txBody>
          <a:bodyPr/>
          <a:lstStyle/>
          <a:p>
            <a:r>
              <a:rPr lang="en-US" sz="3200" dirty="0">
                <a:latin typeface="Calibri" charset="0"/>
                <a:cs typeface="Geneva" charset="0"/>
              </a:rPr>
              <a:t>Key Principles of Successful Programs</a:t>
            </a:r>
            <a:endParaRPr lang="en-US" sz="3000" dirty="0">
              <a:latin typeface="Calibri" charset="0"/>
            </a:endParaRP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74613" y="1355725"/>
            <a:ext cx="6021387" cy="5097463"/>
          </a:xfrm>
        </p:spPr>
        <p:txBody>
          <a:bodyPr/>
          <a:lstStyle/>
          <a:p>
            <a:pPr marL="339725" indent="-339725">
              <a:buFontTx/>
              <a:buChar char="•"/>
            </a:pPr>
            <a:r>
              <a:rPr lang="en-US" sz="2400" dirty="0">
                <a:latin typeface="Calibri"/>
                <a:cs typeface="Calibri"/>
              </a:rPr>
              <a:t>Strong political commitment to prevent drink driving</a:t>
            </a:r>
          </a:p>
          <a:p>
            <a:pPr marL="339725" indent="-339725">
              <a:buFontTx/>
              <a:buChar char="•"/>
            </a:pPr>
            <a:r>
              <a:rPr lang="en-US" sz="2400" dirty="0">
                <a:latin typeface="Calibri"/>
                <a:cs typeface="Calibri"/>
              </a:rPr>
              <a:t>Clearly defined legislation for BAC level and penalties for offences </a:t>
            </a:r>
          </a:p>
          <a:p>
            <a:pPr marL="339725" indent="-339725">
              <a:buFontTx/>
              <a:buChar char="•"/>
            </a:pPr>
            <a:r>
              <a:rPr lang="en-US" sz="2400" dirty="0">
                <a:latin typeface="Calibri"/>
                <a:cs typeface="Calibri"/>
              </a:rPr>
              <a:t>Implementing “good practice”</a:t>
            </a:r>
          </a:p>
          <a:p>
            <a:pPr marL="339725" indent="-339725">
              <a:buFontTx/>
              <a:buChar char="•"/>
            </a:pPr>
            <a:r>
              <a:rPr lang="en-US" sz="2400" dirty="0">
                <a:latin typeface="Calibri"/>
                <a:cs typeface="Calibri"/>
              </a:rPr>
              <a:t>Strong and well publicized enforcement campaigns</a:t>
            </a:r>
          </a:p>
          <a:p>
            <a:pPr marL="339725" indent="-339725">
              <a:buFontTx/>
              <a:buChar char="•"/>
            </a:pPr>
            <a:r>
              <a:rPr lang="en-US" sz="2400" dirty="0">
                <a:latin typeface="Calibri"/>
                <a:cs typeface="Calibri"/>
              </a:rPr>
              <a:t>Public education to change attitudes toward drinking and driving</a:t>
            </a:r>
          </a:p>
          <a:p>
            <a:pPr marL="339725" indent="-339725">
              <a:buFontTx/>
              <a:buChar char="•"/>
            </a:pPr>
            <a:r>
              <a:rPr lang="en-US" sz="2400" dirty="0">
                <a:latin typeface="Calibri"/>
                <a:cs typeface="Calibri"/>
              </a:rPr>
              <a:t>Strict and swift enforced penalties for offenders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798113-8CFA-C54F-932E-4779BD513DF6}" type="slidenum">
              <a:rPr lang="en-US" sz="1000">
                <a:solidFill>
                  <a:schemeClr val="accent1"/>
                </a:solidFill>
                <a:latin typeface="Verdana" charset="0"/>
                <a:cs typeface="Geneva" charset="0"/>
              </a:rPr>
              <a:pPr/>
              <a:t>9</a:t>
            </a:fld>
            <a:endParaRPr lang="en-US" sz="1000">
              <a:solidFill>
                <a:schemeClr val="accent1"/>
              </a:solidFill>
              <a:latin typeface="Verdana" charset="0"/>
              <a:cs typeface="Geneva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865438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34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y 2_IARD_Brett Bivans 1">
  <a:themeElements>
    <a:clrScheme name="Custom 10">
      <a:dk1>
        <a:srgbClr val="333333"/>
      </a:dk1>
      <a:lt1>
        <a:srgbClr val="FFFFFF"/>
      </a:lt1>
      <a:dk2>
        <a:srgbClr val="999999"/>
      </a:dk2>
      <a:lt2>
        <a:srgbClr val="666666"/>
      </a:lt2>
      <a:accent1>
        <a:srgbClr val="8CC63F"/>
      </a:accent1>
      <a:accent2>
        <a:srgbClr val="00CFD5"/>
      </a:accent2>
      <a:accent3>
        <a:srgbClr val="B7A291"/>
      </a:accent3>
      <a:accent4>
        <a:srgbClr val="333333"/>
      </a:accent4>
      <a:accent5>
        <a:srgbClr val="A9D46F"/>
      </a:accent5>
      <a:accent6>
        <a:srgbClr val="40DBE0"/>
      </a:accent6>
      <a:hlink>
        <a:srgbClr val="666666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day 2_IARD_Brett Bivans 1.potx</Template>
  <TotalTime>537</TotalTime>
  <Words>659</Words>
  <Application>Microsoft Macintosh PowerPoint</Application>
  <PresentationFormat>On-screen Show (4:3)</PresentationFormat>
  <Paragraphs>106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day 2_IARD_Brett Bivans 1</vt:lpstr>
      <vt:lpstr>PowerPoint Presentation</vt:lpstr>
      <vt:lpstr>Road Traffic Crashes: A Global Epidemic (1) </vt:lpstr>
      <vt:lpstr>Road Traffic Crashes: A Global Epidemic (2)</vt:lpstr>
      <vt:lpstr>Road Traffic Crashes: A Global Epidemic (3)</vt:lpstr>
      <vt:lpstr>Characteristics of Drink Driving and Crashes  </vt:lpstr>
      <vt:lpstr>Alcohol Effects on Driving</vt:lpstr>
      <vt:lpstr>Demographic Characteristics of Drink Drivers </vt:lpstr>
      <vt:lpstr>Solutions </vt:lpstr>
      <vt:lpstr>Key Principles of Successful Programs</vt:lpstr>
      <vt:lpstr>Global Actions on Harmful Drinking Initiatives  </vt:lpstr>
      <vt:lpstr>Shoom Shufair Campaign – Ethiopia </vt:lpstr>
      <vt:lpstr>Partnerships for Shooom Shufair </vt:lpstr>
      <vt:lpstr>Summary</vt:lpstr>
    </vt:vector>
  </TitlesOfParts>
  <Company>InHouse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Carmel Chan www.inhouse-productions.co.uk</dc:creator>
  <cp:lastModifiedBy>Kathleen Elsig</cp:lastModifiedBy>
  <cp:revision>562</cp:revision>
  <dcterms:created xsi:type="dcterms:W3CDTF">2015-02-24T17:03:49Z</dcterms:created>
  <dcterms:modified xsi:type="dcterms:W3CDTF">2015-06-21T08:08:21Z</dcterms:modified>
</cp:coreProperties>
</file>