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1" r:id="rId4"/>
    <p:sldId id="272" r:id="rId5"/>
    <p:sldId id="258" r:id="rId6"/>
    <p:sldId id="259" r:id="rId7"/>
    <p:sldId id="260" r:id="rId8"/>
    <p:sldId id="261" r:id="rId9"/>
    <p:sldId id="262" r:id="rId10"/>
    <p:sldId id="263" r:id="rId11"/>
    <p:sldId id="264" r:id="rId12"/>
    <p:sldId id="265" r:id="rId13"/>
    <p:sldId id="266" r:id="rId14"/>
    <p:sldId id="268" r:id="rId15"/>
    <p:sldId id="267" r:id="rId16"/>
    <p:sldId id="269" r:id="rId17"/>
    <p:sldId id="270"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AB1D180-31A1-402D-91E6-F68B0C32228B}" type="datetimeFigureOut">
              <a:rPr lang="fr-FR" smtClean="0"/>
              <a:pPr/>
              <a:t>07/07/2015</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6877BA70-985B-42E0-8CE5-45568A72ED4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AB1D180-31A1-402D-91E6-F68B0C32228B}"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77BA70-985B-42E0-8CE5-45568A72ED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3AB1D180-31A1-402D-91E6-F68B0C32228B}" type="datetimeFigureOut">
              <a:rPr lang="fr-FR" smtClean="0"/>
              <a:pPr/>
              <a:t>07/07/2015</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6877BA70-985B-42E0-8CE5-45568A72ED4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AB1D180-31A1-402D-91E6-F68B0C32228B}" type="datetimeFigureOut">
              <a:rPr lang="fr-FR" smtClean="0"/>
              <a:pPr/>
              <a:t>07/07/2015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6877BA70-985B-42E0-8CE5-45568A72ED49}"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3AB1D180-31A1-402D-91E6-F68B0C32228B}" type="datetimeFigureOut">
              <a:rPr lang="fr-FR" smtClean="0"/>
              <a:pPr/>
              <a:t>07/07/2015</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877BA70-985B-42E0-8CE5-45568A72ED49}"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3AB1D180-31A1-402D-91E6-F68B0C32228B}" type="datetimeFigureOut">
              <a:rPr lang="fr-FR" smtClean="0"/>
              <a:pPr/>
              <a:t>07/07/2015</a:t>
            </a:fld>
            <a:endParaRPr lang="fr-FR"/>
          </a:p>
        </p:txBody>
      </p:sp>
      <p:sp>
        <p:nvSpPr>
          <p:cNvPr id="10" name="Espace réservé du numéro de diapositive 9"/>
          <p:cNvSpPr>
            <a:spLocks noGrp="1"/>
          </p:cNvSpPr>
          <p:nvPr>
            <p:ph type="sldNum" sz="quarter" idx="16"/>
          </p:nvPr>
        </p:nvSpPr>
        <p:spPr/>
        <p:txBody>
          <a:bodyPr rtlCol="0"/>
          <a:lstStyle/>
          <a:p>
            <a:fld id="{6877BA70-985B-42E0-8CE5-45568A72ED49}"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3AB1D180-31A1-402D-91E6-F68B0C32228B}" type="datetimeFigureOut">
              <a:rPr lang="fr-FR" smtClean="0"/>
              <a:pPr/>
              <a:t>07/07/2015</a:t>
            </a:fld>
            <a:endParaRPr lang="fr-FR"/>
          </a:p>
        </p:txBody>
      </p:sp>
      <p:sp>
        <p:nvSpPr>
          <p:cNvPr id="12" name="Espace réservé du numéro de diapositive 11"/>
          <p:cNvSpPr>
            <a:spLocks noGrp="1"/>
          </p:cNvSpPr>
          <p:nvPr>
            <p:ph type="sldNum" sz="quarter" idx="16"/>
          </p:nvPr>
        </p:nvSpPr>
        <p:spPr/>
        <p:txBody>
          <a:bodyPr rtlCol="0"/>
          <a:lstStyle/>
          <a:p>
            <a:fld id="{6877BA70-985B-42E0-8CE5-45568A72ED49}"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AB1D180-31A1-402D-91E6-F68B0C32228B}" type="datetimeFigureOut">
              <a:rPr lang="fr-FR" smtClean="0"/>
              <a:pPr/>
              <a:t>07/07/2015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6877BA70-985B-42E0-8CE5-45568A72ED4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B1D180-31A1-402D-91E6-F68B0C32228B}" type="datetimeFigureOut">
              <a:rPr lang="fr-FR" smtClean="0"/>
              <a:pPr/>
              <a:t>07/07/2015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6877BA70-985B-42E0-8CE5-45568A72ED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AB1D180-31A1-402D-91E6-F68B0C32228B}" type="datetimeFigureOut">
              <a:rPr lang="fr-FR" smtClean="0"/>
              <a:pPr/>
              <a:t>07/07/2015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6877BA70-985B-42E0-8CE5-45568A72ED49}"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3AB1D180-31A1-402D-91E6-F68B0C32228B}" type="datetimeFigureOut">
              <a:rPr lang="fr-FR" smtClean="0"/>
              <a:pPr/>
              <a:t>07/07/2015</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6877BA70-985B-42E0-8CE5-45568A72ED49}"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AB1D180-31A1-402D-91E6-F68B0C32228B}" type="datetimeFigureOut">
              <a:rPr lang="fr-FR" smtClean="0"/>
              <a:pPr/>
              <a:t>07/07/2015</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877BA70-985B-42E0-8CE5-45568A72ED4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5536" y="188640"/>
            <a:ext cx="8424936" cy="2376264"/>
          </a:xfrm>
        </p:spPr>
        <p:txBody>
          <a:bodyPr>
            <a:normAutofit fontScale="90000"/>
          </a:bodyPr>
          <a:lstStyle/>
          <a:p>
            <a:pPr algn="l"/>
            <a:r>
              <a:rPr lang="fr-FR" sz="3200" b="1" dirty="0" smtClean="0"/>
              <a:t/>
            </a:r>
            <a:br>
              <a:rPr lang="fr-FR" sz="3200" b="1" dirty="0" smtClean="0"/>
            </a:br>
            <a:r>
              <a:rPr lang="fr-FR" sz="3200" b="1" dirty="0"/>
              <a:t/>
            </a:r>
            <a:br>
              <a:rPr lang="fr-FR" sz="3200" b="1" dirty="0"/>
            </a:br>
            <a:r>
              <a:rPr lang="fr-FR" sz="3200" b="1" dirty="0" smtClean="0"/>
              <a:t/>
            </a:r>
            <a:br>
              <a:rPr lang="fr-FR" sz="3200" b="1" dirty="0" smtClean="0"/>
            </a:br>
            <a:r>
              <a:rPr lang="fr-FR" sz="3200" b="1" dirty="0" smtClean="0"/>
              <a:t/>
            </a:r>
            <a:br>
              <a:rPr lang="fr-FR" sz="3200" b="1" dirty="0" smtClean="0"/>
            </a:br>
            <a:r>
              <a:rPr lang="fr-FR" sz="2000" b="1" dirty="0" smtClean="0"/>
              <a:t>LE PROGRÈS AFRICAIN À TRAVERS LES OBJECTIFS  DU PLAN MONDIAL POUR LA DÉCENNIE D’ACTION POUR LA SÉCURITÉ ROUTIÈRE 2011-2020</a:t>
            </a:r>
            <a:br>
              <a:rPr lang="fr-FR" sz="2000" b="1" dirty="0" smtClean="0"/>
            </a:br>
            <a:r>
              <a:rPr lang="fr-FR" sz="3200" b="1" dirty="0"/>
              <a:t/>
            </a:r>
            <a:br>
              <a:rPr lang="fr-FR" sz="3200" b="1" dirty="0"/>
            </a:br>
            <a:r>
              <a:rPr lang="fr-FR" dirty="0"/>
              <a:t/>
            </a:r>
            <a:br>
              <a:rPr lang="fr-FR" dirty="0"/>
            </a:br>
            <a:endParaRPr lang="fr-FR" dirty="0"/>
          </a:p>
        </p:txBody>
      </p:sp>
      <p:sp>
        <p:nvSpPr>
          <p:cNvPr id="3" name="Sous-titre 2"/>
          <p:cNvSpPr>
            <a:spLocks noGrp="1"/>
          </p:cNvSpPr>
          <p:nvPr>
            <p:ph type="subTitle" idx="1"/>
          </p:nvPr>
        </p:nvSpPr>
        <p:spPr>
          <a:xfrm>
            <a:off x="611560" y="1556792"/>
            <a:ext cx="8064896" cy="4896544"/>
          </a:xfrm>
        </p:spPr>
        <p:txBody>
          <a:bodyPr>
            <a:normAutofit/>
          </a:bodyPr>
          <a:lstStyle/>
          <a:p>
            <a:r>
              <a:rPr lang="fr-FR" sz="1900" dirty="0" smtClean="0"/>
              <a:t>ENQUETE AUPRÈS DES DIRIGEANTS DES AGENCES DE SÉCURITÉ ROUTIÈRE</a:t>
            </a:r>
          </a:p>
          <a:p>
            <a:pPr algn="just"/>
            <a:r>
              <a:rPr lang="fr-FR" sz="1900" dirty="0" smtClean="0"/>
              <a:t>Préparé par :</a:t>
            </a:r>
          </a:p>
          <a:p>
            <a:pPr algn="just"/>
            <a:r>
              <a:rPr lang="fr-FR" sz="1900" dirty="0" smtClean="0"/>
              <a:t>Vincent </a:t>
            </a:r>
            <a:r>
              <a:rPr lang="fr-FR" sz="1900" dirty="0" err="1" smtClean="0"/>
              <a:t>Lissom</a:t>
            </a:r>
            <a:r>
              <a:rPr lang="fr-FR" sz="1900" dirty="0" smtClean="0"/>
              <a:t>, consultant</a:t>
            </a:r>
          </a:p>
          <a:p>
            <a:pPr algn="just"/>
            <a:endParaRPr lang="fr-FR" sz="1900" dirty="0" smtClean="0"/>
          </a:p>
          <a:p>
            <a:pPr algn="just"/>
            <a:r>
              <a:rPr lang="fr-FR" sz="1900" dirty="0" smtClean="0"/>
              <a:t>Troisième conférence africaine sur la sécurité routière </a:t>
            </a:r>
          </a:p>
          <a:p>
            <a:pPr algn="just"/>
            <a:endParaRPr lang="fr-FR" sz="1900" dirty="0" smtClean="0"/>
          </a:p>
          <a:p>
            <a:pPr algn="just"/>
            <a:r>
              <a:rPr lang="fr-FR" sz="1900" dirty="0" err="1" smtClean="0"/>
              <a:t>Addis</a:t>
            </a:r>
            <a:r>
              <a:rPr lang="fr-FR" sz="1900" dirty="0" smtClean="0"/>
              <a:t> </a:t>
            </a:r>
            <a:r>
              <a:rPr lang="fr-FR" sz="1900" dirty="0" err="1" smtClean="0"/>
              <a:t>Abeba</a:t>
            </a:r>
            <a:r>
              <a:rPr lang="fr-FR" sz="1900" dirty="0" smtClean="0"/>
              <a:t>, 7 juillet 2015</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200" dirty="0" smtClean="0"/>
              <a:t/>
            </a:r>
            <a:br>
              <a:rPr lang="fr-FR" sz="2200" dirty="0" smtClean="0"/>
            </a:br>
            <a:r>
              <a:rPr lang="fr-FR" sz="2200" dirty="0" smtClean="0"/>
              <a:t>Votre pays est-il Partie à l’un quelconque des instruments juridiques régionaux relatifs à la sécurité routière : voici le détail des réponses </a:t>
            </a:r>
            <a:r>
              <a:rPr lang="fr-FR" dirty="0" smtClean="0"/>
              <a:t/>
            </a:r>
            <a:br>
              <a:rPr lang="fr-FR" dirty="0" smtClean="0"/>
            </a:br>
            <a:endParaRPr lang="fr-FR" dirty="0"/>
          </a:p>
        </p:txBody>
      </p:sp>
      <p:graphicFrame>
        <p:nvGraphicFramePr>
          <p:cNvPr id="4" name="Espace réservé du contenu 3"/>
          <p:cNvGraphicFramePr>
            <a:graphicFrameLocks noGrp="1"/>
          </p:cNvGraphicFramePr>
          <p:nvPr>
            <p:ph sz="quarter" idx="1"/>
          </p:nvPr>
        </p:nvGraphicFramePr>
        <p:xfrm>
          <a:off x="612775" y="1600200"/>
          <a:ext cx="8153400" cy="6441440"/>
        </p:xfrm>
        <a:graphic>
          <a:graphicData uri="http://schemas.openxmlformats.org/drawingml/2006/table">
            <a:tbl>
              <a:tblPr firstRow="1" bandRow="1">
                <a:tableStyleId>{5C22544A-7EE6-4342-B048-85BDC9FD1C3A}</a:tableStyleId>
              </a:tblPr>
              <a:tblGrid>
                <a:gridCol w="1223050"/>
                <a:gridCol w="1141460"/>
                <a:gridCol w="5788890"/>
              </a:tblGrid>
              <a:tr h="370840">
                <a:tc>
                  <a:txBody>
                    <a:bodyPr/>
                    <a:lstStyle/>
                    <a:p>
                      <a:r>
                        <a:rPr lang="fr-FR" dirty="0" smtClean="0"/>
                        <a:t>Pays </a:t>
                      </a:r>
                      <a:endParaRPr lang="fr-FR" dirty="0"/>
                    </a:p>
                  </a:txBody>
                  <a:tcPr marL="90593" marR="90593"/>
                </a:tc>
                <a:tc>
                  <a:txBody>
                    <a:bodyPr/>
                    <a:lstStyle/>
                    <a:p>
                      <a:r>
                        <a:rPr lang="fr-FR" dirty="0" smtClean="0"/>
                        <a:t>Réponses </a:t>
                      </a:r>
                      <a:endParaRPr lang="fr-FR" dirty="0"/>
                    </a:p>
                  </a:txBody>
                  <a:tcPr marL="90593" marR="90593"/>
                </a:tc>
                <a:tc>
                  <a:txBody>
                    <a:bodyPr/>
                    <a:lstStyle/>
                    <a:p>
                      <a:r>
                        <a:rPr lang="fr-FR" dirty="0" smtClean="0"/>
                        <a:t>Instruments </a:t>
                      </a:r>
                      <a:endParaRPr lang="fr-FR" dirty="0"/>
                    </a:p>
                  </a:txBody>
                  <a:tcPr marL="90593" marR="90593"/>
                </a:tc>
              </a:tr>
              <a:tr h="370840">
                <a:tc>
                  <a:txBody>
                    <a:bodyPr/>
                    <a:lstStyle/>
                    <a:p>
                      <a:r>
                        <a:rPr lang="fr-FR" dirty="0" smtClean="0"/>
                        <a:t>Algérie </a:t>
                      </a:r>
                      <a:endParaRPr lang="fr-FR" dirty="0"/>
                    </a:p>
                  </a:txBody>
                  <a:tcPr marL="90593" marR="90593"/>
                </a:tc>
                <a:tc>
                  <a:txBody>
                    <a:bodyPr/>
                    <a:lstStyle/>
                    <a:p>
                      <a:r>
                        <a:rPr lang="fr-FR" dirty="0" smtClean="0"/>
                        <a:t>Oui </a:t>
                      </a:r>
                      <a:endParaRPr lang="fr-FR" dirty="0"/>
                    </a:p>
                  </a:txBody>
                  <a:tcPr marL="90593" marR="90593"/>
                </a:tc>
                <a:tc>
                  <a:txBody>
                    <a:bodyPr/>
                    <a:lstStyle/>
                    <a:p>
                      <a:r>
                        <a:rPr lang="fr-FR" sz="1800" kern="1200" dirty="0" err="1" smtClean="0">
                          <a:solidFill>
                            <a:schemeClr val="dk1"/>
                          </a:solidFill>
                          <a:latin typeface="+mn-lt"/>
                          <a:ea typeface="+mn-ea"/>
                          <a:cs typeface="+mn-cs"/>
                        </a:rPr>
                        <a:t>EuroMED</a:t>
                      </a:r>
                      <a:r>
                        <a:rPr lang="fr-FR" sz="1800" kern="1200" dirty="0" smtClean="0">
                          <a:solidFill>
                            <a:schemeClr val="dk1"/>
                          </a:solidFill>
                          <a:latin typeface="+mn-lt"/>
                          <a:ea typeface="+mn-ea"/>
                          <a:cs typeface="+mn-cs"/>
                        </a:rPr>
                        <a:t> Transport</a:t>
                      </a:r>
                      <a:endParaRPr lang="fr-FR" dirty="0"/>
                    </a:p>
                  </a:txBody>
                  <a:tcPr marL="90593" marR="90593"/>
                </a:tc>
              </a:tr>
              <a:tr h="370840">
                <a:tc>
                  <a:txBody>
                    <a:bodyPr/>
                    <a:lstStyle/>
                    <a:p>
                      <a:r>
                        <a:rPr lang="fr-FR" dirty="0" smtClean="0"/>
                        <a:t>Burkina</a:t>
                      </a:r>
                      <a:endParaRPr lang="fr-FR" dirty="0"/>
                    </a:p>
                  </a:txBody>
                  <a:tcPr marL="90593" marR="90593"/>
                </a:tc>
                <a:tc>
                  <a:txBody>
                    <a:bodyPr/>
                    <a:lstStyle/>
                    <a:p>
                      <a:r>
                        <a:rPr lang="fr-FR" dirty="0" smtClean="0"/>
                        <a:t>Oui </a:t>
                      </a:r>
                      <a:endParaRPr lang="fr-FR" dirty="0"/>
                    </a:p>
                  </a:txBody>
                  <a:tcPr marL="90593" marR="905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Le Protocole du 29 mai 1979 relatif à la libre circulation des personnes, au droit de résidence et d’établissement dans l’espace  CEDEAO ;</a:t>
                      </a:r>
                    </a:p>
                    <a:p>
                      <a:r>
                        <a:rPr lang="fr-FR" dirty="0" smtClean="0"/>
                        <a:t>Et 10 autres instruments</a:t>
                      </a:r>
                      <a:endParaRPr lang="fr-FR" dirty="0"/>
                    </a:p>
                  </a:txBody>
                  <a:tcPr marL="90593" marR="90593"/>
                </a:tc>
              </a:tr>
              <a:tr h="370840">
                <a:tc>
                  <a:txBody>
                    <a:bodyPr/>
                    <a:lstStyle/>
                    <a:p>
                      <a:r>
                        <a:rPr lang="fr-FR" dirty="0" smtClean="0"/>
                        <a:t>Cameroun</a:t>
                      </a:r>
                      <a:endParaRPr lang="fr-FR" dirty="0"/>
                    </a:p>
                  </a:txBody>
                  <a:tcPr marL="90593" marR="90593"/>
                </a:tc>
                <a:tc>
                  <a:txBody>
                    <a:bodyPr/>
                    <a:lstStyle/>
                    <a:p>
                      <a:r>
                        <a:rPr lang="fr-FR" dirty="0" smtClean="0"/>
                        <a:t>Oui </a:t>
                      </a:r>
                      <a:endParaRPr lang="fr-FR" dirty="0"/>
                    </a:p>
                  </a:txBody>
                  <a:tcPr marL="90593" marR="90593"/>
                </a:tc>
                <a:tc>
                  <a:txBody>
                    <a:bodyPr/>
                    <a:lstStyle/>
                    <a:p>
                      <a:r>
                        <a:rPr lang="fr-FR" sz="1800" kern="1200" dirty="0" smtClean="0">
                          <a:solidFill>
                            <a:schemeClr val="dk1"/>
                          </a:solidFill>
                          <a:latin typeface="+mn-lt"/>
                          <a:ea typeface="+mn-ea"/>
                          <a:cs typeface="+mn-cs"/>
                        </a:rPr>
                        <a:t>Code CEMAC de la route, L’acte CEMAC pour le transport des marchandises dangereuses </a:t>
                      </a:r>
                      <a:endParaRPr lang="fr-FR" dirty="0"/>
                    </a:p>
                  </a:txBody>
                  <a:tcPr marL="90593" marR="90593"/>
                </a:tc>
              </a:tr>
              <a:tr h="370840">
                <a:tc>
                  <a:txBody>
                    <a:bodyPr/>
                    <a:lstStyle/>
                    <a:p>
                      <a:r>
                        <a:rPr lang="fr-FR" dirty="0" smtClean="0"/>
                        <a:t>RDC</a:t>
                      </a:r>
                      <a:endParaRPr lang="fr-FR" dirty="0"/>
                    </a:p>
                  </a:txBody>
                  <a:tcPr marL="90593" marR="90593"/>
                </a:tc>
                <a:tc>
                  <a:txBody>
                    <a:bodyPr/>
                    <a:lstStyle/>
                    <a:p>
                      <a:r>
                        <a:rPr lang="fr-FR" dirty="0" smtClean="0"/>
                        <a:t>Oui </a:t>
                      </a:r>
                      <a:endParaRPr lang="fr-FR" dirty="0"/>
                    </a:p>
                  </a:txBody>
                  <a:tcPr marL="90593" marR="90593"/>
                </a:tc>
                <a:tc>
                  <a:txBody>
                    <a:bodyPr/>
                    <a:lstStyle/>
                    <a:p>
                      <a:pPr indent="270510">
                        <a:spcAft>
                          <a:spcPts val="0"/>
                        </a:spcAft>
                        <a:tabLst>
                          <a:tab pos="3519170" algn="l"/>
                        </a:tabLst>
                      </a:pPr>
                      <a:r>
                        <a:rPr lang="fr-FR" sz="1800" i="1" dirty="0">
                          <a:latin typeface="Times New Roman"/>
                          <a:ea typeface="Calibri"/>
                          <a:cs typeface="Times New Roman"/>
                        </a:rPr>
                        <a:t>	</a:t>
                      </a:r>
                      <a:endParaRPr lang="fr-FR" sz="1800" dirty="0">
                        <a:latin typeface="Times New Roman"/>
                        <a:ea typeface="Times New Roman"/>
                        <a:cs typeface="Times New Roman"/>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800" dirty="0">
                          <a:latin typeface="Times New Roman"/>
                          <a:ea typeface="Times New Roman"/>
                          <a:cs typeface="Times New Roman"/>
                        </a:rPr>
                        <a:t> </a:t>
                      </a:r>
                      <a:r>
                        <a:rPr lang="fr-FR" sz="1800" dirty="0" smtClean="0">
                          <a:latin typeface="Calibri"/>
                          <a:ea typeface="Calibri"/>
                          <a:cs typeface="Times New Roman"/>
                        </a:rPr>
                        <a:t>La RDC utilise et respecte la sécurité routière des pays de la SADEC, du COMESA et de l’A.C.T.T-CN dont il est membre</a:t>
                      </a:r>
                      <a:endParaRPr lang="fr-FR" sz="1800" dirty="0" smtClean="0">
                        <a:latin typeface="Times New Roman"/>
                        <a:ea typeface="Times New Roman"/>
                        <a:cs typeface="Times New Roman"/>
                      </a:endParaRPr>
                    </a:p>
                    <a:p>
                      <a:pPr algn="just">
                        <a:spcAft>
                          <a:spcPts val="0"/>
                        </a:spcAft>
                      </a:pPr>
                      <a:endParaRPr lang="fr-FR" sz="1800" dirty="0">
                        <a:latin typeface="Times New Roman"/>
                        <a:ea typeface="Times New Roman"/>
                        <a:cs typeface="Times New Roman"/>
                      </a:endParaRPr>
                    </a:p>
                  </a:txBody>
                  <a:tcPr marL="67945" marR="67945" marT="0" marB="0"/>
                </a:tc>
              </a:tr>
              <a:tr h="370840">
                <a:tc>
                  <a:txBody>
                    <a:bodyPr/>
                    <a:lstStyle/>
                    <a:p>
                      <a:endParaRPr lang="fr-FR" dirty="0"/>
                    </a:p>
                  </a:txBody>
                  <a:tcPr marL="90593" marR="90593"/>
                </a:tc>
                <a:tc>
                  <a:txBody>
                    <a:bodyPr/>
                    <a:lstStyle/>
                    <a:p>
                      <a:endParaRPr lang="fr-FR" dirty="0"/>
                    </a:p>
                  </a:txBody>
                  <a:tcPr marL="90593" marR="90593"/>
                </a:tc>
                <a:tc>
                  <a:txBody>
                    <a:bodyPr/>
                    <a:lstStyle/>
                    <a:p>
                      <a:pPr>
                        <a:spcAft>
                          <a:spcPts val="0"/>
                        </a:spcAft>
                      </a:pPr>
                      <a:endParaRPr lang="fr-FR" sz="1800" dirty="0">
                        <a:latin typeface="Times New Roman"/>
                        <a:ea typeface="Times New Roman"/>
                        <a:cs typeface="Times New Roman"/>
                      </a:endParaRPr>
                    </a:p>
                  </a:txBody>
                  <a:tcPr marL="67945" marR="67945" marT="0" marB="0"/>
                </a:tc>
              </a:tr>
              <a:tr h="370840">
                <a:tc>
                  <a:txBody>
                    <a:bodyPr/>
                    <a:lstStyle/>
                    <a:p>
                      <a:r>
                        <a:rPr lang="fr-FR" dirty="0" smtClean="0"/>
                        <a:t>Togo </a:t>
                      </a:r>
                      <a:endParaRPr lang="fr-FR" dirty="0"/>
                    </a:p>
                  </a:txBody>
                  <a:tcPr marL="90593" marR="90593"/>
                </a:tc>
                <a:tc>
                  <a:txBody>
                    <a:bodyPr/>
                    <a:lstStyle/>
                    <a:p>
                      <a:r>
                        <a:rPr lang="fr-FR" dirty="0" smtClean="0"/>
                        <a:t>Oui </a:t>
                      </a:r>
                      <a:endParaRPr lang="fr-FR" dirty="0"/>
                    </a:p>
                  </a:txBody>
                  <a:tcPr marL="90593" marR="90593"/>
                </a:tc>
                <a:tc>
                  <a:txBody>
                    <a:bodyPr/>
                    <a:lstStyle/>
                    <a:p>
                      <a:r>
                        <a:rPr lang="fr-FR" sz="1800" kern="1200" dirty="0" smtClean="0">
                          <a:solidFill>
                            <a:schemeClr val="dk1"/>
                          </a:solidFill>
                          <a:latin typeface="+mn-lt"/>
                          <a:ea typeface="+mn-ea"/>
                          <a:cs typeface="+mn-cs"/>
                        </a:rPr>
                        <a:t>les textes communautaires de la CEDEAO et de l’UEMOA sur la sécurité routière.</a:t>
                      </a:r>
                      <a:endParaRPr lang="fr-FR" dirty="0"/>
                    </a:p>
                  </a:txBody>
                  <a:tcPr marL="67945" marR="67945" marT="0" marB="0"/>
                </a:tc>
              </a:tr>
              <a:tr h="370840">
                <a:tc>
                  <a:txBody>
                    <a:bodyPr/>
                    <a:lstStyle/>
                    <a:p>
                      <a:r>
                        <a:rPr lang="fr-FR" dirty="0" smtClean="0"/>
                        <a:t>Mali </a:t>
                      </a:r>
                      <a:endParaRPr lang="fr-FR" dirty="0"/>
                    </a:p>
                  </a:txBody>
                  <a:tcPr marL="90593" marR="90593"/>
                </a:tc>
                <a:tc>
                  <a:txBody>
                    <a:bodyPr/>
                    <a:lstStyle/>
                    <a:p>
                      <a:r>
                        <a:rPr lang="fr-FR" dirty="0" smtClean="0"/>
                        <a:t>Oui </a:t>
                      </a:r>
                      <a:endParaRPr lang="fr-FR" dirty="0"/>
                    </a:p>
                  </a:txBody>
                  <a:tcPr marL="90593" marR="90593"/>
                </a:tc>
                <a:tc>
                  <a:txBody>
                    <a:bodyPr/>
                    <a:lstStyle/>
                    <a:p>
                      <a:endParaRPr lang="fr-FR" dirty="0"/>
                    </a:p>
                  </a:txBody>
                  <a:tcPr marL="67945" marR="67945" marT="0" marB="0"/>
                </a:tc>
              </a:tr>
              <a:tr h="370840">
                <a:tc>
                  <a:txBody>
                    <a:bodyPr/>
                    <a:lstStyle/>
                    <a:p>
                      <a:r>
                        <a:rPr lang="fr-FR" dirty="0" smtClean="0"/>
                        <a:t>Niger</a:t>
                      </a:r>
                      <a:endParaRPr lang="fr-FR" dirty="0"/>
                    </a:p>
                  </a:txBody>
                  <a:tcPr marL="90593" marR="90593"/>
                </a:tc>
                <a:tc>
                  <a:txBody>
                    <a:bodyPr/>
                    <a:lstStyle/>
                    <a:p>
                      <a:r>
                        <a:rPr lang="fr-FR" dirty="0" smtClean="0"/>
                        <a:t>Oui </a:t>
                      </a:r>
                      <a:endParaRPr lang="fr-FR" dirty="0"/>
                    </a:p>
                  </a:txBody>
                  <a:tcPr marL="90593" marR="90593"/>
                </a:tc>
                <a:tc>
                  <a:txBody>
                    <a:bodyPr/>
                    <a:lstStyle/>
                    <a:p>
                      <a:endParaRPr lang="fr-FR" dirty="0"/>
                    </a:p>
                  </a:txBody>
                  <a:tcPr marL="67945" marR="67945" marT="0" marB="0"/>
                </a:tc>
              </a:tr>
              <a:tr h="370840">
                <a:tc>
                  <a:txBody>
                    <a:bodyPr/>
                    <a:lstStyle/>
                    <a:p>
                      <a:r>
                        <a:rPr lang="fr-FR" dirty="0" smtClean="0"/>
                        <a:t>Maroc </a:t>
                      </a:r>
                      <a:endParaRPr lang="fr-FR" dirty="0"/>
                    </a:p>
                  </a:txBody>
                  <a:tcPr marL="90593" marR="90593"/>
                </a:tc>
                <a:tc>
                  <a:txBody>
                    <a:bodyPr/>
                    <a:lstStyle/>
                    <a:p>
                      <a:r>
                        <a:rPr lang="fr-FR" dirty="0" smtClean="0"/>
                        <a:t>Non </a:t>
                      </a:r>
                      <a:endParaRPr lang="fr-FR" dirty="0"/>
                    </a:p>
                  </a:txBody>
                  <a:tcPr marL="90593" marR="90593"/>
                </a:tc>
                <a:tc>
                  <a:txBody>
                    <a:bodyPr/>
                    <a:lstStyle/>
                    <a:p>
                      <a:pPr>
                        <a:spcAft>
                          <a:spcPts val="0"/>
                        </a:spcAft>
                      </a:pPr>
                      <a:endParaRPr lang="fr-FR" sz="1200" dirty="0">
                        <a:latin typeface="Times New Roman"/>
                        <a:ea typeface="Times New Roman"/>
                        <a:cs typeface="Times New Roman"/>
                      </a:endParaRPr>
                    </a:p>
                  </a:txBody>
                  <a:tcPr marL="67945" marR="67945" marT="0" marB="0"/>
                </a:tc>
              </a:tr>
              <a:tr h="370840">
                <a:tc>
                  <a:txBody>
                    <a:bodyPr/>
                    <a:lstStyle/>
                    <a:p>
                      <a:r>
                        <a:rPr lang="fr-FR" dirty="0" smtClean="0"/>
                        <a:t>Burundi </a:t>
                      </a:r>
                      <a:endParaRPr lang="fr-FR" dirty="0"/>
                    </a:p>
                  </a:txBody>
                  <a:tcPr marL="90593" marR="90593"/>
                </a:tc>
                <a:tc>
                  <a:txBody>
                    <a:bodyPr/>
                    <a:lstStyle/>
                    <a:p>
                      <a:r>
                        <a:rPr lang="fr-FR" dirty="0" smtClean="0"/>
                        <a:t>Non </a:t>
                      </a:r>
                      <a:endParaRPr lang="fr-FR" dirty="0"/>
                    </a:p>
                  </a:txBody>
                  <a:tcPr marL="90593" marR="90593"/>
                </a:tc>
                <a:tc>
                  <a:txBody>
                    <a:bodyPr/>
                    <a:lstStyle/>
                    <a:p>
                      <a:pPr>
                        <a:spcAft>
                          <a:spcPts val="0"/>
                        </a:spcAft>
                      </a:pPr>
                      <a:endParaRPr lang="fr-FR" sz="1200" dirty="0">
                        <a:latin typeface="Times New Roman"/>
                        <a:ea typeface="Times New Roman"/>
                        <a:cs typeface="Times New Roman"/>
                      </a:endParaRPr>
                    </a:p>
                  </a:txBody>
                  <a:tcPr marL="67945" marR="67945" marT="0" marB="0"/>
                </a:tc>
              </a:tr>
              <a:tr h="370840">
                <a:tc>
                  <a:txBody>
                    <a:bodyPr/>
                    <a:lstStyle/>
                    <a:p>
                      <a:r>
                        <a:rPr lang="fr-FR" dirty="0" smtClean="0"/>
                        <a:t>Sénégal </a:t>
                      </a:r>
                      <a:endParaRPr lang="fr-FR" dirty="0"/>
                    </a:p>
                  </a:txBody>
                  <a:tcPr marL="90593" marR="90593"/>
                </a:tc>
                <a:tc>
                  <a:txBody>
                    <a:bodyPr/>
                    <a:lstStyle/>
                    <a:p>
                      <a:r>
                        <a:rPr lang="fr-FR" dirty="0" smtClean="0"/>
                        <a:t>Non </a:t>
                      </a:r>
                      <a:endParaRPr lang="fr-FR" dirty="0"/>
                    </a:p>
                  </a:txBody>
                  <a:tcPr marL="90593" marR="90593"/>
                </a:tc>
                <a:tc>
                  <a:txBody>
                    <a:bodyPr/>
                    <a:lstStyle/>
                    <a:p>
                      <a:pPr>
                        <a:spcAft>
                          <a:spcPts val="0"/>
                        </a:spcAft>
                      </a:pPr>
                      <a:endParaRPr lang="fr-FR" sz="1200" dirty="0">
                        <a:latin typeface="Times New Roman"/>
                        <a:ea typeface="Times New Roman"/>
                        <a:cs typeface="Times New Roman"/>
                      </a:endParaRPr>
                    </a:p>
                  </a:txBody>
                  <a:tcPr marL="67945" marR="67945"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000" dirty="0" smtClean="0"/>
              <a:t>Votre pays est-il doté d’une stratégie de sécurité routière ?Dans l’affirmative, pourriez-vous nous la faire parvenir par courriel ?</a:t>
            </a:r>
            <a:endParaRPr lang="fr-FR" sz="2000" dirty="0"/>
          </a:p>
        </p:txBody>
      </p:sp>
      <p:graphicFrame>
        <p:nvGraphicFramePr>
          <p:cNvPr id="4" name="Espace réservé du contenu 3"/>
          <p:cNvGraphicFramePr>
            <a:graphicFrameLocks noGrp="1"/>
          </p:cNvGraphicFramePr>
          <p:nvPr>
            <p:ph sz="quarter" idx="1"/>
          </p:nvPr>
        </p:nvGraphicFramePr>
        <p:xfrm>
          <a:off x="612775" y="1600200"/>
          <a:ext cx="8153400" cy="4079240"/>
        </p:xfrm>
        <a:graphic>
          <a:graphicData uri="http://schemas.openxmlformats.org/drawingml/2006/table">
            <a:tbl>
              <a:tblPr firstRow="1" bandRow="1">
                <a:tableStyleId>{5C22544A-7EE6-4342-B048-85BDC9FD1C3A}</a:tableStyleId>
              </a:tblPr>
              <a:tblGrid>
                <a:gridCol w="2717800"/>
                <a:gridCol w="2717800"/>
                <a:gridCol w="2717800"/>
              </a:tblGrid>
              <a:tr h="370840">
                <a:tc>
                  <a:txBody>
                    <a:bodyPr/>
                    <a:lstStyle/>
                    <a:p>
                      <a:r>
                        <a:rPr lang="fr-FR" dirty="0" smtClean="0"/>
                        <a:t>Pays </a:t>
                      </a:r>
                      <a:endParaRPr lang="fr-FR" dirty="0"/>
                    </a:p>
                  </a:txBody>
                  <a:tcPr marL="90593" marR="90593"/>
                </a:tc>
                <a:tc>
                  <a:txBody>
                    <a:bodyPr/>
                    <a:lstStyle/>
                    <a:p>
                      <a:r>
                        <a:rPr lang="fr-FR" dirty="0" smtClean="0"/>
                        <a:t>Réponses </a:t>
                      </a:r>
                      <a:endParaRPr lang="fr-FR" dirty="0"/>
                    </a:p>
                  </a:txBody>
                  <a:tcPr marL="90593" marR="90593"/>
                </a:tc>
                <a:tc>
                  <a:txBody>
                    <a:bodyPr/>
                    <a:lstStyle/>
                    <a:p>
                      <a:r>
                        <a:rPr lang="fr-FR" dirty="0" smtClean="0"/>
                        <a:t>Copie ???</a:t>
                      </a:r>
                      <a:endParaRPr lang="fr-FR" dirty="0"/>
                    </a:p>
                  </a:txBody>
                  <a:tcPr marL="90593" marR="90593"/>
                </a:tc>
              </a:tr>
              <a:tr h="370840">
                <a:tc>
                  <a:txBody>
                    <a:bodyPr/>
                    <a:lstStyle/>
                    <a:p>
                      <a:pPr>
                        <a:spcAft>
                          <a:spcPts val="0"/>
                        </a:spcAft>
                      </a:pPr>
                      <a:r>
                        <a:rPr lang="en-US" sz="1600">
                          <a:latin typeface="Calibri"/>
                          <a:ea typeface="Calibri"/>
                          <a:cs typeface="Times New Roman"/>
                        </a:rPr>
                        <a:t>Algérie</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N’a pas envoyé</a:t>
                      </a:r>
                      <a:endParaRPr lang="fr-FR" sz="160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Burkina</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N’a pas envoyé</a:t>
                      </a:r>
                      <a:endParaRPr lang="fr-FR" sz="160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Cameroun</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N’a pas envoyé</a:t>
                      </a:r>
                      <a:endParaRPr lang="fr-FR" sz="160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Mali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N’a pas envoyé</a:t>
                      </a:r>
                      <a:endParaRPr lang="fr-FR" sz="160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Maroc</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Disponible</a:t>
                      </a:r>
                      <a:endParaRPr lang="fr-FR" sz="160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Niger </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dirty="0" err="1" smtClean="0">
                          <a:latin typeface="Calibri"/>
                          <a:ea typeface="Times New Roman"/>
                          <a:cs typeface="Times New Roman"/>
                        </a:rPr>
                        <a:t>Disponible</a:t>
                      </a:r>
                      <a:r>
                        <a:rPr lang="en-US" sz="1600" baseline="0" dirty="0" smtClean="0">
                          <a:latin typeface="Calibri"/>
                          <a:ea typeface="Times New Roman"/>
                          <a:cs typeface="Times New Roman"/>
                        </a:rPr>
                        <a:t> </a:t>
                      </a:r>
                      <a:endParaRPr lang="fr-FR" sz="1600" dirty="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RDC</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Disponible</a:t>
                      </a:r>
                      <a:endParaRPr lang="fr-FR" sz="160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Senegal</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OUI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N’a pas envoyé</a:t>
                      </a:r>
                      <a:endParaRPr lang="fr-FR" sz="1600">
                        <a:latin typeface="Times New Roman"/>
                        <a:ea typeface="Times New Roman"/>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Burundi</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NON</a:t>
                      </a:r>
                      <a:endParaRPr lang="fr-FR" sz="1600">
                        <a:latin typeface="Times New Roman"/>
                        <a:ea typeface="Times New Roman"/>
                        <a:cs typeface="Times New Roman"/>
                      </a:endParaRPr>
                    </a:p>
                  </a:txBody>
                  <a:tcPr marL="67945" marR="67945" marT="0" marB="0"/>
                </a:tc>
                <a:tc>
                  <a:txBody>
                    <a:bodyPr/>
                    <a:lstStyle/>
                    <a:p>
                      <a:pPr>
                        <a:spcAft>
                          <a:spcPts val="0"/>
                        </a:spcAft>
                      </a:pPr>
                      <a:endParaRPr lang="en-US" sz="1600">
                        <a:latin typeface="Calibri"/>
                        <a:ea typeface="Calibri"/>
                        <a:cs typeface="Times New Roman"/>
                      </a:endParaRPr>
                    </a:p>
                  </a:txBody>
                  <a:tcPr marL="67945" marR="67945" marT="0" marB="0"/>
                </a:tc>
              </a:tr>
              <a:tr h="370840">
                <a:tc>
                  <a:txBody>
                    <a:bodyPr/>
                    <a:lstStyle/>
                    <a:p>
                      <a:pPr>
                        <a:spcAft>
                          <a:spcPts val="0"/>
                        </a:spcAft>
                      </a:pPr>
                      <a:r>
                        <a:rPr lang="en-US" sz="1600">
                          <a:latin typeface="Calibri"/>
                          <a:ea typeface="Calibri"/>
                          <a:cs typeface="Times New Roman"/>
                        </a:rPr>
                        <a:t>Togo</a:t>
                      </a:r>
                      <a:endParaRPr lang="fr-FR" sz="1600">
                        <a:latin typeface="Times New Roman"/>
                        <a:ea typeface="Times New Roman"/>
                        <a:cs typeface="Times New Roman"/>
                      </a:endParaRPr>
                    </a:p>
                  </a:txBody>
                  <a:tcPr marL="67945" marR="67945" marT="0" marB="0"/>
                </a:tc>
                <a:tc>
                  <a:txBody>
                    <a:bodyPr/>
                    <a:lstStyle/>
                    <a:p>
                      <a:pPr>
                        <a:spcAft>
                          <a:spcPts val="0"/>
                        </a:spcAft>
                      </a:pPr>
                      <a:r>
                        <a:rPr lang="en-US" sz="1600">
                          <a:latin typeface="Calibri"/>
                          <a:ea typeface="Calibri"/>
                          <a:cs typeface="Times New Roman"/>
                        </a:rPr>
                        <a:t>NON</a:t>
                      </a:r>
                      <a:endParaRPr lang="fr-FR" sz="1600">
                        <a:latin typeface="Times New Roman"/>
                        <a:ea typeface="Times New Roman"/>
                        <a:cs typeface="Times New Roman"/>
                      </a:endParaRPr>
                    </a:p>
                  </a:txBody>
                  <a:tcPr marL="67945" marR="67945" marT="0" marB="0"/>
                </a:tc>
                <a:tc>
                  <a:txBody>
                    <a:bodyPr/>
                    <a:lstStyle/>
                    <a:p>
                      <a:pPr>
                        <a:spcAft>
                          <a:spcPts val="0"/>
                        </a:spcAft>
                      </a:pPr>
                      <a:endParaRPr lang="en-US" sz="1600" dirty="0">
                        <a:latin typeface="Calibri"/>
                        <a:ea typeface="Calibri"/>
                        <a:cs typeface="Times New Roman"/>
                      </a:endParaRPr>
                    </a:p>
                  </a:txBody>
                  <a:tcPr marL="67945" marR="67945" marT="0" marB="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000" dirty="0" smtClean="0"/>
              <a:t/>
            </a:r>
            <a:br>
              <a:rPr lang="fr-FR" sz="2000" dirty="0" smtClean="0"/>
            </a:br>
            <a:r>
              <a:rPr lang="fr-FR" sz="2000" dirty="0" smtClean="0"/>
              <a:t/>
            </a:r>
            <a:br>
              <a:rPr lang="fr-FR" sz="2000" dirty="0" smtClean="0"/>
            </a:br>
            <a:r>
              <a:rPr lang="fr-FR" sz="2000" b="1" dirty="0" smtClean="0"/>
              <a:t>Votre pays collecte-t-il des données concernant les accidents de la circulation ? Dans l’affirmative, comment est défini « un décès imputable à un accident de la route » dans votre pays ? </a:t>
            </a:r>
            <a:r>
              <a:rPr lang="fr-FR" dirty="0" smtClean="0"/>
              <a:t/>
            </a:r>
            <a:br>
              <a:rPr lang="fr-FR" dirty="0" smtClean="0"/>
            </a:br>
            <a:endParaRPr lang="fr-FR" dirty="0"/>
          </a:p>
        </p:txBody>
      </p:sp>
      <p:graphicFrame>
        <p:nvGraphicFramePr>
          <p:cNvPr id="4" name="Espace réservé du contenu 3"/>
          <p:cNvGraphicFramePr>
            <a:graphicFrameLocks noGrp="1"/>
          </p:cNvGraphicFramePr>
          <p:nvPr>
            <p:ph sz="quarter" idx="1"/>
          </p:nvPr>
        </p:nvGraphicFramePr>
        <p:xfrm>
          <a:off x="612775" y="1600200"/>
          <a:ext cx="8153400" cy="5267960"/>
        </p:xfrm>
        <a:graphic>
          <a:graphicData uri="http://schemas.openxmlformats.org/drawingml/2006/table">
            <a:tbl>
              <a:tblPr firstRow="1" bandRow="1">
                <a:tableStyleId>{5C22544A-7EE6-4342-B048-85BDC9FD1C3A}</a:tableStyleId>
              </a:tblPr>
              <a:tblGrid>
                <a:gridCol w="1009026"/>
                <a:gridCol w="856095"/>
                <a:gridCol w="6288279"/>
              </a:tblGrid>
              <a:tr h="370840">
                <a:tc>
                  <a:txBody>
                    <a:bodyPr/>
                    <a:lstStyle/>
                    <a:p>
                      <a:r>
                        <a:rPr lang="fr-FR" dirty="0" smtClean="0"/>
                        <a:t>Pays </a:t>
                      </a:r>
                      <a:endParaRPr lang="fr-FR" dirty="0"/>
                    </a:p>
                  </a:txBody>
                  <a:tcPr marL="90593" marR="90593"/>
                </a:tc>
                <a:tc>
                  <a:txBody>
                    <a:bodyPr/>
                    <a:lstStyle/>
                    <a:p>
                      <a:r>
                        <a:rPr lang="fr-FR" dirty="0" smtClean="0"/>
                        <a:t>Réponses</a:t>
                      </a:r>
                      <a:r>
                        <a:rPr lang="fr-FR" baseline="0" dirty="0" smtClean="0"/>
                        <a:t> </a:t>
                      </a:r>
                      <a:endParaRPr lang="fr-FR" dirty="0"/>
                    </a:p>
                  </a:txBody>
                  <a:tcPr marL="90593" marR="90593"/>
                </a:tc>
                <a:tc>
                  <a:txBody>
                    <a:bodyPr/>
                    <a:lstStyle/>
                    <a:p>
                      <a:r>
                        <a:rPr lang="fr-FR" dirty="0" smtClean="0"/>
                        <a:t>Définition </a:t>
                      </a:r>
                      <a:endParaRPr lang="fr-FR" dirty="0"/>
                    </a:p>
                  </a:txBody>
                  <a:tcPr marL="90593" marR="90593"/>
                </a:tc>
              </a:tr>
              <a:tr h="370840">
                <a:tc>
                  <a:txBody>
                    <a:bodyPr/>
                    <a:lstStyle/>
                    <a:p>
                      <a:pPr>
                        <a:spcAft>
                          <a:spcPts val="0"/>
                        </a:spcAft>
                      </a:pPr>
                      <a:r>
                        <a:rPr lang="en-US" sz="1400" dirty="0" err="1">
                          <a:latin typeface="Calibri"/>
                          <a:ea typeface="Calibri"/>
                          <a:cs typeface="Times New Roman"/>
                        </a:rPr>
                        <a:t>Algerie</a:t>
                      </a:r>
                      <a:endParaRPr lang="fr-FR" sz="1400" dirty="0">
                        <a:latin typeface="Times New Roman"/>
                        <a:ea typeface="Times New Roman"/>
                        <a:cs typeface="Times New Roman"/>
                      </a:endParaRPr>
                    </a:p>
                  </a:txBody>
                  <a:tcPr marL="67945" marR="67945" marT="0" marB="0"/>
                </a:tc>
                <a:tc>
                  <a:txBody>
                    <a:bodyPr/>
                    <a:lstStyle/>
                    <a:p>
                      <a:pPr>
                        <a:spcAft>
                          <a:spcPts val="0"/>
                        </a:spcAft>
                      </a:pPr>
                      <a:r>
                        <a:rPr lang="en-US" sz="1400">
                          <a:latin typeface="Calibri"/>
                          <a:ea typeface="Calibri"/>
                          <a:cs typeface="Times New Roman"/>
                        </a:rPr>
                        <a:t>OUI</a:t>
                      </a:r>
                      <a:endParaRPr lang="fr-FR" sz="1400">
                        <a:latin typeface="Times New Roman"/>
                        <a:ea typeface="Times New Roman"/>
                        <a:cs typeface="Times New Roman"/>
                      </a:endParaRPr>
                    </a:p>
                  </a:txBody>
                  <a:tcPr marL="67945" marR="67945" marT="0" marB="0"/>
                </a:tc>
                <a:tc>
                  <a:txBody>
                    <a:bodyPr/>
                    <a:lstStyle/>
                    <a:p>
                      <a:r>
                        <a:rPr lang="fr-FR" sz="1800" kern="1200" dirty="0" smtClean="0">
                          <a:solidFill>
                            <a:schemeClr val="dk1"/>
                          </a:solidFill>
                          <a:latin typeface="+mn-lt"/>
                          <a:ea typeface="+mn-ea"/>
                          <a:cs typeface="+mn-cs"/>
                        </a:rPr>
                        <a:t>Toute personne tuée sur le coup ou décédée des suites de l’accident dans les trente jours suivant l’accident </a:t>
                      </a:r>
                      <a:endParaRPr lang="fr-FR" dirty="0"/>
                    </a:p>
                  </a:txBody>
                  <a:tcPr marL="90593" marR="90593"/>
                </a:tc>
              </a:tr>
              <a:tr h="370840">
                <a:tc>
                  <a:txBody>
                    <a:bodyPr/>
                    <a:lstStyle/>
                    <a:p>
                      <a:pPr>
                        <a:spcAft>
                          <a:spcPts val="0"/>
                        </a:spcAft>
                      </a:pPr>
                      <a:r>
                        <a:rPr lang="en-US" sz="1400" dirty="0">
                          <a:latin typeface="Calibri"/>
                          <a:ea typeface="Calibri"/>
                          <a:cs typeface="Times New Roman"/>
                        </a:rPr>
                        <a:t>Burkina</a:t>
                      </a:r>
                      <a:endParaRPr lang="fr-FR" sz="1400" dirty="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spcAft>
                          <a:spcPts val="0"/>
                        </a:spcAft>
                      </a:pPr>
                      <a:r>
                        <a:rPr lang="fr-FR" sz="1400" dirty="0">
                          <a:latin typeface="Calibri"/>
                          <a:ea typeface="Times New Roman"/>
                          <a:cs typeface="Times New Roman"/>
                        </a:rPr>
                        <a:t>Un décès imputable à un accident de la circulation, est un décès constaté sur place.</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Cameroun</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spcAft>
                          <a:spcPts val="0"/>
                        </a:spcAft>
                      </a:pPr>
                      <a:r>
                        <a:rPr lang="fr-FR" sz="1400" dirty="0">
                          <a:latin typeface="Calibri"/>
                          <a:ea typeface="Calibri"/>
                          <a:cs typeface="Times New Roman"/>
                        </a:rPr>
                        <a:t>Toute personne qui meurt sur place ou une semaine après l’accident</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Mali</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lgn="just">
                        <a:spcAft>
                          <a:spcPts val="0"/>
                        </a:spcAft>
                      </a:pPr>
                      <a:r>
                        <a:rPr lang="fr-FR" sz="1400" dirty="0">
                          <a:latin typeface="Calibri"/>
                          <a:ea typeface="Calibri"/>
                          <a:cs typeface="Times New Roman"/>
                        </a:rPr>
                        <a:t>Toute personne décédée sur le coup ou dans la période de trente (30) jours après l’accident.</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Maroc</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lgn="just">
                        <a:spcAft>
                          <a:spcPts val="0"/>
                        </a:spcAft>
                      </a:pPr>
                      <a:r>
                        <a:rPr lang="fr-FR" sz="1400" dirty="0">
                          <a:latin typeface="Calibri"/>
                          <a:ea typeface="Calibri"/>
                          <a:cs typeface="Times New Roman"/>
                        </a:rPr>
                        <a:t>Décès dans les 30 jours qui suivent l’accident survenu sur une voie ouverte à la circulation</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Niger</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spcAft>
                          <a:spcPts val="0"/>
                        </a:spcAft>
                      </a:pPr>
                      <a:r>
                        <a:rPr lang="fr-FR" sz="1400" dirty="0">
                          <a:latin typeface="Calibri"/>
                          <a:ea typeface="Times New Roman"/>
                          <a:cs typeface="Times New Roman"/>
                        </a:rPr>
                        <a:t>Depuis Janvier 2014 : Décès suivant les 30 jours à partir du jour de l’accident.</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RDC</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lgn="just">
                        <a:spcAft>
                          <a:spcPts val="0"/>
                        </a:spcAft>
                      </a:pPr>
                      <a:r>
                        <a:rPr lang="fr-FR" sz="1400" dirty="0">
                          <a:latin typeface="Calibri"/>
                          <a:ea typeface="Times New Roman"/>
                          <a:cs typeface="Times New Roman"/>
                        </a:rPr>
                        <a:t>Il s’agit d’un tué sur place sur la route ou encore d’un tué enregistré après avoir succombé d’un traumatisme dû à un accident routier dans un hôpital déclaré officiellement soit un cas approuvé par les intervenants dans le secteur de la prévention et des sécurités routières actives sur le réseau routier national </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Togo</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spcAft>
                          <a:spcPts val="0"/>
                        </a:spcAft>
                      </a:pPr>
                      <a:r>
                        <a:rPr lang="fr-FR" sz="1400" dirty="0">
                          <a:latin typeface="Calibri"/>
                          <a:ea typeface="Calibri"/>
                          <a:cs typeface="Times New Roman"/>
                        </a:rPr>
                        <a:t>Un décès survenu lors d’un accident de la route  pour inobservation du code de la route.</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Sénegal</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OUI</a:t>
                      </a:r>
                      <a:endParaRPr lang="fr-FR" sz="1400" dirty="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Pas de </a:t>
                      </a:r>
                      <a:r>
                        <a:rPr lang="en-US" sz="1400" dirty="0" err="1">
                          <a:latin typeface="Calibri"/>
                          <a:ea typeface="Calibri"/>
                          <a:cs typeface="Times New Roman"/>
                        </a:rPr>
                        <a:t>réponse</a:t>
                      </a:r>
                      <a:endParaRPr lang="fr-FR" sz="1400" dirty="0">
                        <a:latin typeface="Times New Roman"/>
                        <a:ea typeface="Times New Roman"/>
                        <a:cs typeface="Times New Roman"/>
                      </a:endParaRPr>
                    </a:p>
                  </a:txBody>
                  <a:tcPr marL="67945" marR="67945" marT="0" marB="0"/>
                </a:tc>
              </a:tr>
              <a:tr h="370840">
                <a:tc>
                  <a:txBody>
                    <a:bodyPr/>
                    <a:lstStyle/>
                    <a:p>
                      <a:pPr>
                        <a:spcAft>
                          <a:spcPts val="0"/>
                        </a:spcAft>
                      </a:pPr>
                      <a:r>
                        <a:rPr lang="en-US" sz="1400">
                          <a:latin typeface="Calibri"/>
                          <a:ea typeface="Calibri"/>
                          <a:cs typeface="Times New Roman"/>
                        </a:rPr>
                        <a:t>Burundi</a:t>
                      </a:r>
                      <a:endParaRPr lang="fr-FR" sz="1400">
                        <a:latin typeface="Times New Roman"/>
                        <a:ea typeface="Times New Roman"/>
                        <a:cs typeface="Times New Roman"/>
                      </a:endParaRPr>
                    </a:p>
                  </a:txBody>
                  <a:tcPr marL="67945" marR="67945" marT="0" marB="0"/>
                </a:tc>
                <a:tc>
                  <a:txBody>
                    <a:bodyPr/>
                    <a:lstStyle/>
                    <a:p>
                      <a:pPr>
                        <a:spcAft>
                          <a:spcPts val="0"/>
                        </a:spcAft>
                      </a:pPr>
                      <a:r>
                        <a:rPr lang="en-US" sz="1400" dirty="0">
                          <a:latin typeface="Calibri"/>
                          <a:ea typeface="Calibri"/>
                          <a:cs typeface="Times New Roman"/>
                        </a:rPr>
                        <a:t>NON</a:t>
                      </a:r>
                      <a:endParaRPr lang="fr-FR" sz="1400" dirty="0">
                        <a:latin typeface="Times New Roman"/>
                        <a:ea typeface="Times New Roman"/>
                        <a:cs typeface="Times New Roman"/>
                      </a:endParaRPr>
                    </a:p>
                  </a:txBody>
                  <a:tcPr marL="67945" marR="67945" marT="0" marB="0"/>
                </a:tc>
                <a:tc>
                  <a:txBody>
                    <a:bodyPr/>
                    <a:lstStyle/>
                    <a:p>
                      <a:pPr>
                        <a:spcAft>
                          <a:spcPts val="0"/>
                        </a:spcAft>
                      </a:pPr>
                      <a:endParaRPr lang="en-US" sz="1100" dirty="0">
                        <a:latin typeface="Calibri"/>
                        <a:ea typeface="Calibri"/>
                        <a:cs typeface="Times New Roman"/>
                      </a:endParaRPr>
                    </a:p>
                  </a:txBody>
                  <a:tcPr marL="67945" marR="67945"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t>Quel est le taux maximum d’alcoolémie autorisé</a:t>
            </a:r>
            <a:r>
              <a:rPr lang="fr-FR" dirty="0" smtClean="0"/>
              <a:t> </a:t>
            </a:r>
            <a:endParaRPr lang="fr-FR" dirty="0"/>
          </a:p>
        </p:txBody>
      </p:sp>
      <p:graphicFrame>
        <p:nvGraphicFramePr>
          <p:cNvPr id="4" name="Espace réservé du contenu 3"/>
          <p:cNvGraphicFramePr>
            <a:graphicFrameLocks noGrp="1"/>
          </p:cNvGraphicFramePr>
          <p:nvPr>
            <p:ph sz="quarter" idx="1"/>
          </p:nvPr>
        </p:nvGraphicFramePr>
        <p:xfrm>
          <a:off x="612775" y="1600200"/>
          <a:ext cx="8153400" cy="4079240"/>
        </p:xfrm>
        <a:graphic>
          <a:graphicData uri="http://schemas.openxmlformats.org/drawingml/2006/table">
            <a:tbl>
              <a:tblPr firstRow="1" bandRow="1">
                <a:tableStyleId>{5C22544A-7EE6-4342-B048-85BDC9FD1C3A}</a:tableStyleId>
              </a:tblPr>
              <a:tblGrid>
                <a:gridCol w="1651097"/>
                <a:gridCol w="6502303"/>
              </a:tblGrid>
              <a:tr h="370840">
                <a:tc>
                  <a:txBody>
                    <a:bodyPr/>
                    <a:lstStyle/>
                    <a:p>
                      <a:pPr marL="457200">
                        <a:spcAft>
                          <a:spcPts val="0"/>
                        </a:spcAft>
                      </a:pPr>
                      <a:r>
                        <a:rPr lang="fr-FR" sz="1100" b="1" dirty="0">
                          <a:latin typeface="Calibri"/>
                          <a:ea typeface="Times New Roman"/>
                          <a:cs typeface="Times New Roman"/>
                        </a:rPr>
                        <a:t>Pays</a:t>
                      </a:r>
                      <a:endParaRPr lang="fr-FR" sz="1200" dirty="0">
                        <a:latin typeface="Calibri"/>
                        <a:ea typeface="Times New Roman"/>
                        <a:cs typeface="Times New Roman"/>
                      </a:endParaRPr>
                    </a:p>
                  </a:txBody>
                  <a:tcPr marL="67945" marR="67945" marT="0" marB="0"/>
                </a:tc>
                <a:tc>
                  <a:txBody>
                    <a:bodyPr/>
                    <a:lstStyle/>
                    <a:p>
                      <a:pPr marL="457200">
                        <a:spcAft>
                          <a:spcPts val="0"/>
                        </a:spcAft>
                      </a:pPr>
                      <a:r>
                        <a:rPr lang="fr-FR" sz="1100" b="1" dirty="0">
                          <a:latin typeface="Calibri"/>
                          <a:ea typeface="Times New Roman"/>
                          <a:cs typeface="Times New Roman"/>
                        </a:rPr>
                        <a:t>Taux d’alcoolémie</a:t>
                      </a:r>
                      <a:endParaRPr lang="fr-FR" sz="1200" dirty="0">
                        <a:latin typeface="Calibri"/>
                        <a:ea typeface="Times New Roman"/>
                        <a:cs typeface="Times New Roman"/>
                      </a:endParaRPr>
                    </a:p>
                  </a:txBody>
                  <a:tcPr marL="67945" marR="67945" marT="0" marB="0"/>
                </a:tc>
              </a:tr>
              <a:tr h="370840">
                <a:tc>
                  <a:txBody>
                    <a:bodyPr/>
                    <a:lstStyle/>
                    <a:p>
                      <a:pPr marL="457200">
                        <a:spcAft>
                          <a:spcPts val="0"/>
                        </a:spcAft>
                      </a:pPr>
                      <a:r>
                        <a:rPr lang="fr-FR" sz="1400" dirty="0">
                          <a:latin typeface="+mn-lt"/>
                          <a:ea typeface="Times New Roman"/>
                          <a:cs typeface="Times New Roman"/>
                        </a:rPr>
                        <a:t>Algérie</a:t>
                      </a:r>
                    </a:p>
                  </a:txBody>
                  <a:tcPr marL="67945" marR="67945" marT="0" marB="0"/>
                </a:tc>
                <a:tc>
                  <a:txBody>
                    <a:bodyPr/>
                    <a:lstStyle/>
                    <a:p>
                      <a:pPr>
                        <a:spcAft>
                          <a:spcPts val="0"/>
                        </a:spcAft>
                      </a:pPr>
                      <a:r>
                        <a:rPr lang="fr-FR" sz="1400" dirty="0">
                          <a:latin typeface="+mn-lt"/>
                          <a:ea typeface="Calibri"/>
                          <a:cs typeface="Times New Roman"/>
                        </a:rPr>
                        <a:t>T</a:t>
                      </a:r>
                      <a:r>
                        <a:rPr lang="fr-FR" sz="1400" dirty="0" smtClean="0">
                          <a:latin typeface="+mn-lt"/>
                          <a:ea typeface="Calibri"/>
                          <a:cs typeface="Times New Roman"/>
                        </a:rPr>
                        <a:t>aux </a:t>
                      </a:r>
                      <a:r>
                        <a:rPr lang="fr-FR" sz="1400" dirty="0">
                          <a:latin typeface="+mn-lt"/>
                          <a:ea typeface="Calibri"/>
                          <a:cs typeface="Times New Roman"/>
                        </a:rPr>
                        <a:t>maximum d’alcoolémie autorisé est de 0,20g/ml.</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Burkina</a:t>
                      </a:r>
                    </a:p>
                  </a:txBody>
                  <a:tcPr marL="67945" marR="67945" marT="0" marB="0"/>
                </a:tc>
                <a:tc>
                  <a:txBody>
                    <a:bodyPr/>
                    <a:lstStyle/>
                    <a:p>
                      <a:pPr>
                        <a:spcAft>
                          <a:spcPts val="0"/>
                        </a:spcAft>
                      </a:pPr>
                      <a:r>
                        <a:rPr lang="en-US" sz="1400" dirty="0">
                          <a:latin typeface="+mn-lt"/>
                          <a:ea typeface="Calibri"/>
                          <a:cs typeface="Times New Roman"/>
                        </a:rPr>
                        <a:t>Sans </a:t>
                      </a:r>
                      <a:r>
                        <a:rPr lang="en-US" sz="1400" dirty="0" err="1">
                          <a:latin typeface="+mn-lt"/>
                          <a:ea typeface="Calibri"/>
                          <a:cs typeface="Times New Roman"/>
                        </a:rPr>
                        <a:t>précision</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Burundi</a:t>
                      </a:r>
                    </a:p>
                  </a:txBody>
                  <a:tcPr marL="67945" marR="67945" marT="0" marB="0"/>
                </a:tc>
                <a:tc>
                  <a:txBody>
                    <a:bodyPr/>
                    <a:lstStyle/>
                    <a:p>
                      <a:pPr algn="just">
                        <a:spcAft>
                          <a:spcPts val="0"/>
                        </a:spcAft>
                      </a:pPr>
                      <a:r>
                        <a:rPr lang="fr-FR" sz="1400" dirty="0">
                          <a:latin typeface="+mn-lt"/>
                          <a:ea typeface="Calibri"/>
                          <a:cs typeface="Times New Roman"/>
                        </a:rPr>
                        <a:t>Moins de 80 mg d’alcool par 100 ml de sang.</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Cameroun</a:t>
                      </a:r>
                    </a:p>
                  </a:txBody>
                  <a:tcPr marL="67945" marR="67945" marT="0" marB="0"/>
                </a:tc>
                <a:tc>
                  <a:txBody>
                    <a:bodyPr/>
                    <a:lstStyle/>
                    <a:p>
                      <a:pPr>
                        <a:spcAft>
                          <a:spcPts val="0"/>
                        </a:spcAft>
                      </a:pPr>
                      <a:r>
                        <a:rPr lang="fr-FR" sz="1400" dirty="0">
                          <a:latin typeface="+mn-lt"/>
                          <a:ea typeface="Calibri"/>
                          <a:cs typeface="Times New Roman"/>
                        </a:rPr>
                        <a:t>Taux </a:t>
                      </a:r>
                      <a:r>
                        <a:rPr lang="fr-FR" sz="1400" dirty="0" smtClean="0">
                          <a:latin typeface="+mn-lt"/>
                          <a:ea typeface="Calibri"/>
                          <a:cs typeface="Times New Roman"/>
                        </a:rPr>
                        <a:t>d’alcoolémie </a:t>
                      </a:r>
                      <a:r>
                        <a:rPr lang="fr-FR" sz="1400" dirty="0">
                          <a:latin typeface="+mn-lt"/>
                          <a:ea typeface="Calibri"/>
                          <a:cs typeface="Times New Roman"/>
                        </a:rPr>
                        <a:t>autorisé est moins de 0,8g/l</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Mali </a:t>
                      </a:r>
                    </a:p>
                  </a:txBody>
                  <a:tcPr marL="67945" marR="67945" marT="0" marB="0"/>
                </a:tc>
                <a:tc>
                  <a:txBody>
                    <a:bodyPr/>
                    <a:lstStyle/>
                    <a:p>
                      <a:pPr>
                        <a:spcAft>
                          <a:spcPts val="0"/>
                        </a:spcAft>
                      </a:pPr>
                      <a:r>
                        <a:rPr lang="fr-FR" sz="1400" dirty="0">
                          <a:latin typeface="+mn-lt"/>
                          <a:ea typeface="Calibri"/>
                          <a:cs typeface="Times New Roman"/>
                        </a:rPr>
                        <a:t> Inferieur à 0,30 g/litre de sang ou à 0,40 mg/litre d’air expiré.</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Maroc</a:t>
                      </a:r>
                    </a:p>
                  </a:txBody>
                  <a:tcPr marL="67945" marR="67945" marT="0" marB="0"/>
                </a:tc>
                <a:tc>
                  <a:txBody>
                    <a:bodyPr/>
                    <a:lstStyle/>
                    <a:p>
                      <a:pPr>
                        <a:spcAft>
                          <a:spcPts val="0"/>
                        </a:spcAft>
                      </a:pPr>
                      <a:r>
                        <a:rPr lang="fr-FR" sz="1400" dirty="0">
                          <a:latin typeface="+mn-lt"/>
                          <a:ea typeface="Calibri"/>
                          <a:cs typeface="TeluguMN"/>
                        </a:rPr>
                        <a:t>T</a:t>
                      </a:r>
                      <a:r>
                        <a:rPr lang="fr-FR" sz="1400" dirty="0" smtClean="0">
                          <a:latin typeface="+mn-lt"/>
                          <a:ea typeface="Calibri"/>
                          <a:cs typeface="TeluguMN"/>
                        </a:rPr>
                        <a:t>aux </a:t>
                      </a:r>
                      <a:r>
                        <a:rPr lang="fr-FR" sz="1400" dirty="0">
                          <a:latin typeface="+mn-lt"/>
                          <a:ea typeface="Calibri"/>
                          <a:cs typeface="TeluguMN"/>
                        </a:rPr>
                        <a:t>d’alcool</a:t>
                      </a:r>
                      <a:r>
                        <a:rPr lang="fr-FR" sz="1400" dirty="0">
                          <a:latin typeface="+mn-lt"/>
                          <a:ea typeface="Calibri"/>
                          <a:cs typeface="Times-Roman"/>
                        </a:rPr>
                        <a:t>é</a:t>
                      </a:r>
                      <a:r>
                        <a:rPr lang="fr-FR" sz="1400" dirty="0">
                          <a:latin typeface="+mn-lt"/>
                          <a:ea typeface="Calibri"/>
                          <a:cs typeface="TeluguMN"/>
                        </a:rPr>
                        <a:t>mie 0.10 mg (sur l’</a:t>
                      </a:r>
                      <a:r>
                        <a:rPr lang="fr-FR" sz="1400" dirty="0">
                          <a:latin typeface="+mn-lt"/>
                          <a:ea typeface="Calibri"/>
                          <a:cs typeface="Times-Roman"/>
                        </a:rPr>
                        <a:t>é</a:t>
                      </a:r>
                      <a:r>
                        <a:rPr lang="fr-FR" sz="1400" dirty="0">
                          <a:latin typeface="+mn-lt"/>
                          <a:ea typeface="Calibri"/>
                          <a:cs typeface="TeluguMN"/>
                        </a:rPr>
                        <a:t>thylotest)</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RDC</a:t>
                      </a:r>
                    </a:p>
                  </a:txBody>
                  <a:tcPr marL="67945" marR="67945" marT="0" marB="0"/>
                </a:tc>
                <a:tc>
                  <a:txBody>
                    <a:bodyPr/>
                    <a:lstStyle/>
                    <a:p>
                      <a:pPr>
                        <a:spcAft>
                          <a:spcPts val="0"/>
                        </a:spcAft>
                      </a:pPr>
                      <a:r>
                        <a:rPr lang="fr-FR" sz="1400" dirty="0">
                          <a:latin typeface="+mn-lt"/>
                          <a:ea typeface="Calibri"/>
                          <a:cs typeface="TeluguMN"/>
                        </a:rPr>
                        <a:t>Taux inférieur à 0,1g/l</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Niger</a:t>
                      </a:r>
                    </a:p>
                  </a:txBody>
                  <a:tcPr marL="67945" marR="67945" marT="0" marB="0"/>
                </a:tc>
                <a:tc>
                  <a:txBody>
                    <a:bodyPr/>
                    <a:lstStyle/>
                    <a:p>
                      <a:pPr>
                        <a:spcAft>
                          <a:spcPts val="0"/>
                        </a:spcAft>
                      </a:pPr>
                      <a:r>
                        <a:rPr lang="en-US" sz="1400" dirty="0">
                          <a:latin typeface="+mn-lt"/>
                          <a:ea typeface="Calibri"/>
                          <a:cs typeface="TeluguMN"/>
                        </a:rPr>
                        <a:t>Pas de </a:t>
                      </a:r>
                      <a:r>
                        <a:rPr lang="en-US" sz="1400" dirty="0" err="1">
                          <a:latin typeface="+mn-lt"/>
                          <a:ea typeface="Calibri"/>
                          <a:cs typeface="TeluguMN"/>
                        </a:rPr>
                        <a:t>réponse</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Togo</a:t>
                      </a:r>
                    </a:p>
                  </a:txBody>
                  <a:tcPr marL="67945" marR="67945" marT="0" marB="0"/>
                </a:tc>
                <a:tc>
                  <a:txBody>
                    <a:bodyPr/>
                    <a:lstStyle/>
                    <a:p>
                      <a:pPr>
                        <a:spcAft>
                          <a:spcPts val="0"/>
                        </a:spcAft>
                      </a:pPr>
                      <a:r>
                        <a:rPr lang="en-US" sz="1400" dirty="0">
                          <a:latin typeface="+mn-lt"/>
                          <a:ea typeface="Calibri"/>
                          <a:cs typeface="TeluguMN"/>
                        </a:rPr>
                        <a:t>Pas de </a:t>
                      </a:r>
                      <a:r>
                        <a:rPr lang="en-US" sz="1400" dirty="0" err="1">
                          <a:latin typeface="+mn-lt"/>
                          <a:ea typeface="Calibri"/>
                          <a:cs typeface="TeluguMN"/>
                        </a:rPr>
                        <a:t>réponse</a:t>
                      </a:r>
                      <a:endParaRPr lang="fr-FR" sz="1400" dirty="0">
                        <a:latin typeface="+mn-lt"/>
                        <a:ea typeface="Times New Roman"/>
                        <a:cs typeface="Times New Roman"/>
                      </a:endParaRPr>
                    </a:p>
                  </a:txBody>
                  <a:tcPr marL="67945" marR="67945" marT="0" marB="0"/>
                </a:tc>
              </a:tr>
              <a:tr h="370840">
                <a:tc>
                  <a:txBody>
                    <a:bodyPr/>
                    <a:lstStyle/>
                    <a:p>
                      <a:pPr marL="457200">
                        <a:spcAft>
                          <a:spcPts val="0"/>
                        </a:spcAft>
                      </a:pPr>
                      <a:r>
                        <a:rPr lang="fr-FR" sz="1400">
                          <a:latin typeface="+mn-lt"/>
                          <a:ea typeface="Times New Roman"/>
                          <a:cs typeface="Times New Roman"/>
                        </a:rPr>
                        <a:t>Sénégal</a:t>
                      </a:r>
                    </a:p>
                  </a:txBody>
                  <a:tcPr marL="67945" marR="67945" marT="0" marB="0"/>
                </a:tc>
                <a:tc>
                  <a:txBody>
                    <a:bodyPr/>
                    <a:lstStyle/>
                    <a:p>
                      <a:pPr>
                        <a:spcAft>
                          <a:spcPts val="0"/>
                        </a:spcAft>
                      </a:pPr>
                      <a:r>
                        <a:rPr lang="en-US" sz="1400" dirty="0">
                          <a:latin typeface="+mn-lt"/>
                          <a:ea typeface="Calibri"/>
                          <a:cs typeface="TeluguMN"/>
                        </a:rPr>
                        <a:t>Pas de </a:t>
                      </a:r>
                      <a:r>
                        <a:rPr lang="en-US" sz="1400" dirty="0" err="1">
                          <a:latin typeface="+mn-lt"/>
                          <a:ea typeface="Calibri"/>
                          <a:cs typeface="TeluguMN"/>
                        </a:rPr>
                        <a:t>réponse</a:t>
                      </a:r>
                      <a:endParaRPr lang="fr-FR" sz="1400" dirty="0">
                        <a:latin typeface="+mn-lt"/>
                        <a:ea typeface="Times New Roman"/>
                        <a:cs typeface="Times New Roman"/>
                      </a:endParaRPr>
                    </a:p>
                  </a:txBody>
                  <a:tcPr marL="67945" marR="67945"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D’autres résultats globaux</a:t>
            </a:r>
            <a:endParaRPr lang="fr-FR" dirty="0"/>
          </a:p>
        </p:txBody>
      </p:sp>
      <p:sp>
        <p:nvSpPr>
          <p:cNvPr id="3" name="Espace réservé du contenu 2"/>
          <p:cNvSpPr>
            <a:spLocks noGrp="1"/>
          </p:cNvSpPr>
          <p:nvPr>
            <p:ph sz="quarter" idx="1"/>
          </p:nvPr>
        </p:nvSpPr>
        <p:spPr/>
        <p:txBody>
          <a:bodyPr>
            <a:normAutofit fontScale="62500" lnSpcReduction="20000"/>
          </a:bodyPr>
          <a:lstStyle/>
          <a:p>
            <a:pPr lvl="0"/>
            <a:r>
              <a:rPr lang="fr-FR" dirty="0" smtClean="0"/>
              <a:t>Lors qu’on interroge les répondants à la question suivante : Les lois en matière de conduite en état d’ivresse sont-elles effectivement appliquées par la police de la circulation ?  30% disent qu’elles sont très faiblement appliquées, 40% disent moyennement et 30% estiment qu’elles sont bien appliquées</a:t>
            </a:r>
          </a:p>
          <a:p>
            <a:endParaRPr lang="fr-FR" dirty="0" smtClean="0"/>
          </a:p>
          <a:p>
            <a:pPr lvl="0"/>
            <a:r>
              <a:rPr lang="fr-FR" dirty="0" smtClean="0"/>
              <a:t>A la question de savoir si votre pays est-il doté d’une réglementation concernant la fatigue des conducteurs professionnels, 60% disent ne pas connaitre cette réglementation, alors que 40% la connaissent.</a:t>
            </a:r>
          </a:p>
          <a:p>
            <a:r>
              <a:rPr lang="fr-FR" dirty="0" smtClean="0"/>
              <a:t> </a:t>
            </a:r>
          </a:p>
          <a:p>
            <a:pPr lvl="0"/>
            <a:r>
              <a:rPr lang="fr-FR" dirty="0" smtClean="0"/>
              <a:t>Pour ce qui est de la question suivante : Connaissez-vous un ou plusieurs instruments juridiques des Nations Unies relatifs aux temps de conduite et périodes de repos des conducteurs professionnels.</a:t>
            </a:r>
          </a:p>
          <a:p>
            <a:pPr lvl="0"/>
            <a:r>
              <a:rPr lang="fr-FR" dirty="0" smtClean="0"/>
              <a:t>Sur l’ensemble des 10 pays interviewés : </a:t>
            </a:r>
          </a:p>
          <a:p>
            <a:pPr lvl="0"/>
            <a:r>
              <a:rPr lang="fr-FR" dirty="0" smtClean="0"/>
              <a:t>3 connaissent (Algérie, Niger, Sénégal )</a:t>
            </a:r>
          </a:p>
          <a:p>
            <a:pPr lvl="0"/>
            <a:r>
              <a:rPr lang="fr-FR" dirty="0" smtClean="0"/>
              <a:t>5 ne connaissent pas (Burkina, Burundi, Cameroun, Togo, Maroc, RDC)</a:t>
            </a:r>
          </a:p>
          <a:p>
            <a:pPr lvl="0"/>
            <a:r>
              <a:rPr lang="fr-FR" dirty="0" smtClean="0"/>
              <a:t>1 n’a pas répondu (Mali)</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b="1" dirty="0" smtClean="0"/>
              <a:t/>
            </a:r>
            <a:br>
              <a:rPr lang="fr-FR" sz="2700" b="1" dirty="0" smtClean="0"/>
            </a:br>
            <a:r>
              <a:rPr lang="fr-FR" sz="2700" b="1" dirty="0" smtClean="0"/>
              <a:t/>
            </a:r>
            <a:br>
              <a:rPr lang="fr-FR" sz="2700" b="1" dirty="0" smtClean="0"/>
            </a:br>
            <a:r>
              <a:rPr lang="fr-FR" sz="2700" b="1" dirty="0" smtClean="0"/>
              <a:t>Quels sont les usagers de la route les plus exposés aux risques dans votre pays</a:t>
            </a:r>
            <a:r>
              <a:rPr lang="fr-FR" b="1" dirty="0" smtClean="0"/>
              <a:t/>
            </a:r>
            <a:br>
              <a:rPr lang="fr-FR" b="1" dirty="0" smtClean="0"/>
            </a:br>
            <a:endParaRPr lang="fr-FR" dirty="0"/>
          </a:p>
        </p:txBody>
      </p:sp>
      <p:graphicFrame>
        <p:nvGraphicFramePr>
          <p:cNvPr id="4" name="Espace réservé du contenu 3"/>
          <p:cNvGraphicFramePr>
            <a:graphicFrameLocks noGrp="1"/>
          </p:cNvGraphicFramePr>
          <p:nvPr>
            <p:ph sz="quarter" idx="1"/>
          </p:nvPr>
        </p:nvGraphicFramePr>
        <p:xfrm>
          <a:off x="612775" y="1600200"/>
          <a:ext cx="8153400" cy="5974080"/>
        </p:xfrm>
        <a:graphic>
          <a:graphicData uri="http://schemas.openxmlformats.org/drawingml/2006/table">
            <a:tbl>
              <a:tblPr firstRow="1" bandRow="1">
                <a:tableStyleId>{5C22544A-7EE6-4342-B048-85BDC9FD1C3A}</a:tableStyleId>
              </a:tblPr>
              <a:tblGrid>
                <a:gridCol w="1294391"/>
                <a:gridCol w="6859009"/>
              </a:tblGrid>
              <a:tr h="370840">
                <a:tc>
                  <a:txBody>
                    <a:bodyPr/>
                    <a:lstStyle/>
                    <a:p>
                      <a:r>
                        <a:rPr lang="fr-FR" dirty="0" smtClean="0"/>
                        <a:t>Pays </a:t>
                      </a:r>
                      <a:endParaRPr lang="fr-FR" dirty="0"/>
                    </a:p>
                  </a:txBody>
                  <a:tcPr marL="90593" marR="90593"/>
                </a:tc>
                <a:tc>
                  <a:txBody>
                    <a:bodyPr/>
                    <a:lstStyle/>
                    <a:p>
                      <a:r>
                        <a:rPr lang="fr-FR" dirty="0" smtClean="0"/>
                        <a:t>Réponses </a:t>
                      </a:r>
                      <a:endParaRPr lang="fr-FR" dirty="0"/>
                    </a:p>
                  </a:txBody>
                  <a:tcPr marL="90593" marR="90593"/>
                </a:tc>
              </a:tr>
              <a:tr h="370840">
                <a:tc>
                  <a:txBody>
                    <a:bodyPr/>
                    <a:lstStyle/>
                    <a:p>
                      <a:r>
                        <a:rPr lang="fr-FR" dirty="0" smtClean="0"/>
                        <a:t>Algérie </a:t>
                      </a:r>
                      <a:endParaRPr lang="fr-FR" dirty="0"/>
                    </a:p>
                  </a:txBody>
                  <a:tcPr marL="90593" marR="90593"/>
                </a:tc>
                <a:tc>
                  <a:txBody>
                    <a:bodyPr/>
                    <a:lstStyle/>
                    <a:p>
                      <a:pPr marL="342900" lvl="0" indent="-342900">
                        <a:buFont typeface="+mj-lt"/>
                        <a:buNone/>
                      </a:pPr>
                      <a:r>
                        <a:rPr lang="fr-FR" sz="1800" kern="1200" dirty="0" smtClean="0">
                          <a:solidFill>
                            <a:schemeClr val="dk1"/>
                          </a:solidFill>
                          <a:latin typeface="+mn-lt"/>
                          <a:ea typeface="+mn-ea"/>
                          <a:cs typeface="+mn-cs"/>
                        </a:rPr>
                        <a:t>conducteurs et passagers automobile,  chauffeurs et passagers de bus</a:t>
                      </a:r>
                      <a:endParaRPr lang="fr-FR" sz="1400" kern="1200" dirty="0" smtClean="0">
                        <a:solidFill>
                          <a:schemeClr val="dk1"/>
                        </a:solidFill>
                        <a:latin typeface="+mn-lt"/>
                        <a:ea typeface="+mn-ea"/>
                        <a:cs typeface="+mn-cs"/>
                      </a:endParaRPr>
                    </a:p>
                  </a:txBody>
                  <a:tcPr marL="90593" marR="90593"/>
                </a:tc>
              </a:tr>
              <a:tr h="370840">
                <a:tc>
                  <a:txBody>
                    <a:bodyPr/>
                    <a:lstStyle/>
                    <a:p>
                      <a:r>
                        <a:rPr lang="fr-FR" dirty="0" smtClean="0"/>
                        <a:t>Burkina </a:t>
                      </a:r>
                      <a:endParaRPr lang="fr-FR" dirty="0"/>
                    </a:p>
                  </a:txBody>
                  <a:tcPr marL="90593" marR="90593"/>
                </a:tc>
                <a:tc>
                  <a:txBody>
                    <a:bodyPr/>
                    <a:lstStyle/>
                    <a:p>
                      <a:pPr>
                        <a:spcAft>
                          <a:spcPts val="0"/>
                        </a:spcAft>
                      </a:pPr>
                      <a:r>
                        <a:rPr lang="fr-FR" sz="1400" dirty="0">
                          <a:latin typeface="Calibri"/>
                          <a:ea typeface="Calibri"/>
                          <a:cs typeface="Times New Roman"/>
                        </a:rPr>
                        <a:t>Conducteurs et passagers automobiles /conducteurs et passagers de motocycles .</a:t>
                      </a:r>
                      <a:endParaRPr lang="fr-FR" sz="1400" dirty="0">
                        <a:latin typeface="Times New Roman"/>
                        <a:ea typeface="Times New Roman"/>
                        <a:cs typeface="Times New Roman"/>
                      </a:endParaRPr>
                    </a:p>
                  </a:txBody>
                  <a:tcPr marL="67945" marR="67945" marT="0" marB="0"/>
                </a:tc>
              </a:tr>
              <a:tr h="370840">
                <a:tc>
                  <a:txBody>
                    <a:bodyPr/>
                    <a:lstStyle/>
                    <a:p>
                      <a:r>
                        <a:rPr lang="fr-FR" dirty="0" smtClean="0"/>
                        <a:t>Burundi </a:t>
                      </a:r>
                      <a:endParaRPr lang="fr-FR" dirty="0"/>
                    </a:p>
                  </a:txBody>
                  <a:tcPr marL="90593" marR="905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Piétons /Chauffeurs et passagers de bus .</a:t>
                      </a:r>
                    </a:p>
                    <a:p>
                      <a:endParaRPr lang="fr-FR" dirty="0"/>
                    </a:p>
                  </a:txBody>
                  <a:tcPr marL="90593" marR="90593"/>
                </a:tc>
              </a:tr>
              <a:tr h="370840">
                <a:tc>
                  <a:txBody>
                    <a:bodyPr/>
                    <a:lstStyle/>
                    <a:p>
                      <a:r>
                        <a:rPr lang="fr-FR" dirty="0" smtClean="0"/>
                        <a:t>Cameroun </a:t>
                      </a:r>
                      <a:endParaRPr lang="fr-FR" dirty="0"/>
                    </a:p>
                  </a:txBody>
                  <a:tcPr marL="90593" marR="90593"/>
                </a:tc>
                <a:tc>
                  <a:txBody>
                    <a:bodyPr/>
                    <a:lstStyle/>
                    <a:p>
                      <a:r>
                        <a:rPr lang="fr-FR" sz="1800" kern="1200" dirty="0" smtClean="0">
                          <a:solidFill>
                            <a:schemeClr val="dk1"/>
                          </a:solidFill>
                          <a:latin typeface="+mn-lt"/>
                          <a:ea typeface="+mn-ea"/>
                          <a:cs typeface="+mn-cs"/>
                        </a:rPr>
                        <a:t>Conducteurs et passagers automobiles</a:t>
                      </a:r>
                      <a:endParaRPr lang="fr-FR" dirty="0"/>
                    </a:p>
                  </a:txBody>
                  <a:tcPr marL="90593" marR="90593"/>
                </a:tc>
              </a:tr>
              <a:tr h="370840">
                <a:tc>
                  <a:txBody>
                    <a:bodyPr/>
                    <a:lstStyle/>
                    <a:p>
                      <a:r>
                        <a:rPr lang="fr-FR" dirty="0" smtClean="0"/>
                        <a:t>Congo</a:t>
                      </a:r>
                      <a:r>
                        <a:rPr lang="fr-FR" baseline="0" dirty="0" smtClean="0"/>
                        <a:t> RDC</a:t>
                      </a:r>
                      <a:endParaRPr lang="fr-FR" dirty="0"/>
                    </a:p>
                  </a:txBody>
                  <a:tcPr marL="90593" marR="905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Conducteurs et passagers automobiles/piétons</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Conducteurs et passagers de motocycles/chauffeurs er passagers de bus</a:t>
                      </a:r>
                      <a:endParaRPr lang="fr-FR" dirty="0" smtClean="0"/>
                    </a:p>
                    <a:p>
                      <a:endParaRPr lang="fr-FR" dirty="0"/>
                    </a:p>
                  </a:txBody>
                  <a:tcPr marL="90593" marR="90593"/>
                </a:tc>
              </a:tr>
              <a:tr h="370840">
                <a:tc>
                  <a:txBody>
                    <a:bodyPr/>
                    <a:lstStyle/>
                    <a:p>
                      <a:r>
                        <a:rPr lang="fr-FR" dirty="0" smtClean="0"/>
                        <a:t>Maroc</a:t>
                      </a:r>
                      <a:endParaRPr lang="fr-FR" dirty="0"/>
                    </a:p>
                  </a:txBody>
                  <a:tcPr marL="90593" marR="90593"/>
                </a:tc>
                <a:tc>
                  <a:txBody>
                    <a:bodyPr/>
                    <a:lstStyle/>
                    <a:p>
                      <a:r>
                        <a:rPr lang="fr-FR" sz="1800" kern="1200" dirty="0" smtClean="0">
                          <a:solidFill>
                            <a:schemeClr val="dk1"/>
                          </a:solidFill>
                          <a:latin typeface="+mn-lt"/>
                          <a:ea typeface="+mn-ea"/>
                          <a:cs typeface="+mn-cs"/>
                        </a:rPr>
                        <a:t>Piétons/conducteurs et passagers de motocycles</a:t>
                      </a:r>
                      <a:r>
                        <a:rPr lang="fr-FR" sz="1800" b="1" kern="1200" dirty="0" smtClean="0">
                          <a:solidFill>
                            <a:schemeClr val="dk1"/>
                          </a:solidFill>
                          <a:latin typeface="+mn-lt"/>
                          <a:ea typeface="+mn-ea"/>
                          <a:cs typeface="+mn-cs"/>
                        </a:rPr>
                        <a:t> </a:t>
                      </a:r>
                      <a:endParaRPr lang="fr-FR" dirty="0"/>
                    </a:p>
                  </a:txBody>
                  <a:tcPr marL="90593" marR="90593"/>
                </a:tc>
              </a:tr>
              <a:tr h="370840">
                <a:tc>
                  <a:txBody>
                    <a:bodyPr/>
                    <a:lstStyle/>
                    <a:p>
                      <a:r>
                        <a:rPr lang="fr-FR" dirty="0" smtClean="0"/>
                        <a:t>Mali</a:t>
                      </a:r>
                      <a:endParaRPr lang="fr-FR" dirty="0"/>
                    </a:p>
                  </a:txBody>
                  <a:tcPr marL="90593" marR="905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Piétons/conducteurs et passagers  de motocycles</a:t>
                      </a:r>
                    </a:p>
                    <a:p>
                      <a:endParaRPr lang="fr-FR" dirty="0"/>
                    </a:p>
                  </a:txBody>
                  <a:tcPr marL="90593" marR="90593"/>
                </a:tc>
              </a:tr>
              <a:tr h="370840">
                <a:tc>
                  <a:txBody>
                    <a:bodyPr/>
                    <a:lstStyle/>
                    <a:p>
                      <a:r>
                        <a:rPr lang="fr-FR" dirty="0" smtClean="0"/>
                        <a:t>Niger </a:t>
                      </a:r>
                      <a:endParaRPr lang="fr-FR" dirty="0"/>
                    </a:p>
                  </a:txBody>
                  <a:tcPr marL="90593" marR="90593"/>
                </a:tc>
                <a:tc>
                  <a:txBody>
                    <a:bodyPr/>
                    <a:lstStyle/>
                    <a:p>
                      <a:r>
                        <a:rPr lang="fr-FR" sz="1800" kern="1200" dirty="0" smtClean="0">
                          <a:solidFill>
                            <a:schemeClr val="dk1"/>
                          </a:solidFill>
                          <a:latin typeface="+mn-lt"/>
                          <a:ea typeface="+mn-ea"/>
                          <a:cs typeface="+mn-cs"/>
                        </a:rPr>
                        <a:t>Piétons/conducteurs et passagers de motocycles</a:t>
                      </a:r>
                      <a:endParaRPr lang="fr-FR" dirty="0"/>
                    </a:p>
                  </a:txBody>
                  <a:tcPr marL="90593" marR="90593"/>
                </a:tc>
              </a:tr>
              <a:tr h="370840">
                <a:tc>
                  <a:txBody>
                    <a:bodyPr/>
                    <a:lstStyle/>
                    <a:p>
                      <a:r>
                        <a:rPr lang="fr-FR" dirty="0" smtClean="0"/>
                        <a:t>Sénégal </a:t>
                      </a:r>
                      <a:endParaRPr lang="fr-FR" dirty="0"/>
                    </a:p>
                  </a:txBody>
                  <a:tcPr marL="90593" marR="905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dirty="0" smtClean="0">
                          <a:solidFill>
                            <a:schemeClr val="dk1"/>
                          </a:solidFill>
                          <a:latin typeface="+mn-lt"/>
                          <a:ea typeface="+mn-ea"/>
                          <a:cs typeface="+mn-cs"/>
                        </a:rPr>
                        <a:t>Piétons/passagers et conducteurs des motocycles</a:t>
                      </a:r>
                    </a:p>
                    <a:p>
                      <a:endParaRPr lang="fr-FR" dirty="0"/>
                    </a:p>
                  </a:txBody>
                  <a:tcPr marL="90593" marR="90593"/>
                </a:tc>
              </a:tr>
              <a:tr h="370840">
                <a:tc>
                  <a:txBody>
                    <a:bodyPr/>
                    <a:lstStyle/>
                    <a:p>
                      <a:r>
                        <a:rPr lang="fr-FR" dirty="0" smtClean="0"/>
                        <a:t>Togo </a:t>
                      </a:r>
                      <a:endParaRPr lang="fr-FR" dirty="0"/>
                    </a:p>
                  </a:txBody>
                  <a:tcPr marL="90593" marR="9059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kern="1200" smtClean="0">
                          <a:solidFill>
                            <a:schemeClr val="dk1"/>
                          </a:solidFill>
                          <a:latin typeface="+mn-lt"/>
                          <a:ea typeface="+mn-ea"/>
                          <a:cs typeface="+mn-cs"/>
                        </a:rPr>
                        <a:t>Conducteurs et passagers de motocycles / Chauffeurs et passagers de bus </a:t>
                      </a:r>
                    </a:p>
                    <a:p>
                      <a:endParaRPr lang="fr-FR" dirty="0"/>
                    </a:p>
                  </a:txBody>
                  <a:tcPr marL="90593" marR="90593"/>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sz="quarter" idx="1"/>
          </p:nvPr>
        </p:nvSpPr>
        <p:spPr/>
        <p:txBody>
          <a:bodyPr>
            <a:normAutofit fontScale="92500"/>
          </a:bodyPr>
          <a:lstStyle/>
          <a:p>
            <a:pPr lvl="0"/>
            <a:r>
              <a:rPr lang="fr-FR" dirty="0" smtClean="0"/>
              <a:t>la majorité des pays ont déjà mis sur pied des agences de sécurité routière;</a:t>
            </a:r>
          </a:p>
          <a:p>
            <a:pPr lvl="0"/>
            <a:r>
              <a:rPr lang="fr-FR" dirty="0" smtClean="0"/>
              <a:t>Les agences ne disposent pas de fonds nécessaires,  pour mettre en œuvre les stratégies dont elles disposent ou des plans d’actions ;</a:t>
            </a:r>
          </a:p>
          <a:p>
            <a:pPr lvl="0"/>
            <a:r>
              <a:rPr lang="fr-FR" dirty="0" smtClean="0"/>
              <a:t>Pour la majorité des pays, tout l’arsenal juridique est mis en place,  reste maintenant que les forces de maintien de l’ordre  jouent pleinement leur rôle dans le contrôle de la circulation routière, principalement en ce qui concerne la conduite en état d’ivresse ;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Recommandations </a:t>
            </a:r>
            <a:endParaRPr lang="fr-FR" dirty="0"/>
          </a:p>
        </p:txBody>
      </p:sp>
      <p:sp>
        <p:nvSpPr>
          <p:cNvPr id="3" name="Espace réservé du contenu 2"/>
          <p:cNvSpPr>
            <a:spLocks noGrp="1"/>
          </p:cNvSpPr>
          <p:nvPr>
            <p:ph sz="quarter" idx="1"/>
          </p:nvPr>
        </p:nvSpPr>
        <p:spPr/>
        <p:txBody>
          <a:bodyPr>
            <a:normAutofit fontScale="77500" lnSpcReduction="20000"/>
          </a:bodyPr>
          <a:lstStyle/>
          <a:p>
            <a:pPr lvl="0"/>
            <a:r>
              <a:rPr lang="fr-FR" dirty="0" smtClean="0"/>
              <a:t>Volonté politique des pays à prendre des mesures qui s’imposent ;</a:t>
            </a:r>
          </a:p>
          <a:p>
            <a:pPr lvl="0"/>
            <a:r>
              <a:rPr lang="fr-FR" dirty="0" smtClean="0"/>
              <a:t>Financement pérenne des es agences de sécurité routière dans le cadre de la coopération;</a:t>
            </a:r>
          </a:p>
          <a:p>
            <a:pPr lvl="0"/>
            <a:r>
              <a:rPr lang="fr-FR" dirty="0" smtClean="0"/>
              <a:t> Bonne coordination des actions et des intervenants de la sécurité routière ;</a:t>
            </a:r>
          </a:p>
          <a:p>
            <a:pPr lvl="0"/>
            <a:r>
              <a:rPr lang="fr-FR" dirty="0" smtClean="0"/>
              <a:t>Renforcer les capacités des différents intervenants ;</a:t>
            </a:r>
          </a:p>
          <a:p>
            <a:pPr lvl="0"/>
            <a:r>
              <a:rPr lang="fr-FR" dirty="0" smtClean="0"/>
              <a:t>Coopération avec les agences du système des Nations Unies,  pour aider les pays dans la mise en œuvre des bonnes pratiques en la matière;</a:t>
            </a:r>
          </a:p>
          <a:p>
            <a:pPr lvl="0"/>
            <a:r>
              <a:rPr lang="fr-FR" dirty="0" smtClean="0"/>
              <a:t>10% du budget consacré à la construction des routes dans les pays soit affecté à la prévention et la sécurité routière</a:t>
            </a:r>
          </a:p>
          <a:p>
            <a:pPr lvl="0"/>
            <a:r>
              <a:rPr lang="fr-FR" dirty="0" smtClean="0"/>
              <a:t>Et 5% du budget de l’entretien routier</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endParaRPr lang="fr-FR" dirty="0" smtClean="0"/>
          </a:p>
          <a:p>
            <a:endParaRPr lang="fr-FR" dirty="0" smtClean="0"/>
          </a:p>
          <a:p>
            <a:endParaRPr lang="fr-FR" dirty="0" smtClean="0"/>
          </a:p>
          <a:p>
            <a:endParaRPr lang="fr-FR" dirty="0" smtClean="0"/>
          </a:p>
          <a:p>
            <a:pPr algn="ctr"/>
            <a:r>
              <a:rPr lang="fr-FR" dirty="0" smtClean="0"/>
              <a:t>MERCI</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l’exposé</a:t>
            </a:r>
            <a:endParaRPr lang="fr-FR" dirty="0"/>
          </a:p>
        </p:txBody>
      </p:sp>
      <p:sp>
        <p:nvSpPr>
          <p:cNvPr id="3" name="Espace réservé du contenu 2"/>
          <p:cNvSpPr>
            <a:spLocks noGrp="1"/>
          </p:cNvSpPr>
          <p:nvPr>
            <p:ph sz="quarter" idx="1"/>
          </p:nvPr>
        </p:nvSpPr>
        <p:spPr/>
        <p:txBody>
          <a:bodyPr/>
          <a:lstStyle/>
          <a:p>
            <a:r>
              <a:rPr lang="fr-FR" dirty="0" smtClean="0"/>
              <a:t>Méthodologie </a:t>
            </a:r>
          </a:p>
          <a:p>
            <a:pPr>
              <a:buFont typeface="Courier New" pitchFamily="49" charset="0"/>
              <a:buChar char="o"/>
            </a:pPr>
            <a:r>
              <a:rPr lang="fr-FR" sz="2400" dirty="0" smtClean="0"/>
              <a:t>Objectifs</a:t>
            </a:r>
          </a:p>
          <a:p>
            <a:pPr>
              <a:buFont typeface="Courier New" pitchFamily="49" charset="0"/>
              <a:buChar char="o"/>
            </a:pPr>
            <a:r>
              <a:rPr lang="fr-FR" sz="2400" dirty="0" smtClean="0"/>
              <a:t>Procédure d’enquête</a:t>
            </a:r>
          </a:p>
          <a:p>
            <a:r>
              <a:rPr lang="fr-FR" dirty="0" smtClean="0"/>
              <a:t>Résultats de l’enquête</a:t>
            </a:r>
          </a:p>
          <a:p>
            <a:pPr>
              <a:buFont typeface="Courier New" pitchFamily="49" charset="0"/>
              <a:buChar char="o"/>
            </a:pPr>
            <a:r>
              <a:rPr lang="fr-FR" dirty="0" smtClean="0"/>
              <a:t>Globaux</a:t>
            </a:r>
          </a:p>
          <a:p>
            <a:pPr>
              <a:buFont typeface="Courier New" pitchFamily="49" charset="0"/>
              <a:buChar char="o"/>
            </a:pPr>
            <a:r>
              <a:rPr lang="fr-FR" dirty="0" smtClean="0"/>
              <a:t>Par pays</a:t>
            </a:r>
          </a:p>
          <a:p>
            <a:r>
              <a:rPr lang="fr-FR" dirty="0" smtClean="0"/>
              <a:t>Conclusion et recommandations</a:t>
            </a:r>
          </a:p>
          <a:p>
            <a:pPr>
              <a:buNone/>
            </a:pPr>
            <a:r>
              <a:rPr lang="fr-FR" dirty="0" smtClean="0"/>
              <a:t> </a:t>
            </a:r>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guise d’introduction</a:t>
            </a:r>
            <a:endParaRPr lang="fr-FR" dirty="0"/>
          </a:p>
        </p:txBody>
      </p:sp>
      <p:sp>
        <p:nvSpPr>
          <p:cNvPr id="3" name="Espace réservé du contenu 2"/>
          <p:cNvSpPr>
            <a:spLocks noGrp="1"/>
          </p:cNvSpPr>
          <p:nvPr>
            <p:ph sz="quarter" idx="1"/>
          </p:nvPr>
        </p:nvSpPr>
        <p:spPr/>
        <p:txBody>
          <a:bodyPr>
            <a:normAutofit fontScale="92500"/>
          </a:bodyPr>
          <a:lstStyle/>
          <a:p>
            <a:r>
              <a:rPr lang="fr-FR" dirty="0" smtClean="0"/>
              <a:t>Accidents de circulation en Afrique sont les plus élevés au monde</a:t>
            </a:r>
          </a:p>
          <a:p>
            <a:r>
              <a:rPr lang="fr-FR" dirty="0" smtClean="0"/>
              <a:t>Estimation de l’OMS 24.1pour 100.000 personnes en Afrique.</a:t>
            </a:r>
          </a:p>
          <a:p>
            <a:r>
              <a:rPr lang="fr-FR" dirty="0" smtClean="0"/>
              <a:t>En comparaison : Asie 18.5, en Europe 10.3</a:t>
            </a:r>
          </a:p>
          <a:p>
            <a:r>
              <a:rPr lang="fr-FR" dirty="0" smtClean="0"/>
              <a:t>Selon les projections de l’OMS ce taux ira croissant de 112% soit 243.000 en 2015 et 514.000 en 2030</a:t>
            </a:r>
          </a:p>
          <a:p>
            <a:r>
              <a:rPr lang="fr-FR" dirty="0" smtClean="0"/>
              <a:t>Ceci est dû au fait d’un léger mieux par rapport aux principales maladies le paludisme et le VIH/SIDA</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guise d’introduction (suite)</a:t>
            </a:r>
            <a:endParaRPr lang="fr-FR" dirty="0"/>
          </a:p>
        </p:txBody>
      </p:sp>
      <p:sp>
        <p:nvSpPr>
          <p:cNvPr id="3" name="Espace réservé du contenu 2"/>
          <p:cNvSpPr>
            <a:spLocks noGrp="1"/>
          </p:cNvSpPr>
          <p:nvPr>
            <p:ph sz="quarter" idx="1"/>
          </p:nvPr>
        </p:nvSpPr>
        <p:spPr/>
        <p:txBody>
          <a:bodyPr/>
          <a:lstStyle/>
          <a:p>
            <a:r>
              <a:rPr lang="fr-FR" dirty="0" smtClean="0"/>
              <a:t>La mise en place et le renforcement des fonds routiers ont été la reforme institutionnelle la plus marquante dans le paysage africain au cours du siècle dernier.</a:t>
            </a:r>
          </a:p>
          <a:p>
            <a:r>
              <a:rPr lang="fr-FR" dirty="0" smtClean="0"/>
              <a:t>Maintenant ce sont les agences de sécurité routière qui sont au front et qui ont besoin des financements considérables et le support tant des gouvernements nationaux que de la communauté international pour faire face à l’hécatombe annoncée</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 </a:t>
            </a:r>
            <a:endParaRPr lang="fr-FR" dirty="0"/>
          </a:p>
        </p:txBody>
      </p:sp>
      <p:sp>
        <p:nvSpPr>
          <p:cNvPr id="3" name="Espace réservé du contenu 2"/>
          <p:cNvSpPr>
            <a:spLocks noGrp="1"/>
          </p:cNvSpPr>
          <p:nvPr>
            <p:ph sz="quarter" idx="1"/>
          </p:nvPr>
        </p:nvSpPr>
        <p:spPr/>
        <p:txBody>
          <a:bodyPr>
            <a:normAutofit fontScale="85000" lnSpcReduction="20000"/>
          </a:bodyPr>
          <a:lstStyle/>
          <a:p>
            <a:pPr marL="514350" indent="-514350">
              <a:buFont typeface="+mj-lt"/>
              <a:buAutoNum type="arabicPeriod"/>
            </a:pPr>
            <a:r>
              <a:rPr lang="fr-FR" dirty="0" smtClean="0"/>
              <a:t>mesurer </a:t>
            </a:r>
            <a:r>
              <a:rPr lang="fr-FR" dirty="0"/>
              <a:t>les progrès réalisés par un certain nombre de pays en Afrique relativement à décennie d’action pour la sécurité </a:t>
            </a:r>
            <a:r>
              <a:rPr lang="fr-FR" dirty="0" smtClean="0"/>
              <a:t>routière;</a:t>
            </a:r>
          </a:p>
          <a:p>
            <a:pPr marL="514350" indent="-514350">
              <a:buFont typeface="+mj-lt"/>
              <a:buAutoNum type="arabicPeriod"/>
            </a:pPr>
            <a:r>
              <a:rPr lang="fr-FR" dirty="0" smtClean="0"/>
              <a:t> comprendre </a:t>
            </a:r>
            <a:r>
              <a:rPr lang="fr-FR" dirty="0"/>
              <a:t>les attitudes et les perceptions de la sécurité routière à travers les dirigeants des agences de sécurité </a:t>
            </a:r>
            <a:r>
              <a:rPr lang="fr-FR" dirty="0" smtClean="0"/>
              <a:t>routière;</a:t>
            </a:r>
          </a:p>
          <a:p>
            <a:pPr marL="514350" indent="-514350">
              <a:buFont typeface="+mj-lt"/>
              <a:buAutoNum type="arabicPeriod"/>
            </a:pPr>
            <a:r>
              <a:rPr lang="fr-FR" dirty="0" smtClean="0"/>
              <a:t>Identifier les défis de la mise en œuvre du plan d’action ainsi que les mesures correctives; </a:t>
            </a:r>
          </a:p>
          <a:p>
            <a:pPr marL="514350" indent="-514350">
              <a:buFont typeface="+mj-lt"/>
              <a:buAutoNum type="arabicPeriod"/>
            </a:pPr>
            <a:r>
              <a:rPr lang="fr-FR" dirty="0" smtClean="0"/>
              <a:t>Discuter des plans avec des partenaires et de leur implication dans la mie en œuvre des activités de la sécurité routière en Afrique et;</a:t>
            </a:r>
          </a:p>
          <a:p>
            <a:pPr marL="514350" indent="-514350">
              <a:buFont typeface="+mj-lt"/>
              <a:buAutoNum type="arabicPeriod"/>
            </a:pPr>
            <a:r>
              <a:rPr lang="fr-FR" dirty="0" smtClean="0"/>
              <a:t>Discuter de la participation africaine lors de la revue globale de la décennie qui se tiendra à Brasilia.</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Procédure d’enquête</a:t>
            </a:r>
            <a:endParaRPr lang="fr-FR" dirty="0"/>
          </a:p>
        </p:txBody>
      </p:sp>
      <p:sp>
        <p:nvSpPr>
          <p:cNvPr id="3" name="Espace réservé du contenu 2"/>
          <p:cNvSpPr>
            <a:spLocks noGrp="1"/>
          </p:cNvSpPr>
          <p:nvPr>
            <p:ph sz="quarter" idx="1"/>
          </p:nvPr>
        </p:nvSpPr>
        <p:spPr/>
        <p:txBody>
          <a:bodyPr>
            <a:normAutofit lnSpcReduction="10000"/>
          </a:bodyPr>
          <a:lstStyle/>
          <a:p>
            <a:r>
              <a:rPr lang="fr-FR" dirty="0"/>
              <a:t>La </a:t>
            </a:r>
            <a:r>
              <a:rPr lang="fr-FR" dirty="0" smtClean="0"/>
              <a:t>CEA </a:t>
            </a:r>
            <a:r>
              <a:rPr lang="fr-FR" dirty="0"/>
              <a:t>nous a fourni la liste des pays à contacter, liste sur laquelle figuraient les noms </a:t>
            </a:r>
            <a:r>
              <a:rPr lang="fr-FR"/>
              <a:t>des </a:t>
            </a:r>
            <a:r>
              <a:rPr lang="fr-FR" smtClean="0"/>
              <a:t>personnes, </a:t>
            </a:r>
            <a:r>
              <a:rPr lang="fr-FR" dirty="0"/>
              <a:t>leur adresse courriel et numéro de téléphone.</a:t>
            </a:r>
          </a:p>
          <a:p>
            <a:r>
              <a:rPr lang="fr-FR" dirty="0" smtClean="0"/>
              <a:t> </a:t>
            </a:r>
            <a:r>
              <a:rPr lang="fr-FR" dirty="0"/>
              <a:t>la CEA a saisi ces différents pays par courriel,  et par la suite on devait faire le </a:t>
            </a:r>
            <a:r>
              <a:rPr lang="fr-FR" dirty="0" smtClean="0"/>
              <a:t>suivi.</a:t>
            </a:r>
            <a:endParaRPr lang="fr-FR" dirty="0"/>
          </a:p>
          <a:p>
            <a:r>
              <a:rPr lang="fr-FR" dirty="0"/>
              <a:t>Certains responsables d’agence de sécurité routière </a:t>
            </a:r>
            <a:r>
              <a:rPr lang="fr-FR" dirty="0" smtClean="0"/>
              <a:t>ont </a:t>
            </a:r>
            <a:r>
              <a:rPr lang="fr-FR" dirty="0"/>
              <a:t>spontanément réagi au questionnaire en répondant par courriel.    </a:t>
            </a:r>
            <a:endParaRPr lang="fr-FR" dirty="0" smtClean="0"/>
          </a:p>
          <a:p>
            <a:r>
              <a:rPr lang="fr-FR" dirty="0" smtClean="0"/>
              <a:t>Sur </a:t>
            </a:r>
            <a:r>
              <a:rPr lang="fr-FR" dirty="0"/>
              <a:t>un total de 18 pays contactés, 10 ont répondu au questionnaire de l’enquête, soit :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Procédure d’enquête (suite)</a:t>
            </a:r>
            <a:endParaRPr lang="fr-FR" dirty="0"/>
          </a:p>
        </p:txBody>
      </p:sp>
      <p:sp>
        <p:nvSpPr>
          <p:cNvPr id="3" name="Espace réservé du contenu 2"/>
          <p:cNvSpPr>
            <a:spLocks noGrp="1"/>
          </p:cNvSpPr>
          <p:nvPr>
            <p:ph sz="quarter" idx="1"/>
          </p:nvPr>
        </p:nvSpPr>
        <p:spPr/>
        <p:txBody>
          <a:bodyPr>
            <a:normAutofit fontScale="47500" lnSpcReduction="20000"/>
          </a:bodyPr>
          <a:lstStyle/>
          <a:p>
            <a:pPr marL="514350" lvl="0" indent="-514350">
              <a:buFont typeface="+mj-lt"/>
              <a:buAutoNum type="arabicPeriod"/>
            </a:pPr>
            <a:r>
              <a:rPr lang="en-US" sz="2600" b="1" dirty="0" err="1">
                <a:latin typeface="Andalus" pitchFamily="18" charset="-78"/>
                <a:cs typeface="Andalus" pitchFamily="18" charset="-78"/>
              </a:rPr>
              <a:t>Algerie</a:t>
            </a:r>
            <a:r>
              <a:rPr lang="en-US" sz="2600" b="1" dirty="0">
                <a:latin typeface="Andalus" pitchFamily="18" charset="-78"/>
                <a:cs typeface="Andalus" pitchFamily="18" charset="-78"/>
              </a:rPr>
              <a:t> 	 </a:t>
            </a:r>
            <a:endParaRPr lang="fr-FR" sz="2600" dirty="0">
              <a:latin typeface="Andalus" pitchFamily="18" charset="-78"/>
              <a:cs typeface="Andalus" pitchFamily="18" charset="-78"/>
            </a:endParaRPr>
          </a:p>
          <a:p>
            <a:pPr marL="514350" lvl="0" indent="-514350">
              <a:buFont typeface="+mj-lt"/>
              <a:buAutoNum type="arabicPeriod"/>
            </a:pPr>
            <a:r>
              <a:rPr lang="en-US" sz="2600" b="1" dirty="0">
                <a:latin typeface="Andalus" pitchFamily="18" charset="-78"/>
                <a:cs typeface="Andalus" pitchFamily="18" charset="-78"/>
              </a:rPr>
              <a:t>Burundi</a:t>
            </a:r>
            <a:endParaRPr lang="fr-FR" sz="2600" dirty="0">
              <a:latin typeface="Andalus" pitchFamily="18" charset="-78"/>
              <a:cs typeface="Andalus" pitchFamily="18" charset="-78"/>
            </a:endParaRPr>
          </a:p>
          <a:p>
            <a:pPr marL="514350" lvl="0" indent="-514350">
              <a:buFont typeface="+mj-lt"/>
              <a:buAutoNum type="arabicPeriod"/>
            </a:pPr>
            <a:r>
              <a:rPr lang="en-US" sz="2600" b="1" dirty="0">
                <a:latin typeface="Andalus" pitchFamily="18" charset="-78"/>
                <a:cs typeface="Andalus" pitchFamily="18" charset="-78"/>
              </a:rPr>
              <a:t>Burkina Faso	 </a:t>
            </a:r>
            <a:endParaRPr lang="fr-FR" sz="2600" dirty="0">
              <a:latin typeface="Andalus" pitchFamily="18" charset="-78"/>
              <a:cs typeface="Andalus" pitchFamily="18" charset="-78"/>
            </a:endParaRPr>
          </a:p>
          <a:p>
            <a:pPr marL="514350" lvl="0" indent="-514350">
              <a:buFont typeface="+mj-lt"/>
              <a:buAutoNum type="arabicPeriod"/>
            </a:pPr>
            <a:r>
              <a:rPr lang="en-US" sz="2600" b="1" dirty="0">
                <a:latin typeface="Andalus" pitchFamily="18" charset="-78"/>
                <a:cs typeface="Andalus" pitchFamily="18" charset="-78"/>
              </a:rPr>
              <a:t>Cameroun 	 	 </a:t>
            </a:r>
            <a:endParaRPr lang="fr-FR" sz="2600" dirty="0">
              <a:latin typeface="Andalus" pitchFamily="18" charset="-78"/>
              <a:cs typeface="Andalus" pitchFamily="18" charset="-78"/>
            </a:endParaRPr>
          </a:p>
          <a:p>
            <a:pPr marL="514350" lvl="0" indent="-514350">
              <a:buFont typeface="+mj-lt"/>
              <a:buAutoNum type="arabicPeriod"/>
            </a:pPr>
            <a:r>
              <a:rPr lang="en-US" sz="2600" b="1" dirty="0">
                <a:latin typeface="Andalus" pitchFamily="18" charset="-78"/>
                <a:cs typeface="Andalus" pitchFamily="18" charset="-78"/>
              </a:rPr>
              <a:t>Congo DRC	 	 </a:t>
            </a:r>
            <a:endParaRPr lang="fr-FR" sz="2600" dirty="0">
              <a:latin typeface="Andalus" pitchFamily="18" charset="-78"/>
              <a:cs typeface="Andalus" pitchFamily="18" charset="-78"/>
            </a:endParaRPr>
          </a:p>
          <a:p>
            <a:pPr marL="514350" lvl="0" indent="-514350">
              <a:buFont typeface="+mj-lt"/>
              <a:buAutoNum type="arabicPeriod"/>
            </a:pPr>
            <a:r>
              <a:rPr lang="en-US" sz="2600" b="1" dirty="0">
                <a:latin typeface="Andalus" pitchFamily="18" charset="-78"/>
                <a:cs typeface="Andalus" pitchFamily="18" charset="-78"/>
              </a:rPr>
              <a:t>Mali 	 </a:t>
            </a:r>
            <a:endParaRPr lang="fr-FR" sz="2600" dirty="0">
              <a:latin typeface="Andalus" pitchFamily="18" charset="-78"/>
              <a:cs typeface="Andalus" pitchFamily="18" charset="-78"/>
            </a:endParaRPr>
          </a:p>
          <a:p>
            <a:pPr marL="514350" lvl="0" indent="-514350">
              <a:buFont typeface="+mj-lt"/>
              <a:buAutoNum type="arabicPeriod"/>
            </a:pPr>
            <a:r>
              <a:rPr lang="en-US" sz="2600" b="1" dirty="0" err="1">
                <a:latin typeface="Andalus" pitchFamily="18" charset="-78"/>
                <a:cs typeface="Andalus" pitchFamily="18" charset="-78"/>
              </a:rPr>
              <a:t>Maroc</a:t>
            </a:r>
            <a:r>
              <a:rPr lang="en-US" sz="2600" b="1" dirty="0">
                <a:latin typeface="Andalus" pitchFamily="18" charset="-78"/>
                <a:cs typeface="Andalus" pitchFamily="18" charset="-78"/>
              </a:rPr>
              <a:t>	 </a:t>
            </a:r>
            <a:endParaRPr lang="fr-FR" sz="2600" dirty="0">
              <a:latin typeface="Andalus" pitchFamily="18" charset="-78"/>
              <a:cs typeface="Andalus" pitchFamily="18" charset="-78"/>
            </a:endParaRPr>
          </a:p>
          <a:p>
            <a:pPr marL="514350" lvl="0" indent="-514350">
              <a:buFont typeface="+mj-lt"/>
              <a:buAutoNum type="arabicPeriod"/>
            </a:pPr>
            <a:r>
              <a:rPr lang="en-US" sz="2600" b="1" dirty="0">
                <a:latin typeface="Andalus" pitchFamily="18" charset="-78"/>
                <a:cs typeface="Andalus" pitchFamily="18" charset="-78"/>
              </a:rPr>
              <a:t>Niger </a:t>
            </a:r>
            <a:endParaRPr lang="fr-FR" sz="2600" dirty="0">
              <a:latin typeface="Andalus" pitchFamily="18" charset="-78"/>
              <a:cs typeface="Andalus" pitchFamily="18" charset="-78"/>
            </a:endParaRPr>
          </a:p>
          <a:p>
            <a:pPr marL="514350" lvl="0" indent="-514350">
              <a:buFont typeface="+mj-lt"/>
              <a:buAutoNum type="arabicPeriod"/>
            </a:pPr>
            <a:r>
              <a:rPr lang="pt-PT" sz="2600" b="1" dirty="0">
                <a:latin typeface="Andalus" pitchFamily="18" charset="-78"/>
                <a:cs typeface="Andalus" pitchFamily="18" charset="-78"/>
              </a:rPr>
              <a:t>Senegal </a:t>
            </a:r>
            <a:endParaRPr lang="fr-FR" sz="2600" dirty="0">
              <a:latin typeface="Andalus" pitchFamily="18" charset="-78"/>
              <a:cs typeface="Andalus" pitchFamily="18" charset="-78"/>
            </a:endParaRPr>
          </a:p>
          <a:p>
            <a:pPr marL="514350" lvl="0" indent="-514350">
              <a:buFont typeface="+mj-lt"/>
              <a:buAutoNum type="arabicPeriod"/>
            </a:pPr>
            <a:r>
              <a:rPr lang="en-US" sz="2600" b="1" dirty="0">
                <a:latin typeface="Andalus" pitchFamily="18" charset="-78"/>
                <a:cs typeface="Andalus" pitchFamily="18" charset="-78"/>
              </a:rPr>
              <a:t>Togo</a:t>
            </a:r>
            <a:endParaRPr lang="fr-FR" sz="2600" dirty="0">
              <a:latin typeface="Andalus" pitchFamily="18" charset="-78"/>
              <a:cs typeface="Andalus" pitchFamily="18" charset="-78"/>
            </a:endParaRPr>
          </a:p>
          <a:p>
            <a:pPr lvl="0"/>
            <a:r>
              <a:rPr lang="en-US" sz="2600" b="1" dirty="0" err="1">
                <a:latin typeface="Andalus" pitchFamily="18" charset="-78"/>
                <a:cs typeface="Andalus" pitchFamily="18" charset="-78"/>
              </a:rPr>
              <a:t>Bénin</a:t>
            </a:r>
            <a:endParaRPr lang="fr-FR" sz="2600" dirty="0">
              <a:latin typeface="Andalus" pitchFamily="18" charset="-78"/>
              <a:cs typeface="Andalus" pitchFamily="18" charset="-78"/>
            </a:endParaRPr>
          </a:p>
          <a:p>
            <a:pPr lvl="0"/>
            <a:r>
              <a:rPr lang="en-US" sz="2600" b="1" dirty="0">
                <a:latin typeface="Andalus" pitchFamily="18" charset="-78"/>
                <a:cs typeface="Andalus" pitchFamily="18" charset="-78"/>
              </a:rPr>
              <a:t>Congo Brazzaville</a:t>
            </a:r>
            <a:endParaRPr lang="fr-FR" sz="2600" dirty="0">
              <a:latin typeface="Andalus" pitchFamily="18" charset="-78"/>
              <a:cs typeface="Andalus" pitchFamily="18" charset="-78"/>
            </a:endParaRPr>
          </a:p>
          <a:p>
            <a:pPr lvl="0"/>
            <a:r>
              <a:rPr lang="en-US" sz="2600" b="1" dirty="0">
                <a:latin typeface="Andalus" pitchFamily="18" charset="-78"/>
                <a:cs typeface="Andalus" pitchFamily="18" charset="-78"/>
              </a:rPr>
              <a:t>Cote d’Ivoire</a:t>
            </a:r>
            <a:endParaRPr lang="fr-FR" sz="2600" dirty="0">
              <a:latin typeface="Andalus" pitchFamily="18" charset="-78"/>
              <a:cs typeface="Andalus" pitchFamily="18" charset="-78"/>
            </a:endParaRPr>
          </a:p>
          <a:p>
            <a:pPr lvl="0"/>
            <a:r>
              <a:rPr lang="en-US" sz="2600" b="1" dirty="0">
                <a:latin typeface="Andalus" pitchFamily="18" charset="-78"/>
                <a:cs typeface="Andalus" pitchFamily="18" charset="-78"/>
              </a:rPr>
              <a:t>Djibouti </a:t>
            </a:r>
            <a:endParaRPr lang="fr-FR" sz="2600" dirty="0">
              <a:latin typeface="Andalus" pitchFamily="18" charset="-78"/>
              <a:cs typeface="Andalus" pitchFamily="18" charset="-78"/>
            </a:endParaRPr>
          </a:p>
          <a:p>
            <a:pPr lvl="0"/>
            <a:r>
              <a:rPr lang="en-US" sz="2600" b="1" dirty="0">
                <a:latin typeface="Andalus" pitchFamily="18" charset="-78"/>
                <a:cs typeface="Andalus" pitchFamily="18" charset="-78"/>
              </a:rPr>
              <a:t>Gabon</a:t>
            </a:r>
            <a:endParaRPr lang="fr-FR" sz="2600" dirty="0">
              <a:latin typeface="Andalus" pitchFamily="18" charset="-78"/>
              <a:cs typeface="Andalus" pitchFamily="18" charset="-78"/>
            </a:endParaRPr>
          </a:p>
          <a:p>
            <a:pPr lvl="0"/>
            <a:r>
              <a:rPr lang="en-US" sz="2600" b="1" dirty="0">
                <a:latin typeface="Andalus" pitchFamily="18" charset="-78"/>
                <a:cs typeface="Andalus" pitchFamily="18" charset="-78"/>
              </a:rPr>
              <a:t>Rwanda</a:t>
            </a:r>
            <a:endParaRPr lang="fr-FR" sz="2600" dirty="0">
              <a:latin typeface="Andalus" pitchFamily="18" charset="-78"/>
              <a:cs typeface="Andalus" pitchFamily="18" charset="-78"/>
            </a:endParaRPr>
          </a:p>
          <a:p>
            <a:pPr lvl="0"/>
            <a:r>
              <a:rPr lang="en-US" sz="2600" b="1" dirty="0" err="1">
                <a:latin typeface="Andalus" pitchFamily="18" charset="-78"/>
                <a:cs typeface="Andalus" pitchFamily="18" charset="-78"/>
              </a:rPr>
              <a:t>Tchad</a:t>
            </a:r>
            <a:endParaRPr lang="fr-FR" sz="2600" dirty="0">
              <a:latin typeface="Andalus" pitchFamily="18" charset="-78"/>
              <a:cs typeface="Andalus" pitchFamily="18" charset="-78"/>
            </a:endParaRPr>
          </a:p>
          <a:p>
            <a:pPr lvl="0"/>
            <a:r>
              <a:rPr lang="en-US" sz="2600" b="1" dirty="0" err="1">
                <a:latin typeface="Andalus" pitchFamily="18" charset="-78"/>
                <a:cs typeface="Andalus" pitchFamily="18" charset="-78"/>
              </a:rPr>
              <a:t>Tunisie</a:t>
            </a:r>
            <a:endParaRPr lang="fr-FR" sz="2600" dirty="0">
              <a:latin typeface="Andalus" pitchFamily="18" charset="-78"/>
              <a:cs typeface="Andalus" pitchFamily="18" charset="-78"/>
            </a:endParaRP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de l’enquête</a:t>
            </a:r>
            <a:endParaRPr lang="fr-FR" dirty="0"/>
          </a:p>
        </p:txBody>
      </p:sp>
      <p:sp>
        <p:nvSpPr>
          <p:cNvPr id="3" name="Espace réservé du contenu 2"/>
          <p:cNvSpPr>
            <a:spLocks noGrp="1"/>
          </p:cNvSpPr>
          <p:nvPr>
            <p:ph sz="quarter" idx="1"/>
          </p:nvPr>
        </p:nvSpPr>
        <p:spPr/>
        <p:txBody>
          <a:bodyPr>
            <a:normAutofit/>
          </a:bodyPr>
          <a:lstStyle/>
          <a:p>
            <a:r>
              <a:rPr lang="fr-FR" dirty="0" smtClean="0"/>
              <a:t>Pour l’ensemble de pays enquêtés la sécurité routière est une priorité, sauf le Burundi;</a:t>
            </a:r>
          </a:p>
          <a:p>
            <a:r>
              <a:rPr lang="fr-FR" dirty="0" smtClean="0"/>
              <a:t>Progrès réalisés : mise en place d’agence de sécurité routière, amélioration du réseau routier;</a:t>
            </a:r>
          </a:p>
          <a:p>
            <a:r>
              <a:rPr lang="fr-FR" dirty="0" smtClean="0"/>
              <a:t>Principal obstacle a l’amélioration de la SR : manque de financement;</a:t>
            </a:r>
          </a:p>
          <a:p>
            <a:r>
              <a:rPr lang="fr-FR" dirty="0" smtClean="0"/>
              <a:t>L’élément essentiel à l’amélioration de de la SR : la sensibilisation </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d’enquête (suite)</a:t>
            </a:r>
            <a:endParaRPr lang="fr-FR" dirty="0"/>
          </a:p>
        </p:txBody>
      </p:sp>
      <p:sp>
        <p:nvSpPr>
          <p:cNvPr id="3" name="Espace réservé du contenu 2"/>
          <p:cNvSpPr>
            <a:spLocks noGrp="1"/>
          </p:cNvSpPr>
          <p:nvPr>
            <p:ph sz="quarter" idx="1"/>
          </p:nvPr>
        </p:nvSpPr>
        <p:spPr/>
        <p:txBody>
          <a:bodyPr>
            <a:normAutofit fontScale="85000" lnSpcReduction="10000"/>
          </a:bodyPr>
          <a:lstStyle/>
          <a:p>
            <a:r>
              <a:rPr lang="fr-FR" dirty="0" smtClean="0"/>
              <a:t>Tous les pays enquêtés disposent d’une agence de sécurité routière, sauf le Burundi et le Cameroun</a:t>
            </a:r>
          </a:p>
          <a:p>
            <a:pPr lvl="0"/>
            <a:r>
              <a:rPr lang="fr-FR" dirty="0" smtClean="0"/>
              <a:t>Tous les pays souhaitent recevoir </a:t>
            </a:r>
            <a:r>
              <a:rPr lang="fr-FR" dirty="0"/>
              <a:t>davantage d’informations sur les instruments juridiques des Nations Unies dans le domaine de la sécurité routière </a:t>
            </a:r>
            <a:endParaRPr lang="fr-FR" dirty="0" smtClean="0"/>
          </a:p>
          <a:p>
            <a:r>
              <a:rPr lang="fr-FR" dirty="0" smtClean="0"/>
              <a:t>Votre pays est-il Partie à l’un quelconque des instruments juridiques des Nations Unies relatifs à la sécurité routière : </a:t>
            </a:r>
          </a:p>
          <a:p>
            <a:pPr lvl="0"/>
            <a:r>
              <a:rPr lang="fr-FR" dirty="0" smtClean="0"/>
              <a:t>2 pays n’ont pas répondu</a:t>
            </a:r>
          </a:p>
          <a:p>
            <a:pPr lvl="0"/>
            <a:r>
              <a:rPr lang="fr-FR" dirty="0" smtClean="0"/>
              <a:t>3 pays ont dit </a:t>
            </a:r>
            <a:r>
              <a:rPr lang="fr-FR" dirty="0" smtClean="0"/>
              <a:t>NON (Maroc, </a:t>
            </a:r>
            <a:r>
              <a:rPr lang="fr-FR" dirty="0" err="1" smtClean="0"/>
              <a:t>Senegal</a:t>
            </a:r>
            <a:r>
              <a:rPr lang="fr-FR" dirty="0" smtClean="0"/>
              <a:t>, Burundi)</a:t>
            </a:r>
            <a:endParaRPr lang="fr-FR" dirty="0" smtClean="0"/>
          </a:p>
          <a:p>
            <a:r>
              <a:rPr lang="fr-FR" dirty="0" smtClean="0"/>
              <a:t>5 pays ont dit OUI et cité au moins un instrument </a:t>
            </a:r>
            <a:r>
              <a:rPr lang="fr-FR" dirty="0" smtClean="0"/>
              <a:t>juridique </a:t>
            </a:r>
            <a:r>
              <a:rPr lang="fr-FR" dirty="0" smtClean="0"/>
              <a:t>(</a:t>
            </a:r>
            <a:r>
              <a:rPr lang="fr-FR" dirty="0" smtClean="0"/>
              <a:t>Congo RDC, Togo, </a:t>
            </a:r>
            <a:r>
              <a:rPr lang="fr-FR" dirty="0" err="1" smtClean="0"/>
              <a:t>Algerie</a:t>
            </a:r>
            <a:r>
              <a:rPr lang="fr-FR" dirty="0" smtClean="0"/>
              <a:t>, Burkina, Cameroun)</a:t>
            </a:r>
            <a:endParaRPr lang="fr-FR" dirty="0"/>
          </a:p>
          <a:p>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1048</TotalTime>
  <Words>1052</Words>
  <Application>Microsoft Office PowerPoint</Application>
  <PresentationFormat>Affichage à l'écran (4:3)</PresentationFormat>
  <Paragraphs>238</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Médian</vt:lpstr>
      <vt:lpstr>    LE PROGRÈS AFRICAIN À TRAVERS LES OBJECTIFS  DU PLAN MONDIAL POUR LA DÉCENNIE D’ACTION POUR LA SÉCURITÉ ROUTIÈRE 2011-2020   </vt:lpstr>
      <vt:lpstr>Plan de l’exposé</vt:lpstr>
      <vt:lpstr>En guise d’introduction</vt:lpstr>
      <vt:lpstr>En guise d’introduction (suite)</vt:lpstr>
      <vt:lpstr>Objectifs </vt:lpstr>
      <vt:lpstr>Procédure d’enquête</vt:lpstr>
      <vt:lpstr>Procédure d’enquête (suite)</vt:lpstr>
      <vt:lpstr>Résultats de l’enquête</vt:lpstr>
      <vt:lpstr>Résultats d’enquête (suite)</vt:lpstr>
      <vt:lpstr> Votre pays est-il Partie à l’un quelconque des instruments juridiques régionaux relatifs à la sécurité routière : voici le détail des réponses  </vt:lpstr>
      <vt:lpstr>Votre pays est-il doté d’une stratégie de sécurité routière ?Dans l’affirmative, pourriez-vous nous la faire parvenir par courriel ?</vt:lpstr>
      <vt:lpstr>  Votre pays collecte-t-il des données concernant les accidents de la circulation ? Dans l’affirmative, comment est défini « un décès imputable à un accident de la route » dans votre pays ?  </vt:lpstr>
      <vt:lpstr>Quel est le taux maximum d’alcoolémie autorisé </vt:lpstr>
      <vt:lpstr>D’autres résultats globaux</vt:lpstr>
      <vt:lpstr>  Quels sont les usagers de la route les plus exposés aux risques dans votre pays </vt:lpstr>
      <vt:lpstr>Conclusion </vt:lpstr>
      <vt:lpstr>Recommandations </vt:lpstr>
      <vt:lpstr>Diapositive 18</vt:lpstr>
    </vt:vector>
  </TitlesOfParts>
  <Company>Sweet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Enquête concernant les volets 1 et 4 du Plan mondial pour la Décennie d’action pour la sécurité routière 2011-2020</dc:title>
  <dc:creator>Mr Lissom</dc:creator>
  <cp:lastModifiedBy>Mr Lissom</cp:lastModifiedBy>
  <cp:revision>107</cp:revision>
  <dcterms:created xsi:type="dcterms:W3CDTF">2015-06-30T00:48:18Z</dcterms:created>
  <dcterms:modified xsi:type="dcterms:W3CDTF">2015-07-07T10:07:11Z</dcterms:modified>
</cp:coreProperties>
</file>