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14" r:id="rId13"/>
    <p:sldId id="263" r:id="rId14"/>
  </p:sldIdLst>
  <p:sldSz cx="9144000" cy="6858000" type="screen4x3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83" autoAdjust="0"/>
  </p:normalViewPr>
  <p:slideViewPr>
    <p:cSldViewPr>
      <p:cViewPr varScale="1">
        <p:scale>
          <a:sx n="102" d="100"/>
          <a:sy n="102" d="100"/>
        </p:scale>
        <p:origin x="-18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014C8BCD-56DF-4FA3-B92F-F5B7161DED59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0D5DD740-60D6-4E91-B2D6-21C603909C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37201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94127CBA-0EAE-4924-9F56-BEE46BA956AD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40AEA433-8CEE-41CD-B6FC-B4EF33020E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749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EA433-8CEE-41CD-B6FC-B4EF33020EB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0591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EA433-8CEE-41CD-B6FC-B4EF33020EB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4817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6B481A-518D-477C-BF90-77A9F96B6DA0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87B838-E63C-4DCF-8DDD-E03AC2500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789040"/>
            <a:ext cx="9144000" cy="2664296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>
                <a:solidFill>
                  <a:srgbClr val="002060"/>
                </a:solidFill>
              </a:rPr>
              <a:t>ETAT DE MISE EN ŒUVRE DU PLAN D’ACTIONS DE LA DECENNIE DE LA SECURITE </a:t>
            </a:r>
            <a:r>
              <a:rPr lang="fr-FR" sz="4000" smtClean="0">
                <a:solidFill>
                  <a:srgbClr val="002060"/>
                </a:solidFill>
              </a:rPr>
              <a:t>ROUTIERE 2011-2020</a:t>
            </a:r>
            <a:endParaRPr lang="fr-FR" sz="4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Mr MAIGA\Desktop\anaserlogof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904656" cy="2304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9144000" cy="136337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3200" dirty="0" smtClean="0">
              <a:solidFill>
                <a:schemeClr val="bg1"/>
              </a:solidFill>
            </a:endParaRPr>
          </a:p>
          <a:p>
            <a:endParaRPr lang="fr-FR" sz="3200" dirty="0">
              <a:solidFill>
                <a:schemeClr val="bg1"/>
              </a:solidFill>
            </a:endParaRPr>
          </a:p>
          <a:p>
            <a:endParaRPr lang="fr-FR" sz="3200" dirty="0" smtClean="0">
              <a:solidFill>
                <a:schemeClr val="bg1"/>
              </a:solidFill>
            </a:endParaRPr>
          </a:p>
          <a:p>
            <a:pPr algn="ctr"/>
            <a:r>
              <a:rPr lang="fr-FR" sz="2900" dirty="0" smtClean="0">
                <a:solidFill>
                  <a:schemeClr val="bg1"/>
                </a:solidFill>
              </a:rPr>
              <a:t>TROISIEME CONFERENCE SUR LA SECURITE ROUTIERE EN AFRIQUE  </a:t>
            </a:r>
            <a:r>
              <a:rPr lang="fr-FR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ADDIS ABEBA</a:t>
            </a:r>
            <a:endParaRPr lang="fr-FR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TELEPHONE AU </a:t>
            </a:r>
            <a:r>
              <a:rPr lang="fr-FR" b="1" dirty="0" smtClean="0">
                <a:solidFill>
                  <a:srgbClr val="00B0F0"/>
                </a:solidFill>
              </a:rPr>
              <a:t>VOLANT</a:t>
            </a:r>
          </a:p>
          <a:p>
            <a:pPr algn="just"/>
            <a:r>
              <a:rPr lang="fr-FR" b="1" dirty="0"/>
              <a:t>Législation en la matière existe déjà </a:t>
            </a:r>
            <a:r>
              <a:rPr lang="fr-FR" b="1" dirty="0" smtClean="0"/>
              <a:t>;</a:t>
            </a:r>
          </a:p>
          <a:p>
            <a:pPr algn="just"/>
            <a:r>
              <a:rPr lang="fr-FR" b="1" dirty="0"/>
              <a:t>Vaste campagne de sensibilisation lancée depuis novembre </a:t>
            </a:r>
            <a:r>
              <a:rPr lang="fr-FR" b="1" dirty="0" smtClean="0"/>
              <a:t>2011 et se poursuit cette année </a:t>
            </a:r>
            <a:r>
              <a:rPr lang="fr-FR" b="1" dirty="0"/>
              <a:t>;</a:t>
            </a:r>
          </a:p>
          <a:p>
            <a:pPr algn="just"/>
            <a:r>
              <a:rPr lang="fr-FR" b="1" dirty="0" smtClean="0"/>
              <a:t>Des </a:t>
            </a:r>
            <a:r>
              <a:rPr lang="fr-FR" b="1" dirty="0"/>
              <a:t>contrôles/sanctions sont couramment effectués sur tous les tronçons routiers en milieu urbain et des amendes sont infligées aux contrevenants.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83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473952"/>
          </a:xfrm>
        </p:spPr>
        <p:txBody>
          <a:bodyPr/>
          <a:lstStyle/>
          <a:p>
            <a:pPr algn="just"/>
            <a:r>
              <a:rPr lang="fr-FR" b="1" dirty="0" smtClean="0"/>
              <a:t>Organisation chaque année d’une semaine nationale de la sécurité routière ;</a:t>
            </a:r>
          </a:p>
          <a:p>
            <a:pPr algn="just"/>
            <a:r>
              <a:rPr lang="fr-FR" b="1" dirty="0" smtClean="0"/>
              <a:t>Journée nationale de courtoisie sur la route chaque 24 mars ;</a:t>
            </a:r>
          </a:p>
          <a:p>
            <a:pPr algn="just"/>
            <a:r>
              <a:rPr lang="fr-FR" b="1" dirty="0" smtClean="0"/>
              <a:t>Journée nationale de l’OSRAO chaque 08 mai ;</a:t>
            </a:r>
          </a:p>
          <a:p>
            <a:pPr algn="just"/>
            <a:r>
              <a:rPr lang="fr-FR" b="1" dirty="0" smtClean="0"/>
              <a:t>Journée de souvenir aux victimes de la route chaque mois de novembre ;</a:t>
            </a:r>
          </a:p>
          <a:p>
            <a:pPr algn="just"/>
            <a:r>
              <a:rPr lang="fr-FR" b="1" dirty="0" smtClean="0"/>
              <a:t>Organisation des fora régionaux sur la sécurité routière ;</a:t>
            </a:r>
          </a:p>
          <a:p>
            <a:pPr algn="just"/>
            <a:r>
              <a:rPr lang="fr-FR" b="1" dirty="0" smtClean="0"/>
              <a:t>Campagnes de sensibilisation à l’occasion de toutes les fêtes et évènements majeurs et lors des rentrées scolaires.</a:t>
            </a:r>
          </a:p>
          <a:p>
            <a:pPr algn="just"/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18878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VOLET 5 </a:t>
            </a:r>
            <a:r>
              <a:rPr lang="fr-FR" b="1" dirty="0">
                <a:solidFill>
                  <a:srgbClr val="00B0F0"/>
                </a:solidFill>
              </a:rPr>
              <a:t>: </a:t>
            </a:r>
            <a:r>
              <a:rPr lang="fr-FR" b="1" dirty="0" smtClean="0">
                <a:solidFill>
                  <a:srgbClr val="00B0F0"/>
                </a:solidFill>
              </a:rPr>
              <a:t>SOINS POST ACCIDENT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493224"/>
          </a:xfrm>
        </p:spPr>
        <p:txBody>
          <a:bodyPr>
            <a:normAutofit/>
          </a:bodyPr>
          <a:lstStyle/>
          <a:p>
            <a:pPr algn="just"/>
            <a:r>
              <a:rPr lang="fr-FR" sz="2500" b="1" dirty="0"/>
              <a:t>Appui à la Direction Générale de la Protection Civile : lignes d’appel d’urgence 18 et le 112 ;</a:t>
            </a:r>
          </a:p>
          <a:p>
            <a:pPr algn="just"/>
            <a:r>
              <a:rPr lang="fr-FR" sz="2500" b="1" dirty="0"/>
              <a:t>Appui financier pour les formations au </a:t>
            </a:r>
            <a:r>
              <a:rPr lang="fr-FR" sz="2500" b="1" dirty="0" smtClean="0"/>
              <a:t>secourisme ;</a:t>
            </a:r>
          </a:p>
          <a:p>
            <a:pPr algn="just"/>
            <a:r>
              <a:rPr lang="fr-FR" sz="2500" b="1" dirty="0" smtClean="0"/>
              <a:t>Appui financier pour la </a:t>
            </a:r>
            <a:r>
              <a:rPr lang="fr-FR" sz="2500" b="1" dirty="0" smtClean="0"/>
              <a:t>prise </a:t>
            </a:r>
            <a:r>
              <a:rPr lang="fr-FR" sz="2500" b="1" dirty="0" smtClean="0"/>
              <a:t>en charge des victimes d’accidents de la route dans les services d’urgences médicales.</a:t>
            </a:r>
            <a:endParaRPr lang="fr-FR" sz="2500" b="1" dirty="0"/>
          </a:p>
        </p:txBody>
      </p:sp>
    </p:spTree>
    <p:extLst>
      <p:ext uri="{BB962C8B-B14F-4D97-AF65-F5344CB8AC3E}">
        <p14:creationId xmlns="" xmlns:p14="http://schemas.microsoft.com/office/powerpoint/2010/main" val="153208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714356"/>
            <a:ext cx="8062664" cy="2930668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  <a:t>JE VOUS REMERCIE DE VOTRE ATTENTION</a:t>
            </a:r>
            <a:endParaRPr lang="fr-F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00B0F0"/>
                </a:solidFill>
              </a:rPr>
              <a:t>VOLET 1 : GESTION DE LA SECURITE ROUTIERE </a:t>
            </a:r>
            <a:endParaRPr lang="fr-FR" sz="24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476672"/>
            <a:ext cx="9144000" cy="6264696"/>
          </a:xfrm>
        </p:spPr>
        <p:txBody>
          <a:bodyPr>
            <a:noAutofit/>
          </a:bodyPr>
          <a:lstStyle/>
          <a:p>
            <a:pPr algn="just"/>
            <a:r>
              <a:rPr lang="fr-BE" sz="1750" b="1" dirty="0" smtClean="0"/>
              <a:t>Présence d’un organisme directeur ANASER, créé </a:t>
            </a:r>
            <a:r>
              <a:rPr lang="fr-BE" sz="1750" b="1" dirty="0"/>
              <a:t>par </a:t>
            </a:r>
            <a:r>
              <a:rPr lang="fr-FR" sz="1750" b="1" dirty="0"/>
              <a:t>l'Ordonnance N°09-003/P-RM du 9 février 2009 ratifiée par la Loi n°09-006 du 5 juin 2009 ;</a:t>
            </a:r>
          </a:p>
          <a:p>
            <a:pPr algn="just"/>
            <a:r>
              <a:rPr lang="fr-FR" sz="1750" b="1" dirty="0" smtClean="0"/>
              <a:t>Création du Comité National de Sécurité Routière par Décret </a:t>
            </a:r>
            <a:r>
              <a:rPr lang="fr-FR" sz="1750" b="1" dirty="0"/>
              <a:t>n° 96-163/PM-RM du 26/09/1996 modifié par le Décret n° 06-70/PM-RM du 24 février </a:t>
            </a:r>
            <a:r>
              <a:rPr lang="fr-FR" sz="1750" b="1" dirty="0" smtClean="0"/>
              <a:t>2006, organe consultatif regroupant l’ensemble des acteurs de la sécurité (public, privé, ONG, association et medias) ;</a:t>
            </a:r>
          </a:p>
          <a:p>
            <a:pPr algn="just"/>
            <a:r>
              <a:rPr lang="fr-FR" sz="1750" b="1" dirty="0" smtClean="0"/>
              <a:t>Élaboration </a:t>
            </a:r>
            <a:r>
              <a:rPr lang="fr-FR" sz="1750" b="1" dirty="0"/>
              <a:t>en cours d’une </a:t>
            </a:r>
            <a:r>
              <a:rPr lang="fr-FR" sz="1750" b="1" dirty="0" smtClean="0"/>
              <a:t>politique nationale et d’une stratégie nationale de sécurité routière ;</a:t>
            </a:r>
          </a:p>
          <a:p>
            <a:pPr algn="just"/>
            <a:r>
              <a:rPr lang="fr-FR" sz="1750" b="1" dirty="0" smtClean="0"/>
              <a:t>Renforcement de la capacité des associations et ONG œuvrant dans le domaine de la sécurité routière ;</a:t>
            </a:r>
          </a:p>
          <a:p>
            <a:pPr algn="just"/>
            <a:r>
              <a:rPr lang="fr-FR" sz="1750" b="1" dirty="0" smtClean="0"/>
              <a:t>Formation et recyclage des acteurs de la sécurité routière ;</a:t>
            </a:r>
          </a:p>
          <a:p>
            <a:pPr lvl="0" algn="just"/>
            <a:r>
              <a:rPr lang="fr-FR" sz="1750" b="1" dirty="0"/>
              <a:t>Adoption d’un nouveau Code de la route pour renforcer le dispositif réglementaire et rendre obligatoire le passage par les autoécoles pour l’obtention du permis de conduire </a:t>
            </a:r>
            <a:r>
              <a:rPr lang="fr-FR" sz="1750" b="1" dirty="0" smtClean="0"/>
              <a:t>;</a:t>
            </a:r>
          </a:p>
          <a:p>
            <a:pPr lvl="0" algn="just"/>
            <a:r>
              <a:rPr lang="fr-FR" sz="1750" b="1" dirty="0" smtClean="0"/>
              <a:t>Dynamisation du système </a:t>
            </a:r>
            <a:r>
              <a:rPr lang="fr-FR" sz="1750" b="1" dirty="0"/>
              <a:t>de collecte des fiches BAAC à travers des nouveaux textes et mise en place d’une application d’enregistrement et d’analyse de ces </a:t>
            </a:r>
            <a:r>
              <a:rPr lang="fr-FR" sz="1750" b="1" dirty="0" smtClean="0"/>
              <a:t>fiches </a:t>
            </a:r>
            <a:r>
              <a:rPr lang="fr-FR" sz="1750" b="1" i="1" dirty="0" smtClean="0"/>
              <a:t>(Arrêté </a:t>
            </a:r>
            <a:r>
              <a:rPr lang="fr-FR" sz="1750" b="1" i="1" dirty="0"/>
              <a:t>interministériel N°2012-2016/METLU-MSIPC-MATDAT-SG du 17 juillet 2012 portant institution d’un système d’information sur les accidents de la circulation routière </a:t>
            </a:r>
            <a:r>
              <a:rPr lang="fr-FR" sz="1750" b="1" i="1" dirty="0" smtClean="0"/>
              <a:t>;  Instruction </a:t>
            </a:r>
            <a:r>
              <a:rPr lang="fr-FR" sz="1750" b="1" i="1" dirty="0"/>
              <a:t>interministérielle N°2012-0001/MTIR-MSIPC-SG du 28 septembre 2012 relative à la transmission à l’ANASER des fiches BAAC </a:t>
            </a:r>
            <a:r>
              <a:rPr lang="fr-FR" sz="1750" b="1" i="1" dirty="0" smtClean="0"/>
              <a:t>renseignées).</a:t>
            </a:r>
            <a:endParaRPr lang="fr-FR" sz="1750" i="1" dirty="0"/>
          </a:p>
        </p:txBody>
      </p:sp>
    </p:spTree>
    <p:extLst>
      <p:ext uri="{BB962C8B-B14F-4D97-AF65-F5344CB8AC3E}">
        <p14:creationId xmlns="" xmlns:p14="http://schemas.microsoft.com/office/powerpoint/2010/main" val="306860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620688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B0F0"/>
                </a:solidFill>
              </a:rPr>
              <a:t>VOLET </a:t>
            </a:r>
            <a:r>
              <a:rPr lang="fr-FR" sz="2400" b="1" dirty="0" smtClean="0">
                <a:solidFill>
                  <a:srgbClr val="00B0F0"/>
                </a:solidFill>
              </a:rPr>
              <a:t>2 </a:t>
            </a:r>
            <a:r>
              <a:rPr lang="fr-FR" sz="2400" b="1" dirty="0">
                <a:solidFill>
                  <a:srgbClr val="00B0F0"/>
                </a:solidFill>
              </a:rPr>
              <a:t>: </a:t>
            </a:r>
            <a:r>
              <a:rPr lang="fr-FR" sz="2400" b="1" dirty="0" smtClean="0">
                <a:solidFill>
                  <a:srgbClr val="00B0F0"/>
                </a:solidFill>
              </a:rPr>
              <a:t>SECURITE DES ROUTES ET MOBILITE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4340" y="764704"/>
            <a:ext cx="8928992" cy="5853264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b="1" dirty="0"/>
              <a:t>Inspections sommaires régulières de la signalisation et de l’environnement routier ;</a:t>
            </a:r>
          </a:p>
          <a:p>
            <a:pPr algn="just"/>
            <a:r>
              <a:rPr lang="fr-FR" b="1" dirty="0"/>
              <a:t>Etudes pour l’amélioration de la sécurité des points et zones </a:t>
            </a:r>
            <a:r>
              <a:rPr lang="fr-FR" b="1" dirty="0" err="1"/>
              <a:t>accidentogènes</a:t>
            </a:r>
            <a:r>
              <a:rPr lang="fr-FR" b="1" dirty="0"/>
              <a:t> </a:t>
            </a:r>
            <a:r>
              <a:rPr lang="fr-FR" b="1" dirty="0" smtClean="0"/>
              <a:t>;</a:t>
            </a:r>
          </a:p>
          <a:p>
            <a:pPr algn="just"/>
            <a:r>
              <a:rPr lang="fr-FR" b="1" dirty="0" smtClean="0"/>
              <a:t>Aménagement des ralentisseurs de vitesse a l’entrée des agglomérations ;</a:t>
            </a:r>
          </a:p>
          <a:p>
            <a:pPr algn="just"/>
            <a:r>
              <a:rPr lang="fr-FR" b="1" dirty="0" smtClean="0"/>
              <a:t>Opérations </a:t>
            </a:r>
            <a:r>
              <a:rPr lang="fr-FR" b="1" dirty="0"/>
              <a:t>de libération du domaine public routier ;</a:t>
            </a:r>
          </a:p>
          <a:p>
            <a:pPr algn="just"/>
            <a:r>
              <a:rPr lang="fr-FR" b="1" dirty="0"/>
              <a:t>Renforcement de la signalisation routière </a:t>
            </a:r>
            <a:r>
              <a:rPr lang="fr-FR" b="1" dirty="0" smtClean="0"/>
              <a:t>;</a:t>
            </a:r>
          </a:p>
          <a:p>
            <a:pPr algn="just"/>
            <a:r>
              <a:rPr lang="fr-FR" b="1" dirty="0" smtClean="0"/>
              <a:t>Construction des passerelles pour piéton et prise en compte des usagers vulnérables dans les nouvelles constructions routières (piste cyclable, trottoirs) ;</a:t>
            </a:r>
          </a:p>
          <a:p>
            <a:pPr algn="just"/>
            <a:r>
              <a:rPr lang="fr-FR" b="1" dirty="0" smtClean="0"/>
              <a:t>Aménagement d’aires de repos et d’hôtel des chauffeurs pour le respect des temps de conduite ;</a:t>
            </a:r>
            <a:endParaRPr lang="fr-FR" b="1" dirty="0"/>
          </a:p>
          <a:p>
            <a:pPr algn="just"/>
            <a:r>
              <a:rPr lang="fr-FR" b="1" dirty="0"/>
              <a:t>Institution de l’audit de sécurité routière par Décret n°2015-0216 du 02 avril 2015.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375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20688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B0F0"/>
                </a:solidFill>
              </a:rPr>
              <a:t>VOLET </a:t>
            </a:r>
            <a:r>
              <a:rPr lang="fr-FR" sz="2400" b="1" dirty="0" smtClean="0">
                <a:solidFill>
                  <a:srgbClr val="00B0F0"/>
                </a:solidFill>
              </a:rPr>
              <a:t>3 </a:t>
            </a:r>
            <a:r>
              <a:rPr lang="fr-FR" sz="2400" b="1" dirty="0">
                <a:solidFill>
                  <a:srgbClr val="00B0F0"/>
                </a:solidFill>
              </a:rPr>
              <a:t>: SECURITE DES </a:t>
            </a:r>
            <a:r>
              <a:rPr lang="fr-FR" sz="2400" b="1" dirty="0" smtClean="0">
                <a:solidFill>
                  <a:srgbClr val="00B0F0"/>
                </a:solidFill>
              </a:rPr>
              <a:t>VEHICULES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8943256" cy="5709248"/>
          </a:xfrm>
        </p:spPr>
        <p:txBody>
          <a:bodyPr/>
          <a:lstStyle/>
          <a:p>
            <a:pPr algn="just"/>
            <a:r>
              <a:rPr lang="fr-FR" b="1" dirty="0"/>
              <a:t>Libéralisation du transport depuis 1992 avec émergence de plusieurs entreprises privées de transport ;</a:t>
            </a:r>
          </a:p>
          <a:p>
            <a:pPr algn="just"/>
            <a:r>
              <a:rPr lang="fr-FR" b="1" dirty="0"/>
              <a:t>Concession du contrôle technique automobile à un privé Mali </a:t>
            </a:r>
            <a:r>
              <a:rPr lang="fr-FR" b="1" dirty="0" err="1"/>
              <a:t>Technic</a:t>
            </a:r>
            <a:r>
              <a:rPr lang="fr-FR" b="1" dirty="0"/>
              <a:t> System (MTS) ;</a:t>
            </a:r>
          </a:p>
          <a:p>
            <a:pPr algn="just"/>
            <a:r>
              <a:rPr lang="fr-FR" b="1" dirty="0"/>
              <a:t>Appel d’offres lancé pour lever le monopole du contrôle technique </a:t>
            </a:r>
            <a:r>
              <a:rPr lang="fr-FR" b="1" dirty="0" smtClean="0"/>
              <a:t>automobile ;</a:t>
            </a:r>
          </a:p>
          <a:p>
            <a:pPr algn="just"/>
            <a:r>
              <a:rPr lang="fr-FR" b="1" dirty="0" smtClean="0"/>
              <a:t>Contrôle routier inopiné de l’état des véhicules.</a:t>
            </a: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5064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504056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B0F0"/>
                </a:solidFill>
              </a:rPr>
              <a:t>VOLET </a:t>
            </a:r>
            <a:r>
              <a:rPr lang="fr-FR" sz="2400" b="1" dirty="0" smtClean="0">
                <a:solidFill>
                  <a:srgbClr val="00B0F0"/>
                </a:solidFill>
              </a:rPr>
              <a:t>4 </a:t>
            </a:r>
            <a:r>
              <a:rPr lang="fr-FR" sz="2400" b="1" dirty="0">
                <a:solidFill>
                  <a:srgbClr val="00B0F0"/>
                </a:solidFill>
              </a:rPr>
              <a:t>: SECURITE DES </a:t>
            </a:r>
            <a:r>
              <a:rPr lang="fr-FR" sz="2400" b="1" dirty="0" smtClean="0">
                <a:solidFill>
                  <a:srgbClr val="00B0F0"/>
                </a:solidFill>
              </a:rPr>
              <a:t>USAGERS DE LA ROUTE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5832648"/>
          </a:xfrm>
        </p:spPr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Education et formation à la sécurité </a:t>
            </a:r>
            <a:r>
              <a:rPr lang="fr-FR" b="1" dirty="0" smtClean="0">
                <a:solidFill>
                  <a:srgbClr val="00B0F0"/>
                </a:solidFill>
              </a:rPr>
              <a:t>routière</a:t>
            </a:r>
          </a:p>
          <a:p>
            <a:pPr algn="just"/>
            <a:r>
              <a:rPr lang="fr-FR" b="1" dirty="0"/>
              <a:t>Formation d’un noyau de 550 enseignants pour la formation des formateurs ;</a:t>
            </a:r>
          </a:p>
          <a:p>
            <a:pPr algn="just"/>
            <a:r>
              <a:rPr lang="fr-FR" b="1" dirty="0"/>
              <a:t>Élaboration de 5000 Guides du formateur à la sécurité routière ;</a:t>
            </a:r>
          </a:p>
          <a:p>
            <a:pPr algn="just"/>
            <a:r>
              <a:rPr lang="fr-FR" b="1" dirty="0"/>
              <a:t>Élaboration de 10000 exemplaires de Code de la route simplifié qui s’appuie sur les images réelles du Mali ;</a:t>
            </a:r>
          </a:p>
          <a:p>
            <a:pPr algn="just"/>
            <a:r>
              <a:rPr lang="fr-FR" b="1" dirty="0"/>
              <a:t>Institution de l’enseignement de la sécurité routière dans les cycles primaire et secondaire des écoles publiques et privées ainsi que des centres d’alphabétisation en cours.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8677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856984" cy="6357320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00B0F0"/>
                </a:solidFill>
              </a:rPr>
              <a:t>PORT DE </a:t>
            </a:r>
            <a:r>
              <a:rPr lang="fr-FR" sz="2000" b="1" dirty="0" smtClean="0">
                <a:solidFill>
                  <a:srgbClr val="00B0F0"/>
                </a:solidFill>
              </a:rPr>
              <a:t>CASQUE DE PROTECTION</a:t>
            </a:r>
          </a:p>
          <a:p>
            <a:pPr algn="just"/>
            <a:r>
              <a:rPr lang="fr-FR" sz="2000" b="1" dirty="0"/>
              <a:t>Législation sur le port de casque et sur l’homologation existe déjà ;</a:t>
            </a:r>
          </a:p>
          <a:p>
            <a:pPr algn="just"/>
            <a:r>
              <a:rPr lang="fr-FR" sz="2000" b="1" dirty="0"/>
              <a:t>Vaste campagne de sensibilisation sur le port de casque depuis le lancement de la décennie, le 11 mai 2011 avec distribution gratuite des casques ;</a:t>
            </a:r>
          </a:p>
          <a:p>
            <a:pPr algn="just"/>
            <a:r>
              <a:rPr lang="fr-FR" sz="2000" b="1" dirty="0"/>
              <a:t>Élaboration d’un plan d’actions de promotion du port de casque avec trois volets : </a:t>
            </a:r>
            <a:r>
              <a:rPr lang="fr-FR" sz="2000" b="1" i="1" dirty="0"/>
              <a:t>une phase sensibilisation </a:t>
            </a:r>
            <a:r>
              <a:rPr lang="fr-FR" sz="2000" b="1" dirty="0"/>
              <a:t>(60 diffusions de spot, 125 diffusions de microprogrammes, 15 diffusions d’info plus, 20 diffusions de sketch et 1 film), </a:t>
            </a:r>
            <a:r>
              <a:rPr lang="fr-FR" sz="2000" b="1" i="1" dirty="0"/>
              <a:t>une phase contrôle et sensibilisation</a:t>
            </a:r>
            <a:r>
              <a:rPr lang="fr-FR" sz="2000" b="1" dirty="0"/>
              <a:t> et </a:t>
            </a:r>
            <a:r>
              <a:rPr lang="fr-FR" sz="2000" b="1" i="1" dirty="0"/>
              <a:t>une phase </a:t>
            </a:r>
            <a:r>
              <a:rPr lang="fr-FR" sz="2000" b="1" i="1" dirty="0" smtClean="0"/>
              <a:t>contrôle/sanction</a:t>
            </a:r>
            <a:r>
              <a:rPr lang="fr-FR" sz="2000" b="1" dirty="0" smtClean="0"/>
              <a:t>.</a:t>
            </a:r>
          </a:p>
          <a:p>
            <a:pPr algn="just"/>
            <a:r>
              <a:rPr lang="fr-FR" sz="2000" b="1" dirty="0" smtClean="0"/>
              <a:t>Une </a:t>
            </a:r>
            <a:r>
              <a:rPr lang="fr-FR" sz="2000" b="1" dirty="0"/>
              <a:t>communication verbale a été adoptée en Conseil des Ministres du 19 septembre 2012 pour le port obligatoire de casque à partir du 01 octobre 2012 ;</a:t>
            </a:r>
          </a:p>
          <a:p>
            <a:pPr algn="just"/>
            <a:r>
              <a:rPr lang="fr-FR" sz="2000" b="1" dirty="0"/>
              <a:t>Étude d’évaluation est en cours de réalisation.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25427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0"/>
            <a:ext cx="9036496" cy="6473952"/>
          </a:xfrm>
        </p:spPr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PORT DE LA CEINTURE DE </a:t>
            </a:r>
            <a:r>
              <a:rPr lang="fr-FR" b="1" dirty="0" smtClean="0">
                <a:solidFill>
                  <a:srgbClr val="00B0F0"/>
                </a:solidFill>
              </a:rPr>
              <a:t>SECURITE</a:t>
            </a:r>
          </a:p>
          <a:p>
            <a:pPr algn="just"/>
            <a:r>
              <a:rPr lang="fr-FR" b="1" dirty="0"/>
              <a:t>Relecture du Code de la route </a:t>
            </a:r>
            <a:r>
              <a:rPr lang="fr-FR" b="1" dirty="0" smtClean="0"/>
              <a:t>pour </a:t>
            </a:r>
            <a:r>
              <a:rPr lang="fr-FR" b="1" dirty="0"/>
              <a:t>prendre en charge le port de la ceinture de sécurité en milieu urbain ;</a:t>
            </a:r>
          </a:p>
          <a:p>
            <a:pPr algn="just"/>
            <a:r>
              <a:rPr lang="fr-FR" b="1" dirty="0" smtClean="0"/>
              <a:t>Vaste campagne </a:t>
            </a:r>
            <a:r>
              <a:rPr lang="fr-FR" b="1" dirty="0"/>
              <a:t>de sensibilisation </a:t>
            </a:r>
            <a:r>
              <a:rPr lang="fr-FR" b="1" dirty="0" smtClean="0"/>
              <a:t>lancée depuis novembre 2014 </a:t>
            </a:r>
            <a:r>
              <a:rPr lang="fr-FR" b="1" dirty="0"/>
              <a:t>;</a:t>
            </a:r>
          </a:p>
          <a:p>
            <a:pPr algn="just"/>
            <a:r>
              <a:rPr lang="fr-FR" b="1" dirty="0"/>
              <a:t>Des contrôles sont effectués sur les routes en interurbain par la Gendarmerie et des amendes sont infligées aux contrevenants.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87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0"/>
            <a:ext cx="9036496" cy="6473952"/>
          </a:xfrm>
        </p:spPr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ALCOOL ET STUPEFIANTS AU </a:t>
            </a:r>
            <a:r>
              <a:rPr lang="fr-FR" b="1" dirty="0" smtClean="0">
                <a:solidFill>
                  <a:srgbClr val="00B0F0"/>
                </a:solidFill>
              </a:rPr>
              <a:t>VOLANT</a:t>
            </a:r>
          </a:p>
          <a:p>
            <a:pPr algn="just"/>
            <a:r>
              <a:rPr lang="fr-FR" b="1" dirty="0"/>
              <a:t>Législation en la matière existe déjà ;</a:t>
            </a:r>
          </a:p>
          <a:p>
            <a:pPr algn="just"/>
            <a:r>
              <a:rPr lang="fr-FR" b="1" dirty="0"/>
              <a:t>En plus des alcootests à usage unique, l’ANASER a acquis 11 éthylotests complets de dernière génération au profit de la Police et de la Gendarmerie (embouts à usage unique) ;</a:t>
            </a:r>
          </a:p>
          <a:p>
            <a:pPr algn="just"/>
            <a:r>
              <a:rPr lang="fr-FR" b="1" dirty="0"/>
              <a:t>Des contrôles d’</a:t>
            </a:r>
            <a:r>
              <a:rPr lang="fr-FR" b="1" dirty="0" err="1"/>
              <a:t>alcoolemie</a:t>
            </a:r>
            <a:r>
              <a:rPr lang="fr-FR" b="1" dirty="0"/>
              <a:t> sont couramment effectués notamment à l’occasion des fêtes et évènements majeurs avec une accentuation lors des fêtes de fin </a:t>
            </a:r>
            <a:r>
              <a:rPr lang="fr-FR" b="1" dirty="0" smtClean="0"/>
              <a:t>d’année ;</a:t>
            </a:r>
          </a:p>
          <a:p>
            <a:pPr algn="just"/>
            <a:r>
              <a:rPr lang="fr-FR" b="1" dirty="0" smtClean="0"/>
              <a:t>D’autres éthylotests sont en cours d’acquisition.</a:t>
            </a: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375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9036496" cy="6357320"/>
          </a:xfrm>
        </p:spPr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VITESSE </a:t>
            </a:r>
            <a:r>
              <a:rPr lang="fr-FR" b="1" dirty="0" smtClean="0">
                <a:solidFill>
                  <a:srgbClr val="00B0F0"/>
                </a:solidFill>
              </a:rPr>
              <a:t>EXCESSIVE</a:t>
            </a:r>
          </a:p>
          <a:p>
            <a:pPr algn="just"/>
            <a:r>
              <a:rPr lang="fr-FR" b="1" dirty="0"/>
              <a:t>La relecture du Code de la route </a:t>
            </a:r>
            <a:r>
              <a:rPr lang="fr-FR" b="1" dirty="0" smtClean="0"/>
              <a:t>a infligé </a:t>
            </a:r>
            <a:r>
              <a:rPr lang="fr-FR" b="1" dirty="0"/>
              <a:t>des amendes plus lourdes==</a:t>
            </a:r>
            <a:r>
              <a:rPr lang="fr-FR" b="1" dirty="0">
                <a:sym typeface="Wingdings" panose="05000000000000000000" pitchFamily="2" charset="2"/>
              </a:rPr>
              <a:t> vitesse excessive première cause des accidents graves ;</a:t>
            </a:r>
          </a:p>
          <a:p>
            <a:pPr algn="just"/>
            <a:r>
              <a:rPr lang="fr-FR" b="1" dirty="0">
                <a:sym typeface="Wingdings" panose="05000000000000000000" pitchFamily="2" charset="2"/>
              </a:rPr>
              <a:t>Quatre radars disponibles pour les </a:t>
            </a:r>
            <a:r>
              <a:rPr lang="fr-FR" b="1" dirty="0" smtClean="0">
                <a:sym typeface="Wingdings" panose="05000000000000000000" pitchFamily="2" charset="2"/>
              </a:rPr>
              <a:t>contrôles/sanctions effectués </a:t>
            </a:r>
            <a:r>
              <a:rPr lang="fr-FR" b="1" dirty="0">
                <a:sym typeface="Wingdings" panose="05000000000000000000" pitchFamily="2" charset="2"/>
              </a:rPr>
              <a:t>par la Gendarmerie sur les routes interurbaines et internationales ;</a:t>
            </a:r>
          </a:p>
          <a:p>
            <a:pPr algn="just"/>
            <a:r>
              <a:rPr lang="fr-FR" b="1" dirty="0">
                <a:sym typeface="Wingdings" panose="05000000000000000000" pitchFamily="2" charset="2"/>
              </a:rPr>
              <a:t>Acquisition en cours de radars plus performants pour </a:t>
            </a:r>
            <a:r>
              <a:rPr lang="fr-FR" b="1" dirty="0" smtClean="0">
                <a:sym typeface="Wingdings" panose="05000000000000000000" pitchFamily="2" charset="2"/>
              </a:rPr>
              <a:t>accentuer le </a:t>
            </a:r>
            <a:r>
              <a:rPr lang="fr-FR" b="1" dirty="0">
                <a:sym typeface="Wingdings" panose="05000000000000000000" pitchFamily="2" charset="2"/>
              </a:rPr>
              <a:t>contrôle/sanction.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520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2820</TotalTime>
  <Words>909</Words>
  <Application>Microsoft Office PowerPoint</Application>
  <PresentationFormat>Affichage à l'écran (4:3)</PresentationFormat>
  <Paragraphs>69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Oriel</vt:lpstr>
      <vt:lpstr>ETAT DE MISE EN ŒUVRE DU PLAN D’ACTIONS DE LA DECENNIE DE LA SECURITE ROUTIERE 2011-2020</vt:lpstr>
      <vt:lpstr>VOLET 1 : GESTION DE LA SECURITE ROUTIERE </vt:lpstr>
      <vt:lpstr>VOLET 2 : SECURITE DES ROUTES ET MOBILITE</vt:lpstr>
      <vt:lpstr>VOLET 3 : SECURITE DES VEHICULES</vt:lpstr>
      <vt:lpstr>VOLET 4 : SECURITE DES USAGERS DE LA ROUTE</vt:lpstr>
      <vt:lpstr>Diapositive 6</vt:lpstr>
      <vt:lpstr>Diapositive 7</vt:lpstr>
      <vt:lpstr>Diapositive 8</vt:lpstr>
      <vt:lpstr>Diapositive 9</vt:lpstr>
      <vt:lpstr>Diapositive 10</vt:lpstr>
      <vt:lpstr>Diapositive 11</vt:lpstr>
      <vt:lpstr>VOLET 5 : SOINS POST ACCIDENT</vt:lpstr>
      <vt:lpstr>JE VOUS REMERCIE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ACCIDENTS DE TRAJET</dc:title>
  <dc:creator>malado</dc:creator>
  <cp:lastModifiedBy>ANASER</cp:lastModifiedBy>
  <cp:revision>209</cp:revision>
  <cp:lastPrinted>2013-10-07T11:40:54Z</cp:lastPrinted>
  <dcterms:created xsi:type="dcterms:W3CDTF">2010-05-20T14:10:48Z</dcterms:created>
  <dcterms:modified xsi:type="dcterms:W3CDTF">2015-07-04T13:16:13Z</dcterms:modified>
</cp:coreProperties>
</file>