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71" r:id="rId8"/>
    <p:sldId id="272" r:id="rId9"/>
    <p:sldId id="270" r:id="rId10"/>
    <p:sldId id="273" r:id="rId11"/>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208A236A-C12E-4B7A-9D14-224145F4AE7A}" type="datetimeFigureOut">
              <a:rPr lang="fr-FR" smtClean="0"/>
              <a:t>04/07/2015</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BC69FF24-3DF5-42CB-8114-8FD77946600C}" type="slidenum">
              <a:rPr lang="fr-FR" smtClean="0"/>
              <a:t>‹N°›</a:t>
            </a:fld>
            <a:endParaRPr lang="fr-FR"/>
          </a:p>
        </p:txBody>
      </p:sp>
    </p:spTree>
    <p:extLst>
      <p:ext uri="{BB962C8B-B14F-4D97-AF65-F5344CB8AC3E}">
        <p14:creationId xmlns:p14="http://schemas.microsoft.com/office/powerpoint/2010/main" val="3275055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AB86F71-F00C-422F-9D04-4F2E0BD52BA7}" type="datetimeFigureOut">
              <a:rPr lang="fr-FR" smtClean="0"/>
              <a:t>04/07/2015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634B26-D20F-40FC-83C9-461C92488895}" type="slidenum">
              <a:rPr lang="fr-FR" smtClean="0"/>
              <a:t>‹N°›</a:t>
            </a:fld>
            <a:endParaRPr lang="fr-FR"/>
          </a:p>
        </p:txBody>
      </p:sp>
    </p:spTree>
    <p:extLst>
      <p:ext uri="{BB962C8B-B14F-4D97-AF65-F5344CB8AC3E}">
        <p14:creationId xmlns:p14="http://schemas.microsoft.com/office/powerpoint/2010/main" val="1869532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B86F71-F00C-422F-9D04-4F2E0BD52BA7}" type="datetimeFigureOut">
              <a:rPr lang="fr-FR" smtClean="0"/>
              <a:t>04/07/2015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634B26-D20F-40FC-83C9-461C92488895}" type="slidenum">
              <a:rPr lang="fr-FR" smtClean="0"/>
              <a:t>‹N°›</a:t>
            </a:fld>
            <a:endParaRPr lang="fr-FR"/>
          </a:p>
        </p:txBody>
      </p:sp>
    </p:spTree>
    <p:extLst>
      <p:ext uri="{BB962C8B-B14F-4D97-AF65-F5344CB8AC3E}">
        <p14:creationId xmlns:p14="http://schemas.microsoft.com/office/powerpoint/2010/main" val="299246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B86F71-F00C-422F-9D04-4F2E0BD52BA7}" type="datetimeFigureOut">
              <a:rPr lang="fr-FR" smtClean="0"/>
              <a:t>04/07/2015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634B26-D20F-40FC-83C9-461C92488895}" type="slidenum">
              <a:rPr lang="fr-FR" smtClean="0"/>
              <a:t>‹N°›</a:t>
            </a:fld>
            <a:endParaRPr lang="fr-FR"/>
          </a:p>
        </p:txBody>
      </p:sp>
    </p:spTree>
    <p:extLst>
      <p:ext uri="{BB962C8B-B14F-4D97-AF65-F5344CB8AC3E}">
        <p14:creationId xmlns:p14="http://schemas.microsoft.com/office/powerpoint/2010/main" val="159316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B86F71-F00C-422F-9D04-4F2E0BD52BA7}" type="datetimeFigureOut">
              <a:rPr lang="fr-FR" smtClean="0"/>
              <a:t>04/07/2015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634B26-D20F-40FC-83C9-461C92488895}" type="slidenum">
              <a:rPr lang="fr-FR" smtClean="0"/>
              <a:t>‹N°›</a:t>
            </a:fld>
            <a:endParaRPr lang="fr-FR"/>
          </a:p>
        </p:txBody>
      </p:sp>
    </p:spTree>
    <p:extLst>
      <p:ext uri="{BB962C8B-B14F-4D97-AF65-F5344CB8AC3E}">
        <p14:creationId xmlns:p14="http://schemas.microsoft.com/office/powerpoint/2010/main" val="170629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AB86F71-F00C-422F-9D04-4F2E0BD52BA7}" type="datetimeFigureOut">
              <a:rPr lang="fr-FR" smtClean="0"/>
              <a:t>04/07/2015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634B26-D20F-40FC-83C9-461C92488895}" type="slidenum">
              <a:rPr lang="fr-FR" smtClean="0"/>
              <a:t>‹N°›</a:t>
            </a:fld>
            <a:endParaRPr lang="fr-FR"/>
          </a:p>
        </p:txBody>
      </p:sp>
    </p:spTree>
    <p:extLst>
      <p:ext uri="{BB962C8B-B14F-4D97-AF65-F5344CB8AC3E}">
        <p14:creationId xmlns:p14="http://schemas.microsoft.com/office/powerpoint/2010/main" val="328142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AB86F71-F00C-422F-9D04-4F2E0BD52BA7}" type="datetimeFigureOut">
              <a:rPr lang="fr-FR" smtClean="0"/>
              <a:t>04/07/2015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634B26-D20F-40FC-83C9-461C92488895}" type="slidenum">
              <a:rPr lang="fr-FR" smtClean="0"/>
              <a:t>‹N°›</a:t>
            </a:fld>
            <a:endParaRPr lang="fr-FR"/>
          </a:p>
        </p:txBody>
      </p:sp>
    </p:spTree>
    <p:extLst>
      <p:ext uri="{BB962C8B-B14F-4D97-AF65-F5344CB8AC3E}">
        <p14:creationId xmlns:p14="http://schemas.microsoft.com/office/powerpoint/2010/main" val="398038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AB86F71-F00C-422F-9D04-4F2E0BD52BA7}" type="datetimeFigureOut">
              <a:rPr lang="fr-FR" smtClean="0"/>
              <a:t>04/07/2015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634B26-D20F-40FC-83C9-461C92488895}" type="slidenum">
              <a:rPr lang="fr-FR" smtClean="0"/>
              <a:t>‹N°›</a:t>
            </a:fld>
            <a:endParaRPr lang="fr-FR"/>
          </a:p>
        </p:txBody>
      </p:sp>
    </p:spTree>
    <p:extLst>
      <p:ext uri="{BB962C8B-B14F-4D97-AF65-F5344CB8AC3E}">
        <p14:creationId xmlns:p14="http://schemas.microsoft.com/office/powerpoint/2010/main" val="258104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AB86F71-F00C-422F-9D04-4F2E0BD52BA7}" type="datetimeFigureOut">
              <a:rPr lang="fr-FR" smtClean="0"/>
              <a:t>04/07/2015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634B26-D20F-40FC-83C9-461C92488895}" type="slidenum">
              <a:rPr lang="fr-FR" smtClean="0"/>
              <a:t>‹N°›</a:t>
            </a:fld>
            <a:endParaRPr lang="fr-FR"/>
          </a:p>
        </p:txBody>
      </p:sp>
    </p:spTree>
    <p:extLst>
      <p:ext uri="{BB962C8B-B14F-4D97-AF65-F5344CB8AC3E}">
        <p14:creationId xmlns:p14="http://schemas.microsoft.com/office/powerpoint/2010/main" val="3384917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B86F71-F00C-422F-9D04-4F2E0BD52BA7}" type="datetimeFigureOut">
              <a:rPr lang="fr-FR" smtClean="0"/>
              <a:t>04/07/2015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634B26-D20F-40FC-83C9-461C92488895}" type="slidenum">
              <a:rPr lang="fr-FR" smtClean="0"/>
              <a:t>‹N°›</a:t>
            </a:fld>
            <a:endParaRPr lang="fr-FR"/>
          </a:p>
        </p:txBody>
      </p:sp>
    </p:spTree>
    <p:extLst>
      <p:ext uri="{BB962C8B-B14F-4D97-AF65-F5344CB8AC3E}">
        <p14:creationId xmlns:p14="http://schemas.microsoft.com/office/powerpoint/2010/main" val="2059006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AB86F71-F00C-422F-9D04-4F2E0BD52BA7}" type="datetimeFigureOut">
              <a:rPr lang="fr-FR" smtClean="0"/>
              <a:t>04/07/2015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634B26-D20F-40FC-83C9-461C92488895}" type="slidenum">
              <a:rPr lang="fr-FR" smtClean="0"/>
              <a:t>‹N°›</a:t>
            </a:fld>
            <a:endParaRPr lang="fr-FR"/>
          </a:p>
        </p:txBody>
      </p:sp>
    </p:spTree>
    <p:extLst>
      <p:ext uri="{BB962C8B-B14F-4D97-AF65-F5344CB8AC3E}">
        <p14:creationId xmlns:p14="http://schemas.microsoft.com/office/powerpoint/2010/main" val="2640252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AB86F71-F00C-422F-9D04-4F2E0BD52BA7}" type="datetimeFigureOut">
              <a:rPr lang="fr-FR" smtClean="0"/>
              <a:t>04/07/2015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634B26-D20F-40FC-83C9-461C92488895}" type="slidenum">
              <a:rPr lang="fr-FR" smtClean="0"/>
              <a:t>‹N°›</a:t>
            </a:fld>
            <a:endParaRPr lang="fr-FR"/>
          </a:p>
        </p:txBody>
      </p:sp>
    </p:spTree>
    <p:extLst>
      <p:ext uri="{BB962C8B-B14F-4D97-AF65-F5344CB8AC3E}">
        <p14:creationId xmlns:p14="http://schemas.microsoft.com/office/powerpoint/2010/main" val="68213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86F71-F00C-422F-9D04-4F2E0BD52BA7}" type="datetimeFigureOut">
              <a:rPr lang="fr-FR" smtClean="0"/>
              <a:t>04/07/2015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34B26-D20F-40FC-83C9-461C92488895}" type="slidenum">
              <a:rPr lang="fr-FR" smtClean="0"/>
              <a:t>‹N°›</a:t>
            </a:fld>
            <a:endParaRPr lang="fr-FR"/>
          </a:p>
        </p:txBody>
      </p:sp>
    </p:spTree>
    <p:extLst>
      <p:ext uri="{BB962C8B-B14F-4D97-AF65-F5344CB8AC3E}">
        <p14:creationId xmlns:p14="http://schemas.microsoft.com/office/powerpoint/2010/main" val="608037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1268760"/>
            <a:ext cx="8208912" cy="2062103"/>
          </a:xfrm>
          <a:prstGeom prst="rect">
            <a:avLst/>
          </a:prstGeom>
          <a:noFill/>
        </p:spPr>
        <p:txBody>
          <a:bodyPr wrap="square" rtlCol="0">
            <a:spAutoFit/>
          </a:bodyPr>
          <a:lstStyle/>
          <a:p>
            <a:pPr algn="ctr"/>
            <a:r>
              <a:rPr lang="fr-FR" sz="3200" b="1" dirty="0" smtClean="0"/>
              <a:t>EVALUATION DE LA MISE EN ŒUVRE DU PLAN AFRICAIN DE LA DECENNIE D’ACTION POUR LA SECURITE ROUTIERE 2011-2020 EN RÉPUBLIQUE DÉMOCRATIQUE DU CONGO </a:t>
            </a:r>
            <a:endParaRPr lang="fr-FR" sz="3200" b="1" dirty="0"/>
          </a:p>
        </p:txBody>
      </p:sp>
      <p:sp>
        <p:nvSpPr>
          <p:cNvPr id="7" name="ZoneTexte 6"/>
          <p:cNvSpPr txBox="1"/>
          <p:nvPr/>
        </p:nvSpPr>
        <p:spPr>
          <a:xfrm>
            <a:off x="1763688" y="4221088"/>
            <a:ext cx="5976664" cy="2000548"/>
          </a:xfrm>
          <a:prstGeom prst="rect">
            <a:avLst/>
          </a:prstGeom>
          <a:noFill/>
        </p:spPr>
        <p:txBody>
          <a:bodyPr wrap="square" rtlCol="0">
            <a:spAutoFit/>
          </a:bodyPr>
          <a:lstStyle/>
          <a:p>
            <a:pPr algn="just"/>
            <a:r>
              <a:rPr lang="fr-FR" sz="4000" b="1" dirty="0" smtClean="0"/>
              <a:t>Ir. </a:t>
            </a:r>
            <a:r>
              <a:rPr lang="fr-FR" sz="4000" b="1" dirty="0" smtClean="0">
                <a:solidFill>
                  <a:srgbClr val="FF0000"/>
                </a:solidFill>
              </a:rPr>
              <a:t>VALE MANGA WILMA,</a:t>
            </a:r>
          </a:p>
          <a:p>
            <a:pPr algn="just"/>
            <a:r>
              <a:rPr lang="fr-FR" sz="2800" b="1" dirty="0" smtClean="0">
                <a:solidFill>
                  <a:srgbClr val="0070C0"/>
                </a:solidFill>
              </a:rPr>
              <a:t>Directeur Général et Président </a:t>
            </a:r>
          </a:p>
          <a:p>
            <a:pPr algn="just"/>
            <a:r>
              <a:rPr lang="fr-FR" sz="2800" b="1" dirty="0" smtClean="0"/>
              <a:t>de la Commission Nationale de </a:t>
            </a:r>
          </a:p>
          <a:p>
            <a:pPr algn="just"/>
            <a:r>
              <a:rPr lang="fr-FR" sz="2800" b="1" dirty="0" smtClean="0"/>
              <a:t>Prévention Routière « CNPR »/RDC</a:t>
            </a:r>
            <a:endParaRPr lang="fr-FR" sz="2800" b="1" dirty="0"/>
          </a:p>
        </p:txBody>
      </p:sp>
      <p:sp>
        <p:nvSpPr>
          <p:cNvPr id="8" name="ZoneTexte 7"/>
          <p:cNvSpPr txBox="1"/>
          <p:nvPr/>
        </p:nvSpPr>
        <p:spPr>
          <a:xfrm>
            <a:off x="3635896" y="3441194"/>
            <a:ext cx="2160240" cy="707886"/>
          </a:xfrm>
          <a:prstGeom prst="rect">
            <a:avLst/>
          </a:prstGeom>
          <a:noFill/>
        </p:spPr>
        <p:txBody>
          <a:bodyPr wrap="square" rtlCol="0">
            <a:spAutoFit/>
          </a:bodyPr>
          <a:lstStyle/>
          <a:p>
            <a:r>
              <a:rPr lang="fr-FR" sz="4000" b="1" dirty="0" smtClean="0"/>
              <a:t>Par: </a:t>
            </a:r>
            <a:endParaRPr lang="fr-FR" sz="4000" b="1" dirty="0"/>
          </a:p>
        </p:txBody>
      </p:sp>
      <p:sp>
        <p:nvSpPr>
          <p:cNvPr id="9" name="ZoneTexte 8"/>
          <p:cNvSpPr txBox="1"/>
          <p:nvPr/>
        </p:nvSpPr>
        <p:spPr>
          <a:xfrm>
            <a:off x="35496" y="44624"/>
            <a:ext cx="9001000" cy="1200329"/>
          </a:xfrm>
          <a:prstGeom prst="rect">
            <a:avLst/>
          </a:prstGeom>
          <a:solidFill>
            <a:schemeClr val="bg2">
              <a:lumMod val="90000"/>
            </a:schemeClr>
          </a:solidFill>
          <a:ln w="38100">
            <a:solidFill>
              <a:srgbClr val="FF0000"/>
            </a:solidFill>
          </a:ln>
        </p:spPr>
        <p:txBody>
          <a:bodyPr wrap="square" rtlCol="0">
            <a:spAutoFit/>
          </a:bodyPr>
          <a:lstStyle/>
          <a:p>
            <a:pPr algn="ctr"/>
            <a:r>
              <a:rPr lang="fr-FR" sz="2400" b="1" dirty="0">
                <a:solidFill>
                  <a:srgbClr val="00B0F0"/>
                </a:solidFill>
              </a:rPr>
              <a:t>ATELIER CEA-CEE-IARD SUR LES CONVENTIONS DES NATIONS UNIES SUR LA SÉCURITÉ ROUTIÈRE ET LES MOYENS DE PRÉVENIR </a:t>
            </a:r>
            <a:endParaRPr lang="fr-FR" sz="2400" b="1" dirty="0" smtClean="0">
              <a:solidFill>
                <a:srgbClr val="00B0F0"/>
              </a:solidFill>
            </a:endParaRPr>
          </a:p>
          <a:p>
            <a:pPr algn="ctr"/>
            <a:r>
              <a:rPr lang="fr-FR" sz="2400" b="1" dirty="0" smtClean="0">
                <a:solidFill>
                  <a:srgbClr val="00B0F0"/>
                </a:solidFill>
              </a:rPr>
              <a:t>L’IVRESSE </a:t>
            </a:r>
            <a:r>
              <a:rPr lang="fr-FR" sz="2400" b="1" dirty="0">
                <a:solidFill>
                  <a:srgbClr val="00B0F0"/>
                </a:solidFill>
              </a:rPr>
              <a:t>AU VOLANT </a:t>
            </a:r>
            <a:r>
              <a:rPr lang="fr-FR" sz="2400" b="1" dirty="0" smtClean="0">
                <a:solidFill>
                  <a:srgbClr val="00B0F0"/>
                </a:solidFill>
              </a:rPr>
              <a:t>DU 7 AU 8 JUILLET 2015 </a:t>
            </a:r>
            <a:endParaRPr lang="fr-FR" sz="2400" b="1" dirty="0">
              <a:solidFill>
                <a:srgbClr val="00B0F0"/>
              </a:solidFill>
            </a:endParaRPr>
          </a:p>
        </p:txBody>
      </p:sp>
      <p:pic>
        <p:nvPicPr>
          <p:cNvPr id="10" name="Image 9" descr="C:\Documents and Settings\Arnold\Bureau\drapeau.JPG"/>
          <p:cNvPicPr/>
          <p:nvPr/>
        </p:nvPicPr>
        <p:blipFill>
          <a:blip r:embed="rId2"/>
          <a:srcRect/>
          <a:stretch>
            <a:fillRect/>
          </a:stretch>
        </p:blipFill>
        <p:spPr bwMode="auto">
          <a:xfrm>
            <a:off x="179512" y="3513202"/>
            <a:ext cx="1440160" cy="923910"/>
          </a:xfrm>
          <a:prstGeom prst="rect">
            <a:avLst/>
          </a:prstGeom>
          <a:noFill/>
          <a:ln w="9525">
            <a:noFill/>
            <a:miter lim="800000"/>
            <a:headEnd/>
            <a:tailEnd/>
          </a:ln>
        </p:spPr>
      </p:pic>
      <p:pic>
        <p:nvPicPr>
          <p:cNvPr id="11" name="Image 10"/>
          <p:cNvPicPr/>
          <p:nvPr/>
        </p:nvPicPr>
        <p:blipFill>
          <a:blip r:embed="rId3">
            <a:lum contrast="80000"/>
          </a:blip>
          <a:srcRect/>
          <a:stretch>
            <a:fillRect/>
          </a:stretch>
        </p:blipFill>
        <p:spPr bwMode="auto">
          <a:xfrm>
            <a:off x="7724536" y="3513202"/>
            <a:ext cx="1167944" cy="1067926"/>
          </a:xfrm>
          <a:prstGeom prst="rect">
            <a:avLst/>
          </a:prstGeom>
          <a:noFill/>
          <a:ln w="9525">
            <a:noFill/>
            <a:miter lim="800000"/>
            <a:headEnd/>
            <a:tailEnd/>
          </a:ln>
        </p:spPr>
      </p:pic>
      <p:sp>
        <p:nvSpPr>
          <p:cNvPr id="2" name="Espace réservé du numéro de diapositive 1"/>
          <p:cNvSpPr>
            <a:spLocks noGrp="1"/>
          </p:cNvSpPr>
          <p:nvPr>
            <p:ph type="sldNum" sz="quarter" idx="12"/>
          </p:nvPr>
        </p:nvSpPr>
        <p:spPr/>
        <p:txBody>
          <a:bodyPr/>
          <a:lstStyle/>
          <a:p>
            <a:fld id="{10A3B276-F805-40BD-9719-819BF9CC298A}" type="slidenum">
              <a:rPr lang="fr-FR" sz="1800" b="1" smtClean="0"/>
              <a:t>1</a:t>
            </a:fld>
            <a:endParaRPr lang="fr-FR" sz="1800" b="1" dirty="0"/>
          </a:p>
        </p:txBody>
      </p:sp>
    </p:spTree>
    <p:extLst>
      <p:ext uri="{BB962C8B-B14F-4D97-AF65-F5344CB8AC3E}">
        <p14:creationId xmlns:p14="http://schemas.microsoft.com/office/powerpoint/2010/main" val="2345904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10A3B276-F805-40BD-9719-819BF9CC298A}" type="slidenum">
              <a:rPr lang="fr-FR" smtClean="0"/>
              <a:t>10</a:t>
            </a:fld>
            <a:endParaRPr lang="fr-FR" dirty="0"/>
          </a:p>
        </p:txBody>
      </p:sp>
      <p:sp>
        <p:nvSpPr>
          <p:cNvPr id="8" name="Rectangle 7"/>
          <p:cNvSpPr/>
          <p:nvPr/>
        </p:nvSpPr>
        <p:spPr>
          <a:xfrm>
            <a:off x="72008" y="908720"/>
            <a:ext cx="9036496" cy="5816977"/>
          </a:xfrm>
          <a:prstGeom prst="rect">
            <a:avLst/>
          </a:prstGeom>
        </p:spPr>
        <p:txBody>
          <a:bodyPr wrap="square">
            <a:spAutoFit/>
          </a:bodyPr>
          <a:lstStyle/>
          <a:p>
            <a:pPr algn="just"/>
            <a:r>
              <a:rPr lang="fr-FR" sz="2800" dirty="0" smtClean="0"/>
              <a:t>Pour un monde sans accident, c’est possible que les routes africaines soient sécurisées dans les cinq prochaines années 2015-2020 . La RDC lance alors un appel vibrant à tous les Etats de former un bloc solide pour optimiser la sécurité routière afin que nous, experts en la matière, puissions sauver des vies humaines sur nos routes en finançant la sécurité routière en Afrique en général et en RDC en particulier par de gros moyens.</a:t>
            </a:r>
            <a:endParaRPr lang="fr-FR" sz="2800" b="1" dirty="0" smtClean="0"/>
          </a:p>
          <a:p>
            <a:pPr algn="just"/>
            <a:r>
              <a:rPr lang="fr-FR" sz="2800" b="1" dirty="0" smtClean="0"/>
              <a:t>Je vous remercie</a:t>
            </a:r>
            <a:r>
              <a:rPr lang="fr-FR" sz="2800" dirty="0" smtClean="0"/>
              <a:t> </a:t>
            </a:r>
          </a:p>
          <a:p>
            <a:pPr lvl="6"/>
            <a:r>
              <a:rPr lang="fr-FR" sz="3600" b="1" dirty="0" smtClean="0"/>
              <a:t>Ir. VALE MANGA WILMA</a:t>
            </a:r>
          </a:p>
          <a:p>
            <a:pPr lvl="6"/>
            <a:r>
              <a:rPr lang="fr-FR" sz="3600" b="1" dirty="0" smtClean="0"/>
              <a:t>Président de la CNPR </a:t>
            </a:r>
          </a:p>
          <a:p>
            <a:r>
              <a:rPr lang="fr-FR" sz="2400" b="1" dirty="0" smtClean="0"/>
              <a:t>                                         Tél: 081 50 94 121</a:t>
            </a:r>
          </a:p>
          <a:p>
            <a:r>
              <a:rPr lang="fr-FR" sz="2400" b="1" dirty="0" smtClean="0"/>
              <a:t>                                         E-mail: valerdcongo@gmail.com</a:t>
            </a:r>
            <a:endParaRPr lang="fr-FR" sz="3200" dirty="0" smtClean="0"/>
          </a:p>
        </p:txBody>
      </p:sp>
      <p:sp>
        <p:nvSpPr>
          <p:cNvPr id="9" name="ZoneTexte 8"/>
          <p:cNvSpPr txBox="1"/>
          <p:nvPr/>
        </p:nvSpPr>
        <p:spPr>
          <a:xfrm>
            <a:off x="971600" y="188640"/>
            <a:ext cx="2736304" cy="646331"/>
          </a:xfrm>
          <a:prstGeom prst="rect">
            <a:avLst/>
          </a:prstGeom>
          <a:noFill/>
        </p:spPr>
        <p:txBody>
          <a:bodyPr wrap="square" rtlCol="0">
            <a:spAutoFit/>
          </a:bodyPr>
          <a:lstStyle/>
          <a:p>
            <a:r>
              <a:rPr lang="fr-FR" sz="3600" b="1" u="sng" dirty="0" smtClean="0"/>
              <a:t>Conclusion</a:t>
            </a:r>
            <a:r>
              <a:rPr lang="fr-FR" sz="3600" b="1" dirty="0" smtClean="0"/>
              <a:t>:</a:t>
            </a:r>
          </a:p>
        </p:txBody>
      </p:sp>
      <p:sp>
        <p:nvSpPr>
          <p:cNvPr id="10" name="ZoneTexte 9"/>
          <p:cNvSpPr txBox="1"/>
          <p:nvPr/>
        </p:nvSpPr>
        <p:spPr>
          <a:xfrm>
            <a:off x="323528" y="188640"/>
            <a:ext cx="648072" cy="646331"/>
          </a:xfrm>
          <a:prstGeom prst="rect">
            <a:avLst/>
          </a:prstGeom>
          <a:noFill/>
        </p:spPr>
        <p:txBody>
          <a:bodyPr wrap="square" rtlCol="0">
            <a:spAutoFit/>
          </a:bodyPr>
          <a:lstStyle/>
          <a:p>
            <a:r>
              <a:rPr lang="fr-FR" sz="3600" b="1" dirty="0" smtClean="0"/>
              <a:t>6.</a:t>
            </a:r>
            <a:endParaRPr lang="fr-FR" sz="3600" b="1" dirty="0"/>
          </a:p>
        </p:txBody>
      </p:sp>
    </p:spTree>
    <p:extLst>
      <p:ext uri="{BB962C8B-B14F-4D97-AF65-F5344CB8AC3E}">
        <p14:creationId xmlns:p14="http://schemas.microsoft.com/office/powerpoint/2010/main" val="1853475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07504" y="116632"/>
            <a:ext cx="8964488" cy="6555641"/>
          </a:xfrm>
          <a:prstGeom prst="rect">
            <a:avLst/>
          </a:prstGeom>
          <a:noFill/>
        </p:spPr>
        <p:txBody>
          <a:bodyPr wrap="square" rtlCol="0">
            <a:spAutoFit/>
          </a:bodyPr>
          <a:lstStyle/>
          <a:p>
            <a:pPr algn="just"/>
            <a:r>
              <a:rPr lang="fr-FR" sz="2800" b="1" dirty="0" smtClean="0"/>
              <a:t>Mesdames et </a:t>
            </a:r>
            <a:r>
              <a:rPr lang="fr-FR" sz="2800" b="1" dirty="0"/>
              <a:t>Messieurs les </a:t>
            </a:r>
            <a:r>
              <a:rPr lang="fr-FR" sz="2800" b="1" dirty="0" smtClean="0"/>
              <a:t>participants,</a:t>
            </a:r>
            <a:r>
              <a:rPr lang="fr-FR" sz="2800" dirty="0" smtClean="0"/>
              <a:t> </a:t>
            </a:r>
          </a:p>
          <a:p>
            <a:pPr algn="just"/>
            <a:r>
              <a:rPr lang="fr-FR" sz="2800" dirty="0" smtClean="0"/>
              <a:t>avant </a:t>
            </a:r>
            <a:r>
              <a:rPr lang="fr-FR" sz="2800" dirty="0"/>
              <a:t>de commencer mon </a:t>
            </a:r>
            <a:r>
              <a:rPr lang="fr-FR" sz="2800" dirty="0" smtClean="0"/>
              <a:t>exposé, j’éprouve un sentiment sympathique, celui de présenter </a:t>
            </a:r>
            <a:r>
              <a:rPr lang="fr-FR" sz="2800" dirty="0"/>
              <a:t>du haut de cette tribune, les </a:t>
            </a:r>
            <a:r>
              <a:rPr lang="fr-FR" sz="2800" dirty="0" smtClean="0"/>
              <a:t>vifs remerciements de tout le peuple de la République Démocratique du Congo aux autorités Ethiopiennes pour ce beau cadre </a:t>
            </a:r>
            <a:r>
              <a:rPr lang="fr-BE" sz="2800" dirty="0" smtClean="0"/>
              <a:t>qui </a:t>
            </a:r>
            <a:r>
              <a:rPr lang="fr-BE" sz="2800" dirty="0"/>
              <a:t>abrite </a:t>
            </a:r>
            <a:r>
              <a:rPr lang="fr-BE" sz="2800" dirty="0" smtClean="0"/>
              <a:t>le présent atelier organisé par</a:t>
            </a:r>
            <a:r>
              <a:rPr lang="fr-FR" sz="2800" dirty="0" smtClean="0"/>
              <a:t> la Commission </a:t>
            </a:r>
            <a:r>
              <a:rPr lang="fr-FR" sz="2800" dirty="0"/>
              <a:t>Economique pour l’Afrique « </a:t>
            </a:r>
            <a:r>
              <a:rPr lang="fr-FR" sz="2800" b="1" dirty="0"/>
              <a:t>CEA</a:t>
            </a:r>
            <a:r>
              <a:rPr lang="fr-FR" sz="2800" dirty="0"/>
              <a:t> » </a:t>
            </a:r>
            <a:r>
              <a:rPr lang="fr-FR" sz="2800" dirty="0" smtClean="0"/>
              <a:t>et son partenaire la </a:t>
            </a:r>
            <a:r>
              <a:rPr lang="fr-FR" sz="2800" dirty="0"/>
              <a:t>Commission Economique pour l’Europe « </a:t>
            </a:r>
            <a:r>
              <a:rPr lang="fr-FR" sz="2800" dirty="0" smtClean="0"/>
              <a:t>CEE», ainsi que l’Alliance </a:t>
            </a:r>
            <a:r>
              <a:rPr lang="fr-FR" sz="2800" dirty="0"/>
              <a:t>Internationale pour </a:t>
            </a:r>
            <a:r>
              <a:rPr lang="fr-FR" sz="2800" dirty="0" smtClean="0"/>
              <a:t>une consommation </a:t>
            </a:r>
            <a:r>
              <a:rPr lang="fr-FR" sz="2800" dirty="0"/>
              <a:t>Responsable d’alcool « IARD </a:t>
            </a:r>
            <a:r>
              <a:rPr lang="fr-FR" sz="2800" dirty="0" smtClean="0"/>
              <a:t>» en invitant notre pays la RDC dans le cadre de l’examen, </a:t>
            </a:r>
            <a:r>
              <a:rPr lang="fr-FR" sz="2800" b="1" dirty="0" smtClean="0"/>
              <a:t>à mi-parcours, du niveau de l’exécution du Plan Africain de la décennie d’action pour la sécurité routière, </a:t>
            </a:r>
            <a:r>
              <a:rPr lang="fr-FR" sz="2800" dirty="0" smtClean="0"/>
              <a:t>afin de mieux cerner les instruments de l’ONU sur la </a:t>
            </a:r>
            <a:r>
              <a:rPr lang="fr-FR" sz="2800" dirty="0"/>
              <a:t>Sécurité Routière et les moyens de </a:t>
            </a:r>
            <a:r>
              <a:rPr lang="fr-FR" sz="2800" dirty="0" smtClean="0"/>
              <a:t>Prévention de l’Ivresse </a:t>
            </a:r>
            <a:r>
              <a:rPr lang="fr-FR" sz="2800" dirty="0"/>
              <a:t>au </a:t>
            </a:r>
            <a:r>
              <a:rPr lang="fr-FR" sz="2800" dirty="0" smtClean="0"/>
              <a:t>Volant.</a:t>
            </a:r>
            <a:endParaRPr lang="fr-FR" sz="2800" dirty="0"/>
          </a:p>
        </p:txBody>
      </p:sp>
      <p:sp>
        <p:nvSpPr>
          <p:cNvPr id="5" name="Espace réservé du numéro de diapositive 4"/>
          <p:cNvSpPr>
            <a:spLocks noGrp="1"/>
          </p:cNvSpPr>
          <p:nvPr>
            <p:ph type="sldNum" sz="quarter" idx="12"/>
          </p:nvPr>
        </p:nvSpPr>
        <p:spPr/>
        <p:txBody>
          <a:bodyPr/>
          <a:lstStyle/>
          <a:p>
            <a:fld id="{10A3B276-F805-40BD-9719-819BF9CC298A}" type="slidenum">
              <a:rPr lang="fr-FR" sz="1600" b="1" smtClean="0"/>
              <a:t>2</a:t>
            </a:fld>
            <a:endParaRPr lang="fr-FR" sz="1600" b="1" dirty="0"/>
          </a:p>
        </p:txBody>
      </p:sp>
    </p:spTree>
    <p:extLst>
      <p:ext uri="{BB962C8B-B14F-4D97-AF65-F5344CB8AC3E}">
        <p14:creationId xmlns:p14="http://schemas.microsoft.com/office/powerpoint/2010/main" val="1417653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9700"/>
            <a:ext cx="8964488" cy="590988"/>
          </a:xfrm>
        </p:spPr>
        <p:txBody>
          <a:bodyPr>
            <a:noAutofit/>
          </a:bodyPr>
          <a:lstStyle/>
          <a:p>
            <a:pPr algn="l"/>
            <a:r>
              <a:rPr lang="fr-FR" sz="2800" b="1" dirty="0" smtClean="0">
                <a:solidFill>
                  <a:srgbClr val="FF0000"/>
                </a:solidFill>
              </a:rPr>
              <a:t>5 points au Sommaire de notre intervention à savoir:  </a:t>
            </a:r>
            <a:endParaRPr lang="fr-FR" sz="2800" dirty="0">
              <a:solidFill>
                <a:srgbClr val="FF0000"/>
              </a:solidFill>
            </a:endParaRPr>
          </a:p>
        </p:txBody>
      </p:sp>
      <p:sp>
        <p:nvSpPr>
          <p:cNvPr id="3" name="ZoneTexte 2"/>
          <p:cNvSpPr txBox="1"/>
          <p:nvPr/>
        </p:nvSpPr>
        <p:spPr>
          <a:xfrm>
            <a:off x="107504" y="692696"/>
            <a:ext cx="8964488" cy="5262979"/>
          </a:xfrm>
          <a:prstGeom prst="rect">
            <a:avLst/>
          </a:prstGeom>
          <a:noFill/>
        </p:spPr>
        <p:txBody>
          <a:bodyPr wrap="square" rtlCol="0">
            <a:spAutoFit/>
          </a:bodyPr>
          <a:lstStyle/>
          <a:p>
            <a:pPr marL="514350" indent="-514350" algn="just">
              <a:buFont typeface="+mj-lt"/>
              <a:buAutoNum type="arabicPeriod"/>
            </a:pPr>
            <a:r>
              <a:rPr lang="fr-FR" sz="2800" b="1" dirty="0" smtClean="0">
                <a:solidFill>
                  <a:srgbClr val="00B0F0"/>
                </a:solidFill>
              </a:rPr>
              <a:t>État de lieux de la sécurité routière et intérêt de la  RDC pour le Plan Africain de la décennie d’action pour la sécurité routière 2011-2020;</a:t>
            </a:r>
          </a:p>
          <a:p>
            <a:pPr marL="514350" indent="-514350" algn="just">
              <a:buFont typeface="+mj-lt"/>
              <a:buAutoNum type="arabicPeriod"/>
            </a:pPr>
            <a:r>
              <a:rPr lang="fr-FR" sz="2800" b="1" dirty="0" smtClean="0">
                <a:solidFill>
                  <a:srgbClr val="00B0F0"/>
                </a:solidFill>
              </a:rPr>
              <a:t>Les différentes pratiques et mesures prises par la RDC pour prévenir les accidents </a:t>
            </a:r>
            <a:r>
              <a:rPr lang="fr-FR" sz="2800" b="1" dirty="0" err="1" smtClean="0">
                <a:solidFill>
                  <a:srgbClr val="00B0F0"/>
                </a:solidFill>
              </a:rPr>
              <a:t>dûs</a:t>
            </a:r>
            <a:r>
              <a:rPr lang="fr-FR" sz="2800" b="1" dirty="0" smtClean="0">
                <a:solidFill>
                  <a:srgbClr val="00B0F0"/>
                </a:solidFill>
              </a:rPr>
              <a:t> à l’ivresse au volant ; </a:t>
            </a:r>
          </a:p>
          <a:p>
            <a:pPr marL="514350" indent="-514350" algn="just">
              <a:buFont typeface="+mj-lt"/>
              <a:buAutoNum type="arabicPeriod"/>
            </a:pPr>
            <a:r>
              <a:rPr lang="fr-FR" sz="2800" b="1" dirty="0" smtClean="0">
                <a:solidFill>
                  <a:srgbClr val="00B0F0"/>
                </a:solidFill>
              </a:rPr>
              <a:t>Les défis à relever par la RDC pour la mise en œuvre effective du Plan Africain de la décennie d’action pour la sécurité routière ;</a:t>
            </a:r>
          </a:p>
          <a:p>
            <a:pPr marL="514350" indent="-514350" algn="just">
              <a:buFont typeface="+mj-lt"/>
              <a:buAutoNum type="arabicPeriod"/>
            </a:pPr>
            <a:r>
              <a:rPr lang="fr-FR" sz="2800" b="1" dirty="0" smtClean="0">
                <a:solidFill>
                  <a:srgbClr val="00B0F0"/>
                </a:solidFill>
              </a:rPr>
              <a:t>Les contraintes liées à l’exécution du Plan National de la décennie d’action pour la sécurité routière 2011-2020 en RDC;</a:t>
            </a:r>
          </a:p>
          <a:p>
            <a:pPr marL="514350" indent="-514350" algn="just">
              <a:buFont typeface="+mj-lt"/>
              <a:buAutoNum type="arabicPeriod"/>
            </a:pPr>
            <a:r>
              <a:rPr lang="fr-FR" sz="2800" b="1" dirty="0" smtClean="0">
                <a:solidFill>
                  <a:srgbClr val="00B0F0"/>
                </a:solidFill>
              </a:rPr>
              <a:t>La conclusion.</a:t>
            </a:r>
            <a:endParaRPr lang="fr-FR" sz="2800" b="1" dirty="0">
              <a:solidFill>
                <a:srgbClr val="00B0F0"/>
              </a:solidFill>
            </a:endParaRPr>
          </a:p>
        </p:txBody>
      </p:sp>
      <p:sp>
        <p:nvSpPr>
          <p:cNvPr id="4" name="Espace réservé du numéro de diapositive 3"/>
          <p:cNvSpPr>
            <a:spLocks noGrp="1"/>
          </p:cNvSpPr>
          <p:nvPr>
            <p:ph type="sldNum" sz="quarter" idx="12"/>
          </p:nvPr>
        </p:nvSpPr>
        <p:spPr/>
        <p:txBody>
          <a:bodyPr/>
          <a:lstStyle/>
          <a:p>
            <a:fld id="{10A3B276-F805-40BD-9719-819BF9CC298A}" type="slidenum">
              <a:rPr lang="fr-FR" smtClean="0"/>
              <a:t>3</a:t>
            </a:fld>
            <a:endParaRPr lang="fr-FR"/>
          </a:p>
        </p:txBody>
      </p:sp>
    </p:spTree>
    <p:extLst>
      <p:ext uri="{BB962C8B-B14F-4D97-AF65-F5344CB8AC3E}">
        <p14:creationId xmlns:p14="http://schemas.microsoft.com/office/powerpoint/2010/main" val="3670673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4624"/>
            <a:ext cx="9144000" cy="388818"/>
          </a:xfrm>
        </p:spPr>
        <p:txBody>
          <a:bodyPr>
            <a:noAutofit/>
          </a:bodyPr>
          <a:lstStyle/>
          <a:p>
            <a:pPr algn="l"/>
            <a:r>
              <a:rPr lang="fr-FR" sz="1900" b="1" dirty="0" smtClean="0">
                <a:solidFill>
                  <a:srgbClr val="FF0000"/>
                </a:solidFill>
              </a:rPr>
              <a:t>1. </a:t>
            </a:r>
            <a:r>
              <a:rPr lang="fr-FR" sz="1900" b="1" u="sng" dirty="0" smtClean="0">
                <a:solidFill>
                  <a:srgbClr val="FF0000"/>
                </a:solidFill>
              </a:rPr>
              <a:t>ETAT DE LIEUX DE LA SECURITE ROUTIERE EN REPUBLIQUE DEMOCRATIQUE DU CONGO </a:t>
            </a:r>
            <a:endParaRPr lang="fr-FR" sz="1900" u="sng" dirty="0">
              <a:solidFill>
                <a:srgbClr val="FF0000"/>
              </a:solidFill>
            </a:endParaRPr>
          </a:p>
        </p:txBody>
      </p:sp>
      <p:sp>
        <p:nvSpPr>
          <p:cNvPr id="3" name="Rectangle 2"/>
          <p:cNvSpPr/>
          <p:nvPr/>
        </p:nvSpPr>
        <p:spPr>
          <a:xfrm>
            <a:off x="144016" y="476672"/>
            <a:ext cx="8892480" cy="5978560"/>
          </a:xfrm>
          <a:prstGeom prst="rect">
            <a:avLst/>
          </a:prstGeom>
        </p:spPr>
        <p:txBody>
          <a:bodyPr wrap="square">
            <a:spAutoFit/>
          </a:bodyPr>
          <a:lstStyle/>
          <a:p>
            <a:pPr algn="just"/>
            <a:r>
              <a:rPr lang="fr-FR" sz="2550" dirty="0" smtClean="0"/>
              <a:t>D’après les analyses faites par l’OMS sur la problématique de la sécurité routière dans le monde en Mai 2015 </a:t>
            </a:r>
          </a:p>
          <a:p>
            <a:pPr algn="just"/>
            <a:r>
              <a:rPr lang="fr-FR" sz="2550" dirty="0"/>
              <a:t>Les accidents de la route entraînent 1,24 million de décès par an </a:t>
            </a:r>
            <a:r>
              <a:rPr lang="fr-FR" sz="2550" dirty="0" smtClean="0"/>
              <a:t>environ et sont </a:t>
            </a:r>
            <a:r>
              <a:rPr lang="fr-FR" sz="2550" dirty="0"/>
              <a:t>la première cause de décès chez les jeunes âgés de 15 à 29 ans. Chaque année, près de 1,14 million de personnes décèdent dans un accident de la route et 20 à 50 millions d’autres sont blessées, parfois même handicapées</a:t>
            </a:r>
            <a:r>
              <a:rPr lang="fr-FR" sz="2550" dirty="0" smtClean="0"/>
              <a:t>. </a:t>
            </a:r>
            <a:r>
              <a:rPr lang="fr-FR" sz="2550" b="1" dirty="0" smtClean="0"/>
              <a:t>L’heure est grave, il faut que l’Afrique puisse agir en particulier  dans le continent. </a:t>
            </a:r>
            <a:endParaRPr lang="fr-FR" sz="2550" b="1" dirty="0"/>
          </a:p>
          <a:p>
            <a:pPr algn="just"/>
            <a:r>
              <a:rPr lang="fr-BE" sz="2550" dirty="0" smtClean="0"/>
              <a:t>La République </a:t>
            </a:r>
            <a:r>
              <a:rPr lang="fr-BE" sz="2550" dirty="0"/>
              <a:t>Démocratique du Congo (RDC) </a:t>
            </a:r>
            <a:r>
              <a:rPr lang="fr-BE" sz="2550" b="1" dirty="0"/>
              <a:t>a connu une </a:t>
            </a:r>
            <a:r>
              <a:rPr lang="fr-BE" sz="2550" b="1" dirty="0" smtClean="0"/>
              <a:t>baisse du </a:t>
            </a:r>
            <a:r>
              <a:rPr lang="fr-BE" sz="2550" b="1" dirty="0"/>
              <a:t>nombre </a:t>
            </a:r>
            <a:r>
              <a:rPr lang="fr-BE" sz="2550" b="1" dirty="0" smtClean="0"/>
              <a:t>total d’accidents sur ses </a:t>
            </a:r>
            <a:r>
              <a:rPr lang="fr-BE" sz="2550" b="1" dirty="0"/>
              <a:t>routes </a:t>
            </a:r>
            <a:r>
              <a:rPr lang="fr-BE" sz="2550" b="1" dirty="0" smtClean="0"/>
              <a:t>suite à la sensibilisation autour de la consommation modérée et responsable d’alcool</a:t>
            </a:r>
            <a:r>
              <a:rPr lang="fr-BE" sz="2550" dirty="0" smtClean="0"/>
              <a:t> « </a:t>
            </a:r>
            <a:r>
              <a:rPr lang="fr-BE" sz="2550" b="1" dirty="0" smtClean="0"/>
              <a:t>boire ou conduire</a:t>
            </a:r>
            <a:r>
              <a:rPr lang="fr-BE" sz="2550" dirty="0" smtClean="0"/>
              <a:t> ». </a:t>
            </a:r>
          </a:p>
          <a:p>
            <a:pPr algn="just"/>
            <a:r>
              <a:rPr lang="fr-BE" sz="2550" dirty="0" smtClean="0"/>
              <a:t>C’est </a:t>
            </a:r>
            <a:r>
              <a:rPr lang="fr-BE" sz="2550" dirty="0"/>
              <a:t>pourquoi, la sécurité routière met l’HOMME au centre de toute activité de prévention et de sécurité routières dans la trilogie : « Homme-Véhicule-Route </a:t>
            </a:r>
            <a:r>
              <a:rPr lang="fr-BE" sz="2550" dirty="0" smtClean="0"/>
              <a:t>».</a:t>
            </a:r>
            <a:endParaRPr lang="fr-FR" sz="2550" dirty="0"/>
          </a:p>
        </p:txBody>
      </p:sp>
      <p:sp>
        <p:nvSpPr>
          <p:cNvPr id="4" name="Espace réservé du numéro de diapositive 3"/>
          <p:cNvSpPr>
            <a:spLocks noGrp="1"/>
          </p:cNvSpPr>
          <p:nvPr>
            <p:ph type="sldNum" sz="quarter" idx="12"/>
          </p:nvPr>
        </p:nvSpPr>
        <p:spPr/>
        <p:txBody>
          <a:bodyPr/>
          <a:lstStyle/>
          <a:p>
            <a:fld id="{10A3B276-F805-40BD-9719-819BF9CC298A}" type="slidenum">
              <a:rPr lang="fr-FR" smtClean="0"/>
              <a:t>4</a:t>
            </a:fld>
            <a:endParaRPr lang="fr-FR"/>
          </a:p>
        </p:txBody>
      </p:sp>
    </p:spTree>
    <p:extLst>
      <p:ext uri="{BB962C8B-B14F-4D97-AF65-F5344CB8AC3E}">
        <p14:creationId xmlns:p14="http://schemas.microsoft.com/office/powerpoint/2010/main" val="1257179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4624"/>
            <a:ext cx="9036496" cy="792088"/>
          </a:xfrm>
        </p:spPr>
        <p:txBody>
          <a:bodyPr>
            <a:noAutofit/>
          </a:bodyPr>
          <a:lstStyle/>
          <a:p>
            <a:r>
              <a:rPr lang="fr-FR" sz="2800" b="1" dirty="0" smtClean="0">
                <a:solidFill>
                  <a:srgbClr val="FF0000"/>
                </a:solidFill>
              </a:rPr>
              <a:t>2. Les différentes mesures prises et actions menées par la        RDC </a:t>
            </a:r>
            <a:r>
              <a:rPr lang="fr-FR" sz="2800" b="1" dirty="0">
                <a:solidFill>
                  <a:srgbClr val="FF0000"/>
                </a:solidFill>
              </a:rPr>
              <a:t>pour </a:t>
            </a:r>
            <a:r>
              <a:rPr lang="fr-FR" sz="2800" b="1" dirty="0" smtClean="0">
                <a:solidFill>
                  <a:srgbClr val="FF0000"/>
                </a:solidFill>
              </a:rPr>
              <a:t>lutter contre la consommation d’alcool au volant</a:t>
            </a:r>
            <a:endParaRPr lang="fr-FR" sz="2800" dirty="0">
              <a:solidFill>
                <a:srgbClr val="FF0000"/>
              </a:solidFill>
            </a:endParaRPr>
          </a:p>
        </p:txBody>
      </p:sp>
      <p:sp>
        <p:nvSpPr>
          <p:cNvPr id="4" name="Rectangle 3"/>
          <p:cNvSpPr/>
          <p:nvPr/>
        </p:nvSpPr>
        <p:spPr>
          <a:xfrm>
            <a:off x="14389" y="836712"/>
            <a:ext cx="8928992" cy="523220"/>
          </a:xfrm>
          <a:prstGeom prst="rect">
            <a:avLst/>
          </a:prstGeom>
        </p:spPr>
        <p:txBody>
          <a:bodyPr wrap="square">
            <a:spAutoFit/>
          </a:bodyPr>
          <a:lstStyle/>
          <a:p>
            <a:r>
              <a:rPr lang="fr-FR" sz="2800" b="1" u="sng" dirty="0" smtClean="0"/>
              <a:t>2.1. Concernant la lutte contre la conduite en état d’ébriété</a:t>
            </a:r>
            <a:endParaRPr lang="fr-FR" sz="2800" u="sng" dirty="0"/>
          </a:p>
        </p:txBody>
      </p:sp>
      <p:sp>
        <p:nvSpPr>
          <p:cNvPr id="5" name="Rectangle 4"/>
          <p:cNvSpPr/>
          <p:nvPr/>
        </p:nvSpPr>
        <p:spPr>
          <a:xfrm>
            <a:off x="107504" y="1412776"/>
            <a:ext cx="8928992" cy="5170646"/>
          </a:xfrm>
          <a:prstGeom prst="rect">
            <a:avLst/>
          </a:prstGeom>
        </p:spPr>
        <p:txBody>
          <a:bodyPr wrap="square">
            <a:spAutoFit/>
          </a:bodyPr>
          <a:lstStyle/>
          <a:p>
            <a:pPr algn="just"/>
            <a:r>
              <a:rPr lang="fr-FR" sz="2200" dirty="0" smtClean="0"/>
              <a:t>La ratification des instruments des la Convention des Nations Unies sur la sécurité routière par la RDC, les 03 et 08 Novembre 1968, a permis à notre pays de promulguer la </a:t>
            </a:r>
            <a:r>
              <a:rPr lang="fr-FR" sz="2200" b="1" dirty="0" smtClean="0"/>
              <a:t>loi 78-022 du 30 août 1978 portant Nouveau Code de la Route mis en exergue par la Commission Nationale de Prévention Routière </a:t>
            </a:r>
            <a:r>
              <a:rPr lang="fr-FR" sz="2200" dirty="0" smtClean="0"/>
              <a:t>« </a:t>
            </a:r>
            <a:r>
              <a:rPr lang="fr-FR" sz="2200" b="1" dirty="0" smtClean="0"/>
              <a:t>CNPR</a:t>
            </a:r>
            <a:r>
              <a:rPr lang="fr-FR" sz="2200" dirty="0" smtClean="0"/>
              <a:t> » </a:t>
            </a:r>
            <a:r>
              <a:rPr lang="fr-FR" sz="2200" b="1" dirty="0" smtClean="0"/>
              <a:t>instituée par ordonnance loi n° 78/478 du 26 Décembre 1978</a:t>
            </a:r>
            <a:r>
              <a:rPr lang="fr-FR" sz="2200" dirty="0" smtClean="0"/>
              <a:t>, organe chef de fil chargé de la gestion de la sécurité routière. </a:t>
            </a:r>
          </a:p>
          <a:p>
            <a:pPr algn="just"/>
            <a:r>
              <a:rPr lang="fr-BE" sz="2200" dirty="0"/>
              <a:t>Toutefois, à l’instar d’autres Etats du monde, la RDC  dispose </a:t>
            </a:r>
            <a:r>
              <a:rPr lang="fr-FR" sz="2200" dirty="0"/>
              <a:t>d'instruments légaux et règlementaires qui constituent le code de la route </a:t>
            </a:r>
            <a:r>
              <a:rPr lang="fr-BE" sz="2200" dirty="0"/>
              <a:t>pour lutter contre les </a:t>
            </a:r>
            <a:r>
              <a:rPr lang="fr-BE" sz="2200" dirty="0" smtClean="0"/>
              <a:t>accidents sur </a:t>
            </a:r>
            <a:r>
              <a:rPr lang="fr-BE" sz="2200" dirty="0"/>
              <a:t>les </a:t>
            </a:r>
            <a:r>
              <a:rPr lang="fr-BE" sz="2200" dirty="0" smtClean="0"/>
              <a:t>routes. </a:t>
            </a:r>
            <a:r>
              <a:rPr lang="fr-FR" sz="2200" dirty="0" smtClean="0"/>
              <a:t>Cette règlementation sus évoquée qui est </a:t>
            </a:r>
            <a:r>
              <a:rPr lang="fr-FR" sz="2200" dirty="0"/>
              <a:t>en voie d’être </a:t>
            </a:r>
            <a:r>
              <a:rPr lang="fr-FR" sz="2200" dirty="0" smtClean="0"/>
              <a:t>amendée édicte généralement les conditions liées à l’état technique du véhicule, à l’utilisation des voies ouvertes à la circulation publique par tout usager et particulièrement en ses </a:t>
            </a:r>
            <a:r>
              <a:rPr lang="fr-FR" sz="2200" b="1" dirty="0" smtClean="0"/>
              <a:t>articles 104.1 à 7 </a:t>
            </a:r>
            <a:r>
              <a:rPr lang="fr-FR" sz="2200" dirty="0" smtClean="0"/>
              <a:t>les sanctions </a:t>
            </a:r>
            <a:r>
              <a:rPr lang="fr-FR" sz="2200" dirty="0"/>
              <a:t>devant frapper </a:t>
            </a:r>
            <a:r>
              <a:rPr lang="fr-FR" sz="2200" dirty="0" smtClean="0"/>
              <a:t>tout contrevenant qui conduit en état d’ivresse</a:t>
            </a:r>
            <a:r>
              <a:rPr lang="fr-BE" sz="2200" dirty="0" smtClean="0"/>
              <a:t>. </a:t>
            </a:r>
          </a:p>
          <a:p>
            <a:pPr algn="just"/>
            <a:r>
              <a:rPr lang="fr-BE" sz="2200" b="1" dirty="0" smtClean="0"/>
              <a:t>La loi congolaise détermine le taux d’alcoolémie des usagers de la route allant de 1 à 1,5g/L qui est en voie d’être révisé</a:t>
            </a:r>
            <a:endParaRPr lang="fr-FR" sz="2200" b="1" dirty="0" smtClean="0"/>
          </a:p>
        </p:txBody>
      </p:sp>
      <p:sp>
        <p:nvSpPr>
          <p:cNvPr id="6" name="Espace réservé du numéro de diapositive 5"/>
          <p:cNvSpPr>
            <a:spLocks noGrp="1"/>
          </p:cNvSpPr>
          <p:nvPr>
            <p:ph type="sldNum" sz="quarter" idx="12"/>
          </p:nvPr>
        </p:nvSpPr>
        <p:spPr>
          <a:xfrm>
            <a:off x="6830888" y="6356350"/>
            <a:ext cx="2133600" cy="365125"/>
          </a:xfrm>
        </p:spPr>
        <p:txBody>
          <a:bodyPr/>
          <a:lstStyle/>
          <a:p>
            <a:fld id="{10A3B276-F805-40BD-9719-819BF9CC298A}" type="slidenum">
              <a:rPr lang="fr-FR" sz="1600" b="1" smtClean="0"/>
              <a:t>5</a:t>
            </a:fld>
            <a:endParaRPr lang="fr-FR" sz="1600" b="1" dirty="0"/>
          </a:p>
        </p:txBody>
      </p:sp>
    </p:spTree>
    <p:extLst>
      <p:ext uri="{BB962C8B-B14F-4D97-AF65-F5344CB8AC3E}">
        <p14:creationId xmlns:p14="http://schemas.microsoft.com/office/powerpoint/2010/main" val="1107229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972" y="35884"/>
            <a:ext cx="9001001" cy="6340197"/>
          </a:xfrm>
          <a:prstGeom prst="rect">
            <a:avLst/>
          </a:prstGeom>
          <a:ln>
            <a:solidFill>
              <a:srgbClr val="00B0F0"/>
            </a:solidFill>
          </a:ln>
        </p:spPr>
        <p:txBody>
          <a:bodyPr wrap="square">
            <a:spAutoFit/>
          </a:bodyPr>
          <a:lstStyle/>
          <a:p>
            <a:pPr marL="0" lvl="1" algn="just"/>
            <a:r>
              <a:rPr lang="fr-BE" sz="2900" dirty="0" smtClean="0"/>
              <a:t>A côté de</a:t>
            </a:r>
            <a:r>
              <a:rPr lang="fr-FR" sz="2900" dirty="0" smtClean="0"/>
              <a:t> l’éducation et la sensibilisation de la population sur </a:t>
            </a:r>
            <a:r>
              <a:rPr lang="fr-BE" sz="2900" dirty="0" smtClean="0"/>
              <a:t>l’application stricte des règles de circulation entrepris par la RDC depuis 2013, </a:t>
            </a:r>
            <a:r>
              <a:rPr lang="fr-FR" sz="2900" b="1" dirty="0" smtClean="0"/>
              <a:t>la RDC, via la Commission Nationale de Prévention Routière</a:t>
            </a:r>
            <a:r>
              <a:rPr lang="fr-FR" sz="2900" dirty="0" smtClean="0"/>
              <a:t> « CNPR », structure étatique que je préside, a signé un partenariat avec la Fédération Handicap International-RDC à travers la </a:t>
            </a:r>
            <a:r>
              <a:rPr lang="fr-FR" sz="2900" dirty="0"/>
              <a:t>mise en œuvre, dans la Ville Province de Kinshasa, du projet pilote de sécurité routière dénommé </a:t>
            </a:r>
            <a:r>
              <a:rPr lang="fr-FR" sz="2900" dirty="0" smtClean="0"/>
              <a:t>« </a:t>
            </a:r>
            <a:r>
              <a:rPr lang="fr-FR" sz="2900" b="1" dirty="0" smtClean="0"/>
              <a:t>Respecte le code de la route pour protéger ta vie !</a:t>
            </a:r>
            <a:r>
              <a:rPr lang="fr-FR" sz="2900" dirty="0" smtClean="0"/>
              <a:t> traduit en dialecte « </a:t>
            </a:r>
            <a:r>
              <a:rPr lang="fr-FR" sz="2900" b="1" dirty="0" smtClean="0"/>
              <a:t>TOSA </a:t>
            </a:r>
            <a:r>
              <a:rPr lang="fr-FR" sz="2900" b="1" dirty="0"/>
              <a:t>MIBEKO YA NZELA PONA KOBATELA BOMOYI NAYO </a:t>
            </a:r>
            <a:r>
              <a:rPr lang="fr-FR" sz="2900" b="1" dirty="0" smtClean="0"/>
              <a:t>!</a:t>
            </a:r>
            <a:r>
              <a:rPr lang="fr-FR" sz="2900" dirty="0" smtClean="0"/>
              <a:t> » avec comme objet d’améliorer la sécurité routière par</a:t>
            </a:r>
            <a:r>
              <a:rPr lang="fr-FR" sz="2900" dirty="0"/>
              <a:t> </a:t>
            </a:r>
            <a:r>
              <a:rPr lang="fr-BE" sz="2900" dirty="0" smtClean="0"/>
              <a:t>le renforcement des capacités organisationnelles et opérationnelles des acteurs institutionnels de la sécurité routière par Ethylotests et Alcootests.</a:t>
            </a:r>
            <a:endParaRPr lang="fr-FR" sz="2900" dirty="0" smtClean="0"/>
          </a:p>
        </p:txBody>
      </p:sp>
      <p:sp>
        <p:nvSpPr>
          <p:cNvPr id="8" name="Espace réservé du numéro de diapositive 7"/>
          <p:cNvSpPr>
            <a:spLocks noGrp="1"/>
          </p:cNvSpPr>
          <p:nvPr>
            <p:ph type="sldNum" sz="quarter" idx="12"/>
          </p:nvPr>
        </p:nvSpPr>
        <p:spPr/>
        <p:txBody>
          <a:bodyPr/>
          <a:lstStyle/>
          <a:p>
            <a:fld id="{10A3B276-F805-40BD-9719-819BF9CC298A}" type="slidenum">
              <a:rPr lang="fr-FR" smtClean="0"/>
              <a:t>6</a:t>
            </a:fld>
            <a:endParaRPr lang="fr-FR" dirty="0"/>
          </a:p>
        </p:txBody>
      </p:sp>
    </p:spTree>
    <p:extLst>
      <p:ext uri="{BB962C8B-B14F-4D97-AF65-F5344CB8AC3E}">
        <p14:creationId xmlns:p14="http://schemas.microsoft.com/office/powerpoint/2010/main" val="3297398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4624"/>
            <a:ext cx="7954774" cy="936104"/>
          </a:xfrm>
        </p:spPr>
        <p:txBody>
          <a:bodyPr>
            <a:normAutofit fontScale="90000"/>
          </a:bodyPr>
          <a:lstStyle/>
          <a:p>
            <a:pPr algn="l"/>
            <a:r>
              <a:rPr lang="fr-FR" sz="2600" b="1" dirty="0" smtClean="0">
                <a:solidFill>
                  <a:srgbClr val="00B0F0"/>
                </a:solidFill>
              </a:rPr>
              <a:t>Les défis à relever par la RDC demeurent dans la mise en œuvre    du</a:t>
            </a:r>
            <a:r>
              <a:rPr lang="fr-BE" sz="2600" b="1" dirty="0" smtClean="0"/>
              <a:t> </a:t>
            </a:r>
            <a:r>
              <a:rPr lang="fr-BE" sz="2600" b="1" dirty="0">
                <a:solidFill>
                  <a:srgbClr val="00B0F0"/>
                </a:solidFill>
              </a:rPr>
              <a:t>projet de sécurité routière 2014, 2015, et 2016 avec    </a:t>
            </a:r>
            <a:br>
              <a:rPr lang="fr-BE" sz="2600" b="1" dirty="0">
                <a:solidFill>
                  <a:srgbClr val="00B0F0"/>
                </a:solidFill>
              </a:rPr>
            </a:br>
            <a:r>
              <a:rPr lang="fr-BE" sz="2600" b="1" u="sng" dirty="0">
                <a:solidFill>
                  <a:srgbClr val="00B0F0"/>
                </a:solidFill>
              </a:rPr>
              <a:t>l’appui technique d’Handicap International-RDC </a:t>
            </a:r>
            <a:endParaRPr lang="fr-FR" sz="2600" b="1" u="sng" dirty="0">
              <a:solidFill>
                <a:srgbClr val="00B0F0"/>
              </a:solidFill>
            </a:endParaRPr>
          </a:p>
        </p:txBody>
      </p:sp>
      <p:sp>
        <p:nvSpPr>
          <p:cNvPr id="3" name="Rectangle 2"/>
          <p:cNvSpPr/>
          <p:nvPr/>
        </p:nvSpPr>
        <p:spPr>
          <a:xfrm>
            <a:off x="266086" y="1052736"/>
            <a:ext cx="8770409" cy="5786199"/>
          </a:xfrm>
          <a:prstGeom prst="rect">
            <a:avLst/>
          </a:prstGeom>
        </p:spPr>
        <p:txBody>
          <a:bodyPr wrap="square">
            <a:spAutoFit/>
          </a:bodyPr>
          <a:lstStyle/>
          <a:p>
            <a:pPr algn="just"/>
            <a:r>
              <a:rPr lang="fr-BE" sz="2000" dirty="0" smtClean="0"/>
              <a:t>Ce projet </a:t>
            </a:r>
            <a:r>
              <a:rPr lang="fr-BE" sz="2000" b="1" dirty="0" smtClean="0"/>
              <a:t>prévoit </a:t>
            </a:r>
            <a:r>
              <a:rPr lang="fr-BE" sz="2000" b="1" dirty="0"/>
              <a:t>la mise en place d’une campagne de sensibilisation avec des messages précis devant impacter positivement le comportement des usagers sur les routes de </a:t>
            </a:r>
            <a:r>
              <a:rPr lang="fr-BE" sz="2000" b="1" dirty="0" smtClean="0"/>
              <a:t>Kinshasa sur la modération dans la prise d’alcool.</a:t>
            </a:r>
            <a:r>
              <a:rPr lang="fr-BE" sz="2000" dirty="0" smtClean="0"/>
              <a:t> </a:t>
            </a:r>
            <a:r>
              <a:rPr lang="fr-FR" sz="2000" dirty="0" smtClean="0"/>
              <a:t>L’homme étant </a:t>
            </a:r>
            <a:r>
              <a:rPr lang="fr-FR" sz="2000" dirty="0"/>
              <a:t>l’acteur principal, doit être sensibilisé, formé, informé et éduqué de manière continue. </a:t>
            </a:r>
            <a:r>
              <a:rPr lang="fr-FR" sz="2000" dirty="0" smtClean="0"/>
              <a:t>Pour ce faire, la </a:t>
            </a:r>
            <a:r>
              <a:rPr lang="fr-FR" sz="2000" dirty="0"/>
              <a:t>CNPR s’est </a:t>
            </a:r>
            <a:r>
              <a:rPr lang="fr-FR" sz="2000" dirty="0" smtClean="0"/>
              <a:t>choisie, pour cette année, le </a:t>
            </a:r>
            <a:r>
              <a:rPr lang="fr-FR" sz="2000" dirty="0"/>
              <a:t>thème « </a:t>
            </a:r>
            <a:r>
              <a:rPr lang="fr-FR" sz="2000" b="1" i="1" dirty="0"/>
              <a:t>l’alcool au volant, ensemble luttons contre les accidents de la route </a:t>
            </a:r>
            <a:r>
              <a:rPr lang="fr-FR" sz="2000" b="1" i="1" dirty="0" err="1" smtClean="0"/>
              <a:t>dûs</a:t>
            </a:r>
            <a:r>
              <a:rPr lang="fr-FR" sz="2000" b="1" i="1" dirty="0" smtClean="0"/>
              <a:t> </a:t>
            </a:r>
            <a:r>
              <a:rPr lang="fr-FR" sz="2000" b="1" i="1" dirty="0"/>
              <a:t>à la consommation </a:t>
            </a:r>
            <a:r>
              <a:rPr lang="fr-FR" sz="2000" b="1" i="1" dirty="0" smtClean="0"/>
              <a:t>d’alcool</a:t>
            </a:r>
            <a:r>
              <a:rPr lang="fr-FR" sz="2000" b="1" i="1" dirty="0"/>
              <a:t> ». </a:t>
            </a:r>
            <a:endParaRPr lang="fr-FR" sz="2000" b="1" i="1" dirty="0" smtClean="0"/>
          </a:p>
          <a:p>
            <a:pPr algn="just"/>
            <a:r>
              <a:rPr lang="fr-FR" sz="2000" dirty="0" smtClean="0"/>
              <a:t>C’est </a:t>
            </a:r>
            <a:r>
              <a:rPr lang="fr-FR" sz="2000" dirty="0"/>
              <a:t>autour de ce thème précis que </a:t>
            </a:r>
            <a:r>
              <a:rPr lang="fr-FR" sz="2000" dirty="0" smtClean="0"/>
              <a:t>sont </a:t>
            </a:r>
            <a:r>
              <a:rPr lang="fr-FR" sz="2000" dirty="0"/>
              <a:t>focalisées </a:t>
            </a:r>
            <a:r>
              <a:rPr lang="fr-FR" sz="2000" b="1" dirty="0"/>
              <a:t>les actions et les activités de </a:t>
            </a:r>
            <a:r>
              <a:rPr lang="fr-FR" sz="2000" b="1" dirty="0" smtClean="0"/>
              <a:t>la campagne</a:t>
            </a:r>
            <a:r>
              <a:rPr lang="fr-FR" sz="2000" dirty="0" smtClean="0"/>
              <a:t> </a:t>
            </a:r>
            <a:r>
              <a:rPr lang="fr-FR" sz="2000" b="1" dirty="0" smtClean="0"/>
              <a:t>dont l’objectif spécifique est</a:t>
            </a:r>
            <a:r>
              <a:rPr lang="fr-FR" sz="2000" dirty="0" smtClean="0"/>
              <a:t>: </a:t>
            </a:r>
          </a:p>
          <a:p>
            <a:pPr marL="342900" lvl="0" indent="-342900">
              <a:buFont typeface="+mj-lt"/>
              <a:buAutoNum type="arabicParenR"/>
            </a:pPr>
            <a:r>
              <a:rPr lang="fr-FR" sz="1900" b="1" dirty="0" smtClean="0"/>
              <a:t>d’informer </a:t>
            </a:r>
            <a:r>
              <a:rPr lang="fr-FR" sz="1900" b="1" dirty="0"/>
              <a:t>les usagers de la route en général, les automobilistes et les motocyclistes en particulier sur les conséquences de l’alcool chez un conducteur </a:t>
            </a:r>
            <a:r>
              <a:rPr lang="fr-FR" sz="1900" b="1" dirty="0" smtClean="0"/>
              <a:t>;</a:t>
            </a:r>
          </a:p>
          <a:p>
            <a:pPr marL="342900" lvl="0" indent="-342900">
              <a:buFont typeface="+mj-lt"/>
              <a:buAutoNum type="arabicParenR"/>
            </a:pPr>
            <a:r>
              <a:rPr lang="fr-FR" sz="1900" b="1" dirty="0" smtClean="0"/>
              <a:t>d’informer la population de la systématisation du test d’alcoolémie  par le nouveau code de la route chez tout conducteur ;</a:t>
            </a:r>
          </a:p>
          <a:p>
            <a:pPr marL="342900" lvl="0" indent="-342900">
              <a:buFont typeface="+mj-lt"/>
              <a:buAutoNum type="arabicParenR"/>
            </a:pPr>
            <a:r>
              <a:rPr lang="fr-FR" sz="1900" b="1" dirty="0" smtClean="0"/>
              <a:t>d’Informer la population sur les méfaits de l’ivresse au volant.</a:t>
            </a:r>
            <a:endParaRPr lang="fr-FR" sz="1900" b="1" dirty="0"/>
          </a:p>
          <a:p>
            <a:pPr marL="342900" lvl="0" indent="-342900">
              <a:buFont typeface="+mj-lt"/>
              <a:buAutoNum type="arabicParenR"/>
            </a:pPr>
            <a:r>
              <a:rPr lang="fr-FR" sz="1900" b="1" dirty="0" smtClean="0"/>
              <a:t>de susciter </a:t>
            </a:r>
            <a:r>
              <a:rPr lang="fr-FR" sz="1900" b="1" dirty="0"/>
              <a:t>la prise de conscience auprès des automobilistes et des motocyclistes </a:t>
            </a:r>
            <a:r>
              <a:rPr lang="fr-FR" sz="1900" b="1" dirty="0" smtClean="0"/>
              <a:t>afin de s’abstenir </a:t>
            </a:r>
            <a:r>
              <a:rPr lang="fr-FR" sz="1900" b="1" dirty="0"/>
              <a:t>de la conduite en cas de la consommation </a:t>
            </a:r>
            <a:r>
              <a:rPr lang="fr-FR" sz="1900" b="1" dirty="0" smtClean="0"/>
              <a:t>d’alcool </a:t>
            </a:r>
            <a:r>
              <a:rPr lang="fr-FR" sz="1900" b="1" dirty="0"/>
              <a:t>ou autres substances narcotiques ;</a:t>
            </a:r>
          </a:p>
          <a:p>
            <a:pPr marL="342900" lvl="0" indent="-342900">
              <a:buFont typeface="+mj-lt"/>
              <a:buAutoNum type="arabicParenR"/>
            </a:pPr>
            <a:r>
              <a:rPr lang="fr-FR" sz="1900" b="1" dirty="0"/>
              <a:t> </a:t>
            </a:r>
            <a:r>
              <a:rPr lang="fr-FR" sz="1900" b="1" dirty="0" smtClean="0"/>
              <a:t>de démontrer </a:t>
            </a:r>
            <a:r>
              <a:rPr lang="fr-FR" sz="1900" b="1" dirty="0"/>
              <a:t>au conducteur la dangerosité de la prise d’alcool dans la conduite par </a:t>
            </a:r>
            <a:r>
              <a:rPr lang="fr-FR" sz="1900" b="1" dirty="0" smtClean="0"/>
              <a:t>des </a:t>
            </a:r>
            <a:r>
              <a:rPr lang="fr-FR" sz="1900" b="1" dirty="0"/>
              <a:t>spots publicitaires et </a:t>
            </a:r>
            <a:r>
              <a:rPr lang="fr-FR" sz="1900" b="1" dirty="0" smtClean="0"/>
              <a:t>chansons.                                                                            </a:t>
            </a:r>
            <a:endParaRPr lang="fr-FR" sz="1900" dirty="0"/>
          </a:p>
        </p:txBody>
      </p:sp>
      <p:sp>
        <p:nvSpPr>
          <p:cNvPr id="4" name="Rectangle 3"/>
          <p:cNvSpPr/>
          <p:nvPr/>
        </p:nvSpPr>
        <p:spPr>
          <a:xfrm>
            <a:off x="266086" y="188640"/>
            <a:ext cx="490840" cy="461665"/>
          </a:xfrm>
          <a:prstGeom prst="rect">
            <a:avLst/>
          </a:prstGeom>
        </p:spPr>
        <p:txBody>
          <a:bodyPr wrap="none">
            <a:spAutoFit/>
          </a:bodyPr>
          <a:lstStyle/>
          <a:p>
            <a:r>
              <a:rPr lang="fr-BE" sz="2400" b="1" dirty="0" smtClean="0"/>
              <a:t>3. </a:t>
            </a:r>
            <a:endParaRPr lang="fr-FR" sz="2400" dirty="0"/>
          </a:p>
        </p:txBody>
      </p:sp>
      <p:sp>
        <p:nvSpPr>
          <p:cNvPr id="5" name="ZoneTexte 4"/>
          <p:cNvSpPr txBox="1"/>
          <p:nvPr/>
        </p:nvSpPr>
        <p:spPr>
          <a:xfrm>
            <a:off x="8658708" y="6444482"/>
            <a:ext cx="323528" cy="307777"/>
          </a:xfrm>
          <a:prstGeom prst="rect">
            <a:avLst/>
          </a:prstGeom>
          <a:noFill/>
        </p:spPr>
        <p:txBody>
          <a:bodyPr wrap="square" rtlCol="0">
            <a:spAutoFit/>
          </a:bodyPr>
          <a:lstStyle/>
          <a:p>
            <a:pPr algn="ctr"/>
            <a:r>
              <a:rPr lang="fr-FR" sz="1400" dirty="0" smtClean="0"/>
              <a:t>7</a:t>
            </a:r>
            <a:endParaRPr lang="fr-FR" sz="1400" dirty="0"/>
          </a:p>
        </p:txBody>
      </p:sp>
    </p:spTree>
    <p:extLst>
      <p:ext uri="{BB962C8B-B14F-4D97-AF65-F5344CB8AC3E}">
        <p14:creationId xmlns:p14="http://schemas.microsoft.com/office/powerpoint/2010/main" val="3824421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88640"/>
            <a:ext cx="8928992" cy="6555641"/>
          </a:xfrm>
          <a:prstGeom prst="rect">
            <a:avLst/>
          </a:prstGeom>
        </p:spPr>
        <p:txBody>
          <a:bodyPr wrap="square">
            <a:spAutoFit/>
          </a:bodyPr>
          <a:lstStyle/>
          <a:p>
            <a:pPr algn="just"/>
            <a:r>
              <a:rPr lang="fr-BE" sz="2000" b="1" dirty="0" smtClean="0"/>
              <a:t>« </a:t>
            </a:r>
            <a:r>
              <a:rPr lang="fr-FR" sz="2000" b="1" dirty="0" smtClean="0"/>
              <a:t>Toute personne qui aura conduit un véhicule alors qu’elle se trouvait, même en l’absence de tout signe d’ivresse manifeste, sous l’empire d’un état alcoolique caractérisé par la présence dans le sang d’un taux d’alcool pur égal ou supérieur à 1,00 gramme pour mille sans que ce taux atteigne 1,50 gramme pour mille, sera punie d’une amende ». En cas de récidive, l’amende sera doublée .</a:t>
            </a:r>
          </a:p>
          <a:p>
            <a:pPr algn="just"/>
            <a:r>
              <a:rPr lang="fr-FR" sz="2000" b="1" dirty="0" smtClean="0"/>
              <a:t>L’approche méthodologie de la RDC </a:t>
            </a:r>
            <a:r>
              <a:rPr lang="fr-FR" sz="2000" dirty="0" smtClean="0"/>
              <a:t>est axée sur la communication pour le changement de comportement orientée vers le conducteur et le motocycliste. Cette pédagogie vise l’implication des autorités politico-administratives et tous les usagers de la route dans la lutte contre ce fléau qui gangrène les routes de la RDC en général et celles de Kinshasa en particulier. </a:t>
            </a:r>
          </a:p>
          <a:p>
            <a:pPr marL="342900" indent="-342900" algn="just">
              <a:buFont typeface="Wingdings" pitchFamily="2" charset="2"/>
              <a:buChar char="Ø"/>
            </a:pPr>
            <a:r>
              <a:rPr lang="fr-FR" sz="2000" b="1" dirty="0" smtClean="0"/>
              <a:t>La stratégie définie par le Plan National pour la décennie d’action pour la sécurité routière 2011-2020 en RDC</a:t>
            </a:r>
            <a:r>
              <a:rPr lang="fr-FR" sz="2000" dirty="0" smtClean="0"/>
              <a:t>, sur cette question, </a:t>
            </a:r>
            <a:r>
              <a:rPr lang="fr-FR" sz="2000" b="1" dirty="0" smtClean="0"/>
              <a:t>consiste à la rationalisation des éthylotests dans chaque véhicule et le test de chaque conducteur jugé dangereux par la Police de Circulation Routière après prise d’alcool. </a:t>
            </a:r>
          </a:p>
          <a:p>
            <a:pPr marL="342900" indent="-342900" algn="just">
              <a:buFont typeface="Wingdings" pitchFamily="2" charset="2"/>
              <a:buChar char="Ø"/>
            </a:pPr>
            <a:r>
              <a:rPr lang="fr-FR" sz="2000" dirty="0" smtClean="0"/>
              <a:t>En outre, une étude est en cours </a:t>
            </a:r>
            <a:r>
              <a:rPr lang="fr-FR" sz="2000" b="1" dirty="0" smtClean="0"/>
              <a:t>grâce au concourt de la firme française CONTRALCO </a:t>
            </a:r>
            <a:r>
              <a:rPr lang="fr-FR" sz="2000" dirty="0" smtClean="0"/>
              <a:t>en vue d’installer une unité (usine) de production d’Ethylotests à usage unique en  cours de validité répondant aux normes universelles et congolaises à Kinshasa avec une gestion à définir par textes légaux qui, bientôt,  seront initiés conjointement entre les Ministres des Transports et Voies de Communication, celui de l’Intérieur et Sécurité ainsi que celui des finances </a:t>
            </a:r>
          </a:p>
        </p:txBody>
      </p:sp>
      <p:sp>
        <p:nvSpPr>
          <p:cNvPr id="6" name="ZoneTexte 5"/>
          <p:cNvSpPr txBox="1"/>
          <p:nvPr/>
        </p:nvSpPr>
        <p:spPr>
          <a:xfrm>
            <a:off x="8640960" y="6374949"/>
            <a:ext cx="251520" cy="307777"/>
          </a:xfrm>
          <a:prstGeom prst="rect">
            <a:avLst/>
          </a:prstGeom>
          <a:noFill/>
        </p:spPr>
        <p:txBody>
          <a:bodyPr wrap="square" rtlCol="0">
            <a:spAutoFit/>
          </a:bodyPr>
          <a:lstStyle/>
          <a:p>
            <a:r>
              <a:rPr lang="fr-FR" sz="1400" dirty="0" smtClean="0"/>
              <a:t>8</a:t>
            </a:r>
            <a:endParaRPr lang="fr-FR" sz="1400" dirty="0"/>
          </a:p>
        </p:txBody>
      </p:sp>
    </p:spTree>
    <p:extLst>
      <p:ext uri="{BB962C8B-B14F-4D97-AF65-F5344CB8AC3E}">
        <p14:creationId xmlns:p14="http://schemas.microsoft.com/office/powerpoint/2010/main" val="1678996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036496" cy="432048"/>
          </a:xfrm>
          <a:ln w="28575">
            <a:solidFill>
              <a:srgbClr val="FF0000"/>
            </a:solidFill>
          </a:ln>
        </p:spPr>
        <p:txBody>
          <a:bodyPr>
            <a:noAutofit/>
          </a:bodyPr>
          <a:lstStyle/>
          <a:p>
            <a:pPr algn="l"/>
            <a:r>
              <a:rPr lang="fr-FR" sz="2000" b="1" dirty="0" smtClean="0">
                <a:solidFill>
                  <a:srgbClr val="FF0000"/>
                </a:solidFill>
              </a:rPr>
              <a:t>4.   Les </a:t>
            </a:r>
            <a:r>
              <a:rPr lang="fr-FR" sz="2000" b="1" dirty="0">
                <a:solidFill>
                  <a:srgbClr val="FF0000"/>
                </a:solidFill>
              </a:rPr>
              <a:t>défis à relever par la RDC pour la </a:t>
            </a:r>
            <a:r>
              <a:rPr lang="fr-FR" sz="2000" b="1" dirty="0" smtClean="0">
                <a:solidFill>
                  <a:srgbClr val="FF0000"/>
                </a:solidFill>
              </a:rPr>
              <a:t>lutte contre le taux  d’alcoolémie au volant </a:t>
            </a:r>
            <a:endParaRPr lang="fr-FR" sz="2000" dirty="0">
              <a:solidFill>
                <a:srgbClr val="FF0000"/>
              </a:solidFill>
            </a:endParaRPr>
          </a:p>
        </p:txBody>
      </p:sp>
      <p:sp>
        <p:nvSpPr>
          <p:cNvPr id="3" name="Rectangle 2"/>
          <p:cNvSpPr/>
          <p:nvPr/>
        </p:nvSpPr>
        <p:spPr>
          <a:xfrm>
            <a:off x="179512" y="692696"/>
            <a:ext cx="4572000" cy="6001643"/>
          </a:xfrm>
          <a:prstGeom prst="rect">
            <a:avLst/>
          </a:prstGeom>
          <a:ln>
            <a:solidFill>
              <a:srgbClr val="00B0F0"/>
            </a:solidFill>
          </a:ln>
        </p:spPr>
        <p:txBody>
          <a:bodyPr wrap="square">
            <a:spAutoFit/>
          </a:bodyPr>
          <a:lstStyle/>
          <a:p>
            <a:pPr marL="342900" indent="-342900">
              <a:buFont typeface="+mj-lt"/>
              <a:buAutoNum type="arabicParenR"/>
            </a:pPr>
            <a:r>
              <a:rPr lang="fr-FR" sz="2400" b="1" dirty="0"/>
              <a:t>Le manque des ressources financières et du financement </a:t>
            </a:r>
            <a:r>
              <a:rPr lang="fr-FR" sz="2400" b="1" dirty="0" smtClean="0"/>
              <a:t>par les bailleurs </a:t>
            </a:r>
            <a:r>
              <a:rPr lang="fr-FR" sz="2400" b="1" dirty="0"/>
              <a:t>de </a:t>
            </a:r>
            <a:r>
              <a:rPr lang="fr-FR" sz="2400" b="1" dirty="0" smtClean="0"/>
              <a:t>fonds,;</a:t>
            </a:r>
          </a:p>
          <a:p>
            <a:pPr marL="342900" indent="-342900">
              <a:buFont typeface="+mj-lt"/>
              <a:buAutoNum type="arabicParenR"/>
            </a:pPr>
            <a:r>
              <a:rPr lang="fr-FR" sz="2400" b="1" dirty="0" smtClean="0"/>
              <a:t>La </a:t>
            </a:r>
            <a:r>
              <a:rPr lang="fr-FR" sz="2400" b="1" dirty="0" err="1"/>
              <a:t>disponibilisation</a:t>
            </a:r>
            <a:r>
              <a:rPr lang="fr-FR" sz="2400" b="1" dirty="0"/>
              <a:t> </a:t>
            </a:r>
            <a:r>
              <a:rPr lang="fr-FR" sz="2400" b="1" dirty="0" smtClean="0"/>
              <a:t>des Ethylotests à usage unique en  cours de validité répondant aux normes universelles et congolaises ;</a:t>
            </a:r>
          </a:p>
          <a:p>
            <a:pPr marL="342900" indent="-342900">
              <a:buFont typeface="+mj-lt"/>
              <a:buAutoNum type="arabicParenR"/>
            </a:pPr>
            <a:r>
              <a:rPr lang="fr-FR" sz="2400" b="1" dirty="0" smtClean="0"/>
              <a:t>la </a:t>
            </a:r>
            <a:r>
              <a:rPr lang="fr-FR" sz="2400" b="1" dirty="0"/>
              <a:t>Promulgation </a:t>
            </a:r>
            <a:r>
              <a:rPr lang="fr-FR" sz="2400" b="1" dirty="0" smtClean="0"/>
              <a:t>après révision d’un </a:t>
            </a:r>
            <a:r>
              <a:rPr lang="fr-FR" sz="2400" b="1" dirty="0"/>
              <a:t>Nouveau Code de la Route </a:t>
            </a:r>
            <a:r>
              <a:rPr lang="fr-FR" sz="2400" b="1" dirty="0" smtClean="0"/>
              <a:t>avec des innovations </a:t>
            </a:r>
            <a:r>
              <a:rPr lang="fr-FR" sz="2400" b="1" dirty="0"/>
              <a:t>actuelles et modernes sur la sécurité routière </a:t>
            </a:r>
            <a:r>
              <a:rPr lang="fr-FR" sz="2400" b="1" dirty="0" smtClean="0"/>
              <a:t>, l’éducation </a:t>
            </a:r>
            <a:r>
              <a:rPr lang="fr-FR" sz="2400" b="1" dirty="0"/>
              <a:t>routière en milieux </a:t>
            </a:r>
            <a:r>
              <a:rPr lang="fr-FR" sz="2400" b="1" dirty="0" smtClean="0"/>
              <a:t>scolaires et sur les </a:t>
            </a:r>
            <a:r>
              <a:rPr lang="fr-FR" sz="2400" b="1" dirty="0"/>
              <a:t>conditions d’obtention du permis de conduire sécurisé </a:t>
            </a:r>
            <a:endParaRPr lang="fr-FR" sz="2400" dirty="0"/>
          </a:p>
        </p:txBody>
      </p:sp>
      <p:sp>
        <p:nvSpPr>
          <p:cNvPr id="5" name="Rectangle 4"/>
          <p:cNvSpPr/>
          <p:nvPr/>
        </p:nvSpPr>
        <p:spPr>
          <a:xfrm>
            <a:off x="5235770" y="2745502"/>
            <a:ext cx="3956751" cy="2123658"/>
          </a:xfrm>
          <a:prstGeom prst="rect">
            <a:avLst/>
          </a:prstGeom>
        </p:spPr>
        <p:txBody>
          <a:bodyPr wrap="square">
            <a:spAutoFit/>
          </a:bodyPr>
          <a:lstStyle/>
          <a:p>
            <a:pPr lvl="0"/>
            <a:r>
              <a:rPr lang="fr-FR" sz="2200" b="1" dirty="0" smtClean="0"/>
              <a:t>demeurent les grandes préoccupation </a:t>
            </a:r>
            <a:r>
              <a:rPr lang="fr-FR" sz="2200" b="1" dirty="0"/>
              <a:t>pour la mise en œuvre progressive et réussie du Plan National de la décennie  d’action pour la sécurité routière 2011-2020 en RDC.</a:t>
            </a:r>
            <a:endParaRPr lang="fr-FR" sz="2200" dirty="0"/>
          </a:p>
        </p:txBody>
      </p:sp>
      <p:sp>
        <p:nvSpPr>
          <p:cNvPr id="6" name="Accolade fermante 5"/>
          <p:cNvSpPr/>
          <p:nvPr/>
        </p:nvSpPr>
        <p:spPr>
          <a:xfrm>
            <a:off x="4781489" y="3078658"/>
            <a:ext cx="428625" cy="1214438"/>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7" name="Espace réservé du numéro de diapositive 6"/>
          <p:cNvSpPr>
            <a:spLocks noGrp="1"/>
          </p:cNvSpPr>
          <p:nvPr>
            <p:ph type="sldNum" sz="quarter" idx="12"/>
          </p:nvPr>
        </p:nvSpPr>
        <p:spPr/>
        <p:txBody>
          <a:bodyPr/>
          <a:lstStyle/>
          <a:p>
            <a:fld id="{10A3B276-F805-40BD-9719-819BF9CC298A}" type="slidenum">
              <a:rPr lang="fr-FR" smtClean="0"/>
              <a:t>9</a:t>
            </a:fld>
            <a:endParaRPr lang="fr-FR" dirty="0"/>
          </a:p>
        </p:txBody>
      </p:sp>
    </p:spTree>
    <p:extLst>
      <p:ext uri="{BB962C8B-B14F-4D97-AF65-F5344CB8AC3E}">
        <p14:creationId xmlns:p14="http://schemas.microsoft.com/office/powerpoint/2010/main" val="308065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ppt_w/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ppt_w</p:attrName>
                                        </p:attrNameLst>
                                      </p:cBhvr>
                                      <p:tavLst>
                                        <p:tav tm="0">
                                          <p:val>
                                            <p:fltVal val="0"/>
                                          </p:val>
                                        </p:tav>
                                        <p:tav tm="100000">
                                          <p:val>
                                            <p:strVal val="#ppt_w"/>
                                          </p:val>
                                        </p:tav>
                                      </p:tavLst>
                                    </p:anim>
                                    <p:anim calcmode="lin" valueType="num">
                                      <p:cBhvr>
                                        <p:cTn id="10"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818</Words>
  <Application>Microsoft Office PowerPoint</Application>
  <PresentationFormat>Affichage à l'écran (4:3)</PresentationFormat>
  <Paragraphs>63</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Présentation PowerPoint</vt:lpstr>
      <vt:lpstr>Présentation PowerPoint</vt:lpstr>
      <vt:lpstr>5 points au Sommaire de notre intervention à savoir:  </vt:lpstr>
      <vt:lpstr>1. ETAT DE LIEUX DE LA SECURITE ROUTIERE EN REPUBLIQUE DEMOCRATIQUE DU CONGO </vt:lpstr>
      <vt:lpstr>2. Les différentes mesures prises et actions menées par la        RDC pour lutter contre la consommation d’alcool au volant</vt:lpstr>
      <vt:lpstr>Présentation PowerPoint</vt:lpstr>
      <vt:lpstr>Les défis à relever par la RDC demeurent dans la mise en œuvre    du projet de sécurité routière 2014, 2015, et 2016 avec     l’appui technique d’Handicap International-RDC </vt:lpstr>
      <vt:lpstr>Présentation PowerPoint</vt:lpstr>
      <vt:lpstr>4.   Les défis à relever par la RDC pour la lutte contre le taux  d’alcoolémie au volant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52</cp:revision>
  <cp:lastPrinted>2015-07-04T20:12:39Z</cp:lastPrinted>
  <dcterms:created xsi:type="dcterms:W3CDTF">2015-07-04T14:39:54Z</dcterms:created>
  <dcterms:modified xsi:type="dcterms:W3CDTF">2015-07-04T20:15:09Z</dcterms:modified>
</cp:coreProperties>
</file>