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63"/>
  </p:notesMasterIdLst>
  <p:sldIdLst>
    <p:sldId id="474" r:id="rId2"/>
    <p:sldId id="491" r:id="rId3"/>
    <p:sldId id="488" r:id="rId4"/>
    <p:sldId id="492" r:id="rId5"/>
    <p:sldId id="494" r:id="rId6"/>
    <p:sldId id="495" r:id="rId7"/>
    <p:sldId id="489" r:id="rId8"/>
    <p:sldId id="496" r:id="rId9"/>
    <p:sldId id="256" r:id="rId10"/>
    <p:sldId id="436" r:id="rId11"/>
    <p:sldId id="437" r:id="rId12"/>
    <p:sldId id="258" r:id="rId13"/>
    <p:sldId id="408" r:id="rId14"/>
    <p:sldId id="260" r:id="rId15"/>
    <p:sldId id="269" r:id="rId16"/>
    <p:sldId id="304" r:id="rId17"/>
    <p:sldId id="459" r:id="rId18"/>
    <p:sldId id="293" r:id="rId19"/>
    <p:sldId id="319" r:id="rId20"/>
    <p:sldId id="294" r:id="rId21"/>
    <p:sldId id="307" r:id="rId22"/>
    <p:sldId id="426" r:id="rId23"/>
    <p:sldId id="427" r:id="rId24"/>
    <p:sldId id="473" r:id="rId25"/>
    <p:sldId id="314" r:id="rId26"/>
    <p:sldId id="261" r:id="rId27"/>
    <p:sldId id="468" r:id="rId28"/>
    <p:sldId id="404" r:id="rId29"/>
    <p:sldId id="406" r:id="rId30"/>
    <p:sldId id="407" r:id="rId31"/>
    <p:sldId id="306" r:id="rId32"/>
    <p:sldId id="417" r:id="rId33"/>
    <p:sldId id="420" r:id="rId34"/>
    <p:sldId id="421" r:id="rId35"/>
    <p:sldId id="320" r:id="rId36"/>
    <p:sldId id="322" r:id="rId37"/>
    <p:sldId id="324" r:id="rId38"/>
    <p:sldId id="323" r:id="rId39"/>
    <p:sldId id="435" r:id="rId40"/>
    <p:sldId id="434" r:id="rId41"/>
    <p:sldId id="368" r:id="rId42"/>
    <p:sldId id="369" r:id="rId43"/>
    <p:sldId id="370" r:id="rId44"/>
    <p:sldId id="373" r:id="rId45"/>
    <p:sldId id="374" r:id="rId46"/>
    <p:sldId id="379" r:id="rId47"/>
    <p:sldId id="428" r:id="rId48"/>
    <p:sldId id="429" r:id="rId49"/>
    <p:sldId id="430" r:id="rId50"/>
    <p:sldId id="431" r:id="rId51"/>
    <p:sldId id="439" r:id="rId52"/>
    <p:sldId id="387" r:id="rId53"/>
    <p:sldId id="388" r:id="rId54"/>
    <p:sldId id="443" r:id="rId55"/>
    <p:sldId id="444" r:id="rId56"/>
    <p:sldId id="445" r:id="rId57"/>
    <p:sldId id="446" r:id="rId58"/>
    <p:sldId id="447" r:id="rId59"/>
    <p:sldId id="448" r:id="rId60"/>
    <p:sldId id="451" r:id="rId61"/>
    <p:sldId id="268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270AFE"/>
    <a:srgbClr val="66FFFF"/>
    <a:srgbClr val="1761D9"/>
    <a:srgbClr val="00FF99"/>
    <a:srgbClr val="A7C5AD"/>
    <a:srgbClr val="7CA88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3126" autoAdjust="0"/>
  </p:normalViewPr>
  <p:slideViewPr>
    <p:cSldViewPr>
      <p:cViewPr varScale="1">
        <p:scale>
          <a:sx n="70" d="100"/>
          <a:sy n="70" d="100"/>
        </p:scale>
        <p:origin x="-1302" y="-19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081262474502668E-2"/>
          <c:y val="8.8141025641025647E-2"/>
          <c:w val="0.90029761904761907"/>
          <c:h val="0.88568376068376065"/>
        </c:manualLayout>
      </c:layout>
      <c:pie3DChart>
        <c:varyColors val="1"/>
        <c:ser>
          <c:idx val="0"/>
          <c:order val="0"/>
          <c:explosion val="25"/>
          <c:dPt>
            <c:idx val="1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9.8985507246376805E-3"/>
                  <c:y val="-3.53591845539855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30584657080908367"/>
                  <c:y val="-3.44552906914033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7.0131019430179726E-3"/>
                  <c:y val="7.55592340730135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9.6089581193655141E-2"/>
                  <c:y val="5.247905655628663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6.0477119707862605E-2"/>
                  <c:y val="-3.584798475533024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 b="0">
                    <a:solidFill>
                      <a:srgbClr val="270AFE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Sheet2!$E$8:$E$21</c:f>
              <c:strCache>
                <c:ptCount val="14"/>
                <c:pt idx="0">
                  <c:v>Heavy goods vehicle / Truck</c:v>
                </c:pt>
                <c:pt idx="1">
                  <c:v>Light goods vehicle / Tempo</c:v>
                </c:pt>
                <c:pt idx="2">
                  <c:v>Bus</c:v>
                </c:pt>
                <c:pt idx="3">
                  <c:v>Mini-Bus</c:v>
                </c:pt>
                <c:pt idx="4">
                  <c:v>Car / Jeep / Van / Taxi</c:v>
                </c:pt>
                <c:pt idx="5">
                  <c:v>Three-wheeler / Auto - Rickshaw</c:v>
                </c:pt>
                <c:pt idx="6">
                  <c:v>Tractor</c:v>
                </c:pt>
                <c:pt idx="7">
                  <c:v>Motorcycle</c:v>
                </c:pt>
                <c:pt idx="8">
                  <c:v>Scooter / Moped</c:v>
                </c:pt>
                <c:pt idx="9">
                  <c:v>Cycle Rickshaw</c:v>
                </c:pt>
                <c:pt idx="10">
                  <c:v>Cycle</c:v>
                </c:pt>
                <c:pt idx="11">
                  <c:v>Handcart</c:v>
                </c:pt>
                <c:pt idx="12">
                  <c:v>Animal drawn vehicle</c:v>
                </c:pt>
                <c:pt idx="13">
                  <c:v>Other</c:v>
                </c:pt>
              </c:strCache>
            </c:strRef>
          </c:cat>
          <c:val>
            <c:numRef>
              <c:f>Sheet2!$M$8:$M$21</c:f>
              <c:numCache>
                <c:formatCode>General</c:formatCode>
                <c:ptCount val="14"/>
                <c:pt idx="0">
                  <c:v>18</c:v>
                </c:pt>
                <c:pt idx="1">
                  <c:v>9</c:v>
                </c:pt>
                <c:pt idx="2">
                  <c:v>7</c:v>
                </c:pt>
                <c:pt idx="3">
                  <c:v>0</c:v>
                </c:pt>
                <c:pt idx="4">
                  <c:v>9</c:v>
                </c:pt>
                <c:pt idx="5">
                  <c:v>1</c:v>
                </c:pt>
                <c:pt idx="6">
                  <c:v>2</c:v>
                </c:pt>
                <c:pt idx="7">
                  <c:v>9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32263614107061"/>
          <c:y val="3.870715609078277E-2"/>
          <c:w val="0.89603685568715674"/>
          <c:h val="0.6954838014651153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Sheet2!$F$6</c:f>
              <c:strCache>
                <c:ptCount val="1"/>
                <c:pt idx="0">
                  <c:v>Fatal</c:v>
                </c:pt>
              </c:strCache>
            </c:strRef>
          </c:tx>
          <c:invertIfNegative val="0"/>
          <c:cat>
            <c:strRef>
              <c:f>Sheet2!$E$8:$E$21</c:f>
              <c:strCache>
                <c:ptCount val="14"/>
                <c:pt idx="0">
                  <c:v>Heavy goods vehicle / Truck</c:v>
                </c:pt>
                <c:pt idx="1">
                  <c:v>Light goods vehicle / Tempo</c:v>
                </c:pt>
                <c:pt idx="2">
                  <c:v>Bus</c:v>
                </c:pt>
                <c:pt idx="3">
                  <c:v>Mini-Bus</c:v>
                </c:pt>
                <c:pt idx="4">
                  <c:v>Car / Jeep / Van / Taxi</c:v>
                </c:pt>
                <c:pt idx="5">
                  <c:v>Three-wheeler / Auto - Rickshaw</c:v>
                </c:pt>
                <c:pt idx="6">
                  <c:v>Tractor</c:v>
                </c:pt>
                <c:pt idx="7">
                  <c:v>Motorcycle</c:v>
                </c:pt>
                <c:pt idx="8">
                  <c:v>Scooter / Moped</c:v>
                </c:pt>
                <c:pt idx="9">
                  <c:v>Cycle Rickshaw</c:v>
                </c:pt>
                <c:pt idx="10">
                  <c:v>Cycle</c:v>
                </c:pt>
                <c:pt idx="11">
                  <c:v>Handcart</c:v>
                </c:pt>
                <c:pt idx="12">
                  <c:v>Animal drawn vehicle</c:v>
                </c:pt>
                <c:pt idx="13">
                  <c:v>Other</c:v>
                </c:pt>
              </c:strCache>
            </c:strRef>
          </c:cat>
          <c:val>
            <c:numRef>
              <c:f>Sheet2!$F$8:$F$21</c:f>
              <c:numCache>
                <c:formatCode>General</c:formatCode>
                <c:ptCount val="14"/>
                <c:pt idx="0">
                  <c:v>12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  <c:pt idx="4">
                  <c:v>6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1"/>
          <c:order val="1"/>
          <c:tx>
            <c:v>Major Injury</c:v>
          </c:tx>
          <c:invertIfNegative val="0"/>
          <c:val>
            <c:numRef>
              <c:f>Sheet2!$G$8:$G$21</c:f>
              <c:numCache>
                <c:formatCode>General</c:formatCode>
                <c:ptCount val="14"/>
                <c:pt idx="0">
                  <c:v>0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2"/>
          <c:order val="2"/>
          <c:tx>
            <c:v>Minor Injury</c:v>
          </c:tx>
          <c:invertIfNegative val="0"/>
          <c:val>
            <c:numRef>
              <c:f>Sheet2!$H$8:$H$21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ser>
          <c:idx val="3"/>
          <c:order val="3"/>
          <c:tx>
            <c:v>Damage Only</c:v>
          </c:tx>
          <c:spPr>
            <a:solidFill>
              <a:srgbClr val="00B050"/>
            </a:solidFill>
          </c:spPr>
          <c:invertIfNegative val="0"/>
          <c:val>
            <c:numRef>
              <c:f>Sheet2!$I$8:$I$21</c:f>
              <c:numCache>
                <c:formatCode>General</c:formatCode>
                <c:ptCount val="1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392448"/>
        <c:axId val="24393984"/>
        <c:axId val="0"/>
      </c:bar3DChart>
      <c:catAx>
        <c:axId val="24392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270AFE"/>
                </a:solidFill>
              </a:defRPr>
            </a:pPr>
            <a:endParaRPr lang="en-US"/>
          </a:p>
        </c:txPr>
        <c:crossAx val="24393984"/>
        <c:crosses val="autoZero"/>
        <c:auto val="1"/>
        <c:lblAlgn val="ctr"/>
        <c:lblOffset val="100"/>
        <c:noMultiLvlLbl val="0"/>
      </c:catAx>
      <c:valAx>
        <c:axId val="24393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270AFE"/>
                </a:solidFill>
              </a:defRPr>
            </a:pPr>
            <a:endParaRPr lang="en-US"/>
          </a:p>
        </c:txPr>
        <c:crossAx val="2439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418205077306511"/>
          <c:y val="4.5809339131116067E-2"/>
          <c:w val="0.18763746443459273"/>
          <c:h val="0.33100579778273986"/>
        </c:manualLayout>
      </c:layout>
      <c:overlay val="1"/>
      <c:txPr>
        <a:bodyPr/>
        <a:lstStyle/>
        <a:p>
          <a:pPr>
            <a:defRPr sz="1600">
              <a:solidFill>
                <a:srgbClr val="270AFE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Sheet3!$D$6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rgbClr val="1761D9"/>
            </a:solidFill>
          </c:spPr>
          <c:invertIfNegative val="0"/>
          <c:cat>
            <c:strRef>
              <c:f>Sheet3!$C$8:$C$11</c:f>
              <c:strCache>
                <c:ptCount val="4"/>
                <c:pt idx="0">
                  <c:v>Daylight</c:v>
                </c:pt>
                <c:pt idx="1">
                  <c:v>Dawn / Dusk</c:v>
                </c:pt>
                <c:pt idx="2">
                  <c:v>Night</c:v>
                </c:pt>
                <c:pt idx="3">
                  <c:v>Foggy</c:v>
                </c:pt>
              </c:strCache>
            </c:strRef>
          </c:cat>
          <c:val>
            <c:numRef>
              <c:f>Sheet3!$D$8:$D$11</c:f>
              <c:numCache>
                <c:formatCode>General</c:formatCode>
                <c:ptCount val="4"/>
                <c:pt idx="0">
                  <c:v>15</c:v>
                </c:pt>
                <c:pt idx="1">
                  <c:v>3</c:v>
                </c:pt>
                <c:pt idx="2">
                  <c:v>13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v>Major Injury</c:v>
          </c:tx>
          <c:spPr>
            <a:solidFill>
              <a:srgbClr val="C00000"/>
            </a:solidFill>
          </c:spPr>
          <c:invertIfNegative val="0"/>
          <c:cat>
            <c:strRef>
              <c:f>Sheet3!$C$8:$C$11</c:f>
              <c:strCache>
                <c:ptCount val="4"/>
                <c:pt idx="0">
                  <c:v>Daylight</c:v>
                </c:pt>
                <c:pt idx="1">
                  <c:v>Dawn / Dusk</c:v>
                </c:pt>
                <c:pt idx="2">
                  <c:v>Night</c:v>
                </c:pt>
                <c:pt idx="3">
                  <c:v>Foggy</c:v>
                </c:pt>
              </c:strCache>
            </c:strRef>
          </c:cat>
          <c:val>
            <c:numRef>
              <c:f>Sheet3!$E$8:$E$11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v>Minor Injury</c:v>
          </c:tx>
          <c:spPr>
            <a:solidFill>
              <a:srgbClr val="FFC000"/>
            </a:solidFill>
          </c:spPr>
          <c:invertIfNegative val="0"/>
          <c:cat>
            <c:strRef>
              <c:f>Sheet3!$C$8:$C$11</c:f>
              <c:strCache>
                <c:ptCount val="4"/>
                <c:pt idx="0">
                  <c:v>Daylight</c:v>
                </c:pt>
                <c:pt idx="1">
                  <c:v>Dawn / Dusk</c:v>
                </c:pt>
                <c:pt idx="2">
                  <c:v>Night</c:v>
                </c:pt>
                <c:pt idx="3">
                  <c:v>Foggy</c:v>
                </c:pt>
              </c:strCache>
            </c:strRef>
          </c:cat>
          <c:val>
            <c:numRef>
              <c:f>Sheet3!$F$8:$F$11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v>Damage Only</c:v>
          </c:tx>
          <c:spPr>
            <a:solidFill>
              <a:srgbClr val="00B050"/>
            </a:solidFill>
          </c:spPr>
          <c:invertIfNegative val="0"/>
          <c:val>
            <c:numRef>
              <c:f>Sheet3!$G$8:$G$11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430464"/>
        <c:axId val="24432000"/>
        <c:axId val="0"/>
      </c:bar3DChart>
      <c:catAx>
        <c:axId val="24430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270AFE"/>
                </a:solidFill>
              </a:defRPr>
            </a:pPr>
            <a:endParaRPr lang="en-US"/>
          </a:p>
        </c:txPr>
        <c:crossAx val="24432000"/>
        <c:crosses val="autoZero"/>
        <c:auto val="1"/>
        <c:lblAlgn val="ctr"/>
        <c:lblOffset val="100"/>
        <c:noMultiLvlLbl val="0"/>
      </c:catAx>
      <c:valAx>
        <c:axId val="24432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270AFE"/>
                </a:solidFill>
              </a:defRPr>
            </a:pPr>
            <a:endParaRPr lang="en-US"/>
          </a:p>
        </c:txPr>
        <c:crossAx val="24430464"/>
        <c:crosses val="autoZero"/>
        <c:crossBetween val="between"/>
      </c:valAx>
    </c:plotArea>
    <c:legend>
      <c:legendPos val="tr"/>
      <c:legendEntry>
        <c:idx val="0"/>
        <c:txPr>
          <a:bodyPr/>
          <a:lstStyle/>
          <a:p>
            <a:pPr>
              <a:defRPr sz="1600">
                <a:solidFill>
                  <a:srgbClr val="270AFE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>
                <a:solidFill>
                  <a:srgbClr val="270AFE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>
                <a:solidFill>
                  <a:srgbClr val="270AFE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600">
                <a:solidFill>
                  <a:srgbClr val="270AFE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73884525847312554"/>
          <c:y val="3.3202694506251199E-2"/>
          <c:w val="0.2350677850051352"/>
          <c:h val="0.44896317497397681"/>
        </c:manualLayout>
      </c:layout>
      <c:overlay val="1"/>
      <c:txPr>
        <a:bodyPr/>
        <a:lstStyle/>
        <a:p>
          <a:pPr>
            <a:defRPr sz="1600">
              <a:solidFill>
                <a:srgbClr val="270AFE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6F51D-353F-4EBC-A028-82B7AB55D8A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F41419-6DD1-4B55-B63E-35275DA32E78}">
      <dgm:prSet phldrT="[Text]"/>
      <dgm:spPr/>
      <dgm:t>
        <a:bodyPr/>
        <a:lstStyle/>
        <a:p>
          <a:r>
            <a:rPr lang="en-US" b="1" dirty="0" smtClean="0">
              <a:solidFill>
                <a:srgbClr val="270AFE"/>
              </a:solidFill>
            </a:rPr>
            <a:t>Good Data</a:t>
          </a:r>
          <a:endParaRPr lang="en-US" b="1" dirty="0">
            <a:solidFill>
              <a:srgbClr val="270AFE"/>
            </a:solidFill>
          </a:endParaRPr>
        </a:p>
      </dgm:t>
    </dgm:pt>
    <dgm:pt modelId="{61E603C5-6A5B-440B-A402-19138BEF5AC5}" type="parTrans" cxnId="{0D23D4B3-B082-432D-AFE5-004D55237C0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D0833BE-DDA0-49EC-B2B2-DC9F9DFD7B3F}" type="sibTrans" cxnId="{0D23D4B3-B082-432D-AFE5-004D55237C0E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E5FFFDA-7A54-4F8F-B0BC-EF990297BE2A}">
      <dgm:prSet phldrT="[Text]"/>
      <dgm:spPr/>
      <dgm:t>
        <a:bodyPr/>
        <a:lstStyle/>
        <a:p>
          <a:r>
            <a:rPr lang="en-US" b="1" dirty="0" smtClean="0">
              <a:solidFill>
                <a:srgbClr val="270AFE"/>
              </a:solidFill>
            </a:rPr>
            <a:t>Effective Solutions</a:t>
          </a:r>
          <a:endParaRPr lang="en-US" b="1" dirty="0">
            <a:solidFill>
              <a:srgbClr val="270AFE"/>
            </a:solidFill>
          </a:endParaRPr>
        </a:p>
      </dgm:t>
    </dgm:pt>
    <dgm:pt modelId="{5B47CA77-3842-4FAC-9514-A5850A29591A}" type="parTrans" cxnId="{C795CAA7-ECC4-4838-8B3A-97DE45255D7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0E92583-B357-440C-BB0D-297B231EFF6F}" type="sibTrans" cxnId="{C795CAA7-ECC4-4838-8B3A-97DE45255D7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A31FCB99-FAF0-45DD-A3A1-55A569DEC685}">
      <dgm:prSet phldrT="[Text]"/>
      <dgm:spPr/>
      <dgm:t>
        <a:bodyPr/>
        <a:lstStyle/>
        <a:p>
          <a:r>
            <a:rPr lang="en-US" b="1" dirty="0" smtClean="0">
              <a:solidFill>
                <a:srgbClr val="270AFE"/>
              </a:solidFill>
            </a:rPr>
            <a:t>Reduced Accidents</a:t>
          </a:r>
          <a:endParaRPr lang="en-US" b="1" dirty="0">
            <a:solidFill>
              <a:srgbClr val="270AFE"/>
            </a:solidFill>
          </a:endParaRPr>
        </a:p>
      </dgm:t>
    </dgm:pt>
    <dgm:pt modelId="{FAC4C6ED-1B23-4B0D-99B2-7978B277514B}" type="parTrans" cxnId="{EDF5669F-39B5-43B4-B527-388A0BD4DE0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A302FAE7-4AAC-4D5A-BEC5-A2132A83B74B}" type="sibTrans" cxnId="{EDF5669F-39B5-43B4-B527-388A0BD4DE01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AF0C8AC4-DC49-4EF8-867B-BCC81F98770D}">
      <dgm:prSet phldrT="[Text]"/>
      <dgm:spPr/>
      <dgm:t>
        <a:bodyPr/>
        <a:lstStyle/>
        <a:p>
          <a:r>
            <a:rPr lang="en-US" b="1" dirty="0" smtClean="0">
              <a:solidFill>
                <a:srgbClr val="270AFE"/>
              </a:solidFill>
            </a:rPr>
            <a:t>Improved Economy</a:t>
          </a:r>
          <a:endParaRPr lang="en-US" b="1" dirty="0">
            <a:solidFill>
              <a:srgbClr val="270AFE"/>
            </a:solidFill>
          </a:endParaRPr>
        </a:p>
      </dgm:t>
    </dgm:pt>
    <dgm:pt modelId="{BCF4FECF-CDED-481B-A15E-74A9F5E8C6E5}" type="parTrans" cxnId="{25674CAD-15E8-4190-8E53-366664D9773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24759C6-E4BF-47F6-BC71-7A53B48EB89F}" type="sibTrans" cxnId="{25674CAD-15E8-4190-8E53-366664D9773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F220A2AD-2388-43C2-9003-B15C216A142F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270AFE"/>
              </a:solidFill>
            </a:rPr>
            <a:t>Effective Governance</a:t>
          </a:r>
          <a:endParaRPr lang="en-US" sz="2000" b="1" dirty="0">
            <a:solidFill>
              <a:srgbClr val="270AFE"/>
            </a:solidFill>
          </a:endParaRPr>
        </a:p>
      </dgm:t>
    </dgm:pt>
    <dgm:pt modelId="{EA8361EF-5365-44CA-B34E-F3B474D9B077}" type="parTrans" cxnId="{1350A119-2EBA-44D9-A338-65158B5F2E1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6E78901-3D14-44A1-8AFB-EA03A5FD5370}" type="sibTrans" cxnId="{1350A119-2EBA-44D9-A338-65158B5F2E1D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9DDF76F0-9FD3-447B-A0E7-BF5059AF8C7D}" type="pres">
      <dgm:prSet presAssocID="{ECC6F51D-353F-4EBC-A028-82B7AB55D8A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2C13837-D342-40F1-955D-AB67300F8B03}" type="pres">
      <dgm:prSet presAssocID="{DFF41419-6DD1-4B55-B63E-35275DA32E78}" presName="dummy" presStyleCnt="0"/>
      <dgm:spPr/>
    </dgm:pt>
    <dgm:pt modelId="{D61E4013-51E5-4BCF-AB38-C248AE88338D}" type="pres">
      <dgm:prSet presAssocID="{DFF41419-6DD1-4B55-B63E-35275DA32E78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A2B6C64-C434-44C5-9294-A6F5673F005B}" type="pres">
      <dgm:prSet presAssocID="{9D0833BE-DDA0-49EC-B2B2-DC9F9DFD7B3F}" presName="sibTrans" presStyleLbl="node1" presStyleIdx="0" presStyleCnt="5"/>
      <dgm:spPr/>
      <dgm:t>
        <a:bodyPr/>
        <a:lstStyle/>
        <a:p>
          <a:endParaRPr lang="en-IN"/>
        </a:p>
      </dgm:t>
    </dgm:pt>
    <dgm:pt modelId="{D9270F65-9380-4EAD-BC98-BF1EA285135F}" type="pres">
      <dgm:prSet presAssocID="{FE5FFFDA-7A54-4F8F-B0BC-EF990297BE2A}" presName="dummy" presStyleCnt="0"/>
      <dgm:spPr/>
    </dgm:pt>
    <dgm:pt modelId="{0B6256D7-E8CA-4FA9-B98C-A616F7585534}" type="pres">
      <dgm:prSet presAssocID="{FE5FFFDA-7A54-4F8F-B0BC-EF990297BE2A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295B5A5-34A1-4542-87E0-E40375213578}" type="pres">
      <dgm:prSet presAssocID="{B0E92583-B357-440C-BB0D-297B231EFF6F}" presName="sibTrans" presStyleLbl="node1" presStyleIdx="1" presStyleCnt="5"/>
      <dgm:spPr/>
      <dgm:t>
        <a:bodyPr/>
        <a:lstStyle/>
        <a:p>
          <a:endParaRPr lang="en-IN"/>
        </a:p>
      </dgm:t>
    </dgm:pt>
    <dgm:pt modelId="{FB76D1EB-60D1-44AE-AA8E-F91D1F5EDBA0}" type="pres">
      <dgm:prSet presAssocID="{A31FCB99-FAF0-45DD-A3A1-55A569DEC685}" presName="dummy" presStyleCnt="0"/>
      <dgm:spPr/>
    </dgm:pt>
    <dgm:pt modelId="{AE5540E6-0768-4991-961F-5F9B1E7E142D}" type="pres">
      <dgm:prSet presAssocID="{A31FCB99-FAF0-45DD-A3A1-55A569DEC685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B6965E1-E505-430B-8311-B1CB91866E6A}" type="pres">
      <dgm:prSet presAssocID="{A302FAE7-4AAC-4D5A-BEC5-A2132A83B74B}" presName="sibTrans" presStyleLbl="node1" presStyleIdx="2" presStyleCnt="5"/>
      <dgm:spPr/>
      <dgm:t>
        <a:bodyPr/>
        <a:lstStyle/>
        <a:p>
          <a:endParaRPr lang="en-IN"/>
        </a:p>
      </dgm:t>
    </dgm:pt>
    <dgm:pt modelId="{C4C6D00E-8FDB-4E5A-8C1C-3D32056858A0}" type="pres">
      <dgm:prSet presAssocID="{AF0C8AC4-DC49-4EF8-867B-BCC81F98770D}" presName="dummy" presStyleCnt="0"/>
      <dgm:spPr/>
    </dgm:pt>
    <dgm:pt modelId="{0DD2A481-5A51-4933-B3C1-18C615939D76}" type="pres">
      <dgm:prSet presAssocID="{AF0C8AC4-DC49-4EF8-867B-BCC81F98770D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D9EF69B-FA27-410F-AB95-041D035CDBC7}" type="pres">
      <dgm:prSet presAssocID="{324759C6-E4BF-47F6-BC71-7A53B48EB89F}" presName="sibTrans" presStyleLbl="node1" presStyleIdx="3" presStyleCnt="5"/>
      <dgm:spPr/>
      <dgm:t>
        <a:bodyPr/>
        <a:lstStyle/>
        <a:p>
          <a:endParaRPr lang="en-IN"/>
        </a:p>
      </dgm:t>
    </dgm:pt>
    <dgm:pt modelId="{D7779EF1-EBB3-4AA6-9039-927E08AEBDC3}" type="pres">
      <dgm:prSet presAssocID="{F220A2AD-2388-43C2-9003-B15C216A142F}" presName="dummy" presStyleCnt="0"/>
      <dgm:spPr/>
    </dgm:pt>
    <dgm:pt modelId="{241F5FC8-F6FA-433B-AD4A-63D796CB2BA1}" type="pres">
      <dgm:prSet presAssocID="{F220A2AD-2388-43C2-9003-B15C216A142F}" presName="node" presStyleLbl="revTx" presStyleIdx="4" presStyleCnt="5" custScaleX="150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29D88-B33D-4606-B528-62402DF852EC}" type="pres">
      <dgm:prSet presAssocID="{46E78901-3D14-44A1-8AFB-EA03A5FD5370}" presName="sibTrans" presStyleLbl="node1" presStyleIdx="4" presStyleCnt="5"/>
      <dgm:spPr/>
      <dgm:t>
        <a:bodyPr/>
        <a:lstStyle/>
        <a:p>
          <a:endParaRPr lang="en-IN"/>
        </a:p>
      </dgm:t>
    </dgm:pt>
  </dgm:ptLst>
  <dgm:cxnLst>
    <dgm:cxn modelId="{1350A119-2EBA-44D9-A338-65158B5F2E1D}" srcId="{ECC6F51D-353F-4EBC-A028-82B7AB55D8AE}" destId="{F220A2AD-2388-43C2-9003-B15C216A142F}" srcOrd="4" destOrd="0" parTransId="{EA8361EF-5365-44CA-B34E-F3B474D9B077}" sibTransId="{46E78901-3D14-44A1-8AFB-EA03A5FD5370}"/>
    <dgm:cxn modelId="{F10605EE-0671-4030-A186-FE1382CE952F}" type="presOf" srcId="{FE5FFFDA-7A54-4F8F-B0BC-EF990297BE2A}" destId="{0B6256D7-E8CA-4FA9-B98C-A616F7585534}" srcOrd="0" destOrd="0" presId="urn:microsoft.com/office/officeart/2005/8/layout/cycle1"/>
    <dgm:cxn modelId="{9F49BF75-A62E-41B0-93B1-ACE584018DF5}" type="presOf" srcId="{F220A2AD-2388-43C2-9003-B15C216A142F}" destId="{241F5FC8-F6FA-433B-AD4A-63D796CB2BA1}" srcOrd="0" destOrd="0" presId="urn:microsoft.com/office/officeart/2005/8/layout/cycle1"/>
    <dgm:cxn modelId="{5D01800A-2078-4846-AF76-83B7CF3D6629}" type="presOf" srcId="{AF0C8AC4-DC49-4EF8-867B-BCC81F98770D}" destId="{0DD2A481-5A51-4933-B3C1-18C615939D76}" srcOrd="0" destOrd="0" presId="urn:microsoft.com/office/officeart/2005/8/layout/cycle1"/>
    <dgm:cxn modelId="{9BB52BDC-44BC-4611-B08F-E08032780903}" type="presOf" srcId="{ECC6F51D-353F-4EBC-A028-82B7AB55D8AE}" destId="{9DDF76F0-9FD3-447B-A0E7-BF5059AF8C7D}" srcOrd="0" destOrd="0" presId="urn:microsoft.com/office/officeart/2005/8/layout/cycle1"/>
    <dgm:cxn modelId="{0D23D4B3-B082-432D-AFE5-004D55237C0E}" srcId="{ECC6F51D-353F-4EBC-A028-82B7AB55D8AE}" destId="{DFF41419-6DD1-4B55-B63E-35275DA32E78}" srcOrd="0" destOrd="0" parTransId="{61E603C5-6A5B-440B-A402-19138BEF5AC5}" sibTransId="{9D0833BE-DDA0-49EC-B2B2-DC9F9DFD7B3F}"/>
    <dgm:cxn modelId="{25674CAD-15E8-4190-8E53-366664D97733}" srcId="{ECC6F51D-353F-4EBC-A028-82B7AB55D8AE}" destId="{AF0C8AC4-DC49-4EF8-867B-BCC81F98770D}" srcOrd="3" destOrd="0" parTransId="{BCF4FECF-CDED-481B-A15E-74A9F5E8C6E5}" sibTransId="{324759C6-E4BF-47F6-BC71-7A53B48EB89F}"/>
    <dgm:cxn modelId="{0FC564EA-D534-4B35-9697-0E00076006F9}" type="presOf" srcId="{46E78901-3D14-44A1-8AFB-EA03A5FD5370}" destId="{CF229D88-B33D-4606-B528-62402DF852EC}" srcOrd="0" destOrd="0" presId="urn:microsoft.com/office/officeart/2005/8/layout/cycle1"/>
    <dgm:cxn modelId="{C795CAA7-ECC4-4838-8B3A-97DE45255D71}" srcId="{ECC6F51D-353F-4EBC-A028-82B7AB55D8AE}" destId="{FE5FFFDA-7A54-4F8F-B0BC-EF990297BE2A}" srcOrd="1" destOrd="0" parTransId="{5B47CA77-3842-4FAC-9514-A5850A29591A}" sibTransId="{B0E92583-B357-440C-BB0D-297B231EFF6F}"/>
    <dgm:cxn modelId="{EE9584FD-8607-49B5-A135-E50CB6BA4150}" type="presOf" srcId="{A302FAE7-4AAC-4D5A-BEC5-A2132A83B74B}" destId="{EB6965E1-E505-430B-8311-B1CB91866E6A}" srcOrd="0" destOrd="0" presId="urn:microsoft.com/office/officeart/2005/8/layout/cycle1"/>
    <dgm:cxn modelId="{109D984E-3AEF-4CF2-9DFF-532764082E97}" type="presOf" srcId="{A31FCB99-FAF0-45DD-A3A1-55A569DEC685}" destId="{AE5540E6-0768-4991-961F-5F9B1E7E142D}" srcOrd="0" destOrd="0" presId="urn:microsoft.com/office/officeart/2005/8/layout/cycle1"/>
    <dgm:cxn modelId="{6B819106-E87B-4BD7-A605-161514934BF1}" type="presOf" srcId="{DFF41419-6DD1-4B55-B63E-35275DA32E78}" destId="{D61E4013-51E5-4BCF-AB38-C248AE88338D}" srcOrd="0" destOrd="0" presId="urn:microsoft.com/office/officeart/2005/8/layout/cycle1"/>
    <dgm:cxn modelId="{EDF5669F-39B5-43B4-B527-388A0BD4DE01}" srcId="{ECC6F51D-353F-4EBC-A028-82B7AB55D8AE}" destId="{A31FCB99-FAF0-45DD-A3A1-55A569DEC685}" srcOrd="2" destOrd="0" parTransId="{FAC4C6ED-1B23-4B0D-99B2-7978B277514B}" sibTransId="{A302FAE7-4AAC-4D5A-BEC5-A2132A83B74B}"/>
    <dgm:cxn modelId="{6D7DB524-26BA-4DBD-B7A9-AF4505206224}" type="presOf" srcId="{B0E92583-B357-440C-BB0D-297B231EFF6F}" destId="{2295B5A5-34A1-4542-87E0-E40375213578}" srcOrd="0" destOrd="0" presId="urn:microsoft.com/office/officeart/2005/8/layout/cycle1"/>
    <dgm:cxn modelId="{70A7379E-E4EE-45D2-9B47-C5237FD09E52}" type="presOf" srcId="{324759C6-E4BF-47F6-BC71-7A53B48EB89F}" destId="{5D9EF69B-FA27-410F-AB95-041D035CDBC7}" srcOrd="0" destOrd="0" presId="urn:microsoft.com/office/officeart/2005/8/layout/cycle1"/>
    <dgm:cxn modelId="{86B9E769-494F-4FCA-AD49-6C7F1B4E8849}" type="presOf" srcId="{9D0833BE-DDA0-49EC-B2B2-DC9F9DFD7B3F}" destId="{BA2B6C64-C434-44C5-9294-A6F5673F005B}" srcOrd="0" destOrd="0" presId="urn:microsoft.com/office/officeart/2005/8/layout/cycle1"/>
    <dgm:cxn modelId="{C6A9B325-FDDE-47BE-A9D6-25A3C958325C}" type="presParOf" srcId="{9DDF76F0-9FD3-447B-A0E7-BF5059AF8C7D}" destId="{22C13837-D342-40F1-955D-AB67300F8B03}" srcOrd="0" destOrd="0" presId="urn:microsoft.com/office/officeart/2005/8/layout/cycle1"/>
    <dgm:cxn modelId="{1FB3A79B-3339-40A3-BCCC-8841310A6BD9}" type="presParOf" srcId="{9DDF76F0-9FD3-447B-A0E7-BF5059AF8C7D}" destId="{D61E4013-51E5-4BCF-AB38-C248AE88338D}" srcOrd="1" destOrd="0" presId="urn:microsoft.com/office/officeart/2005/8/layout/cycle1"/>
    <dgm:cxn modelId="{D7AD5C6C-FE85-4951-93B8-66A37B924A5E}" type="presParOf" srcId="{9DDF76F0-9FD3-447B-A0E7-BF5059AF8C7D}" destId="{BA2B6C64-C434-44C5-9294-A6F5673F005B}" srcOrd="2" destOrd="0" presId="urn:microsoft.com/office/officeart/2005/8/layout/cycle1"/>
    <dgm:cxn modelId="{769F85F7-C3EE-47BC-811B-A8BAA4CD44FF}" type="presParOf" srcId="{9DDF76F0-9FD3-447B-A0E7-BF5059AF8C7D}" destId="{D9270F65-9380-4EAD-BC98-BF1EA285135F}" srcOrd="3" destOrd="0" presId="urn:microsoft.com/office/officeart/2005/8/layout/cycle1"/>
    <dgm:cxn modelId="{CFFB812F-9D5E-4FC2-8A52-053FDFFCF7D2}" type="presParOf" srcId="{9DDF76F0-9FD3-447B-A0E7-BF5059AF8C7D}" destId="{0B6256D7-E8CA-4FA9-B98C-A616F7585534}" srcOrd="4" destOrd="0" presId="urn:microsoft.com/office/officeart/2005/8/layout/cycle1"/>
    <dgm:cxn modelId="{C60D9E60-9240-44A3-B548-F18A1CF9E7DE}" type="presParOf" srcId="{9DDF76F0-9FD3-447B-A0E7-BF5059AF8C7D}" destId="{2295B5A5-34A1-4542-87E0-E40375213578}" srcOrd="5" destOrd="0" presId="urn:microsoft.com/office/officeart/2005/8/layout/cycle1"/>
    <dgm:cxn modelId="{F1747A5E-4AAE-47CA-BE84-61363B987B1B}" type="presParOf" srcId="{9DDF76F0-9FD3-447B-A0E7-BF5059AF8C7D}" destId="{FB76D1EB-60D1-44AE-AA8E-F91D1F5EDBA0}" srcOrd="6" destOrd="0" presId="urn:microsoft.com/office/officeart/2005/8/layout/cycle1"/>
    <dgm:cxn modelId="{C505B398-7E90-490B-AF1A-FAECC71799B1}" type="presParOf" srcId="{9DDF76F0-9FD3-447B-A0E7-BF5059AF8C7D}" destId="{AE5540E6-0768-4991-961F-5F9B1E7E142D}" srcOrd="7" destOrd="0" presId="urn:microsoft.com/office/officeart/2005/8/layout/cycle1"/>
    <dgm:cxn modelId="{7DC467C8-812F-4AB8-8E02-724EC223F953}" type="presParOf" srcId="{9DDF76F0-9FD3-447B-A0E7-BF5059AF8C7D}" destId="{EB6965E1-E505-430B-8311-B1CB91866E6A}" srcOrd="8" destOrd="0" presId="urn:microsoft.com/office/officeart/2005/8/layout/cycle1"/>
    <dgm:cxn modelId="{50CDB811-5E40-4102-902A-2377D12C6313}" type="presParOf" srcId="{9DDF76F0-9FD3-447B-A0E7-BF5059AF8C7D}" destId="{C4C6D00E-8FDB-4E5A-8C1C-3D32056858A0}" srcOrd="9" destOrd="0" presId="urn:microsoft.com/office/officeart/2005/8/layout/cycle1"/>
    <dgm:cxn modelId="{2C636609-BA7E-45DF-A692-84772B6FCF76}" type="presParOf" srcId="{9DDF76F0-9FD3-447B-A0E7-BF5059AF8C7D}" destId="{0DD2A481-5A51-4933-B3C1-18C615939D76}" srcOrd="10" destOrd="0" presId="urn:microsoft.com/office/officeart/2005/8/layout/cycle1"/>
    <dgm:cxn modelId="{119055CA-8ACD-4668-88BB-BE2FFA7F537D}" type="presParOf" srcId="{9DDF76F0-9FD3-447B-A0E7-BF5059AF8C7D}" destId="{5D9EF69B-FA27-410F-AB95-041D035CDBC7}" srcOrd="11" destOrd="0" presId="urn:microsoft.com/office/officeart/2005/8/layout/cycle1"/>
    <dgm:cxn modelId="{9E4098A1-040B-494A-8CB9-F6F86EAE9927}" type="presParOf" srcId="{9DDF76F0-9FD3-447B-A0E7-BF5059AF8C7D}" destId="{D7779EF1-EBB3-4AA6-9039-927E08AEBDC3}" srcOrd="12" destOrd="0" presId="urn:microsoft.com/office/officeart/2005/8/layout/cycle1"/>
    <dgm:cxn modelId="{75F76AD2-39B9-4CFB-A7E1-207A94DC3785}" type="presParOf" srcId="{9DDF76F0-9FD3-447B-A0E7-BF5059AF8C7D}" destId="{241F5FC8-F6FA-433B-AD4A-63D796CB2BA1}" srcOrd="13" destOrd="0" presId="urn:microsoft.com/office/officeart/2005/8/layout/cycle1"/>
    <dgm:cxn modelId="{5B211625-25D1-4214-86B4-7028969D7893}" type="presParOf" srcId="{9DDF76F0-9FD3-447B-A0E7-BF5059AF8C7D}" destId="{CF229D88-B33D-4606-B528-62402DF852E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E4013-51E5-4BCF-AB38-C248AE88338D}">
      <dsp:nvSpPr>
        <dsp:cNvPr id="0" name=""/>
        <dsp:cNvSpPr/>
      </dsp:nvSpPr>
      <dsp:spPr>
        <a:xfrm>
          <a:off x="3082393" y="34246"/>
          <a:ext cx="1188541" cy="11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270AFE"/>
              </a:solidFill>
            </a:rPr>
            <a:t>Good Data</a:t>
          </a:r>
          <a:endParaRPr lang="en-US" sz="1900" b="1" kern="1200" dirty="0">
            <a:solidFill>
              <a:srgbClr val="270AFE"/>
            </a:solidFill>
          </a:endParaRPr>
        </a:p>
      </dsp:txBody>
      <dsp:txXfrm>
        <a:off x="3082393" y="34246"/>
        <a:ext cx="1188541" cy="1188541"/>
      </dsp:txXfrm>
    </dsp:sp>
    <dsp:sp modelId="{BA2B6C64-C434-44C5-9294-A6F5673F005B}">
      <dsp:nvSpPr>
        <dsp:cNvPr id="0" name=""/>
        <dsp:cNvSpPr/>
      </dsp:nvSpPr>
      <dsp:spPr>
        <a:xfrm>
          <a:off x="286498" y="-140"/>
          <a:ext cx="4456203" cy="4456203"/>
        </a:xfrm>
        <a:prstGeom prst="circularArrow">
          <a:avLst>
            <a:gd name="adj1" fmla="val 5201"/>
            <a:gd name="adj2" fmla="val 335972"/>
            <a:gd name="adj3" fmla="val 21293003"/>
            <a:gd name="adj4" fmla="val 1976644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256D7-E8CA-4FA9-B98C-A616F7585534}">
      <dsp:nvSpPr>
        <dsp:cNvPr id="0" name=""/>
        <dsp:cNvSpPr/>
      </dsp:nvSpPr>
      <dsp:spPr>
        <a:xfrm>
          <a:off x="3800589" y="2244624"/>
          <a:ext cx="1188541" cy="11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270AFE"/>
              </a:solidFill>
            </a:rPr>
            <a:t>Effective Solutions</a:t>
          </a:r>
          <a:endParaRPr lang="en-US" sz="1900" b="1" kern="1200" dirty="0">
            <a:solidFill>
              <a:srgbClr val="270AFE"/>
            </a:solidFill>
          </a:endParaRPr>
        </a:p>
      </dsp:txBody>
      <dsp:txXfrm>
        <a:off x="3800589" y="2244624"/>
        <a:ext cx="1188541" cy="1188541"/>
      </dsp:txXfrm>
    </dsp:sp>
    <dsp:sp modelId="{2295B5A5-34A1-4542-87E0-E40375213578}">
      <dsp:nvSpPr>
        <dsp:cNvPr id="0" name=""/>
        <dsp:cNvSpPr/>
      </dsp:nvSpPr>
      <dsp:spPr>
        <a:xfrm>
          <a:off x="286498" y="-140"/>
          <a:ext cx="4456203" cy="4456203"/>
        </a:xfrm>
        <a:prstGeom prst="circularArrow">
          <a:avLst>
            <a:gd name="adj1" fmla="val 5201"/>
            <a:gd name="adj2" fmla="val 335972"/>
            <a:gd name="adj3" fmla="val 4014450"/>
            <a:gd name="adj4" fmla="val 22536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540E6-0768-4991-961F-5F9B1E7E142D}">
      <dsp:nvSpPr>
        <dsp:cNvPr id="0" name=""/>
        <dsp:cNvSpPr/>
      </dsp:nvSpPr>
      <dsp:spPr>
        <a:xfrm>
          <a:off x="1920329" y="3610713"/>
          <a:ext cx="1188541" cy="11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270AFE"/>
              </a:solidFill>
            </a:rPr>
            <a:t>Reduced Accidents</a:t>
          </a:r>
          <a:endParaRPr lang="en-US" sz="1900" b="1" kern="1200" dirty="0">
            <a:solidFill>
              <a:srgbClr val="270AFE"/>
            </a:solidFill>
          </a:endParaRPr>
        </a:p>
      </dsp:txBody>
      <dsp:txXfrm>
        <a:off x="1920329" y="3610713"/>
        <a:ext cx="1188541" cy="1188541"/>
      </dsp:txXfrm>
    </dsp:sp>
    <dsp:sp modelId="{EB6965E1-E505-430B-8311-B1CB91866E6A}">
      <dsp:nvSpPr>
        <dsp:cNvPr id="0" name=""/>
        <dsp:cNvSpPr/>
      </dsp:nvSpPr>
      <dsp:spPr>
        <a:xfrm>
          <a:off x="286498" y="-140"/>
          <a:ext cx="4456203" cy="4456203"/>
        </a:xfrm>
        <a:prstGeom prst="circularArrow">
          <a:avLst>
            <a:gd name="adj1" fmla="val 5201"/>
            <a:gd name="adj2" fmla="val 335972"/>
            <a:gd name="adj3" fmla="val 8210368"/>
            <a:gd name="adj4" fmla="val 644957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2A481-5A51-4933-B3C1-18C615939D76}">
      <dsp:nvSpPr>
        <dsp:cNvPr id="0" name=""/>
        <dsp:cNvSpPr/>
      </dsp:nvSpPr>
      <dsp:spPr>
        <a:xfrm>
          <a:off x="40069" y="2244624"/>
          <a:ext cx="1188541" cy="11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rgbClr val="270AFE"/>
              </a:solidFill>
            </a:rPr>
            <a:t>Improved Economy</a:t>
          </a:r>
          <a:endParaRPr lang="en-US" sz="1900" b="1" kern="1200" dirty="0">
            <a:solidFill>
              <a:srgbClr val="270AFE"/>
            </a:solidFill>
          </a:endParaRPr>
        </a:p>
      </dsp:txBody>
      <dsp:txXfrm>
        <a:off x="40069" y="2244624"/>
        <a:ext cx="1188541" cy="1188541"/>
      </dsp:txXfrm>
    </dsp:sp>
    <dsp:sp modelId="{5D9EF69B-FA27-410F-AB95-041D035CDBC7}">
      <dsp:nvSpPr>
        <dsp:cNvPr id="0" name=""/>
        <dsp:cNvSpPr/>
      </dsp:nvSpPr>
      <dsp:spPr>
        <a:xfrm>
          <a:off x="286498" y="-140"/>
          <a:ext cx="4456203" cy="4456203"/>
        </a:xfrm>
        <a:prstGeom prst="circularArrow">
          <a:avLst>
            <a:gd name="adj1" fmla="val 5201"/>
            <a:gd name="adj2" fmla="val 335972"/>
            <a:gd name="adj3" fmla="val 12297580"/>
            <a:gd name="adj4" fmla="val 10771026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F5FC8-F6FA-433B-AD4A-63D796CB2BA1}">
      <dsp:nvSpPr>
        <dsp:cNvPr id="0" name=""/>
        <dsp:cNvSpPr/>
      </dsp:nvSpPr>
      <dsp:spPr>
        <a:xfrm>
          <a:off x="455382" y="34246"/>
          <a:ext cx="1794305" cy="11885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270AFE"/>
              </a:solidFill>
            </a:rPr>
            <a:t>Effective Governance</a:t>
          </a:r>
          <a:endParaRPr lang="en-US" sz="2000" b="1" kern="1200" dirty="0">
            <a:solidFill>
              <a:srgbClr val="270AFE"/>
            </a:solidFill>
          </a:endParaRPr>
        </a:p>
      </dsp:txBody>
      <dsp:txXfrm>
        <a:off x="455382" y="34246"/>
        <a:ext cx="1794305" cy="1188541"/>
      </dsp:txXfrm>
    </dsp:sp>
    <dsp:sp modelId="{CF229D88-B33D-4606-B528-62402DF852EC}">
      <dsp:nvSpPr>
        <dsp:cNvPr id="0" name=""/>
        <dsp:cNvSpPr/>
      </dsp:nvSpPr>
      <dsp:spPr>
        <a:xfrm>
          <a:off x="286498" y="-140"/>
          <a:ext cx="4456203" cy="4456203"/>
        </a:xfrm>
        <a:prstGeom prst="circularArrow">
          <a:avLst>
            <a:gd name="adj1" fmla="val 5201"/>
            <a:gd name="adj2" fmla="val 335972"/>
            <a:gd name="adj3" fmla="val 16865440"/>
            <a:gd name="adj4" fmla="val 1573796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7C57BF-39BF-41F4-9568-CD3F0DF725A6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CD42EB-ED45-44CA-9F56-2698DEAEBC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27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01DFC-FB58-4035-BDFA-A152AD879F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80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9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35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09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09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4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886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03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516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99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1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15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3136" indent="-285821" defTabSz="92415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286" indent="-228657" defTabSz="92415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600" indent="-228657" defTabSz="92415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915" indent="-228657" defTabSz="92415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5229" indent="-228657" algn="ctr" defTabSz="924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2544" indent="-228657" algn="ctr" defTabSz="924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858" indent="-228657" algn="ctr" defTabSz="924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7173" indent="-228657" algn="ctr" defTabSz="9241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C7BE9194-BEC5-4D2E-A17A-BCFABD43BA71}" type="slidenum">
              <a:rPr lang="en-US" smtClean="0">
                <a:latin typeface="Arial" charset="0"/>
                <a:cs typeface="Arial" charset="0"/>
              </a:rPr>
              <a:pPr eaLnBrk="1" hangingPunct="1"/>
              <a:t>7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16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9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2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10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098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70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54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D42EB-ED45-44CA-9F56-2698DEAEBC4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5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 anchor="ctr"/>
          <a:lstStyle>
            <a:lvl1pPr>
              <a:defRPr sz="44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rgbClr val="000099"/>
                </a:solidFill>
              </a:defRPr>
            </a:lvl1pPr>
            <a:lvl2pPr>
              <a:defRPr b="1">
                <a:solidFill>
                  <a:srgbClr val="000099"/>
                </a:solidFill>
              </a:defRPr>
            </a:lvl2pPr>
            <a:lvl3pPr>
              <a:defRPr b="1">
                <a:solidFill>
                  <a:srgbClr val="000099"/>
                </a:solidFill>
              </a:defRPr>
            </a:lvl3pPr>
            <a:lvl4pPr>
              <a:defRPr b="1">
                <a:solidFill>
                  <a:srgbClr val="000099"/>
                </a:solidFill>
              </a:defRPr>
            </a:lvl4pPr>
            <a:lvl5pPr>
              <a:defRPr b="1">
                <a:solidFill>
                  <a:srgbClr val="000099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kern="1200" dirty="0" smtClean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sz="3000" b="1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6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43FD30B-384B-46E5-9D99-D16A01EE5AF0}" type="datetimeFigureOut">
              <a:rPr lang="en-US" smtClean="0"/>
              <a:pPr/>
              <a:t>7/9/2015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52073B4-4570-442F-B013-E60BABFC67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0"/>
            <a:ext cx="9143999" cy="6858000"/>
            <a:chOff x="611505" y="1255594"/>
            <a:chExt cx="7931027" cy="4708478"/>
          </a:xfrm>
          <a:solidFill>
            <a:schemeClr val="bg1">
              <a:lumMod val="50000"/>
              <a:alpha val="97000"/>
            </a:schemeClr>
          </a:solidFill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1" t="9435" r="7041" b="2684"/>
            <a:stretch/>
          </p:blipFill>
          <p:spPr bwMode="ltGray">
            <a:xfrm>
              <a:off x="653891" y="1255594"/>
              <a:ext cx="7846256" cy="470847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0" name="Rectangle 9"/>
            <p:cNvSpPr/>
            <p:nvPr userDrawn="1"/>
          </p:nvSpPr>
          <p:spPr>
            <a:xfrm>
              <a:off x="611505" y="1255594"/>
              <a:ext cx="7931027" cy="4708478"/>
            </a:xfrm>
            <a:prstGeom prst="rect">
              <a:avLst/>
            </a:prstGeom>
            <a:solidFill>
              <a:schemeClr val="bg1">
                <a:lumMod val="85000"/>
                <a:alpha val="9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X-pksikdar@ictonline.com" TargetMode="External"/><Relationship Id="rId4" Type="http://schemas.openxmlformats.org/officeDocument/2006/relationships/hyperlink" Target="mailto:pksikdar@indiairf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077200" cy="1752600"/>
          </a:xfr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anchor="t">
            <a:noAutofit/>
          </a:bodyPr>
          <a:lstStyle/>
          <a:p>
            <a:r>
              <a:rPr lang="en-GB" sz="3600" b="1" dirty="0" smtClean="0">
                <a:solidFill>
                  <a:srgbClr val="270A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Road Crash Database: </a:t>
            </a:r>
            <a:r>
              <a:rPr lang="en-GB" sz="3600" b="1" dirty="0" err="1">
                <a:solidFill>
                  <a:srgbClr val="270A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  <a:r>
              <a:rPr lang="en-GB" sz="3600" b="1" dirty="0">
                <a:solidFill>
                  <a:srgbClr val="270A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sz="3600" b="1" dirty="0" smtClean="0">
                <a:solidFill>
                  <a:srgbClr val="270A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Viable </a:t>
            </a:r>
            <a:r>
              <a:rPr lang="en-GB" sz="3600" b="1" dirty="0">
                <a:solidFill>
                  <a:srgbClr val="270A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for Developing World</a:t>
            </a:r>
            <a:endParaRPr lang="en-US" sz="3600" b="1" dirty="0">
              <a:solidFill>
                <a:srgbClr val="270A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1524\Desktop\h_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3383"/>
            <a:ext cx="4308987" cy="1361451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2600" b="1" spc="-1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Dr. P K Sikdar</a:t>
            </a:r>
          </a:p>
          <a:p>
            <a:pPr>
              <a:spcBef>
                <a:spcPct val="0"/>
              </a:spcBef>
            </a:pPr>
            <a:r>
              <a:rPr lang="en-US" sz="2600" b="1" spc="-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 IRF (India </a:t>
            </a:r>
            <a:r>
              <a:rPr lang="en-US" sz="2600" b="1" spc="-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Chapter)</a:t>
            </a:r>
            <a:endParaRPr lang="en-US" sz="2600" b="1" spc="-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600" b="1" spc="-100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President </a:t>
            </a:r>
            <a:r>
              <a:rPr lang="en-US" sz="2600" b="1" spc="-1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ICT Pvt. Ltd</a:t>
            </a:r>
            <a:r>
              <a:rPr lang="en-US" sz="2600" b="1" spc="-100" dirty="0" smtClean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en-US" sz="2600" b="1" spc="-100" dirty="0">
              <a:solidFill>
                <a:srgbClr val="FFFF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781252"/>
            <a:ext cx="876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b="1" baseline="30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African </a:t>
            </a:r>
            <a:r>
              <a:rPr lang="en-GB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Safety Conference: Midterm </a:t>
            </a:r>
            <a:r>
              <a:rPr lang="en-GB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r>
              <a:rPr lang="en-GB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African Road Safety Action Plan</a:t>
            </a:r>
            <a:endParaRPr lang="en-IN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b="1" dirty="0" smtClean="0">
                <a:solidFill>
                  <a:srgbClr val="1761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9-10 </a:t>
            </a:r>
            <a:r>
              <a:rPr lang="en-GB" sz="2400" b="1" dirty="0">
                <a:solidFill>
                  <a:srgbClr val="1761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</a:t>
            </a:r>
            <a:r>
              <a:rPr lang="en-GB" sz="2400" b="1" dirty="0" smtClean="0">
                <a:solidFill>
                  <a:srgbClr val="1761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                                   Ethiopia, Addis Ababa</a:t>
            </a:r>
            <a:endParaRPr lang="en-IN" sz="2400" dirty="0">
              <a:solidFill>
                <a:srgbClr val="1761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1200" dirty="0" smtClean="0">
              <a:solidFill>
                <a:srgbClr val="1761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RADaR Apps to meet the Requirements of UN Decade of Action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Road Safety 2011-2020</a:t>
            </a:r>
            <a:endParaRPr lang="en-IN" sz="3600" b="1" dirty="0">
              <a:solidFill>
                <a:srgbClr val="FFFF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6764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Pillar-1: Road </a:t>
            </a:r>
            <a:r>
              <a:rPr lang="en-US" sz="24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Safety </a:t>
            </a:r>
            <a:r>
              <a:rPr lang="en-US" sz="24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Management</a:t>
            </a:r>
            <a:endParaRPr lang="en-US" sz="2400" dirty="0" smtClean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Strengthen institutional capacity </a:t>
            </a:r>
            <a:r>
              <a:rPr lang="en-US" sz="24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to further 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national road </a:t>
            </a:r>
            <a:r>
              <a:rPr lang="en-US" sz="24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safety efforts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(It is possible when we know the nature of the road safety </a:t>
            </a:r>
            <a:r>
              <a:rPr lang="en-US" sz="24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problems through the most logical and complete crash data)</a:t>
            </a:r>
            <a:endParaRPr lang="en-IN" sz="24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4038600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Pillar-2: Safer </a:t>
            </a:r>
            <a:r>
              <a:rPr lang="en-US" sz="24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Roads &amp; Mobility</a:t>
            </a:r>
          </a:p>
          <a:p>
            <a:r>
              <a:rPr lang="en-US" sz="24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Improve the safety of 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 networks </a:t>
            </a:r>
            <a:r>
              <a:rPr lang="en-US" sz="24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for the benefit 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of all </a:t>
            </a:r>
            <a:r>
              <a:rPr lang="en-US" sz="24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 users, especially VRUs</a:t>
            </a:r>
            <a:r>
              <a:rPr lang="en-US" sz="24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(It is possible to identify and locate the infrastructure safety problems, and to corre</a:t>
            </a:r>
            <a:r>
              <a:rPr lang="en-US" sz="24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 the infrastructure)</a:t>
            </a:r>
            <a:endParaRPr lang="en-US" sz="24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6766"/>
            <a:ext cx="845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+mj-lt"/>
              </a:rPr>
              <a:t>RADaR Apps –</a:t>
            </a:r>
            <a:r>
              <a:rPr lang="en-US" sz="4400" b="1" dirty="0" smtClean="0">
                <a:solidFill>
                  <a:srgbClr val="1761D9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 Revolution in Scientific Road Crash/Accident Data Collection</a:t>
            </a:r>
            <a:endParaRPr lang="en-IN" sz="2800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905000"/>
            <a:ext cx="784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Technology </a:t>
            </a:r>
            <a:r>
              <a:rPr lang="en-IN" sz="28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has brought about level playing </a:t>
            </a:r>
            <a:r>
              <a:rPr lang="en-IN" sz="28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field worldwide </a:t>
            </a:r>
            <a:r>
              <a:rPr lang="en-IN" sz="28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(Grab </a:t>
            </a:r>
            <a:r>
              <a:rPr lang="en-IN" sz="28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the opportunity and leap </a:t>
            </a:r>
            <a:r>
              <a:rPr lang="en-IN" sz="28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frog)</a:t>
            </a:r>
            <a:endParaRPr lang="en-IN" sz="28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endParaRPr lang="en-IN" sz="28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IN" sz="28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What </a:t>
            </a:r>
            <a:r>
              <a:rPr lang="en-IN" sz="28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you cannot measure, you cannot manage</a:t>
            </a:r>
          </a:p>
          <a:p>
            <a:pPr algn="just"/>
            <a:r>
              <a:rPr lang="en-IN" sz="28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(If you cannot measure road safety of the network, you cannot manage road safety</a:t>
            </a:r>
            <a:r>
              <a:rPr lang="en-IN" sz="28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….)</a:t>
            </a:r>
            <a:endParaRPr lang="en-IN" sz="28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76200"/>
            <a:ext cx="8684168" cy="762000"/>
          </a:xfrm>
        </p:spPr>
        <p:txBody>
          <a:bodyPr anchor="t"/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US" sz="4000" dirty="0" err="1" smtClean="0">
                <a:solidFill>
                  <a:srgbClr val="FFFF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RADaR</a:t>
            </a:r>
            <a:r>
              <a:rPr lang="en-US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8" y="1981200"/>
            <a:ext cx="5090162" cy="44958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dirty="0" smtClean="0">
                <a:cs typeface="Arial" panose="020B0604020202020204" pitchFamily="34" charset="0"/>
              </a:rPr>
              <a:t>To identify the factors contributing to road crashes/accidents</a:t>
            </a:r>
          </a:p>
          <a:p>
            <a:pPr marL="114300" indent="0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Driver behaviour </a:t>
            </a:r>
            <a:r>
              <a:rPr lang="en-US" dirty="0">
                <a:cs typeface="Arial" panose="020B0604020202020204" pitchFamily="34" charset="0"/>
              </a:rPr>
              <a:t> or fault</a:t>
            </a:r>
          </a:p>
          <a:p>
            <a:r>
              <a:rPr lang="en-US" dirty="0" smtClean="0">
                <a:cs typeface="Arial" panose="020B0604020202020204" pitchFamily="34" charset="0"/>
              </a:rPr>
              <a:t>Roadway design or control</a:t>
            </a:r>
          </a:p>
          <a:p>
            <a:r>
              <a:rPr lang="en-US" dirty="0" smtClean="0">
                <a:cs typeface="Arial" panose="020B0604020202020204" pitchFamily="34" charset="0"/>
              </a:rPr>
              <a:t>Poor roadway maintenance</a:t>
            </a:r>
          </a:p>
          <a:p>
            <a:r>
              <a:rPr lang="en-US" dirty="0" smtClean="0">
                <a:cs typeface="Arial" panose="020B0604020202020204" pitchFamily="34" charset="0"/>
              </a:rPr>
              <a:t>Vehicle failure</a:t>
            </a:r>
          </a:p>
          <a:p>
            <a:r>
              <a:rPr lang="en-US" dirty="0" err="1" smtClean="0">
                <a:cs typeface="Arial" panose="020B0604020202020204" pitchFamily="34" charset="0"/>
              </a:rPr>
              <a:t>Etc</a:t>
            </a:r>
            <a:endParaRPr lang="en-US" dirty="0" smtClean="0">
              <a:cs typeface="Arial" panose="020B0604020202020204" pitchFamily="34" charset="0"/>
            </a:endParaRPr>
          </a:p>
        </p:txBody>
      </p:sp>
      <p:pic>
        <p:nvPicPr>
          <p:cNvPr id="4" name="Picture 3" descr="ChalakudiSept09 007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17"/>
          <a:stretch>
            <a:fillRect/>
          </a:stretch>
        </p:blipFill>
        <p:spPr bwMode="auto">
          <a:xfrm>
            <a:off x="5489030" y="2170138"/>
            <a:ext cx="3578770" cy="171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0" y="4013901"/>
            <a:ext cx="3578770" cy="23868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838200"/>
            <a:ext cx="807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70AFE"/>
                </a:solidFill>
                <a:latin typeface="+mj-lt"/>
                <a:cs typeface="Arial" pitchFamily="34" charset="0"/>
              </a:rPr>
              <a:t>An End to End solution for road </a:t>
            </a:r>
            <a:r>
              <a:rPr lang="en-US" sz="2400" b="1" dirty="0" smtClean="0">
                <a:solidFill>
                  <a:srgbClr val="270AFE"/>
                </a:solidFill>
                <a:latin typeface="+mj-lt"/>
                <a:cs typeface="Arial" pitchFamily="34" charset="0"/>
              </a:rPr>
              <a:t>crash/accident </a:t>
            </a:r>
            <a:r>
              <a:rPr lang="en-US" sz="2400" b="1" dirty="0">
                <a:solidFill>
                  <a:srgbClr val="270AFE"/>
                </a:solidFill>
                <a:latin typeface="+mj-lt"/>
                <a:cs typeface="Arial" pitchFamily="34" charset="0"/>
              </a:rPr>
              <a:t>data recording and </a:t>
            </a:r>
            <a:r>
              <a:rPr lang="en-US" sz="2400" b="1" dirty="0" smtClean="0">
                <a:solidFill>
                  <a:srgbClr val="270AFE"/>
                </a:solidFill>
                <a:latin typeface="+mj-lt"/>
                <a:cs typeface="Arial" pitchFamily="34" charset="0"/>
              </a:rPr>
              <a:t>reporting </a:t>
            </a:r>
            <a:r>
              <a:rPr lang="en-US" sz="2400" b="1" dirty="0">
                <a:solidFill>
                  <a:srgbClr val="270AFE"/>
                </a:solidFill>
                <a:latin typeface="+mj-lt"/>
                <a:cs typeface="Arial" pitchFamily="34" charset="0"/>
              </a:rPr>
              <a:t>is provided by </a:t>
            </a:r>
            <a:r>
              <a:rPr lang="en-US" sz="2800" b="1" dirty="0" err="1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RADaR</a:t>
            </a:r>
            <a:endParaRPr lang="en-IN" sz="28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78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0005\Desktop\100NIKON\DSCN04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5" r="8806" b="18208"/>
          <a:stretch/>
        </p:blipFill>
        <p:spPr bwMode="auto">
          <a:xfrm>
            <a:off x="76200" y="491318"/>
            <a:ext cx="9007736" cy="55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172200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Crash/Accident Data Collection Format Used in Addis Ababa</a:t>
            </a:r>
            <a:endParaRPr lang="en-IN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620000" cy="762000"/>
          </a:xfrm>
        </p:spPr>
        <p:txBody>
          <a:bodyPr anchor="t"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What is </a:t>
            </a:r>
            <a:r>
              <a:rPr lang="en-US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RADaR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?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26" name="Picture 2" descr="C:\Users\3519\Desktop\SC20120730-17125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12773" r="6802" b="3418"/>
          <a:stretch/>
        </p:blipFill>
        <p:spPr bwMode="auto">
          <a:xfrm>
            <a:off x="358588" y="3276600"/>
            <a:ext cx="842682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9144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R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oad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A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ccident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Da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ta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R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ecorder </a:t>
            </a:r>
            <a:r>
              <a:rPr lang="en-US" sz="3200" b="1" dirty="0" smtClean="0">
                <a:solidFill>
                  <a:srgbClr val="000099"/>
                </a:solidFill>
                <a:latin typeface="+mj-lt"/>
              </a:rPr>
              <a:t>(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RADaR</a:t>
            </a:r>
            <a:r>
              <a:rPr lang="en-US" sz="3200" b="1" dirty="0" smtClean="0">
                <a:solidFill>
                  <a:srgbClr val="000099"/>
                </a:solidFill>
                <a:latin typeface="+mj-lt"/>
              </a:rPr>
              <a:t>) 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</a:rPr>
              <a:t>is an innovative and scientific data collection and reporting system designed as an application for Android tablet with connectivity to web-based database server</a:t>
            </a:r>
            <a:endParaRPr lang="en-IN" sz="28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83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 anchor="t"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Features of </a:t>
            </a:r>
            <a:r>
              <a:rPr lang="en-US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RADaR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638800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A quick and easy automated tool </a:t>
            </a:r>
            <a:r>
              <a:rPr lang="en-US" dirty="0">
                <a:cs typeface="Arial" panose="020B0604020202020204" pitchFamily="34" charset="0"/>
              </a:rPr>
              <a:t>to collect comprehensive road crash data</a:t>
            </a:r>
          </a:p>
          <a:p>
            <a:pPr lvl="0"/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User friendly software application </a:t>
            </a:r>
            <a:r>
              <a:rPr lang="en-US" dirty="0">
                <a:cs typeface="Arial" panose="020B0604020202020204" pitchFamily="34" charset="0"/>
              </a:rPr>
              <a:t>loaded on to tablet computer working on ANDROID operating system</a:t>
            </a:r>
          </a:p>
          <a:p>
            <a:pPr lvl="0"/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GPS/GPRS facility </a:t>
            </a:r>
            <a:r>
              <a:rPr lang="en-US" dirty="0">
                <a:cs typeface="Arial" panose="020B0604020202020204" pitchFamily="34" charset="0"/>
              </a:rPr>
              <a:t>to record exact crash location in global coordinate </a:t>
            </a:r>
            <a:r>
              <a:rPr lang="en-US" dirty="0" smtClean="0">
                <a:cs typeface="Arial" panose="020B0604020202020204" pitchFamily="34" charset="0"/>
              </a:rPr>
              <a:t>system, use Google map </a:t>
            </a:r>
            <a:r>
              <a:rPr lang="en-US" dirty="0">
                <a:cs typeface="Arial" panose="020B0604020202020204" pitchFamily="34" charset="0"/>
              </a:rPr>
              <a:t>and to transmit data to </a:t>
            </a:r>
            <a:r>
              <a:rPr lang="en-US" dirty="0" smtClean="0">
                <a:cs typeface="Arial" panose="020B0604020202020204" pitchFamily="34" charset="0"/>
              </a:rPr>
              <a:t>web-based central </a:t>
            </a:r>
            <a:r>
              <a:rPr lang="en-US" dirty="0">
                <a:cs typeface="Arial" panose="020B0604020202020204" pitchFamily="34" charset="0"/>
              </a:rPr>
              <a:t>server</a:t>
            </a:r>
          </a:p>
          <a:p>
            <a:pPr lvl="0"/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Drop-down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menus </a:t>
            </a:r>
            <a:r>
              <a:rPr lang="en-US" dirty="0" smtClean="0">
                <a:cs typeface="Arial" panose="020B0604020202020204" pitchFamily="34" charset="0"/>
              </a:rPr>
              <a:t>of </a:t>
            </a:r>
            <a:r>
              <a:rPr lang="en-US" sz="2800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cs typeface="Arial" panose="020B0604020202020204" pitchFamily="34" charset="0"/>
              </a:rPr>
              <a:t>RADaR</a:t>
            </a:r>
            <a:r>
              <a:rPr lang="en-US" dirty="0" smtClean="0">
                <a:solidFill>
                  <a:srgbClr val="66FFFF"/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application enable </a:t>
            </a:r>
            <a:r>
              <a:rPr lang="en-US" dirty="0">
                <a:cs typeface="Arial" panose="020B0604020202020204" pitchFamily="34" charset="0"/>
              </a:rPr>
              <a:t>easy recording of data using touch screen mode</a:t>
            </a:r>
          </a:p>
          <a:p>
            <a:pPr lvl="0"/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Facility to take photographs </a:t>
            </a:r>
            <a:r>
              <a:rPr lang="en-US" dirty="0" smtClean="0">
                <a:cs typeface="Arial" panose="020B0604020202020204" pitchFamily="34" charset="0"/>
              </a:rPr>
              <a:t>of </a:t>
            </a:r>
            <a:r>
              <a:rPr lang="en-US" dirty="0">
                <a:cs typeface="Arial" panose="020B0604020202020204" pitchFamily="34" charset="0"/>
              </a:rPr>
              <a:t>road crash scene, and to record crash site on G</a:t>
            </a:r>
            <a:r>
              <a:rPr lang="en-US" dirty="0" smtClean="0">
                <a:cs typeface="Arial" panose="020B0604020202020204" pitchFamily="34" charset="0"/>
              </a:rPr>
              <a:t>oogle </a:t>
            </a:r>
            <a:r>
              <a:rPr lang="en-US" dirty="0">
                <a:cs typeface="Arial" panose="020B0604020202020204" pitchFamily="34" charset="0"/>
              </a:rPr>
              <a:t>network map</a:t>
            </a:r>
          </a:p>
          <a:p>
            <a:pPr lvl="0"/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Pictorial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Menu-driven recording </a:t>
            </a:r>
            <a:r>
              <a:rPr lang="en-US" dirty="0">
                <a:cs typeface="Arial" panose="020B0604020202020204" pitchFamily="34" charset="0"/>
              </a:rPr>
              <a:t>of road layout of crash site and collision diagram </a:t>
            </a:r>
            <a:r>
              <a:rPr lang="en-US" dirty="0" smtClean="0">
                <a:cs typeface="Arial" panose="020B0604020202020204" pitchFamily="34" charset="0"/>
              </a:rPr>
              <a:t>plotted </a:t>
            </a:r>
            <a:r>
              <a:rPr lang="en-US" dirty="0">
                <a:cs typeface="Arial" panose="020B0604020202020204" pitchFamily="34" charset="0"/>
              </a:rPr>
              <a:t>on layout for scientific </a:t>
            </a:r>
            <a:r>
              <a:rPr lang="en-US" dirty="0" smtClean="0">
                <a:cs typeface="Arial" panose="020B0604020202020204" pitchFamily="34" charset="0"/>
              </a:rPr>
              <a:t>investigations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How </a:t>
            </a:r>
            <a:r>
              <a:rPr lang="en-US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RADaR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Works ?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146" name="Picture 2" descr="C:\Users\tony.mathew\Pictures\police ma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4" y="1157192"/>
            <a:ext cx="1431883" cy="21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ony.mathew\Desktop\More screenshots\screenshot_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60" y="1312606"/>
            <a:ext cx="2103043" cy="1232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ttp://www.bradfitzpatrick.com/stock_illustration/images/cartoon_computer_0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10" y="688864"/>
            <a:ext cx="2286000" cy="171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903296" y="1765012"/>
            <a:ext cx="1144704" cy="450787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659186" y="1312606"/>
            <a:ext cx="894014" cy="452406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10" descr="C:\Users\tony.mathew\Pictures\judge with gav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5" y="3809999"/>
            <a:ext cx="2006903" cy="2142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8153400" y="2667000"/>
            <a:ext cx="14451" cy="144825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97" y="4806915"/>
            <a:ext cx="1815921" cy="1645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315200" y="4185047"/>
            <a:ext cx="1676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RADaR</a:t>
            </a:r>
            <a:r>
              <a:rPr lang="en-US" b="1" dirty="0">
                <a:solidFill>
                  <a:srgbClr val="270AFE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6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Tool</a:t>
            </a:r>
            <a:endParaRPr lang="en-US" sz="16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455" y="609600"/>
            <a:ext cx="1675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 Personnel</a:t>
            </a:r>
            <a:endParaRPr lang="en-US" sz="16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2800" y="91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RADaR</a:t>
            </a:r>
            <a:r>
              <a:rPr lang="en-US" sz="1600" b="1" dirty="0" smtClean="0">
                <a:solidFill>
                  <a:srgbClr val="000099"/>
                </a:solidFill>
              </a:rPr>
              <a:t> </a:t>
            </a:r>
            <a:r>
              <a:rPr lang="en-US" sz="16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en-US" sz="16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66892" y="685800"/>
            <a:ext cx="677108" cy="129233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Web-Based Server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4036" y="5943600"/>
            <a:ext cx="1428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Adjudication</a:t>
            </a:r>
            <a:endParaRPr lang="en-US" sz="14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487449" y="6019956"/>
            <a:ext cx="756648" cy="432879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81" y="2971800"/>
            <a:ext cx="2473377" cy="1645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78" y="5093465"/>
            <a:ext cx="2106922" cy="1645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90" y="3965320"/>
            <a:ext cx="1645920" cy="1645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2673406" y="6197025"/>
            <a:ext cx="1441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Black Spot Improvement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38400" y="41396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Resuscitation</a:t>
            </a:r>
          </a:p>
          <a:p>
            <a:pPr algn="ctr"/>
            <a:r>
              <a:rPr lang="en-US" sz="1600" b="1" dirty="0" err="1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endParaRPr lang="en-US" sz="16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33999" y="5562600"/>
            <a:ext cx="1153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Insurance</a:t>
            </a:r>
            <a:endParaRPr lang="en-US" sz="16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200" y="2895599"/>
            <a:ext cx="7114042" cy="396240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209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of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cs"/>
              </a:rPr>
              <a:t>RADaR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‘</a:t>
            </a:r>
            <a:r>
              <a:rPr lang="en-US" sz="4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Registration’</a:t>
            </a:r>
            <a:r>
              <a:rPr lang="en-US" sz="3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‘</a:t>
            </a:r>
            <a:r>
              <a:rPr lang="en-US" sz="4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Licensing’ Databases</a:t>
            </a:r>
            <a:endParaRPr lang="en-US" sz="40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24384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RADaR</a:t>
            </a:r>
            <a:r>
              <a:rPr lang="en-US" sz="2800" dirty="0" smtClean="0">
                <a:cs typeface="Arial" panose="020B0604020202020204" pitchFamily="34" charset="0"/>
              </a:rPr>
              <a:t> has capability to draw the data for vehicle </a:t>
            </a:r>
            <a:r>
              <a:rPr lang="en-US" sz="2800" dirty="0">
                <a:cs typeface="Arial" panose="020B0604020202020204" pitchFamily="34" charset="0"/>
              </a:rPr>
              <a:t>registration </a:t>
            </a:r>
            <a:r>
              <a:rPr lang="en-US" sz="2800" dirty="0" smtClean="0">
                <a:cs typeface="Arial" panose="020B0604020202020204" pitchFamily="34" charset="0"/>
              </a:rPr>
              <a:t>and driver license information from link </a:t>
            </a:r>
            <a:r>
              <a:rPr lang="en-US" sz="2800" dirty="0">
                <a:cs typeface="Arial" panose="020B0604020202020204" pitchFamily="34" charset="0"/>
              </a:rPr>
              <a:t>to </a:t>
            </a:r>
            <a:r>
              <a:rPr lang="en-US" sz="2800" dirty="0" smtClean="0">
                <a:cs typeface="Arial" panose="020B0604020202020204" pitchFamily="34" charset="0"/>
              </a:rPr>
              <a:t>National Databases</a:t>
            </a:r>
          </a:p>
          <a:p>
            <a:endParaRPr lang="en-US" sz="2800" dirty="0" smtClean="0">
              <a:cs typeface="Arial" panose="020B0604020202020204" pitchFamily="34" charset="0"/>
            </a:endParaRPr>
          </a:p>
          <a:p>
            <a:r>
              <a:rPr lang="en-US" sz="2800" dirty="0" smtClean="0">
                <a:cs typeface="Arial" panose="020B0604020202020204" pitchFamily="34" charset="0"/>
              </a:rPr>
              <a:t>All required information at one platform</a:t>
            </a:r>
          </a:p>
        </p:txBody>
      </p:sp>
    </p:spTree>
    <p:extLst>
      <p:ext uri="{BB962C8B-B14F-4D97-AF65-F5344CB8AC3E}">
        <p14:creationId xmlns:p14="http://schemas.microsoft.com/office/powerpoint/2010/main" val="23572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lnSpc>
                <a:spcPts val="5800"/>
              </a:lnSpc>
              <a:spcBef>
                <a:spcPct val="0"/>
              </a:spcBef>
              <a:buNone/>
            </a:pPr>
            <a:r>
              <a:rPr lang="en-US" sz="4800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cs typeface="Arial" panose="020B0604020202020204" pitchFamily="34" charset="0"/>
              </a:rPr>
              <a:t>Implementation of </a:t>
            </a:r>
            <a:r>
              <a:rPr lang="en-US" sz="4800" dirty="0">
                <a:solidFill>
                  <a:srgbClr val="270AFE"/>
                </a:solidFill>
              </a:rPr>
              <a:t>RADaR</a:t>
            </a:r>
            <a:r>
              <a:rPr lang="en-US" sz="4800" dirty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sz="4800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cs typeface="Arial" panose="020B0604020202020204" pitchFamily="34" charset="0"/>
              </a:rPr>
              <a:t>Application</a:t>
            </a:r>
          </a:p>
          <a:p>
            <a:pPr algn="ctr">
              <a:buNone/>
            </a:pPr>
            <a:r>
              <a:rPr lang="en-US" sz="2600" dirty="0">
                <a:solidFill>
                  <a:srgbClr val="270AFE"/>
                </a:solidFill>
                <a:cs typeface="Arial" panose="020B0604020202020204" pitchFamily="34" charset="0"/>
              </a:rPr>
              <a:t>(Road safety needs </a:t>
            </a:r>
            <a:r>
              <a:rPr lang="en-US" sz="2600" dirty="0" smtClean="0">
                <a:solidFill>
                  <a:srgbClr val="270AFE"/>
                </a:solidFill>
                <a:cs typeface="Arial" panose="020B0604020202020204" pitchFamily="34" charset="0"/>
              </a:rPr>
              <a:t>a </a:t>
            </a:r>
            <a:r>
              <a:rPr lang="en-US" sz="2600" dirty="0">
                <a:solidFill>
                  <a:srgbClr val="270AFE"/>
                </a:solidFill>
                <a:cs typeface="Arial" panose="020B0604020202020204" pitchFamily="34" charset="0"/>
              </a:rPr>
              <a:t>systematic </a:t>
            </a:r>
            <a:r>
              <a:rPr lang="en-US" sz="2600" dirty="0" smtClean="0">
                <a:solidFill>
                  <a:srgbClr val="270AFE"/>
                </a:solidFill>
                <a:cs typeface="Arial" panose="020B0604020202020204" pitchFamily="34" charset="0"/>
              </a:rPr>
              <a:t>reform </a:t>
            </a:r>
            <a:r>
              <a:rPr lang="en-US" sz="2600" dirty="0">
                <a:solidFill>
                  <a:srgbClr val="270AFE"/>
                </a:solidFill>
                <a:cs typeface="Arial" panose="020B0604020202020204" pitchFamily="34" charset="0"/>
              </a:rPr>
              <a:t>for data)</a:t>
            </a:r>
          </a:p>
          <a:p>
            <a:pPr algn="ctr">
              <a:buNone/>
            </a:pPr>
            <a:endParaRPr lang="en-US" sz="2100" dirty="0" smtClean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3500" dirty="0" smtClean="0">
                <a:solidFill>
                  <a:srgbClr val="270AFE"/>
                </a:solidFill>
              </a:rPr>
              <a:t>RADaR </a:t>
            </a:r>
            <a:r>
              <a:rPr lang="en-US" dirty="0" smtClean="0">
                <a:cs typeface="Arial" panose="020B0604020202020204" pitchFamily="34" charset="0"/>
              </a:rPr>
              <a:t>license is for each Police Station, and they will use the And</a:t>
            </a:r>
            <a:r>
              <a:rPr lang="en-US" dirty="0">
                <a:cs typeface="Arial" panose="020B0604020202020204" pitchFamily="34" charset="0"/>
              </a:rPr>
              <a:t>roid</a:t>
            </a:r>
            <a:r>
              <a:rPr lang="en-US" dirty="0" smtClean="0">
                <a:cs typeface="Arial" panose="020B0604020202020204" pitchFamily="34" charset="0"/>
              </a:rPr>
              <a:t> tablets for collection of road accident/crash data</a:t>
            </a:r>
          </a:p>
          <a:p>
            <a:pPr lvl="0">
              <a:spcAft>
                <a:spcPts val="1200"/>
              </a:spcAft>
            </a:pPr>
            <a:r>
              <a:rPr lang="en-US" dirty="0" smtClean="0">
                <a:cs typeface="Arial" panose="020B0604020202020204" pitchFamily="34" charset="0"/>
              </a:rPr>
              <a:t>Accident/crash data collected at the accident site/scene and later at other locations (e.g. hospital, etc.) will then be transmitted to the central server directly</a:t>
            </a:r>
            <a:endParaRPr lang="en-US" sz="2600" dirty="0" smtClean="0">
              <a:cs typeface="Arial" panose="020B0604020202020204" pitchFamily="34" charset="0"/>
            </a:endParaRPr>
          </a:p>
          <a:p>
            <a:pPr marL="0" lvl="0" indent="0">
              <a:spcAft>
                <a:spcPts val="1200"/>
              </a:spcAft>
              <a:buNone/>
            </a:pPr>
            <a:r>
              <a:rPr lang="en-US" sz="5000" dirty="0"/>
              <a:t>	</a:t>
            </a:r>
            <a:r>
              <a:rPr lang="en-US" sz="5000" dirty="0" smtClean="0"/>
              <a:t>							</a:t>
            </a:r>
            <a:r>
              <a:rPr lang="en-US" sz="2300" dirty="0" smtClean="0">
                <a:cs typeface="Arial" panose="020B0604020202020204" pitchFamily="34" charset="0"/>
              </a:rPr>
              <a:t>Contd..</a:t>
            </a:r>
            <a:endParaRPr lang="en-US" sz="23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ts val="5800"/>
              </a:lnSpc>
              <a:spcBef>
                <a:spcPct val="0"/>
              </a:spcBef>
              <a:buNone/>
            </a:pPr>
            <a:r>
              <a:rPr lang="en-US" sz="8700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cs typeface="Arial" panose="020B0604020202020204" pitchFamily="34" charset="0"/>
              </a:rPr>
              <a:t>Implementation of </a:t>
            </a:r>
            <a:r>
              <a:rPr lang="en-US" sz="8700" dirty="0">
                <a:solidFill>
                  <a:srgbClr val="270AFE"/>
                </a:solidFill>
              </a:rPr>
              <a:t>RADaR</a:t>
            </a:r>
            <a:r>
              <a:rPr lang="en-US" sz="8700" dirty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sz="8700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cs typeface="Arial" panose="020B0604020202020204" pitchFamily="34" charset="0"/>
              </a:rPr>
              <a:t>Application</a:t>
            </a:r>
          </a:p>
          <a:p>
            <a:pPr algn="ctr">
              <a:buNone/>
            </a:pPr>
            <a:r>
              <a:rPr lang="en-US" sz="4700" dirty="0">
                <a:solidFill>
                  <a:srgbClr val="270AFE"/>
                </a:solidFill>
                <a:cs typeface="Arial" panose="020B0604020202020204" pitchFamily="34" charset="0"/>
              </a:rPr>
              <a:t>(Road safety needs a systematic reform for data)</a:t>
            </a:r>
            <a:endParaRPr lang="en-US" sz="4700" dirty="0">
              <a:solidFill>
                <a:srgbClr val="FFFF00"/>
              </a:solidFill>
            </a:endParaRPr>
          </a:p>
          <a:p>
            <a:pPr lvl="0">
              <a:spcAft>
                <a:spcPts val="1200"/>
              </a:spcAft>
            </a:pPr>
            <a:r>
              <a:rPr lang="en-US" sz="4400" dirty="0" smtClean="0">
                <a:cs typeface="Arial" panose="020B0604020202020204" pitchFamily="34" charset="0"/>
              </a:rPr>
              <a:t>The web-based central server is provided, managed and maintained by the supplier of</a:t>
            </a:r>
            <a:r>
              <a:rPr lang="en-US" sz="4400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rgbClr val="C00000"/>
                </a:solidFill>
              </a:rPr>
              <a:t>RADaR</a:t>
            </a:r>
            <a:r>
              <a:rPr lang="en-US" sz="4400" dirty="0" smtClean="0">
                <a:solidFill>
                  <a:srgbClr val="C00000"/>
                </a:solidFill>
              </a:rPr>
              <a:t> </a:t>
            </a:r>
            <a:r>
              <a:rPr lang="en-US" sz="4400" dirty="0" smtClean="0">
                <a:cs typeface="Arial" panose="020B0604020202020204" pitchFamily="34" charset="0"/>
              </a:rPr>
              <a:t>Application.</a:t>
            </a:r>
          </a:p>
          <a:p>
            <a:pPr lvl="0">
              <a:spcAft>
                <a:spcPts val="1200"/>
              </a:spcAft>
            </a:pPr>
            <a:r>
              <a:rPr lang="en-US" sz="4400" dirty="0" smtClean="0">
                <a:cs typeface="Arial" panose="020B0604020202020204" pitchFamily="34" charset="0"/>
              </a:rPr>
              <a:t>Access to data is through secured </a:t>
            </a:r>
            <a:r>
              <a:rPr lang="en-US" sz="4400" dirty="0" err="1" smtClean="0">
                <a:cs typeface="Arial" panose="020B0604020202020204" pitchFamily="34" charset="0"/>
              </a:rPr>
              <a:t>userID</a:t>
            </a:r>
            <a:r>
              <a:rPr lang="en-US" sz="4400" dirty="0" smtClean="0">
                <a:cs typeface="Arial" panose="020B0604020202020204" pitchFamily="34" charset="0"/>
              </a:rPr>
              <a:t> and Password, – from a Police Station, Sub-city to the highest level of the Commission or country as a whole.</a:t>
            </a:r>
          </a:p>
          <a:p>
            <a:pPr lvl="0">
              <a:spcAft>
                <a:spcPts val="1200"/>
              </a:spcAft>
            </a:pPr>
            <a:r>
              <a:rPr lang="en-US" sz="4400" dirty="0" smtClean="0">
                <a:cs typeface="Arial" panose="020B0604020202020204" pitchFamily="34" charset="0"/>
              </a:rPr>
              <a:t>The GSM/GPRS network facility shall be arranged and made available by the implementing agency, viz. Police Department, Road Authority, etc.</a:t>
            </a:r>
          </a:p>
          <a:p>
            <a:pPr lvl="0">
              <a:spcAft>
                <a:spcPts val="1200"/>
              </a:spcAft>
            </a:pPr>
            <a:r>
              <a:rPr lang="en-US" sz="4400" dirty="0" smtClean="0">
                <a:cs typeface="Arial" panose="020B0604020202020204" pitchFamily="34" charset="0"/>
              </a:rPr>
              <a:t>All users at different levels of hierarchy can use </a:t>
            </a:r>
            <a:r>
              <a:rPr lang="en-US" sz="5800" dirty="0">
                <a:solidFill>
                  <a:srgbClr val="270AFE"/>
                </a:solidFill>
              </a:rPr>
              <a:t>RADaR</a:t>
            </a:r>
            <a:r>
              <a:rPr lang="en-US" sz="5800" dirty="0" smtClean="0">
                <a:solidFill>
                  <a:srgbClr val="270AFE"/>
                </a:solidFill>
              </a:rPr>
              <a:t> </a:t>
            </a:r>
            <a:r>
              <a:rPr lang="en-US" sz="4400" dirty="0" smtClean="0">
                <a:cs typeface="Arial" panose="020B0604020202020204" pitchFamily="34" charset="0"/>
              </a:rPr>
              <a:t>reporting tool</a:t>
            </a:r>
          </a:p>
          <a:p>
            <a:pPr lvl="0">
              <a:spcAft>
                <a:spcPts val="1200"/>
              </a:spcAft>
            </a:pPr>
            <a:r>
              <a:rPr lang="en-US" sz="4400" dirty="0" smtClean="0">
                <a:cs typeface="Arial" panose="020B0604020202020204" pitchFamily="34" charset="0"/>
              </a:rPr>
              <a:t>RADaR started with Android-2.2, and now it is adopted to Android-4.4 and higher versions</a:t>
            </a:r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Transport System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95600"/>
            <a:ext cx="3810000" cy="3230563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000099"/>
                </a:solidFill>
              </a:rPr>
              <a:t>If any of these fail to perform, road crash/accidents tend to occur.</a:t>
            </a:r>
            <a:endParaRPr lang="en-US" i="1" dirty="0">
              <a:solidFill>
                <a:srgbClr val="000099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69172"/>
            <a:ext cx="4677102" cy="348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371600"/>
            <a:ext cx="830580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0099"/>
                </a:solidFill>
                <a:latin typeface="+mj-lt"/>
              </a:rPr>
              <a:t>A safe road transport system includes safe road infrastructure, safe road users and safe vehicles.</a:t>
            </a:r>
          </a:p>
        </p:txBody>
      </p:sp>
    </p:spTree>
    <p:extLst>
      <p:ext uri="{BB962C8B-B14F-4D97-AF65-F5344CB8AC3E}">
        <p14:creationId xmlns:p14="http://schemas.microsoft.com/office/powerpoint/2010/main" val="38843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966756"/>
              </p:ext>
            </p:extLst>
          </p:nvPr>
        </p:nvGraphicFramePr>
        <p:xfrm>
          <a:off x="220338" y="381000"/>
          <a:ext cx="8813494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" name="Acrobat Document" r:id="rId4" imgW="6408245" imgH="4533738" progId="AcroExch.Document.7">
                  <p:embed/>
                </p:oleObj>
              </mc:Choice>
              <mc:Fallback>
                <p:oleObj name="Acrobat Document" r:id="rId4" imgW="6408245" imgH="4533738" progId="AcroExch.Document.7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338" y="381000"/>
                        <a:ext cx="8813494" cy="609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60960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Hierarchical Access to Web-based Central Accident Database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8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1752600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Recording of Data </a:t>
            </a:r>
            <a:r>
              <a:rPr lang="en-US" sz="54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in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270AFE"/>
                </a:solidFill>
                <a:latin typeface="Comic Sans MS" pitchFamily="66" charset="0"/>
              </a:rPr>
              <a:t>RADaR</a:t>
            </a:r>
            <a:endParaRPr lang="en-US" sz="6600" b="1" dirty="0">
              <a:solidFill>
                <a:srgbClr val="270AF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5791200"/>
            <a:ext cx="5711824" cy="9144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user ID and Password for each Police Station and User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2" descr="S:\Transportation\Traffic\SHARAD\Screenshots\Screenshot_2014-04-01-11-09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6858"/>
            <a:ext cx="8839201" cy="517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5000" y="5791200"/>
            <a:ext cx="5711824" cy="8382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Menu of RADaR – </a:t>
            </a:r>
            <a:br>
              <a:rPr lang="en-US" sz="2400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options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7" name="Picture 2" descr="S:\Transportation\Traffic\SHARAD\Screenshots\Screenshot_2014-04-01-11-09-4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" y="76200"/>
            <a:ext cx="8951826" cy="52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65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600" y="838200"/>
            <a:ext cx="4064000" cy="59862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Timing of Accident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Type of Area and </a:t>
            </a:r>
            <a:r>
              <a:rPr lang="en-US" sz="16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Time of </a:t>
            </a: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Day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Month of Year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5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Location of Accident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Location Type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Location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Vehicle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Number of Vehicles Involved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Type of Impacting Vehicles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Vehicle Type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Vehicle Defect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Vehicle Maneuvers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Age of Vehicle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Road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Road Character	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Road Type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Road Layout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Road Width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Road Works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Surface Condition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Horizontal Geometry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Vertical Geometry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Type of Junction Control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Surface Type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4500" y="850443"/>
            <a:ext cx="4876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</a:t>
            </a:r>
            <a:r>
              <a:rPr lang="en-US" sz="16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Pedestrian/Passenger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Pedestrian/Passenger under Influence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Pedestrian/Passenger Position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Pedestrian/Passenger Action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Age of Pedestrian/Passenger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Driver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Driver Under Influence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Safety Devices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Sex of Driver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Type of Driving License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Educational Qualification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Possible Driver Error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Nature of Traffic Violations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Hit and Run</a:t>
            </a:r>
            <a:endParaRPr lang="en-US" sz="16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Classification for Victim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Type of Victim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Age of Victim(including Driver)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Number of </a:t>
            </a: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Fatalities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Other Classification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Weather Condition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Light Condition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Type of Collision</a:t>
            </a:r>
          </a:p>
          <a:p>
            <a:pPr marL="800100" lvl="1" indent="-342900">
              <a:buFont typeface="Wingdings" pitchFamily="2" charset="2"/>
              <a:buChar char="§"/>
            </a:pPr>
            <a:endParaRPr lang="en-US" sz="1600" dirty="0">
              <a:solidFill>
                <a:srgbClr val="000099"/>
              </a:solidFill>
              <a:latin typeface="+mj-lt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en-US" sz="16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76200"/>
            <a:ext cx="89789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b="1" kern="120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Categorization of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Crash/Accidents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17979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2192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recorded through menu-driven touch screen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738729"/>
            <a:ext cx="8382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Accident identification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Information on persons involved, site layout, collision </a:t>
            </a:r>
            <a:r>
              <a:rPr lang="en-US" sz="22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type and 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 </a:t>
            </a:r>
            <a:r>
              <a:rPr lang="en-US" sz="22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haracteristics</a:t>
            </a:r>
            <a:endParaRPr lang="en-US" sz="2200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Information on vehicles/passengers/pedestrians involved in accident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Location on Google map, GPS coordinates of  </a:t>
            </a:r>
            <a:r>
              <a:rPr lang="en-US" sz="22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 </a:t>
            </a: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location and photographs of accident scene</a:t>
            </a:r>
            <a:endParaRPr lang="en-US" sz="2200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Recording collision diagram on layout of accident site layout; also saving data in tablet memory or send to web-based server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Facility to search previous data or export data</a:t>
            </a:r>
          </a:p>
        </p:txBody>
      </p:sp>
    </p:spTree>
    <p:extLst>
      <p:ext uri="{BB962C8B-B14F-4D97-AF65-F5344CB8AC3E}">
        <p14:creationId xmlns:p14="http://schemas.microsoft.com/office/powerpoint/2010/main" val="25124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>
          <a:xfrm>
            <a:off x="228600" y="5562600"/>
            <a:ext cx="87630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Fields of the First Page, viz, Accident ID, Police Station ID, Section of Law applicable, Date and time of Accident, Road Type GPS co-ordinates, etc.</a:t>
            </a:r>
          </a:p>
          <a:p>
            <a:pPr marL="0" indent="0" algn="ctr">
              <a:buNone/>
            </a:pPr>
            <a:endParaRPr lang="en-US" sz="2500" b="1" dirty="0">
              <a:solidFill>
                <a:srgbClr val="270AFE"/>
              </a:solidFill>
            </a:endParaRPr>
          </a:p>
        </p:txBody>
      </p:sp>
      <p:pic>
        <p:nvPicPr>
          <p:cNvPr id="7" name="Picture 2" descr="S:\Transportation\Traffic\SHARAD\Screenshots\Screenshot_2014-04-01-11-10-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31315"/>
            <a:ext cx="8915401" cy="52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81000" y="5638800"/>
            <a:ext cx="8374463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to record the exact crash site with GPS co-ordinates and to click photos of the accident scene. In addition, accident location can be marked on Google </a:t>
            </a:r>
            <a:r>
              <a:rPr lang="en-US" sz="24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endParaRPr lang="en-US" sz="24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048" y="76200"/>
            <a:ext cx="8937752" cy="52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5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t="7568" r="3616" b="4412"/>
          <a:stretch/>
        </p:blipFill>
        <p:spPr bwMode="auto">
          <a:xfrm>
            <a:off x="152400" y="42397"/>
            <a:ext cx="8915400" cy="677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143000" y="1676400"/>
            <a:ext cx="1066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44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10996" r="2973" b="9282"/>
          <a:stretch/>
        </p:blipFill>
        <p:spPr bwMode="auto">
          <a:xfrm>
            <a:off x="76200" y="76200"/>
            <a:ext cx="8945217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70600" y="876300"/>
            <a:ext cx="838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4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Road Transport System - Institutions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481125" y="1654164"/>
            <a:ext cx="2353854" cy="2353854"/>
          </a:xfrm>
          <a:custGeom>
            <a:avLst/>
            <a:gdLst>
              <a:gd name="connsiteX0" fmla="*/ 0 w 2353854"/>
              <a:gd name="connsiteY0" fmla="*/ 1176927 h 2353854"/>
              <a:gd name="connsiteX1" fmla="*/ 1176927 w 2353854"/>
              <a:gd name="connsiteY1" fmla="*/ 0 h 2353854"/>
              <a:gd name="connsiteX2" fmla="*/ 2353854 w 2353854"/>
              <a:gd name="connsiteY2" fmla="*/ 1176927 h 2353854"/>
              <a:gd name="connsiteX3" fmla="*/ 1176927 w 2353854"/>
              <a:gd name="connsiteY3" fmla="*/ 2353854 h 2353854"/>
              <a:gd name="connsiteX4" fmla="*/ 0 w 2353854"/>
              <a:gd name="connsiteY4" fmla="*/ 1176927 h 23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854" h="2353854">
                <a:moveTo>
                  <a:pt x="0" y="1176927"/>
                </a:moveTo>
                <a:cubicBezTo>
                  <a:pt x="0" y="526928"/>
                  <a:pt x="526928" y="0"/>
                  <a:pt x="1176927" y="0"/>
                </a:cubicBezTo>
                <a:cubicBezTo>
                  <a:pt x="1826926" y="0"/>
                  <a:pt x="2353854" y="526928"/>
                  <a:pt x="2353854" y="1176927"/>
                </a:cubicBezTo>
                <a:cubicBezTo>
                  <a:pt x="2353854" y="1826926"/>
                  <a:pt x="1826926" y="2353854"/>
                  <a:pt x="1176927" y="2353854"/>
                </a:cubicBezTo>
                <a:cubicBezTo>
                  <a:pt x="526928" y="2353854"/>
                  <a:pt x="0" y="1826926"/>
                  <a:pt x="0" y="117692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1599" tIns="316865" rIns="271598" bIns="129009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Safe Road User</a:t>
            </a:r>
            <a:endParaRPr lang="en-US" sz="2400" b="1" kern="1200" dirty="0"/>
          </a:p>
        </p:txBody>
      </p:sp>
      <p:sp>
        <p:nvSpPr>
          <p:cNvPr id="6" name="Freeform 5"/>
          <p:cNvSpPr/>
          <p:nvPr/>
        </p:nvSpPr>
        <p:spPr>
          <a:xfrm>
            <a:off x="4380481" y="2695292"/>
            <a:ext cx="2542068" cy="2353854"/>
          </a:xfrm>
          <a:custGeom>
            <a:avLst/>
            <a:gdLst>
              <a:gd name="connsiteX0" fmla="*/ 0 w 2542068"/>
              <a:gd name="connsiteY0" fmla="*/ 1176927 h 2353854"/>
              <a:gd name="connsiteX1" fmla="*/ 1271034 w 2542068"/>
              <a:gd name="connsiteY1" fmla="*/ 0 h 2353854"/>
              <a:gd name="connsiteX2" fmla="*/ 2542068 w 2542068"/>
              <a:gd name="connsiteY2" fmla="*/ 1176927 h 2353854"/>
              <a:gd name="connsiteX3" fmla="*/ 1271034 w 2542068"/>
              <a:gd name="connsiteY3" fmla="*/ 2353854 h 2353854"/>
              <a:gd name="connsiteX4" fmla="*/ 0 w 2542068"/>
              <a:gd name="connsiteY4" fmla="*/ 1176927 h 23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2068" h="2353854">
                <a:moveTo>
                  <a:pt x="0" y="1176927"/>
                </a:moveTo>
                <a:cubicBezTo>
                  <a:pt x="0" y="526928"/>
                  <a:pt x="569061" y="0"/>
                  <a:pt x="1271034" y="0"/>
                </a:cubicBezTo>
                <a:cubicBezTo>
                  <a:pt x="1973007" y="0"/>
                  <a:pt x="2542068" y="526928"/>
                  <a:pt x="2542068" y="1176927"/>
                </a:cubicBezTo>
                <a:cubicBezTo>
                  <a:pt x="2542068" y="1826926"/>
                  <a:pt x="1973007" y="2353854"/>
                  <a:pt x="1271034" y="2353854"/>
                </a:cubicBezTo>
                <a:cubicBezTo>
                  <a:pt x="569061" y="2353854"/>
                  <a:pt x="0" y="1826926"/>
                  <a:pt x="0" y="117692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368806" tIns="271598" rIns="195544" bIns="27159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kern="1200" dirty="0" smtClean="0"/>
              <a:t>Safe Vehicle</a:t>
            </a:r>
            <a:endParaRPr lang="en-US" sz="2200" b="1" kern="1200" dirty="0"/>
          </a:p>
        </p:txBody>
      </p:sp>
      <p:sp>
        <p:nvSpPr>
          <p:cNvPr id="7" name="Freeform 6"/>
          <p:cNvSpPr/>
          <p:nvPr/>
        </p:nvSpPr>
        <p:spPr>
          <a:xfrm>
            <a:off x="3433460" y="3736420"/>
            <a:ext cx="2353854" cy="2353854"/>
          </a:xfrm>
          <a:custGeom>
            <a:avLst/>
            <a:gdLst>
              <a:gd name="connsiteX0" fmla="*/ 0 w 2353854"/>
              <a:gd name="connsiteY0" fmla="*/ 1176927 h 2353854"/>
              <a:gd name="connsiteX1" fmla="*/ 1176927 w 2353854"/>
              <a:gd name="connsiteY1" fmla="*/ 0 h 2353854"/>
              <a:gd name="connsiteX2" fmla="*/ 2353854 w 2353854"/>
              <a:gd name="connsiteY2" fmla="*/ 1176927 h 2353854"/>
              <a:gd name="connsiteX3" fmla="*/ 1176927 w 2353854"/>
              <a:gd name="connsiteY3" fmla="*/ 2353854 h 2353854"/>
              <a:gd name="connsiteX4" fmla="*/ 0 w 2353854"/>
              <a:gd name="connsiteY4" fmla="*/ 1176927 h 23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854" h="2353854">
                <a:moveTo>
                  <a:pt x="0" y="1176927"/>
                </a:moveTo>
                <a:cubicBezTo>
                  <a:pt x="0" y="526928"/>
                  <a:pt x="526928" y="0"/>
                  <a:pt x="1176927" y="0"/>
                </a:cubicBezTo>
                <a:cubicBezTo>
                  <a:pt x="1826926" y="0"/>
                  <a:pt x="2353854" y="526928"/>
                  <a:pt x="2353854" y="1176927"/>
                </a:cubicBezTo>
                <a:cubicBezTo>
                  <a:pt x="2353854" y="1826926"/>
                  <a:pt x="1826926" y="2353854"/>
                  <a:pt x="1176927" y="2353854"/>
                </a:cubicBezTo>
                <a:cubicBezTo>
                  <a:pt x="526928" y="2353854"/>
                  <a:pt x="0" y="1826926"/>
                  <a:pt x="0" y="117692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1598" tIns="1290093" rIns="271599" bIns="31686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Emergency Care</a:t>
            </a:r>
            <a:endParaRPr lang="en-US" sz="2400" b="1" kern="1200" dirty="0"/>
          </a:p>
        </p:txBody>
      </p:sp>
      <p:sp>
        <p:nvSpPr>
          <p:cNvPr id="8" name="Freeform 7"/>
          <p:cNvSpPr/>
          <p:nvPr/>
        </p:nvSpPr>
        <p:spPr>
          <a:xfrm>
            <a:off x="1922338" y="2695292"/>
            <a:ext cx="2353854" cy="2353854"/>
          </a:xfrm>
          <a:custGeom>
            <a:avLst/>
            <a:gdLst>
              <a:gd name="connsiteX0" fmla="*/ 0 w 2353854"/>
              <a:gd name="connsiteY0" fmla="*/ 1176927 h 2353854"/>
              <a:gd name="connsiteX1" fmla="*/ 1176927 w 2353854"/>
              <a:gd name="connsiteY1" fmla="*/ 0 h 2353854"/>
              <a:gd name="connsiteX2" fmla="*/ 2353854 w 2353854"/>
              <a:gd name="connsiteY2" fmla="*/ 1176927 h 2353854"/>
              <a:gd name="connsiteX3" fmla="*/ 1176927 w 2353854"/>
              <a:gd name="connsiteY3" fmla="*/ 2353854 h 2353854"/>
              <a:gd name="connsiteX4" fmla="*/ 0 w 2353854"/>
              <a:gd name="connsiteY4" fmla="*/ 1176927 h 235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854" h="2353854">
                <a:moveTo>
                  <a:pt x="0" y="1176927"/>
                </a:moveTo>
                <a:cubicBezTo>
                  <a:pt x="0" y="526928"/>
                  <a:pt x="526928" y="0"/>
                  <a:pt x="1176927" y="0"/>
                </a:cubicBezTo>
                <a:cubicBezTo>
                  <a:pt x="1826926" y="0"/>
                  <a:pt x="2353854" y="526928"/>
                  <a:pt x="2353854" y="1176927"/>
                </a:cubicBezTo>
                <a:cubicBezTo>
                  <a:pt x="2353854" y="1826926"/>
                  <a:pt x="1826926" y="2353854"/>
                  <a:pt x="1176927" y="2353854"/>
                </a:cubicBezTo>
                <a:cubicBezTo>
                  <a:pt x="526928" y="2353854"/>
                  <a:pt x="0" y="1826926"/>
                  <a:pt x="0" y="117692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1066" tIns="271598" rIns="1267460" bIns="27159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/>
              <a:t>Safe Roads</a:t>
            </a:r>
            <a:endParaRPr lang="en-US" sz="2400" b="1" kern="1200" dirty="0"/>
          </a:p>
        </p:txBody>
      </p:sp>
      <p:sp>
        <p:nvSpPr>
          <p:cNvPr id="9" name="Rectangle 8"/>
          <p:cNvSpPr/>
          <p:nvPr/>
        </p:nvSpPr>
        <p:spPr>
          <a:xfrm>
            <a:off x="609600" y="1371600"/>
            <a:ext cx="3276600" cy="1297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32" tIns="41717" rIns="83432" bIns="41717" rtlCol="0" anchor="ctr"/>
          <a:lstStyle/>
          <a:p>
            <a:endParaRPr lang="en-US" b="1" dirty="0" smtClean="0">
              <a:solidFill>
                <a:srgbClr val="000099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Ministry of Education</a:t>
            </a:r>
            <a:endParaRPr lang="en-US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 Transport Authority</a:t>
            </a:r>
            <a:endParaRPr lang="en-US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Police, </a:t>
            </a:r>
            <a:r>
              <a:rPr lang="en-US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NGOs</a:t>
            </a:r>
            <a:endParaRPr lang="en-US" b="1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rgbClr val="000099"/>
              </a:solidFill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03338" y="2272455"/>
            <a:ext cx="13050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200" y="4604146"/>
            <a:ext cx="2379538" cy="1508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32" tIns="41717" rIns="83432" bIns="41717" rtlCol="0" anchor="ctr"/>
          <a:lstStyle/>
          <a:p>
            <a:endParaRPr lang="en-US" b="1" dirty="0" smtClean="0">
              <a:solidFill>
                <a:srgbClr val="000099"/>
              </a:solidFill>
              <a:latin typeface="+mj-lt"/>
            </a:endParaRPr>
          </a:p>
          <a:p>
            <a:endParaRPr lang="en-US" b="1" dirty="0">
              <a:solidFill>
                <a:srgbClr val="000099"/>
              </a:solidFill>
              <a:latin typeface="+mj-lt"/>
            </a:endParaRPr>
          </a:p>
          <a:p>
            <a:r>
              <a:rPr lang="en-US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 Authorities</a:t>
            </a:r>
          </a:p>
          <a:p>
            <a:endParaRPr lang="en-US" b="1" dirty="0" smtClean="0">
              <a:solidFill>
                <a:srgbClr val="000099"/>
              </a:solidFill>
              <a:latin typeface="+mj-lt"/>
            </a:endParaRPr>
          </a:p>
          <a:p>
            <a:endParaRPr lang="en-US" b="1" dirty="0" smtClean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1424" y="2272456"/>
            <a:ext cx="2131976" cy="645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32" tIns="41717" rIns="83432" bIns="41717" rtlCol="0" anchor="ctr"/>
          <a:lstStyle/>
          <a:p>
            <a:pPr algn="r"/>
            <a:r>
              <a:rPr lang="en-US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Road Transport Authority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14183" y="5486400"/>
            <a:ext cx="2485155" cy="409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32" tIns="41717" rIns="83432" bIns="41717" rtlCol="0" anchor="ctr"/>
          <a:lstStyle/>
          <a:p>
            <a:pPr algn="r"/>
            <a:r>
              <a:rPr lang="en-US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Health Department</a:t>
            </a:r>
          </a:p>
        </p:txBody>
      </p:sp>
      <p:cxnSp>
        <p:nvCxnSpPr>
          <p:cNvPr id="14" name="Elbow Connector 13"/>
          <p:cNvCxnSpPr/>
          <p:nvPr/>
        </p:nvCxnSpPr>
        <p:spPr>
          <a:xfrm flipV="1">
            <a:off x="1265969" y="4494305"/>
            <a:ext cx="796523" cy="651798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 rot="10800000" flipV="1">
            <a:off x="6951538" y="3056002"/>
            <a:ext cx="764663" cy="759482"/>
          </a:xfrm>
          <a:prstGeom prst="bent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698527" y="5459021"/>
            <a:ext cx="1083273" cy="33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1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5181600"/>
            <a:ext cx="8991600" cy="15240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to </a:t>
            </a:r>
            <a:r>
              <a:rPr lang="en-US" sz="24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collision diagram on accident site layout and then submit the data to sever or to save in the tablet</a:t>
            </a:r>
            <a:endParaRPr lang="en-US" sz="24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200" y="0"/>
            <a:ext cx="8991600" cy="5029200"/>
            <a:chOff x="0" y="0"/>
            <a:chExt cx="9144000" cy="5257800"/>
          </a:xfrm>
        </p:grpSpPr>
        <p:pic>
          <p:nvPicPr>
            <p:cNvPr id="7" name="Picture 2" descr="D:\RADaR\7th IRF confo\Screenshot_2012-10-30-09-22-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7" t="14226" r="17932" b="37318"/>
            <a:stretch/>
          </p:blipFill>
          <p:spPr>
            <a:xfrm>
              <a:off x="2971800" y="1308100"/>
              <a:ext cx="914401" cy="838200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870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270AFE"/>
                </a:solidFill>
                <a:latin typeface="+mj-lt"/>
                <a:ea typeface="+mn-ea"/>
                <a:cs typeface="+mn-cs"/>
              </a:rPr>
              <a:t>RADaR</a:t>
            </a:r>
            <a:r>
              <a:rPr lang="en-US" sz="3600" dirty="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Application through</a:t>
            </a:r>
            <a:br>
              <a:rPr lang="en-US" sz="3600" dirty="0">
                <a:solidFill>
                  <a:srgbClr val="FFFF00"/>
                </a:solidFill>
                <a:latin typeface="+mj-lt"/>
              </a:rPr>
            </a:br>
            <a:r>
              <a:rPr lang="en-US" sz="3600" dirty="0">
                <a:solidFill>
                  <a:srgbClr val="FFFF00"/>
                </a:solidFill>
                <a:latin typeface="+mj-lt"/>
              </a:rPr>
              <a:t>Web-based Server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600" y="1447800"/>
            <a:ext cx="8686800" cy="5257800"/>
            <a:chOff x="1" y="1350818"/>
            <a:chExt cx="9081654" cy="5354782"/>
          </a:xfrm>
        </p:grpSpPr>
        <p:sp>
          <p:nvSpPr>
            <p:cNvPr id="4" name="Cloud 3"/>
            <p:cNvSpPr/>
            <p:nvPr/>
          </p:nvSpPr>
          <p:spPr>
            <a:xfrm>
              <a:off x="3048000" y="3124200"/>
              <a:ext cx="2819400" cy="1828800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CloudServer</a:t>
              </a:r>
              <a:endParaRPr lang="en-US" sz="3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/>
            <p:cNvCxnSpPr>
              <a:stCxn id="20" idx="2"/>
            </p:cNvCxnSpPr>
            <p:nvPr/>
          </p:nvCxnSpPr>
          <p:spPr>
            <a:xfrm>
              <a:off x="2677391" y="2036618"/>
              <a:ext cx="1617518" cy="1122218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4" idx="2"/>
            </p:cNvCxnSpPr>
            <p:nvPr/>
          </p:nvCxnSpPr>
          <p:spPr>
            <a:xfrm flipV="1">
              <a:off x="1752600" y="4038600"/>
              <a:ext cx="1304145" cy="38100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22" idx="1"/>
            </p:cNvCxnSpPr>
            <p:nvPr/>
          </p:nvCxnSpPr>
          <p:spPr>
            <a:xfrm flipH="1">
              <a:off x="5773882" y="2001982"/>
              <a:ext cx="1707573" cy="1482436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204855" y="4876800"/>
              <a:ext cx="0" cy="1146464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877291" y="1350818"/>
              <a:ext cx="1600200" cy="685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i="1" dirty="0" smtClean="0">
                  <a:solidFill>
                    <a:srgbClr val="270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User-1</a:t>
              </a:r>
              <a:endParaRPr lang="en-US" sz="2600" b="1" i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" y="3733800"/>
              <a:ext cx="1877290" cy="685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i="1" dirty="0" smtClean="0">
                  <a:solidFill>
                    <a:srgbClr val="270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User-n</a:t>
              </a:r>
              <a:endParaRPr lang="en-US" sz="2600" b="1" i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81455" y="1659082"/>
              <a:ext cx="1600200" cy="685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i="1" dirty="0" smtClean="0">
                  <a:solidFill>
                    <a:srgbClr val="270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User-2</a:t>
              </a:r>
              <a:endParaRPr lang="en-US" sz="2600" b="1" i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429000" y="6019800"/>
              <a:ext cx="1600200" cy="685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i="1" dirty="0" smtClean="0">
                  <a:solidFill>
                    <a:srgbClr val="270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User-4</a:t>
              </a:r>
              <a:endParaRPr lang="en-US" sz="2600" b="1" i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/>
            <p:cNvCxnSpPr>
              <a:stCxn id="28" idx="1"/>
            </p:cNvCxnSpPr>
            <p:nvPr/>
          </p:nvCxnSpPr>
          <p:spPr>
            <a:xfrm flipH="1" flipV="1">
              <a:off x="5476876" y="4433457"/>
              <a:ext cx="1152524" cy="1414894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ounded Rectangle 27"/>
            <p:cNvSpPr/>
            <p:nvPr/>
          </p:nvSpPr>
          <p:spPr>
            <a:xfrm>
              <a:off x="6629400" y="5505451"/>
              <a:ext cx="1828799" cy="6858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i="1" dirty="0" smtClean="0">
                  <a:solidFill>
                    <a:srgbClr val="270AF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User-3</a:t>
              </a:r>
              <a:endParaRPr lang="en-US" sz="2600" b="1" i="1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8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" name="Picture 2"/>
          <p:cNvPicPr/>
          <p:nvPr/>
        </p:nvPicPr>
        <p:blipFill rotWithShape="1">
          <a:blip r:embed="rId2"/>
          <a:srcRect l="11482" t="13826" r="15837" b="14962"/>
          <a:stretch/>
        </p:blipFill>
        <p:spPr bwMode="auto">
          <a:xfrm>
            <a:off x="152400" y="76200"/>
            <a:ext cx="8839200" cy="670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048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Access to the Database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52400"/>
            <a:ext cx="8305800" cy="707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lnSpc>
                <a:spcPts val="5800"/>
              </a:lnSpc>
              <a:spcBef>
                <a:spcPct val="0"/>
              </a:spcBef>
              <a:buNone/>
              <a:defRPr sz="3200" b="1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of Accident Record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96" r="40631" b="19403"/>
          <a:stretch/>
        </p:blipFill>
        <p:spPr bwMode="auto">
          <a:xfrm>
            <a:off x="152400" y="914400"/>
            <a:ext cx="8915400" cy="587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3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81" r="40877" b="14962"/>
          <a:stretch/>
        </p:blipFill>
        <p:spPr bwMode="auto">
          <a:xfrm>
            <a:off x="76200" y="908215"/>
            <a:ext cx="8915400" cy="587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78761"/>
            <a:ext cx="8305800" cy="759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lnSpc>
                <a:spcPts val="5800"/>
              </a:lnSpc>
              <a:spcBef>
                <a:spcPct val="0"/>
              </a:spcBef>
              <a:buNone/>
              <a:defRPr sz="3200" b="1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of Accident Record</a:t>
            </a:r>
          </a:p>
        </p:txBody>
      </p:sp>
    </p:spTree>
    <p:extLst>
      <p:ext uri="{BB962C8B-B14F-4D97-AF65-F5344CB8AC3E}">
        <p14:creationId xmlns:p14="http://schemas.microsoft.com/office/powerpoint/2010/main" val="89266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44837"/>
            <a:ext cx="86106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Data </a:t>
            </a:r>
            <a:r>
              <a:rPr lang="en-US" sz="24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can be </a:t>
            </a:r>
            <a:r>
              <a:rPr lang="en-US" sz="24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reported </a:t>
            </a:r>
            <a:r>
              <a:rPr lang="en-US" sz="2400" b="1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at city </a:t>
            </a:r>
            <a:r>
              <a:rPr lang="en-US" sz="2400" b="1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level/district level/state level/country level as desired</a:t>
            </a:r>
          </a:p>
          <a:p>
            <a:pPr marL="742950" lvl="1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Data </a:t>
            </a:r>
            <a:r>
              <a:rPr lang="en-US" sz="24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analysis at </a:t>
            </a: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city/district </a:t>
            </a:r>
            <a:r>
              <a:rPr lang="en-US" sz="24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level will help in identifying </a:t>
            </a:r>
            <a:r>
              <a:rPr lang="en-US" sz="2400" dirty="0" err="1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blackspots</a:t>
            </a: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, settling the accident claims faster etc.</a:t>
            </a:r>
          </a:p>
          <a:p>
            <a:pPr marL="742950" lvl="1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State </a:t>
            </a:r>
            <a:r>
              <a:rPr lang="en-US" sz="24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level data may be useful for insurance </a:t>
            </a: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companies/ Govt. authorities/health officials to plan accordingly.</a:t>
            </a:r>
          </a:p>
          <a:p>
            <a:pPr marL="742950" lvl="1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State level/country </a:t>
            </a:r>
            <a:r>
              <a:rPr lang="en-US" sz="2400" dirty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level data may be useful to analyze the human </a:t>
            </a:r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behavior; further research can be done to identify the pattern of accidents with the causes linked to those; related to different age groups, etc.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990600"/>
          </a:xfrm>
        </p:spPr>
        <p:txBody>
          <a:bodyPr/>
          <a:lstStyle/>
          <a:p>
            <a:r>
              <a:rPr lang="en-US" sz="3800" dirty="0">
                <a:solidFill>
                  <a:srgbClr val="C00000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r>
              <a:rPr lang="en-US" sz="3800" dirty="0"/>
              <a:t> </a:t>
            </a:r>
            <a:r>
              <a:rPr lang="en-US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</a:t>
            </a:r>
            <a:r>
              <a:rPr lang="en-US" sz="3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(RADMS)</a:t>
            </a:r>
            <a:endParaRPr lang="en-US" sz="3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180267"/>
            <a:ext cx="8915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Month of Year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Type of Area and Time of the Day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Road Type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Number of Fatalities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Number of Vehicles Involved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Type of Collision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Presence of Road Works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Weather Condition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Location Type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Age Profile of the Victim </a:t>
            </a: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including Driver)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Use of Alcohol/Safety Devices</a:t>
            </a: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/</a:t>
            </a:r>
            <a:b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Driving </a:t>
            </a: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License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Type of Victim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Nature of Traffic Violations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Load Condition of Involved Vehicles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Fatal Accidents Classified According to Type of Impacting </a:t>
            </a: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Vehicles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50900"/>
          </a:xfrm>
        </p:spPr>
        <p:txBody>
          <a:bodyPr/>
          <a:lstStyle/>
          <a:p>
            <a:r>
              <a:rPr lang="en-US" sz="3800" dirty="0" err="1">
                <a:solidFill>
                  <a:srgbClr val="C00000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r>
              <a:rPr lang="en-US" sz="3800" dirty="0" smtClean="0"/>
              <a:t> </a:t>
            </a:r>
            <a:r>
              <a:rPr lang="en-US" sz="3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Tables</a:t>
            </a:r>
            <a:endParaRPr lang="en-US" sz="3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149489"/>
            <a:ext cx="8839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Major Injury Accidents Classified According to Type of Impacting Vehicles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Minor Injury Accidents Classified According to Type of Impacting Vehicles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Road Character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Road Layout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Road Width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Horizontal Geometry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Vertical </a:t>
            </a: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Geometry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Type of Junction Control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Light Condition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Surface Type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Hit and Run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Road Condition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Surface Condition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Vehicle Type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Vehicle Maneuvers</a:t>
            </a:r>
          </a:p>
          <a:p>
            <a:pPr marL="342900" indent="-342900">
              <a:buFont typeface="+mj-lt"/>
              <a:buAutoNum type="arabicPeriod" startAt="16"/>
            </a:pPr>
            <a:endParaRPr lang="en-US" sz="2000" dirty="0">
              <a:solidFill>
                <a:srgbClr val="00009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228600"/>
            <a:ext cx="8229600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800" b="1" dirty="0" err="1" smtClean="0">
                <a:solidFill>
                  <a:srgbClr val="C00000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r>
              <a:rPr lang="en-US" sz="3800" dirty="0" smtClean="0"/>
              <a:t> </a:t>
            </a:r>
            <a:r>
              <a:rPr lang="en-US" sz="3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</a:t>
            </a:r>
            <a:r>
              <a:rPr lang="en-US" sz="3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30920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69" y="1219200"/>
            <a:ext cx="8839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1"/>
            </a:pPr>
            <a:r>
              <a:rPr lang="en-US" sz="2000" dirty="0" smtClean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</a:t>
            </a: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Classified According to Sex of Driver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Vehicle Defect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Type of Driving License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Seat Belt/Helmet use by Driver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Educational Qualification of Driver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Driver Under influence 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Passenger Position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Pedestrian/Passenger under Influence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Possible Driver Error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Age of Pedestrian/Passenger 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Passenger Action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Pedestrian Location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Pedestrian Action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Location</a:t>
            </a:r>
          </a:p>
          <a:p>
            <a:pPr marL="457200" indent="-457200">
              <a:buFont typeface="+mj-lt"/>
              <a:buAutoNum type="arabicPeriod" startAt="31"/>
            </a:pPr>
            <a:r>
              <a:rPr lang="en-US" sz="2000" dirty="0">
                <a:solidFill>
                  <a:srgbClr val="000099"/>
                </a:solidFill>
                <a:latin typeface="+mj-lt"/>
                <a:cs typeface="Arial" panose="020B0604020202020204" pitchFamily="34" charset="0"/>
              </a:rPr>
              <a:t>Accidents Classified According to Age of Vehicles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90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800" dirty="0" err="1">
                <a:solidFill>
                  <a:srgbClr val="C00000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r>
              <a:rPr lang="en-US" sz="3800" dirty="0" smtClean="0"/>
              <a:t> </a:t>
            </a:r>
            <a:r>
              <a:rPr lang="en-US" sz="3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Reporting Tables</a:t>
            </a:r>
            <a:endParaRPr lang="en-US" sz="3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14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447800"/>
            <a:ext cx="6629400" cy="271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009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RADaR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dirty="0" smtClean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Database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(Delhi)</a:t>
            </a:r>
            <a:endParaRPr lang="en-IN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5029200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A database of  50 accidents created for the development  and testing of the  RADaR Application developments.</a:t>
            </a:r>
            <a:endParaRPr lang="en-IN" sz="24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Why do crashes/</a:t>
            </a:r>
            <a:br>
              <a:rPr lang="en-US" dirty="0" smtClean="0">
                <a:solidFill>
                  <a:srgbClr val="FFFF00"/>
                </a:solidFill>
                <a:latin typeface="+mj-lt"/>
              </a:rPr>
            </a:br>
            <a:r>
              <a:rPr lang="en-US" dirty="0" smtClean="0">
                <a:solidFill>
                  <a:srgbClr val="FFFF00"/>
                </a:solidFill>
                <a:latin typeface="+mj-lt"/>
              </a:rPr>
              <a:t>accidents occur?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97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know the general reason, but don’t know the specifics</a:t>
            </a:r>
          </a:p>
          <a:p>
            <a:endParaRPr lang="en-US" sz="2800" dirty="0" smtClean="0"/>
          </a:p>
          <a:p>
            <a:r>
              <a:rPr lang="en-US" sz="2800" dirty="0" smtClean="0"/>
              <a:t>Understanding ‘</a:t>
            </a:r>
            <a:r>
              <a:rPr lang="en-US" sz="2800" b="1" dirty="0" smtClean="0">
                <a:solidFill>
                  <a:srgbClr val="C00000"/>
                </a:solidFill>
              </a:rPr>
              <a:t>where, how and why</a:t>
            </a:r>
            <a:r>
              <a:rPr lang="en-US" sz="2800" dirty="0" smtClean="0"/>
              <a:t>’ is the key to design effective solutions to reduce crashes/ accidents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33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561727"/>
              </p:ext>
            </p:extLst>
          </p:nvPr>
        </p:nvGraphicFramePr>
        <p:xfrm>
          <a:off x="1143001" y="76198"/>
          <a:ext cx="7086599" cy="6576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599"/>
                <a:gridCol w="1143973"/>
                <a:gridCol w="1565192"/>
                <a:gridCol w="1565192"/>
                <a:gridCol w="1440643"/>
              </a:tblGrid>
              <a:tr h="366032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kern="1200" dirty="0" err="1">
                          <a:solidFill>
                            <a:srgbClr val="66FFFF"/>
                          </a:solidFill>
                          <a:effectLst>
                            <a:outerShdw blurRad="63500" dist="38100" dir="5400000" algn="t" rotWithShape="0">
                              <a:prstClr val="black">
                                <a:alpha val="25000"/>
                              </a:prst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RADaR</a:t>
                      </a:r>
                      <a:r>
                        <a:rPr lang="en-IN" sz="1600" dirty="0">
                          <a:effectLst/>
                          <a:latin typeface="+mj-lt"/>
                        </a:rPr>
                        <a:t> 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Test Data, Delhi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5856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State </a:t>
                      </a:r>
                      <a:endParaRPr lang="en-IN" sz="16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Province</a:t>
                      </a:r>
                      <a:endParaRPr lang="en-IN" sz="16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District</a:t>
                      </a:r>
                      <a:endParaRPr lang="en-IN" sz="16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Police Station</a:t>
                      </a:r>
                      <a:endParaRPr lang="en-IN" sz="16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No. of Records</a:t>
                      </a:r>
                      <a:endParaRPr lang="en-IN" sz="16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INDIA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Delhi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East Delhi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Mayur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Vihar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7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Ashok Nagar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7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8565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Vasundhara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Encl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North Delhi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Sadar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Bazar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Sabzi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Mandi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85651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Chandni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Chowk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South Delhi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Hauz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Khas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Vasant</a:t>
                      </a: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Kunj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6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b="1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Total  = 50</a:t>
                      </a:r>
                      <a:endParaRPr lang="en-IN" sz="1600" b="1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868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webuserin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webuserdl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edwebuser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mvwebuser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 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anwebuser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vewebuser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ndwebuser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sbwebuser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smwebuser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ccwebuser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>
                          <a:effectLst/>
                          <a:latin typeface="+mj-lt"/>
                          <a:cs typeface="Arial" panose="020B0604020202020204" pitchFamily="34" charset="0"/>
                        </a:rPr>
                        <a:t>webusersd</a:t>
                      </a:r>
                      <a:endParaRPr lang="en-IN" sz="160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webuserhk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29686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err="1">
                          <a:effectLst/>
                          <a:latin typeface="+mj-lt"/>
                          <a:cs typeface="Arial" panose="020B0604020202020204" pitchFamily="34" charset="0"/>
                        </a:rPr>
                        <a:t>vkwebuser</a:t>
                      </a:r>
                      <a:endParaRPr lang="en-IN" sz="1600" dirty="0">
                        <a:effectLst/>
                        <a:latin typeface="+mj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3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710" r="1045" b="4845"/>
          <a:stretch/>
        </p:blipFill>
        <p:spPr bwMode="auto">
          <a:xfrm>
            <a:off x="-1" y="1664732"/>
            <a:ext cx="9144001" cy="4278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1734" y="65782"/>
            <a:ext cx="87436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Examples of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4200" b="1" dirty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RADaR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Reporting tool’s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Analysis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Tables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220" y="1230868"/>
            <a:ext cx="8947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70AFE"/>
                </a:solidFill>
                <a:cs typeface="Arial" panose="020B0604020202020204" pitchFamily="34" charset="0"/>
              </a:rPr>
              <a:t>Table 19: Accidents </a:t>
            </a:r>
            <a:r>
              <a:rPr lang="en-US" dirty="0">
                <a:solidFill>
                  <a:srgbClr val="270AFE"/>
                </a:solidFill>
                <a:cs typeface="Arial" panose="020B0604020202020204" pitchFamily="34" charset="0"/>
              </a:rPr>
              <a:t>Classified According to Road Layout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5986046"/>
            <a:ext cx="914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70AFE"/>
                </a:solidFill>
              </a:rPr>
              <a:t>Note:- Table using 50 test records.</a:t>
            </a:r>
            <a:endParaRPr lang="en-US" sz="1600" dirty="0">
              <a:solidFill>
                <a:srgbClr val="270AF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3117" y="1020479"/>
            <a:ext cx="269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Province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Level Table</a:t>
            </a:r>
          </a:p>
        </p:txBody>
      </p:sp>
    </p:spTree>
    <p:extLst>
      <p:ext uri="{BB962C8B-B14F-4D97-AF65-F5344CB8AC3E}">
        <p14:creationId xmlns:p14="http://schemas.microsoft.com/office/powerpoint/2010/main" val="32708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220" y="1230868"/>
            <a:ext cx="8947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70AFE"/>
                </a:solidFill>
              </a:rPr>
              <a:t>Table 29: Accidents </a:t>
            </a:r>
            <a:r>
              <a:rPr lang="en-US" dirty="0">
                <a:solidFill>
                  <a:srgbClr val="270AFE"/>
                </a:solidFill>
              </a:rPr>
              <a:t>Classified According to </a:t>
            </a:r>
            <a:r>
              <a:rPr lang="en-US" dirty="0" smtClean="0">
                <a:solidFill>
                  <a:srgbClr val="270AFE"/>
                </a:solidFill>
              </a:rPr>
              <a:t>Vehicle Type</a:t>
            </a:r>
            <a:endParaRPr lang="en-US" dirty="0">
              <a:solidFill>
                <a:srgbClr val="270AF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343" r="931" b="2433"/>
          <a:stretch/>
        </p:blipFill>
        <p:spPr bwMode="auto">
          <a:xfrm>
            <a:off x="0" y="1664731"/>
            <a:ext cx="9144000" cy="4583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53117" y="1020479"/>
            <a:ext cx="269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District Level Table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381354"/>
            <a:ext cx="7620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70AFE"/>
                </a:solidFill>
              </a:rPr>
              <a:t>Note:- Table using </a:t>
            </a:r>
            <a:r>
              <a:rPr lang="en-US" sz="1400" dirty="0">
                <a:solidFill>
                  <a:srgbClr val="270AFE"/>
                </a:solidFill>
              </a:rPr>
              <a:t>5</a:t>
            </a:r>
            <a:r>
              <a:rPr lang="en-US" sz="1400" dirty="0" smtClean="0">
                <a:solidFill>
                  <a:srgbClr val="270AFE"/>
                </a:solidFill>
              </a:rPr>
              <a:t>0 test records.</a:t>
            </a:r>
            <a:endParaRPr lang="en-US" sz="1400" dirty="0">
              <a:solidFill>
                <a:srgbClr val="270AF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734" y="65782"/>
            <a:ext cx="87436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Examples of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sz="4200" b="1" dirty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RADaR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Reporting tool’s 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 Tables</a:t>
            </a:r>
          </a:p>
        </p:txBody>
      </p:sp>
    </p:spTree>
    <p:extLst>
      <p:ext uri="{BB962C8B-B14F-4D97-AF65-F5344CB8AC3E}">
        <p14:creationId xmlns:p14="http://schemas.microsoft.com/office/powerpoint/2010/main" val="14777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2314031"/>
              </p:ext>
            </p:extLst>
          </p:nvPr>
        </p:nvGraphicFramePr>
        <p:xfrm>
          <a:off x="228600" y="1066800"/>
          <a:ext cx="87630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228600" y="152400"/>
            <a:ext cx="8686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4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Vehicle Involved in Fatal Injury Accident</a:t>
            </a:r>
          </a:p>
        </p:txBody>
      </p:sp>
    </p:spTree>
    <p:extLst>
      <p:ext uri="{BB962C8B-B14F-4D97-AF65-F5344CB8AC3E}">
        <p14:creationId xmlns:p14="http://schemas.microsoft.com/office/powerpoint/2010/main" val="28985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568816"/>
              </p:ext>
            </p:extLst>
          </p:nvPr>
        </p:nvGraphicFramePr>
        <p:xfrm>
          <a:off x="76200" y="1295400"/>
          <a:ext cx="9067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685926" y="203200"/>
            <a:ext cx="5797549" cy="759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ts val="5800"/>
              </a:lnSpc>
              <a:spcBef>
                <a:spcPct val="0"/>
              </a:spcBef>
            </a:pPr>
            <a:endParaRPr lang="en-US" sz="3200" b="1" dirty="0">
              <a:solidFill>
                <a:srgbClr val="00206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3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Accidents by </a:t>
            </a:r>
            <a:r>
              <a:rPr lang="en-US" sz="3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Severity &amp; Vehicle Type</a:t>
            </a:r>
            <a:endParaRPr lang="en-AU" sz="3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8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5360086"/>
              </p:ext>
            </p:extLst>
          </p:nvPr>
        </p:nvGraphicFramePr>
        <p:xfrm>
          <a:off x="304800" y="1275912"/>
          <a:ext cx="8763000" cy="497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76200" y="152400"/>
            <a:ext cx="8991600" cy="2247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Number of Accidents in Day/Night 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Condition &amp; Severity</a:t>
            </a:r>
            <a:endParaRPr lang="en-US" sz="3800" b="1" dirty="0">
              <a:solidFill>
                <a:srgbClr val="FFFF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571128"/>
            <a:ext cx="7378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Pilot study of </a:t>
            </a:r>
            <a:r>
              <a:rPr lang="en-US" sz="3600" b="1" dirty="0" err="1" smtClean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RADaR</a:t>
            </a:r>
            <a:r>
              <a:rPr lang="en-US" sz="3600" dirty="0" smtClean="0">
                <a:solidFill>
                  <a:srgbClr val="270AFE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in two Cities.</a:t>
            </a:r>
          </a:p>
          <a:p>
            <a:endParaRPr lang="en-US" sz="36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  <a:p>
            <a:pPr marL="354013" indent="-354013">
              <a:buFont typeface="+mj-lt"/>
              <a:buAutoNum type="arabicPeriod"/>
            </a:pPr>
            <a:r>
              <a:rPr lang="en-US" sz="3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 Delhi (India)</a:t>
            </a:r>
          </a:p>
          <a:p>
            <a:pPr marL="342900" indent="-342900">
              <a:buFont typeface="+mj-lt"/>
              <a:buAutoNum type="arabicPeriod"/>
            </a:pPr>
            <a:endParaRPr lang="en-US" sz="3600" dirty="0" smtClean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600" dirty="0" smtClean="0">
                <a:solidFill>
                  <a:srgbClr val="270AFE"/>
                </a:solidFill>
                <a:latin typeface="+mj-lt"/>
                <a:cs typeface="Arial" panose="020B0604020202020204" pitchFamily="34" charset="0"/>
              </a:rPr>
              <a:t> Addis Ababa (Ethiopia)</a:t>
            </a:r>
            <a:endParaRPr lang="en-US" sz="3600" dirty="0">
              <a:solidFill>
                <a:srgbClr val="270AF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 of </a:t>
            </a:r>
            <a:r>
              <a:rPr lang="en-US" sz="4200" dirty="0">
                <a:solidFill>
                  <a:srgbClr val="000099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endParaRPr lang="en-AU" sz="4200" dirty="0">
              <a:solidFill>
                <a:srgbClr val="000099"/>
              </a:solidFill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9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21" y="1219200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RADaR</a:t>
            </a:r>
            <a:r>
              <a:rPr lang="en-US" sz="5400" dirty="0" smtClean="0">
                <a:solidFill>
                  <a:srgbClr val="000099"/>
                </a:solidFill>
              </a:rPr>
              <a:t> </a:t>
            </a:r>
            <a:r>
              <a:rPr lang="en-US" sz="5400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</a:t>
            </a:r>
          </a:p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Delhi</a:t>
            </a:r>
            <a:endParaRPr lang="en-IN" sz="5400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71511"/>
            <a:ext cx="8839200" cy="759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lnSpc>
                <a:spcPts val="5800"/>
              </a:lnSpc>
              <a:spcBef>
                <a:spcPct val="0"/>
              </a:spcBef>
              <a:buNone/>
              <a:defRPr sz="3200" b="1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r>
              <a:rPr lang="en-US" dirty="0"/>
              <a:t> </a:t>
            </a:r>
            <a:r>
              <a:rPr lang="en-US" sz="3800" dirty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 in Delhi</a:t>
            </a:r>
          </a:p>
        </p:txBody>
      </p:sp>
      <p:pic>
        <p:nvPicPr>
          <p:cNvPr id="6146" name="Picture 2" descr="D:\RADaR\7th IRF confo\FLow chart - Ind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t="17759" r="12932" b="6284"/>
          <a:stretch/>
        </p:blipFill>
        <p:spPr bwMode="auto">
          <a:xfrm>
            <a:off x="0" y="1288831"/>
            <a:ext cx="9144000" cy="49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4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484684"/>
              </p:ext>
            </p:extLst>
          </p:nvPr>
        </p:nvGraphicFramePr>
        <p:xfrm>
          <a:off x="1" y="1414285"/>
          <a:ext cx="9143998" cy="528213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133599"/>
                <a:gridCol w="1676400"/>
                <a:gridCol w="2514600"/>
                <a:gridCol w="2819399"/>
              </a:tblGrid>
              <a:tr h="46021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RADaR</a:t>
                      </a: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Pilot</a:t>
                      </a:r>
                      <a:r>
                        <a:rPr lang="en-IN" sz="18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Study</a:t>
                      </a: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Delhi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93525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State/Country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Province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Police Station</a:t>
                      </a:r>
                      <a:endParaRPr lang="en-IN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06">
                <a:tc rowSpan="8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Delhi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East Delhi</a:t>
                      </a:r>
                      <a:endParaRPr lang="en-IN" sz="1800" b="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Hauz</a:t>
                      </a:r>
                      <a:r>
                        <a:rPr lang="en-IN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Khas</a:t>
                      </a:r>
                      <a:endParaRPr lang="en-IN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8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Kalkaji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1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Lajpat</a:t>
                      </a: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Nagar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1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Sarita </a:t>
                      </a:r>
                      <a:r>
                        <a:rPr lang="en-IN" sz="18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Vihar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0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Delhi</a:t>
                      </a:r>
                      <a:endParaRPr lang="en-IN" sz="1800" b="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I.G.I.A.</a:t>
                      </a:r>
                      <a:endParaRPr lang="en-IN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7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Defence Colony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1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Vasant</a:t>
                      </a:r>
                      <a:r>
                        <a:rPr lang="en-IN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8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Vihar</a:t>
                      </a:r>
                      <a:endParaRPr lang="en-IN" sz="1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10">
                <a:tc vMerge="1"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Delhi</a:t>
                      </a:r>
                      <a:r>
                        <a:rPr lang="en-IN" sz="18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800" b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Cantt</a:t>
                      </a:r>
                      <a:endParaRPr lang="en-IN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87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152400"/>
            <a:ext cx="8153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b="1" dirty="0">
                <a:solidFill>
                  <a:srgbClr val="1761D9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Districts and Police Stations of Pilot Study in Delhi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73252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Start of Pilot Study in Delhi – September 24, 2012 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600069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 ID &amp; Password created for each level of hierarchy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7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Do we know?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How many accidents are caused due to </a:t>
            </a:r>
            <a:r>
              <a:rPr lang="en-US" u="sng" dirty="0" smtClean="0"/>
              <a:t>poor road condition</a:t>
            </a:r>
            <a:r>
              <a:rPr lang="en-US" dirty="0" smtClean="0"/>
              <a:t>?</a:t>
            </a:r>
          </a:p>
          <a:p>
            <a:r>
              <a:rPr lang="en-US" dirty="0" smtClean="0"/>
              <a:t>Was </a:t>
            </a:r>
            <a:r>
              <a:rPr lang="en-US" u="sng" dirty="0" smtClean="0"/>
              <a:t>visibility a problem </a:t>
            </a:r>
            <a:r>
              <a:rPr lang="en-US" dirty="0" smtClean="0"/>
              <a:t>on the accident location?</a:t>
            </a:r>
          </a:p>
          <a:p>
            <a:r>
              <a:rPr lang="en-US" u="sng" dirty="0" smtClean="0"/>
              <a:t>Type of vehicles </a:t>
            </a:r>
            <a:r>
              <a:rPr lang="en-US" dirty="0" smtClean="0"/>
              <a:t>involved in most number of accidents on a specific road type?</a:t>
            </a:r>
          </a:p>
          <a:p>
            <a:r>
              <a:rPr lang="en-US" u="sng" dirty="0" smtClean="0"/>
              <a:t>Location</a:t>
            </a:r>
            <a:r>
              <a:rPr lang="en-US" dirty="0" smtClean="0"/>
              <a:t> of the accidents?</a:t>
            </a:r>
          </a:p>
          <a:p>
            <a:r>
              <a:rPr lang="en-US" dirty="0" smtClean="0"/>
              <a:t>Type of road users involved in most number of accidents on a specific road type?</a:t>
            </a:r>
          </a:p>
          <a:p>
            <a:r>
              <a:rPr lang="en-US" u="sng" dirty="0" smtClean="0"/>
              <a:t>Vehicle condition </a:t>
            </a:r>
            <a:r>
              <a:rPr lang="en-US" dirty="0" smtClean="0"/>
              <a:t>at the time of accident?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763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943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Delhi Map</a:t>
            </a:r>
            <a:endParaRPr lang="en-US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0" b="86458" l="32211" r="644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 t="30903" r="36572" b="15174"/>
          <a:stretch/>
        </p:blipFill>
        <p:spPr bwMode="auto">
          <a:xfrm>
            <a:off x="678964" y="0"/>
            <a:ext cx="6953736" cy="670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63246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Districts</a:t>
            </a:r>
            <a:endParaRPr lang="en-IN" sz="2000" b="1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9241" y="50292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Two Pilot Districts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3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0005\AppData\Local\Microsoft\Windows\Temporary Internet Files\Content.Outlook\7AOIGOPS\delhi_zoom_accidents (3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11112" b="7684"/>
          <a:stretch/>
        </p:blipFill>
        <p:spPr bwMode="auto">
          <a:xfrm>
            <a:off x="13270" y="152400"/>
            <a:ext cx="9130729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4614208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RADaR collected data when attached to a geo-referenced map, the location of each accident is plotted as </a:t>
            </a:r>
            <a:r>
              <a:rPr lang="en-US" sz="2000" b="1" dirty="0" smtClean="0"/>
              <a:t>shown automatically</a:t>
            </a:r>
            <a:endParaRPr lang="en-IN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4114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South Delhi</a:t>
            </a:r>
            <a:endParaRPr lang="en-IN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29718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South-East Delhi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37323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057400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RADaR</a:t>
            </a:r>
            <a:r>
              <a:rPr lang="en-US" sz="5400" b="1" dirty="0">
                <a:solidFill>
                  <a:srgbClr val="270AFE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omic Sans MS" pitchFamily="66" charset="0"/>
              </a:rPr>
              <a:t> </a:t>
            </a:r>
            <a:r>
              <a:rPr lang="en-US" sz="5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</a:t>
            </a:r>
          </a:p>
          <a:p>
            <a:pPr algn="ctr"/>
            <a:r>
              <a:rPr lang="en-US" sz="5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5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Addis Ababa</a:t>
            </a:r>
            <a:endParaRPr lang="en-IN" sz="5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654" y="227547"/>
            <a:ext cx="8839200" cy="7594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lnSpc>
                <a:spcPts val="5800"/>
              </a:lnSpc>
              <a:spcBef>
                <a:spcPct val="0"/>
              </a:spcBef>
              <a:buNone/>
              <a:defRPr sz="3200" b="1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270AFE"/>
                </a:solidFill>
                <a:latin typeface="Comic Sans MS" pitchFamily="66" charset="0"/>
                <a:ea typeface="+mn-ea"/>
                <a:cs typeface="+mn-cs"/>
              </a:rPr>
              <a:t>RADaR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Study in Addis Ababa</a:t>
            </a:r>
          </a:p>
        </p:txBody>
      </p:sp>
      <p:pic>
        <p:nvPicPr>
          <p:cNvPr id="5122" name="Picture 2" descr="D:\RADaR\7th IRF confo\FLow chart - Ethiop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18344" r="2984" b="4204"/>
          <a:stretch/>
        </p:blipFill>
        <p:spPr bwMode="auto">
          <a:xfrm>
            <a:off x="50800" y="1447800"/>
            <a:ext cx="90404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1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29319"/>
              </p:ext>
            </p:extLst>
          </p:nvPr>
        </p:nvGraphicFramePr>
        <p:xfrm>
          <a:off x="152399" y="152400"/>
          <a:ext cx="8915401" cy="655319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05556"/>
                <a:gridCol w="1938130"/>
                <a:gridCol w="3178534"/>
                <a:gridCol w="2093181"/>
              </a:tblGrid>
              <a:tr h="4137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</a:rPr>
                        <a:t>Country/State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</a:rPr>
                        <a:t>Province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Districts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Police Stations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Ethiopia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 rowSpan="27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Addis Ababa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Bole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Gerji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C.M.C.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Bulbula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Gora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Karamara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Air Lines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Addis </a:t>
                      </a:r>
                      <a:r>
                        <a:rPr lang="en-US" sz="1600" u="none" strike="noStrike" dirty="0" err="1">
                          <a:effectLst/>
                        </a:rPr>
                        <a:t>Ketema</a:t>
                      </a:r>
                      <a:r>
                        <a:rPr lang="en-US" sz="1600" u="none" strike="noStrike" dirty="0">
                          <a:effectLst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Merkato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Mesalemiya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Auto Bus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Hifoyeta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Kolfe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</a:rPr>
                        <a:t>Keraniyo</a:t>
                      </a:r>
                      <a:r>
                        <a:rPr lang="en-US" sz="1600" u="none" strike="noStrike" dirty="0">
                          <a:effectLst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Kolfe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</a:rPr>
                        <a:t>Ayer </a:t>
                      </a:r>
                      <a:r>
                        <a:rPr lang="en-US" sz="1400" u="none" strike="noStrike" dirty="0" err="1" smtClean="0">
                          <a:effectLst/>
                        </a:rPr>
                        <a:t>Tena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Asko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Karagora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Keraqore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Keraniyo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Betel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Nifas</a:t>
                      </a:r>
                      <a:r>
                        <a:rPr lang="en-US" sz="1600" u="none" strike="noStrike" dirty="0">
                          <a:effectLst/>
                        </a:rPr>
                        <a:t> Silk </a:t>
                      </a:r>
                      <a:r>
                        <a:rPr lang="en-US" sz="1600" u="none" strike="noStrike" dirty="0" err="1">
                          <a:effectLst/>
                        </a:rPr>
                        <a:t>Lafto</a:t>
                      </a:r>
                      <a:r>
                        <a:rPr lang="en-US" sz="1600" u="none" strike="noStrike" dirty="0">
                          <a:effectLst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Mekanisa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Saris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Lafto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Gofa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Kera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Lebu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Kore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</a:rPr>
                        <a:t>Arada</a:t>
                      </a:r>
                      <a:r>
                        <a:rPr lang="en-US" sz="1600" u="none" strike="noStrike" dirty="0">
                          <a:effectLst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Jan </a:t>
                      </a:r>
                      <a:r>
                        <a:rPr lang="en-US" sz="1400" u="none" strike="noStrike" dirty="0" err="1">
                          <a:effectLst/>
                        </a:rPr>
                        <a:t>Meda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 Kilo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Piassa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27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</a:rPr>
                        <a:t>Ras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</a:rPr>
                        <a:t>Desta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98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084707"/>
              </p:ext>
            </p:extLst>
          </p:nvPr>
        </p:nvGraphicFramePr>
        <p:xfrm>
          <a:off x="128849" y="152398"/>
          <a:ext cx="8915401" cy="65532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76151"/>
                <a:gridCol w="2286000"/>
                <a:gridCol w="2667000"/>
                <a:gridCol w="2186250"/>
              </a:tblGrid>
              <a:tr h="374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</a:rPr>
                        <a:t>Country/State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</a:rPr>
                        <a:t>Province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Districts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Police Stations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</a:tr>
              <a:tr h="257458">
                <a:tc rowSpan="2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Ethiopia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 rowSpan="24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Addis Ababa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97" marR="7697" marT="7697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Lideta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Teklehaimanot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Abnet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Balcha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Torhayloch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Gulele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Paster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Kechene</a:t>
                      </a:r>
                      <a:endParaRPr lang="en-US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Adisu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Gebeya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Menen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Shiro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Yeka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Kotebe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Lamberat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Aware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Ferensay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Meri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Kirkos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Kasanchis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Dembel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Lancha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Popularay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Leghar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Akaki</a:t>
                      </a:r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City HPO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Kali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Akaki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Salo</a:t>
                      </a:r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Gora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  <a:tr h="257458"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7" marR="7697" marT="7697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Saris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80" marR="8980" marT="898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2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ADaR\Ethiopia\meeting with Minister\FLow ch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6" y="1246135"/>
            <a:ext cx="8915400" cy="448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RADaR\Ethiopia\meeting with Minister\addis abeba-map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9803" r="5181" b="2597"/>
          <a:stretch/>
        </p:blipFill>
        <p:spPr bwMode="auto">
          <a:xfrm>
            <a:off x="1371601" y="76201"/>
            <a:ext cx="6553199" cy="67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2452483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01</a:t>
            </a:r>
            <a:endParaRPr lang="en-IN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4343400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02</a:t>
            </a:r>
            <a:endParaRPr lang="en-IN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6019800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03</a:t>
            </a:r>
            <a:endParaRPr lang="en-I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91199" y="3581400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04</a:t>
            </a:r>
            <a:endParaRPr lang="en-I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80807" y="1371600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05</a:t>
            </a:r>
            <a:endParaRPr lang="en-I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18162" y="685800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06</a:t>
            </a:r>
            <a:endParaRPr lang="en-IN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81300" y="1847120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07</a:t>
            </a:r>
            <a:endParaRPr lang="en-IN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55024" y="1860975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08</a:t>
            </a:r>
            <a:endParaRPr lang="en-IN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2692476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09</a:t>
            </a:r>
            <a:endParaRPr lang="en-IN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2937164"/>
            <a:ext cx="53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10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42693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3200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5400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en-US" sz="5400" u="sng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5400" u="sng" dirty="0" smtClean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YY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NNNN</a:t>
            </a:r>
            <a:endParaRPr lang="en-I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4800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ET=Ethiopia</a:t>
            </a:r>
            <a:endParaRPr lang="en-IN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828800" y="3886200"/>
            <a:ext cx="7620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00200" y="25146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AA= Addis Ababa Province</a:t>
            </a:r>
            <a:endParaRPr lang="en-IN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2883932"/>
            <a:ext cx="762000" cy="545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57600" y="4800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 = District 05</a:t>
            </a:r>
            <a:endParaRPr lang="en-IN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14800" y="38862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48200" y="2514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= Police Station 03</a:t>
            </a:r>
            <a:endParaRPr lang="en-IN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800600" y="2883932"/>
            <a:ext cx="304800" cy="545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" y="3048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CODING FOR THE ACCIDENT DATA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FOR EASY REFERENCE</a:t>
            </a:r>
            <a:endParaRPr lang="en-IN" sz="3600" b="1" dirty="0">
              <a:solidFill>
                <a:srgbClr val="FFFF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4648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YY=Year</a:t>
            </a:r>
            <a:endParaRPr lang="en-IN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486400" y="3886200"/>
            <a:ext cx="2286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00800" y="5169932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NNNN= Serial No. of 	Accident</a:t>
            </a:r>
            <a:endParaRPr lang="en-IN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6629400" y="3962400"/>
            <a:ext cx="457200" cy="1207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1600200" y="4123730"/>
            <a:ext cx="228600" cy="676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714500" y="3886200"/>
            <a:ext cx="4953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09800" y="2883932"/>
            <a:ext cx="381000" cy="5450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581400" y="3886200"/>
            <a:ext cx="609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191000" y="2883932"/>
            <a:ext cx="914400" cy="468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4953000" y="3962400"/>
            <a:ext cx="1066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6477000" y="3962400"/>
            <a:ext cx="914400" cy="1207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43000" y="56782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3600" b="1" dirty="0" smtClean="0"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lang="en-US" sz="3600" b="1" dirty="0" smtClean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0056</a:t>
            </a:r>
            <a:endParaRPr lang="en-I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9050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70A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Identification of Each Accident Record</a:t>
            </a:r>
            <a:endParaRPr lang="en-IN" sz="2800" dirty="0">
              <a:solidFill>
                <a:srgbClr val="270A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3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EASE OF  IMPLEMENTING </a:t>
            </a:r>
            <a:r>
              <a:rPr lang="en-IN" sz="3200" b="1" dirty="0" err="1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RADaR</a:t>
            </a:r>
            <a:r>
              <a:rPr lang="en-IN" sz="32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+mj-ea"/>
                <a:cs typeface="Arial" panose="020B0604020202020204" pitchFamily="34" charset="0"/>
              </a:rPr>
              <a:t> APPLICATION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066800"/>
            <a:ext cx="8686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 algn="just">
              <a:buFont typeface="Wingdings" pitchFamily="2" charset="2"/>
              <a:buChar char="q"/>
            </a:pPr>
            <a:r>
              <a:rPr lang="en-IN" sz="2400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RADaR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 system is designed in such a way that the implementing Ministry/Road Authority would not need any major infrastructure for its implementation. 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The data gets collected at web-server provided by IRF under the license of the </a:t>
            </a:r>
            <a:r>
              <a:rPr lang="en-IN" sz="2400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RADaR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. The implementing agency does not have to create server/data centre or even the manpower to manage and maintain all these infrastructures, which is not so easy to do in developing world.</a:t>
            </a:r>
          </a:p>
          <a:p>
            <a:pPr marL="354013" indent="-354013" algn="just">
              <a:buFont typeface="Wingdings" pitchFamily="2" charset="2"/>
              <a:buChar char="q"/>
            </a:pP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The implementing agency can simply have the </a:t>
            </a:r>
            <a:r>
              <a:rPr lang="en-IN" sz="2400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RADaR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 licenses, get the Traffic Police personnel trained for a few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days 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in the operation of the </a:t>
            </a:r>
            <a:r>
              <a:rPr lang="en-IN" sz="2400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RADaR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 application using the tablet, and then it can be implemented within a few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days.</a:t>
            </a:r>
            <a:endParaRPr lang="en-IN" sz="2400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41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Do we know?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Which are the </a:t>
            </a:r>
            <a:r>
              <a:rPr lang="en-US" u="sng" dirty="0" smtClean="0"/>
              <a:t>problem areas</a:t>
            </a:r>
            <a:r>
              <a:rPr lang="en-US" dirty="0" smtClean="0"/>
              <a:t>? Junctions, Straight roads or curves?</a:t>
            </a:r>
          </a:p>
          <a:p>
            <a:r>
              <a:rPr lang="en-US" dirty="0" smtClean="0"/>
              <a:t>When do most accidents happen? </a:t>
            </a:r>
            <a:r>
              <a:rPr lang="en-US" u="sng" dirty="0" smtClean="0"/>
              <a:t>Day or night </a:t>
            </a:r>
            <a:r>
              <a:rPr lang="en-US" dirty="0" smtClean="0"/>
              <a:t>time?</a:t>
            </a:r>
          </a:p>
          <a:p>
            <a:r>
              <a:rPr lang="en-US" dirty="0" smtClean="0"/>
              <a:t>How many fatalities occurred by hitting </a:t>
            </a:r>
            <a:r>
              <a:rPr lang="en-US" u="sng" dirty="0" smtClean="0"/>
              <a:t>roadside objects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type of accidents are common? Read-end, Head-on or side swipe?</a:t>
            </a:r>
          </a:p>
          <a:p>
            <a:r>
              <a:rPr lang="en-US" dirty="0" smtClean="0"/>
              <a:t>What are the major accident type on </a:t>
            </a:r>
            <a:r>
              <a:rPr lang="en-US" u="sng" dirty="0" smtClean="0"/>
              <a:t>urban road/ rural road</a:t>
            </a:r>
            <a:r>
              <a:rPr lang="en-US" dirty="0" smtClean="0"/>
              <a:t>?................................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9" y="238780"/>
            <a:ext cx="8708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EASE OF  IMPLEMENTING </a:t>
            </a:r>
            <a:r>
              <a:rPr lang="en-IN" sz="2800" b="1" dirty="0" err="1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RADaR</a:t>
            </a:r>
            <a:r>
              <a:rPr lang="en-IN" sz="2800" b="1" dirty="0">
                <a:solidFill>
                  <a:srgbClr val="FFFF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APPLICATION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868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The 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implementing agency will select and buy the tablets (of brand/make of their choice), having the provision of SIM Card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and/or 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internet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enabled (</a:t>
            </a:r>
            <a:r>
              <a:rPr lang="en-IN" sz="2400" dirty="0" err="1" smtClean="0">
                <a:solidFill>
                  <a:srgbClr val="000099"/>
                </a:solidFill>
                <a:latin typeface="+mj-lt"/>
                <a:cs typeface="Arial" pitchFamily="34" charset="0"/>
              </a:rPr>
              <a:t>WiFi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), 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in which the RADaR application will be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operating.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n-IN" sz="2400" dirty="0"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q"/>
            </a:pP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The minimum specification of tablet for operating </a:t>
            </a:r>
            <a:r>
              <a:rPr lang="en-IN" sz="2400" dirty="0" err="1">
                <a:solidFill>
                  <a:srgbClr val="000099"/>
                </a:solidFill>
                <a:latin typeface="+mj-lt"/>
                <a:cs typeface="Arial" pitchFamily="34" charset="0"/>
              </a:rPr>
              <a:t>RADaR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 application is given to the implementing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agency by IRF; Implementing Agency is required </a:t>
            </a:r>
            <a:r>
              <a:rPr lang="en-IN" sz="2400" dirty="0">
                <a:solidFill>
                  <a:srgbClr val="000099"/>
                </a:solidFill>
                <a:latin typeface="+mj-lt"/>
                <a:cs typeface="Arial" pitchFamily="34" charset="0"/>
              </a:rPr>
              <a:t>to procure tablets of their choice, and it can be implemented in minimum time after the decision is made for its </a:t>
            </a:r>
            <a:r>
              <a:rPr lang="en-IN" sz="2400" dirty="0" smtClean="0">
                <a:solidFill>
                  <a:srgbClr val="000099"/>
                </a:solidFill>
                <a:latin typeface="+mj-lt"/>
                <a:cs typeface="Arial" pitchFamily="34" charset="0"/>
              </a:rPr>
              <a:t>implementation.</a:t>
            </a:r>
            <a:endParaRPr lang="en-IN" sz="2400" dirty="0">
              <a:solidFill>
                <a:srgbClr val="000099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9" y="5257800"/>
            <a:ext cx="8708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70AFE"/>
                </a:solidFill>
              </a:rPr>
              <a:t>Crash data can be easily shared among all the concerned Departments/Agencies for performing their roles in reducing road crashes/accidents (to save lives and disabilities)</a:t>
            </a:r>
            <a:endParaRPr lang="en-IN" sz="2400" b="1" dirty="0">
              <a:solidFill>
                <a:srgbClr val="270A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 anchor="ctr"/>
          <a:lstStyle/>
          <a:p>
            <a:r>
              <a:rPr lang="en-US" sz="8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!! </a:t>
            </a:r>
            <a:endParaRPr lang="en-US" sz="8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6" descr="MCj0371076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810000" cy="50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" y="1828800"/>
            <a:ext cx="449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270AFE"/>
                </a:solidFill>
                <a:cs typeface="Arial" panose="020B0604020202020204" pitchFamily="34" charset="0"/>
              </a:rPr>
              <a:t>For any information relating to </a:t>
            </a:r>
            <a:r>
              <a:rPr lang="en-US" sz="3200" b="1" i="1" dirty="0">
                <a:solidFill>
                  <a:srgbClr val="C00000"/>
                </a:solidFill>
              </a:rPr>
              <a:t>RADaR</a:t>
            </a:r>
            <a:r>
              <a:rPr lang="en-US" sz="3200" i="1" dirty="0" smtClean="0">
                <a:solidFill>
                  <a:srgbClr val="270AFE"/>
                </a:solidFill>
              </a:rPr>
              <a:t>, </a:t>
            </a:r>
            <a:r>
              <a:rPr lang="en-US" sz="3200" i="1" dirty="0" smtClean="0">
                <a:solidFill>
                  <a:srgbClr val="270AFE"/>
                </a:solidFill>
                <a:cs typeface="Arial" panose="020B0604020202020204" pitchFamily="34" charset="0"/>
              </a:rPr>
              <a:t>please contact at the email address given below.</a:t>
            </a:r>
            <a:endParaRPr lang="en-US" sz="3200" i="1" dirty="0">
              <a:solidFill>
                <a:srgbClr val="270AFE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26122" y="5181600"/>
            <a:ext cx="54864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+mj-lt"/>
                <a:cs typeface="Arial" pitchFamily="34" charset="0"/>
                <a:hlinkClick r:id="rId4"/>
              </a:rPr>
              <a:t>pksikdar@indiairf.com</a:t>
            </a:r>
            <a:endParaRPr lang="en-US" sz="3600" b="1" dirty="0" smtClean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rgbClr val="000099"/>
                </a:solidFill>
                <a:latin typeface="+mj-lt"/>
                <a:cs typeface="Arial" pitchFamily="34" charset="0"/>
                <a:hlinkClick r:id="rId5"/>
              </a:rPr>
              <a:t>pksikdar@ictonline.com</a:t>
            </a:r>
            <a:endParaRPr lang="en-US" sz="3600" b="1" dirty="0" smtClean="0">
              <a:ln>
                <a:solidFill>
                  <a:schemeClr val="bg1"/>
                </a:solidFill>
              </a:ln>
              <a:solidFill>
                <a:srgbClr val="000099"/>
              </a:solidFill>
              <a:latin typeface="+mj-lt"/>
              <a:cs typeface="Arial" pitchFamily="34" charset="0"/>
            </a:endParaRPr>
          </a:p>
          <a:p>
            <a:pPr algn="ctr"/>
            <a:endParaRPr lang="en-IN" sz="2000" i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954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Road Safety </a:t>
            </a:r>
            <a:r>
              <a:rPr lang="en-US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Management </a:t>
            </a:r>
            <a:r>
              <a:rPr lang="en-US" dirty="0">
                <a:solidFill>
                  <a:srgbClr val="FFFF00"/>
                </a:solidFill>
                <a:latin typeface="+mj-lt"/>
                <a:cs typeface="Arial" panose="020B0604020202020204" pitchFamily="34" charset="0"/>
              </a:rPr>
              <a:t>System</a:t>
            </a:r>
            <a:endParaRPr lang="en-GB" dirty="0">
              <a:solidFill>
                <a:srgbClr val="FFFF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399"/>
            <a:ext cx="8610600" cy="3276601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3600" dirty="0" smtClean="0">
                <a:cs typeface="Arial" panose="020B0604020202020204" pitchFamily="34" charset="0"/>
              </a:rPr>
              <a:t>Commonly adopted approach is based on ad-hoc interventions alone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35814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What is needed - a data-led intervention - focused on results</a:t>
            </a:r>
            <a:endParaRPr lang="en-IN" sz="36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Data-led Solutions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653663"/>
              </p:ext>
            </p:extLst>
          </p:nvPr>
        </p:nvGraphicFramePr>
        <p:xfrm>
          <a:off x="228600" y="1600200"/>
          <a:ext cx="5029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10200" y="1447800"/>
            <a:ext cx="358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99"/>
                </a:solidFill>
                <a:latin typeface="+mj-lt"/>
              </a:rPr>
              <a:t>A robust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road crash/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accident database is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inescapable necessity for all 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countries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as we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are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all serious and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determined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to reduce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road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crashes/accidents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and improving  the quality of life of </a:t>
            </a:r>
            <a:r>
              <a:rPr lang="en-US" sz="2600" b="1" dirty="0" smtClean="0">
                <a:solidFill>
                  <a:srgbClr val="000099"/>
                </a:solidFill>
                <a:latin typeface="+mj-lt"/>
              </a:rPr>
              <a:t>the </a:t>
            </a:r>
            <a:r>
              <a:rPr lang="en-US" sz="2600" b="1" dirty="0">
                <a:solidFill>
                  <a:srgbClr val="000099"/>
                </a:solidFill>
                <a:latin typeface="+mj-lt"/>
              </a:rPr>
              <a:t>citizens…</a:t>
            </a:r>
          </a:p>
        </p:txBody>
      </p:sp>
    </p:spTree>
    <p:extLst>
      <p:ext uri="{BB962C8B-B14F-4D97-AF65-F5344CB8AC3E}">
        <p14:creationId xmlns:p14="http://schemas.microsoft.com/office/powerpoint/2010/main" val="11233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457201"/>
            <a:ext cx="7543800" cy="4114799"/>
          </a:xfrm>
        </p:spPr>
        <p:txBody>
          <a:bodyPr/>
          <a:lstStyle/>
          <a:p>
            <a:r>
              <a:rPr lang="en-US" sz="13800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RADaR</a:t>
            </a:r>
            <a:r>
              <a:rPr lang="en-US" sz="13800" b="1" dirty="0" smtClean="0">
                <a:solidFill>
                  <a:srgbClr val="000099"/>
                </a:solidFill>
              </a:rPr>
              <a:t> </a:t>
            </a:r>
            <a:br>
              <a:rPr lang="en-US" sz="13800" b="1" dirty="0" smtClean="0">
                <a:solidFill>
                  <a:srgbClr val="000099"/>
                </a:solidFill>
              </a:rPr>
            </a:br>
            <a:r>
              <a:rPr lang="en-US" sz="6600" b="1" dirty="0" smtClean="0">
                <a:solidFill>
                  <a:srgbClr val="FFFF00"/>
                </a:solidFill>
              </a:rPr>
              <a:t>(</a:t>
            </a:r>
            <a:r>
              <a:rPr lang="en-US" sz="6600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R</a:t>
            </a:r>
            <a:r>
              <a:rPr lang="en-US" sz="6600" b="1" dirty="0" smtClean="0">
                <a:solidFill>
                  <a:srgbClr val="FFFF00"/>
                </a:solidFill>
              </a:rPr>
              <a:t>oad</a:t>
            </a:r>
            <a:r>
              <a:rPr lang="en-US" sz="6600" b="1" dirty="0" smtClean="0"/>
              <a:t> </a:t>
            </a:r>
            <a:r>
              <a:rPr lang="en-US" sz="6600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A</a:t>
            </a:r>
            <a:r>
              <a:rPr lang="en-US" sz="6600" b="1" dirty="0" smtClean="0">
                <a:solidFill>
                  <a:srgbClr val="FFFF00"/>
                </a:solidFill>
              </a:rPr>
              <a:t>ccident </a:t>
            </a:r>
            <a:r>
              <a:rPr lang="en-US" sz="6600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Da</a:t>
            </a:r>
            <a:r>
              <a:rPr lang="en-US" sz="6600" b="1" dirty="0" smtClean="0">
                <a:solidFill>
                  <a:srgbClr val="FFFF00"/>
                </a:solidFill>
              </a:rPr>
              <a:t>ta</a:t>
            </a:r>
            <a:r>
              <a:rPr lang="en-US" sz="6600" b="1" dirty="0" smtClean="0"/>
              <a:t> </a:t>
            </a:r>
            <a:r>
              <a:rPr lang="en-US" sz="6600" dirty="0">
                <a:solidFill>
                  <a:srgbClr val="000099"/>
                </a:solidFill>
                <a:latin typeface="Comic Sans MS"/>
                <a:ea typeface="Calibri"/>
                <a:cs typeface="Times New Roman"/>
              </a:rPr>
              <a:t>R</a:t>
            </a:r>
            <a:r>
              <a:rPr lang="en-US" sz="6600" b="1" dirty="0" smtClean="0">
                <a:solidFill>
                  <a:srgbClr val="FFFF00"/>
                </a:solidFill>
              </a:rPr>
              <a:t>ecorder)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4864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70AFE"/>
                </a:solidFill>
                <a:latin typeface="Arial Black" pitchFamily="34" charset="0"/>
              </a:rPr>
              <a:t>International Road Federation</a:t>
            </a:r>
            <a:endParaRPr lang="en-IN" sz="3200" dirty="0">
              <a:solidFill>
                <a:srgbClr val="270AFE"/>
              </a:solidFill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724400"/>
            <a:ext cx="816698" cy="81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3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3594</TotalTime>
  <Words>2379</Words>
  <Application>Microsoft Office PowerPoint</Application>
  <PresentationFormat>On-screen Show (4:3)</PresentationFormat>
  <Paragraphs>469</Paragraphs>
  <Slides>61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Executive</vt:lpstr>
      <vt:lpstr>Acrobat Document</vt:lpstr>
      <vt:lpstr>Road Crash Database: RADaR as a Viable Option for Developing World</vt:lpstr>
      <vt:lpstr>Road Transport System</vt:lpstr>
      <vt:lpstr>Safe Road Transport System - Institutions</vt:lpstr>
      <vt:lpstr>Why do crashes/ accidents occur?</vt:lpstr>
      <vt:lpstr>Do we know?</vt:lpstr>
      <vt:lpstr>Do we know?</vt:lpstr>
      <vt:lpstr>Road Safety  Management System</vt:lpstr>
      <vt:lpstr>Data-led Solutions</vt:lpstr>
      <vt:lpstr>RADaR  (Road Accident Data Recorder)</vt:lpstr>
      <vt:lpstr>PowerPoint Presentation</vt:lpstr>
      <vt:lpstr>PowerPoint Presentation</vt:lpstr>
      <vt:lpstr>Why RADaR ?</vt:lpstr>
      <vt:lpstr>PowerPoint Presentation</vt:lpstr>
      <vt:lpstr>What is RADaR ?</vt:lpstr>
      <vt:lpstr>Features of RADaR</vt:lpstr>
      <vt:lpstr>How RADaR Works ?</vt:lpstr>
      <vt:lpstr>Integration of RADaR with ‘Vehicle Registration’ and ‘Driver Licensing’ Databases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recorded through menu-driven touch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 Application through Web-based Server</vt:lpstr>
      <vt:lpstr>PowerPoint Presentation</vt:lpstr>
      <vt:lpstr>PowerPoint Presentation</vt:lpstr>
      <vt:lpstr>PowerPoint Presentation</vt:lpstr>
      <vt:lpstr>RADaR Reporting Tool (RADMS)</vt:lpstr>
      <vt:lpstr>RADaR Reporting Tables</vt:lpstr>
      <vt:lpstr>PowerPoint Presentation</vt:lpstr>
      <vt:lpstr>RADaR Reporting Tables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Number of Accidents by Severity &amp; Vehicle Type</vt:lpstr>
      <vt:lpstr>PowerPoint Presentation</vt:lpstr>
      <vt:lpstr>Pilot Study of RADaR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 (Road Accident Data Recorder)</dc:title>
  <dc:creator>Tony Mathew</dc:creator>
  <cp:lastModifiedBy>P K Sikdar</cp:lastModifiedBy>
  <cp:revision>397</cp:revision>
  <cp:lastPrinted>2012-07-22T12:52:09Z</cp:lastPrinted>
  <dcterms:created xsi:type="dcterms:W3CDTF">2011-09-29T04:16:13Z</dcterms:created>
  <dcterms:modified xsi:type="dcterms:W3CDTF">2015-07-09T04:12:35Z</dcterms:modified>
</cp:coreProperties>
</file>