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7" r:id="rId1"/>
    <p:sldMasterId id="2147484041" r:id="rId2"/>
    <p:sldMasterId id="2147484139" r:id="rId3"/>
  </p:sldMasterIdLst>
  <p:notesMasterIdLst>
    <p:notesMasterId r:id="rId41"/>
  </p:notesMasterIdLst>
  <p:handoutMasterIdLst>
    <p:handoutMasterId r:id="rId42"/>
  </p:handoutMasterIdLst>
  <p:sldIdLst>
    <p:sldId id="383" r:id="rId4"/>
    <p:sldId id="374" r:id="rId5"/>
    <p:sldId id="380" r:id="rId6"/>
    <p:sldId id="375" r:id="rId7"/>
    <p:sldId id="394" r:id="rId8"/>
    <p:sldId id="378" r:id="rId9"/>
    <p:sldId id="389" r:id="rId10"/>
    <p:sldId id="387" r:id="rId11"/>
    <p:sldId id="390" r:id="rId12"/>
    <p:sldId id="391" r:id="rId13"/>
    <p:sldId id="384" r:id="rId14"/>
    <p:sldId id="385" r:id="rId15"/>
    <p:sldId id="386" r:id="rId16"/>
    <p:sldId id="388" r:id="rId17"/>
    <p:sldId id="382" r:id="rId18"/>
    <p:sldId id="364" r:id="rId19"/>
    <p:sldId id="395" r:id="rId20"/>
    <p:sldId id="365" r:id="rId21"/>
    <p:sldId id="400" r:id="rId22"/>
    <p:sldId id="398" r:id="rId23"/>
    <p:sldId id="396" r:id="rId24"/>
    <p:sldId id="402" r:id="rId25"/>
    <p:sldId id="401" r:id="rId26"/>
    <p:sldId id="392" r:id="rId27"/>
    <p:sldId id="376" r:id="rId28"/>
    <p:sldId id="411" r:id="rId29"/>
    <p:sldId id="412" r:id="rId30"/>
    <p:sldId id="393" r:id="rId31"/>
    <p:sldId id="399" r:id="rId32"/>
    <p:sldId id="404" r:id="rId33"/>
    <p:sldId id="377" r:id="rId34"/>
    <p:sldId id="403" r:id="rId35"/>
    <p:sldId id="405" r:id="rId36"/>
    <p:sldId id="381" r:id="rId37"/>
    <p:sldId id="409" r:id="rId38"/>
    <p:sldId id="410" r:id="rId39"/>
    <p:sldId id="406" r:id="rId40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Book Antiqua" pitchFamily="18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Book Antiqua" pitchFamily="18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Book Antiqua" pitchFamily="18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Book Antiqua" pitchFamily="18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Book Antiqua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2"/>
        </a:solidFill>
        <a:latin typeface="Book Antiqua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2"/>
        </a:solidFill>
        <a:latin typeface="Book Antiqua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2"/>
        </a:solidFill>
        <a:latin typeface="Book Antiqua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2"/>
        </a:solidFill>
        <a:latin typeface="Book Antiqu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CC"/>
    <a:srgbClr val="3399FF"/>
    <a:srgbClr val="0000FF"/>
    <a:srgbClr val="663300"/>
    <a:srgbClr val="009900"/>
    <a:srgbClr val="FFFF99"/>
    <a:srgbClr val="003399"/>
    <a:srgbClr val="4D804D"/>
    <a:srgbClr val="66B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457" autoAdjust="0"/>
    <p:restoredTop sz="99200" autoAdjust="0"/>
  </p:normalViewPr>
  <p:slideViewPr>
    <p:cSldViewPr>
      <p:cViewPr>
        <p:scale>
          <a:sx n="70" d="100"/>
          <a:sy n="70" d="100"/>
        </p:scale>
        <p:origin x="-115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90" d="100"/>
        <a:sy n="90" d="100"/>
      </p:scale>
      <p:origin x="0" y="6180"/>
    </p:cViewPr>
  </p:sorterViewPr>
  <p:notesViewPr>
    <p:cSldViewPr>
      <p:cViewPr varScale="1">
        <p:scale>
          <a:sx n="93" d="100"/>
          <a:sy n="93" d="100"/>
        </p:scale>
        <p:origin x="-3726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39B4D5D-18B7-4285-8EA1-9D9D729BC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171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6531302-7A87-4B08-AEEE-F79258363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09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sample </a:t>
            </a:r>
            <a:r>
              <a:rPr lang="en-US" b="1" dirty="0"/>
              <a:t>Title Slide with Picture </a:t>
            </a:r>
            <a:r>
              <a:rPr lang="en-US" dirty="0"/>
              <a:t>ideal for including a dark picture with a brief title and subtitle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4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sample </a:t>
            </a:r>
            <a:r>
              <a:rPr lang="en-US" b="1" dirty="0"/>
              <a:t>Title Slide with Picture </a:t>
            </a:r>
            <a:r>
              <a:rPr lang="en-US" dirty="0"/>
              <a:t>ideal for including a dark picture with a brief title and subtitle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4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4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1C9DC-8908-43BF-B37E-4051C2A60A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2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D2443-71FF-4AC3-9046-22FB9DE21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1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365D9-ED50-450B-B71C-CFF7783CF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3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88CC-1FD5-49FA-B229-EE6F39355D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33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07CC7-043B-4C98-9592-BB97C415A3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2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1C9DC-8908-43BF-B37E-4051C2A60A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3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CB2C-31A1-4542-9D21-22C81FBC1C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06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64D96-15BE-4381-807A-F4D9313D15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56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6A863-5A2B-441C-85FE-ADBB03ACB0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31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DBBFE-8E09-4706-B610-861B72A999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27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D2F73-EA33-453A-971D-F1FE646FBC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CB2C-31A1-4542-9D21-22C81FBC1C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94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D02A2-EF2D-451D-947E-E3BA2F4DDB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8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353DE-CDDB-4310-8E76-55BF658840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46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334CD-A1D4-4D23-A3D8-19B92D59C1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57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D2443-71FF-4AC3-9046-22FB9DE21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98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365D9-ED50-450B-B71C-CFF7783CF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88CC-1FD5-49FA-B229-EE6F39355D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47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07CC7-043B-4C98-9592-BB97C415A3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61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Pictur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763520"/>
            <a:ext cx="6858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19600"/>
            <a:ext cx="6858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copyright"/>
          <p:cNvSpPr txBox="1"/>
          <p:nvPr userDrawn="1"/>
        </p:nvSpPr>
        <p:spPr>
          <a:xfrm>
            <a:off x="457200" y="6482536"/>
            <a:ext cx="2819400" cy="22306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910070"/>
            <a:ext cx="2593853" cy="7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96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763520"/>
            <a:ext cx="6858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19600"/>
            <a:ext cx="6858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copyright"/>
          <p:cNvSpPr txBox="1"/>
          <p:nvPr userDrawn="1"/>
        </p:nvSpPr>
        <p:spPr>
          <a:xfrm>
            <a:off x="457200" y="6482536"/>
            <a:ext cx="2819400" cy="22306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 smtClean="0">
                <a:solidFill>
                  <a:srgbClr val="F8F8F8">
                    <a:lumMod val="75000"/>
                  </a:srgbClr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05467"/>
            <a:ext cx="1152128" cy="12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858000" cy="1828800"/>
          </a:xfrm>
        </p:spPr>
        <p:txBody>
          <a:bodyPr anchor="t"/>
          <a:lstStyle>
            <a:lvl1pPr algn="l">
              <a:defRPr sz="3200" b="1"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419600"/>
            <a:ext cx="6858000" cy="11887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3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64D96-15BE-4381-807A-F4D9313D15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74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1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3856"/>
            <a:ext cx="8229600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399"/>
            <a:ext cx="8229600" cy="44196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094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3856"/>
            <a:ext cx="8229600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A1F5A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09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3986784" cy="4800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200"/>
            </a:lvl5pPr>
            <a:lvl6pPr marL="914400" indent="0">
              <a:buNone/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295401"/>
            <a:ext cx="3986784" cy="4800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944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3856"/>
            <a:ext cx="8229600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676399"/>
            <a:ext cx="3986784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1"/>
            <a:ext cx="3986784" cy="4038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0016" y="1676399"/>
            <a:ext cx="3986784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2057401"/>
            <a:ext cx="3986784" cy="4038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l</a:t>
            </a:r>
          </a:p>
        </p:txBody>
      </p:sp>
    </p:spTree>
    <p:extLst>
      <p:ext uri="{BB962C8B-B14F-4D97-AF65-F5344CB8AC3E}">
        <p14:creationId xmlns:p14="http://schemas.microsoft.com/office/powerpoint/2010/main" val="22828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5715000" cy="4800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200"/>
            </a:lvl4pPr>
            <a:lvl5pPr>
              <a:defRPr sz="1200"/>
            </a:lvl5pPr>
            <a:lvl6pPr marL="914400" indent="0">
              <a:buNone/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1295400"/>
            <a:ext cx="228600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2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95400"/>
            <a:ext cx="50292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0" y="1295400"/>
            <a:ext cx="292608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70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95400"/>
            <a:ext cx="50292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0" y="1295400"/>
            <a:ext cx="292608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021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95400"/>
            <a:ext cx="3986784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00016" y="1295400"/>
            <a:ext cx="3986784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953000"/>
            <a:ext cx="3986784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4700016" y="4953000"/>
            <a:ext cx="3986784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6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95400"/>
            <a:ext cx="256032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11392"/>
            <a:ext cx="256032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3291840" y="1295400"/>
            <a:ext cx="256032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6126480" y="1295400"/>
            <a:ext cx="256032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291840" y="4211392"/>
            <a:ext cx="256032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/>
          </p:nvPr>
        </p:nvSpPr>
        <p:spPr>
          <a:xfrm>
            <a:off x="6126480" y="4211392"/>
            <a:ext cx="256032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7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6A863-5A2B-441C-85FE-ADBB03ACB0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246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8pPr>
              <a:defRPr/>
            </a:lvl8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381750"/>
            <a:ext cx="1905000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40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DBBFE-8E09-4706-B610-861B72A999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6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D2F73-EA33-453A-971D-F1FE646FBC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6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D02A2-EF2D-451D-947E-E3BA2F4DDB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8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353DE-CDDB-4310-8E76-55BF658840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334CD-A1D4-4D23-A3D8-19B92D59C1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4087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05B07FBD-03ED-463D-A2B7-A14D5D984A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4087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05B07FBD-03ED-463D-A2B7-A14D5D984A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6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9572"/>
            <a:ext cx="1512168" cy="46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1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  <p:sldLayoutId id="214748415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tx1"/>
        </a:buClr>
        <a:buFont typeface="HP Simplified" panose="020B0604020204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2.xml"/><Relationship Id="rId6" Type="http://schemas.openxmlformats.org/officeDocument/2006/relationships/image" Target="../media/image41.jpeg"/><Relationship Id="rId5" Type="http://schemas.openxmlformats.org/officeDocument/2006/relationships/image" Target="../media/image9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9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Robert.Nowak@unece.org" TargetMode="External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949280"/>
            <a:ext cx="4474840" cy="792088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</a:pPr>
            <a:r>
              <a:rPr lang="en-GB" alt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en-GB" alt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Nowak, Transport Division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</a:pPr>
            <a:r>
              <a:rPr lang="en-GB" alt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Addis Ababa, 9 July </a:t>
            </a:r>
            <a:r>
              <a:rPr lang="en-GB" alt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5496" y="1292567"/>
            <a:ext cx="885698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United Nations road safety conventions and the Decade of Action for Road Safety</a:t>
            </a:r>
            <a:endParaRPr lang="en-US" alt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0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8" t="19768" r="19926" b="21460"/>
          <a:stretch/>
        </p:blipFill>
        <p:spPr bwMode="auto">
          <a:xfrm>
            <a:off x="1409239" y="980728"/>
            <a:ext cx="6434916" cy="47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627784" y="4725144"/>
            <a:ext cx="63367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 Contracting Parties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t="19682" r="10693" b="9441"/>
          <a:stretch>
            <a:fillRect/>
          </a:stretch>
        </p:blipFill>
        <p:spPr bwMode="auto">
          <a:xfrm>
            <a:off x="735272" y="1498183"/>
            <a:ext cx="2231901" cy="186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4" t="17729" r="27849" b="9636"/>
          <a:stretch>
            <a:fillRect/>
          </a:stretch>
        </p:blipFill>
        <p:spPr bwMode="auto">
          <a:xfrm>
            <a:off x="3698026" y="1498183"/>
            <a:ext cx="1558165" cy="19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t="14778" r="25471" b="11610"/>
          <a:stretch>
            <a:fillRect/>
          </a:stretch>
        </p:blipFill>
        <p:spPr bwMode="auto">
          <a:xfrm>
            <a:off x="6459714" y="1526032"/>
            <a:ext cx="1697179" cy="19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1" r="22688" b="26367"/>
          <a:stretch>
            <a:fillRect/>
          </a:stretch>
        </p:blipFill>
        <p:spPr bwMode="auto">
          <a:xfrm>
            <a:off x="672654" y="4000129"/>
            <a:ext cx="2294519" cy="122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t="4926" b="10634"/>
          <a:stretch>
            <a:fillRect/>
          </a:stretch>
        </p:blipFill>
        <p:spPr bwMode="auto">
          <a:xfrm>
            <a:off x="6459715" y="3874686"/>
            <a:ext cx="1697178" cy="165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88171" y="764704"/>
            <a:ext cx="3240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24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Regulations</a:t>
            </a:r>
            <a:endParaRPr lang="en-GB" altLang="en-US" sz="2400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www.reifen4x4.com/images/ec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74" y="3659552"/>
            <a:ext cx="3492540" cy="295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4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106-0628_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1052513"/>
            <a:ext cx="31781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 descr="113-1312_IM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3933825"/>
            <a:ext cx="31670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box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470098" cy="21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750" y="1571308"/>
            <a:ext cx="43258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GB" altLang="en-US" sz="24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requirements to ensure a high level of safety of international transport of dangerous goods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68153" y="476672"/>
            <a:ext cx="57961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of Dangerous Goods</a:t>
            </a:r>
            <a:endParaRPr lang="en-GB" altLang="en-US" sz="2800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4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18512" r="13818" b="15538"/>
          <a:stretch>
            <a:fillRect/>
          </a:stretch>
        </p:blipFill>
        <p:spPr bwMode="auto">
          <a:xfrm>
            <a:off x="1619250" y="1916113"/>
            <a:ext cx="55435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39552" y="836712"/>
            <a:ext cx="8496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Infrastructure: road, railway, inland waterways, combined transport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5536" y="5876925"/>
            <a:ext cx="8569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frameworks for the development of coherent international</a:t>
            </a:r>
            <a:br>
              <a:rPr lang="en-GB" altLang="en-US" sz="20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0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networks</a:t>
            </a:r>
            <a:r>
              <a:rPr lang="en-US" altLang="en-US" sz="2000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2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Ins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00213"/>
            <a:ext cx="5484813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2263" y="2436813"/>
            <a:ext cx="24479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GB" altLang="en-US" sz="2400" b="1" dirty="0" smtClean="0">
                <a:solidFill>
                  <a:srgbClr val="6699FF"/>
                </a:solidFill>
                <a:latin typeface="Calibri" pitchFamily="34" charset="0"/>
              </a:rPr>
              <a:t>Uniform working conditions for drivers of commercial vehicles engaged in international road transport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98897" y="764704"/>
            <a:ext cx="7201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rgbClr val="6699FF"/>
                </a:solidFill>
                <a:latin typeface="Calibri" pitchFamily="34" charset="0"/>
              </a:rPr>
              <a:t>Hours and Conditions of Work (AETR)</a:t>
            </a:r>
            <a:endParaRPr lang="en-GB" altLang="en-US" sz="2800" dirty="0" smtClean="0">
              <a:solidFill>
                <a:srgbClr val="6699FF"/>
              </a:solidFill>
              <a:latin typeface="Calibri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6911975" y="6021388"/>
            <a:ext cx="4464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i="1" dirty="0" smtClean="0">
                <a:solidFill>
                  <a:srgbClr val="000000"/>
                </a:solidFill>
              </a:rPr>
              <a:t>Digital </a:t>
            </a:r>
            <a:r>
              <a:rPr lang="en-US" altLang="en-US" i="1" dirty="0" err="1" smtClean="0">
                <a:solidFill>
                  <a:srgbClr val="000000"/>
                </a:solidFill>
              </a:rPr>
              <a:t>Tachograph</a:t>
            </a:r>
            <a:endParaRPr lang="en-US" altLang="en-US" i="1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74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1806" r="10693" b="4514"/>
          <a:stretch>
            <a:fillRect/>
          </a:stretch>
        </p:blipFill>
        <p:spPr bwMode="auto">
          <a:xfrm>
            <a:off x="2123728" y="1484784"/>
            <a:ext cx="488791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CA5BC97-011F-44F9-B640-F90C5F0CB5B8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16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979613" y="908050"/>
            <a:ext cx="511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 dirty="0" smtClean="0">
                <a:solidFill>
                  <a:srgbClr val="000000"/>
                </a:solidFill>
                <a:latin typeface="Calibri" pitchFamily="34" charset="0"/>
              </a:rPr>
              <a:t>PLAN OF ACTION</a:t>
            </a:r>
            <a:endParaRPr lang="en-US" altLang="en-US" sz="2400" b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1835150" y="1628775"/>
            <a:ext cx="540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Goal: to halt or reverse the increasing trend in road traffic fatalities</a:t>
            </a:r>
            <a:endParaRPr lang="en-US" altLang="en-US" sz="20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971550" y="2997200"/>
            <a:ext cx="28797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National activities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International activities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Funding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Monitoring</a:t>
            </a:r>
            <a:endParaRPr lang="en-US" altLang="en-US" sz="24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2104" name="Rectangle 8"/>
          <p:cNvSpPr>
            <a:spLocks noChangeArrowheads="1"/>
          </p:cNvSpPr>
          <p:nvPr/>
        </p:nvSpPr>
        <p:spPr bwMode="auto">
          <a:xfrm>
            <a:off x="1908175" y="1628775"/>
            <a:ext cx="5400675" cy="792163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3708400" y="2997200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Five pillars</a:t>
            </a:r>
            <a:endParaRPr lang="en-US" altLang="en-US" sz="24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7" name="Text Box 10"/>
          <p:cNvSpPr txBox="1">
            <a:spLocks noChangeArrowheads="1"/>
          </p:cNvSpPr>
          <p:nvPr/>
        </p:nvSpPr>
        <p:spPr bwMode="auto">
          <a:xfrm>
            <a:off x="7092950" y="2492375"/>
            <a:ext cx="143986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  <a:endParaRPr lang="en-US" altLang="en-US" sz="18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8" name="Text Box 11"/>
          <p:cNvSpPr txBox="1">
            <a:spLocks noChangeArrowheads="1"/>
          </p:cNvSpPr>
          <p:nvPr/>
        </p:nvSpPr>
        <p:spPr bwMode="auto">
          <a:xfrm>
            <a:off x="5940425" y="2492375"/>
            <a:ext cx="360363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1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3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4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5</a:t>
            </a:r>
            <a:endParaRPr lang="en-US" altLang="en-US" sz="20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9" name="Line 12"/>
          <p:cNvSpPr>
            <a:spLocks noChangeShapeType="1"/>
          </p:cNvSpPr>
          <p:nvPr/>
        </p:nvSpPr>
        <p:spPr bwMode="auto">
          <a:xfrm>
            <a:off x="6227763" y="3644900"/>
            <a:ext cx="720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0" name="Line 13"/>
          <p:cNvSpPr>
            <a:spLocks noChangeShapeType="1"/>
          </p:cNvSpPr>
          <p:nvPr/>
        </p:nvSpPr>
        <p:spPr bwMode="auto">
          <a:xfrm>
            <a:off x="6948488" y="2636838"/>
            <a:ext cx="0" cy="1512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1" name="Text Box 14"/>
          <p:cNvSpPr txBox="1">
            <a:spLocks noChangeArrowheads="1"/>
          </p:cNvSpPr>
          <p:nvPr/>
        </p:nvSpPr>
        <p:spPr bwMode="auto">
          <a:xfrm>
            <a:off x="3708400" y="3619500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Five activities</a:t>
            </a:r>
            <a:endParaRPr lang="en-US" altLang="en-US" sz="24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12" name="Text Box 15"/>
          <p:cNvSpPr txBox="1">
            <a:spLocks noChangeArrowheads="1"/>
          </p:cNvSpPr>
          <p:nvPr/>
        </p:nvSpPr>
        <p:spPr bwMode="auto">
          <a:xfrm>
            <a:off x="3851275" y="5013325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Five pillars</a:t>
            </a:r>
            <a:endParaRPr lang="en-US" altLang="en-US" sz="24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13" name="Text Box 16"/>
          <p:cNvSpPr txBox="1">
            <a:spLocks noChangeArrowheads="1"/>
          </p:cNvSpPr>
          <p:nvPr/>
        </p:nvSpPr>
        <p:spPr bwMode="auto">
          <a:xfrm>
            <a:off x="5940425" y="4581525"/>
            <a:ext cx="36036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1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3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4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5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6 </a:t>
            </a:r>
            <a:endParaRPr lang="en-US" altLang="en-US" sz="20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14" name="Line 17"/>
          <p:cNvSpPr>
            <a:spLocks noChangeShapeType="1"/>
          </p:cNvSpPr>
          <p:nvPr/>
        </p:nvSpPr>
        <p:spPr bwMode="auto">
          <a:xfrm>
            <a:off x="6227763" y="5734050"/>
            <a:ext cx="720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5" name="Line 18"/>
          <p:cNvSpPr>
            <a:spLocks noChangeShapeType="1"/>
          </p:cNvSpPr>
          <p:nvPr/>
        </p:nvSpPr>
        <p:spPr bwMode="auto">
          <a:xfrm>
            <a:off x="6948488" y="4652963"/>
            <a:ext cx="0" cy="1512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6" name="Text Box 19"/>
          <p:cNvSpPr txBox="1">
            <a:spLocks noChangeArrowheads="1"/>
          </p:cNvSpPr>
          <p:nvPr/>
        </p:nvSpPr>
        <p:spPr bwMode="auto">
          <a:xfrm>
            <a:off x="7092950" y="4497388"/>
            <a:ext cx="1439863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  <a:endParaRPr lang="en-US" altLang="en-US" sz="18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17" name="Text Box 20"/>
          <p:cNvSpPr txBox="1">
            <a:spLocks noChangeArrowheads="1"/>
          </p:cNvSpPr>
          <p:nvPr/>
        </p:nvSpPr>
        <p:spPr bwMode="auto">
          <a:xfrm>
            <a:off x="4211638" y="6165850"/>
            <a:ext cx="1512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International</a:t>
            </a:r>
            <a:endParaRPr lang="en-US" altLang="en-US" sz="18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2117" name="Rectangle 21"/>
          <p:cNvSpPr>
            <a:spLocks noChangeArrowheads="1"/>
          </p:cNvSpPr>
          <p:nvPr/>
        </p:nvSpPr>
        <p:spPr bwMode="auto">
          <a:xfrm>
            <a:off x="900113" y="2924175"/>
            <a:ext cx="2592387" cy="649288"/>
          </a:xfrm>
          <a:prstGeom prst="rect">
            <a:avLst/>
          </a:prstGeom>
          <a:solidFill>
            <a:srgbClr val="FFFF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18" name="Rectangle 22"/>
          <p:cNvSpPr>
            <a:spLocks noChangeArrowheads="1"/>
          </p:cNvSpPr>
          <p:nvPr/>
        </p:nvSpPr>
        <p:spPr bwMode="auto">
          <a:xfrm>
            <a:off x="3635375" y="2924175"/>
            <a:ext cx="1728788" cy="649288"/>
          </a:xfrm>
          <a:prstGeom prst="rect">
            <a:avLst/>
          </a:prstGeom>
          <a:solidFill>
            <a:srgbClr val="FFFF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5724525" y="2492375"/>
            <a:ext cx="2592388" cy="1800225"/>
          </a:xfrm>
          <a:prstGeom prst="rect">
            <a:avLst/>
          </a:prstGeom>
          <a:solidFill>
            <a:srgbClr val="FFFF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900113" y="3644900"/>
            <a:ext cx="2592387" cy="720725"/>
          </a:xfrm>
          <a:prstGeom prst="rect">
            <a:avLst/>
          </a:prstGeom>
          <a:solidFill>
            <a:srgbClr val="648DC9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3635375" y="3644900"/>
            <a:ext cx="1944688" cy="720725"/>
          </a:xfrm>
          <a:prstGeom prst="rect">
            <a:avLst/>
          </a:prstGeom>
          <a:solidFill>
            <a:srgbClr val="648DC9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22" name="Rectangle 26"/>
          <p:cNvSpPr>
            <a:spLocks noChangeArrowheads="1"/>
          </p:cNvSpPr>
          <p:nvPr/>
        </p:nvSpPr>
        <p:spPr bwMode="auto">
          <a:xfrm>
            <a:off x="900113" y="4437063"/>
            <a:ext cx="2592387" cy="647700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900113" y="4941888"/>
            <a:ext cx="2592387" cy="720725"/>
          </a:xfrm>
          <a:prstGeom prst="rect">
            <a:avLst/>
          </a:prstGeom>
          <a:solidFill>
            <a:srgbClr val="0080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24" name="Rectangle 28"/>
          <p:cNvSpPr>
            <a:spLocks noChangeArrowheads="1"/>
          </p:cNvSpPr>
          <p:nvPr/>
        </p:nvSpPr>
        <p:spPr bwMode="auto">
          <a:xfrm>
            <a:off x="3708400" y="4941888"/>
            <a:ext cx="2160588" cy="720725"/>
          </a:xfrm>
          <a:prstGeom prst="rect">
            <a:avLst/>
          </a:prstGeom>
          <a:solidFill>
            <a:srgbClr val="0080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5940425" y="4508500"/>
            <a:ext cx="2808288" cy="1800225"/>
          </a:xfrm>
          <a:prstGeom prst="rect">
            <a:avLst/>
          </a:prstGeom>
          <a:solidFill>
            <a:srgbClr val="0080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26" name="Rectangle 30"/>
          <p:cNvSpPr>
            <a:spLocks noChangeArrowheads="1"/>
          </p:cNvSpPr>
          <p:nvPr/>
        </p:nvSpPr>
        <p:spPr bwMode="auto">
          <a:xfrm>
            <a:off x="3708400" y="6165850"/>
            <a:ext cx="2592388" cy="460375"/>
          </a:xfrm>
          <a:prstGeom prst="rect">
            <a:avLst/>
          </a:prstGeom>
          <a:solidFill>
            <a:srgbClr val="0080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4" grpId="0" animBg="1"/>
      <p:bldP spid="132117" grpId="0" animBg="1"/>
      <p:bldP spid="132118" grpId="0" animBg="1"/>
      <p:bldP spid="132119" grpId="0" animBg="1"/>
      <p:bldP spid="132120" grpId="0" animBg="1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CA5BC97-011F-44F9-B640-F90C5F0CB5B8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17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979613" y="908050"/>
            <a:ext cx="511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 dirty="0" smtClean="0">
                <a:solidFill>
                  <a:srgbClr val="000000"/>
                </a:solidFill>
                <a:latin typeface="Calibri" pitchFamily="34" charset="0"/>
              </a:rPr>
              <a:t>PLAN OF ACTION</a:t>
            </a:r>
            <a:endParaRPr lang="en-US" altLang="en-US" sz="2400" b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1835150" y="1628775"/>
            <a:ext cx="540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Goal: to halt or reverse the increasing trend in road traffic fatalities</a:t>
            </a:r>
            <a:endParaRPr lang="en-US" altLang="en-US" sz="20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971550" y="2997200"/>
            <a:ext cx="28797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National activities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International activities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Funding</a:t>
            </a:r>
          </a:p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Monitoring</a:t>
            </a:r>
            <a:endParaRPr lang="en-US" altLang="en-US" sz="24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3708400" y="2997200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Five pillars</a:t>
            </a:r>
            <a:endParaRPr lang="en-US" altLang="en-US" sz="24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7" name="Text Box 10"/>
          <p:cNvSpPr txBox="1">
            <a:spLocks noChangeArrowheads="1"/>
          </p:cNvSpPr>
          <p:nvPr/>
        </p:nvSpPr>
        <p:spPr bwMode="auto">
          <a:xfrm>
            <a:off x="7092950" y="2492375"/>
            <a:ext cx="143986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Activities</a:t>
            </a:r>
            <a:endParaRPr lang="en-US" altLang="en-US" sz="18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8" name="Text Box 11"/>
          <p:cNvSpPr txBox="1">
            <a:spLocks noChangeArrowheads="1"/>
          </p:cNvSpPr>
          <p:nvPr/>
        </p:nvSpPr>
        <p:spPr bwMode="auto">
          <a:xfrm>
            <a:off x="5940425" y="2492375"/>
            <a:ext cx="360363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1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3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4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5</a:t>
            </a:r>
            <a:endParaRPr lang="en-US" altLang="en-US" sz="20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9" name="Line 12"/>
          <p:cNvSpPr>
            <a:spLocks noChangeShapeType="1"/>
          </p:cNvSpPr>
          <p:nvPr/>
        </p:nvSpPr>
        <p:spPr bwMode="auto">
          <a:xfrm>
            <a:off x="6227763" y="3644900"/>
            <a:ext cx="720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0" name="Line 13"/>
          <p:cNvSpPr>
            <a:spLocks noChangeShapeType="1"/>
          </p:cNvSpPr>
          <p:nvPr/>
        </p:nvSpPr>
        <p:spPr bwMode="auto">
          <a:xfrm>
            <a:off x="6948488" y="2636838"/>
            <a:ext cx="0" cy="1512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1" name="Text Box 14"/>
          <p:cNvSpPr txBox="1">
            <a:spLocks noChangeArrowheads="1"/>
          </p:cNvSpPr>
          <p:nvPr/>
        </p:nvSpPr>
        <p:spPr bwMode="auto">
          <a:xfrm>
            <a:off x="3708400" y="3619500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Five activities</a:t>
            </a:r>
            <a:endParaRPr lang="en-US" altLang="en-US" sz="24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12" name="Text Box 15"/>
          <p:cNvSpPr txBox="1">
            <a:spLocks noChangeArrowheads="1"/>
          </p:cNvSpPr>
          <p:nvPr/>
        </p:nvSpPr>
        <p:spPr bwMode="auto">
          <a:xfrm>
            <a:off x="3851275" y="5013325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400" b="1" smtClean="0">
                <a:solidFill>
                  <a:srgbClr val="000000"/>
                </a:solidFill>
                <a:latin typeface="Calibri" pitchFamily="34" charset="0"/>
              </a:rPr>
              <a:t>Five pillars</a:t>
            </a:r>
            <a:endParaRPr lang="en-US" altLang="en-US" sz="24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13" name="Text Box 16"/>
          <p:cNvSpPr txBox="1">
            <a:spLocks noChangeArrowheads="1"/>
          </p:cNvSpPr>
          <p:nvPr/>
        </p:nvSpPr>
        <p:spPr bwMode="auto">
          <a:xfrm>
            <a:off x="5940425" y="4581525"/>
            <a:ext cx="36036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1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3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4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5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2000" b="1" smtClean="0">
                <a:solidFill>
                  <a:srgbClr val="000000"/>
                </a:solidFill>
                <a:latin typeface="Calibri" pitchFamily="34" charset="0"/>
              </a:rPr>
              <a:t>6 </a:t>
            </a:r>
            <a:endParaRPr lang="en-US" altLang="en-US" sz="20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14" name="Line 17"/>
          <p:cNvSpPr>
            <a:spLocks noChangeShapeType="1"/>
          </p:cNvSpPr>
          <p:nvPr/>
        </p:nvSpPr>
        <p:spPr bwMode="auto">
          <a:xfrm>
            <a:off x="6227763" y="5734050"/>
            <a:ext cx="720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5" name="Line 18"/>
          <p:cNvSpPr>
            <a:spLocks noChangeShapeType="1"/>
          </p:cNvSpPr>
          <p:nvPr/>
        </p:nvSpPr>
        <p:spPr bwMode="auto">
          <a:xfrm>
            <a:off x="6948488" y="4652963"/>
            <a:ext cx="0" cy="1512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6" name="Text Box 19"/>
          <p:cNvSpPr txBox="1">
            <a:spLocks noChangeArrowheads="1"/>
          </p:cNvSpPr>
          <p:nvPr/>
        </p:nvSpPr>
        <p:spPr bwMode="auto">
          <a:xfrm>
            <a:off x="7092950" y="4497388"/>
            <a:ext cx="1439863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</a:p>
          <a:p>
            <a:pPr algn="l" eaLnBrk="1" hangingPunct="1">
              <a:spcBef>
                <a:spcPct val="5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Indicators</a:t>
            </a:r>
            <a:endParaRPr lang="en-US" altLang="en-US" sz="18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17" name="Text Box 20"/>
          <p:cNvSpPr txBox="1">
            <a:spLocks noChangeArrowheads="1"/>
          </p:cNvSpPr>
          <p:nvPr/>
        </p:nvSpPr>
        <p:spPr bwMode="auto">
          <a:xfrm>
            <a:off x="4211638" y="6165850"/>
            <a:ext cx="1512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1800" b="1" smtClean="0">
                <a:solidFill>
                  <a:srgbClr val="000000"/>
                </a:solidFill>
                <a:latin typeface="Calibri" pitchFamily="34" charset="0"/>
              </a:rPr>
              <a:t>International</a:t>
            </a:r>
            <a:endParaRPr lang="en-US" altLang="en-US" sz="18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2117" name="Rectangle 21"/>
          <p:cNvSpPr>
            <a:spLocks noChangeArrowheads="1"/>
          </p:cNvSpPr>
          <p:nvPr/>
        </p:nvSpPr>
        <p:spPr bwMode="auto">
          <a:xfrm>
            <a:off x="900113" y="2924175"/>
            <a:ext cx="2592387" cy="649288"/>
          </a:xfrm>
          <a:prstGeom prst="rect">
            <a:avLst/>
          </a:prstGeom>
          <a:solidFill>
            <a:srgbClr val="FFFF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18" name="Rectangle 22"/>
          <p:cNvSpPr>
            <a:spLocks noChangeArrowheads="1"/>
          </p:cNvSpPr>
          <p:nvPr/>
        </p:nvSpPr>
        <p:spPr bwMode="auto">
          <a:xfrm>
            <a:off x="3635375" y="2924175"/>
            <a:ext cx="1728788" cy="649288"/>
          </a:xfrm>
          <a:prstGeom prst="rect">
            <a:avLst/>
          </a:prstGeom>
          <a:solidFill>
            <a:srgbClr val="FFFF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5724525" y="2492375"/>
            <a:ext cx="2592388" cy="1800225"/>
          </a:xfrm>
          <a:prstGeom prst="rect">
            <a:avLst/>
          </a:prstGeom>
          <a:solidFill>
            <a:srgbClr val="FFFF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91F4839-4E98-4B0D-8B77-C77A4A2B412F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18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17513" r="22688" b="3754"/>
          <a:stretch>
            <a:fillRect/>
          </a:stretch>
        </p:blipFill>
        <p:spPr bwMode="auto">
          <a:xfrm>
            <a:off x="471488" y="765175"/>
            <a:ext cx="41005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18707" r="21777" b="31293"/>
          <a:stretch>
            <a:fillRect/>
          </a:stretch>
        </p:blipFill>
        <p:spPr bwMode="auto">
          <a:xfrm>
            <a:off x="900113" y="1268413"/>
            <a:ext cx="5256212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24609" r="23421" b="3125"/>
          <a:stretch>
            <a:fillRect/>
          </a:stretch>
        </p:blipFill>
        <p:spPr bwMode="auto">
          <a:xfrm>
            <a:off x="1763713" y="1700213"/>
            <a:ext cx="460851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15755" r="22493" b="8485"/>
          <a:stretch>
            <a:fillRect/>
          </a:stretch>
        </p:blipFill>
        <p:spPr bwMode="auto">
          <a:xfrm>
            <a:off x="2700338" y="2192338"/>
            <a:ext cx="4464050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24414" r="22688" b="7683"/>
          <a:stretch>
            <a:fillRect/>
          </a:stretch>
        </p:blipFill>
        <p:spPr bwMode="auto">
          <a:xfrm>
            <a:off x="3563938" y="2525713"/>
            <a:ext cx="460851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5243" r="22688" b="15538"/>
          <a:stretch>
            <a:fillRect/>
          </a:stretch>
        </p:blipFill>
        <p:spPr bwMode="auto">
          <a:xfrm>
            <a:off x="3851275" y="3068638"/>
            <a:ext cx="49688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323850" y="692150"/>
            <a:ext cx="4679950" cy="7207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3851275" y="3284538"/>
            <a:ext cx="4679950" cy="7207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 flipH="1" flipV="1">
            <a:off x="2700338" y="1268413"/>
            <a:ext cx="2879725" cy="2016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3" grpId="0" animBg="1"/>
      <p:bldP spid="30734" grpId="0" animBg="1"/>
      <p:bldP spid="307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91F4839-4E98-4B0D-8B77-C77A4A2B412F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19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17513" r="22688" b="3754"/>
          <a:stretch>
            <a:fillRect/>
          </a:stretch>
        </p:blipFill>
        <p:spPr bwMode="auto">
          <a:xfrm>
            <a:off x="683568" y="404664"/>
            <a:ext cx="6048672" cy="626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692696"/>
            <a:ext cx="6048672" cy="432048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4" y="2780928"/>
            <a:ext cx="6074296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604867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604867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Q:\UN Logo &amp; UNECE Logo\New UNECE Logo Horizontal\Logo Horizontal-PNG\UNECE Logo Landscape-blue-no background-vec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728192" cy="5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76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unece.org/fileadmin/_processed_/csm_UN_Palais_Ground_Globe_7467_m_02_ee361661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24536" y="1916832"/>
            <a:ext cx="431946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  <a:buFont typeface="Arial"/>
              <a:buChar char="•"/>
            </a:pPr>
            <a:r>
              <a:rPr lang="en-GB" sz="18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dialogue</a:t>
            </a:r>
            <a:endParaRPr lang="en-GB" sz="19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3000"/>
              </a:lnSpc>
              <a:buFont typeface="Arial"/>
              <a:buChar char="•"/>
            </a:pPr>
            <a:r>
              <a:rPr lang="en-GB" sz="19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Negotiation </a:t>
            </a:r>
            <a:r>
              <a:rPr lang="en-GB" sz="19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international legal </a:t>
            </a:r>
            <a:r>
              <a:rPr lang="en-GB" sz="19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</a:t>
            </a:r>
            <a:endParaRPr lang="en-GB" sz="19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3000"/>
              </a:lnSpc>
              <a:buFont typeface="Arial"/>
              <a:buChar char="•"/>
            </a:pPr>
            <a:r>
              <a:rPr lang="en-GB" sz="19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</a:t>
            </a:r>
            <a:r>
              <a:rPr lang="en-GB" sz="19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9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</a:t>
            </a:r>
            <a:r>
              <a:rPr lang="en-GB" sz="19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9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norms</a:t>
            </a:r>
            <a:endParaRPr lang="en-GB" sz="19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3000"/>
              </a:lnSpc>
              <a:buFont typeface="Arial"/>
              <a:buChar char="•"/>
            </a:pPr>
            <a:r>
              <a:rPr lang="en-GB" sz="19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Exchange of </a:t>
            </a:r>
            <a:r>
              <a:rPr lang="en-GB" sz="19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</a:t>
            </a:r>
            <a:r>
              <a:rPr lang="en-GB" sz="19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</a:t>
            </a:r>
            <a:endParaRPr lang="en-GB" sz="19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3000"/>
              </a:lnSpc>
              <a:buFont typeface="Arial"/>
              <a:buChar char="•"/>
            </a:pPr>
            <a:r>
              <a:rPr lang="en-GB" sz="19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Technical cooperation</a:t>
            </a:r>
            <a:endParaRPr lang="en-GB" sz="1900" b="1" i="0" dirty="0">
              <a:solidFill>
                <a:srgbClr val="6699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6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18707" r="21777" b="31293"/>
          <a:stretch>
            <a:fillRect/>
          </a:stretch>
        </p:blipFill>
        <p:spPr bwMode="auto">
          <a:xfrm>
            <a:off x="973078" y="1268412"/>
            <a:ext cx="7343338" cy="475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2060848"/>
            <a:ext cx="6984776" cy="432048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124000" y="5517232"/>
            <a:ext cx="6984776" cy="432048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9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24609" r="23421" b="3125"/>
          <a:stretch>
            <a:fillRect/>
          </a:stretch>
        </p:blipFill>
        <p:spPr bwMode="auto">
          <a:xfrm>
            <a:off x="1475656" y="868349"/>
            <a:ext cx="5688632" cy="551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1124744"/>
            <a:ext cx="6984776" cy="504056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043608" y="1916832"/>
            <a:ext cx="6984776" cy="648072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9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15755" r="22493" b="8485"/>
          <a:stretch>
            <a:fillRect/>
          </a:stretch>
        </p:blipFill>
        <p:spPr bwMode="auto">
          <a:xfrm>
            <a:off x="1253669" y="764704"/>
            <a:ext cx="5910720" cy="5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620688"/>
            <a:ext cx="6984776" cy="1224136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3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24414" r="22688" b="7683"/>
          <a:stretch>
            <a:fillRect/>
          </a:stretch>
        </p:blipFill>
        <p:spPr bwMode="auto">
          <a:xfrm>
            <a:off x="1403598" y="836712"/>
            <a:ext cx="6192738" cy="556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3717032"/>
            <a:ext cx="6984776" cy="93610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3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5243" r="22688" b="15538"/>
          <a:stretch>
            <a:fillRect/>
          </a:stretch>
        </p:blipFill>
        <p:spPr bwMode="auto">
          <a:xfrm>
            <a:off x="596736" y="764704"/>
            <a:ext cx="8223415" cy="535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5" y="1628800"/>
            <a:ext cx="8064575" cy="936104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7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843808" y="2960948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2" t="30780" r="35970" b="28358"/>
          <a:stretch/>
        </p:blipFill>
        <p:spPr bwMode="auto">
          <a:xfrm>
            <a:off x="2260513" y="1046102"/>
            <a:ext cx="4478957" cy="48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43458" y="116632"/>
            <a:ext cx="6192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3200" kern="0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Contracting</a:t>
            </a:r>
            <a:r>
              <a:rPr lang="fr-CH" sz="3200" kern="0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Parties in </a:t>
            </a:r>
            <a:r>
              <a:rPr lang="fr-CH" sz="3200" kern="0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en-GB" sz="3200" kern="0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1340768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1736812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3032956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2384884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2888940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2996952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2924944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3320988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6" y="3717032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32" y="2492896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1844824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0208" y="3465004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6136" y="4520412"/>
            <a:ext cx="576064" cy="2047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5193196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7904" y="1268760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7944" y="4689140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9992" y="4653136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0032" y="4509120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9832" y="2276872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9832" y="2888940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39752" y="2564904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6056" y="4077072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04320" y="3465004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83768" y="2852936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59832" y="2564904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75856" y="2708920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47864" y="2852936"/>
            <a:ext cx="288032" cy="900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3808" y="2888940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04048" y="3248980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88024" y="3429000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32040" y="3501008"/>
            <a:ext cx="576064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b="1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3" t="10634" r="32275" b="18489"/>
          <a:stretch>
            <a:fillRect/>
          </a:stretch>
        </p:blipFill>
        <p:spPr bwMode="auto">
          <a:xfrm>
            <a:off x="2627784" y="476672"/>
            <a:ext cx="218242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3" t="10829" r="32275" b="18489"/>
          <a:stretch>
            <a:fillRect/>
          </a:stretch>
        </p:blipFill>
        <p:spPr bwMode="auto">
          <a:xfrm>
            <a:off x="2684443" y="3717032"/>
            <a:ext cx="2097432" cy="296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45" y="1475110"/>
            <a:ext cx="840951" cy="11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37" y="4653136"/>
            <a:ext cx="840951" cy="118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5848" y="1556792"/>
            <a:ext cx="3744416" cy="36724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36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r>
              <a:rPr lang="fr-CH" sz="36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36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resolutions</a:t>
            </a:r>
            <a:r>
              <a:rPr lang="fr-CH" sz="36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CH" sz="3600" b="1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36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of good or best practices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CH" sz="36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CH" sz="36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Non-binding</a:t>
            </a:r>
            <a:endParaRPr lang="en-GB" sz="3600" b="1" dirty="0" err="1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2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7" t="10634" r="32275" b="22639"/>
          <a:stretch>
            <a:fillRect/>
          </a:stretch>
        </p:blipFill>
        <p:spPr bwMode="auto">
          <a:xfrm>
            <a:off x="4848912" y="980728"/>
            <a:ext cx="1715647" cy="228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unece.org/fileadmin/_migrated/pics/Spectrum_of_Road_Safety_Activites_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48" y="980728"/>
            <a:ext cx="1595332" cy="228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ytimg.com/vi/QlT_I33lwzM/mq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10" y="4990673"/>
            <a:ext cx="1823864" cy="11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ytimg.com/vi/X_nnquRymLI/mqdefau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74" y="3789040"/>
            <a:ext cx="1800200" cy="10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411" r="18433" b="16666"/>
          <a:stretch/>
        </p:blipFill>
        <p:spPr bwMode="auto">
          <a:xfrm>
            <a:off x="1581493" y="3789041"/>
            <a:ext cx="199349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04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484784"/>
            <a:ext cx="5472608" cy="41764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32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infrastructure</a:t>
            </a:r>
          </a:p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32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</a:t>
            </a:r>
            <a:r>
              <a:rPr lang="fr-CH" sz="32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endParaRPr lang="fr-CH" sz="32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32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</a:t>
            </a:r>
            <a:r>
              <a:rPr lang="fr-CH" sz="32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endParaRPr lang="fr-CH" sz="3200" b="1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32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Enforcement</a:t>
            </a:r>
            <a:endParaRPr lang="en-GB" dirty="0" err="1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7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26514" r="25345" b="44521"/>
          <a:stretch/>
        </p:blipFill>
        <p:spPr bwMode="auto">
          <a:xfrm>
            <a:off x="467544" y="980728"/>
            <a:ext cx="822567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22644" r="31638" b="29387"/>
          <a:stretch/>
        </p:blipFill>
        <p:spPr bwMode="auto">
          <a:xfrm>
            <a:off x="251521" y="3950431"/>
            <a:ext cx="3600400" cy="222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t="33678" r="30186" b="33161"/>
          <a:stretch/>
        </p:blipFill>
        <p:spPr bwMode="auto">
          <a:xfrm>
            <a:off x="4100711" y="3984987"/>
            <a:ext cx="4723727" cy="219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6590" y="188640"/>
            <a:ext cx="3041217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fr-CH" sz="24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infrastructure</a:t>
            </a:r>
          </a:p>
        </p:txBody>
      </p:sp>
      <p:sp>
        <p:nvSpPr>
          <p:cNvPr id="6" name="Oval 5"/>
          <p:cNvSpPr/>
          <p:nvPr/>
        </p:nvSpPr>
        <p:spPr>
          <a:xfrm>
            <a:off x="4932040" y="4172272"/>
            <a:ext cx="1296144" cy="1344960"/>
          </a:xfrm>
          <a:prstGeom prst="ellipse">
            <a:avLst/>
          </a:prstGeom>
          <a:noFill/>
          <a:ln w="63500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  <p:sp>
        <p:nvSpPr>
          <p:cNvPr id="7" name="Oval 6"/>
          <p:cNvSpPr/>
          <p:nvPr/>
        </p:nvSpPr>
        <p:spPr>
          <a:xfrm>
            <a:off x="179512" y="3812232"/>
            <a:ext cx="1296144" cy="1344960"/>
          </a:xfrm>
          <a:prstGeom prst="ellipse">
            <a:avLst/>
          </a:prstGeom>
          <a:noFill/>
          <a:ln w="63500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9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t="20535" r="19255" b="22256"/>
          <a:stretch/>
        </p:blipFill>
        <p:spPr bwMode="auto">
          <a:xfrm>
            <a:off x="362835" y="1268760"/>
            <a:ext cx="5577317" cy="417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977186" y="1412776"/>
            <a:ext cx="3059310" cy="96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200" indent="-457200" algn="l" eaLnBrk="1" fontAlgn="auto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H" sz="2800" kern="0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fr-CH" sz="2800" kern="0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endParaRPr lang="fr-CH" sz="2800" kern="0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12160" y="3212976"/>
            <a:ext cx="3024336" cy="18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200" indent="-457200" algn="l" eaLnBrk="1" fontAlgn="auto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H" sz="2800" kern="0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endParaRPr lang="fr-CH" sz="2800" kern="0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eaLnBrk="1" fontAlgn="auto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H" sz="2800" kern="0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</a:t>
            </a:r>
            <a:endParaRPr lang="fr-CH" sz="2800" kern="0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eaLnBrk="1" fontAlgn="auto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CH" sz="2800" kern="0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fr-CH" sz="2800" kern="0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assistance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2709" y="5951240"/>
            <a:ext cx="87137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kumimoji="0" lang="fr-C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global solutions are </a:t>
            </a:r>
            <a:r>
              <a:rPr kumimoji="0" lang="fr-CH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shaped</a:t>
            </a:r>
            <a:r>
              <a:rPr kumimoji="0" lang="fr-C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kumimoji="0" lang="fr-CH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1133" y="548680"/>
            <a:ext cx="7049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UNECE Transport Division</a:t>
            </a:r>
            <a:endParaRPr kumimoji="0" lang="en-GB" sz="32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5" t="5824" r="37155" b="10651"/>
          <a:stretch/>
        </p:blipFill>
        <p:spPr bwMode="auto">
          <a:xfrm>
            <a:off x="6400800" y="727871"/>
            <a:ext cx="2628722" cy="482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t="31839" r="41753" b="24785"/>
          <a:stretch/>
        </p:blipFill>
        <p:spPr bwMode="auto">
          <a:xfrm>
            <a:off x="2442334" y="1988840"/>
            <a:ext cx="3641834" cy="353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6" t="10691" r="50000" b="16666"/>
          <a:stretch/>
        </p:blipFill>
        <p:spPr bwMode="auto">
          <a:xfrm>
            <a:off x="510032" y="940408"/>
            <a:ext cx="1593198" cy="457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91974" y="800364"/>
            <a:ext cx="1842171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fr-CH" sz="24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</a:t>
            </a:r>
            <a:r>
              <a:rPr lang="fr-CH" sz="24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endParaRPr lang="fr-CH" sz="24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987824" y="3228820"/>
            <a:ext cx="1275427" cy="272188"/>
          </a:xfrm>
          <a:prstGeom prst="rightArrow">
            <a:avLst/>
          </a:prstGeom>
          <a:solidFill>
            <a:srgbClr val="C00000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  <p:sp>
        <p:nvSpPr>
          <p:cNvPr id="7" name="Right Arrow 6"/>
          <p:cNvSpPr/>
          <p:nvPr/>
        </p:nvSpPr>
        <p:spPr>
          <a:xfrm>
            <a:off x="4016653" y="2708920"/>
            <a:ext cx="1275427" cy="272188"/>
          </a:xfrm>
          <a:prstGeom prst="rightArrow">
            <a:avLst/>
          </a:prstGeom>
          <a:solidFill>
            <a:srgbClr val="C00000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  <p:sp>
        <p:nvSpPr>
          <p:cNvPr id="8" name="Right Arrow 7"/>
          <p:cNvSpPr/>
          <p:nvPr/>
        </p:nvSpPr>
        <p:spPr>
          <a:xfrm rot="16200000">
            <a:off x="7272301" y="3969061"/>
            <a:ext cx="1800199" cy="864095"/>
          </a:xfrm>
          <a:prstGeom prst="rightArrow">
            <a:avLst/>
          </a:prstGeom>
          <a:solidFill>
            <a:srgbClr val="C00000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0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07704" y="548680"/>
            <a:ext cx="4320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rules</a:t>
            </a:r>
            <a:endParaRPr lang="en-GB" altLang="en-US" sz="2400" b="1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2" t="37160" r="29138" b="31117"/>
          <a:stretch/>
        </p:blipFill>
        <p:spPr bwMode="auto">
          <a:xfrm>
            <a:off x="1565556" y="4005064"/>
            <a:ext cx="5526724" cy="257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6488" r="26465" b="22184"/>
          <a:stretch/>
        </p:blipFill>
        <p:spPr bwMode="auto">
          <a:xfrm>
            <a:off x="2123728" y="1268760"/>
            <a:ext cx="3888432" cy="24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779912" y="931912"/>
            <a:ext cx="1296144" cy="1344960"/>
          </a:xfrm>
          <a:prstGeom prst="ellipse">
            <a:avLst/>
          </a:prstGeom>
          <a:noFill/>
          <a:ln w="63500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  <p:sp>
        <p:nvSpPr>
          <p:cNvPr id="6" name="Oval 5"/>
          <p:cNvSpPr/>
          <p:nvPr/>
        </p:nvSpPr>
        <p:spPr>
          <a:xfrm>
            <a:off x="3347864" y="4100264"/>
            <a:ext cx="1296144" cy="1344960"/>
          </a:xfrm>
          <a:prstGeom prst="ellipse">
            <a:avLst/>
          </a:prstGeom>
          <a:noFill/>
          <a:ln w="63500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  <p:sp>
        <p:nvSpPr>
          <p:cNvPr id="8" name="Oval 7"/>
          <p:cNvSpPr/>
          <p:nvPr/>
        </p:nvSpPr>
        <p:spPr>
          <a:xfrm>
            <a:off x="4860032" y="4772744"/>
            <a:ext cx="1656184" cy="1680592"/>
          </a:xfrm>
          <a:prstGeom prst="ellipse">
            <a:avLst/>
          </a:prstGeom>
          <a:noFill/>
          <a:ln w="63500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07704" y="548680"/>
            <a:ext cx="4320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Enforcement</a:t>
            </a:r>
            <a:endParaRPr lang="en-GB" altLang="en-US" sz="2400" b="1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23755" r="25172" b="30575"/>
          <a:stretch/>
        </p:blipFill>
        <p:spPr bwMode="auto">
          <a:xfrm>
            <a:off x="395536" y="1268760"/>
            <a:ext cx="4508939" cy="234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28228" r="56811" b="40974"/>
          <a:stretch/>
        </p:blipFill>
        <p:spPr bwMode="auto">
          <a:xfrm>
            <a:off x="5220072" y="1268760"/>
            <a:ext cx="3225321" cy="234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8" t="34710" r="17910" b="32645"/>
          <a:stretch/>
        </p:blipFill>
        <p:spPr bwMode="auto">
          <a:xfrm>
            <a:off x="552538" y="3933056"/>
            <a:ext cx="7835886" cy="24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0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9" t="7033" r="28657" b="28490"/>
          <a:stretch/>
        </p:blipFill>
        <p:spPr bwMode="auto">
          <a:xfrm>
            <a:off x="539552" y="1052736"/>
            <a:ext cx="309738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0" t="33516" r="35000" b="26551"/>
          <a:stretch/>
        </p:blipFill>
        <p:spPr bwMode="auto">
          <a:xfrm>
            <a:off x="1763688" y="3971210"/>
            <a:ext cx="5531112" cy="277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6" t="26086" r="33060" b="19948"/>
          <a:stretch/>
        </p:blipFill>
        <p:spPr bwMode="auto">
          <a:xfrm>
            <a:off x="4644008" y="1052736"/>
            <a:ext cx="2883014" cy="255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67743" y="332656"/>
            <a:ext cx="4320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enforcement</a:t>
            </a:r>
            <a:endParaRPr lang="en-GB" altLang="en-US" sz="2400" b="1" dirty="0" smtClean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3528" y="563488"/>
            <a:ext cx="2304256" cy="2505472"/>
          </a:xfrm>
          <a:prstGeom prst="ellipse">
            <a:avLst/>
          </a:prstGeom>
          <a:noFill/>
          <a:ln w="63500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  <p:sp>
        <p:nvSpPr>
          <p:cNvPr id="7" name="Oval 6"/>
          <p:cNvSpPr/>
          <p:nvPr/>
        </p:nvSpPr>
        <p:spPr>
          <a:xfrm>
            <a:off x="5508104" y="715888"/>
            <a:ext cx="1296144" cy="1344960"/>
          </a:xfrm>
          <a:prstGeom prst="ellipse">
            <a:avLst/>
          </a:prstGeom>
          <a:noFill/>
          <a:ln w="63500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  <p:sp>
        <p:nvSpPr>
          <p:cNvPr id="9" name="Oval 8"/>
          <p:cNvSpPr/>
          <p:nvPr/>
        </p:nvSpPr>
        <p:spPr>
          <a:xfrm>
            <a:off x="2843808" y="3812232"/>
            <a:ext cx="1296144" cy="1344960"/>
          </a:xfrm>
          <a:prstGeom prst="ellipse">
            <a:avLst/>
          </a:prstGeom>
          <a:noFill/>
          <a:ln w="63500">
            <a:solidFill>
              <a:srgbClr val="C0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9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e 8"/>
          <p:cNvSpPr/>
          <p:nvPr/>
        </p:nvSpPr>
        <p:spPr>
          <a:xfrm rot="3501293">
            <a:off x="1861897" y="185113"/>
            <a:ext cx="6344394" cy="6507907"/>
          </a:xfrm>
          <a:prstGeom prst="pie">
            <a:avLst>
              <a:gd name="adj1" fmla="val 19368256"/>
              <a:gd name="adj2" fmla="val 16200000"/>
            </a:avLst>
          </a:prstGeom>
          <a:solidFill>
            <a:srgbClr val="FFFF00">
              <a:alpha val="40000"/>
            </a:srgbClr>
          </a:solidFill>
          <a:ln w="635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1556792"/>
            <a:ext cx="5688632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lang="en-GB" sz="4000" b="1" dirty="0" err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3933056"/>
            <a:ext cx="3816424" cy="72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endParaRPr lang="en-GB" sz="4000" b="1" dirty="0" err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700808"/>
            <a:ext cx="4608512" cy="45365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fr-CH" sz="4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fr-CH" sz="4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r-CH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EATS</a:t>
            </a:r>
          </a:p>
          <a:p>
            <a:pPr>
              <a:lnSpc>
                <a:spcPct val="90000"/>
              </a:lnSpc>
            </a:pPr>
            <a:endParaRPr lang="fr-CH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fr-CH" sz="4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fr-CH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r-CH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BREAKFAST</a:t>
            </a:r>
            <a:endParaRPr lang="en-GB" sz="4000" b="1" dirty="0" err="1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ttp://cliparts.co/cliparts/8ix/rqB/8ixrqB5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451">
            <a:off x="6385312" y="2970981"/>
            <a:ext cx="995294" cy="7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toolboxes.flexiblelearning.net.au/demosites/series10/10_04/toolbox/resources/res2050/images/i205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r="9643"/>
          <a:stretch/>
        </p:blipFill>
        <p:spPr bwMode="auto">
          <a:xfrm>
            <a:off x="4572000" y="1340346"/>
            <a:ext cx="4148919" cy="381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0" y="1268760"/>
            <a:ext cx="4176464" cy="374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C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Accessions to UN conventions </a:t>
            </a:r>
            <a:r>
              <a:rPr kumimoji="0" lang="fr-CH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kumimoji="0" lang="fr-C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H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kumimoji="0" lang="fr-C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H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substantial</a:t>
            </a:r>
            <a:r>
              <a:rPr kumimoji="0" lang="fr-C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H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kumimoji="0" lang="fr-C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fr-CH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Contracting</a:t>
            </a:r>
            <a:r>
              <a:rPr kumimoji="0" lang="fr-C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Parties</a:t>
            </a:r>
          </a:p>
        </p:txBody>
      </p:sp>
    </p:spTree>
    <p:extLst>
      <p:ext uri="{BB962C8B-B14F-4D97-AF65-F5344CB8AC3E}">
        <p14:creationId xmlns:p14="http://schemas.microsoft.com/office/powerpoint/2010/main" val="389052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8313" y="1124645"/>
            <a:ext cx="8496300" cy="49686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the net benefits of acceding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Undertake the necessary national legal steps/procedures for accession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 an instrument of accession with the UN Secretary-General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CH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</a:t>
            </a:r>
            <a:r>
              <a:rPr lang="fr-CH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Robert.Nowak@unece.org</a:t>
            </a:r>
            <a:r>
              <a:rPr lang="fr-CH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info and/or </a:t>
            </a:r>
            <a:r>
              <a:rPr lang="fr-CH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fr-CH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</a:t>
            </a:r>
            <a:endParaRPr lang="en-GB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051720" y="6033482"/>
            <a:ext cx="5544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en-US" sz="4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www.unece.org</a:t>
            </a:r>
            <a:endParaRPr lang="en-US" altLang="en-US" sz="4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8" t="16245" r="28879" b="46375"/>
          <a:stretch>
            <a:fillRect/>
          </a:stretch>
        </p:blipFill>
        <p:spPr bwMode="auto">
          <a:xfrm>
            <a:off x="611560" y="980728"/>
            <a:ext cx="76168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>
            <a:spLocks noChangeArrowheads="1"/>
          </p:cNvSpPr>
          <p:nvPr/>
        </p:nvSpPr>
        <p:spPr bwMode="auto">
          <a:xfrm rot="20146917">
            <a:off x="1558825" y="3833812"/>
            <a:ext cx="6602412" cy="660400"/>
          </a:xfrm>
          <a:prstGeom prst="rightArrow">
            <a:avLst>
              <a:gd name="adj1" fmla="val 50000"/>
              <a:gd name="adj2" fmla="val 50219"/>
            </a:avLst>
          </a:prstGeom>
          <a:solidFill>
            <a:srgbClr val="FFFF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4463988" y="5697764"/>
            <a:ext cx="3420380" cy="32352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Book Antiqua" pitchFamily="18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1276012"/>
            <a:ext cx="56166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endParaRPr lang="fr-CH" sz="3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endParaRPr lang="fr-CH" sz="3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</a:t>
            </a: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goods</a:t>
            </a:r>
            <a:endParaRPr lang="fr-CH" sz="3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and </a:t>
            </a: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</a:t>
            </a: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inspection of </a:t>
            </a: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endParaRPr lang="fr-CH" sz="3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times and </a:t>
            </a: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periods</a:t>
            </a:r>
            <a:r>
              <a:rPr lang="fr-CH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CH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drivers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fr-CH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infrastructure</a:t>
            </a:r>
          </a:p>
          <a:p>
            <a:endParaRPr lang="en-GB" dirty="0"/>
          </a:p>
        </p:txBody>
      </p:sp>
      <p:pic>
        <p:nvPicPr>
          <p:cNvPr id="2" name="Picture 2" descr="http://www.unece.org/uploads/pics/Spectrum_of_Road_Safety_Activites_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11963"/>
            <a:ext cx="2880320" cy="413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6135687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UNECE – a 360 </a:t>
            </a:r>
            <a:r>
              <a:rPr lang="fr-CH" sz="24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fr-CH" sz="24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fr-CH" sz="24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road </a:t>
            </a:r>
            <a:r>
              <a:rPr lang="fr-CH" sz="24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en-GB" sz="24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491880" y="1340768"/>
            <a:ext cx="5400600" cy="43204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Book Antiqua" pitchFamily="18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491880" y="1844824"/>
            <a:ext cx="5400600" cy="410446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Book Antiqua" pitchFamily="18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91880" y="3713406"/>
            <a:ext cx="5400600" cy="129977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Book Antiqua" pitchFamily="18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491880" y="2708920"/>
            <a:ext cx="5400600" cy="936104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Book Antiqua" pitchFamily="18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491880" y="5013176"/>
            <a:ext cx="5400600" cy="50405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Book Antiqua" pitchFamily="18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491880" y="2294833"/>
            <a:ext cx="5400600" cy="36004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Book Antiqua" pitchFamily="18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7964" y="5733256"/>
            <a:ext cx="3924436" cy="3235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fr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Conventions</a:t>
            </a:r>
            <a:endParaRPr lang="en-GB" sz="2400" b="1" dirty="0" err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00364" y="908720"/>
            <a:ext cx="3924436" cy="3235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fr-CH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conventions</a:t>
            </a:r>
            <a:endParaRPr lang="en-GB" sz="2400" b="1" dirty="0" err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836712"/>
            <a:ext cx="3312368" cy="43204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Book Antiqua" pitchFamily="18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7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31031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1968 Conventions on Road Traffic and on Road </a:t>
            </a:r>
            <a:r>
              <a:rPr lang="fr-CH" sz="20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r>
              <a:rPr lang="fr-CH" sz="2000" b="1" dirty="0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H" sz="2000" b="1" dirty="0" err="1" smtClean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endParaRPr lang="en-GB" sz="20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 t="14561" r="27849" b="6683"/>
          <a:stretch>
            <a:fillRect/>
          </a:stretch>
        </p:blipFill>
        <p:spPr bwMode="auto">
          <a:xfrm>
            <a:off x="395288" y="1200845"/>
            <a:ext cx="1825625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6" t="15714" r="28502" b="6837"/>
          <a:stretch>
            <a:fillRect/>
          </a:stretch>
        </p:blipFill>
        <p:spPr bwMode="auto">
          <a:xfrm>
            <a:off x="477044" y="4009156"/>
            <a:ext cx="17907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39752" y="1196752"/>
            <a:ext cx="674211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342900" marR="0" lvl="0" indent="-342900" algn="l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Admission to international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marR="0" lvl="0" indent="-342900" algn="l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set of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agreed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road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Mutual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recognition of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certificates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permits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CH" sz="1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for national </a:t>
            </a:r>
            <a:r>
              <a:rPr lang="fr-CH" sz="1800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legislation</a:t>
            </a:r>
            <a:r>
              <a:rPr lang="fr-CH" sz="1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Facilitates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international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Enhances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road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11735" y="4293641"/>
            <a:ext cx="64087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609600" marR="0" lvl="0" indent="-609600" algn="l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200" b="1" i="0" u="sng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cs typeface="Arial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system of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agreed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classification</a:t>
            </a:r>
          </a:p>
          <a:p>
            <a:pPr marL="342900" marR="0" lvl="0" indent="-34290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 250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Facilitates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international road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Enhances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road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7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2855"/>
            <a:ext cx="3112209" cy="429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1443548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CH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fr-CH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road </a:t>
            </a:r>
            <a:r>
              <a:rPr lang="fr-CH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fr-CH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to </a:t>
            </a:r>
          </a:p>
          <a:p>
            <a:pPr algn="r"/>
            <a:r>
              <a:rPr lang="fr-CH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CH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 </a:t>
            </a:r>
            <a:r>
              <a:rPr lang="fr-CH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CH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CH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adoption of </a:t>
            </a:r>
            <a:r>
              <a:rPr lang="fr-CH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r>
              <a:rPr lang="fr-CH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fr-CH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endParaRPr lang="en-GB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5737" y="3336374"/>
            <a:ext cx="5600759" cy="668690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4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t="29579" r="19397" b="13410"/>
          <a:stretch/>
        </p:blipFill>
        <p:spPr bwMode="auto">
          <a:xfrm>
            <a:off x="1168855" y="1068299"/>
            <a:ext cx="7094469" cy="454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835696" y="4881354"/>
            <a:ext cx="6192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4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</a:t>
            </a:r>
            <a:r>
              <a:rPr lang="fr-CH" sz="40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Contracting</a:t>
            </a:r>
            <a:r>
              <a:rPr lang="fr-CH" sz="4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Parties</a:t>
            </a:r>
            <a:endParaRPr lang="en-GB" sz="4000" kern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74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6" t="15714" r="28502" b="6837"/>
          <a:stretch>
            <a:fillRect/>
          </a:stretch>
        </p:blipFill>
        <p:spPr bwMode="auto">
          <a:xfrm>
            <a:off x="323528" y="1139784"/>
            <a:ext cx="3168352" cy="444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1412776"/>
            <a:ext cx="54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uniformity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road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symbols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of road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markings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road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to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CH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 </a:t>
            </a:r>
            <a:r>
              <a:rPr lang="fr-CH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84168" y="4416494"/>
            <a:ext cx="2952328" cy="1028155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err="1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7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NECE_POTX_4x3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noFill/>
          <a:miter lim="800000"/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6734</TotalTime>
  <Words>568</Words>
  <Application>Microsoft Office PowerPoint</Application>
  <PresentationFormat>On-screen Show (4:3)</PresentationFormat>
  <Paragraphs>213</Paragraphs>
  <Slides>37</Slides>
  <Notes>31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Default Design</vt:lpstr>
      <vt:lpstr>1_Default Design</vt:lpstr>
      <vt:lpstr>UNECE_POTX_4x3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UNECE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NOWAK</dc:creator>
  <cp:lastModifiedBy>nowak</cp:lastModifiedBy>
  <cp:revision>648</cp:revision>
  <cp:lastPrinted>2013-11-28T16:34:16Z</cp:lastPrinted>
  <dcterms:created xsi:type="dcterms:W3CDTF">2006-08-10T12:43:08Z</dcterms:created>
  <dcterms:modified xsi:type="dcterms:W3CDTF">2015-07-09T03:30:10Z</dcterms:modified>
</cp:coreProperties>
</file>