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313" r:id="rId3"/>
    <p:sldId id="294" r:id="rId4"/>
    <p:sldId id="309" r:id="rId5"/>
    <p:sldId id="312" r:id="rId6"/>
    <p:sldId id="311" r:id="rId7"/>
    <p:sldId id="314" r:id="rId8"/>
    <p:sldId id="315" r:id="rId9"/>
    <p:sldId id="316" r:id="rId10"/>
    <p:sldId id="287"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9840" autoAdjust="0"/>
  </p:normalViewPr>
  <p:slideViewPr>
    <p:cSldViewPr>
      <p:cViewPr varScale="1">
        <p:scale>
          <a:sx n="68" d="100"/>
          <a:sy n="68" d="100"/>
        </p:scale>
        <p:origin x="51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0B8477-0A30-4955-9AF2-3F7717CD5E16}" type="datetimeFigureOut">
              <a:rPr lang="en-US" smtClean="0"/>
              <a:pPr/>
              <a:t>7/10/2015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996F016-6DB5-4351-BF6E-9021A69BA30E}" type="slidenum">
              <a:rPr lang="en-US" smtClean="0"/>
              <a:pPr/>
              <a:t>‹#›</a:t>
            </a:fld>
            <a:endParaRPr lang="en-US"/>
          </a:p>
        </p:txBody>
      </p:sp>
    </p:spTree>
    <p:extLst>
      <p:ext uri="{BB962C8B-B14F-4D97-AF65-F5344CB8AC3E}">
        <p14:creationId xmlns:p14="http://schemas.microsoft.com/office/powerpoint/2010/main" val="57242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2DF7CB4-EC00-43A5-B98B-6F4C272A599F}" type="slidenum">
              <a:rPr lang="en-US"/>
              <a:pPr/>
              <a:t>1</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93723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2DF7CB4-EC00-43A5-B98B-6F4C272A599F}" type="slidenum">
              <a:rPr lang="en-US"/>
              <a:pPr/>
              <a:t>2</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normAutofit fontScale="25000" lnSpcReduction="20000"/>
          </a:bodyPr>
          <a:lstStyle/>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 </a:t>
            </a:r>
            <a:r>
              <a:rPr lang="en-GB" sz="1200" b="1" kern="1200" dirty="0" smtClean="0">
                <a:solidFill>
                  <a:schemeClr val="tx1"/>
                </a:solidFill>
                <a:effectLst/>
                <a:latin typeface="+mn-lt"/>
                <a:ea typeface="+mn-ea"/>
                <a:cs typeface="+mn-cs"/>
              </a:rPr>
              <a:t>Research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GRSF will strengthen the evidence base that aligns road safety to the Bank’s twin goals of reducing poverty and boosting shared prosperity.   While relatively strong estimates exist regarding the aggregate economic burden caused by road traffic injuries (RTI) and fatalities, very little evidence and analysis exists to show how the poorest members of low and middle income countries are directly affected by the crisis.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will work with the Transport and ICT Global Practice, the Road Safety Thematic Group and other MDBs to develop a long-term research strategy for road safety.  Through a needs assessment they will identify research gaps and establish a process for calls for proposal for road safety research.  GRSF will also establish linkages with DEC, ensure that work that is being undertaken is complementary and seek opportunities for closer collaboration between the two units.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of the possible areas for support under the GRSF research theme are: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Quantitatively measuring the socio-economic impact of road traffic crashes specifically on the low-income households in 1-3 low income countries.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Quantify how many lives are saved by implementing both infrastructure and non-infrastructure related interventions, strengthening the justification for investing in road safety.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Provide continued support to the Road Traffic Injury Research Network, this network consisting of junior and senior researchers in LICs and MICs, provides an opportunity to build local capacity in road safety research.</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Look into the incidences of fatality and injury for school children and create a manual for designing school zone safety areas which could be implemented on all schools which exist along project roads.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Clear linkages established between  poor road safety and poverty</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Quantification of lives saved by implementing non-infrastructure related  interventions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Building local research capacity</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Research on designs for making areas around schools safer</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Understanding barriers on key issues such as legal and institutional frameworks, emergency response, child and community road safety education, urban and rural road use behaviour and enforcement.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 </a:t>
            </a:r>
            <a:r>
              <a:rPr lang="en-GB" sz="1200" b="1" kern="1200" dirty="0" smtClean="0">
                <a:solidFill>
                  <a:schemeClr val="tx1"/>
                </a:solidFill>
                <a:effectLst/>
                <a:latin typeface="+mn-lt"/>
                <a:ea typeface="+mn-ea"/>
                <a:cs typeface="+mn-cs"/>
              </a:rPr>
              <a:t>Improved</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Data Management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Poor road safety crash data is an ongoing challenge to developing effective and sustainable road safety outcomes. Countries lack capacity to collect, manage and analyse the data required for developing and prioritizing and informing evidence based road safety interventions.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has linked countries to the resources of the International Traffic Safety Data and Analysis Group (IRTAD) of the OECD in order to assist the creation of national crash database systems.   To build in-country capacity to manage crash data, IRTAD twins the client country with a country partner where road safety data management systems are well-established and functioning.  DFID funds will be used to work with individual LIC to set up or improve data management systems.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4 LICs with improved national crash database systems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National staff able to produce, analyse and deliver required crash statistics for monitoring and determining effectiveness of counter measure performance</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Effective institutional linkages between police, hospitals and key Ministries including Transport, Health and Education for data collection,  planning, communication, monitoring and evaluation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3. </a:t>
            </a:r>
            <a:r>
              <a:rPr lang="en-GB" sz="1200" b="1" kern="1200" dirty="0" smtClean="0">
                <a:solidFill>
                  <a:schemeClr val="tx1"/>
                </a:solidFill>
                <a:effectLst/>
                <a:latin typeface="+mn-lt"/>
                <a:ea typeface="+mn-ea"/>
                <a:cs typeface="+mn-cs"/>
              </a:rPr>
              <a:t>Institution and Capacity Building</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GRSF works with client countries to assist in the development of sustainable and action-oriented agencies that are capable of coordinating activity across the multiple sectors engaged in the various strands of road safety. In order to adequately design investment strategies and Safe System approaches in projects to achieve this, the GSRF undertakes country assessments of road safety institutional capacity.  The capacity reviews ensure that funds (through World Bank, other development banks, or country budgets) create plans that are targeted for maximum results in a manner that scales up capacity creates long- term sustainability and ensures effectiveness of agencies.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GRSF will continue to work with LICs to develop strategies where none exist and strengthen strategies to allow for more effective road safety outcomes.  Evidence has shown that successful strategies are not static and need to be continuously monitored and updated, with adjustments to interventions based on real-time evaluation of existing data.    This is in line with the strategies developed by successful nations who have over a period of time achieved significant and sustained reductions in fatalities and injury.    GRSF will provide technical assistance to 2 LIC countries to develop the institutional capacity to implement a performance based management system to collect and analyse their road safety data, and design evidence based interventions that achieve the set goals.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will also support safe corridor demonstration projects in LICs – the targeting of one or more high risk corridors with a series of well-organised multi-</a:t>
            </a:r>
            <a:r>
              <a:rPr lang="en-GB" sz="1200" kern="1200" dirty="0" err="1" smtClean="0">
                <a:solidFill>
                  <a:schemeClr val="tx1"/>
                </a:solidFill>
                <a:effectLst/>
                <a:latin typeface="+mn-lt"/>
                <a:ea typeface="+mn-ea"/>
                <a:cs typeface="+mn-cs"/>
              </a:rPr>
              <a:t>sectoral</a:t>
            </a:r>
            <a:r>
              <a:rPr lang="en-GB" sz="1200" kern="1200" dirty="0" smtClean="0">
                <a:solidFill>
                  <a:schemeClr val="tx1"/>
                </a:solidFill>
                <a:effectLst/>
                <a:latin typeface="+mn-lt"/>
                <a:ea typeface="+mn-ea"/>
                <a:cs typeface="+mn-cs"/>
              </a:rPr>
              <a:t> activities to strengthen the road safety management capacity and delivery of participating agencies.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Improved policy level coordination and capacity of different stakeholders to plan and implement multi-</a:t>
            </a:r>
            <a:r>
              <a:rPr lang="en-GB" sz="1200" b="1" kern="1200" dirty="0" err="1" smtClean="0">
                <a:solidFill>
                  <a:schemeClr val="tx1"/>
                </a:solidFill>
                <a:effectLst/>
                <a:latin typeface="+mn-lt"/>
                <a:ea typeface="+mn-ea"/>
                <a:cs typeface="+mn-cs"/>
              </a:rPr>
              <a:t>sectoral</a:t>
            </a:r>
            <a:r>
              <a:rPr lang="en-GB" sz="1200" b="1" kern="1200" dirty="0" smtClean="0">
                <a:solidFill>
                  <a:schemeClr val="tx1"/>
                </a:solidFill>
                <a:effectLst/>
                <a:latin typeface="+mn-lt"/>
                <a:ea typeface="+mn-ea"/>
                <a:cs typeface="+mn-cs"/>
              </a:rPr>
              <a:t> interventions for effective road safety outcomes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Improved capacity of lead road safety agencies to plan, test, implement, monitor and refine road safety management strategies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Development of national road safety plans/strategies to address road safety challenges in LICs</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Infrastructure Safety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Safe road infrastructure is critical to the sustainable development agenda of the developing world. This remains a central pillar of the GRSF and World Bank’s strategy for the transport sector throughout the UN Decade of Action. Partnering with the International Road Assessment Program (</a:t>
            </a:r>
            <a:r>
              <a:rPr lang="en-GB" sz="1200" kern="1200" dirty="0" err="1" smtClean="0">
                <a:solidFill>
                  <a:schemeClr val="tx1"/>
                </a:solidFill>
                <a:effectLst/>
                <a:latin typeface="+mn-lt"/>
                <a:ea typeface="+mn-ea"/>
                <a:cs typeface="+mn-cs"/>
              </a:rPr>
              <a:t>iRAP</a:t>
            </a:r>
            <a:r>
              <a:rPr lang="en-GB" sz="1200" kern="1200" dirty="0" smtClean="0">
                <a:solidFill>
                  <a:schemeClr val="tx1"/>
                </a:solidFill>
                <a:effectLst/>
                <a:latin typeface="+mn-lt"/>
                <a:ea typeface="+mn-ea"/>
                <a:cs typeface="+mn-cs"/>
              </a:rPr>
              <a:t>), the GRSF has built local capacity to improve the safety of road infrastructure through the assessment and redesign of high-risk road sections.   To date GRSF has funded the inspection and survey of over 36,000 km of high risk roads in LMICs and has identified infrastructure safety improvements meeting the needs of all categories of road users.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second half of the UN Decade, the GRSF will continue to work with </a:t>
            </a:r>
            <a:r>
              <a:rPr lang="en-GB" sz="1200" kern="1200" dirty="0" err="1" smtClean="0">
                <a:solidFill>
                  <a:schemeClr val="tx1"/>
                </a:solidFill>
                <a:effectLst/>
                <a:latin typeface="+mn-lt"/>
                <a:ea typeface="+mn-ea"/>
                <a:cs typeface="+mn-cs"/>
              </a:rPr>
              <a:t>iRAP</a:t>
            </a:r>
            <a:r>
              <a:rPr lang="en-GB" sz="1200" kern="1200" dirty="0" smtClean="0">
                <a:solidFill>
                  <a:schemeClr val="tx1"/>
                </a:solidFill>
                <a:effectLst/>
                <a:latin typeface="+mn-lt"/>
                <a:ea typeface="+mn-ea"/>
                <a:cs typeface="+mn-cs"/>
              </a:rPr>
              <a:t> to diagnose and remedy high-risk roads and to build capacity for safe road management systems through training and country-specific support.  The use of systematic road safety audits will also be implemented, with recommendations and improvements incorporated into the design, final construction drawings and works.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8,000km of high risk highways/urban networks surveyed and star rated across 4 LICs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Development of safe infrastructure investment plans and road designs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6 Road safety audits and associated training carried out.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 Improved capacity for Road Agencies in LICs to understand and undertake road safety audits and to deliver safe designs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Partnerships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recognizes the value of other institutions working in the area of road safety. GRSF will continue to develop existing partnerships with IRTAD, IRF, and GRSP and actively seek new opportunities to partner with other country, regional and international organizations (e.g. The World Road Association). The private sector, academia and civil society groups with a shared interest and strong road safety culture will also be encouraged into partnership.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will scale up and align its work with Regional Development Banks (RDBs).  It will also continue to participate in the Multilateral Bank (MDB) Road Safety initiative and will proactively look for opportunities to use its resources to leverage additional funding from other MDBs working on the ground in LICs.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Strong partnerships for training, capacity building, and advocacy established with other road safety public, private and civil society organization’s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Common agenda, messaging,  results monitoring and coordination of road safety activities across RDBs and MDBs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Economic Commission for Europe, Geneva. Statistics of Road Traffic Accidents in Europe and North America. Aug 2011.</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8355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9875" indent="-269875">
              <a:defRPr/>
            </a:pPr>
            <a:endParaRPr lang="en-US" dirty="0"/>
          </a:p>
        </p:txBody>
      </p:sp>
      <p:sp>
        <p:nvSpPr>
          <p:cNvPr id="4" name="Slide Number Placeholder 3"/>
          <p:cNvSpPr>
            <a:spLocks noGrp="1"/>
          </p:cNvSpPr>
          <p:nvPr>
            <p:ph type="sldNum" sz="quarter" idx="10"/>
          </p:nvPr>
        </p:nvSpPr>
        <p:spPr/>
        <p:txBody>
          <a:bodyPr/>
          <a:lstStyle/>
          <a:p>
            <a:fld id="{727E78A7-A060-4743-826D-67078038BA1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1193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2DF7CB4-EC00-43A5-B98B-6F4C272A599F}" type="slidenum">
              <a:rPr lang="en-US"/>
              <a:pPr/>
              <a:t>4</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normAutofit fontScale="25000" lnSpcReduction="20000"/>
          </a:bodyPr>
          <a:lstStyle/>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 </a:t>
            </a:r>
            <a:r>
              <a:rPr lang="en-GB" sz="1200" b="1" kern="1200" dirty="0" smtClean="0">
                <a:solidFill>
                  <a:schemeClr val="tx1"/>
                </a:solidFill>
                <a:effectLst/>
                <a:latin typeface="+mn-lt"/>
                <a:ea typeface="+mn-ea"/>
                <a:cs typeface="+mn-cs"/>
              </a:rPr>
              <a:t>Research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GRSF will strengthen the evidence base that aligns road safety to the Bank’s twin goals of reducing poverty and boosting shared prosperity.   While relatively strong estimates exist regarding the aggregate economic burden caused by road traffic injuries (RTI) and fatalities, very little evidence and analysis exists to show how the poorest members of low and middle income countries are directly affected by the crisis.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will work with the Transport and ICT Global Practice, the Road Safety Thematic Group and other MDBs to develop a long-term research strategy for road safety.  Through a needs assessment they will identify research gaps and establish a process for calls for proposal for road safety research.  GRSF will also establish linkages with DEC, ensure that work that is being undertaken is complementary and seek opportunities for closer collaboration between the two units.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of the possible areas for support under the GRSF research theme are: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Quantitatively measuring the socio-economic impact of road traffic crashes specifically on the low-income households in 1-3 low income countries.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Quantify how many lives are saved by implementing both infrastructure and non-infrastructure related interventions, strengthening the justification for investing in road safety.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Provide continued support to the Road Traffic Injury Research Network, this network consisting of junior and senior researchers in LICs and MICs, provides an opportunity to build local capacity in road safety research.</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Look into the incidences of fatality and injury for school children and create a manual for designing school zone safety areas which could be implemented on all schools which exist along project roads.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Clear linkages established between  poor road safety and poverty</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Quantification of lives saved by implementing non-infrastructure related  interventions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Building local research capacity</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Research on designs for making areas around schools safer</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Understanding barriers on key issues such as legal and institutional frameworks, emergency response, child and community road safety education, urban and rural road use behaviour and enforcement.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 </a:t>
            </a:r>
            <a:r>
              <a:rPr lang="en-GB" sz="1200" b="1" kern="1200" dirty="0" smtClean="0">
                <a:solidFill>
                  <a:schemeClr val="tx1"/>
                </a:solidFill>
                <a:effectLst/>
                <a:latin typeface="+mn-lt"/>
                <a:ea typeface="+mn-ea"/>
                <a:cs typeface="+mn-cs"/>
              </a:rPr>
              <a:t>Improved</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Data Management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Poor road safety crash data is an ongoing challenge to developing effective and sustainable road safety outcomes. Countries lack capacity to collect, manage and analyse the data required for developing and prioritizing and informing evidence based road safety interventions.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has linked countries to the resources of the International Traffic Safety Data and Analysis Group (IRTAD) of the OECD in order to assist the creation of national crash database systems.   To build in-country capacity to manage crash data, IRTAD twins the client country with a country partner where road safety data management systems are well-established and functioning.  DFID funds will be used to work with individual LIC to set up or improve data management systems.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4 LICs with improved national crash database systems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National staff able to produce, analyse and deliver required crash statistics for monitoring and determining effectiveness of counter measure performance</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Effective institutional linkages between police, hospitals and key Ministries including Transport, Health and Education for data collection,  planning, communication, monitoring and evaluation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3. </a:t>
            </a:r>
            <a:r>
              <a:rPr lang="en-GB" sz="1200" b="1" kern="1200" dirty="0" smtClean="0">
                <a:solidFill>
                  <a:schemeClr val="tx1"/>
                </a:solidFill>
                <a:effectLst/>
                <a:latin typeface="+mn-lt"/>
                <a:ea typeface="+mn-ea"/>
                <a:cs typeface="+mn-cs"/>
              </a:rPr>
              <a:t>Institution and Capacity Building</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GRSF works with client countries to assist in the development of sustainable and action-oriented agencies that are capable of coordinating activity across the multiple sectors engaged in the various strands of road safety. In order to adequately design investment strategies and Safe System approaches in projects to achieve this, the GSRF undertakes country assessments of road safety institutional capacity.  The capacity reviews ensure that funds (through World Bank, other development banks, or country budgets) create plans that are targeted for maximum results in a manner that scales up capacity creates long- term sustainability and ensures effectiveness of agencies.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GRSF will continue to work with LICs to develop strategies where none exist and strengthen strategies to allow for more effective road safety outcomes.  Evidence has shown that successful strategies are not static and need to be continuously monitored and updated, with adjustments to interventions based on real-time evaluation of existing data.    This is in line with the strategies developed by successful nations who have over a period of time achieved significant and sustained reductions in fatalities and injury.    GRSF will provide technical assistance to 2 LIC countries to develop the institutional capacity to implement a performance based management system to collect and analyse their road safety data, and design evidence based interventions that achieve the set goals.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will also support safe corridor demonstration projects in LICs – the targeting of one or more high risk corridors with a series of well-organised multi-</a:t>
            </a:r>
            <a:r>
              <a:rPr lang="en-GB" sz="1200" kern="1200" dirty="0" err="1" smtClean="0">
                <a:solidFill>
                  <a:schemeClr val="tx1"/>
                </a:solidFill>
                <a:effectLst/>
                <a:latin typeface="+mn-lt"/>
                <a:ea typeface="+mn-ea"/>
                <a:cs typeface="+mn-cs"/>
              </a:rPr>
              <a:t>sectoral</a:t>
            </a:r>
            <a:r>
              <a:rPr lang="en-GB" sz="1200" kern="1200" dirty="0" smtClean="0">
                <a:solidFill>
                  <a:schemeClr val="tx1"/>
                </a:solidFill>
                <a:effectLst/>
                <a:latin typeface="+mn-lt"/>
                <a:ea typeface="+mn-ea"/>
                <a:cs typeface="+mn-cs"/>
              </a:rPr>
              <a:t> activities to strengthen the road safety management capacity and delivery of participating agencies.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Improved policy level coordination and capacity of different stakeholders to plan and implement multi-</a:t>
            </a:r>
            <a:r>
              <a:rPr lang="en-GB" sz="1200" b="1" kern="1200" dirty="0" err="1" smtClean="0">
                <a:solidFill>
                  <a:schemeClr val="tx1"/>
                </a:solidFill>
                <a:effectLst/>
                <a:latin typeface="+mn-lt"/>
                <a:ea typeface="+mn-ea"/>
                <a:cs typeface="+mn-cs"/>
              </a:rPr>
              <a:t>sectoral</a:t>
            </a:r>
            <a:r>
              <a:rPr lang="en-GB" sz="1200" b="1" kern="1200" dirty="0" smtClean="0">
                <a:solidFill>
                  <a:schemeClr val="tx1"/>
                </a:solidFill>
                <a:effectLst/>
                <a:latin typeface="+mn-lt"/>
                <a:ea typeface="+mn-ea"/>
                <a:cs typeface="+mn-cs"/>
              </a:rPr>
              <a:t> interventions for effective road safety outcomes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Improved capacity of lead road safety agencies to plan, test, implement, monitor and refine road safety management strategies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Development of national road safety plans/strategies to address road safety challenges in LICs</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Infrastructure Safety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Safe road infrastructure is critical to the sustainable development agenda of the developing world. This remains a central pillar of the GRSF and World Bank’s strategy for the transport sector throughout the UN Decade of Action. Partnering with the International Road Assessment Program (</a:t>
            </a:r>
            <a:r>
              <a:rPr lang="en-GB" sz="1200" kern="1200" dirty="0" err="1" smtClean="0">
                <a:solidFill>
                  <a:schemeClr val="tx1"/>
                </a:solidFill>
                <a:effectLst/>
                <a:latin typeface="+mn-lt"/>
                <a:ea typeface="+mn-ea"/>
                <a:cs typeface="+mn-cs"/>
              </a:rPr>
              <a:t>iRAP</a:t>
            </a:r>
            <a:r>
              <a:rPr lang="en-GB" sz="1200" kern="1200" dirty="0" smtClean="0">
                <a:solidFill>
                  <a:schemeClr val="tx1"/>
                </a:solidFill>
                <a:effectLst/>
                <a:latin typeface="+mn-lt"/>
                <a:ea typeface="+mn-ea"/>
                <a:cs typeface="+mn-cs"/>
              </a:rPr>
              <a:t>), the GRSF has built local capacity to improve the safety of road infrastructure through the assessment and redesign of high-risk road sections.   To date GRSF has funded the inspection and survey of over 36,000 km of high risk roads in LMICs and has identified infrastructure safety improvements meeting the needs of all categories of road users.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second half of the UN Decade, the GRSF will continue to work with </a:t>
            </a:r>
            <a:r>
              <a:rPr lang="en-GB" sz="1200" kern="1200" dirty="0" err="1" smtClean="0">
                <a:solidFill>
                  <a:schemeClr val="tx1"/>
                </a:solidFill>
                <a:effectLst/>
                <a:latin typeface="+mn-lt"/>
                <a:ea typeface="+mn-ea"/>
                <a:cs typeface="+mn-cs"/>
              </a:rPr>
              <a:t>iRAP</a:t>
            </a:r>
            <a:r>
              <a:rPr lang="en-GB" sz="1200" kern="1200" dirty="0" smtClean="0">
                <a:solidFill>
                  <a:schemeClr val="tx1"/>
                </a:solidFill>
                <a:effectLst/>
                <a:latin typeface="+mn-lt"/>
                <a:ea typeface="+mn-ea"/>
                <a:cs typeface="+mn-cs"/>
              </a:rPr>
              <a:t> to diagnose and remedy high-risk roads and to build capacity for safe road management systems through training and country-specific support.  The use of systematic road safety audits will also be implemented, with recommendations and improvements incorporated into the design, final construction drawings and works.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8,000km of high risk highways/urban networks surveyed and star rated across 4 LICs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Development of safe infrastructure investment plans and road designs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6 Road safety audits and associated training carried out.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 Improved capacity for Road Agencies in LICs to understand and undertake road safety audits and to deliver safe designs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Partnerships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recognizes the value of other institutions working in the area of road safety. GRSF will continue to develop existing partnerships with IRTAD, IRF, and GRSP and actively seek new opportunities to partner with other country, regional and international organizations (e.g. The World Road Association). The private sector, academia and civil society groups with a shared interest and strong road safety culture will also be encouraged into partnership.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will scale up and align its work with Regional Development Banks (RDBs).  It will also continue to participate in the Multilateral Bank (MDB) Road Safety initiative and will proactively look for opportunities to use its resources to leverage additional funding from other MDBs working on the ground in LICs.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Strong partnerships for training, capacity building, and advocacy established with other road safety public, private and civil society organization’s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Common agenda, messaging,  results monitoring and coordination of road safety activities across RDBs and MDBs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Economic Commission for Europe, Geneva. Statistics of Road Traffic Accidents in Europe and North America. Aug 2011.</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3723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2DF7CB4-EC00-43A5-B98B-6F4C272A599F}" type="slidenum">
              <a:rPr lang="en-US"/>
              <a:pPr/>
              <a:t>5</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normAutofit fontScale="25000" lnSpcReduction="20000"/>
          </a:bodyPr>
          <a:lstStyle/>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 </a:t>
            </a:r>
            <a:r>
              <a:rPr lang="en-GB" sz="1200" b="1" kern="1200" dirty="0" smtClean="0">
                <a:solidFill>
                  <a:schemeClr val="tx1"/>
                </a:solidFill>
                <a:effectLst/>
                <a:latin typeface="+mn-lt"/>
                <a:ea typeface="+mn-ea"/>
                <a:cs typeface="+mn-cs"/>
              </a:rPr>
              <a:t>Research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GRSF will strengthen the evidence base that aligns road safety to the Bank’s twin goals of reducing poverty and boosting shared prosperity.   While relatively strong estimates exist regarding the aggregate economic burden caused by road traffic injuries (RTI) and fatalities, very little evidence and analysis exists to show how the poorest members of low and middle income countries are directly affected by the crisis.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will work with the Transport and ICT Global Practice, the Road Safety Thematic Group and other MDBs to develop a long-term research strategy for road safety.  Through a needs assessment they will identify research gaps and establish a process for calls for proposal for road safety research.  GRSF will also establish linkages with DEC, ensure that work that is being undertaken is complementary and seek opportunities for closer collaboration between the two units.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of the possible areas for support under the GRSF research theme are: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Quantitatively measuring the socio-economic impact of road traffic crashes specifically on the low-income households in 1-3 low income countries.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Quantify how many lives are saved by implementing both infrastructure and non-infrastructure related interventions, strengthening the justification for investing in road safety.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Provide continued support to the Road Traffic Injury Research Network, this network consisting of junior and senior researchers in LICs and MICs, provides an opportunity to build local capacity in road safety research.</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Look into the incidences of fatality and injury for school children and create a manual for designing school zone safety areas which could be implemented on all schools which exist along project roads.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Clear linkages established between  poor road safety and poverty</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Quantification of lives saved by implementing non-infrastructure related  interventions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Building local research capacity</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Research on designs for making areas around schools safer</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Understanding barriers on key issues such as legal and institutional frameworks, emergency response, child and community road safety education, urban and rural road use behaviour and enforcement.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 </a:t>
            </a:r>
            <a:r>
              <a:rPr lang="en-GB" sz="1200" b="1" kern="1200" dirty="0" smtClean="0">
                <a:solidFill>
                  <a:schemeClr val="tx1"/>
                </a:solidFill>
                <a:effectLst/>
                <a:latin typeface="+mn-lt"/>
                <a:ea typeface="+mn-ea"/>
                <a:cs typeface="+mn-cs"/>
              </a:rPr>
              <a:t>Improved</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Data Management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Poor road safety crash data is an ongoing challenge to developing effective and sustainable road safety outcomes. Countries lack capacity to collect, manage and analyse the data required for developing and prioritizing and informing evidence based road safety interventions.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has linked countries to the resources of the International Traffic Safety Data and Analysis Group (IRTAD) of the OECD in order to assist the creation of national crash database systems.   To build in-country capacity to manage crash data, IRTAD twins the client country with a country partner where road safety data management systems are well-established and functioning.  DFID funds will be used to work with individual LIC to set up or improve data management systems.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4 LICs with improved national crash database systems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National staff able to produce, analyse and deliver required crash statistics for monitoring and determining effectiveness of counter measure performance</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Effective institutional linkages between police, hospitals and key Ministries including Transport, Health and Education for data collection,  planning, communication, monitoring and evaluation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3. </a:t>
            </a:r>
            <a:r>
              <a:rPr lang="en-GB" sz="1200" b="1" kern="1200" dirty="0" smtClean="0">
                <a:solidFill>
                  <a:schemeClr val="tx1"/>
                </a:solidFill>
                <a:effectLst/>
                <a:latin typeface="+mn-lt"/>
                <a:ea typeface="+mn-ea"/>
                <a:cs typeface="+mn-cs"/>
              </a:rPr>
              <a:t>Institution and Capacity Building</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GRSF works with client countries to assist in the development of sustainable and action-oriented agencies that are capable of coordinating activity across the multiple sectors engaged in the various strands of road safety. In order to adequately design investment strategies and Safe System approaches in projects to achieve this, the GSRF undertakes country assessments of road safety institutional capacity.  The capacity reviews ensure that funds (through World Bank, other development banks, or country budgets) create plans that are targeted for maximum results in a manner that scales up capacity creates long- term sustainability and ensures effectiveness of agencies.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GRSF will continue to work with LICs to develop strategies where none exist and strengthen strategies to allow for more effective road safety outcomes.  Evidence has shown that successful strategies are not static and need to be continuously monitored and updated, with adjustments to interventions based on real-time evaluation of existing data.    This is in line with the strategies developed by successful nations who have over a period of time achieved significant and sustained reductions in fatalities and injury.    GRSF will provide technical assistance to 2 LIC countries to develop the institutional capacity to implement a performance based management system to collect and analyse their road safety data, and design evidence based interventions that achieve the set goals.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will also support safe corridor demonstration projects in LICs – the targeting of one or more high risk corridors with a series of well-organised multi-</a:t>
            </a:r>
            <a:r>
              <a:rPr lang="en-GB" sz="1200" kern="1200" dirty="0" err="1" smtClean="0">
                <a:solidFill>
                  <a:schemeClr val="tx1"/>
                </a:solidFill>
                <a:effectLst/>
                <a:latin typeface="+mn-lt"/>
                <a:ea typeface="+mn-ea"/>
                <a:cs typeface="+mn-cs"/>
              </a:rPr>
              <a:t>sectoral</a:t>
            </a:r>
            <a:r>
              <a:rPr lang="en-GB" sz="1200" kern="1200" dirty="0" smtClean="0">
                <a:solidFill>
                  <a:schemeClr val="tx1"/>
                </a:solidFill>
                <a:effectLst/>
                <a:latin typeface="+mn-lt"/>
                <a:ea typeface="+mn-ea"/>
                <a:cs typeface="+mn-cs"/>
              </a:rPr>
              <a:t> activities to strengthen the road safety management capacity and delivery of participating agencies.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Improved policy level coordination and capacity of different stakeholders to plan and implement multi-</a:t>
            </a:r>
            <a:r>
              <a:rPr lang="en-GB" sz="1200" b="1" kern="1200" dirty="0" err="1" smtClean="0">
                <a:solidFill>
                  <a:schemeClr val="tx1"/>
                </a:solidFill>
                <a:effectLst/>
                <a:latin typeface="+mn-lt"/>
                <a:ea typeface="+mn-ea"/>
                <a:cs typeface="+mn-cs"/>
              </a:rPr>
              <a:t>sectoral</a:t>
            </a:r>
            <a:r>
              <a:rPr lang="en-GB" sz="1200" b="1" kern="1200" dirty="0" smtClean="0">
                <a:solidFill>
                  <a:schemeClr val="tx1"/>
                </a:solidFill>
                <a:effectLst/>
                <a:latin typeface="+mn-lt"/>
                <a:ea typeface="+mn-ea"/>
                <a:cs typeface="+mn-cs"/>
              </a:rPr>
              <a:t> interventions for effective road safety outcomes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Improved capacity of lead road safety agencies to plan, test, implement, monitor and refine road safety management strategies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Development of national road safety plans/strategies to address road safety challenges in LICs</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Infrastructure Safety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Safe road infrastructure is critical to the sustainable development agenda of the developing world. This remains a central pillar of the GRSF and World Bank’s strategy for the transport sector throughout the UN Decade of Action. Partnering with the International Road Assessment Program (</a:t>
            </a:r>
            <a:r>
              <a:rPr lang="en-GB" sz="1200" kern="1200" dirty="0" err="1" smtClean="0">
                <a:solidFill>
                  <a:schemeClr val="tx1"/>
                </a:solidFill>
                <a:effectLst/>
                <a:latin typeface="+mn-lt"/>
                <a:ea typeface="+mn-ea"/>
                <a:cs typeface="+mn-cs"/>
              </a:rPr>
              <a:t>iRAP</a:t>
            </a:r>
            <a:r>
              <a:rPr lang="en-GB" sz="1200" kern="1200" dirty="0" smtClean="0">
                <a:solidFill>
                  <a:schemeClr val="tx1"/>
                </a:solidFill>
                <a:effectLst/>
                <a:latin typeface="+mn-lt"/>
                <a:ea typeface="+mn-ea"/>
                <a:cs typeface="+mn-cs"/>
              </a:rPr>
              <a:t>), the GRSF has built local capacity to improve the safety of road infrastructure through the assessment and redesign of high-risk road sections.   To date GRSF has funded the inspection and survey of over 36,000 km of high risk roads in LMICs and has identified infrastructure safety improvements meeting the needs of all categories of road users.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second half of the UN Decade, the GRSF will continue to work with </a:t>
            </a:r>
            <a:r>
              <a:rPr lang="en-GB" sz="1200" kern="1200" dirty="0" err="1" smtClean="0">
                <a:solidFill>
                  <a:schemeClr val="tx1"/>
                </a:solidFill>
                <a:effectLst/>
                <a:latin typeface="+mn-lt"/>
                <a:ea typeface="+mn-ea"/>
                <a:cs typeface="+mn-cs"/>
              </a:rPr>
              <a:t>iRAP</a:t>
            </a:r>
            <a:r>
              <a:rPr lang="en-GB" sz="1200" kern="1200" dirty="0" smtClean="0">
                <a:solidFill>
                  <a:schemeClr val="tx1"/>
                </a:solidFill>
                <a:effectLst/>
                <a:latin typeface="+mn-lt"/>
                <a:ea typeface="+mn-ea"/>
                <a:cs typeface="+mn-cs"/>
              </a:rPr>
              <a:t> to diagnose and remedy high-risk roads and to build capacity for safe road management systems through training and country-specific support.  The use of systematic road safety audits will also be implemented, with recommendations and improvements incorporated into the design, final construction drawings and works.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8,000km of high risk highways/urban networks surveyed and star rated across 4 LICs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Development of safe infrastructure investment plans and road designs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6 Road safety audits and associated training carried out.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 Improved capacity for Road Agencies in LICs to understand and undertake road safety audits and to deliver safe designs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Partnerships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recognizes the value of other institutions working in the area of road safety. GRSF will continue to develop existing partnerships with IRTAD, IRF, and GRSP and actively seek new opportunities to partner with other country, regional and international organizations (e.g. The World Road Association). The private sector, academia and civil society groups with a shared interest and strong road safety culture will also be encouraged into partnership.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GRSF will scale up and align its work with Regional Development Banks (RDBs).  It will also continue to participate in the Multilateral Bank (MDB) Road Safety initiative and will proactively look for opportunities to use its resources to leverage additional funding from other MDBs working on the ground in LICs.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Expected outcomes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Strong partnerships for training, capacity building, and advocacy established with other road safety public, private and civil society organization’s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Common agenda, messaging,  results monitoring and coordination of road safety activities across RDBs and MDBs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Economic Commission for Europe, Geneva. Statistics of Road Traffic Accidents in Europe and North America. Aug 2011.</a:t>
            </a:r>
          </a:p>
          <a:p>
            <a:pPr eaLnBrk="1" hangingPunct="1"/>
            <a:endParaRPr lang="en-GB" dirty="0" smtClean="0"/>
          </a:p>
        </p:txBody>
      </p:sp>
    </p:spTree>
    <p:extLst>
      <p:ext uri="{BB962C8B-B14F-4D97-AF65-F5344CB8AC3E}">
        <p14:creationId xmlns:p14="http://schemas.microsoft.com/office/powerpoint/2010/main" val="306199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2DF7CB4-EC00-43A5-B98B-6F4C272A599F}" type="slidenum">
              <a:rPr lang="en-US"/>
              <a:pPr/>
              <a:t>10</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indent="4853">
              <a:lnSpc>
                <a:spcPct val="90000"/>
              </a:lnSpc>
            </a:pPr>
            <a:r>
              <a:rPr lang="en-US" sz="1600" dirty="0" smtClean="0"/>
              <a:t>Most of traffic accidents are preventable, and let us collectively stop traffic accident being a killer</a:t>
            </a:r>
            <a:r>
              <a:rPr lang="en-US" sz="1600" baseline="0" dirty="0" smtClean="0"/>
              <a:t> !</a:t>
            </a:r>
            <a:r>
              <a:rPr lang="en-US" sz="1600" dirty="0" smtClean="0"/>
              <a:t> </a:t>
            </a:r>
          </a:p>
          <a:p>
            <a:pPr indent="4853">
              <a:lnSpc>
                <a:spcPct val="90000"/>
              </a:lnSpc>
            </a:pPr>
            <a:endParaRPr lang="en-US" sz="1600" dirty="0" smtClean="0"/>
          </a:p>
          <a:p>
            <a:pPr indent="4853">
              <a:lnSpc>
                <a:spcPct val="90000"/>
              </a:lnSpc>
            </a:pPr>
            <a:endParaRPr lang="en-US" sz="1600" dirty="0" smtClean="0"/>
          </a:p>
        </p:txBody>
      </p:sp>
    </p:spTree>
    <p:extLst>
      <p:ext uri="{BB962C8B-B14F-4D97-AF65-F5344CB8AC3E}">
        <p14:creationId xmlns:p14="http://schemas.microsoft.com/office/powerpoint/2010/main" val="538836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A16A98-6559-49CA-8813-6169BD1B78F0}"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26ADB-667C-4762-B34B-EFEB16FC0C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16A98-6559-49CA-8813-6169BD1B78F0}"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26ADB-667C-4762-B34B-EFEB16FC0C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16A98-6559-49CA-8813-6169BD1B78F0}"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26ADB-667C-4762-B34B-EFEB16FC0C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16A98-6559-49CA-8813-6169BD1B78F0}"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26ADB-667C-4762-B34B-EFEB16FC0C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16A98-6559-49CA-8813-6169BD1B78F0}"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26ADB-667C-4762-B34B-EFEB16FC0C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A16A98-6559-49CA-8813-6169BD1B78F0}" type="datetimeFigureOut">
              <a:rPr lang="en-US" smtClean="0"/>
              <a:pPr/>
              <a:t>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26ADB-667C-4762-B34B-EFEB16FC0C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A16A98-6559-49CA-8813-6169BD1B78F0}" type="datetimeFigureOut">
              <a:rPr lang="en-US" smtClean="0"/>
              <a:pPr/>
              <a:t>7/10/2015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26ADB-667C-4762-B34B-EFEB16FC0C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A16A98-6559-49CA-8813-6169BD1B78F0}" type="datetimeFigureOut">
              <a:rPr lang="en-US" smtClean="0"/>
              <a:pPr/>
              <a:t>7/10/2015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26ADB-667C-4762-B34B-EFEB16FC0C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16A98-6559-49CA-8813-6169BD1B78F0}" type="datetimeFigureOut">
              <a:rPr lang="en-US" smtClean="0"/>
              <a:pPr/>
              <a:t>7/10/2015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26ADB-667C-4762-B34B-EFEB16FC0C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16A98-6559-49CA-8813-6169BD1B78F0}" type="datetimeFigureOut">
              <a:rPr lang="en-US" smtClean="0"/>
              <a:pPr/>
              <a:t>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26ADB-667C-4762-B34B-EFEB16FC0C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16A98-6559-49CA-8813-6169BD1B78F0}" type="datetimeFigureOut">
              <a:rPr lang="en-US" smtClean="0"/>
              <a:pPr/>
              <a:t>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26ADB-667C-4762-B34B-EFEB16FC0C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16A98-6559-49CA-8813-6169BD1B78F0}" type="datetimeFigureOut">
              <a:rPr lang="en-US" smtClean="0"/>
              <a:pPr/>
              <a:t>7/10/2015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26ADB-667C-4762-B34B-EFEB16FC0C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hyperlink" Target="mailto:jrunji@worldbank.org" TargetMode="External"/><Relationship Id="rId3" Type="http://schemas.openxmlformats.org/officeDocument/2006/relationships/image" Target="../media/image8.jpeg"/><Relationship Id="rId7" Type="http://schemas.openxmlformats.org/officeDocument/2006/relationships/hyperlink" Target="mailto:taddoashong@worldbank.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hyperlink" Target="mailto:dbose@worldbank.org" TargetMode="External"/><Relationship Id="rId4" Type="http://schemas.openxmlformats.org/officeDocument/2006/relationships/image" Target="../media/image9.jpeg"/><Relationship Id="rId9" Type="http://schemas.openxmlformats.org/officeDocument/2006/relationships/hyperlink" Target="mailto:mshotten@worldban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819400"/>
            <a:ext cx="8686800" cy="1143000"/>
          </a:xfrm>
        </p:spPr>
        <p:txBody>
          <a:bodyPr>
            <a:normAutofit fontScale="90000"/>
          </a:bodyPr>
          <a:lstStyle/>
          <a:p>
            <a:pPr algn="l" eaLnBrk="1" hangingPunct="1"/>
            <a:r>
              <a:rPr lang="en-GB" sz="3600" b="1" dirty="0" smtClean="0">
                <a:solidFill>
                  <a:schemeClr val="tx1"/>
                </a:solidFill>
              </a:rPr>
              <a:t/>
            </a:r>
            <a:br>
              <a:rPr lang="en-GB" sz="3600" b="1" dirty="0" smtClean="0">
                <a:solidFill>
                  <a:schemeClr val="tx1"/>
                </a:solidFill>
              </a:rPr>
            </a:br>
            <a:r>
              <a:rPr lang="en-GB" sz="3600" b="1" dirty="0" smtClean="0">
                <a:solidFill>
                  <a:schemeClr val="tx1"/>
                </a:solidFill>
              </a:rPr>
              <a:t/>
            </a:r>
            <a:br>
              <a:rPr lang="en-GB" sz="3600" b="1" dirty="0" smtClean="0">
                <a:solidFill>
                  <a:schemeClr val="tx1"/>
                </a:solidFill>
              </a:rPr>
            </a:br>
            <a:r>
              <a:rPr lang="en-GB" sz="3600" b="1" dirty="0" smtClean="0">
                <a:solidFill>
                  <a:schemeClr val="tx1"/>
                </a:solidFill>
              </a:rPr>
              <a:t/>
            </a:r>
            <a:br>
              <a:rPr lang="en-GB" sz="3600" b="1" dirty="0" smtClean="0">
                <a:solidFill>
                  <a:schemeClr val="tx1"/>
                </a:solidFill>
              </a:rPr>
            </a:br>
            <a:r>
              <a:rPr lang="en-GB" sz="4000" b="1" i="1" dirty="0" smtClean="0">
                <a:solidFill>
                  <a:schemeClr val="tx1"/>
                </a:solidFill>
              </a:rPr>
              <a:t/>
            </a:r>
            <a:br>
              <a:rPr lang="en-GB" sz="4000" b="1" i="1" dirty="0" smtClean="0">
                <a:solidFill>
                  <a:schemeClr val="tx1"/>
                </a:solidFill>
              </a:rPr>
            </a:br>
            <a:r>
              <a:rPr lang="en-GB" sz="1000" b="1" dirty="0" smtClean="0">
                <a:solidFill>
                  <a:srgbClr val="4D4D4D"/>
                </a:solidFill>
              </a:rPr>
              <a:t/>
            </a:r>
            <a:br>
              <a:rPr lang="en-GB" sz="1000" b="1" dirty="0" smtClean="0">
                <a:solidFill>
                  <a:srgbClr val="4D4D4D"/>
                </a:solidFill>
              </a:rPr>
            </a:br>
            <a:endParaRPr lang="en-GB" sz="2400" dirty="0" smtClean="0">
              <a:solidFill>
                <a:srgbClr val="4D4D4D"/>
              </a:solidFill>
            </a:endParaRPr>
          </a:p>
        </p:txBody>
      </p:sp>
      <p:sp>
        <p:nvSpPr>
          <p:cNvPr id="4102" name="Text Box 5"/>
          <p:cNvSpPr txBox="1">
            <a:spLocks noChangeArrowheads="1"/>
          </p:cNvSpPr>
          <p:nvPr/>
        </p:nvSpPr>
        <p:spPr bwMode="auto">
          <a:xfrm>
            <a:off x="312576" y="7948"/>
            <a:ext cx="8686800" cy="1446550"/>
          </a:xfrm>
          <a:prstGeom prst="rect">
            <a:avLst/>
          </a:prstGeom>
          <a:noFill/>
          <a:ln w="12700">
            <a:noFill/>
            <a:miter lim="800000"/>
            <a:headEnd type="none" w="sm" len="sm"/>
            <a:tailEnd type="none" w="sm" len="sm"/>
          </a:ln>
        </p:spPr>
        <p:txBody>
          <a:bodyPr wrap="square">
            <a:spAutoFit/>
          </a:bodyPr>
          <a:lstStyle/>
          <a:p>
            <a:pPr algn="ctr">
              <a:spcBef>
                <a:spcPct val="50000"/>
              </a:spcBef>
            </a:pPr>
            <a:r>
              <a:rPr lang="en-US" sz="4400" dirty="0" smtClean="0">
                <a:latin typeface="Calibri" pitchFamily="34" charset="0"/>
                <a:cs typeface="Calibri" pitchFamily="34" charset="0"/>
              </a:rPr>
              <a:t>World Bank Support to Road Safety in Africa</a:t>
            </a:r>
            <a:endParaRPr lang="en-US" sz="4400" dirty="0">
              <a:latin typeface="Calibri" pitchFamily="34" charset="0"/>
              <a:cs typeface="Calibri" pitchFamily="34" charset="0"/>
            </a:endParaRPr>
          </a:p>
        </p:txBody>
      </p:sp>
      <p:sp>
        <p:nvSpPr>
          <p:cNvPr id="4103" name="Text Box 7"/>
          <p:cNvSpPr txBox="1">
            <a:spLocks noChangeArrowheads="1"/>
          </p:cNvSpPr>
          <p:nvPr/>
        </p:nvSpPr>
        <p:spPr bwMode="auto">
          <a:xfrm>
            <a:off x="0" y="1752600"/>
            <a:ext cx="5562600" cy="2462213"/>
          </a:xfrm>
          <a:prstGeom prst="rect">
            <a:avLst/>
          </a:prstGeom>
          <a:noFill/>
          <a:ln w="9525">
            <a:noFill/>
            <a:miter lim="800000"/>
            <a:headEnd/>
            <a:tailEnd/>
          </a:ln>
        </p:spPr>
        <p:txBody>
          <a:bodyPr wrap="square">
            <a:spAutoFit/>
          </a:bodyPr>
          <a:lstStyle/>
          <a:p>
            <a:pPr algn="ctr">
              <a:spcBef>
                <a:spcPct val="50000"/>
              </a:spcBef>
            </a:pPr>
            <a:endParaRPr lang="en-US" sz="2800" dirty="0" smtClean="0">
              <a:solidFill>
                <a:srgbClr val="C00000"/>
              </a:solidFill>
              <a:latin typeface="Calibri" pitchFamily="34" charset="0"/>
              <a:cs typeface="Calibri" pitchFamily="34" charset="0"/>
            </a:endParaRPr>
          </a:p>
          <a:p>
            <a:pPr marL="57150" indent="7938" algn="ctr"/>
            <a:r>
              <a:rPr lang="en-US" sz="2400" b="1" i="1" dirty="0" smtClean="0">
                <a:solidFill>
                  <a:srgbClr val="0070C0"/>
                </a:solidFill>
              </a:rPr>
              <a:t>Tawia Addo-Ashong</a:t>
            </a:r>
          </a:p>
          <a:p>
            <a:pPr marL="57150" indent="7938" algn="ctr"/>
            <a:r>
              <a:rPr lang="en-US" sz="2400" b="1" i="1" dirty="0" smtClean="0">
                <a:solidFill>
                  <a:srgbClr val="0070C0"/>
                </a:solidFill>
              </a:rPr>
              <a:t>Senior Transport Specialist</a:t>
            </a:r>
          </a:p>
          <a:p>
            <a:pPr marL="57150" indent="7938" algn="ctr"/>
            <a:r>
              <a:rPr lang="en-US" sz="2400" b="1" i="1" dirty="0" smtClean="0">
                <a:solidFill>
                  <a:srgbClr val="0070C0"/>
                </a:solidFill>
              </a:rPr>
              <a:t>Transport &amp; ICT Global Practice</a:t>
            </a:r>
          </a:p>
          <a:p>
            <a:pPr marL="57150" indent="7938" algn="ctr"/>
            <a:r>
              <a:rPr lang="en-US" b="1" dirty="0" smtClean="0">
                <a:solidFill>
                  <a:srgbClr val="0070C0"/>
                </a:solidFill>
              </a:rPr>
              <a:t>The World Bank</a:t>
            </a:r>
          </a:p>
          <a:p>
            <a:pPr marL="57150" indent="7938" algn="ctr"/>
            <a:endParaRPr lang="en-US" b="1" dirty="0">
              <a:solidFill>
                <a:srgbClr val="0070C0"/>
              </a:solidFill>
            </a:endParaRPr>
          </a:p>
          <a:p>
            <a:pPr marL="57150" indent="7938" algn="ctr"/>
            <a:r>
              <a:rPr lang="en-US" b="1" dirty="0" smtClean="0">
                <a:solidFill>
                  <a:srgbClr val="0070C0"/>
                </a:solidFill>
              </a:rPr>
              <a:t>taddoashong@worldbank.org</a:t>
            </a:r>
          </a:p>
        </p:txBody>
      </p:sp>
      <p:sp>
        <p:nvSpPr>
          <p:cNvPr id="11" name="Rectangle 10"/>
          <p:cNvSpPr/>
          <p:nvPr/>
        </p:nvSpPr>
        <p:spPr>
          <a:xfrm>
            <a:off x="0" y="4800600"/>
            <a:ext cx="5638800" cy="815608"/>
          </a:xfrm>
          <a:prstGeom prst="rect">
            <a:avLst/>
          </a:prstGeom>
        </p:spPr>
        <p:txBody>
          <a:bodyPr wrap="square">
            <a:spAutoFit/>
          </a:bodyPr>
          <a:lstStyle/>
          <a:p>
            <a:pPr algn="ctr">
              <a:spcBef>
                <a:spcPts val="600"/>
              </a:spcBef>
            </a:pPr>
            <a:r>
              <a:rPr lang="en-US" sz="2200" b="1" dirty="0" smtClean="0">
                <a:latin typeface="Calibri" pitchFamily="34" charset="0"/>
                <a:cs typeface="Calibri" pitchFamily="34" charset="0"/>
              </a:rPr>
              <a:t>3</a:t>
            </a:r>
            <a:r>
              <a:rPr lang="en-US" sz="2200" b="1" baseline="30000" dirty="0" smtClean="0">
                <a:latin typeface="Calibri" pitchFamily="34" charset="0"/>
                <a:cs typeface="Calibri" pitchFamily="34" charset="0"/>
              </a:rPr>
              <a:t>rd</a:t>
            </a:r>
            <a:r>
              <a:rPr lang="en-US" sz="2200" b="1" dirty="0" smtClean="0">
                <a:latin typeface="Calibri" pitchFamily="34" charset="0"/>
                <a:cs typeface="Calibri" pitchFamily="34" charset="0"/>
              </a:rPr>
              <a:t> African Road Safety Conference</a:t>
            </a:r>
            <a:endParaRPr lang="en-US" sz="2200" b="1" dirty="0" smtClean="0">
              <a:solidFill>
                <a:schemeClr val="tx1"/>
              </a:solidFill>
              <a:latin typeface="Calibri" pitchFamily="34" charset="0"/>
              <a:cs typeface="Calibri" pitchFamily="34" charset="0"/>
            </a:endParaRPr>
          </a:p>
          <a:p>
            <a:pPr algn="ctr">
              <a:spcBef>
                <a:spcPts val="600"/>
              </a:spcBef>
            </a:pPr>
            <a:r>
              <a:rPr lang="en-US" sz="2000" i="1" dirty="0" smtClean="0">
                <a:latin typeface="Calibri" pitchFamily="34" charset="0"/>
                <a:cs typeface="Calibri" pitchFamily="34" charset="0"/>
              </a:rPr>
              <a:t>Addis Ababa</a:t>
            </a:r>
            <a:r>
              <a:rPr lang="en-US" sz="2000" i="1" dirty="0" smtClean="0">
                <a:solidFill>
                  <a:schemeClr val="tx1"/>
                </a:solidFill>
                <a:latin typeface="Calibri" pitchFamily="34" charset="0"/>
                <a:cs typeface="Calibri" pitchFamily="34" charset="0"/>
              </a:rPr>
              <a:t>, Ethiopia, </a:t>
            </a:r>
            <a:r>
              <a:rPr lang="en-US" sz="2000" i="1" dirty="0" smtClean="0">
                <a:latin typeface="Calibri" pitchFamily="34" charset="0"/>
                <a:cs typeface="Calibri" pitchFamily="34" charset="0"/>
              </a:rPr>
              <a:t>July 9-10, 2015</a:t>
            </a:r>
            <a:endParaRPr lang="en-US" sz="2000" i="1" dirty="0">
              <a:solidFill>
                <a:schemeClr val="tx1"/>
              </a:solidFill>
              <a:latin typeface="Calibri" pitchFamily="34" charset="0"/>
              <a:cs typeface="Calibri" pitchFamily="34" charset="0"/>
            </a:endParaRPr>
          </a:p>
        </p:txBody>
      </p:sp>
      <p:pic>
        <p:nvPicPr>
          <p:cNvPr id="12" name="Picture 11" descr="http://farm1.static.flickr.com/37/98363636_230e6497b2_o.jpg"/>
          <p:cNvPicPr/>
          <p:nvPr/>
        </p:nvPicPr>
        <p:blipFill>
          <a:blip r:embed="rId3" cstate="print"/>
          <a:srcRect/>
          <a:stretch>
            <a:fillRect/>
          </a:stretch>
        </p:blipFill>
        <p:spPr bwMode="auto">
          <a:xfrm>
            <a:off x="5562600" y="1600200"/>
            <a:ext cx="3429000" cy="1981200"/>
          </a:xfrm>
          <a:prstGeom prst="rect">
            <a:avLst/>
          </a:prstGeom>
          <a:noFill/>
          <a:ln w="9525">
            <a:noFill/>
            <a:miter lim="800000"/>
            <a:headEnd/>
            <a:tailEnd/>
          </a:ln>
        </p:spPr>
      </p:pic>
      <p:pic>
        <p:nvPicPr>
          <p:cNvPr id="13" name="Picture 12" descr="http://upload.wikimedia.org/wikipedia/commons/5/5a/Traffic_Police,_Thimphu.jpg"/>
          <p:cNvPicPr/>
          <p:nvPr/>
        </p:nvPicPr>
        <p:blipFill>
          <a:blip r:embed="rId4" cstate="print"/>
          <a:srcRect/>
          <a:stretch>
            <a:fillRect/>
          </a:stretch>
        </p:blipFill>
        <p:spPr bwMode="auto">
          <a:xfrm>
            <a:off x="5562600" y="3657600"/>
            <a:ext cx="3429000" cy="1905000"/>
          </a:xfrm>
          <a:prstGeom prst="rect">
            <a:avLst/>
          </a:prstGeom>
          <a:noFill/>
          <a:ln w="9525">
            <a:noFill/>
            <a:miter lim="800000"/>
            <a:headEnd/>
            <a:tailEnd/>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287" y="5943600"/>
            <a:ext cx="3429000" cy="67966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81598" y="1540612"/>
            <a:ext cx="3816000" cy="2042187"/>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182113" y="3581400"/>
            <a:ext cx="3817263" cy="2163897"/>
          </a:xfrm>
          <a:prstGeom prst="rect">
            <a:avLst/>
          </a:prstGeom>
        </p:spPr>
      </p:pic>
      <p:pic>
        <p:nvPicPr>
          <p:cNvPr id="1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5943600"/>
            <a:ext cx="1955006" cy="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Content Placeholder 3" descr="SSATP-Logo_onBlack.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81300" y="5964563"/>
            <a:ext cx="1981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4712881"/>
            <a:ext cx="9144000" cy="1107996"/>
          </a:xfrm>
          <a:prstGeom prst="rect">
            <a:avLst/>
          </a:prstGeom>
          <a:noFill/>
        </p:spPr>
        <p:txBody>
          <a:bodyPr wrap="square" rtlCol="0">
            <a:spAutoFit/>
          </a:bodyPr>
          <a:lstStyle/>
          <a:p>
            <a:pPr algn="ctr"/>
            <a:r>
              <a:rPr lang="en-US" sz="6600" dirty="0" smtClean="0"/>
              <a:t>Thank You</a:t>
            </a:r>
            <a:endParaRPr lang="en-US" sz="6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6080581"/>
            <a:ext cx="2824029" cy="559755"/>
          </a:xfrm>
          <a:prstGeom prst="rect">
            <a:avLst/>
          </a:prstGeom>
        </p:spPr>
      </p:pic>
      <p:pic>
        <p:nvPicPr>
          <p:cNvPr id="4" name="Picture 3"/>
          <p:cNvPicPr>
            <a:picLocks noChangeAspect="1"/>
          </p:cNvPicPr>
          <p:nvPr/>
        </p:nvPicPr>
        <p:blipFill>
          <a:blip r:embed="rId4"/>
          <a:stretch>
            <a:fillRect/>
          </a:stretch>
        </p:blipFill>
        <p:spPr>
          <a:xfrm>
            <a:off x="52227" y="-3464"/>
            <a:ext cx="2614773" cy="2768249"/>
          </a:xfrm>
          <a:prstGeom prst="rect">
            <a:avLst/>
          </a:prstGeom>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943600"/>
            <a:ext cx="1955006" cy="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descr="SSATP-Logo_onBlack.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4903" y="5964563"/>
            <a:ext cx="1981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1828800"/>
            <a:ext cx="6463903" cy="2585323"/>
          </a:xfrm>
          <a:prstGeom prst="rect">
            <a:avLst/>
          </a:prstGeom>
          <a:noFill/>
        </p:spPr>
        <p:txBody>
          <a:bodyPr wrap="square" rtlCol="0">
            <a:spAutoFit/>
          </a:bodyPr>
          <a:lstStyle/>
          <a:p>
            <a:r>
              <a:rPr lang="en-US" sz="2400" dirty="0" smtClean="0"/>
              <a:t>Contact:</a:t>
            </a:r>
          </a:p>
          <a:p>
            <a:endParaRPr lang="en-US" sz="2400" dirty="0"/>
          </a:p>
          <a:p>
            <a:r>
              <a:rPr lang="en-US" sz="2400" dirty="0" smtClean="0"/>
              <a:t>Tawia Addo-Ashong: </a:t>
            </a:r>
            <a:r>
              <a:rPr lang="en-US" sz="2400" dirty="0" smtClean="0">
                <a:hlinkClick r:id="rId7"/>
              </a:rPr>
              <a:t>taddoashong@worldbank.org</a:t>
            </a:r>
            <a:endParaRPr lang="en-US" sz="2400" dirty="0" smtClean="0"/>
          </a:p>
          <a:p>
            <a:r>
              <a:rPr lang="en-US" sz="2400" dirty="0" smtClean="0"/>
              <a:t>Justin Runji: 	           </a:t>
            </a:r>
            <a:r>
              <a:rPr lang="en-US" sz="2400" dirty="0" smtClean="0">
                <a:hlinkClick r:id="rId8"/>
              </a:rPr>
              <a:t>jrunji@worldbank.org</a:t>
            </a:r>
            <a:endParaRPr lang="en-US" sz="2400" dirty="0" smtClean="0"/>
          </a:p>
          <a:p>
            <a:r>
              <a:rPr lang="en-US" sz="2400" dirty="0" smtClean="0"/>
              <a:t>Marc Shotten:	           </a:t>
            </a:r>
            <a:r>
              <a:rPr lang="en-US" sz="2400" dirty="0" smtClean="0">
                <a:hlinkClick r:id="rId9"/>
              </a:rPr>
              <a:t>mshotten@worldbank.org</a:t>
            </a:r>
            <a:endParaRPr lang="en-US" sz="2400" dirty="0" smtClean="0"/>
          </a:p>
          <a:p>
            <a:r>
              <a:rPr lang="en-US" sz="2400" dirty="0" smtClean="0"/>
              <a:t>Dipan Bose:	           </a:t>
            </a:r>
            <a:r>
              <a:rPr lang="en-US" sz="2400" dirty="0" smtClean="0">
                <a:hlinkClick r:id="rId10"/>
              </a:rPr>
              <a:t>dbose@worldbank.org</a:t>
            </a:r>
            <a:endParaRPr lang="en-US" sz="24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17487" y="1219200"/>
            <a:ext cx="8686800" cy="1143000"/>
          </a:xfrm>
        </p:spPr>
        <p:txBody>
          <a:bodyPr>
            <a:normAutofit fontScale="90000"/>
          </a:bodyPr>
          <a:lstStyle/>
          <a:p>
            <a:pPr algn="l" eaLnBrk="1" hangingPunct="1"/>
            <a:r>
              <a:rPr lang="en-GB" sz="3600" b="1" dirty="0" smtClean="0">
                <a:solidFill>
                  <a:schemeClr val="tx1"/>
                </a:solidFill>
              </a:rPr>
              <a:t/>
            </a:r>
            <a:br>
              <a:rPr lang="en-GB" sz="3600" b="1" dirty="0" smtClean="0">
                <a:solidFill>
                  <a:schemeClr val="tx1"/>
                </a:solidFill>
              </a:rPr>
            </a:br>
            <a:r>
              <a:rPr lang="en-GB" sz="3600" b="1" dirty="0" smtClean="0">
                <a:solidFill>
                  <a:schemeClr val="tx1"/>
                </a:solidFill>
              </a:rPr>
              <a:t/>
            </a:r>
            <a:br>
              <a:rPr lang="en-GB" sz="3600" b="1" dirty="0" smtClean="0">
                <a:solidFill>
                  <a:schemeClr val="tx1"/>
                </a:solidFill>
              </a:rPr>
            </a:br>
            <a:r>
              <a:rPr lang="en-GB" sz="3600" b="1" dirty="0" smtClean="0">
                <a:solidFill>
                  <a:schemeClr val="tx1"/>
                </a:solidFill>
              </a:rPr>
              <a:t/>
            </a:r>
            <a:br>
              <a:rPr lang="en-GB" sz="3600" b="1" dirty="0" smtClean="0">
                <a:solidFill>
                  <a:schemeClr val="tx1"/>
                </a:solidFill>
              </a:rPr>
            </a:br>
            <a:r>
              <a:rPr lang="en-GB" sz="4000" b="1" i="1" dirty="0" smtClean="0">
                <a:solidFill>
                  <a:schemeClr val="tx1"/>
                </a:solidFill>
              </a:rPr>
              <a:t/>
            </a:r>
            <a:br>
              <a:rPr lang="en-GB" sz="4000" b="1" i="1" dirty="0" smtClean="0">
                <a:solidFill>
                  <a:schemeClr val="tx1"/>
                </a:solidFill>
              </a:rPr>
            </a:br>
            <a:r>
              <a:rPr lang="en-GB" sz="1000" b="1" dirty="0" smtClean="0">
                <a:solidFill>
                  <a:srgbClr val="4D4D4D"/>
                </a:solidFill>
              </a:rPr>
              <a:t/>
            </a:r>
            <a:br>
              <a:rPr lang="en-GB" sz="1000" b="1" dirty="0" smtClean="0">
                <a:solidFill>
                  <a:srgbClr val="4D4D4D"/>
                </a:solidFill>
              </a:rPr>
            </a:br>
            <a:endParaRPr lang="en-GB" sz="2400" dirty="0" smtClean="0">
              <a:solidFill>
                <a:srgbClr val="4D4D4D"/>
              </a:solidFill>
            </a:endParaRPr>
          </a:p>
        </p:txBody>
      </p:sp>
      <p:sp>
        <p:nvSpPr>
          <p:cNvPr id="4102" name="Text Box 5"/>
          <p:cNvSpPr txBox="1">
            <a:spLocks noChangeArrowheads="1"/>
          </p:cNvSpPr>
          <p:nvPr/>
        </p:nvSpPr>
        <p:spPr bwMode="auto">
          <a:xfrm>
            <a:off x="312576" y="7948"/>
            <a:ext cx="8686800" cy="769441"/>
          </a:xfrm>
          <a:prstGeom prst="rect">
            <a:avLst/>
          </a:prstGeom>
          <a:noFill/>
          <a:ln w="12700">
            <a:noFill/>
            <a:miter lim="800000"/>
            <a:headEnd type="none" w="sm" len="sm"/>
            <a:tailEnd type="none" w="sm" len="sm"/>
          </a:ln>
        </p:spPr>
        <p:txBody>
          <a:bodyPr wrap="square">
            <a:spAutoFit/>
          </a:bodyPr>
          <a:lstStyle/>
          <a:p>
            <a:pPr algn="ctr">
              <a:spcBef>
                <a:spcPct val="50000"/>
              </a:spcBef>
            </a:pPr>
            <a:r>
              <a:rPr lang="en-US" sz="4400" dirty="0" smtClean="0">
                <a:latin typeface="Calibri" pitchFamily="34" charset="0"/>
                <a:cs typeface="Calibri" pitchFamily="34" charset="0"/>
              </a:rPr>
              <a:t>SSATP</a:t>
            </a:r>
            <a:endParaRPr lang="en-US" sz="4400" dirty="0">
              <a:latin typeface="Calibri" pitchFamily="34" charset="0"/>
              <a:cs typeface="Calibri"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287" y="5943600"/>
            <a:ext cx="3429000" cy="679667"/>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943600"/>
            <a:ext cx="1955006" cy="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Content Placeholder 3" descr="SSATP-Logo_onBlac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0746" y="5898357"/>
            <a:ext cx="1981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7487" y="2362200"/>
            <a:ext cx="8547100" cy="3170099"/>
          </a:xfrm>
          <a:prstGeom prst="rect">
            <a:avLst/>
          </a:prstGeom>
        </p:spPr>
        <p:txBody>
          <a:bodyPr wrap="square">
            <a:spAutoFit/>
          </a:bodyPr>
          <a:lstStyle/>
          <a:p>
            <a:pPr marL="400050" indent="-400050">
              <a:buAutoNum type="romanLcParenBoth"/>
            </a:pPr>
            <a:r>
              <a:rPr lang="en-US" sz="2000" dirty="0" smtClean="0">
                <a:latin typeface="Calibri" panose="020F0502020204030204" pitchFamily="34" charset="0"/>
                <a:ea typeface="Calibri" panose="020F0502020204030204" pitchFamily="34" charset="0"/>
                <a:cs typeface="Times New Roman" panose="02020603050405020304" pitchFamily="18" charset="0"/>
              </a:rPr>
              <a:t>enable </a:t>
            </a:r>
            <a:r>
              <a:rPr lang="en-US" sz="2000" dirty="0">
                <a:latin typeface="Calibri" panose="020F0502020204030204" pitchFamily="34" charset="0"/>
                <a:ea typeface="Calibri" panose="020F0502020204030204" pitchFamily="34" charset="0"/>
                <a:cs typeface="Times New Roman" panose="02020603050405020304" pitchFamily="18" charset="0"/>
              </a:rPr>
              <a:t>AUC and UNECA to encourage countries to achieve the goals of the UN Decade of Action for Road Safety and Africa Road Safety Plan of Action 2011-2020;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400050" indent="-400050">
              <a:buAutoNum type="romanLcParenBoth"/>
            </a:pPr>
            <a:r>
              <a:rPr lang="en-US" sz="2000" dirty="0" smtClean="0">
                <a:latin typeface="Calibri" panose="020F0502020204030204" pitchFamily="34" charset="0"/>
                <a:ea typeface="Calibri" panose="020F0502020204030204" pitchFamily="34" charset="0"/>
                <a:cs typeface="Times New Roman" panose="02020603050405020304" pitchFamily="18" charset="0"/>
              </a:rPr>
              <a:t>p</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romote </a:t>
            </a:r>
            <a:r>
              <a:rPr lang="en-US" sz="2000" dirty="0">
                <a:latin typeface="Calibri" panose="020F0502020204030204" pitchFamily="34" charset="0"/>
                <a:ea typeface="Times New Roman" panose="02020603050405020304" pitchFamily="18" charset="0"/>
                <a:cs typeface="Times New Roman" panose="02020603050405020304" pitchFamily="18" charset="0"/>
              </a:rPr>
              <a:t>effective policy and strategy formulation and implementation at country level; </a:t>
            </a:r>
          </a:p>
          <a:p>
            <a:pPr marL="400050" indent="-400050">
              <a:buAutoNum type="romanLcParenBoth"/>
            </a:pPr>
            <a:r>
              <a:rPr lang="en-US" sz="2000" dirty="0" smtClean="0">
                <a:latin typeface="Calibri" panose="020F0502020204030204" pitchFamily="34" charset="0"/>
                <a:ea typeface="Times New Roman" panose="02020603050405020304" pitchFamily="18" charset="0"/>
                <a:cs typeface="Times New Roman" panose="02020603050405020304" pitchFamily="18" charset="0"/>
              </a:rPr>
              <a:t>stimulate </a:t>
            </a:r>
            <a:r>
              <a:rPr lang="en-US" sz="2000" dirty="0">
                <a:latin typeface="Calibri" panose="020F0502020204030204" pitchFamily="34" charset="0"/>
                <a:ea typeface="Times New Roman" panose="02020603050405020304" pitchFamily="18" charset="0"/>
                <a:cs typeface="Times New Roman" panose="02020603050405020304" pitchFamily="18" charset="0"/>
              </a:rPr>
              <a:t>good practice in Road Safety Management (Pillar one of the UN Decade of action) by promoting systematic implementation of the Africa Plan of Action; and </a:t>
            </a:r>
          </a:p>
          <a:p>
            <a:pPr marL="400050" indent="-400050">
              <a:buAutoNum type="romanLcParenBoth"/>
            </a:pPr>
            <a:r>
              <a:rPr lang="en-US" sz="20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000" dirty="0">
                <a:latin typeface="Calibri" panose="020F0502020204030204" pitchFamily="34" charset="0"/>
                <a:ea typeface="Times New Roman" panose="02020603050405020304" pitchFamily="18" charset="0"/>
                <a:cs typeface="Times New Roman" panose="02020603050405020304" pitchFamily="18" charset="0"/>
              </a:rPr>
              <a:t>better integration of road safety policy and pillar-based interventions in locally and externally funded road developments</a:t>
            </a:r>
            <a:endParaRPr lang="en-US" sz="2000" dirty="0"/>
          </a:p>
        </p:txBody>
      </p:sp>
      <p:sp>
        <p:nvSpPr>
          <p:cNvPr id="4" name="Rectangle 3"/>
          <p:cNvSpPr/>
          <p:nvPr/>
        </p:nvSpPr>
        <p:spPr>
          <a:xfrm>
            <a:off x="312576" y="853143"/>
            <a:ext cx="8248811" cy="1169551"/>
          </a:xfrm>
          <a:prstGeom prst="rect">
            <a:avLst/>
          </a:prstGeom>
        </p:spPr>
        <p:txBody>
          <a:bodyPr wrap="square">
            <a:spAutoFit/>
          </a:bodyPr>
          <a:lstStyle/>
          <a:p>
            <a:pPr marR="0" lvl="0" algn="just">
              <a:lnSpc>
                <a:spcPts val="1400"/>
              </a:lnSpc>
              <a:spcBef>
                <a:spcPts val="0"/>
              </a:spcBef>
              <a:spcAft>
                <a:spcPts val="600"/>
              </a:spcAft>
              <a:buSzPts val="1000"/>
            </a:pPr>
            <a:r>
              <a:rPr lang="en-US" sz="2000" dirty="0" smtClean="0">
                <a:latin typeface="Calibri" panose="020F0502020204030204" pitchFamily="34" charset="0"/>
                <a:ea typeface="Calibri" panose="020F0502020204030204" pitchFamily="34" charset="0"/>
                <a:cs typeface="Calibri" panose="020F0502020204030204" pitchFamily="34" charset="0"/>
              </a:rPr>
              <a:t>an </a:t>
            </a:r>
            <a:r>
              <a:rPr lang="en-US" sz="2000" dirty="0">
                <a:latin typeface="Calibri" panose="020F0502020204030204" pitchFamily="34" charset="0"/>
                <a:ea typeface="Calibri" panose="020F0502020204030204" pitchFamily="34" charset="0"/>
                <a:cs typeface="Calibri" panose="020F0502020204030204" pitchFamily="34" charset="0"/>
              </a:rPr>
              <a:t>international partnership of 40 African countries, Regional Economic Communities (RECs), African institutions (African Union Commission-AUC, United Nations Economic Commission for Africa-UNECA), public and private sector organizations and international development agencies, with the mission to facilitate policy development and related capacity building in Africa's transport sector</a:t>
            </a:r>
            <a:r>
              <a:rPr lang="en-US" sz="2400" dirty="0">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0215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1569"/>
            <a:ext cx="8858567" cy="707886"/>
          </a:xfrm>
          <a:prstGeom prst="rect">
            <a:avLst/>
          </a:prstGeom>
          <a:noFill/>
        </p:spPr>
        <p:txBody>
          <a:bodyPr wrap="square" rtlCol="0">
            <a:spAutoFit/>
          </a:bodyPr>
          <a:lstStyle/>
          <a:p>
            <a:r>
              <a:rPr lang="en-US" sz="2800" dirty="0" smtClean="0">
                <a:solidFill>
                  <a:schemeClr val="bg1"/>
                </a:solidFill>
              </a:rPr>
              <a:t>“</a:t>
            </a:r>
            <a:r>
              <a:rPr lang="en-US" sz="4000" dirty="0" smtClean="0">
                <a:solidFill>
                  <a:schemeClr val="bg1"/>
                </a:solidFill>
              </a:rPr>
              <a:t>The Urgency of Acting Now”</a:t>
            </a:r>
            <a:endParaRPr lang="en-US" sz="40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287" y="5943600"/>
            <a:ext cx="3429000" cy="679667"/>
          </a:xfrm>
          <a:prstGeom prst="rect">
            <a:avLst/>
          </a:prstGeom>
        </p:spPr>
      </p:pic>
      <p:sp>
        <p:nvSpPr>
          <p:cNvPr id="8" name="TextBox 7"/>
          <p:cNvSpPr txBox="1"/>
          <p:nvPr/>
        </p:nvSpPr>
        <p:spPr>
          <a:xfrm>
            <a:off x="66516" y="141564"/>
            <a:ext cx="8858567" cy="707886"/>
          </a:xfrm>
          <a:prstGeom prst="rect">
            <a:avLst/>
          </a:prstGeom>
          <a:noFill/>
        </p:spPr>
        <p:txBody>
          <a:bodyPr wrap="square" rtlCol="0">
            <a:spAutoFit/>
          </a:bodyPr>
          <a:lstStyle/>
          <a:p>
            <a:r>
              <a:rPr lang="en-US" sz="4000" dirty="0" smtClean="0"/>
              <a:t>Support from SSATP</a:t>
            </a:r>
            <a:endParaRPr lang="en-US" sz="4000" dirty="0"/>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943600"/>
            <a:ext cx="1955006" cy="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Content Placeholder 3" descr="SSATP-Logo_onBlac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0746" y="5898357"/>
            <a:ext cx="1981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9462" y="1371600"/>
            <a:ext cx="8915399" cy="3319498"/>
          </a:xfrm>
          <a:prstGeom prst="rect">
            <a:avLst/>
          </a:prstGeom>
        </p:spPr>
        <p:txBody>
          <a:bodyPr wrap="square">
            <a:spAutoFit/>
          </a:bodyPr>
          <a:lstStyle/>
          <a:p>
            <a:pPr marR="0" lvl="0">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SSATP  </a:t>
            </a:r>
            <a:r>
              <a:rPr lang="en-US" sz="2800" dirty="0" smtClean="0">
                <a:latin typeface="Calibri" panose="020F0502020204030204" pitchFamily="34" charset="0"/>
                <a:ea typeface="Calibri" panose="020F0502020204030204" pitchFamily="34" charset="0"/>
                <a:cs typeface="Times New Roman" panose="02020603050405020304" pitchFamily="18" charset="0"/>
              </a:rPr>
              <a:t>will provide support </a:t>
            </a:r>
            <a:r>
              <a:rPr lang="en-US" sz="2800" dirty="0">
                <a:latin typeface="Calibri" panose="020F0502020204030204" pitchFamily="34" charset="0"/>
                <a:ea typeface="Calibri" panose="020F0502020204030204" pitchFamily="34" charset="0"/>
                <a:cs typeface="Times New Roman" panose="02020603050405020304" pitchFamily="18" charset="0"/>
              </a:rPr>
              <a:t>for </a:t>
            </a:r>
          </a:p>
          <a:p>
            <a:pPr marL="342900" indent="-342900">
              <a:lnSpc>
                <a:spcPct val="107000"/>
              </a:lnSpc>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Building Capacity and development </a:t>
            </a:r>
            <a:r>
              <a:rPr lang="en-US" sz="2800" dirty="0">
                <a:latin typeface="Calibri" panose="020F0502020204030204" pitchFamily="34" charset="0"/>
                <a:ea typeface="Calibri" panose="020F0502020204030204" pitchFamily="34" charset="0"/>
                <a:cs typeface="Times New Roman" panose="02020603050405020304" pitchFamily="18" charset="0"/>
              </a:rPr>
              <a:t>of a robust monitoring process for the Decade of Action  </a:t>
            </a:r>
          </a:p>
          <a:p>
            <a:pPr marL="342900" indent="-342900">
              <a:lnSpc>
                <a:spcPct val="107000"/>
              </a:lnSpc>
              <a:buFont typeface="Calibri" panose="020F050202020403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Development and review of existing road safety policies  and strategies</a:t>
            </a:r>
          </a:p>
          <a:p>
            <a:pPr marL="342900" marR="0" lvl="0" indent="-342900">
              <a:lnSpc>
                <a:spcPct val="107000"/>
              </a:lnSpc>
              <a:spcBef>
                <a:spcPts val="0"/>
              </a:spcBef>
              <a:spcAft>
                <a:spcPts val="0"/>
              </a:spcAft>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Creation </a:t>
            </a:r>
            <a:r>
              <a:rPr lang="en-US" sz="2800" dirty="0">
                <a:latin typeface="Calibri" panose="020F0502020204030204" pitchFamily="34" charset="0"/>
                <a:ea typeface="Calibri" panose="020F0502020204030204" pitchFamily="34" charset="0"/>
                <a:cs typeface="Times New Roman" panose="02020603050405020304" pitchFamily="18" charset="0"/>
              </a:rPr>
              <a:t>and strengthening of road safety lead agencies</a:t>
            </a:r>
          </a:p>
          <a:p>
            <a:pPr marL="342900" marR="0" lvl="0" indent="-342900">
              <a:lnSpc>
                <a:spcPct val="107000"/>
              </a:lnSpc>
              <a:spcBef>
                <a:spcPts val="0"/>
              </a:spcBef>
              <a:spcAft>
                <a:spcPts val="800"/>
              </a:spcAft>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Mainstreaming road safety in infrastructure investments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3176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819400"/>
            <a:ext cx="8686800" cy="1143000"/>
          </a:xfrm>
        </p:spPr>
        <p:txBody>
          <a:bodyPr>
            <a:normAutofit fontScale="90000"/>
          </a:bodyPr>
          <a:lstStyle/>
          <a:p>
            <a:pPr algn="l" eaLnBrk="1" hangingPunct="1"/>
            <a:r>
              <a:rPr lang="en-GB" sz="3600" b="1" dirty="0" smtClean="0">
                <a:solidFill>
                  <a:schemeClr val="tx1"/>
                </a:solidFill>
              </a:rPr>
              <a:t/>
            </a:r>
            <a:br>
              <a:rPr lang="en-GB" sz="3600" b="1" dirty="0" smtClean="0">
                <a:solidFill>
                  <a:schemeClr val="tx1"/>
                </a:solidFill>
              </a:rPr>
            </a:br>
            <a:r>
              <a:rPr lang="en-GB" sz="3600" b="1" dirty="0" smtClean="0">
                <a:solidFill>
                  <a:schemeClr val="tx1"/>
                </a:solidFill>
              </a:rPr>
              <a:t/>
            </a:r>
            <a:br>
              <a:rPr lang="en-GB" sz="3600" b="1" dirty="0" smtClean="0">
                <a:solidFill>
                  <a:schemeClr val="tx1"/>
                </a:solidFill>
              </a:rPr>
            </a:br>
            <a:r>
              <a:rPr lang="en-GB" sz="3600" b="1" dirty="0" smtClean="0">
                <a:solidFill>
                  <a:schemeClr val="tx1"/>
                </a:solidFill>
              </a:rPr>
              <a:t/>
            </a:r>
            <a:br>
              <a:rPr lang="en-GB" sz="3600" b="1" dirty="0" smtClean="0">
                <a:solidFill>
                  <a:schemeClr val="tx1"/>
                </a:solidFill>
              </a:rPr>
            </a:br>
            <a:r>
              <a:rPr lang="en-GB" sz="4000" b="1" i="1" dirty="0" smtClean="0">
                <a:solidFill>
                  <a:schemeClr val="tx1"/>
                </a:solidFill>
              </a:rPr>
              <a:t/>
            </a:r>
            <a:br>
              <a:rPr lang="en-GB" sz="4000" b="1" i="1" dirty="0" smtClean="0">
                <a:solidFill>
                  <a:schemeClr val="tx1"/>
                </a:solidFill>
              </a:rPr>
            </a:br>
            <a:r>
              <a:rPr lang="en-GB" sz="1000" b="1" dirty="0" smtClean="0">
                <a:solidFill>
                  <a:srgbClr val="4D4D4D"/>
                </a:solidFill>
              </a:rPr>
              <a:t/>
            </a:r>
            <a:br>
              <a:rPr lang="en-GB" sz="1000" b="1" dirty="0" smtClean="0">
                <a:solidFill>
                  <a:srgbClr val="4D4D4D"/>
                </a:solidFill>
              </a:rPr>
            </a:br>
            <a:endParaRPr lang="en-GB" sz="2400" dirty="0" smtClean="0">
              <a:solidFill>
                <a:srgbClr val="4D4D4D"/>
              </a:solidFill>
            </a:endParaRPr>
          </a:p>
        </p:txBody>
      </p:sp>
      <p:sp>
        <p:nvSpPr>
          <p:cNvPr id="4102" name="Text Box 5"/>
          <p:cNvSpPr txBox="1">
            <a:spLocks noChangeArrowheads="1"/>
          </p:cNvSpPr>
          <p:nvPr/>
        </p:nvSpPr>
        <p:spPr bwMode="auto">
          <a:xfrm>
            <a:off x="312576" y="7948"/>
            <a:ext cx="8686800" cy="769441"/>
          </a:xfrm>
          <a:prstGeom prst="rect">
            <a:avLst/>
          </a:prstGeom>
          <a:noFill/>
          <a:ln w="12700">
            <a:noFill/>
            <a:miter lim="800000"/>
            <a:headEnd type="none" w="sm" len="sm"/>
            <a:tailEnd type="none" w="sm" len="sm"/>
          </a:ln>
        </p:spPr>
        <p:txBody>
          <a:bodyPr wrap="square">
            <a:spAutoFit/>
          </a:bodyPr>
          <a:lstStyle/>
          <a:p>
            <a:pPr algn="ctr">
              <a:spcBef>
                <a:spcPct val="50000"/>
              </a:spcBef>
            </a:pPr>
            <a:r>
              <a:rPr lang="en-US" sz="4400" dirty="0" smtClean="0">
                <a:latin typeface="Calibri" pitchFamily="34" charset="0"/>
                <a:cs typeface="Calibri" pitchFamily="34" charset="0"/>
              </a:rPr>
              <a:t>Support  from GRSF</a:t>
            </a:r>
            <a:endParaRPr lang="en-US" sz="4400" dirty="0">
              <a:latin typeface="Calibri" pitchFamily="34" charset="0"/>
              <a:cs typeface="Calibri"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287" y="5943600"/>
            <a:ext cx="3429000" cy="679667"/>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943600"/>
            <a:ext cx="1955006" cy="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Content Placeholder 3" descr="SSATP-Logo_onBlac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0746" y="5898357"/>
            <a:ext cx="1981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1" y="777389"/>
            <a:ext cx="8751886" cy="3416320"/>
          </a:xfrm>
          <a:prstGeom prst="rect">
            <a:avLst/>
          </a:prstGeom>
        </p:spPr>
        <p:txBody>
          <a:bodyPr wrap="square">
            <a:spAutoFit/>
          </a:bodyPr>
          <a:lstStyle/>
          <a:p>
            <a:pPr marR="0" lvl="0">
              <a:spcBef>
                <a:spcPts val="0"/>
              </a:spcBef>
              <a:spcAft>
                <a:spcPts val="0"/>
              </a:spcAft>
            </a:pPr>
            <a:r>
              <a:rPr lang="en-US" sz="2400" dirty="0" smtClean="0">
                <a:latin typeface="Calibri" panose="020F0502020204030204" pitchFamily="34" charset="0"/>
                <a:ea typeface="Cambria" panose="02040503050406030204" pitchFamily="18" charset="0"/>
                <a:cs typeface="Times New Roman" panose="02020603050405020304" pitchFamily="18" charset="0"/>
              </a:rPr>
              <a:t>GRSF Objectives</a:t>
            </a:r>
          </a:p>
          <a:p>
            <a:pPr marL="342900" marR="0" lvl="0" indent="-342900">
              <a:spcBef>
                <a:spcPts val="0"/>
              </a:spcBef>
              <a:spcAft>
                <a:spcPts val="0"/>
              </a:spcAft>
              <a:buFont typeface="+mj-lt"/>
              <a:buAutoNum type="arabicPeriod"/>
            </a:pPr>
            <a:endParaRPr lang="en-US" sz="2400" dirty="0">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smtClean="0">
                <a:latin typeface="Calibri" panose="020F0502020204030204" pitchFamily="34" charset="0"/>
                <a:ea typeface="Cambria" panose="02040503050406030204" pitchFamily="18" charset="0"/>
                <a:cs typeface="Times New Roman" panose="02020603050405020304" pitchFamily="18" charset="0"/>
              </a:rPr>
              <a:t>Strengthening </a:t>
            </a:r>
            <a:r>
              <a:rPr lang="en-US" sz="2400" dirty="0">
                <a:latin typeface="Calibri" panose="020F0502020204030204" pitchFamily="34" charset="0"/>
                <a:ea typeface="Cambria" panose="02040503050406030204" pitchFamily="18" charset="0"/>
                <a:cs typeface="Times New Roman" panose="02020603050405020304" pitchFamily="18" charset="0"/>
              </a:rPr>
              <a:t>global, regional and country capacity to support sustainable reductions in road deaths and injuries in Low and Middle Income Countries (LMICs)</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mbria" panose="02040503050406030204" pitchFamily="18" charset="0"/>
                <a:cs typeface="Times New Roman" panose="02020603050405020304" pitchFamily="18" charset="0"/>
              </a:rPr>
              <a:t>Scaling up global road safety funding, coordination and advocacy mechanisms, and</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mbria" panose="02040503050406030204" pitchFamily="18" charset="0"/>
                <a:cs typeface="Times New Roman" panose="02020603050405020304" pitchFamily="18" charset="0"/>
              </a:rPr>
              <a:t>Mainstreaming road safety components into all World Bank funded road infrastructure projects</a:t>
            </a:r>
            <a:endParaRPr lang="en-US" sz="2400" dirty="0">
              <a:effectLst/>
              <a:latin typeface="Calibri" panose="020F050202020403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24371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819400"/>
            <a:ext cx="8686800" cy="1143000"/>
          </a:xfrm>
        </p:spPr>
        <p:txBody>
          <a:bodyPr>
            <a:normAutofit fontScale="90000"/>
          </a:bodyPr>
          <a:lstStyle/>
          <a:p>
            <a:pPr algn="l" eaLnBrk="1" hangingPunct="1"/>
            <a:r>
              <a:rPr lang="en-GB" sz="3600" b="1" dirty="0" smtClean="0">
                <a:solidFill>
                  <a:schemeClr val="tx1"/>
                </a:solidFill>
              </a:rPr>
              <a:t/>
            </a:r>
            <a:br>
              <a:rPr lang="en-GB" sz="3600" b="1" dirty="0" smtClean="0">
                <a:solidFill>
                  <a:schemeClr val="tx1"/>
                </a:solidFill>
              </a:rPr>
            </a:br>
            <a:r>
              <a:rPr lang="en-GB" sz="3600" b="1" dirty="0" smtClean="0">
                <a:solidFill>
                  <a:schemeClr val="tx1"/>
                </a:solidFill>
              </a:rPr>
              <a:t/>
            </a:r>
            <a:br>
              <a:rPr lang="en-GB" sz="3600" b="1" dirty="0" smtClean="0">
                <a:solidFill>
                  <a:schemeClr val="tx1"/>
                </a:solidFill>
              </a:rPr>
            </a:br>
            <a:r>
              <a:rPr lang="en-GB" sz="3600" b="1" dirty="0" smtClean="0">
                <a:solidFill>
                  <a:schemeClr val="tx1"/>
                </a:solidFill>
              </a:rPr>
              <a:t/>
            </a:r>
            <a:br>
              <a:rPr lang="en-GB" sz="3600" b="1" dirty="0" smtClean="0">
                <a:solidFill>
                  <a:schemeClr val="tx1"/>
                </a:solidFill>
              </a:rPr>
            </a:br>
            <a:r>
              <a:rPr lang="en-GB" sz="4000" b="1" i="1" dirty="0" smtClean="0">
                <a:solidFill>
                  <a:schemeClr val="tx1"/>
                </a:solidFill>
              </a:rPr>
              <a:t/>
            </a:r>
            <a:br>
              <a:rPr lang="en-GB" sz="4000" b="1" i="1" dirty="0" smtClean="0">
                <a:solidFill>
                  <a:schemeClr val="tx1"/>
                </a:solidFill>
              </a:rPr>
            </a:br>
            <a:r>
              <a:rPr lang="en-GB" sz="1000" b="1" dirty="0" smtClean="0">
                <a:solidFill>
                  <a:srgbClr val="4D4D4D"/>
                </a:solidFill>
              </a:rPr>
              <a:t/>
            </a:r>
            <a:br>
              <a:rPr lang="en-GB" sz="1000" b="1" dirty="0" smtClean="0">
                <a:solidFill>
                  <a:srgbClr val="4D4D4D"/>
                </a:solidFill>
              </a:rPr>
            </a:br>
            <a:endParaRPr lang="en-GB" sz="2400" dirty="0" smtClean="0">
              <a:solidFill>
                <a:srgbClr val="4D4D4D"/>
              </a:solidFill>
            </a:endParaRPr>
          </a:p>
        </p:txBody>
      </p:sp>
      <p:sp>
        <p:nvSpPr>
          <p:cNvPr id="4102" name="Text Box 5"/>
          <p:cNvSpPr txBox="1">
            <a:spLocks noChangeArrowheads="1"/>
          </p:cNvSpPr>
          <p:nvPr/>
        </p:nvSpPr>
        <p:spPr bwMode="auto">
          <a:xfrm>
            <a:off x="312576" y="7948"/>
            <a:ext cx="8686800" cy="769441"/>
          </a:xfrm>
          <a:prstGeom prst="rect">
            <a:avLst/>
          </a:prstGeom>
          <a:noFill/>
          <a:ln w="12700">
            <a:noFill/>
            <a:miter lim="800000"/>
            <a:headEnd type="none" w="sm" len="sm"/>
            <a:tailEnd type="none" w="sm" len="sm"/>
          </a:ln>
        </p:spPr>
        <p:txBody>
          <a:bodyPr wrap="square">
            <a:spAutoFit/>
          </a:bodyPr>
          <a:lstStyle/>
          <a:p>
            <a:pPr algn="ctr">
              <a:spcBef>
                <a:spcPct val="50000"/>
              </a:spcBef>
            </a:pPr>
            <a:r>
              <a:rPr lang="en-US" sz="4400" dirty="0" smtClean="0">
                <a:latin typeface="Calibri" pitchFamily="34" charset="0"/>
                <a:cs typeface="Calibri" pitchFamily="34" charset="0"/>
              </a:rPr>
              <a:t>Support  from GRSF</a:t>
            </a:r>
            <a:endParaRPr lang="en-US" sz="4400" dirty="0">
              <a:latin typeface="Calibri" pitchFamily="34" charset="0"/>
              <a:cs typeface="Calibri"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287" y="5943600"/>
            <a:ext cx="3429000" cy="679667"/>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943600"/>
            <a:ext cx="1955006" cy="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1219201"/>
            <a:ext cx="8991599" cy="4344138"/>
          </a:xfrm>
          <a:prstGeom prst="rect">
            <a:avLst/>
          </a:prstGeom>
        </p:spPr>
        <p:txBody>
          <a:bodyPr wrap="square">
            <a:spAutoFit/>
          </a:bodyPr>
          <a:lstStyle/>
          <a:p>
            <a:pPr marR="0" lvl="0">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GRSF </a:t>
            </a:r>
            <a:r>
              <a:rPr lang="en-US" sz="2800" dirty="0" smtClean="0">
                <a:latin typeface="Calibri" panose="020F0502020204030204" pitchFamily="34" charset="0"/>
                <a:ea typeface="Calibri" panose="020F0502020204030204" pitchFamily="34" charset="0"/>
                <a:cs typeface="Times New Roman" panose="02020603050405020304" pitchFamily="18" charset="0"/>
              </a:rPr>
              <a:t>will provide funding support for :</a:t>
            </a:r>
          </a:p>
          <a:p>
            <a:pPr marR="0" lvl="0">
              <a:lnSpc>
                <a:spcPct val="107000"/>
              </a:lnSpc>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capacity </a:t>
            </a:r>
            <a:r>
              <a:rPr lang="en-US" sz="2800" dirty="0" smtClean="0">
                <a:latin typeface="Calibri" panose="020F0502020204030204" pitchFamily="34" charset="0"/>
                <a:ea typeface="Calibri" panose="020F0502020204030204" pitchFamily="34" charset="0"/>
                <a:cs typeface="Times New Roman" panose="02020603050405020304" pitchFamily="18" charset="0"/>
              </a:rPr>
              <a:t>reviews</a:t>
            </a:r>
          </a:p>
          <a:p>
            <a:pPr marL="457200" marR="0" lvl="0" indent="-457200">
              <a:lnSpc>
                <a:spcPct val="107000"/>
              </a:lnSpc>
              <a:spcBef>
                <a:spcPts val="0"/>
              </a:spcBef>
              <a:spcAft>
                <a:spcPts val="0"/>
              </a:spcAft>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development  and monitoring of </a:t>
            </a:r>
            <a:r>
              <a:rPr lang="en-US" sz="2800" dirty="0">
                <a:latin typeface="Calibri" panose="020F0502020204030204" pitchFamily="34" charset="0"/>
                <a:ea typeface="Calibri" panose="020F0502020204030204" pitchFamily="34" charset="0"/>
                <a:cs typeface="Times New Roman" panose="02020603050405020304" pitchFamily="18" charset="0"/>
              </a:rPr>
              <a:t>national </a:t>
            </a:r>
            <a:r>
              <a:rPr lang="en-US" sz="2800" dirty="0" smtClean="0">
                <a:latin typeface="Calibri" panose="020F0502020204030204" pitchFamily="34" charset="0"/>
                <a:ea typeface="Calibri" panose="020F0502020204030204" pitchFamily="34" charset="0"/>
                <a:cs typeface="Times New Roman" panose="02020603050405020304" pitchFamily="18" charset="0"/>
              </a:rPr>
              <a:t>plans/strategies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improving data management</a:t>
            </a:r>
          </a:p>
          <a:p>
            <a:pPr marL="457200" marR="0" lvl="0" indent="-457200">
              <a:lnSpc>
                <a:spcPct val="107000"/>
              </a:lnSpc>
              <a:spcBef>
                <a:spcPts val="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mainstreaming safety into infrastructure development and management</a:t>
            </a:r>
          </a:p>
          <a:p>
            <a:pPr marL="457200" marR="0" lvl="0" indent="-457200">
              <a:lnSpc>
                <a:spcPct val="107000"/>
              </a:lnSpc>
              <a:spcBef>
                <a:spcPts val="0"/>
              </a:spcBef>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workshops and </a:t>
            </a:r>
            <a:r>
              <a:rPr lang="en-US" sz="2800" dirty="0" smtClean="0">
                <a:latin typeface="Calibri" panose="020F0502020204030204" pitchFamily="34" charset="0"/>
                <a:ea typeface="Calibri" panose="020F0502020204030204" pitchFamily="34" charset="0"/>
                <a:cs typeface="Times New Roman" panose="02020603050405020304" pitchFamily="18" charset="0"/>
              </a:rPr>
              <a:t>training</a:t>
            </a:r>
          </a:p>
          <a:p>
            <a:pPr marL="457200" marR="0" lvl="0" indent="-457200">
              <a:lnSpc>
                <a:spcPct val="107000"/>
              </a:lnSpc>
              <a:spcBef>
                <a:spcPts val="0"/>
              </a:spcBef>
              <a:spcAft>
                <a:spcPts val="800"/>
              </a:spcAft>
              <a:buFont typeface="Arial" panose="020B0604020202020204" pitchFamily="34" charset="0"/>
              <a:buChar char="•"/>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research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3" descr="SSATP-Logo_onBlac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0746" y="5898357"/>
            <a:ext cx="1981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668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020762"/>
          </a:xfrm>
        </p:spPr>
        <p:txBody>
          <a:bodyPr>
            <a:normAutofit/>
          </a:bodyPr>
          <a:lstStyle/>
          <a:p>
            <a:pPr algn="l"/>
            <a:r>
              <a:rPr lang="en-GB" sz="3200" b="1" dirty="0" smtClean="0"/>
              <a:t>Support from Transport &amp; ICT Global Practice</a:t>
            </a:r>
            <a:endParaRPr lang="en-GB"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287" y="5943600"/>
            <a:ext cx="3429000" cy="679667"/>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955006" cy="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descr="SSATP-Logo_onBlac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0746" y="5964563"/>
            <a:ext cx="1981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046162"/>
            <a:ext cx="7924800" cy="403187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Safe, clean and affordable transport for all</a:t>
            </a:r>
          </a:p>
          <a:p>
            <a:pPr marL="285750" indent="-285750">
              <a:buFont typeface="Arial" panose="020B0604020202020204" pitchFamily="34" charset="0"/>
              <a:buChar char="•"/>
            </a:pPr>
            <a:r>
              <a:rPr lang="en-US" sz="2000" dirty="0" smtClean="0"/>
              <a:t>delivered operations totaling </a:t>
            </a:r>
            <a:r>
              <a:rPr lang="en-US" sz="2000" dirty="0"/>
              <a:t>US$1.1 </a:t>
            </a:r>
            <a:r>
              <a:rPr lang="en-US" sz="2000" dirty="0" smtClean="0"/>
              <a:t>billion</a:t>
            </a:r>
          </a:p>
          <a:p>
            <a:pPr marL="285750" indent="-285750">
              <a:buFont typeface="Arial" panose="020B0604020202020204" pitchFamily="34" charset="0"/>
              <a:buChar char="•"/>
            </a:pPr>
            <a:r>
              <a:rPr lang="en-US" sz="2000" dirty="0" smtClean="0"/>
              <a:t>60% of transport portfolio goes towards road infrastructure investment</a:t>
            </a:r>
          </a:p>
          <a:p>
            <a:pPr marL="285750" indent="-285750">
              <a:buFont typeface="Arial" panose="020B0604020202020204" pitchFamily="34" charset="0"/>
              <a:buChar char="•"/>
            </a:pPr>
            <a:r>
              <a:rPr lang="en-US" sz="2000" dirty="0" smtClean="0"/>
              <a:t>Commitment to ensure road safety is integrated in every road project</a:t>
            </a:r>
          </a:p>
          <a:p>
            <a:pPr marL="285750" indent="-285750">
              <a:buFont typeface="Arial" panose="020B0604020202020204" pitchFamily="34" charset="0"/>
              <a:buChar char="•"/>
            </a:pPr>
            <a:r>
              <a:rPr lang="en-US" sz="2000" dirty="0" smtClean="0"/>
              <a:t>Creation of a Global Solutions Group focusing on Road Safety</a:t>
            </a:r>
          </a:p>
          <a:p>
            <a:pPr marL="285750" indent="-285750">
              <a:buFont typeface="Arial" panose="020B0604020202020204" pitchFamily="34" charset="0"/>
              <a:buChar char="•"/>
            </a:pPr>
            <a:r>
              <a:rPr lang="en-US" sz="2000" dirty="0" smtClean="0"/>
              <a:t>Support to Brasilia conference</a:t>
            </a:r>
          </a:p>
          <a:p>
            <a:r>
              <a:rPr lang="en-US" sz="2000" dirty="0"/>
              <a:t>	</a:t>
            </a:r>
            <a:r>
              <a:rPr lang="en-US" sz="2000" dirty="0" smtClean="0"/>
              <a:t>-	supporting WHO travel fund</a:t>
            </a:r>
          </a:p>
          <a:p>
            <a:r>
              <a:rPr lang="en-US" sz="2000" dirty="0"/>
              <a:t>	</a:t>
            </a:r>
            <a:r>
              <a:rPr lang="en-US" sz="2000" dirty="0" smtClean="0"/>
              <a:t>-	supporting travel under projects</a:t>
            </a:r>
          </a:p>
          <a:p>
            <a:r>
              <a:rPr lang="en-US" sz="2000" dirty="0"/>
              <a:t>	</a:t>
            </a:r>
            <a:r>
              <a:rPr lang="en-US" sz="2000" dirty="0" smtClean="0"/>
              <a:t>-	chairing/leading sessions( with partners)</a:t>
            </a:r>
          </a:p>
          <a:p>
            <a:r>
              <a:rPr lang="en-US" sz="2000" dirty="0"/>
              <a:t>	</a:t>
            </a:r>
            <a:r>
              <a:rPr lang="en-US" sz="2000" dirty="0" smtClean="0"/>
              <a:t>-	pre/side events (African ministers, 			Insurance, police)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2116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020762"/>
          </a:xfrm>
        </p:spPr>
        <p:txBody>
          <a:bodyPr>
            <a:normAutofit fontScale="90000"/>
          </a:bodyPr>
          <a:lstStyle/>
          <a:p>
            <a:r>
              <a:rPr lang="en-US" sz="3200" u="sng" dirty="0"/>
              <a:t>Second Global High-Level Conference on Road Safety in Brazil, Brasilia, November 18-19, 2015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287" y="5943600"/>
            <a:ext cx="3429000" cy="679667"/>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955006" cy="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descr="SSATP-Logo_onBlac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0746" y="5964563"/>
            <a:ext cx="1981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046162"/>
            <a:ext cx="7924800" cy="4370427"/>
          </a:xfrm>
          <a:prstGeom prst="rect">
            <a:avLst/>
          </a:prstGeom>
          <a:noFill/>
        </p:spPr>
        <p:txBody>
          <a:bodyPr wrap="square" rtlCol="0">
            <a:spAutoFit/>
          </a:bodyPr>
          <a:lstStyle/>
          <a:p>
            <a:endParaRPr lang="en-US" sz="2000" dirty="0"/>
          </a:p>
          <a:p>
            <a:pPr marL="342900" indent="-342900">
              <a:buFont typeface="Arial" panose="020B0604020202020204" pitchFamily="34" charset="0"/>
              <a:buChar char="•"/>
            </a:pPr>
            <a:r>
              <a:rPr lang="en-US" sz="2000" dirty="0"/>
              <a:t>This Second Conference follows the First Global Ministerial Conference on Road Safety, held in Russia in 2009, to accelerate the momentum around achieving the Decade target of stabilizing road deaths. </a:t>
            </a:r>
            <a:endParaRPr lang="en-US" sz="2000" dirty="0" smtClean="0"/>
          </a:p>
          <a:p>
            <a:pPr marL="342900" indent="-342900">
              <a:buFont typeface="Arial" panose="020B0604020202020204" pitchFamily="34" charset="0"/>
              <a:buChar char="•"/>
            </a:pPr>
            <a:r>
              <a:rPr lang="en-US" sz="2000" dirty="0" smtClean="0"/>
              <a:t>It </a:t>
            </a:r>
            <a:r>
              <a:rPr lang="en-US" sz="2000" dirty="0"/>
              <a:t>is a unique moment for member states to bring a new impetus to the Decade of Action at its mid-point – a time to reaffirm commitments and propose new strategies for the next five years, in light of the scenario that should emerge from discussions on the new Sustainable Development Goals. </a:t>
            </a:r>
            <a:endParaRPr lang="en-US" sz="2000" dirty="0" smtClean="0"/>
          </a:p>
          <a:p>
            <a:pPr marL="342900" indent="-342900">
              <a:buFont typeface="Arial" panose="020B0604020202020204" pitchFamily="34" charset="0"/>
              <a:buChar char="•"/>
            </a:pPr>
            <a:r>
              <a:rPr lang="en-US" sz="2000" dirty="0" smtClean="0"/>
              <a:t>Conference </a:t>
            </a:r>
            <a:r>
              <a:rPr lang="en-US" sz="2000" dirty="0"/>
              <a:t>will bring together over 1,500 participants from 150 countries, among them Ministers of Health, Cities, Transport, and Interior; senior officials from United Nations agencies; representatives of civil society; and business leaders. </a:t>
            </a:r>
            <a:endParaRPr lang="en-US" sz="2000" dirty="0" smtClean="0"/>
          </a:p>
          <a:p>
            <a:pPr marL="342900" indent="-342900">
              <a:buFont typeface="Arial" panose="020B0604020202020204" pitchFamily="34" charset="0"/>
              <a:buChar char="•"/>
            </a:pPr>
            <a:r>
              <a:rPr lang="en-US" sz="2000" dirty="0" smtClean="0"/>
              <a:t>Status:  Invitations </a:t>
            </a:r>
            <a:endParaRPr lang="en-US" dirty="0"/>
          </a:p>
        </p:txBody>
      </p:sp>
    </p:spTree>
    <p:extLst>
      <p:ext uri="{BB962C8B-B14F-4D97-AF65-F5344CB8AC3E}">
        <p14:creationId xmlns:p14="http://schemas.microsoft.com/office/powerpoint/2010/main" val="2868494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020762"/>
          </a:xfrm>
        </p:spPr>
        <p:txBody>
          <a:bodyPr>
            <a:normAutofit fontScale="90000"/>
          </a:bodyPr>
          <a:lstStyle/>
          <a:p>
            <a:r>
              <a:rPr lang="en-US" sz="3200" u="sng" dirty="0"/>
              <a:t>Second Global High-Level Conference on Road Safety in Brazil, Brasilia, November 18-19, 2015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287" y="5943600"/>
            <a:ext cx="3429000" cy="679667"/>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955006" cy="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descr="SSATP-Logo_onBlac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0746" y="5964563"/>
            <a:ext cx="1981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7200" y="1219200"/>
            <a:ext cx="8447087" cy="4031873"/>
          </a:xfrm>
          <a:prstGeom prst="rect">
            <a:avLst/>
          </a:prstGeom>
        </p:spPr>
        <p:txBody>
          <a:bodyPr wrap="square">
            <a:spAutoFit/>
          </a:bodyPr>
          <a:lstStyle/>
          <a:p>
            <a:r>
              <a:rPr lang="en-US" b="1" dirty="0">
                <a:solidFill>
                  <a:srgbClr val="0000CD"/>
                </a:solidFill>
                <a:latin typeface="Helvetica-Bold"/>
              </a:rPr>
              <a:t>Invitations to </a:t>
            </a:r>
            <a:r>
              <a:rPr lang="en-US" b="1" dirty="0" smtClean="0">
                <a:solidFill>
                  <a:srgbClr val="0000CD"/>
                </a:solidFill>
                <a:latin typeface="Helvetica-Bold"/>
              </a:rPr>
              <a:t>Countries</a:t>
            </a:r>
          </a:p>
          <a:p>
            <a:endParaRPr lang="en-US" dirty="0"/>
          </a:p>
          <a:p>
            <a:r>
              <a:rPr lang="en-US" dirty="0" smtClean="0">
                <a:solidFill>
                  <a:srgbClr val="000000"/>
                </a:solidFill>
                <a:latin typeface="Helvetica" panose="020B0604020202020204" pitchFamily="34" charset="0"/>
              </a:rPr>
              <a:t>1</a:t>
            </a:r>
            <a:r>
              <a:rPr lang="en-US" dirty="0">
                <a:solidFill>
                  <a:srgbClr val="000000"/>
                </a:solidFill>
                <a:latin typeface="Helvetica" panose="020B0604020202020204" pitchFamily="34" charset="0"/>
              </a:rPr>
              <a:t>. </a:t>
            </a:r>
            <a:r>
              <a:rPr lang="en-US" sz="2000" dirty="0">
                <a:solidFill>
                  <a:srgbClr val="000000"/>
                </a:solidFill>
              </a:rPr>
              <a:t>Invitations to all countries: Save the Date sent in 2014.</a:t>
            </a:r>
          </a:p>
          <a:p>
            <a:r>
              <a:rPr lang="en-US" sz="2000" dirty="0">
                <a:solidFill>
                  <a:srgbClr val="000000"/>
                </a:solidFill>
              </a:rPr>
              <a:t>2. 2015 – March</a:t>
            </a:r>
            <a:r>
              <a:rPr lang="en-US" sz="2000" b="1" dirty="0">
                <a:solidFill>
                  <a:srgbClr val="000000"/>
                </a:solidFill>
              </a:rPr>
              <a:t>: </a:t>
            </a:r>
            <a:r>
              <a:rPr lang="en-US" sz="2000" dirty="0">
                <a:solidFill>
                  <a:srgbClr val="000000"/>
                </a:solidFill>
              </a:rPr>
              <a:t>Formal invitations sent to ministries of countries</a:t>
            </a:r>
          </a:p>
          <a:p>
            <a:r>
              <a:rPr lang="en-US" sz="2000" dirty="0">
                <a:solidFill>
                  <a:srgbClr val="000000"/>
                </a:solidFill>
              </a:rPr>
              <a:t>involved (signed by 5 Ministers</a:t>
            </a:r>
            <a:r>
              <a:rPr lang="en-US" sz="2000" dirty="0" smtClean="0">
                <a:solidFill>
                  <a:srgbClr val="000000"/>
                </a:solidFill>
              </a:rPr>
              <a:t>); The </a:t>
            </a:r>
            <a:r>
              <a:rPr lang="en-US" sz="2000" dirty="0">
                <a:solidFill>
                  <a:srgbClr val="000000"/>
                </a:solidFill>
              </a:rPr>
              <a:t>receipt of Invitations is being monitored through the </a:t>
            </a:r>
            <a:r>
              <a:rPr lang="en-US" sz="2000">
                <a:solidFill>
                  <a:srgbClr val="000000"/>
                </a:solidFill>
              </a:rPr>
              <a:t>Ministry </a:t>
            </a:r>
            <a:r>
              <a:rPr lang="en-US" sz="2000" smtClean="0">
                <a:solidFill>
                  <a:srgbClr val="000000"/>
                </a:solidFill>
              </a:rPr>
              <a:t>of External </a:t>
            </a:r>
            <a:r>
              <a:rPr lang="en-US" sz="2000" dirty="0" smtClean="0">
                <a:solidFill>
                  <a:srgbClr val="000000"/>
                </a:solidFill>
              </a:rPr>
              <a:t>Relations</a:t>
            </a:r>
          </a:p>
          <a:p>
            <a:r>
              <a:rPr lang="en-US" sz="2000" dirty="0" smtClean="0">
                <a:solidFill>
                  <a:srgbClr val="000000"/>
                </a:solidFill>
              </a:rPr>
              <a:t>3.  JUNE – sent invitation again to all </a:t>
            </a:r>
            <a:r>
              <a:rPr lang="en-US" sz="2000" dirty="0" err="1" smtClean="0">
                <a:solidFill>
                  <a:srgbClr val="000000"/>
                </a:solidFill>
              </a:rPr>
              <a:t>MoH</a:t>
            </a:r>
            <a:r>
              <a:rPr lang="en-US" sz="2000" dirty="0" smtClean="0">
                <a:solidFill>
                  <a:srgbClr val="000000"/>
                </a:solidFill>
              </a:rPr>
              <a:t> (Brazil and WHO)</a:t>
            </a:r>
          </a:p>
          <a:p>
            <a:r>
              <a:rPr lang="en-US" sz="2000" dirty="0" smtClean="0">
                <a:solidFill>
                  <a:srgbClr val="000000"/>
                </a:solidFill>
              </a:rPr>
              <a:t> </a:t>
            </a:r>
            <a:r>
              <a:rPr lang="en-US" sz="2000" dirty="0">
                <a:solidFill>
                  <a:srgbClr val="000000"/>
                </a:solidFill>
              </a:rPr>
              <a:t>JULY / 2015: It will be sent a new notice, informing password for</a:t>
            </a:r>
          </a:p>
          <a:p>
            <a:r>
              <a:rPr lang="en-US" sz="2000" dirty="0">
                <a:solidFill>
                  <a:srgbClr val="000000"/>
                </a:solidFill>
              </a:rPr>
              <a:t>registration on the website</a:t>
            </a:r>
          </a:p>
          <a:p>
            <a:r>
              <a:rPr lang="en-US" sz="2000" dirty="0" smtClean="0">
                <a:solidFill>
                  <a:srgbClr val="0000CD"/>
                </a:solidFill>
              </a:rPr>
              <a:t> </a:t>
            </a:r>
            <a:r>
              <a:rPr lang="en-US" sz="2000" dirty="0">
                <a:solidFill>
                  <a:srgbClr val="000000"/>
                </a:solidFill>
              </a:rPr>
              <a:t>AUGUST / 2015: meeting with all embassies, conducted by the Brazilian</a:t>
            </a:r>
          </a:p>
          <a:p>
            <a:r>
              <a:rPr lang="en-US" sz="2000" dirty="0">
                <a:solidFill>
                  <a:srgbClr val="000000"/>
                </a:solidFill>
              </a:rPr>
              <a:t>Government, will be organized in Brasilia to mobilize participation.</a:t>
            </a:r>
          </a:p>
          <a:p>
            <a:r>
              <a:rPr lang="en-US" sz="2000" dirty="0" smtClean="0">
                <a:solidFill>
                  <a:srgbClr val="0000CD"/>
                </a:solidFill>
              </a:rPr>
              <a:t> </a:t>
            </a:r>
            <a:r>
              <a:rPr lang="en-US" sz="2000" dirty="0">
                <a:solidFill>
                  <a:srgbClr val="000000"/>
                </a:solidFill>
              </a:rPr>
              <a:t>September / 2015: a new reminder will be sent to all countries regarding the</a:t>
            </a:r>
          </a:p>
          <a:p>
            <a:r>
              <a:rPr lang="en-US" sz="2000" dirty="0">
                <a:solidFill>
                  <a:srgbClr val="000000"/>
                </a:solidFill>
              </a:rPr>
              <a:t>event and registrations</a:t>
            </a:r>
            <a:r>
              <a:rPr lang="en-US" sz="2000" dirty="0" smtClean="0">
                <a:solidFill>
                  <a:srgbClr val="000000"/>
                </a:solidFill>
              </a:rPr>
              <a:t>.</a:t>
            </a:r>
            <a:endParaRPr lang="en-US" sz="2000" dirty="0">
              <a:solidFill>
                <a:srgbClr val="000000"/>
              </a:solidFill>
            </a:endParaRPr>
          </a:p>
        </p:txBody>
      </p:sp>
    </p:spTree>
    <p:extLst>
      <p:ext uri="{BB962C8B-B14F-4D97-AF65-F5344CB8AC3E}">
        <p14:creationId xmlns:p14="http://schemas.microsoft.com/office/powerpoint/2010/main" val="1974259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020762"/>
          </a:xfrm>
        </p:spPr>
        <p:txBody>
          <a:bodyPr>
            <a:normAutofit fontScale="90000"/>
          </a:bodyPr>
          <a:lstStyle/>
          <a:p>
            <a:r>
              <a:rPr lang="en-US" sz="3200" u="sng" dirty="0"/>
              <a:t>Second Global High-Level Conference on Road Safety in Brazil, Brasilia, November 18-19, 2015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287" y="5943600"/>
            <a:ext cx="3429000" cy="679667"/>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955006" cy="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descr="SSATP-Logo_onBlac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0746" y="5964563"/>
            <a:ext cx="19812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259175"/>
            <a:ext cx="8077200" cy="3785652"/>
          </a:xfrm>
          <a:prstGeom prst="rect">
            <a:avLst/>
          </a:prstGeom>
        </p:spPr>
        <p:txBody>
          <a:bodyPr wrap="square">
            <a:spAutoFit/>
          </a:bodyPr>
          <a:lstStyle/>
          <a:p>
            <a:r>
              <a:rPr lang="en-US" sz="2000" b="1" dirty="0">
                <a:solidFill>
                  <a:srgbClr val="FF0000"/>
                </a:solidFill>
                <a:latin typeface="Helvetica-Bold"/>
              </a:rPr>
              <a:t>Total 1.500</a:t>
            </a:r>
          </a:p>
          <a:p>
            <a:r>
              <a:rPr lang="en-US" sz="2000" dirty="0">
                <a:solidFill>
                  <a:srgbClr val="0000CD"/>
                </a:solidFill>
                <a:latin typeface="Helvetica" panose="020B0604020202020204" pitchFamily="34" charset="0"/>
              </a:rPr>
              <a:t>• </a:t>
            </a:r>
            <a:r>
              <a:rPr lang="en-US" sz="2000" b="1" dirty="0">
                <a:solidFill>
                  <a:srgbClr val="33339A"/>
                </a:solidFill>
                <a:latin typeface="Helvetica-Bold"/>
              </a:rPr>
              <a:t>1000 - International guests</a:t>
            </a:r>
          </a:p>
          <a:p>
            <a:r>
              <a:rPr lang="en-US" dirty="0">
                <a:solidFill>
                  <a:srgbClr val="0000CD"/>
                </a:solidFill>
                <a:latin typeface="TT10Dt00"/>
              </a:rPr>
              <a:t> </a:t>
            </a:r>
            <a:r>
              <a:rPr lang="en-US" dirty="0">
                <a:solidFill>
                  <a:srgbClr val="000000"/>
                </a:solidFill>
                <a:latin typeface="Helvetica" panose="020B0604020202020204" pitchFamily="34" charset="0"/>
              </a:rPr>
              <a:t>600 - 4 per Country - Government officials</a:t>
            </a:r>
          </a:p>
          <a:p>
            <a:r>
              <a:rPr lang="en-US" dirty="0">
                <a:solidFill>
                  <a:srgbClr val="0000CD"/>
                </a:solidFill>
                <a:latin typeface="TT10Dt00"/>
              </a:rPr>
              <a:t> </a:t>
            </a:r>
            <a:r>
              <a:rPr lang="en-US" dirty="0">
                <a:solidFill>
                  <a:srgbClr val="000000"/>
                </a:solidFill>
                <a:latin typeface="Helvetica" panose="020B0604020202020204" pitchFamily="34" charset="0"/>
              </a:rPr>
              <a:t>200 NGOs</a:t>
            </a:r>
          </a:p>
          <a:p>
            <a:r>
              <a:rPr lang="en-US" dirty="0">
                <a:solidFill>
                  <a:srgbClr val="0000CD"/>
                </a:solidFill>
                <a:latin typeface="TT10Dt00"/>
              </a:rPr>
              <a:t> </a:t>
            </a:r>
            <a:r>
              <a:rPr lang="en-US" dirty="0">
                <a:solidFill>
                  <a:srgbClr val="000000"/>
                </a:solidFill>
                <a:latin typeface="Helvetica" panose="020B0604020202020204" pitchFamily="34" charset="0"/>
              </a:rPr>
              <a:t>50 - Academic Institutions and researchers</a:t>
            </a:r>
          </a:p>
          <a:p>
            <a:r>
              <a:rPr lang="en-US" dirty="0">
                <a:solidFill>
                  <a:srgbClr val="0000CD"/>
                </a:solidFill>
                <a:latin typeface="TT10Dt00"/>
              </a:rPr>
              <a:t> </a:t>
            </a:r>
            <a:r>
              <a:rPr lang="en-US" dirty="0">
                <a:solidFill>
                  <a:srgbClr val="000000"/>
                </a:solidFill>
                <a:latin typeface="Helvetica" panose="020B0604020202020204" pitchFamily="34" charset="0"/>
              </a:rPr>
              <a:t>100 - Private Sector</a:t>
            </a:r>
          </a:p>
          <a:p>
            <a:r>
              <a:rPr lang="en-US" dirty="0">
                <a:solidFill>
                  <a:srgbClr val="0000CD"/>
                </a:solidFill>
                <a:latin typeface="TT10Dt00"/>
              </a:rPr>
              <a:t> </a:t>
            </a:r>
            <a:r>
              <a:rPr lang="en-US" dirty="0">
                <a:solidFill>
                  <a:srgbClr val="000000"/>
                </a:solidFill>
                <a:latin typeface="Helvetica" panose="020B0604020202020204" pitchFamily="34" charset="0"/>
              </a:rPr>
              <a:t>50 - United Nations</a:t>
            </a:r>
          </a:p>
          <a:p>
            <a:r>
              <a:rPr lang="en-US" sz="2000" dirty="0">
                <a:solidFill>
                  <a:srgbClr val="0000CD"/>
                </a:solidFill>
                <a:latin typeface="Helvetica" panose="020B0604020202020204" pitchFamily="34" charset="0"/>
              </a:rPr>
              <a:t>• </a:t>
            </a:r>
            <a:r>
              <a:rPr lang="en-US" sz="2000" b="1" dirty="0">
                <a:solidFill>
                  <a:srgbClr val="29297A"/>
                </a:solidFill>
                <a:latin typeface="Helvetica-Bold"/>
              </a:rPr>
              <a:t>500 - Participants from Brazil</a:t>
            </a:r>
          </a:p>
          <a:p>
            <a:r>
              <a:rPr lang="en-US" dirty="0">
                <a:solidFill>
                  <a:srgbClr val="0000CD"/>
                </a:solidFill>
                <a:latin typeface="TT10Dt00"/>
              </a:rPr>
              <a:t> </a:t>
            </a:r>
            <a:r>
              <a:rPr lang="en-US" dirty="0">
                <a:solidFill>
                  <a:srgbClr val="000000"/>
                </a:solidFill>
                <a:latin typeface="Helvetica" panose="020B0604020202020204" pitchFamily="34" charset="0"/>
              </a:rPr>
              <a:t>400 - State/Government representatives (Government, Ministries, Parliament, Mayors)</a:t>
            </a:r>
          </a:p>
          <a:p>
            <a:r>
              <a:rPr lang="en-US" dirty="0">
                <a:solidFill>
                  <a:srgbClr val="0000CD"/>
                </a:solidFill>
                <a:latin typeface="TT10Dt00"/>
              </a:rPr>
              <a:t> </a:t>
            </a:r>
            <a:r>
              <a:rPr lang="en-US" dirty="0">
                <a:solidFill>
                  <a:srgbClr val="000000"/>
                </a:solidFill>
                <a:latin typeface="Helvetica" panose="020B0604020202020204" pitchFamily="34" charset="0"/>
              </a:rPr>
              <a:t>50 - NGOs</a:t>
            </a:r>
          </a:p>
          <a:p>
            <a:r>
              <a:rPr lang="en-US" dirty="0">
                <a:solidFill>
                  <a:srgbClr val="0000CD"/>
                </a:solidFill>
                <a:latin typeface="TT10Dt00"/>
              </a:rPr>
              <a:t> </a:t>
            </a:r>
            <a:r>
              <a:rPr lang="en-US" dirty="0">
                <a:solidFill>
                  <a:srgbClr val="000000"/>
                </a:solidFill>
                <a:latin typeface="Helvetica" panose="020B0604020202020204" pitchFamily="34" charset="0"/>
              </a:rPr>
              <a:t>30 - Private Sector</a:t>
            </a:r>
          </a:p>
          <a:p>
            <a:r>
              <a:rPr lang="en-US" dirty="0">
                <a:solidFill>
                  <a:srgbClr val="0000CD"/>
                </a:solidFill>
                <a:latin typeface="TT10Dt00"/>
              </a:rPr>
              <a:t> </a:t>
            </a:r>
            <a:r>
              <a:rPr lang="en-US" dirty="0">
                <a:solidFill>
                  <a:srgbClr val="000000"/>
                </a:solidFill>
                <a:latin typeface="Helvetica" panose="020B0604020202020204" pitchFamily="34" charset="0"/>
              </a:rPr>
              <a:t>20 - Universities and Academic Research Institutions</a:t>
            </a:r>
            <a:endParaRPr lang="en-US" dirty="0"/>
          </a:p>
        </p:txBody>
      </p:sp>
    </p:spTree>
    <p:extLst>
      <p:ext uri="{BB962C8B-B14F-4D97-AF65-F5344CB8AC3E}">
        <p14:creationId xmlns:p14="http://schemas.microsoft.com/office/powerpoint/2010/main" val="1364503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3844</TotalTime>
  <Words>789</Words>
  <Application>Microsoft Office PowerPoint</Application>
  <PresentationFormat>On-screen Show (4:3)</PresentationFormat>
  <Paragraphs>312</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Cambria</vt:lpstr>
      <vt:lpstr>Helvetica</vt:lpstr>
      <vt:lpstr>Helvetica-Bold</vt:lpstr>
      <vt:lpstr>Times New Roman</vt:lpstr>
      <vt:lpstr>TT10Dt00</vt:lpstr>
      <vt:lpstr>Office Theme</vt:lpstr>
      <vt:lpstr>     </vt:lpstr>
      <vt:lpstr>     </vt:lpstr>
      <vt:lpstr>PowerPoint Presentation</vt:lpstr>
      <vt:lpstr>     </vt:lpstr>
      <vt:lpstr>     </vt:lpstr>
      <vt:lpstr>Support from Transport &amp; ICT Global Practice</vt:lpstr>
      <vt:lpstr>Second Global High-Level Conference on Road Safety in Brazil, Brasilia, November 18-19, 2015</vt:lpstr>
      <vt:lpstr>Second Global High-Level Conference on Road Safety in Brazil, Brasilia, November 18-19, 2015</vt:lpstr>
      <vt:lpstr>Second Global High-Level Conference on Road Safety in Brazil, Brasilia, November 18-19, 2015</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Ramzi Tabbara</dc:creator>
  <cp:lastModifiedBy>Admin</cp:lastModifiedBy>
  <cp:revision>250</cp:revision>
  <dcterms:created xsi:type="dcterms:W3CDTF">2013-04-11T13:08:04Z</dcterms:created>
  <dcterms:modified xsi:type="dcterms:W3CDTF">2015-07-10T12:29:07Z</dcterms:modified>
</cp:coreProperties>
</file>