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3" r:id="rId3"/>
    <p:sldId id="301" r:id="rId4"/>
    <p:sldId id="304" r:id="rId5"/>
    <p:sldId id="303" r:id="rId6"/>
    <p:sldId id="305" r:id="rId7"/>
    <p:sldId id="306" r:id="rId8"/>
    <p:sldId id="308" r:id="rId9"/>
    <p:sldId id="307" r:id="rId10"/>
    <p:sldId id="309" r:id="rId11"/>
    <p:sldId id="310" r:id="rId12"/>
    <p:sldId id="277" r:id="rId13"/>
    <p:sldId id="313" r:id="rId14"/>
    <p:sldId id="314" r:id="rId15"/>
    <p:sldId id="289" r:id="rId16"/>
    <p:sldId id="283" r:id="rId17"/>
    <p:sldId id="281" r:id="rId18"/>
    <p:sldId id="300" r:id="rId19"/>
    <p:sldId id="290" r:id="rId20"/>
    <p:sldId id="312" r:id="rId21"/>
    <p:sldId id="311" r:id="rId22"/>
    <p:sldId id="299" r:id="rId23"/>
    <p:sldId id="318" r:id="rId24"/>
    <p:sldId id="292" r:id="rId25"/>
    <p:sldId id="315" r:id="rId26"/>
    <p:sldId id="316" r:id="rId27"/>
    <p:sldId id="31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6" autoAdjust="0"/>
    <p:restoredTop sz="94660"/>
  </p:normalViewPr>
  <p:slideViewPr>
    <p:cSldViewPr snapToGrid="0">
      <p:cViewPr varScale="1">
        <p:scale>
          <a:sx n="48" d="100"/>
          <a:sy n="48" d="100"/>
        </p:scale>
        <p:origin x="40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80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95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058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95400" y="198438"/>
            <a:ext cx="6705600" cy="48736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95400" y="1143000"/>
            <a:ext cx="7391400" cy="49831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8EA4F-93CD-4A05-902A-330D36FA8567}" type="datetime1">
              <a:rPr lang="en-US"/>
              <a:pPr>
                <a:defRPr/>
              </a:pPr>
              <a:t>7/10/2015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39200" y="0"/>
            <a:ext cx="3048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8751C6-9AC3-4BB4-B7D1-9A8E8A8124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8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3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46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70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24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83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6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65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30EC4-F3A5-4EF9-B9D3-DB952E1517AB}" type="datetimeFigureOut">
              <a:rPr lang="en-GB" smtClean="0"/>
              <a:t>10/07/2015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CF951-B863-493D-A91C-DD17B11B10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41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11" Type="http://schemas.openxmlformats.org/officeDocument/2006/relationships/image" Target="../media/image3.png"/><Relationship Id="rId5" Type="http://schemas.openxmlformats.org/officeDocument/2006/relationships/image" Target="../media/image17.jpeg"/><Relationship Id="rId10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25.jpg"/><Relationship Id="rId5" Type="http://schemas.openxmlformats.org/officeDocument/2006/relationships/image" Target="../media/image21.jpeg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4.png"/><Relationship Id="rId7" Type="http://schemas.openxmlformats.org/officeDocument/2006/relationships/image" Target="../media/image36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0" Type="http://schemas.openxmlformats.org/officeDocument/2006/relationships/image" Target="../media/image45.jpe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6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82.png"/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2" Type="http://schemas.openxmlformats.org/officeDocument/2006/relationships/image" Target="../media/image71.jp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5" Type="http://schemas.openxmlformats.org/officeDocument/2006/relationships/image" Target="../media/image3.png"/><Relationship Id="rId10" Type="http://schemas.openxmlformats.org/officeDocument/2006/relationships/image" Target="../media/image79.jpeg"/><Relationship Id="rId4" Type="http://schemas.openxmlformats.org/officeDocument/2006/relationships/image" Target="../media/image73.jpg"/><Relationship Id="rId9" Type="http://schemas.openxmlformats.org/officeDocument/2006/relationships/image" Target="../media/image78.JPG"/><Relationship Id="rId1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image" Target="../media/image8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5" y="5070545"/>
            <a:ext cx="3438706" cy="576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5535" y="1171033"/>
            <a:ext cx="4194591" cy="11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76913" y="4717516"/>
            <a:ext cx="4194591" cy="11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85535" y="1430249"/>
            <a:ext cx="4185969" cy="3293209"/>
          </a:xfrm>
          <a:prstGeom prst="rect">
            <a:avLst/>
          </a:prstGeom>
          <a:solidFill>
            <a:schemeClr val="tx1">
              <a:alpha val="1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SAFE ROADS FOR ALL: </a:t>
            </a:r>
          </a:p>
          <a:p>
            <a:r>
              <a:rPr lang="en-GB" sz="3200" b="1" dirty="0" smtClean="0">
                <a:solidFill>
                  <a:schemeClr val="bg1"/>
                </a:solidFill>
              </a:rPr>
              <a:t>PARTNERSHIPS FOR SAFER CITY STREETS    IN AFRICA</a:t>
            </a:r>
          </a:p>
          <a:p>
            <a:r>
              <a:rPr lang="en-GB" sz="3200" b="1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chemeClr val="bg1"/>
                </a:solidFill>
              </a:rPr>
              <a:t>SAUL BILLINGSLEY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DIRECTOR GENERAL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791739" y="1218142"/>
            <a:ext cx="4235450" cy="2876550"/>
            <a:chOff x="4287838" y="598744"/>
            <a:chExt cx="4234500" cy="2876550"/>
          </a:xfrm>
        </p:grpSpPr>
        <p:pic>
          <p:nvPicPr>
            <p:cNvPr id="1230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727" y="598744"/>
              <a:ext cx="1988611" cy="287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287838" y="2425956"/>
              <a:ext cx="3496478" cy="368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 dirty="0">
                  <a:latin typeface="+mn-lt"/>
                </a:rPr>
                <a:t>National policy support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85800" y="3688029"/>
            <a:ext cx="7577138" cy="2149395"/>
            <a:chOff x="866885" y="3523339"/>
            <a:chExt cx="7576728" cy="2149259"/>
          </a:xfrm>
        </p:grpSpPr>
        <p:pic>
          <p:nvPicPr>
            <p:cNvPr id="12295" name="Picture 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885" y="3523339"/>
              <a:ext cx="2865283" cy="21492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6" name="Picture 5" descr="Mbagathi-original(medium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235" y="3580175"/>
              <a:ext cx="2123621" cy="153207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Pentagon 33"/>
            <p:cNvSpPr/>
            <p:nvPr/>
          </p:nvSpPr>
          <p:spPr>
            <a:xfrm rot="10800000">
              <a:off x="7368933" y="3815420"/>
              <a:ext cx="1074680" cy="384151"/>
            </a:xfrm>
            <a:prstGeom prst="homePlate">
              <a:avLst>
                <a:gd name="adj" fmla="val 4444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35619" y="3867805"/>
              <a:ext cx="719099" cy="30795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i="0" dirty="0">
                  <a:latin typeface="+mn-lt"/>
                </a:rPr>
                <a:t>Before</a:t>
              </a:r>
            </a:p>
          </p:txBody>
        </p:sp>
        <p:sp>
          <p:nvSpPr>
            <p:cNvPr id="36" name="Pentagon 35"/>
            <p:cNvSpPr/>
            <p:nvPr/>
          </p:nvSpPr>
          <p:spPr>
            <a:xfrm>
              <a:off x="5932706" y="5137046"/>
              <a:ext cx="1074680" cy="385738"/>
            </a:xfrm>
            <a:prstGeom prst="homePlate">
              <a:avLst>
                <a:gd name="adj" fmla="val 4444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55730" y="5173556"/>
              <a:ext cx="828630" cy="3127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i="0" dirty="0">
                  <a:latin typeface="+mn-lt"/>
                </a:rPr>
                <a:t>After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63339" y="4683606"/>
              <a:ext cx="3498661" cy="369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 dirty="0">
                  <a:latin typeface="+mn-lt"/>
                </a:rPr>
                <a:t>Pilots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7804" y="1308641"/>
            <a:ext cx="3497263" cy="3208337"/>
            <a:chOff x="1697770" y="209454"/>
            <a:chExt cx="3497625" cy="3207581"/>
          </a:xfrm>
        </p:grpSpPr>
        <p:pic>
          <p:nvPicPr>
            <p:cNvPr id="1229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046" y="209454"/>
              <a:ext cx="2225668" cy="32075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697770" y="328320"/>
              <a:ext cx="3497625" cy="3682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 dirty="0">
                  <a:latin typeface="+mn-lt"/>
                </a:rPr>
                <a:t>Tools and Guidelines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9552" y="26064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Myriad Pro" pitchFamily="34" charset="0"/>
              </a:rPr>
              <a:t>Incubating innovation: liveable cities </a:t>
            </a:r>
            <a:endParaRPr lang="en-GB" sz="3600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1" name="Object 3"/>
          <p:cNvGraphicFramePr>
            <a:graphicFrameLocks noChangeAspect="1"/>
          </p:cNvGraphicFramePr>
          <p:nvPr>
            <p:extLst/>
          </p:nvPr>
        </p:nvGraphicFramePr>
        <p:xfrm>
          <a:off x="3653511" y="1127716"/>
          <a:ext cx="2383680" cy="1690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7" imgW="8077050" imgH="5724435" progId="AcroExch.Document.7">
                  <p:embed/>
                </p:oleObj>
              </mc:Choice>
              <mc:Fallback>
                <p:oleObj name="Acrobat Document" r:id="rId7" imgW="8077050" imgH="572443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3511" y="1127716"/>
                        <a:ext cx="2383680" cy="1690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1347400"/>
            <a:ext cx="84613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LIVEABLE CITIES – EAST AFRICA </a:t>
            </a:r>
            <a:endParaRPr lang="en-GB" sz="40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9" descr="IMG_4368medi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52" y="4509271"/>
            <a:ext cx="2081831" cy="150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 bwMode="auto">
          <a:xfrm>
            <a:off x="7299841" y="6234295"/>
            <a:ext cx="3138277" cy="24358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0" dirty="0">
                <a:latin typeface="+mn-lt"/>
              </a:rPr>
              <a:t>National policy support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552" y="26064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Myriad Pro" pitchFamily="34" charset="0"/>
              </a:rPr>
              <a:t>Incubating innovation: liveable cities </a:t>
            </a:r>
            <a:endParaRPr lang="en-GB" sz="3600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972237"/>
              </p:ext>
            </p:extLst>
          </p:nvPr>
        </p:nvGraphicFramePr>
        <p:xfrm>
          <a:off x="6350222" y="1208042"/>
          <a:ext cx="1467768" cy="1040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3" imgW="8077050" imgH="5724435" progId="AcroExch.Document.7">
                  <p:embed/>
                </p:oleObj>
              </mc:Choice>
              <mc:Fallback>
                <p:oleObj name="Acrobat Document" r:id="rId3" imgW="8077050" imgH="572443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222" y="1208042"/>
                        <a:ext cx="1467768" cy="1040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239971"/>
            <a:ext cx="657006" cy="77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LIVEABLE CITIES – EAST AFRICA </a:t>
            </a:r>
            <a:endParaRPr lang="en-GB" sz="40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17357"/>
            <a:ext cx="3511888" cy="2352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9" y="1315802"/>
            <a:ext cx="3602182" cy="2026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2189" y="2659576"/>
            <a:ext cx="4220939" cy="3037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10" y="2281962"/>
            <a:ext cx="1461734" cy="2070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06423" y="2280824"/>
            <a:ext cx="283085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Supported development of new Nairobi NMT 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486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MILLIONS OF DANGEROUS </a:t>
            </a:r>
          </a:p>
          <a:p>
            <a:pPr algn="l"/>
            <a:r>
              <a:rPr lang="en-GB" sz="4000" dirty="0" smtClean="0">
                <a:latin typeface="+mn-lt"/>
              </a:rPr>
              <a:t>SCHOOL JOURNEYS EVERY DAY   </a:t>
            </a:r>
            <a:endParaRPr lang="en-GB" sz="40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" y="1546714"/>
            <a:ext cx="3124275" cy="2082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90" y="1546714"/>
            <a:ext cx="2784763" cy="2088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26" y="3660071"/>
            <a:ext cx="3075710" cy="2050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378" y="3671426"/>
            <a:ext cx="2998705" cy="2039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71877" y="3424844"/>
            <a:ext cx="534913" cy="22857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33" y="1546714"/>
            <a:ext cx="2529402" cy="20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5" y="3671426"/>
            <a:ext cx="3069600" cy="20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8136" y="255505"/>
            <a:ext cx="76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UNICEF PARTNERSHIP</a:t>
            </a:r>
            <a:r>
              <a:rPr lang="en-GB" sz="2100" b="1" dirty="0" smtClean="0"/>
              <a:t> </a:t>
            </a:r>
            <a:endParaRPr lang="en-GB" sz="21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44" y="1815630"/>
            <a:ext cx="4388795" cy="2924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1783" y="869753"/>
            <a:ext cx="729442" cy="4039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0" y="917522"/>
            <a:ext cx="3674225" cy="4755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92223" y="1021953"/>
            <a:ext cx="341091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Joint report with UNICEF focused on safe routes to school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58143" y="4739038"/>
            <a:ext cx="404552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Launched with UNICEF Executive Director &amp; new UN Special Envoy for Road Safety 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8" y="6227555"/>
            <a:ext cx="2577191" cy="43169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8136" y="255505"/>
            <a:ext cx="76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UNICEF PARTNERSHIP</a:t>
            </a:r>
            <a:r>
              <a:rPr lang="en-GB" sz="2100" b="1" dirty="0" smtClean="0"/>
              <a:t> </a:t>
            </a:r>
            <a:endParaRPr lang="en-GB" sz="2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51783" y="869753"/>
            <a:ext cx="729442" cy="4039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 smtClean="0"/>
          </a:p>
          <a:p>
            <a:endParaRPr lang="en-GB" sz="1350" dirty="0"/>
          </a:p>
          <a:p>
            <a:endParaRPr lang="en-GB" sz="13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0" y="917522"/>
            <a:ext cx="3674225" cy="4755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01577" y="1107949"/>
            <a:ext cx="376955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Highlights success and aims to build advocacy &amp; practical delivery in LMICs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8" y="6227555"/>
            <a:ext cx="2577191" cy="43169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907" y="3837790"/>
            <a:ext cx="2752278" cy="1816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3909" y="1769647"/>
            <a:ext cx="2309747" cy="1993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3909" y="3837791"/>
            <a:ext cx="2370140" cy="1816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2886" y="1767179"/>
            <a:ext cx="3173826" cy="199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latin typeface="+mn-lt"/>
              </a:rPr>
              <a:t>PILOTING SAFE ROUTES TO SCHOOL</a:t>
            </a:r>
            <a:endParaRPr lang="en-GB" sz="3600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08" y="855020"/>
            <a:ext cx="1775280" cy="13758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43" y="3991635"/>
            <a:ext cx="1841226" cy="1380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3376" y="1770124"/>
            <a:ext cx="4589800" cy="30588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83" y="1004665"/>
            <a:ext cx="3526620" cy="3241086"/>
          </a:xfrm>
          <a:prstGeom prst="rect">
            <a:avLst/>
          </a:prstGeom>
        </p:spPr>
      </p:pic>
      <p:pic>
        <p:nvPicPr>
          <p:cNvPr id="13" name="Picture 6" descr="http://www.childsafe.org.za/images/logo.png">
            <a:hlinkClick r:id="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756" y="2288366"/>
            <a:ext cx="1593315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758" y="3119340"/>
            <a:ext cx="1537246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" descr="http://www.austmine.com.au/Portals/25/Content/Directory/Images/WorleyParsons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21" y="5150644"/>
            <a:ext cx="1875304" cy="44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3019" y="5160032"/>
            <a:ext cx="1352484" cy="4344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6407" y="3791083"/>
            <a:ext cx="1787635" cy="636507"/>
          </a:xfrm>
          <a:prstGeom prst="rect">
            <a:avLst/>
          </a:prstGeom>
        </p:spPr>
      </p:pic>
      <p:pic>
        <p:nvPicPr>
          <p:cNvPr id="23" name="Picture 6" descr="Western Cape Government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04" y="4661473"/>
            <a:ext cx="1741800" cy="49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3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26064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Myriad Pro" pitchFamily="34" charset="0"/>
              </a:rPr>
              <a:t>South Africa pilot project </a:t>
            </a:r>
            <a:endParaRPr lang="en-GB" sz="36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5896"/>
            <a:ext cx="6158973" cy="47461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160080" y="1105312"/>
            <a:ext cx="3497263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0" dirty="0" smtClean="0">
                <a:latin typeface="+mn-lt"/>
              </a:rPr>
              <a:t>‘Safe Schools’: piloting road improvements &amp; speed reduction </a:t>
            </a:r>
            <a:endParaRPr lang="en-US" sz="1800" i="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83" y="1044674"/>
            <a:ext cx="2963921" cy="419420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latin typeface="+mn-lt"/>
              </a:rPr>
              <a:t>CAN STAR RATING SUPPORT ADVOCACY? 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0" y="1201897"/>
            <a:ext cx="5146675" cy="4257675"/>
          </a:xfrm>
          <a:prstGeom prst="rect">
            <a:avLst/>
          </a:prstGeom>
          <a:noFill/>
          <a:ln w="28575" algn="ctr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858681" y="952461"/>
            <a:ext cx="2766105" cy="289229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600" dirty="0" smtClean="0"/>
              <a:t>UPGRADE OPTIONS</a:t>
            </a:r>
            <a:endParaRPr lang="en-AU" sz="1600" dirty="0"/>
          </a:p>
          <a:p>
            <a:r>
              <a:rPr lang="en-AU" sz="1600" dirty="0" smtClean="0"/>
              <a:t>Pedestrian fences</a:t>
            </a:r>
          </a:p>
          <a:p>
            <a:r>
              <a:rPr lang="en-AU" sz="1600" dirty="0" smtClean="0"/>
              <a:t>Low </a:t>
            </a:r>
            <a:r>
              <a:rPr lang="en-AU" sz="1600" dirty="0"/>
              <a:t>cost pedestrian </a:t>
            </a:r>
            <a:r>
              <a:rPr lang="en-AU" sz="1600" dirty="0" smtClean="0"/>
              <a:t>refuges</a:t>
            </a:r>
          </a:p>
          <a:p>
            <a:r>
              <a:rPr lang="en-AU" sz="1600" dirty="0" smtClean="0"/>
              <a:t>Kerb build-outs</a:t>
            </a:r>
            <a:endParaRPr lang="en-AU" sz="1600" dirty="0"/>
          </a:p>
          <a:p>
            <a:r>
              <a:rPr lang="en-AU" sz="1600" dirty="0" smtClean="0"/>
              <a:t>Raised crossings</a:t>
            </a:r>
            <a:endParaRPr lang="en-AU" sz="1600" dirty="0"/>
          </a:p>
          <a:p>
            <a:r>
              <a:rPr lang="en-AU" sz="1600" dirty="0" smtClean="0"/>
              <a:t>Supervisors</a:t>
            </a:r>
            <a:endParaRPr lang="en-AU" sz="1600" dirty="0"/>
          </a:p>
          <a:p>
            <a:r>
              <a:rPr lang="en-AU" sz="1600" dirty="0" smtClean="0"/>
              <a:t>Signalisation</a:t>
            </a:r>
            <a:endParaRPr lang="en-AU" sz="1600" dirty="0"/>
          </a:p>
          <a:p>
            <a:r>
              <a:rPr lang="en-AU" sz="1600" dirty="0" smtClean="0"/>
              <a:t>Grade separation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314394" y="118777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$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2150" y="178474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$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8029" y="2491125"/>
            <a:ext cx="6976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$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latin typeface="+mn-lt"/>
              </a:rPr>
              <a:t>CAN STAR RATING SUPPORT ADVOCACY? </a:t>
            </a:r>
            <a:endParaRPr lang="en-GB" sz="3600" dirty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394" y="3728263"/>
            <a:ext cx="2914678" cy="214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014255"/>
            <a:ext cx="3986331" cy="2675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7574"/>
            <a:ext cx="3017520" cy="20066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latin typeface="+mn-lt"/>
              </a:rPr>
              <a:t>CAN STAR RATING SUPPORT ADVOCACY? </a:t>
            </a:r>
            <a:endParaRPr lang="en-GB" sz="3600" dirty="0"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87" y="1014254"/>
            <a:ext cx="5314388" cy="3534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3737574"/>
            <a:ext cx="3017520" cy="20066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45435" y="4575774"/>
            <a:ext cx="384710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Janssen Pharmaceuticals co-funding larger second phase, 10 school, project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41658" y="1014253"/>
            <a:ext cx="474986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New </a:t>
            </a:r>
            <a:r>
              <a:rPr lang="en-GB" dirty="0" smtClean="0"/>
              <a:t>lights controlled crossing part of improvements estimated to reduce risk by 80%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69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latin typeface="+mn-lt"/>
              </a:rPr>
              <a:t>BUILDING EVIDENCE BASE ACROSS AFRICA   </a:t>
            </a:r>
            <a:endParaRPr lang="en-GB" sz="3600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8" y="4840719"/>
            <a:ext cx="925976" cy="697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09" y="3934798"/>
            <a:ext cx="1846309" cy="1317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8" y="4371764"/>
            <a:ext cx="1419201" cy="275266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" y="1087828"/>
            <a:ext cx="4633546" cy="309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15" y="1087828"/>
            <a:ext cx="4401785" cy="4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09" y="5032824"/>
            <a:ext cx="1537246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6933" y="1203726"/>
            <a:ext cx="27686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20+ school research project </a:t>
            </a:r>
          </a:p>
          <a:p>
            <a:r>
              <a:rPr lang="en-GB" dirty="0" smtClean="0"/>
              <a:t>in Dar </a:t>
            </a:r>
            <a:r>
              <a:rPr lang="en-GB" dirty="0" err="1" smtClean="0"/>
              <a:t>Es</a:t>
            </a:r>
            <a:r>
              <a:rPr lang="en-GB" dirty="0" smtClean="0"/>
              <a:t> Salaam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93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THE FIA FOUNDATION - OUR MISSION </a:t>
            </a:r>
            <a:endParaRPr lang="en-GB" sz="4000" dirty="0">
              <a:latin typeface="+mn-lt"/>
            </a:endParaRP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755283" y="1167670"/>
            <a:ext cx="398297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GB" sz="2000" dirty="0"/>
          </a:p>
          <a:p>
            <a:pPr>
              <a:spcBef>
                <a:spcPct val="0"/>
              </a:spcBef>
              <a:buNone/>
            </a:pPr>
            <a:r>
              <a:rPr lang="en-GB" sz="2400" dirty="0" smtClean="0"/>
              <a:t>To </a:t>
            </a:r>
            <a:r>
              <a:rPr lang="en-GB" sz="2400" dirty="0"/>
              <a:t>promote public safety and public health, the protection and preservation of human life, and the conservation, protection and improvement of the physical and natural environment.</a:t>
            </a:r>
          </a:p>
          <a:p>
            <a:pPr marL="342900" indent="-342900">
              <a:spcBef>
                <a:spcPct val="0"/>
              </a:spcBef>
            </a:pPr>
            <a:endParaRPr lang="en-GB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20" y="1167670"/>
            <a:ext cx="3097926" cy="438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5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509" y="397569"/>
            <a:ext cx="833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TANZANIA ‘SAFE SCHOOL AREAS’ RESEARCH</a:t>
            </a:r>
            <a:endParaRPr lang="en-GB" sz="3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81" y="1043900"/>
            <a:ext cx="4497763" cy="2738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" y="1172621"/>
            <a:ext cx="3708004" cy="24704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142" y="3436715"/>
            <a:ext cx="301105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Baseline injury data collection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927398" y="2468199"/>
            <a:ext cx="188640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Infrastructure Countermeasures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33" y="3653751"/>
            <a:ext cx="2145458" cy="2860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04" y="3909815"/>
            <a:ext cx="2782319" cy="18554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6520" y="3886648"/>
            <a:ext cx="348669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Community engagement &amp; education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5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SBillingsley\Desktop\FIA Tanzania\IMG_54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10421938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539750" y="3933825"/>
            <a:ext cx="46085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4400" b="1">
                <a:solidFill>
                  <a:schemeClr val="bg1"/>
                </a:solidFill>
              </a:rPr>
              <a:t>“Protection for the urban poor”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pic>
        <p:nvPicPr>
          <p:cNvPr id="22" name="Picture 21" descr="C:\Users\ASilverman\Documents\MRS camp\Decade Launch May 2011\Post2015 policy advocacy\SaveKidsLives\child_declaration_finalc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86" y="1555388"/>
            <a:ext cx="4421014" cy="419701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40" y="3670286"/>
            <a:ext cx="3612183" cy="23980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76" y="806086"/>
            <a:ext cx="3347834" cy="73385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latin typeface="+mn-lt"/>
              </a:rPr>
              <a:t>BUILDING A MOVEMENT   </a:t>
            </a:r>
            <a:endParaRPr lang="en-GB" sz="36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3" y="902202"/>
            <a:ext cx="4422637" cy="29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" y="840210"/>
            <a:ext cx="2610606" cy="1468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73" y="2414527"/>
            <a:ext cx="2964031" cy="197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91" y="848590"/>
            <a:ext cx="2188706" cy="1468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65" y="848590"/>
            <a:ext cx="2667493" cy="1480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921"/>
            <a:ext cx="1194515" cy="1982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97" y="838160"/>
            <a:ext cx="1977026" cy="14730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62" y="2411921"/>
            <a:ext cx="1955261" cy="1955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3" y="2414527"/>
            <a:ext cx="2925077" cy="1950051"/>
          </a:xfrm>
          <a:prstGeom prst="rect">
            <a:avLst/>
          </a:prstGeom>
        </p:spPr>
      </p:pic>
      <p:pic>
        <p:nvPicPr>
          <p:cNvPr id="16" name="Picture 10" descr="https://farm8.staticflickr.com/7671/17420497995_df02131479_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583"/>
            <a:ext cx="2432977" cy="16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s://farm8.staticflickr.com/7600/17127625222_a8e944eef2_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12" y="4420627"/>
            <a:ext cx="2385067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5" y="4420627"/>
            <a:ext cx="2268551" cy="1590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02" y="4428210"/>
            <a:ext cx="2103422" cy="15756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8" y="6227555"/>
            <a:ext cx="2577191" cy="431693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latin typeface="+mn-lt"/>
              </a:rPr>
              <a:t>BUILDING A MOVEMENT   </a:t>
            </a:r>
            <a:endParaRPr lang="en-GB" sz="36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99117" y="2037483"/>
            <a:ext cx="544601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Child Declaration signed </a:t>
            </a:r>
            <a:r>
              <a:rPr lang="en-GB" sz="2000" smtClean="0"/>
              <a:t>by </a:t>
            </a:r>
            <a:r>
              <a:rPr lang="en-GB" sz="2000" b="1" dirty="0"/>
              <a:t>6</a:t>
            </a:r>
            <a:r>
              <a:rPr lang="en-GB" sz="2000" b="1" smtClean="0"/>
              <a:t>00,000</a:t>
            </a:r>
            <a:r>
              <a:rPr lang="en-GB" sz="2000" b="1" dirty="0"/>
              <a:t>+ </a:t>
            </a:r>
            <a:r>
              <a:rPr lang="en-GB" sz="2000" dirty="0"/>
              <a:t>people so far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99116" y="4132058"/>
            <a:ext cx="544601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Let’s get to </a:t>
            </a:r>
            <a:r>
              <a:rPr lang="en-GB" sz="2000" b="1" dirty="0" smtClean="0"/>
              <a:t>1,000,000</a:t>
            </a:r>
            <a:r>
              <a:rPr lang="en-GB" sz="2000" dirty="0" smtClean="0"/>
              <a:t> by the Brasilia Ministerial </a:t>
            </a:r>
            <a:endParaRPr lang="en-GB" sz="2000" dirty="0"/>
          </a:p>
        </p:txBody>
      </p:sp>
      <p:sp>
        <p:nvSpPr>
          <p:cNvPr id="26" name="Rectangle 25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7"/>
            <a:ext cx="7770446" cy="13556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THE SDG OPPORTUNITY  </a:t>
            </a:r>
            <a:endParaRPr lang="en-GB" sz="4000" dirty="0"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047752"/>
            <a:ext cx="5975593" cy="24801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2601159"/>
            <a:ext cx="3890358" cy="28378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41496"/>
            <a:ext cx="3904001" cy="1997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7034" y="1400829"/>
            <a:ext cx="285252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Use new Sustainable Development Goal road safety targets to forge alliances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8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2" y="1222347"/>
            <a:ext cx="2511021" cy="3069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3" y="1921270"/>
            <a:ext cx="3550683" cy="236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01" y="365127"/>
            <a:ext cx="6136228" cy="4602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7651" y="4284090"/>
            <a:ext cx="435586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Ensure Brasilia High Level Conference makes safe urban mobility a policy priority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927382" y="4738593"/>
            <a:ext cx="303373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FIA Foundation contributing €200,000 to WHO travel fund for LIC government ministers</a:t>
            </a:r>
            <a:endParaRPr lang="en-GB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365127"/>
            <a:ext cx="7770446" cy="13556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MOMENTUM AT BRASILIA 2015</a:t>
            </a:r>
            <a:endParaRPr lang="en-GB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46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18544" y="296796"/>
            <a:ext cx="8706911" cy="13556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CATALYTIC FINANCING FOR ROAD SAFETY </a:t>
            </a:r>
            <a:endParaRPr lang="en-GB" sz="4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6" y="2239013"/>
            <a:ext cx="4399941" cy="1730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47" y="1115916"/>
            <a:ext cx="3137102" cy="44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279"/>
            <a:ext cx="9144000" cy="700827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5429" y="4712684"/>
            <a:ext cx="7770446" cy="13556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200" b="1" dirty="0" smtClean="0">
              <a:latin typeface="+mn-lt"/>
            </a:endParaRPr>
          </a:p>
          <a:p>
            <a:pPr algn="l"/>
            <a:r>
              <a:rPr lang="en-GB" sz="3200" b="1" dirty="0" smtClean="0">
                <a:latin typeface="+mn-lt"/>
              </a:rPr>
              <a:t>@</a:t>
            </a:r>
            <a:r>
              <a:rPr lang="en-GB" sz="3200" b="1" dirty="0" err="1" smtClean="0">
                <a:latin typeface="+mn-lt"/>
              </a:rPr>
              <a:t>FIAfdn</a:t>
            </a:r>
            <a:r>
              <a:rPr lang="en-GB" sz="3200" b="1" dirty="0" smtClean="0">
                <a:latin typeface="+mn-lt"/>
              </a:rPr>
              <a:t>  </a:t>
            </a:r>
            <a:endParaRPr lang="en-GB" sz="3200" b="1" dirty="0">
              <a:latin typeface="+mn-lt"/>
            </a:endParaRPr>
          </a:p>
          <a:p>
            <a:pPr algn="l"/>
            <a:r>
              <a:rPr lang="en-GB" sz="3200" b="1" dirty="0" smtClean="0">
                <a:latin typeface="+mn-lt"/>
              </a:rPr>
              <a:t>www.fiafoundation.org</a:t>
            </a:r>
            <a:r>
              <a:rPr lang="en-GB" sz="3200" dirty="0" smtClean="0">
                <a:latin typeface="+mn-lt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7"/>
            <a:ext cx="1752473" cy="11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LIVEABLE CITIES MUST BE A POLICY PRIORITY </a:t>
            </a:r>
            <a:endParaRPr lang="en-GB" sz="4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7" y="802346"/>
            <a:ext cx="8168232" cy="48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CHILD ROAD DEATHS IN WORLD REGIONS  </a:t>
            </a:r>
            <a:endParaRPr lang="en-GB" sz="4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773" y="5180808"/>
            <a:ext cx="527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Source: FIA Foundation analysis based on UN population projections and IHME Global Burden of Disease data </a:t>
            </a: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8" y="1111271"/>
            <a:ext cx="8224620" cy="36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NIGERIA: PROJECTED DEMOGRAPHIC CHANGE </a:t>
            </a:r>
            <a:endParaRPr lang="en-GB" sz="4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" y="906463"/>
            <a:ext cx="7377545" cy="4132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1149" y="5270269"/>
            <a:ext cx="4912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Source: FIA Foundation analysis of UN population projections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286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PROJECTED YOUTH POPULATION CHANGE IN COUNTRIES WITH HIGH CHILD ROAD FATALITIES </a:t>
            </a:r>
            <a:endParaRPr lang="en-GB" sz="4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6" y="1062892"/>
            <a:ext cx="8392781" cy="37355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7773" y="5180808"/>
            <a:ext cx="527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Source: FIA Foundation analysis based on UN population projections and IHME Global Burden of Disease data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9802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NUMBER OF VEHICLES AND ROAD DEATHS BY COUNTRY INCOME LEVEL  </a:t>
            </a:r>
            <a:endParaRPr lang="en-GB" sz="4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144" y="5345071"/>
            <a:ext cx="7273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Source: FIA Foundation analysis based on WHO data on number of deaths and registered vehicles </a:t>
            </a: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21" y="1222347"/>
            <a:ext cx="6595203" cy="38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A CROSS-CUTTING ISSUE FOR CLIMATE, HEALTH AND ROAD TRAFFIC INJURY PREVENTION</a:t>
            </a:r>
            <a:endParaRPr lang="en-GB" sz="4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4" y="1062892"/>
            <a:ext cx="2881961" cy="408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05" y="1062892"/>
            <a:ext cx="3285889" cy="2191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0105" y="3254408"/>
            <a:ext cx="4372494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“Road traffic problems reinforce the costs of pollution. Sub-Saharan Africa has the world’s lowest levels of car ownership, but the highest levels of road death…and some of the world’s most congested cities.” </a:t>
            </a:r>
          </a:p>
          <a:p>
            <a:endParaRPr lang="en-GB" dirty="0"/>
          </a:p>
          <a:p>
            <a:r>
              <a:rPr lang="en-GB" dirty="0" smtClean="0"/>
              <a:t>                               </a:t>
            </a:r>
            <a:r>
              <a:rPr lang="en-GB" b="1" dirty="0" smtClean="0"/>
              <a:t>Africa Progress Panel, 2015 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942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39750" y="260350"/>
            <a:ext cx="7345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3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Road safety philanthropy</a:t>
            </a:r>
            <a:endParaRPr lang="en-GB" sz="3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52407"/>
            <a:ext cx="9144000" cy="1105593"/>
          </a:xfrm>
          <a:prstGeom prst="rect">
            <a:avLst/>
          </a:prstGeom>
          <a:solidFill>
            <a:srgbClr val="002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3" y="6068291"/>
            <a:ext cx="3436255" cy="5755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27" y="5752406"/>
            <a:ext cx="1752473" cy="11055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365128"/>
            <a:ext cx="7770446" cy="697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smtClean="0">
                <a:latin typeface="+mn-lt"/>
              </a:rPr>
              <a:t>AFRICA SUSTAINABLE TRANSPORT FORUM  </a:t>
            </a:r>
            <a:endParaRPr lang="en-GB" sz="4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3" y="1020689"/>
            <a:ext cx="7620000" cy="3362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92448" y="3841652"/>
            <a:ext cx="3835915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“More </a:t>
            </a:r>
            <a:r>
              <a:rPr lang="en-GB" dirty="0"/>
              <a:t>than half of Africa’s people have no option than to walk long distances, at times in unsafe conditions, to work, school or </a:t>
            </a:r>
            <a:r>
              <a:rPr lang="en-GB" dirty="0" smtClean="0"/>
              <a:t>hospital.”</a:t>
            </a:r>
          </a:p>
          <a:p>
            <a:r>
              <a:rPr lang="en-GB" dirty="0" smtClean="0"/>
              <a:t>                                                                               Ban Ki Moon, UN Secretary General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6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996</TotalTime>
  <Words>554</Words>
  <Application>Microsoft Office PowerPoint</Application>
  <PresentationFormat>On-screen Show (4:3)</PresentationFormat>
  <Paragraphs>126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Myriad Pro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Pap</dc:creator>
  <cp:lastModifiedBy>Admin</cp:lastModifiedBy>
  <cp:revision>89</cp:revision>
  <dcterms:created xsi:type="dcterms:W3CDTF">2014-09-05T14:08:33Z</dcterms:created>
  <dcterms:modified xsi:type="dcterms:W3CDTF">2015-07-10T10:58:31Z</dcterms:modified>
</cp:coreProperties>
</file>