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6" r:id="rId3"/>
    <p:sldId id="267" r:id="rId4"/>
    <p:sldId id="274" r:id="rId5"/>
    <p:sldId id="268" r:id="rId6"/>
    <p:sldId id="276" r:id="rId7"/>
    <p:sldId id="269" r:id="rId8"/>
    <p:sldId id="270" r:id="rId9"/>
    <p:sldId id="277" r:id="rId10"/>
    <p:sldId id="278" r:id="rId11"/>
    <p:sldId id="280" r:id="rId12"/>
    <p:sldId id="281" r:id="rId13"/>
    <p:sldId id="271" r:id="rId14"/>
    <p:sldId id="282" r:id="rId15"/>
    <p:sldId id="283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00CC00"/>
    <a:srgbClr val="3333CC"/>
    <a:srgbClr val="0000CC"/>
    <a:srgbClr val="6D3FEF"/>
    <a:srgbClr val="040218"/>
    <a:srgbClr val="03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51" autoAdjust="0"/>
    <p:restoredTop sz="94712" autoAdjust="0"/>
  </p:normalViewPr>
  <p:slideViewPr>
    <p:cSldViewPr>
      <p:cViewPr>
        <p:scale>
          <a:sx n="80" d="100"/>
          <a:sy n="80" d="100"/>
        </p:scale>
        <p:origin x="-1376" y="-6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23BC-A48D-4A31-9130-9F83E569F4FF}" type="datetimeFigureOut">
              <a:rPr lang="en-GB" smtClean="0"/>
              <a:t>9/22/14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5501-45A6-4D72-BC8D-6D95A62396D5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370167"/>
            <a:ext cx="3672408" cy="430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6576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23BC-A48D-4A31-9130-9F83E569F4FF}" type="datetimeFigureOut">
              <a:rPr lang="en-GB" smtClean="0"/>
              <a:t>9/22/14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5501-45A6-4D72-BC8D-6D95A6239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3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23BC-A48D-4A31-9130-9F83E569F4FF}" type="datetimeFigureOut">
              <a:rPr lang="en-GB" smtClean="0"/>
              <a:t>9/22/14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5501-45A6-4D72-BC8D-6D95A6239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00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23BC-A48D-4A31-9130-9F83E569F4FF}" type="datetimeFigureOut">
              <a:rPr lang="en-GB" smtClean="0"/>
              <a:t>9/22/14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5501-45A6-4D72-BC8D-6D95A62396D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8" y="6439854"/>
            <a:ext cx="3563888" cy="41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8676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23BC-A48D-4A31-9130-9F83E569F4FF}" type="datetimeFigureOut">
              <a:rPr lang="en-GB" smtClean="0"/>
              <a:t>9/22/14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5501-45A6-4D72-BC8D-6D95A6239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19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23BC-A48D-4A31-9130-9F83E569F4FF}" type="datetimeFigureOut">
              <a:rPr lang="en-GB" smtClean="0"/>
              <a:t>9/22/14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5501-45A6-4D72-BC8D-6D95A6239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74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23BC-A48D-4A31-9130-9F83E569F4FF}" type="datetimeFigureOut">
              <a:rPr lang="en-GB" smtClean="0"/>
              <a:t>9/22/14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5501-45A6-4D72-BC8D-6D95A6239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33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23BC-A48D-4A31-9130-9F83E569F4FF}" type="datetimeFigureOut">
              <a:rPr lang="en-GB" smtClean="0"/>
              <a:t>9/22/14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5501-45A6-4D72-BC8D-6D95A6239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69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23BC-A48D-4A31-9130-9F83E569F4FF}" type="datetimeFigureOut">
              <a:rPr lang="en-GB" smtClean="0"/>
              <a:t>9/22/14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5501-45A6-4D72-BC8D-6D95A6239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10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23BC-A48D-4A31-9130-9F83E569F4FF}" type="datetimeFigureOut">
              <a:rPr lang="en-GB" smtClean="0"/>
              <a:t>9/22/14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5501-45A6-4D72-BC8D-6D95A6239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71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23BC-A48D-4A31-9130-9F83E569F4FF}" type="datetimeFigureOut">
              <a:rPr lang="en-GB" smtClean="0"/>
              <a:t>9/22/14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5501-45A6-4D72-BC8D-6D95A6239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92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623BC-A48D-4A31-9130-9F83E569F4FF}" type="datetimeFigureOut">
              <a:rPr lang="en-GB" smtClean="0"/>
              <a:t>9/22/14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75501-45A6-4D72-BC8D-6D95A6239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84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492896"/>
            <a:ext cx="7848872" cy="1512168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Tahoma" pitchFamily="34" charset="0"/>
                <a:ea typeface="+mn-ea"/>
                <a:cs typeface="Tahoma" pitchFamily="34" charset="0"/>
              </a:rPr>
              <a:t>Expert Group Meeting on </a:t>
            </a:r>
            <a:r>
              <a:rPr lang="en-US" sz="3100" b="1" dirty="0" smtClean="0">
                <a:latin typeface="Tahoma" pitchFamily="34" charset="0"/>
                <a:ea typeface="+mn-ea"/>
                <a:cs typeface="Tahoma" pitchFamily="34" charset="0"/>
              </a:rPr>
              <a:t>Enabling Measures for an Inclusive Green Economy in Africa</a:t>
            </a:r>
            <a:r>
              <a:rPr lang="en-US" sz="3300" b="1" dirty="0">
                <a:latin typeface="Tahoma" pitchFamily="34" charset="0"/>
                <a:ea typeface="+mn-ea"/>
                <a:cs typeface="Tahoma" pitchFamily="34" charset="0"/>
              </a:rPr>
              <a:t/>
            </a:r>
            <a:br>
              <a:rPr lang="en-US" sz="3300" b="1" dirty="0">
                <a:latin typeface="Tahoma" pitchFamily="34" charset="0"/>
                <a:ea typeface="+mn-ea"/>
                <a:cs typeface="Tahoma" pitchFamily="34" charset="0"/>
              </a:rPr>
            </a:br>
            <a:r>
              <a:rPr lang="en-US" sz="31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b="1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2000" i="1" dirty="0" smtClean="0">
                <a:latin typeface="Verdana" pitchFamily="34" charset="0"/>
              </a:rPr>
              <a:t>23-24 September, 2014</a:t>
            </a:r>
            <a:r>
              <a:rPr lang="en-US" dirty="0" smtClean="0"/>
              <a:t/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080720" cy="134570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endParaRPr lang="en-US" b="1" dirty="0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Introduction to the breakout sessions </a:t>
            </a:r>
            <a:br>
              <a:rPr lang="en-US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</a:br>
            <a:endParaRPr lang="en-US" sz="2800" b="1" dirty="0" smtClean="0">
              <a:solidFill>
                <a:schemeClr val="accent3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5141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Group </a:t>
            </a:r>
            <a:r>
              <a:rPr lang="en-US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3- Technology development and transfer </a:t>
            </a:r>
            <a:endParaRPr lang="en-GB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/>
              <a:t>Key elements that should be in the chapter:</a:t>
            </a:r>
            <a:endParaRPr lang="en-US" dirty="0"/>
          </a:p>
          <a:p>
            <a:pPr lvl="0"/>
            <a:r>
              <a:rPr lang="en-US" dirty="0" smtClean="0"/>
              <a:t>Links technological </a:t>
            </a:r>
            <a:r>
              <a:rPr lang="en-US" dirty="0"/>
              <a:t>development and industrial and structural transformation (with emphasis on technological requirements for IGE transition in Africa). </a:t>
            </a:r>
          </a:p>
          <a:p>
            <a:pPr lvl="0"/>
            <a:r>
              <a:rPr lang="en-US" dirty="0"/>
              <a:t>Analyses the state of technological development in Africa with the view to promoting green technology innovation, </a:t>
            </a:r>
          </a:p>
          <a:p>
            <a:pPr lvl="0"/>
            <a:r>
              <a:rPr lang="en-US" dirty="0"/>
              <a:t>Identifies challenges and opportunities for technology development and transfer;</a:t>
            </a:r>
          </a:p>
          <a:p>
            <a:pPr lvl="0"/>
            <a:r>
              <a:rPr lang="en-US" dirty="0"/>
              <a:t>Adequately mainstreams the role and participation of the private sector </a:t>
            </a:r>
          </a:p>
          <a:p>
            <a:pPr lvl="0"/>
            <a:r>
              <a:rPr lang="en-US" dirty="0"/>
              <a:t>Proposes recommendations focusing on enabling conditions for successful green technology development and transfer.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146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Group 4</a:t>
            </a:r>
            <a:r>
              <a:rPr lang="en-US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- Capacity development</a:t>
            </a:r>
            <a:endParaRPr lang="en-GB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/>
              <a:t>Key elements that should be in the chapter:</a:t>
            </a:r>
            <a:endParaRPr lang="en-US" dirty="0"/>
          </a:p>
          <a:p>
            <a:pPr lvl="0"/>
            <a:r>
              <a:rPr lang="en-US" dirty="0"/>
              <a:t>Makes the case for enhanced efforts in capacity development for the transition to IGE in Africa;</a:t>
            </a:r>
          </a:p>
          <a:p>
            <a:pPr lvl="0"/>
            <a:r>
              <a:rPr lang="en-US" dirty="0"/>
              <a:t>Highlights sectoral capacity development needs identified from existing IGE policies and strategies;</a:t>
            </a:r>
          </a:p>
          <a:p>
            <a:pPr lvl="0"/>
            <a:r>
              <a:rPr lang="en-US" dirty="0"/>
              <a:t>Discusses the strengths and weakness of these measures, and highlights good practices; </a:t>
            </a:r>
          </a:p>
          <a:p>
            <a:pPr lvl="0"/>
            <a:r>
              <a:rPr lang="en-US" dirty="0"/>
              <a:t>Identifies and highlights challenges and opportunities related to capacity development for IGE;</a:t>
            </a:r>
          </a:p>
          <a:p>
            <a:pPr lvl="0"/>
            <a:r>
              <a:rPr lang="en-US" dirty="0"/>
              <a:t>Adequately mainstreams the role and participation of the private sector </a:t>
            </a:r>
          </a:p>
          <a:p>
            <a:pPr lvl="0"/>
            <a:r>
              <a:rPr lang="en-US" dirty="0"/>
              <a:t>Proffers recommendations, highlighting the capacity building recommendations from the other chapters;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287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Group 5</a:t>
            </a:r>
            <a:r>
              <a:rPr lang="en-US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- Financing IGE in Africa</a:t>
            </a:r>
            <a:endParaRPr lang="en-GB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i="1" dirty="0"/>
              <a:t>Key elements that should be in the chapter:</a:t>
            </a:r>
            <a:endParaRPr lang="en-US" dirty="0"/>
          </a:p>
          <a:p>
            <a:pPr lvl="0"/>
            <a:r>
              <a:rPr lang="en-US" dirty="0"/>
              <a:t>Makes the case for adequate financing in implementing IGE in developing countries;</a:t>
            </a:r>
          </a:p>
          <a:p>
            <a:pPr lvl="0"/>
            <a:r>
              <a:rPr lang="en-US" dirty="0"/>
              <a:t> Identifies domestic and external sources of </a:t>
            </a:r>
            <a:r>
              <a:rPr lang="en-US" dirty="0" smtClean="0"/>
              <a:t>IGE within </a:t>
            </a:r>
            <a:r>
              <a:rPr lang="en-US" dirty="0"/>
              <a:t>the context of sustainable development financing. </a:t>
            </a:r>
          </a:p>
          <a:p>
            <a:pPr lvl="0"/>
            <a:r>
              <a:rPr lang="en-US" dirty="0"/>
              <a:t>Identifies areas requiring strengthening for green finance and investment; and in the targeted use of official development assistance. </a:t>
            </a:r>
          </a:p>
          <a:p>
            <a:pPr lvl="0"/>
            <a:r>
              <a:rPr lang="en-US" dirty="0"/>
              <a:t>Identifies challenges and opportunities related to financing IGE in Africa;</a:t>
            </a:r>
          </a:p>
          <a:p>
            <a:pPr lvl="0"/>
            <a:r>
              <a:rPr lang="en-US" dirty="0"/>
              <a:t>Adequately mainstreams the role and participation of the private sector </a:t>
            </a:r>
          </a:p>
          <a:p>
            <a:pPr lvl="0"/>
            <a:r>
              <a:rPr lang="en-US" dirty="0"/>
              <a:t>Proffers recommendations focusing on enabling conditions for financing green economy transition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213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Expected output of breakout groups</a:t>
            </a:r>
            <a:endParaRPr lang="en-GB" sz="3200" b="1" dirty="0">
              <a:solidFill>
                <a:srgbClr val="8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q"/>
              <a:defRPr/>
            </a:pPr>
            <a:r>
              <a:rPr lang="en-US" sz="2600" b="1" dirty="0" smtClean="0">
                <a:solidFill>
                  <a:srgbClr val="0000FF"/>
                </a:solidFill>
              </a:rPr>
              <a:t>Breakout Group Write-up/Report:</a:t>
            </a:r>
            <a:endParaRPr lang="en-US" sz="2600" b="1" dirty="0">
              <a:solidFill>
                <a:srgbClr val="0000FF"/>
              </a:solidFill>
            </a:endParaRPr>
          </a:p>
          <a:p>
            <a:pPr marL="0" lvl="0" indent="0">
              <a:buNone/>
            </a:pPr>
            <a:endParaRPr lang="en-GB" sz="2400" b="1" dirty="0" smtClean="0"/>
          </a:p>
          <a:p>
            <a:pPr marL="0" lvl="0" indent="0">
              <a:buNone/>
            </a:pPr>
            <a:r>
              <a:rPr lang="en-GB" sz="2400" b="1" dirty="0" smtClean="0"/>
              <a:t>I- Comments </a:t>
            </a:r>
            <a:r>
              <a:rPr lang="en-GB" sz="2400" b="1" dirty="0"/>
              <a:t>and inputs to the assigned area </a:t>
            </a:r>
            <a:endParaRPr lang="en-GB" sz="2400" dirty="0" smtClean="0"/>
          </a:p>
          <a:p>
            <a:pPr lvl="0"/>
            <a:r>
              <a:rPr lang="en-GB" sz="2400" dirty="0" smtClean="0"/>
              <a:t>General </a:t>
            </a:r>
            <a:r>
              <a:rPr lang="en-GB" sz="2400" dirty="0"/>
              <a:t>comments on this area</a:t>
            </a:r>
            <a:endParaRPr lang="en-US" sz="2400" dirty="0"/>
          </a:p>
          <a:p>
            <a:pPr lvl="0"/>
            <a:r>
              <a:rPr lang="en-GB" sz="2400" dirty="0"/>
              <a:t>Additional information/data /inputs that should be included in the area</a:t>
            </a:r>
            <a:endParaRPr lang="en-US" sz="2400" dirty="0"/>
          </a:p>
          <a:p>
            <a:pPr lvl="0"/>
            <a:r>
              <a:rPr lang="en-GB" sz="2400" dirty="0"/>
              <a:t>Key messages </a:t>
            </a:r>
            <a:r>
              <a:rPr lang="en-GB" sz="2400" dirty="0" smtClean="0"/>
              <a:t>on the assigned area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lvl="0" indent="0">
              <a:buNone/>
            </a:pPr>
            <a:r>
              <a:rPr lang="en-GB" sz="2400" b="1" dirty="0" smtClean="0"/>
              <a:t>II- Role, trends and gaps in the assigned area</a:t>
            </a:r>
            <a:endParaRPr lang="en-US" sz="2400" dirty="0" smtClean="0"/>
          </a:p>
          <a:p>
            <a:pPr lvl="0"/>
            <a:r>
              <a:rPr lang="en-GB" sz="2400" dirty="0" smtClean="0"/>
              <a:t>Gaps </a:t>
            </a:r>
            <a:r>
              <a:rPr lang="en-GB" sz="2400" dirty="0"/>
              <a:t>and factual errors to be addressed or corrected</a:t>
            </a:r>
            <a:endParaRPr lang="en-US" sz="2400" dirty="0"/>
          </a:p>
          <a:p>
            <a:pPr lvl="0"/>
            <a:r>
              <a:rPr lang="en-GB" sz="2400" dirty="0"/>
              <a:t>Additional information/data /inputs that should be included in the </a:t>
            </a:r>
            <a:r>
              <a:rPr lang="en-GB" sz="2400" dirty="0" smtClean="0"/>
              <a:t>area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0606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Expected output/…</a:t>
            </a:r>
            <a:endParaRPr lang="en-GB" sz="3200" b="1" dirty="0">
              <a:solidFill>
                <a:srgbClr val="8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/>
              <a:t>III - Challenges </a:t>
            </a:r>
            <a:r>
              <a:rPr lang="en-GB" sz="2400" b="1" dirty="0"/>
              <a:t>and opportunities </a:t>
            </a:r>
            <a:endParaRPr lang="en-US" sz="2400" dirty="0"/>
          </a:p>
          <a:p>
            <a:pPr lvl="0"/>
            <a:r>
              <a:rPr lang="en-GB" sz="2400" dirty="0" smtClean="0"/>
              <a:t>Validation </a:t>
            </a:r>
            <a:r>
              <a:rPr lang="en-GB" sz="2400" dirty="0"/>
              <a:t>of challenges and opportunities presented in the draft report</a:t>
            </a:r>
            <a:endParaRPr lang="en-US" sz="2400" dirty="0"/>
          </a:p>
          <a:p>
            <a:pPr lvl="0"/>
            <a:r>
              <a:rPr lang="en-GB" sz="2400" dirty="0"/>
              <a:t>Other challenges identified (that are not in the draft report)</a:t>
            </a:r>
            <a:endParaRPr lang="en-US" sz="2400" dirty="0"/>
          </a:p>
          <a:p>
            <a:pPr lvl="0"/>
            <a:r>
              <a:rPr lang="en-GB" sz="2400" dirty="0"/>
              <a:t>Other opportunities identified (that are not in the draft report)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lvl="0" indent="0">
              <a:buNone/>
            </a:pPr>
            <a:r>
              <a:rPr lang="en-GB" sz="2400" b="1" dirty="0" smtClean="0"/>
              <a:t>IV- Policy </a:t>
            </a:r>
            <a:r>
              <a:rPr lang="en-GB" sz="2400" b="1" dirty="0"/>
              <a:t>recommendations in the assigned area</a:t>
            </a:r>
            <a:endParaRPr lang="en-US" sz="2400" dirty="0"/>
          </a:p>
          <a:p>
            <a:pPr lvl="0"/>
            <a:r>
              <a:rPr lang="en-GB" sz="2400" dirty="0"/>
              <a:t>Validation of policy recommendations presented in the draft </a:t>
            </a:r>
            <a:r>
              <a:rPr lang="en-GB" sz="2400" dirty="0" smtClean="0"/>
              <a:t>report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0606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Expected output/…</a:t>
            </a:r>
            <a:endParaRPr lang="en-GB" sz="3200" b="1" dirty="0">
              <a:solidFill>
                <a:srgbClr val="8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400" dirty="0" smtClean="0"/>
              <a:t>Additional </a:t>
            </a:r>
            <a:r>
              <a:rPr lang="en-GB" sz="2400" dirty="0"/>
              <a:t>suggested policy recommendations:</a:t>
            </a:r>
            <a:endParaRPr lang="en-US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dirty="0" smtClean="0"/>
              <a:t>V- Additional </a:t>
            </a:r>
            <a:r>
              <a:rPr lang="en-GB" sz="2400" b="1" dirty="0"/>
              <a:t>suggestions</a:t>
            </a:r>
            <a:endParaRPr lang="en-US" sz="2400" dirty="0"/>
          </a:p>
          <a:p>
            <a:pPr lvl="0"/>
            <a:r>
              <a:rPr lang="en-GB" sz="2400" dirty="0"/>
              <a:t>Other suggestions to enrich the report and enhance its effectiveness</a:t>
            </a:r>
            <a:endParaRPr lang="en-US" sz="2400" dirty="0"/>
          </a:p>
          <a:p>
            <a:pPr lvl="0"/>
            <a:r>
              <a:rPr lang="en-GB" sz="2400" dirty="0"/>
              <a:t>Sources of information/data </a:t>
            </a:r>
            <a:r>
              <a:rPr lang="en-GB" sz="2400" i="1" dirty="0"/>
              <a:t>(publications and websites that should be referred to)</a:t>
            </a:r>
            <a:r>
              <a:rPr lang="en-GB" sz="2400" dirty="0"/>
              <a:t> to obtain or derive detailed or additional information for the assigned sections:</a:t>
            </a:r>
            <a:endParaRPr lang="en-US" sz="2400" dirty="0"/>
          </a:p>
          <a:p>
            <a:r>
              <a:rPr lang="en-US" sz="2400" dirty="0"/>
              <a:t> </a:t>
            </a:r>
          </a:p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q"/>
              <a:defRPr/>
            </a:pPr>
            <a:endParaRPr lang="en-US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606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Organization of breakout groups</a:t>
            </a:r>
            <a:endParaRPr lang="en-GB" sz="3200" b="1" dirty="0">
              <a:solidFill>
                <a:srgbClr val="8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q"/>
              <a:defRPr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Five breakout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groups &amp;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Rooms:</a:t>
            </a:r>
          </a:p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q"/>
              <a:defRPr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Group 1- Caucus Room 1</a:t>
            </a:r>
          </a:p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q"/>
              <a:defRPr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Group 2- CR5</a:t>
            </a:r>
          </a:p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q"/>
              <a:defRPr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Group 3- Caucus Room 2</a:t>
            </a:r>
          </a:p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q"/>
              <a:defRPr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Group 4- CR5</a:t>
            </a:r>
          </a:p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q"/>
              <a:defRPr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Group 5 – Caucus Room 3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Trebuchet MS" pitchFamily="34" charset="0"/>
            </a:endParaRPr>
          </a:p>
          <a:p>
            <a:pPr marL="342900" lvl="1" indent="-342900"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q"/>
              <a:defRPr/>
            </a:pP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Trebuchet MS" pitchFamily="34" charset="0"/>
            </a:endParaRPr>
          </a:p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Participants pre-assigned to breakout groups depending on their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expertise (list circulated)</a:t>
            </a:r>
            <a:endParaRPr lang="en-US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itchFamily="34" charset="0"/>
            </a:endParaRPr>
          </a:p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q"/>
              <a:defRPr/>
            </a:pP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Trebuchet MS" pitchFamily="34" charset="0"/>
            </a:endParaRPr>
          </a:p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Sessions will run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until 18:00 </a:t>
            </a:r>
          </a:p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T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omorrow breakout sessions will run from 09:00 to 13:00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(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with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coffee break at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10:30)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Trebuchet MS" pitchFamily="34" charset="0"/>
            </a:endParaRPr>
          </a:p>
          <a:p>
            <a:pPr>
              <a:lnSpc>
                <a:spcPct val="80000"/>
              </a:lnSpc>
              <a:buClr>
                <a:srgbClr val="009900"/>
              </a:buClr>
              <a:buFont typeface="Wingdings" pitchFamily="2" charset="2"/>
              <a:buChar char="q"/>
              <a:defRPr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Reconvene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in plenary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tomorrow from 14:30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Trebuchet MS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772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>
              <a:solidFill>
                <a:srgbClr val="0000FF"/>
              </a:solidFill>
              <a:latin typeface="Verdana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000FF"/>
              </a:solidFill>
              <a:latin typeface="Verdana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00FF"/>
              </a:solidFill>
              <a:latin typeface="Verdana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00FF"/>
                </a:solidFill>
                <a:latin typeface="Verdana" pitchFamily="34" charset="0"/>
              </a:rPr>
              <a:t>Thank You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463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3000" b="1" dirty="0" smtClean="0">
                <a:solidFill>
                  <a:srgbClr val="800000"/>
                </a:solidFill>
                <a:latin typeface="Tahoma" pitchFamily="34" charset="0"/>
                <a:ea typeface="+mn-ea"/>
                <a:cs typeface="Tahoma" pitchFamily="34" charset="0"/>
              </a:rPr>
              <a:t>Structure of </a:t>
            </a:r>
            <a:r>
              <a:rPr lang="en-US" sz="3000" b="1" dirty="0" smtClean="0">
                <a:solidFill>
                  <a:srgbClr val="800000"/>
                </a:solidFill>
                <a:latin typeface="Tahoma" pitchFamily="34" charset="0"/>
                <a:ea typeface="+mn-ea"/>
                <a:cs typeface="Tahoma" pitchFamily="34" charset="0"/>
              </a:rPr>
              <a:t>the </a:t>
            </a:r>
            <a:r>
              <a:rPr lang="en-US" sz="3000" b="1" dirty="0" smtClean="0">
                <a:solidFill>
                  <a:srgbClr val="800000"/>
                </a:solidFill>
                <a:latin typeface="Tahoma" pitchFamily="34" charset="0"/>
                <a:ea typeface="+mn-ea"/>
                <a:cs typeface="Tahoma" pitchFamily="34" charset="0"/>
              </a:rPr>
              <a:t>report</a:t>
            </a:r>
            <a:endParaRPr lang="en-GB" sz="3000" b="1" dirty="0">
              <a:solidFill>
                <a:srgbClr val="800000"/>
              </a:solidFill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08912" cy="4608512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Wingdings" pitchFamily="2" charset="2"/>
              <a:buChar char="q"/>
            </a:pPr>
            <a:endParaRPr lang="en-US" sz="1000" b="1" dirty="0" smtClean="0">
              <a:latin typeface="Arial Black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Trebuchet MS" pitchFamily="34" charset="0"/>
              </a:rPr>
              <a:t>Theme: Enabling Measures for an Inclusive Green Economy in Africa</a:t>
            </a:r>
            <a:endParaRPr lang="en-US" sz="2400" dirty="0" smtClean="0">
              <a:latin typeface="Trebuchet MS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en-US" sz="2400" dirty="0" smtClean="0">
              <a:latin typeface="Trebuchet MS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7 Chapters</a:t>
            </a:r>
            <a:endParaRPr lang="en-US" sz="2400" b="1" dirty="0" smtClean="0">
              <a:solidFill>
                <a:srgbClr val="0000FF"/>
              </a:solidFill>
              <a:latin typeface="Trebuchet MS" pitchFamily="34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900" dirty="0" smtClean="0">
                <a:solidFill>
                  <a:srgbClr val="000000"/>
                </a:solidFill>
                <a:latin typeface="Trebuchet MS" pitchFamily="34" charset="0"/>
              </a:rPr>
              <a:t>Chapter 1: Introduction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900" b="1" dirty="0" smtClean="0">
                <a:latin typeface="Trebuchet MS" pitchFamily="34" charset="0"/>
              </a:rPr>
              <a:t>Chapter 2: Implications of the IGE transition for Africa;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900" b="1" dirty="0" smtClean="0">
                <a:latin typeface="Trebuchet MS" pitchFamily="34" charset="0"/>
              </a:rPr>
              <a:t>Chapter 3: Institutions and policies;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900" b="1" dirty="0" smtClean="0">
                <a:latin typeface="Trebuchet MS" pitchFamily="34" charset="0"/>
              </a:rPr>
              <a:t>Chapter 4: Economic instruments;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900" b="1" dirty="0" smtClean="0">
                <a:latin typeface="Trebuchet MS" pitchFamily="34" charset="0"/>
              </a:rPr>
              <a:t>Chapter 5: Promoting green technology development and transfer for IGE;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900" b="1" dirty="0" smtClean="0">
                <a:latin typeface="Trebuchet MS" pitchFamily="34" charset="0"/>
              </a:rPr>
              <a:t>Chapter 6: Capacity development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v"/>
            </a:pPr>
            <a:r>
              <a:rPr lang="en-US" sz="1900" b="1" dirty="0" smtClean="0">
                <a:latin typeface="Trebuchet MS" pitchFamily="34" charset="0"/>
              </a:rPr>
              <a:t>Chapter 7: Financing IGE in Africa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v"/>
            </a:pPr>
            <a:endParaRPr lang="en-US" sz="1900" b="1" dirty="0" smtClean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v"/>
            </a:pPr>
            <a:endParaRPr lang="en-US" sz="1900" dirty="0" smtClean="0">
              <a:solidFill>
                <a:schemeClr val="accent6">
                  <a:lumMod val="50000"/>
                </a:schemeClr>
              </a:solidFill>
              <a:latin typeface="Trebuchet MS" pitchFamily="34" charset="0"/>
            </a:endParaRPr>
          </a:p>
          <a:p>
            <a:pPr marL="914400" lvl="2" indent="0" algn="just">
              <a:lnSpc>
                <a:spcPct val="80000"/>
              </a:lnSpc>
              <a:buNone/>
            </a:pPr>
            <a:endParaRPr lang="en-US" sz="2600" b="1" dirty="0" smtClean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38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Objective of the breakout sessions</a:t>
            </a:r>
            <a:endParaRPr lang="en-GB" sz="3200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rebuchet MS" pitchFamily="34" charset="0"/>
              </a:rPr>
              <a:t>Provide in-depth </a:t>
            </a:r>
            <a:r>
              <a:rPr lang="en-US" b="1" dirty="0" smtClean="0">
                <a:latin typeface="Trebuchet MS" pitchFamily="34" charset="0"/>
              </a:rPr>
              <a:t>inputs </a:t>
            </a:r>
            <a:r>
              <a:rPr lang="en-US" b="1" dirty="0" smtClean="0">
                <a:latin typeface="Trebuchet MS" pitchFamily="34" charset="0"/>
              </a:rPr>
              <a:t>and comments for the finalization of the draft </a:t>
            </a:r>
            <a:r>
              <a:rPr lang="en-US" b="1" dirty="0" smtClean="0">
                <a:latin typeface="Trebuchet MS" pitchFamily="34" charset="0"/>
              </a:rPr>
              <a:t>report</a:t>
            </a:r>
            <a:endParaRPr lang="en-US" b="1" dirty="0" smtClean="0">
              <a:latin typeface="Trebuchet MS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525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Breakout</a:t>
            </a:r>
            <a:r>
              <a:rPr lang="en-US" sz="3200" b="1" dirty="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 Groups</a:t>
            </a:r>
            <a:endParaRPr lang="en-US" sz="3200" b="1" dirty="0">
              <a:solidFill>
                <a:srgbClr val="8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3000" b="1" dirty="0" smtClean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Five groups </a:t>
            </a:r>
            <a:r>
              <a:rPr lang="en-US" sz="3000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organized according to </a:t>
            </a:r>
            <a:r>
              <a:rPr lang="en-US" sz="3000" b="1" dirty="0" smtClean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chapters </a:t>
            </a:r>
            <a:r>
              <a:rPr lang="en-US" sz="3000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of the report and by expertise of the </a:t>
            </a:r>
            <a:r>
              <a:rPr lang="en-US" sz="3000" b="1" dirty="0" smtClean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participants:</a:t>
            </a:r>
            <a:endParaRPr lang="en-US" sz="3000" b="1" dirty="0">
              <a:solidFill>
                <a:srgbClr val="040218"/>
              </a:solidFill>
              <a:latin typeface="Trebuchet MS" pitchFamily="34" charset="0"/>
              <a:cs typeface="Arial" pitchFamily="34" charset="0"/>
            </a:endParaRPr>
          </a:p>
          <a:p>
            <a:pPr marL="857250" lvl="2" indent="-457200">
              <a:lnSpc>
                <a:spcPct val="90000"/>
              </a:lnSpc>
              <a:buFont typeface="Wingdings" charset="2"/>
              <a:buChar char="v"/>
              <a:defRPr/>
            </a:pPr>
            <a:r>
              <a:rPr lang="en-US" sz="2600" dirty="0">
                <a:latin typeface="Trebuchet MS" pitchFamily="34" charset="0"/>
                <a:cs typeface="Arial" pitchFamily="34" charset="0"/>
              </a:rPr>
              <a:t>Implications of the transition to an inclusive green economy;</a:t>
            </a:r>
          </a:p>
          <a:p>
            <a:pPr marL="857250" lvl="2" indent="-457200">
              <a:lnSpc>
                <a:spcPct val="90000"/>
              </a:lnSpc>
              <a:buFont typeface="Wingdings" charset="2"/>
              <a:buChar char="v"/>
              <a:defRPr/>
            </a:pPr>
            <a:r>
              <a:rPr lang="en-US" sz="2600" dirty="0">
                <a:latin typeface="Trebuchet MS" pitchFamily="34" charset="0"/>
                <a:cs typeface="Arial" pitchFamily="34" charset="0"/>
              </a:rPr>
              <a:t>Institutions, policies and economic instruments;</a:t>
            </a:r>
          </a:p>
          <a:p>
            <a:pPr marL="857250" lvl="2" indent="-457200">
              <a:lnSpc>
                <a:spcPct val="90000"/>
              </a:lnSpc>
              <a:buFont typeface="Wingdings" charset="2"/>
              <a:buChar char="v"/>
              <a:defRPr/>
            </a:pPr>
            <a:r>
              <a:rPr lang="en-US" sz="2600" dirty="0">
                <a:latin typeface="Trebuchet MS" pitchFamily="34" charset="0"/>
                <a:cs typeface="Arial" pitchFamily="34" charset="0"/>
              </a:rPr>
              <a:t>Technology development and transfer; </a:t>
            </a:r>
          </a:p>
          <a:p>
            <a:pPr marL="857250" lvl="2" indent="-457200">
              <a:lnSpc>
                <a:spcPct val="90000"/>
              </a:lnSpc>
              <a:buFont typeface="Wingdings" charset="2"/>
              <a:buChar char="v"/>
              <a:defRPr/>
            </a:pPr>
            <a:r>
              <a:rPr lang="en-US" sz="2600" dirty="0">
                <a:latin typeface="Trebuchet MS" pitchFamily="34" charset="0"/>
                <a:cs typeface="Arial" pitchFamily="34" charset="0"/>
              </a:rPr>
              <a:t>Capacity development; and </a:t>
            </a:r>
          </a:p>
          <a:p>
            <a:pPr marL="857250" lvl="2" indent="-457200">
              <a:lnSpc>
                <a:spcPct val="90000"/>
              </a:lnSpc>
              <a:buFont typeface="Wingdings" charset="2"/>
              <a:buChar char="v"/>
              <a:defRPr/>
            </a:pPr>
            <a:r>
              <a:rPr lang="en-US" sz="2600" dirty="0">
                <a:latin typeface="Trebuchet MS" pitchFamily="34" charset="0"/>
                <a:cs typeface="Arial" pitchFamily="34" charset="0"/>
              </a:rPr>
              <a:t>Financing the green economy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4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TORs for the Breakout Groups</a:t>
            </a:r>
            <a:endParaRPr lang="en-GB" sz="3200" b="1" dirty="0">
              <a:solidFill>
                <a:srgbClr val="8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en-US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Nominate a moderator to lead discussions and a rapporteur </a:t>
            </a:r>
            <a:r>
              <a:rPr lang="en-US" b="1" dirty="0" smtClean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to </a:t>
            </a:r>
            <a:r>
              <a:rPr lang="en-US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take notes and present the group </a:t>
            </a:r>
            <a:r>
              <a:rPr lang="en-US" b="1" dirty="0" smtClean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findings. </a:t>
            </a:r>
            <a:endParaRPr lang="en-US" b="1" dirty="0">
              <a:solidFill>
                <a:srgbClr val="040218"/>
              </a:solidFill>
              <a:latin typeface="Trebuchet MS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en-US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Critically discuss </a:t>
            </a:r>
            <a:r>
              <a:rPr lang="en-US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assigned </a:t>
            </a:r>
            <a:r>
              <a:rPr lang="en-US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chapter of the </a:t>
            </a:r>
            <a:r>
              <a:rPr lang="en-US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report to </a:t>
            </a:r>
            <a:r>
              <a:rPr lang="en-US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identify and provide the following:</a:t>
            </a:r>
          </a:p>
          <a:p>
            <a:pPr marL="742950" lvl="2" indent="-342900">
              <a:lnSpc>
                <a:spcPct val="110000"/>
              </a:lnSpc>
              <a:defRPr/>
            </a:pPr>
            <a:r>
              <a:rPr lang="en-US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Gaps in information and factual errors to be addressed or </a:t>
            </a:r>
            <a:r>
              <a:rPr lang="en-US" b="1" dirty="0" smtClean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corrected;</a:t>
            </a:r>
            <a:endParaRPr lang="en-US" b="1" dirty="0">
              <a:solidFill>
                <a:srgbClr val="040218"/>
              </a:solidFill>
              <a:latin typeface="Trebuchet MS" pitchFamily="34" charset="0"/>
              <a:cs typeface="Arial" pitchFamily="34" charset="0"/>
            </a:endParaRPr>
          </a:p>
          <a:p>
            <a:pPr marL="742950" lvl="2" indent="-342900">
              <a:lnSpc>
                <a:spcPct val="110000"/>
              </a:lnSpc>
              <a:defRPr/>
            </a:pPr>
            <a:r>
              <a:rPr lang="en-US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Additional information, data or inputs to strengthen the report</a:t>
            </a:r>
            <a:r>
              <a:rPr lang="en-US" b="1" dirty="0" smtClean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;</a:t>
            </a:r>
            <a:endParaRPr lang="en-US" b="1" dirty="0">
              <a:solidFill>
                <a:srgbClr val="040218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95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TORs </a:t>
            </a:r>
            <a:r>
              <a:rPr lang="en-US" sz="3200" b="1" dirty="0" smtClean="0">
                <a:solidFill>
                  <a:srgbClr val="800000"/>
                </a:solidFill>
                <a:latin typeface="Tahoma" pitchFamily="34" charset="0"/>
                <a:cs typeface="Tahoma" pitchFamily="34" charset="0"/>
              </a:rPr>
              <a:t>/…</a:t>
            </a:r>
            <a:endParaRPr lang="en-GB" sz="3200" b="1" dirty="0">
              <a:solidFill>
                <a:srgbClr val="8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>
            <a:normAutofit/>
          </a:bodyPr>
          <a:lstStyle/>
          <a:p>
            <a:pPr marL="742950" lvl="2" indent="-342900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Sources </a:t>
            </a:r>
            <a:r>
              <a:rPr lang="en-US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of information/data (publications and websites) to fill identified </a:t>
            </a:r>
            <a:r>
              <a:rPr lang="en-US" b="1" dirty="0" smtClean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gaps; </a:t>
            </a:r>
            <a:r>
              <a:rPr lang="en-US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and</a:t>
            </a:r>
          </a:p>
          <a:p>
            <a:pPr marL="742950" lvl="2" indent="-342900">
              <a:lnSpc>
                <a:spcPct val="110000"/>
              </a:lnSpc>
              <a:defRPr/>
            </a:pPr>
            <a:r>
              <a:rPr lang="en-US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Other suggestions to enrich the report and enhance its effectiveness. </a:t>
            </a:r>
          </a:p>
          <a:p>
            <a:pPr marL="742950" lvl="2" indent="-342900">
              <a:lnSpc>
                <a:spcPct val="110000"/>
              </a:lnSpc>
              <a:defRPr/>
            </a:pPr>
            <a:r>
              <a:rPr lang="en-US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Key messages on the assigned </a:t>
            </a:r>
            <a:r>
              <a:rPr lang="en-US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chapter</a:t>
            </a:r>
            <a:r>
              <a:rPr lang="en-US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 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3000" b="1" dirty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Examine relevant chapters of the report with particular attention to the expected </a:t>
            </a:r>
            <a:r>
              <a:rPr lang="en-US" sz="3000" b="1" dirty="0" smtClean="0">
                <a:solidFill>
                  <a:srgbClr val="040218"/>
                </a:solidFill>
                <a:latin typeface="Trebuchet MS" pitchFamily="34" charset="0"/>
                <a:cs typeface="Arial" pitchFamily="34" charset="0"/>
              </a:rPr>
              <a:t>content (outline distributed).</a:t>
            </a:r>
            <a:endParaRPr lang="en-US" sz="3000" b="1" dirty="0">
              <a:solidFill>
                <a:srgbClr val="040218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95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Group </a:t>
            </a:r>
            <a:r>
              <a:rPr lang="en-GB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1-Implications of the transition to an </a:t>
            </a:r>
            <a:r>
              <a:rPr lang="en-GB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IGE</a:t>
            </a:r>
            <a:endParaRPr lang="en-GB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568952" cy="51125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/>
              <a:t>Key elements that should be in the chapter</a:t>
            </a:r>
            <a:r>
              <a:rPr lang="en-US" b="1" i="1" dirty="0" smtClean="0"/>
              <a:t>:</a:t>
            </a:r>
            <a:endParaRPr lang="en-US" dirty="0"/>
          </a:p>
          <a:p>
            <a:pPr lvl="1"/>
            <a:r>
              <a:rPr lang="en-GB" dirty="0" smtClean="0"/>
              <a:t>Links Chapter </a:t>
            </a:r>
            <a:r>
              <a:rPr lang="en-GB" dirty="0"/>
              <a:t>1 and the rest of the report. </a:t>
            </a:r>
            <a:endParaRPr lang="en-US" b="1" dirty="0"/>
          </a:p>
          <a:p>
            <a:pPr lvl="1"/>
            <a:r>
              <a:rPr lang="en-GB" dirty="0"/>
              <a:t>Outlines Africa’s development challenges and explains how inclusive green economy (IGE) could help drive Africa’s structural transformation and sustainable development;</a:t>
            </a:r>
            <a:endParaRPr lang="en-US" b="1" dirty="0"/>
          </a:p>
          <a:p>
            <a:pPr lvl="1"/>
            <a:r>
              <a:rPr lang="en-GB" dirty="0"/>
              <a:t>Articulates the implications of the transition to IGE (supported by examples of case studies); </a:t>
            </a:r>
            <a:endParaRPr lang="en-US" b="1" dirty="0"/>
          </a:p>
          <a:p>
            <a:pPr lvl="1"/>
            <a:r>
              <a:rPr lang="en-GB" dirty="0"/>
              <a:t>Highlights challenges and opportunities to operationalizing IGE for Africa’s development;</a:t>
            </a:r>
            <a:endParaRPr lang="en-US" b="1" dirty="0"/>
          </a:p>
          <a:p>
            <a:pPr lvl="1"/>
            <a:r>
              <a:rPr lang="en-GB" dirty="0"/>
              <a:t>Distils policy recommendations that provide the link and justification for the enabling measures discussed in subsequent chapters. </a:t>
            </a:r>
            <a:endParaRPr lang="en-US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68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Group </a:t>
            </a:r>
            <a:r>
              <a:rPr lang="en-US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2-Group combines Institutions, policies and economic instruments </a:t>
            </a:r>
            <a:endParaRPr lang="en-GB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en-US" sz="4800" b="1" i="1" dirty="0" smtClean="0"/>
              <a:t>Chapter </a:t>
            </a:r>
            <a:r>
              <a:rPr lang="en-US" sz="4800" b="1" i="1" dirty="0"/>
              <a:t>on Institutions and </a:t>
            </a:r>
            <a:r>
              <a:rPr lang="en-US" sz="4800" b="1" i="1" dirty="0" smtClean="0"/>
              <a:t>Policies</a:t>
            </a:r>
          </a:p>
          <a:p>
            <a:pPr marL="0" indent="0">
              <a:buNone/>
            </a:pPr>
            <a:r>
              <a:rPr lang="en-US" sz="4800" b="1" i="1" dirty="0" smtClean="0"/>
              <a:t>Key </a:t>
            </a:r>
            <a:r>
              <a:rPr lang="en-US" sz="4800" b="1" i="1" dirty="0"/>
              <a:t>elements </a:t>
            </a:r>
            <a:r>
              <a:rPr lang="en-US" sz="4800" b="1" i="1" dirty="0" smtClean="0"/>
              <a:t>:</a:t>
            </a:r>
            <a:endParaRPr lang="en-US" sz="4800" b="1" i="1" dirty="0"/>
          </a:p>
          <a:p>
            <a:pPr lvl="0"/>
            <a:r>
              <a:rPr lang="en-US" sz="4800" dirty="0"/>
              <a:t>Reviews the institutional and policy enablers for successful green economy transitioning in Africa;</a:t>
            </a:r>
          </a:p>
          <a:p>
            <a:pPr lvl="0"/>
            <a:r>
              <a:rPr lang="en-US" sz="4800" dirty="0"/>
              <a:t>Outlines basic institutional or policy frameworks currently available at regional, subregional and national level to foster IGE in Africa; </a:t>
            </a:r>
            <a:endParaRPr lang="en-US" sz="4800" dirty="0" smtClean="0"/>
          </a:p>
          <a:p>
            <a:pPr lvl="0"/>
            <a:r>
              <a:rPr lang="en-US" sz="4800" dirty="0" smtClean="0"/>
              <a:t>Discusses </a:t>
            </a:r>
            <a:r>
              <a:rPr lang="en-US" sz="4800" dirty="0"/>
              <a:t>the strengths and weakness of these measures, and highlights good practices; </a:t>
            </a:r>
          </a:p>
          <a:p>
            <a:pPr lvl="0"/>
            <a:r>
              <a:rPr lang="en-US" sz="4800" dirty="0"/>
              <a:t>Adequately mainstreams the role and participation of the private sector; </a:t>
            </a:r>
          </a:p>
          <a:p>
            <a:r>
              <a:rPr lang="en-US" sz="4800" dirty="0"/>
              <a:t>Proffers recommendations focusing on policies and institutions that could facilitate the transition to an inclusive green economy and contribute in Africa. </a:t>
            </a:r>
          </a:p>
        </p:txBody>
      </p:sp>
    </p:spTree>
    <p:extLst>
      <p:ext uri="{BB962C8B-B14F-4D97-AF65-F5344CB8AC3E}">
        <p14:creationId xmlns:p14="http://schemas.microsoft.com/office/powerpoint/2010/main" val="1748049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Group </a:t>
            </a:r>
            <a:r>
              <a:rPr lang="en-US" sz="3200" b="1" dirty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2-Group </a:t>
            </a:r>
            <a:r>
              <a:rPr lang="en-US" sz="3200" b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/…</a:t>
            </a:r>
            <a:endParaRPr lang="en-GB" sz="3200" b="1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n-US" b="1" dirty="0"/>
              <a:t>Chapter on Economic Instruments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b="1" i="1" dirty="0" smtClean="0"/>
              <a:t>Key elements:</a:t>
            </a:r>
            <a:endParaRPr lang="en-US" dirty="0"/>
          </a:p>
          <a:p>
            <a:pPr lvl="0"/>
            <a:r>
              <a:rPr lang="en-US" dirty="0"/>
              <a:t>Provides an overview of economic instruments in general;</a:t>
            </a:r>
          </a:p>
          <a:p>
            <a:pPr lvl="0"/>
            <a:r>
              <a:rPr lang="en-US" dirty="0"/>
              <a:t>Outlines trends in the application of economic instruments providing the context and the objectives;</a:t>
            </a:r>
          </a:p>
          <a:p>
            <a:pPr lvl="0"/>
            <a:r>
              <a:rPr lang="en-US" dirty="0"/>
              <a:t>Discusses the suitability of economic instruments for inclusive green economy (challenges and opportunities)</a:t>
            </a:r>
          </a:p>
          <a:p>
            <a:pPr lvl="0"/>
            <a:r>
              <a:rPr lang="en-US" dirty="0"/>
              <a:t>Identify economic instruments that could be used to support the implementation of inclusive green economy, taking into consideration the wider implications. </a:t>
            </a:r>
          </a:p>
          <a:p>
            <a:pPr lvl="0"/>
            <a:r>
              <a:rPr lang="en-US" dirty="0"/>
              <a:t>Provides links with policies and institutions and other chapters of the report, as appropriate; </a:t>
            </a:r>
          </a:p>
          <a:p>
            <a:pPr lvl="0"/>
            <a:r>
              <a:rPr lang="en-US" dirty="0"/>
              <a:t>Adequately mainstreams the role and participation of the private sector </a:t>
            </a:r>
          </a:p>
          <a:p>
            <a:pPr lvl="0"/>
            <a:r>
              <a:rPr lang="en-US" dirty="0"/>
              <a:t>Proffers recommendations in the application of economic instruments for IGE.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049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</TotalTime>
  <Words>953</Words>
  <Application>Microsoft Macintosh PowerPoint</Application>
  <PresentationFormat>On-screen Show (4:3)</PresentationFormat>
  <Paragraphs>126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Expert Group Meeting on Enabling Measures for an Inclusive Green Economy in Africa   23-24 September, 2014 </vt:lpstr>
      <vt:lpstr>Structure of the report</vt:lpstr>
      <vt:lpstr>Objective of the breakout sessions</vt:lpstr>
      <vt:lpstr>Breakout Groups</vt:lpstr>
      <vt:lpstr>TORs for the Breakout Groups</vt:lpstr>
      <vt:lpstr>TORs /…</vt:lpstr>
      <vt:lpstr>Group 1-Implications of the transition to an IGE</vt:lpstr>
      <vt:lpstr>Group 2-Group combines Institutions, policies and economic instruments </vt:lpstr>
      <vt:lpstr>Group 2-Group /…</vt:lpstr>
      <vt:lpstr>Group 3- Technology development and transfer </vt:lpstr>
      <vt:lpstr>Group 4- Capacity development</vt:lpstr>
      <vt:lpstr>Group 5- Financing IGE in Africa</vt:lpstr>
      <vt:lpstr>Expected output of breakout groups</vt:lpstr>
      <vt:lpstr>Expected output/…</vt:lpstr>
      <vt:lpstr>Expected output/…</vt:lpstr>
      <vt:lpstr>Organization of breakout groups</vt:lpstr>
      <vt:lpstr>PowerPoint Presentation</vt:lpstr>
    </vt:vector>
  </TitlesOfParts>
  <Company>UNECA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and Assessing Progress towards Sustainable Development in Africa    5th Issue of the Sustainable Development Report on Africa: Achieving sustainable development in Africa through inclusive green growth   </dc:title>
  <dc:creator>ITSS</dc:creator>
  <cp:lastModifiedBy>Benjamin Banda</cp:lastModifiedBy>
  <cp:revision>33</cp:revision>
  <dcterms:created xsi:type="dcterms:W3CDTF">2013-12-03T06:45:35Z</dcterms:created>
  <dcterms:modified xsi:type="dcterms:W3CDTF">2014-09-22T09:43:01Z</dcterms:modified>
</cp:coreProperties>
</file>