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21"/>
  </p:notesMasterIdLst>
  <p:sldIdLst>
    <p:sldId id="257" r:id="rId2"/>
    <p:sldId id="271" r:id="rId3"/>
    <p:sldId id="270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39" autoAdjust="0"/>
  </p:normalViewPr>
  <p:slideViewPr>
    <p:cSldViewPr>
      <p:cViewPr varScale="1">
        <p:scale>
          <a:sx n="108" d="100"/>
          <a:sy n="108" d="100"/>
        </p:scale>
        <p:origin x="-17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8939C-9DCA-4967-B518-AE0D10B23A0E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854C1-7414-45A3-BECD-8EC3A5C3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74C24D-0831-46F2-93B9-4E239E82C2E5}" type="slidenum">
              <a:rPr lang="en-GB" alt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altLang="en-US" smtClean="0">
              <a:cs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</a:pPr>
            <a:endParaRPr lang="en-GB" alt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3997-1AA8-4EDD-B38E-B559A2A1B64A}" type="datetime1">
              <a:rPr lang="en-US" smtClean="0"/>
              <a:pPr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FCC4-3F38-48B6-B64B-612E829CB443}" type="datetime1">
              <a:rPr lang="en-US" smtClean="0"/>
              <a:pPr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AF6E-C084-4A49-8449-B320DD82DB06}" type="datetime1">
              <a:rPr lang="en-US" smtClean="0"/>
              <a:pPr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BEA0-8B23-473A-BDCA-32647391F2B9}" type="datetime1">
              <a:rPr lang="en-US" smtClean="0"/>
              <a:pPr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D1B2-67B0-4082-A1D3-414B0BA623E3}" type="datetime1">
              <a:rPr lang="en-US" smtClean="0"/>
              <a:pPr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46C6-231F-4562-A60F-5A580546DAFD}" type="datetime1">
              <a:rPr lang="en-US" smtClean="0"/>
              <a:pPr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351F-E6E7-4514-B1C2-0EA599BD329B}" type="datetime1">
              <a:rPr lang="en-US" smtClean="0"/>
              <a:pPr/>
              <a:t>9/22/2014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6AFD-B5BA-4B99-96D3-48715B466D60}" type="datetime1">
              <a:rPr lang="en-US" smtClean="0"/>
              <a:pPr/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15C91-A93E-449D-822C-0BFC5DAF346D}" type="datetime1">
              <a:rPr lang="en-US" smtClean="0"/>
              <a:pPr/>
              <a:t>9/22/2014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83141-00FF-4571-8D09-DE892AFD23FF}" type="datetime1">
              <a:rPr lang="en-US" smtClean="0"/>
              <a:pPr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E956-761A-4D13-9C03-311817C2D64A}" type="datetime1">
              <a:rPr lang="en-US" smtClean="0"/>
              <a:pPr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2F72E-4474-40A2-A2CD-3FC8278C395D}" type="datetime1">
              <a:rPr lang="en-US" smtClean="0"/>
              <a:pPr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2B53A-B4D1-4E87-9C76-78A6313A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_9"/>
          <p:cNvPicPr>
            <a:picLocks noChangeAspect="1" noChangeArrowheads="1"/>
          </p:cNvPicPr>
          <p:nvPr/>
        </p:nvPicPr>
        <p:blipFill>
          <a:blip r:embed="rId3">
            <a:lum bright="50000" contrast="-5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AutoShap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388" y="2571744"/>
            <a:ext cx="8824912" cy="4000528"/>
          </a:xfrm>
        </p:spPr>
        <p:txBody>
          <a:bodyPr anchor="b">
            <a:normAutofit fontScale="90000"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sz="3100" b="1" dirty="0" smtClean="0">
                <a:solidFill>
                  <a:srgbClr val="FF0000"/>
                </a:solidFill>
                <a:latin typeface="Verdana" pitchFamily="34" charset="0"/>
              </a:rPr>
              <a:t>Institutions and Policies for Inclusive Green Economy in Africa</a:t>
            </a:r>
            <a:r>
              <a:rPr lang="en-US" altLang="en-US" sz="3200" b="1" dirty="0" smtClean="0">
                <a:solidFill>
                  <a:srgbClr val="00B050"/>
                </a:solidFill>
                <a:latin typeface="Verdana" pitchFamily="34" charset="0"/>
                <a:ea typeface="굴림" pitchFamily="34" charset="-127"/>
              </a:rPr>
              <a:t/>
            </a:r>
            <a:br>
              <a:rPr lang="en-US" altLang="en-US" sz="3200" b="1" dirty="0" smtClean="0">
                <a:solidFill>
                  <a:srgbClr val="00B050"/>
                </a:solidFill>
                <a:latin typeface="Verdana" pitchFamily="34" charset="0"/>
                <a:ea typeface="굴림" pitchFamily="34" charset="-127"/>
              </a:rPr>
            </a:br>
            <a:r>
              <a:rPr lang="en-US" altLang="en-US" sz="3200" b="1" dirty="0" smtClean="0">
                <a:solidFill>
                  <a:srgbClr val="FF0000"/>
                </a:solidFill>
                <a:latin typeface="Verdana" pitchFamily="34" charset="0"/>
                <a:ea typeface="굴림" pitchFamily="34" charset="-127"/>
              </a:rPr>
              <a:t/>
            </a:r>
            <a:br>
              <a:rPr lang="en-US" altLang="en-US" sz="3200" b="1" dirty="0" smtClean="0">
                <a:solidFill>
                  <a:srgbClr val="FF0000"/>
                </a:solidFill>
                <a:latin typeface="Verdana" pitchFamily="34" charset="0"/>
                <a:ea typeface="굴림" pitchFamily="34" charset="-127"/>
              </a:rPr>
            </a:br>
            <a:r>
              <a:rPr lang="en-US" altLang="en-US" sz="3200" b="1" dirty="0">
                <a:solidFill>
                  <a:srgbClr val="FF0000"/>
                </a:solidFill>
                <a:latin typeface="Verdana" pitchFamily="34" charset="0"/>
                <a:ea typeface="굴림" pitchFamily="34" charset="-127"/>
              </a:rPr>
              <a:t/>
            </a:r>
            <a:br>
              <a:rPr lang="en-US" altLang="en-US" sz="3200" b="1" dirty="0">
                <a:solidFill>
                  <a:srgbClr val="FF0000"/>
                </a:solidFill>
                <a:latin typeface="Verdana" pitchFamily="34" charset="0"/>
                <a:ea typeface="굴림" pitchFamily="34" charset="-127"/>
              </a:rPr>
            </a:br>
            <a:r>
              <a:rPr lang="en-US" altLang="en-US" sz="3200" b="1" dirty="0" smtClean="0">
                <a:solidFill>
                  <a:srgbClr val="FF0000"/>
                </a:solidFill>
                <a:latin typeface="Verdana" pitchFamily="34" charset="0"/>
                <a:ea typeface="굴림" pitchFamily="34" charset="-127"/>
              </a:rPr>
              <a:t/>
            </a:r>
            <a:br>
              <a:rPr lang="en-US" altLang="en-US" sz="3200" b="1" dirty="0" smtClean="0">
                <a:solidFill>
                  <a:srgbClr val="FF0000"/>
                </a:solidFill>
                <a:latin typeface="Verdana" pitchFamily="34" charset="0"/>
                <a:ea typeface="굴림" pitchFamily="34" charset="-127"/>
              </a:rPr>
            </a:br>
            <a:r>
              <a:rPr lang="en-US" altLang="en-US" sz="3200" b="1" dirty="0" smtClean="0">
                <a:solidFill>
                  <a:srgbClr val="FF0000"/>
                </a:solidFill>
                <a:latin typeface="Verdana" pitchFamily="34" charset="0"/>
                <a:ea typeface="굴림" pitchFamily="34" charset="-127"/>
              </a:rPr>
              <a:t/>
            </a:r>
            <a:br>
              <a:rPr lang="en-US" altLang="en-US" sz="3200" b="1" dirty="0" smtClean="0">
                <a:solidFill>
                  <a:srgbClr val="FF0000"/>
                </a:solidFill>
                <a:latin typeface="Verdana" pitchFamily="34" charset="0"/>
                <a:ea typeface="굴림" pitchFamily="34" charset="-127"/>
              </a:rPr>
            </a:br>
            <a:r>
              <a:rPr lang="en-US" altLang="en-US" sz="3200" b="1" dirty="0" smtClean="0">
                <a:solidFill>
                  <a:srgbClr val="FF0000"/>
                </a:solidFill>
                <a:latin typeface="Verdana" pitchFamily="34" charset="0"/>
                <a:ea typeface="굴림" pitchFamily="34" charset="-127"/>
              </a:rPr>
              <a:t/>
            </a:r>
            <a:br>
              <a:rPr lang="en-US" altLang="en-US" sz="3200" b="1" dirty="0" smtClean="0">
                <a:solidFill>
                  <a:srgbClr val="FF0000"/>
                </a:solidFill>
                <a:latin typeface="Verdana" pitchFamily="34" charset="0"/>
                <a:ea typeface="굴림" pitchFamily="34" charset="-127"/>
              </a:rPr>
            </a:br>
            <a:r>
              <a:rPr lang="en-US" sz="3200" b="1" dirty="0" smtClean="0">
                <a:solidFill>
                  <a:srgbClr val="00B050"/>
                </a:solidFill>
                <a:latin typeface="Verdana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Verdana" pitchFamily="34" charset="0"/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latin typeface="Verdana" pitchFamily="34" charset="0"/>
              </a:rPr>
            </a:br>
            <a:r>
              <a:rPr lang="en-US" altLang="en-US" sz="2200" b="1" dirty="0" smtClean="0">
                <a:solidFill>
                  <a:srgbClr val="0070C0"/>
                </a:solidFill>
                <a:latin typeface="Verdana" pitchFamily="34" charset="0"/>
                <a:ea typeface="굴림" pitchFamily="34" charset="-127"/>
              </a:rPr>
              <a:t>Expert </a:t>
            </a:r>
            <a:r>
              <a:rPr lang="en-US" altLang="en-US" sz="2200" b="1" dirty="0" smtClean="0">
                <a:solidFill>
                  <a:srgbClr val="0070C0"/>
                </a:solidFill>
                <a:latin typeface="Verdana" pitchFamily="34" charset="0"/>
                <a:ea typeface="굴림" pitchFamily="34" charset="-127"/>
              </a:rPr>
              <a:t>Group Meeting on Enabling Measures for an Inclusive Green Economy in Africa </a:t>
            </a:r>
            <a:r>
              <a:rPr lang="en-GB" sz="3200" b="1" dirty="0" smtClean="0">
                <a:solidFill>
                  <a:srgbClr val="C00000"/>
                </a:solidFill>
                <a:latin typeface="Verdana" pitchFamily="34" charset="0"/>
              </a:rPr>
              <a:t/>
            </a:r>
            <a:br>
              <a:rPr lang="en-GB" sz="3200" b="1" dirty="0" smtClean="0">
                <a:solidFill>
                  <a:srgbClr val="C00000"/>
                </a:solidFill>
                <a:latin typeface="Verdana" pitchFamily="34" charset="0"/>
              </a:rPr>
            </a:br>
            <a:r>
              <a:rPr lang="en-US" sz="3200" b="1" dirty="0" smtClean="0">
                <a:solidFill>
                  <a:srgbClr val="FF0000"/>
                </a:solidFill>
                <a:latin typeface="Verdana" pitchFamily="34" charset="0"/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latin typeface="Verdana" pitchFamily="34" charset="0"/>
              </a:rPr>
            </a:br>
            <a:endParaRPr lang="en-GB" sz="3200" dirty="0" smtClean="0">
              <a:solidFill>
                <a:srgbClr val="00B050"/>
              </a:solidFill>
              <a:latin typeface="Verdan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000760" y="6356350"/>
            <a:ext cx="2686040" cy="365125"/>
          </a:xfrm>
        </p:spPr>
        <p:txBody>
          <a:bodyPr/>
          <a:lstStyle/>
          <a:p>
            <a:pPr>
              <a:defRPr/>
            </a:pPr>
            <a:fld id="{697D7FE8-AB6F-4384-8A47-4AF1164D99A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6572264" y="5857892"/>
            <a:ext cx="2257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굴림" pitchFamily="34" charset="-127"/>
                <a:cs typeface="+mn-cs"/>
              </a:rPr>
              <a:t>23-24 September 2014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b="1" dirty="0" smtClean="0">
                <a:latin typeface="Verdana" pitchFamily="34" charset="0"/>
                <a:ea typeface="굴림" pitchFamily="34" charset="-127"/>
              </a:rPr>
              <a:t>Addis Ababa</a:t>
            </a:r>
            <a:r>
              <a:rPr kumimoji="0" lang="en-US" altLang="en-US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굴림" pitchFamily="34" charset="-127"/>
                <a:cs typeface="+mn-cs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85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0079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GB" dirty="0">
                <a:solidFill>
                  <a:srgbClr val="00B050"/>
                </a:solidFill>
              </a:rPr>
              <a:t>The repositioning of the ECA </a:t>
            </a:r>
            <a:r>
              <a:rPr lang="en-GB" dirty="0"/>
              <a:t>and the subsequent review have led to internal reorganization and better programmatic </a:t>
            </a:r>
            <a:r>
              <a:rPr lang="en-GB" dirty="0" smtClean="0"/>
              <a:t>linkages</a:t>
            </a:r>
          </a:p>
          <a:p>
            <a:pPr algn="just">
              <a:buNone/>
            </a:pPr>
            <a:endParaRPr lang="en-GB" dirty="0" smtClean="0"/>
          </a:p>
          <a:p>
            <a:pPr algn="just"/>
            <a:r>
              <a:rPr lang="en-GB" dirty="0"/>
              <a:t>A </a:t>
            </a:r>
            <a:r>
              <a:rPr lang="en-GB" dirty="0" smtClean="0">
                <a:solidFill>
                  <a:srgbClr val="00B050"/>
                </a:solidFill>
              </a:rPr>
              <a:t>GENR </a:t>
            </a:r>
            <a:r>
              <a:rPr lang="en-GB" dirty="0">
                <a:solidFill>
                  <a:srgbClr val="00B050"/>
                </a:solidFill>
              </a:rPr>
              <a:t>Section </a:t>
            </a:r>
            <a:r>
              <a:rPr lang="en-GB" dirty="0"/>
              <a:t>has been </a:t>
            </a:r>
            <a:r>
              <a:rPr lang="en-GB" dirty="0" smtClean="0"/>
              <a:t>established</a:t>
            </a:r>
          </a:p>
          <a:p>
            <a:pPr algn="just">
              <a:buNone/>
            </a:pPr>
            <a:endParaRPr lang="en-GB" dirty="0" smtClean="0"/>
          </a:p>
          <a:p>
            <a:pPr algn="just"/>
            <a:r>
              <a:rPr lang="en-GB" dirty="0" smtClean="0">
                <a:solidFill>
                  <a:srgbClr val="00B050"/>
                </a:solidFill>
              </a:rPr>
              <a:t>Main </a:t>
            </a:r>
            <a:r>
              <a:rPr lang="en-GB" dirty="0">
                <a:solidFill>
                  <a:srgbClr val="00B050"/>
                </a:solidFill>
              </a:rPr>
              <a:t>objective </a:t>
            </a:r>
            <a:r>
              <a:rPr lang="en-GB" dirty="0" smtClean="0">
                <a:solidFill>
                  <a:srgbClr val="00B050"/>
                </a:solidFill>
              </a:rPr>
              <a:t>of GENRS</a:t>
            </a:r>
            <a:r>
              <a:rPr lang="en-GB" dirty="0" smtClean="0"/>
              <a:t>: </a:t>
            </a:r>
            <a:r>
              <a:rPr lang="en-GB" i="1" dirty="0" smtClean="0"/>
              <a:t>Contribute </a:t>
            </a:r>
            <a:r>
              <a:rPr lang="en-GB" i="1" dirty="0"/>
              <a:t>to the body of knowledge and enhance understanding on the implications of the </a:t>
            </a:r>
            <a:r>
              <a:rPr lang="en-GB" i="1" dirty="0" smtClean="0"/>
              <a:t>IGE paradigm </a:t>
            </a:r>
            <a:r>
              <a:rPr lang="en-GB" i="1" dirty="0"/>
              <a:t>for Africa’s transformational </a:t>
            </a:r>
            <a:r>
              <a:rPr lang="en-GB" i="1" dirty="0" smtClean="0"/>
              <a:t>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AT THE SUBREGIONAL LEVEL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r>
              <a:rPr lang="en-US" sz="2600" dirty="0" smtClean="0"/>
              <a:t>RECs: SADC</a:t>
            </a:r>
            <a:r>
              <a:rPr lang="en-US" sz="2600" dirty="0"/>
              <a:t>, ECOWAS, EAC, COMESA, AMU, the Community of </a:t>
            </a:r>
            <a:r>
              <a:rPr lang="en-US" sz="2600" dirty="0" err="1"/>
              <a:t>Sahelo</a:t>
            </a:r>
            <a:r>
              <a:rPr lang="en-US" sz="2600" dirty="0"/>
              <a:t>-Saharan States, ECCAS, and </a:t>
            </a:r>
            <a:r>
              <a:rPr lang="en-US" sz="2600" dirty="0" smtClean="0"/>
              <a:t>IGAD</a:t>
            </a:r>
          </a:p>
          <a:p>
            <a:pPr>
              <a:buNone/>
            </a:pPr>
            <a:endParaRPr lang="en-US" sz="2600" dirty="0" smtClean="0"/>
          </a:p>
          <a:p>
            <a:r>
              <a:rPr lang="en-US" sz="2600" dirty="0"/>
              <a:t>Over the years, </a:t>
            </a:r>
            <a:r>
              <a:rPr lang="en-US" sz="2600" dirty="0" smtClean="0">
                <a:solidFill>
                  <a:srgbClr val="00B050"/>
                </a:solidFill>
              </a:rPr>
              <a:t>various </a:t>
            </a:r>
            <a:r>
              <a:rPr lang="en-US" sz="2600" dirty="0" err="1">
                <a:solidFill>
                  <a:srgbClr val="00B050"/>
                </a:solidFill>
              </a:rPr>
              <a:t>programmes</a:t>
            </a:r>
            <a:r>
              <a:rPr lang="en-US" sz="2600" dirty="0">
                <a:solidFill>
                  <a:srgbClr val="00B050"/>
                </a:solidFill>
              </a:rPr>
              <a:t> in </a:t>
            </a:r>
            <a:r>
              <a:rPr lang="en-US" sz="2600" dirty="0" smtClean="0">
                <a:solidFill>
                  <a:srgbClr val="00B050"/>
                </a:solidFill>
              </a:rPr>
              <a:t>place</a:t>
            </a:r>
          </a:p>
          <a:p>
            <a:endParaRPr lang="en-US" sz="2600" dirty="0" smtClean="0"/>
          </a:p>
          <a:p>
            <a:r>
              <a:rPr lang="en-GB" sz="2600" dirty="0" smtClean="0"/>
              <a:t>E.g.: ECCAS </a:t>
            </a:r>
            <a:r>
              <a:rPr lang="en-GB" sz="2600" dirty="0"/>
              <a:t>General </a:t>
            </a:r>
            <a:r>
              <a:rPr lang="en-GB" sz="2600" dirty="0" smtClean="0"/>
              <a:t>Secretariat: Natural </a:t>
            </a:r>
            <a:r>
              <a:rPr lang="en-GB" sz="2600" dirty="0"/>
              <a:t>resources economy and </a:t>
            </a:r>
            <a:r>
              <a:rPr lang="en-GB" sz="2600" dirty="0" smtClean="0"/>
              <a:t>ST, establishment </a:t>
            </a:r>
            <a:r>
              <a:rPr lang="en-GB" sz="2600" dirty="0"/>
              <a:t>of a Green Economy System, including a Green Economy Fund </a:t>
            </a:r>
            <a:r>
              <a:rPr lang="en-US" dirty="0"/>
              <a:t> 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AT THE NATIONAL LEVEL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491174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Countries are increasingly adopting </a:t>
            </a:r>
            <a:r>
              <a:rPr lang="en-US" sz="2400" dirty="0">
                <a:solidFill>
                  <a:srgbClr val="00B050"/>
                </a:solidFill>
              </a:rPr>
              <a:t>various policies, strategies and plans </a:t>
            </a:r>
            <a:r>
              <a:rPr lang="en-US" sz="2400" dirty="0"/>
              <a:t>addressing </a:t>
            </a:r>
            <a:r>
              <a:rPr lang="en-US" sz="2400" dirty="0" smtClean="0"/>
              <a:t>IGE and SD:</a:t>
            </a:r>
          </a:p>
          <a:p>
            <a:pPr>
              <a:buNone/>
            </a:pP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LT </a:t>
            </a:r>
            <a:r>
              <a:rPr lang="en-US" sz="2400" dirty="0"/>
              <a:t>national visions, national </a:t>
            </a:r>
            <a:r>
              <a:rPr lang="en-US" sz="2400" dirty="0" smtClean="0"/>
              <a:t>development </a:t>
            </a:r>
            <a:r>
              <a:rPr lang="en-US" sz="2400" dirty="0"/>
              <a:t>plans</a:t>
            </a:r>
            <a:r>
              <a:rPr lang="en-US" sz="2400" dirty="0" smtClean="0"/>
              <a:t>,</a:t>
            </a:r>
            <a:r>
              <a:rPr lang="en-US" sz="2400" dirty="0"/>
              <a:t> </a:t>
            </a:r>
            <a:r>
              <a:rPr lang="en-US" sz="2400" dirty="0" smtClean="0"/>
              <a:t>NSSDs, PRSPs, and </a:t>
            </a:r>
            <a:r>
              <a:rPr lang="en-US" sz="2400" dirty="0" err="1"/>
              <a:t>sectoral</a:t>
            </a:r>
            <a:r>
              <a:rPr lang="en-US" sz="2400" dirty="0"/>
              <a:t> strategies in the agriculture, environment and natural resources </a:t>
            </a:r>
            <a:r>
              <a:rPr lang="en-US" sz="2400" dirty="0" smtClean="0"/>
              <a:t>sectors, etc.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IGE: Ethiopia, Mozambique, Rwanda, South Africa</a:t>
            </a:r>
          </a:p>
          <a:p>
            <a:pPr lvl="1">
              <a:buNone/>
            </a:pPr>
            <a:endParaRPr lang="en-GB" sz="2400" dirty="0" smtClean="0"/>
          </a:p>
          <a:p>
            <a:pPr lvl="1">
              <a:buFont typeface="Arial" pitchFamily="34" charset="0"/>
              <a:buChar char="•"/>
            </a:pPr>
            <a:r>
              <a:rPr lang="en-GB" sz="2400" dirty="0" smtClean="0"/>
              <a:t>Other </a:t>
            </a:r>
            <a:r>
              <a:rPr lang="en-GB" sz="2400" dirty="0" smtClean="0"/>
              <a:t>selected examples of countries</a:t>
            </a:r>
            <a:r>
              <a:rPr lang="en-GB" sz="2400" dirty="0" smtClean="0"/>
              <a:t>: </a:t>
            </a:r>
            <a:r>
              <a:rPr lang="en-GB" sz="2400" dirty="0" smtClean="0"/>
              <a:t>Botswana, Kenya, Mali, </a:t>
            </a:r>
            <a:r>
              <a:rPr lang="en-GB" sz="2400" dirty="0" smtClean="0"/>
              <a:t>Senegal, Sierra Leone</a:t>
            </a:r>
            <a:r>
              <a:rPr lang="en-GB" sz="2400" dirty="0" smtClean="0"/>
              <a:t>, Uganda, Zambia, </a:t>
            </a:r>
            <a:r>
              <a:rPr lang="en-GB" sz="2400" dirty="0" smtClean="0"/>
              <a:t>etc.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AT THE LOCAL LEVEL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615394" cy="5000660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IGE policies, at </a:t>
            </a:r>
            <a:r>
              <a:rPr lang="en-GB" dirty="0">
                <a:solidFill>
                  <a:srgbClr val="00B050"/>
                </a:solidFill>
              </a:rPr>
              <a:t>the level of cities and rural communities</a:t>
            </a:r>
            <a:r>
              <a:rPr lang="en-GB" dirty="0"/>
              <a:t>, in areas such as sustainable land use, building standards, green cities, public transportation, infrastructure and energy efficiency, sustainable agriculture and rural </a:t>
            </a:r>
            <a:r>
              <a:rPr lang="en-GB" dirty="0" smtClean="0"/>
              <a:t>livelihoods are critical to the transition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>
                <a:solidFill>
                  <a:srgbClr val="00B050"/>
                </a:solidFill>
              </a:rPr>
              <a:t>Ample </a:t>
            </a:r>
            <a:r>
              <a:rPr lang="en-GB" dirty="0">
                <a:solidFill>
                  <a:srgbClr val="00B050"/>
                </a:solidFill>
              </a:rPr>
              <a:t>opportunities for collaboration </a:t>
            </a:r>
            <a:r>
              <a:rPr lang="en-GB" dirty="0"/>
              <a:t>and </a:t>
            </a:r>
            <a:r>
              <a:rPr lang="en-GB" dirty="0" smtClean="0"/>
              <a:t>consultation, including with traditional institutions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AT THE GLOBAL LEVEL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fontScale="92500"/>
          </a:bodyPr>
          <a:lstStyle/>
          <a:p>
            <a:r>
              <a:rPr lang="en-GB" sz="2600" dirty="0"/>
              <a:t>The UN </a:t>
            </a:r>
            <a:r>
              <a:rPr lang="en-GB" sz="2600" dirty="0" smtClean="0"/>
              <a:t>High-Level </a:t>
            </a:r>
            <a:r>
              <a:rPr lang="en-GB" sz="2600" dirty="0"/>
              <a:t>Political Forum on </a:t>
            </a:r>
            <a:r>
              <a:rPr lang="en-GB" sz="2600" dirty="0" smtClean="0"/>
              <a:t>SD: The </a:t>
            </a:r>
            <a:r>
              <a:rPr lang="en-GB" sz="2600" dirty="0"/>
              <a:t>main </a:t>
            </a:r>
            <a:r>
              <a:rPr lang="en-GB" sz="2600" dirty="0" smtClean="0"/>
              <a:t>UN platform on SD </a:t>
            </a:r>
          </a:p>
          <a:p>
            <a:r>
              <a:rPr lang="en-GB" sz="2600" dirty="0"/>
              <a:t>The Economic and Social Council (ECOSOC) is the </a:t>
            </a:r>
            <a:r>
              <a:rPr lang="en-GB" sz="2600" dirty="0" smtClean="0"/>
              <a:t>UN central </a:t>
            </a:r>
            <a:r>
              <a:rPr lang="en-GB" sz="2600" dirty="0"/>
              <a:t>platform for reflection, debate, and innovative thinking on </a:t>
            </a:r>
            <a:r>
              <a:rPr lang="en-GB" sz="2600" dirty="0" smtClean="0"/>
              <a:t>SD</a:t>
            </a:r>
          </a:p>
          <a:p>
            <a:r>
              <a:rPr lang="en-GB" sz="2600" dirty="0"/>
              <a:t>The UN Partnership for Action on a Green Economy (UN PAGE</a:t>
            </a:r>
            <a:r>
              <a:rPr lang="en-GB" sz="2600" dirty="0" smtClean="0"/>
              <a:t>)</a:t>
            </a:r>
          </a:p>
          <a:p>
            <a:pPr lvl="1"/>
            <a:r>
              <a:rPr lang="en-GB" sz="2600" dirty="0" smtClean="0"/>
              <a:t>UNIDO</a:t>
            </a:r>
            <a:r>
              <a:rPr lang="en-GB" sz="2600" dirty="0"/>
              <a:t>, UNEP, ILO and </a:t>
            </a:r>
            <a:r>
              <a:rPr lang="en-GB" sz="2600" dirty="0" smtClean="0"/>
              <a:t>UNITAR</a:t>
            </a:r>
          </a:p>
          <a:p>
            <a:pPr lvl="1"/>
            <a:r>
              <a:rPr lang="en-GB" sz="2600" dirty="0" smtClean="0"/>
              <a:t>IGE services </a:t>
            </a:r>
            <a:r>
              <a:rPr lang="en-GB" sz="2600" dirty="0"/>
              <a:t>to </a:t>
            </a:r>
            <a:r>
              <a:rPr lang="en-GB" sz="2600" dirty="0" smtClean="0"/>
              <a:t>governments</a:t>
            </a:r>
          </a:p>
          <a:p>
            <a:r>
              <a:rPr lang="en-GB" sz="2600" dirty="0"/>
              <a:t>The Green Growth Knowledge Platform (</a:t>
            </a:r>
            <a:r>
              <a:rPr lang="en-GB" sz="2600" dirty="0" smtClean="0"/>
              <a:t>GGKP), 2012</a:t>
            </a:r>
          </a:p>
          <a:p>
            <a:pPr lvl="1"/>
            <a:r>
              <a:rPr lang="en-GB" sz="2600" dirty="0" smtClean="0"/>
              <a:t> A global </a:t>
            </a:r>
            <a:r>
              <a:rPr lang="en-GB" sz="2600" dirty="0"/>
              <a:t>network of international organizations and </a:t>
            </a:r>
            <a:r>
              <a:rPr lang="en-GB" sz="2600" dirty="0" smtClean="0"/>
              <a:t>experts</a:t>
            </a:r>
          </a:p>
          <a:p>
            <a:pPr lvl="1"/>
            <a:r>
              <a:rPr lang="en-GB" sz="2600" dirty="0" smtClean="0"/>
              <a:t> Identifies </a:t>
            </a:r>
            <a:r>
              <a:rPr lang="en-GB" sz="2600" dirty="0"/>
              <a:t>and addresses major knowledge gaps in </a:t>
            </a:r>
            <a:r>
              <a:rPr lang="en-GB" sz="2600" dirty="0" smtClean="0"/>
              <a:t>IGE theory </a:t>
            </a:r>
            <a:r>
              <a:rPr lang="en-GB" sz="2600" dirty="0"/>
              <a:t>and </a:t>
            </a:r>
            <a:r>
              <a:rPr lang="en-GB" sz="2600" dirty="0" smtClean="0"/>
              <a:t>practice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 fontScale="90000"/>
          </a:bodyPr>
          <a:lstStyle/>
          <a:p>
            <a:r>
              <a:rPr lang="en-GB" sz="2700" b="1" dirty="0" smtClean="0">
                <a:solidFill>
                  <a:srgbClr val="FF0000"/>
                </a:solidFill>
              </a:rPr>
              <a:t/>
            </a:r>
            <a:br>
              <a:rPr lang="en-GB" sz="2700" b="1" dirty="0" smtClean="0">
                <a:solidFill>
                  <a:srgbClr val="FF0000"/>
                </a:solidFill>
              </a:rPr>
            </a:br>
            <a:r>
              <a:rPr lang="en-GB" sz="2700" b="1" dirty="0" smtClean="0">
                <a:solidFill>
                  <a:srgbClr val="FF0000"/>
                </a:solidFill>
              </a:rPr>
              <a:t>REMAINING GAPS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Ineffective </a:t>
            </a:r>
            <a:r>
              <a:rPr lang="en-GB" dirty="0">
                <a:solidFill>
                  <a:srgbClr val="00B050"/>
                </a:solidFill>
              </a:rPr>
              <a:t>strategic and co-ordinated action </a:t>
            </a:r>
            <a:endParaRPr lang="en-GB" dirty="0" smtClean="0">
              <a:solidFill>
                <a:srgbClr val="00B050"/>
              </a:solidFill>
            </a:endParaRPr>
          </a:p>
          <a:p>
            <a:pPr lvl="1"/>
            <a:r>
              <a:rPr lang="en-GB" dirty="0"/>
              <a:t>Social ministries are little </a:t>
            </a:r>
            <a:r>
              <a:rPr lang="en-GB" dirty="0" smtClean="0"/>
              <a:t>involved</a:t>
            </a:r>
          </a:p>
          <a:p>
            <a:pPr lvl="1"/>
            <a:r>
              <a:rPr lang="en-GB" dirty="0" smtClean="0"/>
              <a:t>Few </a:t>
            </a:r>
            <a:r>
              <a:rPr lang="en-GB" dirty="0"/>
              <a:t>references are made to small businesses or informal </a:t>
            </a:r>
            <a:r>
              <a:rPr lang="en-GB" dirty="0" smtClean="0"/>
              <a:t>sector actors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Coordinating bodies: Dormant </a:t>
            </a:r>
            <a:r>
              <a:rPr lang="en-GB" dirty="0">
                <a:solidFill>
                  <a:srgbClr val="00B050"/>
                </a:solidFill>
              </a:rPr>
              <a:t>or not functioning </a:t>
            </a:r>
            <a:r>
              <a:rPr lang="en-GB" dirty="0" smtClean="0">
                <a:solidFill>
                  <a:srgbClr val="00B050"/>
                </a:solidFill>
              </a:rPr>
              <a:t>optimally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Finance </a:t>
            </a:r>
            <a:r>
              <a:rPr lang="en-GB" dirty="0">
                <a:solidFill>
                  <a:srgbClr val="00B050"/>
                </a:solidFill>
              </a:rPr>
              <a:t>ministries or </a:t>
            </a:r>
            <a:r>
              <a:rPr lang="en-GB" dirty="0" smtClean="0">
                <a:solidFill>
                  <a:srgbClr val="00B050"/>
                </a:solidFill>
              </a:rPr>
              <a:t>departments: Not often playing </a:t>
            </a:r>
            <a:r>
              <a:rPr lang="en-GB" dirty="0">
                <a:solidFill>
                  <a:srgbClr val="00B050"/>
                </a:solidFill>
              </a:rPr>
              <a:t>a central role</a:t>
            </a:r>
            <a:r>
              <a:rPr lang="en-GB" dirty="0"/>
              <a:t> in the </a:t>
            </a:r>
            <a:r>
              <a:rPr lang="en-GB" dirty="0" smtClean="0"/>
              <a:t>IGE strategy process</a:t>
            </a:r>
          </a:p>
          <a:p>
            <a:pPr lvl="1"/>
            <a:r>
              <a:rPr lang="en-GB" dirty="0" smtClean="0"/>
              <a:t>Critical for the full integration of IGE in main national development frameworks</a:t>
            </a:r>
          </a:p>
          <a:p>
            <a:pPr lvl="1"/>
            <a:r>
              <a:rPr lang="en-GB" dirty="0" smtClean="0"/>
              <a:t>E.g.: Setting IGE fiscal priorities for national </a:t>
            </a:r>
            <a:r>
              <a:rPr lang="en-GB" dirty="0"/>
              <a:t>expenditure and revenue </a:t>
            </a:r>
            <a:r>
              <a:rPr lang="en-GB" dirty="0" smtClean="0"/>
              <a:t>generation</a:t>
            </a:r>
          </a:p>
          <a:p>
            <a:r>
              <a:rPr lang="en-GB" dirty="0">
                <a:solidFill>
                  <a:srgbClr val="00B050"/>
                </a:solidFill>
              </a:rPr>
              <a:t>F</a:t>
            </a:r>
            <a:r>
              <a:rPr lang="en-GB" dirty="0" smtClean="0">
                <a:solidFill>
                  <a:srgbClr val="00B050"/>
                </a:solidFill>
              </a:rPr>
              <a:t>ew </a:t>
            </a:r>
            <a:r>
              <a:rPr lang="en-GB" dirty="0">
                <a:solidFill>
                  <a:srgbClr val="00B050"/>
                </a:solidFill>
              </a:rPr>
              <a:t>countries have developed an integrated set of </a:t>
            </a:r>
            <a:r>
              <a:rPr lang="en-GB" dirty="0" smtClean="0">
                <a:solidFill>
                  <a:srgbClr val="00B050"/>
                </a:solidFill>
              </a:rPr>
              <a:t>indicators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100" b="1" dirty="0" smtClean="0">
                <a:solidFill>
                  <a:srgbClr val="FF0000"/>
                </a:solidFill>
                <a:latin typeface="Verdana" pitchFamily="34" charset="0"/>
              </a:rPr>
              <a:t>4. Challenges and opportunities</a:t>
            </a:r>
            <a:r>
              <a:rPr lang="en-US" altLang="en-US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altLang="en-US" b="1" dirty="0" smtClean="0">
                <a:solidFill>
                  <a:srgbClr val="00B050"/>
                </a:solidFill>
                <a:latin typeface="Verdan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543956" cy="53578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2400" b="1" dirty="0">
                <a:solidFill>
                  <a:srgbClr val="FF0000"/>
                </a:solidFill>
              </a:rPr>
              <a:t>Challenges and </a:t>
            </a:r>
            <a:r>
              <a:rPr lang="en-GB" sz="2400" b="1" dirty="0" smtClean="0">
                <a:solidFill>
                  <a:srgbClr val="FF0000"/>
                </a:solidFill>
              </a:rPr>
              <a:t>constraints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GB" sz="2400" b="1" dirty="0" smtClean="0">
                <a:solidFill>
                  <a:srgbClr val="00B050"/>
                </a:solidFill>
              </a:rPr>
              <a:t>Implementation: </a:t>
            </a:r>
            <a:r>
              <a:rPr lang="en-GB" sz="2400" dirty="0" smtClean="0"/>
              <a:t>Generally weak </a:t>
            </a:r>
            <a:r>
              <a:rPr lang="en-GB" sz="2400" dirty="0"/>
              <a:t>and less </a:t>
            </a:r>
            <a:r>
              <a:rPr lang="en-GB" sz="2400" dirty="0" smtClean="0"/>
              <a:t>effective; e.g.: Environmental </a:t>
            </a:r>
            <a:r>
              <a:rPr lang="en-GB" sz="2400" dirty="0"/>
              <a:t>Performance Index (</a:t>
            </a:r>
            <a:r>
              <a:rPr lang="en-GB" sz="2400" dirty="0" smtClean="0"/>
              <a:t>EPI)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Coordination : </a:t>
            </a:r>
            <a:r>
              <a:rPr lang="en-US" sz="2400" dirty="0" smtClean="0"/>
              <a:t>Difficulty </a:t>
            </a:r>
            <a:r>
              <a:rPr lang="en-US" sz="2400" dirty="0"/>
              <a:t>of inter-departmental and inter-agency </a:t>
            </a:r>
            <a:r>
              <a:rPr lang="en-US" sz="2400" dirty="0" smtClean="0"/>
              <a:t>coordination- e.g.: AU 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Funding: </a:t>
            </a:r>
            <a:r>
              <a:rPr lang="en-US" sz="2400" dirty="0" smtClean="0"/>
              <a:t>A perennial problem at all levels</a:t>
            </a:r>
          </a:p>
          <a:p>
            <a:r>
              <a:rPr lang="en-GB" sz="2400" b="1" dirty="0" smtClean="0">
                <a:solidFill>
                  <a:srgbClr val="00B050"/>
                </a:solidFill>
              </a:rPr>
              <a:t>Inadequate commitment: </a:t>
            </a:r>
            <a:r>
              <a:rPr lang="en-GB" sz="2400" dirty="0" smtClean="0"/>
              <a:t>Makes consensus difficult to attain on a number of issues at the </a:t>
            </a:r>
            <a:r>
              <a:rPr lang="en-GB" sz="2400" dirty="0" err="1" smtClean="0"/>
              <a:t>subregional</a:t>
            </a:r>
            <a:r>
              <a:rPr lang="en-GB" sz="2400" dirty="0" smtClean="0"/>
              <a:t> level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Insufficient </a:t>
            </a:r>
            <a:r>
              <a:rPr lang="en-US" sz="2400" b="1" dirty="0">
                <a:solidFill>
                  <a:srgbClr val="00B050"/>
                </a:solidFill>
              </a:rPr>
              <a:t>capacity at all </a:t>
            </a:r>
            <a:r>
              <a:rPr lang="en-US" sz="2400" b="1" dirty="0" smtClean="0">
                <a:solidFill>
                  <a:srgbClr val="00B050"/>
                </a:solidFill>
              </a:rPr>
              <a:t>levels</a:t>
            </a:r>
            <a:r>
              <a:rPr lang="en-US" sz="2400" dirty="0" smtClean="0">
                <a:solidFill>
                  <a:srgbClr val="00B050"/>
                </a:solidFill>
              </a:rPr>
              <a:t>: </a:t>
            </a:r>
            <a:r>
              <a:rPr lang="en-US" sz="2400" dirty="0"/>
              <a:t>inadequate </a:t>
            </a:r>
            <a:r>
              <a:rPr lang="en-US" sz="2400" dirty="0" smtClean="0"/>
              <a:t>human resources and institutional capacity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2400" b="1" dirty="0" smtClean="0">
                <a:solidFill>
                  <a:srgbClr val="FF0000"/>
                </a:solidFill>
              </a:rPr>
              <a:t> Opportunities </a:t>
            </a:r>
            <a:r>
              <a:rPr lang="en-GB" sz="2400" b="1" dirty="0">
                <a:solidFill>
                  <a:srgbClr val="FF0000"/>
                </a:solidFill>
              </a:rPr>
              <a:t>and supporting factors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>
            <a:noAutofit/>
          </a:bodyPr>
          <a:lstStyle/>
          <a:p>
            <a:r>
              <a:rPr lang="en-GB" sz="2400" dirty="0" smtClean="0">
                <a:solidFill>
                  <a:srgbClr val="00B050"/>
                </a:solidFill>
              </a:rPr>
              <a:t>The political </a:t>
            </a:r>
            <a:r>
              <a:rPr lang="en-GB" sz="2400" dirty="0">
                <a:solidFill>
                  <a:srgbClr val="00B050"/>
                </a:solidFill>
              </a:rPr>
              <a:t>environment and ownership of development </a:t>
            </a:r>
            <a:r>
              <a:rPr lang="en-GB" sz="2400" dirty="0"/>
              <a:t>is </a:t>
            </a:r>
            <a:r>
              <a:rPr lang="en-GB" sz="2400" dirty="0" smtClean="0"/>
              <a:t>improving; NEPAD</a:t>
            </a:r>
          </a:p>
          <a:p>
            <a:pPr>
              <a:buNone/>
            </a:pPr>
            <a:endParaRPr lang="en-GB" sz="2400" dirty="0"/>
          </a:p>
          <a:p>
            <a:r>
              <a:rPr lang="en-GB" sz="2400" dirty="0" smtClean="0"/>
              <a:t>Growing </a:t>
            </a:r>
            <a:r>
              <a:rPr lang="en-GB" sz="2400" dirty="0">
                <a:solidFill>
                  <a:srgbClr val="00B050"/>
                </a:solidFill>
              </a:rPr>
              <a:t>recognition </a:t>
            </a:r>
            <a:r>
              <a:rPr lang="en-GB" sz="2400" dirty="0" smtClean="0">
                <a:solidFill>
                  <a:srgbClr val="00B050"/>
                </a:solidFill>
              </a:rPr>
              <a:t>of the role of I&amp;P for IGE</a:t>
            </a:r>
            <a:r>
              <a:rPr lang="en-GB" sz="2400" dirty="0" smtClean="0"/>
              <a:t>; e.g.: The </a:t>
            </a:r>
            <a:r>
              <a:rPr lang="en-GB" sz="2400" dirty="0"/>
              <a:t>Africa Consensus Statement to </a:t>
            </a:r>
            <a:r>
              <a:rPr lang="en-GB" sz="2400" dirty="0" smtClean="0"/>
              <a:t>Rio+20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The </a:t>
            </a:r>
            <a:r>
              <a:rPr lang="en-GB" sz="2400" dirty="0" smtClean="0">
                <a:solidFill>
                  <a:srgbClr val="00B050"/>
                </a:solidFill>
              </a:rPr>
              <a:t>institutional and policy frameworks provided </a:t>
            </a:r>
            <a:r>
              <a:rPr lang="en-GB" sz="2400" dirty="0" smtClean="0"/>
              <a:t>by the regional and </a:t>
            </a:r>
            <a:r>
              <a:rPr lang="en-GB" sz="2400" dirty="0" err="1" smtClean="0"/>
              <a:t>subregional</a:t>
            </a:r>
            <a:r>
              <a:rPr lang="en-GB" sz="2400" dirty="0" smtClean="0"/>
              <a:t> organizations; e.g.: </a:t>
            </a:r>
            <a:r>
              <a:rPr lang="en-GB" sz="2400" dirty="0" err="1" smtClean="0"/>
              <a:t>Climdev</a:t>
            </a:r>
            <a:r>
              <a:rPr lang="en-GB" sz="2400" dirty="0" smtClean="0"/>
              <a:t> project (</a:t>
            </a:r>
            <a:r>
              <a:rPr lang="en-GB" sz="2400" dirty="0" err="1" smtClean="0"/>
              <a:t>AfDB</a:t>
            </a:r>
            <a:r>
              <a:rPr lang="en-GB" sz="2400" dirty="0" smtClean="0"/>
              <a:t>-AU-ECA)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>
                <a:solidFill>
                  <a:srgbClr val="00B050"/>
                </a:solidFill>
              </a:rPr>
              <a:t>Existing SD and IGE frameworks</a:t>
            </a:r>
            <a:r>
              <a:rPr lang="en-GB" sz="2400" dirty="0" smtClean="0"/>
              <a:t>, including the upcoming SDGs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100" b="1" dirty="0" smtClean="0">
                <a:solidFill>
                  <a:srgbClr val="FF0000"/>
                </a:solidFill>
                <a:latin typeface="Verdana" pitchFamily="34" charset="0"/>
              </a:rPr>
              <a:t>5. Conclusions and recommendations</a:t>
            </a:r>
            <a:r>
              <a:rPr lang="en-US" altLang="en-US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altLang="en-US" b="1" dirty="0" smtClean="0">
                <a:solidFill>
                  <a:srgbClr val="00B050"/>
                </a:solidFill>
                <a:latin typeface="Verdan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647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endParaRPr lang="en-US" altLang="en-US" sz="2400" b="1" dirty="0" smtClean="0">
              <a:solidFill>
                <a:srgbClr val="FF0000"/>
              </a:solidFill>
              <a:latin typeface="Verdana" pitchFamily="34" charset="0"/>
            </a:endParaRPr>
          </a:p>
          <a:p>
            <a:pPr algn="just">
              <a:buNone/>
            </a:pPr>
            <a:endParaRPr lang="en-US" altLang="en-US" sz="2400" b="1" dirty="0" smtClean="0">
              <a:solidFill>
                <a:srgbClr val="FF0000"/>
              </a:solidFill>
              <a:latin typeface="Verdana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altLang="en-US" sz="2400" b="1" dirty="0" smtClean="0">
                <a:solidFill>
                  <a:srgbClr val="FF0000"/>
                </a:solidFill>
                <a:latin typeface="Verdana" pitchFamily="34" charset="0"/>
              </a:rPr>
              <a:t>Conclusions: </a:t>
            </a:r>
            <a:r>
              <a:rPr lang="en-GB" sz="2400" dirty="0" smtClean="0"/>
              <a:t>Improving </a:t>
            </a:r>
            <a:r>
              <a:rPr lang="en-GB" sz="2400" dirty="0"/>
              <a:t>institutions and their </a:t>
            </a:r>
            <a:r>
              <a:rPr lang="en-GB" sz="2400" dirty="0">
                <a:solidFill>
                  <a:srgbClr val="00B050"/>
                </a:solidFill>
              </a:rPr>
              <a:t>ability to enable the right frameworks</a:t>
            </a:r>
            <a:r>
              <a:rPr lang="en-GB" sz="2400" dirty="0"/>
              <a:t> is critical so that all actors can deliver on their shared responsibility and ensure better coordination and policy implementation for inclusive green economy. </a:t>
            </a:r>
            <a:endParaRPr lang="en-GB" sz="2400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7400" b="1" dirty="0" smtClean="0">
                <a:solidFill>
                  <a:srgbClr val="FF0000"/>
                </a:solidFill>
                <a:latin typeface="Verdana" pitchFamily="34" charset="0"/>
              </a:rPr>
              <a:t>Recommendations:</a:t>
            </a:r>
            <a:endParaRPr lang="en-GB" altLang="en-US" sz="7400" b="1" dirty="0" smtClean="0">
              <a:solidFill>
                <a:srgbClr val="FF0000"/>
              </a:solidFill>
              <a:latin typeface="Verdana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GB" b="1" dirty="0" smtClean="0">
              <a:solidFill>
                <a:srgbClr val="FF0000"/>
              </a:solidFill>
              <a:latin typeface="Verdana" pitchFamily="34" charset="0"/>
            </a:endParaRP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  <a:latin typeface="Verdana" pitchFamily="34" charset="0"/>
              </a:rPr>
              <a:t>	</a:t>
            </a:r>
            <a:r>
              <a:rPr lang="en-GB" sz="9600" dirty="0" smtClean="0"/>
              <a:t>I&amp;P should aim at:</a:t>
            </a:r>
          </a:p>
          <a:p>
            <a:pPr>
              <a:buNone/>
            </a:pPr>
            <a:endParaRPr lang="en-GB" sz="9600" dirty="0" smtClean="0"/>
          </a:p>
          <a:p>
            <a:pPr lvl="1">
              <a:buFont typeface="Wingdings" pitchFamily="2" charset="2"/>
              <a:buChar char="ü"/>
            </a:pPr>
            <a:r>
              <a:rPr lang="en-GB" sz="11200" dirty="0" smtClean="0"/>
              <a:t>Scaling up for a </a:t>
            </a:r>
            <a:r>
              <a:rPr lang="en-GB" sz="11200" dirty="0" smtClean="0">
                <a:solidFill>
                  <a:srgbClr val="00B050"/>
                </a:solidFill>
              </a:rPr>
              <a:t>strong high-level leadership</a:t>
            </a:r>
            <a:r>
              <a:rPr lang="en-GB" sz="11200" dirty="0" smtClean="0"/>
              <a:t>, policy dialogue, and a synergistic approach, including through specific arrangements with the </a:t>
            </a:r>
            <a:r>
              <a:rPr lang="en-GB" sz="11200" dirty="0" smtClean="0">
                <a:solidFill>
                  <a:srgbClr val="00B050"/>
                </a:solidFill>
              </a:rPr>
              <a:t>private sector</a:t>
            </a:r>
          </a:p>
          <a:p>
            <a:pPr lvl="1">
              <a:buFont typeface="Wingdings" pitchFamily="2" charset="2"/>
              <a:buChar char="ü"/>
            </a:pPr>
            <a:r>
              <a:rPr lang="en-GB" sz="11200" dirty="0" smtClean="0"/>
              <a:t>Increasing IGE </a:t>
            </a:r>
            <a:r>
              <a:rPr lang="en-GB" sz="11200" dirty="0" smtClean="0">
                <a:solidFill>
                  <a:srgbClr val="00B050"/>
                </a:solidFill>
              </a:rPr>
              <a:t>technical </a:t>
            </a:r>
            <a:r>
              <a:rPr lang="en-GB" sz="11200" dirty="0" smtClean="0">
                <a:solidFill>
                  <a:srgbClr val="00B050"/>
                </a:solidFill>
              </a:rPr>
              <a:t>dialogue</a:t>
            </a:r>
            <a:endParaRPr lang="en-GB" sz="11200" dirty="0" smtClean="0"/>
          </a:p>
          <a:p>
            <a:pPr lvl="1">
              <a:buFont typeface="Wingdings" pitchFamily="2" charset="2"/>
              <a:buChar char="ü"/>
            </a:pPr>
            <a:r>
              <a:rPr lang="en-GB" sz="11200" dirty="0" smtClean="0"/>
              <a:t>Focusing on </a:t>
            </a:r>
            <a:r>
              <a:rPr lang="en-GB" sz="11200" dirty="0" smtClean="0">
                <a:solidFill>
                  <a:srgbClr val="00B050"/>
                </a:solidFill>
              </a:rPr>
              <a:t>ahead </a:t>
            </a:r>
            <a:r>
              <a:rPr lang="en-GB" sz="11200" dirty="0" smtClean="0">
                <a:solidFill>
                  <a:srgbClr val="00B050"/>
                </a:solidFill>
              </a:rPr>
              <a:t>planning </a:t>
            </a:r>
            <a:r>
              <a:rPr lang="en-GB" sz="11200" dirty="0" smtClean="0"/>
              <a:t>for building urban, rural and industrial systems </a:t>
            </a:r>
          </a:p>
          <a:p>
            <a:pPr lvl="1">
              <a:buFont typeface="Wingdings" pitchFamily="2" charset="2"/>
              <a:buChar char="ü"/>
            </a:pPr>
            <a:r>
              <a:rPr lang="en-GB" sz="11200" dirty="0" smtClean="0"/>
              <a:t>Ensuring that the </a:t>
            </a:r>
            <a:r>
              <a:rPr lang="en-GB" sz="11200" dirty="0" smtClean="0">
                <a:solidFill>
                  <a:srgbClr val="00B050"/>
                </a:solidFill>
              </a:rPr>
              <a:t>AU and ECA work </a:t>
            </a:r>
            <a:r>
              <a:rPr lang="en-GB" sz="11200" dirty="0" smtClean="0">
                <a:solidFill>
                  <a:srgbClr val="00B050"/>
                </a:solidFill>
              </a:rPr>
              <a:t>together</a:t>
            </a:r>
            <a:endParaRPr lang="en-GB" sz="11200" dirty="0" smtClean="0"/>
          </a:p>
          <a:p>
            <a:pPr lvl="1">
              <a:buFont typeface="Wingdings" pitchFamily="2" charset="2"/>
              <a:buChar char="ü"/>
            </a:pPr>
            <a:r>
              <a:rPr lang="en-US" sz="11200" dirty="0" smtClean="0"/>
              <a:t>Implementing </a:t>
            </a:r>
            <a:r>
              <a:rPr lang="en-US" sz="11200" dirty="0" smtClean="0">
                <a:solidFill>
                  <a:srgbClr val="00B050"/>
                </a:solidFill>
              </a:rPr>
              <a:t>innovative policies and mechanisms for </a:t>
            </a:r>
            <a:r>
              <a:rPr lang="en-US" sz="11200" dirty="0" smtClean="0">
                <a:solidFill>
                  <a:srgbClr val="00B050"/>
                </a:solidFill>
              </a:rPr>
              <a:t>financing</a:t>
            </a:r>
            <a:endParaRPr lang="en-GB" sz="11200" dirty="0" smtClean="0"/>
          </a:p>
          <a:p>
            <a:pPr lvl="1">
              <a:buFont typeface="Wingdings" pitchFamily="2" charset="2"/>
              <a:buChar char="ü"/>
            </a:pPr>
            <a:r>
              <a:rPr lang="en-GB" sz="11200" dirty="0" smtClean="0"/>
              <a:t>Implementing </a:t>
            </a:r>
            <a:r>
              <a:rPr lang="en-GB" sz="11200" dirty="0" smtClean="0">
                <a:solidFill>
                  <a:srgbClr val="00B050"/>
                </a:solidFill>
              </a:rPr>
              <a:t>M&amp;E</a:t>
            </a:r>
            <a:r>
              <a:rPr lang="en-GB" sz="11200" dirty="0" smtClean="0"/>
              <a:t> </a:t>
            </a:r>
            <a:r>
              <a:rPr lang="en-GB" sz="11200" dirty="0" smtClean="0"/>
              <a:t>systems </a:t>
            </a:r>
            <a:endParaRPr lang="en-US" sz="1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Presentation Outline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09600" indent="-609600" algn="just">
              <a:spcAft>
                <a:spcPct val="30000"/>
              </a:spcAft>
              <a:buFontTx/>
              <a:buAutoNum type="arabicPeriod"/>
            </a:pPr>
            <a:r>
              <a:rPr lang="en-US" altLang="en-US" sz="3300" b="1" dirty="0" smtClean="0">
                <a:solidFill>
                  <a:srgbClr val="00B050"/>
                </a:solidFill>
                <a:latin typeface="Verdana" pitchFamily="34" charset="0"/>
              </a:rPr>
              <a:t>Introduction</a:t>
            </a:r>
          </a:p>
          <a:p>
            <a:pPr marL="609600" indent="-609600" algn="just">
              <a:spcAft>
                <a:spcPct val="30000"/>
              </a:spcAft>
              <a:buFontTx/>
              <a:buAutoNum type="arabicPeriod"/>
            </a:pPr>
            <a:r>
              <a:rPr lang="en-US" altLang="en-US" sz="3300" b="1" dirty="0">
                <a:solidFill>
                  <a:srgbClr val="00B050"/>
                </a:solidFill>
                <a:latin typeface="Verdana" pitchFamily="34" charset="0"/>
              </a:rPr>
              <a:t>R</a:t>
            </a:r>
            <a:r>
              <a:rPr lang="en-US" altLang="en-US" sz="3300" b="1" dirty="0" smtClean="0">
                <a:solidFill>
                  <a:srgbClr val="00B050"/>
                </a:solidFill>
                <a:latin typeface="Verdana" pitchFamily="34" charset="0"/>
              </a:rPr>
              <a:t>ole of institutions and policies in advancing inclusive green economy</a:t>
            </a:r>
          </a:p>
          <a:p>
            <a:pPr marL="609600" indent="-609600" algn="just">
              <a:spcAft>
                <a:spcPct val="30000"/>
              </a:spcAft>
              <a:buFontTx/>
              <a:buAutoNum type="arabicPeriod"/>
            </a:pPr>
            <a:r>
              <a:rPr lang="en-US" altLang="en-US" sz="3300" b="1" dirty="0" smtClean="0">
                <a:solidFill>
                  <a:srgbClr val="00B050"/>
                </a:solidFill>
                <a:latin typeface="Verdana" pitchFamily="34" charset="0"/>
              </a:rPr>
              <a:t>Trends and gaps in institutions and policies in support of inclusive green economy</a:t>
            </a:r>
          </a:p>
          <a:p>
            <a:pPr marL="609600" indent="-609600" algn="just">
              <a:spcAft>
                <a:spcPct val="30000"/>
              </a:spcAft>
              <a:buFontTx/>
              <a:buAutoNum type="arabicPeriod"/>
            </a:pPr>
            <a:r>
              <a:rPr lang="en-US" altLang="en-US" sz="3300" b="1" dirty="0" smtClean="0">
                <a:solidFill>
                  <a:srgbClr val="00B050"/>
                </a:solidFill>
                <a:latin typeface="Verdana" pitchFamily="34" charset="0"/>
              </a:rPr>
              <a:t>Challenges and opportunities</a:t>
            </a:r>
          </a:p>
          <a:p>
            <a:pPr marL="609600" indent="-609600" algn="just">
              <a:spcAft>
                <a:spcPct val="30000"/>
              </a:spcAft>
              <a:buFontTx/>
              <a:buAutoNum type="arabicPeriod"/>
            </a:pPr>
            <a:r>
              <a:rPr lang="en-US" altLang="en-US" sz="3300" b="1" dirty="0" smtClean="0">
                <a:solidFill>
                  <a:srgbClr val="00B050"/>
                </a:solidFill>
                <a:latin typeface="Verdana" pitchFamily="34" charset="0"/>
              </a:rPr>
              <a:t>Conclusions and recommendations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1. Introduction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View of institutions and policies for Inclusive Green Economy (IGE</a:t>
            </a:r>
            <a:r>
              <a:rPr lang="en-US" sz="2800" dirty="0" smtClean="0">
                <a:solidFill>
                  <a:srgbClr val="00B050"/>
                </a:solidFill>
              </a:rPr>
              <a:t>)</a:t>
            </a:r>
            <a:endParaRPr lang="en-US" sz="2800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Relevance of the issue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11" descr="africanunion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429000"/>
            <a:ext cx="5545118" cy="2950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en-US" altLang="en-US" sz="36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altLang="en-US" sz="36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altLang="en-US" sz="2700" b="1" dirty="0" smtClean="0">
                <a:solidFill>
                  <a:srgbClr val="FF0000"/>
                </a:solidFill>
                <a:latin typeface="Verdana" pitchFamily="34" charset="0"/>
              </a:rPr>
              <a:t>2. Role of institutions and policies in advancing inclusive green economy</a:t>
            </a:r>
            <a:r>
              <a:rPr lang="en-US" altLang="en-US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altLang="en-US" b="1" dirty="0" smtClean="0">
                <a:solidFill>
                  <a:srgbClr val="00B050"/>
                </a:solidFill>
                <a:latin typeface="Verdan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543956" cy="476886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00B050"/>
                </a:solidFill>
              </a:rPr>
              <a:t>High Level Leadership and Commitment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Africa Consensus Statement to Rio+20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Outcome document of Rio+20, June 2012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he Africa RIM for the Rio+20 follow up processes (November 2012)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</a:t>
            </a:r>
            <a:r>
              <a:rPr lang="en-GB" dirty="0" err="1" smtClean="0"/>
              <a:t>subregional</a:t>
            </a:r>
            <a:r>
              <a:rPr lang="en-GB" dirty="0" smtClean="0"/>
              <a:t> and Africa reports on Sustainable Development Goals (SDGs)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7</a:t>
            </a:r>
            <a:r>
              <a:rPr lang="en-GB" baseline="30000" dirty="0" smtClean="0"/>
              <a:t>th</a:t>
            </a:r>
            <a:r>
              <a:rPr lang="en-GB" dirty="0" smtClean="0"/>
              <a:t> AU-ECA Joint Annual Meetings (2014)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7"/>
            <a:ext cx="8543956" cy="128588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B050"/>
                </a:solidFill>
              </a:rPr>
              <a:t>Pivotal role through: Stabilization, Production, Redistribution</a:t>
            </a:r>
          </a:p>
          <a:p>
            <a:pPr lvl="1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12301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50"/>
            <a:ext cx="7881299" cy="3768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en-US" altLang="en-US" sz="2700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altLang="en-US" sz="2700" b="1" dirty="0" smtClean="0">
                <a:solidFill>
                  <a:srgbClr val="00B050"/>
                </a:solidFill>
                <a:latin typeface="Verdana" pitchFamily="34" charset="0"/>
              </a:rPr>
            </a:br>
            <a:r>
              <a:rPr lang="en-US" altLang="en-US" sz="2700" b="1" dirty="0" smtClean="0">
                <a:solidFill>
                  <a:srgbClr val="FF0000"/>
                </a:solidFill>
                <a:latin typeface="Verdana" pitchFamily="34" charset="0"/>
              </a:rPr>
              <a:t>3. Trends and gaps in institutions and policies in support of inclusive green economy</a:t>
            </a:r>
            <a:r>
              <a:rPr lang="en-US" altLang="en-US" b="1" dirty="0" smtClean="0">
                <a:solidFill>
                  <a:srgbClr val="00B050"/>
                </a:solidFill>
                <a:latin typeface="Verdana" pitchFamily="34" charset="0"/>
              </a:rPr>
              <a:t/>
            </a:r>
            <a:br>
              <a:rPr lang="en-US" altLang="en-US" b="1" dirty="0" smtClean="0">
                <a:solidFill>
                  <a:srgbClr val="00B050"/>
                </a:solidFill>
                <a:latin typeface="Verdan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At all levels and increasingly: </a:t>
            </a:r>
            <a:r>
              <a:rPr lang="en-US" dirty="0" smtClean="0">
                <a:solidFill>
                  <a:srgbClr val="00B050"/>
                </a:solidFill>
              </a:rPr>
              <a:t>I</a:t>
            </a:r>
            <a:r>
              <a:rPr lang="en-US" dirty="0" smtClean="0">
                <a:solidFill>
                  <a:srgbClr val="00B050"/>
                </a:solidFill>
              </a:rPr>
              <a:t>nstitutional</a:t>
            </a:r>
            <a:r>
              <a:rPr lang="en-US" dirty="0" smtClean="0">
                <a:solidFill>
                  <a:srgbClr val="00B050"/>
                </a:solidFill>
              </a:rPr>
              <a:t>, strategic and policy frameworks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Provide countries with the opportunity for IGE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Step-wise approach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Tailored to regional/national/local specificities, priorities and strategic interest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2700" b="1" dirty="0" smtClean="0">
                <a:solidFill>
                  <a:srgbClr val="FF0000"/>
                </a:solidFill>
              </a:rPr>
              <a:t>AT THE REGIONAL LEVEL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The African Union (AU) and its Organs: </a:t>
            </a:r>
            <a:r>
              <a:rPr lang="en-GB" sz="2400" dirty="0" smtClean="0"/>
              <a:t>Programmes </a:t>
            </a:r>
            <a:r>
              <a:rPr lang="en-GB" sz="2400" dirty="0"/>
              <a:t>and instruments of the AUC and the NEPAD </a:t>
            </a:r>
            <a:endParaRPr lang="en-GB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Key </a:t>
            </a:r>
            <a:r>
              <a:rPr lang="en-US" sz="2400" dirty="0" smtClean="0">
                <a:solidFill>
                  <a:srgbClr val="00B050"/>
                </a:solidFill>
              </a:rPr>
              <a:t>initiatives</a:t>
            </a:r>
            <a:r>
              <a:rPr lang="en-US" sz="2400" dirty="0" smtClean="0"/>
              <a:t>: </a:t>
            </a:r>
            <a:r>
              <a:rPr lang="en-US" sz="2400" dirty="0"/>
              <a:t>Lagos Plan of Action for economic development </a:t>
            </a:r>
            <a:r>
              <a:rPr lang="en-US" sz="2400" dirty="0" smtClean="0"/>
              <a:t>(1980); </a:t>
            </a:r>
            <a:r>
              <a:rPr lang="en-US" sz="2400" dirty="0"/>
              <a:t>Abuja </a:t>
            </a:r>
            <a:r>
              <a:rPr lang="en-US" sz="2400" dirty="0" smtClean="0"/>
              <a:t>Treaty (1991), NEPAD (2001)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/>
              <a:t>More recently, t</a:t>
            </a:r>
            <a:r>
              <a:rPr lang="en-GB" sz="2400" dirty="0"/>
              <a:t>he </a:t>
            </a:r>
            <a:r>
              <a:rPr lang="en-GB" sz="2400" dirty="0" smtClean="0"/>
              <a:t>5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Special </a:t>
            </a:r>
            <a:r>
              <a:rPr lang="en-GB" sz="2400" dirty="0"/>
              <a:t>Session of the </a:t>
            </a:r>
            <a:r>
              <a:rPr lang="en-GB" sz="2400" dirty="0" smtClean="0">
                <a:solidFill>
                  <a:srgbClr val="00B050"/>
                </a:solidFill>
              </a:rPr>
              <a:t>AMCEN launched AGEP</a:t>
            </a:r>
            <a:r>
              <a:rPr lang="en-GB" sz="2400" dirty="0" smtClean="0"/>
              <a:t>:</a:t>
            </a:r>
          </a:p>
          <a:p>
            <a:pPr lvl="2">
              <a:buFont typeface="Wingdings" pitchFamily="2" charset="2"/>
              <a:buChar char="ü"/>
            </a:pPr>
            <a:r>
              <a:rPr lang="en-GB" dirty="0" smtClean="0"/>
              <a:t>Organizations: AUC</a:t>
            </a:r>
            <a:r>
              <a:rPr lang="en-GB" dirty="0"/>
              <a:t>, </a:t>
            </a:r>
            <a:r>
              <a:rPr lang="en-GB" dirty="0" err="1"/>
              <a:t>AfDB</a:t>
            </a:r>
            <a:r>
              <a:rPr lang="en-GB" dirty="0"/>
              <a:t>, UNEP, ECA, ILO and the NEPAD Planning and Coordinating Agency (NPCA</a:t>
            </a:r>
            <a:r>
              <a:rPr lang="en-GB" dirty="0" smtClean="0"/>
              <a:t>)</a:t>
            </a:r>
          </a:p>
          <a:p>
            <a:pPr lvl="2">
              <a:buFont typeface="Wingdings" pitchFamily="2" charset="2"/>
              <a:buChar char="ü"/>
            </a:pPr>
            <a:r>
              <a:rPr lang="en-GB" dirty="0"/>
              <a:t>Its main </a:t>
            </a:r>
            <a:r>
              <a:rPr lang="en-GB" dirty="0" smtClean="0"/>
              <a:t>objective: facilitated, coordinated and consolidated support  </a:t>
            </a:r>
            <a:r>
              <a:rPr lang="en-US" dirty="0" smtClean="0"/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lvl="0">
              <a:buFont typeface="Wingdings" pitchFamily="2" charset="2"/>
              <a:buChar char="§"/>
            </a:pPr>
            <a:r>
              <a:rPr lang="en-GB" dirty="0" smtClean="0">
                <a:solidFill>
                  <a:srgbClr val="FF0000"/>
                </a:solidFill>
              </a:rPr>
              <a:t>The </a:t>
            </a:r>
            <a:r>
              <a:rPr lang="en-GB" dirty="0">
                <a:solidFill>
                  <a:srgbClr val="FF0000"/>
                </a:solidFill>
              </a:rPr>
              <a:t>African Development </a:t>
            </a:r>
            <a:r>
              <a:rPr lang="en-GB" dirty="0" smtClean="0">
                <a:solidFill>
                  <a:srgbClr val="FF0000"/>
                </a:solidFill>
              </a:rPr>
              <a:t>Bank (</a:t>
            </a:r>
            <a:r>
              <a:rPr lang="en-GB" dirty="0" err="1" smtClean="0">
                <a:solidFill>
                  <a:srgbClr val="FF0000"/>
                </a:solidFill>
              </a:rPr>
              <a:t>AfDB</a:t>
            </a:r>
            <a:r>
              <a:rPr lang="en-GB" dirty="0" smtClean="0">
                <a:solidFill>
                  <a:srgbClr val="FF0000"/>
                </a:solidFill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dirty="0"/>
              <a:t>high-impact, well focused integrated </a:t>
            </a:r>
            <a:r>
              <a:rPr lang="en-GB" dirty="0">
                <a:solidFill>
                  <a:srgbClr val="00B050"/>
                </a:solidFill>
              </a:rPr>
              <a:t>support to Africa’s </a:t>
            </a:r>
            <a:r>
              <a:rPr lang="en-GB" dirty="0" smtClean="0">
                <a:solidFill>
                  <a:srgbClr val="00B050"/>
                </a:solidFill>
              </a:rPr>
              <a:t>development</a:t>
            </a:r>
          </a:p>
          <a:p>
            <a:pPr lvl="1">
              <a:buFont typeface="Arial" pitchFamily="34" charset="0"/>
              <a:buChar char="•"/>
            </a:pPr>
            <a:r>
              <a:rPr lang="en-GB" i="1" dirty="0">
                <a:solidFill>
                  <a:srgbClr val="00B050"/>
                </a:solidFill>
              </a:rPr>
              <a:t>Green Growth </a:t>
            </a:r>
            <a:r>
              <a:rPr lang="en-GB" i="1" dirty="0" smtClean="0">
                <a:solidFill>
                  <a:srgbClr val="00B050"/>
                </a:solidFill>
              </a:rPr>
              <a:t>Strategy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>
                <a:solidFill>
                  <a:srgbClr val="00B050"/>
                </a:solidFill>
              </a:rPr>
              <a:t>Substantial </a:t>
            </a:r>
            <a:r>
              <a:rPr lang="en-GB" dirty="0">
                <a:solidFill>
                  <a:srgbClr val="00B050"/>
                </a:solidFill>
              </a:rPr>
              <a:t>investment for national </a:t>
            </a:r>
            <a:r>
              <a:rPr lang="en-GB" dirty="0" smtClean="0">
                <a:solidFill>
                  <a:srgbClr val="00B050"/>
                </a:solidFill>
              </a:rPr>
              <a:t>IGE </a:t>
            </a:r>
            <a:r>
              <a:rPr lang="en-GB" dirty="0" smtClean="0"/>
              <a:t>initiatives </a:t>
            </a:r>
            <a:r>
              <a:rPr lang="en-GB" dirty="0"/>
              <a:t>through its </a:t>
            </a:r>
            <a:r>
              <a:rPr lang="en-GB" dirty="0" smtClean="0"/>
              <a:t>10-year strategy </a:t>
            </a:r>
            <a:r>
              <a:rPr lang="en-GB" dirty="0"/>
              <a:t>(2013 – 2022</a:t>
            </a:r>
            <a:r>
              <a:rPr lang="en-GB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Africa50 Fund </a:t>
            </a:r>
            <a:r>
              <a:rPr lang="en-GB" dirty="0"/>
              <a:t>to finance infrastructure projects, of up to USD 100 billion.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2800" dirty="0">
                <a:solidFill>
                  <a:srgbClr val="FF0000"/>
                </a:solidFill>
              </a:rPr>
              <a:t>The Economic </a:t>
            </a:r>
            <a:r>
              <a:rPr lang="en-GB" sz="2800" dirty="0" smtClean="0">
                <a:solidFill>
                  <a:srgbClr val="FF0000"/>
                </a:solidFill>
              </a:rPr>
              <a:t>Commission </a:t>
            </a:r>
            <a:r>
              <a:rPr lang="en-GB" sz="2800" dirty="0">
                <a:solidFill>
                  <a:srgbClr val="FF0000"/>
                </a:solidFill>
              </a:rPr>
              <a:t>for </a:t>
            </a:r>
            <a:r>
              <a:rPr lang="en-GB" sz="2800" dirty="0" smtClean="0">
                <a:solidFill>
                  <a:srgbClr val="FF0000"/>
                </a:solidFill>
              </a:rPr>
              <a:t>Africa of UN (ECA)</a:t>
            </a:r>
          </a:p>
          <a:p>
            <a:pPr>
              <a:buNone/>
            </a:pPr>
            <a:endParaRPr lang="en-GB" sz="2800" dirty="0" smtClean="0">
              <a:solidFill>
                <a:srgbClr val="FF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B050"/>
                </a:solidFill>
              </a:rPr>
              <a:t>Specifically </a:t>
            </a:r>
            <a:r>
              <a:rPr lang="en-GB" sz="2400" dirty="0">
                <a:solidFill>
                  <a:srgbClr val="00B050"/>
                </a:solidFill>
              </a:rPr>
              <a:t>mandated by the </a:t>
            </a:r>
            <a:r>
              <a:rPr lang="en-GB" sz="2400" dirty="0" smtClean="0">
                <a:solidFill>
                  <a:srgbClr val="00B050"/>
                </a:solidFill>
              </a:rPr>
              <a:t>WSSD, the </a:t>
            </a:r>
            <a:r>
              <a:rPr lang="en-GB" sz="2400" dirty="0">
                <a:solidFill>
                  <a:srgbClr val="00B050"/>
                </a:solidFill>
              </a:rPr>
              <a:t>UN </a:t>
            </a:r>
            <a:r>
              <a:rPr lang="en-GB" sz="2400" dirty="0" smtClean="0">
                <a:solidFill>
                  <a:srgbClr val="00B050"/>
                </a:solidFill>
              </a:rPr>
              <a:t>GA and </a:t>
            </a:r>
            <a:r>
              <a:rPr lang="en-US" sz="2400" dirty="0" smtClean="0">
                <a:solidFill>
                  <a:srgbClr val="00B050"/>
                </a:solidFill>
              </a:rPr>
              <a:t>Rio+20: </a:t>
            </a:r>
            <a:r>
              <a:rPr lang="en-GB" sz="2400" dirty="0" smtClean="0">
                <a:solidFill>
                  <a:srgbClr val="00B050"/>
                </a:solidFill>
              </a:rPr>
              <a:t>Its </a:t>
            </a:r>
            <a:r>
              <a:rPr lang="en-GB" sz="2400" dirty="0">
                <a:solidFill>
                  <a:srgbClr val="00B050"/>
                </a:solidFill>
              </a:rPr>
              <a:t>own work programme and assist African </a:t>
            </a:r>
            <a:r>
              <a:rPr lang="en-GB" sz="2400" dirty="0" smtClean="0">
                <a:solidFill>
                  <a:srgbClr val="00B050"/>
                </a:solidFill>
              </a:rPr>
              <a:t>States</a:t>
            </a:r>
          </a:p>
          <a:p>
            <a:pPr lvl="1">
              <a:buFont typeface="Arial" pitchFamily="34" charset="0"/>
              <a:buChar char="•"/>
            </a:pPr>
            <a:endParaRPr lang="en-GB" sz="2400" dirty="0" smtClean="0"/>
          </a:p>
          <a:p>
            <a:pPr lvl="1">
              <a:buFont typeface="Arial" pitchFamily="34" charset="0"/>
              <a:buChar char="•"/>
            </a:pPr>
            <a:r>
              <a:rPr lang="en-GB" sz="2400" dirty="0">
                <a:solidFill>
                  <a:srgbClr val="00B050"/>
                </a:solidFill>
              </a:rPr>
              <a:t>ECA has responded to this </a:t>
            </a:r>
            <a:r>
              <a:rPr lang="en-GB" sz="2400" dirty="0" smtClean="0">
                <a:solidFill>
                  <a:srgbClr val="00B050"/>
                </a:solidFill>
              </a:rPr>
              <a:t>mandate:</a:t>
            </a:r>
          </a:p>
          <a:p>
            <a:pPr lvl="2">
              <a:buFont typeface="Wingdings" pitchFamily="2" charset="2"/>
              <a:buChar char="ü"/>
            </a:pPr>
            <a:r>
              <a:rPr lang="en-GB" sz="2000" dirty="0"/>
              <a:t>V</a:t>
            </a:r>
            <a:r>
              <a:rPr lang="en-GB" sz="2000" dirty="0" smtClean="0"/>
              <a:t>arious </a:t>
            </a:r>
            <a:r>
              <a:rPr lang="en-GB" sz="2000" dirty="0" err="1"/>
              <a:t>sectoral</a:t>
            </a:r>
            <a:r>
              <a:rPr lang="en-GB" sz="2000" dirty="0"/>
              <a:t> committees </a:t>
            </a:r>
            <a:r>
              <a:rPr lang="en-GB" sz="2000" dirty="0" smtClean="0"/>
              <a:t>on SD, e.g.: ACSD</a:t>
            </a:r>
            <a:endParaRPr lang="en-US" sz="2000" dirty="0"/>
          </a:p>
          <a:p>
            <a:pPr lvl="2">
              <a:buFont typeface="Wingdings" pitchFamily="2" charset="2"/>
              <a:buChar char="ü"/>
            </a:pPr>
            <a:r>
              <a:rPr lang="en-GB" sz="2000" dirty="0" smtClean="0"/>
              <a:t>Key meetings, e.g.: RIMs</a:t>
            </a:r>
          </a:p>
          <a:p>
            <a:pPr lvl="2">
              <a:buFont typeface="Wingdings" pitchFamily="2" charset="2"/>
              <a:buChar char="ü"/>
            </a:pPr>
            <a:r>
              <a:rPr lang="en-GB" sz="2000" dirty="0" smtClean="0"/>
              <a:t>Programmes </a:t>
            </a:r>
            <a:r>
              <a:rPr lang="en-GB" sz="2000" dirty="0"/>
              <a:t>in specific </a:t>
            </a:r>
            <a:r>
              <a:rPr lang="en-GB" sz="2000" dirty="0" smtClean="0"/>
              <a:t>areas such </a:t>
            </a:r>
            <a:r>
              <a:rPr lang="en-GB" sz="2000" dirty="0"/>
              <a:t>as climate change, water, </a:t>
            </a:r>
            <a:r>
              <a:rPr lang="en-GB" sz="2000" dirty="0" smtClean="0"/>
              <a:t>etc.</a:t>
            </a:r>
          </a:p>
          <a:p>
            <a:pPr lvl="2">
              <a:buFont typeface="Wingdings" pitchFamily="2" charset="2"/>
              <a:buChar char="ü"/>
            </a:pPr>
            <a:r>
              <a:rPr lang="en-US" sz="2000" dirty="0"/>
              <a:t>“Vision 2063</a:t>
            </a:r>
            <a:r>
              <a:rPr lang="en-US" sz="2000" dirty="0" smtClean="0"/>
              <a:t>” (jointly with AU, </a:t>
            </a:r>
            <a:r>
              <a:rPr lang="en-US" sz="2000" dirty="0" err="1" smtClean="0"/>
              <a:t>AfDB</a:t>
            </a:r>
            <a:r>
              <a:rPr lang="en-US" sz="2000" dirty="0" smtClean="0"/>
              <a:t>)</a:t>
            </a:r>
          </a:p>
          <a:p>
            <a:pPr lvl="2">
              <a:buFont typeface="Wingdings" pitchFamily="2" charset="2"/>
              <a:buChar char="ü"/>
            </a:pPr>
            <a:r>
              <a:rPr lang="en-US" sz="2000" dirty="0" smtClean="0"/>
              <a:t>MDGs and Post-2015 Development Agenda</a:t>
            </a:r>
          </a:p>
          <a:p>
            <a:pPr lvl="2">
              <a:buNone/>
            </a:pP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B53A-B4D1-4E87-9C76-78A6313A193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980</Words>
  <Application>Microsoft Office PowerPoint</Application>
  <PresentationFormat>On-screen Show (4:3)</PresentationFormat>
  <Paragraphs>136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                                Institutions and Policies for Inclusive Green Economy in Africa        Expert Group Meeting on Enabling Measures for an Inclusive Green Economy in Africa   </vt:lpstr>
      <vt:lpstr>Presentation Outline</vt:lpstr>
      <vt:lpstr>1. Introduction</vt:lpstr>
      <vt:lpstr> 2. Role of institutions and policies in advancing inclusive green economy </vt:lpstr>
      <vt:lpstr>Slide 5</vt:lpstr>
      <vt:lpstr> 3. Trends and gaps in institutions and policies in support of inclusive green economy </vt:lpstr>
      <vt:lpstr> AT THE REGIONAL LEVEL  </vt:lpstr>
      <vt:lpstr>Slide 8</vt:lpstr>
      <vt:lpstr>Slide 9</vt:lpstr>
      <vt:lpstr>Slide 10</vt:lpstr>
      <vt:lpstr>AT THE SUBREGIONAL LEVEL</vt:lpstr>
      <vt:lpstr>AT THE NATIONAL LEVEL</vt:lpstr>
      <vt:lpstr>AT THE LOCAL LEVEL</vt:lpstr>
      <vt:lpstr>AT THE GLOBAL LEVEL</vt:lpstr>
      <vt:lpstr> REMAINING GAPS </vt:lpstr>
      <vt:lpstr>4. Challenges and opportunities </vt:lpstr>
      <vt:lpstr> Opportunities and supporting factors</vt:lpstr>
      <vt:lpstr>5. Conclusions and recommendations </vt:lpstr>
      <vt:lpstr>Slide 19</vt:lpstr>
    </vt:vector>
  </TitlesOfParts>
  <Company>UNECA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Institutions and Policies for Inclusive Green Economy in Africa    Expert Group Meeting on Enabling Measures for an Inclusive Green Economy in Africa       </dc:title>
  <dc:creator>Yacouba Gnegne</dc:creator>
  <cp:lastModifiedBy>Yacouba Gnegne</cp:lastModifiedBy>
  <cp:revision>48</cp:revision>
  <dcterms:created xsi:type="dcterms:W3CDTF">2014-09-22T05:08:07Z</dcterms:created>
  <dcterms:modified xsi:type="dcterms:W3CDTF">2014-09-22T11:51:55Z</dcterms:modified>
</cp:coreProperties>
</file>