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9" r:id="rId3"/>
    <p:sldId id="266" r:id="rId4"/>
    <p:sldId id="277" r:id="rId5"/>
    <p:sldId id="271" r:id="rId6"/>
    <p:sldId id="276" r:id="rId7"/>
    <p:sldId id="278" r:id="rId8"/>
    <p:sldId id="279" r:id="rId9"/>
    <p:sldId id="280" r:id="rId10"/>
    <p:sldId id="272" r:id="rId11"/>
    <p:sldId id="281" r:id="rId12"/>
    <p:sldId id="282" r:id="rId13"/>
    <p:sldId id="275" r:id="rId14"/>
    <p:sldId id="283" r:id="rId15"/>
    <p:sldId id="267" r:id="rId16"/>
    <p:sldId id="270"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00CC00"/>
    <a:srgbClr val="3333CC"/>
    <a:srgbClr val="0000CC"/>
    <a:srgbClr val="6D3FEF"/>
    <a:srgbClr val="040218"/>
    <a:srgbClr val="0300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46" autoAdjust="0"/>
    <p:restoredTop sz="94667" autoAdjust="0"/>
  </p:normalViewPr>
  <p:slideViewPr>
    <p:cSldViewPr>
      <p:cViewPr>
        <p:scale>
          <a:sx n="60" d="100"/>
          <a:sy n="60" d="100"/>
        </p:scale>
        <p:origin x="-828" y="-72"/>
      </p:cViewPr>
      <p:guideLst>
        <p:guide orient="horz" pos="2160"/>
        <p:guide pos="2880"/>
      </p:guideLst>
    </p:cSldViewPr>
  </p:slideViewPr>
  <p:outlineViewPr>
    <p:cViewPr>
      <p:scale>
        <a:sx n="33" d="100"/>
        <a:sy n="33" d="100"/>
      </p:scale>
      <p:origin x="0" y="10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C623BC-A48D-4A31-9130-9F83E569F4FF}"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075501-45A6-4D72-BC8D-6D95A62396D5}" type="slidenum">
              <a:rPr lang="en-GB" smtClean="0"/>
              <a:t>‹#›</a:t>
            </a:fld>
            <a:endParaRPr lang="en-GB"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496" y="6370167"/>
            <a:ext cx="3672408" cy="430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57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C623BC-A48D-4A31-9130-9F83E569F4FF}"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9333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C623BC-A48D-4A31-9130-9F83E569F4FF}"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229500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C623BC-A48D-4A31-9130-9F83E569F4FF}"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C075501-45A6-4D72-BC8D-6D95A62396D5}" type="slidenum">
              <a:rPr lang="en-GB" smtClean="0"/>
              <a:t>‹#›</a:t>
            </a:fld>
            <a:endParaRPr lang="en-GB"/>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658" y="6439854"/>
            <a:ext cx="3563888" cy="41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867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623BC-A48D-4A31-9130-9F83E569F4FF}" type="datetimeFigureOut">
              <a:rPr lang="en-GB" smtClean="0"/>
              <a:t>22/09/2014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616192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C623BC-A48D-4A31-9130-9F83E569F4FF}"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79974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C623BC-A48D-4A31-9130-9F83E569F4FF}" type="datetimeFigureOut">
              <a:rPr lang="en-GB" smtClean="0"/>
              <a:t>22/09/2014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427633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C623BC-A48D-4A31-9130-9F83E569F4FF}" type="datetimeFigureOut">
              <a:rPr lang="en-GB" smtClean="0"/>
              <a:t>22/09/2014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82769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623BC-A48D-4A31-9130-9F83E569F4FF}" type="datetimeFigureOut">
              <a:rPr lang="en-GB" smtClean="0"/>
              <a:t>22/09/2014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88210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623BC-A48D-4A31-9130-9F83E569F4FF}"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166671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623BC-A48D-4A31-9130-9F83E569F4FF}" type="datetimeFigureOut">
              <a:rPr lang="en-GB" smtClean="0"/>
              <a:t>22/09/2014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075501-45A6-4D72-BC8D-6D95A62396D5}" type="slidenum">
              <a:rPr lang="en-GB" smtClean="0"/>
              <a:t>‹#›</a:t>
            </a:fld>
            <a:endParaRPr lang="en-GB"/>
          </a:p>
        </p:txBody>
      </p:sp>
    </p:spTree>
    <p:extLst>
      <p:ext uri="{BB962C8B-B14F-4D97-AF65-F5344CB8AC3E}">
        <p14:creationId xmlns:p14="http://schemas.microsoft.com/office/powerpoint/2010/main" val="287392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623BC-A48D-4A31-9130-9F83E569F4FF}" type="datetimeFigureOut">
              <a:rPr lang="en-GB" smtClean="0"/>
              <a:t>22/09/2014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75501-45A6-4D72-BC8D-6D95A62396D5}" type="slidenum">
              <a:rPr lang="en-GB" smtClean="0"/>
              <a:t>‹#›</a:t>
            </a:fld>
            <a:endParaRPr lang="en-GB"/>
          </a:p>
        </p:txBody>
      </p:sp>
    </p:spTree>
    <p:extLst>
      <p:ext uri="{BB962C8B-B14F-4D97-AF65-F5344CB8AC3E}">
        <p14:creationId xmlns:p14="http://schemas.microsoft.com/office/powerpoint/2010/main" val="106184069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92896"/>
            <a:ext cx="7848872" cy="1512168"/>
          </a:xfrm>
        </p:spPr>
        <p:txBody>
          <a:bodyPr>
            <a:normAutofit fontScale="90000"/>
          </a:bodyPr>
          <a:lstStyle/>
          <a:p>
            <a:r>
              <a:rPr lang="en-US" sz="3100" b="1" dirty="0" smtClean="0">
                <a:latin typeface="Tahoma" pitchFamily="34" charset="0"/>
                <a:ea typeface="+mn-ea"/>
                <a:cs typeface="Tahoma" pitchFamily="34" charset="0"/>
              </a:rPr>
              <a:t>Expert Group Meeting on Enabling Measures for an Inclusive Green Economy in Africa</a:t>
            </a:r>
            <a:r>
              <a:rPr lang="en-US" sz="3300" b="1" dirty="0">
                <a:latin typeface="Tahoma" pitchFamily="34" charset="0"/>
                <a:ea typeface="+mn-ea"/>
                <a:cs typeface="Tahoma" pitchFamily="34" charset="0"/>
              </a:rPr>
              <a:t/>
            </a:r>
            <a:br>
              <a:rPr lang="en-US" sz="3300" b="1" dirty="0">
                <a:latin typeface="Tahoma" pitchFamily="34" charset="0"/>
                <a:ea typeface="+mn-ea"/>
                <a:cs typeface="Tahoma" pitchFamily="34" charset="0"/>
              </a:rPr>
            </a:br>
            <a:r>
              <a:rPr lang="en-US" sz="3100" b="1" dirty="0" smtClean="0">
                <a:latin typeface="Arial" pitchFamily="34" charset="0"/>
                <a:cs typeface="Arial" pitchFamily="34" charset="0"/>
              </a:rPr>
              <a:t/>
            </a:r>
            <a:br>
              <a:rPr lang="en-US" sz="3100" b="1" dirty="0" smtClean="0">
                <a:latin typeface="Arial" pitchFamily="34" charset="0"/>
                <a:cs typeface="Arial" pitchFamily="34" charset="0"/>
              </a:rPr>
            </a:br>
            <a:r>
              <a:rPr lang="en-US" sz="3100" dirty="0" smtClean="0"/>
              <a:t/>
            </a:r>
            <a:br>
              <a:rPr lang="en-US" sz="3100" dirty="0" smtClean="0"/>
            </a:br>
            <a:r>
              <a:rPr lang="en-US" sz="2000" i="1" dirty="0" smtClean="0">
                <a:latin typeface="Verdana" pitchFamily="34" charset="0"/>
              </a:rPr>
              <a:t>23-24 September 2014, Addis Ababa, Ethiopia</a:t>
            </a:r>
            <a:r>
              <a:rPr lang="en-US" sz="2000" b="1" dirty="0" smtClean="0">
                <a:solidFill>
                  <a:srgbClr val="FF0000"/>
                </a:solidFill>
                <a:latin typeface="Verdana" pitchFamily="34" charset="0"/>
              </a:rPr>
              <a:t/>
            </a:r>
            <a:br>
              <a:rPr lang="en-US" sz="2000" b="1" dirty="0" smtClean="0">
                <a:solidFill>
                  <a:srgbClr val="FF0000"/>
                </a:solidFill>
                <a:latin typeface="Verdana" pitchFamily="34" charset="0"/>
              </a:rPr>
            </a:br>
            <a:r>
              <a:rPr lang="en-US" dirty="0" smtClean="0"/>
              <a:t/>
            </a:r>
            <a:br>
              <a:rPr lang="en-US" dirty="0" smtClean="0"/>
            </a:br>
            <a:endParaRPr lang="en-GB" dirty="0"/>
          </a:p>
        </p:txBody>
      </p:sp>
      <p:sp>
        <p:nvSpPr>
          <p:cNvPr id="3" name="Subtitle 2"/>
          <p:cNvSpPr>
            <a:spLocks noGrp="1"/>
          </p:cNvSpPr>
          <p:nvPr>
            <p:ph type="subTitle" idx="1"/>
          </p:nvPr>
        </p:nvSpPr>
        <p:spPr>
          <a:xfrm>
            <a:off x="1371600" y="4293096"/>
            <a:ext cx="6080720" cy="1345704"/>
          </a:xfrm>
        </p:spPr>
        <p:txBody>
          <a:bodyPr>
            <a:normAutofit fontScale="92500" lnSpcReduction="10000"/>
          </a:bodyPr>
          <a:lstStyle/>
          <a:p>
            <a:pPr>
              <a:lnSpc>
                <a:spcPct val="90000"/>
              </a:lnSpc>
            </a:pPr>
            <a:endParaRPr lang="en-US" b="1" dirty="0" smtClean="0">
              <a:solidFill>
                <a:srgbClr val="0000FF"/>
              </a:solidFill>
              <a:latin typeface="Tahoma" pitchFamily="34" charset="0"/>
              <a:cs typeface="Tahoma" pitchFamily="34" charset="0"/>
            </a:endParaRPr>
          </a:p>
          <a:p>
            <a:pPr>
              <a:lnSpc>
                <a:spcPct val="90000"/>
              </a:lnSpc>
            </a:pPr>
            <a:r>
              <a:rPr lang="en-US" b="1" dirty="0" smtClean="0">
                <a:solidFill>
                  <a:srgbClr val="0000FF"/>
                </a:solidFill>
                <a:latin typeface="Tahoma" pitchFamily="34" charset="0"/>
                <a:cs typeface="Tahoma" pitchFamily="34" charset="0"/>
              </a:rPr>
              <a:t>Financing inclusive green economy in Africa</a:t>
            </a:r>
          </a:p>
          <a:p>
            <a:pPr>
              <a:lnSpc>
                <a:spcPct val="90000"/>
              </a:lnSpc>
            </a:pPr>
            <a:endParaRPr lang="en-US" sz="2800" b="1" dirty="0" smtClean="0">
              <a:solidFill>
                <a:schemeClr val="accent3">
                  <a:lumMod val="50000"/>
                </a:schemeClr>
              </a:solidFill>
              <a:latin typeface="Tahoma" pitchFamily="34" charset="0"/>
              <a:cs typeface="Tahoma" pitchFamily="34" charset="0"/>
            </a:endParaRPr>
          </a:p>
          <a:p>
            <a:endParaRPr lang="en-GB" dirty="0"/>
          </a:p>
        </p:txBody>
      </p:sp>
    </p:spTree>
    <p:extLst>
      <p:ext uri="{BB962C8B-B14F-4D97-AF65-F5344CB8AC3E}">
        <p14:creationId xmlns:p14="http://schemas.microsoft.com/office/powerpoint/2010/main" val="585141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Trends and gaps in financing</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v"/>
            </a:pPr>
            <a:r>
              <a:rPr lang="en-US" b="1" dirty="0" smtClean="0">
                <a:solidFill>
                  <a:srgbClr val="0000FF"/>
                </a:solidFill>
              </a:rPr>
              <a:t>Financing SD:</a:t>
            </a:r>
          </a:p>
          <a:p>
            <a:pPr>
              <a:buFont typeface="Wingdings" panose="05000000000000000000" pitchFamily="2" charset="2"/>
              <a:buChar char="v"/>
            </a:pPr>
            <a:r>
              <a:rPr lang="en-US" b="1" dirty="0" smtClean="0"/>
              <a:t>Africa’s yearly requirements&gt;</a:t>
            </a:r>
          </a:p>
          <a:p>
            <a:pPr lvl="1"/>
            <a:r>
              <a:rPr lang="en-US" dirty="0" smtClean="0"/>
              <a:t>$</a:t>
            </a:r>
            <a:r>
              <a:rPr lang="en-US" dirty="0"/>
              <a:t>200b </a:t>
            </a:r>
            <a:r>
              <a:rPr lang="en-US" dirty="0" smtClean="0"/>
              <a:t>($100b infrastructure) , </a:t>
            </a:r>
          </a:p>
          <a:p>
            <a:pPr lvl="1"/>
            <a:r>
              <a:rPr lang="en-US" dirty="0" smtClean="0"/>
              <a:t>$2b deforestation/forest degradation costs,</a:t>
            </a:r>
          </a:p>
          <a:p>
            <a:pPr lvl="1"/>
            <a:r>
              <a:rPr lang="en-US" dirty="0" smtClean="0"/>
              <a:t>$10b for agriculture (CAADP)- $198b to green agriculture (UNEP), </a:t>
            </a:r>
          </a:p>
          <a:p>
            <a:pPr lvl="1"/>
            <a:r>
              <a:rPr lang="en-US" dirty="0" smtClean="0"/>
              <a:t>$22b sustainable water; </a:t>
            </a:r>
          </a:p>
          <a:p>
            <a:pPr lvl="1"/>
            <a:r>
              <a:rPr lang="en-US" dirty="0" smtClean="0"/>
              <a:t>Transition to </a:t>
            </a:r>
            <a:r>
              <a:rPr lang="en-US" dirty="0"/>
              <a:t>low-carbon </a:t>
            </a:r>
            <a:r>
              <a:rPr lang="en-US" dirty="0" smtClean="0"/>
              <a:t>development: $9b- </a:t>
            </a:r>
            <a:r>
              <a:rPr lang="en-US" dirty="0"/>
              <a:t>$12b/year by 2015</a:t>
            </a:r>
          </a:p>
          <a:p>
            <a:pPr lvl="1"/>
            <a:r>
              <a:rPr lang="en-US" dirty="0"/>
              <a:t>Incremental cost of </a:t>
            </a:r>
            <a:r>
              <a:rPr lang="en-US" dirty="0" smtClean="0"/>
              <a:t>CC adaptation : </a:t>
            </a:r>
            <a:r>
              <a:rPr lang="en-US" dirty="0"/>
              <a:t>$13b-$19b/year by </a:t>
            </a:r>
            <a:r>
              <a:rPr lang="en-US" dirty="0" smtClean="0"/>
              <a:t>2015;</a:t>
            </a:r>
          </a:p>
          <a:p>
            <a:r>
              <a:rPr lang="en-US" b="1" dirty="0" smtClean="0"/>
              <a:t>$1.2 </a:t>
            </a:r>
            <a:r>
              <a:rPr lang="en-US" b="1" dirty="0"/>
              <a:t>trillion for global infrastructure; </a:t>
            </a:r>
            <a:endParaRPr lang="en-US" b="1" dirty="0" smtClean="0"/>
          </a:p>
          <a:p>
            <a:r>
              <a:rPr lang="en-US" b="1" dirty="0" smtClean="0"/>
              <a:t>Best guestimate: 2 to 3 % of GDP for Africa to transition to GE</a:t>
            </a:r>
            <a:endParaRPr lang="en-US" b="1" dirty="0"/>
          </a:p>
          <a:p>
            <a:endParaRPr lang="en-US" dirty="0"/>
          </a:p>
        </p:txBody>
      </p:sp>
    </p:spTree>
    <p:extLst>
      <p:ext uri="{BB962C8B-B14F-4D97-AF65-F5344CB8AC3E}">
        <p14:creationId xmlns:p14="http://schemas.microsoft.com/office/powerpoint/2010/main" val="1607299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Trends and gaps/…</a:t>
            </a:r>
            <a:endParaRPr lang="en-US" b="1" dirty="0">
              <a:solidFill>
                <a:srgbClr val="C00000"/>
              </a:solidFill>
            </a:endParaRPr>
          </a:p>
        </p:txBody>
      </p:sp>
      <p:sp>
        <p:nvSpPr>
          <p:cNvPr id="3" name="Content Placeholder 2"/>
          <p:cNvSpPr>
            <a:spLocks noGrp="1"/>
          </p:cNvSpPr>
          <p:nvPr>
            <p:ph idx="1"/>
          </p:nvPr>
        </p:nvSpPr>
        <p:spPr/>
        <p:txBody>
          <a:bodyPr>
            <a:normAutofit/>
          </a:bodyPr>
          <a:lstStyle/>
          <a:p>
            <a:pPr>
              <a:lnSpc>
                <a:spcPct val="80000"/>
              </a:lnSpc>
              <a:buFont typeface="Wingdings" panose="05000000000000000000" pitchFamily="2" charset="2"/>
              <a:buChar char="v"/>
            </a:pPr>
            <a:r>
              <a:rPr lang="en-US" b="1" dirty="0"/>
              <a:t>National green economy plans and </a:t>
            </a:r>
            <a:r>
              <a:rPr lang="en-US" b="1" dirty="0" smtClean="0"/>
              <a:t> their funding </a:t>
            </a:r>
            <a:r>
              <a:rPr lang="en-US" b="1" dirty="0"/>
              <a:t>facilities:</a:t>
            </a:r>
          </a:p>
          <a:p>
            <a:pPr lvl="1">
              <a:lnSpc>
                <a:spcPct val="80000"/>
              </a:lnSpc>
            </a:pPr>
            <a:r>
              <a:rPr lang="en-US" sz="2200" dirty="0"/>
              <a:t>Ethiopia’s Climate Resilient Green  Economy  (CRGE) Strategy and CRGE Facility;</a:t>
            </a:r>
          </a:p>
          <a:p>
            <a:pPr lvl="1">
              <a:lnSpc>
                <a:spcPct val="80000"/>
              </a:lnSpc>
            </a:pPr>
            <a:r>
              <a:rPr lang="en-US" sz="2200" dirty="0"/>
              <a:t>Rwanda’s national climate change and environment fund (FONERWA)</a:t>
            </a:r>
          </a:p>
          <a:p>
            <a:pPr lvl="1">
              <a:lnSpc>
                <a:spcPct val="80000"/>
              </a:lnSpc>
            </a:pPr>
            <a:r>
              <a:rPr lang="en-US" sz="2200" dirty="0"/>
              <a:t>South Africa’s National Strategy for Sustainable Development and the Green </a:t>
            </a:r>
            <a:r>
              <a:rPr lang="en-US" sz="2200" dirty="0" smtClean="0"/>
              <a:t>Fund</a:t>
            </a:r>
          </a:p>
          <a:p>
            <a:pPr>
              <a:lnSpc>
                <a:spcPct val="80000"/>
              </a:lnSpc>
              <a:buFont typeface="Wingdings" panose="05000000000000000000" pitchFamily="2" charset="2"/>
              <a:buChar char="v"/>
            </a:pPr>
            <a:r>
              <a:rPr lang="en-US" b="1" dirty="0" smtClean="0"/>
              <a:t>Multilateral climate financing mechanisms:</a:t>
            </a:r>
          </a:p>
          <a:p>
            <a:pPr lvl="1">
              <a:lnSpc>
                <a:spcPct val="80000"/>
              </a:lnSpc>
            </a:pPr>
            <a:r>
              <a:rPr lang="en-US" sz="2200" dirty="0"/>
              <a:t>The Clean Development Mechanism (CDM);</a:t>
            </a:r>
          </a:p>
          <a:p>
            <a:pPr lvl="1">
              <a:lnSpc>
                <a:spcPct val="80000"/>
              </a:lnSpc>
            </a:pPr>
            <a:r>
              <a:rPr lang="en-US" sz="2200" dirty="0"/>
              <a:t>The Global Environment Facility (GEF</a:t>
            </a:r>
            <a:r>
              <a:rPr lang="en-US" sz="2200" dirty="0" smtClean="0"/>
              <a:t>) and Climate Investment Funds (CIF);</a:t>
            </a:r>
            <a:endParaRPr lang="en-US" sz="2200" dirty="0"/>
          </a:p>
          <a:p>
            <a:pPr lvl="1">
              <a:lnSpc>
                <a:spcPct val="80000"/>
              </a:lnSpc>
            </a:pPr>
            <a:r>
              <a:rPr lang="en-US" sz="2200" dirty="0"/>
              <a:t>UN REDD/REDD+ </a:t>
            </a:r>
            <a:r>
              <a:rPr lang="en-US" sz="2200" dirty="0" err="1"/>
              <a:t>programme</a:t>
            </a:r>
            <a:endParaRPr lang="en-US" sz="2200" dirty="0"/>
          </a:p>
          <a:p>
            <a:pPr lvl="1">
              <a:lnSpc>
                <a:spcPct val="80000"/>
              </a:lnSpc>
              <a:buFont typeface="Wingdings" panose="05000000000000000000" pitchFamily="2" charset="2"/>
              <a:buChar char="v"/>
            </a:pPr>
            <a:endParaRPr lang="en-US" b="1" dirty="0" smtClean="0"/>
          </a:p>
          <a:p>
            <a:pPr lvl="1">
              <a:lnSpc>
                <a:spcPct val="80000"/>
              </a:lnSpc>
              <a:buFont typeface="Wingdings" panose="05000000000000000000" pitchFamily="2" charset="2"/>
              <a:buChar char="v"/>
            </a:pPr>
            <a:endParaRPr lang="en-US" b="1" dirty="0"/>
          </a:p>
          <a:p>
            <a:pPr lvl="1">
              <a:lnSpc>
                <a:spcPct val="80000"/>
              </a:lnSpc>
            </a:pPr>
            <a:endParaRPr lang="en-US" sz="2200" dirty="0"/>
          </a:p>
        </p:txBody>
      </p:sp>
    </p:spTree>
    <p:extLst>
      <p:ext uri="{BB962C8B-B14F-4D97-AF65-F5344CB8AC3E}">
        <p14:creationId xmlns:p14="http://schemas.microsoft.com/office/powerpoint/2010/main" val="1825169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Trends and gaps/…</a:t>
            </a:r>
            <a:endParaRPr lang="en-US" b="1" dirty="0">
              <a:solidFill>
                <a:srgbClr val="C00000"/>
              </a:solidFill>
            </a:endParaRPr>
          </a:p>
        </p:txBody>
      </p:sp>
      <p:sp>
        <p:nvSpPr>
          <p:cNvPr id="3" name="Content Placeholder 2"/>
          <p:cNvSpPr>
            <a:spLocks noGrp="1"/>
          </p:cNvSpPr>
          <p:nvPr>
            <p:ph idx="1"/>
          </p:nvPr>
        </p:nvSpPr>
        <p:spPr/>
        <p:txBody>
          <a:bodyPr>
            <a:normAutofit/>
          </a:bodyPr>
          <a:lstStyle/>
          <a:p>
            <a:pPr>
              <a:lnSpc>
                <a:spcPct val="80000"/>
              </a:lnSpc>
              <a:buFont typeface="Wingdings" panose="05000000000000000000" pitchFamily="2" charset="2"/>
              <a:buChar char="v"/>
            </a:pPr>
            <a:r>
              <a:rPr lang="en-US" b="1" dirty="0" smtClean="0"/>
              <a:t>Green bonds:</a:t>
            </a:r>
            <a:endParaRPr lang="en-US" b="1" dirty="0"/>
          </a:p>
          <a:p>
            <a:pPr lvl="1">
              <a:lnSpc>
                <a:spcPct val="80000"/>
              </a:lnSpc>
            </a:pPr>
            <a:r>
              <a:rPr lang="en-US" sz="2200" dirty="0" smtClean="0"/>
              <a:t>$15b raised through green bonds market- mainly for renewable energy projects;</a:t>
            </a:r>
            <a:endParaRPr lang="en-US" sz="2200" dirty="0"/>
          </a:p>
          <a:p>
            <a:pPr lvl="1">
              <a:lnSpc>
                <a:spcPct val="80000"/>
              </a:lnSpc>
            </a:pPr>
            <a:r>
              <a:rPr lang="en-US" sz="2200" dirty="0" smtClean="0"/>
              <a:t>World Bank green bond facility launched in 2008: $5.6b (62 transactions, 17 currencies);</a:t>
            </a:r>
          </a:p>
          <a:p>
            <a:pPr lvl="1">
              <a:lnSpc>
                <a:spcPct val="80000"/>
              </a:lnSpc>
            </a:pPr>
            <a:endParaRPr lang="en-US" sz="2200" dirty="0" smtClean="0"/>
          </a:p>
          <a:p>
            <a:pPr>
              <a:lnSpc>
                <a:spcPct val="80000"/>
              </a:lnSpc>
              <a:buFont typeface="Wingdings" panose="05000000000000000000" pitchFamily="2" charset="2"/>
              <a:buChar char="v"/>
            </a:pPr>
            <a:r>
              <a:rPr lang="en-US" b="1" dirty="0" smtClean="0"/>
              <a:t>Official development assistance:</a:t>
            </a:r>
          </a:p>
          <a:p>
            <a:pPr lvl="1">
              <a:lnSpc>
                <a:spcPct val="90000"/>
              </a:lnSpc>
            </a:pPr>
            <a:r>
              <a:rPr lang="en-US" sz="2200" dirty="0" smtClean="0"/>
              <a:t>Not transparent and pledges not forthcoming;</a:t>
            </a:r>
          </a:p>
          <a:p>
            <a:pPr marL="457200" lvl="1" indent="0">
              <a:lnSpc>
                <a:spcPct val="90000"/>
              </a:lnSpc>
              <a:buNone/>
            </a:pPr>
            <a:endParaRPr lang="en-US" sz="2200" dirty="0"/>
          </a:p>
          <a:p>
            <a:pPr>
              <a:lnSpc>
                <a:spcPct val="80000"/>
              </a:lnSpc>
              <a:buFont typeface="Wingdings" panose="05000000000000000000" pitchFamily="2" charset="2"/>
              <a:buChar char="v"/>
            </a:pPr>
            <a:r>
              <a:rPr lang="en-US" b="1" dirty="0" smtClean="0"/>
              <a:t>Private investment flows</a:t>
            </a:r>
          </a:p>
          <a:p>
            <a:pPr lvl="1">
              <a:lnSpc>
                <a:spcPct val="80000"/>
              </a:lnSpc>
            </a:pPr>
            <a:r>
              <a:rPr lang="en-US" sz="2200" dirty="0" smtClean="0"/>
              <a:t>Focused on natural resource sector</a:t>
            </a:r>
            <a:endParaRPr lang="en-US" sz="2200" dirty="0"/>
          </a:p>
          <a:p>
            <a:pPr lvl="1">
              <a:lnSpc>
                <a:spcPct val="80000"/>
              </a:lnSpc>
              <a:buFont typeface="Wingdings" panose="05000000000000000000" pitchFamily="2" charset="2"/>
              <a:buChar char="v"/>
            </a:pPr>
            <a:endParaRPr lang="en-US" b="1" dirty="0" smtClean="0"/>
          </a:p>
          <a:p>
            <a:pPr lvl="1">
              <a:lnSpc>
                <a:spcPct val="80000"/>
              </a:lnSpc>
              <a:buFont typeface="Wingdings" panose="05000000000000000000" pitchFamily="2" charset="2"/>
              <a:buChar char="v"/>
            </a:pPr>
            <a:endParaRPr lang="en-US" b="1" dirty="0"/>
          </a:p>
          <a:p>
            <a:pPr lvl="1">
              <a:lnSpc>
                <a:spcPct val="80000"/>
              </a:lnSpc>
            </a:pPr>
            <a:endParaRPr lang="en-US" sz="2200" dirty="0"/>
          </a:p>
        </p:txBody>
      </p:sp>
    </p:spTree>
    <p:extLst>
      <p:ext uri="{BB962C8B-B14F-4D97-AF65-F5344CB8AC3E}">
        <p14:creationId xmlns:p14="http://schemas.microsoft.com/office/powerpoint/2010/main" val="840526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Challenges and opportunities</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solidFill>
                  <a:srgbClr val="0000FF"/>
                </a:solidFill>
              </a:rPr>
              <a:t>Challenges: </a:t>
            </a:r>
          </a:p>
          <a:p>
            <a:pPr>
              <a:buFont typeface="Wingdings" panose="05000000000000000000" pitchFamily="2" charset="2"/>
              <a:buChar char="v"/>
            </a:pPr>
            <a:r>
              <a:rPr lang="en-US" b="1" dirty="0"/>
              <a:t>No policy framework to guide the transition to IGE- policy and institutional risks; </a:t>
            </a:r>
          </a:p>
          <a:p>
            <a:pPr>
              <a:buFont typeface="Wingdings" panose="05000000000000000000" pitchFamily="2" charset="2"/>
              <a:buChar char="v"/>
            </a:pPr>
            <a:r>
              <a:rPr lang="en-US" b="1" dirty="0" smtClean="0"/>
              <a:t>Comprehensive estimates required based on sectoral requirements with complete data;</a:t>
            </a:r>
          </a:p>
          <a:p>
            <a:pPr>
              <a:buFont typeface="Wingdings" panose="05000000000000000000" pitchFamily="2" charset="2"/>
              <a:buChar char="v"/>
            </a:pPr>
            <a:r>
              <a:rPr lang="en-US" b="1" dirty="0" smtClean="0"/>
              <a:t>Huge competition for public resources ( development priorities); </a:t>
            </a:r>
          </a:p>
          <a:p>
            <a:pPr>
              <a:buFont typeface="Wingdings" panose="05000000000000000000" pitchFamily="2" charset="2"/>
              <a:buChar char="v"/>
            </a:pPr>
            <a:r>
              <a:rPr lang="en-US" b="1" dirty="0" smtClean="0"/>
              <a:t>Risk associated with private financing;</a:t>
            </a:r>
          </a:p>
          <a:p>
            <a:pPr>
              <a:buFont typeface="Wingdings" panose="05000000000000000000" pitchFamily="2" charset="2"/>
              <a:buChar char="v"/>
            </a:pPr>
            <a:r>
              <a:rPr lang="en-US" b="1" dirty="0" smtClean="0"/>
              <a:t>Green projects have longer gestation periods than most investor’s planning horizons;</a:t>
            </a:r>
          </a:p>
          <a:p>
            <a:pPr>
              <a:buFont typeface="Wingdings" panose="05000000000000000000" pitchFamily="2" charset="2"/>
              <a:buChar char="v"/>
            </a:pPr>
            <a:r>
              <a:rPr lang="en-US" b="1" dirty="0" smtClean="0"/>
              <a:t>Unfulfilled pledges to SD in developing countries;</a:t>
            </a:r>
          </a:p>
          <a:p>
            <a:pPr>
              <a:buFont typeface="Wingdings" panose="05000000000000000000" pitchFamily="2" charset="2"/>
              <a:buChar char="v"/>
            </a:pPr>
            <a:r>
              <a:rPr lang="en-US" b="1" dirty="0" smtClean="0"/>
              <a:t>Multiplicity of financing mechanisms- fragmented approach;</a:t>
            </a:r>
          </a:p>
          <a:p>
            <a:pPr>
              <a:buFont typeface="Wingdings" panose="05000000000000000000" pitchFamily="2" charset="2"/>
              <a:buChar char="v"/>
            </a:pPr>
            <a:r>
              <a:rPr lang="en-US" b="1" dirty="0" smtClean="0"/>
              <a:t>Underdeveloped capital markets ;</a:t>
            </a:r>
          </a:p>
          <a:p>
            <a:pPr>
              <a:buFont typeface="Wingdings" panose="05000000000000000000" pitchFamily="2" charset="2"/>
              <a:buChar char="v"/>
            </a:pPr>
            <a:r>
              <a:rPr lang="en-US" b="1" dirty="0" smtClean="0"/>
              <a:t>“Identity crisis”- Investors targeting profits not green sectors. </a:t>
            </a:r>
          </a:p>
          <a:p>
            <a:pPr>
              <a:buFont typeface="Wingdings" panose="05000000000000000000" pitchFamily="2" charset="2"/>
              <a:buChar char="v"/>
            </a:pPr>
            <a:endParaRPr lang="en-US" b="1" dirty="0" smtClean="0"/>
          </a:p>
          <a:p>
            <a:endParaRPr lang="en-US" b="1" dirty="0"/>
          </a:p>
        </p:txBody>
      </p:sp>
    </p:spTree>
    <p:extLst>
      <p:ext uri="{BB962C8B-B14F-4D97-AF65-F5344CB8AC3E}">
        <p14:creationId xmlns:p14="http://schemas.microsoft.com/office/powerpoint/2010/main" val="4041781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Challenges and opportunities/…</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rgbClr val="0000FF"/>
                </a:solidFill>
              </a:rPr>
              <a:t>Opportunities: </a:t>
            </a:r>
          </a:p>
          <a:p>
            <a:pPr>
              <a:lnSpc>
                <a:spcPct val="80000"/>
              </a:lnSpc>
              <a:buFont typeface="Wingdings" panose="05000000000000000000" pitchFamily="2" charset="2"/>
              <a:buChar char="v"/>
            </a:pPr>
            <a:r>
              <a:rPr lang="en-US" dirty="0"/>
              <a:t>GE </a:t>
            </a:r>
            <a:r>
              <a:rPr lang="en-US" dirty="0"/>
              <a:t>is a platform for poverty eradication and wealth creation;</a:t>
            </a:r>
          </a:p>
          <a:p>
            <a:pPr>
              <a:lnSpc>
                <a:spcPct val="80000"/>
              </a:lnSpc>
              <a:buFont typeface="Wingdings" panose="05000000000000000000" pitchFamily="2" charset="2"/>
              <a:buChar char="v"/>
            </a:pPr>
            <a:r>
              <a:rPr lang="en-US" dirty="0"/>
              <a:t>GE strategies </a:t>
            </a:r>
            <a:r>
              <a:rPr lang="en-US" dirty="0"/>
              <a:t>and </a:t>
            </a:r>
            <a:r>
              <a:rPr lang="en-US" dirty="0" err="1"/>
              <a:t>programmes</a:t>
            </a:r>
            <a:r>
              <a:rPr lang="en-US" dirty="0"/>
              <a:t> are marketing </a:t>
            </a:r>
            <a:r>
              <a:rPr lang="en-US" dirty="0"/>
              <a:t>tools;</a:t>
            </a:r>
          </a:p>
          <a:p>
            <a:pPr>
              <a:lnSpc>
                <a:spcPct val="80000"/>
              </a:lnSpc>
              <a:buFont typeface="Wingdings" panose="05000000000000000000" pitchFamily="2" charset="2"/>
              <a:buChar char="v"/>
            </a:pPr>
            <a:r>
              <a:rPr lang="en-US" dirty="0"/>
              <a:t>Building domestic financial markets, and competitive private sector;</a:t>
            </a:r>
          </a:p>
          <a:p>
            <a:pPr>
              <a:lnSpc>
                <a:spcPct val="80000"/>
              </a:lnSpc>
              <a:buFont typeface="Wingdings" panose="05000000000000000000" pitchFamily="2" charset="2"/>
              <a:buChar char="v"/>
            </a:pPr>
            <a:r>
              <a:rPr lang="en-US" dirty="0"/>
              <a:t>Potential for green bonds market to flourish (secondary transactions are key);</a:t>
            </a:r>
          </a:p>
          <a:p>
            <a:pPr>
              <a:lnSpc>
                <a:spcPct val="80000"/>
              </a:lnSpc>
              <a:buFont typeface="Wingdings" panose="05000000000000000000" pitchFamily="2" charset="2"/>
              <a:buChar char="v"/>
            </a:pPr>
            <a:r>
              <a:rPr lang="en-US" dirty="0" smtClean="0"/>
              <a:t>Channeling private investment flows to priority sectors </a:t>
            </a:r>
            <a:r>
              <a:rPr lang="en-US" dirty="0"/>
              <a:t>(not just natural resources);</a:t>
            </a:r>
          </a:p>
          <a:p>
            <a:pPr>
              <a:lnSpc>
                <a:spcPct val="80000"/>
              </a:lnSpc>
              <a:buFont typeface="Wingdings" panose="05000000000000000000" pitchFamily="2" charset="2"/>
              <a:buChar char="v"/>
            </a:pPr>
            <a:r>
              <a:rPr lang="en-US" dirty="0" smtClean="0"/>
              <a:t>Improve </a:t>
            </a:r>
            <a:r>
              <a:rPr lang="en-US" dirty="0"/>
              <a:t>investment climate and channel resources to the wider </a:t>
            </a:r>
            <a:r>
              <a:rPr lang="en-US" dirty="0" smtClean="0"/>
              <a:t>economy</a:t>
            </a:r>
            <a:endParaRPr lang="en-US" sz="2200" dirty="0" smtClean="0"/>
          </a:p>
          <a:p>
            <a:pPr>
              <a:lnSpc>
                <a:spcPct val="80000"/>
              </a:lnSpc>
              <a:buFont typeface="Wingdings" panose="05000000000000000000" pitchFamily="2" charset="2"/>
              <a:buChar char="v"/>
            </a:pPr>
            <a:endParaRPr lang="en-US" sz="2200" b="1" dirty="0"/>
          </a:p>
          <a:p>
            <a:endParaRPr lang="en-US" b="1" dirty="0" smtClean="0">
              <a:solidFill>
                <a:srgbClr val="0000FF"/>
              </a:solidFill>
            </a:endParaRPr>
          </a:p>
          <a:p>
            <a:endParaRPr lang="en-US" b="1" dirty="0">
              <a:solidFill>
                <a:srgbClr val="0000FF"/>
              </a:solidFill>
            </a:endParaRPr>
          </a:p>
        </p:txBody>
      </p:sp>
    </p:spTree>
    <p:extLst>
      <p:ext uri="{BB962C8B-B14F-4D97-AF65-F5344CB8AC3E}">
        <p14:creationId xmlns:p14="http://schemas.microsoft.com/office/powerpoint/2010/main" val="463686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800000"/>
                </a:solidFill>
              </a:rPr>
              <a:t>Key Messages</a:t>
            </a:r>
            <a:endParaRPr lang="en-US" b="1" dirty="0">
              <a:solidFill>
                <a:srgbClr val="800000"/>
              </a:solidFill>
            </a:endParaRPr>
          </a:p>
        </p:txBody>
      </p:sp>
      <p:sp>
        <p:nvSpPr>
          <p:cNvPr id="3" name="Content Placeholder 2"/>
          <p:cNvSpPr>
            <a:spLocks noGrp="1"/>
          </p:cNvSpPr>
          <p:nvPr>
            <p:ph idx="1"/>
          </p:nvPr>
        </p:nvSpPr>
        <p:spPr>
          <a:xfrm>
            <a:off x="611560" y="1340769"/>
            <a:ext cx="8075240" cy="4680520"/>
          </a:xfrm>
        </p:spPr>
        <p:txBody>
          <a:bodyPr>
            <a:normAutofit fontScale="55000" lnSpcReduction="20000"/>
          </a:bodyPr>
          <a:lstStyle/>
          <a:p>
            <a:pPr algn="just">
              <a:lnSpc>
                <a:spcPct val="80000"/>
              </a:lnSpc>
              <a:buFont typeface="Wingdings" pitchFamily="2" charset="2"/>
              <a:buChar char="q"/>
            </a:pPr>
            <a:endParaRPr lang="en-US" sz="1600" b="1" dirty="0" smtClean="0">
              <a:latin typeface="Trebuchet MS" pitchFamily="34" charset="0"/>
              <a:cs typeface="Arial" pitchFamily="34" charset="0"/>
            </a:endParaRPr>
          </a:p>
          <a:p>
            <a:pPr>
              <a:buFont typeface="Wingdings" pitchFamily="2" charset="2"/>
              <a:buChar char="q"/>
            </a:pPr>
            <a:r>
              <a:rPr lang="en-US" sz="4100" dirty="0"/>
              <a:t>There is need for comprehensive estimate of the financial resources required for African countries to transition to an IGE</a:t>
            </a:r>
            <a:r>
              <a:rPr lang="en-US" sz="4100" dirty="0" smtClean="0"/>
              <a:t>;</a:t>
            </a:r>
          </a:p>
          <a:p>
            <a:pPr marL="0" indent="0">
              <a:buNone/>
            </a:pPr>
            <a:endParaRPr lang="en-US" sz="4100" dirty="0"/>
          </a:p>
          <a:p>
            <a:pPr>
              <a:buFont typeface="Wingdings" pitchFamily="2" charset="2"/>
              <a:buChar char="q"/>
            </a:pPr>
            <a:r>
              <a:rPr lang="en-US" sz="4100" dirty="0"/>
              <a:t>Private investment  in natural resource based sectors is at all time high in Africa. </a:t>
            </a:r>
            <a:r>
              <a:rPr lang="en-US" sz="4100" dirty="0"/>
              <a:t>To achieve a broader and inclusive economic diversification and to further galvanize economic growth, there is need to channel public and private investment to complementary sectors</a:t>
            </a:r>
            <a:r>
              <a:rPr lang="en-US" sz="4100" dirty="0" smtClean="0"/>
              <a:t>;</a:t>
            </a:r>
          </a:p>
          <a:p>
            <a:pPr>
              <a:buFont typeface="Wingdings" pitchFamily="2" charset="2"/>
              <a:buChar char="q"/>
            </a:pPr>
            <a:endParaRPr lang="en-US" sz="4100" dirty="0"/>
          </a:p>
          <a:p>
            <a:pPr>
              <a:buFont typeface="Wingdings" pitchFamily="2" charset="2"/>
              <a:buChar char="q"/>
            </a:pPr>
            <a:r>
              <a:rPr lang="en-US" sz="4100" dirty="0"/>
              <a:t>Bank based financial services and credit are critical for SMEs in Africa. Non-traditional financing options should be explored within the framework of national development. In this regard, private sector and financial market development should be part of the financing strategy;</a:t>
            </a:r>
          </a:p>
          <a:p>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335931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1412776"/>
            <a:ext cx="8219256" cy="4713387"/>
          </a:xfrm>
        </p:spPr>
        <p:txBody>
          <a:bodyPr>
            <a:normAutofit/>
          </a:bodyPr>
          <a:lstStyle/>
          <a:p>
            <a:pPr>
              <a:buFont typeface="Wingdings" pitchFamily="2" charset="2"/>
              <a:buChar char="q"/>
            </a:pPr>
            <a:r>
              <a:rPr lang="en-US" sz="2500" dirty="0"/>
              <a:t>The international community should address the fragmentation of sustainable development funding mechanisms. </a:t>
            </a:r>
            <a:r>
              <a:rPr lang="en-US" sz="2500" dirty="0"/>
              <a:t>GE strategies are </a:t>
            </a:r>
            <a:r>
              <a:rPr lang="en-US" sz="2500" dirty="0"/>
              <a:t>an opportunity </a:t>
            </a:r>
            <a:r>
              <a:rPr lang="en-US" sz="2500" dirty="0"/>
              <a:t>fulfilling international </a:t>
            </a:r>
            <a:r>
              <a:rPr lang="en-US" sz="2500" dirty="0"/>
              <a:t>commitments towards sustainable development </a:t>
            </a:r>
            <a:r>
              <a:rPr lang="en-US" sz="2500" dirty="0"/>
              <a:t>financing</a:t>
            </a:r>
            <a:r>
              <a:rPr lang="en-US" sz="2500" dirty="0" smtClean="0"/>
              <a:t>;</a:t>
            </a:r>
          </a:p>
          <a:p>
            <a:pPr marL="0" indent="0">
              <a:buNone/>
            </a:pPr>
            <a:endParaRPr lang="en-US" sz="2500" dirty="0"/>
          </a:p>
          <a:p>
            <a:pPr>
              <a:buFont typeface="Wingdings" pitchFamily="2" charset="2"/>
              <a:buChar char="q"/>
            </a:pPr>
            <a:r>
              <a:rPr lang="en-US" sz="2500" dirty="0"/>
              <a:t>International partners </a:t>
            </a:r>
            <a:r>
              <a:rPr lang="en-US" sz="2500" dirty="0"/>
              <a:t>could </a:t>
            </a:r>
            <a:r>
              <a:rPr lang="en-US" sz="2500" dirty="0"/>
              <a:t>support the initial investments but domestic resource mobilization will be critical during the transition. In this regard, there is need for effective deployment of international support, and enhancing domestic resource mobilization. </a:t>
            </a:r>
          </a:p>
          <a:p>
            <a:endParaRPr lang="en-US" dirty="0"/>
          </a:p>
        </p:txBody>
      </p:sp>
    </p:spTree>
    <p:extLst>
      <p:ext uri="{BB962C8B-B14F-4D97-AF65-F5344CB8AC3E}">
        <p14:creationId xmlns:p14="http://schemas.microsoft.com/office/powerpoint/2010/main" val="1574667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US" b="1" dirty="0" smtClean="0">
              <a:solidFill>
                <a:srgbClr val="0000FF"/>
              </a:solidFill>
              <a:latin typeface="Verdana" pitchFamily="34" charset="0"/>
            </a:endParaRPr>
          </a:p>
          <a:p>
            <a:pPr marL="0" indent="0">
              <a:buNone/>
            </a:pPr>
            <a:endParaRPr lang="en-US" b="1" dirty="0" smtClean="0">
              <a:solidFill>
                <a:srgbClr val="0000FF"/>
              </a:solidFill>
              <a:latin typeface="Verdana" pitchFamily="34" charset="0"/>
            </a:endParaRPr>
          </a:p>
          <a:p>
            <a:pPr marL="0" indent="0" algn="ctr">
              <a:buNone/>
            </a:pPr>
            <a:r>
              <a:rPr lang="en-US" b="1" dirty="0" smtClean="0">
                <a:solidFill>
                  <a:srgbClr val="0000FF"/>
                </a:solidFill>
                <a:latin typeface="Verdana" pitchFamily="34" charset="0"/>
              </a:rPr>
              <a:t>Thank You</a:t>
            </a:r>
          </a:p>
          <a:p>
            <a:endParaRPr lang="en-GB" dirty="0"/>
          </a:p>
        </p:txBody>
      </p:sp>
    </p:spTree>
    <p:extLst>
      <p:ext uri="{BB962C8B-B14F-4D97-AF65-F5344CB8AC3E}">
        <p14:creationId xmlns:p14="http://schemas.microsoft.com/office/powerpoint/2010/main" val="3466590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Outline</a:t>
            </a:r>
            <a:endParaRPr lang="en-US" dirty="0">
              <a:solidFill>
                <a:srgbClr val="0000FF"/>
              </a:solidFill>
            </a:endParaRPr>
          </a:p>
        </p:txBody>
      </p:sp>
      <p:sp>
        <p:nvSpPr>
          <p:cNvPr id="3" name="Content Placeholder 2"/>
          <p:cNvSpPr>
            <a:spLocks noGrp="1"/>
          </p:cNvSpPr>
          <p:nvPr>
            <p:ph idx="1"/>
          </p:nvPr>
        </p:nvSpPr>
        <p:spPr/>
        <p:txBody>
          <a:bodyPr/>
          <a:lstStyle/>
          <a:p>
            <a:r>
              <a:rPr lang="en-US" b="1" dirty="0" smtClean="0"/>
              <a:t>Introduction </a:t>
            </a:r>
          </a:p>
          <a:p>
            <a:r>
              <a:rPr lang="en-US" b="1" dirty="0" smtClean="0"/>
              <a:t>The role of finance in fostering an IGE</a:t>
            </a:r>
          </a:p>
          <a:p>
            <a:r>
              <a:rPr lang="en-US" b="1" dirty="0" smtClean="0"/>
              <a:t>Trends and gaps in financing</a:t>
            </a:r>
          </a:p>
          <a:p>
            <a:r>
              <a:rPr lang="en-US" b="1" dirty="0" smtClean="0"/>
              <a:t>Challenges and opportunities</a:t>
            </a:r>
          </a:p>
          <a:p>
            <a:r>
              <a:rPr lang="en-US" b="1" dirty="0" smtClean="0"/>
              <a:t>Key </a:t>
            </a:r>
            <a:r>
              <a:rPr lang="en-US" b="1" dirty="0"/>
              <a:t>messages</a:t>
            </a:r>
          </a:p>
          <a:p>
            <a:endParaRPr lang="en-US" b="1" dirty="0"/>
          </a:p>
        </p:txBody>
      </p:sp>
    </p:spTree>
    <p:extLst>
      <p:ext uri="{BB962C8B-B14F-4D97-AF65-F5344CB8AC3E}">
        <p14:creationId xmlns:p14="http://schemas.microsoft.com/office/powerpoint/2010/main" val="426623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80000"/>
              </a:lnSpc>
              <a:spcBef>
                <a:spcPct val="20000"/>
              </a:spcBef>
            </a:pPr>
            <a:r>
              <a:rPr lang="en-US" sz="3000" b="1" dirty="0" smtClean="0">
                <a:solidFill>
                  <a:srgbClr val="800000"/>
                </a:solidFill>
                <a:latin typeface="Tahoma" pitchFamily="34" charset="0"/>
                <a:ea typeface="+mn-ea"/>
                <a:cs typeface="Tahoma" pitchFamily="34" charset="0"/>
              </a:rPr>
              <a:t>Introduction</a:t>
            </a:r>
            <a:endParaRPr lang="en-GB" sz="3000" b="1" dirty="0">
              <a:solidFill>
                <a:srgbClr val="800000"/>
              </a:solidFill>
              <a:latin typeface="Tahoma" pitchFamily="34" charset="0"/>
              <a:ea typeface="+mn-ea"/>
              <a:cs typeface="Tahoma" pitchFamily="34" charset="0"/>
            </a:endParaRPr>
          </a:p>
        </p:txBody>
      </p:sp>
      <p:sp>
        <p:nvSpPr>
          <p:cNvPr id="3" name="Content Placeholder 2"/>
          <p:cNvSpPr>
            <a:spLocks noGrp="1"/>
          </p:cNvSpPr>
          <p:nvPr>
            <p:ph idx="1"/>
          </p:nvPr>
        </p:nvSpPr>
        <p:spPr>
          <a:xfrm>
            <a:off x="395536" y="1412776"/>
            <a:ext cx="8640960" cy="4968552"/>
          </a:xfrm>
        </p:spPr>
        <p:txBody>
          <a:bodyPr>
            <a:normAutofit/>
          </a:bodyPr>
          <a:lstStyle/>
          <a:p>
            <a:pPr>
              <a:lnSpc>
                <a:spcPct val="80000"/>
              </a:lnSpc>
              <a:buFont typeface="Wingdings" charset="2"/>
              <a:buChar char="v"/>
            </a:pPr>
            <a:r>
              <a:rPr lang="en-US" dirty="0"/>
              <a:t>The transition to a green economy will require major investments and structural changes, all of which will </a:t>
            </a:r>
            <a:r>
              <a:rPr lang="en-US" dirty="0" smtClean="0"/>
              <a:t>require financial resources to materialize;</a:t>
            </a:r>
          </a:p>
          <a:p>
            <a:pPr>
              <a:lnSpc>
                <a:spcPct val="80000"/>
              </a:lnSpc>
              <a:buFont typeface="Wingdings" charset="2"/>
              <a:buChar char="v"/>
            </a:pPr>
            <a:endParaRPr lang="en-US" dirty="0"/>
          </a:p>
          <a:p>
            <a:pPr>
              <a:lnSpc>
                <a:spcPct val="80000"/>
              </a:lnSpc>
              <a:buFont typeface="Wingdings" charset="2"/>
              <a:buChar char="v"/>
            </a:pPr>
            <a:r>
              <a:rPr lang="en-US" dirty="0" smtClean="0"/>
              <a:t>Financial resources are required for effective deployment of all enablers of IGE (technology; capacity </a:t>
            </a:r>
            <a:r>
              <a:rPr lang="en-US" dirty="0" err="1" smtClean="0"/>
              <a:t>devt</a:t>
            </a:r>
            <a:r>
              <a:rPr lang="en-US" dirty="0" smtClean="0"/>
              <a:t>; institutions and policies);</a:t>
            </a:r>
          </a:p>
          <a:p>
            <a:pPr algn="just">
              <a:lnSpc>
                <a:spcPct val="80000"/>
              </a:lnSpc>
              <a:buFont typeface="Wingdings" pitchFamily="2" charset="2"/>
              <a:buChar char="q"/>
            </a:pPr>
            <a:endParaRPr lang="en-US" b="1" dirty="0" smtClean="0"/>
          </a:p>
          <a:p>
            <a:pPr algn="just">
              <a:lnSpc>
                <a:spcPct val="80000"/>
              </a:lnSpc>
              <a:buFont typeface="Wingdings" pitchFamily="2" charset="2"/>
              <a:buChar char="q"/>
            </a:pPr>
            <a:endParaRPr lang="en-US" b="1" dirty="0" smtClean="0"/>
          </a:p>
        </p:txBody>
      </p:sp>
    </p:spTree>
    <p:extLst>
      <p:ext uri="{BB962C8B-B14F-4D97-AF65-F5344CB8AC3E}">
        <p14:creationId xmlns:p14="http://schemas.microsoft.com/office/powerpoint/2010/main" val="16773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80000"/>
              </a:lnSpc>
              <a:spcBef>
                <a:spcPct val="20000"/>
              </a:spcBef>
            </a:pPr>
            <a:r>
              <a:rPr lang="en-US" sz="3000" b="1" dirty="0" smtClean="0">
                <a:solidFill>
                  <a:srgbClr val="800000"/>
                </a:solidFill>
                <a:latin typeface="Tahoma" pitchFamily="34" charset="0"/>
                <a:ea typeface="+mn-ea"/>
                <a:cs typeface="Tahoma" pitchFamily="34" charset="0"/>
              </a:rPr>
              <a:t>Introduction/…</a:t>
            </a:r>
            <a:endParaRPr lang="en-GB" sz="3000" b="1" dirty="0">
              <a:solidFill>
                <a:srgbClr val="800000"/>
              </a:solidFill>
              <a:latin typeface="Tahoma" pitchFamily="34" charset="0"/>
              <a:ea typeface="+mn-ea"/>
              <a:cs typeface="Tahoma" pitchFamily="34" charset="0"/>
            </a:endParaRPr>
          </a:p>
        </p:txBody>
      </p:sp>
      <p:sp>
        <p:nvSpPr>
          <p:cNvPr id="3" name="Content Placeholder 2"/>
          <p:cNvSpPr>
            <a:spLocks noGrp="1"/>
          </p:cNvSpPr>
          <p:nvPr>
            <p:ph idx="1"/>
          </p:nvPr>
        </p:nvSpPr>
        <p:spPr>
          <a:xfrm>
            <a:off x="395536" y="1412776"/>
            <a:ext cx="8640960" cy="4968552"/>
          </a:xfrm>
        </p:spPr>
        <p:txBody>
          <a:bodyPr>
            <a:normAutofit/>
          </a:bodyPr>
          <a:lstStyle/>
          <a:p>
            <a:pPr algn="just">
              <a:lnSpc>
                <a:spcPct val="80000"/>
              </a:lnSpc>
              <a:buFont typeface="Wingdings" pitchFamily="2" charset="2"/>
              <a:buChar char="q"/>
            </a:pPr>
            <a:endParaRPr lang="en-US" b="1" dirty="0" smtClean="0"/>
          </a:p>
          <a:p>
            <a:pPr>
              <a:lnSpc>
                <a:spcPct val="80000"/>
              </a:lnSpc>
              <a:buFont typeface="Wingdings" charset="2"/>
              <a:buChar char="v"/>
            </a:pPr>
            <a:r>
              <a:rPr lang="en-US" dirty="0"/>
              <a:t>The GE is an opportunity for investors, governments, and IGOs: </a:t>
            </a:r>
          </a:p>
          <a:p>
            <a:pPr lvl="1">
              <a:lnSpc>
                <a:spcPct val="80000"/>
              </a:lnSpc>
              <a:buFontTx/>
              <a:buChar char="-"/>
            </a:pPr>
            <a:r>
              <a:rPr lang="en-US" dirty="0" smtClean="0"/>
              <a:t>New </a:t>
            </a:r>
            <a:r>
              <a:rPr lang="en-US" dirty="0"/>
              <a:t>technologies and products; </a:t>
            </a:r>
            <a:endParaRPr lang="en-US" dirty="0" smtClean="0"/>
          </a:p>
          <a:p>
            <a:pPr lvl="1">
              <a:lnSpc>
                <a:spcPct val="80000"/>
              </a:lnSpc>
              <a:buFontTx/>
              <a:buChar char="-"/>
            </a:pPr>
            <a:r>
              <a:rPr lang="en-US" dirty="0" smtClean="0"/>
              <a:t>New </a:t>
            </a:r>
            <a:r>
              <a:rPr lang="en-US" dirty="0"/>
              <a:t>policies or tweaks in existing policies</a:t>
            </a:r>
            <a:r>
              <a:rPr lang="en-US" dirty="0" smtClean="0"/>
              <a:t>;</a:t>
            </a:r>
          </a:p>
          <a:p>
            <a:pPr lvl="1">
              <a:lnSpc>
                <a:spcPct val="80000"/>
              </a:lnSpc>
              <a:buFontTx/>
              <a:buChar char="-"/>
            </a:pPr>
            <a:r>
              <a:rPr lang="en-US" dirty="0" smtClean="0"/>
              <a:t>Refocus </a:t>
            </a:r>
            <a:r>
              <a:rPr lang="en-US" dirty="0"/>
              <a:t>support to SD;</a:t>
            </a:r>
          </a:p>
          <a:p>
            <a:pPr>
              <a:lnSpc>
                <a:spcPct val="80000"/>
              </a:lnSpc>
              <a:buFont typeface="Wingdings" charset="2"/>
              <a:buChar char="v"/>
            </a:pPr>
            <a:endParaRPr lang="en-US" dirty="0"/>
          </a:p>
          <a:p>
            <a:pPr>
              <a:lnSpc>
                <a:spcPct val="80000"/>
              </a:lnSpc>
              <a:buFont typeface="Wingdings" charset="2"/>
              <a:buChar char="v"/>
            </a:pPr>
            <a:r>
              <a:rPr lang="en-US" dirty="0"/>
              <a:t>Financial resources are needed to support GE transition in all major sectors including agriculture, fisheries, forestry, energy, industry, tourism, transport, water and infrastructure.</a:t>
            </a:r>
          </a:p>
          <a:p>
            <a:pPr lvl="1" algn="just">
              <a:lnSpc>
                <a:spcPct val="80000"/>
              </a:lnSpc>
              <a:buFont typeface="Wingdings" pitchFamily="2" charset="2"/>
              <a:buChar char="q"/>
            </a:pPr>
            <a:endParaRPr lang="en-US" sz="2400" dirty="0"/>
          </a:p>
          <a:p>
            <a:pPr lvl="1" algn="just">
              <a:lnSpc>
                <a:spcPct val="80000"/>
              </a:lnSpc>
              <a:buFont typeface="Wingdings" pitchFamily="2" charset="2"/>
              <a:buChar char="q"/>
            </a:pPr>
            <a:endParaRPr lang="en-US" sz="2400" dirty="0" smtClean="0"/>
          </a:p>
          <a:p>
            <a:pPr algn="just">
              <a:lnSpc>
                <a:spcPct val="80000"/>
              </a:lnSpc>
              <a:buFont typeface="Wingdings" pitchFamily="2" charset="2"/>
              <a:buChar char="q"/>
            </a:pPr>
            <a:endParaRPr lang="en-US" sz="2400" b="1" dirty="0" smtClean="0">
              <a:latin typeface="Trebuchet MS" pitchFamily="34" charset="0"/>
              <a:cs typeface="Arial" pitchFamily="34" charset="0"/>
            </a:endParaRPr>
          </a:p>
          <a:p>
            <a:pPr algn="just">
              <a:lnSpc>
                <a:spcPct val="80000"/>
              </a:lnSpc>
              <a:buFont typeface="Wingdings" pitchFamily="2" charset="2"/>
              <a:buChar char="q"/>
            </a:pPr>
            <a:endParaRPr lang="en-US" sz="2400" b="1" dirty="0" smtClean="0">
              <a:latin typeface="Arial Black" pitchFamily="34" charset="0"/>
              <a:cs typeface="Arial" pitchFamily="34" charset="0"/>
            </a:endParaRPr>
          </a:p>
          <a:p>
            <a:pPr algn="just">
              <a:lnSpc>
                <a:spcPct val="80000"/>
              </a:lnSpc>
              <a:buFont typeface="Wingdings" pitchFamily="2" charset="2"/>
              <a:buChar char="q"/>
            </a:pPr>
            <a:endParaRPr lang="en-US" sz="2400" b="1" dirty="0" smtClean="0">
              <a:solidFill>
                <a:srgbClr val="0000CC"/>
              </a:solidFill>
              <a:latin typeface="Verdana" pitchFamily="34" charset="0"/>
            </a:endParaRPr>
          </a:p>
        </p:txBody>
      </p:sp>
    </p:spTree>
    <p:extLst>
      <p:ext uri="{BB962C8B-B14F-4D97-AF65-F5344CB8AC3E}">
        <p14:creationId xmlns:p14="http://schemas.microsoft.com/office/powerpoint/2010/main" val="167738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800000"/>
                </a:solidFill>
              </a:rPr>
              <a:t>The role of finance in fostering an </a:t>
            </a:r>
            <a:r>
              <a:rPr lang="en-US" b="1" dirty="0" smtClean="0">
                <a:solidFill>
                  <a:srgbClr val="800000"/>
                </a:solidFill>
              </a:rPr>
              <a:t>IGE</a:t>
            </a:r>
            <a:endParaRPr lang="en-US" dirty="0"/>
          </a:p>
        </p:txBody>
      </p:sp>
      <p:sp>
        <p:nvSpPr>
          <p:cNvPr id="3" name="Content Placeholder 2"/>
          <p:cNvSpPr>
            <a:spLocks noGrp="1"/>
          </p:cNvSpPr>
          <p:nvPr>
            <p:ph idx="1"/>
          </p:nvPr>
        </p:nvSpPr>
        <p:spPr>
          <a:xfrm>
            <a:off x="395536" y="1196752"/>
            <a:ext cx="8496944" cy="5184576"/>
          </a:xfrm>
        </p:spPr>
        <p:txBody>
          <a:bodyPr>
            <a:normAutofit fontScale="85000" lnSpcReduction="10000"/>
          </a:bodyPr>
          <a:lstStyle/>
          <a:p>
            <a:pPr>
              <a:buFont typeface="Wingdings" charset="2"/>
              <a:buChar char="v"/>
            </a:pPr>
            <a:r>
              <a:rPr lang="en-US" dirty="0" smtClean="0"/>
              <a:t>An opportunity to develop economic and social infrastructure, strengthen institutions, and implement GE projects;</a:t>
            </a:r>
          </a:p>
          <a:p>
            <a:pPr>
              <a:buFont typeface="Wingdings" charset="2"/>
              <a:buChar char="v"/>
            </a:pPr>
            <a:r>
              <a:rPr lang="en-US" dirty="0" smtClean="0"/>
              <a:t>Could stimulate investments in arguably high risk sectors that normally fail to attract funds- smallholder/land use;</a:t>
            </a:r>
          </a:p>
          <a:p>
            <a:pPr>
              <a:buFont typeface="Wingdings" charset="2"/>
              <a:buChar char="v"/>
            </a:pPr>
            <a:r>
              <a:rPr lang="en-US" dirty="0" smtClean="0"/>
              <a:t>Access to finances is an entry barrier into high value GE sectors (Beck, 2011: higher levels of financial development associated with SME-led industrialization);</a:t>
            </a:r>
          </a:p>
          <a:p>
            <a:pPr>
              <a:buFont typeface="Wingdings" charset="2"/>
              <a:buChar char="v"/>
            </a:pPr>
            <a:r>
              <a:rPr lang="en-US" dirty="0" smtClean="0"/>
              <a:t>Dual role of financial markets:  channeling investment capital to GE; fostering new and emerging niches in green finance (green financial assets e.g., green bonds);</a:t>
            </a:r>
          </a:p>
        </p:txBody>
      </p:sp>
    </p:spTree>
    <p:extLst>
      <p:ext uri="{BB962C8B-B14F-4D97-AF65-F5344CB8AC3E}">
        <p14:creationId xmlns:p14="http://schemas.microsoft.com/office/powerpoint/2010/main" val="673900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00000"/>
                </a:solidFill>
              </a:rPr>
              <a:t>The role of </a:t>
            </a:r>
            <a:r>
              <a:rPr lang="en-US" b="1" dirty="0" smtClean="0">
                <a:solidFill>
                  <a:srgbClr val="800000"/>
                </a:solidFill>
              </a:rPr>
              <a:t>finance/…</a:t>
            </a:r>
            <a:endParaRPr lang="en-US" dirty="0"/>
          </a:p>
        </p:txBody>
      </p:sp>
      <p:sp>
        <p:nvSpPr>
          <p:cNvPr id="3" name="Content Placeholder 2"/>
          <p:cNvSpPr>
            <a:spLocks noGrp="1"/>
          </p:cNvSpPr>
          <p:nvPr>
            <p:ph idx="1"/>
          </p:nvPr>
        </p:nvSpPr>
        <p:spPr>
          <a:xfrm>
            <a:off x="395536" y="1196752"/>
            <a:ext cx="8496944" cy="5184576"/>
          </a:xfrm>
        </p:spPr>
        <p:txBody>
          <a:bodyPr>
            <a:normAutofit/>
          </a:bodyPr>
          <a:lstStyle/>
          <a:p>
            <a:pPr>
              <a:buFont typeface="Wingdings" charset="2"/>
              <a:buChar char="v"/>
            </a:pPr>
            <a:r>
              <a:rPr lang="en-US" b="1" dirty="0" smtClean="0"/>
              <a:t>Huge initial cost of GE investments- </a:t>
            </a:r>
          </a:p>
          <a:p>
            <a:pPr lvl="1"/>
            <a:r>
              <a:rPr lang="en-US" dirty="0" smtClean="0"/>
              <a:t>Domestic resources could reduce risks and costs of external funding (declining ODA, unpredictable flows, high transaction costs on loans);</a:t>
            </a:r>
          </a:p>
          <a:p>
            <a:pPr>
              <a:buFont typeface="Wingdings" charset="2"/>
              <a:buChar char="v"/>
            </a:pPr>
            <a:r>
              <a:rPr lang="en-US" b="1" dirty="0" smtClean="0"/>
              <a:t>GE is an opportunity to review public finance management: </a:t>
            </a:r>
          </a:p>
          <a:p>
            <a:pPr lvl="1"/>
            <a:r>
              <a:rPr lang="en-US" dirty="0"/>
              <a:t>R</a:t>
            </a:r>
            <a:r>
              <a:rPr lang="en-US" dirty="0" smtClean="0"/>
              <a:t>ealign priorities to accommodate GE projects;</a:t>
            </a:r>
          </a:p>
          <a:p>
            <a:pPr lvl="1"/>
            <a:r>
              <a:rPr lang="en-US" dirty="0" smtClean="0"/>
              <a:t>Identify bottlenecks that impede appropriate and effective use of public resources; </a:t>
            </a:r>
          </a:p>
          <a:p>
            <a:pPr lvl="1"/>
            <a:r>
              <a:rPr lang="en-US" dirty="0"/>
              <a:t>R</a:t>
            </a:r>
            <a:r>
              <a:rPr lang="en-US" dirty="0" smtClean="0"/>
              <a:t>eallocate the resources to productive sectors;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73900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00000"/>
                </a:solidFill>
              </a:rPr>
              <a:t>The role of </a:t>
            </a:r>
            <a:r>
              <a:rPr lang="en-US" b="1" dirty="0" smtClean="0">
                <a:solidFill>
                  <a:srgbClr val="800000"/>
                </a:solidFill>
              </a:rPr>
              <a:t>finance/…</a:t>
            </a:r>
            <a:endParaRPr lang="en-US" dirty="0"/>
          </a:p>
        </p:txBody>
      </p:sp>
      <p:sp>
        <p:nvSpPr>
          <p:cNvPr id="3" name="Content Placeholder 2"/>
          <p:cNvSpPr>
            <a:spLocks noGrp="1"/>
          </p:cNvSpPr>
          <p:nvPr>
            <p:ph idx="1"/>
          </p:nvPr>
        </p:nvSpPr>
        <p:spPr>
          <a:xfrm>
            <a:off x="395536" y="1196752"/>
            <a:ext cx="8496944" cy="5184576"/>
          </a:xfrm>
        </p:spPr>
        <p:txBody>
          <a:bodyPr>
            <a:normAutofit fontScale="92500"/>
          </a:bodyPr>
          <a:lstStyle/>
          <a:p>
            <a:pPr>
              <a:buFont typeface="Wingdings" charset="2"/>
              <a:buChar char="v"/>
            </a:pPr>
            <a:r>
              <a:rPr lang="en-US" dirty="0" smtClean="0"/>
              <a:t>Strengthen </a:t>
            </a:r>
            <a:r>
              <a:rPr lang="en-US" dirty="0" smtClean="0"/>
              <a:t>financial services and investment in developing </a:t>
            </a:r>
            <a:r>
              <a:rPr lang="en-US" dirty="0" smtClean="0"/>
              <a:t>countries;</a:t>
            </a:r>
          </a:p>
          <a:p>
            <a:pPr lvl="1"/>
            <a:r>
              <a:rPr lang="en-US" dirty="0" smtClean="0"/>
              <a:t>Governments must provide the enabling environment to reduce risks</a:t>
            </a:r>
          </a:p>
          <a:p>
            <a:pPr>
              <a:buFont typeface="Wingdings" charset="2"/>
              <a:buChar char="v"/>
            </a:pPr>
            <a:r>
              <a:rPr lang="en-US" dirty="0" smtClean="0"/>
              <a:t>Pooling resources through the domestic financial system could help overcome investment indivisibilities; </a:t>
            </a:r>
          </a:p>
          <a:p>
            <a:pPr lvl="1"/>
            <a:r>
              <a:rPr lang="en-US" dirty="0"/>
              <a:t>Good for private sector development and for exploring economies of </a:t>
            </a:r>
            <a:r>
              <a:rPr lang="en-US" dirty="0" smtClean="0"/>
              <a:t>scale;</a:t>
            </a:r>
            <a:endParaRPr lang="en-US" dirty="0"/>
          </a:p>
          <a:p>
            <a:pPr lvl="1"/>
            <a:r>
              <a:rPr lang="en-US" dirty="0" smtClean="0"/>
              <a:t>Mitigates </a:t>
            </a:r>
            <a:r>
              <a:rPr lang="en-US" dirty="0"/>
              <a:t>information and transaction costs </a:t>
            </a:r>
            <a:r>
              <a:rPr lang="en-US" dirty="0" smtClean="0"/>
              <a:t>;</a:t>
            </a:r>
          </a:p>
          <a:p>
            <a:pPr lvl="1"/>
            <a:r>
              <a:rPr lang="en-US" dirty="0" smtClean="0"/>
              <a:t>Signal new growth opportunities for the private sector</a:t>
            </a:r>
            <a:endParaRPr lang="en-US" dirty="0"/>
          </a:p>
          <a:p>
            <a:endParaRPr lang="en-US" dirty="0"/>
          </a:p>
          <a:p>
            <a:pPr marL="457200" lvl="1"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79087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00000"/>
                </a:solidFill>
              </a:rPr>
              <a:t>The role of </a:t>
            </a:r>
            <a:r>
              <a:rPr lang="en-US" b="1" dirty="0" smtClean="0">
                <a:solidFill>
                  <a:srgbClr val="800000"/>
                </a:solidFill>
              </a:rPr>
              <a:t>finance/…</a:t>
            </a:r>
            <a:endParaRPr lang="en-US" dirty="0"/>
          </a:p>
        </p:txBody>
      </p:sp>
      <p:sp>
        <p:nvSpPr>
          <p:cNvPr id="3" name="Content Placeholder 2"/>
          <p:cNvSpPr>
            <a:spLocks noGrp="1"/>
          </p:cNvSpPr>
          <p:nvPr>
            <p:ph idx="1"/>
          </p:nvPr>
        </p:nvSpPr>
        <p:spPr>
          <a:xfrm>
            <a:off x="395536" y="1196752"/>
            <a:ext cx="8496944" cy="5184576"/>
          </a:xfrm>
        </p:spPr>
        <p:txBody>
          <a:bodyPr>
            <a:normAutofit/>
          </a:bodyPr>
          <a:lstStyle/>
          <a:p>
            <a:pPr>
              <a:buFont typeface="Wingdings" panose="05000000000000000000" pitchFamily="2" charset="2"/>
              <a:buChar char="v"/>
            </a:pPr>
            <a:r>
              <a:rPr lang="en-US" dirty="0" smtClean="0"/>
              <a:t>Opens investment windows in sectors that were previous unattractive:</a:t>
            </a:r>
          </a:p>
          <a:p>
            <a:pPr lvl="1"/>
            <a:r>
              <a:rPr lang="en-US" sz="2600" dirty="0"/>
              <a:t>75% increase in investments in food production and land management;</a:t>
            </a:r>
          </a:p>
          <a:p>
            <a:pPr lvl="1"/>
            <a:r>
              <a:rPr lang="en-US" sz="2600" dirty="0"/>
              <a:t>Rising trend of private equity funds in infrastructure and natural </a:t>
            </a:r>
            <a:r>
              <a:rPr lang="en-US" sz="2600" dirty="0" smtClean="0"/>
              <a:t>resources, e.g., Blackstone Group’s $3b investment in hydroelectricity in TZ, Rwanda and Ethiopia</a:t>
            </a:r>
          </a:p>
          <a:p>
            <a:pPr>
              <a:buFont typeface="Wingdings" panose="05000000000000000000" pitchFamily="2" charset="2"/>
              <a:buChar char="v"/>
            </a:pPr>
            <a:endParaRPr lang="en-US" dirty="0"/>
          </a:p>
          <a:p>
            <a:endParaRPr lang="en-US" dirty="0"/>
          </a:p>
          <a:p>
            <a:pPr marL="457200" lvl="1"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222039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00000"/>
                </a:solidFill>
              </a:rPr>
              <a:t>The role of </a:t>
            </a:r>
            <a:r>
              <a:rPr lang="en-US" b="1" dirty="0" smtClean="0">
                <a:solidFill>
                  <a:srgbClr val="800000"/>
                </a:solidFill>
              </a:rPr>
              <a:t>finance/…</a:t>
            </a:r>
            <a:endParaRPr lang="en-US" dirty="0"/>
          </a:p>
        </p:txBody>
      </p:sp>
      <p:sp>
        <p:nvSpPr>
          <p:cNvPr id="3" name="Content Placeholder 2"/>
          <p:cNvSpPr>
            <a:spLocks noGrp="1"/>
          </p:cNvSpPr>
          <p:nvPr>
            <p:ph idx="1"/>
          </p:nvPr>
        </p:nvSpPr>
        <p:spPr>
          <a:xfrm>
            <a:off x="395536" y="1196752"/>
            <a:ext cx="8496944" cy="5184576"/>
          </a:xfrm>
        </p:spPr>
        <p:txBody>
          <a:bodyPr>
            <a:normAutofit/>
          </a:bodyPr>
          <a:lstStyle/>
          <a:p>
            <a:pPr>
              <a:buFont typeface="Wingdings" panose="05000000000000000000" pitchFamily="2" charset="2"/>
              <a:buChar char="v"/>
            </a:pPr>
            <a:r>
              <a:rPr lang="en-US" dirty="0"/>
              <a:t>Associated with the transfer and diffusion of green technologies, skills and capacity:</a:t>
            </a:r>
          </a:p>
          <a:p>
            <a:pPr lvl="1"/>
            <a:r>
              <a:rPr lang="en-US" sz="2600" dirty="0" smtClean="0"/>
              <a:t>FDI </a:t>
            </a:r>
            <a:r>
              <a:rPr lang="en-US" sz="2600" dirty="0"/>
              <a:t>and PPPs involving international </a:t>
            </a:r>
            <a:r>
              <a:rPr lang="en-US" sz="2600" dirty="0" smtClean="0"/>
              <a:t>cooperation;</a:t>
            </a:r>
          </a:p>
          <a:p>
            <a:pPr lvl="1"/>
            <a:r>
              <a:rPr lang="en-US" sz="2600" dirty="0" smtClean="0"/>
              <a:t>FDI enhances  productivity and competitiveness of sectors;</a:t>
            </a:r>
          </a:p>
          <a:p>
            <a:pPr lvl="1"/>
            <a:r>
              <a:rPr lang="en-US" sz="2600" dirty="0" smtClean="0"/>
              <a:t>Could </a:t>
            </a:r>
            <a:r>
              <a:rPr lang="en-US" sz="2600" dirty="0"/>
              <a:t>reduce environmental pressures </a:t>
            </a:r>
            <a:r>
              <a:rPr lang="en-US" sz="2600" dirty="0" smtClean="0"/>
              <a:t>from efficiency gains;</a:t>
            </a:r>
          </a:p>
          <a:p>
            <a:pPr marL="457200" lvl="1" indent="0">
              <a:buNone/>
            </a:pPr>
            <a:endParaRPr lang="en-US" sz="2600" dirty="0"/>
          </a:p>
          <a:p>
            <a:pPr>
              <a:buFont typeface="Wingdings" panose="05000000000000000000" pitchFamily="2" charset="2"/>
              <a:buChar char="v"/>
            </a:pPr>
            <a:endParaRPr lang="en-US" dirty="0"/>
          </a:p>
          <a:p>
            <a:endParaRPr lang="en-US" dirty="0"/>
          </a:p>
          <a:p>
            <a:pPr marL="457200" lvl="1"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83652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2178</TotalTime>
  <Words>1034</Words>
  <Application>Microsoft Office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Expert Group Meeting on Enabling Measures for an Inclusive Green Economy in Africa   23-24 September 2014, Addis Ababa, Ethiopia  </vt:lpstr>
      <vt:lpstr>Outline</vt:lpstr>
      <vt:lpstr>Introduction</vt:lpstr>
      <vt:lpstr>Introduction/…</vt:lpstr>
      <vt:lpstr>The role of finance in fostering an IGE</vt:lpstr>
      <vt:lpstr>The role of finance/…</vt:lpstr>
      <vt:lpstr>The role of finance/…</vt:lpstr>
      <vt:lpstr>The role of finance/…</vt:lpstr>
      <vt:lpstr>The role of finance/…</vt:lpstr>
      <vt:lpstr>Trends and gaps in financing</vt:lpstr>
      <vt:lpstr>Trends and gaps/…</vt:lpstr>
      <vt:lpstr>Trends and gaps/…</vt:lpstr>
      <vt:lpstr>Challenges and opportunities</vt:lpstr>
      <vt:lpstr>Challenges and opportunities/…</vt:lpstr>
      <vt:lpstr>Key Messages</vt:lpstr>
      <vt:lpstr>PowerPoint Presentation</vt:lpstr>
      <vt:lpstr>PowerPoint Presentation</vt:lpstr>
    </vt:vector>
  </TitlesOfParts>
  <Company>UNECA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and Assessing Progress towards Sustainable Development in Africa    5th Issue of the Sustainable Development Report on Africa: Achieving sustainable development in Africa through inclusive green growth   </dc:title>
  <dc:creator>ITSS</dc:creator>
  <cp:lastModifiedBy>ITUSS</cp:lastModifiedBy>
  <cp:revision>52</cp:revision>
  <dcterms:created xsi:type="dcterms:W3CDTF">2013-12-03T06:45:35Z</dcterms:created>
  <dcterms:modified xsi:type="dcterms:W3CDTF">2014-09-22T14:22:19Z</dcterms:modified>
</cp:coreProperties>
</file>