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6"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1950"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7D2FD6-D455-411B-A5D9-AF539D136796}" type="datetimeFigureOut">
              <a:rPr lang="en-US" smtClean="0"/>
              <a:pPr/>
              <a:t>9/23/2014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3B5F68-7F7B-4A61-9AA6-CD43CFDBDCF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3B5F68-7F7B-4A61-9AA6-CD43CFDBDCF0}"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1B0D5F-A8CC-49E9-8B25-26DE60B87BAF}"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9C2BB-167C-44D5-8953-5374A8F34A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B0D5F-A8CC-49E9-8B25-26DE60B87BAF}"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9C2BB-167C-44D5-8953-5374A8F34A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B0D5F-A8CC-49E9-8B25-26DE60B87BAF}"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9C2BB-167C-44D5-8953-5374A8F34A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B0D5F-A8CC-49E9-8B25-26DE60B87BAF}"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9C2BB-167C-44D5-8953-5374A8F34A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1B0D5F-A8CC-49E9-8B25-26DE60B87BAF}"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9C2BB-167C-44D5-8953-5374A8F34A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1B0D5F-A8CC-49E9-8B25-26DE60B87BAF}" type="datetimeFigureOut">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9C2BB-167C-44D5-8953-5374A8F34A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1B0D5F-A8CC-49E9-8B25-26DE60B87BAF}" type="datetimeFigureOut">
              <a:rPr lang="en-US" smtClean="0"/>
              <a:pPr/>
              <a:t>9/23/2014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9C2BB-167C-44D5-8953-5374A8F34A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1B0D5F-A8CC-49E9-8B25-26DE60B87BAF}" type="datetimeFigureOut">
              <a:rPr lang="en-US" smtClean="0"/>
              <a:pPr/>
              <a:t>9/23/2014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9C2BB-167C-44D5-8953-5374A8F34A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B0D5F-A8CC-49E9-8B25-26DE60B87BAF}" type="datetimeFigureOut">
              <a:rPr lang="en-US" smtClean="0"/>
              <a:pPr/>
              <a:t>9/23/2014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9C2BB-167C-44D5-8953-5374A8F34A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B0D5F-A8CC-49E9-8B25-26DE60B87BAF}" type="datetimeFigureOut">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9C2BB-167C-44D5-8953-5374A8F34A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B0D5F-A8CC-49E9-8B25-26DE60B87BAF}" type="datetimeFigureOut">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9C2BB-167C-44D5-8953-5374A8F34A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B0D5F-A8CC-49E9-8B25-26DE60B87BAF}" type="datetimeFigureOut">
              <a:rPr lang="en-US" smtClean="0"/>
              <a:pPr/>
              <a:t>9/23/2014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9C2BB-167C-44D5-8953-5374A8F34A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071546"/>
            <a:ext cx="7772400" cy="1470025"/>
          </a:xfrm>
        </p:spPr>
        <p:txBody>
          <a:bodyPr/>
          <a:lstStyle/>
          <a:p>
            <a:r>
              <a:rPr lang="en-US" dirty="0" smtClean="0"/>
              <a:t>Economic Instruments</a:t>
            </a:r>
            <a:endParaRPr lang="en-US" dirty="0"/>
          </a:p>
        </p:txBody>
      </p:sp>
      <p:sp>
        <p:nvSpPr>
          <p:cNvPr id="3" name="Subtitle 2"/>
          <p:cNvSpPr>
            <a:spLocks noGrp="1"/>
          </p:cNvSpPr>
          <p:nvPr>
            <p:ph type="subTitle" idx="1"/>
          </p:nvPr>
        </p:nvSpPr>
        <p:spPr>
          <a:xfrm>
            <a:off x="1428728" y="3357562"/>
            <a:ext cx="6400800" cy="1752600"/>
          </a:xfrm>
        </p:spPr>
        <p:txBody>
          <a:bodyPr>
            <a:normAutofit fontScale="55000" lnSpcReduction="20000"/>
          </a:bodyPr>
          <a:lstStyle/>
          <a:p>
            <a:pPr>
              <a:lnSpc>
                <a:spcPct val="80000"/>
              </a:lnSpc>
            </a:pPr>
            <a:endParaRPr lang="en-US" altLang="en-US" b="1" dirty="0" smtClean="0">
              <a:solidFill>
                <a:schemeClr val="tx1"/>
              </a:solidFill>
              <a:effectLst>
                <a:outerShdw blurRad="38100" dist="38100" dir="2700000" algn="tl">
                  <a:srgbClr val="C0C0C0"/>
                </a:outerShdw>
              </a:effectLst>
              <a:latin typeface="Verdana" pitchFamily="34" charset="0"/>
              <a:ea typeface="굴림" pitchFamily="34" charset="-127"/>
            </a:endParaRPr>
          </a:p>
          <a:p>
            <a:pPr>
              <a:lnSpc>
                <a:spcPct val="80000"/>
              </a:lnSpc>
            </a:pPr>
            <a:r>
              <a:rPr lang="en-US" altLang="en-US" b="1" dirty="0" smtClean="0">
                <a:solidFill>
                  <a:schemeClr val="tx1"/>
                </a:solidFill>
                <a:latin typeface="Verdana" pitchFamily="34" charset="0"/>
                <a:ea typeface="굴림" pitchFamily="34" charset="-127"/>
              </a:rPr>
              <a:t>Expert Group Meeting on Enabling Measures for Inclusive Green Economy in Africa</a:t>
            </a:r>
          </a:p>
          <a:p>
            <a:pPr>
              <a:lnSpc>
                <a:spcPct val="80000"/>
              </a:lnSpc>
            </a:pPr>
            <a:endParaRPr lang="en-US" altLang="en-US" b="1" dirty="0" smtClean="0">
              <a:solidFill>
                <a:schemeClr val="tx1"/>
              </a:solidFill>
              <a:latin typeface="Verdana" pitchFamily="34" charset="0"/>
              <a:ea typeface="굴림" pitchFamily="34" charset="-127"/>
            </a:endParaRPr>
          </a:p>
          <a:p>
            <a:pPr>
              <a:lnSpc>
                <a:spcPct val="80000"/>
              </a:lnSpc>
            </a:pPr>
            <a:r>
              <a:rPr lang="en-US" altLang="en-US" b="1" dirty="0" smtClean="0">
                <a:solidFill>
                  <a:schemeClr val="tx1"/>
                </a:solidFill>
                <a:latin typeface="Verdana" pitchFamily="34" charset="0"/>
                <a:ea typeface="굴림" pitchFamily="34" charset="-127"/>
              </a:rPr>
              <a:t>23 and 24 September 2014, </a:t>
            </a:r>
          </a:p>
          <a:p>
            <a:pPr>
              <a:lnSpc>
                <a:spcPct val="80000"/>
              </a:lnSpc>
            </a:pPr>
            <a:endParaRPr lang="en-US" altLang="en-US" b="1" dirty="0" smtClean="0">
              <a:solidFill>
                <a:schemeClr val="tx1"/>
              </a:solidFill>
              <a:latin typeface="Verdana" pitchFamily="34" charset="0"/>
              <a:ea typeface="굴림" pitchFamily="34" charset="-127"/>
            </a:endParaRPr>
          </a:p>
          <a:p>
            <a:pPr>
              <a:lnSpc>
                <a:spcPct val="80000"/>
              </a:lnSpc>
            </a:pPr>
            <a:r>
              <a:rPr lang="en-US" altLang="en-US" b="1" dirty="0" smtClean="0">
                <a:solidFill>
                  <a:schemeClr val="tx1"/>
                </a:solidFill>
                <a:latin typeface="Verdana" pitchFamily="34" charset="0"/>
                <a:ea typeface="굴림" pitchFamily="34" charset="-127"/>
              </a:rPr>
              <a:t>UNCC, Addis Ababa, Ethiopia</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Autofit/>
          </a:bodyPr>
          <a:lstStyle/>
          <a:p>
            <a:r>
              <a:rPr lang="en-US" altLang="en-US" sz="3600" b="1" dirty="0" smtClean="0">
                <a:solidFill>
                  <a:srgbClr val="0000FF"/>
                </a:solidFill>
                <a:latin typeface="Verdana" pitchFamily="34" charset="0"/>
              </a:rPr>
              <a:t>Recommendations</a:t>
            </a:r>
            <a:endParaRPr lang="en-US" sz="3600" dirty="0"/>
          </a:p>
        </p:txBody>
      </p:sp>
      <p:sp>
        <p:nvSpPr>
          <p:cNvPr id="3" name="Content Placeholder 2"/>
          <p:cNvSpPr>
            <a:spLocks noGrp="1"/>
          </p:cNvSpPr>
          <p:nvPr>
            <p:ph idx="1"/>
          </p:nvPr>
        </p:nvSpPr>
        <p:spPr>
          <a:xfrm>
            <a:off x="428596" y="928670"/>
            <a:ext cx="8229600" cy="5715040"/>
          </a:xfrm>
        </p:spPr>
        <p:txBody>
          <a:bodyPr/>
          <a:lstStyle/>
          <a:p>
            <a:pPr>
              <a:buFont typeface="Wingdings" pitchFamily="2" charset="2"/>
              <a:buChar char="q"/>
            </a:pPr>
            <a:r>
              <a:rPr lang="en-US" dirty="0" smtClean="0"/>
              <a:t>  </a:t>
            </a:r>
            <a:r>
              <a:rPr lang="en-GB" b="1" i="1" dirty="0"/>
              <a:t>Focus on the broader policy framework</a:t>
            </a:r>
            <a:endParaRPr lang="en-US" dirty="0" smtClean="0"/>
          </a:p>
          <a:p>
            <a:pPr>
              <a:buFont typeface="Wingdings" pitchFamily="2" charset="2"/>
              <a:buChar char="q"/>
            </a:pPr>
            <a:r>
              <a:rPr lang="en-US" dirty="0" smtClean="0"/>
              <a:t>  </a:t>
            </a:r>
            <a:r>
              <a:rPr lang="en-GB" b="1" i="1" dirty="0"/>
              <a:t>The choice of instruments should incorporate realistic assessments of institutional frameworks and capabilities</a:t>
            </a:r>
            <a:endParaRPr lang="en-US" dirty="0" smtClean="0"/>
          </a:p>
          <a:p>
            <a:pPr>
              <a:buFont typeface="Wingdings" pitchFamily="2" charset="2"/>
              <a:buChar char="q"/>
            </a:pPr>
            <a:r>
              <a:rPr lang="en-US" dirty="0" smtClean="0"/>
              <a:t> </a:t>
            </a:r>
            <a:r>
              <a:rPr lang="en-GB" b="1" i="1" dirty="0"/>
              <a:t>Analyse policy choices and trade-offs</a:t>
            </a:r>
            <a:endParaRPr lang="en-US" dirty="0"/>
          </a:p>
          <a:p>
            <a:pPr>
              <a:buFont typeface="Wingdings" pitchFamily="2" charset="2"/>
              <a:buChar char="q"/>
            </a:pPr>
            <a:r>
              <a:rPr lang="en-US" dirty="0" smtClean="0"/>
              <a:t> </a:t>
            </a:r>
            <a:r>
              <a:rPr lang="en-GB" b="1" i="1" dirty="0"/>
              <a:t>Effectiveness of the instrument to achieve the specific policy objectives must remain </a:t>
            </a:r>
            <a:r>
              <a:rPr lang="en-GB" b="1" i="1" dirty="0" smtClean="0"/>
              <a:t>paramount</a:t>
            </a:r>
          </a:p>
          <a:p>
            <a:pPr>
              <a:buFont typeface="Wingdings" pitchFamily="2" charset="2"/>
              <a:buChar char="q"/>
            </a:pPr>
            <a:r>
              <a:rPr lang="en-GB" b="1" i="1" dirty="0" smtClean="0"/>
              <a:t> </a:t>
            </a:r>
            <a:r>
              <a:rPr lang="en-GB" b="1" i="1" dirty="0"/>
              <a:t>Impact and distributional concerns</a:t>
            </a:r>
            <a:endParaRPr lang="en-US" dirty="0" smtClean="0"/>
          </a:p>
          <a:p>
            <a:pPr>
              <a:buFont typeface="Wingdings" pitchFamily="2" charset="2"/>
              <a:buChar char="q"/>
            </a:pPr>
            <a:r>
              <a:rPr lang="en-GB" b="1" i="1" dirty="0" smtClean="0"/>
              <a:t> Recognize and address vested </a:t>
            </a:r>
            <a:r>
              <a:rPr lang="en-GB" b="1" i="1" dirty="0"/>
              <a:t>interests </a:t>
            </a:r>
            <a:endParaRPr lang="en-US" dirty="0" smtClean="0"/>
          </a:p>
          <a:p>
            <a:pPr>
              <a:buFont typeface="Wingdings" pitchFamily="2" charset="2"/>
              <a:buChar char="q"/>
            </a:pPr>
            <a:endParaRPr lang="en-GB" b="1" i="1" dirty="0" smtClean="0"/>
          </a:p>
          <a:p>
            <a:pPr>
              <a:buFont typeface="Wingdings" pitchFamily="2" charset="2"/>
              <a:buChar char="q"/>
            </a:pPr>
            <a:endParaRPr lang="en-US" dirty="0" smtClean="0"/>
          </a:p>
          <a:p>
            <a:pPr>
              <a:buFont typeface="Wingdings" pitchFamily="2" charset="2"/>
              <a:buChar char="q"/>
            </a:pPr>
            <a:endParaRPr lang="en-US" dirty="0" smtClean="0"/>
          </a:p>
          <a:p>
            <a:pPr>
              <a:buFont typeface="Wingdings" pitchFamily="2" charset="2"/>
              <a:buChar char="q"/>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472" y="2643182"/>
            <a:ext cx="8229600" cy="1143000"/>
          </a:xfrm>
        </p:spPr>
        <p:txBody>
          <a:bodyPr/>
          <a:lstStyle/>
          <a:p>
            <a:r>
              <a:rPr lang="en-US" dirty="0" smtClean="0"/>
              <a:t>Thank you</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altLang="en-US" b="1" dirty="0" smtClean="0">
                <a:solidFill>
                  <a:srgbClr val="0000FF"/>
                </a:solidFill>
                <a:latin typeface="Verdana" pitchFamily="34" charset="0"/>
              </a:rPr>
              <a:t/>
            </a:r>
            <a:br>
              <a:rPr lang="en-US" altLang="en-US" b="1" dirty="0" smtClean="0">
                <a:solidFill>
                  <a:srgbClr val="0000FF"/>
                </a:solidFill>
                <a:latin typeface="Verdana" pitchFamily="34" charset="0"/>
              </a:rPr>
            </a:br>
            <a:r>
              <a:rPr lang="en-US" altLang="en-US" b="1" dirty="0" smtClean="0">
                <a:solidFill>
                  <a:srgbClr val="0000FF"/>
                </a:solidFill>
                <a:latin typeface="Verdana" pitchFamily="34" charset="0"/>
              </a:rPr>
              <a:t>Outline</a:t>
            </a:r>
            <a:br>
              <a:rPr lang="en-US" altLang="en-US" b="1" dirty="0" smtClean="0">
                <a:solidFill>
                  <a:srgbClr val="0000FF"/>
                </a:solidFill>
                <a:latin typeface="Verdana" pitchFamily="34" charset="0"/>
              </a:rPr>
            </a:br>
            <a:endParaRPr lang="en-US" dirty="0"/>
          </a:p>
        </p:txBody>
      </p:sp>
      <p:sp>
        <p:nvSpPr>
          <p:cNvPr id="3" name="Content Placeholder 2"/>
          <p:cNvSpPr>
            <a:spLocks noGrp="1"/>
          </p:cNvSpPr>
          <p:nvPr>
            <p:ph idx="1"/>
          </p:nvPr>
        </p:nvSpPr>
        <p:spPr/>
        <p:txBody>
          <a:bodyPr>
            <a:normAutofit fontScale="92500" lnSpcReduction="10000"/>
          </a:bodyPr>
          <a:lstStyle/>
          <a:p>
            <a:pPr marL="609600" indent="-609600" algn="just">
              <a:spcAft>
                <a:spcPct val="30000"/>
              </a:spcAft>
              <a:buFontTx/>
              <a:buAutoNum type="arabicPeriod"/>
            </a:pPr>
            <a:r>
              <a:rPr lang="en-US" altLang="en-US" b="1" dirty="0" smtClean="0">
                <a:latin typeface="Verdana" pitchFamily="34" charset="0"/>
              </a:rPr>
              <a:t>Introduction</a:t>
            </a:r>
          </a:p>
          <a:p>
            <a:pPr marL="609600" indent="-609600" algn="just">
              <a:spcAft>
                <a:spcPct val="30000"/>
              </a:spcAft>
              <a:buFontTx/>
              <a:buAutoNum type="arabicPeriod"/>
            </a:pPr>
            <a:r>
              <a:rPr lang="en-US" altLang="en-US" b="1" dirty="0" smtClean="0">
                <a:latin typeface="Verdana" pitchFamily="34" charset="0"/>
              </a:rPr>
              <a:t>Role of economic instruments in fostering an inclusive green economy</a:t>
            </a:r>
          </a:p>
          <a:p>
            <a:pPr marL="609600" indent="-609600" algn="just">
              <a:spcAft>
                <a:spcPct val="30000"/>
              </a:spcAft>
              <a:buFontTx/>
              <a:buAutoNum type="arabicPeriod"/>
            </a:pPr>
            <a:r>
              <a:rPr lang="en-US" altLang="en-US" b="1" dirty="0" smtClean="0">
                <a:latin typeface="Verdana" pitchFamily="34" charset="0"/>
              </a:rPr>
              <a:t>Trends and gaps in the use of economic instruments</a:t>
            </a:r>
          </a:p>
          <a:p>
            <a:pPr marL="609600" indent="-609600" algn="just">
              <a:spcAft>
                <a:spcPct val="30000"/>
              </a:spcAft>
              <a:buFontTx/>
              <a:buAutoNum type="arabicPeriod"/>
            </a:pPr>
            <a:r>
              <a:rPr lang="en-US" altLang="en-US" b="1" dirty="0" smtClean="0">
                <a:latin typeface="Verdana" pitchFamily="34" charset="0"/>
              </a:rPr>
              <a:t>Challenges and opportunities</a:t>
            </a:r>
          </a:p>
          <a:p>
            <a:pPr marL="609600" indent="-609600" algn="just">
              <a:spcAft>
                <a:spcPct val="30000"/>
              </a:spcAft>
              <a:buFontTx/>
              <a:buAutoNum type="arabicPeriod"/>
            </a:pPr>
            <a:r>
              <a:rPr lang="en-US" altLang="en-US" b="1" dirty="0" smtClean="0">
                <a:latin typeface="Verdana" pitchFamily="34" charset="0"/>
              </a:rPr>
              <a:t>Conclusion and Recommendations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US" b="1" dirty="0" smtClean="0">
                <a:solidFill>
                  <a:srgbClr val="0000FF"/>
                </a:solidFill>
                <a:latin typeface="Verdana" pitchFamily="34" charset="0"/>
              </a:rPr>
              <a:t>Introduction</a:t>
            </a:r>
            <a:endParaRPr lang="en-US" dirty="0"/>
          </a:p>
        </p:txBody>
      </p:sp>
      <p:sp>
        <p:nvSpPr>
          <p:cNvPr id="3" name="Content Placeholder 2"/>
          <p:cNvSpPr>
            <a:spLocks noGrp="1"/>
          </p:cNvSpPr>
          <p:nvPr>
            <p:ph idx="1"/>
          </p:nvPr>
        </p:nvSpPr>
        <p:spPr>
          <a:xfrm>
            <a:off x="457200" y="1142984"/>
            <a:ext cx="8229600" cy="5286412"/>
          </a:xfrm>
        </p:spPr>
        <p:txBody>
          <a:bodyPr>
            <a:normAutofit fontScale="77500" lnSpcReduction="20000"/>
          </a:bodyPr>
          <a:lstStyle/>
          <a:p>
            <a:r>
              <a:rPr lang="en-GB" dirty="0" smtClean="0"/>
              <a:t>Transitioning to an inclusive green economy (IGE) entails the stimulation and support of green investments in and across various sectors of an economy. </a:t>
            </a:r>
          </a:p>
          <a:p>
            <a:pPr>
              <a:buNone/>
            </a:pPr>
            <a:endParaRPr lang="en-US" dirty="0" smtClean="0"/>
          </a:p>
          <a:p>
            <a:r>
              <a:rPr lang="en-GB" dirty="0" smtClean="0"/>
              <a:t>Stimulating green investments further requires strong and coherent signals to economic agents …that encourage shifts in production, consumption, and investment behaviours.</a:t>
            </a:r>
          </a:p>
          <a:p>
            <a:endParaRPr lang="en-US" dirty="0" smtClean="0"/>
          </a:p>
          <a:p>
            <a:r>
              <a:rPr lang="en-GB" dirty="0" err="1" smtClean="0"/>
              <a:t>Sonigo</a:t>
            </a:r>
            <a:r>
              <a:rPr lang="en-GB" dirty="0" smtClean="0"/>
              <a:t> et al (2012) identifies four main categories of policy tools that can be used to encourage green behaviour: (</a:t>
            </a:r>
            <a:r>
              <a:rPr lang="en-GB" dirty="0" err="1" smtClean="0"/>
              <a:t>i</a:t>
            </a:r>
            <a:r>
              <a:rPr lang="en-GB" dirty="0" smtClean="0"/>
              <a:t>) regulatory (ii) information (iii) Behavioural </a:t>
            </a:r>
            <a:r>
              <a:rPr lang="en-GB" dirty="0" smtClean="0">
                <a:solidFill>
                  <a:srgbClr val="FF0000"/>
                </a:solidFill>
              </a:rPr>
              <a:t>(iv) Economic instruments</a:t>
            </a:r>
            <a:r>
              <a:rPr lang="en-GB" dirty="0" smtClean="0"/>
              <a:t> - comprise a variety of policy approaches such as taxes, incentives, subsidies, penalties or grants for green enterprises that influence decisions of economic agents through their impact on market signals.</a:t>
            </a: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14"/>
            <a:ext cx="8258204" cy="1071570"/>
          </a:xfrm>
        </p:spPr>
        <p:txBody>
          <a:bodyPr>
            <a:normAutofit fontScale="90000"/>
          </a:bodyPr>
          <a:lstStyle/>
          <a:p>
            <a:r>
              <a:rPr lang="en-US" altLang="en-US" sz="3100" b="1" dirty="0" smtClean="0">
                <a:solidFill>
                  <a:srgbClr val="0000FF"/>
                </a:solidFill>
                <a:latin typeface="Verdana" pitchFamily="34" charset="0"/>
              </a:rPr>
              <a:t/>
            </a:r>
            <a:br>
              <a:rPr lang="en-US" altLang="en-US" sz="3100" b="1" dirty="0" smtClean="0">
                <a:solidFill>
                  <a:srgbClr val="0000FF"/>
                </a:solidFill>
                <a:latin typeface="Verdana" pitchFamily="34" charset="0"/>
              </a:rPr>
            </a:br>
            <a:r>
              <a:rPr lang="en-US" altLang="en-US" sz="3100" b="1" dirty="0" smtClean="0">
                <a:solidFill>
                  <a:srgbClr val="0000FF"/>
                </a:solidFill>
                <a:latin typeface="Verdana" pitchFamily="34" charset="0"/>
              </a:rPr>
              <a:t>Role of economic instruments in fostering an inclusive green economy</a:t>
            </a:r>
            <a:r>
              <a:rPr lang="en-US" altLang="en-US" b="1" dirty="0" smtClean="0">
                <a:solidFill>
                  <a:srgbClr val="0000FF"/>
                </a:solidFill>
                <a:latin typeface="Verdana" pitchFamily="34" charset="0"/>
              </a:rPr>
              <a:t/>
            </a:r>
            <a:br>
              <a:rPr lang="en-US" altLang="en-US" b="1" dirty="0" smtClean="0">
                <a:solidFill>
                  <a:srgbClr val="0000FF"/>
                </a:solidFill>
                <a:latin typeface="Verdana" pitchFamily="34" charset="0"/>
              </a:rPr>
            </a:br>
            <a:endParaRPr lang="en-US" dirty="0"/>
          </a:p>
        </p:txBody>
      </p:sp>
      <p:sp>
        <p:nvSpPr>
          <p:cNvPr id="3" name="Content Placeholder 2"/>
          <p:cNvSpPr>
            <a:spLocks noGrp="1"/>
          </p:cNvSpPr>
          <p:nvPr>
            <p:ph idx="1"/>
          </p:nvPr>
        </p:nvSpPr>
        <p:spPr>
          <a:xfrm>
            <a:off x="428596" y="1142984"/>
            <a:ext cx="8258204" cy="4983179"/>
          </a:xfrm>
        </p:spPr>
        <p:txBody>
          <a:bodyPr>
            <a:normAutofit fontScale="85000" lnSpcReduction="10000"/>
          </a:bodyPr>
          <a:lstStyle/>
          <a:p>
            <a:pPr>
              <a:buNone/>
            </a:pPr>
            <a:r>
              <a:rPr lang="en-US" dirty="0" smtClean="0">
                <a:solidFill>
                  <a:srgbClr val="FF0000"/>
                </a:solidFill>
              </a:rPr>
              <a:t>Creating the right incentives for an inclusive green economy</a:t>
            </a:r>
          </a:p>
          <a:p>
            <a:pPr lvl="1"/>
            <a:r>
              <a:rPr lang="en-GB" dirty="0"/>
              <a:t>addressing </a:t>
            </a:r>
            <a:r>
              <a:rPr lang="en-GB" dirty="0" smtClean="0"/>
              <a:t>externalities, market </a:t>
            </a:r>
            <a:r>
              <a:rPr lang="en-GB" dirty="0"/>
              <a:t>failure and “getting the price right</a:t>
            </a:r>
            <a:r>
              <a:rPr lang="en-GB" dirty="0" smtClean="0"/>
              <a:t>”/</a:t>
            </a:r>
            <a:r>
              <a:rPr lang="en-US" dirty="0" smtClean="0"/>
              <a:t>internalizing costs</a:t>
            </a:r>
          </a:p>
          <a:p>
            <a:pPr lvl="1"/>
            <a:r>
              <a:rPr lang="en-US" dirty="0" smtClean="0"/>
              <a:t>Promotes behavioral change and efficiency</a:t>
            </a:r>
          </a:p>
          <a:p>
            <a:pPr lvl="1"/>
            <a:r>
              <a:rPr lang="en-US" dirty="0" smtClean="0"/>
              <a:t>Fiscal measures – generates financial resources/revenues (part could go to targeted social investments/social protection programmes), induce investments, promote Green Public Procurement (GPP). </a:t>
            </a:r>
            <a:r>
              <a:rPr lang="en-GB" dirty="0"/>
              <a:t>GPP </a:t>
            </a:r>
            <a:r>
              <a:rPr lang="en-GB" dirty="0" smtClean="0"/>
              <a:t>for example, accelerates market </a:t>
            </a:r>
            <a:r>
              <a:rPr lang="en-GB" dirty="0"/>
              <a:t>transformation for green solutions, </a:t>
            </a:r>
            <a:r>
              <a:rPr lang="en-GB" dirty="0" smtClean="0"/>
              <a:t>encourages eco-innovations</a:t>
            </a:r>
            <a:endParaRPr lang="en-US" dirty="0" smtClean="0"/>
          </a:p>
          <a:p>
            <a:pPr lvl="1"/>
            <a:r>
              <a:rPr lang="en-US" dirty="0" smtClean="0"/>
              <a:t>The incentive structure creates other opportunities…with positive spill-over effects to other sectors</a:t>
            </a:r>
          </a:p>
          <a:p>
            <a:pPr lvl="1">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type="pic" idx="1"/>
          </p:nvPr>
        </p:nvPicPr>
        <p:blipFill>
          <a:blip r:embed="rId2"/>
          <a:srcRect t="6129" b="612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572560" cy="857256"/>
          </a:xfrm>
        </p:spPr>
        <p:txBody>
          <a:bodyPr>
            <a:noAutofit/>
          </a:bodyPr>
          <a:lstStyle/>
          <a:p>
            <a:pPr marL="609600" indent="-609600">
              <a:spcAft>
                <a:spcPct val="30000"/>
              </a:spcAft>
            </a:pPr>
            <a:r>
              <a:rPr lang="en-US" altLang="en-US" sz="3200" b="1" dirty="0" smtClean="0">
                <a:solidFill>
                  <a:srgbClr val="0000FF"/>
                </a:solidFill>
                <a:latin typeface="Verdana" pitchFamily="34" charset="0"/>
              </a:rPr>
              <a:t>Trends and gaps in the use of economic instruments</a:t>
            </a:r>
          </a:p>
        </p:txBody>
      </p:sp>
      <p:sp>
        <p:nvSpPr>
          <p:cNvPr id="3" name="Content Placeholder 2"/>
          <p:cNvSpPr>
            <a:spLocks noGrp="1"/>
          </p:cNvSpPr>
          <p:nvPr>
            <p:ph idx="1"/>
          </p:nvPr>
        </p:nvSpPr>
        <p:spPr>
          <a:xfrm>
            <a:off x="428596" y="1071546"/>
            <a:ext cx="8258204" cy="5054617"/>
          </a:xfrm>
        </p:spPr>
        <p:txBody>
          <a:bodyPr>
            <a:normAutofit fontScale="92500"/>
          </a:bodyPr>
          <a:lstStyle/>
          <a:p>
            <a:pPr>
              <a:buNone/>
            </a:pPr>
            <a:r>
              <a:rPr lang="en-GB" sz="2400" dirty="0"/>
              <a:t>Economic instruments have been applied to address a </a:t>
            </a:r>
            <a:r>
              <a:rPr lang="en-GB" sz="2400" dirty="0" smtClean="0"/>
              <a:t>wide range </a:t>
            </a:r>
            <a:r>
              <a:rPr lang="en-GB" sz="2400" dirty="0"/>
              <a:t>of issues in support of green economy policies in many </a:t>
            </a:r>
            <a:r>
              <a:rPr lang="en-GB" sz="2400" dirty="0" smtClean="0"/>
              <a:t>countries</a:t>
            </a:r>
            <a:r>
              <a:rPr lang="en-GB" sz="2400" dirty="0"/>
              <a:t>. So many initiatives are also emerging across </a:t>
            </a:r>
            <a:r>
              <a:rPr lang="en-GB" sz="2400" dirty="0" smtClean="0"/>
              <a:t>Africa.</a:t>
            </a:r>
          </a:p>
          <a:p>
            <a:r>
              <a:rPr lang="en-GB" sz="2400" b="1" i="1" dirty="0" smtClean="0">
                <a:solidFill>
                  <a:srgbClr val="00B050"/>
                </a:solidFill>
              </a:rPr>
              <a:t>Economic </a:t>
            </a:r>
            <a:r>
              <a:rPr lang="en-GB" sz="2400" b="1" i="1" dirty="0">
                <a:solidFill>
                  <a:srgbClr val="00B050"/>
                </a:solidFill>
              </a:rPr>
              <a:t>Instruments in the energy sector - stimulating investments in renewable energy to address Africa’s energy </a:t>
            </a:r>
            <a:r>
              <a:rPr lang="en-GB" sz="2400" b="1" i="1" dirty="0" smtClean="0">
                <a:solidFill>
                  <a:srgbClr val="00B050"/>
                </a:solidFill>
              </a:rPr>
              <a:t>challenge</a:t>
            </a:r>
            <a:r>
              <a:rPr lang="en-GB" sz="2400" i="1" dirty="0" smtClean="0"/>
              <a:t>. </a:t>
            </a:r>
            <a:r>
              <a:rPr lang="en-GB" sz="2400" i="1" dirty="0" smtClean="0">
                <a:solidFill>
                  <a:srgbClr val="FF0000"/>
                </a:solidFill>
              </a:rPr>
              <a:t>E.g. </a:t>
            </a:r>
            <a:r>
              <a:rPr lang="en-GB" sz="2400" dirty="0"/>
              <a:t>Renewable Energy Feed-in Tariffs (REFITs</a:t>
            </a:r>
            <a:r>
              <a:rPr lang="en-GB" sz="2400" dirty="0" smtClean="0"/>
              <a:t>), </a:t>
            </a:r>
            <a:r>
              <a:rPr lang="en-GB" sz="2400" dirty="0"/>
              <a:t>Low interest bank loans and capital subsidies for solar energy in Tunisia</a:t>
            </a:r>
            <a:endParaRPr lang="en-GB" sz="2400" i="1" dirty="0" smtClean="0"/>
          </a:p>
          <a:p>
            <a:r>
              <a:rPr lang="en-GB" sz="2400" b="1" i="1" dirty="0">
                <a:solidFill>
                  <a:srgbClr val="00B050"/>
                </a:solidFill>
              </a:rPr>
              <a:t>Economic Instruments in the industrial sector – creating incentives, curbing emissions and raising </a:t>
            </a:r>
            <a:r>
              <a:rPr lang="en-GB" sz="2400" b="1" i="1" dirty="0" smtClean="0">
                <a:solidFill>
                  <a:srgbClr val="00B050"/>
                </a:solidFill>
              </a:rPr>
              <a:t>revenues. </a:t>
            </a:r>
            <a:r>
              <a:rPr lang="en-GB" sz="2400" i="1" dirty="0" smtClean="0">
                <a:solidFill>
                  <a:srgbClr val="FF0000"/>
                </a:solidFill>
              </a:rPr>
              <a:t>E.g. </a:t>
            </a:r>
            <a:r>
              <a:rPr lang="en-GB" sz="2400" dirty="0"/>
              <a:t>Green tax initiatives in South </a:t>
            </a:r>
            <a:r>
              <a:rPr lang="en-GB" sz="2400" dirty="0" smtClean="0"/>
              <a:t>Africa</a:t>
            </a:r>
          </a:p>
          <a:p>
            <a:r>
              <a:rPr lang="en-GB" sz="2400" b="1" i="1" dirty="0">
                <a:solidFill>
                  <a:srgbClr val="00B050"/>
                </a:solidFill>
              </a:rPr>
              <a:t>Economic Instruments in the transport </a:t>
            </a:r>
            <a:r>
              <a:rPr lang="en-GB" sz="2400" b="1" i="1" dirty="0" smtClean="0">
                <a:solidFill>
                  <a:srgbClr val="00B050"/>
                </a:solidFill>
              </a:rPr>
              <a:t>sector</a:t>
            </a:r>
            <a:r>
              <a:rPr lang="en-GB" sz="2400" i="1" dirty="0" smtClean="0">
                <a:solidFill>
                  <a:srgbClr val="00B050"/>
                </a:solidFill>
              </a:rPr>
              <a:t>. </a:t>
            </a:r>
            <a:r>
              <a:rPr lang="en-GB" sz="2400" i="1" dirty="0" smtClean="0">
                <a:solidFill>
                  <a:srgbClr val="FF0000"/>
                </a:solidFill>
              </a:rPr>
              <a:t> E.g. </a:t>
            </a:r>
            <a:r>
              <a:rPr lang="en-GB" sz="2400" dirty="0"/>
              <a:t>Environmental levy on motor vehicles in Uganda</a:t>
            </a:r>
            <a:endParaRPr lang="en-US" sz="2400" dirty="0">
              <a:solidFill>
                <a:srgbClr val="00B050"/>
              </a:solidFill>
            </a:endParaRPr>
          </a:p>
          <a:p>
            <a:r>
              <a:rPr lang="en-GB" sz="2400" b="1" i="1" dirty="0">
                <a:solidFill>
                  <a:srgbClr val="00B050"/>
                </a:solidFill>
              </a:rPr>
              <a:t>Economic Instruments in </a:t>
            </a:r>
            <a:r>
              <a:rPr lang="en-GB" sz="2400" b="1" i="1" dirty="0" smtClean="0">
                <a:solidFill>
                  <a:srgbClr val="00B050"/>
                </a:solidFill>
              </a:rPr>
              <a:t>Ecosystems </a:t>
            </a:r>
            <a:r>
              <a:rPr lang="en-GB" sz="2400" i="1" dirty="0" smtClean="0">
                <a:solidFill>
                  <a:srgbClr val="FF0000"/>
                </a:solidFill>
              </a:rPr>
              <a:t>E.g. </a:t>
            </a:r>
            <a:r>
              <a:rPr lang="en-GB" sz="2400" dirty="0"/>
              <a:t>Forest certification in Congo basin</a:t>
            </a:r>
            <a:endParaRPr lang="en-US" sz="2400" dirty="0">
              <a:solidFill>
                <a:srgbClr val="00B05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pPr marL="609600" indent="-609600">
              <a:spcAft>
                <a:spcPct val="30000"/>
              </a:spcAft>
            </a:pPr>
            <a:r>
              <a:rPr lang="en-US" altLang="en-US" sz="3600" b="1" dirty="0" smtClean="0">
                <a:solidFill>
                  <a:srgbClr val="0000FF"/>
                </a:solidFill>
                <a:latin typeface="Verdana" pitchFamily="34" charset="0"/>
              </a:rPr>
              <a:t>Challenges and opportunities</a:t>
            </a:r>
          </a:p>
        </p:txBody>
      </p:sp>
      <p:sp>
        <p:nvSpPr>
          <p:cNvPr id="3" name="Content Placeholder 2"/>
          <p:cNvSpPr>
            <a:spLocks noGrp="1"/>
          </p:cNvSpPr>
          <p:nvPr>
            <p:ph idx="1"/>
          </p:nvPr>
        </p:nvSpPr>
        <p:spPr>
          <a:xfrm>
            <a:off x="500034" y="1000108"/>
            <a:ext cx="8186766" cy="5126055"/>
          </a:xfrm>
        </p:spPr>
        <p:txBody>
          <a:bodyPr/>
          <a:lstStyle/>
          <a:p>
            <a:pPr lvl="0"/>
            <a:r>
              <a:rPr lang="en-GB" i="1" dirty="0" smtClean="0">
                <a:solidFill>
                  <a:srgbClr val="FF0000"/>
                </a:solidFill>
              </a:rPr>
              <a:t>Challenges</a:t>
            </a:r>
          </a:p>
          <a:p>
            <a:pPr lvl="1">
              <a:buFont typeface="Wingdings" pitchFamily="2" charset="2"/>
              <a:buChar char="q"/>
            </a:pPr>
            <a:r>
              <a:rPr lang="en-GB" sz="3200" i="1" dirty="0" smtClean="0"/>
              <a:t>  Understanding </a:t>
            </a:r>
            <a:r>
              <a:rPr lang="en-GB" sz="3200" i="1" dirty="0"/>
              <a:t>the structure of the problem and the policy </a:t>
            </a:r>
            <a:r>
              <a:rPr lang="en-GB" sz="3200" i="1" dirty="0" smtClean="0"/>
              <a:t>context</a:t>
            </a:r>
          </a:p>
          <a:p>
            <a:pPr lvl="1">
              <a:buFont typeface="Wingdings" pitchFamily="2" charset="2"/>
              <a:buChar char="q"/>
            </a:pPr>
            <a:r>
              <a:rPr lang="en-GB" sz="3200" i="1" dirty="0" smtClean="0"/>
              <a:t>  Finding </a:t>
            </a:r>
            <a:r>
              <a:rPr lang="en-GB" sz="3200" i="1" dirty="0"/>
              <a:t>the right balance - growth, environmental and distributional concerns</a:t>
            </a:r>
            <a:endParaRPr lang="en-US" sz="3200" dirty="0"/>
          </a:p>
          <a:p>
            <a:pPr lvl="1">
              <a:buFont typeface="Wingdings" pitchFamily="2" charset="2"/>
              <a:buChar char="q"/>
            </a:pPr>
            <a:r>
              <a:rPr lang="en-GB" sz="3200" i="1" dirty="0" smtClean="0"/>
              <a:t>  Capacity </a:t>
            </a:r>
          </a:p>
          <a:p>
            <a:pPr lvl="1">
              <a:buFont typeface="Wingdings" pitchFamily="2" charset="2"/>
              <a:buChar char="q"/>
            </a:pPr>
            <a:r>
              <a:rPr lang="en-GB" sz="3200" i="1" dirty="0" smtClean="0"/>
              <a:t>  Business-as-usual </a:t>
            </a:r>
            <a:r>
              <a:rPr lang="en-GB" sz="3200" i="1" dirty="0"/>
              <a:t>inertia and vested interests </a:t>
            </a:r>
            <a:endParaRPr lang="en-US" sz="3200" dirty="0" smtClean="0"/>
          </a:p>
          <a:p>
            <a:pPr lvl="0">
              <a:buNone/>
            </a:pPr>
            <a:endParaRPr lang="en-US" dirty="0"/>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altLang="en-US" sz="3200" b="1" dirty="0" smtClean="0">
                <a:solidFill>
                  <a:srgbClr val="0000FF"/>
                </a:solidFill>
                <a:latin typeface="Verdana" pitchFamily="34" charset="0"/>
              </a:rPr>
              <a:t>Challenges and opportunities</a:t>
            </a:r>
            <a:endParaRPr lang="en-US" sz="3200" dirty="0"/>
          </a:p>
        </p:txBody>
      </p:sp>
      <p:sp>
        <p:nvSpPr>
          <p:cNvPr id="3" name="Content Placeholder 2"/>
          <p:cNvSpPr>
            <a:spLocks noGrp="1"/>
          </p:cNvSpPr>
          <p:nvPr>
            <p:ph idx="1"/>
          </p:nvPr>
        </p:nvSpPr>
        <p:spPr>
          <a:xfrm>
            <a:off x="500034" y="928670"/>
            <a:ext cx="8186766" cy="5572164"/>
          </a:xfrm>
        </p:spPr>
        <p:txBody>
          <a:bodyPr>
            <a:normAutofit lnSpcReduction="10000"/>
          </a:bodyPr>
          <a:lstStyle/>
          <a:p>
            <a:pPr lvl="0"/>
            <a:r>
              <a:rPr lang="en-GB" i="1" dirty="0" smtClean="0">
                <a:solidFill>
                  <a:srgbClr val="FF0000"/>
                </a:solidFill>
              </a:rPr>
              <a:t>Opportunities </a:t>
            </a:r>
          </a:p>
          <a:p>
            <a:pPr>
              <a:buFont typeface="Wingdings" pitchFamily="2" charset="2"/>
              <a:buChar char="q"/>
            </a:pPr>
            <a:r>
              <a:rPr lang="en-GB" i="1" dirty="0" smtClean="0"/>
              <a:t> Green </a:t>
            </a:r>
            <a:r>
              <a:rPr lang="en-GB" i="1" dirty="0"/>
              <a:t>Economy – emerging concept, </a:t>
            </a:r>
            <a:r>
              <a:rPr lang="en-GB" i="1" dirty="0" smtClean="0"/>
              <a:t>       emerging </a:t>
            </a:r>
            <a:r>
              <a:rPr lang="en-GB" i="1" dirty="0"/>
              <a:t>policy </a:t>
            </a:r>
            <a:r>
              <a:rPr lang="en-GB" i="1" dirty="0" smtClean="0"/>
              <a:t>choices</a:t>
            </a:r>
          </a:p>
          <a:p>
            <a:pPr lvl="0">
              <a:buFont typeface="Wingdings" pitchFamily="2" charset="2"/>
              <a:buChar char="q"/>
            </a:pPr>
            <a:r>
              <a:rPr lang="en-GB" i="1" dirty="0"/>
              <a:t> Evolving landscape of environmental </a:t>
            </a:r>
            <a:r>
              <a:rPr lang="en-GB" i="1" dirty="0" smtClean="0"/>
              <a:t>governance</a:t>
            </a:r>
          </a:p>
          <a:p>
            <a:pPr>
              <a:buFont typeface="Wingdings" pitchFamily="2" charset="2"/>
              <a:buChar char="q"/>
            </a:pPr>
            <a:r>
              <a:rPr lang="en-GB" i="1" dirty="0"/>
              <a:t> Trends in green investments and multilateral financing mechanisms</a:t>
            </a:r>
            <a:endParaRPr lang="en-US" dirty="0"/>
          </a:p>
          <a:p>
            <a:pPr>
              <a:buFont typeface="Wingdings" pitchFamily="2" charset="2"/>
              <a:buChar char="q"/>
            </a:pPr>
            <a:r>
              <a:rPr lang="en-US" dirty="0" smtClean="0"/>
              <a:t> </a:t>
            </a:r>
            <a:r>
              <a:rPr lang="en-GB" i="1" dirty="0"/>
              <a:t>Structural transformation and transition of African </a:t>
            </a:r>
            <a:r>
              <a:rPr lang="en-GB" i="1" dirty="0" smtClean="0"/>
              <a:t>economies</a:t>
            </a:r>
          </a:p>
          <a:p>
            <a:pPr lvl="0">
              <a:buFont typeface="Wingdings" pitchFamily="2" charset="2"/>
              <a:buChar char="q"/>
            </a:pPr>
            <a:r>
              <a:rPr lang="en-GB" i="1" dirty="0"/>
              <a:t> Knowledge </a:t>
            </a:r>
            <a:r>
              <a:rPr lang="en-GB" i="1" dirty="0" smtClean="0"/>
              <a:t>management and </a:t>
            </a:r>
            <a:r>
              <a:rPr lang="en-GB" i="1" dirty="0"/>
              <a:t>strategic frameworks</a:t>
            </a:r>
            <a:endParaRPr lang="en-US" dirty="0"/>
          </a:p>
          <a:p>
            <a:pPr>
              <a:buFont typeface="Wingdings" pitchFamily="2" charset="2"/>
              <a:buChar char="q"/>
            </a:pPr>
            <a:endParaRPr lang="en-GB" i="1" dirty="0" smtClean="0"/>
          </a:p>
          <a:p>
            <a:pPr>
              <a:buFont typeface="Wingdings" pitchFamily="2" charset="2"/>
              <a:buChar char="q"/>
            </a:pPr>
            <a:endParaRPr lang="en-US" dirty="0"/>
          </a:p>
          <a:p>
            <a:pPr lvl="0">
              <a:buFont typeface="Wingdings" pitchFamily="2" charset="2"/>
              <a:buChar char="q"/>
            </a:pPr>
            <a:endParaRPr lang="en-US" dirty="0"/>
          </a:p>
          <a:p>
            <a:pPr>
              <a:buFont typeface="Wingdings" pitchFamily="2" charset="2"/>
              <a:buChar char="q"/>
            </a:pPr>
            <a:endParaRPr lang="en-GB" i="1" dirty="0" smtClean="0"/>
          </a:p>
          <a:p>
            <a:pPr>
              <a:buFont typeface="Wingdings" pitchFamily="2" charset="2"/>
              <a:buChar char="q"/>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altLang="en-US" b="1" dirty="0" smtClean="0">
                <a:solidFill>
                  <a:srgbClr val="0000FF"/>
                </a:solidFill>
                <a:latin typeface="Verdana" pitchFamily="34" charset="0"/>
              </a:rPr>
              <a:t>Conclusion</a:t>
            </a:r>
            <a:endParaRPr lang="en-US" dirty="0"/>
          </a:p>
        </p:txBody>
      </p:sp>
      <p:sp>
        <p:nvSpPr>
          <p:cNvPr id="3" name="Content Placeholder 2"/>
          <p:cNvSpPr>
            <a:spLocks noGrp="1"/>
          </p:cNvSpPr>
          <p:nvPr>
            <p:ph idx="1"/>
          </p:nvPr>
        </p:nvSpPr>
        <p:spPr>
          <a:xfrm>
            <a:off x="214282" y="928670"/>
            <a:ext cx="8472518" cy="5715040"/>
          </a:xfrm>
        </p:spPr>
        <p:txBody>
          <a:bodyPr>
            <a:normAutofit fontScale="70000" lnSpcReduction="20000"/>
          </a:bodyPr>
          <a:lstStyle/>
          <a:p>
            <a:r>
              <a:rPr lang="en-GB" dirty="0" smtClean="0"/>
              <a:t>Policy has a role in supporting and encouraging green behaviour. Green behaviour is a shared responsibility of individual citizens, public authorities and industry.</a:t>
            </a:r>
          </a:p>
          <a:p>
            <a:r>
              <a:rPr lang="en-GB" dirty="0" smtClean="0"/>
              <a:t>As </a:t>
            </a:r>
            <a:r>
              <a:rPr lang="en-GB" dirty="0"/>
              <a:t>a policy tool, EIs provide a critical set of instruments for building green economies by creating incentives for behavioural </a:t>
            </a:r>
            <a:r>
              <a:rPr lang="en-GB" dirty="0" smtClean="0"/>
              <a:t>change, stimulate and support green investments </a:t>
            </a:r>
            <a:r>
              <a:rPr lang="en-GB" dirty="0"/>
              <a:t>and </a:t>
            </a:r>
            <a:r>
              <a:rPr lang="en-GB" dirty="0" smtClean="0"/>
              <a:t>redress </a:t>
            </a:r>
            <a:r>
              <a:rPr lang="en-GB" dirty="0"/>
              <a:t>social impacts. </a:t>
            </a:r>
            <a:endParaRPr lang="en-GB" dirty="0" smtClean="0"/>
          </a:p>
          <a:p>
            <a:endParaRPr lang="en-US" dirty="0"/>
          </a:p>
          <a:p>
            <a:r>
              <a:rPr lang="en-GB" dirty="0"/>
              <a:t>The inherent incentive structure of EIs can support shifts of investments towards clean and efficient technologies, natural capital and social infrastructure such as education, skills training, health care and social protection systems - providing opportunities for a faster and more inclusive transition to a green economy. </a:t>
            </a:r>
            <a:endParaRPr lang="en-GB" dirty="0" smtClean="0"/>
          </a:p>
          <a:p>
            <a:pPr>
              <a:buNone/>
            </a:pPr>
            <a:endParaRPr lang="en-US" dirty="0"/>
          </a:p>
          <a:p>
            <a:r>
              <a:rPr lang="en-GB" dirty="0"/>
              <a:t>The effectiveness and efficiency of EIs as policy measures, however, depend on the existing institutional, legal, social and economic systems. The application of </a:t>
            </a:r>
            <a:r>
              <a:rPr lang="en-GB" dirty="0" smtClean="0"/>
              <a:t>economic </a:t>
            </a:r>
            <a:r>
              <a:rPr lang="en-GB" dirty="0"/>
              <a:t>instruments may not be an effective policy tool in addressing every problem. Choosing an effective policy package that fits in with the institutional capabilities and existing policy frameworks remain a difficult challenge</a:t>
            </a:r>
            <a:endParaRPr lang="en-US"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693</Words>
  <Application>Microsoft Office PowerPoint</Application>
  <PresentationFormat>On-screen Show (4:3)</PresentationFormat>
  <Paragraphs>65</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Economic Instruments</vt:lpstr>
      <vt:lpstr> Outline </vt:lpstr>
      <vt:lpstr>Introduction</vt:lpstr>
      <vt:lpstr> Role of economic instruments in fostering an inclusive green economy </vt:lpstr>
      <vt:lpstr>Slide 5</vt:lpstr>
      <vt:lpstr>Trends and gaps in the use of economic instruments</vt:lpstr>
      <vt:lpstr>Challenges and opportunities</vt:lpstr>
      <vt:lpstr>Challenges and opportunities</vt:lpstr>
      <vt:lpstr>Conclusion</vt:lpstr>
      <vt:lpstr>Recommendations</vt:lpstr>
      <vt:lpstr>Thank you</vt:lpstr>
    </vt:vector>
  </TitlesOfParts>
  <Company>UNECA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Instruments</dc:title>
  <dc:creator>Andrew Allieu</dc:creator>
  <cp:lastModifiedBy>Andrew Allieu</cp:lastModifiedBy>
  <cp:revision>32</cp:revision>
  <dcterms:created xsi:type="dcterms:W3CDTF">2014-09-22T11:08:18Z</dcterms:created>
  <dcterms:modified xsi:type="dcterms:W3CDTF">2014-09-23T06:10:47Z</dcterms:modified>
</cp:coreProperties>
</file>