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83" r:id="rId5"/>
    <p:sldId id="284" r:id="rId6"/>
    <p:sldId id="287" r:id="rId7"/>
    <p:sldId id="297" r:id="rId8"/>
    <p:sldId id="298" r:id="rId9"/>
    <p:sldId id="299" r:id="rId10"/>
    <p:sldId id="268" r:id="rId11"/>
    <p:sldId id="300" r:id="rId12"/>
    <p:sldId id="301" r:id="rId13"/>
    <p:sldId id="28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00"/>
    <a:srgbClr val="9900CC"/>
    <a:srgbClr val="0000FF"/>
    <a:srgbClr val="9900FF"/>
    <a:srgbClr val="333399"/>
    <a:srgbClr val="33CCCC"/>
    <a:srgbClr val="3333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1" autoAdjust="0"/>
    <p:restoredTop sz="88584" autoAdjust="0"/>
  </p:normalViewPr>
  <p:slideViewPr>
    <p:cSldViewPr>
      <p:cViewPr>
        <p:scale>
          <a:sx n="75" d="100"/>
          <a:sy n="75" d="100"/>
        </p:scale>
        <p:origin x="-6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6" d="100"/>
          <a:sy n="46" d="100"/>
        </p:scale>
        <p:origin x="-2976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3BD258C-739D-4C16-93BA-85576AA011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778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F0D383-FF9C-44FD-A095-6C9B07B17D3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1" tIns="43245" rIns="86491" bIns="43245" anchor="b"/>
          <a:lstStyle>
            <a:lvl1pPr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300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38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5175" indent="-227013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23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5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67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39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0995A76-472F-4A3A-8E7D-CD91C0B59DB0}" type="slidenum">
              <a:rPr lang="en-US" altLang="en-US" sz="1100">
                <a:ea typeface="ＭＳ Ｐゴシック" pitchFamily="34" charset="-128"/>
              </a:rPr>
              <a:pPr algn="r"/>
              <a:t>2</a:t>
            </a:fld>
            <a:endParaRPr lang="en-US" altLang="en-US" sz="1100">
              <a:ea typeface="ＭＳ Ｐゴシック" pitchFamily="34" charset="-128"/>
            </a:endParaRPr>
          </a:p>
        </p:txBody>
      </p:sp>
      <p:sp>
        <p:nvSpPr>
          <p:cNvPr id="6147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 lIns="86491" tIns="43245" rIns="86491" bIns="4324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EB7454-44EF-4280-8857-5474D44DC01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1" tIns="43245" rIns="86491" bIns="43245" anchor="b"/>
          <a:lstStyle>
            <a:lvl1pPr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300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38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5175" indent="-227013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23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5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67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39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CB60EDA6-3EC0-4DAD-BFF6-925450C0F10F}" type="slidenum">
              <a:rPr lang="en-US" altLang="en-US" sz="1100">
                <a:ea typeface="ＭＳ Ｐゴシック" pitchFamily="34" charset="-128"/>
              </a:rPr>
              <a:pPr algn="r"/>
              <a:t>3</a:t>
            </a:fld>
            <a:endParaRPr lang="en-US" altLang="en-US" sz="1100">
              <a:ea typeface="ＭＳ Ｐゴシック" pitchFamily="34" charset="-128"/>
            </a:endParaRPr>
          </a:p>
        </p:txBody>
      </p:sp>
      <p:sp>
        <p:nvSpPr>
          <p:cNvPr id="9219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 lIns="86491" tIns="43245" rIns="86491" bIns="4324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93855-BD34-4E04-BD88-E7980E52114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1" tIns="43245" rIns="86491" bIns="43245" anchor="b"/>
          <a:lstStyle>
            <a:lvl1pPr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300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38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5175" indent="-227013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23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5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67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39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338D902-9C13-45D2-B957-73B7EA6B8A10}" type="slidenum">
              <a:rPr lang="en-US" altLang="en-US" sz="1100">
                <a:ea typeface="ＭＳ Ｐゴシック" pitchFamily="34" charset="-128"/>
              </a:rPr>
              <a:pPr algn="r"/>
              <a:t>10</a:t>
            </a:fld>
            <a:endParaRPr lang="en-US" altLang="en-US" sz="1100">
              <a:ea typeface="ＭＳ Ｐゴシック" pitchFamily="34" charset="-128"/>
            </a:endParaRPr>
          </a:p>
        </p:txBody>
      </p:sp>
      <p:sp>
        <p:nvSpPr>
          <p:cNvPr id="23555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 lIns="86491" tIns="43245" rIns="86491" bIns="4324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93855-BD34-4E04-BD88-E7980E52114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1" tIns="43245" rIns="86491" bIns="43245" anchor="b"/>
          <a:lstStyle>
            <a:lvl1pPr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300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38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5175" indent="-227013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23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5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67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39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338D902-9C13-45D2-B957-73B7EA6B8A10}" type="slidenum">
              <a:rPr lang="en-US" altLang="en-US" sz="1100">
                <a:ea typeface="ＭＳ Ｐゴシック" pitchFamily="34" charset="-128"/>
              </a:rPr>
              <a:pPr algn="r"/>
              <a:t>11</a:t>
            </a:fld>
            <a:endParaRPr lang="en-US" altLang="en-US" sz="1100">
              <a:ea typeface="ＭＳ Ｐゴシック" pitchFamily="34" charset="-128"/>
            </a:endParaRPr>
          </a:p>
        </p:txBody>
      </p:sp>
      <p:sp>
        <p:nvSpPr>
          <p:cNvPr id="23555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 lIns="86491" tIns="43245" rIns="86491" bIns="43245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93855-BD34-4E04-BD88-E7980E52114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491" tIns="43245" rIns="86491" bIns="43245" anchor="b"/>
          <a:lstStyle>
            <a:lvl1pPr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5013" indent="-28257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0300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2738" indent="-225425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5175" indent="-227013" defTabSz="86518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23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495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67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3975" indent="-227013" defTabSz="865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6338D902-9C13-45D2-B957-73B7EA6B8A10}" type="slidenum">
              <a:rPr lang="en-US" altLang="en-US" sz="1100">
                <a:ea typeface="ＭＳ Ｐゴシック" pitchFamily="34" charset="-128"/>
              </a:rPr>
              <a:pPr algn="r"/>
              <a:t>12</a:t>
            </a:fld>
            <a:endParaRPr lang="en-US" altLang="en-US" sz="1100">
              <a:ea typeface="ＭＳ Ｐゴシック" pitchFamily="34" charset="-128"/>
            </a:endParaRPr>
          </a:p>
        </p:txBody>
      </p:sp>
      <p:sp>
        <p:nvSpPr>
          <p:cNvPr id="23555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4588" y="687388"/>
            <a:ext cx="4570412" cy="3427412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3213"/>
          </a:xfrm>
        </p:spPr>
        <p:txBody>
          <a:bodyPr lIns="86491" tIns="43245" rIns="86491" bIns="43245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82F85-F02E-4A96-94C5-92BFA9830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79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FB93-4FDE-4472-985B-006B16943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66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2190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198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B36DB-10EB-4ED4-881C-703798D6B2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32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600200"/>
            <a:ext cx="4305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305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F4D319-D7FD-43AA-A356-599F5057F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47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23A43-D38E-4323-9C21-B6A2C152A9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1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B2B1B-8EDC-4B58-95C1-4EA8894EAD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50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05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305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C5B98-17F4-436E-94D7-7CA5F9C3D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54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EF72A-760F-4B95-9C3F-B5D09377A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1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224C6-7855-4950-BC06-FD751655D2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00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6BC7D-5DF2-4FE3-A223-EF665B3676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68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FBD3E-1F98-45C4-ABC3-EF9C90247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37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27E71-97AF-4F56-A037-CBB67E753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428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74638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600200"/>
            <a:ext cx="8763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4B980B3-864D-49A2-9CE9-2765D416565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9" descr="tile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6419850"/>
            <a:ext cx="494347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8600" y="533400"/>
            <a:ext cx="8686800" cy="10668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 smtClean="0">
                <a:solidFill>
                  <a:srgbClr val="0000FF"/>
                </a:solidFill>
                <a:latin typeface="Verdana" pitchFamily="34" charset="0"/>
                <a:ea typeface="굴림" pitchFamily="34" charset="-127"/>
                <a:cs typeface="Tahoma" pitchFamily="34" charset="0"/>
              </a:rPr>
              <a:t>Capacity development for Inclusive Green Growth Economy in Africa</a:t>
            </a:r>
            <a:endParaRPr lang="en-US" altLang="en-US" sz="2800" b="1" dirty="0">
              <a:solidFill>
                <a:srgbClr val="0000FF"/>
              </a:solidFill>
              <a:latin typeface="Verdana" pitchFamily="34" charset="0"/>
              <a:ea typeface="굴림" pitchFamily="34" charset="-127"/>
              <a:cs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2667000"/>
            <a:ext cx="8534400" cy="20574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굴림" pitchFamily="34" charset="-127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solidFill>
                  <a:srgbClr val="A50021"/>
                </a:solidFill>
                <a:latin typeface="Verdana" pitchFamily="34" charset="0"/>
                <a:ea typeface="굴림" pitchFamily="34" charset="-127"/>
              </a:rPr>
              <a:t>Expert Group Meeting on Enabling Measures for an Inclusive Green Economy in Africa</a:t>
            </a:r>
            <a:endParaRPr lang="en-US" altLang="en-US" sz="2000" b="1" dirty="0">
              <a:solidFill>
                <a:srgbClr val="A50021"/>
              </a:solidFill>
              <a:latin typeface="Verdana" pitchFamily="34" charset="0"/>
              <a:ea typeface="굴림" pitchFamily="34" charset="-127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altLang="en-US" sz="2000" b="1" dirty="0" smtClean="0">
              <a:solidFill>
                <a:srgbClr val="A50021"/>
              </a:solidFill>
              <a:latin typeface="Verdana" pitchFamily="34" charset="0"/>
              <a:ea typeface="굴림" pitchFamily="34" charset="-127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solidFill>
                  <a:srgbClr val="A50021"/>
                </a:solidFill>
                <a:latin typeface="Verdana" pitchFamily="34" charset="0"/>
                <a:ea typeface="굴림" pitchFamily="34" charset="-127"/>
              </a:rPr>
              <a:t>23 and 24 September 2014, </a:t>
            </a:r>
            <a:endParaRPr lang="en-US" altLang="en-US" sz="2000" b="1" dirty="0">
              <a:solidFill>
                <a:srgbClr val="A50021"/>
              </a:solidFill>
              <a:latin typeface="Verdana" pitchFamily="34" charset="0"/>
              <a:ea typeface="굴림" pitchFamily="34" charset="-127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altLang="en-US" sz="2000" b="1" dirty="0" smtClean="0">
              <a:solidFill>
                <a:srgbClr val="A50021"/>
              </a:solidFill>
              <a:latin typeface="Verdana" pitchFamily="34" charset="0"/>
              <a:ea typeface="굴림" pitchFamily="34" charset="-127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altLang="en-US" sz="2000" b="1" dirty="0" smtClean="0">
                <a:solidFill>
                  <a:srgbClr val="A50021"/>
                </a:solidFill>
                <a:latin typeface="Verdana" pitchFamily="34" charset="0"/>
                <a:ea typeface="굴림" pitchFamily="34" charset="-127"/>
              </a:rPr>
              <a:t>Addis Ababa, Ethiopia</a:t>
            </a:r>
            <a:endParaRPr lang="en-US" altLang="en-US" sz="2000" b="1" dirty="0">
              <a:solidFill>
                <a:srgbClr val="A50021"/>
              </a:solidFill>
              <a:latin typeface="Verdana" pitchFamily="34" charset="0"/>
              <a:ea typeface="굴림" pitchFamily="34" charset="-127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altLang="en-US" sz="2000" b="1" dirty="0">
              <a:solidFill>
                <a:srgbClr val="A50021"/>
              </a:solidFill>
              <a:latin typeface="Verdana" pitchFamily="34" charset="0"/>
              <a:ea typeface="굴림" pitchFamily="34" charset="-127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altLang="en-US" sz="1600" b="1" dirty="0">
              <a:solidFill>
                <a:srgbClr val="000099"/>
              </a:solidFill>
              <a:latin typeface="Verdana" pitchFamily="34" charset="0"/>
              <a:ea typeface="굴림" pitchFamily="34" charset="-127"/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en-US" altLang="en-US" sz="1800" b="1" dirty="0">
              <a:solidFill>
                <a:srgbClr val="0000FF"/>
              </a:solidFill>
              <a:latin typeface="Verdana" pitchFamily="34" charset="0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81000"/>
            <a:ext cx="8686800" cy="7620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>
                <a:latin typeface="Verdana" pitchFamily="34" charset="0"/>
              </a:rPr>
              <a:t>4. </a:t>
            </a:r>
            <a:r>
              <a:rPr lang="en-US" altLang="en-US" sz="2400" b="1" dirty="0" smtClean="0">
                <a:latin typeface="Verdana" pitchFamily="34" charset="0"/>
              </a:rPr>
              <a:t>Challenges and opportunities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828800"/>
            <a:ext cx="8534400" cy="4038600"/>
          </a:xfrm>
        </p:spPr>
        <p:txBody>
          <a:bodyPr/>
          <a:lstStyle/>
          <a:p>
            <a:pPr>
              <a:spcAft>
                <a:spcPct val="50000"/>
              </a:spcAft>
              <a:buFontTx/>
              <a:buBlip>
                <a:blip r:embed="rId3"/>
              </a:buBlip>
            </a:pPr>
            <a:r>
              <a:rPr lang="en-US" altLang="en-US" sz="2000" b="1" dirty="0" smtClean="0">
                <a:solidFill>
                  <a:srgbClr val="0000FF"/>
                </a:solidFill>
                <a:latin typeface="Verdana" pitchFamily="34" charset="0"/>
              </a:rPr>
              <a:t>Challenges:</a:t>
            </a:r>
            <a:endParaRPr lang="en-US" altLang="en-US" sz="2000" b="1" dirty="0">
              <a:solidFill>
                <a:srgbClr val="0000FF"/>
              </a:solidFill>
              <a:latin typeface="Verdana" pitchFamily="34" charset="0"/>
            </a:endParaRP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IGE is a new and evolving area</a:t>
            </a: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Lack of comprehensive and living plans and strategies as well as limited interventions on CD</a:t>
            </a: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Coordination and enhancing synergies among CD initiatives</a:t>
            </a: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Financing IGE capacity development</a:t>
            </a:r>
          </a:p>
          <a:p>
            <a:pPr>
              <a:spcAft>
                <a:spcPct val="50000"/>
              </a:spcAft>
              <a:buFontTx/>
              <a:buBlip>
                <a:blip r:embed="rId3"/>
              </a:buBlip>
            </a:pPr>
            <a:endParaRPr lang="en-US" altLang="en-US" sz="18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81000"/>
            <a:ext cx="8686800" cy="7620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 smtClean="0">
                <a:latin typeface="Verdana" pitchFamily="34" charset="0"/>
              </a:rPr>
              <a:t>Challenges and opportunities continued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828800"/>
            <a:ext cx="8534400" cy="3657600"/>
          </a:xfrm>
        </p:spPr>
        <p:txBody>
          <a:bodyPr/>
          <a:lstStyle/>
          <a:p>
            <a:pPr>
              <a:spcAft>
                <a:spcPct val="50000"/>
              </a:spcAft>
              <a:buFontTx/>
              <a:buBlip>
                <a:blip r:embed="rId3"/>
              </a:buBlip>
            </a:pPr>
            <a:r>
              <a:rPr lang="en-US" altLang="en-US" sz="2000" b="1" dirty="0" smtClean="0">
                <a:solidFill>
                  <a:srgbClr val="0000FF"/>
                </a:solidFill>
                <a:latin typeface="Verdana" pitchFamily="34" charset="0"/>
              </a:rPr>
              <a:t>Opportunities:</a:t>
            </a:r>
            <a:endParaRPr lang="en-US" altLang="en-US" sz="2000" b="1" dirty="0">
              <a:solidFill>
                <a:srgbClr val="0000FF"/>
              </a:solidFill>
              <a:latin typeface="Verdana" pitchFamily="34" charset="0"/>
            </a:endParaRP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Agencies providing institutional leadership for capacity development</a:t>
            </a: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Financing capacity development</a:t>
            </a: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Strategic frameworks for capacity development</a:t>
            </a: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Ongoing initiatives and partnership for IGE capacity development</a:t>
            </a:r>
          </a:p>
          <a:p>
            <a:pPr lvl="1">
              <a:spcAft>
                <a:spcPct val="50000"/>
              </a:spcAft>
              <a:buFontTx/>
              <a:buBlip>
                <a:blip r:embed="rId4"/>
              </a:buBlip>
            </a:pPr>
            <a:r>
              <a:rPr lang="en-US" altLang="en-US" sz="1800" b="1" dirty="0" smtClean="0">
                <a:latin typeface="Verdana" pitchFamily="34" charset="0"/>
              </a:rPr>
              <a:t>Access to knowledge for inclusive green economy transition</a:t>
            </a:r>
          </a:p>
        </p:txBody>
      </p:sp>
    </p:spTree>
    <p:extLst>
      <p:ext uri="{BB962C8B-B14F-4D97-AF65-F5344CB8AC3E}">
        <p14:creationId xmlns:p14="http://schemas.microsoft.com/office/powerpoint/2010/main" val="20783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381000"/>
            <a:ext cx="8686800" cy="4572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 smtClean="0">
                <a:latin typeface="Verdana" pitchFamily="34" charset="0"/>
              </a:rPr>
              <a:t>5. Conclusions and recommendations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914400"/>
            <a:ext cx="8839200" cy="5638800"/>
          </a:xfrm>
        </p:spPr>
        <p:txBody>
          <a:bodyPr/>
          <a:lstStyle/>
          <a:p>
            <a:pPr algn="just">
              <a:spcBef>
                <a:spcPts val="40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Country frameworks to provide leadership in the development, coordination and delivery of IGE capacity development should be strengthened.</a:t>
            </a:r>
          </a:p>
          <a:p>
            <a:pPr algn="just">
              <a:spcBef>
                <a:spcPts val="40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Easily accessible capability that can be leveraged and tailored to respond to needs at local, national and regional levels in Africa is needed and should be developed and strengthened.</a:t>
            </a:r>
          </a:p>
          <a:p>
            <a:pPr algn="just">
              <a:spcBef>
                <a:spcPts val="40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Capacity development for IGE should be woven as a mutually supportive measure with initiatives related to technology development and transfer, financing, private sector development, and institutional development for IGE.</a:t>
            </a:r>
          </a:p>
          <a:p>
            <a:pPr algn="just">
              <a:spcBef>
                <a:spcPts val="40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Region-wide coherence, synergies and coordination in IGE capacity building should be promoted and monitored.</a:t>
            </a:r>
          </a:p>
          <a:p>
            <a:pPr algn="just">
              <a:spcBef>
                <a:spcPts val="40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IGE capacity development approaches that are linked and lead to concrete and transformative results on the ways of doing things and/or improved well-being of the target beneficiaries should be designed and promoted.</a:t>
            </a:r>
          </a:p>
          <a:p>
            <a:pPr algn="just">
              <a:spcBef>
                <a:spcPts val="400"/>
              </a:spcBef>
              <a:spcAft>
                <a:spcPts val="600"/>
              </a:spcAft>
              <a:buFontTx/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South-South (SS) and triangular cooperation in capacity development for IGE should be strengthened.</a:t>
            </a:r>
          </a:p>
        </p:txBody>
      </p:sp>
    </p:spTree>
    <p:extLst>
      <p:ext uri="{BB962C8B-B14F-4D97-AF65-F5344CB8AC3E}">
        <p14:creationId xmlns:p14="http://schemas.microsoft.com/office/powerpoint/2010/main" val="5153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57400"/>
            <a:ext cx="8229600" cy="10668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6600" b="1">
                <a:solidFill>
                  <a:srgbClr val="0000FF"/>
                </a:solidFill>
                <a:latin typeface="Verdana" pitchFamily="34" charset="0"/>
              </a:rPr>
              <a:t>Thank You</a:t>
            </a:r>
            <a:endParaRPr lang="en-US" altLang="en-US" sz="2000" b="1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229600" cy="762000"/>
          </a:xfrm>
          <a:ln w="38100" cap="flat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 smtClean="0">
                <a:latin typeface="Verdana" pitchFamily="34" charset="0"/>
              </a:rPr>
              <a:t>Outline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828800"/>
            <a:ext cx="8686800" cy="3276600"/>
          </a:xfrm>
        </p:spPr>
        <p:txBody>
          <a:bodyPr/>
          <a:lstStyle/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2000" b="1" dirty="0" smtClean="0">
                <a:solidFill>
                  <a:srgbClr val="0000FF"/>
                </a:solidFill>
                <a:latin typeface="Verdana" pitchFamily="34" charset="0"/>
              </a:rPr>
              <a:t>Introduction</a:t>
            </a:r>
          </a:p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2000" b="1" dirty="0" smtClean="0">
                <a:solidFill>
                  <a:srgbClr val="0000FF"/>
                </a:solidFill>
                <a:latin typeface="Verdana" pitchFamily="34" charset="0"/>
              </a:rPr>
              <a:t>Role of capacity development in achieving inclusive green economy (IGE)</a:t>
            </a:r>
          </a:p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2000" b="1" dirty="0" smtClean="0">
                <a:solidFill>
                  <a:srgbClr val="0000FF"/>
                </a:solidFill>
                <a:latin typeface="Verdana" pitchFamily="34" charset="0"/>
              </a:rPr>
              <a:t>Trends and gaps in capacity development for inclusive green economy</a:t>
            </a:r>
          </a:p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2000" b="1" dirty="0" smtClean="0">
                <a:solidFill>
                  <a:srgbClr val="0000FF"/>
                </a:solidFill>
                <a:latin typeface="Verdana" pitchFamily="34" charset="0"/>
              </a:rPr>
              <a:t>Challenges and opportunities</a:t>
            </a:r>
          </a:p>
          <a:p>
            <a:pPr marL="609600" indent="-609600" algn="just">
              <a:spcAft>
                <a:spcPct val="30000"/>
              </a:spcAft>
              <a:buFontTx/>
              <a:buAutoNum type="arabicPeriod"/>
            </a:pPr>
            <a:r>
              <a:rPr lang="en-US" altLang="en-US" sz="2000" b="1" dirty="0" smtClean="0">
                <a:solidFill>
                  <a:srgbClr val="0000FF"/>
                </a:solidFill>
                <a:latin typeface="Verdana" pitchFamily="34" charset="0"/>
              </a:rPr>
              <a:t>Conclusion and Recommendations</a:t>
            </a:r>
            <a:endParaRPr lang="en-US" altLang="en-US" sz="20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 </a:t>
            </a:r>
            <a:r>
              <a:rPr lang="en-US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Introduction</a:t>
            </a:r>
            <a:endParaRPr lang="en-US" alt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447800"/>
            <a:ext cx="8763000" cy="4983162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Blip>
                <a:blip r:embed="rId3"/>
              </a:buBlip>
            </a:pPr>
            <a:r>
              <a:rPr lang="en-US" altLang="en-US" sz="2200" b="1" dirty="0" smtClean="0">
                <a:solidFill>
                  <a:srgbClr val="0000FF"/>
                </a:solidFill>
                <a:latin typeface="Verdana" pitchFamily="34" charset="0"/>
              </a:rPr>
              <a:t>Capacity Development (CD) as used in the report: </a:t>
            </a:r>
          </a:p>
          <a:p>
            <a:pPr marL="355600" indent="0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“Process through which individuals, groups and </a:t>
            </a:r>
            <a:r>
              <a:rPr lang="en-US" altLang="en-US" sz="1800" b="1" dirty="0" err="1" smtClean="0">
                <a:solidFill>
                  <a:srgbClr val="A50021"/>
                </a:solidFill>
                <a:latin typeface="Verdana" pitchFamily="34" charset="0"/>
              </a:rPr>
              <a:t>organisations</a:t>
            </a: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, and societies deploy, adapt, strengthen, and maintain the capabilities to define, plan and achieve their own development objectives on an inclusive, participatory, and sustainable basis”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FontTx/>
              <a:buBlip>
                <a:blip r:embed="rId3"/>
              </a:buBlip>
            </a:pPr>
            <a:r>
              <a:rPr lang="en-US" altLang="en-US" sz="2200" b="1" dirty="0" smtClean="0">
                <a:solidFill>
                  <a:srgbClr val="0000FF"/>
                </a:solidFill>
                <a:latin typeface="Verdana" pitchFamily="34" charset="0"/>
              </a:rPr>
              <a:t>Capacity development is considered at three complementary levels:</a:t>
            </a:r>
          </a:p>
          <a:p>
            <a:pPr lvl="2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Blip>
                <a:blip r:embed="rId4"/>
              </a:buBlip>
            </a:pP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 Individual</a:t>
            </a:r>
          </a:p>
          <a:p>
            <a:pPr lvl="2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Blip>
                <a:blip r:embed="rId4"/>
              </a:buBlip>
            </a:pPr>
            <a:r>
              <a:rPr lang="en-US" altLang="en-US" sz="1800" b="1" dirty="0" err="1" smtClean="0">
                <a:solidFill>
                  <a:srgbClr val="A50021"/>
                </a:solidFill>
                <a:latin typeface="Verdana" pitchFamily="34" charset="0"/>
              </a:rPr>
              <a:t>Organisational</a:t>
            </a: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 or institutional</a:t>
            </a:r>
          </a:p>
          <a:p>
            <a:pPr lvl="2" algn="just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Blip>
                <a:blip r:embed="rId4"/>
              </a:buBlip>
            </a:pP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 Societal or enabling environment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381000"/>
            <a:ext cx="8686800" cy="7620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b="1" dirty="0">
                <a:latin typeface="Verdana" pitchFamily="34" charset="0"/>
              </a:rPr>
              <a:t>2. </a:t>
            </a:r>
            <a:r>
              <a:rPr lang="en-US" altLang="en-US" sz="2800" b="1" dirty="0" smtClean="0">
                <a:latin typeface="Verdana" pitchFamily="34" charset="0"/>
              </a:rPr>
              <a:t>Role of capacity development in achieving inclusive green economy (IGE)</a:t>
            </a:r>
            <a:endParaRPr lang="en-US" altLang="en-US" sz="2800" b="1" dirty="0">
              <a:latin typeface="Verdana" pitchFamily="34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5791200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spcAft>
                <a:spcPct val="30000"/>
              </a:spcAft>
              <a:buNone/>
            </a:pPr>
            <a:endParaRPr lang="en-US" altLang="en-US" sz="900" b="1" dirty="0" smtClean="0">
              <a:solidFill>
                <a:srgbClr val="0000FF"/>
              </a:solidFill>
              <a:latin typeface="Verdana" pitchFamily="34" charset="0"/>
            </a:endParaRPr>
          </a:p>
          <a:p>
            <a:pPr marL="457200" indent="-457200" algn="just">
              <a:lnSpc>
                <a:spcPct val="80000"/>
              </a:lnSpc>
              <a:spcAft>
                <a:spcPct val="30000"/>
              </a:spcAft>
              <a:buFontTx/>
              <a:buBlip>
                <a:blip r:embed="rId2"/>
              </a:buBlip>
            </a:pPr>
            <a:r>
              <a:rPr lang="en-US" altLang="en-US" sz="2000" b="1" dirty="0" smtClean="0">
                <a:solidFill>
                  <a:srgbClr val="0000FF"/>
                </a:solidFill>
                <a:latin typeface="Verdana" pitchFamily="34" charset="0"/>
              </a:rPr>
              <a:t>Crucial role of capacity development recognized and there is demonstrated demand for it at all levels</a:t>
            </a:r>
          </a:p>
          <a:p>
            <a:pPr marL="457200" indent="-457200" algn="just">
              <a:lnSpc>
                <a:spcPct val="80000"/>
              </a:lnSpc>
              <a:spcAft>
                <a:spcPct val="30000"/>
              </a:spcAft>
              <a:buFontTx/>
              <a:buBlip>
                <a:blip r:embed="rId2"/>
              </a:buBlip>
            </a:pPr>
            <a:endParaRPr lang="en-US" altLang="en-US" sz="2000" b="1" dirty="0" smtClean="0">
              <a:solidFill>
                <a:srgbClr val="0000FF"/>
              </a:solidFill>
              <a:latin typeface="Verdana" pitchFamily="34" charset="0"/>
            </a:endParaRPr>
          </a:p>
          <a:p>
            <a:pPr marL="0" indent="0" algn="just">
              <a:lnSpc>
                <a:spcPct val="80000"/>
              </a:lnSpc>
              <a:spcAft>
                <a:spcPct val="30000"/>
              </a:spcAft>
              <a:buNone/>
            </a:pPr>
            <a:endParaRPr lang="en-US" altLang="en-US" sz="2000" b="1" dirty="0" smtClean="0">
              <a:solidFill>
                <a:srgbClr val="0000FF"/>
              </a:solidFill>
              <a:latin typeface="Verdana" pitchFamily="34" charset="0"/>
            </a:endParaRPr>
          </a:p>
          <a:p>
            <a:pPr marL="0" indent="0" algn="just">
              <a:lnSpc>
                <a:spcPct val="80000"/>
              </a:lnSpc>
              <a:spcAft>
                <a:spcPct val="30000"/>
              </a:spcAft>
              <a:buNone/>
            </a:pPr>
            <a:endParaRPr lang="en-US" altLang="en-US" sz="2000" b="1" dirty="0">
              <a:solidFill>
                <a:srgbClr val="0000FF"/>
              </a:solidFill>
              <a:latin typeface="Verdana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192835"/>
              </p:ext>
            </p:extLst>
          </p:nvPr>
        </p:nvGraphicFramePr>
        <p:xfrm>
          <a:off x="228600" y="2209800"/>
          <a:ext cx="8686800" cy="410842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76400"/>
                <a:gridCol w="7010400"/>
              </a:tblGrid>
              <a:tr h="6926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GB" sz="1500" dirty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Level of Capacity development</a:t>
                      </a:r>
                      <a:endParaRPr lang="en-GB" sz="15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GB" sz="1600" dirty="0" smtClean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Major Roles or significance </a:t>
                      </a:r>
                      <a:r>
                        <a:rPr lang="en-GB" sz="1600" dirty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of </a:t>
                      </a:r>
                      <a:r>
                        <a:rPr lang="en-GB" sz="1600" dirty="0" smtClean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capacity </a:t>
                      </a:r>
                      <a:r>
                        <a:rPr lang="en-GB" sz="1600" dirty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development </a:t>
                      </a:r>
                      <a:r>
                        <a:rPr lang="en-GB" sz="1600" dirty="0" smtClean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in fostering </a:t>
                      </a:r>
                      <a:r>
                        <a:rPr lang="en-GB" sz="1600" dirty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IGE</a:t>
                      </a:r>
                      <a:endParaRPr lang="en-GB" sz="16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1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GB" sz="15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 Individual 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level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Enhance </a:t>
                      </a:r>
                      <a:r>
                        <a:rPr lang="en-GB" sz="1600" b="1" dirty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IGE awareness, understanding and </a:t>
                      </a: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appreciation: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Develop </a:t>
                      </a:r>
                      <a:r>
                        <a:rPr lang="en-GB" sz="1600" b="1" dirty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employable skills in green jobs labour </a:t>
                      </a: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market </a:t>
                      </a:r>
                      <a:endParaRPr lang="en-GB" sz="1600" b="1" dirty="0"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67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GB" sz="15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2.Organisational or institutional </a:t>
                      </a:r>
                      <a:r>
                        <a:rPr lang="en-GB" sz="15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level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Support IGE policy formulation, planning and implementation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Strengthen ability to analyse challenges, identify opportunities and alternatives, and take decisions on IGE. 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Ensure effective IGE assessment and monitoring 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Promote technology innovation, research and development for IGE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 Mobilise financing for IGE 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3"/>
                        </a:buBlip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Develop green trade</a:t>
                      </a:r>
                      <a:endParaRPr lang="en-GB" sz="1600" b="1" dirty="0">
                        <a:solidFill>
                          <a:srgbClr val="A50021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610600" cy="685800"/>
          </a:xfrm>
        </p:spPr>
        <p:txBody>
          <a:bodyPr/>
          <a:lstStyle/>
          <a:p>
            <a:r>
              <a:rPr lang="en-US" altLang="en-US" sz="2200" b="1" dirty="0" smtClean="0">
                <a:latin typeface="Verdana" pitchFamily="34" charset="0"/>
              </a:rPr>
              <a:t>Role of capacity development in achieving IGE Contd.</a:t>
            </a:r>
            <a:endParaRPr lang="en-US" altLang="en-US" sz="2200" b="1" dirty="0">
              <a:latin typeface="Verdan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335049"/>
              </p:ext>
            </p:extLst>
          </p:nvPr>
        </p:nvGraphicFramePr>
        <p:xfrm>
          <a:off x="228600" y="1439227"/>
          <a:ext cx="8610600" cy="43935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61696"/>
                <a:gridCol w="6948904"/>
              </a:tblGrid>
              <a:tr h="8158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GB" sz="1500" dirty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Level of Capacity development</a:t>
                      </a:r>
                      <a:endParaRPr lang="en-GB" sz="15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US" sz="1600" dirty="0" smtClean="0">
                          <a:solidFill>
                            <a:srgbClr val="0000FF"/>
                          </a:solidFill>
                          <a:effectLst/>
                          <a:latin typeface="Verdana" panose="020B0604030504040204" pitchFamily="34" charset="0"/>
                        </a:rPr>
                        <a:t>Major Roles or significance of capacity development in fostering IGE</a:t>
                      </a: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GB" sz="15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Calibri"/>
                          <a:cs typeface="Times New Roman"/>
                        </a:rPr>
                        <a:t>3. Enabling or Societal level</a:t>
                      </a:r>
                      <a:endParaRPr lang="en-GB" sz="15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Strengthen overall policy and legislative and social norms environment within which individuals and </a:t>
                      </a:r>
                      <a:r>
                        <a:rPr lang="en-US" sz="1600" b="1" dirty="0" err="1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organisations</a:t>
                      </a:r>
                      <a:r>
                        <a:rPr lang="en-US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 0r institutions operate at national, subregional and regional levels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Strengthening incentive structures to reduce employee turn-over and ensure availability of long-term capacity for IGE in the public and private sector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Enhance political commitment and leadership for and popular participation in IGE.</a:t>
                      </a:r>
                    </a:p>
                    <a:p>
                      <a:pPr marL="177800" marR="0" lvl="2" indent="-1778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A50021"/>
                          </a:solidFill>
                          <a:effectLst/>
                          <a:latin typeface="Verdana" panose="020B0604030504040204" pitchFamily="34" charset="0"/>
                        </a:rPr>
                        <a:t>Strengthen and widen opportunities to enable people to use and expand their capacities to the fullest.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1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endParaRPr lang="en-GB" sz="1500" dirty="0">
                        <a:solidFill>
                          <a:srgbClr val="0000FF"/>
                        </a:solidFill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lvl="0" indent="-1778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600" b="1" dirty="0">
                        <a:effectLst/>
                        <a:latin typeface="Verdana" panose="020B060403050404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686800" cy="7620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 smtClean="0">
                <a:latin typeface="Verdana" pitchFamily="34" charset="0"/>
              </a:rPr>
              <a:t>3. Trends and gaps in capacity development for IGE 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371600"/>
            <a:ext cx="8839200" cy="4953000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ct val="200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A growing number of African countries are designing frameworks that are providing the strategic direction and inroads for capacity development to foster the transition to IGE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cs typeface="Tahoma" pitchFamily="34" charset="0"/>
              </a:rPr>
              <a:t>Countries with such IGE frameworks include: </a:t>
            </a:r>
          </a:p>
          <a:p>
            <a:pPr lvl="2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Verdana" pitchFamily="34" charset="0"/>
                <a:cs typeface="Tahoma" pitchFamily="34" charset="0"/>
              </a:rPr>
              <a:t>Ethiopia</a:t>
            </a:r>
          </a:p>
          <a:p>
            <a:pPr lvl="2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Verdana" pitchFamily="34" charset="0"/>
                <a:cs typeface="Tahoma" pitchFamily="34" charset="0"/>
              </a:rPr>
              <a:t>Mozambique </a:t>
            </a:r>
          </a:p>
          <a:p>
            <a:pPr lvl="2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Verdana" pitchFamily="34" charset="0"/>
                <a:cs typeface="Tahoma" pitchFamily="34" charset="0"/>
              </a:rPr>
              <a:t>Rwanda </a:t>
            </a:r>
          </a:p>
          <a:p>
            <a:pPr lvl="2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Verdana" pitchFamily="34" charset="0"/>
                <a:cs typeface="Tahoma" pitchFamily="34" charset="0"/>
              </a:rPr>
              <a:t>South Africa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  <a:cs typeface="Tahoma" pitchFamily="34" charset="0"/>
              </a:rPr>
              <a:t>Role and importance of CD is recognized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  <a:cs typeface="Tahoma" pitchFamily="34" charset="0"/>
              </a:rPr>
              <a:t>Processes for the formulation of frameworks and the frameworks themselves assisting in the identification of CD needs, priorities and approaches. 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  <a:cs typeface="Tahoma" pitchFamily="34" charset="0"/>
              </a:rPr>
              <a:t>Scope of the CD needs and approaches identified is uneven across the countries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  <a:cs typeface="Tahoma" pitchFamily="34" charset="0"/>
              </a:rPr>
              <a:t>Some good practices in identification, formulation and delivery of CD emerged –Ethiopia and Rwanda</a:t>
            </a:r>
            <a:endParaRPr lang="en-US" altLang="en-US" sz="1800" b="1" dirty="0" smtClean="0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686800" cy="4572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 smtClean="0">
                <a:latin typeface="Verdana" pitchFamily="34" charset="0"/>
              </a:rPr>
              <a:t>Trends and gaps Cont. 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763000" cy="5257800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ct val="200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CD development dimensions are being identified in scoping and other studies on green economy</a:t>
            </a:r>
          </a:p>
          <a:p>
            <a:pPr lvl="2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UNEP green economy scoping (GES) studies </a:t>
            </a:r>
          </a:p>
          <a:p>
            <a:pPr lvl="2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Other studies by Institute for Environment and Development (IIED), the African Development Bank (AfDB), and GIZ</a:t>
            </a:r>
          </a:p>
          <a:p>
            <a:pPr algn="just">
              <a:lnSpc>
                <a:spcPct val="90000"/>
              </a:lnSpc>
              <a:spcAft>
                <a:spcPct val="200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Studies do not provide wide and detailed analyses of CD interventions necessary, planned or under way</a:t>
            </a:r>
          </a:p>
          <a:p>
            <a:pPr algn="just">
              <a:lnSpc>
                <a:spcPct val="90000"/>
              </a:lnSpc>
              <a:spcAft>
                <a:spcPct val="200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Only provide a snapshot of the capacity development gaps and needs</a:t>
            </a:r>
          </a:p>
          <a:p>
            <a:pPr algn="just">
              <a:lnSpc>
                <a:spcPct val="90000"/>
              </a:lnSpc>
              <a:spcAft>
                <a:spcPct val="200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Some striking aspects :</a:t>
            </a:r>
          </a:p>
          <a:p>
            <a:pPr lvl="2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Most countries underline the need to create a good understanding of the concept of green economy</a:t>
            </a:r>
          </a:p>
          <a:p>
            <a:pPr lvl="2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800" b="1" dirty="0" smtClean="0">
                <a:solidFill>
                  <a:srgbClr val="A50021"/>
                </a:solidFill>
                <a:latin typeface="Verdana" pitchFamily="34" charset="0"/>
              </a:rPr>
              <a:t>Lack of implementation capacity for IGE related plans and programmes – could apply to main IGE strategies</a:t>
            </a:r>
            <a:endParaRPr lang="en-US" altLang="en-US" sz="1800" b="1" dirty="0">
              <a:solidFill>
                <a:srgbClr val="0000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8686800" cy="4572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 smtClean="0">
                <a:latin typeface="Verdana" pitchFamily="34" charset="0"/>
              </a:rPr>
              <a:t>Trends and gaps </a:t>
            </a:r>
            <a:r>
              <a:rPr lang="en-US" altLang="en-US" sz="2400" b="1" dirty="0" err="1" smtClean="0">
                <a:latin typeface="Verdana" pitchFamily="34" charset="0"/>
              </a:rPr>
              <a:t>Cont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763000" cy="5257800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ct val="200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FF"/>
                </a:solidFill>
                <a:latin typeface="Verdana" pitchFamily="34" charset="0"/>
              </a:rPr>
              <a:t>The number of international initiatives providing support to enable the transition to green economy is growing</a:t>
            </a:r>
          </a:p>
          <a:p>
            <a:pPr marL="0" indent="0" algn="just">
              <a:lnSpc>
                <a:spcPct val="90000"/>
              </a:lnSpc>
              <a:spcAft>
                <a:spcPct val="20000"/>
              </a:spcAft>
              <a:buNone/>
            </a:pPr>
            <a:endParaRPr lang="en-US" altLang="en-US" sz="1800" b="1" dirty="0" smtClean="0">
              <a:solidFill>
                <a:srgbClr val="0000FF"/>
              </a:solidFill>
              <a:latin typeface="Verdana" pitchFamily="34" charset="0"/>
            </a:endParaRPr>
          </a:p>
          <a:p>
            <a:pPr algn="just">
              <a:lnSpc>
                <a:spcPct val="90000"/>
              </a:lnSpc>
              <a:spcAft>
                <a:spcPct val="200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Examples include: </a:t>
            </a:r>
          </a:p>
          <a:p>
            <a:pPr marL="0" indent="0" algn="just">
              <a:lnSpc>
                <a:spcPct val="90000"/>
              </a:lnSpc>
              <a:spcAft>
                <a:spcPct val="20000"/>
              </a:spcAft>
              <a:buNone/>
            </a:pPr>
            <a:endParaRPr lang="en-US" altLang="en-US" sz="1000" b="1" dirty="0">
              <a:solidFill>
                <a:srgbClr val="0000FF"/>
              </a:solidFill>
              <a:latin typeface="Verdana" pitchFamily="34" charset="0"/>
            </a:endParaRP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Green Economy Initiative (UNEP)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Green Economy Joint Programme (UNDP, UNEP and UNDESA)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Green Industry Initiative (UNIDO)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Green, Low-Emission Capacity Building Program (UNDP)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Green Jobs Programme by ILO, UNEP and other partners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OECD’s Green Growth Programme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Global Green Growth Institute (GGGI)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Partnership for Action on Green Economy (PAGE)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Climate Development Knowledge Network (CDKN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Global Environment Facility (GEF)</a:t>
            </a:r>
          </a:p>
          <a:p>
            <a:pPr lvl="1" algn="just">
              <a:lnSpc>
                <a:spcPct val="90000"/>
              </a:lnSpc>
              <a:spcAft>
                <a:spcPct val="200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  <a:cs typeface="Tahoma" pitchFamily="34" charset="0"/>
              </a:rPr>
              <a:t>Climate and forest carbon funds</a:t>
            </a:r>
          </a:p>
          <a:p>
            <a:pPr marL="457200" lvl="1" indent="0" algn="just">
              <a:lnSpc>
                <a:spcPct val="90000"/>
              </a:lnSpc>
              <a:spcAft>
                <a:spcPct val="20000"/>
              </a:spcAft>
              <a:buNone/>
            </a:pPr>
            <a:r>
              <a:rPr kumimoji="0" lang="en-US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Verdana" pitchFamily="34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77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686800" cy="457200"/>
          </a:xfrm>
          <a:ln w="38100">
            <a:solidFill>
              <a:srgbClr val="33CCCC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400" b="1" dirty="0" smtClean="0">
                <a:latin typeface="Verdana" pitchFamily="34" charset="0"/>
              </a:rPr>
              <a:t>Trends and gaps </a:t>
            </a:r>
            <a:r>
              <a:rPr lang="en-US" altLang="en-US" sz="2400" b="1" dirty="0" err="1" smtClean="0">
                <a:latin typeface="Verdana" pitchFamily="34" charset="0"/>
              </a:rPr>
              <a:t>Contd</a:t>
            </a:r>
            <a:endParaRPr lang="en-US" altLang="en-US" sz="2400" b="1" dirty="0">
              <a:latin typeface="Verdana" pitchFamily="34" charset="0"/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763000" cy="4876800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Most (64%) of those reviewed provided support to CD</a:t>
            </a:r>
          </a:p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A vast majority target developing countries. </a:t>
            </a:r>
          </a:p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Africa’s eight top-most beneficiary countries namely Kenya, Ethiopia, Tanzania, Uganda, Rwanda, Mali, Ghana and Tanzania had each successfully engaged with 10-15 different green economy initiatives.</a:t>
            </a:r>
          </a:p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A number of initiatives underway and offered almost similar services to multiple partner countries, and beneficiary countries engaged multiple initiatives bears positive traits – </a:t>
            </a:r>
          </a:p>
          <a:p>
            <a:pPr lvl="1"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Blip>
                <a:blip r:embed="rId3"/>
              </a:buBlip>
            </a:pPr>
            <a:r>
              <a:rPr lang="en-US" altLang="en-US" sz="1600" b="1" dirty="0" smtClean="0">
                <a:solidFill>
                  <a:srgbClr val="A50021"/>
                </a:solidFill>
                <a:latin typeface="Verdana" pitchFamily="34" charset="0"/>
              </a:rPr>
              <a:t>Potential for duplication of efforts and the possibility of marginalization of some </a:t>
            </a:r>
          </a:p>
          <a:p>
            <a:pPr algn="just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FontTx/>
              <a:buBlip>
                <a:blip r:embed="rId2"/>
              </a:buBlip>
            </a:pPr>
            <a:r>
              <a:rPr lang="en-US" altLang="en-US" sz="1800" b="1" dirty="0" smtClean="0">
                <a:solidFill>
                  <a:srgbClr val="000000"/>
                </a:solidFill>
                <a:latin typeface="Verdana" pitchFamily="34" charset="0"/>
              </a:rPr>
              <a:t>An apparent gap in initiatives that provided matching or brokering services that help to link countries with the assistance that they need including capacity development </a:t>
            </a:r>
          </a:p>
          <a:p>
            <a:pPr algn="just">
              <a:lnSpc>
                <a:spcPct val="90000"/>
              </a:lnSpc>
              <a:spcAft>
                <a:spcPct val="20000"/>
              </a:spcAft>
              <a:buFontTx/>
              <a:buBlip>
                <a:blip r:embed="rId2"/>
              </a:buBlip>
            </a:pPr>
            <a:endParaRPr lang="en-US" altLang="en-US" sz="1600" b="1" dirty="0">
              <a:solidFill>
                <a:srgbClr val="A50021"/>
              </a:solidFill>
              <a:latin typeface="Verdan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7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1037</Words>
  <Application>Microsoft Office PowerPoint</Application>
  <PresentationFormat>On-screen Show (4:3)</PresentationFormat>
  <Paragraphs>120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Verdana</vt:lpstr>
      <vt:lpstr>굴림</vt:lpstr>
      <vt:lpstr>Tahoma</vt:lpstr>
      <vt:lpstr>ＭＳ Ｐゴシック</vt:lpstr>
      <vt:lpstr>ＭＳ 明朝</vt:lpstr>
      <vt:lpstr>Default Design</vt:lpstr>
      <vt:lpstr>Capacity development for Inclusive Green Growth Economy in Africa</vt:lpstr>
      <vt:lpstr>Outline</vt:lpstr>
      <vt:lpstr>1. Introduction</vt:lpstr>
      <vt:lpstr>2. Role of capacity development in achieving inclusive green economy (IGE)</vt:lpstr>
      <vt:lpstr>Role of capacity development in achieving IGE Contd.</vt:lpstr>
      <vt:lpstr>3. Trends and gaps in capacity development for IGE </vt:lpstr>
      <vt:lpstr>Trends and gaps Cont. </vt:lpstr>
      <vt:lpstr>Trends and gaps Cont</vt:lpstr>
      <vt:lpstr>Trends and gaps Contd</vt:lpstr>
      <vt:lpstr>4. Challenges and opportunities</vt:lpstr>
      <vt:lpstr>Challenges and opportunities continued</vt:lpstr>
      <vt:lpstr>5. Conclusions and recommendations</vt:lpstr>
      <vt:lpstr>PowerPoint Presentation</vt:lpstr>
    </vt:vector>
  </TitlesOfParts>
  <Company>UNECA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Economy and Green Growth: opportunities for rural economies in Southern Africa</dc:title>
  <dc:creator>Charles Akol</dc:creator>
  <cp:lastModifiedBy>Charles Akol</cp:lastModifiedBy>
  <cp:revision>49</cp:revision>
  <dcterms:created xsi:type="dcterms:W3CDTF">2013-03-09T16:06:52Z</dcterms:created>
  <dcterms:modified xsi:type="dcterms:W3CDTF">2014-09-21T18:14:00Z</dcterms:modified>
</cp:coreProperties>
</file>