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39"/>
  </p:notesMasterIdLst>
  <p:handoutMasterIdLst>
    <p:handoutMasterId r:id="rId40"/>
  </p:handoutMasterIdLst>
  <p:sldIdLst>
    <p:sldId id="687" r:id="rId2"/>
    <p:sldId id="1148" r:id="rId3"/>
    <p:sldId id="1024" r:id="rId4"/>
    <p:sldId id="1043" r:id="rId5"/>
    <p:sldId id="1017" r:id="rId6"/>
    <p:sldId id="733" r:id="rId7"/>
    <p:sldId id="1154" r:id="rId8"/>
    <p:sldId id="1052" r:id="rId9"/>
    <p:sldId id="1146" r:id="rId10"/>
    <p:sldId id="1145" r:id="rId11"/>
    <p:sldId id="1170" r:id="rId12"/>
    <p:sldId id="1045" r:id="rId13"/>
    <p:sldId id="1047" r:id="rId14"/>
    <p:sldId id="1042" r:id="rId15"/>
    <p:sldId id="1153" r:id="rId16"/>
    <p:sldId id="1144" r:id="rId17"/>
    <p:sldId id="1159" r:id="rId18"/>
    <p:sldId id="1160" r:id="rId19"/>
    <p:sldId id="1161" r:id="rId20"/>
    <p:sldId id="1162" r:id="rId21"/>
    <p:sldId id="1163" r:id="rId22"/>
    <p:sldId id="1164" r:id="rId23"/>
    <p:sldId id="1165" r:id="rId24"/>
    <p:sldId id="1166" r:id="rId25"/>
    <p:sldId id="1158" r:id="rId26"/>
    <p:sldId id="1173" r:id="rId27"/>
    <p:sldId id="1172" r:id="rId28"/>
    <p:sldId id="1186" r:id="rId29"/>
    <p:sldId id="1187" r:id="rId30"/>
    <p:sldId id="1188" r:id="rId31"/>
    <p:sldId id="1184" r:id="rId32"/>
    <p:sldId id="1190" r:id="rId33"/>
    <p:sldId id="1192" r:id="rId34"/>
    <p:sldId id="1191" r:id="rId35"/>
    <p:sldId id="1175" r:id="rId36"/>
    <p:sldId id="1176" r:id="rId37"/>
    <p:sldId id="999" r:id="rId38"/>
  </p:sldIdLst>
  <p:sldSz cx="9906000" cy="6858000" type="A4"/>
  <p:notesSz cx="6797675" cy="9926638"/>
  <p:defaultTextStyle>
    <a:defPPr>
      <a:defRPr lang="ko-KR"/>
    </a:defPPr>
    <a:lvl1pPr algn="ctr" rtl="0" fontAlgn="base" latinLnBrk="1">
      <a:spcBef>
        <a:spcPct val="0"/>
      </a:spcBef>
      <a:spcAft>
        <a:spcPct val="0"/>
      </a:spcAft>
      <a:defRPr kumimoji="1" b="1" kern="1200">
        <a:solidFill>
          <a:schemeClr val="tx1"/>
        </a:solidFill>
        <a:latin typeface="Trebuchet MS" pitchFamily="34" charset="0"/>
        <a:ea typeface="굴림" charset="-127"/>
        <a:cs typeface="+mn-cs"/>
      </a:defRPr>
    </a:lvl1pPr>
    <a:lvl2pPr marL="457200" algn="ctr" rtl="0" fontAlgn="base" latinLnBrk="1">
      <a:spcBef>
        <a:spcPct val="0"/>
      </a:spcBef>
      <a:spcAft>
        <a:spcPct val="0"/>
      </a:spcAft>
      <a:defRPr kumimoji="1" b="1" kern="1200">
        <a:solidFill>
          <a:schemeClr val="tx1"/>
        </a:solidFill>
        <a:latin typeface="Trebuchet MS" pitchFamily="34" charset="0"/>
        <a:ea typeface="굴림" charset="-127"/>
        <a:cs typeface="+mn-cs"/>
      </a:defRPr>
    </a:lvl2pPr>
    <a:lvl3pPr marL="914400" algn="ctr" rtl="0" fontAlgn="base" latinLnBrk="1">
      <a:spcBef>
        <a:spcPct val="0"/>
      </a:spcBef>
      <a:spcAft>
        <a:spcPct val="0"/>
      </a:spcAft>
      <a:defRPr kumimoji="1" b="1" kern="1200">
        <a:solidFill>
          <a:schemeClr val="tx1"/>
        </a:solidFill>
        <a:latin typeface="Trebuchet MS" pitchFamily="34" charset="0"/>
        <a:ea typeface="굴림" charset="-127"/>
        <a:cs typeface="+mn-cs"/>
      </a:defRPr>
    </a:lvl3pPr>
    <a:lvl4pPr marL="1371600" algn="ctr" rtl="0" fontAlgn="base" latinLnBrk="1">
      <a:spcBef>
        <a:spcPct val="0"/>
      </a:spcBef>
      <a:spcAft>
        <a:spcPct val="0"/>
      </a:spcAft>
      <a:defRPr kumimoji="1" b="1" kern="1200">
        <a:solidFill>
          <a:schemeClr val="tx1"/>
        </a:solidFill>
        <a:latin typeface="Trebuchet MS" pitchFamily="34" charset="0"/>
        <a:ea typeface="굴림" charset="-127"/>
        <a:cs typeface="+mn-cs"/>
      </a:defRPr>
    </a:lvl4pPr>
    <a:lvl5pPr marL="1828800" algn="ctr" rtl="0" fontAlgn="base" latinLnBrk="1">
      <a:spcBef>
        <a:spcPct val="0"/>
      </a:spcBef>
      <a:spcAft>
        <a:spcPct val="0"/>
      </a:spcAft>
      <a:defRPr kumimoji="1" b="1" kern="1200">
        <a:solidFill>
          <a:schemeClr val="tx1"/>
        </a:solidFill>
        <a:latin typeface="Trebuchet MS" pitchFamily="34" charset="0"/>
        <a:ea typeface="굴림" charset="-127"/>
        <a:cs typeface="+mn-cs"/>
      </a:defRPr>
    </a:lvl5pPr>
    <a:lvl6pPr marL="2286000" algn="l" defTabSz="914400" rtl="0" eaLnBrk="1" latinLnBrk="1" hangingPunct="1">
      <a:defRPr kumimoji="1" b="1" kern="1200">
        <a:solidFill>
          <a:schemeClr val="tx1"/>
        </a:solidFill>
        <a:latin typeface="Trebuchet MS" pitchFamily="34" charset="0"/>
        <a:ea typeface="굴림" charset="-127"/>
        <a:cs typeface="+mn-cs"/>
      </a:defRPr>
    </a:lvl6pPr>
    <a:lvl7pPr marL="2743200" algn="l" defTabSz="914400" rtl="0" eaLnBrk="1" latinLnBrk="1" hangingPunct="1">
      <a:defRPr kumimoji="1" b="1" kern="1200">
        <a:solidFill>
          <a:schemeClr val="tx1"/>
        </a:solidFill>
        <a:latin typeface="Trebuchet MS" pitchFamily="34" charset="0"/>
        <a:ea typeface="굴림" charset="-127"/>
        <a:cs typeface="+mn-cs"/>
      </a:defRPr>
    </a:lvl7pPr>
    <a:lvl8pPr marL="3200400" algn="l" defTabSz="914400" rtl="0" eaLnBrk="1" latinLnBrk="1" hangingPunct="1">
      <a:defRPr kumimoji="1" b="1" kern="1200">
        <a:solidFill>
          <a:schemeClr val="tx1"/>
        </a:solidFill>
        <a:latin typeface="Trebuchet MS" pitchFamily="34" charset="0"/>
        <a:ea typeface="굴림" charset="-127"/>
        <a:cs typeface="+mn-cs"/>
      </a:defRPr>
    </a:lvl8pPr>
    <a:lvl9pPr marL="3657600" algn="l" defTabSz="914400" rtl="0" eaLnBrk="1" latinLnBrk="1" hangingPunct="1">
      <a:defRPr kumimoji="1" b="1" kern="1200">
        <a:solidFill>
          <a:schemeClr val="tx1"/>
        </a:solidFill>
        <a:latin typeface="Trebuchet MS" pitchFamily="34" charset="0"/>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33DBD"/>
    <a:srgbClr val="220EB2"/>
    <a:srgbClr val="D3EBF1"/>
    <a:srgbClr val="C8E6EE"/>
    <a:srgbClr val="CDE8EF"/>
    <a:srgbClr val="FFFF99"/>
    <a:srgbClr val="D6EDBD"/>
    <a:srgbClr val="CCFF66"/>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3" autoAdjust="0"/>
    <p:restoredTop sz="87792" autoAdjust="0"/>
  </p:normalViewPr>
  <p:slideViewPr>
    <p:cSldViewPr snapToGrid="0">
      <p:cViewPr varScale="1">
        <p:scale>
          <a:sx n="64" d="100"/>
          <a:sy n="64" d="100"/>
        </p:scale>
        <p:origin x="-486" y="-90"/>
      </p:cViewPr>
      <p:guideLst>
        <p:guide orient="horz" pos="624"/>
        <p:guide orient="horz" pos="2160"/>
        <p:guide orient="horz" pos="4056"/>
        <p:guide pos="265"/>
        <p:guide pos="5976"/>
        <p:guide pos="3120"/>
      </p:guideLst>
    </p:cSldViewPr>
  </p:slideViewPr>
  <p:outlineViewPr>
    <p:cViewPr>
      <p:scale>
        <a:sx n="33" d="100"/>
        <a:sy n="33" d="100"/>
      </p:scale>
      <p:origin x="0" y="390"/>
    </p:cViewPr>
  </p:outlineViewPr>
  <p:notesTextViewPr>
    <p:cViewPr>
      <p:scale>
        <a:sx n="66" d="100"/>
        <a:sy n="66" d="100"/>
      </p:scale>
      <p:origin x="0" y="0"/>
    </p:cViewPr>
  </p:notesTextViewPr>
  <p:sorterViewPr>
    <p:cViewPr>
      <p:scale>
        <a:sx n="100" d="100"/>
        <a:sy n="100" d="100"/>
      </p:scale>
      <p:origin x="0" y="24840"/>
    </p:cViewPr>
  </p:sorterViewPr>
  <p:notesViewPr>
    <p:cSldViewPr snapToGrid="0">
      <p:cViewPr>
        <p:scale>
          <a:sx n="100" d="100"/>
          <a:sy n="100" d="100"/>
        </p:scale>
        <p:origin x="-858" y="432"/>
      </p:cViewPr>
      <p:guideLst>
        <p:guide orient="horz" pos="3127"/>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_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____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ko-KR"/>
  <c:style val="26"/>
  <c:chart>
    <c:autoTitleDeleted val="1"/>
    <c:view3D>
      <c:rotX val="30"/>
      <c:perspective val="30"/>
    </c:view3D>
    <c:plotArea>
      <c:layout/>
      <c:pie3DChart>
        <c:varyColors val="1"/>
        <c:ser>
          <c:idx val="0"/>
          <c:order val="0"/>
          <c:tx>
            <c:strRef>
              <c:f>Sheet1!$B$1</c:f>
              <c:strCache>
                <c:ptCount val="1"/>
                <c:pt idx="0">
                  <c:v>판매</c:v>
                </c:pt>
              </c:strCache>
            </c:strRef>
          </c:tx>
          <c:dPt>
            <c:idx val="0"/>
            <c:explosion val="3"/>
          </c:dPt>
          <c:dLbls>
            <c:delete val="1"/>
          </c:dLbls>
          <c:cat>
            <c:numRef>
              <c:f>Sheet1!$A$2:$A$7</c:f>
              <c:numCache>
                <c:formatCode>General</c:formatCode>
                <c:ptCount val="6"/>
                <c:pt idx="0">
                  <c:v>1</c:v>
                </c:pt>
                <c:pt idx="1">
                  <c:v>2</c:v>
                </c:pt>
              </c:numCache>
            </c:numRef>
          </c:cat>
          <c:val>
            <c:numRef>
              <c:f>Sheet1!$B$2:$B$7</c:f>
              <c:numCache>
                <c:formatCode>General</c:formatCode>
                <c:ptCount val="6"/>
                <c:pt idx="0">
                  <c:v>44.6</c:v>
                </c:pt>
                <c:pt idx="1">
                  <c:v>4.5999999999999996</c:v>
                </c:pt>
                <c:pt idx="2">
                  <c:v>15.1</c:v>
                </c:pt>
                <c:pt idx="3">
                  <c:v>34.1</c:v>
                </c:pt>
                <c:pt idx="4">
                  <c:v>1.3</c:v>
                </c:pt>
                <c:pt idx="5">
                  <c:v>0.4</c:v>
                </c:pt>
              </c:numCache>
            </c:numRef>
          </c:val>
        </c:ser>
        <c:dLbls>
          <c:showCatName val="1"/>
          <c:showPercent val="1"/>
        </c:dLbls>
      </c:pie3DChart>
    </c:plotArea>
    <c:plotVisOnly val="1"/>
  </c:chart>
  <c:txPr>
    <a:bodyPr/>
    <a:lstStyle/>
    <a:p>
      <a:pPr>
        <a:defRPr sz="1800"/>
      </a:pPr>
      <a:endParaRPr lang="ko-K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ko-KR"/>
  <c:style val="26"/>
  <c:clrMapOvr bg1="lt1" tx1="dk1" bg2="lt2" tx2="dk2" accent1="accent1" accent2="accent2" accent3="accent3" accent4="accent4" accent5="accent5" accent6="accent6" hlink="hlink" folHlink="folHlink"/>
  <c:chart>
    <c:autoTitleDeleted val="1"/>
    <c:view3D>
      <c:rotX val="30"/>
      <c:perspective val="30"/>
    </c:view3D>
    <c:plotArea>
      <c:layout/>
      <c:pie3DChart>
        <c:varyColors val="1"/>
        <c:ser>
          <c:idx val="0"/>
          <c:order val="0"/>
          <c:tx>
            <c:strRef>
              <c:f>Sheet1!$B$1</c:f>
              <c:strCache>
                <c:ptCount val="1"/>
                <c:pt idx="0">
                  <c:v>판매</c:v>
                </c:pt>
              </c:strCache>
            </c:strRef>
          </c:tx>
          <c:dPt>
            <c:idx val="0"/>
            <c:explosion val="3"/>
          </c:dPt>
          <c:dLbls>
            <c:delete val="1"/>
          </c:dLbls>
          <c:cat>
            <c:numRef>
              <c:f>Sheet1!$A$2:$A$7</c:f>
              <c:numCache>
                <c:formatCode>General</c:formatCode>
                <c:ptCount val="6"/>
                <c:pt idx="0">
                  <c:v>1</c:v>
                </c:pt>
                <c:pt idx="1">
                  <c:v>2</c:v>
                </c:pt>
              </c:numCache>
            </c:numRef>
          </c:cat>
          <c:val>
            <c:numRef>
              <c:f>Sheet1!$B$2:$B$7</c:f>
              <c:numCache>
                <c:formatCode>General</c:formatCode>
                <c:ptCount val="6"/>
                <c:pt idx="0">
                  <c:v>32.9</c:v>
                </c:pt>
                <c:pt idx="1">
                  <c:v>9.6</c:v>
                </c:pt>
                <c:pt idx="2">
                  <c:v>24.3</c:v>
                </c:pt>
                <c:pt idx="3">
                  <c:v>24.1</c:v>
                </c:pt>
                <c:pt idx="4">
                  <c:v>7.5</c:v>
                </c:pt>
                <c:pt idx="5">
                  <c:v>1.6</c:v>
                </c:pt>
              </c:numCache>
            </c:numRef>
          </c:val>
        </c:ser>
        <c:dLbls>
          <c:showCatName val="1"/>
          <c:showPercent val="1"/>
        </c:dLbls>
      </c:pie3DChart>
    </c:plotArea>
    <c:plotVisOnly val="1"/>
  </c:chart>
  <c:txPr>
    <a:bodyPr/>
    <a:lstStyle/>
    <a:p>
      <a:pPr>
        <a:defRPr sz="1800"/>
      </a:pPr>
      <a:endParaRPr lang="ko-KR"/>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3" y="1"/>
            <a:ext cx="2944246" cy="496332"/>
          </a:xfrm>
          <a:prstGeom prst="rect">
            <a:avLst/>
          </a:prstGeom>
          <a:noFill/>
          <a:ln w="9525">
            <a:noFill/>
            <a:miter lim="800000"/>
            <a:headEnd/>
            <a:tailEnd/>
          </a:ln>
        </p:spPr>
        <p:txBody>
          <a:bodyPr vert="horz" wrap="square" lIns="90426" tIns="45215" rIns="90426" bIns="45215" numCol="1" anchor="t" anchorCtr="0" compatLnSpc="1">
            <a:prstTxWarp prst="textNoShape">
              <a:avLst/>
            </a:prstTxWarp>
          </a:bodyPr>
          <a:lstStyle>
            <a:lvl1pPr algn="l" defTabSz="903124">
              <a:defRPr sz="1200" b="0">
                <a:latin typeface="굴림" charset="-127"/>
              </a:defRPr>
            </a:lvl1pPr>
          </a:lstStyle>
          <a:p>
            <a:pPr>
              <a:defRPr/>
            </a:pPr>
            <a:endParaRPr lang="en-US" altLang="ko-KR" dirty="0"/>
          </a:p>
        </p:txBody>
      </p:sp>
      <p:sp>
        <p:nvSpPr>
          <p:cNvPr id="91139" name="Rectangle 3"/>
          <p:cNvSpPr>
            <a:spLocks noGrp="1" noChangeArrowheads="1"/>
          </p:cNvSpPr>
          <p:nvPr>
            <p:ph type="dt" sz="quarter" idx="1"/>
          </p:nvPr>
        </p:nvSpPr>
        <p:spPr bwMode="auto">
          <a:xfrm>
            <a:off x="3851860" y="1"/>
            <a:ext cx="2944245" cy="496332"/>
          </a:xfrm>
          <a:prstGeom prst="rect">
            <a:avLst/>
          </a:prstGeom>
          <a:noFill/>
          <a:ln w="9525">
            <a:noFill/>
            <a:miter lim="800000"/>
            <a:headEnd/>
            <a:tailEnd/>
          </a:ln>
        </p:spPr>
        <p:txBody>
          <a:bodyPr vert="horz" wrap="square" lIns="90426" tIns="45215" rIns="90426" bIns="45215" numCol="1" anchor="t" anchorCtr="0" compatLnSpc="1">
            <a:prstTxWarp prst="textNoShape">
              <a:avLst/>
            </a:prstTxWarp>
          </a:bodyPr>
          <a:lstStyle>
            <a:lvl1pPr algn="r" defTabSz="903124">
              <a:defRPr sz="1200" b="0">
                <a:latin typeface="굴림" charset="-127"/>
              </a:defRPr>
            </a:lvl1pPr>
          </a:lstStyle>
          <a:p>
            <a:pPr>
              <a:defRPr/>
            </a:pPr>
            <a:endParaRPr lang="en-US" altLang="ko-KR" dirty="0"/>
          </a:p>
        </p:txBody>
      </p:sp>
      <p:sp>
        <p:nvSpPr>
          <p:cNvPr id="91140" name="Rectangle 4"/>
          <p:cNvSpPr>
            <a:spLocks noGrp="1" noChangeArrowheads="1"/>
          </p:cNvSpPr>
          <p:nvPr>
            <p:ph type="ftr" sz="quarter" idx="2"/>
          </p:nvPr>
        </p:nvSpPr>
        <p:spPr bwMode="auto">
          <a:xfrm>
            <a:off x="3" y="9428736"/>
            <a:ext cx="2944246" cy="496332"/>
          </a:xfrm>
          <a:prstGeom prst="rect">
            <a:avLst/>
          </a:prstGeom>
          <a:noFill/>
          <a:ln w="9525">
            <a:noFill/>
            <a:miter lim="800000"/>
            <a:headEnd/>
            <a:tailEnd/>
          </a:ln>
        </p:spPr>
        <p:txBody>
          <a:bodyPr vert="horz" wrap="square" lIns="90426" tIns="45215" rIns="90426" bIns="45215" numCol="1" anchor="b" anchorCtr="0" compatLnSpc="1">
            <a:prstTxWarp prst="textNoShape">
              <a:avLst/>
            </a:prstTxWarp>
          </a:bodyPr>
          <a:lstStyle>
            <a:lvl1pPr algn="l" defTabSz="903124">
              <a:defRPr sz="1200" b="0">
                <a:latin typeface="굴림" charset="-127"/>
              </a:defRPr>
            </a:lvl1pPr>
          </a:lstStyle>
          <a:p>
            <a:pPr>
              <a:defRPr/>
            </a:pPr>
            <a:endParaRPr lang="en-US" altLang="ko-KR" dirty="0"/>
          </a:p>
        </p:txBody>
      </p:sp>
      <p:sp>
        <p:nvSpPr>
          <p:cNvPr id="91141" name="Rectangle 5"/>
          <p:cNvSpPr>
            <a:spLocks noGrp="1" noChangeArrowheads="1"/>
          </p:cNvSpPr>
          <p:nvPr>
            <p:ph type="sldNum" sz="quarter" idx="3"/>
          </p:nvPr>
        </p:nvSpPr>
        <p:spPr bwMode="auto">
          <a:xfrm>
            <a:off x="3851860" y="9428736"/>
            <a:ext cx="2944245" cy="496332"/>
          </a:xfrm>
          <a:prstGeom prst="rect">
            <a:avLst/>
          </a:prstGeom>
          <a:noFill/>
          <a:ln w="9525">
            <a:noFill/>
            <a:miter lim="800000"/>
            <a:headEnd/>
            <a:tailEnd/>
          </a:ln>
        </p:spPr>
        <p:txBody>
          <a:bodyPr vert="horz" wrap="square" lIns="90426" tIns="45215" rIns="90426" bIns="45215" numCol="1" anchor="b" anchorCtr="0" compatLnSpc="1">
            <a:prstTxWarp prst="textNoShape">
              <a:avLst/>
            </a:prstTxWarp>
          </a:bodyPr>
          <a:lstStyle>
            <a:lvl1pPr algn="r" defTabSz="903124">
              <a:defRPr sz="1200" b="0">
                <a:latin typeface="굴림" charset="-127"/>
              </a:defRPr>
            </a:lvl1pPr>
          </a:lstStyle>
          <a:p>
            <a:pPr>
              <a:defRPr/>
            </a:pPr>
            <a:fld id="{68BC074C-7655-4BAE-AF6E-60CA3CE72206}" type="slidenum">
              <a:rPr lang="en-US" altLang="ko-KR"/>
              <a:pPr>
                <a:defRPr/>
              </a:pPr>
              <a:t>‹#›</a:t>
            </a:fld>
            <a:endParaRPr lang="en-US" altLang="ko-K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3" y="1"/>
            <a:ext cx="2944246" cy="496332"/>
          </a:xfrm>
          <a:prstGeom prst="rect">
            <a:avLst/>
          </a:prstGeom>
          <a:noFill/>
          <a:ln w="9525">
            <a:noFill/>
            <a:miter lim="800000"/>
            <a:headEnd/>
            <a:tailEnd/>
          </a:ln>
        </p:spPr>
        <p:txBody>
          <a:bodyPr vert="horz" wrap="square" lIns="90426" tIns="45215" rIns="90426" bIns="45215" numCol="1" anchor="t" anchorCtr="0" compatLnSpc="1">
            <a:prstTxWarp prst="textNoShape">
              <a:avLst/>
            </a:prstTxWarp>
          </a:bodyPr>
          <a:lstStyle>
            <a:lvl1pPr algn="l" defTabSz="903124">
              <a:defRPr sz="1200" b="0">
                <a:latin typeface="굴림" charset="-127"/>
              </a:defRPr>
            </a:lvl1pPr>
          </a:lstStyle>
          <a:p>
            <a:pPr>
              <a:defRPr/>
            </a:pPr>
            <a:endParaRPr lang="en-US" altLang="ko-KR" dirty="0"/>
          </a:p>
        </p:txBody>
      </p:sp>
      <p:sp>
        <p:nvSpPr>
          <p:cNvPr id="76803" name="Rectangle 3"/>
          <p:cNvSpPr>
            <a:spLocks noGrp="1" noChangeArrowheads="1"/>
          </p:cNvSpPr>
          <p:nvPr>
            <p:ph type="dt" idx="1"/>
          </p:nvPr>
        </p:nvSpPr>
        <p:spPr bwMode="auto">
          <a:xfrm>
            <a:off x="3851860" y="1"/>
            <a:ext cx="2944245" cy="496332"/>
          </a:xfrm>
          <a:prstGeom prst="rect">
            <a:avLst/>
          </a:prstGeom>
          <a:noFill/>
          <a:ln w="9525">
            <a:noFill/>
            <a:miter lim="800000"/>
            <a:headEnd/>
            <a:tailEnd/>
          </a:ln>
        </p:spPr>
        <p:txBody>
          <a:bodyPr vert="horz" wrap="square" lIns="90426" tIns="45215" rIns="90426" bIns="45215" numCol="1" anchor="t" anchorCtr="0" compatLnSpc="1">
            <a:prstTxWarp prst="textNoShape">
              <a:avLst/>
            </a:prstTxWarp>
          </a:bodyPr>
          <a:lstStyle>
            <a:lvl1pPr algn="r" defTabSz="903124">
              <a:defRPr sz="1200" b="0">
                <a:latin typeface="굴림" charset="-127"/>
              </a:defRPr>
            </a:lvl1pPr>
          </a:lstStyle>
          <a:p>
            <a:pPr>
              <a:defRPr/>
            </a:pPr>
            <a:endParaRPr lang="en-US" altLang="ko-KR" dirty="0"/>
          </a:p>
        </p:txBody>
      </p:sp>
      <p:sp>
        <p:nvSpPr>
          <p:cNvPr id="46084" name="Rectangle 4"/>
          <p:cNvSpPr>
            <a:spLocks noGrp="1" noRot="1" noChangeAspect="1" noChangeArrowheads="1" noTextEdit="1"/>
          </p:cNvSpPr>
          <p:nvPr>
            <p:ph type="sldImg" idx="2"/>
          </p:nvPr>
        </p:nvSpPr>
        <p:spPr bwMode="auto">
          <a:xfrm>
            <a:off x="711200" y="746125"/>
            <a:ext cx="5375275" cy="3721100"/>
          </a:xfrm>
          <a:prstGeom prst="rect">
            <a:avLst/>
          </a:prstGeom>
          <a:noFill/>
          <a:ln w="9525">
            <a:solidFill>
              <a:srgbClr val="000000"/>
            </a:solidFill>
            <a:miter lim="800000"/>
            <a:headEnd/>
            <a:tailEnd/>
          </a:ln>
        </p:spPr>
      </p:sp>
      <p:sp>
        <p:nvSpPr>
          <p:cNvPr id="76805" name="Rectangle 5"/>
          <p:cNvSpPr>
            <a:spLocks noGrp="1" noChangeArrowheads="1"/>
          </p:cNvSpPr>
          <p:nvPr>
            <p:ph type="body" sz="quarter" idx="3"/>
          </p:nvPr>
        </p:nvSpPr>
        <p:spPr bwMode="auto">
          <a:xfrm>
            <a:off x="681495" y="4714367"/>
            <a:ext cx="5434686" cy="4465411"/>
          </a:xfrm>
          <a:prstGeom prst="rect">
            <a:avLst/>
          </a:prstGeom>
          <a:noFill/>
          <a:ln w="9525">
            <a:noFill/>
            <a:miter lim="800000"/>
            <a:headEnd/>
            <a:tailEnd/>
          </a:ln>
        </p:spPr>
        <p:txBody>
          <a:bodyPr vert="horz" wrap="square" lIns="90426" tIns="45215" rIns="90426" bIns="45215" numCol="1" anchor="t" anchorCtr="0" compatLnSpc="1">
            <a:prstTxWarp prst="textNoShape">
              <a:avLst/>
            </a:prstTxWarp>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76806" name="Rectangle 6"/>
          <p:cNvSpPr>
            <a:spLocks noGrp="1" noChangeArrowheads="1"/>
          </p:cNvSpPr>
          <p:nvPr>
            <p:ph type="ftr" sz="quarter" idx="4"/>
          </p:nvPr>
        </p:nvSpPr>
        <p:spPr bwMode="auto">
          <a:xfrm>
            <a:off x="3" y="9428736"/>
            <a:ext cx="2944246" cy="496332"/>
          </a:xfrm>
          <a:prstGeom prst="rect">
            <a:avLst/>
          </a:prstGeom>
          <a:noFill/>
          <a:ln w="9525">
            <a:noFill/>
            <a:miter lim="800000"/>
            <a:headEnd/>
            <a:tailEnd/>
          </a:ln>
        </p:spPr>
        <p:txBody>
          <a:bodyPr vert="horz" wrap="square" lIns="90426" tIns="45215" rIns="90426" bIns="45215" numCol="1" anchor="b" anchorCtr="0" compatLnSpc="1">
            <a:prstTxWarp prst="textNoShape">
              <a:avLst/>
            </a:prstTxWarp>
          </a:bodyPr>
          <a:lstStyle>
            <a:lvl1pPr algn="l" defTabSz="903124">
              <a:defRPr sz="1200" b="0">
                <a:latin typeface="굴림" charset="-127"/>
              </a:defRPr>
            </a:lvl1pPr>
          </a:lstStyle>
          <a:p>
            <a:pPr>
              <a:defRPr/>
            </a:pPr>
            <a:endParaRPr lang="en-US" altLang="ko-KR" dirty="0"/>
          </a:p>
        </p:txBody>
      </p:sp>
      <p:sp>
        <p:nvSpPr>
          <p:cNvPr id="76807" name="Rectangle 7"/>
          <p:cNvSpPr>
            <a:spLocks noGrp="1" noChangeArrowheads="1"/>
          </p:cNvSpPr>
          <p:nvPr>
            <p:ph type="sldNum" sz="quarter" idx="5"/>
          </p:nvPr>
        </p:nvSpPr>
        <p:spPr bwMode="auto">
          <a:xfrm>
            <a:off x="3851860" y="9428736"/>
            <a:ext cx="2944245" cy="496332"/>
          </a:xfrm>
          <a:prstGeom prst="rect">
            <a:avLst/>
          </a:prstGeom>
          <a:noFill/>
          <a:ln w="9525">
            <a:noFill/>
            <a:miter lim="800000"/>
            <a:headEnd/>
            <a:tailEnd/>
          </a:ln>
        </p:spPr>
        <p:txBody>
          <a:bodyPr vert="horz" wrap="square" lIns="90426" tIns="45215" rIns="90426" bIns="45215" numCol="1" anchor="b" anchorCtr="0" compatLnSpc="1">
            <a:prstTxWarp prst="textNoShape">
              <a:avLst/>
            </a:prstTxWarp>
          </a:bodyPr>
          <a:lstStyle>
            <a:lvl1pPr algn="r" defTabSz="903124">
              <a:defRPr sz="1200" b="0">
                <a:latin typeface="굴림" charset="-127"/>
              </a:defRPr>
            </a:lvl1pPr>
          </a:lstStyle>
          <a:p>
            <a:pPr>
              <a:defRPr/>
            </a:pPr>
            <a:fld id="{09E3C79C-A6A0-4A7F-A794-9C39A59255CE}" type="slidenum">
              <a:rPr lang="en-US" altLang="ko-KR"/>
              <a:pPr>
                <a:defRPr/>
              </a:pPr>
              <a:t>‹#›</a:t>
            </a:fld>
            <a:endParaRPr lang="en-US" altLang="ko-KR" dirty="0"/>
          </a:p>
        </p:txBody>
      </p:sp>
    </p:spTree>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03023"/>
            <a:fld id="{29CC34EA-1D29-42E9-96A5-F4015BE1710E}" type="slidenum">
              <a:rPr lang="en-US" altLang="ko-KR" smtClean="0"/>
              <a:pPr defTabSz="903023"/>
              <a:t>1</a:t>
            </a:fld>
            <a:endParaRPr lang="en-US" altLang="ko-KR" dirty="0" smtClean="0"/>
          </a:p>
        </p:txBody>
      </p:sp>
      <p:sp>
        <p:nvSpPr>
          <p:cNvPr id="47107" name="Rectangle 2"/>
          <p:cNvSpPr>
            <a:spLocks noGrp="1" noRot="1" noChangeAspect="1" noChangeArrowheads="1" noTextEdit="1"/>
          </p:cNvSpPr>
          <p:nvPr>
            <p:ph type="sldImg"/>
          </p:nvPr>
        </p:nvSpPr>
        <p:spPr>
          <a:xfrm>
            <a:off x="711200" y="746125"/>
            <a:ext cx="5375275" cy="3721100"/>
          </a:xfrm>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lIns="92016" tIns="46008" rIns="92016" bIns="46008"/>
          <a:lstStyle/>
          <a:p>
            <a:r>
              <a:rPr lang="en-US" altLang="ko-KR" sz="1400" dirty="0" smtClean="0">
                <a:latin typeface="Franklin Gothic Medium" pitchFamily="34" charset="0"/>
              </a:rPr>
              <a:t>Good afternoon, ladies and gentlemen. </a:t>
            </a:r>
          </a:p>
          <a:p>
            <a:pPr defTabSz="913120">
              <a:defRPr/>
            </a:pPr>
            <a:r>
              <a:rPr lang="en-US" altLang="ko-KR" sz="1400" dirty="0" smtClean="0">
                <a:latin typeface="Franklin Gothic Medium" pitchFamily="34" charset="0"/>
              </a:rPr>
              <a:t>My name is </a:t>
            </a:r>
            <a:r>
              <a:rPr lang="ko-KR" altLang="en-US" sz="1400" dirty="0" err="1" smtClean="0">
                <a:latin typeface="Franklin Gothic Medium" pitchFamily="34" charset="0"/>
              </a:rPr>
              <a:t>ㅇㅇㅇ</a:t>
            </a:r>
            <a:r>
              <a:rPr lang="en-US" altLang="ko-KR" sz="1400" dirty="0" smtClean="0">
                <a:latin typeface="Franklin Gothic Medium" pitchFamily="34" charset="0"/>
              </a:rPr>
              <a:t>. </a:t>
            </a:r>
            <a:r>
              <a:rPr lang="ko-KR" altLang="en-US" sz="1400" dirty="0" err="1" smtClean="0">
                <a:latin typeface="Franklin Gothic Medium" pitchFamily="34" charset="0"/>
              </a:rPr>
              <a:t>ㅇㅇㅇ</a:t>
            </a:r>
            <a:r>
              <a:rPr lang="ko-KR" altLang="en-US" sz="1400" dirty="0" smtClean="0">
                <a:latin typeface="Franklin Gothic Medium" pitchFamily="34" charset="0"/>
              </a:rPr>
              <a:t> </a:t>
            </a:r>
            <a:r>
              <a:rPr lang="en-US" altLang="ko-KR" sz="1400" dirty="0" smtClean="0">
                <a:latin typeface="Franklin Gothic Medium" pitchFamily="34" charset="0"/>
              </a:rPr>
              <a:t>of KEPCO.</a:t>
            </a:r>
          </a:p>
          <a:p>
            <a:endParaRPr lang="en-US" altLang="ko-KR" sz="1400" dirty="0" smtClean="0">
              <a:latin typeface="Franklin Gothic Medium" pitchFamily="34" charset="0"/>
            </a:endParaRPr>
          </a:p>
          <a:p>
            <a:r>
              <a:rPr lang="en-US" altLang="ko-KR" sz="1400" dirty="0" smtClean="0">
                <a:latin typeface="Franklin Gothic Medium" pitchFamily="34" charset="0"/>
              </a:rPr>
              <a:t>On behalf of KEPCO, I would like to thank you all for taking the time to attend today's presentation. </a:t>
            </a:r>
          </a:p>
          <a:p>
            <a:pPr eaLnBrk="1" hangingPunct="1">
              <a:lnSpc>
                <a:spcPct val="140000"/>
              </a:lnSpc>
              <a:buFont typeface="Wingdings" pitchFamily="2" charset="2"/>
              <a:buNone/>
            </a:pPr>
            <a:endParaRPr lang="en-US" altLang="ko-KR" sz="1400" dirty="0" smtClean="0">
              <a:latin typeface="굴림" charset="-127"/>
              <a:ea typeface="굴림" charset="-127"/>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711200" y="746125"/>
            <a:ext cx="5375275" cy="3721100"/>
          </a:xfrm>
        </p:spPr>
      </p:sp>
      <p:sp>
        <p:nvSpPr>
          <p:cNvPr id="3" name="슬라이드 노트 개체 틀 2"/>
          <p:cNvSpPr>
            <a:spLocks noGrp="1"/>
          </p:cNvSpPr>
          <p:nvPr>
            <p:ph type="body" idx="1"/>
          </p:nvPr>
        </p:nvSpPr>
        <p:spPr/>
        <p:txBody>
          <a:bodyPr>
            <a:normAutofit/>
          </a:bodyPr>
          <a:lstStyle/>
          <a:p>
            <a:r>
              <a:rPr lang="en-US" altLang="ko-KR" dirty="0" smtClean="0"/>
              <a:t>KEPCO’s Most notable Operation capability</a:t>
            </a:r>
            <a:r>
              <a:rPr lang="en-US" altLang="ko-KR" baseline="0" dirty="0" smtClean="0"/>
              <a:t> is T&amp;D loss.</a:t>
            </a:r>
          </a:p>
          <a:p>
            <a:pPr defTabSz="913120">
              <a:defRPr/>
            </a:pPr>
            <a:r>
              <a:rPr lang="en-US" altLang="ko-KR" baseline="0" dirty="0" smtClean="0"/>
              <a:t>In 1961 T&amp;D loss rate was almost 30</a:t>
            </a:r>
            <a:r>
              <a:rPr lang="en-US" altLang="ko-KR" dirty="0" smtClean="0"/>
              <a:t>%. With active efforts on Loss Prevention, we reached 3.99% in last year.</a:t>
            </a:r>
          </a:p>
          <a:p>
            <a:r>
              <a:rPr lang="en-US" altLang="ko-KR" dirty="0" smtClean="0"/>
              <a:t>By comparison with other countries, we </a:t>
            </a:r>
            <a:r>
              <a:rPr lang="en-US" altLang="ko-KR" baseline="0" dirty="0" smtClean="0"/>
              <a:t>can see the competitiveness of KEPCO.</a:t>
            </a:r>
          </a:p>
          <a:p>
            <a:r>
              <a:rPr lang="ko-KR" altLang="en-US" baseline="0" dirty="0" smtClean="0"/>
              <a:t>전기요금 체계 </a:t>
            </a:r>
            <a:r>
              <a:rPr lang="en-US" altLang="ko-KR" baseline="0" dirty="0" smtClean="0"/>
              <a:t>: 100kWh </a:t>
            </a:r>
            <a:r>
              <a:rPr lang="ko-KR" altLang="en-US" baseline="0" dirty="0" smtClean="0"/>
              <a:t>단위 </a:t>
            </a:r>
            <a:r>
              <a:rPr lang="en-US" altLang="ko-KR" baseline="0" dirty="0" smtClean="0"/>
              <a:t>6</a:t>
            </a:r>
            <a:r>
              <a:rPr lang="ko-KR" altLang="en-US" baseline="0" dirty="0" smtClean="0"/>
              <a:t>단계 </a:t>
            </a:r>
            <a:r>
              <a:rPr lang="en-US" altLang="ko-KR" baseline="0" dirty="0" smtClean="0"/>
              <a:t>11.7</a:t>
            </a:r>
            <a:r>
              <a:rPr lang="ko-KR" altLang="en-US" baseline="0" dirty="0" smtClean="0"/>
              <a:t>배 차이</a:t>
            </a:r>
            <a:r>
              <a:rPr lang="en-US" altLang="ko-KR" baseline="0" dirty="0" smtClean="0"/>
              <a:t>(</a:t>
            </a:r>
            <a:r>
              <a:rPr lang="ko-KR" altLang="en-US" baseline="0" dirty="0" smtClean="0"/>
              <a:t>최저 </a:t>
            </a:r>
            <a:r>
              <a:rPr lang="en-US" altLang="ko-KR" baseline="0" dirty="0" smtClean="0"/>
              <a:t>5</a:t>
            </a:r>
            <a:r>
              <a:rPr lang="ko-KR" altLang="en-US" baseline="0" dirty="0" smtClean="0"/>
              <a:t>센트</a:t>
            </a:r>
            <a:r>
              <a:rPr lang="en-US" altLang="ko-KR" baseline="0" dirty="0" smtClean="0"/>
              <a:t>, </a:t>
            </a:r>
            <a:r>
              <a:rPr lang="ko-KR" altLang="en-US" baseline="0" dirty="0" smtClean="0"/>
              <a:t>최대 </a:t>
            </a:r>
            <a:r>
              <a:rPr lang="en-US" altLang="ko-KR" baseline="0" dirty="0" smtClean="0"/>
              <a:t>60</a:t>
            </a:r>
            <a:r>
              <a:rPr lang="ko-KR" altLang="en-US" baseline="0" dirty="0" smtClean="0"/>
              <a:t>센트</a:t>
            </a:r>
            <a:r>
              <a:rPr lang="en-US" altLang="ko-KR" baseline="0" dirty="0" smtClean="0"/>
              <a:t>)</a:t>
            </a:r>
          </a:p>
          <a:p>
            <a:r>
              <a:rPr lang="ko-KR" altLang="en-US" baseline="0" dirty="0" smtClean="0"/>
              <a:t>연체이자 </a:t>
            </a:r>
            <a:r>
              <a:rPr lang="en-US" altLang="ko-KR" baseline="0" dirty="0" smtClean="0"/>
              <a:t>: 2%. </a:t>
            </a:r>
            <a:r>
              <a:rPr lang="ko-KR" altLang="en-US" baseline="0" dirty="0" smtClean="0"/>
              <a:t>납기일 </a:t>
            </a:r>
            <a:r>
              <a:rPr lang="en-US" altLang="ko-KR" baseline="0" dirty="0" smtClean="0"/>
              <a:t>= </a:t>
            </a:r>
            <a:r>
              <a:rPr lang="ko-KR" altLang="en-US" baseline="0" dirty="0" smtClean="0"/>
              <a:t>검침일</a:t>
            </a:r>
            <a:r>
              <a:rPr lang="en-US" altLang="ko-KR" baseline="0" dirty="0" smtClean="0"/>
              <a:t>+20</a:t>
            </a:r>
            <a:r>
              <a:rPr lang="ko-KR" altLang="en-US" baseline="0" dirty="0" smtClean="0"/>
              <a:t>일</a:t>
            </a:r>
            <a:r>
              <a:rPr lang="en-US" altLang="ko-KR" baseline="0" dirty="0" smtClean="0"/>
              <a:t>, </a:t>
            </a:r>
            <a:r>
              <a:rPr lang="ko-KR" altLang="en-US" baseline="0" dirty="0" smtClean="0"/>
              <a:t>해지</a:t>
            </a:r>
            <a:r>
              <a:rPr lang="en-US" altLang="ko-KR" baseline="0" dirty="0" smtClean="0"/>
              <a:t>: </a:t>
            </a:r>
            <a:r>
              <a:rPr lang="ko-KR" altLang="en-US" baseline="0" dirty="0" smtClean="0"/>
              <a:t>납기 </a:t>
            </a:r>
            <a:r>
              <a:rPr lang="en-US" altLang="ko-KR" baseline="0" dirty="0" smtClean="0"/>
              <a:t>2</a:t>
            </a:r>
            <a:r>
              <a:rPr lang="ko-KR" altLang="en-US" baseline="0" dirty="0" smtClean="0"/>
              <a:t>개월 </a:t>
            </a:r>
            <a:r>
              <a:rPr lang="ko-KR" altLang="en-US" baseline="0" dirty="0" err="1" smtClean="0"/>
              <a:t>지연시</a:t>
            </a:r>
            <a:endParaRPr lang="ko-KR" altLang="en-US" dirty="0"/>
          </a:p>
        </p:txBody>
      </p:sp>
      <p:sp>
        <p:nvSpPr>
          <p:cNvPr id="4" name="슬라이드 번호 개체 틀 3"/>
          <p:cNvSpPr>
            <a:spLocks noGrp="1"/>
          </p:cNvSpPr>
          <p:nvPr>
            <p:ph type="sldNum" sz="quarter" idx="10"/>
          </p:nvPr>
        </p:nvSpPr>
        <p:spPr/>
        <p:txBody>
          <a:bodyPr/>
          <a:lstStyle/>
          <a:p>
            <a:pPr>
              <a:defRPr/>
            </a:pPr>
            <a:fld id="{09E3C79C-A6A0-4A7F-A794-9C39A59255CE}" type="slidenum">
              <a:rPr lang="en-US" altLang="ko-KR" smtClean="0"/>
              <a:pPr>
                <a:defRPr/>
              </a:pPr>
              <a:t>10</a:t>
            </a:fld>
            <a:endParaRPr lang="en-US" altLang="ko-K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711200" y="746125"/>
            <a:ext cx="5375275" cy="3721100"/>
          </a:xfrm>
          <a:ln/>
        </p:spPr>
      </p:sp>
      <p:sp>
        <p:nvSpPr>
          <p:cNvPr id="67587" name="Rectangle 3"/>
          <p:cNvSpPr>
            <a:spLocks noGrp="1" noChangeArrowheads="1"/>
          </p:cNvSpPr>
          <p:nvPr>
            <p:ph type="body" idx="1"/>
          </p:nvPr>
        </p:nvSpPr>
        <p:spPr>
          <a:noFill/>
          <a:ln/>
        </p:spPr>
        <p:txBody>
          <a:bodyPr/>
          <a:lstStyle/>
          <a:p>
            <a:r>
              <a:rPr lang="en-US" altLang="ko-KR" sz="1400" dirty="0" smtClean="0">
                <a:latin typeface="굴림" charset="-127"/>
                <a:ea typeface="굴림" charset="-127"/>
              </a:rPr>
              <a:t>Power factor improvement to above 0.9</a:t>
            </a:r>
          </a:p>
          <a:p>
            <a:r>
              <a:rPr lang="en-US" altLang="ko-KR" sz="1400" dirty="0" smtClean="0">
                <a:latin typeface="굴림" charset="-127"/>
                <a:ea typeface="굴림" charset="-127"/>
              </a:rPr>
              <a:t>41% of Distribution loss is from Tr.(target : no load loss) G11→G9 grade iron core(Amorphous </a:t>
            </a:r>
            <a:r>
              <a:rPr lang="en-US" altLang="ko-KR" sz="1400" dirty="0" err="1" smtClean="0">
                <a:latin typeface="굴림" charset="-127"/>
                <a:ea typeface="굴림" charset="-127"/>
              </a:rPr>
              <a:t>Tr</a:t>
            </a:r>
            <a:r>
              <a:rPr lang="en-US" altLang="ko-KR" sz="1400" dirty="0" smtClean="0">
                <a:latin typeface="굴림" charset="-127"/>
                <a:ea typeface="굴림" charset="-127"/>
              </a:rPr>
              <a:t> from 1995 : decrease 25~30% of No load loss)</a:t>
            </a:r>
          </a:p>
          <a:p>
            <a:pPr algn="just" eaLnBrk="0" fontAlgn="base" latinLnBrk="0" hangingPunct="0">
              <a:spcBef>
                <a:spcPct val="50000"/>
              </a:spcBef>
              <a:spcAft>
                <a:spcPct val="0"/>
              </a:spcAft>
              <a:buFontTx/>
              <a:buNone/>
              <a:defRPr/>
            </a:pPr>
            <a:r>
              <a:rPr lang="en-US" altLang="ko-KR" sz="1400" dirty="0" smtClean="0">
                <a:latin typeface="굴림" charset="-127"/>
                <a:ea typeface="굴림" charset="-127"/>
              </a:rPr>
              <a:t>Construct distribution facilities impossible or  difficult to steal electricity from Pilferage.</a:t>
            </a:r>
          </a:p>
          <a:p>
            <a:pPr algn="just" eaLnBrk="0" fontAlgn="base" latinLnBrk="0" hangingPunct="0">
              <a:lnSpc>
                <a:spcPct val="110000"/>
              </a:lnSpc>
              <a:spcBef>
                <a:spcPct val="50000"/>
              </a:spcBef>
              <a:spcAft>
                <a:spcPct val="0"/>
              </a:spcAft>
              <a:buFontTx/>
              <a:buNone/>
              <a:defRPr/>
            </a:pPr>
            <a:r>
              <a:rPr lang="en-US" altLang="ko-KR" sz="1400" dirty="0" smtClean="0">
                <a:latin typeface="굴림" charset="-127"/>
                <a:ea typeface="굴림" charset="-127"/>
              </a:rPr>
              <a:t>Easily check pilferage and wrong-connected wires  without opening the cover or breaking seals </a:t>
            </a:r>
          </a:p>
          <a:p>
            <a:endParaRPr lang="en-US" altLang="ko-KR" sz="1400" dirty="0" smtClean="0">
              <a:latin typeface="굴림" charset="-127"/>
              <a:ea typeface="굴림" charset="-127"/>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711200" y="746125"/>
            <a:ext cx="5375275" cy="3721100"/>
          </a:xfrm>
        </p:spPr>
      </p:sp>
      <p:sp>
        <p:nvSpPr>
          <p:cNvPr id="3" name="슬라이드 노트 개체 틀 2"/>
          <p:cNvSpPr>
            <a:spLocks noGrp="1"/>
          </p:cNvSpPr>
          <p:nvPr>
            <p:ph type="body" idx="1"/>
          </p:nvPr>
        </p:nvSpPr>
        <p:spPr/>
        <p:txBody>
          <a:bodyPr>
            <a:normAutofit/>
          </a:bodyPr>
          <a:lstStyle/>
          <a:p>
            <a:r>
              <a:rPr lang="en-US" altLang="ko-KR" dirty="0" smtClean="0"/>
              <a:t>SCADA: Supervisory Control And Data</a:t>
            </a:r>
            <a:r>
              <a:rPr lang="en-US" altLang="ko-KR" baseline="0" dirty="0" smtClean="0"/>
              <a:t> Acquisition / DMS : Distribution Management System</a:t>
            </a:r>
          </a:p>
          <a:p>
            <a:r>
              <a:rPr lang="en-US" altLang="ko-KR" baseline="0" dirty="0" smtClean="0"/>
              <a:t>-KEPCO</a:t>
            </a:r>
            <a:r>
              <a:rPr lang="ko-KR" altLang="en-US" baseline="0" dirty="0" smtClean="0"/>
              <a:t>에서 직접 개발한 솔루션이며 </a:t>
            </a:r>
            <a:r>
              <a:rPr lang="en-US" altLang="ko-KR" baseline="0" dirty="0" smtClean="0"/>
              <a:t>2003</a:t>
            </a:r>
            <a:r>
              <a:rPr lang="ko-KR" altLang="en-US" baseline="0" dirty="0" smtClean="0"/>
              <a:t>년에 전국확대 되어 현재까지 지속적으로 발전되고 있음</a:t>
            </a:r>
            <a:endParaRPr lang="en-US" altLang="ko-KR" baseline="0" dirty="0" smtClean="0"/>
          </a:p>
          <a:p>
            <a:r>
              <a:rPr lang="en-US" altLang="ko-KR" baseline="0" dirty="0" smtClean="0"/>
              <a:t> 200</a:t>
            </a:r>
            <a:r>
              <a:rPr lang="ko-KR" altLang="en-US" baseline="0" dirty="0" smtClean="0"/>
              <a:t>개 지점을 묶어 </a:t>
            </a:r>
            <a:r>
              <a:rPr lang="en-US" altLang="ko-KR" baseline="0" dirty="0" smtClean="0"/>
              <a:t>43</a:t>
            </a:r>
            <a:r>
              <a:rPr lang="ko-KR" altLang="en-US" baseline="0" dirty="0" smtClean="0"/>
              <a:t>개 </a:t>
            </a:r>
            <a:r>
              <a:rPr lang="en-US" altLang="ko-KR" baseline="0" dirty="0" smtClean="0"/>
              <a:t>DCC </a:t>
            </a:r>
            <a:r>
              <a:rPr lang="ko-KR" altLang="en-US" baseline="0" dirty="0" err="1" smtClean="0"/>
              <a:t>운영중</a:t>
            </a:r>
            <a:endParaRPr lang="en-US" altLang="ko-KR" baseline="0" dirty="0" smtClean="0"/>
          </a:p>
          <a:p>
            <a:r>
              <a:rPr lang="en-US" altLang="ko-KR" baseline="0" dirty="0" smtClean="0"/>
              <a:t>AMI: Advanced Metering Infrastructure(</a:t>
            </a:r>
            <a:r>
              <a:rPr lang="ko-KR" altLang="en-US" baseline="0" dirty="0" smtClean="0"/>
              <a:t>고압 </a:t>
            </a:r>
            <a:r>
              <a:rPr lang="en-US" altLang="ko-KR" baseline="0" dirty="0" smtClean="0"/>
              <a:t>18</a:t>
            </a:r>
            <a:r>
              <a:rPr lang="ko-KR" altLang="en-US" baseline="0" dirty="0" smtClean="0"/>
              <a:t>만호는 </a:t>
            </a:r>
            <a:r>
              <a:rPr lang="en-US" altLang="ko-KR" baseline="0" dirty="0" smtClean="0"/>
              <a:t>2002</a:t>
            </a:r>
            <a:r>
              <a:rPr lang="ko-KR" altLang="en-US" baseline="0" dirty="0" smtClean="0"/>
              <a:t>년 완료</a:t>
            </a:r>
            <a:r>
              <a:rPr lang="en-US" altLang="ko-KR" baseline="0" dirty="0" smtClean="0"/>
              <a:t>)</a:t>
            </a:r>
          </a:p>
          <a:p>
            <a:pPr>
              <a:buFontTx/>
              <a:buChar char="-"/>
            </a:pPr>
            <a:r>
              <a:rPr lang="en-US" altLang="ko-KR" baseline="0" dirty="0" smtClean="0"/>
              <a:t>KEPCO</a:t>
            </a:r>
            <a:r>
              <a:rPr lang="ko-KR" altLang="en-US" baseline="0" dirty="0" smtClean="0"/>
              <a:t>는 </a:t>
            </a:r>
            <a:r>
              <a:rPr lang="en-US" altLang="ko-KR" baseline="0" dirty="0" smtClean="0"/>
              <a:t>BPL(Broadband Power Line)</a:t>
            </a:r>
            <a:r>
              <a:rPr lang="ko-KR" altLang="en-US" baseline="0" dirty="0" smtClean="0"/>
              <a:t>을 이용한 </a:t>
            </a:r>
            <a:r>
              <a:rPr lang="en-US" altLang="ko-KR" baseline="0" dirty="0" smtClean="0"/>
              <a:t>AMI</a:t>
            </a:r>
            <a:r>
              <a:rPr lang="ko-KR" altLang="en-US" baseline="0" dirty="0" smtClean="0"/>
              <a:t>사업에 강점이 있으며</a:t>
            </a:r>
            <a:r>
              <a:rPr lang="en-US" altLang="ko-KR" baseline="0" dirty="0" smtClean="0"/>
              <a:t>, </a:t>
            </a:r>
            <a:r>
              <a:rPr lang="ko-KR" altLang="en-US" baseline="0" dirty="0" smtClean="0"/>
              <a:t>현재 </a:t>
            </a:r>
            <a:r>
              <a:rPr lang="en-US" altLang="ko-KR" baseline="0" dirty="0" smtClean="0"/>
              <a:t>500,000</a:t>
            </a:r>
            <a:r>
              <a:rPr lang="ko-KR" altLang="en-US" baseline="0" dirty="0" smtClean="0"/>
              <a:t>호 사업이 진행 중</a:t>
            </a:r>
            <a:endParaRPr lang="en-US" altLang="ko-KR" baseline="0" dirty="0" smtClean="0"/>
          </a:p>
          <a:p>
            <a:pPr>
              <a:buFontTx/>
              <a:buChar char="-"/>
            </a:pPr>
            <a:r>
              <a:rPr lang="ko-KR" altLang="en-US" baseline="0" dirty="0" smtClean="0"/>
              <a:t>도전방지기능 및 </a:t>
            </a:r>
            <a:r>
              <a:rPr lang="en-US" altLang="ko-KR" baseline="0" dirty="0" smtClean="0"/>
              <a:t>MDMS(Meter Data Management System), DR(Demand Response) </a:t>
            </a:r>
            <a:r>
              <a:rPr lang="ko-KR" altLang="en-US" baseline="0" dirty="0" smtClean="0"/>
              <a:t>등 </a:t>
            </a:r>
            <a:r>
              <a:rPr lang="en-US" altLang="ko-KR" baseline="0" dirty="0" smtClean="0"/>
              <a:t>Smart Grid</a:t>
            </a:r>
            <a:r>
              <a:rPr lang="ko-KR" altLang="en-US" baseline="0" dirty="0" smtClean="0"/>
              <a:t>에 적합한 시스템으로 발전 중</a:t>
            </a:r>
            <a:endParaRPr lang="en-US" altLang="ko-KR" baseline="0" dirty="0" smtClean="0"/>
          </a:p>
          <a:p>
            <a:pPr>
              <a:buFontTx/>
              <a:buNone/>
            </a:pPr>
            <a:endParaRPr lang="en-US" altLang="ko-KR" baseline="0" dirty="0" smtClean="0"/>
          </a:p>
          <a:p>
            <a:pPr>
              <a:buFontTx/>
              <a:buNone/>
            </a:pPr>
            <a:r>
              <a:rPr lang="en-US" altLang="ko-KR" baseline="0" dirty="0" smtClean="0"/>
              <a:t>DTMS: Distribution Transformer Management System</a:t>
            </a:r>
          </a:p>
          <a:p>
            <a:pPr>
              <a:buFontTx/>
              <a:buChar char="-"/>
            </a:pPr>
            <a:r>
              <a:rPr lang="ko-KR" altLang="en-US" baseline="0" dirty="0" smtClean="0"/>
              <a:t>실시간 배전용 변압기 감시시스템으로 효과적인 부하관리와 전기품질 감시 시스템 임</a:t>
            </a:r>
            <a:endParaRPr lang="en-US" altLang="ko-KR" baseline="0" dirty="0" smtClean="0"/>
          </a:p>
          <a:p>
            <a:pPr>
              <a:buFontTx/>
              <a:buNone/>
            </a:pPr>
            <a:endParaRPr lang="en-US" altLang="ko-KR" baseline="0" dirty="0" smtClean="0"/>
          </a:p>
          <a:p>
            <a:pPr>
              <a:buFontTx/>
              <a:buNone/>
            </a:pPr>
            <a:r>
              <a:rPr lang="en-US" altLang="ko-KR" baseline="0" dirty="0" smtClean="0"/>
              <a:t>DIS: Distribution Information System</a:t>
            </a:r>
          </a:p>
          <a:p>
            <a:pPr>
              <a:buFontTx/>
              <a:buChar char="-"/>
            </a:pPr>
            <a:r>
              <a:rPr lang="en-US" altLang="ko-KR" baseline="0" dirty="0" smtClean="0"/>
              <a:t>GIS </a:t>
            </a:r>
            <a:r>
              <a:rPr lang="ko-KR" altLang="en-US" baseline="0" dirty="0" smtClean="0"/>
              <a:t>기반의 배전분야 종합 정보 시스템</a:t>
            </a:r>
            <a:endParaRPr lang="en-US" altLang="ko-KR" baseline="0" dirty="0" smtClean="0"/>
          </a:p>
          <a:p>
            <a:pPr>
              <a:buFontTx/>
              <a:buChar char="-"/>
            </a:pPr>
            <a:r>
              <a:rPr lang="en-US" altLang="ko-KR" baseline="0" dirty="0" smtClean="0"/>
              <a:t>KEPCO</a:t>
            </a:r>
            <a:r>
              <a:rPr lang="ko-KR" altLang="en-US" baseline="0" dirty="0" smtClean="0"/>
              <a:t>는 이 시스템을 통하여 배전공사 설계</a:t>
            </a:r>
            <a:r>
              <a:rPr lang="en-US" altLang="ko-KR" baseline="0" dirty="0" smtClean="0"/>
              <a:t>, </a:t>
            </a:r>
            <a:r>
              <a:rPr lang="ko-KR" altLang="en-US" baseline="0" dirty="0" smtClean="0"/>
              <a:t>계획</a:t>
            </a:r>
            <a:r>
              <a:rPr lang="en-US" altLang="ko-KR" baseline="0" dirty="0" smtClean="0"/>
              <a:t>, </a:t>
            </a:r>
            <a:r>
              <a:rPr lang="ko-KR" altLang="en-US" baseline="0" dirty="0" smtClean="0"/>
              <a:t>작업관리 등을 처리하고 있음</a:t>
            </a:r>
            <a:endParaRPr lang="en-US" altLang="ko-KR" baseline="0" dirty="0" smtClean="0"/>
          </a:p>
          <a:p>
            <a:pPr>
              <a:buFontTx/>
              <a:buNone/>
            </a:pPr>
            <a:endParaRPr lang="en-US" altLang="ko-KR" baseline="0" dirty="0" smtClean="0"/>
          </a:p>
          <a:p>
            <a:endParaRPr lang="ko-KR" altLang="en-US" dirty="0"/>
          </a:p>
        </p:txBody>
      </p:sp>
      <p:sp>
        <p:nvSpPr>
          <p:cNvPr id="4" name="슬라이드 번호 개체 틀 3"/>
          <p:cNvSpPr>
            <a:spLocks noGrp="1"/>
          </p:cNvSpPr>
          <p:nvPr>
            <p:ph type="sldNum" sz="quarter" idx="10"/>
          </p:nvPr>
        </p:nvSpPr>
        <p:spPr/>
        <p:txBody>
          <a:bodyPr/>
          <a:lstStyle/>
          <a:p>
            <a:fld id="{CE025512-E544-4A96-A001-BFA317516848}" type="slidenum">
              <a:rPr lang="ko-KR" altLang="en-US" smtClean="0"/>
              <a:pPr/>
              <a:t>12</a:t>
            </a:fld>
            <a:endParaRPr lang="ko-K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711200" y="746125"/>
            <a:ext cx="5375275" cy="3721100"/>
          </a:xfrm>
        </p:spPr>
      </p:sp>
      <p:sp>
        <p:nvSpPr>
          <p:cNvPr id="3" name="슬라이드 노트 개체 틀 2"/>
          <p:cNvSpPr>
            <a:spLocks noGrp="1"/>
          </p:cNvSpPr>
          <p:nvPr>
            <p:ph type="body" idx="1"/>
          </p:nvPr>
        </p:nvSpPr>
        <p:spPr/>
        <p:txBody>
          <a:bodyPr>
            <a:normAutofit/>
          </a:bodyPr>
          <a:lstStyle/>
          <a:p>
            <a:pPr defTabSz="914307" eaLnBrk="1" fontAlgn="auto" hangingPunct="1">
              <a:spcBef>
                <a:spcPts val="0"/>
              </a:spcBef>
              <a:spcAft>
                <a:spcPts val="0"/>
              </a:spcAft>
              <a:buFontTx/>
              <a:buChar char="-"/>
              <a:defRPr/>
            </a:pPr>
            <a:r>
              <a:rPr lang="en-US" altLang="ko-KR" dirty="0" smtClean="0"/>
              <a:t> KEPCO has been constructing Smart Grid Test Bed to be a Smart Grid global leading company since 2009.</a:t>
            </a:r>
          </a:p>
          <a:p>
            <a:pPr defTabSz="914307" eaLnBrk="1" fontAlgn="auto" hangingPunct="1">
              <a:spcBef>
                <a:spcPts val="0"/>
              </a:spcBef>
              <a:spcAft>
                <a:spcPts val="0"/>
              </a:spcAft>
              <a:buFontTx/>
              <a:buChar char="-"/>
              <a:defRPr/>
            </a:pPr>
            <a:r>
              <a:rPr lang="en-US" altLang="ko-KR" dirty="0" smtClean="0"/>
              <a:t> KEPCO is testing all-inclusive technologies of Smart Grid and verifying their possibilities of commercialization.</a:t>
            </a:r>
          </a:p>
          <a:p>
            <a:pPr defTabSz="914307" eaLnBrk="1" fontAlgn="auto" hangingPunct="1">
              <a:spcBef>
                <a:spcPts val="0"/>
              </a:spcBef>
              <a:spcAft>
                <a:spcPts val="0"/>
              </a:spcAft>
              <a:buFontTx/>
              <a:buChar char="-"/>
              <a:defRPr/>
            </a:pPr>
            <a:r>
              <a:rPr lang="en-US" altLang="ko-KR" dirty="0" smtClean="0"/>
              <a:t> Recently, KEPCO opened the Smart Grid PR center and four(4) experience hall in the </a:t>
            </a:r>
            <a:r>
              <a:rPr lang="en-US" altLang="ko-KR" dirty="0" err="1" smtClean="0"/>
              <a:t>Jeju</a:t>
            </a:r>
            <a:r>
              <a:rPr lang="en-US" altLang="ko-KR" dirty="0" smtClean="0"/>
              <a:t> island. </a:t>
            </a:r>
          </a:p>
          <a:p>
            <a:pPr defTabSz="914307" eaLnBrk="1" fontAlgn="auto" hangingPunct="1">
              <a:spcBef>
                <a:spcPts val="0"/>
              </a:spcBef>
              <a:spcAft>
                <a:spcPts val="0"/>
              </a:spcAft>
              <a:buFontTx/>
              <a:buChar char="-"/>
              <a:defRPr/>
            </a:pPr>
            <a:r>
              <a:rPr lang="en-US" altLang="ko-KR" dirty="0" smtClean="0"/>
              <a:t> KEPCO </a:t>
            </a:r>
            <a:r>
              <a:rPr lang="en-US" altLang="ko-KR" b="0" u="none" dirty="0" smtClean="0"/>
              <a:t>expects to operate network more efficiently and eco-friendly through Smart Grid.</a:t>
            </a:r>
          </a:p>
          <a:p>
            <a:pPr defTabSz="914307" eaLnBrk="1" fontAlgn="auto" hangingPunct="1">
              <a:spcBef>
                <a:spcPts val="0"/>
              </a:spcBef>
              <a:spcAft>
                <a:spcPts val="0"/>
              </a:spcAft>
              <a:buFontTx/>
              <a:buChar char="-"/>
              <a:defRPr/>
            </a:pPr>
            <a:r>
              <a:rPr lang="en-US" altLang="ko-KR" b="0" u="none" dirty="0" smtClean="0"/>
              <a:t>This project  consists of 5 sub-projects  including Power Grid</a:t>
            </a:r>
          </a:p>
          <a:p>
            <a:pPr>
              <a:buFontTx/>
              <a:buChar char="-"/>
            </a:pPr>
            <a:r>
              <a:rPr lang="ko-KR" altLang="en-US" dirty="0" smtClean="0"/>
              <a:t>한국 주도로 만든 </a:t>
            </a:r>
            <a:r>
              <a:rPr lang="ko-KR" altLang="en-US" dirty="0" err="1" smtClean="0"/>
              <a:t>스마트그리드</a:t>
            </a:r>
            <a:r>
              <a:rPr lang="ko-KR" altLang="en-US" dirty="0" smtClean="0"/>
              <a:t> 국제기구인 </a:t>
            </a:r>
            <a:r>
              <a:rPr lang="en-US" altLang="ko-KR" dirty="0" smtClean="0"/>
              <a:t>'</a:t>
            </a:r>
            <a:r>
              <a:rPr lang="ko-KR" altLang="en-US" dirty="0" err="1" smtClean="0"/>
              <a:t>이스간</a:t>
            </a:r>
            <a:r>
              <a:rPr lang="en-US" altLang="ko-KR" dirty="0" smtClean="0"/>
              <a:t>(ISGAN·</a:t>
            </a:r>
            <a:r>
              <a:rPr lang="ko-KR" altLang="en-US" dirty="0" smtClean="0"/>
              <a:t>국제 </a:t>
            </a:r>
            <a:r>
              <a:rPr lang="ko-KR" altLang="en-US" dirty="0" err="1" smtClean="0"/>
              <a:t>스마트그리드</a:t>
            </a:r>
            <a:r>
              <a:rPr lang="ko-KR" altLang="en-US" dirty="0" smtClean="0"/>
              <a:t> 액션 네트워크</a:t>
            </a:r>
            <a:r>
              <a:rPr lang="en-US" altLang="ko-KR" dirty="0" smtClean="0"/>
              <a:t>)'</a:t>
            </a:r>
            <a:r>
              <a:rPr lang="ko-KR" altLang="en-US" dirty="0" smtClean="0"/>
              <a:t>이 </a:t>
            </a:r>
            <a:r>
              <a:rPr lang="en-US" altLang="ko-KR" dirty="0" smtClean="0"/>
              <a:t>‘11. 6</a:t>
            </a:r>
            <a:r>
              <a:rPr lang="ko-KR" altLang="en-US" dirty="0" smtClean="0"/>
              <a:t>월 한국에 공식 설립됨</a:t>
            </a:r>
            <a:r>
              <a:rPr lang="en-US" altLang="ko-KR" dirty="0" smtClean="0"/>
              <a:t>. </a:t>
            </a:r>
            <a:r>
              <a:rPr lang="ko-KR" altLang="en-US" dirty="0" smtClean="0"/>
              <a:t> 국제에너지기구</a:t>
            </a:r>
            <a:r>
              <a:rPr lang="en-US" altLang="ko-KR" dirty="0" smtClean="0"/>
              <a:t>(IEA)</a:t>
            </a:r>
            <a:r>
              <a:rPr lang="ko-KR" altLang="en-US" dirty="0" smtClean="0"/>
              <a:t>의 공식기구인 이스간의 발족을 한국이 주도함에 따라 향후 </a:t>
            </a:r>
            <a:r>
              <a:rPr lang="ko-KR" altLang="en-US" dirty="0" err="1" smtClean="0"/>
              <a:t>스마트그리드</a:t>
            </a:r>
            <a:r>
              <a:rPr lang="ko-KR" altLang="en-US" dirty="0" smtClean="0"/>
              <a:t> 분야에서 한국이 국제표준 작업을 주도하게 될 것</a:t>
            </a:r>
            <a:endParaRPr lang="en-US" altLang="ko-KR" b="0" u="none" baseline="0" dirty="0" smtClean="0"/>
          </a:p>
        </p:txBody>
      </p:sp>
      <p:sp>
        <p:nvSpPr>
          <p:cNvPr id="4" name="슬라이드 번호 개체 틀 3"/>
          <p:cNvSpPr>
            <a:spLocks noGrp="1"/>
          </p:cNvSpPr>
          <p:nvPr>
            <p:ph type="sldNum" sz="quarter" idx="10"/>
          </p:nvPr>
        </p:nvSpPr>
        <p:spPr/>
        <p:txBody>
          <a:bodyPr/>
          <a:lstStyle/>
          <a:p>
            <a:fld id="{CE025512-E544-4A96-A001-BFA317516848}" type="slidenum">
              <a:rPr lang="ko-KR" altLang="en-US" smtClean="0"/>
              <a:pPr/>
              <a:t>13</a:t>
            </a:fld>
            <a:endParaRPr lang="ko-K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711200" y="746125"/>
            <a:ext cx="5375275" cy="3721100"/>
          </a:xfrm>
          <a:ln/>
        </p:spPr>
      </p:sp>
      <p:sp>
        <p:nvSpPr>
          <p:cNvPr id="70659" name="Rectangle 3"/>
          <p:cNvSpPr>
            <a:spLocks noGrp="1" noChangeArrowheads="1"/>
          </p:cNvSpPr>
          <p:nvPr>
            <p:ph type="body" idx="1"/>
          </p:nvPr>
        </p:nvSpPr>
        <p:spPr>
          <a:noFill/>
          <a:ln/>
        </p:spPr>
        <p:txBody>
          <a:bodyPr/>
          <a:lstStyle/>
          <a:p>
            <a:r>
              <a:rPr lang="ko-KR" altLang="en-US" dirty="0" smtClean="0">
                <a:latin typeface="Franklin Gothic Medium" pitchFamily="34" charset="0"/>
                <a:ea typeface="굴림" charset="-127"/>
              </a:rPr>
              <a:t>해외사업 분야</a:t>
            </a:r>
            <a:endParaRPr lang="en-US" altLang="ko-KR" dirty="0" smtClean="0">
              <a:latin typeface="Franklin Gothic Medium" pitchFamily="34" charset="0"/>
              <a:ea typeface="굴림" charset="-127"/>
            </a:endParaRPr>
          </a:p>
          <a:p>
            <a:r>
              <a:rPr lang="ko-KR" altLang="en-US" dirty="0" smtClean="0">
                <a:latin typeface="Franklin Gothic Medium" pitchFamily="34" charset="0"/>
                <a:ea typeface="굴림" charset="-127"/>
              </a:rPr>
              <a:t>한전은 </a:t>
            </a:r>
            <a:r>
              <a:rPr lang="en-US" altLang="ko-KR" dirty="0" smtClean="0">
                <a:latin typeface="Franklin Gothic Medium" pitchFamily="34" charset="0"/>
                <a:ea typeface="굴림" charset="-127"/>
              </a:rPr>
              <a:t>1995</a:t>
            </a:r>
            <a:r>
              <a:rPr lang="ko-KR" altLang="en-US" dirty="0" smtClean="0">
                <a:latin typeface="Franklin Gothic Medium" pitchFamily="34" charset="0"/>
                <a:ea typeface="굴림" charset="-127"/>
              </a:rPr>
              <a:t>년부터 해외사업을 시작하였음 </a:t>
            </a:r>
            <a:endParaRPr lang="en-US" altLang="ko-KR" dirty="0" smtClean="0">
              <a:latin typeface="Franklin Gothic Medium" pitchFamily="34" charset="0"/>
              <a:ea typeface="굴림" charset="-127"/>
            </a:endParaRPr>
          </a:p>
          <a:p>
            <a:r>
              <a:rPr lang="ko-KR" altLang="en-US" dirty="0" smtClean="0">
                <a:latin typeface="Franklin Gothic Medium" pitchFamily="34" charset="0"/>
                <a:ea typeface="굴림" charset="-127"/>
              </a:rPr>
              <a:t>발전분야로서 </a:t>
            </a:r>
            <a:r>
              <a:rPr lang="en-US" altLang="ko-KR" dirty="0" smtClean="0">
                <a:latin typeface="Franklin Gothic Medium" pitchFamily="34" charset="0"/>
                <a:ea typeface="굴림" charset="-127"/>
              </a:rPr>
              <a:t>IPP</a:t>
            </a:r>
            <a:r>
              <a:rPr lang="ko-KR" altLang="en-US" dirty="0" smtClean="0">
                <a:latin typeface="Franklin Gothic Medium" pitchFamily="34" charset="0"/>
                <a:ea typeface="굴림" charset="-127"/>
              </a:rPr>
              <a:t>사업을 추진하고 있음</a:t>
            </a:r>
            <a:endParaRPr lang="en-US" altLang="ko-KR" dirty="0" smtClean="0">
              <a:latin typeface="Franklin Gothic Medium" pitchFamily="34" charset="0"/>
              <a:ea typeface="굴림" charset="-127"/>
            </a:endParaRPr>
          </a:p>
          <a:p>
            <a:r>
              <a:rPr lang="en-US" altLang="ko-KR" dirty="0" smtClean="0">
                <a:latin typeface="Franklin Gothic Medium" pitchFamily="34" charset="0"/>
                <a:ea typeface="굴림" charset="-127"/>
              </a:rPr>
              <a:t>IPP</a:t>
            </a:r>
            <a:r>
              <a:rPr lang="en-US" altLang="ko-KR" baseline="0" dirty="0" smtClean="0">
                <a:latin typeface="Franklin Gothic Medium" pitchFamily="34" charset="0"/>
                <a:ea typeface="굴림" charset="-127"/>
              </a:rPr>
              <a:t> </a:t>
            </a:r>
            <a:r>
              <a:rPr lang="ko-KR" altLang="en-US" baseline="0" dirty="0" smtClean="0">
                <a:latin typeface="Franklin Gothic Medium" pitchFamily="34" charset="0"/>
                <a:ea typeface="굴림" charset="-127"/>
              </a:rPr>
              <a:t>사업 개발에서 한전은 </a:t>
            </a:r>
            <a:r>
              <a:rPr lang="en-US" altLang="ko-KR" baseline="0" dirty="0" smtClean="0">
                <a:latin typeface="Franklin Gothic Medium" pitchFamily="34" charset="0"/>
                <a:ea typeface="굴림" charset="-127"/>
              </a:rPr>
              <a:t>EPC, O&amp;M, financing, </a:t>
            </a:r>
            <a:r>
              <a:rPr lang="ko-KR" altLang="en-US" baseline="0" dirty="0" smtClean="0">
                <a:latin typeface="Franklin Gothic Medium" pitchFamily="34" charset="0"/>
                <a:ea typeface="굴림" charset="-127"/>
              </a:rPr>
              <a:t>연료공급을 통합하는 </a:t>
            </a:r>
            <a:r>
              <a:rPr lang="ko-KR" altLang="en-US" baseline="0" dirty="0" err="1" smtClean="0">
                <a:latin typeface="Franklin Gothic Medium" pitchFamily="34" charset="0"/>
                <a:ea typeface="굴림" charset="-127"/>
              </a:rPr>
              <a:t>리딩</a:t>
            </a:r>
            <a:r>
              <a:rPr lang="ko-KR" altLang="en-US" baseline="0" dirty="0" smtClean="0">
                <a:latin typeface="Franklin Gothic Medium" pitchFamily="34" charset="0"/>
                <a:ea typeface="굴림" charset="-127"/>
              </a:rPr>
              <a:t> 역할을 하고 있음</a:t>
            </a:r>
            <a:endParaRPr lang="en-US" altLang="ko-KR" dirty="0" smtClean="0">
              <a:latin typeface="Franklin Gothic Medium" pitchFamily="34" charset="0"/>
              <a:ea typeface="굴림" charset="-127"/>
            </a:endParaRPr>
          </a:p>
          <a:p>
            <a:r>
              <a:rPr lang="ko-KR" altLang="en-US" dirty="0" smtClean="0">
                <a:latin typeface="Franklin Gothic Medium" pitchFamily="34" charset="0"/>
                <a:ea typeface="굴림" charset="-127"/>
              </a:rPr>
              <a:t>송배전 분야로서는 컨설팅</a:t>
            </a:r>
            <a:r>
              <a:rPr lang="en-US" altLang="ko-KR" dirty="0" smtClean="0">
                <a:latin typeface="Franklin Gothic Medium" pitchFamily="34" charset="0"/>
                <a:ea typeface="굴림" charset="-127"/>
              </a:rPr>
              <a:t>, BOT</a:t>
            </a:r>
            <a:r>
              <a:rPr lang="en-US" altLang="ko-KR" baseline="0" dirty="0" smtClean="0">
                <a:latin typeface="Franklin Gothic Medium" pitchFamily="34" charset="0"/>
                <a:ea typeface="굴림" charset="-127"/>
              </a:rPr>
              <a:t> </a:t>
            </a:r>
            <a:r>
              <a:rPr lang="ko-KR" altLang="en-US" baseline="0" dirty="0" smtClean="0">
                <a:latin typeface="Franklin Gothic Medium" pitchFamily="34" charset="0"/>
                <a:ea typeface="굴림" charset="-127"/>
              </a:rPr>
              <a:t>및 </a:t>
            </a:r>
            <a:r>
              <a:rPr lang="en-US" altLang="ko-KR" baseline="0" dirty="0" smtClean="0">
                <a:latin typeface="Franklin Gothic Medium" pitchFamily="34" charset="0"/>
                <a:ea typeface="굴림" charset="-127"/>
              </a:rPr>
              <a:t>EPC</a:t>
            </a:r>
            <a:r>
              <a:rPr lang="ko-KR" altLang="en-US" baseline="0" dirty="0" smtClean="0">
                <a:latin typeface="Franklin Gothic Medium" pitchFamily="34" charset="0"/>
                <a:ea typeface="굴림" charset="-127"/>
              </a:rPr>
              <a:t>를 추진하고 있음</a:t>
            </a:r>
            <a:endParaRPr lang="en-US" altLang="ko-KR" dirty="0" smtClean="0">
              <a:latin typeface="Franklin Gothic Medium" pitchFamily="34" charset="0"/>
              <a:ea typeface="굴림" charset="-127"/>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711200" y="746125"/>
            <a:ext cx="5375275" cy="3721100"/>
          </a:xfrm>
          <a:ln/>
        </p:spPr>
      </p:sp>
      <p:sp>
        <p:nvSpPr>
          <p:cNvPr id="76803" name="Rectangle 3"/>
          <p:cNvSpPr>
            <a:spLocks noGrp="1" noChangeArrowheads="1"/>
          </p:cNvSpPr>
          <p:nvPr>
            <p:ph type="body" idx="1"/>
          </p:nvPr>
        </p:nvSpPr>
        <p:spPr>
          <a:noFill/>
          <a:ln/>
        </p:spPr>
        <p:txBody>
          <a:bodyPr/>
          <a:lstStyle/>
          <a:p>
            <a:r>
              <a:rPr lang="en-US" altLang="ko-KR" dirty="0" smtClean="0">
                <a:latin typeface="굴림" charset="-127"/>
                <a:ea typeface="굴림" charset="-127"/>
              </a:rPr>
              <a:t>This is a map demonstrating KEPCO’s overseas projects.</a:t>
            </a:r>
          </a:p>
          <a:p>
            <a:r>
              <a:rPr lang="en-US" altLang="ko-KR" dirty="0" smtClean="0">
                <a:latin typeface="굴림" charset="-127"/>
                <a:ea typeface="굴림" charset="-127"/>
              </a:rPr>
              <a:t>Since its entry into the power business in the mid 1990’s, KEPCO has become one of the leading independent power producers in the Philippines. </a:t>
            </a:r>
          </a:p>
          <a:p>
            <a:r>
              <a:rPr lang="en-US" altLang="ko-KR" dirty="0" smtClean="0">
                <a:latin typeface="굴림" charset="-127"/>
                <a:ea typeface="굴림" charset="-127"/>
              </a:rPr>
              <a:t>Meanwhile, to implement high-technology, KEPCO is engaged in China’s rapidly growing generation market.  </a:t>
            </a:r>
          </a:p>
          <a:p>
            <a:r>
              <a:rPr lang="en-US" altLang="ko-KR" dirty="0" smtClean="0">
                <a:latin typeface="굴림" charset="-127"/>
                <a:ea typeface="굴림" charset="-127"/>
              </a:rPr>
              <a:t>In addition, we are moving forward with plans for T&amp;D technical </a:t>
            </a:r>
          </a:p>
          <a:p>
            <a:r>
              <a:rPr lang="en-US" altLang="ko-KR" dirty="0" smtClean="0">
                <a:latin typeface="굴림" charset="-127"/>
                <a:ea typeface="굴림" charset="-127"/>
              </a:rPr>
              <a:t>consulting services in Myanmar, Mongolia, Indonesia, Egypt and Paraguay. Also, we are participating in the resource </a:t>
            </a:r>
          </a:p>
          <a:p>
            <a:pPr defTabSz="913120">
              <a:defRPr/>
            </a:pPr>
            <a:r>
              <a:rPr lang="en-US" altLang="ko-KR" dirty="0" smtClean="0">
                <a:latin typeface="굴림" charset="-127"/>
                <a:ea typeface="굴림" charset="-127"/>
              </a:rPr>
              <a:t>development project to obtain coal and uranium in Australia and Canada. </a:t>
            </a:r>
            <a:r>
              <a:rPr lang="en-US" altLang="ko-KR" dirty="0" smtClean="0">
                <a:solidFill>
                  <a:srgbClr val="000000"/>
                </a:solidFill>
                <a:latin typeface="Arial" pitchFamily="34" charset="0"/>
                <a:ea typeface="HY견고딕" pitchFamily="18" charset="-127"/>
              </a:rPr>
              <a:t>Self-Sufficiency Increased(28%)</a:t>
            </a:r>
            <a:endParaRPr lang="en-US" altLang="ko-KR" dirty="0" smtClean="0">
              <a:latin typeface="굴림" charset="-127"/>
              <a:ea typeface="굴림" charset="-127"/>
            </a:endParaRPr>
          </a:p>
          <a:p>
            <a:r>
              <a:rPr lang="ko-KR" altLang="en-US" dirty="0" smtClean="0">
                <a:latin typeface="굴림" charset="-127"/>
                <a:ea typeface="굴림" charset="-127"/>
              </a:rPr>
              <a:t>설비용량 </a:t>
            </a:r>
            <a:r>
              <a:rPr lang="en-US" altLang="ko-KR" dirty="0" smtClean="0">
                <a:latin typeface="굴림" charset="-127"/>
                <a:ea typeface="굴림" charset="-127"/>
              </a:rPr>
              <a:t>: 6,806, </a:t>
            </a:r>
            <a:r>
              <a:rPr lang="ko-KR" altLang="en-US" dirty="0" smtClean="0">
                <a:latin typeface="굴림" charset="-127"/>
                <a:ea typeface="굴림" charset="-127"/>
              </a:rPr>
              <a:t>지분용량 </a:t>
            </a:r>
            <a:r>
              <a:rPr lang="en-US" altLang="ko-KR" dirty="0" smtClean="0">
                <a:latin typeface="굴림" charset="-127"/>
                <a:ea typeface="굴림" charset="-127"/>
              </a:rPr>
              <a:t>: 2,589</a:t>
            </a:r>
          </a:p>
          <a:p>
            <a:r>
              <a:rPr lang="ko-KR" altLang="en-US" dirty="0" smtClean="0">
                <a:latin typeface="굴림" charset="-127"/>
                <a:ea typeface="굴림" charset="-127"/>
              </a:rPr>
              <a:t>건설용량 </a:t>
            </a:r>
            <a:r>
              <a:rPr lang="en-US" altLang="ko-KR" dirty="0" smtClean="0">
                <a:latin typeface="굴림" charset="-127"/>
                <a:ea typeface="굴림" charset="-127"/>
              </a:rPr>
              <a:t>: 11,463,</a:t>
            </a:r>
            <a:r>
              <a:rPr lang="en-US" altLang="ko-KR" baseline="0" dirty="0" smtClean="0">
                <a:latin typeface="굴림" charset="-127"/>
                <a:ea typeface="굴림" charset="-127"/>
              </a:rPr>
              <a:t> </a:t>
            </a:r>
            <a:r>
              <a:rPr lang="ko-KR" altLang="en-US" baseline="0" dirty="0" smtClean="0">
                <a:latin typeface="굴림" charset="-127"/>
                <a:ea typeface="굴림" charset="-127"/>
              </a:rPr>
              <a:t>지분용량 </a:t>
            </a:r>
            <a:r>
              <a:rPr lang="en-US" altLang="ko-KR" baseline="0" dirty="0" smtClean="0">
                <a:latin typeface="굴림" charset="-127"/>
                <a:ea typeface="굴림" charset="-127"/>
              </a:rPr>
              <a:t>: 2,184(</a:t>
            </a:r>
            <a:r>
              <a:rPr lang="ko-KR" altLang="en-US" baseline="0" dirty="0" smtClean="0">
                <a:latin typeface="굴림" charset="-127"/>
                <a:ea typeface="굴림" charset="-127"/>
              </a:rPr>
              <a:t>사우디</a:t>
            </a:r>
            <a:r>
              <a:rPr lang="en-US" altLang="ko-KR" baseline="0" dirty="0" smtClean="0">
                <a:latin typeface="굴림" charset="-127"/>
                <a:ea typeface="굴림" charset="-127"/>
              </a:rPr>
              <a:t>: 40% 482MW, UAE : 20% 314MW)</a:t>
            </a:r>
            <a:endParaRPr lang="ko-KR" altLang="en-US" dirty="0" smtClean="0">
              <a:latin typeface="굴림" charset="-127"/>
              <a:ea typeface="굴림" charset="-127"/>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defTabSz="902989"/>
            <a:fld id="{1EEB07C9-D0C3-4F0F-8828-4FE800C4B6AB}" type="slidenum">
              <a:rPr lang="en-US" altLang="ko-KR" smtClean="0"/>
              <a:pPr defTabSz="902989"/>
              <a:t>17</a:t>
            </a:fld>
            <a:endParaRPr lang="en-US" altLang="ko-KR" dirty="0" smtClean="0"/>
          </a:p>
        </p:txBody>
      </p:sp>
      <p:sp>
        <p:nvSpPr>
          <p:cNvPr id="77827" name="Rectangle 2"/>
          <p:cNvSpPr>
            <a:spLocks noGrp="1" noRot="1" noChangeAspect="1" noChangeArrowheads="1" noTextEdit="1"/>
          </p:cNvSpPr>
          <p:nvPr>
            <p:ph type="sldImg"/>
          </p:nvPr>
        </p:nvSpPr>
        <p:spPr>
          <a:xfrm>
            <a:off x="711200" y="746125"/>
            <a:ext cx="5375275" cy="3721100"/>
          </a:xfrm>
          <a:ln/>
        </p:spPr>
      </p:sp>
      <p:sp>
        <p:nvSpPr>
          <p:cNvPr id="77828" name="Rectangle 3"/>
          <p:cNvSpPr>
            <a:spLocks noGrp="1" noChangeArrowheads="1"/>
          </p:cNvSpPr>
          <p:nvPr>
            <p:ph type="body" idx="1"/>
          </p:nvPr>
        </p:nvSpPr>
        <p:spPr>
          <a:noFill/>
          <a:ln/>
        </p:spPr>
        <p:txBody>
          <a:bodyPr/>
          <a:lstStyle/>
          <a:p>
            <a:pPr eaLnBrk="1" hangingPunct="1"/>
            <a:r>
              <a:rPr lang="en-US" altLang="ko-KR" dirty="0" smtClean="0">
                <a:latin typeface="Franklin Gothic Medium" pitchFamily="34" charset="0"/>
                <a:ea typeface="굴림" charset="-127"/>
              </a:rPr>
              <a:t>To give you a clearer picture about KEPCO’s overseas business, I will give a rundown on each overseas project where we made good use of our expertise acquired from domestic projects over three decades of building and operating thermal, nuclear power plants and of T&amp;D operation. </a:t>
            </a:r>
          </a:p>
          <a:p>
            <a:pPr eaLnBrk="1" hangingPunct="1"/>
            <a:r>
              <a:rPr lang="en-US" altLang="ko-KR" dirty="0" smtClean="0">
                <a:latin typeface="Franklin Gothic Medium" pitchFamily="34" charset="0"/>
                <a:ea typeface="굴림" charset="-127"/>
              </a:rPr>
              <a:t>Our overseas project began in the Philippines.  It was in the mid 1990s.</a:t>
            </a:r>
          </a:p>
          <a:p>
            <a:pPr eaLnBrk="1" hangingPunct="1"/>
            <a:r>
              <a:rPr lang="en-US" altLang="ko-KR" dirty="0" smtClean="0">
                <a:latin typeface="Franklin Gothic Medium" pitchFamily="34" charset="0"/>
                <a:ea typeface="굴림" charset="-127"/>
              </a:rPr>
              <a:t>The first overseas project for KEPCO was Malaya ROMM, which is considered to be a successful business model in the Philippines. </a:t>
            </a:r>
          </a:p>
          <a:p>
            <a:pPr eaLnBrk="1" hangingPunct="1"/>
            <a:r>
              <a:rPr lang="en-US" altLang="ko-KR" dirty="0" smtClean="0">
                <a:latin typeface="Franklin Gothic Medium" pitchFamily="34" charset="0"/>
                <a:ea typeface="굴림" charset="-127"/>
              </a:rPr>
              <a:t>Upon completion of the 3 year rehabilitation, once old and </a:t>
            </a:r>
            <a:r>
              <a:rPr lang="en-US" altLang="ko-KR" dirty="0" err="1" smtClean="0">
                <a:latin typeface="Franklin Gothic Medium" pitchFamily="34" charset="0"/>
                <a:ea typeface="굴림" charset="-127"/>
              </a:rPr>
              <a:t>derated</a:t>
            </a:r>
            <a:r>
              <a:rPr lang="en-US" altLang="ko-KR" dirty="0" smtClean="0">
                <a:latin typeface="Franklin Gothic Medium" pitchFamily="34" charset="0"/>
                <a:ea typeface="굴림" charset="-127"/>
              </a:rPr>
              <a:t> power plant transformed into one of the most efficiently performing power plants in the country and Malaya plant is being benchmarked by other generation companies.</a:t>
            </a:r>
          </a:p>
          <a:p>
            <a:r>
              <a:rPr lang="en-US" altLang="ko-KR" dirty="0" smtClean="0">
                <a:latin typeface="Franklin Gothic Medium" pitchFamily="34" charset="0"/>
                <a:ea typeface="굴림" charset="-127"/>
              </a:rPr>
              <a:t>Following Malaya project, KEPCO won a build-own-transfer contract for the 1,200MW </a:t>
            </a:r>
            <a:r>
              <a:rPr lang="en-US" altLang="ko-KR" dirty="0" err="1" smtClean="0">
                <a:latin typeface="Franklin Gothic Medium" pitchFamily="34" charset="0"/>
                <a:ea typeface="굴림" charset="-127"/>
              </a:rPr>
              <a:t>Ilijan</a:t>
            </a:r>
            <a:r>
              <a:rPr lang="en-US" altLang="ko-KR" dirty="0" smtClean="0">
                <a:latin typeface="Franklin Gothic Medium" pitchFamily="34" charset="0"/>
                <a:ea typeface="굴림" charset="-127"/>
              </a:rPr>
              <a:t> gas combined-cycle power plant in 1996. </a:t>
            </a:r>
          </a:p>
          <a:p>
            <a:r>
              <a:rPr lang="en-US" altLang="ko-KR" dirty="0" smtClean="0">
                <a:latin typeface="Franklin Gothic Medium" pitchFamily="34" charset="0"/>
                <a:ea typeface="굴림" charset="-127"/>
              </a:rPr>
              <a:t>KEPCO raised capital of about 5 million dollars through project financing secured against future income, which was possible thanks to the recognition of its profitability. </a:t>
            </a:r>
          </a:p>
          <a:p>
            <a:r>
              <a:rPr lang="en-US" altLang="ko-KR" dirty="0" smtClean="0">
                <a:latin typeface="Franklin Gothic Medium" pitchFamily="34" charset="0"/>
                <a:ea typeface="굴림" charset="-127"/>
              </a:rPr>
              <a:t>After three years of construction, the </a:t>
            </a:r>
            <a:r>
              <a:rPr lang="en-US" altLang="ko-KR" dirty="0" err="1" smtClean="0">
                <a:latin typeface="Franklin Gothic Medium" pitchFamily="34" charset="0"/>
                <a:ea typeface="굴림" charset="-127"/>
              </a:rPr>
              <a:t>Ilijan</a:t>
            </a:r>
            <a:r>
              <a:rPr lang="en-US" altLang="ko-KR" dirty="0" smtClean="0">
                <a:latin typeface="Franklin Gothic Medium" pitchFamily="34" charset="0"/>
                <a:ea typeface="굴림" charset="-127"/>
              </a:rPr>
              <a:t> power plant began its operation in 2002. KEPCO’s experience in the Philippines has become an opportunity for KEPCO to demonstrate its technology to the world and this made KEPCO one of the major generation companies responsible for about 12% of the country's total power production. </a:t>
            </a:r>
          </a:p>
          <a:p>
            <a:pPr eaLnBrk="1" hangingPunct="1"/>
            <a:endParaRPr lang="en-US" altLang="ko-KR" sz="1300" dirty="0" smtClean="0">
              <a:latin typeface="굴림" charset="-127"/>
              <a:ea typeface="굴림" charset="-127"/>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02989"/>
            <a:fld id="{0CEC2F05-4AEF-47F1-B85C-BDAFA309B72B}" type="slidenum">
              <a:rPr lang="en-US" altLang="ko-KR" smtClean="0"/>
              <a:pPr defTabSz="902989"/>
              <a:t>18</a:t>
            </a:fld>
            <a:endParaRPr lang="en-US" altLang="ko-KR" dirty="0" smtClean="0"/>
          </a:p>
        </p:txBody>
      </p:sp>
      <p:sp>
        <p:nvSpPr>
          <p:cNvPr id="78851" name="Rectangle 2"/>
          <p:cNvSpPr>
            <a:spLocks noGrp="1" noRot="1" noChangeAspect="1" noChangeArrowheads="1" noTextEdit="1"/>
          </p:cNvSpPr>
          <p:nvPr>
            <p:ph type="sldImg"/>
          </p:nvPr>
        </p:nvSpPr>
        <p:spPr>
          <a:xfrm>
            <a:off x="711200" y="746125"/>
            <a:ext cx="5375275" cy="3721100"/>
          </a:xfrm>
          <a:ln/>
        </p:spPr>
      </p:sp>
      <p:sp>
        <p:nvSpPr>
          <p:cNvPr id="78852" name="Rectangle 3"/>
          <p:cNvSpPr>
            <a:spLocks noGrp="1" noChangeArrowheads="1"/>
          </p:cNvSpPr>
          <p:nvPr>
            <p:ph type="body" idx="1"/>
          </p:nvPr>
        </p:nvSpPr>
        <p:spPr>
          <a:noFill/>
          <a:ln/>
        </p:spPr>
        <p:txBody>
          <a:bodyPr/>
          <a:lstStyle/>
          <a:p>
            <a:r>
              <a:rPr lang="en-US" altLang="ko-KR" dirty="0" smtClean="0">
                <a:latin typeface="Franklin Gothic Medium" pitchFamily="34" charset="0"/>
                <a:ea typeface="굴림" charset="-127"/>
              </a:rPr>
              <a:t>Another Asian country that KEPCO is concentrating on is China. </a:t>
            </a:r>
          </a:p>
          <a:p>
            <a:r>
              <a:rPr lang="en-US" altLang="ko-KR" sz="300" dirty="0" smtClean="0">
                <a:latin typeface="Franklin Gothic Medium" pitchFamily="34" charset="0"/>
                <a:ea typeface="굴림" charset="-127"/>
              </a:rPr>
              <a:t>From 2007 KEPCO  has been operating 4,000MW coal fire power plant. And still under construction about 10,000MW of new power plant.</a:t>
            </a:r>
          </a:p>
          <a:p>
            <a:endParaRPr lang="en-US" altLang="ko-KR" sz="300" dirty="0" smtClean="0">
              <a:latin typeface="굴림" charset="-127"/>
              <a:ea typeface="굴림" charset="-127"/>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711200" y="746125"/>
            <a:ext cx="5375275" cy="3721100"/>
          </a:xfrm>
        </p:spPr>
      </p:sp>
      <p:sp>
        <p:nvSpPr>
          <p:cNvPr id="3" name="슬라이드 노트 개체 틀 2"/>
          <p:cNvSpPr>
            <a:spLocks noGrp="1"/>
          </p:cNvSpPr>
          <p:nvPr>
            <p:ph type="body" idx="1"/>
          </p:nvPr>
        </p:nvSpPr>
        <p:spPr/>
        <p:txBody>
          <a:bodyPr>
            <a:normAutofit/>
          </a:bodyPr>
          <a:lstStyle/>
          <a:p>
            <a:r>
              <a:rPr lang="en-US" altLang="ko-KR" dirty="0" smtClean="0">
                <a:latin typeface="Franklin Gothic Medium" pitchFamily="34" charset="0"/>
              </a:rPr>
              <a:t>We are expanding our Middle East market beyond Lebanon.  The </a:t>
            </a:r>
            <a:r>
              <a:rPr lang="en-US" altLang="ko-KR" dirty="0" err="1" smtClean="0">
                <a:latin typeface="Franklin Gothic Medium" pitchFamily="34" charset="0"/>
              </a:rPr>
              <a:t>Rabigh</a:t>
            </a:r>
            <a:r>
              <a:rPr lang="en-US" altLang="ko-KR" dirty="0" smtClean="0">
                <a:latin typeface="Franklin Gothic Medium" pitchFamily="34" charset="0"/>
              </a:rPr>
              <a:t> project in Saudi Arabia and Al </a:t>
            </a:r>
            <a:r>
              <a:rPr lang="en-US" altLang="ko-KR" dirty="0" err="1" smtClean="0">
                <a:latin typeface="Franklin Gothic Medium" pitchFamily="34" charset="0"/>
              </a:rPr>
              <a:t>Qatrana</a:t>
            </a:r>
            <a:r>
              <a:rPr lang="en-US" altLang="ko-KR" dirty="0" smtClean="0">
                <a:latin typeface="Franklin Gothic Medium" pitchFamily="34" charset="0"/>
              </a:rPr>
              <a:t> project in Jordan positioned KEPCO as a competitive IPP which rivals global companies in an international bidding.</a:t>
            </a:r>
          </a:p>
          <a:p>
            <a:r>
              <a:rPr lang="en-US" altLang="ko-KR" dirty="0" smtClean="0">
                <a:latin typeface="Franklin Gothic Medium" pitchFamily="34" charset="0"/>
              </a:rPr>
              <a:t>We expect that the two projects will give us a bridgehead in our march into the Middle East market.</a:t>
            </a:r>
            <a:endParaRPr lang="ko-KR" altLang="en-US" dirty="0">
              <a:latin typeface="Franklin Gothic Medium" pitchFamily="34" charset="0"/>
            </a:endParaRPr>
          </a:p>
        </p:txBody>
      </p:sp>
      <p:sp>
        <p:nvSpPr>
          <p:cNvPr id="4" name="슬라이드 번호 개체 틀 3"/>
          <p:cNvSpPr>
            <a:spLocks noGrp="1"/>
          </p:cNvSpPr>
          <p:nvPr>
            <p:ph type="sldNum" sz="quarter" idx="10"/>
          </p:nvPr>
        </p:nvSpPr>
        <p:spPr/>
        <p:txBody>
          <a:bodyPr/>
          <a:lstStyle/>
          <a:p>
            <a:pPr>
              <a:defRPr/>
            </a:pPr>
            <a:fld id="{09E3C79C-A6A0-4A7F-A794-9C39A59255CE}" type="slidenum">
              <a:rPr lang="en-US" altLang="ko-KR" smtClean="0"/>
              <a:pPr>
                <a:defRPr/>
              </a:pPr>
              <a:t>19</a:t>
            </a:fld>
            <a:endParaRPr lang="en-US" altLang="ko-K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711200" y="746125"/>
            <a:ext cx="5375275" cy="3721100"/>
          </a:xfrm>
        </p:spPr>
      </p:sp>
      <p:sp>
        <p:nvSpPr>
          <p:cNvPr id="3" name="슬라이드 노트 개체 틀 2"/>
          <p:cNvSpPr>
            <a:spLocks noGrp="1"/>
          </p:cNvSpPr>
          <p:nvPr>
            <p:ph type="body" idx="1"/>
          </p:nvPr>
        </p:nvSpPr>
        <p:spPr/>
        <p:txBody>
          <a:bodyPr>
            <a:normAutofit/>
          </a:bodyPr>
          <a:lstStyle/>
          <a:p>
            <a:endParaRPr lang="ko-KR" altLang="en-US" dirty="0">
              <a:latin typeface="Franklin Gothic Medium" pitchFamily="34" charset="0"/>
            </a:endParaRPr>
          </a:p>
        </p:txBody>
      </p:sp>
      <p:sp>
        <p:nvSpPr>
          <p:cNvPr id="4" name="슬라이드 번호 개체 틀 3"/>
          <p:cNvSpPr>
            <a:spLocks noGrp="1"/>
          </p:cNvSpPr>
          <p:nvPr>
            <p:ph type="sldNum" sz="quarter" idx="10"/>
          </p:nvPr>
        </p:nvSpPr>
        <p:spPr/>
        <p:txBody>
          <a:bodyPr/>
          <a:lstStyle/>
          <a:p>
            <a:pPr>
              <a:defRPr/>
            </a:pPr>
            <a:fld id="{09E3C79C-A6A0-4A7F-A794-9C39A59255CE}" type="slidenum">
              <a:rPr lang="en-US" altLang="ko-KR" smtClean="0"/>
              <a:pPr>
                <a:defRPr/>
              </a:pPr>
              <a:t>20</a:t>
            </a:fld>
            <a:endParaRPr lang="en-US" altLang="ko-K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711200" y="746125"/>
            <a:ext cx="5375275" cy="3721100"/>
          </a:xfrm>
        </p:spPr>
      </p:sp>
      <p:sp>
        <p:nvSpPr>
          <p:cNvPr id="3" name="슬라이드 노트 개체 틀 2"/>
          <p:cNvSpPr>
            <a:spLocks noGrp="1"/>
          </p:cNvSpPr>
          <p:nvPr>
            <p:ph type="body" idx="1"/>
          </p:nvPr>
        </p:nvSpPr>
        <p:spPr/>
        <p:txBody>
          <a:bodyPr>
            <a:normAutofit/>
          </a:bodyPr>
          <a:lstStyle/>
          <a:p>
            <a:pPr eaLnBrk="1" hangingPunct="1">
              <a:buFont typeface="Wingdings" pitchFamily="2" charset="2"/>
              <a:buNone/>
            </a:pPr>
            <a:r>
              <a:rPr lang="en-US" altLang="ko-KR" sz="1400" dirty="0" smtClean="0">
                <a:latin typeface="Franklin Gothic Medium" pitchFamily="34" charset="0"/>
                <a:ea typeface="굴림" charset="-127"/>
              </a:rPr>
              <a:t>To introduce KEPCO’s overall business and potential cooperation opportunities , I </a:t>
            </a:r>
            <a:r>
              <a:rPr lang="en-US" altLang="ko-KR" dirty="0" smtClean="0">
                <a:latin typeface="Franklin Gothic Medium" pitchFamily="34" charset="0"/>
                <a:ea typeface="굴림" charset="-127"/>
              </a:rPr>
              <a:t>structured </a:t>
            </a:r>
            <a:r>
              <a:rPr lang="en-US" altLang="ko-KR" sz="1400" dirty="0" smtClean="0">
                <a:latin typeface="Franklin Gothic Medium" pitchFamily="34" charset="0"/>
                <a:ea typeface="굴림" charset="-127"/>
              </a:rPr>
              <a:t>my presentation into </a:t>
            </a:r>
            <a:r>
              <a:rPr lang="en-US" altLang="ko-KR" sz="1400" dirty="0" err="1" smtClean="0">
                <a:latin typeface="Franklin Gothic Medium" pitchFamily="34" charset="0"/>
                <a:ea typeface="굴림" charset="-127"/>
              </a:rPr>
              <a:t>fourtparts</a:t>
            </a:r>
            <a:r>
              <a:rPr lang="en-US" altLang="ko-KR" sz="1400" dirty="0" smtClean="0">
                <a:latin typeface="Franklin Gothic Medium" pitchFamily="34" charset="0"/>
                <a:ea typeface="굴림" charset="-127"/>
              </a:rPr>
              <a:t>.  </a:t>
            </a:r>
          </a:p>
          <a:p>
            <a:pPr eaLnBrk="1" hangingPunct="1">
              <a:buFont typeface="Wingdings" pitchFamily="2" charset="2"/>
              <a:buNone/>
            </a:pPr>
            <a:r>
              <a:rPr lang="en-US" altLang="ko-KR" sz="1400" dirty="0" smtClean="0">
                <a:latin typeface="Franklin Gothic Medium" pitchFamily="34" charset="0"/>
                <a:ea typeface="굴림" charset="-127"/>
              </a:rPr>
              <a:t>First, I will briefly talk about the Overview of KEPCO to give you general information about KEPCO.</a:t>
            </a:r>
          </a:p>
          <a:p>
            <a:pPr eaLnBrk="1" hangingPunct="1">
              <a:buFont typeface="Wingdings" pitchFamily="2" charset="2"/>
              <a:buNone/>
            </a:pPr>
            <a:r>
              <a:rPr lang="en-US" altLang="ko-KR" sz="1400" dirty="0" smtClean="0">
                <a:latin typeface="Franklin Gothic Medium" pitchFamily="34" charset="0"/>
                <a:ea typeface="굴림" charset="-127"/>
              </a:rPr>
              <a:t>Second, I will go on to introduce KEPCO’s Transmission and Distribution </a:t>
            </a:r>
          </a:p>
          <a:p>
            <a:pPr defTabSz="913120" eaLnBrk="1" hangingPunct="1">
              <a:defRPr/>
            </a:pPr>
            <a:r>
              <a:rPr lang="en-US" altLang="ko-KR" sz="1400" dirty="0" smtClean="0">
                <a:latin typeface="Franklin Gothic Medium" pitchFamily="34" charset="0"/>
                <a:ea typeface="굴림" charset="-127"/>
              </a:rPr>
              <a:t>Thirdly  I will explain KEPCO’s overseas business.</a:t>
            </a:r>
          </a:p>
          <a:p>
            <a:pPr defTabSz="913120" eaLnBrk="1" hangingPunct="1">
              <a:defRPr/>
            </a:pPr>
            <a:r>
              <a:rPr lang="en-US" altLang="ko-KR" sz="1400" dirty="0" smtClean="0">
                <a:latin typeface="Franklin Gothic Medium" pitchFamily="34" charset="0"/>
                <a:ea typeface="굴림" charset="-127"/>
              </a:rPr>
              <a:t>Lastly I will close my presentation with KEPCO 2020 vision.</a:t>
            </a:r>
          </a:p>
        </p:txBody>
      </p:sp>
      <p:sp>
        <p:nvSpPr>
          <p:cNvPr id="4" name="슬라이드 번호 개체 틀 3"/>
          <p:cNvSpPr>
            <a:spLocks noGrp="1"/>
          </p:cNvSpPr>
          <p:nvPr>
            <p:ph type="sldNum" sz="quarter" idx="10"/>
          </p:nvPr>
        </p:nvSpPr>
        <p:spPr/>
        <p:txBody>
          <a:bodyPr/>
          <a:lstStyle/>
          <a:p>
            <a:pPr>
              <a:defRPr/>
            </a:pPr>
            <a:fld id="{09E3C79C-A6A0-4A7F-A794-9C39A59255CE}" type="slidenum">
              <a:rPr lang="en-US" altLang="ko-KR" smtClean="0"/>
              <a:pPr>
                <a:defRPr/>
              </a:pPr>
              <a:t>2</a:t>
            </a:fld>
            <a:endParaRPr lang="en-US" altLang="ko-K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711200" y="746125"/>
            <a:ext cx="5375275" cy="3721100"/>
          </a:xfrm>
        </p:spPr>
      </p:sp>
      <p:sp>
        <p:nvSpPr>
          <p:cNvPr id="3" name="슬라이드 노트 개체 틀 2"/>
          <p:cNvSpPr>
            <a:spLocks noGrp="1"/>
          </p:cNvSpPr>
          <p:nvPr>
            <p:ph type="body" idx="1"/>
          </p:nvPr>
        </p:nvSpPr>
        <p:spPr/>
        <p:txBody>
          <a:bodyPr>
            <a:normAutofit/>
          </a:bodyPr>
          <a:lstStyle/>
          <a:p>
            <a:pPr eaLnBrk="1" hangingPunct="1"/>
            <a:r>
              <a:rPr lang="en-US" altLang="ko-KR" dirty="0" smtClean="0">
                <a:latin typeface="Franklin Gothic Medium" pitchFamily="34" charset="0"/>
                <a:ea typeface="굴림" charset="-127"/>
              </a:rPr>
              <a:t>Let me turn to wind power project. KEPCO is operating wind power plants in Gansu and </a:t>
            </a:r>
            <a:r>
              <a:rPr lang="en-US" altLang="ko-KR" dirty="0" err="1" smtClean="0">
                <a:latin typeface="Franklin Gothic Medium" pitchFamily="34" charset="0"/>
                <a:ea typeface="굴림" charset="-127"/>
              </a:rPr>
              <a:t>Neimenggu</a:t>
            </a:r>
            <a:r>
              <a:rPr lang="en-US" altLang="ko-KR" dirty="0" smtClean="0">
                <a:latin typeface="Franklin Gothic Medium" pitchFamily="34" charset="0"/>
                <a:ea typeface="굴림" charset="-127"/>
              </a:rPr>
              <a:t> Provinces in China. KEPCO was the first foreign company to enter the new and renewable energy market and is the largest foreign wind power developer in China.</a:t>
            </a:r>
          </a:p>
          <a:p>
            <a:pPr eaLnBrk="1" hangingPunct="1"/>
            <a:r>
              <a:rPr lang="en-US" altLang="ko-KR" dirty="0" smtClean="0">
                <a:latin typeface="Franklin Gothic Medium" pitchFamily="34" charset="0"/>
                <a:ea typeface="굴림" charset="-127"/>
              </a:rPr>
              <a:t>Besides revenues from plant operation, we expect additional profits from Certified Emission Reductions. </a:t>
            </a:r>
          </a:p>
          <a:p>
            <a:endParaRPr lang="ko-KR" altLang="en-US" dirty="0"/>
          </a:p>
        </p:txBody>
      </p:sp>
      <p:sp>
        <p:nvSpPr>
          <p:cNvPr id="4" name="슬라이드 번호 개체 틀 3"/>
          <p:cNvSpPr>
            <a:spLocks noGrp="1"/>
          </p:cNvSpPr>
          <p:nvPr>
            <p:ph type="sldNum" sz="quarter" idx="10"/>
          </p:nvPr>
        </p:nvSpPr>
        <p:spPr/>
        <p:txBody>
          <a:bodyPr/>
          <a:lstStyle/>
          <a:p>
            <a:pPr>
              <a:defRPr/>
            </a:pPr>
            <a:fld id="{09E3C79C-A6A0-4A7F-A794-9C39A59255CE}" type="slidenum">
              <a:rPr lang="en-US" altLang="ko-KR" smtClean="0"/>
              <a:pPr>
                <a:defRPr/>
              </a:pPr>
              <a:t>21</a:t>
            </a:fld>
            <a:endParaRPr lang="en-US" altLang="ko-K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711200" y="746125"/>
            <a:ext cx="5375275" cy="3721100"/>
          </a:xfrm>
        </p:spPr>
      </p:sp>
      <p:sp>
        <p:nvSpPr>
          <p:cNvPr id="3" name="슬라이드 노트 개체 틀 2"/>
          <p:cNvSpPr>
            <a:spLocks noGrp="1"/>
          </p:cNvSpPr>
          <p:nvPr>
            <p:ph type="body" idx="1"/>
          </p:nvPr>
        </p:nvSpPr>
        <p:spPr/>
        <p:txBody>
          <a:bodyPr>
            <a:normAutofit/>
          </a:bodyPr>
          <a:lstStyle/>
          <a:p>
            <a:pPr latinLnBrk="1"/>
            <a:r>
              <a:rPr lang="en-US" altLang="ko-KR" dirty="0" smtClean="0">
                <a:latin typeface="Franklin Gothic Medium" pitchFamily="34" charset="0"/>
              </a:rPr>
              <a:t>In Dec 27, 2009, KEPCO was awarded the UAE nuclear power project in an international competitive bidding. </a:t>
            </a:r>
          </a:p>
          <a:p>
            <a:pPr latinLnBrk="1"/>
            <a:r>
              <a:rPr lang="en-US" altLang="ko-KR" dirty="0" smtClean="0">
                <a:latin typeface="Franklin Gothic Medium" pitchFamily="34" charset="0"/>
              </a:rPr>
              <a:t>Emirate Nuclear Energy Corporation contracted KEPCO to build four units of 1400MW nuclear power plant</a:t>
            </a:r>
            <a:r>
              <a:rPr lang="en-US" altLang="ko-KR" baseline="0" dirty="0" smtClean="0">
                <a:latin typeface="Franklin Gothic Medium" pitchFamily="34" charset="0"/>
              </a:rPr>
              <a:t> and t</a:t>
            </a:r>
            <a:r>
              <a:rPr lang="en-US" altLang="ko-KR" dirty="0" smtClean="0">
                <a:latin typeface="Franklin Gothic Medium" pitchFamily="34" charset="0"/>
              </a:rPr>
              <a:t>he first unit will be completed no later than May 1, 2017.   </a:t>
            </a:r>
          </a:p>
          <a:p>
            <a:pPr latinLnBrk="1"/>
            <a:r>
              <a:rPr lang="en-US" altLang="ko-KR" dirty="0" smtClean="0">
                <a:latin typeface="Franklin Gothic Medium" pitchFamily="34" charset="0"/>
              </a:rPr>
              <a:t>KEPCO is the main contractor and therefore in charge of the whole UAE nuclear program. </a:t>
            </a:r>
          </a:p>
          <a:p>
            <a:pPr latinLnBrk="1"/>
            <a:r>
              <a:rPr lang="en-US" altLang="ko-KR" dirty="0" smtClean="0">
                <a:latin typeface="Franklin Gothic Medium" pitchFamily="34" charset="0"/>
              </a:rPr>
              <a:t>The KEPCO Team includes KEPCO subsidiaries, Hyundai, Samsung, </a:t>
            </a:r>
            <a:r>
              <a:rPr lang="en-US" altLang="ko-KR" dirty="0" err="1" smtClean="0">
                <a:latin typeface="Franklin Gothic Medium" pitchFamily="34" charset="0"/>
              </a:rPr>
              <a:t>Doosan</a:t>
            </a:r>
            <a:r>
              <a:rPr lang="en-US" altLang="ko-KR" dirty="0" smtClean="0">
                <a:latin typeface="Franklin Gothic Medium" pitchFamily="34" charset="0"/>
              </a:rPr>
              <a:t> Heavy Industries, Westinghouse of the US, and Toshiba of Japan.</a:t>
            </a:r>
            <a:endParaRPr lang="ko-KR" altLang="en-US" dirty="0" smtClean="0">
              <a:latin typeface="Franklin Gothic Medium" pitchFamily="34" charset="0"/>
            </a:endParaRPr>
          </a:p>
          <a:p>
            <a:pPr latinLnBrk="1"/>
            <a:r>
              <a:rPr lang="en-US" altLang="ko-KR" dirty="0" smtClean="0">
                <a:latin typeface="Franklin Gothic Medium" pitchFamily="34" charset="0"/>
              </a:rPr>
              <a:t>KEPCO has developed its nuclear plant construction technology by continuously building nuclear power plants over the last three decades. </a:t>
            </a:r>
          </a:p>
          <a:p>
            <a:pPr latinLnBrk="1"/>
            <a:r>
              <a:rPr lang="en-US" altLang="ko-KR" dirty="0" smtClean="0">
                <a:latin typeface="Franklin Gothic Medium" pitchFamily="34" charset="0"/>
              </a:rPr>
              <a:t>The selection of KEPCO in the competitive international tendering proves that KEPCO has excellent nuclear operational capability, plant infrastructure construction, price competitiveness and project execution capacity.</a:t>
            </a:r>
            <a:endParaRPr lang="ko-KR" altLang="en-US" dirty="0" smtClean="0">
              <a:latin typeface="Franklin Gothic Medium" pitchFamily="34" charset="0"/>
            </a:endParaRPr>
          </a:p>
          <a:p>
            <a:r>
              <a:rPr lang="ko-KR" altLang="en-US" dirty="0" smtClean="0">
                <a:latin typeface="굴림" charset="-127"/>
                <a:ea typeface="굴림" charset="-127"/>
              </a:rPr>
              <a:t>수은 </a:t>
            </a:r>
            <a:r>
              <a:rPr lang="en-US" altLang="ko-KR" dirty="0" smtClean="0">
                <a:latin typeface="굴림" charset="-127"/>
                <a:ea typeface="굴림" charset="-127"/>
              </a:rPr>
              <a:t>100</a:t>
            </a:r>
            <a:r>
              <a:rPr lang="ko-KR" altLang="en-US" dirty="0" err="1" smtClean="0">
                <a:latin typeface="굴림" charset="-127"/>
                <a:ea typeface="굴림" charset="-127"/>
              </a:rPr>
              <a:t>억달러</a:t>
            </a:r>
            <a:r>
              <a:rPr lang="ko-KR" altLang="en-US" dirty="0" smtClean="0">
                <a:latin typeface="굴림" charset="-127"/>
                <a:ea typeface="굴림" charset="-127"/>
              </a:rPr>
              <a:t> </a:t>
            </a:r>
            <a:r>
              <a:rPr lang="en-US" altLang="ko-KR" dirty="0" smtClean="0">
                <a:latin typeface="굴림" charset="-127"/>
                <a:ea typeface="굴림" charset="-127"/>
              </a:rPr>
              <a:t>10</a:t>
            </a:r>
            <a:r>
              <a:rPr lang="ko-KR" altLang="en-US" dirty="0" err="1" smtClean="0">
                <a:latin typeface="굴림" charset="-127"/>
                <a:ea typeface="굴림" charset="-127"/>
              </a:rPr>
              <a:t>년거치</a:t>
            </a:r>
            <a:r>
              <a:rPr lang="ko-KR" altLang="en-US" dirty="0" smtClean="0">
                <a:latin typeface="굴림" charset="-127"/>
                <a:ea typeface="굴림" charset="-127"/>
              </a:rPr>
              <a:t> </a:t>
            </a:r>
            <a:r>
              <a:rPr lang="en-US" altLang="ko-KR" dirty="0" smtClean="0">
                <a:latin typeface="굴림" charset="-127"/>
                <a:ea typeface="굴림" charset="-127"/>
              </a:rPr>
              <a:t>18</a:t>
            </a:r>
            <a:r>
              <a:rPr lang="ko-KR" altLang="en-US" dirty="0" smtClean="0">
                <a:latin typeface="굴림" charset="-127"/>
                <a:ea typeface="굴림" charset="-127"/>
              </a:rPr>
              <a:t>년 상환 대출 예정</a:t>
            </a:r>
            <a:endParaRPr lang="en-US" altLang="ko-KR" dirty="0" smtClean="0">
              <a:latin typeface="굴림" charset="-127"/>
              <a:ea typeface="굴림" charset="-127"/>
            </a:endParaRPr>
          </a:p>
          <a:p>
            <a:endParaRPr lang="en-US" altLang="ko-KR" dirty="0" smtClean="0">
              <a:latin typeface="굴림" charset="-127"/>
              <a:ea typeface="굴림" charset="-127"/>
            </a:endParaRPr>
          </a:p>
          <a:p>
            <a:endParaRPr lang="en-US" altLang="ko-KR" dirty="0" smtClean="0">
              <a:latin typeface="굴림" charset="-127"/>
              <a:ea typeface="굴림" charset="-127"/>
            </a:endParaRPr>
          </a:p>
          <a:p>
            <a:endParaRPr lang="en-US" altLang="ko-KR" dirty="0" smtClean="0">
              <a:latin typeface="굴림" charset="-127"/>
              <a:ea typeface="굴림" charset="-127"/>
            </a:endParaRPr>
          </a:p>
          <a:p>
            <a:endParaRPr lang="ko-KR" altLang="en-US" dirty="0"/>
          </a:p>
        </p:txBody>
      </p:sp>
      <p:sp>
        <p:nvSpPr>
          <p:cNvPr id="4" name="슬라이드 번호 개체 틀 3"/>
          <p:cNvSpPr>
            <a:spLocks noGrp="1"/>
          </p:cNvSpPr>
          <p:nvPr>
            <p:ph type="sldNum" sz="quarter" idx="10"/>
          </p:nvPr>
        </p:nvSpPr>
        <p:spPr/>
        <p:txBody>
          <a:bodyPr/>
          <a:lstStyle/>
          <a:p>
            <a:pPr>
              <a:defRPr/>
            </a:pPr>
            <a:fld id="{09E3C79C-A6A0-4A7F-A794-9C39A59255CE}" type="slidenum">
              <a:rPr lang="en-US" altLang="ko-KR" smtClean="0"/>
              <a:pPr>
                <a:defRPr/>
              </a:pPr>
              <a:t>22</a:t>
            </a:fld>
            <a:endParaRPr lang="en-US" altLang="ko-K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711200" y="746125"/>
            <a:ext cx="5375275" cy="3721100"/>
          </a:xfrm>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09E3C79C-A6A0-4A7F-A794-9C39A59255CE}" type="slidenum">
              <a:rPr lang="en-US" altLang="ko-KR" smtClean="0"/>
              <a:pPr>
                <a:defRPr/>
              </a:pPr>
              <a:t>23</a:t>
            </a:fld>
            <a:endParaRPr lang="en-US" altLang="ko-K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defTabSz="902989"/>
            <a:fld id="{205BF0BA-E1C3-4CB4-AC4B-57D2C6D9AF41}" type="slidenum">
              <a:rPr lang="en-US" altLang="ko-KR" smtClean="0">
                <a:solidFill>
                  <a:prstClr val="black"/>
                </a:solidFill>
              </a:rPr>
              <a:pPr defTabSz="902989"/>
              <a:t>24</a:t>
            </a:fld>
            <a:endParaRPr lang="en-US" altLang="ko-KR" dirty="0" smtClean="0">
              <a:solidFill>
                <a:prstClr val="black"/>
              </a:solidFill>
            </a:endParaRPr>
          </a:p>
        </p:txBody>
      </p:sp>
      <p:sp>
        <p:nvSpPr>
          <p:cNvPr id="79875" name="Rectangle 2"/>
          <p:cNvSpPr>
            <a:spLocks noGrp="1" noRot="1" noChangeAspect="1" noChangeArrowheads="1" noTextEdit="1"/>
          </p:cNvSpPr>
          <p:nvPr>
            <p:ph type="sldImg"/>
          </p:nvPr>
        </p:nvSpPr>
        <p:spPr>
          <a:xfrm>
            <a:off x="711200" y="746125"/>
            <a:ext cx="5375275" cy="3721100"/>
          </a:xfrm>
          <a:ln/>
        </p:spPr>
      </p:sp>
      <p:sp>
        <p:nvSpPr>
          <p:cNvPr id="79876" name="Rectangle 3"/>
          <p:cNvSpPr>
            <a:spLocks noGrp="1" noChangeArrowheads="1"/>
          </p:cNvSpPr>
          <p:nvPr>
            <p:ph type="body" idx="1"/>
          </p:nvPr>
        </p:nvSpPr>
        <p:spPr>
          <a:noFill/>
          <a:ln/>
        </p:spPr>
        <p:txBody>
          <a:bodyPr/>
          <a:lstStyle/>
          <a:p>
            <a:endParaRPr lang="en-US" altLang="ko-KR" dirty="0" smtClean="0">
              <a:latin typeface="Franklin Gothic Medium" pitchFamily="34" charset="0"/>
              <a:ea typeface="굴림" charset="-127"/>
            </a:endParaRPr>
          </a:p>
          <a:p>
            <a:endParaRPr lang="en-US" altLang="ko-KR" dirty="0" smtClean="0">
              <a:latin typeface="굴림" charset="-127"/>
              <a:ea typeface="굴림" charset="-127"/>
            </a:endParaRPr>
          </a:p>
          <a:p>
            <a:endParaRPr lang="ko-KR" altLang="en-US" dirty="0" smtClean="0">
              <a:latin typeface="굴림" charset="-127"/>
              <a:ea typeface="굴림" charset="-127"/>
            </a:endParaRPr>
          </a:p>
          <a:p>
            <a:pPr eaLnBrk="1" hangingPunct="1">
              <a:lnSpc>
                <a:spcPct val="80000"/>
              </a:lnSpc>
            </a:pPr>
            <a:endParaRPr lang="en-US" altLang="ko-KR" dirty="0" smtClean="0">
              <a:latin typeface="굴림" charset="-127"/>
              <a:ea typeface="굴림" charset="-127"/>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711200" y="746125"/>
            <a:ext cx="5375275" cy="3722688"/>
          </a:xfrm>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09E3C79C-A6A0-4A7F-A794-9C39A59255CE}" type="slidenum">
              <a:rPr lang="en-US" altLang="ko-KR" smtClean="0"/>
              <a:pPr>
                <a:defRPr/>
              </a:pPr>
              <a:t>26</a:t>
            </a:fld>
            <a:endParaRPr lang="en-US" altLang="ko-K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711200" y="744538"/>
            <a:ext cx="5375275" cy="3721100"/>
          </a:xfrm>
        </p:spPr>
      </p:sp>
      <p:sp>
        <p:nvSpPr>
          <p:cNvPr id="3" name="슬라이드 노트 개체 틀 2"/>
          <p:cNvSpPr>
            <a:spLocks noGrp="1"/>
          </p:cNvSpPr>
          <p:nvPr>
            <p:ph type="body" idx="1"/>
          </p:nvPr>
        </p:nvSpPr>
        <p:spPr/>
        <p:txBody>
          <a:bodyPr>
            <a:normAutofit fontScale="85000" lnSpcReduction="10000"/>
          </a:bodyPr>
          <a:lstStyle/>
          <a:p>
            <a:r>
              <a:rPr lang="en-US" altLang="ko-KR" dirty="0" smtClean="0"/>
              <a:t>20 Oct 2010 , The Bureau of Public Enterprises has resumed discussions with the Korean Electric Power Corporation with a view to concluding the deal for the sale of 51 per cent Federal Government‘s stake in the country’s biggest power plant, the </a:t>
            </a:r>
            <a:r>
              <a:rPr lang="en-US" altLang="ko-KR" dirty="0" err="1" smtClean="0"/>
              <a:t>Egbin</a:t>
            </a:r>
            <a:r>
              <a:rPr lang="en-US" altLang="ko-KR" dirty="0" smtClean="0"/>
              <a:t> power station, to KEPCO.</a:t>
            </a:r>
            <a:br>
              <a:rPr lang="en-US" altLang="ko-KR" dirty="0" smtClean="0"/>
            </a:br>
            <a:r>
              <a:rPr lang="en-US" altLang="ko-KR" dirty="0" smtClean="0"/>
              <a:t>The BPE had earlier announced the sale of the plant to KEPCO in 2007, but unresolved </a:t>
            </a:r>
            <a:r>
              <a:rPr lang="en-US" altLang="ko-KR" dirty="0" err="1" smtClean="0"/>
              <a:t>labour</a:t>
            </a:r>
            <a:r>
              <a:rPr lang="en-US" altLang="ko-KR" dirty="0" smtClean="0"/>
              <a:t> issues and the change of government stalled the conclusion of the deal.</a:t>
            </a:r>
            <a:br>
              <a:rPr lang="en-US" altLang="ko-KR" dirty="0" smtClean="0"/>
            </a:br>
            <a:r>
              <a:rPr lang="en-US" altLang="ko-KR" dirty="0" smtClean="0"/>
              <a:t>KEPCO was to pay $280m for 51 per cent stake in the plant and that the company had paid initial 10 per cent of the fee as an indication of the acceptance of the offer.  However, the suspension of the liberalization of the power sector by late President </a:t>
            </a:r>
            <a:r>
              <a:rPr lang="en-US" altLang="ko-KR" dirty="0" err="1" smtClean="0"/>
              <a:t>Umaru</a:t>
            </a:r>
            <a:r>
              <a:rPr lang="en-US" altLang="ko-KR" dirty="0" smtClean="0"/>
              <a:t> </a:t>
            </a:r>
            <a:r>
              <a:rPr lang="en-US" altLang="ko-KR" dirty="0" err="1" smtClean="0"/>
              <a:t>Yar‘Ardua</a:t>
            </a:r>
            <a:r>
              <a:rPr lang="en-US" altLang="ko-KR" dirty="0" smtClean="0"/>
              <a:t> and some unresolved labor issues prevented the conclusion of the deal.</a:t>
            </a:r>
            <a:br>
              <a:rPr lang="en-US" altLang="ko-KR" dirty="0" smtClean="0"/>
            </a:br>
            <a:r>
              <a:rPr lang="en-US" altLang="ko-KR" dirty="0" smtClean="0"/>
              <a:t>BPE had since resumed discussions with KEPCO and that discussions were at an advance stage to finally hand over the power company to the firm. BPE and the Federal Government were addressing some of the issues hindering the transfer of the power station to KEPCO.</a:t>
            </a:r>
            <a:br>
              <a:rPr lang="en-US" altLang="ko-KR" dirty="0" smtClean="0"/>
            </a:br>
            <a:r>
              <a:rPr lang="en-US" altLang="ko-KR" dirty="0" smtClean="0"/>
              <a:t>The company was sold to them (KEPCO) in 2007, but the necessary agreements could not be signed for the transfer of </a:t>
            </a:r>
            <a:r>
              <a:rPr lang="en-US" altLang="ko-KR" dirty="0" err="1" smtClean="0"/>
              <a:t>Egbin</a:t>
            </a:r>
            <a:r>
              <a:rPr lang="en-US" altLang="ko-KR" dirty="0" smtClean="0"/>
              <a:t> to the firm for some reasons but the outstanding issues are being addressed and very soon we believe that the deal will be concluded.</a:t>
            </a:r>
            <a:br>
              <a:rPr lang="en-US" altLang="ko-KR" dirty="0" smtClean="0"/>
            </a:br>
            <a:r>
              <a:rPr lang="en-US" altLang="ko-KR" dirty="0" smtClean="0"/>
              <a:t>The </a:t>
            </a:r>
            <a:r>
              <a:rPr lang="en-US" altLang="ko-KR" dirty="0" err="1" smtClean="0"/>
              <a:t>Egbin</a:t>
            </a:r>
            <a:r>
              <a:rPr lang="en-US" altLang="ko-KR" dirty="0" smtClean="0"/>
              <a:t> power plant is the biggest power station in the country with an installed capacity of 1,320 megawatts of electricity.</a:t>
            </a:r>
            <a:br>
              <a:rPr lang="en-US" altLang="ko-KR" dirty="0" smtClean="0"/>
            </a:br>
            <a:r>
              <a:rPr lang="en-US" altLang="ko-KR" dirty="0" smtClean="0"/>
              <a:t>The Federal Government recently inaugurated the power sector road map and one of the key issues in the document is government‘s plan to sell at least 51 per cent stake in most of the electricity companies, otherwise known as successor companies.</a:t>
            </a:r>
            <a:br>
              <a:rPr lang="en-US" altLang="ko-KR" dirty="0" smtClean="0"/>
            </a:br>
            <a:r>
              <a:rPr lang="en-US" altLang="ko-KR" dirty="0" smtClean="0"/>
              <a:t>It is expected that by 2011, most of the 11 distribution companies would have been sold, while some of the three thermal power stations would also have gone to the highest bidders.</a:t>
            </a:r>
            <a:br>
              <a:rPr lang="en-US" altLang="ko-KR" dirty="0" smtClean="0"/>
            </a:br>
            <a:r>
              <a:rPr lang="en-US" altLang="ko-KR" dirty="0" smtClean="0"/>
              <a:t>Chairman, Presidential Taskforce on Power, Prof. Barth </a:t>
            </a:r>
            <a:r>
              <a:rPr lang="en-US" altLang="ko-KR" dirty="0" err="1" smtClean="0"/>
              <a:t>Nnaji</a:t>
            </a:r>
            <a:r>
              <a:rPr lang="en-US" altLang="ko-KR" dirty="0" smtClean="0"/>
              <a:t>, had said that some of the successor companies of PHCN might be on offer by the end of the year.</a:t>
            </a:r>
            <a:br>
              <a:rPr lang="en-US" altLang="ko-KR" dirty="0" smtClean="0"/>
            </a:br>
            <a:r>
              <a:rPr lang="en-US" altLang="ko-KR" dirty="0" smtClean="0"/>
              <a:t>The BPE had already invited bids for management contracts for the Transmission Company of Nigeria, but the sale of 51 per cent of government‘s stake in electricity distribution and generation companies could commence in December.</a:t>
            </a:r>
          </a:p>
        </p:txBody>
      </p:sp>
      <p:sp>
        <p:nvSpPr>
          <p:cNvPr id="4" name="슬라이드 번호 개체 틀 3"/>
          <p:cNvSpPr>
            <a:spLocks noGrp="1"/>
          </p:cNvSpPr>
          <p:nvPr>
            <p:ph type="sldNum" sz="quarter" idx="10"/>
          </p:nvPr>
        </p:nvSpPr>
        <p:spPr/>
        <p:txBody>
          <a:bodyPr/>
          <a:lstStyle/>
          <a:p>
            <a:fld id="{3626873B-BB67-45A9-8839-A8C6333B7D51}" type="slidenum">
              <a:rPr lang="en-US" altLang="ko-KR" smtClean="0"/>
              <a:pPr/>
              <a:t>27</a:t>
            </a:fld>
            <a:endParaRPr lang="en-US" altLang="ko-K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FA3CBB94-95BC-4EED-92F3-4DF172D6197A}" type="slidenum">
              <a:rPr lang="ko-KR" altLang="ko-KR"/>
              <a:pPr>
                <a:defRPr/>
              </a:pPr>
              <a:t>31</a:t>
            </a:fld>
            <a:endParaRPr lang="ko-KR" altLang="ko-KR" dirty="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ko-KR"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FA3CBB94-95BC-4EED-92F3-4DF172D6197A}" type="slidenum">
              <a:rPr lang="ko-KR" altLang="ko-KR"/>
              <a:pPr>
                <a:defRPr/>
              </a:pPr>
              <a:t>32</a:t>
            </a:fld>
            <a:endParaRPr lang="ko-KR" altLang="ko-KR" dirty="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ko-KR"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FA3CBB94-95BC-4EED-92F3-4DF172D6197A}" type="slidenum">
              <a:rPr lang="ko-KR" altLang="ko-KR"/>
              <a:pPr>
                <a:defRPr/>
              </a:pPr>
              <a:t>33</a:t>
            </a:fld>
            <a:endParaRPr lang="ko-KR" altLang="ko-KR" dirty="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ko-KR"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FA3CBB94-95BC-4EED-92F3-4DF172D6197A}" type="slidenum">
              <a:rPr lang="ko-KR" altLang="ko-KR"/>
              <a:pPr>
                <a:defRPr/>
              </a:pPr>
              <a:t>34</a:t>
            </a:fld>
            <a:endParaRPr lang="ko-KR" altLang="ko-KR" dirty="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ko-KR"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711200" y="746125"/>
            <a:ext cx="5375275" cy="3721100"/>
          </a:xfrm>
        </p:spPr>
      </p:sp>
      <p:sp>
        <p:nvSpPr>
          <p:cNvPr id="3" name="슬라이드 노트 개체 틀 2"/>
          <p:cNvSpPr>
            <a:spLocks noGrp="1"/>
          </p:cNvSpPr>
          <p:nvPr>
            <p:ph type="body" idx="1"/>
          </p:nvPr>
        </p:nvSpPr>
        <p:spPr/>
        <p:txBody>
          <a:bodyPr>
            <a:normAutofit/>
          </a:bodyPr>
          <a:lstStyle/>
          <a:p>
            <a:pPr defTabSz="913120">
              <a:defRPr/>
            </a:pPr>
            <a:r>
              <a:rPr lang="en-US" altLang="ko-KR" dirty="0" smtClean="0">
                <a:latin typeface="Franklin Gothic Medium" pitchFamily="34" charset="0"/>
              </a:rPr>
              <a:t>Let me start with the company overview.</a:t>
            </a:r>
          </a:p>
          <a:p>
            <a:endParaRPr lang="ko-KR" altLang="en-US" dirty="0"/>
          </a:p>
        </p:txBody>
      </p:sp>
      <p:sp>
        <p:nvSpPr>
          <p:cNvPr id="4" name="슬라이드 번호 개체 틀 3"/>
          <p:cNvSpPr>
            <a:spLocks noGrp="1"/>
          </p:cNvSpPr>
          <p:nvPr>
            <p:ph type="sldNum" sz="quarter" idx="10"/>
          </p:nvPr>
        </p:nvSpPr>
        <p:spPr/>
        <p:txBody>
          <a:bodyPr/>
          <a:lstStyle/>
          <a:p>
            <a:pPr>
              <a:defRPr/>
            </a:pPr>
            <a:fld id="{09E3C79C-A6A0-4A7F-A794-9C39A59255CE}" type="slidenum">
              <a:rPr lang="en-US" altLang="ko-KR" smtClean="0"/>
              <a:pPr>
                <a:defRPr/>
              </a:pPr>
              <a:t>3</a:t>
            </a:fld>
            <a:endParaRPr lang="en-US" altLang="ko-K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0" fontAlgn="base" latinLnBrk="1" hangingPunct="0">
              <a:lnSpc>
                <a:spcPct val="100000"/>
              </a:lnSpc>
              <a:spcBef>
                <a:spcPct val="30000"/>
              </a:spcBef>
              <a:spcAft>
                <a:spcPct val="0"/>
              </a:spcAft>
              <a:buClrTx/>
              <a:buSzTx/>
              <a:buFontTx/>
              <a:buNone/>
              <a:tabLst/>
              <a:defRPr/>
            </a:pPr>
            <a:r>
              <a:rPr lang="ko-KR" altLang="en-US" sz="1200" b="1" dirty="0" smtClean="0">
                <a:latin typeface="굴림" charset="-127"/>
              </a:rPr>
              <a:t>전통적 </a:t>
            </a:r>
            <a:r>
              <a:rPr lang="ko-KR" altLang="en-US" sz="1200" b="1" dirty="0" err="1" smtClean="0">
                <a:latin typeface="굴림" charset="-127"/>
              </a:rPr>
              <a:t>송변전</a:t>
            </a:r>
            <a:r>
              <a:rPr lang="ko-KR" altLang="en-US" sz="1200" b="1" dirty="0" smtClean="0">
                <a:latin typeface="굴림" charset="-127"/>
              </a:rPr>
              <a:t> </a:t>
            </a:r>
            <a:r>
              <a:rPr lang="en-US" altLang="ko-KR" sz="1200" b="1" dirty="0" smtClean="0">
                <a:latin typeface="굴림" charset="-127"/>
              </a:rPr>
              <a:t>BOT </a:t>
            </a:r>
            <a:r>
              <a:rPr lang="ko-KR" altLang="en-US" sz="1200" b="1" dirty="0" smtClean="0">
                <a:latin typeface="굴림" charset="-127"/>
              </a:rPr>
              <a:t>사업</a:t>
            </a:r>
          </a:p>
          <a:p>
            <a:pPr algn="l" defTabSz="912813">
              <a:spcBef>
                <a:spcPct val="25000"/>
              </a:spcBef>
              <a:buFont typeface="Wingdings" pitchFamily="2" charset="2"/>
              <a:buChar char="ü"/>
              <a:defRPr/>
            </a:pPr>
            <a:r>
              <a:rPr kumimoji="1" lang="ko-KR" altLang="en-US" sz="1200" dirty="0" err="1" smtClean="0">
                <a:latin typeface="맑은 고딕" pitchFamily="50" charset="-127"/>
                <a:ea typeface="맑은 고딕" pitchFamily="50" charset="-127"/>
              </a:rPr>
              <a:t>송변전설비</a:t>
            </a:r>
            <a:r>
              <a:rPr kumimoji="1" lang="ko-KR" altLang="en-US" sz="1200" dirty="0" smtClean="0">
                <a:latin typeface="맑은 고딕" pitchFamily="50" charset="-127"/>
                <a:ea typeface="맑은 고딕" pitchFamily="50" charset="-127"/>
              </a:rPr>
              <a:t> 건설 후 일정기간 운영하면서 송전용량에 따라 송전비용 </a:t>
            </a:r>
            <a:r>
              <a:rPr kumimoji="1" lang="en-US" altLang="ko-KR" sz="1200" dirty="0" smtClean="0">
                <a:latin typeface="맑은 고딕" pitchFamily="50" charset="-127"/>
                <a:ea typeface="맑은 고딕" pitchFamily="50" charset="-127"/>
              </a:rPr>
              <a:t>(Wheeling charge </a:t>
            </a:r>
            <a:r>
              <a:rPr kumimoji="1" lang="ko-KR" altLang="en-US" sz="1200" dirty="0" smtClean="0">
                <a:latin typeface="맑은 고딕" pitchFamily="50" charset="-127"/>
                <a:ea typeface="맑은 고딕" pitchFamily="50" charset="-127"/>
              </a:rPr>
              <a:t>또는 </a:t>
            </a:r>
            <a:r>
              <a:rPr kumimoji="1" lang="en-US" altLang="ko-KR" sz="1200" dirty="0" smtClean="0">
                <a:latin typeface="맑은 고딕" pitchFamily="50" charset="-127"/>
                <a:ea typeface="맑은 고딕" pitchFamily="50" charset="-127"/>
              </a:rPr>
              <a:t>Tolling fee)</a:t>
            </a:r>
            <a:r>
              <a:rPr kumimoji="1" lang="ko-KR" altLang="en-US" sz="1200" dirty="0" smtClean="0">
                <a:latin typeface="맑은 고딕" pitchFamily="50" charset="-127"/>
                <a:ea typeface="맑은 고딕" pitchFamily="50" charset="-127"/>
              </a:rPr>
              <a:t>을 받아 투자비 회수</a:t>
            </a:r>
          </a:p>
          <a:p>
            <a:pPr algn="l" defTabSz="912813">
              <a:spcBef>
                <a:spcPct val="25000"/>
              </a:spcBef>
              <a:buFont typeface="Wingdings" pitchFamily="2" charset="2"/>
              <a:buChar char="ü"/>
              <a:defRPr/>
            </a:pPr>
            <a:r>
              <a:rPr kumimoji="1" lang="ko-KR" altLang="en-US" sz="1200" dirty="0" smtClean="0">
                <a:latin typeface="맑은 고딕" pitchFamily="50" charset="-127"/>
                <a:ea typeface="맑은 고딕" pitchFamily="50" charset="-127"/>
              </a:rPr>
              <a:t>조류변동에 따라 </a:t>
            </a:r>
            <a:r>
              <a:rPr kumimoji="1" lang="ko-KR" altLang="en-US" sz="1200" dirty="0" err="1" smtClean="0">
                <a:latin typeface="맑은 고딕" pitchFamily="50" charset="-127"/>
                <a:ea typeface="맑은 고딕" pitchFamily="50" charset="-127"/>
              </a:rPr>
              <a:t>송전량</a:t>
            </a:r>
            <a:r>
              <a:rPr kumimoji="1" lang="ko-KR" altLang="en-US" sz="1200" dirty="0" smtClean="0">
                <a:latin typeface="맑은 고딕" pitchFamily="50" charset="-127"/>
                <a:ea typeface="맑은 고딕" pitchFamily="50" charset="-127"/>
              </a:rPr>
              <a:t> 예측 힘들어 </a:t>
            </a:r>
            <a:r>
              <a:rPr kumimoji="1" lang="ko-KR" altLang="en-US" sz="1200" dirty="0" err="1" smtClean="0">
                <a:latin typeface="맑은 고딕" pitchFamily="50" charset="-127"/>
                <a:ea typeface="맑은 고딕" pitchFamily="50" charset="-127"/>
              </a:rPr>
              <a:t>리스크</a:t>
            </a:r>
            <a:r>
              <a:rPr kumimoji="1" lang="ko-KR" altLang="en-US" sz="1200" dirty="0" smtClean="0">
                <a:latin typeface="맑은 고딕" pitchFamily="50" charset="-127"/>
                <a:ea typeface="맑은 고딕" pitchFamily="50" charset="-127"/>
              </a:rPr>
              <a:t> 높음</a:t>
            </a:r>
          </a:p>
          <a:p>
            <a:pPr marL="0" marR="0" indent="0" algn="l" defTabSz="914400" rtl="0" eaLnBrk="0" fontAlgn="base" latinLnBrk="1" hangingPunct="0">
              <a:lnSpc>
                <a:spcPct val="100000"/>
              </a:lnSpc>
              <a:spcBef>
                <a:spcPct val="30000"/>
              </a:spcBef>
              <a:spcAft>
                <a:spcPct val="0"/>
              </a:spcAft>
              <a:buClrTx/>
              <a:buSzTx/>
              <a:buFontTx/>
              <a:buNone/>
              <a:tabLst/>
              <a:defRPr/>
            </a:pPr>
            <a:r>
              <a:rPr lang="ko-KR" altLang="en-US" sz="1200" b="1" dirty="0" smtClean="0">
                <a:latin typeface="굴림" charset="-127"/>
              </a:rPr>
              <a:t>신개념 </a:t>
            </a:r>
            <a:r>
              <a:rPr lang="ko-KR" altLang="en-US" sz="1200" b="1" dirty="0" err="1" smtClean="0">
                <a:latin typeface="굴림" charset="-127"/>
              </a:rPr>
              <a:t>송변전</a:t>
            </a:r>
            <a:r>
              <a:rPr lang="ko-KR" altLang="en-US" sz="1200" b="1" dirty="0" smtClean="0">
                <a:latin typeface="굴림" charset="-127"/>
              </a:rPr>
              <a:t> </a:t>
            </a:r>
            <a:r>
              <a:rPr lang="en-US" altLang="ko-KR" sz="1200" b="1" dirty="0" smtClean="0">
                <a:latin typeface="굴림" charset="-127"/>
              </a:rPr>
              <a:t>BOT </a:t>
            </a:r>
            <a:r>
              <a:rPr lang="ko-KR" altLang="en-US" sz="1200" b="1" dirty="0" smtClean="0">
                <a:latin typeface="굴림" charset="-127"/>
              </a:rPr>
              <a:t>사업</a:t>
            </a:r>
          </a:p>
          <a:p>
            <a:pPr defTabSz="912813">
              <a:spcBef>
                <a:spcPct val="25000"/>
              </a:spcBef>
              <a:buFont typeface="Wingdings" pitchFamily="2" charset="2"/>
              <a:buChar char="ü"/>
              <a:defRPr/>
            </a:pPr>
            <a:r>
              <a:rPr kumimoji="1" lang="ko-KR" altLang="en-US" sz="1200" dirty="0" smtClean="0">
                <a:latin typeface="맑은 고딕" pitchFamily="50" charset="-127"/>
                <a:ea typeface="맑은 고딕" pitchFamily="50" charset="-127"/>
              </a:rPr>
              <a:t>사업기간 동안 연간 송전선로 사용료 </a:t>
            </a:r>
            <a:r>
              <a:rPr kumimoji="1" lang="en-US" altLang="ko-KR" sz="1200" dirty="0" smtClean="0">
                <a:latin typeface="맑은 고딕" pitchFamily="50" charset="-127"/>
                <a:ea typeface="맑은 고딕" pitchFamily="50" charset="-127"/>
              </a:rPr>
              <a:t>(</a:t>
            </a:r>
            <a:r>
              <a:rPr kumimoji="1" lang="en-US" altLang="ko-KR" sz="1200" dirty="0" err="1" smtClean="0">
                <a:latin typeface="맑은 고딕" pitchFamily="50" charset="-127"/>
                <a:ea typeface="맑은 고딕" pitchFamily="50" charset="-127"/>
              </a:rPr>
              <a:t>AnnualCannon</a:t>
            </a:r>
            <a:r>
              <a:rPr kumimoji="1" lang="en-US" altLang="ko-KR" sz="1200" dirty="0" smtClean="0">
                <a:latin typeface="맑은 고딕" pitchFamily="50" charset="-127"/>
                <a:ea typeface="맑은 고딕" pitchFamily="50" charset="-127"/>
              </a:rPr>
              <a:t> )</a:t>
            </a:r>
            <a:r>
              <a:rPr kumimoji="1" lang="ko-KR" altLang="en-US" sz="1200" dirty="0" smtClean="0">
                <a:latin typeface="맑은 고딕" pitchFamily="50" charset="-127"/>
                <a:ea typeface="맑은 고딕" pitchFamily="50" charset="-127"/>
              </a:rPr>
              <a:t>를 받아 투자비 회수</a:t>
            </a:r>
          </a:p>
          <a:p>
            <a:pPr algn="l" defTabSz="912813">
              <a:spcBef>
                <a:spcPct val="25000"/>
              </a:spcBef>
              <a:buFont typeface="Wingdings" pitchFamily="2" charset="2"/>
              <a:buChar char="ü"/>
              <a:defRPr/>
            </a:pPr>
            <a:r>
              <a:rPr kumimoji="1" lang="ko-KR" altLang="en-US" sz="1200" dirty="0" smtClean="0">
                <a:latin typeface="맑은 고딕" pitchFamily="50" charset="-127"/>
                <a:ea typeface="맑은 고딕" pitchFamily="50" charset="-127"/>
              </a:rPr>
              <a:t>조류에 상관없이 일정액이 회수되어 </a:t>
            </a:r>
            <a:r>
              <a:rPr kumimoji="1" lang="ko-KR" altLang="en-US" sz="1200" dirty="0" err="1" smtClean="0">
                <a:latin typeface="맑은 고딕" pitchFamily="50" charset="-127"/>
                <a:ea typeface="맑은 고딕" pitchFamily="50" charset="-127"/>
              </a:rPr>
              <a:t>리스크</a:t>
            </a:r>
            <a:r>
              <a:rPr kumimoji="1" lang="ko-KR" altLang="en-US" sz="1200" dirty="0" smtClean="0">
                <a:latin typeface="맑은 고딕" pitchFamily="50" charset="-127"/>
                <a:ea typeface="맑은 고딕" pitchFamily="50" charset="-127"/>
              </a:rPr>
              <a:t> 적음</a:t>
            </a:r>
          </a:p>
        </p:txBody>
      </p:sp>
      <p:sp>
        <p:nvSpPr>
          <p:cNvPr id="4" name="슬라이드 번호 개체 틀 3"/>
          <p:cNvSpPr>
            <a:spLocks noGrp="1"/>
          </p:cNvSpPr>
          <p:nvPr>
            <p:ph type="sldNum" sz="quarter" idx="10"/>
          </p:nvPr>
        </p:nvSpPr>
        <p:spPr/>
        <p:txBody>
          <a:bodyPr/>
          <a:lstStyle/>
          <a:p>
            <a:pPr>
              <a:defRPr/>
            </a:pPr>
            <a:fld id="{09E3C79C-A6A0-4A7F-A794-9C39A59255CE}" type="slidenum">
              <a:rPr lang="en-US" altLang="ko-KR" smtClean="0"/>
              <a:pPr>
                <a:defRPr/>
              </a:pPr>
              <a:t>35</a:t>
            </a:fld>
            <a:endParaRPr lang="en-US" altLang="ko-K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711200" y="746125"/>
            <a:ext cx="5375275" cy="3721100"/>
          </a:xfrm>
          <a:ln/>
        </p:spPr>
      </p:sp>
      <p:sp>
        <p:nvSpPr>
          <p:cNvPr id="87043" name="Rectangle 3"/>
          <p:cNvSpPr>
            <a:spLocks noGrp="1" noChangeArrowheads="1"/>
          </p:cNvSpPr>
          <p:nvPr>
            <p:ph type="body" idx="1"/>
          </p:nvPr>
        </p:nvSpPr>
        <p:spPr>
          <a:noFill/>
          <a:ln/>
        </p:spPr>
        <p:txBody>
          <a:bodyPr/>
          <a:lstStyle/>
          <a:p>
            <a:r>
              <a:rPr lang="en-US" altLang="ko-KR" sz="1400" dirty="0" smtClean="0">
                <a:latin typeface="굴림" charset="-127"/>
                <a:ea typeface="굴림" charset="-127"/>
              </a:rPr>
              <a:t>Indeed, we wish for further opportunities in order to ensure </a:t>
            </a:r>
          </a:p>
          <a:p>
            <a:r>
              <a:rPr lang="en-US" altLang="ko-KR" sz="1400" dirty="0" smtClean="0">
                <a:latin typeface="굴림" charset="-127"/>
                <a:ea typeface="굴림" charset="-127"/>
              </a:rPr>
              <a:t>maximum mutual benefit.</a:t>
            </a:r>
          </a:p>
          <a:p>
            <a:r>
              <a:rPr lang="en-US" altLang="ko-KR" sz="1400" dirty="0" smtClean="0">
                <a:latin typeface="굴림" charset="-127"/>
                <a:ea typeface="굴림" charset="-127"/>
              </a:rPr>
              <a:t>Thank you again for your attention during my presentation.</a:t>
            </a:r>
          </a:p>
          <a:p>
            <a:endParaRPr lang="en-US" altLang="ko-KR" sz="1400" dirty="0" smtClean="0">
              <a:latin typeface="굴림" charset="-127"/>
              <a:ea typeface="굴림" charset="-12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pPr defTabSz="900437"/>
            <a:fld id="{D844117A-7D25-4EF6-9946-70591593759F}" type="slidenum">
              <a:rPr lang="en-US" altLang="ko-KR" smtClean="0"/>
              <a:pPr defTabSz="900437"/>
              <a:t>4</a:t>
            </a:fld>
            <a:endParaRPr lang="en-US" altLang="ko-KR" dirty="0" smtClean="0"/>
          </a:p>
        </p:txBody>
      </p:sp>
      <p:sp>
        <p:nvSpPr>
          <p:cNvPr id="56323" name="Rectangle 2"/>
          <p:cNvSpPr>
            <a:spLocks noGrp="1" noRot="1" noChangeAspect="1" noChangeArrowheads="1" noTextEdit="1"/>
          </p:cNvSpPr>
          <p:nvPr>
            <p:ph type="sldImg"/>
          </p:nvPr>
        </p:nvSpPr>
        <p:spPr>
          <a:xfrm>
            <a:off x="712788" y="746125"/>
            <a:ext cx="5375275" cy="3721100"/>
          </a:xfrm>
          <a:ln/>
        </p:spPr>
      </p:sp>
      <p:sp>
        <p:nvSpPr>
          <p:cNvPr id="56324" name="Rectangle 4"/>
          <p:cNvSpPr>
            <a:spLocks noGrp="1" noChangeArrowheads="1"/>
          </p:cNvSpPr>
          <p:nvPr>
            <p:ph type="body" idx="1"/>
          </p:nvPr>
        </p:nvSpPr>
        <p:spPr>
          <a:noFill/>
          <a:ln/>
        </p:spPr>
        <p:txBody>
          <a:bodyPr/>
          <a:lstStyle/>
          <a:p>
            <a:pPr eaLnBrk="1" hangingPunct="1"/>
            <a:r>
              <a:rPr lang="en-US" altLang="ko-KR" sz="1400" dirty="0" smtClean="0">
                <a:latin typeface="굴림" charset="-127"/>
                <a:ea typeface="굴림" charset="-127"/>
              </a:rPr>
              <a:t>In</a:t>
            </a:r>
            <a:r>
              <a:rPr lang="ko-KR" altLang="en-US" sz="1400" dirty="0" smtClean="0">
                <a:latin typeface="굴림" charset="-127"/>
                <a:ea typeface="굴림" charset="-127"/>
              </a:rPr>
              <a:t> </a:t>
            </a:r>
            <a:r>
              <a:rPr lang="en-US" altLang="ko-KR" sz="1400" dirty="0" smtClean="0">
                <a:latin typeface="굴림" charset="-127"/>
                <a:ea typeface="굴림" charset="-127"/>
              </a:rPr>
              <a:t>Asset wide KEPCO is the largest company in Korea. above Samsung Electronics, LG, Hyundai Motors.</a:t>
            </a:r>
          </a:p>
          <a:p>
            <a:pPr eaLnBrk="1" hangingPunct="1"/>
            <a:r>
              <a:rPr lang="en-US" altLang="ko-KR" sz="1400" dirty="0" smtClean="0">
                <a:latin typeface="굴림" charset="-127"/>
                <a:ea typeface="굴림" charset="-127"/>
              </a:rPr>
              <a:t>KEPCO is government owned company  with  government share is over 50%.</a:t>
            </a:r>
          </a:p>
          <a:p>
            <a:pPr eaLnBrk="1" hangingPunct="1"/>
            <a:r>
              <a:rPr lang="en-US" altLang="ko-KR" sz="1400" dirty="0" smtClean="0">
                <a:latin typeface="굴림" charset="-127"/>
                <a:ea typeface="굴림" charset="-127"/>
              </a:rPr>
              <a:t>KEPCO’s credit rating is highest in Korea and the same as Korean Government rate. </a:t>
            </a:r>
          </a:p>
          <a:p>
            <a:pPr eaLnBrk="1" hangingPunct="1"/>
            <a:r>
              <a:rPr lang="en-US" altLang="ko-KR" sz="1400" dirty="0" smtClean="0">
                <a:latin typeface="굴림" charset="-127"/>
                <a:ea typeface="굴림" charset="-127"/>
              </a:rPr>
              <a:t>Also KEPCO has been listed on the New your Stock Exchange since 1994.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711200" y="746125"/>
            <a:ext cx="5375275" cy="3721100"/>
          </a:xfrm>
          <a:ln/>
        </p:spPr>
      </p:sp>
      <p:sp>
        <p:nvSpPr>
          <p:cNvPr id="57347" name="Rectangle 3"/>
          <p:cNvSpPr>
            <a:spLocks noGrp="1" noChangeArrowheads="1"/>
          </p:cNvSpPr>
          <p:nvPr>
            <p:ph type="body" idx="1"/>
          </p:nvPr>
        </p:nvSpPr>
        <p:spPr>
          <a:noFill/>
          <a:ln/>
        </p:spPr>
        <p:txBody>
          <a:bodyPr/>
          <a:lstStyle/>
          <a:p>
            <a:r>
              <a:rPr lang="en-US" altLang="ko-KR" sz="1400" dirty="0" smtClean="0">
                <a:latin typeface="굴림" charset="-127"/>
                <a:ea typeface="굴림" charset="-127"/>
              </a:rPr>
              <a:t>In this slide, we can see how each player in the Korean electric market influences each other.  </a:t>
            </a:r>
          </a:p>
          <a:p>
            <a:r>
              <a:rPr lang="en-US" altLang="ko-KR" sz="1400" dirty="0" smtClean="0">
                <a:latin typeface="굴림" charset="-127"/>
                <a:ea typeface="굴림" charset="-127"/>
              </a:rPr>
              <a:t>Generation companies transact with KEPCO through KPX, an independent electricity transaction authority. KEPCO supplies electricity to customers by means of its T&amp;D system and retail network. </a:t>
            </a:r>
            <a:endParaRPr lang="ko-KR" altLang="en-US" sz="1400" dirty="0" smtClean="0">
              <a:latin typeface="굴림" charset="-127"/>
              <a:ea typeface="굴림" charset="-127"/>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03023"/>
            <a:fld id="{3345D41E-C7D7-44BB-B2E5-AC664540D5DA}" type="slidenum">
              <a:rPr lang="en-US" altLang="ko-KR" smtClean="0"/>
              <a:pPr defTabSz="903023"/>
              <a:t>6</a:t>
            </a:fld>
            <a:endParaRPr lang="en-US" altLang="ko-KR" dirty="0" smtClean="0"/>
          </a:p>
        </p:txBody>
      </p:sp>
      <p:sp>
        <p:nvSpPr>
          <p:cNvPr id="55299" name="Rectangle 2"/>
          <p:cNvSpPr>
            <a:spLocks noGrp="1" noRot="1" noChangeAspect="1" noChangeArrowheads="1" noTextEdit="1"/>
          </p:cNvSpPr>
          <p:nvPr>
            <p:ph type="sldImg"/>
          </p:nvPr>
        </p:nvSpPr>
        <p:spPr>
          <a:xfrm>
            <a:off x="719138" y="762000"/>
            <a:ext cx="5375275" cy="3721100"/>
          </a:xfrm>
          <a:ln/>
        </p:spPr>
      </p:sp>
      <p:sp>
        <p:nvSpPr>
          <p:cNvPr id="55300" name="Rectangle 3"/>
          <p:cNvSpPr>
            <a:spLocks noGrp="1" noChangeArrowheads="1"/>
          </p:cNvSpPr>
          <p:nvPr>
            <p:ph type="body" idx="1"/>
          </p:nvPr>
        </p:nvSpPr>
        <p:spPr>
          <a:noFill/>
          <a:ln/>
        </p:spPr>
        <p:txBody>
          <a:bodyPr/>
          <a:lstStyle/>
          <a:p>
            <a:pPr eaLnBrk="1" hangingPunct="1"/>
            <a:r>
              <a:rPr lang="en-US" altLang="ko-KR" sz="1400" dirty="0" smtClean="0">
                <a:latin typeface="굴림" charset="-127"/>
                <a:ea typeface="굴림" charset="-127"/>
              </a:rPr>
              <a:t>KEPCO is a highly integrated utility company, from generation, transmission, distribution and retail services. </a:t>
            </a:r>
          </a:p>
          <a:p>
            <a:pPr eaLnBrk="1" hangingPunct="1"/>
            <a:endParaRPr lang="en-US" altLang="ko-KR" sz="1400" dirty="0" smtClean="0">
              <a:latin typeface="굴림" charset="-127"/>
              <a:ea typeface="굴림" charset="-127"/>
            </a:endParaRPr>
          </a:p>
          <a:p>
            <a:pPr eaLnBrk="1" hangingPunct="1"/>
            <a:r>
              <a:rPr lang="en-US" altLang="ko-KR" sz="1400" dirty="0" smtClean="0">
                <a:latin typeface="굴림" charset="-127"/>
                <a:ea typeface="굴림" charset="-127"/>
              </a:rPr>
              <a:t>KEPCO and its generation subsidiaries account for  92% </a:t>
            </a:r>
          </a:p>
          <a:p>
            <a:pPr eaLnBrk="1" hangingPunct="1"/>
            <a:r>
              <a:rPr lang="en-US" altLang="ko-KR" sz="1400" dirty="0" smtClean="0">
                <a:latin typeface="굴림" charset="-127"/>
                <a:ea typeface="굴림" charset="-127"/>
              </a:rPr>
              <a:t>of the total generation market share in Korea, while T&amp;D and retail operations are solely maintained by KEPCO.     </a:t>
            </a:r>
          </a:p>
          <a:p>
            <a:pPr eaLnBrk="1" hangingPunct="1"/>
            <a:r>
              <a:rPr lang="en-US" altLang="ko-KR" sz="1400" dirty="0" smtClean="0">
                <a:latin typeface="굴림" charset="-127"/>
                <a:ea typeface="굴림" charset="-127"/>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711200" y="746125"/>
            <a:ext cx="5375275" cy="3721100"/>
          </a:xfrm>
        </p:spPr>
      </p:sp>
      <p:sp>
        <p:nvSpPr>
          <p:cNvPr id="3" name="슬라이드 노트 개체 틀 2"/>
          <p:cNvSpPr>
            <a:spLocks noGrp="1"/>
          </p:cNvSpPr>
          <p:nvPr>
            <p:ph type="body" idx="1"/>
          </p:nvPr>
        </p:nvSpPr>
        <p:spPr/>
        <p:txBody>
          <a:bodyPr>
            <a:normAutofit/>
          </a:bodyPr>
          <a:lstStyle/>
          <a:p>
            <a:r>
              <a:rPr lang="en-US" altLang="ko-KR" dirty="0" smtClean="0"/>
              <a:t>Generation source mix by fuel type</a:t>
            </a:r>
          </a:p>
          <a:p>
            <a:r>
              <a:rPr lang="en-US" altLang="ko-KR" dirty="0" smtClean="0"/>
              <a:t>On the view of Installed</a:t>
            </a:r>
            <a:r>
              <a:rPr lang="en-US" altLang="ko-KR" baseline="0" dirty="0" smtClean="0"/>
              <a:t> Capacity side, coal is biggest followed by gas and nuclear.</a:t>
            </a:r>
          </a:p>
          <a:p>
            <a:r>
              <a:rPr lang="en-US" altLang="ko-KR" baseline="0" dirty="0" smtClean="0"/>
              <a:t>On the view of power generation side, coal is 41%, nuclear is 31%.</a:t>
            </a:r>
          </a:p>
          <a:p>
            <a:r>
              <a:rPr lang="en-US" altLang="ko-KR" baseline="0" dirty="0" smtClean="0"/>
              <a:t>Coal and Nuclear are in charge of base load and they are operated annually without interruption.  </a:t>
            </a:r>
          </a:p>
          <a:p>
            <a:r>
              <a:rPr lang="ko-KR" altLang="en-US" baseline="0" dirty="0" smtClean="0"/>
              <a:t>원자력발전소 점검주기 </a:t>
            </a:r>
            <a:r>
              <a:rPr lang="en-US" altLang="ko-KR" baseline="0" dirty="0" smtClean="0"/>
              <a:t>: </a:t>
            </a:r>
          </a:p>
          <a:p>
            <a:pPr>
              <a:lnSpc>
                <a:spcPct val="125000"/>
              </a:lnSpc>
              <a:buFontTx/>
              <a:buChar char="-"/>
            </a:pPr>
            <a:r>
              <a:rPr lang="en-US" altLang="ko-KR" dirty="0" smtClean="0">
                <a:latin typeface="+mn-ea"/>
              </a:rPr>
              <a:t>18</a:t>
            </a:r>
            <a:r>
              <a:rPr lang="ko-KR" altLang="en-US" dirty="0" smtClean="0">
                <a:latin typeface="+mn-ea"/>
              </a:rPr>
              <a:t>개월 </a:t>
            </a:r>
            <a:r>
              <a:rPr lang="en-US" altLang="ko-KR" dirty="0" smtClean="0">
                <a:latin typeface="+mn-ea"/>
              </a:rPr>
              <a:t>: </a:t>
            </a:r>
            <a:r>
              <a:rPr lang="ko-KR" altLang="en-US" spc="-100" dirty="0" smtClean="0">
                <a:latin typeface="+mn-ea"/>
              </a:rPr>
              <a:t>핵연료 교체 및 터빈설비 등 점검</a:t>
            </a:r>
            <a:endParaRPr lang="en-US" altLang="ko-KR" spc="-100" dirty="0" smtClean="0">
              <a:latin typeface="+mn-ea"/>
            </a:endParaRPr>
          </a:p>
          <a:p>
            <a:pPr>
              <a:lnSpc>
                <a:spcPct val="125000"/>
              </a:lnSpc>
              <a:buFontTx/>
              <a:buChar char="-"/>
            </a:pPr>
            <a:r>
              <a:rPr lang="en-US" altLang="ko-KR" dirty="0" smtClean="0">
                <a:latin typeface="+mn-ea"/>
              </a:rPr>
              <a:t> 5</a:t>
            </a:r>
            <a:r>
              <a:rPr lang="ko-KR" altLang="en-US" dirty="0" smtClean="0">
                <a:latin typeface="+mn-ea"/>
              </a:rPr>
              <a:t>년 </a:t>
            </a:r>
            <a:r>
              <a:rPr lang="en-US" altLang="ko-KR" dirty="0" smtClean="0">
                <a:latin typeface="+mn-ea"/>
              </a:rPr>
              <a:t>: </a:t>
            </a:r>
            <a:r>
              <a:rPr lang="ko-KR" altLang="en-US" dirty="0" smtClean="0">
                <a:latin typeface="+mn-ea"/>
              </a:rPr>
              <a:t>터빈 발전기 완전 분해 점검</a:t>
            </a:r>
            <a:endParaRPr lang="en-US" altLang="ko-KR" dirty="0" smtClean="0">
              <a:latin typeface="+mn-ea"/>
            </a:endParaRPr>
          </a:p>
          <a:p>
            <a:pPr>
              <a:lnSpc>
                <a:spcPct val="125000"/>
              </a:lnSpc>
              <a:buFontTx/>
              <a:buChar char="-"/>
            </a:pPr>
            <a:r>
              <a:rPr lang="en-US" altLang="ko-KR" dirty="0" smtClean="0">
                <a:latin typeface="+mn-ea"/>
              </a:rPr>
              <a:t> 10</a:t>
            </a:r>
            <a:r>
              <a:rPr lang="ko-KR" altLang="en-US" dirty="0" smtClean="0">
                <a:latin typeface="+mn-ea"/>
              </a:rPr>
              <a:t>년 </a:t>
            </a:r>
            <a:r>
              <a:rPr lang="en-US" altLang="ko-KR" dirty="0" smtClean="0">
                <a:latin typeface="+mn-ea"/>
              </a:rPr>
              <a:t>: </a:t>
            </a:r>
            <a:r>
              <a:rPr lang="ko-KR" altLang="en-US" dirty="0" smtClean="0">
                <a:latin typeface="+mn-ea"/>
              </a:rPr>
              <a:t>원자로 내부의 하부 검사</a:t>
            </a:r>
            <a:endParaRPr lang="en-US" altLang="ko-KR" dirty="0" smtClean="0">
              <a:latin typeface="+mn-ea"/>
            </a:endParaRPr>
          </a:p>
          <a:p>
            <a:pPr>
              <a:lnSpc>
                <a:spcPct val="125000"/>
              </a:lnSpc>
              <a:buFontTx/>
              <a:buNone/>
            </a:pPr>
            <a:r>
              <a:rPr lang="ko-KR" altLang="en-US" dirty="0" smtClean="0">
                <a:latin typeface="+mn-ea"/>
              </a:rPr>
              <a:t>화력발전 점검주기</a:t>
            </a:r>
          </a:p>
          <a:p>
            <a:pPr>
              <a:spcBef>
                <a:spcPts val="599"/>
              </a:spcBef>
            </a:pPr>
            <a:r>
              <a:rPr lang="ko-KR" altLang="en-US" dirty="0" smtClean="0">
                <a:latin typeface="+mn-ea"/>
              </a:rPr>
              <a:t> </a:t>
            </a:r>
            <a:r>
              <a:rPr lang="en-US" altLang="ko-KR" dirty="0" smtClean="0">
                <a:latin typeface="+mn-ea"/>
              </a:rPr>
              <a:t>- A </a:t>
            </a:r>
            <a:r>
              <a:rPr lang="ko-KR" altLang="en-US" dirty="0" smtClean="0">
                <a:latin typeface="+mn-ea"/>
              </a:rPr>
              <a:t>급 </a:t>
            </a:r>
            <a:r>
              <a:rPr lang="en-US" altLang="ko-KR" dirty="0" smtClean="0">
                <a:latin typeface="+mn-ea"/>
              </a:rPr>
              <a:t>(</a:t>
            </a:r>
            <a:r>
              <a:rPr lang="ko-KR" altLang="en-US" dirty="0" smtClean="0">
                <a:latin typeface="+mn-ea"/>
              </a:rPr>
              <a:t>정밀점검</a:t>
            </a:r>
            <a:r>
              <a:rPr lang="en-US" altLang="ko-KR" dirty="0" smtClean="0">
                <a:latin typeface="+mn-ea"/>
              </a:rPr>
              <a:t>) : </a:t>
            </a:r>
            <a:r>
              <a:rPr lang="ko-KR" altLang="en-US" dirty="0" smtClean="0">
                <a:latin typeface="+mn-ea"/>
              </a:rPr>
              <a:t>고압터빈 완전분해</a:t>
            </a:r>
            <a:endParaRPr lang="en-US" altLang="ko-KR" dirty="0" smtClean="0">
              <a:latin typeface="+mn-ea"/>
            </a:endParaRPr>
          </a:p>
          <a:p>
            <a:pPr>
              <a:spcBef>
                <a:spcPts val="599"/>
              </a:spcBef>
            </a:pPr>
            <a:r>
              <a:rPr lang="en-US" altLang="ko-KR" dirty="0" smtClean="0">
                <a:latin typeface="+mn-ea"/>
              </a:rPr>
              <a:t> - B </a:t>
            </a:r>
            <a:r>
              <a:rPr lang="ko-KR" altLang="en-US" dirty="0" smtClean="0">
                <a:latin typeface="+mn-ea"/>
              </a:rPr>
              <a:t>급 </a:t>
            </a:r>
            <a:r>
              <a:rPr lang="en-US" altLang="ko-KR" dirty="0" smtClean="0">
                <a:latin typeface="+mn-ea"/>
              </a:rPr>
              <a:t>(</a:t>
            </a:r>
            <a:r>
              <a:rPr lang="ko-KR" altLang="en-US" dirty="0" smtClean="0">
                <a:latin typeface="+mn-ea"/>
              </a:rPr>
              <a:t>보통점검</a:t>
            </a:r>
            <a:r>
              <a:rPr lang="en-US" altLang="ko-KR" dirty="0" smtClean="0">
                <a:latin typeface="+mn-ea"/>
              </a:rPr>
              <a:t>) : </a:t>
            </a:r>
            <a:r>
              <a:rPr lang="ko-KR" altLang="en-US" dirty="0" smtClean="0">
                <a:latin typeface="+mn-ea"/>
              </a:rPr>
              <a:t>저압터빈 완전분해</a:t>
            </a:r>
            <a:endParaRPr lang="en-US" altLang="ko-KR" dirty="0" smtClean="0">
              <a:latin typeface="+mn-ea"/>
            </a:endParaRPr>
          </a:p>
          <a:p>
            <a:pPr defTabSz="913120">
              <a:defRPr/>
            </a:pPr>
            <a:r>
              <a:rPr lang="ko-KR" altLang="en-US" dirty="0" smtClean="0">
                <a:latin typeface="+mn-ea"/>
              </a:rPr>
              <a:t>주기 및 순환 </a:t>
            </a:r>
            <a:r>
              <a:rPr lang="en-US" altLang="ko-KR" dirty="0" smtClean="0">
                <a:latin typeface="+mn-ea"/>
              </a:rPr>
              <a:t>: 24</a:t>
            </a:r>
            <a:r>
              <a:rPr lang="ko-KR" altLang="en-US" dirty="0" smtClean="0">
                <a:latin typeface="+mn-ea"/>
              </a:rPr>
              <a:t>개월</a:t>
            </a:r>
            <a:r>
              <a:rPr lang="en-US" altLang="ko-KR" dirty="0" smtClean="0">
                <a:latin typeface="+mn-ea"/>
              </a:rPr>
              <a:t>,  A→B→B→A(6</a:t>
            </a:r>
            <a:r>
              <a:rPr lang="ko-KR" altLang="en-US" dirty="0" smtClean="0">
                <a:latin typeface="+mn-ea"/>
              </a:rPr>
              <a:t>년</a:t>
            </a:r>
            <a:r>
              <a:rPr lang="en-US" altLang="ko-KR" dirty="0" smtClean="0">
                <a:latin typeface="+mn-ea"/>
              </a:rPr>
              <a:t>)</a:t>
            </a:r>
          </a:p>
          <a:p>
            <a:endParaRPr lang="en-US" altLang="ko-KR" dirty="0" smtClean="0"/>
          </a:p>
        </p:txBody>
      </p:sp>
      <p:sp>
        <p:nvSpPr>
          <p:cNvPr id="4" name="슬라이드 번호 개체 틀 3"/>
          <p:cNvSpPr>
            <a:spLocks noGrp="1"/>
          </p:cNvSpPr>
          <p:nvPr>
            <p:ph type="sldNum" sz="quarter" idx="10"/>
          </p:nvPr>
        </p:nvSpPr>
        <p:spPr/>
        <p:txBody>
          <a:bodyPr/>
          <a:lstStyle/>
          <a:p>
            <a:pPr>
              <a:defRPr/>
            </a:pPr>
            <a:fld id="{09E3C79C-A6A0-4A7F-A794-9C39A59255CE}" type="slidenum">
              <a:rPr lang="en-US" altLang="ko-KR" smtClean="0"/>
              <a:pPr>
                <a:defRPr/>
              </a:pPr>
              <a:t>7</a:t>
            </a:fld>
            <a:endParaRPr lang="en-US" altLang="ko-K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2C83A1-D9D0-4DF2-BF3F-F49F2D321310}" type="slidenum">
              <a:rPr lang="en-US" altLang="ko-KR"/>
              <a:pPr/>
              <a:t>8</a:t>
            </a:fld>
            <a:endParaRPr lang="en-US" altLang="ko-KR"/>
          </a:p>
        </p:txBody>
      </p:sp>
      <p:sp>
        <p:nvSpPr>
          <p:cNvPr id="1438722" name="Rectangle 2"/>
          <p:cNvSpPr>
            <a:spLocks noGrp="1" noRot="1" noChangeAspect="1" noChangeArrowheads="1" noTextEdit="1"/>
          </p:cNvSpPr>
          <p:nvPr>
            <p:ph type="sldImg"/>
          </p:nvPr>
        </p:nvSpPr>
        <p:spPr>
          <a:xfrm>
            <a:off x="709613" y="741363"/>
            <a:ext cx="5381625" cy="3727450"/>
          </a:xfrm>
          <a:ln/>
        </p:spPr>
      </p:sp>
      <p:sp>
        <p:nvSpPr>
          <p:cNvPr id="1438723" name="Rectangle 3"/>
          <p:cNvSpPr>
            <a:spLocks noGrp="1" noChangeArrowheads="1"/>
          </p:cNvSpPr>
          <p:nvPr>
            <p:ph type="body" idx="1"/>
          </p:nvPr>
        </p:nvSpPr>
        <p:spPr>
          <a:xfrm>
            <a:off x="678500" y="4715195"/>
            <a:ext cx="5440676" cy="4467859"/>
          </a:xfrm>
          <a:noFill/>
        </p:spPr>
        <p:txBody>
          <a:bodyPr lIns="92099" tIns="46049" rIns="92099" bIns="46049"/>
          <a:lstStyle/>
          <a:p>
            <a:r>
              <a:rPr lang="en-US" altLang="ko-KR" dirty="0" smtClean="0"/>
              <a:t>This is transmission system network map in Korea.</a:t>
            </a:r>
          </a:p>
          <a:p>
            <a:r>
              <a:rPr lang="en-US" altLang="ko-KR" dirty="0" smtClean="0"/>
              <a:t>Orange color lines are765kV, blue line</a:t>
            </a:r>
            <a:r>
              <a:rPr lang="en-US" altLang="ko-KR" baseline="0" dirty="0" smtClean="0"/>
              <a:t>s are 345kV system and gray colors are 154kV system.</a:t>
            </a:r>
          </a:p>
          <a:p>
            <a:r>
              <a:rPr lang="en-US" altLang="ko-KR" dirty="0" smtClean="0"/>
              <a:t>Most of </a:t>
            </a:r>
            <a:r>
              <a:rPr lang="en-US" altLang="ko-KR" baseline="0" dirty="0" smtClean="0"/>
              <a:t>345kV and 154kV systems are looped to prevent power interruption at any case.  </a:t>
            </a:r>
            <a:endParaRPr lang="en-US" altLang="ko-KR" dirty="0" smtClean="0"/>
          </a:p>
          <a:p>
            <a:endParaRPr lang="en-US" altLang="ko-K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711200" y="746125"/>
            <a:ext cx="5375275" cy="3721100"/>
          </a:xfrm>
          <a:ln/>
        </p:spPr>
      </p:sp>
      <p:sp>
        <p:nvSpPr>
          <p:cNvPr id="64515" name="Rectangle 3"/>
          <p:cNvSpPr>
            <a:spLocks noGrp="1" noChangeArrowheads="1"/>
          </p:cNvSpPr>
          <p:nvPr>
            <p:ph type="body" idx="1"/>
          </p:nvPr>
        </p:nvSpPr>
        <p:spPr>
          <a:xfrm>
            <a:off x="681495" y="4786848"/>
            <a:ext cx="5434686" cy="4465411"/>
          </a:xfrm>
          <a:noFill/>
          <a:ln/>
        </p:spPr>
        <p:txBody>
          <a:bodyPr/>
          <a:lstStyle/>
          <a:p>
            <a:r>
              <a:rPr lang="ko-KR" altLang="en-US" dirty="0" smtClean="0">
                <a:latin typeface="굴림" charset="-127"/>
                <a:ea typeface="굴림" charset="-127"/>
              </a:rPr>
              <a:t>전력사용량과 전기요금 비교</a:t>
            </a:r>
            <a:endParaRPr lang="en-US" altLang="ko-KR" dirty="0" smtClean="0">
              <a:latin typeface="굴림" charset="-127"/>
              <a:ea typeface="굴림" charset="-127"/>
            </a:endParaRPr>
          </a:p>
          <a:p>
            <a:r>
              <a:rPr lang="ko-KR" altLang="en-US" dirty="0" smtClean="0">
                <a:latin typeface="굴림" charset="-127"/>
                <a:ea typeface="굴림" charset="-127"/>
              </a:rPr>
              <a:t>한국의 </a:t>
            </a:r>
            <a:r>
              <a:rPr lang="en-US" altLang="ko-KR" dirty="0" smtClean="0">
                <a:latin typeface="굴림" charset="-127"/>
                <a:ea typeface="굴림" charset="-127"/>
              </a:rPr>
              <a:t>1</a:t>
            </a:r>
            <a:r>
              <a:rPr lang="ko-KR" altLang="en-US" dirty="0" smtClean="0">
                <a:latin typeface="굴림" charset="-127"/>
                <a:ea typeface="굴림" charset="-127"/>
              </a:rPr>
              <a:t>인당 연간 전력사용량은 이미 일본</a:t>
            </a:r>
            <a:r>
              <a:rPr lang="en-US" altLang="ko-KR" dirty="0" smtClean="0">
                <a:latin typeface="굴림" charset="-127"/>
                <a:ea typeface="굴림" charset="-127"/>
              </a:rPr>
              <a:t>, </a:t>
            </a:r>
            <a:r>
              <a:rPr lang="ko-KR" altLang="en-US" dirty="0" smtClean="0">
                <a:latin typeface="굴림" charset="-127"/>
                <a:ea typeface="굴림" charset="-127"/>
              </a:rPr>
              <a:t>영국</a:t>
            </a:r>
            <a:r>
              <a:rPr lang="en-US" altLang="ko-KR" dirty="0" smtClean="0">
                <a:latin typeface="굴림" charset="-127"/>
                <a:ea typeface="굴림" charset="-127"/>
              </a:rPr>
              <a:t>, </a:t>
            </a:r>
            <a:r>
              <a:rPr lang="ko-KR" altLang="en-US" dirty="0" smtClean="0">
                <a:latin typeface="굴림" charset="-127"/>
                <a:ea typeface="굴림" charset="-127"/>
              </a:rPr>
              <a:t>프랑스를 넘어서 </a:t>
            </a:r>
            <a:r>
              <a:rPr lang="en-US" altLang="ko-KR" dirty="0" smtClean="0">
                <a:latin typeface="굴림" charset="-127"/>
                <a:ea typeface="굴림" charset="-127"/>
              </a:rPr>
              <a:t>OECD</a:t>
            </a:r>
            <a:r>
              <a:rPr lang="ko-KR" altLang="en-US" dirty="0" smtClean="0">
                <a:latin typeface="굴림" charset="-127"/>
                <a:ea typeface="굴림" charset="-127"/>
              </a:rPr>
              <a:t>국가의 최상위에 위치하고 있음</a:t>
            </a:r>
            <a:endParaRPr lang="en-US" altLang="ko-KR" dirty="0" smtClean="0">
              <a:latin typeface="굴림" charset="-127"/>
              <a:ea typeface="굴림" charset="-127"/>
            </a:endParaRPr>
          </a:p>
          <a:p>
            <a:r>
              <a:rPr lang="ko-KR" altLang="en-US" dirty="0" smtClean="0">
                <a:latin typeface="굴림" charset="-127"/>
                <a:ea typeface="굴림" charset="-127"/>
              </a:rPr>
              <a:t>전기요금을 비교하면 </a:t>
            </a:r>
            <a:r>
              <a:rPr lang="en-US" altLang="ko-KR" dirty="0" smtClean="0">
                <a:latin typeface="굴림" charset="-127"/>
                <a:ea typeface="굴림" charset="-127"/>
              </a:rPr>
              <a:t>kWh </a:t>
            </a:r>
            <a:r>
              <a:rPr lang="ko-KR" altLang="en-US" dirty="0" smtClean="0">
                <a:latin typeface="굴림" charset="-127"/>
                <a:ea typeface="굴림" charset="-127"/>
              </a:rPr>
              <a:t>당 </a:t>
            </a:r>
            <a:r>
              <a:rPr lang="en-US" altLang="ko-KR" dirty="0" smtClean="0">
                <a:latin typeface="굴림" charset="-127"/>
                <a:ea typeface="굴림" charset="-127"/>
              </a:rPr>
              <a:t>0.07</a:t>
            </a:r>
            <a:r>
              <a:rPr lang="ko-KR" altLang="en-US" dirty="0" smtClean="0">
                <a:latin typeface="굴림" charset="-127"/>
                <a:ea typeface="굴림" charset="-127"/>
              </a:rPr>
              <a:t>달러로 일본</a:t>
            </a:r>
            <a:r>
              <a:rPr lang="en-US" altLang="ko-KR" dirty="0" smtClean="0">
                <a:latin typeface="굴림" charset="-127"/>
                <a:ea typeface="굴림" charset="-127"/>
              </a:rPr>
              <a:t>, </a:t>
            </a:r>
            <a:r>
              <a:rPr lang="ko-KR" altLang="en-US" dirty="0" smtClean="0">
                <a:latin typeface="굴림" charset="-127"/>
                <a:ea typeface="굴림" charset="-127"/>
              </a:rPr>
              <a:t>미국</a:t>
            </a:r>
            <a:r>
              <a:rPr lang="en-US" altLang="ko-KR" dirty="0" smtClean="0">
                <a:latin typeface="굴림" charset="-127"/>
                <a:ea typeface="굴림" charset="-127"/>
              </a:rPr>
              <a:t>, </a:t>
            </a:r>
            <a:r>
              <a:rPr lang="ko-KR" altLang="en-US" dirty="0" smtClean="0">
                <a:latin typeface="굴림" charset="-127"/>
                <a:ea typeface="굴림" charset="-127"/>
              </a:rPr>
              <a:t>영국</a:t>
            </a:r>
            <a:r>
              <a:rPr lang="en-US" altLang="ko-KR" dirty="0" smtClean="0">
                <a:latin typeface="굴림" charset="-127"/>
                <a:ea typeface="굴림" charset="-127"/>
              </a:rPr>
              <a:t>, </a:t>
            </a:r>
            <a:r>
              <a:rPr lang="ko-KR" altLang="en-US" dirty="0" smtClean="0">
                <a:latin typeface="굴림" charset="-127"/>
                <a:ea typeface="굴림" charset="-127"/>
              </a:rPr>
              <a:t>프랑스보다 저렴함</a:t>
            </a:r>
            <a:endParaRPr lang="en-US" altLang="ko-KR" dirty="0" smtClean="0">
              <a:latin typeface="굴림" charset="-127"/>
              <a:ea typeface="굴림" charset="-127"/>
            </a:endParaRPr>
          </a:p>
          <a:p>
            <a:r>
              <a:rPr lang="ko-KR" altLang="en-US" dirty="0" smtClean="0">
                <a:latin typeface="굴림" charset="-127"/>
                <a:ea typeface="굴림" charset="-127"/>
              </a:rPr>
              <a:t>석유</a:t>
            </a:r>
            <a:r>
              <a:rPr lang="en-US" altLang="ko-KR" dirty="0" smtClean="0">
                <a:latin typeface="굴림" charset="-127"/>
                <a:ea typeface="굴림" charset="-127"/>
              </a:rPr>
              <a:t>, </a:t>
            </a:r>
            <a:r>
              <a:rPr lang="ko-KR" altLang="en-US" dirty="0" smtClean="0">
                <a:latin typeface="굴림" charset="-127"/>
                <a:ea typeface="굴림" charset="-127"/>
              </a:rPr>
              <a:t>가스</a:t>
            </a:r>
            <a:r>
              <a:rPr lang="en-US" altLang="ko-KR" dirty="0" smtClean="0">
                <a:latin typeface="굴림" charset="-127"/>
                <a:ea typeface="굴림" charset="-127"/>
              </a:rPr>
              <a:t>, </a:t>
            </a:r>
            <a:r>
              <a:rPr lang="ko-KR" altLang="en-US" dirty="0" smtClean="0">
                <a:latin typeface="굴림" charset="-127"/>
                <a:ea typeface="굴림" charset="-127"/>
              </a:rPr>
              <a:t>우라늄 등의 천연자원이 전혀 없고 석탄을 대부분 수입해야 하는 현실을 감안하면 </a:t>
            </a:r>
            <a:endParaRPr lang="en-US" altLang="ko-KR" dirty="0" smtClean="0">
              <a:latin typeface="굴림" charset="-127"/>
              <a:ea typeface="굴림" charset="-127"/>
            </a:endParaRPr>
          </a:p>
          <a:p>
            <a:r>
              <a:rPr lang="ko-KR" altLang="en-US" dirty="0" smtClean="0">
                <a:latin typeface="굴림" charset="-127"/>
                <a:ea typeface="굴림" charset="-127"/>
              </a:rPr>
              <a:t>한국의 전기요금은 무척 경쟁력이 있음</a:t>
            </a:r>
            <a:endParaRPr lang="en-US" altLang="ko-KR" dirty="0" smtClean="0">
              <a:latin typeface="굴림" charset="-127"/>
              <a:ea typeface="굴림" charset="-127"/>
            </a:endParaRPr>
          </a:p>
          <a:p>
            <a:r>
              <a:rPr lang="ko-KR" altLang="en-US" dirty="0" smtClean="0">
                <a:latin typeface="굴림" charset="-127"/>
                <a:ea typeface="굴림" charset="-127"/>
              </a:rPr>
              <a:t>이는 연료를 제외한 건설</a:t>
            </a:r>
            <a:r>
              <a:rPr lang="en-US" altLang="ko-KR" dirty="0" smtClean="0">
                <a:latin typeface="굴림" charset="-127"/>
                <a:ea typeface="굴림" charset="-127"/>
              </a:rPr>
              <a:t>, </a:t>
            </a:r>
            <a:r>
              <a:rPr lang="ko-KR" altLang="en-US" dirty="0" smtClean="0">
                <a:latin typeface="굴림" charset="-127"/>
                <a:ea typeface="굴림" charset="-127"/>
              </a:rPr>
              <a:t>운영 면에서 효율을 극대화하여 비용을 최소화한 것에 기인함 </a:t>
            </a:r>
            <a:endParaRPr lang="en-US" altLang="ko-KR" dirty="0" smtClean="0">
              <a:latin typeface="굴림" charset="-127"/>
              <a:ea typeface="굴림"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pic>
        <p:nvPicPr>
          <p:cNvPr id="4" name="Picture 7" descr="94a"/>
          <p:cNvPicPr>
            <a:picLocks noChangeAspect="1" noChangeArrowheads="1"/>
          </p:cNvPicPr>
          <p:nvPr userDrawn="1"/>
        </p:nvPicPr>
        <p:blipFill>
          <a:blip r:embed="rId2" cstate="print"/>
          <a:srcRect/>
          <a:stretch>
            <a:fillRect/>
          </a:stretch>
        </p:blipFill>
        <p:spPr bwMode="auto">
          <a:xfrm>
            <a:off x="0" y="0"/>
            <a:ext cx="9906000" cy="6858000"/>
          </a:xfrm>
          <a:prstGeom prst="rect">
            <a:avLst/>
          </a:prstGeom>
          <a:noFill/>
          <a:ln w="9525">
            <a:noFill/>
            <a:miter lim="800000"/>
            <a:headEnd/>
            <a:tailEnd/>
          </a:ln>
        </p:spPr>
      </p:pic>
      <p:sp>
        <p:nvSpPr>
          <p:cNvPr id="2" name="제목 1"/>
          <p:cNvSpPr>
            <a:spLocks noGrp="1"/>
          </p:cNvSpPr>
          <p:nvPr>
            <p:ph type="ctrTitle"/>
          </p:nvPr>
        </p:nvSpPr>
        <p:spPr>
          <a:xfrm>
            <a:off x="742950" y="2130448"/>
            <a:ext cx="84201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5" name="날짜 개체 틀 3"/>
          <p:cNvSpPr>
            <a:spLocks noGrp="1"/>
          </p:cNvSpPr>
          <p:nvPr>
            <p:ph type="dt" sz="half" idx="10"/>
          </p:nvPr>
        </p:nvSpPr>
        <p:spPr/>
        <p:txBody>
          <a:bodyPr/>
          <a:lstStyle>
            <a:lvl1pPr>
              <a:defRPr/>
            </a:lvl1pPr>
          </a:lstStyle>
          <a:p>
            <a:pPr>
              <a:defRPr/>
            </a:pPr>
            <a:endParaRPr lang="ko-KR" altLang="en-US" dirty="0"/>
          </a:p>
        </p:txBody>
      </p:sp>
      <p:sp>
        <p:nvSpPr>
          <p:cNvPr id="6" name="바닥글 개체 틀 4"/>
          <p:cNvSpPr>
            <a:spLocks noGrp="1"/>
          </p:cNvSpPr>
          <p:nvPr>
            <p:ph type="ftr" sz="quarter" idx="11"/>
          </p:nvPr>
        </p:nvSpPr>
        <p:spPr/>
        <p:txBody>
          <a:bodyPr/>
          <a:lstStyle>
            <a:lvl1pPr>
              <a:defRPr/>
            </a:lvl1pPr>
          </a:lstStyle>
          <a:p>
            <a:pPr>
              <a:defRPr/>
            </a:pPr>
            <a:endParaRPr lang="ko-KR" altLang="en-US" dirty="0"/>
          </a:p>
        </p:txBody>
      </p:sp>
      <p:sp>
        <p:nvSpPr>
          <p:cNvPr id="7" name="슬라이드 번호 개체 틀 5"/>
          <p:cNvSpPr>
            <a:spLocks noGrp="1"/>
          </p:cNvSpPr>
          <p:nvPr>
            <p:ph type="sldNum" sz="quarter" idx="12"/>
          </p:nvPr>
        </p:nvSpPr>
        <p:spPr/>
        <p:txBody>
          <a:bodyPr/>
          <a:lstStyle>
            <a:lvl1pPr>
              <a:defRPr/>
            </a:lvl1pPr>
          </a:lstStyle>
          <a:p>
            <a:pPr>
              <a:defRPr/>
            </a:pPr>
            <a:fld id="{1A7C0699-A06E-42E1-8CE1-0ADFD38176E0}" type="slidenum">
              <a:rPr lang="ko-KR" altLang="en-US"/>
              <a:pPr>
                <a:defRPr/>
              </a:pPr>
              <a:t>‹#›</a:t>
            </a:fld>
            <a:endParaRPr lang="ko-KR" altLang="en-US" dirty="0"/>
          </a:p>
        </p:txBody>
      </p:sp>
      <p:pic>
        <p:nvPicPr>
          <p:cNvPr id="104449" name="Picture 1" descr="D:\KEPCO\02_파워포인트\2010_파워포인트\1분기\4593_해외사업개발처(강숙현)_0402\01_main.jpg"/>
          <p:cNvPicPr>
            <a:picLocks noChangeAspect="1" noChangeArrowheads="1"/>
          </p:cNvPicPr>
          <p:nvPr userDrawn="1"/>
        </p:nvPicPr>
        <p:blipFill>
          <a:blip r:embed="rId3" cstate="print"/>
          <a:srcRect/>
          <a:stretch>
            <a:fillRect/>
          </a:stretch>
        </p:blipFill>
        <p:spPr bwMode="auto">
          <a:xfrm>
            <a:off x="0" y="0"/>
            <a:ext cx="9906000" cy="68580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pPr>
              <a:defRPr/>
            </a:pPr>
            <a:endParaRPr lang="ko-KR" altLang="en-US" dirty="0"/>
          </a:p>
        </p:txBody>
      </p:sp>
      <p:sp>
        <p:nvSpPr>
          <p:cNvPr id="5" name="바닥글 개체 틀 4"/>
          <p:cNvSpPr>
            <a:spLocks noGrp="1"/>
          </p:cNvSpPr>
          <p:nvPr>
            <p:ph type="ftr" sz="quarter" idx="11"/>
          </p:nvPr>
        </p:nvSpPr>
        <p:spPr/>
        <p:txBody>
          <a:bodyPr/>
          <a:lstStyle>
            <a:lvl1pPr>
              <a:defRPr/>
            </a:lvl1pPr>
          </a:lstStyle>
          <a:p>
            <a:pPr>
              <a:defRPr/>
            </a:pPr>
            <a:endParaRPr lang="ko-KR" altLang="en-US" dirty="0"/>
          </a:p>
        </p:txBody>
      </p:sp>
      <p:sp>
        <p:nvSpPr>
          <p:cNvPr id="6" name="슬라이드 번호 개체 틀 5"/>
          <p:cNvSpPr>
            <a:spLocks noGrp="1"/>
          </p:cNvSpPr>
          <p:nvPr>
            <p:ph type="sldNum" sz="quarter" idx="12"/>
          </p:nvPr>
        </p:nvSpPr>
        <p:spPr/>
        <p:txBody>
          <a:bodyPr/>
          <a:lstStyle>
            <a:lvl1pPr>
              <a:defRPr/>
            </a:lvl1pPr>
          </a:lstStyle>
          <a:p>
            <a:pPr>
              <a:defRPr/>
            </a:pPr>
            <a:fld id="{A9E8131D-2627-4EAE-B137-25F7D6645E3A}" type="slidenum">
              <a:rPr lang="ko-KR" altLang="en-US"/>
              <a:pPr>
                <a:defRPr/>
              </a:pPr>
              <a:t>‹#›</a:t>
            </a:fld>
            <a:endParaRPr lang="ko-KR" altLang="en-US" dirty="0"/>
          </a:p>
        </p:txBody>
      </p:sp>
      <p:sp>
        <p:nvSpPr>
          <p:cNvPr id="7" name="오각형 6"/>
          <p:cNvSpPr/>
          <p:nvPr userDrawn="1"/>
        </p:nvSpPr>
        <p:spPr>
          <a:xfrm>
            <a:off x="1" y="65094"/>
            <a:ext cx="8667776" cy="598487"/>
          </a:xfrm>
          <a:prstGeom prst="homePlate">
            <a:avLst/>
          </a:prstGeom>
          <a:gradFill flip="none" rotWithShape="1">
            <a:gsLst>
              <a:gs pos="0">
                <a:srgbClr val="2D2D8A">
                  <a:lumMod val="75000"/>
                  <a:shade val="30000"/>
                  <a:satMod val="115000"/>
                </a:srgbClr>
              </a:gs>
              <a:gs pos="50000">
                <a:srgbClr val="2D2D8A">
                  <a:lumMod val="75000"/>
                  <a:shade val="67500"/>
                  <a:satMod val="115000"/>
                </a:srgbClr>
              </a:gs>
              <a:gs pos="100000">
                <a:srgbClr val="2D2D8A">
                  <a:lumMod val="75000"/>
                  <a:shade val="100000"/>
                  <a:satMod val="115000"/>
                </a:srgbClr>
              </a:gs>
            </a:gsLst>
            <a:lin ang="0" scaled="1"/>
            <a:tileRect/>
          </a:gradFill>
          <a:ln w="25400" cap="flat" cmpd="sng" algn="ctr">
            <a:noFill/>
            <a:prstDash val="solid"/>
          </a:ln>
          <a:effectLst/>
        </p:spPr>
        <p:txBody>
          <a:bodyPr anchor="ctr"/>
          <a:lstStyle/>
          <a:p>
            <a:pPr algn="ctr" fontAlgn="auto" latinLnBrk="0">
              <a:spcBef>
                <a:spcPts val="0"/>
              </a:spcBef>
              <a:spcAft>
                <a:spcPts val="0"/>
              </a:spcAft>
              <a:defRPr/>
            </a:pPr>
            <a:endParaRPr kumimoji="0" lang="ko-KR" altLang="en-US" kern="0" dirty="0">
              <a:solidFill>
                <a:srgbClr val="FFFFFF"/>
              </a:solidFill>
              <a:latin typeface="HY견고딕" pitchFamily="18" charset="-127"/>
              <a:ea typeface="HY견고딕" pitchFamily="18" charset="-127"/>
            </a:endParaRPr>
          </a:p>
        </p:txBody>
      </p:sp>
      <p:pic>
        <p:nvPicPr>
          <p:cNvPr id="8" name="Picture 4" descr="PPP_CGEN1_Green_Box"/>
          <p:cNvPicPr>
            <a:picLocks noChangeAspect="1" noChangeArrowheads="1"/>
          </p:cNvPicPr>
          <p:nvPr userDrawn="1"/>
        </p:nvPicPr>
        <p:blipFill>
          <a:blip r:embed="rId2" cstate="print"/>
          <a:srcRect/>
          <a:stretch>
            <a:fillRect/>
          </a:stretch>
        </p:blipFill>
        <p:spPr bwMode="auto">
          <a:xfrm>
            <a:off x="39555" y="112713"/>
            <a:ext cx="763588" cy="576262"/>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7181850" y="274645"/>
            <a:ext cx="222885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95300" y="274645"/>
            <a:ext cx="652145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pPr>
              <a:defRPr/>
            </a:pPr>
            <a:endParaRPr lang="ko-KR" altLang="en-US" dirty="0"/>
          </a:p>
        </p:txBody>
      </p:sp>
      <p:sp>
        <p:nvSpPr>
          <p:cNvPr id="5" name="바닥글 개체 틀 4"/>
          <p:cNvSpPr>
            <a:spLocks noGrp="1"/>
          </p:cNvSpPr>
          <p:nvPr>
            <p:ph type="ftr" sz="quarter" idx="11"/>
          </p:nvPr>
        </p:nvSpPr>
        <p:spPr/>
        <p:txBody>
          <a:bodyPr/>
          <a:lstStyle>
            <a:lvl1pPr>
              <a:defRPr/>
            </a:lvl1pPr>
          </a:lstStyle>
          <a:p>
            <a:pPr>
              <a:defRPr/>
            </a:pPr>
            <a:endParaRPr lang="ko-KR" altLang="en-US" dirty="0"/>
          </a:p>
        </p:txBody>
      </p:sp>
      <p:sp>
        <p:nvSpPr>
          <p:cNvPr id="6" name="슬라이드 번호 개체 틀 5"/>
          <p:cNvSpPr>
            <a:spLocks noGrp="1"/>
          </p:cNvSpPr>
          <p:nvPr>
            <p:ph type="sldNum" sz="quarter" idx="12"/>
          </p:nvPr>
        </p:nvSpPr>
        <p:spPr/>
        <p:txBody>
          <a:bodyPr/>
          <a:lstStyle>
            <a:lvl1pPr>
              <a:defRPr/>
            </a:lvl1pPr>
          </a:lstStyle>
          <a:p>
            <a:pPr>
              <a:defRPr/>
            </a:pPr>
            <a:fld id="{7661A423-63F3-4AAF-A3D0-C10595843921}" type="slidenum">
              <a:rPr lang="ko-KR" altLang="en-US"/>
              <a:pPr>
                <a:defRPr/>
              </a:pPr>
              <a:t>‹#›</a:t>
            </a:fld>
            <a:endParaRPr lang="ko-KR" altLang="en-US" dirty="0"/>
          </a:p>
        </p:txBody>
      </p:sp>
      <p:sp>
        <p:nvSpPr>
          <p:cNvPr id="7" name="오각형 6"/>
          <p:cNvSpPr/>
          <p:nvPr userDrawn="1"/>
        </p:nvSpPr>
        <p:spPr>
          <a:xfrm>
            <a:off x="1" y="65094"/>
            <a:ext cx="8667776" cy="598487"/>
          </a:xfrm>
          <a:prstGeom prst="homePlate">
            <a:avLst/>
          </a:prstGeom>
          <a:gradFill flip="none" rotWithShape="1">
            <a:gsLst>
              <a:gs pos="0">
                <a:srgbClr val="2D2D8A">
                  <a:lumMod val="75000"/>
                  <a:shade val="30000"/>
                  <a:satMod val="115000"/>
                </a:srgbClr>
              </a:gs>
              <a:gs pos="50000">
                <a:srgbClr val="2D2D8A">
                  <a:lumMod val="75000"/>
                  <a:shade val="67500"/>
                  <a:satMod val="115000"/>
                </a:srgbClr>
              </a:gs>
              <a:gs pos="100000">
                <a:srgbClr val="2D2D8A">
                  <a:lumMod val="75000"/>
                  <a:shade val="100000"/>
                  <a:satMod val="115000"/>
                </a:srgbClr>
              </a:gs>
            </a:gsLst>
            <a:lin ang="0" scaled="1"/>
            <a:tileRect/>
          </a:gradFill>
          <a:ln w="25400" cap="flat" cmpd="sng" algn="ctr">
            <a:noFill/>
            <a:prstDash val="solid"/>
          </a:ln>
          <a:effectLst/>
        </p:spPr>
        <p:txBody>
          <a:bodyPr anchor="ctr"/>
          <a:lstStyle/>
          <a:p>
            <a:pPr algn="ctr" fontAlgn="auto" latinLnBrk="0">
              <a:spcBef>
                <a:spcPts val="0"/>
              </a:spcBef>
              <a:spcAft>
                <a:spcPts val="0"/>
              </a:spcAft>
              <a:defRPr/>
            </a:pPr>
            <a:endParaRPr kumimoji="0" lang="ko-KR" altLang="en-US" kern="0" dirty="0">
              <a:solidFill>
                <a:srgbClr val="FFFFFF"/>
              </a:solidFill>
              <a:latin typeface="HY견고딕" pitchFamily="18" charset="-127"/>
              <a:ea typeface="HY견고딕" pitchFamily="18" charset="-127"/>
            </a:endParaRPr>
          </a:p>
        </p:txBody>
      </p:sp>
      <p:pic>
        <p:nvPicPr>
          <p:cNvPr id="8" name="Picture 4" descr="PPP_CGEN1_Green_Box"/>
          <p:cNvPicPr>
            <a:picLocks noChangeAspect="1" noChangeArrowheads="1"/>
          </p:cNvPicPr>
          <p:nvPr userDrawn="1"/>
        </p:nvPicPr>
        <p:blipFill>
          <a:blip r:embed="rId2" cstate="print"/>
          <a:srcRect/>
          <a:stretch>
            <a:fillRect/>
          </a:stretch>
        </p:blipFill>
        <p:spPr bwMode="auto">
          <a:xfrm>
            <a:off x="39555" y="112713"/>
            <a:ext cx="763588" cy="576262"/>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내용">
    <p:spTree>
      <p:nvGrpSpPr>
        <p:cNvPr id="1" name=""/>
        <p:cNvGrpSpPr/>
        <p:nvPr/>
      </p:nvGrpSpPr>
      <p:grpSpPr>
        <a:xfrm>
          <a:off x="0" y="0"/>
          <a:ext cx="0" cy="0"/>
          <a:chOff x="0" y="0"/>
          <a:chExt cx="0" cy="0"/>
        </a:xfrm>
      </p:grpSpPr>
      <p:sp>
        <p:nvSpPr>
          <p:cNvPr id="2" name="내용 개체 틀 1"/>
          <p:cNvSpPr>
            <a:spLocks noGrp="1"/>
          </p:cNvSpPr>
          <p:nvPr>
            <p:ph/>
          </p:nvPr>
        </p:nvSpPr>
        <p:spPr>
          <a:xfrm>
            <a:off x="495300" y="274645"/>
            <a:ext cx="8915400" cy="5851525"/>
          </a:xfrm>
          <a:prstGeom prst="rect">
            <a:avLst/>
          </a:prstGeo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구역 머리글">
    <p:spTree>
      <p:nvGrpSpPr>
        <p:cNvPr id="1" name=""/>
        <p:cNvGrpSpPr/>
        <p:nvPr/>
      </p:nvGrpSpPr>
      <p:grpSpPr>
        <a:xfrm>
          <a:off x="0" y="0"/>
          <a:ext cx="0" cy="0"/>
          <a:chOff x="0" y="0"/>
          <a:chExt cx="0" cy="0"/>
        </a:xfrm>
      </p:grpSpPr>
      <p:sp>
        <p:nvSpPr>
          <p:cNvPr id="5" name="오각형 4"/>
          <p:cNvSpPr/>
          <p:nvPr userDrawn="1"/>
        </p:nvSpPr>
        <p:spPr>
          <a:xfrm>
            <a:off x="1" y="65094"/>
            <a:ext cx="8667776" cy="598487"/>
          </a:xfrm>
          <a:prstGeom prst="homePlate">
            <a:avLst/>
          </a:prstGeom>
          <a:gradFill flip="none" rotWithShape="1">
            <a:gsLst>
              <a:gs pos="0">
                <a:srgbClr val="2D2D8A">
                  <a:lumMod val="75000"/>
                  <a:shade val="30000"/>
                  <a:satMod val="115000"/>
                </a:srgbClr>
              </a:gs>
              <a:gs pos="50000">
                <a:srgbClr val="2D2D8A">
                  <a:lumMod val="75000"/>
                  <a:shade val="67500"/>
                  <a:satMod val="115000"/>
                </a:srgbClr>
              </a:gs>
              <a:gs pos="100000">
                <a:srgbClr val="2D2D8A">
                  <a:lumMod val="75000"/>
                  <a:shade val="100000"/>
                  <a:satMod val="115000"/>
                </a:srgbClr>
              </a:gs>
            </a:gsLst>
            <a:lin ang="0" scaled="1"/>
            <a:tileRect/>
          </a:gradFill>
          <a:ln w="25400" cap="flat" cmpd="sng" algn="ctr">
            <a:noFill/>
            <a:prstDash val="solid"/>
          </a:ln>
          <a:effectLst/>
        </p:spPr>
        <p:txBody>
          <a:bodyPr anchor="ctr"/>
          <a:lstStyle/>
          <a:p>
            <a:pPr algn="ctr" fontAlgn="auto" latinLnBrk="0">
              <a:spcBef>
                <a:spcPts val="0"/>
              </a:spcBef>
              <a:spcAft>
                <a:spcPts val="0"/>
              </a:spcAft>
              <a:defRPr/>
            </a:pPr>
            <a:endParaRPr kumimoji="0" lang="ko-KR" altLang="en-US" kern="0" dirty="0">
              <a:solidFill>
                <a:srgbClr val="FFFFFF"/>
              </a:solidFill>
              <a:latin typeface="HY견고딕" pitchFamily="18" charset="-127"/>
              <a:ea typeface="HY견고딕" pitchFamily="18" charset="-127"/>
            </a:endParaRPr>
          </a:p>
        </p:txBody>
      </p:sp>
      <p:pic>
        <p:nvPicPr>
          <p:cNvPr id="4" name="Picture 4" descr="PPP_CGEN1_Green_Box"/>
          <p:cNvPicPr>
            <a:picLocks noChangeAspect="1" noChangeArrowheads="1"/>
          </p:cNvPicPr>
          <p:nvPr userDrawn="1"/>
        </p:nvPicPr>
        <p:blipFill>
          <a:blip r:embed="rId2" cstate="print"/>
          <a:srcRect/>
          <a:stretch>
            <a:fillRect/>
          </a:stretch>
        </p:blipFill>
        <p:spPr bwMode="auto">
          <a:xfrm>
            <a:off x="39555" y="112713"/>
            <a:ext cx="763588" cy="576262"/>
          </a:xfrm>
          <a:prstGeom prst="rect">
            <a:avLst/>
          </a:prstGeom>
          <a:noFill/>
          <a:ln w="9525">
            <a:noFill/>
            <a:miter lim="800000"/>
            <a:headEnd/>
            <a:tailEnd/>
          </a:ln>
        </p:spPr>
      </p:pic>
      <p:sp>
        <p:nvSpPr>
          <p:cNvPr id="6" name="직사각형 5"/>
          <p:cNvSpPr/>
          <p:nvPr userDrawn="1"/>
        </p:nvSpPr>
        <p:spPr bwMode="auto">
          <a:xfrm>
            <a:off x="6653875" y="6556386"/>
            <a:ext cx="3252126" cy="301625"/>
          </a:xfrm>
          <a:prstGeom prst="rect">
            <a:avLst/>
          </a:prstGeom>
          <a:solidFill>
            <a:srgbClr val="2D2D8A">
              <a:lumMod val="75000"/>
            </a:srgbClr>
          </a:solidFill>
          <a:ln w="25400" cap="flat" cmpd="sng" algn="ctr">
            <a:noFill/>
            <a:prstDash val="solid"/>
          </a:ln>
          <a:effectLst/>
        </p:spPr>
        <p:txBody>
          <a:bodyPr anchor="ctr"/>
          <a:lstStyle/>
          <a:p>
            <a:pPr algn="r" fontAlgn="auto" latinLnBrk="0">
              <a:spcBef>
                <a:spcPts val="0"/>
              </a:spcBef>
              <a:spcAft>
                <a:spcPts val="0"/>
              </a:spcAft>
              <a:defRPr/>
            </a:pPr>
            <a:r>
              <a:rPr kumimoji="0" lang="en-US" altLang="ko-KR" sz="1200" kern="0" dirty="0">
                <a:solidFill>
                  <a:srgbClr val="FFFFFF"/>
                </a:solidFill>
                <a:latin typeface="HY견고딕" pitchFamily="18" charset="-127"/>
                <a:ea typeface="HY견고딕" pitchFamily="18" charset="-127"/>
              </a:rPr>
              <a:t>Overseas Business Division</a:t>
            </a:r>
            <a:endParaRPr kumimoji="0" lang="ko-KR" altLang="en-US" sz="1200" kern="0" dirty="0">
              <a:solidFill>
                <a:srgbClr val="FFFFFF"/>
              </a:solidFill>
              <a:latin typeface="HY견고딕" pitchFamily="18" charset="-127"/>
              <a:ea typeface="HY견고딕" pitchFamily="18" charset="-127"/>
            </a:endParaRPr>
          </a:p>
        </p:txBody>
      </p:sp>
      <p:sp>
        <p:nvSpPr>
          <p:cNvPr id="7" name="직각 삼각형 6"/>
          <p:cNvSpPr/>
          <p:nvPr userDrawn="1"/>
        </p:nvSpPr>
        <p:spPr bwMode="auto">
          <a:xfrm rot="16200000">
            <a:off x="6232201" y="6436331"/>
            <a:ext cx="301625" cy="541735"/>
          </a:xfrm>
          <a:prstGeom prst="rtTriangle">
            <a:avLst/>
          </a:prstGeom>
          <a:solidFill>
            <a:srgbClr val="2D2D8A">
              <a:lumMod val="75000"/>
            </a:srgbClr>
          </a:solidFill>
          <a:ln w="25400" cap="flat" cmpd="sng" algn="ctr">
            <a:noFill/>
            <a:prstDash val="solid"/>
          </a:ln>
          <a:effectLst/>
        </p:spPr>
        <p:txBody>
          <a:bodyPr anchor="ctr"/>
          <a:lstStyle/>
          <a:p>
            <a:pPr algn="ctr" fontAlgn="auto" latinLnBrk="0">
              <a:spcBef>
                <a:spcPts val="0"/>
              </a:spcBef>
              <a:spcAft>
                <a:spcPts val="0"/>
              </a:spcAft>
              <a:defRPr/>
            </a:pPr>
            <a:endParaRPr kumimoji="0" lang="ko-KR" altLang="en-US" sz="1600" kern="0" dirty="0">
              <a:solidFill>
                <a:srgbClr val="FFFFFF"/>
              </a:solidFill>
              <a:latin typeface="굴림"/>
              <a:ea typeface="굴림"/>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제목 및 표">
    <p:spTree>
      <p:nvGrpSpPr>
        <p:cNvPr id="1" name=""/>
        <p:cNvGrpSpPr/>
        <p:nvPr/>
      </p:nvGrpSpPr>
      <p:grpSpPr>
        <a:xfrm>
          <a:off x="0" y="0"/>
          <a:ext cx="0" cy="0"/>
          <a:chOff x="0" y="0"/>
          <a:chExt cx="0" cy="0"/>
        </a:xfrm>
      </p:grpSpPr>
      <p:sp>
        <p:nvSpPr>
          <p:cNvPr id="6" name="Rectangle 18"/>
          <p:cNvSpPr>
            <a:spLocks noGrp="1" noChangeArrowheads="1"/>
          </p:cNvSpPr>
          <p:nvPr>
            <p:ph type="sldNum" sz="quarter" idx="4"/>
          </p:nvPr>
        </p:nvSpPr>
        <p:spPr bwMode="auto">
          <a:xfrm>
            <a:off x="3728508" y="6477000"/>
            <a:ext cx="205859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defRPr>
            </a:lvl1pPr>
          </a:lstStyle>
          <a:p>
            <a:pPr>
              <a:defRPr/>
            </a:pPr>
            <a:fld id="{6063A28F-260F-4B55-B68D-400D1DDE1D34}" type="slidenum">
              <a:rPr lang="en-US" altLang="ko-KR"/>
              <a:pPr>
                <a:defRPr/>
              </a:pPr>
              <a:t>‹#›</a:t>
            </a:fld>
            <a:endParaRPr lang="en-US" altLang="ko-KR" dirty="0"/>
          </a:p>
        </p:txBody>
      </p:sp>
      <p:sp>
        <p:nvSpPr>
          <p:cNvPr id="5" name="제목 개체 틀 1"/>
          <p:cNvSpPr>
            <a:spLocks noGrp="1"/>
          </p:cNvSpPr>
          <p:nvPr>
            <p:ph type="title"/>
          </p:nvPr>
        </p:nvSpPr>
        <p:spPr>
          <a:xfrm>
            <a:off x="551335" y="116632"/>
            <a:ext cx="8915400" cy="418058"/>
          </a:xfrm>
          <a:prstGeom prst="rect">
            <a:avLst/>
          </a:prstGeom>
        </p:spPr>
        <p:txBody>
          <a:bodyPr vert="horz" lIns="91440" tIns="45720" rIns="91440" bIns="45720" rtlCol="0" anchor="ctr">
            <a:noAutofit/>
          </a:bodyPr>
          <a:lstStyle/>
          <a:p>
            <a:r>
              <a:rPr lang="ko-KR" altLang="en-US" dirty="0" smtClean="0"/>
              <a:t>마스터 제목 스타일 편집</a:t>
            </a:r>
            <a:endParaRPr lang="ko-KR" altLang="en-US" dirty="0"/>
          </a:p>
        </p:txBody>
      </p:sp>
      <p:sp>
        <p:nvSpPr>
          <p:cNvPr id="8" name="텍스트 개체 틀 2"/>
          <p:cNvSpPr>
            <a:spLocks noGrp="1"/>
          </p:cNvSpPr>
          <p:nvPr>
            <p:ph idx="1"/>
          </p:nvPr>
        </p:nvSpPr>
        <p:spPr>
          <a:xfrm>
            <a:off x="495300" y="1600206"/>
            <a:ext cx="89154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9" name="날짜 개체 틀 3"/>
          <p:cNvSpPr>
            <a:spLocks noGrp="1"/>
          </p:cNvSpPr>
          <p:nvPr>
            <p:ph type="dt" sz="half" idx="2"/>
          </p:nvPr>
        </p:nvSpPr>
        <p:spPr>
          <a:xfrm>
            <a:off x="495300" y="635637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00B1E-80F7-4536-92C6-8EA26D968610}" type="datetimeFigureOut">
              <a:rPr lang="ko-KR" altLang="en-US" smtClean="0"/>
              <a:pPr/>
              <a:t>2011-06-27</a:t>
            </a:fld>
            <a:endParaRPr lang="ko-KR" altLang="en-US" dirty="0"/>
          </a:p>
        </p:txBody>
      </p:sp>
      <p:sp>
        <p:nvSpPr>
          <p:cNvPr id="10" name="바닥글 개체 틀 4"/>
          <p:cNvSpPr>
            <a:spLocks noGrp="1"/>
          </p:cNvSpPr>
          <p:nvPr>
            <p:ph type="ftr" sz="quarter" idx="3"/>
          </p:nvPr>
        </p:nvSpPr>
        <p:spPr>
          <a:xfrm>
            <a:off x="3384550" y="635637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dirty="0"/>
          </a:p>
        </p:txBody>
      </p:sp>
      <p:sp>
        <p:nvSpPr>
          <p:cNvPr id="11" name="슬라이드 번호 개체 틀 5"/>
          <p:cNvSpPr txBox="1">
            <a:spLocks/>
          </p:cNvSpPr>
          <p:nvPr userDrawn="1"/>
        </p:nvSpPr>
        <p:spPr>
          <a:xfrm>
            <a:off x="7099300" y="635637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1" hangingPunct="1">
              <a:lnSpc>
                <a:spcPct val="100000"/>
              </a:lnSpc>
              <a:spcBef>
                <a:spcPts val="0"/>
              </a:spcBef>
              <a:spcAft>
                <a:spcPts val="0"/>
              </a:spcAft>
              <a:buClrTx/>
              <a:buSzTx/>
              <a:buFontTx/>
              <a:buNone/>
              <a:tabLst/>
              <a:defRPr/>
            </a:pPr>
            <a:fld id="{4DF27FD2-5998-4057-AA3A-B0C21ED285A8}" type="slidenum">
              <a:rPr kumimoji="0" lang="ko-KR"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3" name="직사각형 12"/>
          <p:cNvSpPr/>
          <p:nvPr userDrawn="1"/>
        </p:nvSpPr>
        <p:spPr>
          <a:xfrm>
            <a:off x="194477" y="6545222"/>
            <a:ext cx="8112901" cy="7200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ko-KR" altLang="en-US" dirty="0"/>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pPr>
              <a:defRPr/>
            </a:pPr>
            <a:endParaRPr lang="ko-KR" altLang="en-US" dirty="0"/>
          </a:p>
        </p:txBody>
      </p:sp>
      <p:sp>
        <p:nvSpPr>
          <p:cNvPr id="5" name="바닥글 개체 틀 4"/>
          <p:cNvSpPr>
            <a:spLocks noGrp="1"/>
          </p:cNvSpPr>
          <p:nvPr>
            <p:ph type="ftr" sz="quarter" idx="11"/>
          </p:nvPr>
        </p:nvSpPr>
        <p:spPr/>
        <p:txBody>
          <a:bodyPr/>
          <a:lstStyle>
            <a:lvl1pPr>
              <a:defRPr/>
            </a:lvl1pPr>
          </a:lstStyle>
          <a:p>
            <a:pPr>
              <a:defRPr/>
            </a:pPr>
            <a:endParaRPr lang="ko-KR" altLang="en-US" dirty="0"/>
          </a:p>
        </p:txBody>
      </p:sp>
      <p:sp>
        <p:nvSpPr>
          <p:cNvPr id="6" name="슬라이드 번호 개체 틀 5"/>
          <p:cNvSpPr>
            <a:spLocks noGrp="1"/>
          </p:cNvSpPr>
          <p:nvPr>
            <p:ph type="sldNum" sz="quarter" idx="12"/>
          </p:nvPr>
        </p:nvSpPr>
        <p:spPr/>
        <p:txBody>
          <a:bodyPr/>
          <a:lstStyle>
            <a:lvl1pPr>
              <a:defRPr/>
            </a:lvl1pPr>
          </a:lstStyle>
          <a:p>
            <a:pPr>
              <a:defRPr/>
            </a:pPr>
            <a:fld id="{4D0E27D7-3EC1-4905-851E-2FE6ABAF28B2}" type="slidenum">
              <a:rPr lang="ko-KR" altLang="en-US"/>
              <a:pPr>
                <a:defRPr/>
              </a:pPr>
              <a:t>‹#›</a:t>
            </a:fld>
            <a:endParaRPr lang="ko-KR"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pic>
        <p:nvPicPr>
          <p:cNvPr id="4" name="Picture 2" descr="D:\KEPCO\02_파워포인트\2009_파워포인트\3분기\9_해외사업개발처(윤동기차장님)_0831\마스터.jpg"/>
          <p:cNvPicPr>
            <a:picLocks noChangeAspect="1" noChangeArrowheads="1"/>
          </p:cNvPicPr>
          <p:nvPr userDrawn="1"/>
        </p:nvPicPr>
        <p:blipFill>
          <a:blip r:embed="rId2" cstate="print"/>
          <a:srcRect/>
          <a:stretch>
            <a:fillRect/>
          </a:stretch>
        </p:blipFill>
        <p:spPr bwMode="auto">
          <a:xfrm>
            <a:off x="0" y="0"/>
            <a:ext cx="9906000" cy="6858000"/>
          </a:xfrm>
          <a:prstGeom prst="rect">
            <a:avLst/>
          </a:prstGeom>
          <a:noFill/>
          <a:ln w="9525">
            <a:noFill/>
            <a:miter lim="800000"/>
            <a:headEnd/>
            <a:tailEnd/>
          </a:ln>
        </p:spPr>
      </p:pic>
      <p:grpSp>
        <p:nvGrpSpPr>
          <p:cNvPr id="5" name="그룹 17"/>
          <p:cNvGrpSpPr>
            <a:grpSpLocks/>
          </p:cNvGrpSpPr>
          <p:nvPr userDrawn="1"/>
        </p:nvGrpSpPr>
        <p:grpSpPr bwMode="auto">
          <a:xfrm>
            <a:off x="6112140" y="6556388"/>
            <a:ext cx="3793860" cy="301625"/>
            <a:chOff x="5642754" y="6429375"/>
            <a:chExt cx="3501246" cy="428625"/>
          </a:xfrm>
        </p:grpSpPr>
        <p:sp>
          <p:nvSpPr>
            <p:cNvPr id="6" name="직각 삼각형 5"/>
            <p:cNvSpPr/>
            <p:nvPr userDrawn="1"/>
          </p:nvSpPr>
          <p:spPr>
            <a:xfrm rot="16200000">
              <a:off x="5678417" y="6393712"/>
              <a:ext cx="428625" cy="499952"/>
            </a:xfrm>
            <a:prstGeom prst="rtTriangle">
              <a:avLst/>
            </a:prstGeom>
            <a:solidFill>
              <a:srgbClr val="2D2D8A">
                <a:lumMod val="75000"/>
              </a:srgbClr>
            </a:solidFill>
            <a:ln w="25400" cap="flat" cmpd="sng" algn="ctr">
              <a:noFill/>
              <a:prstDash val="solid"/>
            </a:ln>
            <a:effectLst/>
          </p:spPr>
          <p:txBody>
            <a:bodyPr anchor="ctr"/>
            <a:lstStyle/>
            <a:p>
              <a:pPr algn="ctr" fontAlgn="auto" latinLnBrk="0">
                <a:spcBef>
                  <a:spcPts val="0"/>
                </a:spcBef>
                <a:spcAft>
                  <a:spcPts val="0"/>
                </a:spcAft>
                <a:defRPr/>
              </a:pPr>
              <a:endParaRPr kumimoji="0" lang="ko-KR" altLang="en-US" sz="1600" kern="0" dirty="0">
                <a:solidFill>
                  <a:srgbClr val="FFFFFF"/>
                </a:solidFill>
                <a:latin typeface="굴림"/>
                <a:ea typeface="굴림"/>
              </a:endParaRPr>
            </a:p>
          </p:txBody>
        </p:sp>
        <p:sp>
          <p:nvSpPr>
            <p:cNvPr id="7" name="직사각형 6"/>
            <p:cNvSpPr/>
            <p:nvPr userDrawn="1"/>
          </p:nvSpPr>
          <p:spPr>
            <a:xfrm>
              <a:off x="6142706" y="6429375"/>
              <a:ext cx="3001294" cy="428625"/>
            </a:xfrm>
            <a:prstGeom prst="rect">
              <a:avLst/>
            </a:prstGeom>
            <a:solidFill>
              <a:srgbClr val="2D2D8A">
                <a:lumMod val="75000"/>
              </a:srgbClr>
            </a:solidFill>
            <a:ln w="25400" cap="flat" cmpd="sng" algn="ctr">
              <a:noFill/>
              <a:prstDash val="solid"/>
            </a:ln>
            <a:effectLst/>
          </p:spPr>
          <p:txBody>
            <a:bodyPr anchor="ctr"/>
            <a:lstStyle/>
            <a:p>
              <a:pPr algn="r" fontAlgn="auto" latinLnBrk="0">
                <a:spcBef>
                  <a:spcPts val="0"/>
                </a:spcBef>
                <a:spcAft>
                  <a:spcPts val="0"/>
                </a:spcAft>
                <a:defRPr/>
              </a:pPr>
              <a:r>
                <a:rPr kumimoji="0" lang="en-US" altLang="ko-KR" sz="1200" kern="0" dirty="0">
                  <a:solidFill>
                    <a:srgbClr val="FFFFFF"/>
                  </a:solidFill>
                  <a:latin typeface="HY견고딕" pitchFamily="18" charset="-127"/>
                  <a:ea typeface="HY견고딕" pitchFamily="18" charset="-127"/>
                </a:rPr>
                <a:t>Overseas Business Division</a:t>
              </a:r>
              <a:endParaRPr kumimoji="0" lang="ko-KR" altLang="en-US" sz="1200" kern="0" dirty="0">
                <a:solidFill>
                  <a:srgbClr val="FFFFFF"/>
                </a:solidFill>
                <a:latin typeface="HY견고딕" pitchFamily="18" charset="-127"/>
                <a:ea typeface="HY견고딕" pitchFamily="18" charset="-127"/>
              </a:endParaRPr>
            </a:p>
          </p:txBody>
        </p:sp>
      </p:grpSp>
      <p:sp>
        <p:nvSpPr>
          <p:cNvPr id="2" name="제목 1"/>
          <p:cNvSpPr>
            <a:spLocks noGrp="1"/>
          </p:cNvSpPr>
          <p:nvPr>
            <p:ph type="title"/>
          </p:nvPr>
        </p:nvSpPr>
        <p:spPr>
          <a:xfrm>
            <a:off x="782506" y="4406923"/>
            <a:ext cx="84201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8" name="날짜 개체 틀 3"/>
          <p:cNvSpPr>
            <a:spLocks noGrp="1"/>
          </p:cNvSpPr>
          <p:nvPr>
            <p:ph type="dt" sz="half" idx="10"/>
          </p:nvPr>
        </p:nvSpPr>
        <p:spPr/>
        <p:txBody>
          <a:bodyPr/>
          <a:lstStyle>
            <a:lvl1pPr>
              <a:defRPr/>
            </a:lvl1pPr>
          </a:lstStyle>
          <a:p>
            <a:pPr>
              <a:defRPr/>
            </a:pPr>
            <a:endParaRPr lang="ko-KR" altLang="en-US" dirty="0"/>
          </a:p>
        </p:txBody>
      </p:sp>
      <p:sp>
        <p:nvSpPr>
          <p:cNvPr id="9" name="바닥글 개체 틀 4"/>
          <p:cNvSpPr>
            <a:spLocks noGrp="1"/>
          </p:cNvSpPr>
          <p:nvPr>
            <p:ph type="ftr" sz="quarter" idx="11"/>
          </p:nvPr>
        </p:nvSpPr>
        <p:spPr/>
        <p:txBody>
          <a:bodyPr/>
          <a:lstStyle>
            <a:lvl1pPr>
              <a:defRPr/>
            </a:lvl1pPr>
          </a:lstStyle>
          <a:p>
            <a:pPr>
              <a:defRPr/>
            </a:pPr>
            <a:endParaRPr lang="ko-KR" altLang="en-US" dirty="0"/>
          </a:p>
        </p:txBody>
      </p:sp>
      <p:sp>
        <p:nvSpPr>
          <p:cNvPr id="10" name="슬라이드 번호 개체 틀 5"/>
          <p:cNvSpPr>
            <a:spLocks noGrp="1"/>
          </p:cNvSpPr>
          <p:nvPr>
            <p:ph type="sldNum" sz="quarter" idx="12"/>
          </p:nvPr>
        </p:nvSpPr>
        <p:spPr/>
        <p:txBody>
          <a:bodyPr/>
          <a:lstStyle>
            <a:lvl1pPr>
              <a:defRPr/>
            </a:lvl1pPr>
          </a:lstStyle>
          <a:p>
            <a:pPr>
              <a:defRPr/>
            </a:pPr>
            <a:fld id="{576DBF2E-6FCA-40F2-B06A-ADD045BADF6A}" type="slidenum">
              <a:rPr lang="ko-KR" altLang="en-US"/>
              <a:pPr>
                <a:defRPr/>
              </a:pPr>
              <a:t>‹#›</a:t>
            </a:fld>
            <a:endParaRPr lang="ko-KR" altLang="en-US" dirty="0"/>
          </a:p>
        </p:txBody>
      </p:sp>
      <p:sp>
        <p:nvSpPr>
          <p:cNvPr id="11" name="오각형 10"/>
          <p:cNvSpPr/>
          <p:nvPr userDrawn="1"/>
        </p:nvSpPr>
        <p:spPr>
          <a:xfrm>
            <a:off x="1" y="65094"/>
            <a:ext cx="8667776" cy="598487"/>
          </a:xfrm>
          <a:prstGeom prst="homePlate">
            <a:avLst/>
          </a:prstGeom>
          <a:gradFill flip="none" rotWithShape="1">
            <a:gsLst>
              <a:gs pos="0">
                <a:srgbClr val="2D2D8A">
                  <a:lumMod val="75000"/>
                  <a:shade val="30000"/>
                  <a:satMod val="115000"/>
                </a:srgbClr>
              </a:gs>
              <a:gs pos="50000">
                <a:srgbClr val="2D2D8A">
                  <a:lumMod val="75000"/>
                  <a:shade val="67500"/>
                  <a:satMod val="115000"/>
                </a:srgbClr>
              </a:gs>
              <a:gs pos="100000">
                <a:srgbClr val="2D2D8A">
                  <a:lumMod val="75000"/>
                  <a:shade val="100000"/>
                  <a:satMod val="115000"/>
                </a:srgbClr>
              </a:gs>
            </a:gsLst>
            <a:lin ang="0" scaled="1"/>
            <a:tileRect/>
          </a:gradFill>
          <a:ln w="25400" cap="flat" cmpd="sng" algn="ctr">
            <a:noFill/>
            <a:prstDash val="solid"/>
          </a:ln>
          <a:effectLst/>
        </p:spPr>
        <p:txBody>
          <a:bodyPr anchor="ctr"/>
          <a:lstStyle/>
          <a:p>
            <a:pPr algn="ctr" fontAlgn="auto" latinLnBrk="0">
              <a:spcBef>
                <a:spcPts val="0"/>
              </a:spcBef>
              <a:spcAft>
                <a:spcPts val="0"/>
              </a:spcAft>
              <a:defRPr/>
            </a:pPr>
            <a:endParaRPr kumimoji="0" lang="ko-KR" altLang="en-US" kern="0" dirty="0">
              <a:solidFill>
                <a:srgbClr val="FFFFFF"/>
              </a:solidFill>
              <a:latin typeface="HY견고딕" pitchFamily="18" charset="-127"/>
              <a:ea typeface="HY견고딕" pitchFamily="18" charset="-127"/>
            </a:endParaRPr>
          </a:p>
        </p:txBody>
      </p:sp>
      <p:pic>
        <p:nvPicPr>
          <p:cNvPr id="12" name="Picture 4" descr="PPP_CGEN1_Green_Box"/>
          <p:cNvPicPr>
            <a:picLocks noChangeAspect="1" noChangeArrowheads="1"/>
          </p:cNvPicPr>
          <p:nvPr userDrawn="1"/>
        </p:nvPicPr>
        <p:blipFill>
          <a:blip r:embed="rId3" cstate="print"/>
          <a:srcRect/>
          <a:stretch>
            <a:fillRect/>
          </a:stretch>
        </p:blipFill>
        <p:spPr bwMode="auto">
          <a:xfrm>
            <a:off x="39555" y="112713"/>
            <a:ext cx="763588" cy="576262"/>
          </a:xfrm>
          <a:prstGeom prst="rect">
            <a:avLst/>
          </a:prstGeom>
          <a:noFill/>
          <a:ln w="9525">
            <a:noFill/>
            <a:miter lim="800000"/>
            <a:headEnd/>
            <a:tailEnd/>
          </a:ln>
        </p:spPr>
      </p:pic>
      <p:pic>
        <p:nvPicPr>
          <p:cNvPr id="102401" name="Picture 1" descr="D:\KEPCO\02_파워포인트\2010_파워포인트\1분기\4593_해외사업개발처(강숙현)_0402\02_list.jpg"/>
          <p:cNvPicPr>
            <a:picLocks noChangeAspect="1" noChangeArrowheads="1"/>
          </p:cNvPicPr>
          <p:nvPr userDrawn="1"/>
        </p:nvPicPr>
        <p:blipFill>
          <a:blip r:embed="rId4" cstate="print"/>
          <a:srcRect/>
          <a:stretch>
            <a:fillRect/>
          </a:stretch>
        </p:blipFill>
        <p:spPr bwMode="auto">
          <a:xfrm>
            <a:off x="0" y="0"/>
            <a:ext cx="9906000" cy="6858000"/>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3"/>
          <p:cNvSpPr>
            <a:spLocks noGrp="1"/>
          </p:cNvSpPr>
          <p:nvPr>
            <p:ph type="dt" sz="half" idx="10"/>
          </p:nvPr>
        </p:nvSpPr>
        <p:spPr/>
        <p:txBody>
          <a:bodyPr/>
          <a:lstStyle>
            <a:lvl1pPr>
              <a:defRPr/>
            </a:lvl1pPr>
          </a:lstStyle>
          <a:p>
            <a:pPr>
              <a:defRPr/>
            </a:pPr>
            <a:endParaRPr lang="ko-KR" altLang="en-US" dirty="0"/>
          </a:p>
        </p:txBody>
      </p:sp>
      <p:sp>
        <p:nvSpPr>
          <p:cNvPr id="6" name="바닥글 개체 틀 4"/>
          <p:cNvSpPr>
            <a:spLocks noGrp="1"/>
          </p:cNvSpPr>
          <p:nvPr>
            <p:ph type="ftr" sz="quarter" idx="11"/>
          </p:nvPr>
        </p:nvSpPr>
        <p:spPr/>
        <p:txBody>
          <a:bodyPr/>
          <a:lstStyle>
            <a:lvl1pPr>
              <a:defRPr/>
            </a:lvl1pPr>
          </a:lstStyle>
          <a:p>
            <a:pPr>
              <a:defRPr/>
            </a:pPr>
            <a:endParaRPr lang="ko-KR" altLang="en-US" dirty="0"/>
          </a:p>
        </p:txBody>
      </p:sp>
      <p:sp>
        <p:nvSpPr>
          <p:cNvPr id="7" name="슬라이드 번호 개체 틀 5"/>
          <p:cNvSpPr>
            <a:spLocks noGrp="1"/>
          </p:cNvSpPr>
          <p:nvPr>
            <p:ph type="sldNum" sz="quarter" idx="12"/>
          </p:nvPr>
        </p:nvSpPr>
        <p:spPr/>
        <p:txBody>
          <a:bodyPr/>
          <a:lstStyle>
            <a:lvl1pPr>
              <a:defRPr/>
            </a:lvl1pPr>
          </a:lstStyle>
          <a:p>
            <a:pPr>
              <a:defRPr/>
            </a:pPr>
            <a:fld id="{9646AED3-475C-43F3-A467-EEE58EF4E345}" type="slidenum">
              <a:rPr lang="ko-KR" altLang="en-US"/>
              <a:pPr>
                <a:defRPr/>
              </a:pPr>
              <a:t>‹#›</a:t>
            </a:fld>
            <a:endParaRPr lang="ko-KR" altLang="en-US" dirty="0"/>
          </a:p>
        </p:txBody>
      </p:sp>
      <p:sp>
        <p:nvSpPr>
          <p:cNvPr id="8" name="오각형 7"/>
          <p:cNvSpPr/>
          <p:nvPr userDrawn="1"/>
        </p:nvSpPr>
        <p:spPr>
          <a:xfrm>
            <a:off x="1" y="65094"/>
            <a:ext cx="8667776" cy="598487"/>
          </a:xfrm>
          <a:prstGeom prst="homePlate">
            <a:avLst/>
          </a:prstGeom>
          <a:gradFill flip="none" rotWithShape="1">
            <a:gsLst>
              <a:gs pos="0">
                <a:srgbClr val="2D2D8A">
                  <a:lumMod val="75000"/>
                  <a:shade val="30000"/>
                  <a:satMod val="115000"/>
                </a:srgbClr>
              </a:gs>
              <a:gs pos="50000">
                <a:srgbClr val="2D2D8A">
                  <a:lumMod val="75000"/>
                  <a:shade val="67500"/>
                  <a:satMod val="115000"/>
                </a:srgbClr>
              </a:gs>
              <a:gs pos="100000">
                <a:srgbClr val="2D2D8A">
                  <a:lumMod val="75000"/>
                  <a:shade val="100000"/>
                  <a:satMod val="115000"/>
                </a:srgbClr>
              </a:gs>
            </a:gsLst>
            <a:lin ang="0" scaled="1"/>
            <a:tileRect/>
          </a:gradFill>
          <a:ln w="25400" cap="flat" cmpd="sng" algn="ctr">
            <a:noFill/>
            <a:prstDash val="solid"/>
          </a:ln>
          <a:effectLst/>
        </p:spPr>
        <p:txBody>
          <a:bodyPr anchor="ctr"/>
          <a:lstStyle/>
          <a:p>
            <a:pPr algn="ctr" fontAlgn="auto" latinLnBrk="0">
              <a:spcBef>
                <a:spcPts val="0"/>
              </a:spcBef>
              <a:spcAft>
                <a:spcPts val="0"/>
              </a:spcAft>
              <a:defRPr/>
            </a:pPr>
            <a:endParaRPr kumimoji="0" lang="ko-KR" altLang="en-US" kern="0" dirty="0">
              <a:solidFill>
                <a:srgbClr val="FFFFFF"/>
              </a:solidFill>
              <a:latin typeface="HY견고딕" pitchFamily="18" charset="-127"/>
              <a:ea typeface="HY견고딕" pitchFamily="18" charset="-127"/>
            </a:endParaRPr>
          </a:p>
        </p:txBody>
      </p:sp>
      <p:pic>
        <p:nvPicPr>
          <p:cNvPr id="9" name="Picture 4" descr="PPP_CGEN1_Green_Box"/>
          <p:cNvPicPr>
            <a:picLocks noChangeAspect="1" noChangeArrowheads="1"/>
          </p:cNvPicPr>
          <p:nvPr userDrawn="1"/>
        </p:nvPicPr>
        <p:blipFill>
          <a:blip r:embed="rId2" cstate="print"/>
          <a:srcRect/>
          <a:stretch>
            <a:fillRect/>
          </a:stretch>
        </p:blipFill>
        <p:spPr bwMode="auto">
          <a:xfrm>
            <a:off x="39555" y="112713"/>
            <a:ext cx="763588" cy="576262"/>
          </a:xfrm>
          <a:prstGeom prst="rect">
            <a:avLst/>
          </a:prstGeom>
          <a:noFill/>
          <a:ln w="9525">
            <a:noFill/>
            <a:miter lim="800000"/>
            <a:headEnd/>
            <a:tailEnd/>
          </a:ln>
        </p:spPr>
      </p:pic>
      <p:pic>
        <p:nvPicPr>
          <p:cNvPr id="101377" name="Picture 1" descr="D:\KEPCO\02_파워포인트\2010_파워포인트\1분기\4593_해외사업개발처(강숙현)_0402\02_list1.jpg"/>
          <p:cNvPicPr>
            <a:picLocks noChangeAspect="1" noChangeArrowheads="1"/>
          </p:cNvPicPr>
          <p:nvPr userDrawn="1"/>
        </p:nvPicPr>
        <p:blipFill>
          <a:blip r:embed="rId3" cstate="print"/>
          <a:srcRect/>
          <a:stretch>
            <a:fillRect/>
          </a:stretch>
        </p:blipFill>
        <p:spPr bwMode="auto">
          <a:xfrm>
            <a:off x="0" y="0"/>
            <a:ext cx="9906000" cy="6858000"/>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3"/>
          <p:cNvSpPr>
            <a:spLocks noGrp="1"/>
          </p:cNvSpPr>
          <p:nvPr>
            <p:ph type="dt" sz="half" idx="10"/>
          </p:nvPr>
        </p:nvSpPr>
        <p:spPr/>
        <p:txBody>
          <a:bodyPr/>
          <a:lstStyle>
            <a:lvl1pPr>
              <a:defRPr/>
            </a:lvl1pPr>
          </a:lstStyle>
          <a:p>
            <a:pPr>
              <a:defRPr/>
            </a:pPr>
            <a:endParaRPr lang="ko-KR" altLang="en-US" dirty="0"/>
          </a:p>
        </p:txBody>
      </p:sp>
      <p:sp>
        <p:nvSpPr>
          <p:cNvPr id="8" name="바닥글 개체 틀 4"/>
          <p:cNvSpPr>
            <a:spLocks noGrp="1"/>
          </p:cNvSpPr>
          <p:nvPr>
            <p:ph type="ftr" sz="quarter" idx="11"/>
          </p:nvPr>
        </p:nvSpPr>
        <p:spPr/>
        <p:txBody>
          <a:bodyPr/>
          <a:lstStyle>
            <a:lvl1pPr>
              <a:defRPr/>
            </a:lvl1pPr>
          </a:lstStyle>
          <a:p>
            <a:pPr>
              <a:defRPr/>
            </a:pPr>
            <a:endParaRPr lang="ko-KR" altLang="en-US" dirty="0"/>
          </a:p>
        </p:txBody>
      </p:sp>
      <p:sp>
        <p:nvSpPr>
          <p:cNvPr id="9" name="슬라이드 번호 개체 틀 5"/>
          <p:cNvSpPr>
            <a:spLocks noGrp="1"/>
          </p:cNvSpPr>
          <p:nvPr>
            <p:ph type="sldNum" sz="quarter" idx="12"/>
          </p:nvPr>
        </p:nvSpPr>
        <p:spPr/>
        <p:txBody>
          <a:bodyPr/>
          <a:lstStyle>
            <a:lvl1pPr>
              <a:defRPr/>
            </a:lvl1pPr>
          </a:lstStyle>
          <a:p>
            <a:pPr>
              <a:defRPr/>
            </a:pPr>
            <a:fld id="{241442CF-866D-496C-A6CC-442CFA6DE100}" type="slidenum">
              <a:rPr lang="ko-KR" altLang="en-US"/>
              <a:pPr>
                <a:defRPr/>
              </a:pPr>
              <a:t>‹#›</a:t>
            </a:fld>
            <a:endParaRPr lang="ko-KR" altLang="en-US" dirty="0"/>
          </a:p>
        </p:txBody>
      </p:sp>
      <p:sp>
        <p:nvSpPr>
          <p:cNvPr id="10" name="오각형 9"/>
          <p:cNvSpPr/>
          <p:nvPr userDrawn="1"/>
        </p:nvSpPr>
        <p:spPr>
          <a:xfrm>
            <a:off x="1" y="65094"/>
            <a:ext cx="8667776" cy="598487"/>
          </a:xfrm>
          <a:prstGeom prst="homePlate">
            <a:avLst/>
          </a:prstGeom>
          <a:gradFill flip="none" rotWithShape="1">
            <a:gsLst>
              <a:gs pos="0">
                <a:srgbClr val="2D2D8A">
                  <a:lumMod val="75000"/>
                  <a:shade val="30000"/>
                  <a:satMod val="115000"/>
                </a:srgbClr>
              </a:gs>
              <a:gs pos="50000">
                <a:srgbClr val="2D2D8A">
                  <a:lumMod val="75000"/>
                  <a:shade val="67500"/>
                  <a:satMod val="115000"/>
                </a:srgbClr>
              </a:gs>
              <a:gs pos="100000">
                <a:srgbClr val="2D2D8A">
                  <a:lumMod val="75000"/>
                  <a:shade val="100000"/>
                  <a:satMod val="115000"/>
                </a:srgbClr>
              </a:gs>
            </a:gsLst>
            <a:lin ang="0" scaled="1"/>
            <a:tileRect/>
          </a:gradFill>
          <a:ln w="25400" cap="flat" cmpd="sng" algn="ctr">
            <a:noFill/>
            <a:prstDash val="solid"/>
          </a:ln>
          <a:effectLst/>
        </p:spPr>
        <p:txBody>
          <a:bodyPr anchor="ctr"/>
          <a:lstStyle/>
          <a:p>
            <a:pPr algn="ctr" fontAlgn="auto" latinLnBrk="0">
              <a:spcBef>
                <a:spcPts val="0"/>
              </a:spcBef>
              <a:spcAft>
                <a:spcPts val="0"/>
              </a:spcAft>
              <a:defRPr/>
            </a:pPr>
            <a:endParaRPr kumimoji="0" lang="ko-KR" altLang="en-US" kern="0" dirty="0">
              <a:solidFill>
                <a:srgbClr val="FFFFFF"/>
              </a:solidFill>
              <a:latin typeface="HY견고딕" pitchFamily="18" charset="-127"/>
              <a:ea typeface="HY견고딕" pitchFamily="18" charset="-127"/>
            </a:endParaRPr>
          </a:p>
        </p:txBody>
      </p:sp>
      <p:pic>
        <p:nvPicPr>
          <p:cNvPr id="11" name="Picture 4" descr="PPP_CGEN1_Green_Box"/>
          <p:cNvPicPr>
            <a:picLocks noChangeAspect="1" noChangeArrowheads="1"/>
          </p:cNvPicPr>
          <p:nvPr userDrawn="1"/>
        </p:nvPicPr>
        <p:blipFill>
          <a:blip r:embed="rId2" cstate="print"/>
          <a:srcRect/>
          <a:stretch>
            <a:fillRect/>
          </a:stretch>
        </p:blipFill>
        <p:spPr bwMode="auto">
          <a:xfrm>
            <a:off x="39555" y="112713"/>
            <a:ext cx="763588" cy="576262"/>
          </a:xfrm>
          <a:prstGeom prst="rect">
            <a:avLst/>
          </a:prstGeom>
          <a:noFill/>
          <a:ln w="9525">
            <a:noFill/>
            <a:miter lim="800000"/>
            <a:headEnd/>
            <a:tailEnd/>
          </a:ln>
        </p:spPr>
      </p:pic>
      <p:pic>
        <p:nvPicPr>
          <p:cNvPr id="100353" name="Picture 1" descr="D:\KEPCO\02_파워포인트\2010_파워포인트\1분기\4593_해외사업개발처(강숙현)_0402\04_last.jpg"/>
          <p:cNvPicPr>
            <a:picLocks noChangeAspect="1" noChangeArrowheads="1"/>
          </p:cNvPicPr>
          <p:nvPr userDrawn="1"/>
        </p:nvPicPr>
        <p:blipFill>
          <a:blip r:embed="rId3" cstate="print"/>
          <a:srcRect/>
          <a:stretch>
            <a:fillRect/>
          </a:stretch>
        </p:blipFill>
        <p:spPr bwMode="auto">
          <a:xfrm>
            <a:off x="0" y="0"/>
            <a:ext cx="9906000" cy="6858000"/>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3"/>
          <p:cNvSpPr>
            <a:spLocks noGrp="1"/>
          </p:cNvSpPr>
          <p:nvPr>
            <p:ph type="dt" sz="half" idx="10"/>
          </p:nvPr>
        </p:nvSpPr>
        <p:spPr/>
        <p:txBody>
          <a:bodyPr/>
          <a:lstStyle>
            <a:lvl1pPr>
              <a:defRPr/>
            </a:lvl1pPr>
          </a:lstStyle>
          <a:p>
            <a:pPr>
              <a:defRPr/>
            </a:pPr>
            <a:endParaRPr lang="ko-KR" altLang="en-US" dirty="0"/>
          </a:p>
        </p:txBody>
      </p:sp>
      <p:sp>
        <p:nvSpPr>
          <p:cNvPr id="4" name="바닥글 개체 틀 4"/>
          <p:cNvSpPr>
            <a:spLocks noGrp="1"/>
          </p:cNvSpPr>
          <p:nvPr>
            <p:ph type="ftr" sz="quarter" idx="11"/>
          </p:nvPr>
        </p:nvSpPr>
        <p:spPr/>
        <p:txBody>
          <a:bodyPr/>
          <a:lstStyle>
            <a:lvl1pPr>
              <a:defRPr/>
            </a:lvl1pPr>
          </a:lstStyle>
          <a:p>
            <a:pPr>
              <a:defRPr/>
            </a:pPr>
            <a:endParaRPr lang="ko-KR" altLang="en-US" dirty="0"/>
          </a:p>
        </p:txBody>
      </p:sp>
      <p:sp>
        <p:nvSpPr>
          <p:cNvPr id="5" name="슬라이드 번호 개체 틀 5"/>
          <p:cNvSpPr>
            <a:spLocks noGrp="1"/>
          </p:cNvSpPr>
          <p:nvPr>
            <p:ph type="sldNum" sz="quarter" idx="12"/>
          </p:nvPr>
        </p:nvSpPr>
        <p:spPr/>
        <p:txBody>
          <a:bodyPr/>
          <a:lstStyle>
            <a:lvl1pPr>
              <a:defRPr/>
            </a:lvl1pPr>
          </a:lstStyle>
          <a:p>
            <a:pPr>
              <a:defRPr/>
            </a:pPr>
            <a:fld id="{6A7FF358-64AD-46A5-A8CC-C3A8577D5653}" type="slidenum">
              <a:rPr lang="ko-KR" altLang="en-US"/>
              <a:pPr>
                <a:defRPr/>
              </a:pPr>
              <a:t>‹#›</a:t>
            </a:fld>
            <a:endParaRPr lang="ko-KR"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3"/>
          <p:cNvSpPr>
            <a:spLocks noGrp="1"/>
          </p:cNvSpPr>
          <p:nvPr>
            <p:ph type="dt" sz="half" idx="10"/>
          </p:nvPr>
        </p:nvSpPr>
        <p:spPr/>
        <p:txBody>
          <a:bodyPr/>
          <a:lstStyle>
            <a:lvl1pPr>
              <a:defRPr/>
            </a:lvl1pPr>
          </a:lstStyle>
          <a:p>
            <a:pPr>
              <a:defRPr/>
            </a:pPr>
            <a:endParaRPr lang="ko-KR" altLang="en-US" dirty="0"/>
          </a:p>
        </p:txBody>
      </p:sp>
      <p:sp>
        <p:nvSpPr>
          <p:cNvPr id="3" name="바닥글 개체 틀 4"/>
          <p:cNvSpPr>
            <a:spLocks noGrp="1"/>
          </p:cNvSpPr>
          <p:nvPr>
            <p:ph type="ftr" sz="quarter" idx="11"/>
          </p:nvPr>
        </p:nvSpPr>
        <p:spPr/>
        <p:txBody>
          <a:bodyPr/>
          <a:lstStyle>
            <a:lvl1pPr>
              <a:defRPr/>
            </a:lvl1pPr>
          </a:lstStyle>
          <a:p>
            <a:pPr>
              <a:defRPr/>
            </a:pPr>
            <a:endParaRPr lang="ko-KR" altLang="en-US" dirty="0"/>
          </a:p>
        </p:txBody>
      </p:sp>
      <p:sp>
        <p:nvSpPr>
          <p:cNvPr id="4" name="슬라이드 번호 개체 틀 5"/>
          <p:cNvSpPr>
            <a:spLocks noGrp="1"/>
          </p:cNvSpPr>
          <p:nvPr>
            <p:ph type="sldNum" sz="quarter" idx="12"/>
          </p:nvPr>
        </p:nvSpPr>
        <p:spPr>
          <a:xfrm>
            <a:off x="141023" y="6469076"/>
            <a:ext cx="2311400" cy="365125"/>
          </a:xfrm>
        </p:spPr>
        <p:txBody>
          <a:bodyPr/>
          <a:lstStyle>
            <a:lvl1pPr>
              <a:defRPr/>
            </a:lvl1pPr>
          </a:lstStyle>
          <a:p>
            <a:pPr>
              <a:defRPr/>
            </a:pPr>
            <a:fld id="{E473BE6E-E462-4458-B5CD-C90CD57DBBEE}" type="slidenum">
              <a:rPr lang="ko-KR" altLang="en-US"/>
              <a:pPr>
                <a:defRPr/>
              </a:pPr>
              <a:t>‹#›</a:t>
            </a:fld>
            <a:endParaRPr lang="ko-KR"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95300" y="273050"/>
            <a:ext cx="3259006"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3"/>
          <p:cNvSpPr>
            <a:spLocks noGrp="1"/>
          </p:cNvSpPr>
          <p:nvPr>
            <p:ph type="dt" sz="half" idx="10"/>
          </p:nvPr>
        </p:nvSpPr>
        <p:spPr/>
        <p:txBody>
          <a:bodyPr/>
          <a:lstStyle>
            <a:lvl1pPr>
              <a:defRPr/>
            </a:lvl1pPr>
          </a:lstStyle>
          <a:p>
            <a:pPr>
              <a:defRPr/>
            </a:pPr>
            <a:endParaRPr lang="ko-KR" altLang="en-US" dirty="0"/>
          </a:p>
        </p:txBody>
      </p:sp>
      <p:sp>
        <p:nvSpPr>
          <p:cNvPr id="6" name="바닥글 개체 틀 4"/>
          <p:cNvSpPr>
            <a:spLocks noGrp="1"/>
          </p:cNvSpPr>
          <p:nvPr>
            <p:ph type="ftr" sz="quarter" idx="11"/>
          </p:nvPr>
        </p:nvSpPr>
        <p:spPr/>
        <p:txBody>
          <a:bodyPr/>
          <a:lstStyle>
            <a:lvl1pPr>
              <a:defRPr/>
            </a:lvl1pPr>
          </a:lstStyle>
          <a:p>
            <a:pPr>
              <a:defRPr/>
            </a:pPr>
            <a:endParaRPr lang="ko-KR" altLang="en-US" dirty="0"/>
          </a:p>
        </p:txBody>
      </p:sp>
      <p:sp>
        <p:nvSpPr>
          <p:cNvPr id="7" name="슬라이드 번호 개체 틀 5"/>
          <p:cNvSpPr>
            <a:spLocks noGrp="1"/>
          </p:cNvSpPr>
          <p:nvPr>
            <p:ph type="sldNum" sz="quarter" idx="12"/>
          </p:nvPr>
        </p:nvSpPr>
        <p:spPr/>
        <p:txBody>
          <a:bodyPr/>
          <a:lstStyle>
            <a:lvl1pPr>
              <a:defRPr/>
            </a:lvl1pPr>
          </a:lstStyle>
          <a:p>
            <a:pPr>
              <a:defRPr/>
            </a:pPr>
            <a:fld id="{C8F2E82F-44BB-464B-BE94-58806318B9DD}" type="slidenum">
              <a:rPr lang="ko-KR" altLang="en-US"/>
              <a:pPr>
                <a:defRPr/>
              </a:pPr>
              <a:t>‹#›</a:t>
            </a:fld>
            <a:endParaRPr lang="ko-KR" altLang="en-US" dirty="0"/>
          </a:p>
        </p:txBody>
      </p:sp>
      <p:sp>
        <p:nvSpPr>
          <p:cNvPr id="8" name="오각형 7"/>
          <p:cNvSpPr/>
          <p:nvPr userDrawn="1"/>
        </p:nvSpPr>
        <p:spPr>
          <a:xfrm>
            <a:off x="1" y="65094"/>
            <a:ext cx="8667776" cy="598487"/>
          </a:xfrm>
          <a:prstGeom prst="homePlate">
            <a:avLst/>
          </a:prstGeom>
          <a:gradFill flip="none" rotWithShape="1">
            <a:gsLst>
              <a:gs pos="0">
                <a:srgbClr val="2D2D8A">
                  <a:lumMod val="75000"/>
                  <a:shade val="30000"/>
                  <a:satMod val="115000"/>
                </a:srgbClr>
              </a:gs>
              <a:gs pos="50000">
                <a:srgbClr val="2D2D8A">
                  <a:lumMod val="75000"/>
                  <a:shade val="67500"/>
                  <a:satMod val="115000"/>
                </a:srgbClr>
              </a:gs>
              <a:gs pos="100000">
                <a:srgbClr val="2D2D8A">
                  <a:lumMod val="75000"/>
                  <a:shade val="100000"/>
                  <a:satMod val="115000"/>
                </a:srgbClr>
              </a:gs>
            </a:gsLst>
            <a:lin ang="0" scaled="1"/>
            <a:tileRect/>
          </a:gradFill>
          <a:ln w="25400" cap="flat" cmpd="sng" algn="ctr">
            <a:noFill/>
            <a:prstDash val="solid"/>
          </a:ln>
          <a:effectLst/>
        </p:spPr>
        <p:txBody>
          <a:bodyPr anchor="ctr"/>
          <a:lstStyle/>
          <a:p>
            <a:pPr algn="ctr" fontAlgn="auto" latinLnBrk="0">
              <a:spcBef>
                <a:spcPts val="0"/>
              </a:spcBef>
              <a:spcAft>
                <a:spcPts val="0"/>
              </a:spcAft>
              <a:defRPr/>
            </a:pPr>
            <a:endParaRPr kumimoji="0" lang="ko-KR" altLang="en-US" kern="0" dirty="0">
              <a:solidFill>
                <a:srgbClr val="FFFFFF"/>
              </a:solidFill>
              <a:latin typeface="HY견고딕" pitchFamily="18" charset="-127"/>
              <a:ea typeface="HY견고딕" pitchFamily="18" charset="-127"/>
            </a:endParaRPr>
          </a:p>
        </p:txBody>
      </p:sp>
      <p:pic>
        <p:nvPicPr>
          <p:cNvPr id="9" name="Picture 4" descr="PPP_CGEN1_Green_Box"/>
          <p:cNvPicPr>
            <a:picLocks noChangeAspect="1" noChangeArrowheads="1"/>
          </p:cNvPicPr>
          <p:nvPr userDrawn="1"/>
        </p:nvPicPr>
        <p:blipFill>
          <a:blip r:embed="rId2" cstate="print"/>
          <a:srcRect/>
          <a:stretch>
            <a:fillRect/>
          </a:stretch>
        </p:blipFill>
        <p:spPr bwMode="auto">
          <a:xfrm>
            <a:off x="39555" y="112713"/>
            <a:ext cx="763588" cy="576262"/>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941645" y="4800600"/>
            <a:ext cx="59436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dirty="0"/>
          </a:p>
        </p:txBody>
      </p:sp>
      <p:sp>
        <p:nvSpPr>
          <p:cNvPr id="4" name="텍스트 개체 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3"/>
          <p:cNvSpPr>
            <a:spLocks noGrp="1"/>
          </p:cNvSpPr>
          <p:nvPr>
            <p:ph type="dt" sz="half" idx="10"/>
          </p:nvPr>
        </p:nvSpPr>
        <p:spPr/>
        <p:txBody>
          <a:bodyPr/>
          <a:lstStyle>
            <a:lvl1pPr>
              <a:defRPr/>
            </a:lvl1pPr>
          </a:lstStyle>
          <a:p>
            <a:pPr>
              <a:defRPr/>
            </a:pPr>
            <a:endParaRPr lang="ko-KR" altLang="en-US" dirty="0"/>
          </a:p>
        </p:txBody>
      </p:sp>
      <p:sp>
        <p:nvSpPr>
          <p:cNvPr id="6" name="바닥글 개체 틀 4"/>
          <p:cNvSpPr>
            <a:spLocks noGrp="1"/>
          </p:cNvSpPr>
          <p:nvPr>
            <p:ph type="ftr" sz="quarter" idx="11"/>
          </p:nvPr>
        </p:nvSpPr>
        <p:spPr/>
        <p:txBody>
          <a:bodyPr/>
          <a:lstStyle>
            <a:lvl1pPr>
              <a:defRPr/>
            </a:lvl1pPr>
          </a:lstStyle>
          <a:p>
            <a:pPr>
              <a:defRPr/>
            </a:pPr>
            <a:endParaRPr lang="ko-KR" altLang="en-US" dirty="0"/>
          </a:p>
        </p:txBody>
      </p:sp>
      <p:sp>
        <p:nvSpPr>
          <p:cNvPr id="7" name="슬라이드 번호 개체 틀 5"/>
          <p:cNvSpPr>
            <a:spLocks noGrp="1"/>
          </p:cNvSpPr>
          <p:nvPr>
            <p:ph type="sldNum" sz="quarter" idx="12"/>
          </p:nvPr>
        </p:nvSpPr>
        <p:spPr/>
        <p:txBody>
          <a:bodyPr/>
          <a:lstStyle>
            <a:lvl1pPr>
              <a:defRPr/>
            </a:lvl1pPr>
          </a:lstStyle>
          <a:p>
            <a:pPr>
              <a:defRPr/>
            </a:pPr>
            <a:fld id="{EB164CC4-0477-49D7-8A87-8ECEF52C6B43}" type="slidenum">
              <a:rPr lang="ko-KR" altLang="en-US"/>
              <a:pPr>
                <a:defRPr/>
              </a:pPr>
              <a:t>‹#›</a:t>
            </a:fld>
            <a:endParaRPr lang="ko-KR" altLang="en-US" dirty="0"/>
          </a:p>
        </p:txBody>
      </p:sp>
      <p:sp>
        <p:nvSpPr>
          <p:cNvPr id="8" name="오각형 7"/>
          <p:cNvSpPr/>
          <p:nvPr userDrawn="1"/>
        </p:nvSpPr>
        <p:spPr>
          <a:xfrm>
            <a:off x="1" y="65094"/>
            <a:ext cx="8667776" cy="598487"/>
          </a:xfrm>
          <a:prstGeom prst="homePlate">
            <a:avLst/>
          </a:prstGeom>
          <a:gradFill flip="none" rotWithShape="1">
            <a:gsLst>
              <a:gs pos="0">
                <a:srgbClr val="2D2D8A">
                  <a:lumMod val="75000"/>
                  <a:shade val="30000"/>
                  <a:satMod val="115000"/>
                </a:srgbClr>
              </a:gs>
              <a:gs pos="50000">
                <a:srgbClr val="2D2D8A">
                  <a:lumMod val="75000"/>
                  <a:shade val="67500"/>
                  <a:satMod val="115000"/>
                </a:srgbClr>
              </a:gs>
              <a:gs pos="100000">
                <a:srgbClr val="2D2D8A">
                  <a:lumMod val="75000"/>
                  <a:shade val="100000"/>
                  <a:satMod val="115000"/>
                </a:srgbClr>
              </a:gs>
            </a:gsLst>
            <a:lin ang="0" scaled="1"/>
            <a:tileRect/>
          </a:gradFill>
          <a:ln w="25400" cap="flat" cmpd="sng" algn="ctr">
            <a:noFill/>
            <a:prstDash val="solid"/>
          </a:ln>
          <a:effectLst/>
        </p:spPr>
        <p:txBody>
          <a:bodyPr anchor="ctr"/>
          <a:lstStyle/>
          <a:p>
            <a:pPr algn="ctr" fontAlgn="auto" latinLnBrk="0">
              <a:spcBef>
                <a:spcPts val="0"/>
              </a:spcBef>
              <a:spcAft>
                <a:spcPts val="0"/>
              </a:spcAft>
              <a:defRPr/>
            </a:pPr>
            <a:endParaRPr kumimoji="0" lang="ko-KR" altLang="en-US" kern="0" dirty="0">
              <a:solidFill>
                <a:srgbClr val="FFFFFF"/>
              </a:solidFill>
              <a:latin typeface="HY견고딕" pitchFamily="18" charset="-127"/>
              <a:ea typeface="HY견고딕" pitchFamily="18" charset="-127"/>
            </a:endParaRPr>
          </a:p>
        </p:txBody>
      </p:sp>
      <p:pic>
        <p:nvPicPr>
          <p:cNvPr id="9" name="Picture 4" descr="PPP_CGEN1_Green_Box"/>
          <p:cNvPicPr>
            <a:picLocks noChangeAspect="1" noChangeArrowheads="1"/>
          </p:cNvPicPr>
          <p:nvPr userDrawn="1"/>
        </p:nvPicPr>
        <p:blipFill>
          <a:blip r:embed="rId2" cstate="print"/>
          <a:srcRect/>
          <a:stretch>
            <a:fillRect/>
          </a:stretch>
        </p:blipFill>
        <p:spPr bwMode="auto">
          <a:xfrm>
            <a:off x="39555" y="112713"/>
            <a:ext cx="763588" cy="576262"/>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5473" name="Picture 1" descr="D:\KEPCO\02_파워포인트\2010_파워포인트\1분기\4593_해외사업개발처(강숙현)_0402\03_master.jpg"/>
          <p:cNvPicPr>
            <a:picLocks noChangeAspect="1" noChangeArrowheads="1"/>
          </p:cNvPicPr>
          <p:nvPr/>
        </p:nvPicPr>
        <p:blipFill>
          <a:blip r:embed="rId16" cstate="print"/>
          <a:srcRect/>
          <a:stretch>
            <a:fillRect/>
          </a:stretch>
        </p:blipFill>
        <p:spPr bwMode="auto">
          <a:xfrm>
            <a:off x="0" y="0"/>
            <a:ext cx="9906000" cy="6858000"/>
          </a:xfrm>
          <a:prstGeom prst="rect">
            <a:avLst/>
          </a:prstGeom>
          <a:noFill/>
        </p:spPr>
      </p:pic>
      <p:sp>
        <p:nvSpPr>
          <p:cNvPr id="2051" name="제목 개체 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2052" name="텍스트 개체 틀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4" name="날짜 개체 틀 3"/>
          <p:cNvSpPr>
            <a:spLocks noGrp="1"/>
          </p:cNvSpPr>
          <p:nvPr>
            <p:ph type="dt" sz="half" idx="2"/>
          </p:nvPr>
        </p:nvSpPr>
        <p:spPr>
          <a:xfrm>
            <a:off x="495300" y="6356361"/>
            <a:ext cx="23114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endParaRPr lang="ko-KR" altLang="en-US" dirty="0"/>
          </a:p>
        </p:txBody>
      </p:sp>
      <p:sp>
        <p:nvSpPr>
          <p:cNvPr id="5" name="바닥글 개체 틀 4"/>
          <p:cNvSpPr>
            <a:spLocks noGrp="1"/>
          </p:cNvSpPr>
          <p:nvPr>
            <p:ph type="ftr" sz="quarter" idx="3"/>
          </p:nvPr>
        </p:nvSpPr>
        <p:spPr>
          <a:xfrm>
            <a:off x="3384550" y="6356361"/>
            <a:ext cx="31369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ko-KR" altLang="en-US" dirty="0"/>
          </a:p>
        </p:txBody>
      </p:sp>
      <p:sp>
        <p:nvSpPr>
          <p:cNvPr id="6" name="슬라이드 번호 개체 틀 5"/>
          <p:cNvSpPr>
            <a:spLocks noGrp="1"/>
          </p:cNvSpPr>
          <p:nvPr>
            <p:ph type="sldNum" sz="quarter" idx="4"/>
          </p:nvPr>
        </p:nvSpPr>
        <p:spPr>
          <a:xfrm>
            <a:off x="0" y="6356361"/>
            <a:ext cx="2311400" cy="365125"/>
          </a:xfrm>
          <a:prstGeom prst="rect">
            <a:avLst/>
          </a:prstGeom>
        </p:spPr>
        <p:txBody>
          <a:bodyPr vert="horz" lIns="91440" tIns="45720" rIns="91440" bIns="45720" rtlCol="0" anchor="ctr"/>
          <a:lstStyle>
            <a:lvl1pPr algn="l" fontAlgn="auto">
              <a:spcBef>
                <a:spcPts val="0"/>
              </a:spcBef>
              <a:spcAft>
                <a:spcPts val="0"/>
              </a:spcAft>
              <a:defRPr kumimoji="0" sz="1200" b="1">
                <a:solidFill>
                  <a:schemeClr val="tx1"/>
                </a:solidFill>
                <a:latin typeface="+mn-lt"/>
                <a:ea typeface="+mn-ea"/>
              </a:defRPr>
            </a:lvl1pPr>
          </a:lstStyle>
          <a:p>
            <a:pPr>
              <a:defRPr/>
            </a:pPr>
            <a:fld id="{7F79FEDC-A55B-4BC4-ABF0-53DC7B420B7F}" type="slidenum">
              <a:rPr lang="ko-KR" altLang="en-US"/>
              <a:pPr>
                <a:defRPr/>
              </a:pPr>
              <a:t>‹#›</a:t>
            </a:fld>
            <a:endParaRPr lang="ko-KR" altLang="en-US" dirty="0"/>
          </a:p>
        </p:txBody>
      </p:sp>
      <p:sp>
        <p:nvSpPr>
          <p:cNvPr id="8" name="직각 삼각형 7"/>
          <p:cNvSpPr/>
          <p:nvPr/>
        </p:nvSpPr>
        <p:spPr bwMode="auto">
          <a:xfrm rot="16200000">
            <a:off x="6232201" y="6436331"/>
            <a:ext cx="301625" cy="541735"/>
          </a:xfrm>
          <a:prstGeom prst="rtTriangle">
            <a:avLst/>
          </a:prstGeom>
          <a:solidFill>
            <a:srgbClr val="2D2D8A">
              <a:lumMod val="75000"/>
            </a:srgbClr>
          </a:solidFill>
          <a:ln w="25400" cap="flat" cmpd="sng" algn="ctr">
            <a:noFill/>
            <a:prstDash val="solid"/>
          </a:ln>
          <a:effectLst/>
        </p:spPr>
        <p:txBody>
          <a:bodyPr anchor="ctr"/>
          <a:lstStyle/>
          <a:p>
            <a:pPr algn="ctr" fontAlgn="auto" latinLnBrk="0">
              <a:spcBef>
                <a:spcPts val="0"/>
              </a:spcBef>
              <a:spcAft>
                <a:spcPts val="0"/>
              </a:spcAft>
              <a:defRPr/>
            </a:pPr>
            <a:endParaRPr kumimoji="0" lang="ko-KR" altLang="en-US" sz="1600" kern="0" dirty="0">
              <a:solidFill>
                <a:srgbClr val="FFFFFF"/>
              </a:solidFill>
              <a:latin typeface="굴림"/>
              <a:ea typeface="굴림"/>
            </a:endParaRPr>
          </a:p>
        </p:txBody>
      </p:sp>
      <p:sp>
        <p:nvSpPr>
          <p:cNvPr id="9" name="직사각형 8"/>
          <p:cNvSpPr/>
          <p:nvPr/>
        </p:nvSpPr>
        <p:spPr bwMode="auto">
          <a:xfrm>
            <a:off x="6653875" y="6556386"/>
            <a:ext cx="3252126" cy="301625"/>
          </a:xfrm>
          <a:prstGeom prst="rect">
            <a:avLst/>
          </a:prstGeom>
          <a:solidFill>
            <a:srgbClr val="2D2D8A">
              <a:lumMod val="75000"/>
            </a:srgbClr>
          </a:solidFill>
          <a:ln w="25400" cap="flat" cmpd="sng" algn="ctr">
            <a:noFill/>
            <a:prstDash val="solid"/>
          </a:ln>
          <a:effectLst/>
        </p:spPr>
        <p:txBody>
          <a:bodyPr wrap="none" anchor="ctr"/>
          <a:lstStyle/>
          <a:p>
            <a:pPr algn="r" fontAlgn="auto" latinLnBrk="0">
              <a:spcBef>
                <a:spcPts val="0"/>
              </a:spcBef>
              <a:spcAft>
                <a:spcPts val="0"/>
              </a:spcAft>
              <a:defRPr/>
            </a:pPr>
            <a:r>
              <a:rPr kumimoji="0" lang="en-US" altLang="ko-KR" sz="1200" kern="0" dirty="0" smtClean="0">
                <a:solidFill>
                  <a:srgbClr val="FFFFFF"/>
                </a:solidFill>
                <a:latin typeface="HY견고딕" pitchFamily="18" charset="-127"/>
                <a:ea typeface="HY견고딕" pitchFamily="18" charset="-127"/>
              </a:rPr>
              <a:t>Korea</a:t>
            </a:r>
            <a:r>
              <a:rPr kumimoji="0" lang="en-US" altLang="ko-KR" sz="1200" kern="0" baseline="0" dirty="0" smtClean="0">
                <a:solidFill>
                  <a:srgbClr val="FFFFFF"/>
                </a:solidFill>
                <a:latin typeface="HY견고딕" pitchFamily="18" charset="-127"/>
                <a:ea typeface="HY견고딕" pitchFamily="18" charset="-127"/>
              </a:rPr>
              <a:t> Electric Power Corporation</a:t>
            </a:r>
            <a:endParaRPr kumimoji="0" lang="ko-KR" altLang="en-US" sz="1200" kern="0" dirty="0">
              <a:solidFill>
                <a:srgbClr val="FFFFFF"/>
              </a:solidFill>
              <a:latin typeface="HY견고딕" pitchFamily="18" charset="-127"/>
              <a:ea typeface="HY견고딕" pitchFamily="18" charset="-127"/>
            </a:endParaRPr>
          </a:p>
        </p:txBody>
      </p:sp>
      <p:sp>
        <p:nvSpPr>
          <p:cNvPr id="14" name="Line 98"/>
          <p:cNvSpPr>
            <a:spLocks noChangeShapeType="1"/>
          </p:cNvSpPr>
          <p:nvPr/>
        </p:nvSpPr>
        <p:spPr bwMode="auto">
          <a:xfrm>
            <a:off x="4" y="723900"/>
            <a:ext cx="8640000" cy="0"/>
          </a:xfrm>
          <a:prstGeom prst="line">
            <a:avLst/>
          </a:prstGeom>
          <a:noFill/>
          <a:ln w="28575" cap="rnd">
            <a:solidFill>
              <a:schemeClr val="tx2">
                <a:lumMod val="50000"/>
              </a:schemeClr>
            </a:solidFill>
            <a:prstDash val="sysDot"/>
            <a:round/>
            <a:headEnd/>
            <a:tailEnd/>
          </a:ln>
        </p:spPr>
        <p:txBody>
          <a:bodyPr/>
          <a:lstStyle/>
          <a:p>
            <a:pPr>
              <a:defRPr/>
            </a:pPr>
            <a:endParaRPr lang="ko-KR" altLang="en-US" dirty="0"/>
          </a:p>
        </p:txBody>
      </p:sp>
      <p:sp>
        <p:nvSpPr>
          <p:cNvPr id="16" name="Line 98"/>
          <p:cNvSpPr>
            <a:spLocks noChangeShapeType="1"/>
          </p:cNvSpPr>
          <p:nvPr/>
        </p:nvSpPr>
        <p:spPr bwMode="auto">
          <a:xfrm>
            <a:off x="4" y="781050"/>
            <a:ext cx="8640000" cy="0"/>
          </a:xfrm>
          <a:prstGeom prst="line">
            <a:avLst/>
          </a:prstGeom>
          <a:noFill/>
          <a:ln w="28575" cap="rnd">
            <a:solidFill>
              <a:srgbClr val="009999"/>
            </a:solidFill>
            <a:prstDash val="sysDot"/>
            <a:round/>
            <a:headEnd/>
            <a:tailEnd/>
          </a:ln>
        </p:spPr>
        <p:txBody>
          <a:bodyPr/>
          <a:lstStyle/>
          <a:p>
            <a:pPr>
              <a:defRPr/>
            </a:pPr>
            <a:endParaRPr lang="ko-KR" altLang="en-US" dirty="0"/>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801" r:id="rId13"/>
    <p:sldLayoutId id="2147483802" r:id="rId14"/>
  </p:sldLayoutIdLst>
  <p:hf hdr="0" ftr="0" dt="0"/>
  <p:txStyles>
    <p:titleStyle>
      <a:lvl1pPr algn="ctr" rtl="0" eaLnBrk="0" fontAlgn="base" latinLnBrk="1" hangingPunct="0">
        <a:spcBef>
          <a:spcPct val="0"/>
        </a:spcBef>
        <a:spcAft>
          <a:spcPct val="0"/>
        </a:spcAft>
        <a:defRPr sz="4400" kern="120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p:titleStyle>
    <p:body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2.png"/><Relationship Id="rId7" Type="http://schemas.openxmlformats.org/officeDocument/2006/relationships/image" Target="../media/image25.jpeg"/><Relationship Id="rId12"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1.jpeg"/><Relationship Id="rId5" Type="http://schemas.openxmlformats.org/officeDocument/2006/relationships/image" Target="../media/image28.jpeg"/><Relationship Id="rId10" Type="http://schemas.openxmlformats.org/officeDocument/2006/relationships/image" Target="../media/image26.jpeg"/><Relationship Id="rId4" Type="http://schemas.openxmlformats.org/officeDocument/2006/relationships/image" Target="../media/image23.jpeg"/><Relationship Id="rId9" Type="http://schemas.openxmlformats.org/officeDocument/2006/relationships/image" Target="../media/image3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0.gif"/><Relationship Id="rId5" Type="http://schemas.openxmlformats.org/officeDocument/2006/relationships/image" Target="../media/image49.gif"/><Relationship Id="rId4" Type="http://schemas.openxmlformats.org/officeDocument/2006/relationships/image" Target="../media/image48.gif"/></Relationships>
</file>

<file path=ppt/slides/_rels/slide21.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51.jpeg"/><Relationship Id="rId7" Type="http://schemas.openxmlformats.org/officeDocument/2006/relationships/hyperlink" Target="http://www.google.co.kr/imgres?imgurl=http://www.travelhouseuk.co.uk/travelGallery/var/albums/flags-635972887/Nigeria_Flag.jpg?m=1296816701&amp;imgrefurl=http://www.travelhouseuk.co.uk/travelGallery/index.php/flags-635972887/Nigeria_Flag&amp;usg=__E4iHaEWvJ6jy1jRjDC5Bf5AMoZU=&amp;h=276&amp;w=415&amp;sz=6&amp;hl=ko&amp;start=1&amp;zoom=1&amp;um=1&amp;itbs=1&amp;tbnid=y5h4h9BUb5IN2M:&amp;tbnh=83&amp;tbnw=125&amp;prev=/images?q=nigeria+plag&amp;um=1&amp;hl=ko&amp;newwindow=1&amp;tbm=isch&amp;ei=j0OlTcGQIYvyvwPG17X7C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hyperlink" Target="http://www.google.co.kr/imgres?imgurl=http://collegehills.org/files/Photos/mics.%20pictures%20for%20site%20use/Nigeria%20map.jpg&amp;imgrefurl=http://collegehills.org/291203.ihtml&amp;usg=__Me-z_MUF-7gEBjqHHj6m7lmrG7I=&amp;h=537&amp;w=535&amp;sz=55&amp;hl=ko&amp;start=6&amp;zoom=1&amp;um=1&amp;itbs=1&amp;tbnid=9__zWL19KseSHM:&amp;tbnh=132&amp;tbnw=132&amp;prev=/images?q=nigiria+map&amp;um=1&amp;hl=ko&amp;newwindow=1&amp;tbm=isch&amp;ei=XUKlTYPHGIeCvgP7roCBCQ" TargetMode="Externa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jpeg"/><Relationship Id="rId7" Type="http://schemas.openxmlformats.org/officeDocument/2006/relationships/image" Target="../media/image58.jpeg"/><Relationship Id="rId12" Type="http://schemas.openxmlformats.org/officeDocument/2006/relationships/image" Target="../media/image6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jpeg"/><Relationship Id="rId5" Type="http://schemas.openxmlformats.org/officeDocument/2006/relationships/image" Target="../media/image56.png"/><Relationship Id="rId10" Type="http://schemas.openxmlformats.org/officeDocument/2006/relationships/image" Target="../media/image61.jpeg"/><Relationship Id="rId4" Type="http://schemas.openxmlformats.org/officeDocument/2006/relationships/image" Target="../media/image55.png"/><Relationship Id="rId9" Type="http://schemas.openxmlformats.org/officeDocument/2006/relationships/image" Target="../media/image60.jpeg"/></Relationships>
</file>

<file path=ppt/slides/_rels/slide2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notesSlide" Target="../notesSlides/notesSlide22.xml"/><Relationship Id="rId7" Type="http://schemas.openxmlformats.org/officeDocument/2006/relationships/image" Target="../media/image67.png"/><Relationship Id="rId12" Type="http://schemas.openxmlformats.org/officeDocument/2006/relationships/image" Target="../media/image71.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66.png"/><Relationship Id="rId11" Type="http://schemas.openxmlformats.org/officeDocument/2006/relationships/image" Target="../media/image22.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hyperlink" Target="http://kr.srd.yahoo.com/_ylt=A3ehCpAnBqRN8CcAH8a8FfZ6/SIG=126ckq6kt/EXP=1302623911/**http:/www.vietcatholic.net/pics/KazakhstanMap.jp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png"/><Relationship Id="rId4" Type="http://schemas.openxmlformats.org/officeDocument/2006/relationships/image" Target="../media/image7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3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35.xml.rels><?xml version="1.0" encoding="UTF-8" standalone="yes"?>
<Relationships xmlns="http://schemas.openxmlformats.org/package/2006/relationships"><Relationship Id="rId3" Type="http://schemas.openxmlformats.org/officeDocument/2006/relationships/image" Target="../media/image86.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gif"/><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Box 4"/>
          <p:cNvSpPr txBox="1">
            <a:spLocks noChangeArrowheads="1"/>
          </p:cNvSpPr>
          <p:nvPr/>
        </p:nvSpPr>
        <p:spPr bwMode="auto">
          <a:xfrm>
            <a:off x="3563520" y="3932168"/>
            <a:ext cx="3071817" cy="523220"/>
          </a:xfrm>
          <a:prstGeom prst="rect">
            <a:avLst/>
          </a:prstGeom>
          <a:noFill/>
          <a:ln w="9525">
            <a:noFill/>
            <a:miter lim="800000"/>
            <a:headEnd/>
            <a:tailEnd/>
          </a:ln>
        </p:spPr>
        <p:txBody>
          <a:bodyPr wrap="square">
            <a:spAutoFit/>
          </a:bodyPr>
          <a:lstStyle/>
          <a:p>
            <a:r>
              <a:rPr lang="en-US" altLang="ko-KR" sz="2800" dirty="0" smtClean="0">
                <a:solidFill>
                  <a:srgbClr val="0070C0"/>
                </a:solidFill>
                <a:latin typeface="Arial" pitchFamily="34" charset="0"/>
                <a:cs typeface="Arial" pitchFamily="34" charset="0"/>
              </a:rPr>
              <a:t>July 2011</a:t>
            </a:r>
            <a:endParaRPr lang="ko-KR" altLang="en-US" sz="2800" dirty="0">
              <a:solidFill>
                <a:srgbClr val="0070C0"/>
              </a:solidFill>
              <a:latin typeface="Arial" pitchFamily="34" charset="0"/>
              <a:cs typeface="Arial" pitchFamily="34" charset="0"/>
            </a:endParaRPr>
          </a:p>
        </p:txBody>
      </p:sp>
      <p:sp>
        <p:nvSpPr>
          <p:cNvPr id="4" name="Text Box 11"/>
          <p:cNvSpPr txBox="1">
            <a:spLocks noChangeArrowheads="1"/>
          </p:cNvSpPr>
          <p:nvPr/>
        </p:nvSpPr>
        <p:spPr bwMode="auto">
          <a:xfrm>
            <a:off x="0" y="1045028"/>
            <a:ext cx="9318171" cy="400110"/>
          </a:xfrm>
          <a:prstGeom prst="rect">
            <a:avLst/>
          </a:prstGeom>
          <a:noFill/>
          <a:ln w="12700" algn="ctr">
            <a:noFill/>
            <a:miter lim="800000"/>
            <a:headEnd/>
            <a:tailEnd/>
          </a:ln>
          <a:effectLst>
            <a:prstShdw prst="shdw18" dist="17961" dir="13500000">
              <a:schemeClr val="accent1">
                <a:gamma/>
                <a:shade val="60000"/>
                <a:invGamma/>
              </a:schemeClr>
            </a:prstShdw>
          </a:effectLst>
        </p:spPr>
        <p:txBody>
          <a:bodyPr wrap="square">
            <a:spAutoFit/>
          </a:bodyPr>
          <a:lstStyle/>
          <a:p>
            <a:pPr eaLnBrk="0" hangingPunct="0">
              <a:defRPr/>
            </a:pPr>
            <a:r>
              <a:rPr lang="en-US" altLang="ko-KR" sz="2000" i="1" dirty="0" smtClean="0">
                <a:ln w="12700">
                  <a:solidFill>
                    <a:sysClr val="windowText" lastClr="000000"/>
                  </a:solidFill>
                  <a:prstDash val="solid"/>
                </a:ln>
                <a:solidFill>
                  <a:schemeClr val="bg1"/>
                </a:solidFill>
                <a:effectLst>
                  <a:outerShdw blurRad="41275" dist="20320" dir="1800000" algn="tl" rotWithShape="0">
                    <a:srgbClr val="000000">
                      <a:alpha val="40000"/>
                    </a:srgbClr>
                  </a:outerShdw>
                </a:effectLst>
                <a:latin typeface="HY헤드라인M" pitchFamily="18" charset="-127"/>
                <a:ea typeface="HY헤드라인M" pitchFamily="18" charset="-127"/>
              </a:rPr>
              <a:t>High-level Workshop on  PPP Implementation in the Energy Sector in Africa </a:t>
            </a:r>
            <a:endParaRPr lang="en-US" altLang="ko-KR" sz="2000" i="1" dirty="0">
              <a:ln w="12700">
                <a:solidFill>
                  <a:sysClr val="windowText" lastClr="000000"/>
                </a:solidFill>
                <a:prstDash val="solid"/>
              </a:ln>
              <a:solidFill>
                <a:schemeClr val="bg1"/>
              </a:solidFill>
              <a:effectLst>
                <a:outerShdw blurRad="41275" dist="20320" dir="1800000" algn="tl" rotWithShape="0">
                  <a:srgbClr val="000000">
                    <a:alpha val="40000"/>
                  </a:srgbClr>
                </a:outerShdw>
              </a:effectLst>
              <a:latin typeface="HY헤드라인M" pitchFamily="18" charset="-127"/>
              <a:ea typeface="HY헤드라인M" pitchFamily="18" charset="-127"/>
            </a:endParaRPr>
          </a:p>
        </p:txBody>
      </p:sp>
      <p:sp>
        <p:nvSpPr>
          <p:cNvPr id="5" name="Text Box 12"/>
          <p:cNvSpPr txBox="1">
            <a:spLocks noChangeArrowheads="1"/>
          </p:cNvSpPr>
          <p:nvPr/>
        </p:nvSpPr>
        <p:spPr bwMode="auto">
          <a:xfrm>
            <a:off x="281081" y="1925217"/>
            <a:ext cx="9142246" cy="1292662"/>
          </a:xfrm>
          <a:prstGeom prst="rect">
            <a:avLst/>
          </a:prstGeom>
          <a:noFill/>
          <a:ln w="12700" algn="ctr">
            <a:noFill/>
            <a:miter lim="800000"/>
            <a:headEnd/>
            <a:tailEnd/>
          </a:ln>
          <a:effectLst>
            <a:prstShdw prst="shdw18" dist="17961" dir="13500000">
              <a:schemeClr val="accent1">
                <a:gamma/>
                <a:shade val="60000"/>
                <a:invGamma/>
              </a:schemeClr>
            </a:prstShdw>
          </a:effectLst>
          <a:scene3d>
            <a:camera prst="orthographicFront"/>
            <a:lightRig rig="threePt" dir="t"/>
          </a:scene3d>
          <a:sp3d>
            <a:bevelT prst="relaxedInset"/>
          </a:sp3d>
        </p:spPr>
        <p:txBody>
          <a:bodyPr wrap="none">
            <a:spAutoFit/>
          </a:bodyPr>
          <a:lstStyle/>
          <a:p>
            <a:pPr eaLnBrk="0" hangingPunct="0">
              <a:spcBef>
                <a:spcPct val="0"/>
              </a:spcBef>
              <a:buClrTx/>
              <a:defRPr/>
            </a:pPr>
            <a:r>
              <a:rPr lang="en-US" altLang="ko-KR" sz="3600" dirty="0" smtClean="0">
                <a:ln w="12700">
                  <a:solidFill>
                    <a:sysClr val="windowText" lastClr="000000"/>
                  </a:solidFill>
                  <a:prstDash val="solid"/>
                </a:ln>
                <a:gradFill flip="none" rotWithShape="1">
                  <a:gsLst>
                    <a:gs pos="0">
                      <a:schemeClr val="bg1"/>
                    </a:gs>
                    <a:gs pos="50000">
                      <a:schemeClr val="bg1"/>
                    </a:gs>
                    <a:gs pos="100000">
                      <a:srgbClr val="CCFF66"/>
                    </a:gs>
                  </a:gsLst>
                  <a:lin ang="5400000" scaled="1"/>
                  <a:tileRect/>
                </a:gradFill>
                <a:effectLst>
                  <a:outerShdw blurRad="41275" dist="20320" dir="1800000" algn="tl" rotWithShape="0">
                    <a:srgbClr val="000000">
                      <a:alpha val="40000"/>
                    </a:srgbClr>
                  </a:outerShdw>
                </a:effectLst>
                <a:latin typeface="HY헤드라인M" pitchFamily="18" charset="-127"/>
                <a:ea typeface="HY헤드라인M" pitchFamily="18" charset="-127"/>
              </a:rPr>
              <a:t>Co-operation  between Africa and Korea</a:t>
            </a:r>
          </a:p>
          <a:p>
            <a:pPr eaLnBrk="0" hangingPunct="0">
              <a:lnSpc>
                <a:spcPct val="150000"/>
              </a:lnSpc>
              <a:spcBef>
                <a:spcPct val="0"/>
              </a:spcBef>
              <a:buClrTx/>
              <a:defRPr/>
            </a:pPr>
            <a:r>
              <a:rPr lang="en-US" altLang="ko-KR" sz="2800" i="1" dirty="0" smtClean="0">
                <a:ln w="12700">
                  <a:solidFill>
                    <a:sysClr val="windowText" lastClr="000000"/>
                  </a:solidFill>
                  <a:prstDash val="solid"/>
                </a:ln>
                <a:solidFill>
                  <a:schemeClr val="bg1"/>
                </a:solidFill>
                <a:effectLst>
                  <a:outerShdw blurRad="41275" dist="20320" dir="1800000" algn="tl" rotWithShape="0">
                    <a:srgbClr val="000000">
                      <a:alpha val="40000"/>
                    </a:srgbClr>
                  </a:outerShdw>
                </a:effectLst>
                <a:latin typeface="HY헤드라인M" pitchFamily="18" charset="-127"/>
                <a:ea typeface="HY헤드라인M" pitchFamily="18" charset="-127"/>
              </a:rPr>
              <a:t>in Generation and Transmission Project</a:t>
            </a:r>
            <a:endParaRPr lang="en-US" altLang="ko-KR" sz="2800" i="1" dirty="0">
              <a:ln w="12700">
                <a:solidFill>
                  <a:sysClr val="windowText" lastClr="000000"/>
                </a:solidFill>
                <a:prstDash val="solid"/>
              </a:ln>
              <a:solidFill>
                <a:schemeClr val="bg1"/>
              </a:solidFill>
              <a:effectLst>
                <a:outerShdw blurRad="41275" dist="20320" dir="1800000" algn="tl" rotWithShape="0">
                  <a:srgbClr val="000000">
                    <a:alpha val="40000"/>
                  </a:srgbClr>
                </a:outerShdw>
              </a:effectLst>
              <a:latin typeface="HY헤드라인M" pitchFamily="18" charset="-127"/>
              <a:ea typeface="HY헤드라인M" pitchFamily="18" charset="-127"/>
            </a:endParaRPr>
          </a:p>
        </p:txBody>
      </p:sp>
      <p:pic>
        <p:nvPicPr>
          <p:cNvPr id="6" name="그림 12" descr="logo.png"/>
          <p:cNvPicPr>
            <a:picLocks noChangeAspect="1"/>
          </p:cNvPicPr>
          <p:nvPr/>
        </p:nvPicPr>
        <p:blipFill>
          <a:blip r:embed="rId3" cstate="print"/>
          <a:srcRect t="-7439" r="72882"/>
          <a:stretch>
            <a:fillRect/>
          </a:stretch>
        </p:blipFill>
        <p:spPr bwMode="auto">
          <a:xfrm>
            <a:off x="5094516" y="4894904"/>
            <a:ext cx="609599" cy="476044"/>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l="-781" t="18453" r="51079" b="71825"/>
          <a:stretch>
            <a:fillRect/>
          </a:stretch>
        </p:blipFill>
        <p:spPr bwMode="auto">
          <a:xfrm>
            <a:off x="0" y="304801"/>
            <a:ext cx="4847771" cy="711200"/>
          </a:xfrm>
          <a:prstGeom prst="rect">
            <a:avLst/>
          </a:prstGeom>
          <a:noFill/>
          <a:ln w="9525">
            <a:noFill/>
            <a:miter lim="800000"/>
            <a:headEnd/>
            <a:tailEnd/>
          </a:ln>
        </p:spPr>
      </p:pic>
      <p:sp>
        <p:nvSpPr>
          <p:cNvPr id="7" name="TextBox 6"/>
          <p:cNvSpPr txBox="1"/>
          <p:nvPr/>
        </p:nvSpPr>
        <p:spPr>
          <a:xfrm>
            <a:off x="5558971" y="4905828"/>
            <a:ext cx="4347029" cy="430887"/>
          </a:xfrm>
          <a:prstGeom prst="rect">
            <a:avLst/>
          </a:prstGeom>
          <a:noFill/>
        </p:spPr>
        <p:txBody>
          <a:bodyPr wrap="square" rtlCol="0">
            <a:spAutoFit/>
          </a:bodyPr>
          <a:lstStyle/>
          <a:p>
            <a:r>
              <a:rPr lang="en-US" altLang="ko-KR" sz="2200" spc="-100" dirty="0" smtClean="0">
                <a:solidFill>
                  <a:srgbClr val="0000CC"/>
                </a:solidFill>
                <a:effectLst>
                  <a:outerShdw blurRad="38100" dist="38100" dir="2700000" algn="tl">
                    <a:srgbClr val="000000">
                      <a:alpha val="43137"/>
                    </a:srgbClr>
                  </a:outerShdw>
                </a:effectLst>
              </a:rPr>
              <a:t>Korea Electric Power Corporation</a:t>
            </a:r>
            <a:endParaRPr lang="ko-KR" altLang="en-US" sz="2200" spc="-100" dirty="0">
              <a:solidFill>
                <a:srgbClr val="0000CC"/>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 Box 6"/>
          <p:cNvSpPr txBox="1">
            <a:spLocks noChangeArrowheads="1"/>
          </p:cNvSpPr>
          <p:nvPr/>
        </p:nvSpPr>
        <p:spPr bwMode="auto">
          <a:xfrm>
            <a:off x="157129" y="88920"/>
            <a:ext cx="6942926" cy="55399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l">
              <a:defRPr/>
            </a:pPr>
            <a:r>
              <a:rPr lang="en-US" altLang="ko-KR" sz="3000" dirty="0" smtClean="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rPr>
              <a:t>Operational Capabilities : T &amp; D Loss</a:t>
            </a:r>
          </a:p>
        </p:txBody>
      </p:sp>
      <p:sp>
        <p:nvSpPr>
          <p:cNvPr id="68" name="모서리가 둥근 직사각형 67"/>
          <p:cNvSpPr/>
          <p:nvPr/>
        </p:nvSpPr>
        <p:spPr>
          <a:xfrm>
            <a:off x="418402" y="3990900"/>
            <a:ext cx="9011348" cy="2448000"/>
          </a:xfrm>
          <a:prstGeom prst="roundRect">
            <a:avLst>
              <a:gd name="adj" fmla="val 2358"/>
            </a:avLst>
          </a:prstGeom>
          <a:gradFill flip="none" rotWithShape="1">
            <a:gsLst>
              <a:gs pos="0">
                <a:schemeClr val="bg1">
                  <a:alpha val="60000"/>
                </a:schemeClr>
              </a:gs>
              <a:gs pos="50000">
                <a:schemeClr val="bg1"/>
              </a:gs>
              <a:gs pos="100000">
                <a:srgbClr val="D6EDBD"/>
              </a:gs>
            </a:gsLst>
            <a:lin ang="2700000" scaled="1"/>
            <a:tileRect/>
          </a:gradFill>
          <a:ln w="25400" cap="flat" cmpd="sng" algn="ctr">
            <a:gradFill flip="none" rotWithShape="1">
              <a:gsLst>
                <a:gs pos="0">
                  <a:srgbClr val="002200"/>
                </a:gs>
                <a:gs pos="50000">
                  <a:srgbClr val="00B050"/>
                </a:gs>
                <a:gs pos="100000">
                  <a:srgbClr val="92D050"/>
                </a:gs>
              </a:gsLst>
              <a:lin ang="5400000" scaled="1"/>
              <a:tileRect/>
            </a:gradFill>
            <a:prstDash val="solid"/>
          </a:ln>
          <a:effectLst>
            <a:glow rad="63500">
              <a:schemeClr val="accent3">
                <a:satMod val="175000"/>
                <a:alpha val="40000"/>
              </a:schemeClr>
            </a:glow>
          </a:effectLst>
        </p:spPr>
        <p:txBody>
          <a:bodyPr anchor="ctr"/>
          <a:lstStyle/>
          <a:p>
            <a:pPr fontAlgn="auto" latinLnBrk="0">
              <a:spcBef>
                <a:spcPts val="0"/>
              </a:spcBef>
              <a:spcAft>
                <a:spcPts val="0"/>
              </a:spcAft>
              <a:defRPr/>
            </a:pPr>
            <a:endParaRPr kumimoji="0" lang="ko-KR" altLang="en-US" b="0" kern="0">
              <a:solidFill>
                <a:sysClr val="windowText" lastClr="000000"/>
              </a:solidFill>
              <a:latin typeface="Arial" pitchFamily="34" charset="0"/>
              <a:ea typeface="맑은 고딕"/>
              <a:cs typeface="Arial" pitchFamily="34" charset="0"/>
            </a:endParaRPr>
          </a:p>
        </p:txBody>
      </p:sp>
      <p:sp>
        <p:nvSpPr>
          <p:cNvPr id="71" name="모서리가 둥근 직사각형 70"/>
          <p:cNvSpPr/>
          <p:nvPr/>
        </p:nvSpPr>
        <p:spPr>
          <a:xfrm>
            <a:off x="488687" y="1072783"/>
            <a:ext cx="8943353" cy="2546797"/>
          </a:xfrm>
          <a:prstGeom prst="roundRect">
            <a:avLst>
              <a:gd name="adj" fmla="val 2358"/>
            </a:avLst>
          </a:prstGeom>
          <a:gradFill flip="none" rotWithShape="1">
            <a:gsLst>
              <a:gs pos="0">
                <a:schemeClr val="bg1">
                  <a:alpha val="60000"/>
                </a:schemeClr>
              </a:gs>
              <a:gs pos="50000">
                <a:schemeClr val="bg1"/>
              </a:gs>
              <a:gs pos="100000">
                <a:schemeClr val="accent1">
                  <a:lumMod val="20000"/>
                  <a:lumOff val="80000"/>
                </a:schemeClr>
              </a:gs>
            </a:gsLst>
            <a:lin ang="2700000" scaled="1"/>
            <a:tileRect/>
          </a:gradFill>
          <a:ln w="25400" cap="flat" cmpd="sng" algn="ctr">
            <a:gradFill flip="none" rotWithShape="1">
              <a:gsLst>
                <a:gs pos="0">
                  <a:schemeClr val="tx2">
                    <a:lumMod val="50000"/>
                  </a:schemeClr>
                </a:gs>
                <a:gs pos="50000">
                  <a:schemeClr val="accent1">
                    <a:lumMod val="75000"/>
                  </a:schemeClr>
                </a:gs>
                <a:gs pos="100000">
                  <a:schemeClr val="tx2">
                    <a:lumMod val="40000"/>
                    <a:lumOff val="60000"/>
                  </a:schemeClr>
                </a:gs>
              </a:gsLst>
              <a:lin ang="5400000" scaled="1"/>
              <a:tileRect/>
            </a:gradFill>
            <a:prstDash val="solid"/>
          </a:ln>
          <a:effectLst>
            <a:glow rad="63500">
              <a:schemeClr val="accent1">
                <a:satMod val="175000"/>
                <a:alpha val="40000"/>
              </a:schemeClr>
            </a:glo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Text" lastClr="000000"/>
              </a:solidFill>
              <a:effectLst/>
              <a:uLnTx/>
              <a:uFillTx/>
              <a:latin typeface="Arial" pitchFamily="34" charset="0"/>
              <a:ea typeface="맑은 고딕"/>
              <a:cs typeface="Arial" pitchFamily="34" charset="0"/>
            </a:endParaRPr>
          </a:p>
        </p:txBody>
      </p:sp>
      <p:sp>
        <p:nvSpPr>
          <p:cNvPr id="73" name="직사각형 72"/>
          <p:cNvSpPr/>
          <p:nvPr/>
        </p:nvSpPr>
        <p:spPr bwMode="auto">
          <a:xfrm>
            <a:off x="420415" y="1197745"/>
            <a:ext cx="9065910" cy="145280"/>
          </a:xfrm>
          <a:prstGeom prst="rect">
            <a:avLst/>
          </a:prstGeom>
          <a:gradFill flip="none" rotWithShape="1">
            <a:gsLst>
              <a:gs pos="0">
                <a:sysClr val="window" lastClr="FFFFFF">
                  <a:alpha val="0"/>
                </a:sysClr>
              </a:gs>
              <a:gs pos="50000">
                <a:schemeClr val="tx2">
                  <a:lumMod val="60000"/>
                  <a:lumOff val="40000"/>
                </a:schemeClr>
              </a:gs>
              <a:gs pos="100000">
                <a:sysClr val="window" lastClr="FFFFFF">
                  <a:alpha val="0"/>
                </a:sysClr>
              </a:gs>
            </a:gsLst>
            <a:lin ang="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 lastClr="FFFFFF"/>
              </a:solidFill>
              <a:effectLst/>
              <a:uLnTx/>
              <a:uFillTx/>
              <a:latin typeface="Arial" pitchFamily="34" charset="0"/>
              <a:ea typeface="맑은 고딕"/>
              <a:cs typeface="Arial" pitchFamily="34" charset="0"/>
            </a:endParaRPr>
          </a:p>
        </p:txBody>
      </p:sp>
      <p:sp>
        <p:nvSpPr>
          <p:cNvPr id="74" name="직사각형 73"/>
          <p:cNvSpPr/>
          <p:nvPr/>
        </p:nvSpPr>
        <p:spPr bwMode="auto">
          <a:xfrm>
            <a:off x="420990" y="4009698"/>
            <a:ext cx="9065910" cy="145280"/>
          </a:xfrm>
          <a:prstGeom prst="rect">
            <a:avLst/>
          </a:prstGeom>
          <a:gradFill flip="none" rotWithShape="1">
            <a:gsLst>
              <a:gs pos="0">
                <a:sysClr val="window" lastClr="FFFFFF">
                  <a:alpha val="0"/>
                </a:sysClr>
              </a:gs>
              <a:gs pos="50000">
                <a:srgbClr val="00B050"/>
              </a:gs>
              <a:gs pos="100000">
                <a:sysClr val="window" lastClr="FFFFFF">
                  <a:alpha val="0"/>
                </a:sysClr>
              </a:gs>
            </a:gsLst>
            <a:lin ang="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 lastClr="FFFFFF"/>
              </a:solidFill>
              <a:effectLst/>
              <a:uLnTx/>
              <a:uFillTx/>
              <a:latin typeface="Arial" pitchFamily="34" charset="0"/>
              <a:ea typeface="맑은 고딕"/>
              <a:cs typeface="Arial" pitchFamily="34" charset="0"/>
            </a:endParaRPr>
          </a:p>
        </p:txBody>
      </p:sp>
      <p:sp>
        <p:nvSpPr>
          <p:cNvPr id="75" name="Line 214"/>
          <p:cNvSpPr>
            <a:spLocks noChangeShapeType="1"/>
          </p:cNvSpPr>
          <p:nvPr/>
        </p:nvSpPr>
        <p:spPr bwMode="auto">
          <a:xfrm>
            <a:off x="9404350" y="3977438"/>
            <a:ext cx="0" cy="1722438"/>
          </a:xfrm>
          <a:prstGeom prst="line">
            <a:avLst/>
          </a:prstGeom>
          <a:noFill/>
          <a:ln w="9525">
            <a:solidFill>
              <a:schemeClr val="bg1"/>
            </a:solidFill>
            <a:round/>
            <a:headEnd/>
            <a:tailEnd/>
          </a:ln>
        </p:spPr>
        <p:txBody>
          <a:bodyPr/>
          <a:lstStyle/>
          <a:p>
            <a:endParaRPr lang="ko-KR" altLang="en-US">
              <a:latin typeface="Arial" pitchFamily="34" charset="0"/>
              <a:cs typeface="Arial" pitchFamily="34" charset="0"/>
            </a:endParaRPr>
          </a:p>
        </p:txBody>
      </p:sp>
      <p:sp>
        <p:nvSpPr>
          <p:cNvPr id="76" name="모서리가 둥근 직사각형 75"/>
          <p:cNvSpPr/>
          <p:nvPr/>
        </p:nvSpPr>
        <p:spPr>
          <a:xfrm>
            <a:off x="1131494" y="990601"/>
            <a:ext cx="4354909" cy="400050"/>
          </a:xfrm>
          <a:prstGeom prst="roundRect">
            <a:avLst>
              <a:gd name="adj" fmla="val 50000"/>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sp>
        <p:nvSpPr>
          <p:cNvPr id="77" name="TextBox 76"/>
          <p:cNvSpPr txBox="1"/>
          <p:nvPr/>
        </p:nvSpPr>
        <p:spPr>
          <a:xfrm>
            <a:off x="1437312" y="984469"/>
            <a:ext cx="3677609" cy="353943"/>
          </a:xfrm>
          <a:prstGeom prst="rect">
            <a:avLst/>
          </a:prstGeom>
          <a:noFill/>
        </p:spPr>
        <p:txBody>
          <a:bodyPr wrap="none" rtlCol="0">
            <a:spAutoFit/>
          </a:bodyPr>
          <a:lstStyle/>
          <a:p>
            <a:pPr lvl="0" fontAlgn="auto" latinLnBrk="0">
              <a:spcBef>
                <a:spcPts val="0"/>
              </a:spcBef>
              <a:spcAft>
                <a:spcPts val="0"/>
              </a:spcAft>
              <a:defRPr/>
            </a:pPr>
            <a:r>
              <a:rPr kumimoji="0" lang="en-US" altLang="ko-KR" sz="1700"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Transmission &amp; Distribution Loss</a:t>
            </a:r>
          </a:p>
        </p:txBody>
      </p:sp>
      <p:sp>
        <p:nvSpPr>
          <p:cNvPr id="78" name="모서리가 둥근 직사각형 77"/>
          <p:cNvSpPr/>
          <p:nvPr/>
        </p:nvSpPr>
        <p:spPr>
          <a:xfrm>
            <a:off x="1189963" y="1046196"/>
            <a:ext cx="378090" cy="268254"/>
          </a:xfrm>
          <a:prstGeom prst="roundRect">
            <a:avLst>
              <a:gd name="adj" fmla="val 50000"/>
            </a:avLst>
          </a:prstGeom>
          <a:gradFill flip="none" rotWithShape="1">
            <a:gsLst>
              <a:gs pos="0">
                <a:schemeClr val="bg1"/>
              </a:gs>
              <a:gs pos="50000">
                <a:schemeClr val="bg1">
                  <a:alpha val="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sp>
        <p:nvSpPr>
          <p:cNvPr id="79" name="모서리가 둥근 직사각형 78"/>
          <p:cNvSpPr/>
          <p:nvPr/>
        </p:nvSpPr>
        <p:spPr>
          <a:xfrm>
            <a:off x="1150050" y="3802554"/>
            <a:ext cx="4354909" cy="400050"/>
          </a:xfrm>
          <a:prstGeom prst="roundRect">
            <a:avLst>
              <a:gd name="adj" fmla="val 50000"/>
            </a:avLst>
          </a:prstGeom>
          <a:gradFill flip="none" rotWithShape="1">
            <a:gsLst>
              <a:gs pos="0">
                <a:srgbClr val="002200"/>
              </a:gs>
              <a:gs pos="50000">
                <a:srgbClr val="007E39"/>
              </a:gs>
              <a:gs pos="100000">
                <a:srgbClr val="92D050"/>
              </a:gs>
            </a:gsLst>
            <a:lin ang="5400000" scaled="1"/>
            <a:tileRect/>
          </a:gra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a:latin typeface="Arial" pitchFamily="34" charset="0"/>
              <a:cs typeface="Arial" pitchFamily="34" charset="0"/>
            </a:endParaRPr>
          </a:p>
        </p:txBody>
      </p:sp>
      <p:sp>
        <p:nvSpPr>
          <p:cNvPr id="80" name="TextBox 79"/>
          <p:cNvSpPr txBox="1"/>
          <p:nvPr/>
        </p:nvSpPr>
        <p:spPr>
          <a:xfrm>
            <a:off x="1656245" y="3805558"/>
            <a:ext cx="3276858" cy="353943"/>
          </a:xfrm>
          <a:prstGeom prst="rect">
            <a:avLst/>
          </a:prstGeom>
          <a:noFill/>
        </p:spPr>
        <p:txBody>
          <a:bodyPr wrap="none" rtlCol="0">
            <a:spAutoFit/>
          </a:bodyPr>
          <a:lstStyle/>
          <a:p>
            <a:pPr lvl="0" fontAlgn="auto" latinLnBrk="0">
              <a:spcBef>
                <a:spcPts val="0"/>
              </a:spcBef>
              <a:spcAft>
                <a:spcPts val="0"/>
              </a:spcAft>
              <a:defRPr/>
            </a:pPr>
            <a:r>
              <a:rPr kumimoji="0" lang="en-US" altLang="ko-KR" sz="1700"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Comparison among countries</a:t>
            </a:r>
          </a:p>
        </p:txBody>
      </p:sp>
      <p:sp>
        <p:nvSpPr>
          <p:cNvPr id="81" name="모서리가 둥근 직사각형 80"/>
          <p:cNvSpPr/>
          <p:nvPr/>
        </p:nvSpPr>
        <p:spPr>
          <a:xfrm>
            <a:off x="1208523" y="3858149"/>
            <a:ext cx="378090" cy="268254"/>
          </a:xfrm>
          <a:prstGeom prst="roundRect">
            <a:avLst>
              <a:gd name="adj" fmla="val 50000"/>
            </a:avLst>
          </a:prstGeom>
          <a:gradFill flip="none" rotWithShape="1">
            <a:gsLst>
              <a:gs pos="0">
                <a:schemeClr val="bg1"/>
              </a:gs>
              <a:gs pos="50000">
                <a:schemeClr val="bg1">
                  <a:alpha val="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82" name="TextBox 81"/>
          <p:cNvSpPr txBox="1"/>
          <p:nvPr/>
        </p:nvSpPr>
        <p:spPr>
          <a:xfrm>
            <a:off x="1400197" y="3277423"/>
            <a:ext cx="397865" cy="276999"/>
          </a:xfrm>
          <a:prstGeom prst="rect">
            <a:avLst/>
          </a:prstGeom>
          <a:noFill/>
        </p:spPr>
        <p:txBody>
          <a:bodyPr wrap="none">
            <a:spAutoFit/>
          </a:bodyPr>
          <a:lstStyle/>
          <a:p>
            <a:pPr algn="ctr">
              <a:defRPr/>
            </a:pPr>
            <a:r>
              <a:rPr lang="en-US" altLang="ko-KR" sz="1200" dirty="0" smtClean="0">
                <a:latin typeface="Arial" pitchFamily="34" charset="0"/>
                <a:ea typeface="+mn-ea"/>
                <a:cs typeface="Arial" pitchFamily="34" charset="0"/>
              </a:rPr>
              <a:t>‘61</a:t>
            </a:r>
            <a:endParaRPr lang="ko-KR" altLang="en-US" sz="1200" b="1" dirty="0">
              <a:latin typeface="Arial" pitchFamily="34" charset="0"/>
              <a:ea typeface="+mn-ea"/>
              <a:cs typeface="Arial" pitchFamily="34" charset="0"/>
            </a:endParaRPr>
          </a:p>
        </p:txBody>
      </p:sp>
      <p:sp>
        <p:nvSpPr>
          <p:cNvPr id="83" name="TextBox 82"/>
          <p:cNvSpPr txBox="1"/>
          <p:nvPr/>
        </p:nvSpPr>
        <p:spPr>
          <a:xfrm>
            <a:off x="4017228" y="3277423"/>
            <a:ext cx="397865" cy="276999"/>
          </a:xfrm>
          <a:prstGeom prst="rect">
            <a:avLst/>
          </a:prstGeom>
          <a:noFill/>
        </p:spPr>
        <p:txBody>
          <a:bodyPr wrap="none">
            <a:spAutoFit/>
          </a:bodyPr>
          <a:lstStyle/>
          <a:p>
            <a:pPr algn="ctr">
              <a:defRPr/>
            </a:pPr>
            <a:r>
              <a:rPr lang="en-US" altLang="ko-KR" sz="1200" b="1" dirty="0" smtClean="0">
                <a:latin typeface="Arial" pitchFamily="34" charset="0"/>
                <a:ea typeface="+mn-ea"/>
                <a:cs typeface="Arial" pitchFamily="34" charset="0"/>
              </a:rPr>
              <a:t>‘90</a:t>
            </a:r>
            <a:endParaRPr lang="ko-KR" altLang="en-US" sz="1200" b="1" dirty="0">
              <a:latin typeface="Arial" pitchFamily="34" charset="0"/>
              <a:ea typeface="+mn-ea"/>
              <a:cs typeface="Arial" pitchFamily="34" charset="0"/>
            </a:endParaRPr>
          </a:p>
        </p:txBody>
      </p:sp>
      <p:sp>
        <p:nvSpPr>
          <p:cNvPr id="84" name="TextBox 83"/>
          <p:cNvSpPr txBox="1"/>
          <p:nvPr/>
        </p:nvSpPr>
        <p:spPr>
          <a:xfrm>
            <a:off x="5328148" y="3277423"/>
            <a:ext cx="397865" cy="276999"/>
          </a:xfrm>
          <a:prstGeom prst="rect">
            <a:avLst/>
          </a:prstGeom>
          <a:noFill/>
        </p:spPr>
        <p:txBody>
          <a:bodyPr wrap="none">
            <a:spAutoFit/>
          </a:bodyPr>
          <a:lstStyle/>
          <a:p>
            <a:pPr algn="ctr">
              <a:defRPr/>
            </a:pPr>
            <a:r>
              <a:rPr lang="en-US" altLang="ko-KR" sz="1200" b="1" dirty="0" smtClean="0">
                <a:latin typeface="Arial" pitchFamily="34" charset="0"/>
                <a:ea typeface="+mn-ea"/>
                <a:cs typeface="Arial" pitchFamily="34" charset="0"/>
              </a:rPr>
              <a:t>‘07</a:t>
            </a:r>
            <a:endParaRPr lang="ko-KR" altLang="en-US" sz="1200" b="1" dirty="0">
              <a:latin typeface="Arial" pitchFamily="34" charset="0"/>
              <a:ea typeface="+mn-ea"/>
              <a:cs typeface="Arial" pitchFamily="34" charset="0"/>
            </a:endParaRPr>
          </a:p>
        </p:txBody>
      </p:sp>
      <p:sp>
        <p:nvSpPr>
          <p:cNvPr id="85" name="TextBox 84"/>
          <p:cNvSpPr txBox="1"/>
          <p:nvPr/>
        </p:nvSpPr>
        <p:spPr>
          <a:xfrm>
            <a:off x="6639068" y="3277423"/>
            <a:ext cx="397865" cy="276999"/>
          </a:xfrm>
          <a:prstGeom prst="rect">
            <a:avLst/>
          </a:prstGeom>
          <a:noFill/>
        </p:spPr>
        <p:txBody>
          <a:bodyPr wrap="none">
            <a:spAutoFit/>
          </a:bodyPr>
          <a:lstStyle/>
          <a:p>
            <a:pPr algn="ctr">
              <a:defRPr/>
            </a:pPr>
            <a:r>
              <a:rPr lang="en-US" altLang="ko-KR" sz="1200" b="1" dirty="0" smtClean="0">
                <a:latin typeface="Arial" pitchFamily="34" charset="0"/>
                <a:ea typeface="+mn-ea"/>
                <a:cs typeface="Arial" pitchFamily="34" charset="0"/>
              </a:rPr>
              <a:t>‘08</a:t>
            </a:r>
            <a:endParaRPr lang="ko-KR" altLang="en-US" sz="1200" b="1" dirty="0">
              <a:latin typeface="Arial" pitchFamily="34" charset="0"/>
              <a:ea typeface="+mn-ea"/>
              <a:cs typeface="Arial" pitchFamily="34" charset="0"/>
            </a:endParaRPr>
          </a:p>
        </p:txBody>
      </p:sp>
      <p:sp>
        <p:nvSpPr>
          <p:cNvPr id="86" name="TextBox 85"/>
          <p:cNvSpPr txBox="1"/>
          <p:nvPr/>
        </p:nvSpPr>
        <p:spPr>
          <a:xfrm>
            <a:off x="7949989" y="3294882"/>
            <a:ext cx="397865" cy="276999"/>
          </a:xfrm>
          <a:prstGeom prst="rect">
            <a:avLst/>
          </a:prstGeom>
          <a:noFill/>
        </p:spPr>
        <p:txBody>
          <a:bodyPr wrap="none">
            <a:spAutoFit/>
          </a:bodyPr>
          <a:lstStyle/>
          <a:p>
            <a:pPr algn="ctr">
              <a:defRPr/>
            </a:pPr>
            <a:r>
              <a:rPr lang="en-US" altLang="ko-KR" sz="1200" b="1" dirty="0" smtClean="0">
                <a:latin typeface="Arial" pitchFamily="34" charset="0"/>
                <a:ea typeface="+mn-ea"/>
                <a:cs typeface="Arial" pitchFamily="34" charset="0"/>
              </a:rPr>
              <a:t>‘10</a:t>
            </a:r>
            <a:endParaRPr lang="ko-KR" altLang="en-US" sz="1200" b="1" dirty="0">
              <a:latin typeface="Arial" pitchFamily="34" charset="0"/>
              <a:ea typeface="+mn-ea"/>
              <a:cs typeface="Arial" pitchFamily="34" charset="0"/>
            </a:endParaRPr>
          </a:p>
        </p:txBody>
      </p:sp>
      <p:pic>
        <p:nvPicPr>
          <p:cNvPr id="88" name="Picture 6" descr="D:\KEPCO\02_파워포인트\2010_파워포인트\1분기\기획처(한규완차장님)_0322\PSD\png\001_04_06.png"/>
          <p:cNvPicPr>
            <a:picLocks noChangeAspect="1" noChangeArrowheads="1"/>
          </p:cNvPicPr>
          <p:nvPr/>
        </p:nvPicPr>
        <p:blipFill>
          <a:blip r:embed="rId3" cstate="print"/>
          <a:srcRect/>
          <a:stretch>
            <a:fillRect/>
          </a:stretch>
        </p:blipFill>
        <p:spPr bwMode="auto">
          <a:xfrm>
            <a:off x="844033" y="2953512"/>
            <a:ext cx="8176142" cy="320040"/>
          </a:xfrm>
          <a:prstGeom prst="rect">
            <a:avLst/>
          </a:prstGeom>
          <a:noFill/>
        </p:spPr>
      </p:pic>
      <p:pic>
        <p:nvPicPr>
          <p:cNvPr id="107" name="Picture 6" descr="D:\KEPCO\02_파워포인트\2010_파워포인트\1분기\기획처(한규완차장님)_0322\PSD\png\001_04_06.png"/>
          <p:cNvPicPr>
            <a:picLocks noChangeAspect="1" noChangeArrowheads="1"/>
          </p:cNvPicPr>
          <p:nvPr/>
        </p:nvPicPr>
        <p:blipFill>
          <a:blip r:embed="rId3" cstate="print"/>
          <a:srcRect/>
          <a:stretch>
            <a:fillRect/>
          </a:stretch>
        </p:blipFill>
        <p:spPr bwMode="auto">
          <a:xfrm>
            <a:off x="844033" y="5755020"/>
            <a:ext cx="8176142" cy="320040"/>
          </a:xfrm>
          <a:prstGeom prst="rect">
            <a:avLst/>
          </a:prstGeom>
          <a:noFill/>
        </p:spPr>
      </p:pic>
      <p:sp>
        <p:nvSpPr>
          <p:cNvPr id="119" name="TextBox 118"/>
          <p:cNvSpPr txBox="1"/>
          <p:nvPr/>
        </p:nvSpPr>
        <p:spPr>
          <a:xfrm>
            <a:off x="467005" y="4258443"/>
            <a:ext cx="1671933" cy="276999"/>
          </a:xfrm>
          <a:prstGeom prst="rect">
            <a:avLst/>
          </a:prstGeom>
          <a:noFill/>
        </p:spPr>
        <p:txBody>
          <a:bodyPr wrap="none">
            <a:spAutoFit/>
          </a:bodyPr>
          <a:lstStyle/>
          <a:p>
            <a:pPr algn="l">
              <a:defRPr/>
            </a:pPr>
            <a:r>
              <a:rPr lang="en-US" altLang="ko-KR" sz="1200" b="1" dirty="0" smtClean="0">
                <a:latin typeface="+mn-ea"/>
                <a:ea typeface="+mn-ea"/>
              </a:rPr>
              <a:t>[</a:t>
            </a:r>
            <a:r>
              <a:rPr lang="en-US" altLang="ko-KR" sz="1200" dirty="0" smtClean="0">
                <a:latin typeface="+mn-ea"/>
                <a:ea typeface="+mn-ea"/>
              </a:rPr>
              <a:t>unit</a:t>
            </a:r>
            <a:r>
              <a:rPr lang="ko-KR" altLang="en-US" sz="1200" b="1" dirty="0" smtClean="0">
                <a:latin typeface="+mn-ea"/>
                <a:ea typeface="+mn-ea"/>
              </a:rPr>
              <a:t> </a:t>
            </a:r>
            <a:r>
              <a:rPr lang="en-US" altLang="ko-KR" sz="1200" b="1" dirty="0">
                <a:latin typeface="+mn-ea"/>
                <a:ea typeface="+mn-ea"/>
              </a:rPr>
              <a:t>: </a:t>
            </a:r>
            <a:r>
              <a:rPr lang="en-US" altLang="ko-KR" sz="1200" b="1" dirty="0" smtClean="0">
                <a:latin typeface="+mn-ea"/>
                <a:ea typeface="+mn-ea"/>
              </a:rPr>
              <a:t>%, Year:2008]</a:t>
            </a:r>
            <a:endParaRPr lang="en-US" altLang="ko-KR" sz="1200" b="1" dirty="0">
              <a:latin typeface="+mn-ea"/>
              <a:ea typeface="+mn-ea"/>
            </a:endParaRPr>
          </a:p>
        </p:txBody>
      </p:sp>
      <p:sp>
        <p:nvSpPr>
          <p:cNvPr id="120" name="TextBox 119"/>
          <p:cNvSpPr txBox="1"/>
          <p:nvPr/>
        </p:nvSpPr>
        <p:spPr>
          <a:xfrm>
            <a:off x="2706308" y="3277423"/>
            <a:ext cx="397865" cy="276999"/>
          </a:xfrm>
          <a:prstGeom prst="rect">
            <a:avLst/>
          </a:prstGeom>
          <a:noFill/>
        </p:spPr>
        <p:txBody>
          <a:bodyPr wrap="none">
            <a:spAutoFit/>
          </a:bodyPr>
          <a:lstStyle/>
          <a:p>
            <a:pPr algn="ctr">
              <a:defRPr/>
            </a:pPr>
            <a:r>
              <a:rPr lang="en-US" altLang="ko-KR" sz="1200" dirty="0" smtClean="0">
                <a:latin typeface="Arial" pitchFamily="34" charset="0"/>
                <a:ea typeface="+mn-ea"/>
                <a:cs typeface="Arial" pitchFamily="34" charset="0"/>
              </a:rPr>
              <a:t>‘70</a:t>
            </a:r>
            <a:endParaRPr lang="ko-KR" altLang="en-US" sz="1200" b="1" dirty="0">
              <a:latin typeface="Arial" pitchFamily="34" charset="0"/>
              <a:ea typeface="+mn-ea"/>
              <a:cs typeface="Arial" pitchFamily="34" charset="0"/>
            </a:endParaRPr>
          </a:p>
        </p:txBody>
      </p:sp>
      <p:sp>
        <p:nvSpPr>
          <p:cNvPr id="123" name="자유형 122"/>
          <p:cNvSpPr/>
          <p:nvPr/>
        </p:nvSpPr>
        <p:spPr>
          <a:xfrm rot="332140">
            <a:off x="1684904" y="1729481"/>
            <a:ext cx="6563536" cy="845070"/>
          </a:xfrm>
          <a:custGeom>
            <a:avLst/>
            <a:gdLst>
              <a:gd name="connsiteX0" fmla="*/ 0 w 6562725"/>
              <a:gd name="connsiteY0" fmla="*/ 0 h 1192212"/>
              <a:gd name="connsiteX1" fmla="*/ 1323975 w 6562725"/>
              <a:gd name="connsiteY1" fmla="*/ 771525 h 1192212"/>
              <a:gd name="connsiteX2" fmla="*/ 2638425 w 6562725"/>
              <a:gd name="connsiteY2" fmla="*/ 1066800 h 1192212"/>
              <a:gd name="connsiteX3" fmla="*/ 3952875 w 6562725"/>
              <a:gd name="connsiteY3" fmla="*/ 1181100 h 1192212"/>
              <a:gd name="connsiteX4" fmla="*/ 5257800 w 6562725"/>
              <a:gd name="connsiteY4" fmla="*/ 1133475 h 1192212"/>
              <a:gd name="connsiteX5" fmla="*/ 6562725 w 6562725"/>
              <a:gd name="connsiteY5" fmla="*/ 981075 h 11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2725" h="1192212">
                <a:moveTo>
                  <a:pt x="0" y="0"/>
                </a:moveTo>
                <a:cubicBezTo>
                  <a:pt x="442119" y="296862"/>
                  <a:pt x="884238" y="593725"/>
                  <a:pt x="1323975" y="771525"/>
                </a:cubicBezTo>
                <a:cubicBezTo>
                  <a:pt x="1763712" y="949325"/>
                  <a:pt x="2200275" y="998538"/>
                  <a:pt x="2638425" y="1066800"/>
                </a:cubicBezTo>
                <a:cubicBezTo>
                  <a:pt x="3076575" y="1135062"/>
                  <a:pt x="3516313" y="1169988"/>
                  <a:pt x="3952875" y="1181100"/>
                </a:cubicBezTo>
                <a:cubicBezTo>
                  <a:pt x="4389437" y="1192212"/>
                  <a:pt x="4822825" y="1166812"/>
                  <a:pt x="5257800" y="1133475"/>
                </a:cubicBezTo>
                <a:cubicBezTo>
                  <a:pt x="5692775" y="1100138"/>
                  <a:pt x="6562725" y="981075"/>
                  <a:pt x="6562725" y="981075"/>
                </a:cubicBezTo>
              </a:path>
            </a:pathLst>
          </a:cu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91" name="TextBox 90"/>
          <p:cNvSpPr txBox="1"/>
          <p:nvPr/>
        </p:nvSpPr>
        <p:spPr>
          <a:xfrm>
            <a:off x="6609217" y="2290084"/>
            <a:ext cx="482824" cy="276999"/>
          </a:xfrm>
          <a:prstGeom prst="rect">
            <a:avLst/>
          </a:prstGeom>
          <a:noFill/>
        </p:spPr>
        <p:txBody>
          <a:bodyPr wrap="none">
            <a:spAutoFit/>
          </a:bodyPr>
          <a:lstStyle/>
          <a:p>
            <a:pPr algn="ctr">
              <a:defRPr/>
            </a:pPr>
            <a:r>
              <a:rPr lang="en-US" altLang="ko-KR" sz="1200" b="1" dirty="0" smtClean="0">
                <a:latin typeface="Arial" pitchFamily="34" charset="0"/>
                <a:ea typeface="+mn-ea"/>
                <a:cs typeface="Arial" pitchFamily="34" charset="0"/>
              </a:rPr>
              <a:t>4.01</a:t>
            </a:r>
            <a:endParaRPr lang="ko-KR" altLang="en-US" sz="1200" b="1" dirty="0">
              <a:latin typeface="Arial" pitchFamily="34" charset="0"/>
              <a:ea typeface="+mn-ea"/>
              <a:cs typeface="Arial" pitchFamily="34" charset="0"/>
            </a:endParaRPr>
          </a:p>
        </p:txBody>
      </p:sp>
      <p:sp>
        <p:nvSpPr>
          <p:cNvPr id="92" name="순서도: 연결자 91"/>
          <p:cNvSpPr/>
          <p:nvPr/>
        </p:nvSpPr>
        <p:spPr>
          <a:xfrm>
            <a:off x="1663804" y="1351825"/>
            <a:ext cx="142875" cy="142875"/>
          </a:xfrm>
          <a:prstGeom prst="flowChartConnector">
            <a:avLst/>
          </a:prstGeom>
          <a:ln w="28575">
            <a:solidFill>
              <a:schemeClr val="bg1"/>
            </a:solidFill>
          </a:ln>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kumimoji="0" lang="ko-KR" altLang="en-US">
              <a:latin typeface="Arial" pitchFamily="34" charset="0"/>
              <a:cs typeface="Arial" pitchFamily="34" charset="0"/>
            </a:endParaRPr>
          </a:p>
        </p:txBody>
      </p:sp>
      <p:sp>
        <p:nvSpPr>
          <p:cNvPr id="93" name="순서도: 연결자 92"/>
          <p:cNvSpPr/>
          <p:nvPr/>
        </p:nvSpPr>
        <p:spPr>
          <a:xfrm>
            <a:off x="2837656" y="1957242"/>
            <a:ext cx="142875" cy="142875"/>
          </a:xfrm>
          <a:prstGeom prst="flowChartConnector">
            <a:avLst/>
          </a:prstGeom>
          <a:ln w="28575">
            <a:solidFill>
              <a:schemeClr val="bg1"/>
            </a:solidFill>
          </a:ln>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kumimoji="0" lang="ko-KR" altLang="en-US">
              <a:latin typeface="Arial" pitchFamily="34" charset="0"/>
              <a:cs typeface="Arial" pitchFamily="34" charset="0"/>
            </a:endParaRPr>
          </a:p>
        </p:txBody>
      </p:sp>
      <p:sp>
        <p:nvSpPr>
          <p:cNvPr id="94" name="순서도: 연결자 93"/>
          <p:cNvSpPr/>
          <p:nvPr/>
        </p:nvSpPr>
        <p:spPr>
          <a:xfrm>
            <a:off x="4147615" y="2358776"/>
            <a:ext cx="142875" cy="142875"/>
          </a:xfrm>
          <a:prstGeom prst="flowChartConnector">
            <a:avLst/>
          </a:prstGeom>
          <a:ln w="28575">
            <a:solidFill>
              <a:schemeClr val="bg1"/>
            </a:solidFill>
          </a:ln>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kumimoji="0" lang="ko-KR" altLang="en-US">
              <a:latin typeface="Arial" pitchFamily="34" charset="0"/>
              <a:cs typeface="Arial" pitchFamily="34" charset="0"/>
            </a:endParaRPr>
          </a:p>
        </p:txBody>
      </p:sp>
      <p:sp>
        <p:nvSpPr>
          <p:cNvPr id="95" name="순서도: 연결자 94"/>
          <p:cNvSpPr/>
          <p:nvPr/>
        </p:nvSpPr>
        <p:spPr>
          <a:xfrm>
            <a:off x="5457574" y="2556113"/>
            <a:ext cx="142875" cy="142875"/>
          </a:xfrm>
          <a:prstGeom prst="flowChartConnector">
            <a:avLst/>
          </a:prstGeom>
          <a:ln w="28575">
            <a:solidFill>
              <a:schemeClr val="bg1"/>
            </a:solidFill>
          </a:ln>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kumimoji="0" lang="ko-KR" altLang="en-US">
              <a:latin typeface="Arial" pitchFamily="34" charset="0"/>
              <a:cs typeface="Arial" pitchFamily="34" charset="0"/>
            </a:endParaRPr>
          </a:p>
        </p:txBody>
      </p:sp>
      <p:sp>
        <p:nvSpPr>
          <p:cNvPr id="96" name="TextBox 95"/>
          <p:cNvSpPr txBox="1"/>
          <p:nvPr/>
        </p:nvSpPr>
        <p:spPr>
          <a:xfrm>
            <a:off x="1454431" y="1557103"/>
            <a:ext cx="482824" cy="276999"/>
          </a:xfrm>
          <a:prstGeom prst="rect">
            <a:avLst/>
          </a:prstGeom>
          <a:noFill/>
        </p:spPr>
        <p:txBody>
          <a:bodyPr wrap="none">
            <a:spAutoFit/>
          </a:bodyPr>
          <a:lstStyle/>
          <a:p>
            <a:pPr algn="ctr">
              <a:defRPr/>
            </a:pPr>
            <a:r>
              <a:rPr lang="en-US" altLang="ko-KR" sz="1200" b="1" dirty="0" smtClean="0">
                <a:solidFill>
                  <a:schemeClr val="accent2">
                    <a:lumMod val="50000"/>
                  </a:schemeClr>
                </a:solidFill>
                <a:latin typeface="Arial" pitchFamily="34" charset="0"/>
                <a:ea typeface="+mn-ea"/>
                <a:cs typeface="Arial" pitchFamily="34" charset="0"/>
              </a:rPr>
              <a:t>29.3</a:t>
            </a:r>
            <a:endParaRPr lang="ko-KR" altLang="en-US" sz="1200" b="1" dirty="0">
              <a:solidFill>
                <a:schemeClr val="accent2">
                  <a:lumMod val="50000"/>
                </a:schemeClr>
              </a:solidFill>
              <a:latin typeface="Arial" pitchFamily="34" charset="0"/>
              <a:ea typeface="+mn-ea"/>
              <a:cs typeface="Arial" pitchFamily="34" charset="0"/>
            </a:endParaRPr>
          </a:p>
        </p:txBody>
      </p:sp>
      <p:sp>
        <p:nvSpPr>
          <p:cNvPr id="97" name="TextBox 96"/>
          <p:cNvSpPr txBox="1"/>
          <p:nvPr/>
        </p:nvSpPr>
        <p:spPr>
          <a:xfrm>
            <a:off x="2698742" y="1628218"/>
            <a:ext cx="474361" cy="276999"/>
          </a:xfrm>
          <a:prstGeom prst="rect">
            <a:avLst/>
          </a:prstGeom>
          <a:noFill/>
        </p:spPr>
        <p:txBody>
          <a:bodyPr wrap="none">
            <a:spAutoFit/>
          </a:bodyPr>
          <a:lstStyle/>
          <a:p>
            <a:pPr algn="ctr">
              <a:defRPr/>
            </a:pPr>
            <a:r>
              <a:rPr lang="en-US" altLang="ko-KR" sz="1200" b="1" dirty="0" smtClean="0">
                <a:solidFill>
                  <a:schemeClr val="accent2">
                    <a:lumMod val="50000"/>
                  </a:schemeClr>
                </a:solidFill>
                <a:latin typeface="Arial" pitchFamily="34" charset="0"/>
                <a:ea typeface="+mn-ea"/>
                <a:cs typeface="Arial" pitchFamily="34" charset="0"/>
              </a:rPr>
              <a:t>11.8</a:t>
            </a:r>
            <a:endParaRPr lang="ko-KR" altLang="en-US" sz="1200" b="1" dirty="0">
              <a:solidFill>
                <a:schemeClr val="accent2">
                  <a:lumMod val="50000"/>
                </a:schemeClr>
              </a:solidFill>
              <a:latin typeface="Arial" pitchFamily="34" charset="0"/>
              <a:ea typeface="+mn-ea"/>
              <a:cs typeface="Arial" pitchFamily="34" charset="0"/>
            </a:endParaRPr>
          </a:p>
        </p:txBody>
      </p:sp>
      <p:sp>
        <p:nvSpPr>
          <p:cNvPr id="98" name="TextBox 97"/>
          <p:cNvSpPr txBox="1"/>
          <p:nvPr/>
        </p:nvSpPr>
        <p:spPr>
          <a:xfrm>
            <a:off x="3986284" y="2041722"/>
            <a:ext cx="482824" cy="276999"/>
          </a:xfrm>
          <a:prstGeom prst="rect">
            <a:avLst/>
          </a:prstGeom>
          <a:noFill/>
        </p:spPr>
        <p:txBody>
          <a:bodyPr wrap="none">
            <a:spAutoFit/>
          </a:bodyPr>
          <a:lstStyle/>
          <a:p>
            <a:pPr algn="ctr">
              <a:defRPr/>
            </a:pPr>
            <a:r>
              <a:rPr lang="en-US" altLang="ko-KR" sz="1200" b="1" dirty="0" smtClean="0">
                <a:solidFill>
                  <a:schemeClr val="accent2">
                    <a:lumMod val="50000"/>
                  </a:schemeClr>
                </a:solidFill>
                <a:latin typeface="Arial" pitchFamily="34" charset="0"/>
                <a:ea typeface="+mn-ea"/>
                <a:cs typeface="Arial" pitchFamily="34" charset="0"/>
              </a:rPr>
              <a:t>5.62</a:t>
            </a:r>
            <a:endParaRPr lang="ko-KR" altLang="en-US" sz="1200" b="1" dirty="0">
              <a:solidFill>
                <a:schemeClr val="accent2">
                  <a:lumMod val="50000"/>
                </a:schemeClr>
              </a:solidFill>
              <a:latin typeface="Arial" pitchFamily="34" charset="0"/>
              <a:ea typeface="+mn-ea"/>
              <a:cs typeface="Arial" pitchFamily="34" charset="0"/>
            </a:endParaRPr>
          </a:p>
        </p:txBody>
      </p:sp>
      <p:sp>
        <p:nvSpPr>
          <p:cNvPr id="99" name="순서도: 연결자 98"/>
          <p:cNvSpPr/>
          <p:nvPr/>
        </p:nvSpPr>
        <p:spPr>
          <a:xfrm>
            <a:off x="6767533" y="2621042"/>
            <a:ext cx="142875" cy="142875"/>
          </a:xfrm>
          <a:prstGeom prst="flowChartConnector">
            <a:avLst/>
          </a:prstGeom>
          <a:ln w="28575">
            <a:solidFill>
              <a:schemeClr val="bg1"/>
            </a:solidFill>
          </a:ln>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kumimoji="0" lang="ko-KR" altLang="en-US">
              <a:latin typeface="Arial" pitchFamily="34" charset="0"/>
              <a:cs typeface="Arial" pitchFamily="34" charset="0"/>
            </a:endParaRPr>
          </a:p>
        </p:txBody>
      </p:sp>
      <p:sp>
        <p:nvSpPr>
          <p:cNvPr id="100" name="TextBox 99"/>
          <p:cNvSpPr txBox="1"/>
          <p:nvPr/>
        </p:nvSpPr>
        <p:spPr>
          <a:xfrm>
            <a:off x="5296802" y="2218773"/>
            <a:ext cx="482824" cy="276999"/>
          </a:xfrm>
          <a:prstGeom prst="rect">
            <a:avLst/>
          </a:prstGeom>
          <a:noFill/>
        </p:spPr>
        <p:txBody>
          <a:bodyPr wrap="none">
            <a:spAutoFit/>
          </a:bodyPr>
          <a:lstStyle/>
          <a:p>
            <a:pPr algn="ctr">
              <a:defRPr/>
            </a:pPr>
            <a:r>
              <a:rPr lang="en-US" altLang="ko-KR" sz="1200" b="1" dirty="0" smtClean="0">
                <a:solidFill>
                  <a:schemeClr val="accent2">
                    <a:lumMod val="50000"/>
                  </a:schemeClr>
                </a:solidFill>
                <a:latin typeface="Arial" pitchFamily="34" charset="0"/>
                <a:ea typeface="+mn-ea"/>
                <a:cs typeface="Arial" pitchFamily="34" charset="0"/>
              </a:rPr>
              <a:t>3.99</a:t>
            </a:r>
            <a:endParaRPr lang="ko-KR" altLang="en-US" sz="1200" b="1" dirty="0">
              <a:solidFill>
                <a:schemeClr val="accent2">
                  <a:lumMod val="50000"/>
                </a:schemeClr>
              </a:solidFill>
              <a:latin typeface="Arial" pitchFamily="34" charset="0"/>
              <a:ea typeface="+mn-ea"/>
              <a:cs typeface="Arial" pitchFamily="34" charset="0"/>
            </a:endParaRPr>
          </a:p>
        </p:txBody>
      </p:sp>
      <p:sp>
        <p:nvSpPr>
          <p:cNvPr id="118" name="TextBox 117"/>
          <p:cNvSpPr txBox="1"/>
          <p:nvPr/>
        </p:nvSpPr>
        <p:spPr>
          <a:xfrm>
            <a:off x="454125" y="1432174"/>
            <a:ext cx="978153" cy="307777"/>
          </a:xfrm>
          <a:prstGeom prst="rect">
            <a:avLst/>
          </a:prstGeom>
          <a:noFill/>
        </p:spPr>
        <p:txBody>
          <a:bodyPr wrap="none">
            <a:spAutoFit/>
          </a:bodyPr>
          <a:lstStyle/>
          <a:p>
            <a:pPr algn="ctr">
              <a:defRPr/>
            </a:pPr>
            <a:r>
              <a:rPr lang="en-US" altLang="ko-KR" sz="1400" b="1" dirty="0" smtClean="0">
                <a:latin typeface="+mn-ea"/>
                <a:ea typeface="+mn-ea"/>
              </a:rPr>
              <a:t>[</a:t>
            </a:r>
            <a:r>
              <a:rPr lang="en-US" altLang="ko-KR" sz="1400" dirty="0" smtClean="0">
                <a:latin typeface="+mn-ea"/>
                <a:ea typeface="+mn-ea"/>
              </a:rPr>
              <a:t>unit</a:t>
            </a:r>
            <a:r>
              <a:rPr lang="ko-KR" altLang="en-US" sz="1400" b="1" dirty="0" smtClean="0">
                <a:latin typeface="+mn-ea"/>
                <a:ea typeface="+mn-ea"/>
              </a:rPr>
              <a:t> </a:t>
            </a:r>
            <a:r>
              <a:rPr lang="en-US" altLang="ko-KR" sz="1400" b="1" dirty="0">
                <a:latin typeface="+mn-ea"/>
                <a:ea typeface="+mn-ea"/>
              </a:rPr>
              <a:t>: %]</a:t>
            </a:r>
          </a:p>
        </p:txBody>
      </p:sp>
      <p:sp>
        <p:nvSpPr>
          <p:cNvPr id="121" name="TextBox 120"/>
          <p:cNvSpPr txBox="1"/>
          <p:nvPr/>
        </p:nvSpPr>
        <p:spPr>
          <a:xfrm>
            <a:off x="7864693" y="2248930"/>
            <a:ext cx="482824" cy="276999"/>
          </a:xfrm>
          <a:prstGeom prst="rect">
            <a:avLst/>
          </a:prstGeom>
          <a:noFill/>
        </p:spPr>
        <p:txBody>
          <a:bodyPr wrap="none">
            <a:spAutoFit/>
          </a:bodyPr>
          <a:lstStyle/>
          <a:p>
            <a:pPr algn="ctr">
              <a:defRPr/>
            </a:pPr>
            <a:r>
              <a:rPr lang="en-US" altLang="ko-KR" sz="1200" b="1" dirty="0" smtClean="0">
                <a:latin typeface="Arial" pitchFamily="34" charset="0"/>
                <a:ea typeface="+mn-ea"/>
                <a:cs typeface="Arial" pitchFamily="34" charset="0"/>
              </a:rPr>
              <a:t>3.99</a:t>
            </a:r>
            <a:endParaRPr lang="ko-KR" altLang="en-US" sz="1200" b="1" dirty="0">
              <a:latin typeface="Arial" pitchFamily="34" charset="0"/>
              <a:ea typeface="+mn-ea"/>
              <a:cs typeface="Arial" pitchFamily="34" charset="0"/>
            </a:endParaRPr>
          </a:p>
        </p:txBody>
      </p:sp>
      <p:sp>
        <p:nvSpPr>
          <p:cNvPr id="122" name="순서도: 연결자 121"/>
          <p:cNvSpPr/>
          <p:nvPr/>
        </p:nvSpPr>
        <p:spPr>
          <a:xfrm>
            <a:off x="8077490" y="2645219"/>
            <a:ext cx="142875" cy="142875"/>
          </a:xfrm>
          <a:prstGeom prst="flowChartConnector">
            <a:avLst/>
          </a:prstGeom>
          <a:ln w="28575">
            <a:solidFill>
              <a:schemeClr val="bg1"/>
            </a:solidFill>
          </a:ln>
          <a:effectLst>
            <a:outerShdw blurRad="63500" sx="102000" sy="102000" algn="c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kumimoji="0" lang="ko-KR" altLang="en-US">
              <a:latin typeface="Arial" pitchFamily="34" charset="0"/>
              <a:cs typeface="Arial" pitchFamily="34" charset="0"/>
            </a:endParaRPr>
          </a:p>
        </p:txBody>
      </p:sp>
      <p:sp>
        <p:nvSpPr>
          <p:cNvPr id="124" name="TextBox 123"/>
          <p:cNvSpPr txBox="1"/>
          <p:nvPr/>
        </p:nvSpPr>
        <p:spPr>
          <a:xfrm>
            <a:off x="1351236" y="6057157"/>
            <a:ext cx="602665" cy="276999"/>
          </a:xfrm>
          <a:prstGeom prst="rect">
            <a:avLst/>
          </a:prstGeom>
          <a:noFill/>
        </p:spPr>
        <p:txBody>
          <a:bodyPr wrap="none">
            <a:spAutoFit/>
          </a:bodyPr>
          <a:lstStyle/>
          <a:p>
            <a:pPr algn="ctr">
              <a:defRPr/>
            </a:pPr>
            <a:r>
              <a:rPr lang="en-US" altLang="ko-KR" sz="1200" b="1" dirty="0" smtClean="0">
                <a:latin typeface="+mn-ea"/>
                <a:ea typeface="+mn-ea"/>
              </a:rPr>
              <a:t>Japan</a:t>
            </a:r>
            <a:endParaRPr lang="ko-KR" altLang="en-US" sz="1200" b="1" dirty="0">
              <a:latin typeface="+mn-ea"/>
              <a:ea typeface="+mn-ea"/>
            </a:endParaRPr>
          </a:p>
        </p:txBody>
      </p:sp>
      <p:sp>
        <p:nvSpPr>
          <p:cNvPr id="125" name="TextBox 124"/>
          <p:cNvSpPr txBox="1"/>
          <p:nvPr/>
        </p:nvSpPr>
        <p:spPr>
          <a:xfrm>
            <a:off x="2125391" y="6047630"/>
            <a:ext cx="683136" cy="276999"/>
          </a:xfrm>
          <a:prstGeom prst="rect">
            <a:avLst/>
          </a:prstGeom>
          <a:noFill/>
        </p:spPr>
        <p:txBody>
          <a:bodyPr wrap="none">
            <a:spAutoFit/>
          </a:bodyPr>
          <a:lstStyle/>
          <a:p>
            <a:pPr algn="ctr">
              <a:defRPr/>
            </a:pPr>
            <a:r>
              <a:rPr lang="en-US" altLang="ko-KR" sz="1200" b="1" dirty="0" smtClean="0">
                <a:latin typeface="+mn-ea"/>
                <a:ea typeface="+mn-ea"/>
              </a:rPr>
              <a:t>Taiwan</a:t>
            </a:r>
            <a:endParaRPr lang="ko-KR" altLang="en-US" sz="1200" b="1" dirty="0">
              <a:latin typeface="+mn-ea"/>
              <a:ea typeface="+mn-ea"/>
            </a:endParaRPr>
          </a:p>
        </p:txBody>
      </p:sp>
      <p:sp>
        <p:nvSpPr>
          <p:cNvPr id="126" name="TextBox 125"/>
          <p:cNvSpPr txBox="1"/>
          <p:nvPr/>
        </p:nvSpPr>
        <p:spPr>
          <a:xfrm>
            <a:off x="2952741" y="6047630"/>
            <a:ext cx="662361" cy="276999"/>
          </a:xfrm>
          <a:prstGeom prst="rect">
            <a:avLst/>
          </a:prstGeom>
          <a:noFill/>
        </p:spPr>
        <p:txBody>
          <a:bodyPr wrap="none">
            <a:spAutoFit/>
          </a:bodyPr>
          <a:lstStyle/>
          <a:p>
            <a:pPr algn="ctr">
              <a:defRPr/>
            </a:pPr>
            <a:r>
              <a:rPr lang="en-US" altLang="ko-KR" sz="1200" b="1" dirty="0" smtClean="0">
                <a:latin typeface="+mn-ea"/>
                <a:ea typeface="+mn-ea"/>
              </a:rPr>
              <a:t>France</a:t>
            </a:r>
            <a:endParaRPr lang="ko-KR" altLang="en-US" sz="1200" b="1" dirty="0">
              <a:latin typeface="+mn-ea"/>
              <a:ea typeface="+mn-ea"/>
            </a:endParaRPr>
          </a:p>
        </p:txBody>
      </p:sp>
      <p:sp>
        <p:nvSpPr>
          <p:cNvPr id="127" name="TextBox 126"/>
          <p:cNvSpPr txBox="1"/>
          <p:nvPr/>
        </p:nvSpPr>
        <p:spPr>
          <a:xfrm>
            <a:off x="3809998" y="6047630"/>
            <a:ext cx="572593" cy="276999"/>
          </a:xfrm>
          <a:prstGeom prst="rect">
            <a:avLst/>
          </a:prstGeom>
          <a:noFill/>
        </p:spPr>
        <p:txBody>
          <a:bodyPr wrap="none">
            <a:spAutoFit/>
          </a:bodyPr>
          <a:lstStyle/>
          <a:p>
            <a:pPr algn="ctr">
              <a:defRPr/>
            </a:pPr>
            <a:r>
              <a:rPr lang="en-US" altLang="ko-KR" sz="1200" b="1" dirty="0" smtClean="0">
                <a:latin typeface="+mn-ea"/>
                <a:ea typeface="+mn-ea"/>
              </a:rPr>
              <a:t>U.S.A</a:t>
            </a:r>
            <a:endParaRPr lang="ko-KR" altLang="en-US" sz="1200" b="1" dirty="0">
              <a:latin typeface="+mn-ea"/>
              <a:ea typeface="+mn-ea"/>
            </a:endParaRPr>
          </a:p>
        </p:txBody>
      </p:sp>
      <p:sp>
        <p:nvSpPr>
          <p:cNvPr id="128" name="TextBox 127"/>
          <p:cNvSpPr txBox="1"/>
          <p:nvPr/>
        </p:nvSpPr>
        <p:spPr>
          <a:xfrm>
            <a:off x="4484780" y="6047630"/>
            <a:ext cx="842282" cy="276999"/>
          </a:xfrm>
          <a:prstGeom prst="rect">
            <a:avLst/>
          </a:prstGeom>
          <a:noFill/>
        </p:spPr>
        <p:txBody>
          <a:bodyPr wrap="none">
            <a:spAutoFit/>
          </a:bodyPr>
          <a:lstStyle/>
          <a:p>
            <a:pPr algn="ctr">
              <a:defRPr/>
            </a:pPr>
            <a:r>
              <a:rPr lang="en-US" altLang="ko-KR" sz="1200" dirty="0" smtClean="0">
                <a:latin typeface="+mn-ea"/>
                <a:ea typeface="+mn-ea"/>
              </a:rPr>
              <a:t>Germany</a:t>
            </a:r>
            <a:endParaRPr lang="ko-KR" altLang="en-US" sz="1200" b="1" dirty="0">
              <a:latin typeface="+mn-ea"/>
              <a:ea typeface="+mn-ea"/>
            </a:endParaRPr>
          </a:p>
        </p:txBody>
      </p:sp>
      <p:sp>
        <p:nvSpPr>
          <p:cNvPr id="129" name="TextBox 128"/>
          <p:cNvSpPr txBox="1"/>
          <p:nvPr/>
        </p:nvSpPr>
        <p:spPr>
          <a:xfrm>
            <a:off x="5467355" y="6047630"/>
            <a:ext cx="498855" cy="276999"/>
          </a:xfrm>
          <a:prstGeom prst="rect">
            <a:avLst/>
          </a:prstGeom>
          <a:noFill/>
        </p:spPr>
        <p:txBody>
          <a:bodyPr wrap="none">
            <a:spAutoFit/>
          </a:bodyPr>
          <a:lstStyle/>
          <a:p>
            <a:pPr algn="ctr">
              <a:defRPr/>
            </a:pPr>
            <a:r>
              <a:rPr lang="en-US" altLang="ko-KR" sz="1200" dirty="0" smtClean="0">
                <a:latin typeface="+mn-ea"/>
                <a:ea typeface="+mn-ea"/>
              </a:rPr>
              <a:t>Italy</a:t>
            </a:r>
            <a:endParaRPr lang="ko-KR" altLang="en-US" sz="1200" b="1" dirty="0">
              <a:latin typeface="+mn-ea"/>
              <a:ea typeface="+mn-ea"/>
            </a:endParaRPr>
          </a:p>
        </p:txBody>
      </p:sp>
      <p:sp>
        <p:nvSpPr>
          <p:cNvPr id="130" name="TextBox 129"/>
          <p:cNvSpPr txBox="1"/>
          <p:nvPr/>
        </p:nvSpPr>
        <p:spPr>
          <a:xfrm>
            <a:off x="6292969" y="6047630"/>
            <a:ext cx="476412" cy="276999"/>
          </a:xfrm>
          <a:prstGeom prst="rect">
            <a:avLst/>
          </a:prstGeom>
          <a:noFill/>
        </p:spPr>
        <p:txBody>
          <a:bodyPr wrap="none">
            <a:spAutoFit/>
          </a:bodyPr>
          <a:lstStyle/>
          <a:p>
            <a:pPr algn="ctr">
              <a:defRPr/>
            </a:pPr>
            <a:r>
              <a:rPr lang="en-US" altLang="ko-KR" sz="1200" dirty="0" smtClean="0">
                <a:latin typeface="+mn-ea"/>
                <a:ea typeface="+mn-ea"/>
              </a:rPr>
              <a:t>U.K.</a:t>
            </a:r>
            <a:endParaRPr lang="ko-KR" altLang="en-US" sz="1200" b="1" dirty="0">
              <a:latin typeface="+mn-ea"/>
              <a:ea typeface="+mn-ea"/>
            </a:endParaRPr>
          </a:p>
        </p:txBody>
      </p:sp>
      <p:sp>
        <p:nvSpPr>
          <p:cNvPr id="131" name="TextBox 130"/>
          <p:cNvSpPr txBox="1"/>
          <p:nvPr/>
        </p:nvSpPr>
        <p:spPr>
          <a:xfrm>
            <a:off x="7048853" y="6047630"/>
            <a:ext cx="593431" cy="276999"/>
          </a:xfrm>
          <a:prstGeom prst="rect">
            <a:avLst/>
          </a:prstGeom>
          <a:noFill/>
        </p:spPr>
        <p:txBody>
          <a:bodyPr wrap="none">
            <a:spAutoFit/>
          </a:bodyPr>
          <a:lstStyle/>
          <a:p>
            <a:pPr algn="ctr">
              <a:defRPr/>
            </a:pPr>
            <a:r>
              <a:rPr lang="en-US" altLang="ko-KR" sz="1200" b="1" dirty="0" smtClean="0">
                <a:latin typeface="+mn-ea"/>
                <a:ea typeface="+mn-ea"/>
              </a:rPr>
              <a:t>China</a:t>
            </a:r>
            <a:endParaRPr lang="ko-KR" altLang="en-US" sz="1200" b="1" dirty="0">
              <a:latin typeface="+mn-ea"/>
              <a:ea typeface="+mn-ea"/>
            </a:endParaRPr>
          </a:p>
        </p:txBody>
      </p:sp>
      <p:sp>
        <p:nvSpPr>
          <p:cNvPr id="132" name="TextBox 131"/>
          <p:cNvSpPr txBox="1"/>
          <p:nvPr/>
        </p:nvSpPr>
        <p:spPr>
          <a:xfrm>
            <a:off x="7861740" y="6047630"/>
            <a:ext cx="605294" cy="276999"/>
          </a:xfrm>
          <a:prstGeom prst="rect">
            <a:avLst/>
          </a:prstGeom>
          <a:noFill/>
        </p:spPr>
        <p:txBody>
          <a:bodyPr wrap="none">
            <a:spAutoFit/>
          </a:bodyPr>
          <a:lstStyle/>
          <a:p>
            <a:pPr algn="ctr">
              <a:defRPr/>
            </a:pPr>
            <a:r>
              <a:rPr lang="en-US" altLang="ko-KR" sz="1200" b="1" dirty="0" smtClean="0">
                <a:latin typeface="+mn-ea"/>
                <a:ea typeface="+mn-ea"/>
              </a:rPr>
              <a:t>Korea</a:t>
            </a:r>
            <a:endParaRPr lang="ko-KR" altLang="en-US" sz="1200" b="1" dirty="0">
              <a:latin typeface="+mn-ea"/>
              <a:ea typeface="+mn-ea"/>
            </a:endParaRPr>
          </a:p>
        </p:txBody>
      </p:sp>
      <p:sp>
        <p:nvSpPr>
          <p:cNvPr id="133" name="원통 132"/>
          <p:cNvSpPr/>
          <p:nvPr/>
        </p:nvSpPr>
        <p:spPr>
          <a:xfrm>
            <a:off x="1453939" y="5162560"/>
            <a:ext cx="393916" cy="741391"/>
          </a:xfrm>
          <a:prstGeom prst="can">
            <a:avLst>
              <a:gd name="adj" fmla="val 37739"/>
            </a:avLst>
          </a:prstGeom>
          <a:gradFill flip="none" rotWithShape="1">
            <a:gsLst>
              <a:gs pos="0">
                <a:schemeClr val="accent3">
                  <a:lumMod val="50000"/>
                </a:schemeClr>
              </a:gs>
              <a:gs pos="80000">
                <a:srgbClr val="92D050"/>
              </a:gs>
              <a:gs pos="100000">
                <a:srgbClr val="D6EDBD"/>
              </a:gs>
            </a:gsLst>
            <a:lin ang="10800000" scaled="1"/>
            <a:tileRect/>
          </a:gradFill>
          <a:ln w="9525" cap="flat" cmpd="sng" algn="ctr">
            <a:noFill/>
            <a:prstDash val="solid"/>
          </a:ln>
          <a:effectLst>
            <a:outerShdw blurRad="76200" dir="18900000" sy="23000" kx="-1200000" algn="bl" rotWithShape="0">
              <a:prstClr val="black">
                <a:alpha val="2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 lastClr="FFFFFF"/>
              </a:solidFill>
              <a:effectLst/>
              <a:uLnTx/>
              <a:uFillTx/>
              <a:latin typeface="Arial" pitchFamily="34" charset="0"/>
              <a:ea typeface="맑은 고딕"/>
              <a:cs typeface="Arial" pitchFamily="34" charset="0"/>
            </a:endParaRPr>
          </a:p>
        </p:txBody>
      </p:sp>
      <p:sp>
        <p:nvSpPr>
          <p:cNvPr id="134" name="원통 133"/>
          <p:cNvSpPr/>
          <p:nvPr/>
        </p:nvSpPr>
        <p:spPr>
          <a:xfrm>
            <a:off x="2266373" y="5343525"/>
            <a:ext cx="393916" cy="560416"/>
          </a:xfrm>
          <a:prstGeom prst="can">
            <a:avLst>
              <a:gd name="adj" fmla="val 37739"/>
            </a:avLst>
          </a:prstGeom>
          <a:gradFill flip="none" rotWithShape="1">
            <a:gsLst>
              <a:gs pos="0">
                <a:schemeClr val="accent3">
                  <a:lumMod val="50000"/>
                </a:schemeClr>
              </a:gs>
              <a:gs pos="80000">
                <a:srgbClr val="92D050"/>
              </a:gs>
              <a:gs pos="100000">
                <a:srgbClr val="D6EDBD"/>
              </a:gs>
            </a:gsLst>
            <a:lin ang="10800000" scaled="1"/>
            <a:tileRect/>
          </a:gradFill>
          <a:ln w="9525" cap="flat" cmpd="sng" algn="ctr">
            <a:noFill/>
            <a:prstDash val="solid"/>
          </a:ln>
          <a:effectLst>
            <a:outerShdw blurRad="76200" dir="18900000" sy="23000" kx="-1200000" algn="bl" rotWithShape="0">
              <a:prstClr val="black">
                <a:alpha val="2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 lastClr="FFFFFF"/>
              </a:solidFill>
              <a:effectLst/>
              <a:uLnTx/>
              <a:uFillTx/>
              <a:latin typeface="Arial" pitchFamily="34" charset="0"/>
              <a:ea typeface="맑은 고딕"/>
              <a:cs typeface="Arial" pitchFamily="34" charset="0"/>
            </a:endParaRPr>
          </a:p>
        </p:txBody>
      </p:sp>
      <p:sp>
        <p:nvSpPr>
          <p:cNvPr id="135" name="원통 134"/>
          <p:cNvSpPr/>
          <p:nvPr/>
        </p:nvSpPr>
        <p:spPr>
          <a:xfrm>
            <a:off x="3078806" y="4810126"/>
            <a:ext cx="393916" cy="1094400"/>
          </a:xfrm>
          <a:prstGeom prst="can">
            <a:avLst>
              <a:gd name="adj" fmla="val 37739"/>
            </a:avLst>
          </a:prstGeom>
          <a:gradFill flip="none" rotWithShape="1">
            <a:gsLst>
              <a:gs pos="0">
                <a:schemeClr val="accent3">
                  <a:lumMod val="50000"/>
                </a:schemeClr>
              </a:gs>
              <a:gs pos="80000">
                <a:srgbClr val="92D050"/>
              </a:gs>
              <a:gs pos="100000">
                <a:srgbClr val="D6EDBD"/>
              </a:gs>
            </a:gsLst>
            <a:lin ang="10800000" scaled="1"/>
            <a:tileRect/>
          </a:gradFill>
          <a:ln w="9525" cap="flat" cmpd="sng" algn="ctr">
            <a:noFill/>
            <a:prstDash val="solid"/>
          </a:ln>
          <a:effectLst>
            <a:outerShdw blurRad="76200" dir="18900000" sy="23000" kx="-1200000" algn="bl" rotWithShape="0">
              <a:prstClr val="black">
                <a:alpha val="2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 lastClr="FFFFFF"/>
              </a:solidFill>
              <a:effectLst/>
              <a:uLnTx/>
              <a:uFillTx/>
              <a:latin typeface="Arial" pitchFamily="34" charset="0"/>
              <a:ea typeface="맑은 고딕"/>
              <a:cs typeface="Arial" pitchFamily="34" charset="0"/>
            </a:endParaRPr>
          </a:p>
        </p:txBody>
      </p:sp>
      <p:sp>
        <p:nvSpPr>
          <p:cNvPr id="136" name="원통 135"/>
          <p:cNvSpPr/>
          <p:nvPr/>
        </p:nvSpPr>
        <p:spPr>
          <a:xfrm>
            <a:off x="3891234" y="4793953"/>
            <a:ext cx="393916" cy="1094400"/>
          </a:xfrm>
          <a:prstGeom prst="can">
            <a:avLst>
              <a:gd name="adj" fmla="val 37739"/>
            </a:avLst>
          </a:prstGeom>
          <a:gradFill flip="none" rotWithShape="1">
            <a:gsLst>
              <a:gs pos="0">
                <a:schemeClr val="accent3">
                  <a:lumMod val="50000"/>
                </a:schemeClr>
              </a:gs>
              <a:gs pos="80000">
                <a:srgbClr val="92D050"/>
              </a:gs>
              <a:gs pos="100000">
                <a:srgbClr val="D6EDBD"/>
              </a:gs>
            </a:gsLst>
            <a:lin ang="10800000" scaled="1"/>
            <a:tileRect/>
          </a:gradFill>
          <a:ln w="9525" cap="flat" cmpd="sng" algn="ctr">
            <a:noFill/>
            <a:prstDash val="solid"/>
          </a:ln>
          <a:effectLst>
            <a:outerShdw blurRad="76200" dir="18900000" sy="23000" kx="-1200000" algn="bl" rotWithShape="0">
              <a:prstClr val="black">
                <a:alpha val="2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 lastClr="FFFFFF"/>
              </a:solidFill>
              <a:effectLst/>
              <a:uLnTx/>
              <a:uFillTx/>
              <a:latin typeface="Arial" pitchFamily="34" charset="0"/>
              <a:ea typeface="맑은 고딕"/>
              <a:cs typeface="Arial" pitchFamily="34" charset="0"/>
            </a:endParaRPr>
          </a:p>
        </p:txBody>
      </p:sp>
      <p:sp>
        <p:nvSpPr>
          <p:cNvPr id="137" name="원통 136"/>
          <p:cNvSpPr/>
          <p:nvPr/>
        </p:nvSpPr>
        <p:spPr>
          <a:xfrm>
            <a:off x="4703667" y="5010160"/>
            <a:ext cx="393916" cy="893791"/>
          </a:xfrm>
          <a:prstGeom prst="can">
            <a:avLst>
              <a:gd name="adj" fmla="val 37739"/>
            </a:avLst>
          </a:prstGeom>
          <a:gradFill flip="none" rotWithShape="1">
            <a:gsLst>
              <a:gs pos="0">
                <a:schemeClr val="accent3">
                  <a:lumMod val="50000"/>
                </a:schemeClr>
              </a:gs>
              <a:gs pos="80000">
                <a:srgbClr val="92D050"/>
              </a:gs>
              <a:gs pos="100000">
                <a:srgbClr val="D6EDBD"/>
              </a:gs>
            </a:gsLst>
            <a:lin ang="10800000" scaled="1"/>
            <a:tileRect/>
          </a:gradFill>
          <a:ln w="9525" cap="flat" cmpd="sng" algn="ctr">
            <a:noFill/>
            <a:prstDash val="solid"/>
          </a:ln>
          <a:effectLst>
            <a:outerShdw blurRad="76200" dir="18900000" sy="23000" kx="-1200000" algn="bl" rotWithShape="0">
              <a:prstClr val="black">
                <a:alpha val="2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 lastClr="FFFFFF"/>
              </a:solidFill>
              <a:effectLst/>
              <a:uLnTx/>
              <a:uFillTx/>
              <a:latin typeface="Arial" pitchFamily="34" charset="0"/>
              <a:ea typeface="맑은 고딕"/>
              <a:cs typeface="Arial" pitchFamily="34" charset="0"/>
            </a:endParaRPr>
          </a:p>
        </p:txBody>
      </p:sp>
      <p:sp>
        <p:nvSpPr>
          <p:cNvPr id="138" name="원통 137"/>
          <p:cNvSpPr/>
          <p:nvPr/>
        </p:nvSpPr>
        <p:spPr>
          <a:xfrm>
            <a:off x="5516101" y="4905376"/>
            <a:ext cx="393916" cy="998566"/>
          </a:xfrm>
          <a:prstGeom prst="can">
            <a:avLst>
              <a:gd name="adj" fmla="val 37739"/>
            </a:avLst>
          </a:prstGeom>
          <a:gradFill flip="none" rotWithShape="1">
            <a:gsLst>
              <a:gs pos="0">
                <a:schemeClr val="accent3">
                  <a:lumMod val="50000"/>
                </a:schemeClr>
              </a:gs>
              <a:gs pos="80000">
                <a:srgbClr val="92D050"/>
              </a:gs>
              <a:gs pos="100000">
                <a:srgbClr val="D6EDBD"/>
              </a:gs>
            </a:gsLst>
            <a:lin ang="10800000" scaled="1"/>
            <a:tileRect/>
          </a:gradFill>
          <a:ln w="9525" cap="flat" cmpd="sng" algn="ctr">
            <a:noFill/>
            <a:prstDash val="solid"/>
          </a:ln>
          <a:effectLst>
            <a:outerShdw blurRad="76200" dir="18900000" sy="23000" kx="-1200000" algn="bl" rotWithShape="0">
              <a:prstClr val="black">
                <a:alpha val="2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 lastClr="FFFFFF"/>
              </a:solidFill>
              <a:effectLst/>
              <a:uLnTx/>
              <a:uFillTx/>
              <a:latin typeface="Arial" pitchFamily="34" charset="0"/>
              <a:ea typeface="맑은 고딕"/>
              <a:cs typeface="Arial" pitchFamily="34" charset="0"/>
            </a:endParaRPr>
          </a:p>
        </p:txBody>
      </p:sp>
      <p:sp>
        <p:nvSpPr>
          <p:cNvPr id="139" name="원통 138"/>
          <p:cNvSpPr/>
          <p:nvPr/>
        </p:nvSpPr>
        <p:spPr>
          <a:xfrm>
            <a:off x="6328536" y="4802768"/>
            <a:ext cx="393916" cy="1094400"/>
          </a:xfrm>
          <a:prstGeom prst="can">
            <a:avLst>
              <a:gd name="adj" fmla="val 37739"/>
            </a:avLst>
          </a:prstGeom>
          <a:gradFill flip="none" rotWithShape="1">
            <a:gsLst>
              <a:gs pos="0">
                <a:schemeClr val="accent3">
                  <a:lumMod val="50000"/>
                </a:schemeClr>
              </a:gs>
              <a:gs pos="80000">
                <a:srgbClr val="92D050"/>
              </a:gs>
              <a:gs pos="100000">
                <a:srgbClr val="D6EDBD"/>
              </a:gs>
            </a:gsLst>
            <a:lin ang="10800000" scaled="1"/>
            <a:tileRect/>
          </a:gradFill>
          <a:ln w="9525" cap="flat" cmpd="sng" algn="ctr">
            <a:noFill/>
            <a:prstDash val="solid"/>
          </a:ln>
          <a:effectLst>
            <a:outerShdw blurRad="76200" dir="18900000" sy="23000" kx="-1200000" algn="bl" rotWithShape="0">
              <a:prstClr val="black">
                <a:alpha val="2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 lastClr="FFFFFF"/>
              </a:solidFill>
              <a:effectLst/>
              <a:uLnTx/>
              <a:uFillTx/>
              <a:latin typeface="Arial" pitchFamily="34" charset="0"/>
              <a:ea typeface="맑은 고딕"/>
              <a:cs typeface="Arial" pitchFamily="34" charset="0"/>
            </a:endParaRPr>
          </a:p>
        </p:txBody>
      </p:sp>
      <p:sp>
        <p:nvSpPr>
          <p:cNvPr id="140" name="원통 139"/>
          <p:cNvSpPr/>
          <p:nvPr/>
        </p:nvSpPr>
        <p:spPr>
          <a:xfrm>
            <a:off x="7140971" y="4826129"/>
            <a:ext cx="393916" cy="1094400"/>
          </a:xfrm>
          <a:prstGeom prst="can">
            <a:avLst>
              <a:gd name="adj" fmla="val 37739"/>
            </a:avLst>
          </a:prstGeom>
          <a:gradFill flip="none" rotWithShape="1">
            <a:gsLst>
              <a:gs pos="0">
                <a:schemeClr val="accent3">
                  <a:lumMod val="50000"/>
                </a:schemeClr>
              </a:gs>
              <a:gs pos="80000">
                <a:srgbClr val="92D050"/>
              </a:gs>
              <a:gs pos="100000">
                <a:srgbClr val="D6EDBD"/>
              </a:gs>
            </a:gsLst>
            <a:lin ang="10800000" scaled="1"/>
            <a:tileRect/>
          </a:gradFill>
          <a:ln w="9525" cap="flat" cmpd="sng" algn="ctr">
            <a:noFill/>
            <a:prstDash val="solid"/>
          </a:ln>
          <a:effectLst>
            <a:outerShdw blurRad="76200" dir="18900000" sy="23000" kx="-1200000" algn="bl" rotWithShape="0">
              <a:prstClr val="black">
                <a:alpha val="2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 lastClr="FFFFFF"/>
              </a:solidFill>
              <a:effectLst/>
              <a:uLnTx/>
              <a:uFillTx/>
              <a:latin typeface="Arial" pitchFamily="34" charset="0"/>
              <a:ea typeface="맑은 고딕"/>
              <a:cs typeface="Arial" pitchFamily="34" charset="0"/>
            </a:endParaRPr>
          </a:p>
        </p:txBody>
      </p:sp>
      <p:sp>
        <p:nvSpPr>
          <p:cNvPr id="141" name="원통 140"/>
          <p:cNvSpPr/>
          <p:nvPr/>
        </p:nvSpPr>
        <p:spPr>
          <a:xfrm>
            <a:off x="7953395" y="5467359"/>
            <a:ext cx="393916" cy="436591"/>
          </a:xfrm>
          <a:prstGeom prst="can">
            <a:avLst>
              <a:gd name="adj" fmla="val 37739"/>
            </a:avLst>
          </a:prstGeom>
          <a:gradFill flip="none" rotWithShape="1">
            <a:gsLst>
              <a:gs pos="0">
                <a:schemeClr val="accent3">
                  <a:lumMod val="50000"/>
                </a:schemeClr>
              </a:gs>
              <a:gs pos="80000">
                <a:srgbClr val="92D050"/>
              </a:gs>
              <a:gs pos="100000">
                <a:srgbClr val="D6EDBD"/>
              </a:gs>
            </a:gsLst>
            <a:lin ang="10800000" scaled="1"/>
            <a:tileRect/>
          </a:gradFill>
          <a:ln w="9525" cap="flat" cmpd="sng" algn="ctr">
            <a:noFill/>
            <a:prstDash val="solid"/>
          </a:ln>
          <a:effectLst>
            <a:outerShdw blurRad="76200" dir="18900000" sy="23000" kx="-1200000" algn="bl" rotWithShape="0">
              <a:prstClr val="black">
                <a:alpha val="2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 lastClr="FFFFFF"/>
              </a:solidFill>
              <a:effectLst/>
              <a:uLnTx/>
              <a:uFillTx/>
              <a:latin typeface="Arial" pitchFamily="34" charset="0"/>
              <a:ea typeface="맑은 고딕"/>
              <a:cs typeface="Arial" pitchFamily="34" charset="0"/>
            </a:endParaRPr>
          </a:p>
        </p:txBody>
      </p:sp>
      <p:sp>
        <p:nvSpPr>
          <p:cNvPr id="142" name="TextBox 141"/>
          <p:cNvSpPr txBox="1"/>
          <p:nvPr/>
        </p:nvSpPr>
        <p:spPr>
          <a:xfrm>
            <a:off x="6333780" y="4472993"/>
            <a:ext cx="397865" cy="276999"/>
          </a:xfrm>
          <a:prstGeom prst="rect">
            <a:avLst/>
          </a:prstGeom>
          <a:noFill/>
        </p:spPr>
        <p:txBody>
          <a:bodyPr wrap="none">
            <a:spAutoFit/>
          </a:bodyPr>
          <a:lstStyle/>
          <a:p>
            <a:pPr algn="ctr">
              <a:defRPr/>
            </a:pPr>
            <a:r>
              <a:rPr lang="en-US" altLang="ko-KR" sz="1200" b="1" dirty="0" smtClean="0">
                <a:solidFill>
                  <a:srgbClr val="003300"/>
                </a:solidFill>
                <a:latin typeface="Arial" pitchFamily="34" charset="0"/>
                <a:ea typeface="+mn-ea"/>
                <a:cs typeface="Arial" pitchFamily="34" charset="0"/>
              </a:rPr>
              <a:t>6.8</a:t>
            </a:r>
            <a:endParaRPr lang="ko-KR" altLang="en-US" sz="1200" b="1" dirty="0">
              <a:solidFill>
                <a:srgbClr val="003300"/>
              </a:solidFill>
              <a:latin typeface="Arial" pitchFamily="34" charset="0"/>
              <a:ea typeface="+mn-ea"/>
              <a:cs typeface="Arial" pitchFamily="34" charset="0"/>
            </a:endParaRPr>
          </a:p>
        </p:txBody>
      </p:sp>
      <p:sp>
        <p:nvSpPr>
          <p:cNvPr id="143" name="TextBox 142"/>
          <p:cNvSpPr txBox="1"/>
          <p:nvPr/>
        </p:nvSpPr>
        <p:spPr>
          <a:xfrm>
            <a:off x="1464239" y="4893026"/>
            <a:ext cx="397865" cy="276999"/>
          </a:xfrm>
          <a:prstGeom prst="rect">
            <a:avLst/>
          </a:prstGeom>
          <a:noFill/>
        </p:spPr>
        <p:txBody>
          <a:bodyPr wrap="none">
            <a:spAutoFit/>
          </a:bodyPr>
          <a:lstStyle/>
          <a:p>
            <a:pPr algn="ctr">
              <a:defRPr/>
            </a:pPr>
            <a:r>
              <a:rPr lang="en-US" altLang="ko-KR" sz="1200" b="1" dirty="0" smtClean="0">
                <a:solidFill>
                  <a:srgbClr val="003300"/>
                </a:solidFill>
                <a:latin typeface="Arial" pitchFamily="34" charset="0"/>
                <a:ea typeface="+mn-ea"/>
                <a:cs typeface="Arial" pitchFamily="34" charset="0"/>
              </a:rPr>
              <a:t>5.2</a:t>
            </a:r>
            <a:endParaRPr lang="ko-KR" altLang="en-US" sz="1200" b="1" dirty="0">
              <a:solidFill>
                <a:srgbClr val="003300"/>
              </a:solidFill>
              <a:latin typeface="Arial" pitchFamily="34" charset="0"/>
              <a:ea typeface="+mn-ea"/>
              <a:cs typeface="Arial" pitchFamily="34" charset="0"/>
            </a:endParaRPr>
          </a:p>
        </p:txBody>
      </p:sp>
      <p:sp>
        <p:nvSpPr>
          <p:cNvPr id="144" name="TextBox 143"/>
          <p:cNvSpPr txBox="1"/>
          <p:nvPr/>
        </p:nvSpPr>
        <p:spPr>
          <a:xfrm>
            <a:off x="2221483" y="5076858"/>
            <a:ext cx="482824" cy="276999"/>
          </a:xfrm>
          <a:prstGeom prst="rect">
            <a:avLst/>
          </a:prstGeom>
          <a:noFill/>
        </p:spPr>
        <p:txBody>
          <a:bodyPr wrap="none">
            <a:spAutoFit/>
          </a:bodyPr>
          <a:lstStyle/>
          <a:p>
            <a:pPr algn="ctr">
              <a:defRPr/>
            </a:pPr>
            <a:r>
              <a:rPr lang="en-US" altLang="ko-KR" sz="1200" b="1" dirty="0" smtClean="0">
                <a:solidFill>
                  <a:srgbClr val="003300"/>
                </a:solidFill>
                <a:latin typeface="Arial" pitchFamily="34" charset="0"/>
                <a:ea typeface="+mn-ea"/>
                <a:cs typeface="Arial" pitchFamily="34" charset="0"/>
              </a:rPr>
              <a:t>4.58</a:t>
            </a:r>
            <a:endParaRPr lang="ko-KR" altLang="en-US" sz="1200" b="1" dirty="0">
              <a:solidFill>
                <a:srgbClr val="003300"/>
              </a:solidFill>
              <a:latin typeface="Arial" pitchFamily="34" charset="0"/>
              <a:ea typeface="+mn-ea"/>
              <a:cs typeface="Arial" pitchFamily="34" charset="0"/>
            </a:endParaRPr>
          </a:p>
        </p:txBody>
      </p:sp>
      <p:sp>
        <p:nvSpPr>
          <p:cNvPr id="145" name="TextBox 144"/>
          <p:cNvSpPr txBox="1"/>
          <p:nvPr/>
        </p:nvSpPr>
        <p:spPr>
          <a:xfrm>
            <a:off x="3066739" y="4530694"/>
            <a:ext cx="397865" cy="276999"/>
          </a:xfrm>
          <a:prstGeom prst="rect">
            <a:avLst/>
          </a:prstGeom>
          <a:noFill/>
        </p:spPr>
        <p:txBody>
          <a:bodyPr wrap="none">
            <a:spAutoFit/>
          </a:bodyPr>
          <a:lstStyle/>
          <a:p>
            <a:pPr algn="ctr">
              <a:defRPr/>
            </a:pPr>
            <a:r>
              <a:rPr lang="en-US" altLang="ko-KR" sz="1200" b="1" dirty="0" smtClean="0">
                <a:solidFill>
                  <a:srgbClr val="003300"/>
                </a:solidFill>
                <a:latin typeface="Arial" pitchFamily="34" charset="0"/>
                <a:ea typeface="+mn-ea"/>
                <a:cs typeface="Arial" pitchFamily="34" charset="0"/>
              </a:rPr>
              <a:t>6.8</a:t>
            </a:r>
            <a:endParaRPr lang="ko-KR" altLang="en-US" sz="1200" b="1" dirty="0">
              <a:solidFill>
                <a:srgbClr val="003300"/>
              </a:solidFill>
              <a:latin typeface="Arial" pitchFamily="34" charset="0"/>
              <a:ea typeface="+mn-ea"/>
              <a:cs typeface="Arial" pitchFamily="34" charset="0"/>
            </a:endParaRPr>
          </a:p>
        </p:txBody>
      </p:sp>
      <p:sp>
        <p:nvSpPr>
          <p:cNvPr id="146" name="TextBox 145"/>
          <p:cNvSpPr txBox="1"/>
          <p:nvPr/>
        </p:nvSpPr>
        <p:spPr>
          <a:xfrm>
            <a:off x="3899214" y="4511852"/>
            <a:ext cx="397865" cy="276999"/>
          </a:xfrm>
          <a:prstGeom prst="rect">
            <a:avLst/>
          </a:prstGeom>
          <a:noFill/>
        </p:spPr>
        <p:txBody>
          <a:bodyPr wrap="none">
            <a:spAutoFit/>
          </a:bodyPr>
          <a:lstStyle/>
          <a:p>
            <a:pPr algn="ctr">
              <a:defRPr/>
            </a:pPr>
            <a:r>
              <a:rPr lang="en-US" altLang="ko-KR" sz="1200" b="1" dirty="0" smtClean="0">
                <a:solidFill>
                  <a:srgbClr val="003300"/>
                </a:solidFill>
                <a:latin typeface="Arial" pitchFamily="34" charset="0"/>
                <a:ea typeface="+mn-ea"/>
                <a:cs typeface="Arial" pitchFamily="34" charset="0"/>
              </a:rPr>
              <a:t>6.8</a:t>
            </a:r>
            <a:endParaRPr lang="ko-KR" altLang="en-US" sz="1200" b="1" dirty="0">
              <a:solidFill>
                <a:srgbClr val="003300"/>
              </a:solidFill>
              <a:latin typeface="Arial" pitchFamily="34" charset="0"/>
              <a:ea typeface="+mn-ea"/>
              <a:cs typeface="Arial" pitchFamily="34" charset="0"/>
            </a:endParaRPr>
          </a:p>
        </p:txBody>
      </p:sp>
      <p:sp>
        <p:nvSpPr>
          <p:cNvPr id="147" name="TextBox 146"/>
          <p:cNvSpPr txBox="1"/>
          <p:nvPr/>
        </p:nvSpPr>
        <p:spPr>
          <a:xfrm>
            <a:off x="7916453" y="5200668"/>
            <a:ext cx="482824" cy="276999"/>
          </a:xfrm>
          <a:prstGeom prst="rect">
            <a:avLst/>
          </a:prstGeom>
          <a:noFill/>
        </p:spPr>
        <p:txBody>
          <a:bodyPr wrap="none">
            <a:spAutoFit/>
          </a:bodyPr>
          <a:lstStyle/>
          <a:p>
            <a:pPr algn="ctr">
              <a:defRPr/>
            </a:pPr>
            <a:r>
              <a:rPr lang="en-US" altLang="ko-KR" sz="1200" b="1" dirty="0" smtClean="0">
                <a:solidFill>
                  <a:srgbClr val="003300"/>
                </a:solidFill>
                <a:latin typeface="Arial" pitchFamily="34" charset="0"/>
                <a:ea typeface="+mn-ea"/>
                <a:cs typeface="Arial" pitchFamily="34" charset="0"/>
              </a:rPr>
              <a:t>3.99</a:t>
            </a:r>
            <a:endParaRPr lang="ko-KR" altLang="en-US" sz="1200" b="1" dirty="0">
              <a:solidFill>
                <a:srgbClr val="003300"/>
              </a:solidFill>
              <a:latin typeface="Arial" pitchFamily="34" charset="0"/>
              <a:ea typeface="+mn-ea"/>
              <a:cs typeface="Arial" pitchFamily="34" charset="0"/>
            </a:endParaRPr>
          </a:p>
        </p:txBody>
      </p:sp>
      <p:sp>
        <p:nvSpPr>
          <p:cNvPr id="148" name="TextBox 147"/>
          <p:cNvSpPr txBox="1"/>
          <p:nvPr/>
        </p:nvSpPr>
        <p:spPr>
          <a:xfrm>
            <a:off x="4705348" y="4748229"/>
            <a:ext cx="397865" cy="276999"/>
          </a:xfrm>
          <a:prstGeom prst="rect">
            <a:avLst/>
          </a:prstGeom>
          <a:noFill/>
        </p:spPr>
        <p:txBody>
          <a:bodyPr wrap="none">
            <a:spAutoFit/>
          </a:bodyPr>
          <a:lstStyle/>
          <a:p>
            <a:pPr algn="ctr">
              <a:defRPr/>
            </a:pPr>
            <a:r>
              <a:rPr lang="en-US" altLang="ko-KR" sz="1200" b="1" dirty="0" smtClean="0">
                <a:solidFill>
                  <a:srgbClr val="003300"/>
                </a:solidFill>
                <a:latin typeface="Arial" pitchFamily="34" charset="0"/>
                <a:ea typeface="+mn-ea"/>
                <a:cs typeface="Arial" pitchFamily="34" charset="0"/>
              </a:rPr>
              <a:t>5.8</a:t>
            </a:r>
            <a:endParaRPr lang="ko-KR" altLang="en-US" sz="1200" b="1" dirty="0">
              <a:solidFill>
                <a:srgbClr val="003300"/>
              </a:solidFill>
              <a:latin typeface="Arial" pitchFamily="34" charset="0"/>
              <a:ea typeface="+mn-ea"/>
              <a:cs typeface="Arial" pitchFamily="34" charset="0"/>
            </a:endParaRPr>
          </a:p>
        </p:txBody>
      </p:sp>
      <p:sp>
        <p:nvSpPr>
          <p:cNvPr id="149" name="TextBox 148"/>
          <p:cNvSpPr txBox="1"/>
          <p:nvPr/>
        </p:nvSpPr>
        <p:spPr>
          <a:xfrm>
            <a:off x="7154460" y="4561274"/>
            <a:ext cx="397865" cy="276999"/>
          </a:xfrm>
          <a:prstGeom prst="rect">
            <a:avLst/>
          </a:prstGeom>
          <a:noFill/>
        </p:spPr>
        <p:txBody>
          <a:bodyPr wrap="none">
            <a:spAutoFit/>
          </a:bodyPr>
          <a:lstStyle/>
          <a:p>
            <a:pPr algn="ctr">
              <a:defRPr/>
            </a:pPr>
            <a:r>
              <a:rPr lang="en-US" altLang="ko-KR" sz="1200" b="1" dirty="0" smtClean="0">
                <a:solidFill>
                  <a:srgbClr val="003300"/>
                </a:solidFill>
                <a:latin typeface="Arial" pitchFamily="34" charset="0"/>
                <a:ea typeface="+mn-ea"/>
                <a:cs typeface="Arial" pitchFamily="34" charset="0"/>
              </a:rPr>
              <a:t>6.8</a:t>
            </a:r>
            <a:endParaRPr lang="ko-KR" altLang="en-US" sz="1200" b="1" dirty="0">
              <a:solidFill>
                <a:srgbClr val="003300"/>
              </a:solidFill>
              <a:latin typeface="Arial" pitchFamily="34" charset="0"/>
              <a:ea typeface="+mn-ea"/>
              <a:cs typeface="Arial" pitchFamily="34" charset="0"/>
            </a:endParaRPr>
          </a:p>
        </p:txBody>
      </p:sp>
      <p:sp>
        <p:nvSpPr>
          <p:cNvPr id="150" name="TextBox 149"/>
          <p:cNvSpPr txBox="1"/>
          <p:nvPr/>
        </p:nvSpPr>
        <p:spPr>
          <a:xfrm>
            <a:off x="5495928" y="4616419"/>
            <a:ext cx="397865" cy="276999"/>
          </a:xfrm>
          <a:prstGeom prst="rect">
            <a:avLst/>
          </a:prstGeom>
          <a:noFill/>
        </p:spPr>
        <p:txBody>
          <a:bodyPr wrap="none">
            <a:spAutoFit/>
          </a:bodyPr>
          <a:lstStyle/>
          <a:p>
            <a:pPr algn="ctr">
              <a:defRPr/>
            </a:pPr>
            <a:r>
              <a:rPr lang="en-US" altLang="ko-KR" sz="1200" b="1" dirty="0" smtClean="0">
                <a:solidFill>
                  <a:srgbClr val="003300"/>
                </a:solidFill>
                <a:latin typeface="Arial" pitchFamily="34" charset="0"/>
                <a:ea typeface="+mn-ea"/>
                <a:cs typeface="Arial" pitchFamily="34" charset="0"/>
              </a:rPr>
              <a:t>6.0</a:t>
            </a:r>
            <a:endParaRPr lang="ko-KR" altLang="en-US" sz="1200" b="1" dirty="0">
              <a:solidFill>
                <a:srgbClr val="003300"/>
              </a:solidFill>
              <a:latin typeface="Arial" pitchFamily="34" charset="0"/>
              <a:ea typeface="+mn-ea"/>
              <a:cs typeface="Arial" pitchFamily="34" charset="0"/>
            </a:endParaRPr>
          </a:p>
        </p:txBody>
      </p:sp>
      <p:pic>
        <p:nvPicPr>
          <p:cNvPr id="37890" name="Picture 2" descr="이미지를 클릭하시면 창이 닫힙니다"/>
          <p:cNvPicPr>
            <a:picLocks noChangeAspect="1" noChangeArrowheads="1"/>
          </p:cNvPicPr>
          <p:nvPr/>
        </p:nvPicPr>
        <p:blipFill>
          <a:blip r:embed="rId4" cstate="print"/>
          <a:srcRect/>
          <a:stretch>
            <a:fillRect/>
          </a:stretch>
        </p:blipFill>
        <p:spPr bwMode="auto">
          <a:xfrm>
            <a:off x="1625605" y="5648325"/>
            <a:ext cx="449719" cy="3007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7892" name="Picture 4" descr="이미지를 클릭하시면 창이 닫힙니다"/>
          <p:cNvPicPr preferRelativeResize="0">
            <a:picLocks noChangeArrowheads="1"/>
          </p:cNvPicPr>
          <p:nvPr/>
        </p:nvPicPr>
        <p:blipFill>
          <a:blip r:embed="rId5" cstate="print"/>
          <a:srcRect/>
          <a:stretch>
            <a:fillRect/>
          </a:stretch>
        </p:blipFill>
        <p:spPr bwMode="auto">
          <a:xfrm>
            <a:off x="2437580" y="5648325"/>
            <a:ext cx="451125" cy="3007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7894" name="Picture 6" descr="이미지를 클릭하시면 창이 닫힙니다"/>
          <p:cNvPicPr preferRelativeResize="0">
            <a:picLocks noChangeArrowheads="1"/>
          </p:cNvPicPr>
          <p:nvPr/>
        </p:nvPicPr>
        <p:blipFill>
          <a:blip r:embed="rId6" cstate="print"/>
          <a:srcRect/>
          <a:stretch>
            <a:fillRect/>
          </a:stretch>
        </p:blipFill>
        <p:spPr bwMode="auto">
          <a:xfrm>
            <a:off x="3251405" y="5648325"/>
            <a:ext cx="451125" cy="3007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7896" name="Picture 8" descr="이미지를 클릭하시면 창이 닫힙니다"/>
          <p:cNvPicPr preferRelativeResize="0">
            <a:picLocks noChangeArrowheads="1"/>
          </p:cNvPicPr>
          <p:nvPr/>
        </p:nvPicPr>
        <p:blipFill>
          <a:blip r:embed="rId7" cstate="print"/>
          <a:srcRect l="2917" t="11833" r="3083" b="12000"/>
          <a:stretch>
            <a:fillRect/>
          </a:stretch>
        </p:blipFill>
        <p:spPr bwMode="auto">
          <a:xfrm>
            <a:off x="4065229" y="5648325"/>
            <a:ext cx="451125" cy="3007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7898" name="Picture 10" descr="이미지를 클릭하시면 창이 닫힙니다"/>
          <p:cNvPicPr preferRelativeResize="0">
            <a:picLocks noChangeArrowheads="1"/>
          </p:cNvPicPr>
          <p:nvPr/>
        </p:nvPicPr>
        <p:blipFill>
          <a:blip r:embed="rId8" cstate="print"/>
          <a:srcRect l="1604" t="10333" r="1771" b="10667"/>
          <a:stretch>
            <a:fillRect/>
          </a:stretch>
        </p:blipFill>
        <p:spPr bwMode="auto">
          <a:xfrm>
            <a:off x="4879054" y="5648325"/>
            <a:ext cx="451125" cy="3007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7900" name="Picture 12" descr="이미지를 클릭하시면 창이 닫힙니다"/>
          <p:cNvPicPr preferRelativeResize="0">
            <a:picLocks noChangeArrowheads="1"/>
          </p:cNvPicPr>
          <p:nvPr/>
        </p:nvPicPr>
        <p:blipFill>
          <a:blip r:embed="rId9" cstate="print"/>
          <a:srcRect/>
          <a:stretch>
            <a:fillRect/>
          </a:stretch>
        </p:blipFill>
        <p:spPr bwMode="auto">
          <a:xfrm>
            <a:off x="5692879" y="5648325"/>
            <a:ext cx="451125" cy="3007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7902" name="Picture 14" descr="이미지를 클릭하시면 창이 닫힙니다"/>
          <p:cNvPicPr preferRelativeResize="0">
            <a:picLocks noChangeArrowheads="1"/>
          </p:cNvPicPr>
          <p:nvPr/>
        </p:nvPicPr>
        <p:blipFill>
          <a:blip r:embed="rId10" cstate="print"/>
          <a:srcRect/>
          <a:stretch>
            <a:fillRect/>
          </a:stretch>
        </p:blipFill>
        <p:spPr bwMode="auto">
          <a:xfrm>
            <a:off x="6506704" y="5648325"/>
            <a:ext cx="451125" cy="3007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7904" name="Picture 16" descr="이미지를 클릭하시면 창이 닫힙니다"/>
          <p:cNvPicPr preferRelativeResize="0">
            <a:picLocks noChangeArrowheads="1"/>
          </p:cNvPicPr>
          <p:nvPr/>
        </p:nvPicPr>
        <p:blipFill>
          <a:blip r:embed="rId11" cstate="print"/>
          <a:srcRect/>
          <a:stretch>
            <a:fillRect/>
          </a:stretch>
        </p:blipFill>
        <p:spPr bwMode="auto">
          <a:xfrm>
            <a:off x="7320529" y="5648325"/>
            <a:ext cx="451125" cy="3007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7906" name="Picture 18" descr="이미지를 클릭하시면 창이 닫힙니다"/>
          <p:cNvPicPr preferRelativeResize="0">
            <a:picLocks noChangeArrowheads="1"/>
          </p:cNvPicPr>
          <p:nvPr/>
        </p:nvPicPr>
        <p:blipFill>
          <a:blip r:embed="rId12" cstate="print"/>
          <a:srcRect/>
          <a:stretch>
            <a:fillRect/>
          </a:stretch>
        </p:blipFill>
        <p:spPr bwMode="auto">
          <a:xfrm>
            <a:off x="8134355" y="5648325"/>
            <a:ext cx="451125" cy="3007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모서리가 둥근 직사각형 17"/>
          <p:cNvSpPr/>
          <p:nvPr/>
        </p:nvSpPr>
        <p:spPr>
          <a:xfrm>
            <a:off x="1161145" y="4020456"/>
            <a:ext cx="8270895" cy="2061031"/>
          </a:xfrm>
          <a:prstGeom prst="roundRect">
            <a:avLst>
              <a:gd name="adj" fmla="val 2358"/>
            </a:avLst>
          </a:prstGeom>
          <a:gradFill flip="none" rotWithShape="1">
            <a:gsLst>
              <a:gs pos="0">
                <a:schemeClr val="bg1">
                  <a:alpha val="60000"/>
                </a:schemeClr>
              </a:gs>
              <a:gs pos="50000">
                <a:schemeClr val="bg1"/>
              </a:gs>
              <a:gs pos="100000">
                <a:schemeClr val="accent1">
                  <a:lumMod val="20000"/>
                  <a:lumOff val="80000"/>
                </a:schemeClr>
              </a:gs>
            </a:gsLst>
            <a:lin ang="2700000" scaled="1"/>
            <a:tileRect/>
          </a:gradFill>
          <a:ln w="25400" cap="flat" cmpd="sng" algn="ctr">
            <a:gradFill flip="none" rotWithShape="1">
              <a:gsLst>
                <a:gs pos="0">
                  <a:schemeClr val="tx2">
                    <a:lumMod val="50000"/>
                  </a:schemeClr>
                </a:gs>
                <a:gs pos="50000">
                  <a:schemeClr val="accent1">
                    <a:lumMod val="75000"/>
                  </a:schemeClr>
                </a:gs>
                <a:gs pos="100000">
                  <a:schemeClr val="tx2">
                    <a:lumMod val="40000"/>
                    <a:lumOff val="60000"/>
                  </a:schemeClr>
                </a:gs>
              </a:gsLst>
              <a:lin ang="5400000" scaled="1"/>
              <a:tileRect/>
            </a:gradFill>
            <a:prstDash val="solid"/>
          </a:ln>
          <a:effectLst>
            <a:glow rad="63500">
              <a:schemeClr val="accent1">
                <a:satMod val="175000"/>
                <a:alpha val="40000"/>
              </a:schemeClr>
            </a:glo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Text" lastClr="000000"/>
              </a:solidFill>
              <a:effectLst/>
              <a:uLnTx/>
              <a:uFillTx/>
              <a:latin typeface="Arial" pitchFamily="34" charset="0"/>
              <a:ea typeface="맑은 고딕"/>
              <a:cs typeface="Arial" pitchFamily="34" charset="0"/>
            </a:endParaRPr>
          </a:p>
        </p:txBody>
      </p:sp>
      <p:sp>
        <p:nvSpPr>
          <p:cNvPr id="17" name="모서리가 둥근 직사각형 16"/>
          <p:cNvSpPr/>
          <p:nvPr/>
        </p:nvSpPr>
        <p:spPr>
          <a:xfrm>
            <a:off x="1161145" y="1509491"/>
            <a:ext cx="8270895" cy="2023005"/>
          </a:xfrm>
          <a:prstGeom prst="roundRect">
            <a:avLst>
              <a:gd name="adj" fmla="val 2358"/>
            </a:avLst>
          </a:prstGeom>
          <a:gradFill flip="none" rotWithShape="1">
            <a:gsLst>
              <a:gs pos="0">
                <a:schemeClr val="bg1">
                  <a:alpha val="60000"/>
                </a:schemeClr>
              </a:gs>
              <a:gs pos="50000">
                <a:schemeClr val="bg1"/>
              </a:gs>
              <a:gs pos="100000">
                <a:schemeClr val="accent1">
                  <a:lumMod val="20000"/>
                  <a:lumOff val="80000"/>
                </a:schemeClr>
              </a:gs>
            </a:gsLst>
            <a:lin ang="2700000" scaled="1"/>
            <a:tileRect/>
          </a:gradFill>
          <a:ln w="25400" cap="flat" cmpd="sng" algn="ctr">
            <a:gradFill flip="none" rotWithShape="1">
              <a:gsLst>
                <a:gs pos="0">
                  <a:schemeClr val="tx2">
                    <a:lumMod val="50000"/>
                  </a:schemeClr>
                </a:gs>
                <a:gs pos="50000">
                  <a:schemeClr val="accent1">
                    <a:lumMod val="75000"/>
                  </a:schemeClr>
                </a:gs>
                <a:gs pos="100000">
                  <a:schemeClr val="tx2">
                    <a:lumMod val="40000"/>
                    <a:lumOff val="60000"/>
                  </a:schemeClr>
                </a:gs>
              </a:gsLst>
              <a:lin ang="5400000" scaled="1"/>
              <a:tileRect/>
            </a:gradFill>
            <a:prstDash val="solid"/>
          </a:ln>
          <a:effectLst>
            <a:glow rad="63500">
              <a:schemeClr val="accent1">
                <a:satMod val="175000"/>
                <a:alpha val="40000"/>
              </a:schemeClr>
            </a:glo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Text" lastClr="000000"/>
              </a:solidFill>
              <a:effectLst/>
              <a:uLnTx/>
              <a:uFillTx/>
              <a:latin typeface="Arial" pitchFamily="34" charset="0"/>
              <a:ea typeface="맑은 고딕"/>
              <a:cs typeface="Arial" pitchFamily="34" charset="0"/>
            </a:endParaRPr>
          </a:p>
        </p:txBody>
      </p:sp>
      <p:sp>
        <p:nvSpPr>
          <p:cNvPr id="20487" name="Rectangle 10"/>
          <p:cNvSpPr>
            <a:spLocks noChangeArrowheads="1"/>
          </p:cNvSpPr>
          <p:nvPr/>
        </p:nvSpPr>
        <p:spPr bwMode="auto">
          <a:xfrm>
            <a:off x="1504954" y="1915886"/>
            <a:ext cx="7673552" cy="1603694"/>
          </a:xfrm>
          <a:prstGeom prst="rect">
            <a:avLst/>
          </a:prstGeom>
          <a:noFill/>
          <a:ln w="9525">
            <a:noFill/>
            <a:miter lim="800000"/>
            <a:headEnd/>
            <a:tailEnd/>
          </a:ln>
        </p:spPr>
        <p:txBody>
          <a:bodyPr lIns="0" tIns="0" rIns="0" bIns="0"/>
          <a:lstStyle/>
          <a:p>
            <a:pPr marL="396875" indent="-396875" algn="just" eaLnBrk="0" latinLnBrk="0" hangingPunct="0">
              <a:lnSpc>
                <a:spcPct val="60000"/>
              </a:lnSpc>
              <a:spcBef>
                <a:spcPct val="70000"/>
              </a:spcBef>
              <a:buClr>
                <a:srgbClr val="FF9933"/>
              </a:buClr>
              <a:buSzPct val="110000"/>
              <a:buFont typeface="Wingdings" pitchFamily="2" charset="2"/>
              <a:buChar char="v"/>
            </a:pPr>
            <a:r>
              <a:rPr kumimoji="0" lang="en-US" altLang="ko-KR" sz="2000" dirty="0"/>
              <a:t>Transmission &amp; Distribution Voltage Upgrading</a:t>
            </a:r>
          </a:p>
          <a:p>
            <a:pPr marL="396875" indent="-396875" algn="just" eaLnBrk="0" latinLnBrk="0" hangingPunct="0">
              <a:lnSpc>
                <a:spcPct val="60000"/>
              </a:lnSpc>
              <a:spcBef>
                <a:spcPct val="70000"/>
              </a:spcBef>
              <a:buClr>
                <a:srgbClr val="FF9933"/>
              </a:buClr>
              <a:buSzPct val="110000"/>
              <a:buFont typeface="Wingdings" pitchFamily="2" charset="2"/>
              <a:buChar char="v"/>
            </a:pPr>
            <a:r>
              <a:rPr kumimoji="0" lang="en-US" altLang="ko-KR" sz="2000" dirty="0"/>
              <a:t>Use of Low Loss Materials</a:t>
            </a:r>
          </a:p>
          <a:p>
            <a:pPr marL="396875" indent="-396875" algn="just" eaLnBrk="0" latinLnBrk="0" hangingPunct="0">
              <a:lnSpc>
                <a:spcPct val="60000"/>
              </a:lnSpc>
              <a:spcBef>
                <a:spcPct val="70000"/>
              </a:spcBef>
              <a:buClr>
                <a:srgbClr val="FF9933"/>
              </a:buClr>
              <a:buSzPct val="110000"/>
              <a:buFont typeface="Wingdings" pitchFamily="2" charset="2"/>
              <a:buChar char="v"/>
            </a:pPr>
            <a:r>
              <a:rPr kumimoji="0" lang="en-US" altLang="ko-KR" sz="2000" dirty="0" smtClean="0"/>
              <a:t>Voltage unification</a:t>
            </a:r>
          </a:p>
          <a:p>
            <a:pPr marL="854075" lvl="1" indent="-396875" algn="just" eaLnBrk="0" latinLnBrk="0" hangingPunct="0">
              <a:spcBef>
                <a:spcPts val="0"/>
              </a:spcBef>
              <a:buClr>
                <a:srgbClr val="FF9933"/>
              </a:buClr>
              <a:buSzPct val="110000"/>
              <a:buFont typeface="Arial" pitchFamily="34" charset="0"/>
              <a:buChar char="•"/>
            </a:pPr>
            <a:r>
              <a:rPr kumimoji="0" lang="en-US" altLang="ko-KR" dirty="0" smtClean="0"/>
              <a:t>Distribution voltage : 3.3, 5.7, 6.6, 11.4, 22.9kV → 22.9kV</a:t>
            </a:r>
          </a:p>
          <a:p>
            <a:pPr marL="854075" lvl="1" indent="-396875" algn="just" eaLnBrk="0" latinLnBrk="0" hangingPunct="0">
              <a:spcBef>
                <a:spcPts val="0"/>
              </a:spcBef>
              <a:buClr>
                <a:srgbClr val="FF9933"/>
              </a:buClr>
              <a:buSzPct val="110000"/>
              <a:buFont typeface="Arial" pitchFamily="34" charset="0"/>
              <a:buChar char="•"/>
            </a:pPr>
            <a:r>
              <a:rPr kumimoji="0" lang="en-US" altLang="ko-KR" dirty="0" smtClean="0"/>
              <a:t>Low voltage : 100, 110, 220V → 220V</a:t>
            </a:r>
            <a:endParaRPr kumimoji="0" lang="en-US" altLang="ko-KR" sz="2000" dirty="0">
              <a:solidFill>
                <a:schemeClr val="bg1"/>
              </a:solidFill>
            </a:endParaRPr>
          </a:p>
          <a:p>
            <a:pPr marL="396875" indent="-396875" algn="just" eaLnBrk="0" latinLnBrk="0" hangingPunct="0">
              <a:lnSpc>
                <a:spcPct val="60000"/>
              </a:lnSpc>
              <a:spcBef>
                <a:spcPct val="70000"/>
              </a:spcBef>
              <a:buClr>
                <a:srgbClr val="FF9933"/>
              </a:buClr>
              <a:buSzPct val="110000"/>
            </a:pPr>
            <a:r>
              <a:rPr kumimoji="0" lang="en-US" altLang="ko-KR" sz="2000" dirty="0">
                <a:solidFill>
                  <a:schemeClr val="bg1"/>
                </a:solidFill>
              </a:rPr>
              <a:t>    </a:t>
            </a:r>
            <a:endParaRPr kumimoji="0" lang="en-US" altLang="ko-KR" sz="2800" dirty="0">
              <a:solidFill>
                <a:schemeClr val="bg1"/>
              </a:solidFill>
            </a:endParaRPr>
          </a:p>
        </p:txBody>
      </p:sp>
      <p:grpSp>
        <p:nvGrpSpPr>
          <p:cNvPr id="2" name="Group 11"/>
          <p:cNvGrpSpPr>
            <a:grpSpLocks/>
          </p:cNvGrpSpPr>
          <p:nvPr/>
        </p:nvGrpSpPr>
        <p:grpSpPr bwMode="auto">
          <a:xfrm>
            <a:off x="1295404" y="1200848"/>
            <a:ext cx="3449124" cy="539750"/>
            <a:chOff x="897" y="641"/>
            <a:chExt cx="1543" cy="340"/>
          </a:xfrm>
        </p:grpSpPr>
        <p:sp>
          <p:nvSpPr>
            <p:cNvPr id="20494" name="AutoShape 7"/>
            <p:cNvSpPr>
              <a:spLocks noChangeArrowheads="1"/>
            </p:cNvSpPr>
            <p:nvPr/>
          </p:nvSpPr>
          <p:spPr bwMode="auto">
            <a:xfrm>
              <a:off x="897" y="641"/>
              <a:ext cx="1543" cy="340"/>
            </a:xfrm>
            <a:prstGeom prst="roundRect">
              <a:avLst>
                <a:gd name="adj" fmla="val 45000"/>
              </a:avLst>
            </a:prstGeom>
            <a:gradFill rotWithShape="0">
              <a:gsLst>
                <a:gs pos="0">
                  <a:srgbClr val="005B88"/>
                </a:gs>
                <a:gs pos="50000">
                  <a:srgbClr val="FFFFFF"/>
                </a:gs>
                <a:gs pos="100000">
                  <a:srgbClr val="005B88"/>
                </a:gs>
              </a:gsLst>
              <a:lin ang="0" scaled="1"/>
            </a:gradFill>
            <a:ln w="9525">
              <a:noFill/>
              <a:round/>
              <a:headEnd/>
              <a:tailEnd/>
            </a:ln>
          </p:spPr>
          <p:txBody>
            <a:bodyPr wrap="none" anchor="ctr"/>
            <a:lstStyle/>
            <a:p>
              <a:endParaRPr lang="ko-KR" altLang="en-US"/>
            </a:p>
          </p:txBody>
        </p:sp>
        <p:sp>
          <p:nvSpPr>
            <p:cNvPr id="20495" name="AutoShape 8"/>
            <p:cNvSpPr>
              <a:spLocks noChangeArrowheads="1"/>
            </p:cNvSpPr>
            <p:nvPr/>
          </p:nvSpPr>
          <p:spPr bwMode="auto">
            <a:xfrm>
              <a:off x="953" y="691"/>
              <a:ext cx="1435" cy="245"/>
            </a:xfrm>
            <a:prstGeom prst="roundRect">
              <a:avLst>
                <a:gd name="adj" fmla="val 45000"/>
              </a:avLst>
            </a:prstGeom>
            <a:gradFill rotWithShape="0">
              <a:gsLst>
                <a:gs pos="0">
                  <a:srgbClr val="002F47"/>
                </a:gs>
                <a:gs pos="50000">
                  <a:srgbClr val="006699"/>
                </a:gs>
                <a:gs pos="100000">
                  <a:srgbClr val="002F47"/>
                </a:gs>
              </a:gsLst>
              <a:lin ang="0" scaled="1"/>
            </a:gradFill>
            <a:ln w="9525">
              <a:noFill/>
              <a:round/>
              <a:headEnd/>
              <a:tailEnd/>
            </a:ln>
            <a:effectLst>
              <a:prstShdw prst="shdw17" dist="17961" dir="13500000">
                <a:srgbClr val="003D5C"/>
              </a:prstShdw>
            </a:effectLst>
          </p:spPr>
          <p:txBody>
            <a:bodyPr wrap="none" anchor="ctr"/>
            <a:lstStyle/>
            <a:p>
              <a:r>
                <a:rPr kumimoji="0" lang="en-US" altLang="ko-KR" sz="2000" dirty="0">
                  <a:solidFill>
                    <a:schemeClr val="bg1"/>
                  </a:solidFill>
                </a:rPr>
                <a:t>Technical Loss</a:t>
              </a:r>
            </a:p>
          </p:txBody>
        </p:sp>
      </p:grpSp>
      <p:sp>
        <p:nvSpPr>
          <p:cNvPr id="20490" name="Rectangle 10"/>
          <p:cNvSpPr>
            <a:spLocks noChangeArrowheads="1"/>
          </p:cNvSpPr>
          <p:nvPr/>
        </p:nvSpPr>
        <p:spPr bwMode="auto">
          <a:xfrm>
            <a:off x="1504951" y="4566807"/>
            <a:ext cx="7759820" cy="1152525"/>
          </a:xfrm>
          <a:prstGeom prst="rect">
            <a:avLst/>
          </a:prstGeom>
          <a:noFill/>
          <a:ln w="9525">
            <a:noFill/>
            <a:miter lim="800000"/>
            <a:headEnd/>
            <a:tailEnd/>
          </a:ln>
        </p:spPr>
        <p:txBody>
          <a:bodyPr lIns="0" tIns="0" rIns="0" bIns="0"/>
          <a:lstStyle/>
          <a:p>
            <a:pPr marL="396875" indent="-396875" algn="just" eaLnBrk="0" latinLnBrk="0" hangingPunct="0">
              <a:lnSpc>
                <a:spcPct val="60000"/>
              </a:lnSpc>
              <a:spcBef>
                <a:spcPct val="70000"/>
              </a:spcBef>
              <a:buClr>
                <a:srgbClr val="FF9933"/>
              </a:buClr>
              <a:buSzPct val="110000"/>
              <a:buFont typeface="Wingdings" pitchFamily="2" charset="2"/>
              <a:buChar char="v"/>
            </a:pPr>
            <a:r>
              <a:rPr kumimoji="0" lang="en-US" altLang="ko-KR" sz="2000" dirty="0"/>
              <a:t>Introduction of AMR (Automatic Meter Reading System)</a:t>
            </a:r>
          </a:p>
          <a:p>
            <a:pPr marL="396875" indent="-396875" algn="just" eaLnBrk="0" latinLnBrk="0" hangingPunct="0">
              <a:lnSpc>
                <a:spcPct val="60000"/>
              </a:lnSpc>
              <a:spcBef>
                <a:spcPct val="70000"/>
              </a:spcBef>
              <a:buClr>
                <a:srgbClr val="FF9933"/>
              </a:buClr>
              <a:buSzPct val="110000"/>
              <a:buFont typeface="Wingdings" pitchFamily="2" charset="2"/>
              <a:buChar char="v"/>
            </a:pPr>
            <a:r>
              <a:rPr kumimoji="0" lang="en-US" altLang="ko-KR" sz="2000" dirty="0" smtClean="0"/>
              <a:t>Devising of Contract Violation Detection Program</a:t>
            </a:r>
          </a:p>
          <a:p>
            <a:pPr marL="396875" indent="-396875" algn="just" eaLnBrk="0" latinLnBrk="0" hangingPunct="0">
              <a:lnSpc>
                <a:spcPct val="60000"/>
              </a:lnSpc>
              <a:spcBef>
                <a:spcPct val="70000"/>
              </a:spcBef>
              <a:buClr>
                <a:srgbClr val="FF9933"/>
              </a:buClr>
              <a:buSzPct val="110000"/>
              <a:buFont typeface="Wingdings" pitchFamily="2" charset="2"/>
              <a:buChar char="v"/>
            </a:pPr>
            <a:r>
              <a:rPr kumimoji="0" lang="en-US" altLang="ko-KR" sz="2000" dirty="0" smtClean="0"/>
              <a:t>Improvement of Service Wire and Watt-Meter Cover </a:t>
            </a:r>
          </a:p>
          <a:p>
            <a:pPr marL="396875" indent="-396875" algn="just" eaLnBrk="0" latinLnBrk="0" hangingPunct="0">
              <a:lnSpc>
                <a:spcPct val="60000"/>
              </a:lnSpc>
              <a:spcBef>
                <a:spcPct val="70000"/>
              </a:spcBef>
              <a:buClr>
                <a:srgbClr val="FF9933"/>
              </a:buClr>
              <a:buSzPct val="110000"/>
              <a:buFont typeface="Wingdings" pitchFamily="2" charset="2"/>
              <a:buChar char="v"/>
            </a:pPr>
            <a:r>
              <a:rPr kumimoji="0" lang="en-US" altLang="ko-KR" sz="2000" dirty="0" smtClean="0"/>
              <a:t>Reorganization of the Pilferage Detecting Teams</a:t>
            </a:r>
            <a:endParaRPr kumimoji="0" lang="en-US" altLang="ko-KR" sz="2000" dirty="0"/>
          </a:p>
          <a:p>
            <a:pPr marL="396875" indent="-396875" algn="just" eaLnBrk="0" latinLnBrk="0" hangingPunct="0">
              <a:lnSpc>
                <a:spcPct val="60000"/>
              </a:lnSpc>
              <a:spcBef>
                <a:spcPct val="70000"/>
              </a:spcBef>
              <a:buClr>
                <a:srgbClr val="FF9933"/>
              </a:buClr>
              <a:buSzPct val="110000"/>
            </a:pPr>
            <a:endParaRPr kumimoji="0" lang="en-US" altLang="ko-KR" sz="2000" dirty="0"/>
          </a:p>
          <a:p>
            <a:pPr marL="396875" indent="-396875" algn="just" eaLnBrk="0" latinLnBrk="0" hangingPunct="0">
              <a:lnSpc>
                <a:spcPct val="60000"/>
              </a:lnSpc>
              <a:spcBef>
                <a:spcPct val="70000"/>
              </a:spcBef>
              <a:buClr>
                <a:srgbClr val="FF9933"/>
              </a:buClr>
              <a:buSzPct val="110000"/>
            </a:pPr>
            <a:endParaRPr kumimoji="0" lang="en-US" altLang="ko-KR" sz="2000" dirty="0"/>
          </a:p>
          <a:p>
            <a:pPr marL="396875" indent="-396875" algn="just" eaLnBrk="0" latinLnBrk="0" hangingPunct="0">
              <a:lnSpc>
                <a:spcPct val="60000"/>
              </a:lnSpc>
              <a:spcBef>
                <a:spcPct val="70000"/>
              </a:spcBef>
              <a:buClr>
                <a:srgbClr val="FF9933"/>
              </a:buClr>
              <a:buSzPct val="110000"/>
            </a:pPr>
            <a:endParaRPr kumimoji="0" lang="en-US" altLang="ko-KR" sz="2800" dirty="0"/>
          </a:p>
        </p:txBody>
      </p:sp>
      <p:grpSp>
        <p:nvGrpSpPr>
          <p:cNvPr id="3" name="Group 11"/>
          <p:cNvGrpSpPr>
            <a:grpSpLocks/>
          </p:cNvGrpSpPr>
          <p:nvPr/>
        </p:nvGrpSpPr>
        <p:grpSpPr bwMode="auto">
          <a:xfrm>
            <a:off x="1295404" y="3792097"/>
            <a:ext cx="3380113" cy="539750"/>
            <a:chOff x="897" y="641"/>
            <a:chExt cx="1543" cy="340"/>
          </a:xfrm>
        </p:grpSpPr>
        <p:sp>
          <p:nvSpPr>
            <p:cNvPr id="20492" name="AutoShape 7"/>
            <p:cNvSpPr>
              <a:spLocks noChangeArrowheads="1"/>
            </p:cNvSpPr>
            <p:nvPr/>
          </p:nvSpPr>
          <p:spPr bwMode="auto">
            <a:xfrm>
              <a:off x="897" y="641"/>
              <a:ext cx="1543" cy="340"/>
            </a:xfrm>
            <a:prstGeom prst="roundRect">
              <a:avLst>
                <a:gd name="adj" fmla="val 45000"/>
              </a:avLst>
            </a:prstGeom>
            <a:gradFill rotWithShape="0">
              <a:gsLst>
                <a:gs pos="0">
                  <a:srgbClr val="005B88"/>
                </a:gs>
                <a:gs pos="50000">
                  <a:srgbClr val="FFFFFF"/>
                </a:gs>
                <a:gs pos="100000">
                  <a:srgbClr val="005B88"/>
                </a:gs>
              </a:gsLst>
              <a:lin ang="0" scaled="1"/>
            </a:gradFill>
            <a:ln w="9525">
              <a:noFill/>
              <a:round/>
              <a:headEnd/>
              <a:tailEnd/>
            </a:ln>
          </p:spPr>
          <p:txBody>
            <a:bodyPr wrap="none" anchor="ctr"/>
            <a:lstStyle/>
            <a:p>
              <a:endParaRPr lang="ko-KR" altLang="en-US"/>
            </a:p>
          </p:txBody>
        </p:sp>
        <p:sp>
          <p:nvSpPr>
            <p:cNvPr id="20493" name="AutoShape 8"/>
            <p:cNvSpPr>
              <a:spLocks noChangeArrowheads="1"/>
            </p:cNvSpPr>
            <p:nvPr/>
          </p:nvSpPr>
          <p:spPr bwMode="auto">
            <a:xfrm>
              <a:off x="953" y="691"/>
              <a:ext cx="1435" cy="245"/>
            </a:xfrm>
            <a:prstGeom prst="roundRect">
              <a:avLst>
                <a:gd name="adj" fmla="val 45000"/>
              </a:avLst>
            </a:prstGeom>
            <a:gradFill rotWithShape="0">
              <a:gsLst>
                <a:gs pos="0">
                  <a:srgbClr val="002F47"/>
                </a:gs>
                <a:gs pos="50000">
                  <a:srgbClr val="006699"/>
                </a:gs>
                <a:gs pos="100000">
                  <a:srgbClr val="002F47"/>
                </a:gs>
              </a:gsLst>
              <a:lin ang="0" scaled="1"/>
            </a:gradFill>
            <a:ln w="9525">
              <a:noFill/>
              <a:round/>
              <a:headEnd/>
              <a:tailEnd/>
            </a:ln>
            <a:effectLst>
              <a:prstShdw prst="shdw17" dist="17961" dir="13500000">
                <a:srgbClr val="003D5C"/>
              </a:prstShdw>
            </a:effectLst>
          </p:spPr>
          <p:txBody>
            <a:bodyPr wrap="none" anchor="ctr"/>
            <a:lstStyle/>
            <a:p>
              <a:r>
                <a:rPr kumimoji="0" lang="en-US" altLang="ko-KR" sz="2000" dirty="0">
                  <a:solidFill>
                    <a:schemeClr val="bg1"/>
                  </a:solidFill>
                </a:rPr>
                <a:t>Non Technical Loss</a:t>
              </a:r>
            </a:p>
          </p:txBody>
        </p:sp>
      </p:grpSp>
      <p:sp>
        <p:nvSpPr>
          <p:cNvPr id="16" name="Text Box 6"/>
          <p:cNvSpPr txBox="1">
            <a:spLocks noChangeArrowheads="1"/>
          </p:cNvSpPr>
          <p:nvPr/>
        </p:nvSpPr>
        <p:spPr bwMode="auto">
          <a:xfrm>
            <a:off x="164869" y="88920"/>
            <a:ext cx="6902980" cy="55399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l">
              <a:defRPr/>
            </a:pPr>
            <a:r>
              <a:rPr lang="en-US" altLang="ko-KR" sz="3000" dirty="0" smtClean="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rPr>
              <a:t>KEPCO’s Effort to Reduce Loss Rate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a:spLocks noGrp="1"/>
          </p:cNvSpPr>
          <p:nvPr>
            <p:ph type="title"/>
          </p:nvPr>
        </p:nvSpPr>
        <p:spPr>
          <a:xfrm>
            <a:off x="202999" y="159164"/>
            <a:ext cx="8915400" cy="418058"/>
          </a:xfrm>
        </p:spPr>
        <p:txBody>
          <a:bodyPr/>
          <a:lstStyle/>
          <a:p>
            <a:pPr algn="l"/>
            <a:r>
              <a:rPr kumimoji="1" lang="en-US" altLang="ko-KR" sz="3000" b="1" dirty="0" smtClean="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rPr>
              <a:t>KEPCO’s Power IT Solutions</a:t>
            </a:r>
            <a:endParaRPr kumimoji="1" lang="ko-KR" altLang="en-US" sz="3000" b="1" dirty="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endParaRPr>
          </a:p>
        </p:txBody>
      </p:sp>
      <p:sp>
        <p:nvSpPr>
          <p:cNvPr id="8" name="Rectangle 121"/>
          <p:cNvSpPr>
            <a:spLocks noChangeArrowheads="1"/>
          </p:cNvSpPr>
          <p:nvPr/>
        </p:nvSpPr>
        <p:spPr bwMode="auto">
          <a:xfrm>
            <a:off x="333337" y="1025964"/>
            <a:ext cx="3681136" cy="1508105"/>
          </a:xfrm>
          <a:prstGeom prst="rect">
            <a:avLst/>
          </a:prstGeom>
          <a:solidFill>
            <a:schemeClr val="bg1">
              <a:lumMod val="95000"/>
            </a:schemeClr>
          </a:solidFill>
          <a:ln w="9525">
            <a:solidFill>
              <a:schemeClr val="tx1"/>
            </a:solidFill>
            <a:miter lim="800000"/>
            <a:headEnd/>
            <a:tailEnd/>
          </a:ln>
          <a:effectLst/>
        </p:spPr>
        <p:txBody>
          <a:bodyPr wrap="none">
            <a:spAutoFit/>
          </a:bodyPr>
          <a:lstStyle/>
          <a:p>
            <a:pPr algn="just">
              <a:buFontTx/>
              <a:buChar char="•"/>
            </a:pPr>
            <a:r>
              <a:rPr lang="en-US" altLang="ko-KR" sz="2000" b="1" i="1" dirty="0">
                <a:solidFill>
                  <a:srgbClr val="FF6600"/>
                </a:solidFill>
                <a:latin typeface="Arial" pitchFamily="34" charset="0"/>
              </a:rPr>
              <a:t> </a:t>
            </a:r>
            <a:r>
              <a:rPr lang="en-US" altLang="ko-KR" sz="2000" b="1" i="1" dirty="0" smtClean="0">
                <a:solidFill>
                  <a:srgbClr val="FF6600"/>
                </a:solidFill>
                <a:latin typeface="Arial" pitchFamily="34" charset="0"/>
              </a:rPr>
              <a:t>SCADA/DMS</a:t>
            </a:r>
          </a:p>
          <a:p>
            <a:pPr marL="87313" algn="just">
              <a:lnSpc>
                <a:spcPct val="150000"/>
              </a:lnSpc>
              <a:buFont typeface="Wingdings" pitchFamily="2" charset="2"/>
              <a:buChar char="ü"/>
            </a:pPr>
            <a:r>
              <a:rPr lang="en-US" altLang="ko-KR" sz="1200" b="1" i="1" dirty="0" smtClean="0">
                <a:solidFill>
                  <a:srgbClr val="FF6600"/>
                </a:solidFill>
                <a:latin typeface="Arial" pitchFamily="34" charset="0"/>
              </a:rPr>
              <a:t> Utility developed Solution</a:t>
            </a:r>
          </a:p>
          <a:p>
            <a:pPr marL="87313" algn="just">
              <a:lnSpc>
                <a:spcPct val="150000"/>
              </a:lnSpc>
              <a:buFont typeface="Wingdings" pitchFamily="2" charset="2"/>
              <a:buChar char="ü"/>
            </a:pPr>
            <a:r>
              <a:rPr lang="en-US" altLang="ko-KR" sz="1200" b="1" i="1" dirty="0" smtClean="0">
                <a:solidFill>
                  <a:srgbClr val="FF6600"/>
                </a:solidFill>
                <a:latin typeface="Arial" pitchFamily="34" charset="0"/>
              </a:rPr>
              <a:t> Continuous upgrade with practical feedback</a:t>
            </a:r>
          </a:p>
          <a:p>
            <a:pPr marL="87313" algn="just">
              <a:lnSpc>
                <a:spcPct val="150000"/>
              </a:lnSpc>
              <a:buFont typeface="Wingdings" pitchFamily="2" charset="2"/>
              <a:buChar char="ü"/>
            </a:pPr>
            <a:r>
              <a:rPr lang="en-US" altLang="ko-KR" sz="1200" b="1" i="1" dirty="0" smtClean="0">
                <a:solidFill>
                  <a:srgbClr val="FF6600"/>
                </a:solidFill>
                <a:latin typeface="Arial" pitchFamily="34" charset="0"/>
              </a:rPr>
              <a:t> Nation-wide system</a:t>
            </a:r>
          </a:p>
          <a:p>
            <a:pPr marL="87313" algn="just">
              <a:lnSpc>
                <a:spcPct val="150000"/>
              </a:lnSpc>
              <a:buFont typeface="Wingdings" pitchFamily="2" charset="2"/>
              <a:buChar char="ü"/>
            </a:pPr>
            <a:r>
              <a:rPr lang="en-US" altLang="ko-KR" sz="1200" b="1" i="1" dirty="0">
                <a:solidFill>
                  <a:srgbClr val="FF6600"/>
                </a:solidFill>
                <a:latin typeface="Arial" pitchFamily="34" charset="0"/>
              </a:rPr>
              <a:t> </a:t>
            </a:r>
            <a:r>
              <a:rPr lang="en-US" altLang="ko-KR" sz="1200" b="1" i="1" dirty="0" smtClean="0">
                <a:solidFill>
                  <a:srgbClr val="FF6600"/>
                </a:solidFill>
                <a:latin typeface="Arial" pitchFamily="34" charset="0"/>
              </a:rPr>
              <a:t>Loss reduction/ load balancing</a:t>
            </a:r>
            <a:endParaRPr lang="en-US" altLang="ko-KR" sz="1200" b="1" i="1" dirty="0">
              <a:solidFill>
                <a:srgbClr val="FF6600"/>
              </a:solidFill>
              <a:latin typeface="Arial" pitchFamily="34" charset="0"/>
            </a:endParaRPr>
          </a:p>
        </p:txBody>
      </p:sp>
      <p:sp>
        <p:nvSpPr>
          <p:cNvPr id="9" name="Rectangle 122"/>
          <p:cNvSpPr>
            <a:spLocks noChangeArrowheads="1"/>
          </p:cNvSpPr>
          <p:nvPr/>
        </p:nvSpPr>
        <p:spPr bwMode="auto">
          <a:xfrm>
            <a:off x="5964027" y="4941168"/>
            <a:ext cx="3670364" cy="1600438"/>
          </a:xfrm>
          <a:prstGeom prst="rect">
            <a:avLst/>
          </a:prstGeom>
          <a:solidFill>
            <a:schemeClr val="bg1">
              <a:lumMod val="95000"/>
            </a:schemeClr>
          </a:solidFill>
          <a:ln w="9525">
            <a:solidFill>
              <a:schemeClr val="tx1"/>
            </a:solidFill>
            <a:miter lim="800000"/>
            <a:headEnd/>
            <a:tailEnd/>
          </a:ln>
          <a:effectLst/>
        </p:spPr>
        <p:txBody>
          <a:bodyPr wrap="none">
            <a:spAutoFit/>
          </a:bodyPr>
          <a:lstStyle/>
          <a:p>
            <a:pPr algn="just">
              <a:buFontTx/>
              <a:buChar char="•"/>
            </a:pPr>
            <a:r>
              <a:rPr lang="en-US" altLang="ko-KR" sz="2000" b="1" i="1" dirty="0">
                <a:solidFill>
                  <a:srgbClr val="006600"/>
                </a:solidFill>
                <a:latin typeface="Arial" pitchFamily="34" charset="0"/>
              </a:rPr>
              <a:t> </a:t>
            </a:r>
            <a:r>
              <a:rPr lang="en-US" altLang="ko-KR" sz="2000" b="1" i="1" dirty="0" smtClean="0">
                <a:solidFill>
                  <a:srgbClr val="006600"/>
                </a:solidFill>
                <a:latin typeface="Arial" pitchFamily="34" charset="0"/>
              </a:rPr>
              <a:t>DIS</a:t>
            </a:r>
          </a:p>
          <a:p>
            <a:pPr marL="87313" algn="just">
              <a:lnSpc>
                <a:spcPct val="150000"/>
              </a:lnSpc>
              <a:buFont typeface="Wingdings" pitchFamily="2" charset="2"/>
              <a:buChar char="ü"/>
            </a:pPr>
            <a:r>
              <a:rPr lang="en-US" altLang="ko-KR" sz="1600" b="1" i="1" dirty="0" smtClean="0">
                <a:solidFill>
                  <a:srgbClr val="006600"/>
                </a:solidFill>
                <a:latin typeface="Arial" pitchFamily="34" charset="0"/>
              </a:rPr>
              <a:t> </a:t>
            </a:r>
            <a:r>
              <a:rPr lang="en-US" altLang="ko-KR" sz="1200" b="1" i="1" dirty="0" smtClean="0">
                <a:solidFill>
                  <a:srgbClr val="006600"/>
                </a:solidFill>
                <a:latin typeface="Arial" pitchFamily="34" charset="0"/>
              </a:rPr>
              <a:t>Based on GIS</a:t>
            </a:r>
          </a:p>
          <a:p>
            <a:pPr marL="87313" algn="just">
              <a:lnSpc>
                <a:spcPct val="150000"/>
              </a:lnSpc>
              <a:buFont typeface="Wingdings" pitchFamily="2" charset="2"/>
              <a:buChar char="ü"/>
            </a:pPr>
            <a:r>
              <a:rPr lang="en-US" altLang="ko-KR" sz="1200" b="1" i="1" dirty="0">
                <a:solidFill>
                  <a:srgbClr val="006600"/>
                </a:solidFill>
                <a:latin typeface="Arial" pitchFamily="34" charset="0"/>
              </a:rPr>
              <a:t> </a:t>
            </a:r>
            <a:r>
              <a:rPr lang="en-US" altLang="ko-KR" sz="1200" b="1" i="1" dirty="0" smtClean="0">
                <a:solidFill>
                  <a:srgbClr val="006600"/>
                </a:solidFill>
                <a:latin typeface="Arial" pitchFamily="34" charset="0"/>
              </a:rPr>
              <a:t>Distribution data management</a:t>
            </a:r>
          </a:p>
          <a:p>
            <a:pPr marL="87313" algn="just">
              <a:lnSpc>
                <a:spcPct val="150000"/>
              </a:lnSpc>
              <a:buFont typeface="Wingdings" pitchFamily="2" charset="2"/>
              <a:buChar char="ü"/>
            </a:pPr>
            <a:r>
              <a:rPr lang="en-US" altLang="ko-KR" sz="1200" b="1" i="1" dirty="0" smtClean="0">
                <a:solidFill>
                  <a:srgbClr val="006600"/>
                </a:solidFill>
                <a:latin typeface="Arial" pitchFamily="34" charset="0"/>
              </a:rPr>
              <a:t> Design / Planning / Work order management</a:t>
            </a:r>
          </a:p>
          <a:p>
            <a:pPr marL="87313" algn="just">
              <a:lnSpc>
                <a:spcPct val="150000"/>
              </a:lnSpc>
              <a:buFont typeface="Wingdings" pitchFamily="2" charset="2"/>
              <a:buChar char="ü"/>
            </a:pPr>
            <a:r>
              <a:rPr lang="en-US" altLang="ko-KR" sz="1200" b="1" i="1" dirty="0">
                <a:solidFill>
                  <a:srgbClr val="006600"/>
                </a:solidFill>
                <a:latin typeface="Arial" pitchFamily="34" charset="0"/>
              </a:rPr>
              <a:t> </a:t>
            </a:r>
            <a:r>
              <a:rPr lang="en-US" altLang="ko-KR" sz="1200" b="1" i="1" dirty="0" smtClean="0">
                <a:solidFill>
                  <a:srgbClr val="006600"/>
                </a:solidFill>
                <a:latin typeface="Arial" pitchFamily="34" charset="0"/>
              </a:rPr>
              <a:t>Network Analysis</a:t>
            </a:r>
            <a:endParaRPr lang="en-US" altLang="ko-KR" sz="1200" b="1" i="1" dirty="0">
              <a:solidFill>
                <a:srgbClr val="006600"/>
              </a:solidFill>
              <a:latin typeface="Arial" pitchFamily="34" charset="0"/>
            </a:endParaRPr>
          </a:p>
        </p:txBody>
      </p:sp>
      <p:sp>
        <p:nvSpPr>
          <p:cNvPr id="10" name="Rectangle 125"/>
          <p:cNvSpPr>
            <a:spLocks noChangeArrowheads="1"/>
          </p:cNvSpPr>
          <p:nvPr/>
        </p:nvSpPr>
        <p:spPr bwMode="auto">
          <a:xfrm>
            <a:off x="390730" y="4119499"/>
            <a:ext cx="2837956" cy="1107996"/>
          </a:xfrm>
          <a:prstGeom prst="rect">
            <a:avLst/>
          </a:prstGeom>
          <a:solidFill>
            <a:schemeClr val="bg1">
              <a:lumMod val="95000"/>
            </a:schemeClr>
          </a:solidFill>
          <a:ln w="9525">
            <a:solidFill>
              <a:schemeClr val="tx1"/>
            </a:solidFill>
            <a:miter lim="800000"/>
            <a:headEnd/>
            <a:tailEnd/>
          </a:ln>
          <a:effectLst/>
        </p:spPr>
        <p:txBody>
          <a:bodyPr wrap="none">
            <a:spAutoFit/>
          </a:bodyPr>
          <a:lstStyle/>
          <a:p>
            <a:pPr algn="just">
              <a:lnSpc>
                <a:spcPct val="150000"/>
              </a:lnSpc>
              <a:buFontTx/>
              <a:buChar char="•"/>
            </a:pPr>
            <a:r>
              <a:rPr lang="en-US" altLang="ko-KR" sz="1600" b="1" i="1" dirty="0" smtClean="0">
                <a:solidFill>
                  <a:srgbClr val="963894"/>
                </a:solidFill>
                <a:latin typeface="Arial" pitchFamily="34" charset="0"/>
              </a:rPr>
              <a:t> </a:t>
            </a:r>
            <a:r>
              <a:rPr lang="en-US" altLang="ko-KR" sz="2000" b="1" i="1" dirty="0" smtClean="0">
                <a:solidFill>
                  <a:srgbClr val="963894"/>
                </a:solidFill>
                <a:latin typeface="Arial" pitchFamily="34" charset="0"/>
              </a:rPr>
              <a:t>DTMS</a:t>
            </a:r>
          </a:p>
          <a:p>
            <a:pPr marL="87313" algn="just">
              <a:lnSpc>
                <a:spcPct val="150000"/>
              </a:lnSpc>
              <a:buFont typeface="Wingdings" pitchFamily="2" charset="2"/>
              <a:buChar char="ü"/>
            </a:pPr>
            <a:r>
              <a:rPr lang="en-US" altLang="ko-KR" sz="1200" b="1" i="1" dirty="0" smtClean="0">
                <a:solidFill>
                  <a:srgbClr val="963894"/>
                </a:solidFill>
                <a:latin typeface="Arial" pitchFamily="34" charset="0"/>
              </a:rPr>
              <a:t>Real-time transformer monitoring</a:t>
            </a:r>
          </a:p>
          <a:p>
            <a:pPr marL="87313" algn="just">
              <a:lnSpc>
                <a:spcPct val="150000"/>
              </a:lnSpc>
              <a:buFont typeface="Wingdings" pitchFamily="2" charset="2"/>
              <a:buChar char="ü"/>
            </a:pPr>
            <a:r>
              <a:rPr lang="en-US" altLang="ko-KR" sz="1200" b="1" i="1" dirty="0" smtClean="0">
                <a:solidFill>
                  <a:srgbClr val="963894"/>
                </a:solidFill>
                <a:latin typeface="Arial" pitchFamily="34" charset="0"/>
              </a:rPr>
              <a:t>Power quality analysis</a:t>
            </a:r>
            <a:endParaRPr lang="en-US" altLang="ko-KR" sz="1200" b="1" i="1" dirty="0">
              <a:solidFill>
                <a:srgbClr val="963894"/>
              </a:solidFill>
              <a:latin typeface="Arial" pitchFamily="34" charset="0"/>
            </a:endParaRPr>
          </a:p>
        </p:txBody>
      </p:sp>
      <p:sp>
        <p:nvSpPr>
          <p:cNvPr id="11" name="Rectangle 126"/>
          <p:cNvSpPr>
            <a:spLocks noChangeArrowheads="1"/>
          </p:cNvSpPr>
          <p:nvPr/>
        </p:nvSpPr>
        <p:spPr bwMode="auto">
          <a:xfrm>
            <a:off x="6513173" y="986971"/>
            <a:ext cx="3042338" cy="1231106"/>
          </a:xfrm>
          <a:prstGeom prst="rect">
            <a:avLst/>
          </a:prstGeom>
          <a:solidFill>
            <a:schemeClr val="bg1">
              <a:lumMod val="95000"/>
            </a:schemeClr>
          </a:solidFill>
          <a:ln w="9525">
            <a:solidFill>
              <a:schemeClr val="tx1"/>
            </a:solidFill>
            <a:miter lim="800000"/>
            <a:headEnd/>
            <a:tailEnd/>
          </a:ln>
          <a:effectLst/>
        </p:spPr>
        <p:txBody>
          <a:bodyPr wrap="square">
            <a:spAutoFit/>
          </a:bodyPr>
          <a:lstStyle/>
          <a:p>
            <a:pPr algn="just">
              <a:buFontTx/>
              <a:buChar char="•"/>
            </a:pPr>
            <a:r>
              <a:rPr lang="en-US" altLang="ko-KR" sz="2000" b="1" i="1" dirty="0">
                <a:solidFill>
                  <a:srgbClr val="006699"/>
                </a:solidFill>
                <a:latin typeface="Arial" pitchFamily="34" charset="0"/>
              </a:rPr>
              <a:t> </a:t>
            </a:r>
            <a:r>
              <a:rPr lang="en-US" altLang="ko-KR" sz="2000" b="1" i="1" dirty="0" smtClean="0">
                <a:solidFill>
                  <a:srgbClr val="006699"/>
                </a:solidFill>
                <a:latin typeface="Arial" pitchFamily="34" charset="0"/>
              </a:rPr>
              <a:t>AMI</a:t>
            </a:r>
          </a:p>
          <a:p>
            <a:pPr marL="87313" algn="just">
              <a:lnSpc>
                <a:spcPct val="150000"/>
              </a:lnSpc>
              <a:buFont typeface="Wingdings" pitchFamily="2" charset="2"/>
              <a:buChar char="ü"/>
            </a:pPr>
            <a:r>
              <a:rPr lang="en-US" altLang="ko-KR" sz="1200" b="1" i="1" dirty="0" smtClean="0">
                <a:solidFill>
                  <a:srgbClr val="006699"/>
                </a:solidFill>
                <a:latin typeface="Arial" pitchFamily="34" charset="0"/>
              </a:rPr>
              <a:t> Advanced BPL technology</a:t>
            </a:r>
          </a:p>
          <a:p>
            <a:pPr marL="87313" algn="just">
              <a:lnSpc>
                <a:spcPct val="150000"/>
              </a:lnSpc>
              <a:buFont typeface="Wingdings" pitchFamily="2" charset="2"/>
              <a:buChar char="ü"/>
            </a:pPr>
            <a:r>
              <a:rPr lang="en-US" altLang="ko-KR" sz="1200" b="1" i="1" dirty="0" smtClean="0">
                <a:solidFill>
                  <a:srgbClr val="006699"/>
                </a:solidFill>
                <a:latin typeface="Arial" pitchFamily="34" charset="0"/>
              </a:rPr>
              <a:t> Anti-pilferage function</a:t>
            </a:r>
          </a:p>
          <a:p>
            <a:pPr marL="87313" algn="just">
              <a:lnSpc>
                <a:spcPct val="150000"/>
              </a:lnSpc>
              <a:buFont typeface="Wingdings" pitchFamily="2" charset="2"/>
              <a:buChar char="ü"/>
            </a:pPr>
            <a:r>
              <a:rPr lang="en-US" altLang="ko-KR" sz="1200" b="1" i="1" dirty="0" smtClean="0">
                <a:solidFill>
                  <a:srgbClr val="006699"/>
                </a:solidFill>
                <a:latin typeface="Arial" pitchFamily="34" charset="0"/>
              </a:rPr>
              <a:t> Upgrade toward Smart-Grid</a:t>
            </a:r>
            <a:endParaRPr lang="en-US" altLang="ko-KR" sz="1200" b="1" i="1" dirty="0">
              <a:solidFill>
                <a:srgbClr val="006699"/>
              </a:solidFill>
              <a:latin typeface="Arial" pitchFamily="34" charset="0"/>
            </a:endParaRPr>
          </a:p>
        </p:txBody>
      </p:sp>
      <p:grpSp>
        <p:nvGrpSpPr>
          <p:cNvPr id="2" name="그룹 11"/>
          <p:cNvGrpSpPr/>
          <p:nvPr/>
        </p:nvGrpSpPr>
        <p:grpSpPr>
          <a:xfrm>
            <a:off x="2123287" y="867692"/>
            <a:ext cx="5594483" cy="5081588"/>
            <a:chOff x="1835696" y="819134"/>
            <a:chExt cx="5164138" cy="5081588"/>
          </a:xfrm>
        </p:grpSpPr>
        <p:sp>
          <p:nvSpPr>
            <p:cNvPr id="13" name="Oval 200"/>
            <p:cNvSpPr>
              <a:spLocks noChangeArrowheads="1"/>
            </p:cNvSpPr>
            <p:nvPr/>
          </p:nvSpPr>
          <p:spPr bwMode="auto">
            <a:xfrm>
              <a:off x="1835696" y="819134"/>
              <a:ext cx="5164138" cy="5081588"/>
            </a:xfrm>
            <a:prstGeom prst="ellipse">
              <a:avLst/>
            </a:prstGeom>
            <a:gradFill rotWithShape="1">
              <a:gsLst>
                <a:gs pos="0">
                  <a:srgbClr val="66FFFF"/>
                </a:gs>
                <a:gs pos="100000">
                  <a:srgbClr val="66FFFF">
                    <a:gamma/>
                    <a:shade val="46275"/>
                    <a:invGamma/>
                    <a:alpha val="0"/>
                  </a:srgbClr>
                </a:gs>
              </a:gsLst>
              <a:path path="shape">
                <a:fillToRect l="50000" t="50000" r="50000" b="50000"/>
              </a:path>
            </a:gradFill>
            <a:ln w="9525" algn="ctr">
              <a:noFill/>
              <a:round/>
              <a:headEnd/>
              <a:tailEnd/>
            </a:ln>
            <a:effectLst/>
          </p:spPr>
          <p:txBody>
            <a:bodyPr wrap="none" anchor="ctr"/>
            <a:lstStyle/>
            <a:p>
              <a:endParaRPr lang="ko-KR" altLang="en-US"/>
            </a:p>
          </p:txBody>
        </p:sp>
        <p:grpSp>
          <p:nvGrpSpPr>
            <p:cNvPr id="3" name="Group 201"/>
            <p:cNvGrpSpPr>
              <a:grpSpLocks/>
            </p:cNvGrpSpPr>
            <p:nvPr/>
          </p:nvGrpSpPr>
          <p:grpSpPr bwMode="auto">
            <a:xfrm>
              <a:off x="2982912" y="2193577"/>
              <a:ext cx="2935286" cy="2927352"/>
              <a:chOff x="1719" y="1797"/>
              <a:chExt cx="1849" cy="1844"/>
            </a:xfrm>
          </p:grpSpPr>
          <p:sp>
            <p:nvSpPr>
              <p:cNvPr id="58" name="AutoShape 202"/>
              <p:cNvSpPr>
                <a:spLocks noChangeArrowheads="1"/>
              </p:cNvSpPr>
              <p:nvPr/>
            </p:nvSpPr>
            <p:spPr bwMode="auto">
              <a:xfrm rot="8100000">
                <a:off x="2428" y="1797"/>
                <a:ext cx="409" cy="410"/>
              </a:xfrm>
              <a:prstGeom prst="cube">
                <a:avLst>
                  <a:gd name="adj" fmla="val 17454"/>
                </a:avLst>
              </a:prstGeom>
              <a:solidFill>
                <a:srgbClr val="C0C0C0"/>
              </a:solidFill>
              <a:ln w="9525">
                <a:noFill/>
                <a:miter lim="800000"/>
                <a:headEnd/>
                <a:tailEnd/>
              </a:ln>
              <a:effectLst/>
            </p:spPr>
            <p:txBody>
              <a:bodyPr wrap="none" anchor="ctr"/>
              <a:lstStyle/>
              <a:p>
                <a:endParaRPr lang="ko-KR" altLang="en-US"/>
              </a:p>
            </p:txBody>
          </p:sp>
          <p:sp>
            <p:nvSpPr>
              <p:cNvPr id="59" name="AutoShape 203"/>
              <p:cNvSpPr>
                <a:spLocks noChangeArrowheads="1"/>
              </p:cNvSpPr>
              <p:nvPr/>
            </p:nvSpPr>
            <p:spPr bwMode="auto">
              <a:xfrm rot="8100000">
                <a:off x="2674" y="2032"/>
                <a:ext cx="410" cy="410"/>
              </a:xfrm>
              <a:prstGeom prst="cube">
                <a:avLst>
                  <a:gd name="adj" fmla="val 17454"/>
                </a:avLst>
              </a:prstGeom>
              <a:solidFill>
                <a:srgbClr val="00B4F4"/>
              </a:solidFill>
              <a:ln w="9525">
                <a:noFill/>
                <a:miter lim="800000"/>
                <a:headEnd/>
                <a:tailEnd/>
              </a:ln>
              <a:effectLst/>
            </p:spPr>
            <p:txBody>
              <a:bodyPr wrap="none" anchor="ctr"/>
              <a:lstStyle/>
              <a:p>
                <a:endParaRPr lang="ko-KR" altLang="en-US"/>
              </a:p>
            </p:txBody>
          </p:sp>
          <p:sp>
            <p:nvSpPr>
              <p:cNvPr id="60" name="AutoShape 204"/>
              <p:cNvSpPr>
                <a:spLocks noChangeArrowheads="1"/>
              </p:cNvSpPr>
              <p:nvPr/>
            </p:nvSpPr>
            <p:spPr bwMode="auto">
              <a:xfrm rot="8100000">
                <a:off x="2915" y="2280"/>
                <a:ext cx="409" cy="410"/>
              </a:xfrm>
              <a:prstGeom prst="cube">
                <a:avLst>
                  <a:gd name="adj" fmla="val 17454"/>
                </a:avLst>
              </a:prstGeom>
              <a:solidFill>
                <a:srgbClr val="33CCFF"/>
              </a:solidFill>
              <a:ln w="9525">
                <a:noFill/>
                <a:miter lim="800000"/>
                <a:headEnd/>
                <a:tailEnd/>
              </a:ln>
              <a:effectLst/>
            </p:spPr>
            <p:txBody>
              <a:bodyPr wrap="none" anchor="ctr"/>
              <a:lstStyle/>
              <a:p>
                <a:endParaRPr lang="ko-KR" altLang="en-US"/>
              </a:p>
            </p:txBody>
          </p:sp>
          <p:sp>
            <p:nvSpPr>
              <p:cNvPr id="61" name="AutoShape 205"/>
              <p:cNvSpPr>
                <a:spLocks noChangeArrowheads="1"/>
              </p:cNvSpPr>
              <p:nvPr/>
            </p:nvSpPr>
            <p:spPr bwMode="auto">
              <a:xfrm rot="8100000">
                <a:off x="3159" y="2529"/>
                <a:ext cx="409" cy="410"/>
              </a:xfrm>
              <a:prstGeom prst="cube">
                <a:avLst>
                  <a:gd name="adj" fmla="val 17454"/>
                </a:avLst>
              </a:prstGeom>
              <a:solidFill>
                <a:srgbClr val="C0C0C0"/>
              </a:solidFill>
              <a:ln w="9525">
                <a:noFill/>
                <a:miter lim="800000"/>
                <a:headEnd/>
                <a:tailEnd/>
              </a:ln>
              <a:effectLst/>
            </p:spPr>
            <p:txBody>
              <a:bodyPr wrap="none" anchor="ctr"/>
              <a:lstStyle/>
              <a:p>
                <a:endParaRPr lang="ko-KR" altLang="en-US"/>
              </a:p>
            </p:txBody>
          </p:sp>
          <p:sp>
            <p:nvSpPr>
              <p:cNvPr id="62" name="AutoShape 206"/>
              <p:cNvSpPr>
                <a:spLocks noChangeArrowheads="1"/>
              </p:cNvSpPr>
              <p:nvPr/>
            </p:nvSpPr>
            <p:spPr bwMode="auto">
              <a:xfrm rot="8100000">
                <a:off x="2193" y="2031"/>
                <a:ext cx="410" cy="410"/>
              </a:xfrm>
              <a:prstGeom prst="cube">
                <a:avLst>
                  <a:gd name="adj" fmla="val 17454"/>
                </a:avLst>
              </a:prstGeom>
              <a:solidFill>
                <a:srgbClr val="FF9900"/>
              </a:solidFill>
              <a:ln w="9525">
                <a:noFill/>
                <a:miter lim="800000"/>
                <a:headEnd/>
                <a:tailEnd/>
              </a:ln>
              <a:effectLst/>
            </p:spPr>
            <p:txBody>
              <a:bodyPr wrap="none" anchor="ctr"/>
              <a:lstStyle/>
              <a:p>
                <a:endParaRPr lang="ko-KR" altLang="en-US"/>
              </a:p>
            </p:txBody>
          </p:sp>
          <p:sp>
            <p:nvSpPr>
              <p:cNvPr id="63" name="AutoShape 207"/>
              <p:cNvSpPr>
                <a:spLocks noChangeArrowheads="1"/>
              </p:cNvSpPr>
              <p:nvPr/>
            </p:nvSpPr>
            <p:spPr bwMode="auto">
              <a:xfrm rot="8100000">
                <a:off x="1953" y="2264"/>
                <a:ext cx="409" cy="410"/>
              </a:xfrm>
              <a:prstGeom prst="cube">
                <a:avLst>
                  <a:gd name="adj" fmla="val 17454"/>
                </a:avLst>
              </a:prstGeom>
              <a:solidFill>
                <a:srgbClr val="FF6600"/>
              </a:solidFill>
              <a:ln w="9525">
                <a:noFill/>
                <a:miter lim="800000"/>
                <a:headEnd/>
                <a:tailEnd/>
              </a:ln>
              <a:effectLst/>
            </p:spPr>
            <p:txBody>
              <a:bodyPr wrap="none" anchor="ctr"/>
              <a:lstStyle/>
              <a:p>
                <a:endParaRPr lang="ko-KR" altLang="en-US"/>
              </a:p>
            </p:txBody>
          </p:sp>
          <p:sp>
            <p:nvSpPr>
              <p:cNvPr id="64" name="AutoShape 208"/>
              <p:cNvSpPr>
                <a:spLocks noChangeArrowheads="1"/>
              </p:cNvSpPr>
              <p:nvPr/>
            </p:nvSpPr>
            <p:spPr bwMode="auto">
              <a:xfrm rot="8100000">
                <a:off x="1719" y="2508"/>
                <a:ext cx="410" cy="410"/>
              </a:xfrm>
              <a:prstGeom prst="cube">
                <a:avLst>
                  <a:gd name="adj" fmla="val 17454"/>
                </a:avLst>
              </a:prstGeom>
              <a:solidFill>
                <a:srgbClr val="C0C0C0"/>
              </a:solidFill>
              <a:ln w="9525">
                <a:noFill/>
                <a:miter lim="800000"/>
                <a:headEnd/>
                <a:tailEnd/>
              </a:ln>
              <a:effectLst/>
            </p:spPr>
            <p:txBody>
              <a:bodyPr wrap="none" anchor="ctr"/>
              <a:lstStyle/>
              <a:p>
                <a:endParaRPr lang="ko-KR" altLang="en-US"/>
              </a:p>
            </p:txBody>
          </p:sp>
          <p:sp>
            <p:nvSpPr>
              <p:cNvPr id="65" name="AutoShape 209"/>
              <p:cNvSpPr>
                <a:spLocks noChangeArrowheads="1"/>
              </p:cNvSpPr>
              <p:nvPr/>
            </p:nvSpPr>
            <p:spPr bwMode="auto">
              <a:xfrm rot="8100000">
                <a:off x="1960" y="2750"/>
                <a:ext cx="409" cy="410"/>
              </a:xfrm>
              <a:prstGeom prst="cube">
                <a:avLst>
                  <a:gd name="adj" fmla="val 17454"/>
                </a:avLst>
              </a:prstGeom>
              <a:solidFill>
                <a:srgbClr val="A23CA0"/>
              </a:solidFill>
              <a:ln w="9525">
                <a:noFill/>
                <a:miter lim="800000"/>
                <a:headEnd/>
                <a:tailEnd/>
              </a:ln>
              <a:effectLst/>
            </p:spPr>
            <p:txBody>
              <a:bodyPr wrap="none" anchor="ctr"/>
              <a:lstStyle/>
              <a:p>
                <a:endParaRPr lang="ko-KR" altLang="en-US"/>
              </a:p>
            </p:txBody>
          </p:sp>
          <p:sp>
            <p:nvSpPr>
              <p:cNvPr id="66" name="AutoShape 210"/>
              <p:cNvSpPr>
                <a:spLocks noChangeArrowheads="1"/>
              </p:cNvSpPr>
              <p:nvPr/>
            </p:nvSpPr>
            <p:spPr bwMode="auto">
              <a:xfrm rot="8100000">
                <a:off x="2200" y="2985"/>
                <a:ext cx="410" cy="410"/>
              </a:xfrm>
              <a:prstGeom prst="cube">
                <a:avLst>
                  <a:gd name="adj" fmla="val 17454"/>
                </a:avLst>
              </a:prstGeom>
              <a:solidFill>
                <a:srgbClr val="BB47B8"/>
              </a:solidFill>
              <a:ln w="9525">
                <a:noFill/>
                <a:miter lim="800000"/>
                <a:headEnd/>
                <a:tailEnd/>
              </a:ln>
              <a:effectLst/>
            </p:spPr>
            <p:txBody>
              <a:bodyPr wrap="none" anchor="ctr"/>
              <a:lstStyle/>
              <a:p>
                <a:endParaRPr lang="ko-KR" altLang="en-US"/>
              </a:p>
            </p:txBody>
          </p:sp>
          <p:sp>
            <p:nvSpPr>
              <p:cNvPr id="67" name="AutoShape 211"/>
              <p:cNvSpPr>
                <a:spLocks noChangeArrowheads="1"/>
              </p:cNvSpPr>
              <p:nvPr/>
            </p:nvSpPr>
            <p:spPr bwMode="auto">
              <a:xfrm rot="8100000">
                <a:off x="2918" y="2762"/>
                <a:ext cx="409" cy="410"/>
              </a:xfrm>
              <a:prstGeom prst="cube">
                <a:avLst>
                  <a:gd name="adj" fmla="val 17454"/>
                </a:avLst>
              </a:prstGeom>
              <a:solidFill>
                <a:srgbClr val="4A8875"/>
              </a:solidFill>
              <a:ln w="9525">
                <a:noFill/>
                <a:miter lim="800000"/>
                <a:headEnd/>
                <a:tailEnd/>
              </a:ln>
              <a:effectLst/>
            </p:spPr>
            <p:txBody>
              <a:bodyPr wrap="none" anchor="ctr"/>
              <a:lstStyle/>
              <a:p>
                <a:endParaRPr lang="ko-KR" altLang="en-US"/>
              </a:p>
            </p:txBody>
          </p:sp>
          <p:sp>
            <p:nvSpPr>
              <p:cNvPr id="68" name="AutoShape 212"/>
              <p:cNvSpPr>
                <a:spLocks noChangeArrowheads="1"/>
              </p:cNvSpPr>
              <p:nvPr/>
            </p:nvSpPr>
            <p:spPr bwMode="auto">
              <a:xfrm rot="8100000">
                <a:off x="2683" y="3001"/>
                <a:ext cx="409" cy="410"/>
              </a:xfrm>
              <a:prstGeom prst="cube">
                <a:avLst>
                  <a:gd name="adj" fmla="val 17454"/>
                </a:avLst>
              </a:prstGeom>
              <a:solidFill>
                <a:srgbClr val="69AD98"/>
              </a:solidFill>
              <a:ln w="9525">
                <a:noFill/>
                <a:miter lim="800000"/>
                <a:headEnd/>
                <a:tailEnd/>
              </a:ln>
              <a:effectLst/>
            </p:spPr>
            <p:txBody>
              <a:bodyPr wrap="none" anchor="ctr"/>
              <a:lstStyle/>
              <a:p>
                <a:endParaRPr lang="ko-KR" altLang="en-US"/>
              </a:p>
            </p:txBody>
          </p:sp>
          <p:sp>
            <p:nvSpPr>
              <p:cNvPr id="69" name="AutoShape 213"/>
              <p:cNvSpPr>
                <a:spLocks noChangeArrowheads="1"/>
              </p:cNvSpPr>
              <p:nvPr/>
            </p:nvSpPr>
            <p:spPr bwMode="auto">
              <a:xfrm rot="8100000">
                <a:off x="2448" y="3231"/>
                <a:ext cx="410" cy="410"/>
              </a:xfrm>
              <a:prstGeom prst="cube">
                <a:avLst>
                  <a:gd name="adj" fmla="val 17454"/>
                </a:avLst>
              </a:prstGeom>
              <a:solidFill>
                <a:srgbClr val="C0C0C0"/>
              </a:solidFill>
              <a:ln w="9525">
                <a:noFill/>
                <a:miter lim="800000"/>
                <a:headEnd/>
                <a:tailEnd/>
              </a:ln>
              <a:effectLst/>
            </p:spPr>
            <p:txBody>
              <a:bodyPr wrap="none" anchor="ctr"/>
              <a:lstStyle/>
              <a:p>
                <a:endParaRPr lang="ko-KR" altLang="en-US"/>
              </a:p>
            </p:txBody>
          </p:sp>
        </p:grpSp>
        <p:grpSp>
          <p:nvGrpSpPr>
            <p:cNvPr id="5" name="Group 214"/>
            <p:cNvGrpSpPr>
              <a:grpSpLocks/>
            </p:cNvGrpSpPr>
            <p:nvPr/>
          </p:nvGrpSpPr>
          <p:grpSpPr bwMode="auto">
            <a:xfrm>
              <a:off x="2986087" y="1972914"/>
              <a:ext cx="2935286" cy="2927352"/>
              <a:chOff x="1719" y="1797"/>
              <a:chExt cx="1849" cy="1844"/>
            </a:xfrm>
          </p:grpSpPr>
          <p:sp>
            <p:nvSpPr>
              <p:cNvPr id="46" name="AutoShape 215"/>
              <p:cNvSpPr>
                <a:spLocks noChangeArrowheads="1"/>
              </p:cNvSpPr>
              <p:nvPr/>
            </p:nvSpPr>
            <p:spPr bwMode="auto">
              <a:xfrm rot="8100000">
                <a:off x="2428" y="1797"/>
                <a:ext cx="409" cy="410"/>
              </a:xfrm>
              <a:prstGeom prst="cube">
                <a:avLst>
                  <a:gd name="adj" fmla="val 17454"/>
                </a:avLst>
              </a:prstGeom>
              <a:solidFill>
                <a:srgbClr val="C0C0C0"/>
              </a:solidFill>
              <a:ln w="9525">
                <a:noFill/>
                <a:miter lim="800000"/>
                <a:headEnd/>
                <a:tailEnd/>
              </a:ln>
              <a:effectLst/>
            </p:spPr>
            <p:txBody>
              <a:bodyPr wrap="none" anchor="ctr"/>
              <a:lstStyle/>
              <a:p>
                <a:endParaRPr lang="ko-KR" altLang="en-US"/>
              </a:p>
            </p:txBody>
          </p:sp>
          <p:sp>
            <p:nvSpPr>
              <p:cNvPr id="47" name="AutoShape 216"/>
              <p:cNvSpPr>
                <a:spLocks noChangeArrowheads="1"/>
              </p:cNvSpPr>
              <p:nvPr/>
            </p:nvSpPr>
            <p:spPr bwMode="auto">
              <a:xfrm rot="8100000">
                <a:off x="2674" y="2032"/>
                <a:ext cx="410" cy="410"/>
              </a:xfrm>
              <a:prstGeom prst="cube">
                <a:avLst>
                  <a:gd name="adj" fmla="val 17454"/>
                </a:avLst>
              </a:prstGeom>
              <a:solidFill>
                <a:srgbClr val="00B4F4"/>
              </a:solidFill>
              <a:ln w="9525">
                <a:noFill/>
                <a:miter lim="800000"/>
                <a:headEnd/>
                <a:tailEnd/>
              </a:ln>
              <a:effectLst/>
            </p:spPr>
            <p:txBody>
              <a:bodyPr wrap="none" anchor="ctr"/>
              <a:lstStyle/>
              <a:p>
                <a:endParaRPr lang="ko-KR" altLang="en-US"/>
              </a:p>
            </p:txBody>
          </p:sp>
          <p:sp>
            <p:nvSpPr>
              <p:cNvPr id="48" name="AutoShape 217"/>
              <p:cNvSpPr>
                <a:spLocks noChangeArrowheads="1"/>
              </p:cNvSpPr>
              <p:nvPr/>
            </p:nvSpPr>
            <p:spPr bwMode="auto">
              <a:xfrm rot="8100000">
                <a:off x="2915" y="2280"/>
                <a:ext cx="409" cy="410"/>
              </a:xfrm>
              <a:prstGeom prst="cube">
                <a:avLst>
                  <a:gd name="adj" fmla="val 17454"/>
                </a:avLst>
              </a:prstGeom>
              <a:solidFill>
                <a:srgbClr val="33CCFF"/>
              </a:solidFill>
              <a:ln w="9525">
                <a:noFill/>
                <a:miter lim="800000"/>
                <a:headEnd/>
                <a:tailEnd/>
              </a:ln>
              <a:effectLst/>
            </p:spPr>
            <p:txBody>
              <a:bodyPr wrap="none" anchor="ctr"/>
              <a:lstStyle/>
              <a:p>
                <a:endParaRPr lang="ko-KR" altLang="en-US"/>
              </a:p>
            </p:txBody>
          </p:sp>
          <p:sp>
            <p:nvSpPr>
              <p:cNvPr id="49" name="AutoShape 218"/>
              <p:cNvSpPr>
                <a:spLocks noChangeArrowheads="1"/>
              </p:cNvSpPr>
              <p:nvPr/>
            </p:nvSpPr>
            <p:spPr bwMode="auto">
              <a:xfrm rot="8100000">
                <a:off x="3159" y="2529"/>
                <a:ext cx="409" cy="410"/>
              </a:xfrm>
              <a:prstGeom prst="cube">
                <a:avLst>
                  <a:gd name="adj" fmla="val 17454"/>
                </a:avLst>
              </a:prstGeom>
              <a:solidFill>
                <a:srgbClr val="C0C0C0"/>
              </a:solidFill>
              <a:ln w="9525">
                <a:noFill/>
                <a:miter lim="800000"/>
                <a:headEnd/>
                <a:tailEnd/>
              </a:ln>
              <a:effectLst/>
            </p:spPr>
            <p:txBody>
              <a:bodyPr wrap="none" anchor="ctr"/>
              <a:lstStyle/>
              <a:p>
                <a:endParaRPr lang="ko-KR" altLang="en-US"/>
              </a:p>
            </p:txBody>
          </p:sp>
          <p:sp>
            <p:nvSpPr>
              <p:cNvPr id="50" name="AutoShape 219"/>
              <p:cNvSpPr>
                <a:spLocks noChangeArrowheads="1"/>
              </p:cNvSpPr>
              <p:nvPr/>
            </p:nvSpPr>
            <p:spPr bwMode="auto">
              <a:xfrm rot="8100000">
                <a:off x="2193" y="2031"/>
                <a:ext cx="410" cy="410"/>
              </a:xfrm>
              <a:prstGeom prst="cube">
                <a:avLst>
                  <a:gd name="adj" fmla="val 17454"/>
                </a:avLst>
              </a:prstGeom>
              <a:solidFill>
                <a:srgbClr val="FF9900"/>
              </a:solidFill>
              <a:ln w="9525">
                <a:noFill/>
                <a:miter lim="800000"/>
                <a:headEnd/>
                <a:tailEnd/>
              </a:ln>
              <a:effectLst/>
            </p:spPr>
            <p:txBody>
              <a:bodyPr wrap="none" anchor="ctr"/>
              <a:lstStyle/>
              <a:p>
                <a:endParaRPr lang="ko-KR" altLang="en-US"/>
              </a:p>
            </p:txBody>
          </p:sp>
          <p:sp>
            <p:nvSpPr>
              <p:cNvPr id="51" name="AutoShape 220"/>
              <p:cNvSpPr>
                <a:spLocks noChangeArrowheads="1"/>
              </p:cNvSpPr>
              <p:nvPr/>
            </p:nvSpPr>
            <p:spPr bwMode="auto">
              <a:xfrm rot="8100000">
                <a:off x="1953" y="2264"/>
                <a:ext cx="409" cy="410"/>
              </a:xfrm>
              <a:prstGeom prst="cube">
                <a:avLst>
                  <a:gd name="adj" fmla="val 17454"/>
                </a:avLst>
              </a:prstGeom>
              <a:solidFill>
                <a:srgbClr val="FF6600"/>
              </a:solidFill>
              <a:ln w="9525">
                <a:noFill/>
                <a:miter lim="800000"/>
                <a:headEnd/>
                <a:tailEnd/>
              </a:ln>
              <a:effectLst/>
            </p:spPr>
            <p:txBody>
              <a:bodyPr wrap="none" anchor="ctr"/>
              <a:lstStyle/>
              <a:p>
                <a:endParaRPr lang="ko-KR" altLang="en-US"/>
              </a:p>
            </p:txBody>
          </p:sp>
          <p:sp>
            <p:nvSpPr>
              <p:cNvPr id="52" name="AutoShape 221"/>
              <p:cNvSpPr>
                <a:spLocks noChangeArrowheads="1"/>
              </p:cNvSpPr>
              <p:nvPr/>
            </p:nvSpPr>
            <p:spPr bwMode="auto">
              <a:xfrm rot="8100000">
                <a:off x="1719" y="2508"/>
                <a:ext cx="410" cy="410"/>
              </a:xfrm>
              <a:prstGeom prst="cube">
                <a:avLst>
                  <a:gd name="adj" fmla="val 17454"/>
                </a:avLst>
              </a:prstGeom>
              <a:solidFill>
                <a:srgbClr val="C0C0C0"/>
              </a:solidFill>
              <a:ln w="9525">
                <a:noFill/>
                <a:miter lim="800000"/>
                <a:headEnd/>
                <a:tailEnd/>
              </a:ln>
              <a:effectLst/>
            </p:spPr>
            <p:txBody>
              <a:bodyPr wrap="none" anchor="ctr"/>
              <a:lstStyle/>
              <a:p>
                <a:endParaRPr lang="ko-KR" altLang="en-US"/>
              </a:p>
            </p:txBody>
          </p:sp>
          <p:sp>
            <p:nvSpPr>
              <p:cNvPr id="53" name="AutoShape 222"/>
              <p:cNvSpPr>
                <a:spLocks noChangeArrowheads="1"/>
              </p:cNvSpPr>
              <p:nvPr/>
            </p:nvSpPr>
            <p:spPr bwMode="auto">
              <a:xfrm rot="8100000">
                <a:off x="1960" y="2750"/>
                <a:ext cx="409" cy="410"/>
              </a:xfrm>
              <a:prstGeom prst="cube">
                <a:avLst>
                  <a:gd name="adj" fmla="val 17454"/>
                </a:avLst>
              </a:prstGeom>
              <a:solidFill>
                <a:srgbClr val="A23CA0"/>
              </a:solidFill>
              <a:ln w="9525">
                <a:noFill/>
                <a:miter lim="800000"/>
                <a:headEnd/>
                <a:tailEnd/>
              </a:ln>
              <a:effectLst/>
            </p:spPr>
            <p:txBody>
              <a:bodyPr wrap="none" anchor="ctr"/>
              <a:lstStyle/>
              <a:p>
                <a:endParaRPr lang="ko-KR" altLang="en-US"/>
              </a:p>
            </p:txBody>
          </p:sp>
          <p:sp>
            <p:nvSpPr>
              <p:cNvPr id="54" name="AutoShape 223"/>
              <p:cNvSpPr>
                <a:spLocks noChangeArrowheads="1"/>
              </p:cNvSpPr>
              <p:nvPr/>
            </p:nvSpPr>
            <p:spPr bwMode="auto">
              <a:xfrm rot="8100000">
                <a:off x="2200" y="2985"/>
                <a:ext cx="410" cy="410"/>
              </a:xfrm>
              <a:prstGeom prst="cube">
                <a:avLst>
                  <a:gd name="adj" fmla="val 17454"/>
                </a:avLst>
              </a:prstGeom>
              <a:solidFill>
                <a:srgbClr val="BB47B8"/>
              </a:solidFill>
              <a:ln w="9525">
                <a:noFill/>
                <a:miter lim="800000"/>
                <a:headEnd/>
                <a:tailEnd/>
              </a:ln>
              <a:effectLst/>
            </p:spPr>
            <p:txBody>
              <a:bodyPr wrap="none" anchor="ctr"/>
              <a:lstStyle/>
              <a:p>
                <a:endParaRPr lang="ko-KR" altLang="en-US"/>
              </a:p>
            </p:txBody>
          </p:sp>
          <p:sp>
            <p:nvSpPr>
              <p:cNvPr id="55" name="AutoShape 224"/>
              <p:cNvSpPr>
                <a:spLocks noChangeArrowheads="1"/>
              </p:cNvSpPr>
              <p:nvPr/>
            </p:nvSpPr>
            <p:spPr bwMode="auto">
              <a:xfrm rot="8100000">
                <a:off x="2918" y="2762"/>
                <a:ext cx="409" cy="410"/>
              </a:xfrm>
              <a:prstGeom prst="cube">
                <a:avLst>
                  <a:gd name="adj" fmla="val 17454"/>
                </a:avLst>
              </a:prstGeom>
              <a:solidFill>
                <a:srgbClr val="4A8875"/>
              </a:solidFill>
              <a:ln w="9525">
                <a:noFill/>
                <a:miter lim="800000"/>
                <a:headEnd/>
                <a:tailEnd/>
              </a:ln>
              <a:effectLst/>
            </p:spPr>
            <p:txBody>
              <a:bodyPr wrap="none" anchor="ctr"/>
              <a:lstStyle/>
              <a:p>
                <a:endParaRPr lang="ko-KR" altLang="en-US"/>
              </a:p>
            </p:txBody>
          </p:sp>
          <p:sp>
            <p:nvSpPr>
              <p:cNvPr id="56" name="AutoShape 225"/>
              <p:cNvSpPr>
                <a:spLocks noChangeArrowheads="1"/>
              </p:cNvSpPr>
              <p:nvPr/>
            </p:nvSpPr>
            <p:spPr bwMode="auto">
              <a:xfrm rot="8100000">
                <a:off x="2683" y="3001"/>
                <a:ext cx="409" cy="410"/>
              </a:xfrm>
              <a:prstGeom prst="cube">
                <a:avLst>
                  <a:gd name="adj" fmla="val 17454"/>
                </a:avLst>
              </a:prstGeom>
              <a:solidFill>
                <a:srgbClr val="69AD98"/>
              </a:solidFill>
              <a:ln w="9525">
                <a:noFill/>
                <a:miter lim="800000"/>
                <a:headEnd/>
                <a:tailEnd/>
              </a:ln>
              <a:effectLst/>
            </p:spPr>
            <p:txBody>
              <a:bodyPr wrap="none" anchor="ctr"/>
              <a:lstStyle/>
              <a:p>
                <a:endParaRPr lang="ko-KR" altLang="en-US"/>
              </a:p>
            </p:txBody>
          </p:sp>
          <p:sp>
            <p:nvSpPr>
              <p:cNvPr id="57" name="AutoShape 226"/>
              <p:cNvSpPr>
                <a:spLocks noChangeArrowheads="1"/>
              </p:cNvSpPr>
              <p:nvPr/>
            </p:nvSpPr>
            <p:spPr bwMode="auto">
              <a:xfrm rot="8100000">
                <a:off x="2448" y="3231"/>
                <a:ext cx="410" cy="410"/>
              </a:xfrm>
              <a:prstGeom prst="cube">
                <a:avLst>
                  <a:gd name="adj" fmla="val 17454"/>
                </a:avLst>
              </a:prstGeom>
              <a:solidFill>
                <a:srgbClr val="C0C0C0"/>
              </a:solidFill>
              <a:ln w="9525">
                <a:noFill/>
                <a:miter lim="800000"/>
                <a:headEnd/>
                <a:tailEnd/>
              </a:ln>
              <a:effectLst/>
            </p:spPr>
            <p:txBody>
              <a:bodyPr wrap="none" anchor="ctr"/>
              <a:lstStyle/>
              <a:p>
                <a:endParaRPr lang="ko-KR" altLang="en-US"/>
              </a:p>
            </p:txBody>
          </p:sp>
        </p:grpSp>
        <p:sp>
          <p:nvSpPr>
            <p:cNvPr id="16" name="AutoShape 227"/>
            <p:cNvSpPr>
              <a:spLocks noChangeArrowheads="1"/>
            </p:cNvSpPr>
            <p:nvPr/>
          </p:nvSpPr>
          <p:spPr bwMode="auto">
            <a:xfrm rot="8100000">
              <a:off x="4532313" y="1403000"/>
              <a:ext cx="649287" cy="650875"/>
            </a:xfrm>
            <a:prstGeom prst="cube">
              <a:avLst>
                <a:gd name="adj" fmla="val 17454"/>
              </a:avLst>
            </a:prstGeom>
            <a:noFill/>
            <a:ln w="9525">
              <a:solidFill>
                <a:srgbClr val="DDDDDD"/>
              </a:solidFill>
              <a:miter lim="800000"/>
              <a:headEnd/>
              <a:tailEnd/>
            </a:ln>
            <a:effectLst/>
          </p:spPr>
          <p:txBody>
            <a:bodyPr wrap="none" anchor="ctr"/>
            <a:lstStyle/>
            <a:p>
              <a:endParaRPr lang="ko-KR" altLang="en-US"/>
            </a:p>
          </p:txBody>
        </p:sp>
        <p:sp>
          <p:nvSpPr>
            <p:cNvPr id="17" name="AutoShape 228"/>
            <p:cNvSpPr>
              <a:spLocks noChangeArrowheads="1"/>
            </p:cNvSpPr>
            <p:nvPr/>
          </p:nvSpPr>
          <p:spPr bwMode="auto">
            <a:xfrm rot="8100000">
              <a:off x="4914900" y="1784000"/>
              <a:ext cx="649288" cy="652462"/>
            </a:xfrm>
            <a:prstGeom prst="cube">
              <a:avLst>
                <a:gd name="adj" fmla="val 17454"/>
              </a:avLst>
            </a:prstGeom>
            <a:noFill/>
            <a:ln w="9525">
              <a:solidFill>
                <a:srgbClr val="DDDDDD"/>
              </a:solidFill>
              <a:miter lim="800000"/>
              <a:headEnd/>
              <a:tailEnd/>
            </a:ln>
            <a:effectLst/>
          </p:spPr>
          <p:txBody>
            <a:bodyPr wrap="none" anchor="ctr"/>
            <a:lstStyle/>
            <a:p>
              <a:endParaRPr lang="ko-KR" altLang="en-US"/>
            </a:p>
          </p:txBody>
        </p:sp>
        <p:sp>
          <p:nvSpPr>
            <p:cNvPr id="18" name="AutoShape 229"/>
            <p:cNvSpPr>
              <a:spLocks noChangeArrowheads="1"/>
            </p:cNvSpPr>
            <p:nvPr/>
          </p:nvSpPr>
          <p:spPr bwMode="auto">
            <a:xfrm rot="8100000">
              <a:off x="5664200" y="2542825"/>
              <a:ext cx="649288" cy="650875"/>
            </a:xfrm>
            <a:prstGeom prst="cube">
              <a:avLst>
                <a:gd name="adj" fmla="val 17454"/>
              </a:avLst>
            </a:prstGeom>
            <a:noFill/>
            <a:ln w="9525">
              <a:solidFill>
                <a:srgbClr val="DDDDDD"/>
              </a:solidFill>
              <a:miter lim="800000"/>
              <a:headEnd/>
              <a:tailEnd/>
            </a:ln>
            <a:effectLst/>
          </p:spPr>
          <p:txBody>
            <a:bodyPr wrap="none" anchor="ctr"/>
            <a:lstStyle/>
            <a:p>
              <a:endParaRPr lang="ko-KR" altLang="en-US"/>
            </a:p>
          </p:txBody>
        </p:sp>
        <p:sp>
          <p:nvSpPr>
            <p:cNvPr id="19" name="AutoShape 230"/>
            <p:cNvSpPr>
              <a:spLocks noChangeArrowheads="1"/>
            </p:cNvSpPr>
            <p:nvPr/>
          </p:nvSpPr>
          <p:spPr bwMode="auto">
            <a:xfrm rot="8100000">
              <a:off x="5295900" y="2158650"/>
              <a:ext cx="649288" cy="650875"/>
            </a:xfrm>
            <a:prstGeom prst="cube">
              <a:avLst>
                <a:gd name="adj" fmla="val 17454"/>
              </a:avLst>
            </a:prstGeom>
            <a:noFill/>
            <a:ln w="9525">
              <a:solidFill>
                <a:srgbClr val="DDDDDD"/>
              </a:solidFill>
              <a:miter lim="800000"/>
              <a:headEnd/>
              <a:tailEnd/>
            </a:ln>
            <a:effectLst/>
          </p:spPr>
          <p:txBody>
            <a:bodyPr wrap="none" anchor="ctr"/>
            <a:lstStyle/>
            <a:p>
              <a:endParaRPr lang="ko-KR" altLang="en-US"/>
            </a:p>
          </p:txBody>
        </p:sp>
        <p:sp>
          <p:nvSpPr>
            <p:cNvPr id="20" name="AutoShape 231"/>
            <p:cNvSpPr>
              <a:spLocks noChangeArrowheads="1"/>
            </p:cNvSpPr>
            <p:nvPr/>
          </p:nvSpPr>
          <p:spPr bwMode="auto">
            <a:xfrm rot="8100000">
              <a:off x="3395663" y="1779237"/>
              <a:ext cx="649287" cy="650875"/>
            </a:xfrm>
            <a:prstGeom prst="cube">
              <a:avLst>
                <a:gd name="adj" fmla="val 17454"/>
              </a:avLst>
            </a:prstGeom>
            <a:noFill/>
            <a:ln w="9525">
              <a:solidFill>
                <a:srgbClr val="DDDDDD"/>
              </a:solidFill>
              <a:miter lim="800000"/>
              <a:headEnd/>
              <a:tailEnd/>
            </a:ln>
            <a:effectLst/>
          </p:spPr>
          <p:txBody>
            <a:bodyPr wrap="none" anchor="ctr"/>
            <a:lstStyle/>
            <a:p>
              <a:endParaRPr lang="ko-KR" altLang="en-US"/>
            </a:p>
          </p:txBody>
        </p:sp>
        <p:sp>
          <p:nvSpPr>
            <p:cNvPr id="21" name="AutoShape 232"/>
            <p:cNvSpPr>
              <a:spLocks noChangeArrowheads="1"/>
            </p:cNvSpPr>
            <p:nvPr/>
          </p:nvSpPr>
          <p:spPr bwMode="auto">
            <a:xfrm rot="8100000">
              <a:off x="3776663" y="1407762"/>
              <a:ext cx="650875" cy="652463"/>
            </a:xfrm>
            <a:prstGeom prst="cube">
              <a:avLst>
                <a:gd name="adj" fmla="val 17454"/>
              </a:avLst>
            </a:prstGeom>
            <a:noFill/>
            <a:ln w="9525">
              <a:solidFill>
                <a:srgbClr val="DDDDDD"/>
              </a:solidFill>
              <a:miter lim="800000"/>
              <a:headEnd/>
              <a:tailEnd/>
            </a:ln>
            <a:effectLst/>
          </p:spPr>
          <p:txBody>
            <a:bodyPr wrap="none" anchor="ctr"/>
            <a:lstStyle/>
            <a:p>
              <a:endParaRPr lang="ko-KR" altLang="en-US"/>
            </a:p>
          </p:txBody>
        </p:sp>
        <p:sp>
          <p:nvSpPr>
            <p:cNvPr id="22" name="AutoShape 233"/>
            <p:cNvSpPr>
              <a:spLocks noChangeArrowheads="1"/>
            </p:cNvSpPr>
            <p:nvPr/>
          </p:nvSpPr>
          <p:spPr bwMode="auto">
            <a:xfrm rot="8100000">
              <a:off x="4130675" y="1769712"/>
              <a:ext cx="649288" cy="650875"/>
            </a:xfrm>
            <a:prstGeom prst="cube">
              <a:avLst>
                <a:gd name="adj" fmla="val 17454"/>
              </a:avLst>
            </a:prstGeom>
            <a:solidFill>
              <a:srgbClr val="C0C0C0"/>
            </a:solidFill>
            <a:ln w="9525">
              <a:noFill/>
              <a:miter lim="800000"/>
              <a:headEnd/>
              <a:tailEnd/>
            </a:ln>
            <a:effectLst/>
          </p:spPr>
          <p:txBody>
            <a:bodyPr wrap="none" anchor="ctr"/>
            <a:lstStyle/>
            <a:p>
              <a:endParaRPr lang="ko-KR" altLang="en-US"/>
            </a:p>
          </p:txBody>
        </p:sp>
        <p:sp>
          <p:nvSpPr>
            <p:cNvPr id="23" name="AutoShape 234"/>
            <p:cNvSpPr>
              <a:spLocks noChangeArrowheads="1"/>
            </p:cNvSpPr>
            <p:nvPr/>
          </p:nvSpPr>
          <p:spPr bwMode="auto">
            <a:xfrm rot="8100000">
              <a:off x="4521200" y="2142775"/>
              <a:ext cx="650875" cy="650875"/>
            </a:xfrm>
            <a:prstGeom prst="cube">
              <a:avLst>
                <a:gd name="adj" fmla="val 17454"/>
              </a:avLst>
            </a:prstGeom>
            <a:solidFill>
              <a:srgbClr val="00B4F4"/>
            </a:solidFill>
            <a:ln w="9525">
              <a:noFill/>
              <a:miter lim="800000"/>
              <a:headEnd/>
              <a:tailEnd/>
            </a:ln>
            <a:effectLst/>
          </p:spPr>
          <p:txBody>
            <a:bodyPr wrap="none" anchor="ctr"/>
            <a:lstStyle/>
            <a:p>
              <a:endParaRPr lang="ko-KR" altLang="en-US"/>
            </a:p>
          </p:txBody>
        </p:sp>
        <p:sp>
          <p:nvSpPr>
            <p:cNvPr id="24" name="AutoShape 235"/>
            <p:cNvSpPr>
              <a:spLocks noChangeArrowheads="1"/>
            </p:cNvSpPr>
            <p:nvPr/>
          </p:nvSpPr>
          <p:spPr bwMode="auto">
            <a:xfrm rot="8100000">
              <a:off x="4903788" y="2536475"/>
              <a:ext cx="649287" cy="650875"/>
            </a:xfrm>
            <a:prstGeom prst="cube">
              <a:avLst>
                <a:gd name="adj" fmla="val 17454"/>
              </a:avLst>
            </a:prstGeom>
            <a:solidFill>
              <a:srgbClr val="33CCFF"/>
            </a:solidFill>
            <a:ln w="9525">
              <a:noFill/>
              <a:miter lim="800000"/>
              <a:headEnd/>
              <a:tailEnd/>
            </a:ln>
            <a:effectLst/>
          </p:spPr>
          <p:txBody>
            <a:bodyPr wrap="none" anchor="ctr"/>
            <a:lstStyle/>
            <a:p>
              <a:endParaRPr lang="ko-KR" altLang="en-US"/>
            </a:p>
          </p:txBody>
        </p:sp>
        <p:sp>
          <p:nvSpPr>
            <p:cNvPr id="25" name="AutoShape 236"/>
            <p:cNvSpPr>
              <a:spLocks noChangeArrowheads="1"/>
            </p:cNvSpPr>
            <p:nvPr/>
          </p:nvSpPr>
          <p:spPr bwMode="auto">
            <a:xfrm rot="8100000">
              <a:off x="5291138" y="2931762"/>
              <a:ext cx="649287" cy="650875"/>
            </a:xfrm>
            <a:prstGeom prst="cube">
              <a:avLst>
                <a:gd name="adj" fmla="val 17454"/>
              </a:avLst>
            </a:prstGeom>
            <a:solidFill>
              <a:srgbClr val="C0C0C0"/>
            </a:solidFill>
            <a:ln w="9525">
              <a:noFill/>
              <a:miter lim="800000"/>
              <a:headEnd/>
              <a:tailEnd/>
            </a:ln>
            <a:effectLst/>
          </p:spPr>
          <p:txBody>
            <a:bodyPr wrap="none" anchor="ctr"/>
            <a:lstStyle/>
            <a:p>
              <a:endParaRPr lang="ko-KR" altLang="en-US"/>
            </a:p>
          </p:txBody>
        </p:sp>
        <p:sp>
          <p:nvSpPr>
            <p:cNvPr id="26" name="AutoShape 237"/>
            <p:cNvSpPr>
              <a:spLocks noChangeArrowheads="1"/>
            </p:cNvSpPr>
            <p:nvPr/>
          </p:nvSpPr>
          <p:spPr bwMode="auto">
            <a:xfrm rot="8100000">
              <a:off x="3757613" y="2141187"/>
              <a:ext cx="650875" cy="650875"/>
            </a:xfrm>
            <a:prstGeom prst="cube">
              <a:avLst>
                <a:gd name="adj" fmla="val 17454"/>
              </a:avLst>
            </a:prstGeom>
            <a:solidFill>
              <a:srgbClr val="FF9900"/>
            </a:solidFill>
            <a:ln w="9525">
              <a:noFill/>
              <a:miter lim="800000"/>
              <a:headEnd/>
              <a:tailEnd/>
            </a:ln>
            <a:effectLst/>
          </p:spPr>
          <p:txBody>
            <a:bodyPr wrap="none" anchor="ctr"/>
            <a:lstStyle/>
            <a:p>
              <a:endParaRPr lang="ko-KR" altLang="en-US"/>
            </a:p>
          </p:txBody>
        </p:sp>
        <p:sp>
          <p:nvSpPr>
            <p:cNvPr id="27" name="AutoShape 238"/>
            <p:cNvSpPr>
              <a:spLocks noChangeArrowheads="1"/>
            </p:cNvSpPr>
            <p:nvPr/>
          </p:nvSpPr>
          <p:spPr bwMode="auto">
            <a:xfrm rot="8100000">
              <a:off x="2624138" y="2519012"/>
              <a:ext cx="649287" cy="650875"/>
            </a:xfrm>
            <a:prstGeom prst="cube">
              <a:avLst>
                <a:gd name="adj" fmla="val 17454"/>
              </a:avLst>
            </a:prstGeom>
            <a:noFill/>
            <a:ln w="9525">
              <a:solidFill>
                <a:srgbClr val="DDDDDD"/>
              </a:solidFill>
              <a:miter lim="800000"/>
              <a:headEnd/>
              <a:tailEnd/>
            </a:ln>
            <a:effectLst/>
          </p:spPr>
          <p:txBody>
            <a:bodyPr wrap="none" anchor="ctr"/>
            <a:lstStyle/>
            <a:p>
              <a:endParaRPr lang="ko-KR" altLang="en-US"/>
            </a:p>
          </p:txBody>
        </p:sp>
        <p:sp>
          <p:nvSpPr>
            <p:cNvPr id="28" name="AutoShape 239"/>
            <p:cNvSpPr>
              <a:spLocks noChangeArrowheads="1"/>
            </p:cNvSpPr>
            <p:nvPr/>
          </p:nvSpPr>
          <p:spPr bwMode="auto">
            <a:xfrm rot="8100000">
              <a:off x="3014663" y="2150712"/>
              <a:ext cx="649287" cy="650875"/>
            </a:xfrm>
            <a:prstGeom prst="cube">
              <a:avLst>
                <a:gd name="adj" fmla="val 17454"/>
              </a:avLst>
            </a:prstGeom>
            <a:noFill/>
            <a:ln w="9525">
              <a:solidFill>
                <a:srgbClr val="DDDDDD"/>
              </a:solidFill>
              <a:miter lim="800000"/>
              <a:headEnd/>
              <a:tailEnd/>
            </a:ln>
            <a:effectLst/>
          </p:spPr>
          <p:txBody>
            <a:bodyPr wrap="none" anchor="ctr"/>
            <a:lstStyle/>
            <a:p>
              <a:endParaRPr lang="ko-KR" altLang="en-US"/>
            </a:p>
          </p:txBody>
        </p:sp>
        <p:sp>
          <p:nvSpPr>
            <p:cNvPr id="29" name="AutoShape 240"/>
            <p:cNvSpPr>
              <a:spLocks noChangeArrowheads="1"/>
            </p:cNvSpPr>
            <p:nvPr/>
          </p:nvSpPr>
          <p:spPr bwMode="auto">
            <a:xfrm rot="8100000">
              <a:off x="3376613" y="2511075"/>
              <a:ext cx="649287" cy="650875"/>
            </a:xfrm>
            <a:prstGeom prst="cube">
              <a:avLst>
                <a:gd name="adj" fmla="val 17454"/>
              </a:avLst>
            </a:prstGeom>
            <a:solidFill>
              <a:srgbClr val="FF6600"/>
            </a:solidFill>
            <a:ln w="9525">
              <a:noFill/>
              <a:miter lim="800000"/>
              <a:headEnd/>
              <a:tailEnd/>
            </a:ln>
            <a:effectLst/>
          </p:spPr>
          <p:txBody>
            <a:bodyPr wrap="none" anchor="ctr"/>
            <a:lstStyle/>
            <a:p>
              <a:endParaRPr lang="ko-KR" altLang="en-US"/>
            </a:p>
          </p:txBody>
        </p:sp>
        <p:sp>
          <p:nvSpPr>
            <p:cNvPr id="30" name="AutoShape 241"/>
            <p:cNvSpPr>
              <a:spLocks noChangeArrowheads="1"/>
            </p:cNvSpPr>
            <p:nvPr/>
          </p:nvSpPr>
          <p:spPr bwMode="auto">
            <a:xfrm rot="8100000">
              <a:off x="3005138" y="2898425"/>
              <a:ext cx="650875" cy="650875"/>
            </a:xfrm>
            <a:prstGeom prst="cube">
              <a:avLst>
                <a:gd name="adj" fmla="val 17454"/>
              </a:avLst>
            </a:prstGeom>
            <a:solidFill>
              <a:srgbClr val="C0C0C0"/>
            </a:solidFill>
            <a:ln w="9525">
              <a:noFill/>
              <a:miter lim="800000"/>
              <a:headEnd/>
              <a:tailEnd/>
            </a:ln>
            <a:effectLst/>
          </p:spPr>
          <p:txBody>
            <a:bodyPr wrap="none" anchor="ctr"/>
            <a:lstStyle/>
            <a:p>
              <a:endParaRPr lang="ko-KR" altLang="en-US"/>
            </a:p>
          </p:txBody>
        </p:sp>
        <p:sp>
          <p:nvSpPr>
            <p:cNvPr id="31" name="AutoShape 242"/>
            <p:cNvSpPr>
              <a:spLocks noChangeArrowheads="1"/>
            </p:cNvSpPr>
            <p:nvPr/>
          </p:nvSpPr>
          <p:spPr bwMode="auto">
            <a:xfrm rot="8100000">
              <a:off x="3387725" y="3282600"/>
              <a:ext cx="649288" cy="650875"/>
            </a:xfrm>
            <a:prstGeom prst="cube">
              <a:avLst>
                <a:gd name="adj" fmla="val 17454"/>
              </a:avLst>
            </a:prstGeom>
            <a:solidFill>
              <a:srgbClr val="A23CA0"/>
            </a:solidFill>
            <a:ln w="9525">
              <a:noFill/>
              <a:miter lim="800000"/>
              <a:headEnd/>
              <a:tailEnd/>
            </a:ln>
            <a:effectLst/>
          </p:spPr>
          <p:txBody>
            <a:bodyPr wrap="none" anchor="ctr"/>
            <a:lstStyle/>
            <a:p>
              <a:endParaRPr lang="ko-KR" altLang="en-US"/>
            </a:p>
          </p:txBody>
        </p:sp>
        <p:sp>
          <p:nvSpPr>
            <p:cNvPr id="32" name="AutoShape 243"/>
            <p:cNvSpPr>
              <a:spLocks noChangeArrowheads="1"/>
            </p:cNvSpPr>
            <p:nvPr/>
          </p:nvSpPr>
          <p:spPr bwMode="auto">
            <a:xfrm rot="8100000">
              <a:off x="2632075" y="3306412"/>
              <a:ext cx="649288" cy="650875"/>
            </a:xfrm>
            <a:prstGeom prst="cube">
              <a:avLst>
                <a:gd name="adj" fmla="val 17454"/>
              </a:avLst>
            </a:prstGeom>
            <a:noFill/>
            <a:ln w="9525">
              <a:solidFill>
                <a:srgbClr val="DDDDDD"/>
              </a:solidFill>
              <a:miter lim="800000"/>
              <a:headEnd/>
              <a:tailEnd/>
            </a:ln>
            <a:effectLst/>
          </p:spPr>
          <p:txBody>
            <a:bodyPr wrap="none" anchor="ctr"/>
            <a:lstStyle/>
            <a:p>
              <a:endParaRPr lang="ko-KR" altLang="en-US"/>
            </a:p>
          </p:txBody>
        </p:sp>
        <p:sp>
          <p:nvSpPr>
            <p:cNvPr id="33" name="AutoShape 244"/>
            <p:cNvSpPr>
              <a:spLocks noChangeArrowheads="1"/>
            </p:cNvSpPr>
            <p:nvPr/>
          </p:nvSpPr>
          <p:spPr bwMode="auto">
            <a:xfrm rot="8100000">
              <a:off x="3014663" y="3687412"/>
              <a:ext cx="649287" cy="650875"/>
            </a:xfrm>
            <a:prstGeom prst="cube">
              <a:avLst>
                <a:gd name="adj" fmla="val 17454"/>
              </a:avLst>
            </a:prstGeom>
            <a:noFill/>
            <a:ln w="9525">
              <a:solidFill>
                <a:srgbClr val="DDDDDD"/>
              </a:solidFill>
              <a:miter lim="800000"/>
              <a:headEnd/>
              <a:tailEnd/>
            </a:ln>
            <a:effectLst/>
          </p:spPr>
          <p:txBody>
            <a:bodyPr wrap="none" anchor="ctr"/>
            <a:lstStyle/>
            <a:p>
              <a:endParaRPr lang="ko-KR" altLang="en-US"/>
            </a:p>
          </p:txBody>
        </p:sp>
        <p:sp>
          <p:nvSpPr>
            <p:cNvPr id="34" name="AutoShape 245"/>
            <p:cNvSpPr>
              <a:spLocks noChangeArrowheads="1"/>
            </p:cNvSpPr>
            <p:nvPr/>
          </p:nvSpPr>
          <p:spPr bwMode="auto">
            <a:xfrm rot="8100000">
              <a:off x="3763963" y="4446237"/>
              <a:ext cx="649287" cy="650875"/>
            </a:xfrm>
            <a:prstGeom prst="cube">
              <a:avLst>
                <a:gd name="adj" fmla="val 17454"/>
              </a:avLst>
            </a:prstGeom>
            <a:noFill/>
            <a:ln w="9525">
              <a:solidFill>
                <a:srgbClr val="DDDDDD"/>
              </a:solidFill>
              <a:miter lim="800000"/>
              <a:headEnd/>
              <a:tailEnd/>
            </a:ln>
            <a:effectLst/>
          </p:spPr>
          <p:txBody>
            <a:bodyPr wrap="none" anchor="ctr"/>
            <a:lstStyle/>
            <a:p>
              <a:endParaRPr lang="ko-KR" altLang="en-US"/>
            </a:p>
          </p:txBody>
        </p:sp>
        <p:sp>
          <p:nvSpPr>
            <p:cNvPr id="35" name="AutoShape 246"/>
            <p:cNvSpPr>
              <a:spLocks noChangeArrowheads="1"/>
            </p:cNvSpPr>
            <p:nvPr/>
          </p:nvSpPr>
          <p:spPr bwMode="auto">
            <a:xfrm rot="8100000">
              <a:off x="3768725" y="3655662"/>
              <a:ext cx="650875" cy="650875"/>
            </a:xfrm>
            <a:prstGeom prst="cube">
              <a:avLst>
                <a:gd name="adj" fmla="val 17454"/>
              </a:avLst>
            </a:prstGeom>
            <a:solidFill>
              <a:srgbClr val="BB47B8"/>
            </a:solidFill>
            <a:ln w="9525">
              <a:noFill/>
              <a:miter lim="800000"/>
              <a:headEnd/>
              <a:tailEnd/>
            </a:ln>
            <a:effectLst/>
          </p:spPr>
          <p:txBody>
            <a:bodyPr wrap="none" anchor="ctr"/>
            <a:lstStyle/>
            <a:p>
              <a:endParaRPr lang="ko-KR" altLang="en-US"/>
            </a:p>
          </p:txBody>
        </p:sp>
        <p:sp>
          <p:nvSpPr>
            <p:cNvPr id="36" name="AutoShape 247"/>
            <p:cNvSpPr>
              <a:spLocks noChangeArrowheads="1"/>
            </p:cNvSpPr>
            <p:nvPr/>
          </p:nvSpPr>
          <p:spPr bwMode="auto">
            <a:xfrm rot="8100000">
              <a:off x="3395663" y="4062062"/>
              <a:ext cx="649287" cy="650875"/>
            </a:xfrm>
            <a:prstGeom prst="cube">
              <a:avLst>
                <a:gd name="adj" fmla="val 17454"/>
              </a:avLst>
            </a:prstGeom>
            <a:noFill/>
            <a:ln w="9525">
              <a:solidFill>
                <a:srgbClr val="DDDDDD"/>
              </a:solidFill>
              <a:miter lim="800000"/>
              <a:headEnd/>
              <a:tailEnd/>
            </a:ln>
            <a:effectLst/>
          </p:spPr>
          <p:txBody>
            <a:bodyPr wrap="none" anchor="ctr"/>
            <a:lstStyle/>
            <a:p>
              <a:endParaRPr lang="ko-KR" altLang="en-US"/>
            </a:p>
          </p:txBody>
        </p:sp>
        <p:sp>
          <p:nvSpPr>
            <p:cNvPr id="37" name="AutoShape 248"/>
            <p:cNvSpPr>
              <a:spLocks noChangeArrowheads="1"/>
            </p:cNvSpPr>
            <p:nvPr/>
          </p:nvSpPr>
          <p:spPr bwMode="auto">
            <a:xfrm rot="8100000">
              <a:off x="4908550" y="3301650"/>
              <a:ext cx="649288" cy="650875"/>
            </a:xfrm>
            <a:prstGeom prst="cube">
              <a:avLst>
                <a:gd name="adj" fmla="val 17454"/>
              </a:avLst>
            </a:prstGeom>
            <a:solidFill>
              <a:srgbClr val="4A8875"/>
            </a:solidFill>
            <a:ln w="9525">
              <a:noFill/>
              <a:miter lim="800000"/>
              <a:headEnd/>
              <a:tailEnd/>
            </a:ln>
            <a:effectLst/>
          </p:spPr>
          <p:txBody>
            <a:bodyPr wrap="none" anchor="ctr"/>
            <a:lstStyle/>
            <a:p>
              <a:endParaRPr lang="ko-KR" altLang="en-US"/>
            </a:p>
          </p:txBody>
        </p:sp>
        <p:sp>
          <p:nvSpPr>
            <p:cNvPr id="38" name="AutoShape 249"/>
            <p:cNvSpPr>
              <a:spLocks noChangeArrowheads="1"/>
            </p:cNvSpPr>
            <p:nvPr/>
          </p:nvSpPr>
          <p:spPr bwMode="auto">
            <a:xfrm rot="8100000">
              <a:off x="4535488" y="3681062"/>
              <a:ext cx="649287" cy="650875"/>
            </a:xfrm>
            <a:prstGeom prst="cube">
              <a:avLst>
                <a:gd name="adj" fmla="val 17454"/>
              </a:avLst>
            </a:prstGeom>
            <a:solidFill>
              <a:srgbClr val="69AD98"/>
            </a:solidFill>
            <a:ln w="9525">
              <a:noFill/>
              <a:miter lim="800000"/>
              <a:headEnd/>
              <a:tailEnd/>
            </a:ln>
            <a:effectLst/>
          </p:spPr>
          <p:txBody>
            <a:bodyPr wrap="none" anchor="ctr"/>
            <a:lstStyle/>
            <a:p>
              <a:endParaRPr lang="ko-KR" altLang="en-US"/>
            </a:p>
          </p:txBody>
        </p:sp>
        <p:sp>
          <p:nvSpPr>
            <p:cNvPr id="39" name="AutoShape 250"/>
            <p:cNvSpPr>
              <a:spLocks noChangeArrowheads="1"/>
            </p:cNvSpPr>
            <p:nvPr/>
          </p:nvSpPr>
          <p:spPr bwMode="auto">
            <a:xfrm rot="8100000">
              <a:off x="4162425" y="4046187"/>
              <a:ext cx="650875" cy="650875"/>
            </a:xfrm>
            <a:prstGeom prst="cube">
              <a:avLst>
                <a:gd name="adj" fmla="val 17454"/>
              </a:avLst>
            </a:prstGeom>
            <a:solidFill>
              <a:srgbClr val="C0C0C0"/>
            </a:solidFill>
            <a:ln w="9525">
              <a:noFill/>
              <a:miter lim="800000"/>
              <a:headEnd/>
              <a:tailEnd/>
            </a:ln>
            <a:effectLst/>
          </p:spPr>
          <p:txBody>
            <a:bodyPr wrap="none" anchor="ctr"/>
            <a:lstStyle/>
            <a:p>
              <a:endParaRPr lang="ko-KR" altLang="en-US"/>
            </a:p>
          </p:txBody>
        </p:sp>
        <p:sp>
          <p:nvSpPr>
            <p:cNvPr id="40" name="AutoShape 251"/>
            <p:cNvSpPr>
              <a:spLocks noChangeArrowheads="1"/>
            </p:cNvSpPr>
            <p:nvPr/>
          </p:nvSpPr>
          <p:spPr bwMode="auto">
            <a:xfrm rot="8100000">
              <a:off x="4519613" y="4430362"/>
              <a:ext cx="650875" cy="650875"/>
            </a:xfrm>
            <a:prstGeom prst="cube">
              <a:avLst>
                <a:gd name="adj" fmla="val 17454"/>
              </a:avLst>
            </a:prstGeom>
            <a:noFill/>
            <a:ln w="9525">
              <a:solidFill>
                <a:srgbClr val="DDDDDD"/>
              </a:solidFill>
              <a:miter lim="800000"/>
              <a:headEnd/>
              <a:tailEnd/>
            </a:ln>
            <a:effectLst/>
          </p:spPr>
          <p:txBody>
            <a:bodyPr wrap="none" anchor="ctr"/>
            <a:lstStyle/>
            <a:p>
              <a:endParaRPr lang="ko-KR" altLang="en-US"/>
            </a:p>
          </p:txBody>
        </p:sp>
        <p:sp>
          <p:nvSpPr>
            <p:cNvPr id="41" name="AutoShape 252"/>
            <p:cNvSpPr>
              <a:spLocks noChangeArrowheads="1"/>
            </p:cNvSpPr>
            <p:nvPr/>
          </p:nvSpPr>
          <p:spPr bwMode="auto">
            <a:xfrm rot="8100000">
              <a:off x="4902200" y="4054125"/>
              <a:ext cx="649288" cy="650875"/>
            </a:xfrm>
            <a:prstGeom prst="cube">
              <a:avLst>
                <a:gd name="adj" fmla="val 17454"/>
              </a:avLst>
            </a:prstGeom>
            <a:noFill/>
            <a:ln w="9525">
              <a:solidFill>
                <a:srgbClr val="DDDDDD"/>
              </a:solidFill>
              <a:miter lim="800000"/>
              <a:headEnd/>
              <a:tailEnd/>
            </a:ln>
            <a:effectLst/>
          </p:spPr>
          <p:txBody>
            <a:bodyPr wrap="none" anchor="ctr"/>
            <a:lstStyle/>
            <a:p>
              <a:endParaRPr lang="ko-KR" altLang="en-US"/>
            </a:p>
          </p:txBody>
        </p:sp>
        <p:sp>
          <p:nvSpPr>
            <p:cNvPr id="42" name="AutoShape 253"/>
            <p:cNvSpPr>
              <a:spLocks noChangeArrowheads="1"/>
            </p:cNvSpPr>
            <p:nvPr/>
          </p:nvSpPr>
          <p:spPr bwMode="auto">
            <a:xfrm rot="8100000">
              <a:off x="5283200" y="3682650"/>
              <a:ext cx="650875" cy="650875"/>
            </a:xfrm>
            <a:prstGeom prst="cube">
              <a:avLst>
                <a:gd name="adj" fmla="val 17454"/>
              </a:avLst>
            </a:prstGeom>
            <a:noFill/>
            <a:ln w="9525">
              <a:solidFill>
                <a:srgbClr val="DDDDDD"/>
              </a:solidFill>
              <a:miter lim="800000"/>
              <a:headEnd/>
              <a:tailEnd/>
            </a:ln>
            <a:effectLst/>
          </p:spPr>
          <p:txBody>
            <a:bodyPr wrap="none" anchor="ctr"/>
            <a:lstStyle/>
            <a:p>
              <a:endParaRPr lang="ko-KR" altLang="en-US"/>
            </a:p>
          </p:txBody>
        </p:sp>
        <p:sp>
          <p:nvSpPr>
            <p:cNvPr id="43" name="AutoShape 254"/>
            <p:cNvSpPr>
              <a:spLocks noChangeArrowheads="1"/>
            </p:cNvSpPr>
            <p:nvPr/>
          </p:nvSpPr>
          <p:spPr bwMode="auto">
            <a:xfrm rot="8100000">
              <a:off x="5665788" y="3311175"/>
              <a:ext cx="649287" cy="650875"/>
            </a:xfrm>
            <a:prstGeom prst="cube">
              <a:avLst>
                <a:gd name="adj" fmla="val 17454"/>
              </a:avLst>
            </a:prstGeom>
            <a:noFill/>
            <a:ln w="9525">
              <a:solidFill>
                <a:srgbClr val="DDDDDD"/>
              </a:solidFill>
              <a:miter lim="800000"/>
              <a:headEnd/>
              <a:tailEnd/>
            </a:ln>
            <a:effectLst/>
          </p:spPr>
          <p:txBody>
            <a:bodyPr wrap="none" anchor="ctr"/>
            <a:lstStyle/>
            <a:p>
              <a:endParaRPr lang="ko-KR" altLang="en-US"/>
            </a:p>
          </p:txBody>
        </p:sp>
        <p:sp>
          <p:nvSpPr>
            <p:cNvPr id="44" name="Rectangle 255"/>
            <p:cNvSpPr>
              <a:spLocks noChangeArrowheads="1"/>
            </p:cNvSpPr>
            <p:nvPr/>
          </p:nvSpPr>
          <p:spPr bwMode="auto">
            <a:xfrm rot="2700000">
              <a:off x="3825875" y="2531712"/>
              <a:ext cx="1284288" cy="1284288"/>
            </a:xfrm>
            <a:prstGeom prst="rect">
              <a:avLst/>
            </a:prstGeom>
            <a:solidFill>
              <a:srgbClr val="000000">
                <a:alpha val="50000"/>
              </a:srgbClr>
            </a:solidFill>
            <a:ln w="9525">
              <a:solidFill>
                <a:srgbClr val="FFFFFF"/>
              </a:solidFill>
              <a:miter lim="800000"/>
              <a:headEnd/>
              <a:tailEnd/>
            </a:ln>
            <a:effectLst/>
          </p:spPr>
          <p:txBody>
            <a:bodyPr wrap="none" anchor="ctr"/>
            <a:lstStyle/>
            <a:p>
              <a:endParaRPr lang="ko-KR" altLang="en-US"/>
            </a:p>
          </p:txBody>
        </p:sp>
        <p:sp>
          <p:nvSpPr>
            <p:cNvPr id="45" name="Text Box 262"/>
            <p:cNvSpPr txBox="1">
              <a:spLocks noChangeArrowheads="1"/>
            </p:cNvSpPr>
            <p:nvPr/>
          </p:nvSpPr>
          <p:spPr bwMode="auto">
            <a:xfrm>
              <a:off x="4121293" y="3046493"/>
              <a:ext cx="630646" cy="338554"/>
            </a:xfrm>
            <a:prstGeom prst="rect">
              <a:avLst/>
            </a:prstGeom>
            <a:noFill/>
            <a:ln w="9525">
              <a:noFill/>
              <a:miter lim="800000"/>
              <a:headEnd/>
              <a:tailEnd/>
            </a:ln>
            <a:effectLst/>
          </p:spPr>
          <p:txBody>
            <a:bodyPr wrap="none">
              <a:spAutoFit/>
            </a:bodyPr>
            <a:lstStyle/>
            <a:p>
              <a:pPr algn="ctr">
                <a:lnSpc>
                  <a:spcPct val="80000"/>
                </a:lnSpc>
              </a:pPr>
              <a:r>
                <a:rPr lang="en-US" altLang="ko-KR" sz="2000" b="1" i="1" dirty="0" smtClean="0">
                  <a:solidFill>
                    <a:srgbClr val="FFFFFF"/>
                  </a:solidFill>
                  <a:latin typeface="Arial Black" pitchFamily="34" charset="0"/>
                  <a:ea typeface="새굴림" pitchFamily="18" charset="-127"/>
                </a:rPr>
                <a:t>GIS</a:t>
              </a:r>
              <a:endParaRPr lang="en-US" altLang="ko-KR" sz="2000" b="1" i="1" dirty="0">
                <a:solidFill>
                  <a:srgbClr val="FFFFFF"/>
                </a:solidFill>
                <a:latin typeface="Arial Black" pitchFamily="34" charset="0"/>
                <a:ea typeface="새굴림" pitchFamily="18" charset="-127"/>
              </a:endParaRPr>
            </a:p>
          </p:txBody>
        </p:sp>
      </p:grpSp>
      <p:cxnSp>
        <p:nvCxnSpPr>
          <p:cNvPr id="70" name="직선 화살표 연결선 69"/>
          <p:cNvCxnSpPr/>
          <p:nvPr/>
        </p:nvCxnSpPr>
        <p:spPr>
          <a:xfrm>
            <a:off x="3294743" y="2220686"/>
            <a:ext cx="878170" cy="632250"/>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1" name="직선 화살표 연결선 70"/>
          <p:cNvCxnSpPr/>
          <p:nvPr/>
        </p:nvCxnSpPr>
        <p:spPr>
          <a:xfrm rot="10800000" flipV="1">
            <a:off x="5421052" y="1556792"/>
            <a:ext cx="1092121" cy="9361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2" name="직선 화살표 연결선 71"/>
          <p:cNvCxnSpPr/>
          <p:nvPr/>
        </p:nvCxnSpPr>
        <p:spPr>
          <a:xfrm flipV="1">
            <a:off x="3002783" y="3717032"/>
            <a:ext cx="1170130" cy="936104"/>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73" name="직선 화살표 연결선 72"/>
          <p:cNvCxnSpPr/>
          <p:nvPr/>
        </p:nvCxnSpPr>
        <p:spPr>
          <a:xfrm rot="16200000" flipV="1">
            <a:off x="5865101" y="3591018"/>
            <a:ext cx="1296144" cy="1404156"/>
          </a:xfrm>
          <a:prstGeom prst="straightConnector1">
            <a:avLst/>
          </a:prstGeom>
          <a:ln w="28575">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74" name="직선 화살표 연결선 73"/>
          <p:cNvCxnSpPr/>
          <p:nvPr/>
        </p:nvCxnSpPr>
        <p:spPr>
          <a:xfrm rot="16200000" flipV="1">
            <a:off x="6661743" y="3609020"/>
            <a:ext cx="864096" cy="936104"/>
          </a:xfrm>
          <a:prstGeom prst="straightConnector1">
            <a:avLst/>
          </a:prstGeom>
          <a:ln w="28575">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직선 화살표 연결선 75"/>
          <p:cNvCxnSpPr/>
          <p:nvPr/>
        </p:nvCxnSpPr>
        <p:spPr>
          <a:xfrm rot="10800000" flipV="1">
            <a:off x="6591184" y="2348880"/>
            <a:ext cx="780087" cy="648072"/>
          </a:xfrm>
          <a:prstGeom prst="straightConnector1">
            <a:avLst/>
          </a:prstGeom>
          <a:ln w="28575">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8" name="직선 화살표 연결선 77"/>
          <p:cNvCxnSpPr/>
          <p:nvPr/>
        </p:nvCxnSpPr>
        <p:spPr>
          <a:xfrm rot="16200000" flipH="1">
            <a:off x="4118907" y="1244763"/>
            <a:ext cx="576064" cy="624069"/>
          </a:xfrm>
          <a:prstGeom prst="straightConnector1">
            <a:avLst/>
          </a:prstGeom>
          <a:ln w="28575">
            <a:solidFill>
              <a:schemeClr val="accent6">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직선 화살표 연결선 79"/>
          <p:cNvCxnSpPr/>
          <p:nvPr/>
        </p:nvCxnSpPr>
        <p:spPr>
          <a:xfrm flipV="1">
            <a:off x="3938887" y="4725144"/>
            <a:ext cx="780087" cy="648072"/>
          </a:xfrm>
          <a:prstGeom prst="straightConnector1">
            <a:avLst/>
          </a:prstGeom>
          <a:ln w="28575">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srcRect/>
          <a:stretch>
            <a:fillRect/>
          </a:stretch>
        </p:blipFill>
        <p:spPr bwMode="auto">
          <a:xfrm>
            <a:off x="339227" y="5244289"/>
            <a:ext cx="2518414" cy="1253455"/>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pic>
        <p:nvPicPr>
          <p:cNvPr id="85" name="Picture 2734"/>
          <p:cNvPicPr>
            <a:picLocks noChangeAspect="1" noChangeArrowheads="1"/>
          </p:cNvPicPr>
          <p:nvPr/>
        </p:nvPicPr>
        <p:blipFill>
          <a:blip r:embed="rId4" cstate="print"/>
          <a:srcRect r="39063" b="3125"/>
          <a:stretch>
            <a:fillRect/>
          </a:stretch>
        </p:blipFill>
        <p:spPr bwMode="auto">
          <a:xfrm>
            <a:off x="8347625" y="3745508"/>
            <a:ext cx="1326147" cy="1702771"/>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pic>
        <p:nvPicPr>
          <p:cNvPr id="77" name="_x72793904" descr="EMB00000ff033db"/>
          <p:cNvPicPr>
            <a:picLocks noChangeAspect="1" noChangeArrowheads="1"/>
          </p:cNvPicPr>
          <p:nvPr/>
        </p:nvPicPr>
        <p:blipFill>
          <a:blip r:embed="rId5" cstate="print"/>
          <a:srcRect/>
          <a:stretch>
            <a:fillRect/>
          </a:stretch>
        </p:blipFill>
        <p:spPr bwMode="auto">
          <a:xfrm>
            <a:off x="7293260" y="2176959"/>
            <a:ext cx="2340260" cy="1418198"/>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pic>
        <p:nvPicPr>
          <p:cNvPr id="79" name="Picture 110" descr="종합상항판"/>
          <p:cNvPicPr>
            <a:picLocks noChangeAspect="1" noChangeArrowheads="1"/>
          </p:cNvPicPr>
          <p:nvPr/>
        </p:nvPicPr>
        <p:blipFill>
          <a:blip r:embed="rId6" cstate="print"/>
          <a:srcRect/>
          <a:stretch>
            <a:fillRect/>
          </a:stretch>
        </p:blipFill>
        <p:spPr bwMode="auto">
          <a:xfrm>
            <a:off x="370442" y="2552638"/>
            <a:ext cx="2349638" cy="1152128"/>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circle(in)">
                                      <p:cBhvr>
                                        <p:cTn id="7" dur="2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a:spLocks noGrp="1"/>
          </p:cNvSpPr>
          <p:nvPr>
            <p:ph type="title"/>
          </p:nvPr>
        </p:nvSpPr>
        <p:spPr>
          <a:xfrm>
            <a:off x="217513" y="159164"/>
            <a:ext cx="8915400" cy="418058"/>
          </a:xfrm>
        </p:spPr>
        <p:txBody>
          <a:bodyPr/>
          <a:lstStyle/>
          <a:p>
            <a:pPr algn="l"/>
            <a:r>
              <a:rPr kumimoji="1" lang="en-US" altLang="ko-KR" sz="3000" b="1" dirty="0" smtClean="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rPr>
              <a:t>Smart Grid Test Bed</a:t>
            </a:r>
            <a:endParaRPr kumimoji="1" lang="ko-KR" altLang="en-US" sz="3000" b="1" dirty="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endParaRPr>
          </a:p>
        </p:txBody>
      </p:sp>
      <p:sp>
        <p:nvSpPr>
          <p:cNvPr id="14" name="모서리가 둥근 직사각형 153"/>
          <p:cNvSpPr>
            <a:spLocks noChangeArrowheads="1"/>
          </p:cNvSpPr>
          <p:nvPr/>
        </p:nvSpPr>
        <p:spPr bwMode="auto">
          <a:xfrm>
            <a:off x="500099" y="1052736"/>
            <a:ext cx="8869167" cy="2143116"/>
          </a:xfrm>
          <a:prstGeom prst="roundRect">
            <a:avLst>
              <a:gd name="adj" fmla="val 2694"/>
            </a:avLst>
          </a:prstGeom>
          <a:solidFill>
            <a:srgbClr val="FFFFFF"/>
          </a:solidFill>
          <a:ln w="25400" algn="ctr">
            <a:solidFill>
              <a:srgbClr val="9BBB59"/>
            </a:solidFill>
            <a:prstDash val="sysDot"/>
            <a:round/>
            <a:headEnd/>
            <a:tailEnd/>
          </a:ln>
        </p:spPr>
        <p:txBody>
          <a:bodyPr anchor="ctr"/>
          <a:lstStyle/>
          <a:p>
            <a:pPr algn="ctr"/>
            <a:endParaRPr lang="ko-KR" altLang="en-US">
              <a:latin typeface="Arial" pitchFamily="34" charset="0"/>
              <a:ea typeface="맑은 고딕" pitchFamily="50" charset="-127"/>
              <a:cs typeface="Arial" pitchFamily="34" charset="0"/>
            </a:endParaRPr>
          </a:p>
        </p:txBody>
      </p:sp>
      <p:sp>
        <p:nvSpPr>
          <p:cNvPr id="15" name="오각형 14"/>
          <p:cNvSpPr/>
          <p:nvPr/>
        </p:nvSpPr>
        <p:spPr bwMode="auto">
          <a:xfrm>
            <a:off x="655669" y="2695808"/>
            <a:ext cx="1011399" cy="428625"/>
          </a:xfrm>
          <a:prstGeom prst="homePlate">
            <a:avLst>
              <a:gd name="adj" fmla="val 19176"/>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wrap="none" lIns="0" tIns="0" rIns="0" bIns="0" anchor="ctr"/>
          <a:lstStyle/>
          <a:p>
            <a:pPr marL="100013" indent="-100013" algn="ctr" fontAlgn="auto" latinLnBrk="0">
              <a:lnSpc>
                <a:spcPct val="80000"/>
              </a:lnSpc>
              <a:spcBef>
                <a:spcPts val="0"/>
              </a:spcBef>
              <a:spcAft>
                <a:spcPts val="0"/>
              </a:spcAft>
              <a:defRPr/>
            </a:pPr>
            <a:r>
              <a:rPr kumimoji="0" lang="en-US" altLang="ko-KR" sz="1600" b="1" kern="0" dirty="0">
                <a:solidFill>
                  <a:srgbClr val="002060"/>
                </a:solidFill>
                <a:latin typeface="Arial" pitchFamily="34" charset="0"/>
                <a:ea typeface="맑은 고딕" pitchFamily="50" charset="-127"/>
                <a:cs typeface="Arial" pitchFamily="34" charset="0"/>
              </a:rPr>
              <a:t>Scale</a:t>
            </a:r>
            <a:endParaRPr kumimoji="0" lang="ko-KR" altLang="en-US" sz="1600" b="1" kern="0" dirty="0">
              <a:solidFill>
                <a:srgbClr val="002060"/>
              </a:solidFill>
              <a:latin typeface="Arial" pitchFamily="34" charset="0"/>
              <a:ea typeface="맑은 고딕" pitchFamily="50" charset="-127"/>
              <a:cs typeface="Arial" pitchFamily="34" charset="0"/>
            </a:endParaRPr>
          </a:p>
        </p:txBody>
      </p:sp>
      <p:sp>
        <p:nvSpPr>
          <p:cNvPr id="16" name="모서리가 둥근 직사각형 15"/>
          <p:cNvSpPr/>
          <p:nvPr/>
        </p:nvSpPr>
        <p:spPr bwMode="auto">
          <a:xfrm>
            <a:off x="1822666" y="3905477"/>
            <a:ext cx="7771279" cy="428625"/>
          </a:xfrm>
          <a:prstGeom prst="roundRect">
            <a:avLst>
              <a:gd name="adj" fmla="val 8206"/>
            </a:avLst>
          </a:prstGeom>
          <a:solidFill>
            <a:srgbClr val="ECE7F1"/>
          </a:solidFill>
          <a:ln w="9525" cap="flat" cmpd="sng" algn="ctr">
            <a:solidFill>
              <a:srgbClr val="8064A2"/>
            </a:solidFill>
            <a:prstDash val="sysDot"/>
          </a:ln>
          <a:effectLst/>
        </p:spPr>
        <p:txBody>
          <a:bodyPr wrap="none" lIns="36000" tIns="0" rIns="0" bIns="0" anchor="ctr"/>
          <a:lstStyle/>
          <a:p>
            <a:pPr algn="l" fontAlgn="auto" latinLnBrk="0">
              <a:lnSpc>
                <a:spcPct val="150000"/>
              </a:lnSpc>
              <a:spcBef>
                <a:spcPts val="0"/>
              </a:spcBef>
              <a:spcAft>
                <a:spcPts val="0"/>
              </a:spcAft>
              <a:buFont typeface="Arial" pitchFamily="34" charset="0"/>
              <a:buChar char="•"/>
              <a:defRPr/>
            </a:pPr>
            <a:r>
              <a:rPr kumimoji="0" lang="en-US" altLang="ko-KR" sz="800" b="1" kern="0" dirty="0">
                <a:solidFill>
                  <a:sysClr val="windowText" lastClr="000000"/>
                </a:solidFill>
                <a:latin typeface="Arial" pitchFamily="34" charset="0"/>
                <a:ea typeface="맑은 고딕" pitchFamily="50" charset="-127"/>
                <a:cs typeface="Arial" pitchFamily="34" charset="0"/>
              </a:rPr>
              <a:t> </a:t>
            </a:r>
            <a:r>
              <a:rPr kumimoji="0" lang="en-US" altLang="ko-KR" sz="1400" b="1" kern="0" dirty="0">
                <a:solidFill>
                  <a:sysClr val="windowText" lastClr="000000"/>
                </a:solidFill>
                <a:latin typeface="Arial" pitchFamily="34" charset="0"/>
                <a:ea typeface="맑은 고딕" pitchFamily="50" charset="-127"/>
                <a:cs typeface="Arial" pitchFamily="34" charset="0"/>
              </a:rPr>
              <a:t>Construction of </a:t>
            </a:r>
            <a:r>
              <a:rPr kumimoji="0" lang="en-US" altLang="ko-KR" sz="1400" b="1" kern="0" dirty="0" smtClean="0">
                <a:solidFill>
                  <a:sysClr val="windowText" lastClr="000000"/>
                </a:solidFill>
                <a:latin typeface="Arial" pitchFamily="34" charset="0"/>
                <a:ea typeface="맑은 고딕" pitchFamily="50" charset="-127"/>
                <a:cs typeface="Arial" pitchFamily="34" charset="0"/>
              </a:rPr>
              <a:t>real-time operation </a:t>
            </a:r>
            <a:r>
              <a:rPr kumimoji="0" lang="en-US" altLang="ko-KR" sz="1400" b="1" kern="0" dirty="0">
                <a:solidFill>
                  <a:sysClr val="windowText" lastClr="000000"/>
                </a:solidFill>
                <a:latin typeface="Arial" pitchFamily="34" charset="0"/>
                <a:ea typeface="맑은 고딕" pitchFamily="50" charset="-127"/>
                <a:cs typeface="Arial" pitchFamily="34" charset="0"/>
              </a:rPr>
              <a:t>and </a:t>
            </a:r>
            <a:r>
              <a:rPr kumimoji="0" lang="en-US" altLang="ko-KR" sz="1400" b="1" kern="0" dirty="0" smtClean="0">
                <a:solidFill>
                  <a:sysClr val="windowText" lastClr="000000"/>
                </a:solidFill>
                <a:latin typeface="Arial" pitchFamily="34" charset="0"/>
                <a:ea typeface="맑은 고딕" pitchFamily="50" charset="-127"/>
                <a:cs typeface="Arial" pitchFamily="34" charset="0"/>
              </a:rPr>
              <a:t>monitoring for smart </a:t>
            </a:r>
            <a:r>
              <a:rPr kumimoji="0" lang="en-US" altLang="ko-KR" sz="1400" b="1" kern="0" dirty="0">
                <a:solidFill>
                  <a:sysClr val="windowText" lastClr="000000"/>
                </a:solidFill>
                <a:latin typeface="Arial" pitchFamily="34" charset="0"/>
                <a:ea typeface="맑은 고딕" pitchFamily="50" charset="-127"/>
                <a:cs typeface="Arial" pitchFamily="34" charset="0"/>
              </a:rPr>
              <a:t>T&amp;D </a:t>
            </a:r>
            <a:r>
              <a:rPr kumimoji="0" lang="en-US" altLang="ko-KR" sz="1400" b="1" kern="0" dirty="0" smtClean="0">
                <a:solidFill>
                  <a:sysClr val="windowText" lastClr="000000"/>
                </a:solidFill>
                <a:latin typeface="Arial" pitchFamily="34" charset="0"/>
                <a:ea typeface="맑은 고딕" pitchFamily="50" charset="-127"/>
                <a:cs typeface="Arial" pitchFamily="34" charset="0"/>
              </a:rPr>
              <a:t>system </a:t>
            </a:r>
            <a:endParaRPr kumimoji="0" lang="en-US" altLang="ko-KR" sz="1400" b="1" kern="0" dirty="0">
              <a:solidFill>
                <a:sysClr val="windowText" lastClr="000000"/>
              </a:solidFill>
              <a:latin typeface="Arial" pitchFamily="34" charset="0"/>
              <a:ea typeface="맑은 고딕" pitchFamily="50" charset="-127"/>
              <a:cs typeface="Arial" pitchFamily="34" charset="0"/>
            </a:endParaRPr>
          </a:p>
        </p:txBody>
      </p:sp>
      <p:sp>
        <p:nvSpPr>
          <p:cNvPr id="17" name="모서리가 둥근 직사각형 16"/>
          <p:cNvSpPr/>
          <p:nvPr/>
        </p:nvSpPr>
        <p:spPr bwMode="auto">
          <a:xfrm>
            <a:off x="500064" y="3904796"/>
            <a:ext cx="1244804" cy="434058"/>
          </a:xfrm>
          <a:prstGeom prst="roundRect">
            <a:avLst>
              <a:gd name="adj" fmla="val 6175"/>
            </a:avLst>
          </a:prstGeom>
          <a:gradFill flip="none" rotWithShape="1">
            <a:gsLst>
              <a:gs pos="0">
                <a:srgbClr val="1D6275"/>
              </a:gs>
              <a:gs pos="80000">
                <a:srgbClr val="4BACC6">
                  <a:shade val="93000"/>
                  <a:satMod val="130000"/>
                </a:srgbClr>
              </a:gs>
              <a:gs pos="100000">
                <a:srgbClr val="4BACC6">
                  <a:shade val="94000"/>
                  <a:satMod val="135000"/>
                </a:srgbClr>
              </a:gs>
            </a:gsLst>
            <a:lin ang="13500000" scaled="1"/>
            <a:tileRect/>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38100" prst="angle"/>
          </a:sp3d>
        </p:spPr>
        <p:txBody>
          <a:bodyPr anchor="ctr"/>
          <a:lstStyle/>
          <a:p>
            <a:pPr algn="ctr" fontAlgn="auto" latinLnBrk="0">
              <a:spcBef>
                <a:spcPts val="0"/>
              </a:spcBef>
              <a:spcAft>
                <a:spcPts val="0"/>
              </a:spcAft>
              <a:defRPr/>
            </a:pPr>
            <a:r>
              <a:rPr kumimoji="0" lang="en-US" altLang="ko-KR" sz="1200" b="1" kern="0" dirty="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Smart</a:t>
            </a:r>
          </a:p>
          <a:p>
            <a:pPr algn="ctr" fontAlgn="auto" latinLnBrk="0">
              <a:spcBef>
                <a:spcPts val="0"/>
              </a:spcBef>
              <a:spcAft>
                <a:spcPts val="0"/>
              </a:spcAft>
              <a:defRPr/>
            </a:pPr>
            <a:r>
              <a:rPr kumimoji="0" lang="en-US" altLang="ko-KR" sz="1200" b="1" kern="0" dirty="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Power Grid</a:t>
            </a:r>
            <a:endParaRPr kumimoji="0" lang="ko-KR" altLang="en-US" sz="1200" b="1" kern="0" dirty="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endParaRPr>
          </a:p>
        </p:txBody>
      </p:sp>
      <p:sp>
        <p:nvSpPr>
          <p:cNvPr id="18" name="모서리가 둥근 직사각형 17"/>
          <p:cNvSpPr/>
          <p:nvPr/>
        </p:nvSpPr>
        <p:spPr bwMode="auto">
          <a:xfrm>
            <a:off x="1822664" y="4429358"/>
            <a:ext cx="7793494" cy="428625"/>
          </a:xfrm>
          <a:prstGeom prst="roundRect">
            <a:avLst>
              <a:gd name="adj" fmla="val 8206"/>
            </a:avLst>
          </a:prstGeom>
          <a:solidFill>
            <a:srgbClr val="ECE7F1"/>
          </a:solidFill>
          <a:ln w="9525" cap="flat" cmpd="sng" algn="ctr">
            <a:solidFill>
              <a:srgbClr val="8064A2"/>
            </a:solidFill>
            <a:prstDash val="sysDot"/>
          </a:ln>
          <a:effectLst/>
        </p:spPr>
        <p:txBody>
          <a:bodyPr wrap="none" lIns="36000" tIns="0" rIns="0" bIns="0" anchor="ctr"/>
          <a:lstStyle/>
          <a:p>
            <a:pPr algn="l" fontAlgn="auto" latinLnBrk="0">
              <a:spcBef>
                <a:spcPts val="0"/>
              </a:spcBef>
              <a:spcAft>
                <a:spcPts val="0"/>
              </a:spcAft>
              <a:buFont typeface="Arial" pitchFamily="34" charset="0"/>
              <a:buChar char="•"/>
              <a:defRPr/>
            </a:pPr>
            <a:r>
              <a:rPr kumimoji="0" lang="en-US" altLang="ko-KR" sz="1400" b="1" kern="0" dirty="0">
                <a:solidFill>
                  <a:sysClr val="windowText" lastClr="000000"/>
                </a:solidFill>
                <a:latin typeface="Arial" pitchFamily="34" charset="0"/>
                <a:ea typeface="맑은 고딕" pitchFamily="50" charset="-127"/>
                <a:cs typeface="Arial" pitchFamily="34" charset="0"/>
              </a:rPr>
              <a:t> Integrated </a:t>
            </a:r>
            <a:r>
              <a:rPr kumimoji="0" lang="en-US" altLang="ko-KR" sz="1400" b="1" kern="0" dirty="0" smtClean="0">
                <a:solidFill>
                  <a:sysClr val="windowText" lastClr="000000"/>
                </a:solidFill>
                <a:latin typeface="Arial" pitchFamily="34" charset="0"/>
                <a:ea typeface="맑은 고딕" pitchFamily="50" charset="-127"/>
                <a:cs typeface="Arial" pitchFamily="34" charset="0"/>
              </a:rPr>
              <a:t>management </a:t>
            </a:r>
            <a:r>
              <a:rPr kumimoji="0" lang="en-US" altLang="ko-KR" sz="1400" b="1" kern="0" dirty="0">
                <a:solidFill>
                  <a:sysClr val="windowText" lastClr="000000"/>
                </a:solidFill>
                <a:latin typeface="Arial" pitchFamily="34" charset="0"/>
                <a:ea typeface="맑은 고딕" pitchFamily="50" charset="-127"/>
                <a:cs typeface="Arial" pitchFamily="34" charset="0"/>
              </a:rPr>
              <a:t>of </a:t>
            </a:r>
            <a:r>
              <a:rPr kumimoji="0" lang="en-US" altLang="ko-KR" sz="1400" b="1" kern="0" dirty="0" smtClean="0">
                <a:solidFill>
                  <a:sysClr val="windowText" lastClr="000000"/>
                </a:solidFill>
                <a:latin typeface="Arial" pitchFamily="34" charset="0"/>
                <a:ea typeface="맑은 고딕" pitchFamily="50" charset="-127"/>
                <a:cs typeface="Arial" pitchFamily="34" charset="0"/>
              </a:rPr>
              <a:t>electric power </a:t>
            </a:r>
            <a:r>
              <a:rPr kumimoji="0" lang="en-US" altLang="ko-KR" sz="1400" b="1" kern="0" dirty="0">
                <a:solidFill>
                  <a:sysClr val="windowText" lastClr="000000"/>
                </a:solidFill>
                <a:latin typeface="Arial" pitchFamily="34" charset="0"/>
                <a:ea typeface="맑은 고딕" pitchFamily="50" charset="-127"/>
                <a:cs typeface="Arial" pitchFamily="34" charset="0"/>
              </a:rPr>
              <a:t>through </a:t>
            </a:r>
            <a:r>
              <a:rPr kumimoji="0" lang="en-US" altLang="ko-KR" sz="1400" b="1" kern="0" dirty="0" smtClean="0">
                <a:solidFill>
                  <a:sysClr val="windowText" lastClr="000000"/>
                </a:solidFill>
                <a:latin typeface="Arial" pitchFamily="34" charset="0"/>
                <a:ea typeface="맑은 고딕" pitchFamily="50" charset="-127"/>
                <a:cs typeface="Arial" pitchFamily="34" charset="0"/>
              </a:rPr>
              <a:t>demand response </a:t>
            </a:r>
          </a:p>
          <a:p>
            <a:pPr algn="l" fontAlgn="auto" latinLnBrk="0">
              <a:spcBef>
                <a:spcPts val="0"/>
              </a:spcBef>
              <a:spcAft>
                <a:spcPts val="0"/>
              </a:spcAft>
              <a:defRPr/>
            </a:pPr>
            <a:r>
              <a:rPr kumimoji="0" lang="en-US" altLang="ko-KR" sz="1050" b="1" kern="0" dirty="0" smtClean="0">
                <a:solidFill>
                  <a:sysClr val="windowText" lastClr="000000"/>
                </a:solidFill>
                <a:latin typeface="Arial" pitchFamily="34" charset="0"/>
                <a:ea typeface="맑은 고딕" pitchFamily="50" charset="-127"/>
                <a:cs typeface="Arial" pitchFamily="34" charset="0"/>
              </a:rPr>
              <a:t>  (</a:t>
            </a:r>
            <a:r>
              <a:rPr kumimoji="0" lang="en-US" altLang="ko-KR" sz="1050" b="1" kern="0" dirty="0">
                <a:solidFill>
                  <a:sysClr val="windowText" lastClr="000000"/>
                </a:solidFill>
                <a:latin typeface="Arial" pitchFamily="34" charset="0"/>
                <a:ea typeface="맑은 고딕" pitchFamily="50" charset="-127"/>
                <a:cs typeface="Arial" pitchFamily="34" charset="0"/>
              </a:rPr>
              <a:t>by Two-way Information </a:t>
            </a:r>
            <a:r>
              <a:rPr kumimoji="0" lang="en-US" altLang="ko-KR" sz="1050" b="1" kern="0" dirty="0" smtClean="0">
                <a:solidFill>
                  <a:sysClr val="windowText" lastClr="000000"/>
                </a:solidFill>
                <a:latin typeface="Arial" pitchFamily="34" charset="0"/>
                <a:ea typeface="맑은 고딕" pitchFamily="50" charset="-127"/>
                <a:cs typeface="Arial" pitchFamily="34" charset="0"/>
              </a:rPr>
              <a:t>Exchange between </a:t>
            </a:r>
            <a:r>
              <a:rPr kumimoji="0" lang="en-US" altLang="ko-KR" sz="1050" b="1" kern="0" dirty="0">
                <a:solidFill>
                  <a:sysClr val="windowText" lastClr="000000"/>
                </a:solidFill>
                <a:latin typeface="Arial" pitchFamily="34" charset="0"/>
                <a:ea typeface="맑은 고딕" pitchFamily="50" charset="-127"/>
                <a:cs typeface="Arial" pitchFamily="34" charset="0"/>
              </a:rPr>
              <a:t>Consumers and Suppliers)</a:t>
            </a:r>
          </a:p>
        </p:txBody>
      </p:sp>
      <p:sp>
        <p:nvSpPr>
          <p:cNvPr id="19" name="모서리가 둥근 직사각형 18"/>
          <p:cNvSpPr/>
          <p:nvPr/>
        </p:nvSpPr>
        <p:spPr bwMode="auto">
          <a:xfrm>
            <a:off x="500064" y="4404861"/>
            <a:ext cx="1244804" cy="434058"/>
          </a:xfrm>
          <a:prstGeom prst="roundRect">
            <a:avLst>
              <a:gd name="adj" fmla="val 6175"/>
            </a:avLst>
          </a:prstGeom>
          <a:gradFill flip="none" rotWithShape="1">
            <a:gsLst>
              <a:gs pos="0">
                <a:srgbClr val="1D6275"/>
              </a:gs>
              <a:gs pos="80000">
                <a:srgbClr val="4BACC6">
                  <a:shade val="93000"/>
                  <a:satMod val="130000"/>
                </a:srgbClr>
              </a:gs>
              <a:gs pos="100000">
                <a:srgbClr val="4BACC6">
                  <a:shade val="94000"/>
                  <a:satMod val="135000"/>
                </a:srgbClr>
              </a:gs>
            </a:gsLst>
            <a:lin ang="13500000" scaled="1"/>
            <a:tileRect/>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38100" prst="angle"/>
          </a:sp3d>
        </p:spPr>
        <p:txBody>
          <a:bodyPr anchor="ctr"/>
          <a:lstStyle/>
          <a:p>
            <a:pPr algn="ctr" fontAlgn="auto" latinLnBrk="0">
              <a:spcBef>
                <a:spcPts val="0"/>
              </a:spcBef>
              <a:spcAft>
                <a:spcPts val="0"/>
              </a:spcAft>
              <a:defRPr/>
            </a:pPr>
            <a:r>
              <a:rPr kumimoji="0" lang="en-US" altLang="ko-KR" sz="1200" b="1" kern="0" dirty="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Smart</a:t>
            </a:r>
          </a:p>
          <a:p>
            <a:pPr algn="ctr" fontAlgn="auto" latinLnBrk="0">
              <a:spcBef>
                <a:spcPts val="0"/>
              </a:spcBef>
              <a:spcAft>
                <a:spcPts val="0"/>
              </a:spcAft>
              <a:defRPr/>
            </a:pPr>
            <a:r>
              <a:rPr kumimoji="0" lang="en-US" altLang="ko-KR" sz="1200" b="1" kern="0" dirty="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Place</a:t>
            </a:r>
            <a:endParaRPr kumimoji="0" lang="ko-KR" altLang="en-US" sz="1200" b="1" kern="0" dirty="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endParaRPr>
          </a:p>
        </p:txBody>
      </p:sp>
      <p:sp>
        <p:nvSpPr>
          <p:cNvPr id="20" name="모서리가 둥근 직사각형 19"/>
          <p:cNvSpPr/>
          <p:nvPr/>
        </p:nvSpPr>
        <p:spPr bwMode="auto">
          <a:xfrm>
            <a:off x="1822663" y="4905608"/>
            <a:ext cx="7782385" cy="428625"/>
          </a:xfrm>
          <a:prstGeom prst="roundRect">
            <a:avLst>
              <a:gd name="adj" fmla="val 8206"/>
            </a:avLst>
          </a:prstGeom>
          <a:solidFill>
            <a:srgbClr val="ECE7F1"/>
          </a:solidFill>
          <a:ln w="9525" cap="flat" cmpd="sng" algn="ctr">
            <a:solidFill>
              <a:srgbClr val="8064A2"/>
            </a:solidFill>
            <a:prstDash val="sysDot"/>
          </a:ln>
          <a:effectLst/>
        </p:spPr>
        <p:txBody>
          <a:bodyPr wrap="none" lIns="36000" tIns="0" rIns="0" bIns="0" anchor="ctr"/>
          <a:lstStyle/>
          <a:p>
            <a:pPr algn="l" fontAlgn="auto" latinLnBrk="0">
              <a:spcBef>
                <a:spcPts val="0"/>
              </a:spcBef>
              <a:spcAft>
                <a:spcPts val="0"/>
              </a:spcAft>
              <a:buFont typeface="Arial" pitchFamily="34" charset="0"/>
              <a:buChar char="•"/>
              <a:defRPr/>
            </a:pPr>
            <a:r>
              <a:rPr kumimoji="0" lang="en-US" altLang="ko-KR" sz="800" b="1" kern="0" dirty="0">
                <a:solidFill>
                  <a:sysClr val="windowText" lastClr="000000"/>
                </a:solidFill>
                <a:latin typeface="Arial" pitchFamily="34" charset="0"/>
                <a:ea typeface="맑은 고딕" pitchFamily="50" charset="-127"/>
                <a:cs typeface="Arial" pitchFamily="34" charset="0"/>
              </a:rPr>
              <a:t> </a:t>
            </a:r>
            <a:r>
              <a:rPr kumimoji="0" lang="en-US" altLang="ko-KR" sz="1400" b="1" kern="0" dirty="0">
                <a:solidFill>
                  <a:sysClr val="windowText" lastClr="000000"/>
                </a:solidFill>
                <a:latin typeface="Arial" pitchFamily="34" charset="0"/>
                <a:ea typeface="맑은 고딕" pitchFamily="50" charset="-127"/>
                <a:cs typeface="Arial" pitchFamily="34" charset="0"/>
              </a:rPr>
              <a:t>Construction of </a:t>
            </a:r>
            <a:r>
              <a:rPr kumimoji="0" lang="en-US" altLang="ko-KR" sz="1400" b="1" kern="0" dirty="0" smtClean="0">
                <a:solidFill>
                  <a:sysClr val="windowText" lastClr="000000"/>
                </a:solidFill>
                <a:latin typeface="Arial" pitchFamily="34" charset="0"/>
                <a:ea typeface="맑은 고딕" pitchFamily="50" charset="-127"/>
                <a:cs typeface="Arial" pitchFamily="34" charset="0"/>
              </a:rPr>
              <a:t>charging infra </a:t>
            </a:r>
            <a:r>
              <a:rPr kumimoji="0" lang="en-US" altLang="ko-KR" sz="1400" b="1" kern="0" dirty="0">
                <a:solidFill>
                  <a:sysClr val="windowText" lastClr="000000"/>
                </a:solidFill>
                <a:latin typeface="Arial" pitchFamily="34" charset="0"/>
                <a:ea typeface="맑은 고딕" pitchFamily="50" charset="-127"/>
                <a:cs typeface="Arial" pitchFamily="34" charset="0"/>
              </a:rPr>
              <a:t>and </a:t>
            </a:r>
            <a:r>
              <a:rPr kumimoji="0" lang="en-US" altLang="ko-KR" sz="1400" b="1" kern="0" dirty="0" smtClean="0">
                <a:solidFill>
                  <a:sysClr val="windowText" lastClr="000000"/>
                </a:solidFill>
                <a:latin typeface="Arial" pitchFamily="34" charset="0"/>
                <a:ea typeface="맑은 고딕" pitchFamily="50" charset="-127"/>
                <a:cs typeface="Arial" pitchFamily="34" charset="0"/>
              </a:rPr>
              <a:t>control center </a:t>
            </a:r>
            <a:r>
              <a:rPr kumimoji="0" lang="en-US" altLang="ko-KR" sz="1400" b="1" kern="0" dirty="0">
                <a:solidFill>
                  <a:sysClr val="windowText" lastClr="000000"/>
                </a:solidFill>
                <a:latin typeface="Arial" pitchFamily="34" charset="0"/>
                <a:ea typeface="맑은 고딕" pitchFamily="50" charset="-127"/>
                <a:cs typeface="Arial" pitchFamily="34" charset="0"/>
              </a:rPr>
              <a:t>for </a:t>
            </a:r>
            <a:r>
              <a:rPr kumimoji="0" lang="en-US" altLang="ko-KR" sz="1400" b="1" kern="0" dirty="0" smtClean="0">
                <a:solidFill>
                  <a:sysClr val="windowText" lastClr="000000"/>
                </a:solidFill>
                <a:latin typeface="Arial" pitchFamily="34" charset="0"/>
                <a:ea typeface="맑은 고딕" pitchFamily="50" charset="-127"/>
                <a:cs typeface="Arial" pitchFamily="34" charset="0"/>
              </a:rPr>
              <a:t>next-generation transportation (EVs</a:t>
            </a:r>
            <a:r>
              <a:rPr kumimoji="0" lang="en-US" altLang="ko-KR" sz="1400" b="1" kern="0" dirty="0">
                <a:solidFill>
                  <a:sysClr val="windowText" lastClr="000000"/>
                </a:solidFill>
                <a:latin typeface="Arial" pitchFamily="34" charset="0"/>
                <a:ea typeface="맑은 고딕" pitchFamily="50" charset="-127"/>
                <a:cs typeface="Arial" pitchFamily="34" charset="0"/>
              </a:rPr>
              <a:t>)</a:t>
            </a:r>
          </a:p>
        </p:txBody>
      </p:sp>
      <p:sp>
        <p:nvSpPr>
          <p:cNvPr id="21" name="모서리가 둥근 직사각형 20"/>
          <p:cNvSpPr/>
          <p:nvPr/>
        </p:nvSpPr>
        <p:spPr bwMode="auto">
          <a:xfrm>
            <a:off x="500064" y="4904925"/>
            <a:ext cx="1244804" cy="434058"/>
          </a:xfrm>
          <a:prstGeom prst="roundRect">
            <a:avLst>
              <a:gd name="adj" fmla="val 6175"/>
            </a:avLst>
          </a:prstGeom>
          <a:gradFill flip="none" rotWithShape="1">
            <a:gsLst>
              <a:gs pos="0">
                <a:srgbClr val="1D6275"/>
              </a:gs>
              <a:gs pos="80000">
                <a:srgbClr val="4BACC6">
                  <a:shade val="93000"/>
                  <a:satMod val="130000"/>
                </a:srgbClr>
              </a:gs>
              <a:gs pos="100000">
                <a:srgbClr val="4BACC6">
                  <a:shade val="94000"/>
                  <a:satMod val="135000"/>
                </a:srgbClr>
              </a:gs>
            </a:gsLst>
            <a:lin ang="13500000" scaled="1"/>
            <a:tileRect/>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38100" prst="angle"/>
          </a:sp3d>
        </p:spPr>
        <p:txBody>
          <a:bodyPr anchor="ctr"/>
          <a:lstStyle/>
          <a:p>
            <a:pPr algn="ctr" fontAlgn="auto" latinLnBrk="0">
              <a:spcBef>
                <a:spcPts val="0"/>
              </a:spcBef>
              <a:spcAft>
                <a:spcPts val="0"/>
              </a:spcAft>
              <a:defRPr/>
            </a:pPr>
            <a:r>
              <a:rPr kumimoji="0" lang="en-US" altLang="ko-KR" sz="1200" b="1" kern="0" dirty="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Smart</a:t>
            </a:r>
          </a:p>
          <a:p>
            <a:pPr algn="ctr" fontAlgn="auto" latinLnBrk="0">
              <a:spcBef>
                <a:spcPts val="0"/>
              </a:spcBef>
              <a:spcAft>
                <a:spcPts val="0"/>
              </a:spcAft>
              <a:defRPr/>
            </a:pPr>
            <a:r>
              <a:rPr kumimoji="0" lang="en-US" altLang="ko-KR" sz="1200" b="1" kern="0" dirty="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Transport</a:t>
            </a:r>
            <a:endParaRPr kumimoji="0" lang="ko-KR" altLang="en-US" sz="1200" b="1" kern="0" dirty="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endParaRPr>
          </a:p>
        </p:txBody>
      </p:sp>
      <p:sp>
        <p:nvSpPr>
          <p:cNvPr id="22" name="모서리가 둥근 직사각형 21"/>
          <p:cNvSpPr/>
          <p:nvPr/>
        </p:nvSpPr>
        <p:spPr bwMode="auto">
          <a:xfrm>
            <a:off x="1822664" y="5405670"/>
            <a:ext cx="7793494" cy="428625"/>
          </a:xfrm>
          <a:prstGeom prst="roundRect">
            <a:avLst>
              <a:gd name="adj" fmla="val 8206"/>
            </a:avLst>
          </a:prstGeom>
          <a:solidFill>
            <a:srgbClr val="ECE7F1"/>
          </a:solidFill>
          <a:ln w="9525" cap="flat" cmpd="sng" algn="ctr">
            <a:solidFill>
              <a:srgbClr val="8064A2"/>
            </a:solidFill>
            <a:prstDash val="sysDot"/>
          </a:ln>
          <a:effectLst/>
        </p:spPr>
        <p:txBody>
          <a:bodyPr wrap="none" lIns="36000" tIns="0" rIns="0" bIns="0" anchor="ctr"/>
          <a:lstStyle/>
          <a:p>
            <a:pPr algn="l" fontAlgn="auto" latinLnBrk="0">
              <a:spcBef>
                <a:spcPts val="0"/>
              </a:spcBef>
              <a:spcAft>
                <a:spcPts val="0"/>
              </a:spcAft>
              <a:buFont typeface="Arial" pitchFamily="34" charset="0"/>
              <a:buChar char="•"/>
              <a:defRPr/>
            </a:pPr>
            <a:r>
              <a:rPr kumimoji="0" lang="en-US" altLang="ko-KR" sz="1400" b="1" kern="0" dirty="0">
                <a:solidFill>
                  <a:sysClr val="windowText" lastClr="000000"/>
                </a:solidFill>
                <a:latin typeface="Arial" pitchFamily="34" charset="0"/>
                <a:ea typeface="맑은 고딕" pitchFamily="50" charset="-127"/>
                <a:cs typeface="Arial" pitchFamily="34" charset="0"/>
              </a:rPr>
              <a:t> </a:t>
            </a:r>
            <a:r>
              <a:rPr kumimoji="0" lang="en-US" altLang="ko-KR" sz="1400" b="1" kern="0" dirty="0" smtClean="0">
                <a:solidFill>
                  <a:sysClr val="windowText" lastClr="000000"/>
                </a:solidFill>
                <a:latin typeface="Arial" pitchFamily="34" charset="0"/>
                <a:ea typeface="맑은 고딕" pitchFamily="50" charset="-127"/>
                <a:cs typeface="Arial" pitchFamily="34" charset="0"/>
              </a:rPr>
              <a:t>Connection of r</a:t>
            </a:r>
            <a:r>
              <a:rPr kumimoji="0" lang="en-US" altLang="ko-KR" sz="1400" b="1" kern="0" noProof="1" smtClean="0">
                <a:solidFill>
                  <a:sysClr val="windowText" lastClr="000000"/>
                </a:solidFill>
                <a:latin typeface="Arial" pitchFamily="34" charset="0"/>
                <a:ea typeface="맑은 고딕" pitchFamily="50" charset="-127"/>
                <a:cs typeface="Arial" pitchFamily="34" charset="0"/>
              </a:rPr>
              <a:t>enewables </a:t>
            </a:r>
            <a:r>
              <a:rPr kumimoji="0" lang="en-US" altLang="ko-KR" sz="1400" b="1" kern="0" dirty="0" smtClean="0">
                <a:solidFill>
                  <a:sysClr val="windowText" lastClr="000000"/>
                </a:solidFill>
                <a:latin typeface="Arial" pitchFamily="34" charset="0"/>
                <a:ea typeface="맑은 고딕" pitchFamily="50" charset="-127"/>
                <a:cs typeface="Arial" pitchFamily="34" charset="0"/>
              </a:rPr>
              <a:t>to </a:t>
            </a:r>
            <a:r>
              <a:rPr kumimoji="0" lang="en-US" altLang="ko-KR" sz="1400" b="1" kern="0" dirty="0">
                <a:solidFill>
                  <a:sysClr val="windowText" lastClr="000000"/>
                </a:solidFill>
                <a:latin typeface="Arial" pitchFamily="34" charset="0"/>
                <a:ea typeface="맑은 고딕" pitchFamily="50" charset="-127"/>
                <a:cs typeface="Arial" pitchFamily="34" charset="0"/>
              </a:rPr>
              <a:t>the </a:t>
            </a:r>
            <a:r>
              <a:rPr kumimoji="0" lang="en-US" altLang="ko-KR" sz="1400" b="1" kern="0" dirty="0" smtClean="0">
                <a:solidFill>
                  <a:sysClr val="windowText" lastClr="000000"/>
                </a:solidFill>
                <a:latin typeface="Arial" pitchFamily="34" charset="0"/>
                <a:ea typeface="맑은 고딕" pitchFamily="50" charset="-127"/>
                <a:cs typeface="Arial" pitchFamily="34" charset="0"/>
              </a:rPr>
              <a:t>grid and construction of micro-grid operation platform </a:t>
            </a:r>
            <a:endParaRPr kumimoji="0" lang="en-US" altLang="ko-KR" sz="1400" b="1" kern="0" dirty="0">
              <a:solidFill>
                <a:sysClr val="windowText" lastClr="000000"/>
              </a:solidFill>
              <a:latin typeface="Arial" pitchFamily="34" charset="0"/>
              <a:ea typeface="맑은 고딕" pitchFamily="50" charset="-127"/>
              <a:cs typeface="Arial" pitchFamily="34" charset="0"/>
            </a:endParaRPr>
          </a:p>
        </p:txBody>
      </p:sp>
      <p:sp>
        <p:nvSpPr>
          <p:cNvPr id="23" name="모서리가 둥근 직사각형 22"/>
          <p:cNvSpPr/>
          <p:nvPr/>
        </p:nvSpPr>
        <p:spPr bwMode="auto">
          <a:xfrm>
            <a:off x="500064" y="5404989"/>
            <a:ext cx="1244804" cy="434058"/>
          </a:xfrm>
          <a:prstGeom prst="roundRect">
            <a:avLst>
              <a:gd name="adj" fmla="val 6175"/>
            </a:avLst>
          </a:prstGeom>
          <a:gradFill flip="none" rotWithShape="1">
            <a:gsLst>
              <a:gs pos="0">
                <a:srgbClr val="1D6275"/>
              </a:gs>
              <a:gs pos="80000">
                <a:srgbClr val="4BACC6">
                  <a:shade val="93000"/>
                  <a:satMod val="130000"/>
                </a:srgbClr>
              </a:gs>
              <a:gs pos="100000">
                <a:srgbClr val="4BACC6">
                  <a:shade val="94000"/>
                  <a:satMod val="135000"/>
                </a:srgbClr>
              </a:gs>
            </a:gsLst>
            <a:lin ang="13500000" scaled="1"/>
            <a:tileRect/>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38100" prst="angle"/>
          </a:sp3d>
        </p:spPr>
        <p:txBody>
          <a:bodyPr anchor="ctr"/>
          <a:lstStyle/>
          <a:p>
            <a:pPr algn="ctr" fontAlgn="auto" latinLnBrk="0">
              <a:spcBef>
                <a:spcPts val="0"/>
              </a:spcBef>
              <a:spcAft>
                <a:spcPts val="0"/>
              </a:spcAft>
              <a:defRPr/>
            </a:pPr>
            <a:r>
              <a:rPr kumimoji="0" lang="en-US" altLang="ko-KR" sz="1200" b="1" kern="0" dirty="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Smart</a:t>
            </a:r>
          </a:p>
          <a:p>
            <a:pPr algn="ctr" fontAlgn="auto" latinLnBrk="0">
              <a:spcBef>
                <a:spcPts val="0"/>
              </a:spcBef>
              <a:spcAft>
                <a:spcPts val="0"/>
              </a:spcAft>
              <a:defRPr/>
            </a:pPr>
            <a:r>
              <a:rPr kumimoji="0" lang="en-US" altLang="ko-KR" sz="1200" b="1" kern="0" dirty="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Renewable</a:t>
            </a:r>
            <a:endParaRPr kumimoji="0" lang="ko-KR" altLang="en-US" sz="1200" b="1" kern="0" dirty="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endParaRPr>
          </a:p>
        </p:txBody>
      </p:sp>
      <p:sp>
        <p:nvSpPr>
          <p:cNvPr id="24" name="모서리가 둥근 직사각형 23"/>
          <p:cNvSpPr/>
          <p:nvPr/>
        </p:nvSpPr>
        <p:spPr bwMode="auto">
          <a:xfrm>
            <a:off x="1822664" y="5905733"/>
            <a:ext cx="7793494" cy="428625"/>
          </a:xfrm>
          <a:prstGeom prst="roundRect">
            <a:avLst>
              <a:gd name="adj" fmla="val 8206"/>
            </a:avLst>
          </a:prstGeom>
          <a:solidFill>
            <a:srgbClr val="ECE7F1"/>
          </a:solidFill>
          <a:ln w="9525" cap="flat" cmpd="sng" algn="ctr">
            <a:solidFill>
              <a:srgbClr val="8064A2"/>
            </a:solidFill>
            <a:prstDash val="sysDot"/>
          </a:ln>
          <a:effectLst/>
        </p:spPr>
        <p:txBody>
          <a:bodyPr wrap="none" lIns="36000" tIns="0" rIns="0" bIns="0" anchor="ctr"/>
          <a:lstStyle/>
          <a:p>
            <a:pPr algn="l" fontAlgn="auto" latinLnBrk="0">
              <a:spcBef>
                <a:spcPts val="0"/>
              </a:spcBef>
              <a:spcAft>
                <a:spcPts val="0"/>
              </a:spcAft>
              <a:buFont typeface="Arial" pitchFamily="34" charset="0"/>
              <a:buChar char="•"/>
              <a:defRPr/>
            </a:pPr>
            <a:r>
              <a:rPr kumimoji="0" lang="en-US" altLang="ko-KR" sz="1000" b="1" kern="0" dirty="0">
                <a:solidFill>
                  <a:sysClr val="windowText" lastClr="000000"/>
                </a:solidFill>
                <a:latin typeface="Arial" pitchFamily="34" charset="0"/>
                <a:ea typeface="맑은 고딕" pitchFamily="50" charset="-127"/>
                <a:cs typeface="Arial" pitchFamily="34" charset="0"/>
              </a:rPr>
              <a:t> </a:t>
            </a:r>
            <a:r>
              <a:rPr kumimoji="0" lang="en-US" altLang="ko-KR" sz="1400" b="1" kern="0" dirty="0">
                <a:solidFill>
                  <a:sysClr val="windowText" lastClr="000000"/>
                </a:solidFill>
                <a:latin typeface="Arial" pitchFamily="34" charset="0"/>
                <a:ea typeface="맑은 고딕" pitchFamily="50" charset="-127"/>
                <a:cs typeface="Arial" pitchFamily="34" charset="0"/>
              </a:rPr>
              <a:t>Development of </a:t>
            </a:r>
            <a:r>
              <a:rPr kumimoji="0" lang="en-US" altLang="ko-KR" sz="1400" b="1" kern="0" dirty="0" smtClean="0">
                <a:solidFill>
                  <a:sysClr val="windowText" lastClr="000000"/>
                </a:solidFill>
                <a:latin typeface="Arial" pitchFamily="34" charset="0"/>
                <a:ea typeface="맑은 고딕" pitchFamily="50" charset="-127"/>
                <a:cs typeface="Arial" pitchFamily="34" charset="0"/>
              </a:rPr>
              <a:t>various tariffs </a:t>
            </a:r>
            <a:r>
              <a:rPr kumimoji="0" lang="en-US" altLang="ko-KR" sz="1400" b="1" kern="0" dirty="0">
                <a:solidFill>
                  <a:sysClr val="windowText" lastClr="000000"/>
                </a:solidFill>
                <a:latin typeface="Arial" pitchFamily="34" charset="0"/>
                <a:ea typeface="맑은 고딕" pitchFamily="50" charset="-127"/>
                <a:cs typeface="Arial" pitchFamily="34" charset="0"/>
              </a:rPr>
              <a:t>and </a:t>
            </a:r>
            <a:r>
              <a:rPr kumimoji="0" lang="en-US" altLang="ko-KR" sz="1400" b="1" kern="0" dirty="0" smtClean="0">
                <a:solidFill>
                  <a:sysClr val="windowText" lastClr="000000"/>
                </a:solidFill>
                <a:latin typeface="Arial" pitchFamily="34" charset="0"/>
                <a:ea typeface="맑은 고딕" pitchFamily="50" charset="-127"/>
                <a:cs typeface="Arial" pitchFamily="34" charset="0"/>
              </a:rPr>
              <a:t>service models </a:t>
            </a:r>
            <a:r>
              <a:rPr kumimoji="0" lang="en-US" altLang="ko-KR" sz="1400" b="1" kern="0" dirty="0">
                <a:solidFill>
                  <a:sysClr val="windowText" lastClr="000000"/>
                </a:solidFill>
                <a:latin typeface="Arial" pitchFamily="34" charset="0"/>
                <a:ea typeface="맑은 고딕" pitchFamily="50" charset="-127"/>
                <a:cs typeface="Arial" pitchFamily="34" charset="0"/>
              </a:rPr>
              <a:t>for the </a:t>
            </a:r>
            <a:r>
              <a:rPr kumimoji="0" lang="en-US" altLang="ko-KR" sz="1400" b="1" kern="0" dirty="0" smtClean="0">
                <a:solidFill>
                  <a:sysClr val="windowText" lastClr="000000"/>
                </a:solidFill>
                <a:latin typeface="Arial" pitchFamily="34" charset="0"/>
                <a:ea typeface="맑은 고딕" pitchFamily="50" charset="-127"/>
                <a:cs typeface="Arial" pitchFamily="34" charset="0"/>
              </a:rPr>
              <a:t>future power service infra</a:t>
            </a:r>
            <a:endParaRPr kumimoji="0" lang="en-US" altLang="ko-KR" sz="1400" b="1" kern="0" dirty="0">
              <a:solidFill>
                <a:sysClr val="windowText" lastClr="000000"/>
              </a:solidFill>
              <a:latin typeface="Arial" pitchFamily="34" charset="0"/>
              <a:ea typeface="맑은 고딕" pitchFamily="50" charset="-127"/>
              <a:cs typeface="Arial" pitchFamily="34" charset="0"/>
            </a:endParaRPr>
          </a:p>
        </p:txBody>
      </p:sp>
      <p:sp>
        <p:nvSpPr>
          <p:cNvPr id="25" name="모서리가 둥근 직사각형 24"/>
          <p:cNvSpPr/>
          <p:nvPr/>
        </p:nvSpPr>
        <p:spPr bwMode="auto">
          <a:xfrm>
            <a:off x="500064" y="5905053"/>
            <a:ext cx="1244804" cy="434058"/>
          </a:xfrm>
          <a:prstGeom prst="roundRect">
            <a:avLst>
              <a:gd name="adj" fmla="val 6175"/>
            </a:avLst>
          </a:prstGeom>
          <a:gradFill flip="none" rotWithShape="1">
            <a:gsLst>
              <a:gs pos="0">
                <a:srgbClr val="1D6275"/>
              </a:gs>
              <a:gs pos="80000">
                <a:srgbClr val="4BACC6">
                  <a:shade val="93000"/>
                  <a:satMod val="130000"/>
                </a:srgbClr>
              </a:gs>
              <a:gs pos="100000">
                <a:srgbClr val="4BACC6">
                  <a:shade val="94000"/>
                  <a:satMod val="135000"/>
                </a:srgbClr>
              </a:gs>
            </a:gsLst>
            <a:lin ang="13500000" scaled="1"/>
            <a:tileRect/>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a:scene3d>
            <a:camera prst="orthographicFront"/>
            <a:lightRig rig="threePt" dir="t"/>
          </a:scene3d>
          <a:sp3d>
            <a:bevelT w="38100" prst="angle"/>
          </a:sp3d>
        </p:spPr>
        <p:txBody>
          <a:bodyPr anchor="ctr"/>
          <a:lstStyle/>
          <a:p>
            <a:pPr algn="ctr" fontAlgn="auto" latinLnBrk="0">
              <a:spcBef>
                <a:spcPts val="0"/>
              </a:spcBef>
              <a:spcAft>
                <a:spcPts val="0"/>
              </a:spcAft>
              <a:defRPr/>
            </a:pPr>
            <a:r>
              <a:rPr kumimoji="0" lang="en-US" altLang="ko-KR" sz="1200" b="1" kern="0" dirty="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Smart</a:t>
            </a:r>
          </a:p>
          <a:p>
            <a:pPr algn="ctr" fontAlgn="auto" latinLnBrk="0">
              <a:spcBef>
                <a:spcPts val="0"/>
              </a:spcBef>
              <a:spcAft>
                <a:spcPts val="0"/>
              </a:spcAft>
              <a:defRPr/>
            </a:pPr>
            <a:r>
              <a:rPr kumimoji="0" lang="en-US" altLang="ko-KR" sz="1200" b="1" kern="0" dirty="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Elec. Service</a:t>
            </a:r>
            <a:endParaRPr kumimoji="0" lang="ko-KR" altLang="en-US" sz="1200" b="1" kern="0" dirty="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endParaRPr>
          </a:p>
        </p:txBody>
      </p:sp>
      <p:sp>
        <p:nvSpPr>
          <p:cNvPr id="26" name="모서리가 둥근 직사각형 25"/>
          <p:cNvSpPr/>
          <p:nvPr/>
        </p:nvSpPr>
        <p:spPr bwMode="auto">
          <a:xfrm>
            <a:off x="500068" y="3426526"/>
            <a:ext cx="4045599" cy="357188"/>
          </a:xfrm>
          <a:prstGeom prst="roundRect">
            <a:avLst>
              <a:gd name="adj" fmla="val 11368"/>
            </a:avLst>
          </a:prstGeom>
          <a:gradFill>
            <a:gsLst>
              <a:gs pos="75000">
                <a:sysClr val="window" lastClr="FFFFFF"/>
              </a:gs>
              <a:gs pos="100000">
                <a:srgbClr val="E1E9B1"/>
              </a:gs>
            </a:gsLst>
            <a:lin ang="5400000" scaled="0"/>
          </a:gradFill>
          <a:ln w="15875" cap="flat" cmpd="sng" algn="ctr">
            <a:solidFill>
              <a:srgbClr val="006600"/>
            </a:solidFill>
            <a:prstDash val="solid"/>
          </a:ln>
          <a:effectLst>
            <a:outerShdw blurRad="50800" dist="38100" dir="16200000" rotWithShape="0">
              <a:prstClr val="black">
                <a:alpha val="20000"/>
              </a:prstClr>
            </a:outerShdw>
          </a:effectLst>
        </p:spPr>
        <p:txBody>
          <a:bodyPr anchor="ctr"/>
          <a:lstStyle/>
          <a:p>
            <a:pPr algn="ctr" fontAlgn="auto" latinLnBrk="0">
              <a:spcBef>
                <a:spcPts val="0"/>
              </a:spcBef>
              <a:spcAft>
                <a:spcPts val="0"/>
              </a:spcAft>
              <a:defRPr/>
            </a:pPr>
            <a:r>
              <a:rPr kumimoji="0" lang="en-US" altLang="ko-KR" b="1" kern="0" dirty="0">
                <a:solidFill>
                  <a:schemeClr val="tx2"/>
                </a:solidFill>
                <a:latin typeface="Arial" pitchFamily="34" charset="0"/>
                <a:ea typeface="맑은 고딕"/>
                <a:cs typeface="Arial" pitchFamily="34" charset="0"/>
              </a:rPr>
              <a:t>5 </a:t>
            </a:r>
            <a:r>
              <a:rPr kumimoji="0" lang="en-US" altLang="ko-KR" b="1" kern="0" dirty="0" smtClean="0">
                <a:solidFill>
                  <a:schemeClr val="tx2"/>
                </a:solidFill>
                <a:latin typeface="Arial" pitchFamily="34" charset="0"/>
                <a:ea typeface="맑은 고딕"/>
                <a:cs typeface="Arial" pitchFamily="34" charset="0"/>
              </a:rPr>
              <a:t>subprojects </a:t>
            </a:r>
            <a:r>
              <a:rPr kumimoji="0" lang="en-US" altLang="ko-KR" b="1" kern="0" dirty="0">
                <a:solidFill>
                  <a:schemeClr val="tx2"/>
                </a:solidFill>
                <a:latin typeface="Arial" pitchFamily="34" charset="0"/>
                <a:ea typeface="맑은 고딕"/>
                <a:cs typeface="Arial" pitchFamily="34" charset="0"/>
              </a:rPr>
              <a:t>of Smart Grid </a:t>
            </a:r>
            <a:endParaRPr kumimoji="0" lang="ko-KR" altLang="en-US" b="1" kern="0" dirty="0">
              <a:solidFill>
                <a:schemeClr val="tx2"/>
              </a:solidFill>
              <a:latin typeface="Arial" pitchFamily="34" charset="0"/>
              <a:ea typeface="맑은 고딕"/>
              <a:cs typeface="Arial" pitchFamily="34" charset="0"/>
            </a:endParaRPr>
          </a:p>
        </p:txBody>
      </p:sp>
      <p:sp>
        <p:nvSpPr>
          <p:cNvPr id="27" name="오각형 26"/>
          <p:cNvSpPr/>
          <p:nvPr/>
        </p:nvSpPr>
        <p:spPr bwMode="auto">
          <a:xfrm>
            <a:off x="655669" y="2171933"/>
            <a:ext cx="1011399" cy="428625"/>
          </a:xfrm>
          <a:prstGeom prst="homePlate">
            <a:avLst>
              <a:gd name="adj" fmla="val 19176"/>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wrap="none" lIns="0" tIns="0" rIns="0" bIns="0" anchor="ctr"/>
          <a:lstStyle/>
          <a:p>
            <a:pPr marL="100013" indent="-100013" algn="ctr" fontAlgn="auto" latinLnBrk="0">
              <a:lnSpc>
                <a:spcPct val="80000"/>
              </a:lnSpc>
              <a:spcBef>
                <a:spcPts val="0"/>
              </a:spcBef>
              <a:spcAft>
                <a:spcPts val="0"/>
              </a:spcAft>
              <a:defRPr/>
            </a:pPr>
            <a:r>
              <a:rPr lang="en-US" altLang="ko-KR" sz="1600" b="1" kern="0" dirty="0" smtClean="0">
                <a:solidFill>
                  <a:srgbClr val="002060"/>
                </a:solidFill>
                <a:latin typeface="Arial" pitchFamily="34" charset="0"/>
                <a:ea typeface="맑은 고딕" pitchFamily="50" charset="-127"/>
                <a:cs typeface="Arial" pitchFamily="34" charset="0"/>
              </a:rPr>
              <a:t>Location</a:t>
            </a:r>
            <a:endParaRPr kumimoji="0" lang="ko-KR" altLang="en-US" sz="1600" b="1" kern="0" dirty="0">
              <a:solidFill>
                <a:srgbClr val="002060"/>
              </a:solidFill>
              <a:latin typeface="Arial" pitchFamily="34" charset="0"/>
              <a:ea typeface="맑은 고딕" pitchFamily="50" charset="-127"/>
              <a:cs typeface="Arial" pitchFamily="34" charset="0"/>
            </a:endParaRPr>
          </a:p>
        </p:txBody>
      </p:sp>
      <p:sp>
        <p:nvSpPr>
          <p:cNvPr id="28" name="오각형 27"/>
          <p:cNvSpPr/>
          <p:nvPr/>
        </p:nvSpPr>
        <p:spPr bwMode="auto">
          <a:xfrm>
            <a:off x="655669" y="1648051"/>
            <a:ext cx="1011399" cy="428625"/>
          </a:xfrm>
          <a:prstGeom prst="homePlate">
            <a:avLst>
              <a:gd name="adj" fmla="val 19176"/>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wrap="none" lIns="0" tIns="0" rIns="0" bIns="0" anchor="ctr"/>
          <a:lstStyle/>
          <a:p>
            <a:pPr marL="100013" indent="-100013" algn="ctr" fontAlgn="auto" latinLnBrk="0">
              <a:lnSpc>
                <a:spcPct val="80000"/>
              </a:lnSpc>
              <a:spcBef>
                <a:spcPts val="0"/>
              </a:spcBef>
              <a:spcAft>
                <a:spcPts val="0"/>
              </a:spcAft>
              <a:defRPr/>
            </a:pPr>
            <a:r>
              <a:rPr kumimoji="0" lang="en-US" altLang="ko-KR" sz="1600" b="1" kern="0" dirty="0">
                <a:solidFill>
                  <a:srgbClr val="1F497D"/>
                </a:solidFill>
                <a:latin typeface="Arial" pitchFamily="34" charset="0"/>
                <a:ea typeface="맑은 고딕" pitchFamily="50" charset="-127"/>
                <a:cs typeface="Arial" pitchFamily="34" charset="0"/>
              </a:rPr>
              <a:t>Period</a:t>
            </a:r>
            <a:endParaRPr kumimoji="0" lang="ko-KR" altLang="en-US" sz="1600" b="1" kern="0" dirty="0">
              <a:solidFill>
                <a:srgbClr val="002060"/>
              </a:solidFill>
              <a:latin typeface="Arial" pitchFamily="34" charset="0"/>
              <a:ea typeface="맑은 고딕" pitchFamily="50" charset="-127"/>
              <a:cs typeface="Arial" pitchFamily="34" charset="0"/>
            </a:endParaRPr>
          </a:p>
        </p:txBody>
      </p:sp>
      <p:sp>
        <p:nvSpPr>
          <p:cNvPr id="29" name="오각형 28"/>
          <p:cNvSpPr/>
          <p:nvPr/>
        </p:nvSpPr>
        <p:spPr bwMode="auto">
          <a:xfrm>
            <a:off x="641836" y="1124183"/>
            <a:ext cx="1011399" cy="428625"/>
          </a:xfrm>
          <a:prstGeom prst="homePlate">
            <a:avLst>
              <a:gd name="adj" fmla="val 19176"/>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wrap="none" lIns="0" tIns="0" rIns="0" bIns="0" anchor="ctr"/>
          <a:lstStyle/>
          <a:p>
            <a:pPr marL="100013" indent="-100013" algn="ctr" fontAlgn="auto" latinLnBrk="0">
              <a:lnSpc>
                <a:spcPct val="80000"/>
              </a:lnSpc>
              <a:spcBef>
                <a:spcPts val="0"/>
              </a:spcBef>
              <a:spcAft>
                <a:spcPts val="0"/>
              </a:spcAft>
              <a:defRPr/>
            </a:pPr>
            <a:r>
              <a:rPr kumimoji="0" lang="en-US" altLang="ko-KR" sz="1600" b="1" kern="0" dirty="0" smtClean="0">
                <a:solidFill>
                  <a:srgbClr val="1F497D"/>
                </a:solidFill>
                <a:latin typeface="Arial" pitchFamily="34" charset="0"/>
                <a:ea typeface="맑은 고딕" pitchFamily="50" charset="-127"/>
                <a:cs typeface="Arial" pitchFamily="34" charset="0"/>
              </a:rPr>
              <a:t>Goal</a:t>
            </a:r>
            <a:endParaRPr kumimoji="0" lang="ko-KR" altLang="en-US" sz="1600" b="1" kern="0" dirty="0">
              <a:solidFill>
                <a:srgbClr val="002060"/>
              </a:solidFill>
              <a:latin typeface="Arial" pitchFamily="34" charset="0"/>
              <a:ea typeface="맑은 고딕" pitchFamily="50" charset="-127"/>
              <a:cs typeface="Arial" pitchFamily="34" charset="0"/>
            </a:endParaRPr>
          </a:p>
        </p:txBody>
      </p:sp>
      <p:sp>
        <p:nvSpPr>
          <p:cNvPr id="30" name="TextBox 45"/>
          <p:cNvSpPr txBox="1">
            <a:spLocks noChangeArrowheads="1"/>
          </p:cNvSpPr>
          <p:nvPr/>
        </p:nvSpPr>
        <p:spPr bwMode="auto">
          <a:xfrm>
            <a:off x="1856460" y="1127584"/>
            <a:ext cx="5475858" cy="569387"/>
          </a:xfrm>
          <a:prstGeom prst="rect">
            <a:avLst/>
          </a:prstGeom>
          <a:noFill/>
          <a:ln w="9525">
            <a:noFill/>
            <a:miter lim="800000"/>
            <a:headEnd/>
            <a:tailEnd/>
          </a:ln>
        </p:spPr>
        <p:txBody>
          <a:bodyPr wrap="none">
            <a:spAutoFit/>
          </a:bodyPr>
          <a:lstStyle/>
          <a:p>
            <a:pPr algn="l"/>
            <a:r>
              <a:rPr lang="en-US" altLang="ko-KR" sz="1550" dirty="0">
                <a:solidFill>
                  <a:schemeClr val="tx2"/>
                </a:solidFill>
                <a:latin typeface="Arial" pitchFamily="34" charset="0"/>
                <a:ea typeface="HY견고딕" pitchFamily="18" charset="-127"/>
                <a:cs typeface="Arial" pitchFamily="34" charset="0"/>
              </a:rPr>
              <a:t> To Develop </a:t>
            </a:r>
            <a:r>
              <a:rPr lang="en-US" altLang="ko-KR" sz="1550" dirty="0" smtClean="0">
                <a:solidFill>
                  <a:schemeClr val="tx2"/>
                </a:solidFill>
                <a:latin typeface="Arial" pitchFamily="34" charset="0"/>
                <a:ea typeface="HY견고딕" pitchFamily="18" charset="-127"/>
                <a:cs typeface="Arial" pitchFamily="34" charset="0"/>
              </a:rPr>
              <a:t>Smart </a:t>
            </a:r>
            <a:r>
              <a:rPr lang="en-US" altLang="ko-KR" sz="1550" dirty="0">
                <a:solidFill>
                  <a:schemeClr val="tx2"/>
                </a:solidFill>
                <a:latin typeface="Arial" pitchFamily="34" charset="0"/>
                <a:ea typeface="HY견고딕" pitchFamily="18" charset="-127"/>
                <a:cs typeface="Arial" pitchFamily="34" charset="0"/>
              </a:rPr>
              <a:t>Grid into the Business Model and the</a:t>
            </a:r>
          </a:p>
          <a:p>
            <a:pPr algn="l"/>
            <a:r>
              <a:rPr lang="en-US" altLang="ko-KR" sz="1550" dirty="0">
                <a:solidFill>
                  <a:schemeClr val="tx2"/>
                </a:solidFill>
                <a:latin typeface="Arial" pitchFamily="34" charset="0"/>
                <a:ea typeface="HY견고딕" pitchFamily="18" charset="-127"/>
                <a:cs typeface="Arial" pitchFamily="34" charset="0"/>
              </a:rPr>
              <a:t> Export-Oriented Industry</a:t>
            </a:r>
            <a:endParaRPr lang="ko-KR" altLang="en-US" sz="1550" dirty="0">
              <a:solidFill>
                <a:schemeClr val="tx2"/>
              </a:solidFill>
              <a:latin typeface="Arial" pitchFamily="34" charset="0"/>
              <a:ea typeface="HY견고딕" pitchFamily="18" charset="-127"/>
              <a:cs typeface="Arial" pitchFamily="34" charset="0"/>
            </a:endParaRPr>
          </a:p>
        </p:txBody>
      </p:sp>
      <p:sp>
        <p:nvSpPr>
          <p:cNvPr id="31" name="TextBox 46"/>
          <p:cNvSpPr txBox="1">
            <a:spLocks noChangeArrowheads="1"/>
          </p:cNvSpPr>
          <p:nvPr/>
        </p:nvSpPr>
        <p:spPr bwMode="auto">
          <a:xfrm>
            <a:off x="1713730" y="1712924"/>
            <a:ext cx="3726468" cy="338554"/>
          </a:xfrm>
          <a:prstGeom prst="rect">
            <a:avLst/>
          </a:prstGeom>
          <a:noFill/>
          <a:ln w="9525">
            <a:noFill/>
            <a:miter lim="800000"/>
            <a:headEnd/>
            <a:tailEnd/>
          </a:ln>
        </p:spPr>
        <p:txBody>
          <a:bodyPr wrap="none">
            <a:spAutoFit/>
          </a:bodyPr>
          <a:lstStyle/>
          <a:p>
            <a:r>
              <a:rPr lang="en-US" altLang="ko-KR" sz="1600" dirty="0">
                <a:solidFill>
                  <a:schemeClr val="tx2"/>
                </a:solidFill>
                <a:latin typeface="Arial" pitchFamily="34" charset="0"/>
                <a:ea typeface="HY견고딕" pitchFamily="18" charset="-127"/>
                <a:cs typeface="Arial" pitchFamily="34" charset="0"/>
              </a:rPr>
              <a:t>: </a:t>
            </a:r>
            <a:r>
              <a:rPr lang="en-US" altLang="ko-KR" sz="1600" dirty="0" smtClean="0">
                <a:solidFill>
                  <a:schemeClr val="tx2"/>
                </a:solidFill>
                <a:latin typeface="Arial" pitchFamily="34" charset="0"/>
                <a:ea typeface="맑은 고딕" pitchFamily="50" charset="-127"/>
                <a:cs typeface="Arial" pitchFamily="34" charset="0"/>
              </a:rPr>
              <a:t> </a:t>
            </a:r>
            <a:r>
              <a:rPr lang="en-US" altLang="ko-KR" sz="1600" dirty="0" smtClean="0">
                <a:solidFill>
                  <a:schemeClr val="tx2"/>
                </a:solidFill>
                <a:latin typeface="Arial" pitchFamily="34" charset="0"/>
                <a:ea typeface="HY견고딕" pitchFamily="18" charset="-127"/>
                <a:cs typeface="Arial" pitchFamily="34" charset="0"/>
              </a:rPr>
              <a:t>Dec, 2009 ~ May, 2013 (42</a:t>
            </a:r>
            <a:r>
              <a:rPr lang="ko-KR" altLang="en-US" sz="1600" dirty="0" smtClean="0">
                <a:solidFill>
                  <a:schemeClr val="tx2"/>
                </a:solidFill>
                <a:latin typeface="Arial" pitchFamily="34" charset="0"/>
                <a:ea typeface="HY견고딕" pitchFamily="18" charset="-127"/>
                <a:cs typeface="Arial" pitchFamily="34" charset="0"/>
              </a:rPr>
              <a:t> </a:t>
            </a:r>
            <a:r>
              <a:rPr lang="en-US" altLang="ko-KR" sz="1600" dirty="0">
                <a:solidFill>
                  <a:schemeClr val="tx2"/>
                </a:solidFill>
                <a:latin typeface="Arial" pitchFamily="34" charset="0"/>
                <a:ea typeface="HY견고딕" pitchFamily="18" charset="-127"/>
                <a:cs typeface="Arial" pitchFamily="34" charset="0"/>
              </a:rPr>
              <a:t>months)</a:t>
            </a:r>
            <a:endParaRPr lang="ko-KR" altLang="en-US" sz="1600" dirty="0">
              <a:solidFill>
                <a:schemeClr val="tx2"/>
              </a:solidFill>
              <a:latin typeface="Arial" pitchFamily="34" charset="0"/>
              <a:ea typeface="HY견고딕" pitchFamily="18" charset="-127"/>
              <a:cs typeface="Arial" pitchFamily="34" charset="0"/>
            </a:endParaRPr>
          </a:p>
        </p:txBody>
      </p:sp>
      <p:sp>
        <p:nvSpPr>
          <p:cNvPr id="32" name="TextBox 49"/>
          <p:cNvSpPr txBox="1">
            <a:spLocks noChangeArrowheads="1"/>
          </p:cNvSpPr>
          <p:nvPr/>
        </p:nvSpPr>
        <p:spPr bwMode="auto">
          <a:xfrm>
            <a:off x="1742697" y="2208431"/>
            <a:ext cx="4843046" cy="338554"/>
          </a:xfrm>
          <a:prstGeom prst="rect">
            <a:avLst/>
          </a:prstGeom>
          <a:noFill/>
          <a:ln w="9525">
            <a:noFill/>
            <a:miter lim="800000"/>
            <a:headEnd/>
            <a:tailEnd/>
          </a:ln>
        </p:spPr>
        <p:txBody>
          <a:bodyPr wrap="square">
            <a:spAutoFit/>
          </a:bodyPr>
          <a:lstStyle/>
          <a:p>
            <a:pPr algn="l"/>
            <a:r>
              <a:rPr lang="en-US" altLang="ko-KR" sz="1600" dirty="0">
                <a:solidFill>
                  <a:schemeClr val="tx2"/>
                </a:solidFill>
                <a:latin typeface="Arial" pitchFamily="34" charset="0"/>
                <a:ea typeface="HY견고딕" pitchFamily="18" charset="-127"/>
                <a:cs typeface="Arial" pitchFamily="34" charset="0"/>
              </a:rPr>
              <a:t>: </a:t>
            </a:r>
            <a:r>
              <a:rPr lang="en-US" altLang="ko-KR" sz="1600" dirty="0" smtClean="0">
                <a:solidFill>
                  <a:schemeClr val="tx2"/>
                </a:solidFill>
                <a:latin typeface="Arial" pitchFamily="34" charset="0"/>
                <a:ea typeface="HY견고딕" pitchFamily="18" charset="-127"/>
                <a:cs typeface="Arial" pitchFamily="34" charset="0"/>
              </a:rPr>
              <a:t> Jeju Island (World first SG test bed)</a:t>
            </a:r>
            <a:endParaRPr lang="ko-KR" altLang="en-US" sz="1600" dirty="0">
              <a:solidFill>
                <a:schemeClr val="tx2"/>
              </a:solidFill>
              <a:latin typeface="Arial" pitchFamily="34" charset="0"/>
              <a:ea typeface="HY견고딕" pitchFamily="18" charset="-127"/>
              <a:cs typeface="Arial" pitchFamily="34" charset="0"/>
            </a:endParaRPr>
          </a:p>
        </p:txBody>
      </p:sp>
      <p:sp>
        <p:nvSpPr>
          <p:cNvPr id="33" name="TextBox 50"/>
          <p:cNvSpPr txBox="1">
            <a:spLocks noChangeArrowheads="1"/>
          </p:cNvSpPr>
          <p:nvPr/>
        </p:nvSpPr>
        <p:spPr bwMode="auto">
          <a:xfrm>
            <a:off x="1761798" y="2733899"/>
            <a:ext cx="6811480" cy="330860"/>
          </a:xfrm>
          <a:prstGeom prst="rect">
            <a:avLst/>
          </a:prstGeom>
          <a:noFill/>
          <a:ln w="9525">
            <a:noFill/>
            <a:miter lim="800000"/>
            <a:headEnd/>
            <a:tailEnd/>
          </a:ln>
        </p:spPr>
        <p:txBody>
          <a:bodyPr wrap="none">
            <a:spAutoFit/>
          </a:bodyPr>
          <a:lstStyle/>
          <a:p>
            <a:pPr algn="l">
              <a:defRPr/>
            </a:pPr>
            <a:r>
              <a:rPr lang="en-US" altLang="ko-KR" sz="1550" dirty="0">
                <a:solidFill>
                  <a:schemeClr val="tx2"/>
                </a:solidFill>
                <a:latin typeface="Arial" pitchFamily="34" charset="0"/>
                <a:ea typeface="HY견고딕" pitchFamily="18" charset="-127"/>
                <a:cs typeface="Arial" pitchFamily="34" charset="0"/>
              </a:rPr>
              <a:t>: </a:t>
            </a:r>
            <a:r>
              <a:rPr lang="en-US" altLang="ko-KR" sz="1550" dirty="0" smtClean="0">
                <a:solidFill>
                  <a:schemeClr val="tx2"/>
                </a:solidFill>
                <a:latin typeface="Arial" pitchFamily="34" charset="0"/>
                <a:ea typeface="HY견고딕" pitchFamily="18" charset="-127"/>
                <a:cs typeface="Arial" pitchFamily="34" charset="0"/>
              </a:rPr>
              <a:t>  5</a:t>
            </a:r>
            <a:r>
              <a:rPr lang="ko-KR" altLang="en-US" sz="1550" dirty="0" smtClean="0">
                <a:solidFill>
                  <a:schemeClr val="tx2"/>
                </a:solidFill>
                <a:latin typeface="Arial" pitchFamily="34" charset="0"/>
                <a:ea typeface="HY견고딕" pitchFamily="18" charset="-127"/>
                <a:cs typeface="Arial" pitchFamily="34" charset="0"/>
              </a:rPr>
              <a:t> </a:t>
            </a:r>
            <a:r>
              <a:rPr lang="en-US" altLang="ko-KR" sz="1550" dirty="0" smtClean="0">
                <a:solidFill>
                  <a:schemeClr val="tx2"/>
                </a:solidFill>
                <a:latin typeface="Arial" pitchFamily="34" charset="0"/>
                <a:ea typeface="HY견고딕" pitchFamily="18" charset="-127"/>
                <a:cs typeface="Arial" pitchFamily="34" charset="0"/>
              </a:rPr>
              <a:t>sub-projects</a:t>
            </a:r>
            <a:r>
              <a:rPr lang="en-US" altLang="ko-KR" sz="1550" dirty="0">
                <a:solidFill>
                  <a:schemeClr val="tx2"/>
                </a:solidFill>
                <a:latin typeface="Arial" pitchFamily="34" charset="0"/>
                <a:ea typeface="HY견고딕" pitchFamily="18" charset="-127"/>
                <a:cs typeface="Arial" pitchFamily="34" charset="0"/>
              </a:rPr>
              <a:t>, 2 substations, 5 distribution lines, 6,000 households</a:t>
            </a:r>
            <a:endParaRPr lang="ko-KR" altLang="en-US" sz="1550" dirty="0">
              <a:solidFill>
                <a:schemeClr val="tx2"/>
              </a:solidFill>
              <a:latin typeface="Arial" pitchFamily="34" charset="0"/>
              <a:ea typeface="HY견고딕" pitchFamily="18" charset="-127"/>
              <a:cs typeface="Arial" pitchFamily="34" charset="0"/>
            </a:endParaRPr>
          </a:p>
        </p:txBody>
      </p:sp>
      <p:sp>
        <p:nvSpPr>
          <p:cNvPr id="34" name="TextBox 46"/>
          <p:cNvSpPr txBox="1">
            <a:spLocks noChangeArrowheads="1"/>
          </p:cNvSpPr>
          <p:nvPr/>
        </p:nvSpPr>
        <p:spPr bwMode="auto">
          <a:xfrm>
            <a:off x="1643067" y="1200374"/>
            <a:ext cx="389977" cy="338554"/>
          </a:xfrm>
          <a:prstGeom prst="rect">
            <a:avLst/>
          </a:prstGeom>
          <a:noFill/>
          <a:ln w="9525">
            <a:noFill/>
            <a:miter lim="800000"/>
            <a:headEnd/>
            <a:tailEnd/>
          </a:ln>
        </p:spPr>
        <p:txBody>
          <a:bodyPr wrap="square">
            <a:spAutoFit/>
          </a:bodyPr>
          <a:lstStyle/>
          <a:p>
            <a:r>
              <a:rPr lang="en-US" altLang="ko-KR" sz="1600">
                <a:solidFill>
                  <a:schemeClr val="tx2"/>
                </a:solidFill>
                <a:latin typeface="Arial" pitchFamily="34" charset="0"/>
                <a:ea typeface="HY견고딕" pitchFamily="18" charset="-127"/>
                <a:cs typeface="Arial" pitchFamily="34" charset="0"/>
              </a:rPr>
              <a:t>: </a:t>
            </a:r>
            <a:endParaRPr lang="ko-KR" altLang="en-US" sz="1600">
              <a:solidFill>
                <a:schemeClr val="tx2"/>
              </a:solidFill>
              <a:latin typeface="Arial" pitchFamily="34" charset="0"/>
              <a:ea typeface="HY견고딕" pitchFamily="18" charset="-127"/>
              <a:cs typeface="Arial" pitchFamily="34" charset="0"/>
            </a:endParaRPr>
          </a:p>
        </p:txBody>
      </p:sp>
      <p:pic>
        <p:nvPicPr>
          <p:cNvPr id="35" name="그림 34" descr="제주실증단지.jpg"/>
          <p:cNvPicPr>
            <a:picLocks noChangeAspect="1"/>
          </p:cNvPicPr>
          <p:nvPr/>
        </p:nvPicPr>
        <p:blipFill>
          <a:blip r:embed="rId3" cstate="print"/>
          <a:stretch>
            <a:fillRect/>
          </a:stretch>
        </p:blipFill>
        <p:spPr>
          <a:xfrm>
            <a:off x="6762814" y="1463518"/>
            <a:ext cx="2503706" cy="1224136"/>
          </a:xfrm>
          <a:prstGeom prst="rect">
            <a:avLst/>
          </a:prstGeom>
        </p:spPr>
      </p:pic>
    </p:spTree>
  </p:cSld>
  <p:clrMapOvr>
    <a:masterClrMapping/>
  </p:clrMapOvr>
  <p:transition spd="med">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7"/>
          <p:cNvGrpSpPr/>
          <p:nvPr/>
        </p:nvGrpSpPr>
        <p:grpSpPr>
          <a:xfrm>
            <a:off x="1159491" y="2298910"/>
            <a:ext cx="7587029" cy="977690"/>
            <a:chOff x="1023571" y="1765510"/>
            <a:chExt cx="7587029" cy="977690"/>
          </a:xfrm>
        </p:grpSpPr>
        <p:sp>
          <p:nvSpPr>
            <p:cNvPr id="19" name="모서리가 둥근 직사각형 18"/>
            <p:cNvSpPr/>
            <p:nvPr/>
          </p:nvSpPr>
          <p:spPr>
            <a:xfrm>
              <a:off x="1023571" y="1767987"/>
              <a:ext cx="7587029" cy="975213"/>
            </a:xfrm>
            <a:prstGeom prst="roundRect">
              <a:avLst>
                <a:gd name="adj" fmla="val 50000"/>
              </a:avLst>
            </a:prstGeom>
            <a:gradFill flip="none" rotWithShape="1">
              <a:gsLst>
                <a:gs pos="0">
                  <a:schemeClr val="accent1">
                    <a:tint val="50000"/>
                    <a:satMod val="300000"/>
                    <a:alpha val="0"/>
                  </a:schemeClr>
                </a:gs>
                <a:gs pos="13000">
                  <a:schemeClr val="accent1">
                    <a:tint val="37000"/>
                    <a:satMod val="300000"/>
                    <a:alpha val="40000"/>
                  </a:schemeClr>
                </a:gs>
                <a:gs pos="100000">
                  <a:schemeClr val="accent1">
                    <a:tint val="15000"/>
                    <a:satMod val="350000"/>
                  </a:schemeClr>
                </a:gs>
              </a:gsLst>
              <a:lin ang="10800000" scaled="1"/>
              <a:tileRect/>
            </a:gradFill>
            <a:ln>
              <a:noFill/>
            </a:ln>
            <a:effectLst>
              <a:glow rad="101600">
                <a:schemeClr val="accent1">
                  <a:satMod val="175000"/>
                  <a:alpha val="40000"/>
                </a:schemeClr>
              </a:glow>
              <a:outerShdw blurRad="40000" dist="20000" dir="5400000" rotWithShape="0">
                <a:srgbClr val="000000">
                  <a:alpha val="38000"/>
                </a:srgbClr>
              </a:outerShdw>
              <a:reflection blurRad="6350" stA="50000" endA="275" endPos="40000" dist="101600" dir="5400000" sy="-100000" algn="bl" rotWithShape="0"/>
            </a:effectLst>
            <a:scene3d>
              <a:camera prst="orthographicFront"/>
              <a:lightRig rig="threePt" dir="t"/>
            </a:scene3d>
            <a:sp3d>
              <a:bevelT w="25400" h="127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ko-KR" altLang="en-US"/>
            </a:p>
          </p:txBody>
        </p:sp>
        <p:grpSp>
          <p:nvGrpSpPr>
            <p:cNvPr id="3" name="그룹 26"/>
            <p:cNvGrpSpPr/>
            <p:nvPr/>
          </p:nvGrpSpPr>
          <p:grpSpPr>
            <a:xfrm>
              <a:off x="1128689" y="1862127"/>
              <a:ext cx="779462" cy="768350"/>
              <a:chOff x="1214414" y="1900227"/>
              <a:chExt cx="779462" cy="768350"/>
            </a:xfrm>
          </p:grpSpPr>
          <p:grpSp>
            <p:nvGrpSpPr>
              <p:cNvPr id="4" name="그룹 7"/>
              <p:cNvGrpSpPr>
                <a:grpSpLocks/>
              </p:cNvGrpSpPr>
              <p:nvPr/>
            </p:nvGrpSpPr>
            <p:grpSpPr bwMode="auto">
              <a:xfrm>
                <a:off x="1214414" y="1900227"/>
                <a:ext cx="779462" cy="768350"/>
                <a:chOff x="2983072" y="1746199"/>
                <a:chExt cx="637400" cy="627754"/>
              </a:xfrm>
            </p:grpSpPr>
            <p:sp>
              <p:nvSpPr>
                <p:cNvPr id="24" name="타원 23"/>
                <p:cNvSpPr/>
                <p:nvPr/>
              </p:nvSpPr>
              <p:spPr bwMode="auto">
                <a:xfrm>
                  <a:off x="2983072" y="1746199"/>
                  <a:ext cx="637400" cy="627754"/>
                </a:xfrm>
                <a:prstGeom prst="ellipse">
                  <a:avLst/>
                </a:prstGeom>
                <a:gradFill rotWithShape="1">
                  <a:gsLst>
                    <a:gs pos="0">
                      <a:srgbClr val="2D2D8A">
                        <a:lumMod val="60000"/>
                        <a:lumOff val="40000"/>
                      </a:srgbClr>
                    </a:gs>
                    <a:gs pos="80000">
                      <a:srgbClr val="000000">
                        <a:shade val="93000"/>
                        <a:satMod val="130000"/>
                      </a:srgbClr>
                    </a:gs>
                    <a:gs pos="100000">
                      <a:srgbClr val="000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latinLnBrk="0">
                    <a:spcBef>
                      <a:spcPts val="0"/>
                    </a:spcBef>
                    <a:spcAft>
                      <a:spcPts val="0"/>
                    </a:spcAft>
                    <a:defRPr/>
                  </a:pPr>
                  <a:endParaRPr kumimoji="0" lang="ko-KR" altLang="en-US" sz="1200" kern="0">
                    <a:solidFill>
                      <a:srgbClr val="FFFFFF"/>
                    </a:solidFill>
                    <a:latin typeface="굴림"/>
                    <a:ea typeface="굴림"/>
                  </a:endParaRPr>
                </a:p>
              </p:txBody>
            </p:sp>
            <p:sp>
              <p:nvSpPr>
                <p:cNvPr id="25" name="타원 24"/>
                <p:cNvSpPr/>
                <p:nvPr/>
              </p:nvSpPr>
              <p:spPr bwMode="auto">
                <a:xfrm>
                  <a:off x="3061422" y="1783126"/>
                  <a:ext cx="475909" cy="350804"/>
                </a:xfrm>
                <a:prstGeom prst="ellipse">
                  <a:avLst/>
                </a:prstGeom>
                <a:gradFill rotWithShape="1">
                  <a:gsLst>
                    <a:gs pos="0">
                      <a:srgbClr val="FFFFFF"/>
                    </a:gs>
                    <a:gs pos="62000">
                      <a:srgbClr val="BBE0E3">
                        <a:tint val="23500"/>
                        <a:satMod val="160000"/>
                        <a:alpha val="0"/>
                      </a:srgbClr>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latinLnBrk="0">
                    <a:spcBef>
                      <a:spcPts val="0"/>
                    </a:spcBef>
                    <a:spcAft>
                      <a:spcPts val="0"/>
                    </a:spcAft>
                    <a:defRPr/>
                  </a:pPr>
                  <a:endParaRPr kumimoji="0" lang="ko-KR" altLang="en-US" sz="1200" kern="0">
                    <a:solidFill>
                      <a:srgbClr val="FFFFFF"/>
                    </a:solidFill>
                    <a:latin typeface="굴림"/>
                    <a:ea typeface="굴림"/>
                  </a:endParaRPr>
                </a:p>
              </p:txBody>
            </p:sp>
          </p:grpSp>
          <p:sp>
            <p:nvSpPr>
              <p:cNvPr id="23" name="Text Box 81"/>
              <p:cNvSpPr txBox="1">
                <a:spLocks noChangeArrowheads="1"/>
              </p:cNvSpPr>
              <p:nvPr/>
            </p:nvSpPr>
            <p:spPr bwMode="auto">
              <a:xfrm>
                <a:off x="1319578" y="2001827"/>
                <a:ext cx="543739" cy="523220"/>
              </a:xfrm>
              <a:prstGeom prst="rect">
                <a:avLst/>
              </a:prstGeom>
              <a:noFill/>
              <a:ln w="9525">
                <a:noFill/>
                <a:miter lim="800000"/>
                <a:headEnd/>
                <a:tailEnd/>
              </a:ln>
            </p:spPr>
            <p:txBody>
              <a:bodyPr wrap="none">
                <a:spAutoFit/>
              </a:bodyPr>
              <a:lstStyle/>
              <a:p>
                <a:pPr fontAlgn="auto" latinLnBrk="0">
                  <a:spcBef>
                    <a:spcPts val="0"/>
                  </a:spcBef>
                  <a:spcAft>
                    <a:spcPts val="0"/>
                  </a:spcAft>
                  <a:defRPr/>
                </a:pPr>
                <a:r>
                  <a:rPr kumimoji="0" lang="en-US" altLang="ko-KR" sz="2800" kern="0" dirty="0" smtClean="0">
                    <a:solidFill>
                      <a:srgbClr val="FFFFFF"/>
                    </a:solidFill>
                    <a:latin typeface="맑은 고딕" pitchFamily="50" charset="-127"/>
                    <a:ea typeface="맑은 고딕" pitchFamily="50" charset="-127"/>
                  </a:rPr>
                  <a:t>Ⅱ</a:t>
                </a:r>
                <a:endParaRPr kumimoji="0" lang="en-US" altLang="ko-KR" sz="2800" kern="0" dirty="0">
                  <a:solidFill>
                    <a:srgbClr val="FFFFFF"/>
                  </a:solidFill>
                  <a:latin typeface="맑은 고딕" pitchFamily="50" charset="-127"/>
                  <a:ea typeface="맑은 고딕" pitchFamily="50" charset="-127"/>
                </a:endParaRPr>
              </a:p>
            </p:txBody>
          </p:sp>
        </p:grpSp>
        <p:sp>
          <p:nvSpPr>
            <p:cNvPr id="21" name="TextBox 20"/>
            <p:cNvSpPr txBox="1"/>
            <p:nvPr/>
          </p:nvSpPr>
          <p:spPr>
            <a:xfrm>
              <a:off x="2036483" y="1765510"/>
              <a:ext cx="6022803" cy="954107"/>
            </a:xfrm>
            <a:prstGeom prst="rect">
              <a:avLst/>
            </a:prstGeom>
            <a:noFill/>
          </p:spPr>
          <p:txBody>
            <a:bodyPr wrap="none" rtlCol="0">
              <a:spAutoFit/>
            </a:bodyPr>
            <a:lstStyle/>
            <a:p>
              <a:pPr algn="l" fontAlgn="auto" latinLnBrk="0">
                <a:spcBef>
                  <a:spcPts val="0"/>
                </a:spcBef>
                <a:spcAft>
                  <a:spcPts val="0"/>
                </a:spcAft>
                <a:defRPr/>
              </a:pPr>
              <a:r>
                <a:rPr kumimoji="0" lang="en-US" altLang="ko-KR" sz="2800" kern="0" dirty="0" smtClean="0">
                  <a:solidFill>
                    <a:schemeClr val="tx2">
                      <a:lumMod val="75000"/>
                    </a:schemeClr>
                  </a:solidFill>
                  <a:latin typeface="Arial" pitchFamily="34" charset="0"/>
                  <a:ea typeface="맑은 고딕"/>
                  <a:cs typeface="Arial" pitchFamily="34" charset="0"/>
                </a:rPr>
                <a:t>FAR BEYOND THE BOUNDARY : </a:t>
              </a:r>
            </a:p>
            <a:p>
              <a:pPr lvl="0" algn="l" fontAlgn="auto" latinLnBrk="0">
                <a:spcBef>
                  <a:spcPts val="0"/>
                </a:spcBef>
                <a:spcAft>
                  <a:spcPts val="0"/>
                </a:spcAft>
                <a:defRPr/>
              </a:pPr>
              <a:r>
                <a:rPr kumimoji="0" lang="en-US" altLang="ko-KR" sz="2800" kern="0" dirty="0" smtClean="0">
                  <a:latin typeface="Arial" pitchFamily="34" charset="0"/>
                  <a:ea typeface="맑은 고딕"/>
                  <a:cs typeface="Arial" pitchFamily="34" charset="0"/>
                </a:rPr>
                <a:t>KEPCO’S OVERSEAS BUSINESS  </a:t>
              </a:r>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모서리가 둥근 직사각형 45"/>
          <p:cNvSpPr/>
          <p:nvPr/>
        </p:nvSpPr>
        <p:spPr>
          <a:xfrm>
            <a:off x="420690" y="1348904"/>
            <a:ext cx="8863010" cy="1791112"/>
          </a:xfrm>
          <a:prstGeom prst="roundRect">
            <a:avLst>
              <a:gd name="adj" fmla="val 4588"/>
            </a:avLst>
          </a:prstGeom>
          <a:gradFill flip="none" rotWithShape="1">
            <a:gsLst>
              <a:gs pos="0">
                <a:schemeClr val="bg1">
                  <a:alpha val="60000"/>
                </a:schemeClr>
              </a:gs>
              <a:gs pos="50000">
                <a:schemeClr val="bg1"/>
              </a:gs>
              <a:gs pos="100000">
                <a:schemeClr val="accent1">
                  <a:lumMod val="20000"/>
                  <a:lumOff val="80000"/>
                </a:schemeClr>
              </a:gs>
            </a:gsLst>
            <a:lin ang="2700000" scaled="1"/>
            <a:tileRect/>
          </a:gradFill>
          <a:ln w="25400" cap="flat" cmpd="sng" algn="ctr">
            <a:gradFill flip="none" rotWithShape="1">
              <a:gsLst>
                <a:gs pos="0">
                  <a:schemeClr val="tx2">
                    <a:lumMod val="50000"/>
                  </a:schemeClr>
                </a:gs>
                <a:gs pos="50000">
                  <a:schemeClr val="accent1">
                    <a:lumMod val="75000"/>
                  </a:schemeClr>
                </a:gs>
                <a:gs pos="100000">
                  <a:schemeClr val="tx2">
                    <a:lumMod val="40000"/>
                    <a:lumOff val="60000"/>
                  </a:schemeClr>
                </a:gs>
              </a:gsLst>
              <a:lin ang="5400000" scaled="1"/>
              <a:tileRect/>
            </a:gradFill>
            <a:prstDash val="solid"/>
          </a:ln>
          <a:effectLst>
            <a:glow rad="63500">
              <a:schemeClr val="accent1">
                <a:satMod val="175000"/>
                <a:alpha val="40000"/>
              </a:schemeClr>
            </a:glo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Text" lastClr="000000"/>
              </a:solidFill>
              <a:effectLst/>
              <a:uLnTx/>
              <a:uFillTx/>
              <a:latin typeface="Arial" pitchFamily="34" charset="0"/>
              <a:ea typeface="맑은 고딕"/>
              <a:cs typeface="Arial" pitchFamily="34" charset="0"/>
            </a:endParaRPr>
          </a:p>
        </p:txBody>
      </p:sp>
      <p:sp>
        <p:nvSpPr>
          <p:cNvPr id="48" name="모서리가 둥근 직사각형 47"/>
          <p:cNvSpPr/>
          <p:nvPr/>
        </p:nvSpPr>
        <p:spPr>
          <a:xfrm>
            <a:off x="528001" y="1143002"/>
            <a:ext cx="3457404" cy="495299"/>
          </a:xfrm>
          <a:prstGeom prst="roundRect">
            <a:avLst>
              <a:gd name="adj" fmla="val 50000"/>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sp>
        <p:nvSpPr>
          <p:cNvPr id="49" name="모서리가 둥근 직사각형 48"/>
          <p:cNvSpPr/>
          <p:nvPr/>
        </p:nvSpPr>
        <p:spPr>
          <a:xfrm>
            <a:off x="595992" y="1198593"/>
            <a:ext cx="670833" cy="354310"/>
          </a:xfrm>
          <a:prstGeom prst="roundRect">
            <a:avLst>
              <a:gd name="adj" fmla="val 50000"/>
            </a:avLst>
          </a:prstGeom>
          <a:gradFill flip="none" rotWithShape="1">
            <a:gsLst>
              <a:gs pos="0">
                <a:schemeClr val="bg1"/>
              </a:gs>
              <a:gs pos="50000">
                <a:schemeClr val="bg1">
                  <a:alpha val="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sp>
        <p:nvSpPr>
          <p:cNvPr id="50" name="TextBox 49"/>
          <p:cNvSpPr txBox="1"/>
          <p:nvPr/>
        </p:nvSpPr>
        <p:spPr>
          <a:xfrm>
            <a:off x="761090" y="1175369"/>
            <a:ext cx="2159566" cy="369332"/>
          </a:xfrm>
          <a:prstGeom prst="rect">
            <a:avLst/>
          </a:prstGeom>
          <a:noFill/>
        </p:spPr>
        <p:txBody>
          <a:bodyPr wrap="none" rtlCol="0">
            <a:spAutoFit/>
          </a:bodyPr>
          <a:lstStyle/>
          <a:p>
            <a:pPr lvl="0" fontAlgn="auto" latinLnBrk="0">
              <a:spcBef>
                <a:spcPts val="0"/>
              </a:spcBef>
              <a:spcAft>
                <a:spcPts val="0"/>
              </a:spcAft>
              <a:defRPr/>
            </a:pPr>
            <a:r>
              <a:rPr kumimoji="0" lang="en-US" altLang="ko-KR"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Power Generation</a:t>
            </a:r>
          </a:p>
        </p:txBody>
      </p:sp>
      <p:sp>
        <p:nvSpPr>
          <p:cNvPr id="1465349" name="Rectangle 5"/>
          <p:cNvSpPr>
            <a:spLocks noChangeArrowheads="1"/>
          </p:cNvSpPr>
          <p:nvPr/>
        </p:nvSpPr>
        <p:spPr bwMode="auto">
          <a:xfrm>
            <a:off x="773940" y="1748449"/>
            <a:ext cx="3770006" cy="1177245"/>
          </a:xfrm>
          <a:prstGeom prst="rect">
            <a:avLst/>
          </a:prstGeom>
          <a:noFill/>
          <a:ln w="9525">
            <a:noFill/>
            <a:miter lim="800000"/>
            <a:headEnd/>
            <a:tailEnd/>
          </a:ln>
          <a:effectLst/>
        </p:spPr>
        <p:txBody>
          <a:bodyPr wrap="none" lIns="0" tIns="0" rIns="0" bIns="0">
            <a:spAutoFit/>
          </a:bodyPr>
          <a:lstStyle/>
          <a:p>
            <a:pPr marL="396875" indent="-396875" algn="l" eaLnBrk="0" latinLnBrk="0" hangingPunct="0">
              <a:lnSpc>
                <a:spcPct val="150000"/>
              </a:lnSpc>
              <a:spcBef>
                <a:spcPts val="0"/>
              </a:spcBef>
              <a:buClr>
                <a:srgbClr val="FF9933"/>
              </a:buClr>
              <a:buSzPct val="110000"/>
              <a:buFont typeface="Wingdings" pitchFamily="2" charset="2"/>
              <a:buChar char="v"/>
              <a:defRPr/>
            </a:pPr>
            <a:r>
              <a:rPr kumimoji="0" lang="en-US" altLang="ko-KR" sz="1700" dirty="0">
                <a:latin typeface="Arial" pitchFamily="34" charset="0"/>
                <a:cs typeface="Arial" pitchFamily="34" charset="0"/>
              </a:rPr>
              <a:t>Development of IPP Project </a:t>
            </a:r>
          </a:p>
          <a:p>
            <a:pPr marL="396875" indent="-396875" algn="l" eaLnBrk="0" latinLnBrk="0" hangingPunct="0">
              <a:lnSpc>
                <a:spcPct val="150000"/>
              </a:lnSpc>
              <a:spcBef>
                <a:spcPts val="0"/>
              </a:spcBef>
              <a:buClr>
                <a:srgbClr val="FF9933"/>
              </a:buClr>
              <a:buSzPct val="110000"/>
              <a:buFont typeface="Wingdings" pitchFamily="2" charset="2"/>
              <a:buNone/>
              <a:defRPr/>
            </a:pPr>
            <a:r>
              <a:rPr kumimoji="0" lang="en-US" altLang="ko-KR" sz="1700" dirty="0">
                <a:latin typeface="Arial" pitchFamily="34" charset="0"/>
                <a:cs typeface="Arial" pitchFamily="34" charset="0"/>
              </a:rPr>
              <a:t>       - </a:t>
            </a:r>
            <a:r>
              <a:rPr kumimoji="0" lang="en-US" altLang="ko-KR" sz="1700" dirty="0" smtClean="0">
                <a:latin typeface="Arial" pitchFamily="34" charset="0"/>
                <a:cs typeface="Arial" pitchFamily="34" charset="0"/>
              </a:rPr>
              <a:t>BOT</a:t>
            </a:r>
            <a:r>
              <a:rPr kumimoji="0" lang="en-US" altLang="ko-KR" sz="1700" dirty="0">
                <a:latin typeface="Arial" pitchFamily="34" charset="0"/>
                <a:cs typeface="Arial" pitchFamily="34" charset="0"/>
              </a:rPr>
              <a:t>, BOO, </a:t>
            </a:r>
            <a:r>
              <a:rPr kumimoji="0" lang="en-US" altLang="ko-KR" sz="1700" dirty="0" smtClean="0">
                <a:latin typeface="Arial" pitchFamily="34" charset="0"/>
                <a:cs typeface="Arial" pitchFamily="34" charset="0"/>
              </a:rPr>
              <a:t>BOOT, M</a:t>
            </a:r>
            <a:r>
              <a:rPr kumimoji="0" lang="en-US" altLang="ko-KR" sz="1700" dirty="0" smtClean="0">
                <a:latin typeface="Arial" pitchFamily="34" charset="0"/>
                <a:ea typeface="굴림체" pitchFamily="49" charset="-127"/>
                <a:cs typeface="Arial" pitchFamily="34" charset="0"/>
              </a:rPr>
              <a:t>&amp;</a:t>
            </a:r>
            <a:r>
              <a:rPr kumimoji="0" lang="en-US" altLang="ko-KR" sz="1700" dirty="0" smtClean="0">
                <a:latin typeface="Arial" pitchFamily="34" charset="0"/>
                <a:cs typeface="Arial" pitchFamily="34" charset="0"/>
              </a:rPr>
              <a:t>A</a:t>
            </a:r>
            <a:r>
              <a:rPr kumimoji="0" lang="en-US" altLang="ko-KR" sz="1700" dirty="0">
                <a:latin typeface="Arial" pitchFamily="34" charset="0"/>
                <a:cs typeface="Arial" pitchFamily="34" charset="0"/>
              </a:rPr>
              <a:t>, </a:t>
            </a:r>
            <a:r>
              <a:rPr kumimoji="0" lang="en-US" altLang="ko-KR" sz="1700" dirty="0" smtClean="0">
                <a:latin typeface="Arial" pitchFamily="34" charset="0"/>
                <a:cs typeface="Arial" pitchFamily="34" charset="0"/>
              </a:rPr>
              <a:t>ROMM</a:t>
            </a:r>
          </a:p>
          <a:p>
            <a:pPr marL="396875" indent="-396875" algn="l" eaLnBrk="0" latinLnBrk="0" hangingPunct="0">
              <a:lnSpc>
                <a:spcPct val="150000"/>
              </a:lnSpc>
              <a:spcBef>
                <a:spcPts val="0"/>
              </a:spcBef>
              <a:buClr>
                <a:srgbClr val="FF9933"/>
              </a:buClr>
              <a:buSzPct val="110000"/>
              <a:buFont typeface="Wingdings" pitchFamily="2" charset="2"/>
              <a:buChar char="v"/>
              <a:defRPr/>
            </a:pPr>
            <a:r>
              <a:rPr kumimoji="0" lang="en-US" altLang="ko-KR" sz="1700" dirty="0" smtClean="0">
                <a:latin typeface="Arial" pitchFamily="34" charset="0"/>
                <a:cs typeface="Arial" pitchFamily="34" charset="0"/>
              </a:rPr>
              <a:t>O</a:t>
            </a:r>
            <a:r>
              <a:rPr kumimoji="0" lang="en-US" altLang="ko-KR" sz="1700" dirty="0" smtClean="0">
                <a:latin typeface="Arial" pitchFamily="34" charset="0"/>
                <a:ea typeface="굴림체" pitchFamily="49" charset="-127"/>
                <a:cs typeface="Arial" pitchFamily="34" charset="0"/>
              </a:rPr>
              <a:t>&amp;</a:t>
            </a:r>
            <a:r>
              <a:rPr kumimoji="0" lang="en-US" altLang="ko-KR" sz="1700" dirty="0" smtClean="0">
                <a:latin typeface="Arial" pitchFamily="34" charset="0"/>
                <a:cs typeface="Arial" pitchFamily="34" charset="0"/>
              </a:rPr>
              <a:t>M</a:t>
            </a:r>
            <a:r>
              <a:rPr kumimoji="0" lang="en-US" altLang="ko-KR" sz="1700" dirty="0">
                <a:latin typeface="Arial" pitchFamily="34" charset="0"/>
                <a:cs typeface="Arial" pitchFamily="34" charset="0"/>
              </a:rPr>
              <a:t>, Technical </a:t>
            </a:r>
            <a:r>
              <a:rPr kumimoji="0" lang="en-US" altLang="ko-KR" sz="1700" dirty="0" smtClean="0">
                <a:latin typeface="Arial" pitchFamily="34" charset="0"/>
                <a:cs typeface="Arial" pitchFamily="34" charset="0"/>
              </a:rPr>
              <a:t>Consulting</a:t>
            </a:r>
          </a:p>
        </p:txBody>
      </p:sp>
      <p:sp>
        <p:nvSpPr>
          <p:cNvPr id="45" name="Text Box 6"/>
          <p:cNvSpPr txBox="1">
            <a:spLocks noChangeArrowheads="1"/>
          </p:cNvSpPr>
          <p:nvPr/>
        </p:nvSpPr>
        <p:spPr bwMode="auto">
          <a:xfrm>
            <a:off x="157132" y="88920"/>
            <a:ext cx="4628190" cy="55399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l">
              <a:defRPr/>
            </a:pPr>
            <a:r>
              <a:rPr lang="en-US" altLang="ko-KR" sz="3000" dirty="0" smtClean="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rPr>
              <a:t>Overseas Business field</a:t>
            </a:r>
          </a:p>
        </p:txBody>
      </p:sp>
      <p:sp>
        <p:nvSpPr>
          <p:cNvPr id="79" name="모서리가 둥근 직사각형 78"/>
          <p:cNvSpPr/>
          <p:nvPr/>
        </p:nvSpPr>
        <p:spPr>
          <a:xfrm>
            <a:off x="420690" y="4833319"/>
            <a:ext cx="8850310" cy="1671002"/>
          </a:xfrm>
          <a:prstGeom prst="roundRect">
            <a:avLst>
              <a:gd name="adj" fmla="val 4588"/>
            </a:avLst>
          </a:prstGeom>
          <a:gradFill flip="none" rotWithShape="1">
            <a:gsLst>
              <a:gs pos="0">
                <a:schemeClr val="bg1">
                  <a:alpha val="60000"/>
                </a:schemeClr>
              </a:gs>
              <a:gs pos="50000">
                <a:schemeClr val="bg1"/>
              </a:gs>
              <a:gs pos="100000">
                <a:schemeClr val="accent1">
                  <a:lumMod val="20000"/>
                  <a:lumOff val="80000"/>
                </a:schemeClr>
              </a:gs>
            </a:gsLst>
            <a:lin ang="2700000" scaled="1"/>
            <a:tileRect/>
          </a:gradFill>
          <a:ln w="25400" cap="flat" cmpd="sng" algn="ctr">
            <a:gradFill flip="none" rotWithShape="1">
              <a:gsLst>
                <a:gs pos="0">
                  <a:schemeClr val="tx2">
                    <a:lumMod val="50000"/>
                  </a:schemeClr>
                </a:gs>
                <a:gs pos="50000">
                  <a:schemeClr val="accent1">
                    <a:lumMod val="75000"/>
                  </a:schemeClr>
                </a:gs>
                <a:gs pos="100000">
                  <a:schemeClr val="tx2">
                    <a:lumMod val="40000"/>
                    <a:lumOff val="60000"/>
                  </a:schemeClr>
                </a:gs>
              </a:gsLst>
              <a:lin ang="5400000" scaled="1"/>
              <a:tileRect/>
            </a:gradFill>
            <a:prstDash val="solid"/>
          </a:ln>
          <a:effectLst>
            <a:glow rad="63500">
              <a:schemeClr val="accent1">
                <a:satMod val="175000"/>
                <a:alpha val="40000"/>
              </a:schemeClr>
            </a:glo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Text" lastClr="000000"/>
              </a:solidFill>
              <a:effectLst/>
              <a:uLnTx/>
              <a:uFillTx/>
              <a:latin typeface="Arial" pitchFamily="34" charset="0"/>
              <a:ea typeface="맑은 고딕"/>
              <a:cs typeface="Arial" pitchFamily="34" charset="0"/>
            </a:endParaRPr>
          </a:p>
        </p:txBody>
      </p:sp>
      <p:sp>
        <p:nvSpPr>
          <p:cNvPr id="91" name="직사각형 90"/>
          <p:cNvSpPr/>
          <p:nvPr/>
        </p:nvSpPr>
        <p:spPr bwMode="auto">
          <a:xfrm>
            <a:off x="445449" y="4820849"/>
            <a:ext cx="5169905" cy="158991"/>
          </a:xfrm>
          <a:prstGeom prst="rect">
            <a:avLst/>
          </a:prstGeom>
          <a:gradFill flip="none" rotWithShape="1">
            <a:gsLst>
              <a:gs pos="0">
                <a:sysClr val="window" lastClr="FFFFFF">
                  <a:alpha val="0"/>
                </a:sysClr>
              </a:gs>
              <a:gs pos="50000">
                <a:schemeClr val="tx2">
                  <a:lumMod val="60000"/>
                  <a:lumOff val="40000"/>
                </a:schemeClr>
              </a:gs>
              <a:gs pos="100000">
                <a:sysClr val="window" lastClr="FFFFFF">
                  <a:alpha val="0"/>
                </a:sysClr>
              </a:gs>
            </a:gsLst>
            <a:lin ang="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 lastClr="FFFFFF"/>
              </a:solidFill>
              <a:effectLst/>
              <a:uLnTx/>
              <a:uFillTx/>
              <a:latin typeface="Arial" pitchFamily="34" charset="0"/>
              <a:ea typeface="맑은 고딕"/>
              <a:cs typeface="Arial" pitchFamily="34" charset="0"/>
            </a:endParaRPr>
          </a:p>
        </p:txBody>
      </p:sp>
      <p:sp>
        <p:nvSpPr>
          <p:cNvPr id="93" name="모서리가 둥근 직사각형 92"/>
          <p:cNvSpPr/>
          <p:nvPr/>
        </p:nvSpPr>
        <p:spPr>
          <a:xfrm>
            <a:off x="528000" y="4627418"/>
            <a:ext cx="3733449" cy="495299"/>
          </a:xfrm>
          <a:prstGeom prst="roundRect">
            <a:avLst>
              <a:gd name="adj" fmla="val 50000"/>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sp>
        <p:nvSpPr>
          <p:cNvPr id="96" name="모서리가 둥근 직사각형 95"/>
          <p:cNvSpPr/>
          <p:nvPr/>
        </p:nvSpPr>
        <p:spPr>
          <a:xfrm>
            <a:off x="595992" y="4683009"/>
            <a:ext cx="670833" cy="354310"/>
          </a:xfrm>
          <a:prstGeom prst="roundRect">
            <a:avLst>
              <a:gd name="adj" fmla="val 50000"/>
            </a:avLst>
          </a:prstGeom>
          <a:gradFill flip="none" rotWithShape="1">
            <a:gsLst>
              <a:gs pos="0">
                <a:schemeClr val="bg1"/>
              </a:gs>
              <a:gs pos="50000">
                <a:schemeClr val="bg1">
                  <a:alpha val="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sp>
        <p:nvSpPr>
          <p:cNvPr id="97" name="TextBox 96"/>
          <p:cNvSpPr txBox="1"/>
          <p:nvPr/>
        </p:nvSpPr>
        <p:spPr>
          <a:xfrm>
            <a:off x="737608" y="4659785"/>
            <a:ext cx="3275256" cy="369332"/>
          </a:xfrm>
          <a:prstGeom prst="rect">
            <a:avLst/>
          </a:prstGeom>
          <a:noFill/>
        </p:spPr>
        <p:txBody>
          <a:bodyPr wrap="none" rtlCol="0">
            <a:spAutoFit/>
          </a:bodyPr>
          <a:lstStyle/>
          <a:p>
            <a:pPr lvl="0" fontAlgn="auto" latinLnBrk="0">
              <a:spcBef>
                <a:spcPts val="0"/>
              </a:spcBef>
              <a:spcAft>
                <a:spcPts val="0"/>
              </a:spcAft>
              <a:defRPr/>
            </a:pPr>
            <a:r>
              <a:rPr kumimoji="0" lang="en-US" altLang="ko-KR"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Transmission &amp; Distribution</a:t>
            </a:r>
          </a:p>
        </p:txBody>
      </p:sp>
      <p:sp>
        <p:nvSpPr>
          <p:cNvPr id="98" name="Rectangle 5"/>
          <p:cNvSpPr>
            <a:spLocks noChangeArrowheads="1"/>
          </p:cNvSpPr>
          <p:nvPr/>
        </p:nvSpPr>
        <p:spPr bwMode="auto">
          <a:xfrm>
            <a:off x="726115" y="5245564"/>
            <a:ext cx="5262659" cy="1151084"/>
          </a:xfrm>
          <a:prstGeom prst="rect">
            <a:avLst/>
          </a:prstGeom>
          <a:noFill/>
          <a:ln w="9525">
            <a:noFill/>
            <a:miter lim="800000"/>
            <a:headEnd/>
            <a:tailEnd/>
          </a:ln>
          <a:effectLst/>
        </p:spPr>
        <p:txBody>
          <a:bodyPr wrap="none" lIns="0" tIns="0" rIns="0" bIns="0">
            <a:spAutoFit/>
          </a:bodyPr>
          <a:lstStyle/>
          <a:p>
            <a:pPr marL="396875" marR="0" lvl="0" indent="-396875" algn="just" defTabSz="914400" eaLnBrk="0" fontAlgn="auto" latinLnBrk="0" hangingPunct="0">
              <a:spcBef>
                <a:spcPct val="70000"/>
              </a:spcBef>
              <a:spcAft>
                <a:spcPts val="0"/>
              </a:spcAft>
              <a:buClr>
                <a:srgbClr val="FF9933"/>
              </a:buClr>
              <a:buSzPct val="110000"/>
              <a:buFont typeface="Wingdings" pitchFamily="2" charset="2"/>
              <a:buChar char="v"/>
              <a:tabLst/>
              <a:defRPr/>
            </a:pPr>
            <a:r>
              <a:rPr kumimoji="0" lang="en-US" altLang="ko-KR" sz="1700" kern="0" dirty="0" smtClean="0">
                <a:latin typeface="Arial" pitchFamily="34" charset="0"/>
                <a:cs typeface="Arial" pitchFamily="34" charset="0"/>
              </a:rPr>
              <a:t>Technical Consulting / Training</a:t>
            </a:r>
          </a:p>
          <a:p>
            <a:pPr marL="396875" marR="0" lvl="0" indent="-396875" algn="just" defTabSz="914400" eaLnBrk="0" fontAlgn="auto" latinLnBrk="0" hangingPunct="0">
              <a:spcBef>
                <a:spcPct val="70000"/>
              </a:spcBef>
              <a:spcAft>
                <a:spcPts val="0"/>
              </a:spcAft>
              <a:buClr>
                <a:srgbClr val="FF9933"/>
              </a:buClr>
              <a:buSzPct val="110000"/>
              <a:buFont typeface="Wingdings" pitchFamily="2" charset="2"/>
              <a:buChar char="v"/>
              <a:tabLst/>
              <a:defRPr/>
            </a:pPr>
            <a:r>
              <a:rPr kumimoji="0" lang="en-US" altLang="ko-KR" sz="1700" kern="0" dirty="0" smtClean="0">
                <a:latin typeface="Arial" pitchFamily="34" charset="0"/>
                <a:cs typeface="Arial" pitchFamily="34" charset="0"/>
              </a:rPr>
              <a:t>Equity Investment, BOT</a:t>
            </a:r>
          </a:p>
          <a:p>
            <a:pPr marL="396875" marR="0" lvl="0" indent="-396875" algn="just" defTabSz="914400" eaLnBrk="0" fontAlgn="auto" latinLnBrk="0" hangingPunct="0">
              <a:spcBef>
                <a:spcPct val="70000"/>
              </a:spcBef>
              <a:spcAft>
                <a:spcPts val="0"/>
              </a:spcAft>
              <a:buClr>
                <a:srgbClr val="FF9933"/>
              </a:buClr>
              <a:buSzPct val="110000"/>
              <a:buFont typeface="Wingdings" pitchFamily="2" charset="2"/>
              <a:buChar char="v"/>
              <a:tabLst/>
              <a:defRPr/>
            </a:pPr>
            <a:r>
              <a:rPr kumimoji="0" lang="en-US" altLang="ko-KR" sz="1700" kern="0" dirty="0" smtClean="0">
                <a:latin typeface="Arial" pitchFamily="34" charset="0"/>
                <a:cs typeface="Arial" pitchFamily="34" charset="0"/>
              </a:rPr>
              <a:t>EPC (Engineering, Procurement, Construction)</a:t>
            </a:r>
            <a:endParaRPr kumimoji="0" lang="en-US" altLang="ko-KR" sz="2000" kern="0" dirty="0">
              <a:latin typeface="Arial" pitchFamily="34" charset="0"/>
              <a:cs typeface="Arial" pitchFamily="34" charset="0"/>
            </a:endParaRPr>
          </a:p>
        </p:txBody>
      </p:sp>
      <p:cxnSp>
        <p:nvCxnSpPr>
          <p:cNvPr id="100" name="직선 연결선 99"/>
          <p:cNvCxnSpPr/>
          <p:nvPr/>
        </p:nvCxnSpPr>
        <p:spPr>
          <a:xfrm rot="16200000" flipH="1">
            <a:off x="5842345" y="1601444"/>
            <a:ext cx="169372" cy="56960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4" name="직선 연결선 103"/>
          <p:cNvCxnSpPr/>
          <p:nvPr/>
        </p:nvCxnSpPr>
        <p:spPr>
          <a:xfrm rot="5400000">
            <a:off x="7884175" y="1578420"/>
            <a:ext cx="198270" cy="54881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7" name="직선 연결선 106"/>
          <p:cNvCxnSpPr/>
          <p:nvPr/>
        </p:nvCxnSpPr>
        <p:spPr>
          <a:xfrm rot="5400000" flipH="1" flipV="1">
            <a:off x="5797790" y="2421626"/>
            <a:ext cx="209074" cy="48895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1" name="직선 연결선 110"/>
          <p:cNvCxnSpPr/>
          <p:nvPr/>
        </p:nvCxnSpPr>
        <p:spPr>
          <a:xfrm rot="16200000" flipV="1">
            <a:off x="7889870" y="2355196"/>
            <a:ext cx="183676" cy="64721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2" name="그룹 113"/>
          <p:cNvGrpSpPr/>
          <p:nvPr/>
        </p:nvGrpSpPr>
        <p:grpSpPr>
          <a:xfrm>
            <a:off x="4853637" y="1452840"/>
            <a:ext cx="1577181" cy="375034"/>
            <a:chOff x="678267" y="4364052"/>
            <a:chExt cx="1577181" cy="595755"/>
          </a:xfrm>
        </p:grpSpPr>
        <p:sp>
          <p:nvSpPr>
            <p:cNvPr id="115" name="AutoShape 15"/>
            <p:cNvSpPr>
              <a:spLocks noChangeArrowheads="1"/>
            </p:cNvSpPr>
            <p:nvPr/>
          </p:nvSpPr>
          <p:spPr bwMode="auto">
            <a:xfrm>
              <a:off x="678267" y="4364052"/>
              <a:ext cx="1577181" cy="574675"/>
            </a:xfrm>
            <a:prstGeom prst="roundRect">
              <a:avLst>
                <a:gd name="adj" fmla="val 16667"/>
              </a:avLst>
            </a:prstGeom>
            <a:gradFill flip="none" rotWithShape="1">
              <a:gsLst>
                <a:gs pos="0">
                  <a:schemeClr val="accent3">
                    <a:lumMod val="60000"/>
                    <a:lumOff val="40000"/>
                  </a:schemeClr>
                </a:gs>
                <a:gs pos="50000">
                  <a:schemeClr val="accent3">
                    <a:lumMod val="60000"/>
                    <a:lumOff val="40000"/>
                  </a:schemeClr>
                </a:gs>
                <a:gs pos="100000">
                  <a:srgbClr val="92D050"/>
                </a:gs>
              </a:gsLst>
              <a:lin ang="5400000" scaled="1"/>
              <a:tileRect/>
            </a:gra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700">
                <a:solidFill>
                  <a:schemeClr val="lt1"/>
                </a:solidFill>
                <a:latin typeface="Arial" pitchFamily="34" charset="0"/>
                <a:ea typeface="+mn-ea"/>
                <a:cs typeface="Arial" pitchFamily="34" charset="0"/>
              </a:endParaRPr>
            </a:p>
          </p:txBody>
        </p:sp>
        <p:sp>
          <p:nvSpPr>
            <p:cNvPr id="116" name="Text Box 21"/>
            <p:cNvSpPr txBox="1">
              <a:spLocks noChangeArrowheads="1"/>
            </p:cNvSpPr>
            <p:nvPr/>
          </p:nvSpPr>
          <p:spPr bwMode="auto">
            <a:xfrm>
              <a:off x="910255" y="4422002"/>
              <a:ext cx="1152880" cy="537805"/>
            </a:xfrm>
            <a:prstGeom prst="rect">
              <a:avLst/>
            </a:prstGeom>
            <a:noFill/>
            <a:ln w="12700" algn="ctr">
              <a:noFill/>
              <a:miter lim="800000"/>
              <a:headEnd/>
              <a:tailEnd/>
            </a:ln>
            <a:effectLst>
              <a:prstShdw prst="shdw18" dist="17961" dir="13500000">
                <a:schemeClr val="accent1">
                  <a:gamma/>
                  <a:shade val="60000"/>
                  <a:invGamma/>
                  <a:alpha val="50000"/>
                </a:schemeClr>
              </a:prstShdw>
            </a:effectLst>
          </p:spPr>
          <p:txBody>
            <a:bodyPr wrap="none">
              <a:spAutoFit/>
            </a:bodyPr>
            <a:lstStyle/>
            <a:p>
              <a:pPr>
                <a:spcBef>
                  <a:spcPct val="50000"/>
                </a:spcBef>
                <a:defRPr/>
              </a:pPr>
              <a:r>
                <a:rPr lang="en-US" altLang="ko-KR" sz="1600" dirty="0">
                  <a:latin typeface="Arial" pitchFamily="34" charset="0"/>
                  <a:cs typeface="Arial" pitchFamily="34" charset="0"/>
                </a:rPr>
                <a:t>Financing</a:t>
              </a:r>
            </a:p>
          </p:txBody>
        </p:sp>
      </p:grpSp>
      <p:grpSp>
        <p:nvGrpSpPr>
          <p:cNvPr id="3" name="그룹 116"/>
          <p:cNvGrpSpPr/>
          <p:nvPr/>
        </p:nvGrpSpPr>
        <p:grpSpPr>
          <a:xfrm>
            <a:off x="4869260" y="2718882"/>
            <a:ext cx="1577182" cy="398506"/>
            <a:chOff x="3002360" y="5156214"/>
            <a:chExt cx="1577182" cy="633041"/>
          </a:xfrm>
        </p:grpSpPr>
        <p:sp>
          <p:nvSpPr>
            <p:cNvPr id="118" name="AutoShape 18"/>
            <p:cNvSpPr>
              <a:spLocks noChangeArrowheads="1"/>
            </p:cNvSpPr>
            <p:nvPr/>
          </p:nvSpPr>
          <p:spPr bwMode="auto">
            <a:xfrm>
              <a:off x="3002360" y="5156214"/>
              <a:ext cx="1577182" cy="574675"/>
            </a:xfrm>
            <a:prstGeom prst="roundRect">
              <a:avLst>
                <a:gd name="adj" fmla="val 16667"/>
              </a:avLst>
            </a:prstGeom>
            <a:gradFill flip="none" rotWithShape="1">
              <a:gsLst>
                <a:gs pos="0">
                  <a:schemeClr val="accent3">
                    <a:lumMod val="60000"/>
                    <a:lumOff val="40000"/>
                  </a:schemeClr>
                </a:gs>
                <a:gs pos="50000">
                  <a:schemeClr val="accent3">
                    <a:lumMod val="60000"/>
                    <a:lumOff val="40000"/>
                  </a:schemeClr>
                </a:gs>
                <a:gs pos="100000">
                  <a:srgbClr val="92D050"/>
                </a:gs>
              </a:gsLst>
              <a:lin ang="5400000" scaled="1"/>
              <a:tileRect/>
            </a:gra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700">
                <a:solidFill>
                  <a:schemeClr val="lt1"/>
                </a:solidFill>
                <a:latin typeface="Arial" pitchFamily="34" charset="0"/>
                <a:ea typeface="+mn-ea"/>
                <a:cs typeface="Arial" pitchFamily="34" charset="0"/>
              </a:endParaRPr>
            </a:p>
          </p:txBody>
        </p:sp>
        <p:sp>
          <p:nvSpPr>
            <p:cNvPr id="119" name="Text Box 22"/>
            <p:cNvSpPr txBox="1">
              <a:spLocks noChangeArrowheads="1"/>
            </p:cNvSpPr>
            <p:nvPr/>
          </p:nvSpPr>
          <p:spPr bwMode="auto">
            <a:xfrm>
              <a:off x="3500537" y="5251450"/>
              <a:ext cx="604653" cy="537805"/>
            </a:xfrm>
            <a:prstGeom prst="rect">
              <a:avLst/>
            </a:prstGeom>
            <a:noFill/>
            <a:ln w="12700" algn="ctr">
              <a:noFill/>
              <a:miter lim="800000"/>
              <a:headEnd/>
              <a:tailEnd/>
            </a:ln>
            <a:effectLst>
              <a:prstShdw prst="shdw18" dist="17961" dir="13500000">
                <a:schemeClr val="accent1">
                  <a:gamma/>
                  <a:shade val="60000"/>
                  <a:invGamma/>
                  <a:alpha val="50000"/>
                </a:schemeClr>
              </a:prstShdw>
            </a:effectLst>
          </p:spPr>
          <p:txBody>
            <a:bodyPr wrap="none">
              <a:spAutoFit/>
            </a:bodyPr>
            <a:lstStyle/>
            <a:p>
              <a:pPr>
                <a:spcBef>
                  <a:spcPct val="50000"/>
                </a:spcBef>
                <a:defRPr/>
              </a:pPr>
              <a:r>
                <a:rPr lang="en-US" altLang="ko-KR" sz="1600" dirty="0">
                  <a:latin typeface="Arial" pitchFamily="34" charset="0"/>
                  <a:cs typeface="Arial" pitchFamily="34" charset="0"/>
                </a:rPr>
                <a:t>EPC</a:t>
              </a:r>
            </a:p>
          </p:txBody>
        </p:sp>
      </p:grpSp>
      <p:grpSp>
        <p:nvGrpSpPr>
          <p:cNvPr id="4" name="그룹 119"/>
          <p:cNvGrpSpPr/>
          <p:nvPr/>
        </p:nvGrpSpPr>
        <p:grpSpPr>
          <a:xfrm>
            <a:off x="7532629" y="2709237"/>
            <a:ext cx="1577181" cy="398506"/>
            <a:chOff x="7650566" y="4364052"/>
            <a:chExt cx="1577181" cy="633041"/>
          </a:xfrm>
        </p:grpSpPr>
        <p:sp>
          <p:nvSpPr>
            <p:cNvPr id="121" name="AutoShape 20"/>
            <p:cNvSpPr>
              <a:spLocks noChangeArrowheads="1"/>
            </p:cNvSpPr>
            <p:nvPr/>
          </p:nvSpPr>
          <p:spPr bwMode="auto">
            <a:xfrm>
              <a:off x="7650566" y="4364052"/>
              <a:ext cx="1577181" cy="574675"/>
            </a:xfrm>
            <a:prstGeom prst="roundRect">
              <a:avLst>
                <a:gd name="adj" fmla="val 16667"/>
              </a:avLst>
            </a:prstGeom>
            <a:gradFill flip="none" rotWithShape="1">
              <a:gsLst>
                <a:gs pos="0">
                  <a:schemeClr val="accent3">
                    <a:lumMod val="60000"/>
                    <a:lumOff val="40000"/>
                  </a:schemeClr>
                </a:gs>
                <a:gs pos="50000">
                  <a:schemeClr val="accent3">
                    <a:lumMod val="60000"/>
                    <a:lumOff val="40000"/>
                  </a:schemeClr>
                </a:gs>
                <a:gs pos="100000">
                  <a:srgbClr val="92D050"/>
                </a:gs>
              </a:gsLst>
              <a:lin ang="5400000" scaled="1"/>
              <a:tileRect/>
            </a:gra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700">
                <a:solidFill>
                  <a:schemeClr val="lt1"/>
                </a:solidFill>
                <a:latin typeface="Arial" pitchFamily="34" charset="0"/>
                <a:ea typeface="+mn-ea"/>
                <a:cs typeface="Arial" pitchFamily="34" charset="0"/>
              </a:endParaRPr>
            </a:p>
          </p:txBody>
        </p:sp>
        <p:sp>
          <p:nvSpPr>
            <p:cNvPr id="122" name="Text Box 23"/>
            <p:cNvSpPr txBox="1">
              <a:spLocks noChangeArrowheads="1"/>
            </p:cNvSpPr>
            <p:nvPr/>
          </p:nvSpPr>
          <p:spPr bwMode="auto">
            <a:xfrm>
              <a:off x="8127016" y="4459288"/>
              <a:ext cx="663963" cy="537805"/>
            </a:xfrm>
            <a:prstGeom prst="rect">
              <a:avLst/>
            </a:prstGeom>
            <a:noFill/>
            <a:ln w="12700" algn="ctr">
              <a:noFill/>
              <a:miter lim="800000"/>
              <a:headEnd/>
              <a:tailEnd/>
            </a:ln>
            <a:effectLst>
              <a:prstShdw prst="shdw18" dist="17961" dir="13500000">
                <a:schemeClr val="accent1">
                  <a:gamma/>
                  <a:shade val="60000"/>
                  <a:invGamma/>
                  <a:alpha val="50000"/>
                </a:schemeClr>
              </a:prstShdw>
            </a:effectLst>
          </p:spPr>
          <p:txBody>
            <a:bodyPr wrap="none">
              <a:spAutoFit/>
            </a:bodyPr>
            <a:lstStyle/>
            <a:p>
              <a:pPr>
                <a:spcBef>
                  <a:spcPct val="50000"/>
                </a:spcBef>
                <a:defRPr/>
              </a:pPr>
              <a:r>
                <a:rPr lang="en-US" altLang="ko-KR" sz="1600" dirty="0">
                  <a:latin typeface="Arial" pitchFamily="34" charset="0"/>
                  <a:cs typeface="Arial" pitchFamily="34" charset="0"/>
                </a:rPr>
                <a:t>O</a:t>
              </a:r>
              <a:r>
                <a:rPr lang="en-US" altLang="ko-KR" sz="1600" dirty="0">
                  <a:latin typeface="Arial" pitchFamily="34" charset="0"/>
                  <a:ea typeface="굴림체" pitchFamily="49" charset="-127"/>
                  <a:cs typeface="Arial" pitchFamily="34" charset="0"/>
                </a:rPr>
                <a:t>&amp;</a:t>
              </a:r>
              <a:r>
                <a:rPr lang="en-US" altLang="ko-KR" sz="1600" dirty="0">
                  <a:latin typeface="Arial" pitchFamily="34" charset="0"/>
                  <a:cs typeface="Arial" pitchFamily="34" charset="0"/>
                </a:rPr>
                <a:t>M</a:t>
              </a:r>
            </a:p>
          </p:txBody>
        </p:sp>
      </p:grpSp>
      <p:grpSp>
        <p:nvGrpSpPr>
          <p:cNvPr id="5" name="그룹 51"/>
          <p:cNvGrpSpPr/>
          <p:nvPr/>
        </p:nvGrpSpPr>
        <p:grpSpPr>
          <a:xfrm>
            <a:off x="5618554" y="1934797"/>
            <a:ext cx="2742679" cy="670379"/>
            <a:chOff x="373062" y="990600"/>
            <a:chExt cx="2742679" cy="674639"/>
          </a:xfrm>
        </p:grpSpPr>
        <p:sp>
          <p:nvSpPr>
            <p:cNvPr id="127" name="모서리가 둥근 직사각형 126"/>
            <p:cNvSpPr/>
            <p:nvPr/>
          </p:nvSpPr>
          <p:spPr>
            <a:xfrm>
              <a:off x="373062" y="990600"/>
              <a:ext cx="2742679" cy="674639"/>
            </a:xfrm>
            <a:prstGeom prst="roundRect">
              <a:avLst>
                <a:gd name="adj" fmla="val 50000"/>
              </a:avLst>
            </a:prstGeom>
            <a:gradFill flip="none" rotWithShape="1">
              <a:gsLst>
                <a:gs pos="0">
                  <a:schemeClr val="accent5">
                    <a:lumMod val="60000"/>
                    <a:lumOff val="40000"/>
                  </a:schemeClr>
                </a:gs>
                <a:gs pos="50000">
                  <a:schemeClr val="accent5">
                    <a:lumMod val="60000"/>
                    <a:lumOff val="40000"/>
                  </a:schemeClr>
                </a:gs>
                <a:gs pos="100000">
                  <a:schemeClr val="accent5">
                    <a:lumMod val="75000"/>
                  </a:schemeClr>
                </a:gs>
              </a:gsLst>
              <a:lin ang="5400000" scaled="1"/>
              <a:tileRect/>
            </a:gradFill>
            <a:ln>
              <a:solidFill>
                <a:schemeClr val="bg1"/>
              </a:solidFill>
            </a:ln>
            <a:effectLst>
              <a:reflection blurRad="6350" stA="50000" endA="300" endPos="38500" dist="508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sp>
          <p:nvSpPr>
            <p:cNvPr id="128" name="TextBox 127"/>
            <p:cNvSpPr txBox="1"/>
            <p:nvPr/>
          </p:nvSpPr>
          <p:spPr>
            <a:xfrm>
              <a:off x="684707" y="1075828"/>
              <a:ext cx="2146742" cy="480085"/>
            </a:xfrm>
            <a:prstGeom prst="rect">
              <a:avLst/>
            </a:prstGeom>
            <a:noFill/>
          </p:spPr>
          <p:txBody>
            <a:bodyPr wrap="none" rtlCol="0">
              <a:spAutoFit/>
            </a:bodyPr>
            <a:lstStyle/>
            <a:p>
              <a:pPr lvl="0" fontAlgn="auto" latinLnBrk="0">
                <a:lnSpc>
                  <a:spcPts val="1500"/>
                </a:lnSpc>
                <a:spcBef>
                  <a:spcPts val="0"/>
                </a:spcBef>
                <a:spcAft>
                  <a:spcPts val="0"/>
                </a:spcAft>
                <a:defRPr/>
              </a:pPr>
              <a:r>
                <a:rPr kumimoji="0" lang="en-US" altLang="ko-KR" kern="0" dirty="0" smtClean="0">
                  <a:latin typeface="Arial" pitchFamily="34" charset="0"/>
                  <a:ea typeface="맑은 고딕"/>
                  <a:cs typeface="Arial" pitchFamily="34" charset="0"/>
                </a:rPr>
                <a:t>KEPCO</a:t>
              </a:r>
            </a:p>
            <a:p>
              <a:pPr lvl="0" fontAlgn="auto" latinLnBrk="0">
                <a:lnSpc>
                  <a:spcPts val="1500"/>
                </a:lnSpc>
                <a:spcBef>
                  <a:spcPts val="0"/>
                </a:spcBef>
                <a:spcAft>
                  <a:spcPts val="0"/>
                </a:spcAft>
                <a:defRPr/>
              </a:pPr>
              <a:r>
                <a:rPr kumimoji="0" lang="en-US" altLang="ko-KR" kern="0" dirty="0" smtClean="0">
                  <a:latin typeface="Arial" pitchFamily="34" charset="0"/>
                  <a:ea typeface="맑은 고딕"/>
                  <a:cs typeface="Arial" pitchFamily="34" charset="0"/>
                </a:rPr>
                <a:t>Project Developer</a:t>
              </a:r>
            </a:p>
          </p:txBody>
        </p:sp>
        <p:sp>
          <p:nvSpPr>
            <p:cNvPr id="129" name="모서리가 둥근 직사각형 128"/>
            <p:cNvSpPr/>
            <p:nvPr/>
          </p:nvSpPr>
          <p:spPr>
            <a:xfrm>
              <a:off x="517462" y="1026738"/>
              <a:ext cx="897763" cy="500081"/>
            </a:xfrm>
            <a:prstGeom prst="roundRect">
              <a:avLst>
                <a:gd name="adj" fmla="val 50000"/>
              </a:avLst>
            </a:prstGeom>
            <a:gradFill flip="none" rotWithShape="1">
              <a:gsLst>
                <a:gs pos="0">
                  <a:schemeClr val="bg1"/>
                </a:gs>
                <a:gs pos="50000">
                  <a:schemeClr val="bg1">
                    <a:alpha val="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grpSp>
      <p:pic>
        <p:nvPicPr>
          <p:cNvPr id="1028" name="Picture 4"/>
          <p:cNvPicPr>
            <a:picLocks noChangeAspect="1" noChangeArrowheads="1"/>
          </p:cNvPicPr>
          <p:nvPr/>
        </p:nvPicPr>
        <p:blipFill>
          <a:blip r:embed="rId3" cstate="print"/>
          <a:srcRect/>
          <a:stretch>
            <a:fillRect/>
          </a:stretch>
        </p:blipFill>
        <p:spPr bwMode="auto">
          <a:xfrm>
            <a:off x="6392654" y="4951566"/>
            <a:ext cx="2552698" cy="1535498"/>
          </a:xfrm>
          <a:prstGeom prst="rect">
            <a:avLst/>
          </a:prstGeom>
          <a:noFill/>
          <a:ln w="9525">
            <a:noFill/>
            <a:miter lim="800000"/>
            <a:headEnd/>
            <a:tailEnd/>
          </a:ln>
        </p:spPr>
      </p:pic>
      <p:grpSp>
        <p:nvGrpSpPr>
          <p:cNvPr id="7" name="그룹 132"/>
          <p:cNvGrpSpPr/>
          <p:nvPr/>
        </p:nvGrpSpPr>
        <p:grpSpPr>
          <a:xfrm>
            <a:off x="7504023" y="1440019"/>
            <a:ext cx="1577182" cy="395386"/>
            <a:chOff x="5326460" y="5156214"/>
            <a:chExt cx="1577182" cy="628085"/>
          </a:xfrm>
        </p:grpSpPr>
        <p:sp>
          <p:nvSpPr>
            <p:cNvPr id="134" name="AutoShape 19"/>
            <p:cNvSpPr>
              <a:spLocks noChangeArrowheads="1"/>
            </p:cNvSpPr>
            <p:nvPr/>
          </p:nvSpPr>
          <p:spPr bwMode="auto">
            <a:xfrm>
              <a:off x="5326460" y="5156214"/>
              <a:ext cx="1577182" cy="574675"/>
            </a:xfrm>
            <a:prstGeom prst="roundRect">
              <a:avLst>
                <a:gd name="adj" fmla="val 16667"/>
              </a:avLst>
            </a:prstGeom>
            <a:gradFill flip="none" rotWithShape="1">
              <a:gsLst>
                <a:gs pos="0">
                  <a:schemeClr val="accent3">
                    <a:lumMod val="60000"/>
                    <a:lumOff val="40000"/>
                  </a:schemeClr>
                </a:gs>
                <a:gs pos="50000">
                  <a:schemeClr val="accent3">
                    <a:lumMod val="60000"/>
                    <a:lumOff val="40000"/>
                  </a:schemeClr>
                </a:gs>
                <a:gs pos="100000">
                  <a:srgbClr val="92D050"/>
                </a:gs>
              </a:gsLst>
              <a:lin ang="5400000" scaled="1"/>
              <a:tileRect/>
            </a:gra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700">
                <a:solidFill>
                  <a:schemeClr val="lt1"/>
                </a:solidFill>
                <a:latin typeface="Arial" pitchFamily="34" charset="0"/>
                <a:ea typeface="+mn-ea"/>
                <a:cs typeface="Arial" pitchFamily="34" charset="0"/>
              </a:endParaRPr>
            </a:p>
          </p:txBody>
        </p:sp>
        <p:sp>
          <p:nvSpPr>
            <p:cNvPr id="135" name="Text Box 24"/>
            <p:cNvSpPr txBox="1">
              <a:spLocks noChangeArrowheads="1"/>
            </p:cNvSpPr>
            <p:nvPr/>
          </p:nvSpPr>
          <p:spPr bwMode="auto">
            <a:xfrm>
              <a:off x="5441815" y="5246494"/>
              <a:ext cx="1346843" cy="537805"/>
            </a:xfrm>
            <a:prstGeom prst="rect">
              <a:avLst/>
            </a:prstGeom>
            <a:noFill/>
            <a:ln w="12700" algn="ctr">
              <a:noFill/>
              <a:miter lim="800000"/>
              <a:headEnd/>
              <a:tailEnd/>
            </a:ln>
            <a:effectLst>
              <a:prstShdw prst="shdw18" dist="17961" dir="13500000">
                <a:schemeClr val="accent1">
                  <a:gamma/>
                  <a:shade val="60000"/>
                  <a:invGamma/>
                  <a:alpha val="50000"/>
                </a:schemeClr>
              </a:prstShdw>
            </a:effectLst>
          </p:spPr>
          <p:txBody>
            <a:bodyPr wrap="none">
              <a:spAutoFit/>
            </a:bodyPr>
            <a:lstStyle/>
            <a:p>
              <a:pPr>
                <a:spcBef>
                  <a:spcPct val="50000"/>
                </a:spcBef>
                <a:defRPr/>
              </a:pPr>
              <a:r>
                <a:rPr lang="en-US" altLang="ko-KR" sz="1600" dirty="0">
                  <a:latin typeface="Arial" pitchFamily="34" charset="0"/>
                  <a:cs typeface="Arial" pitchFamily="34" charset="0"/>
                </a:rPr>
                <a:t>Fuel Supply</a:t>
              </a:r>
            </a:p>
          </p:txBody>
        </p:sp>
      </p:grpSp>
      <p:sp>
        <p:nvSpPr>
          <p:cNvPr id="37" name="모서리가 둥근 직사각형 36"/>
          <p:cNvSpPr/>
          <p:nvPr/>
        </p:nvSpPr>
        <p:spPr>
          <a:xfrm>
            <a:off x="400561" y="3570973"/>
            <a:ext cx="8850310" cy="776738"/>
          </a:xfrm>
          <a:prstGeom prst="roundRect">
            <a:avLst>
              <a:gd name="adj" fmla="val 4588"/>
            </a:avLst>
          </a:prstGeom>
          <a:gradFill flip="none" rotWithShape="1">
            <a:gsLst>
              <a:gs pos="0">
                <a:schemeClr val="bg1">
                  <a:alpha val="60000"/>
                </a:schemeClr>
              </a:gs>
              <a:gs pos="50000">
                <a:schemeClr val="bg1"/>
              </a:gs>
              <a:gs pos="100000">
                <a:schemeClr val="accent1">
                  <a:lumMod val="20000"/>
                  <a:lumOff val="80000"/>
                </a:schemeClr>
              </a:gs>
            </a:gsLst>
            <a:lin ang="2700000" scaled="1"/>
            <a:tileRect/>
          </a:gradFill>
          <a:ln w="25400" cap="flat" cmpd="sng" algn="ctr">
            <a:gradFill flip="none" rotWithShape="1">
              <a:gsLst>
                <a:gs pos="0">
                  <a:schemeClr val="tx2">
                    <a:lumMod val="50000"/>
                  </a:schemeClr>
                </a:gs>
                <a:gs pos="50000">
                  <a:schemeClr val="accent1">
                    <a:lumMod val="75000"/>
                  </a:schemeClr>
                </a:gs>
                <a:gs pos="100000">
                  <a:schemeClr val="tx2">
                    <a:lumMod val="40000"/>
                    <a:lumOff val="60000"/>
                  </a:schemeClr>
                </a:gs>
              </a:gsLst>
              <a:lin ang="5400000" scaled="1"/>
              <a:tileRect/>
            </a:gradFill>
            <a:prstDash val="solid"/>
          </a:ln>
          <a:effectLst>
            <a:glow rad="63500">
              <a:schemeClr val="accent1">
                <a:satMod val="175000"/>
                <a:alpha val="40000"/>
              </a:schemeClr>
            </a:glo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Text" lastClr="000000"/>
              </a:solidFill>
              <a:effectLst/>
              <a:uLnTx/>
              <a:uFillTx/>
              <a:latin typeface="Arial" pitchFamily="34" charset="0"/>
              <a:ea typeface="맑은 고딕"/>
              <a:cs typeface="Arial" pitchFamily="34" charset="0"/>
            </a:endParaRPr>
          </a:p>
        </p:txBody>
      </p:sp>
      <p:sp>
        <p:nvSpPr>
          <p:cNvPr id="38" name="직사각형 37"/>
          <p:cNvSpPr/>
          <p:nvPr/>
        </p:nvSpPr>
        <p:spPr bwMode="auto">
          <a:xfrm>
            <a:off x="425320" y="3558503"/>
            <a:ext cx="5169905" cy="158991"/>
          </a:xfrm>
          <a:prstGeom prst="rect">
            <a:avLst/>
          </a:prstGeom>
          <a:gradFill flip="none" rotWithShape="1">
            <a:gsLst>
              <a:gs pos="0">
                <a:sysClr val="window" lastClr="FFFFFF">
                  <a:alpha val="0"/>
                </a:sysClr>
              </a:gs>
              <a:gs pos="50000">
                <a:schemeClr val="tx2">
                  <a:lumMod val="60000"/>
                  <a:lumOff val="40000"/>
                </a:schemeClr>
              </a:gs>
              <a:gs pos="100000">
                <a:sysClr val="window" lastClr="FFFFFF">
                  <a:alpha val="0"/>
                </a:sysClr>
              </a:gs>
            </a:gsLst>
            <a:lin ang="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 lastClr="FFFFFF"/>
              </a:solidFill>
              <a:effectLst/>
              <a:uLnTx/>
              <a:uFillTx/>
              <a:latin typeface="Arial" pitchFamily="34" charset="0"/>
              <a:ea typeface="맑은 고딕"/>
              <a:cs typeface="Arial" pitchFamily="34" charset="0"/>
            </a:endParaRPr>
          </a:p>
        </p:txBody>
      </p:sp>
      <p:sp>
        <p:nvSpPr>
          <p:cNvPr id="39" name="모서리가 둥근 직사각형 38"/>
          <p:cNvSpPr/>
          <p:nvPr/>
        </p:nvSpPr>
        <p:spPr>
          <a:xfrm>
            <a:off x="507870" y="3365072"/>
            <a:ext cx="3733449" cy="495299"/>
          </a:xfrm>
          <a:prstGeom prst="roundRect">
            <a:avLst>
              <a:gd name="adj" fmla="val 50000"/>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sp>
        <p:nvSpPr>
          <p:cNvPr id="40" name="모서리가 둥근 직사각형 39"/>
          <p:cNvSpPr/>
          <p:nvPr/>
        </p:nvSpPr>
        <p:spPr>
          <a:xfrm>
            <a:off x="575863" y="3420663"/>
            <a:ext cx="670833" cy="354310"/>
          </a:xfrm>
          <a:prstGeom prst="roundRect">
            <a:avLst>
              <a:gd name="adj" fmla="val 50000"/>
            </a:avLst>
          </a:prstGeom>
          <a:gradFill flip="none" rotWithShape="1">
            <a:gsLst>
              <a:gs pos="0">
                <a:schemeClr val="bg1"/>
              </a:gs>
              <a:gs pos="50000">
                <a:schemeClr val="bg1">
                  <a:alpha val="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sp>
        <p:nvSpPr>
          <p:cNvPr id="41" name="TextBox 40"/>
          <p:cNvSpPr txBox="1"/>
          <p:nvPr/>
        </p:nvSpPr>
        <p:spPr>
          <a:xfrm>
            <a:off x="690114" y="3397439"/>
            <a:ext cx="3674853" cy="646331"/>
          </a:xfrm>
          <a:prstGeom prst="rect">
            <a:avLst/>
          </a:prstGeom>
          <a:noFill/>
        </p:spPr>
        <p:txBody>
          <a:bodyPr wrap="square" rtlCol="0">
            <a:spAutoFit/>
          </a:bodyPr>
          <a:lstStyle/>
          <a:p>
            <a:pPr algn="l" fontAlgn="auto" latinLnBrk="0">
              <a:spcBef>
                <a:spcPts val="0"/>
              </a:spcBef>
              <a:spcAft>
                <a:spcPts val="0"/>
              </a:spcAft>
              <a:defRPr/>
            </a:pPr>
            <a:r>
              <a:rPr kumimoji="0" lang="en-US" altLang="ko-KR" dirty="0" smtClean="0">
                <a:solidFill>
                  <a:schemeClr val="bg1"/>
                </a:solidFill>
                <a:latin typeface="Arial" pitchFamily="34" charset="0"/>
                <a:cs typeface="Arial" pitchFamily="34" charset="0"/>
              </a:rPr>
              <a:t>  Resources Development</a:t>
            </a:r>
          </a:p>
          <a:p>
            <a:pPr lvl="0" fontAlgn="auto" latinLnBrk="0">
              <a:spcBef>
                <a:spcPts val="0"/>
              </a:spcBef>
              <a:spcAft>
                <a:spcPts val="0"/>
              </a:spcAft>
              <a:defRPr/>
            </a:pPr>
            <a:endParaRPr kumimoji="0" lang="en-US" altLang="ko-KR"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endParaRPr>
          </a:p>
        </p:txBody>
      </p:sp>
      <p:sp>
        <p:nvSpPr>
          <p:cNvPr id="42" name="Rectangle 5"/>
          <p:cNvSpPr>
            <a:spLocks noChangeArrowheads="1"/>
          </p:cNvSpPr>
          <p:nvPr/>
        </p:nvSpPr>
        <p:spPr bwMode="auto">
          <a:xfrm>
            <a:off x="705985" y="3896954"/>
            <a:ext cx="3917739" cy="392415"/>
          </a:xfrm>
          <a:prstGeom prst="rect">
            <a:avLst/>
          </a:prstGeom>
          <a:noFill/>
          <a:ln w="9525">
            <a:noFill/>
            <a:miter lim="800000"/>
            <a:headEnd/>
            <a:tailEnd/>
          </a:ln>
          <a:effectLst/>
        </p:spPr>
        <p:txBody>
          <a:bodyPr wrap="none" lIns="0" tIns="0" rIns="0" bIns="0">
            <a:spAutoFit/>
          </a:bodyPr>
          <a:lstStyle/>
          <a:p>
            <a:pPr marL="396875" lvl="0" indent="-396875" algn="l" eaLnBrk="0" latinLnBrk="0" hangingPunct="0">
              <a:lnSpc>
                <a:spcPct val="150000"/>
              </a:lnSpc>
              <a:spcBef>
                <a:spcPts val="0"/>
              </a:spcBef>
              <a:buClr>
                <a:srgbClr val="FF9933"/>
              </a:buClr>
              <a:buSzPct val="110000"/>
              <a:buFont typeface="Wingdings" pitchFamily="2" charset="2"/>
              <a:buChar char="v"/>
              <a:defRPr/>
            </a:pPr>
            <a:r>
              <a:rPr kumimoji="0" lang="en-US" altLang="ko-KR" sz="1700" kern="0" dirty="0" smtClean="0">
                <a:latin typeface="Arial" pitchFamily="34" charset="0"/>
                <a:cs typeface="Arial" pitchFamily="34" charset="0"/>
              </a:rPr>
              <a:t>Coal, Gas </a:t>
            </a:r>
            <a:r>
              <a:rPr kumimoji="0" lang="en-US" altLang="ko-KR" sz="1700" kern="0" dirty="0" smtClean="0">
                <a:latin typeface="Arial" pitchFamily="34" charset="0"/>
                <a:ea typeface="굴림체" pitchFamily="49" charset="-127"/>
                <a:cs typeface="Arial" pitchFamily="34" charset="0"/>
              </a:rPr>
              <a:t>&amp;</a:t>
            </a:r>
            <a:r>
              <a:rPr kumimoji="0" lang="en-US" altLang="ko-KR" sz="1700" kern="0" dirty="0" smtClean="0">
                <a:latin typeface="Arial" pitchFamily="34" charset="0"/>
                <a:cs typeface="Arial" pitchFamily="34" charset="0"/>
              </a:rPr>
              <a:t> Uranium</a:t>
            </a:r>
            <a:r>
              <a:rPr kumimoji="0" lang="en-US" altLang="ko-KR" sz="1600" kern="0" dirty="0" smtClean="0">
                <a:latin typeface="Arial" pitchFamily="34" charset="0"/>
                <a:cs typeface="Arial" pitchFamily="34" charset="0"/>
              </a:rPr>
              <a:t> Development</a:t>
            </a:r>
            <a:endParaRPr kumimoji="0" lang="en-US" altLang="ko-KR" sz="1600" kern="0" dirty="0" smtClean="0">
              <a:effectLst>
                <a:outerShdw blurRad="38100" dist="38100" dir="2700000" algn="tl">
                  <a:srgbClr val="C0C0C0"/>
                </a:outerShd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reeform 2"/>
          <p:cNvSpPr>
            <a:spLocks noEditPoints="1"/>
          </p:cNvSpPr>
          <p:nvPr/>
        </p:nvSpPr>
        <p:spPr bwMode="auto">
          <a:xfrm>
            <a:off x="309533" y="1571612"/>
            <a:ext cx="8929688" cy="4319588"/>
          </a:xfrm>
          <a:custGeom>
            <a:avLst/>
            <a:gdLst>
              <a:gd name="T0" fmla="*/ 2147483647 w 4727"/>
              <a:gd name="T1" fmla="*/ 2147483647 h 1875"/>
              <a:gd name="T2" fmla="*/ 2147483647 w 4727"/>
              <a:gd name="T3" fmla="*/ 2147483647 h 1875"/>
              <a:gd name="T4" fmla="*/ 2147483647 w 4727"/>
              <a:gd name="T5" fmla="*/ 2147483647 h 1875"/>
              <a:gd name="T6" fmla="*/ 2147483647 w 4727"/>
              <a:gd name="T7" fmla="*/ 2147483647 h 1875"/>
              <a:gd name="T8" fmla="*/ 2147483647 w 4727"/>
              <a:gd name="T9" fmla="*/ 2147483647 h 1875"/>
              <a:gd name="T10" fmla="*/ 2147483647 w 4727"/>
              <a:gd name="T11" fmla="*/ 2147483647 h 1875"/>
              <a:gd name="T12" fmla="*/ 2147483647 w 4727"/>
              <a:gd name="T13" fmla="*/ 2147483647 h 1875"/>
              <a:gd name="T14" fmla="*/ 2147483647 w 4727"/>
              <a:gd name="T15" fmla="*/ 2147483647 h 1875"/>
              <a:gd name="T16" fmla="*/ 2147483647 w 4727"/>
              <a:gd name="T17" fmla="*/ 2147483647 h 1875"/>
              <a:gd name="T18" fmla="*/ 2147483647 w 4727"/>
              <a:gd name="T19" fmla="*/ 2147483647 h 1875"/>
              <a:gd name="T20" fmla="*/ 2147483647 w 4727"/>
              <a:gd name="T21" fmla="*/ 2147483647 h 1875"/>
              <a:gd name="T22" fmla="*/ 2147483647 w 4727"/>
              <a:gd name="T23" fmla="*/ 2147483647 h 1875"/>
              <a:gd name="T24" fmla="*/ 2147483647 w 4727"/>
              <a:gd name="T25" fmla="*/ 2147483647 h 1875"/>
              <a:gd name="T26" fmla="*/ 2147483647 w 4727"/>
              <a:gd name="T27" fmla="*/ 2147483647 h 1875"/>
              <a:gd name="T28" fmla="*/ 2147483647 w 4727"/>
              <a:gd name="T29" fmla="*/ 2147483647 h 1875"/>
              <a:gd name="T30" fmla="*/ 2147483647 w 4727"/>
              <a:gd name="T31" fmla="*/ 2147483647 h 1875"/>
              <a:gd name="T32" fmla="*/ 2147483647 w 4727"/>
              <a:gd name="T33" fmla="*/ 2147483647 h 1875"/>
              <a:gd name="T34" fmla="*/ 2147483647 w 4727"/>
              <a:gd name="T35" fmla="*/ 2147483647 h 1875"/>
              <a:gd name="T36" fmla="*/ 2147483647 w 4727"/>
              <a:gd name="T37" fmla="*/ 2147483647 h 1875"/>
              <a:gd name="T38" fmla="*/ 2147483647 w 4727"/>
              <a:gd name="T39" fmla="*/ 2147483647 h 1875"/>
              <a:gd name="T40" fmla="*/ 2147483647 w 4727"/>
              <a:gd name="T41" fmla="*/ 2147483647 h 1875"/>
              <a:gd name="T42" fmla="*/ 2147483647 w 4727"/>
              <a:gd name="T43" fmla="*/ 2147483647 h 1875"/>
              <a:gd name="T44" fmla="*/ 2147483647 w 4727"/>
              <a:gd name="T45" fmla="*/ 2147483647 h 1875"/>
              <a:gd name="T46" fmla="*/ 2147483647 w 4727"/>
              <a:gd name="T47" fmla="*/ 2147483647 h 1875"/>
              <a:gd name="T48" fmla="*/ 2147483647 w 4727"/>
              <a:gd name="T49" fmla="*/ 2147483647 h 1875"/>
              <a:gd name="T50" fmla="*/ 2147483647 w 4727"/>
              <a:gd name="T51" fmla="*/ 2147483647 h 1875"/>
              <a:gd name="T52" fmla="*/ 2147483647 w 4727"/>
              <a:gd name="T53" fmla="*/ 2147483647 h 1875"/>
              <a:gd name="T54" fmla="*/ 2147483647 w 4727"/>
              <a:gd name="T55" fmla="*/ 2147483647 h 1875"/>
              <a:gd name="T56" fmla="*/ 2147483647 w 4727"/>
              <a:gd name="T57" fmla="*/ 2147483647 h 1875"/>
              <a:gd name="T58" fmla="*/ 2147483647 w 4727"/>
              <a:gd name="T59" fmla="*/ 2147483647 h 1875"/>
              <a:gd name="T60" fmla="*/ 2147483647 w 4727"/>
              <a:gd name="T61" fmla="*/ 2147483647 h 1875"/>
              <a:gd name="T62" fmla="*/ 2147483647 w 4727"/>
              <a:gd name="T63" fmla="*/ 2147483647 h 1875"/>
              <a:gd name="T64" fmla="*/ 2147483647 w 4727"/>
              <a:gd name="T65" fmla="*/ 2147483647 h 1875"/>
              <a:gd name="T66" fmla="*/ 2147483647 w 4727"/>
              <a:gd name="T67" fmla="*/ 2147483647 h 1875"/>
              <a:gd name="T68" fmla="*/ 2147483647 w 4727"/>
              <a:gd name="T69" fmla="*/ 2147483647 h 1875"/>
              <a:gd name="T70" fmla="*/ 2147483647 w 4727"/>
              <a:gd name="T71" fmla="*/ 2147483647 h 1875"/>
              <a:gd name="T72" fmla="*/ 2147483647 w 4727"/>
              <a:gd name="T73" fmla="*/ 2147483647 h 1875"/>
              <a:gd name="T74" fmla="*/ 2147483647 w 4727"/>
              <a:gd name="T75" fmla="*/ 2147483647 h 1875"/>
              <a:gd name="T76" fmla="*/ 2147483647 w 4727"/>
              <a:gd name="T77" fmla="*/ 2147483647 h 1875"/>
              <a:gd name="T78" fmla="*/ 2147483647 w 4727"/>
              <a:gd name="T79" fmla="*/ 2147483647 h 1875"/>
              <a:gd name="T80" fmla="*/ 2147483647 w 4727"/>
              <a:gd name="T81" fmla="*/ 2147483647 h 1875"/>
              <a:gd name="T82" fmla="*/ 2147483647 w 4727"/>
              <a:gd name="T83" fmla="*/ 2147483647 h 1875"/>
              <a:gd name="T84" fmla="*/ 2147483647 w 4727"/>
              <a:gd name="T85" fmla="*/ 2147483647 h 1875"/>
              <a:gd name="T86" fmla="*/ 2147483647 w 4727"/>
              <a:gd name="T87" fmla="*/ 2147483647 h 1875"/>
              <a:gd name="T88" fmla="*/ 2147483647 w 4727"/>
              <a:gd name="T89" fmla="*/ 2147483647 h 1875"/>
              <a:gd name="T90" fmla="*/ 2147483647 w 4727"/>
              <a:gd name="T91" fmla="*/ 2147483647 h 1875"/>
              <a:gd name="T92" fmla="*/ 2147483647 w 4727"/>
              <a:gd name="T93" fmla="*/ 2147483647 h 1875"/>
              <a:gd name="T94" fmla="*/ 2147483647 w 4727"/>
              <a:gd name="T95" fmla="*/ 2147483647 h 1875"/>
              <a:gd name="T96" fmla="*/ 2147483647 w 4727"/>
              <a:gd name="T97" fmla="*/ 2147483647 h 1875"/>
              <a:gd name="T98" fmla="*/ 2147483647 w 4727"/>
              <a:gd name="T99" fmla="*/ 2147483647 h 1875"/>
              <a:gd name="T100" fmla="*/ 2147483647 w 4727"/>
              <a:gd name="T101" fmla="*/ 2147483647 h 1875"/>
              <a:gd name="T102" fmla="*/ 2147483647 w 4727"/>
              <a:gd name="T103" fmla="*/ 2147483647 h 1875"/>
              <a:gd name="T104" fmla="*/ 2147483647 w 4727"/>
              <a:gd name="T105" fmla="*/ 2147483647 h 1875"/>
              <a:gd name="T106" fmla="*/ 2147483647 w 4727"/>
              <a:gd name="T107" fmla="*/ 2147483647 h 1875"/>
              <a:gd name="T108" fmla="*/ 2147483647 w 4727"/>
              <a:gd name="T109" fmla="*/ 2147483647 h 1875"/>
              <a:gd name="T110" fmla="*/ 2147483647 w 4727"/>
              <a:gd name="T111" fmla="*/ 2147483647 h 1875"/>
              <a:gd name="T112" fmla="*/ 2147483647 w 4727"/>
              <a:gd name="T113" fmla="*/ 2147483647 h 1875"/>
              <a:gd name="T114" fmla="*/ 2147483647 w 4727"/>
              <a:gd name="T115" fmla="*/ 2147483647 h 1875"/>
              <a:gd name="T116" fmla="*/ 2147483647 w 4727"/>
              <a:gd name="T117" fmla="*/ 2147483647 h 1875"/>
              <a:gd name="T118" fmla="*/ 2147483647 w 4727"/>
              <a:gd name="T119" fmla="*/ 2147483647 h 1875"/>
              <a:gd name="T120" fmla="*/ 2147483647 w 4727"/>
              <a:gd name="T121" fmla="*/ 2147483647 h 18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27"/>
              <a:gd name="T184" fmla="*/ 0 h 1875"/>
              <a:gd name="T185" fmla="*/ 4727 w 4727"/>
              <a:gd name="T186" fmla="*/ 1875 h 18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27" h="1875">
                <a:moveTo>
                  <a:pt x="1675" y="1163"/>
                </a:moveTo>
                <a:lnTo>
                  <a:pt x="1669" y="1219"/>
                </a:lnTo>
                <a:lnTo>
                  <a:pt x="1645" y="1237"/>
                </a:lnTo>
                <a:lnTo>
                  <a:pt x="1640" y="1251"/>
                </a:lnTo>
                <a:lnTo>
                  <a:pt x="1621" y="1260"/>
                </a:lnTo>
                <a:lnTo>
                  <a:pt x="1618" y="1267"/>
                </a:lnTo>
                <a:lnTo>
                  <a:pt x="1615" y="1273"/>
                </a:lnTo>
                <a:lnTo>
                  <a:pt x="1610" y="1280"/>
                </a:lnTo>
                <a:lnTo>
                  <a:pt x="1607" y="1285"/>
                </a:lnTo>
                <a:lnTo>
                  <a:pt x="1602" y="1291"/>
                </a:lnTo>
                <a:lnTo>
                  <a:pt x="1596" y="1298"/>
                </a:lnTo>
                <a:lnTo>
                  <a:pt x="1594" y="1305"/>
                </a:lnTo>
                <a:lnTo>
                  <a:pt x="1588" y="1312"/>
                </a:lnTo>
                <a:lnTo>
                  <a:pt x="1599" y="1337"/>
                </a:lnTo>
                <a:lnTo>
                  <a:pt x="1548" y="1398"/>
                </a:lnTo>
                <a:lnTo>
                  <a:pt x="1534" y="1418"/>
                </a:lnTo>
                <a:lnTo>
                  <a:pt x="1526" y="1429"/>
                </a:lnTo>
                <a:lnTo>
                  <a:pt x="1494" y="1436"/>
                </a:lnTo>
                <a:lnTo>
                  <a:pt x="1432" y="1481"/>
                </a:lnTo>
                <a:lnTo>
                  <a:pt x="1415" y="1491"/>
                </a:lnTo>
                <a:lnTo>
                  <a:pt x="1424" y="1518"/>
                </a:lnTo>
                <a:lnTo>
                  <a:pt x="1388" y="1547"/>
                </a:lnTo>
                <a:lnTo>
                  <a:pt x="1367" y="1583"/>
                </a:lnTo>
                <a:lnTo>
                  <a:pt x="1348" y="1601"/>
                </a:lnTo>
                <a:lnTo>
                  <a:pt x="1348" y="1595"/>
                </a:lnTo>
                <a:lnTo>
                  <a:pt x="1351" y="1565"/>
                </a:lnTo>
                <a:lnTo>
                  <a:pt x="1340" y="1585"/>
                </a:lnTo>
                <a:lnTo>
                  <a:pt x="1334" y="1615"/>
                </a:lnTo>
                <a:lnTo>
                  <a:pt x="1299" y="1628"/>
                </a:lnTo>
                <a:lnTo>
                  <a:pt x="1267" y="1622"/>
                </a:lnTo>
                <a:lnTo>
                  <a:pt x="1240" y="1610"/>
                </a:lnTo>
                <a:lnTo>
                  <a:pt x="1251" y="1631"/>
                </a:lnTo>
                <a:lnTo>
                  <a:pt x="1270" y="1640"/>
                </a:lnTo>
                <a:lnTo>
                  <a:pt x="1248" y="1669"/>
                </a:lnTo>
                <a:lnTo>
                  <a:pt x="1240" y="1671"/>
                </a:lnTo>
                <a:lnTo>
                  <a:pt x="1232" y="1674"/>
                </a:lnTo>
                <a:lnTo>
                  <a:pt x="1221" y="1676"/>
                </a:lnTo>
                <a:lnTo>
                  <a:pt x="1213" y="1678"/>
                </a:lnTo>
                <a:lnTo>
                  <a:pt x="1205" y="1678"/>
                </a:lnTo>
                <a:lnTo>
                  <a:pt x="1194" y="1680"/>
                </a:lnTo>
                <a:lnTo>
                  <a:pt x="1186" y="1683"/>
                </a:lnTo>
                <a:lnTo>
                  <a:pt x="1178" y="1685"/>
                </a:lnTo>
                <a:lnTo>
                  <a:pt x="1164" y="1708"/>
                </a:lnTo>
                <a:lnTo>
                  <a:pt x="1156" y="1717"/>
                </a:lnTo>
                <a:lnTo>
                  <a:pt x="1134" y="1712"/>
                </a:lnTo>
                <a:lnTo>
                  <a:pt x="1129" y="1721"/>
                </a:lnTo>
                <a:lnTo>
                  <a:pt x="1140" y="1737"/>
                </a:lnTo>
                <a:lnTo>
                  <a:pt x="1124" y="1742"/>
                </a:lnTo>
                <a:lnTo>
                  <a:pt x="1110" y="1764"/>
                </a:lnTo>
                <a:lnTo>
                  <a:pt x="1086" y="1780"/>
                </a:lnTo>
                <a:lnTo>
                  <a:pt x="1091" y="1800"/>
                </a:lnTo>
                <a:lnTo>
                  <a:pt x="1075" y="1803"/>
                </a:lnTo>
                <a:lnTo>
                  <a:pt x="1059" y="1809"/>
                </a:lnTo>
                <a:lnTo>
                  <a:pt x="1048" y="1818"/>
                </a:lnTo>
                <a:lnTo>
                  <a:pt x="1040" y="1828"/>
                </a:lnTo>
                <a:lnTo>
                  <a:pt x="1032" y="1837"/>
                </a:lnTo>
                <a:lnTo>
                  <a:pt x="1024" y="1846"/>
                </a:lnTo>
                <a:lnTo>
                  <a:pt x="1016" y="1852"/>
                </a:lnTo>
                <a:lnTo>
                  <a:pt x="1005" y="1859"/>
                </a:lnTo>
                <a:lnTo>
                  <a:pt x="1002" y="1839"/>
                </a:lnTo>
                <a:lnTo>
                  <a:pt x="994" y="1834"/>
                </a:lnTo>
                <a:lnTo>
                  <a:pt x="997" y="1787"/>
                </a:lnTo>
                <a:lnTo>
                  <a:pt x="1005" y="1780"/>
                </a:lnTo>
                <a:lnTo>
                  <a:pt x="1016" y="1766"/>
                </a:lnTo>
                <a:lnTo>
                  <a:pt x="1032" y="1728"/>
                </a:lnTo>
                <a:lnTo>
                  <a:pt x="1016" y="1714"/>
                </a:lnTo>
                <a:lnTo>
                  <a:pt x="1016" y="1705"/>
                </a:lnTo>
                <a:lnTo>
                  <a:pt x="1016" y="1696"/>
                </a:lnTo>
                <a:lnTo>
                  <a:pt x="1016" y="1685"/>
                </a:lnTo>
                <a:lnTo>
                  <a:pt x="1018" y="1676"/>
                </a:lnTo>
                <a:lnTo>
                  <a:pt x="1021" y="1667"/>
                </a:lnTo>
                <a:lnTo>
                  <a:pt x="1024" y="1658"/>
                </a:lnTo>
                <a:lnTo>
                  <a:pt x="1026" y="1649"/>
                </a:lnTo>
                <a:lnTo>
                  <a:pt x="1032" y="1640"/>
                </a:lnTo>
                <a:lnTo>
                  <a:pt x="1045" y="1622"/>
                </a:lnTo>
                <a:lnTo>
                  <a:pt x="1051" y="1608"/>
                </a:lnTo>
                <a:lnTo>
                  <a:pt x="1056" y="1597"/>
                </a:lnTo>
                <a:lnTo>
                  <a:pt x="1059" y="1585"/>
                </a:lnTo>
                <a:lnTo>
                  <a:pt x="1062" y="1574"/>
                </a:lnTo>
                <a:lnTo>
                  <a:pt x="1062" y="1563"/>
                </a:lnTo>
                <a:lnTo>
                  <a:pt x="1064" y="1552"/>
                </a:lnTo>
                <a:lnTo>
                  <a:pt x="1064" y="1538"/>
                </a:lnTo>
                <a:lnTo>
                  <a:pt x="1064" y="1524"/>
                </a:lnTo>
                <a:lnTo>
                  <a:pt x="1067" y="1506"/>
                </a:lnTo>
                <a:lnTo>
                  <a:pt x="1070" y="1488"/>
                </a:lnTo>
                <a:lnTo>
                  <a:pt x="1075" y="1470"/>
                </a:lnTo>
                <a:lnTo>
                  <a:pt x="1080" y="1452"/>
                </a:lnTo>
                <a:lnTo>
                  <a:pt x="1083" y="1432"/>
                </a:lnTo>
                <a:lnTo>
                  <a:pt x="1089" y="1414"/>
                </a:lnTo>
                <a:lnTo>
                  <a:pt x="1094" y="1396"/>
                </a:lnTo>
                <a:lnTo>
                  <a:pt x="1097" y="1377"/>
                </a:lnTo>
                <a:lnTo>
                  <a:pt x="1099" y="1350"/>
                </a:lnTo>
                <a:lnTo>
                  <a:pt x="1094" y="1346"/>
                </a:lnTo>
                <a:lnTo>
                  <a:pt x="1086" y="1339"/>
                </a:lnTo>
                <a:lnTo>
                  <a:pt x="1080" y="1332"/>
                </a:lnTo>
                <a:lnTo>
                  <a:pt x="1075" y="1328"/>
                </a:lnTo>
                <a:lnTo>
                  <a:pt x="1070" y="1323"/>
                </a:lnTo>
                <a:lnTo>
                  <a:pt x="1062" y="1319"/>
                </a:lnTo>
                <a:lnTo>
                  <a:pt x="1053" y="1314"/>
                </a:lnTo>
                <a:lnTo>
                  <a:pt x="1045" y="1312"/>
                </a:lnTo>
                <a:lnTo>
                  <a:pt x="1013" y="1278"/>
                </a:lnTo>
                <a:lnTo>
                  <a:pt x="1005" y="1248"/>
                </a:lnTo>
                <a:lnTo>
                  <a:pt x="997" y="1237"/>
                </a:lnTo>
                <a:lnTo>
                  <a:pt x="991" y="1228"/>
                </a:lnTo>
                <a:lnTo>
                  <a:pt x="983" y="1217"/>
                </a:lnTo>
                <a:lnTo>
                  <a:pt x="978" y="1208"/>
                </a:lnTo>
                <a:lnTo>
                  <a:pt x="972" y="1196"/>
                </a:lnTo>
                <a:lnTo>
                  <a:pt x="967" y="1185"/>
                </a:lnTo>
                <a:lnTo>
                  <a:pt x="959" y="1174"/>
                </a:lnTo>
                <a:lnTo>
                  <a:pt x="954" y="1165"/>
                </a:lnTo>
                <a:lnTo>
                  <a:pt x="937" y="1156"/>
                </a:lnTo>
                <a:lnTo>
                  <a:pt x="935" y="1140"/>
                </a:lnTo>
                <a:lnTo>
                  <a:pt x="959" y="1111"/>
                </a:lnTo>
                <a:lnTo>
                  <a:pt x="945" y="1099"/>
                </a:lnTo>
                <a:lnTo>
                  <a:pt x="954" y="1079"/>
                </a:lnTo>
                <a:lnTo>
                  <a:pt x="954" y="1059"/>
                </a:lnTo>
                <a:lnTo>
                  <a:pt x="975" y="1036"/>
                </a:lnTo>
                <a:lnTo>
                  <a:pt x="1005" y="1016"/>
                </a:lnTo>
                <a:lnTo>
                  <a:pt x="999" y="1004"/>
                </a:lnTo>
                <a:lnTo>
                  <a:pt x="1005" y="997"/>
                </a:lnTo>
                <a:lnTo>
                  <a:pt x="1005" y="988"/>
                </a:lnTo>
                <a:lnTo>
                  <a:pt x="1005" y="979"/>
                </a:lnTo>
                <a:lnTo>
                  <a:pt x="1005" y="973"/>
                </a:lnTo>
                <a:lnTo>
                  <a:pt x="1002" y="964"/>
                </a:lnTo>
                <a:lnTo>
                  <a:pt x="1002" y="957"/>
                </a:lnTo>
                <a:lnTo>
                  <a:pt x="999" y="948"/>
                </a:lnTo>
                <a:lnTo>
                  <a:pt x="999" y="939"/>
                </a:lnTo>
                <a:lnTo>
                  <a:pt x="1005" y="925"/>
                </a:lnTo>
                <a:lnTo>
                  <a:pt x="1021" y="927"/>
                </a:lnTo>
                <a:lnTo>
                  <a:pt x="1032" y="914"/>
                </a:lnTo>
                <a:lnTo>
                  <a:pt x="1064" y="893"/>
                </a:lnTo>
                <a:lnTo>
                  <a:pt x="1086" y="889"/>
                </a:lnTo>
                <a:lnTo>
                  <a:pt x="1080" y="909"/>
                </a:lnTo>
                <a:lnTo>
                  <a:pt x="1083" y="921"/>
                </a:lnTo>
                <a:lnTo>
                  <a:pt x="1094" y="930"/>
                </a:lnTo>
                <a:lnTo>
                  <a:pt x="1097" y="927"/>
                </a:lnTo>
                <a:lnTo>
                  <a:pt x="1099" y="909"/>
                </a:lnTo>
                <a:lnTo>
                  <a:pt x="1110" y="898"/>
                </a:lnTo>
                <a:lnTo>
                  <a:pt x="1153" y="898"/>
                </a:lnTo>
                <a:lnTo>
                  <a:pt x="1167" y="909"/>
                </a:lnTo>
                <a:lnTo>
                  <a:pt x="1178" y="907"/>
                </a:lnTo>
                <a:lnTo>
                  <a:pt x="1186" y="907"/>
                </a:lnTo>
                <a:lnTo>
                  <a:pt x="1197" y="905"/>
                </a:lnTo>
                <a:lnTo>
                  <a:pt x="1205" y="902"/>
                </a:lnTo>
                <a:lnTo>
                  <a:pt x="1216" y="900"/>
                </a:lnTo>
                <a:lnTo>
                  <a:pt x="1224" y="898"/>
                </a:lnTo>
                <a:lnTo>
                  <a:pt x="1232" y="896"/>
                </a:lnTo>
                <a:lnTo>
                  <a:pt x="1243" y="893"/>
                </a:lnTo>
                <a:lnTo>
                  <a:pt x="1267" y="916"/>
                </a:lnTo>
                <a:lnTo>
                  <a:pt x="1267" y="936"/>
                </a:lnTo>
                <a:lnTo>
                  <a:pt x="1280" y="939"/>
                </a:lnTo>
                <a:lnTo>
                  <a:pt x="1299" y="954"/>
                </a:lnTo>
                <a:lnTo>
                  <a:pt x="1302" y="964"/>
                </a:lnTo>
                <a:lnTo>
                  <a:pt x="1307" y="979"/>
                </a:lnTo>
                <a:lnTo>
                  <a:pt x="1334" y="991"/>
                </a:lnTo>
                <a:lnTo>
                  <a:pt x="1351" y="988"/>
                </a:lnTo>
                <a:lnTo>
                  <a:pt x="1367" y="988"/>
                </a:lnTo>
                <a:lnTo>
                  <a:pt x="1383" y="991"/>
                </a:lnTo>
                <a:lnTo>
                  <a:pt x="1394" y="995"/>
                </a:lnTo>
                <a:lnTo>
                  <a:pt x="1405" y="1002"/>
                </a:lnTo>
                <a:lnTo>
                  <a:pt x="1413" y="1011"/>
                </a:lnTo>
                <a:lnTo>
                  <a:pt x="1421" y="1020"/>
                </a:lnTo>
                <a:lnTo>
                  <a:pt x="1426" y="1034"/>
                </a:lnTo>
                <a:lnTo>
                  <a:pt x="1432" y="1036"/>
                </a:lnTo>
                <a:lnTo>
                  <a:pt x="1434" y="1049"/>
                </a:lnTo>
                <a:lnTo>
                  <a:pt x="1421" y="1065"/>
                </a:lnTo>
                <a:lnTo>
                  <a:pt x="1410" y="1081"/>
                </a:lnTo>
                <a:lnTo>
                  <a:pt x="1407" y="1097"/>
                </a:lnTo>
                <a:lnTo>
                  <a:pt x="1429" y="1099"/>
                </a:lnTo>
                <a:lnTo>
                  <a:pt x="1434" y="1090"/>
                </a:lnTo>
                <a:lnTo>
                  <a:pt x="1453" y="1083"/>
                </a:lnTo>
                <a:lnTo>
                  <a:pt x="1521" y="1099"/>
                </a:lnTo>
                <a:lnTo>
                  <a:pt x="1529" y="1117"/>
                </a:lnTo>
                <a:lnTo>
                  <a:pt x="1537" y="1117"/>
                </a:lnTo>
                <a:lnTo>
                  <a:pt x="1548" y="1117"/>
                </a:lnTo>
                <a:lnTo>
                  <a:pt x="1556" y="1117"/>
                </a:lnTo>
                <a:lnTo>
                  <a:pt x="1567" y="1117"/>
                </a:lnTo>
                <a:lnTo>
                  <a:pt x="1575" y="1117"/>
                </a:lnTo>
                <a:lnTo>
                  <a:pt x="1586" y="1120"/>
                </a:lnTo>
                <a:lnTo>
                  <a:pt x="1594" y="1120"/>
                </a:lnTo>
                <a:lnTo>
                  <a:pt x="1604" y="1120"/>
                </a:lnTo>
                <a:lnTo>
                  <a:pt x="1610" y="1124"/>
                </a:lnTo>
                <a:lnTo>
                  <a:pt x="1618" y="1129"/>
                </a:lnTo>
                <a:lnTo>
                  <a:pt x="1626" y="1135"/>
                </a:lnTo>
                <a:lnTo>
                  <a:pt x="1634" y="1140"/>
                </a:lnTo>
                <a:lnTo>
                  <a:pt x="1642" y="1144"/>
                </a:lnTo>
                <a:lnTo>
                  <a:pt x="1650" y="1149"/>
                </a:lnTo>
                <a:lnTo>
                  <a:pt x="1659" y="1153"/>
                </a:lnTo>
                <a:lnTo>
                  <a:pt x="1667" y="1158"/>
                </a:lnTo>
                <a:lnTo>
                  <a:pt x="1675" y="1165"/>
                </a:lnTo>
                <a:lnTo>
                  <a:pt x="1675" y="1163"/>
                </a:lnTo>
                <a:close/>
                <a:moveTo>
                  <a:pt x="1021" y="941"/>
                </a:moveTo>
                <a:lnTo>
                  <a:pt x="999" y="945"/>
                </a:lnTo>
                <a:lnTo>
                  <a:pt x="989" y="932"/>
                </a:lnTo>
                <a:lnTo>
                  <a:pt x="962" y="936"/>
                </a:lnTo>
                <a:lnTo>
                  <a:pt x="962" y="945"/>
                </a:lnTo>
                <a:lnTo>
                  <a:pt x="948" y="941"/>
                </a:lnTo>
                <a:lnTo>
                  <a:pt x="935" y="936"/>
                </a:lnTo>
                <a:lnTo>
                  <a:pt x="924" y="932"/>
                </a:lnTo>
                <a:lnTo>
                  <a:pt x="913" y="925"/>
                </a:lnTo>
                <a:lnTo>
                  <a:pt x="905" y="918"/>
                </a:lnTo>
                <a:lnTo>
                  <a:pt x="894" y="911"/>
                </a:lnTo>
                <a:lnTo>
                  <a:pt x="886" y="902"/>
                </a:lnTo>
                <a:lnTo>
                  <a:pt x="875" y="896"/>
                </a:lnTo>
                <a:lnTo>
                  <a:pt x="859" y="880"/>
                </a:lnTo>
                <a:lnTo>
                  <a:pt x="862" y="857"/>
                </a:lnTo>
                <a:lnTo>
                  <a:pt x="840" y="864"/>
                </a:lnTo>
                <a:lnTo>
                  <a:pt x="800" y="839"/>
                </a:lnTo>
                <a:lnTo>
                  <a:pt x="773" y="832"/>
                </a:lnTo>
                <a:lnTo>
                  <a:pt x="759" y="819"/>
                </a:lnTo>
                <a:lnTo>
                  <a:pt x="740" y="805"/>
                </a:lnTo>
                <a:lnTo>
                  <a:pt x="719" y="816"/>
                </a:lnTo>
                <a:lnTo>
                  <a:pt x="708" y="812"/>
                </a:lnTo>
                <a:lnTo>
                  <a:pt x="697" y="805"/>
                </a:lnTo>
                <a:lnTo>
                  <a:pt x="686" y="801"/>
                </a:lnTo>
                <a:lnTo>
                  <a:pt x="675" y="796"/>
                </a:lnTo>
                <a:lnTo>
                  <a:pt x="664" y="792"/>
                </a:lnTo>
                <a:lnTo>
                  <a:pt x="654" y="787"/>
                </a:lnTo>
                <a:lnTo>
                  <a:pt x="640" y="785"/>
                </a:lnTo>
                <a:lnTo>
                  <a:pt x="629" y="783"/>
                </a:lnTo>
                <a:lnTo>
                  <a:pt x="592" y="758"/>
                </a:lnTo>
                <a:lnTo>
                  <a:pt x="589" y="749"/>
                </a:lnTo>
                <a:lnTo>
                  <a:pt x="586" y="742"/>
                </a:lnTo>
                <a:lnTo>
                  <a:pt x="583" y="733"/>
                </a:lnTo>
                <a:lnTo>
                  <a:pt x="578" y="724"/>
                </a:lnTo>
                <a:lnTo>
                  <a:pt x="575" y="715"/>
                </a:lnTo>
                <a:lnTo>
                  <a:pt x="573" y="708"/>
                </a:lnTo>
                <a:lnTo>
                  <a:pt x="570" y="699"/>
                </a:lnTo>
                <a:lnTo>
                  <a:pt x="567" y="692"/>
                </a:lnTo>
                <a:lnTo>
                  <a:pt x="540" y="667"/>
                </a:lnTo>
                <a:lnTo>
                  <a:pt x="519" y="633"/>
                </a:lnTo>
                <a:lnTo>
                  <a:pt x="508" y="613"/>
                </a:lnTo>
                <a:lnTo>
                  <a:pt x="494" y="611"/>
                </a:lnTo>
                <a:lnTo>
                  <a:pt x="484" y="579"/>
                </a:lnTo>
                <a:lnTo>
                  <a:pt x="470" y="556"/>
                </a:lnTo>
                <a:lnTo>
                  <a:pt x="462" y="579"/>
                </a:lnTo>
                <a:lnTo>
                  <a:pt x="478" y="602"/>
                </a:lnTo>
                <a:lnTo>
                  <a:pt x="492" y="633"/>
                </a:lnTo>
                <a:lnTo>
                  <a:pt x="497" y="645"/>
                </a:lnTo>
                <a:lnTo>
                  <a:pt x="508" y="665"/>
                </a:lnTo>
                <a:lnTo>
                  <a:pt x="521" y="679"/>
                </a:lnTo>
                <a:lnTo>
                  <a:pt x="521" y="692"/>
                </a:lnTo>
                <a:lnTo>
                  <a:pt x="497" y="681"/>
                </a:lnTo>
                <a:lnTo>
                  <a:pt x="478" y="636"/>
                </a:lnTo>
                <a:lnTo>
                  <a:pt x="448" y="620"/>
                </a:lnTo>
                <a:lnTo>
                  <a:pt x="454" y="606"/>
                </a:lnTo>
                <a:lnTo>
                  <a:pt x="440" y="579"/>
                </a:lnTo>
                <a:lnTo>
                  <a:pt x="429" y="545"/>
                </a:lnTo>
                <a:lnTo>
                  <a:pt x="421" y="536"/>
                </a:lnTo>
                <a:lnTo>
                  <a:pt x="413" y="527"/>
                </a:lnTo>
                <a:lnTo>
                  <a:pt x="405" y="520"/>
                </a:lnTo>
                <a:lnTo>
                  <a:pt x="397" y="511"/>
                </a:lnTo>
                <a:lnTo>
                  <a:pt x="392" y="502"/>
                </a:lnTo>
                <a:lnTo>
                  <a:pt x="386" y="493"/>
                </a:lnTo>
                <a:lnTo>
                  <a:pt x="384" y="484"/>
                </a:lnTo>
                <a:lnTo>
                  <a:pt x="381" y="473"/>
                </a:lnTo>
                <a:lnTo>
                  <a:pt x="373" y="452"/>
                </a:lnTo>
                <a:lnTo>
                  <a:pt x="367" y="434"/>
                </a:lnTo>
                <a:lnTo>
                  <a:pt x="367" y="416"/>
                </a:lnTo>
                <a:lnTo>
                  <a:pt x="370" y="400"/>
                </a:lnTo>
                <a:lnTo>
                  <a:pt x="375" y="382"/>
                </a:lnTo>
                <a:lnTo>
                  <a:pt x="384" y="364"/>
                </a:lnTo>
                <a:lnTo>
                  <a:pt x="394" y="348"/>
                </a:lnTo>
                <a:lnTo>
                  <a:pt x="402" y="330"/>
                </a:lnTo>
                <a:lnTo>
                  <a:pt x="411" y="317"/>
                </a:lnTo>
                <a:lnTo>
                  <a:pt x="384" y="285"/>
                </a:lnTo>
                <a:lnTo>
                  <a:pt x="346" y="249"/>
                </a:lnTo>
                <a:lnTo>
                  <a:pt x="346" y="231"/>
                </a:lnTo>
                <a:lnTo>
                  <a:pt x="332" y="199"/>
                </a:lnTo>
                <a:lnTo>
                  <a:pt x="324" y="197"/>
                </a:lnTo>
                <a:lnTo>
                  <a:pt x="311" y="195"/>
                </a:lnTo>
                <a:lnTo>
                  <a:pt x="300" y="192"/>
                </a:lnTo>
                <a:lnTo>
                  <a:pt x="286" y="188"/>
                </a:lnTo>
                <a:lnTo>
                  <a:pt x="276" y="183"/>
                </a:lnTo>
                <a:lnTo>
                  <a:pt x="262" y="179"/>
                </a:lnTo>
                <a:lnTo>
                  <a:pt x="251" y="172"/>
                </a:lnTo>
                <a:lnTo>
                  <a:pt x="243" y="167"/>
                </a:lnTo>
                <a:lnTo>
                  <a:pt x="230" y="185"/>
                </a:lnTo>
                <a:lnTo>
                  <a:pt x="205" y="190"/>
                </a:lnTo>
                <a:lnTo>
                  <a:pt x="184" y="188"/>
                </a:lnTo>
                <a:lnTo>
                  <a:pt x="151" y="206"/>
                </a:lnTo>
                <a:lnTo>
                  <a:pt x="130" y="217"/>
                </a:lnTo>
                <a:lnTo>
                  <a:pt x="51" y="240"/>
                </a:lnTo>
                <a:lnTo>
                  <a:pt x="16" y="247"/>
                </a:lnTo>
                <a:lnTo>
                  <a:pt x="0" y="244"/>
                </a:lnTo>
                <a:lnTo>
                  <a:pt x="41" y="228"/>
                </a:lnTo>
                <a:lnTo>
                  <a:pt x="65" y="217"/>
                </a:lnTo>
                <a:lnTo>
                  <a:pt x="78" y="206"/>
                </a:lnTo>
                <a:lnTo>
                  <a:pt x="95" y="197"/>
                </a:lnTo>
                <a:lnTo>
                  <a:pt x="105" y="192"/>
                </a:lnTo>
                <a:lnTo>
                  <a:pt x="97" y="192"/>
                </a:lnTo>
                <a:lnTo>
                  <a:pt x="73" y="192"/>
                </a:lnTo>
                <a:lnTo>
                  <a:pt x="70" y="176"/>
                </a:lnTo>
                <a:lnTo>
                  <a:pt x="100" y="165"/>
                </a:lnTo>
                <a:lnTo>
                  <a:pt x="122" y="156"/>
                </a:lnTo>
                <a:lnTo>
                  <a:pt x="135" y="149"/>
                </a:lnTo>
                <a:lnTo>
                  <a:pt x="124" y="131"/>
                </a:lnTo>
                <a:lnTo>
                  <a:pt x="119" y="120"/>
                </a:lnTo>
                <a:lnTo>
                  <a:pt x="127" y="106"/>
                </a:lnTo>
                <a:lnTo>
                  <a:pt x="146" y="100"/>
                </a:lnTo>
                <a:lnTo>
                  <a:pt x="170" y="106"/>
                </a:lnTo>
                <a:lnTo>
                  <a:pt x="200" y="100"/>
                </a:lnTo>
                <a:lnTo>
                  <a:pt x="200" y="75"/>
                </a:lnTo>
                <a:lnTo>
                  <a:pt x="211" y="61"/>
                </a:lnTo>
                <a:lnTo>
                  <a:pt x="246" y="61"/>
                </a:lnTo>
                <a:lnTo>
                  <a:pt x="278" y="54"/>
                </a:lnTo>
                <a:lnTo>
                  <a:pt x="305" y="54"/>
                </a:lnTo>
                <a:lnTo>
                  <a:pt x="330" y="57"/>
                </a:lnTo>
                <a:lnTo>
                  <a:pt x="354" y="59"/>
                </a:lnTo>
                <a:lnTo>
                  <a:pt x="381" y="61"/>
                </a:lnTo>
                <a:lnTo>
                  <a:pt x="405" y="63"/>
                </a:lnTo>
                <a:lnTo>
                  <a:pt x="432" y="68"/>
                </a:lnTo>
                <a:lnTo>
                  <a:pt x="456" y="72"/>
                </a:lnTo>
                <a:lnTo>
                  <a:pt x="481" y="75"/>
                </a:lnTo>
                <a:lnTo>
                  <a:pt x="500" y="75"/>
                </a:lnTo>
                <a:lnTo>
                  <a:pt x="529" y="70"/>
                </a:lnTo>
                <a:lnTo>
                  <a:pt x="543" y="63"/>
                </a:lnTo>
                <a:lnTo>
                  <a:pt x="554" y="84"/>
                </a:lnTo>
                <a:lnTo>
                  <a:pt x="616" y="81"/>
                </a:lnTo>
                <a:lnTo>
                  <a:pt x="635" y="88"/>
                </a:lnTo>
                <a:lnTo>
                  <a:pt x="616" y="106"/>
                </a:lnTo>
                <a:lnTo>
                  <a:pt x="648" y="113"/>
                </a:lnTo>
                <a:lnTo>
                  <a:pt x="664" y="113"/>
                </a:lnTo>
                <a:lnTo>
                  <a:pt x="683" y="102"/>
                </a:lnTo>
                <a:lnTo>
                  <a:pt x="719" y="113"/>
                </a:lnTo>
                <a:lnTo>
                  <a:pt x="754" y="104"/>
                </a:lnTo>
                <a:lnTo>
                  <a:pt x="786" y="102"/>
                </a:lnTo>
                <a:lnTo>
                  <a:pt x="781" y="88"/>
                </a:lnTo>
                <a:lnTo>
                  <a:pt x="786" y="72"/>
                </a:lnTo>
                <a:lnTo>
                  <a:pt x="800" y="66"/>
                </a:lnTo>
                <a:lnTo>
                  <a:pt x="810" y="79"/>
                </a:lnTo>
                <a:lnTo>
                  <a:pt x="824" y="95"/>
                </a:lnTo>
                <a:lnTo>
                  <a:pt x="829" y="102"/>
                </a:lnTo>
                <a:lnTo>
                  <a:pt x="840" y="88"/>
                </a:lnTo>
                <a:lnTo>
                  <a:pt x="845" y="106"/>
                </a:lnTo>
                <a:lnTo>
                  <a:pt x="872" y="106"/>
                </a:lnTo>
                <a:lnTo>
                  <a:pt x="883" y="88"/>
                </a:lnTo>
                <a:lnTo>
                  <a:pt x="902" y="106"/>
                </a:lnTo>
                <a:lnTo>
                  <a:pt x="889" y="120"/>
                </a:lnTo>
                <a:lnTo>
                  <a:pt x="878" y="118"/>
                </a:lnTo>
                <a:lnTo>
                  <a:pt x="875" y="129"/>
                </a:lnTo>
                <a:lnTo>
                  <a:pt x="845" y="129"/>
                </a:lnTo>
                <a:lnTo>
                  <a:pt x="840" y="142"/>
                </a:lnTo>
                <a:lnTo>
                  <a:pt x="827" y="156"/>
                </a:lnTo>
                <a:lnTo>
                  <a:pt x="802" y="154"/>
                </a:lnTo>
                <a:lnTo>
                  <a:pt x="781" y="142"/>
                </a:lnTo>
                <a:lnTo>
                  <a:pt x="773" y="158"/>
                </a:lnTo>
                <a:lnTo>
                  <a:pt x="800" y="163"/>
                </a:lnTo>
                <a:lnTo>
                  <a:pt x="800" y="190"/>
                </a:lnTo>
                <a:lnTo>
                  <a:pt x="783" y="206"/>
                </a:lnTo>
                <a:lnTo>
                  <a:pt x="797" y="217"/>
                </a:lnTo>
                <a:lnTo>
                  <a:pt x="794" y="240"/>
                </a:lnTo>
                <a:lnTo>
                  <a:pt x="802" y="249"/>
                </a:lnTo>
                <a:lnTo>
                  <a:pt x="824" y="247"/>
                </a:lnTo>
                <a:lnTo>
                  <a:pt x="856" y="258"/>
                </a:lnTo>
                <a:lnTo>
                  <a:pt x="905" y="258"/>
                </a:lnTo>
                <a:lnTo>
                  <a:pt x="910" y="283"/>
                </a:lnTo>
                <a:lnTo>
                  <a:pt x="921" y="292"/>
                </a:lnTo>
                <a:lnTo>
                  <a:pt x="954" y="301"/>
                </a:lnTo>
                <a:lnTo>
                  <a:pt x="964" y="305"/>
                </a:lnTo>
                <a:lnTo>
                  <a:pt x="962" y="285"/>
                </a:lnTo>
                <a:lnTo>
                  <a:pt x="956" y="262"/>
                </a:lnTo>
                <a:lnTo>
                  <a:pt x="967" y="244"/>
                </a:lnTo>
                <a:lnTo>
                  <a:pt x="959" y="217"/>
                </a:lnTo>
                <a:lnTo>
                  <a:pt x="948" y="215"/>
                </a:lnTo>
                <a:lnTo>
                  <a:pt x="962" y="192"/>
                </a:lnTo>
                <a:lnTo>
                  <a:pt x="951" y="170"/>
                </a:lnTo>
                <a:lnTo>
                  <a:pt x="954" y="165"/>
                </a:lnTo>
                <a:lnTo>
                  <a:pt x="967" y="165"/>
                </a:lnTo>
                <a:lnTo>
                  <a:pt x="981" y="165"/>
                </a:lnTo>
                <a:lnTo>
                  <a:pt x="991" y="167"/>
                </a:lnTo>
                <a:lnTo>
                  <a:pt x="1002" y="170"/>
                </a:lnTo>
                <a:lnTo>
                  <a:pt x="1010" y="174"/>
                </a:lnTo>
                <a:lnTo>
                  <a:pt x="1021" y="179"/>
                </a:lnTo>
                <a:lnTo>
                  <a:pt x="1029" y="185"/>
                </a:lnTo>
                <a:lnTo>
                  <a:pt x="1040" y="192"/>
                </a:lnTo>
                <a:lnTo>
                  <a:pt x="1037" y="206"/>
                </a:lnTo>
                <a:lnTo>
                  <a:pt x="1056" y="219"/>
                </a:lnTo>
                <a:lnTo>
                  <a:pt x="1070" y="226"/>
                </a:lnTo>
                <a:lnTo>
                  <a:pt x="1080" y="210"/>
                </a:lnTo>
                <a:lnTo>
                  <a:pt x="1091" y="201"/>
                </a:lnTo>
                <a:lnTo>
                  <a:pt x="1107" y="210"/>
                </a:lnTo>
                <a:lnTo>
                  <a:pt x="1113" y="219"/>
                </a:lnTo>
                <a:lnTo>
                  <a:pt x="1121" y="226"/>
                </a:lnTo>
                <a:lnTo>
                  <a:pt x="1126" y="233"/>
                </a:lnTo>
                <a:lnTo>
                  <a:pt x="1134" y="240"/>
                </a:lnTo>
                <a:lnTo>
                  <a:pt x="1145" y="244"/>
                </a:lnTo>
                <a:lnTo>
                  <a:pt x="1153" y="251"/>
                </a:lnTo>
                <a:lnTo>
                  <a:pt x="1164" y="256"/>
                </a:lnTo>
                <a:lnTo>
                  <a:pt x="1172" y="260"/>
                </a:lnTo>
                <a:lnTo>
                  <a:pt x="1180" y="260"/>
                </a:lnTo>
                <a:lnTo>
                  <a:pt x="1180" y="274"/>
                </a:lnTo>
                <a:lnTo>
                  <a:pt x="1170" y="283"/>
                </a:lnTo>
                <a:lnTo>
                  <a:pt x="1180" y="285"/>
                </a:lnTo>
                <a:lnTo>
                  <a:pt x="1197" y="274"/>
                </a:lnTo>
                <a:lnTo>
                  <a:pt x="1205" y="276"/>
                </a:lnTo>
                <a:lnTo>
                  <a:pt x="1216" y="280"/>
                </a:lnTo>
                <a:lnTo>
                  <a:pt x="1224" y="292"/>
                </a:lnTo>
                <a:lnTo>
                  <a:pt x="1205" y="301"/>
                </a:lnTo>
                <a:lnTo>
                  <a:pt x="1194" y="308"/>
                </a:lnTo>
                <a:lnTo>
                  <a:pt x="1178" y="308"/>
                </a:lnTo>
                <a:lnTo>
                  <a:pt x="1153" y="308"/>
                </a:lnTo>
                <a:lnTo>
                  <a:pt x="1121" y="308"/>
                </a:lnTo>
                <a:lnTo>
                  <a:pt x="1107" y="308"/>
                </a:lnTo>
                <a:lnTo>
                  <a:pt x="1091" y="335"/>
                </a:lnTo>
                <a:lnTo>
                  <a:pt x="1059" y="362"/>
                </a:lnTo>
                <a:lnTo>
                  <a:pt x="1110" y="342"/>
                </a:lnTo>
                <a:lnTo>
                  <a:pt x="1129" y="342"/>
                </a:lnTo>
                <a:lnTo>
                  <a:pt x="1134" y="362"/>
                </a:lnTo>
                <a:lnTo>
                  <a:pt x="1153" y="371"/>
                </a:lnTo>
                <a:lnTo>
                  <a:pt x="1178" y="375"/>
                </a:lnTo>
                <a:lnTo>
                  <a:pt x="1151" y="396"/>
                </a:lnTo>
                <a:lnTo>
                  <a:pt x="1137" y="405"/>
                </a:lnTo>
                <a:lnTo>
                  <a:pt x="1137" y="398"/>
                </a:lnTo>
                <a:lnTo>
                  <a:pt x="1148" y="387"/>
                </a:lnTo>
                <a:lnTo>
                  <a:pt x="1132" y="380"/>
                </a:lnTo>
                <a:lnTo>
                  <a:pt x="1107" y="384"/>
                </a:lnTo>
                <a:lnTo>
                  <a:pt x="1086" y="396"/>
                </a:lnTo>
                <a:lnTo>
                  <a:pt x="1083" y="412"/>
                </a:lnTo>
                <a:lnTo>
                  <a:pt x="1051" y="434"/>
                </a:lnTo>
                <a:lnTo>
                  <a:pt x="1029" y="450"/>
                </a:lnTo>
                <a:lnTo>
                  <a:pt x="1026" y="468"/>
                </a:lnTo>
                <a:lnTo>
                  <a:pt x="1016" y="477"/>
                </a:lnTo>
                <a:lnTo>
                  <a:pt x="1013" y="455"/>
                </a:lnTo>
                <a:lnTo>
                  <a:pt x="1008" y="475"/>
                </a:lnTo>
                <a:lnTo>
                  <a:pt x="1005" y="491"/>
                </a:lnTo>
                <a:lnTo>
                  <a:pt x="999" y="504"/>
                </a:lnTo>
                <a:lnTo>
                  <a:pt x="991" y="518"/>
                </a:lnTo>
                <a:lnTo>
                  <a:pt x="983" y="532"/>
                </a:lnTo>
                <a:lnTo>
                  <a:pt x="972" y="545"/>
                </a:lnTo>
                <a:lnTo>
                  <a:pt x="964" y="559"/>
                </a:lnTo>
                <a:lnTo>
                  <a:pt x="954" y="572"/>
                </a:lnTo>
                <a:lnTo>
                  <a:pt x="945" y="588"/>
                </a:lnTo>
                <a:lnTo>
                  <a:pt x="962" y="654"/>
                </a:lnTo>
                <a:lnTo>
                  <a:pt x="943" y="665"/>
                </a:lnTo>
                <a:lnTo>
                  <a:pt x="924" y="613"/>
                </a:lnTo>
                <a:lnTo>
                  <a:pt x="921" y="581"/>
                </a:lnTo>
                <a:lnTo>
                  <a:pt x="854" y="574"/>
                </a:lnTo>
                <a:lnTo>
                  <a:pt x="821" y="588"/>
                </a:lnTo>
                <a:lnTo>
                  <a:pt x="737" y="590"/>
                </a:lnTo>
                <a:lnTo>
                  <a:pt x="710" y="615"/>
                </a:lnTo>
                <a:lnTo>
                  <a:pt x="716" y="656"/>
                </a:lnTo>
                <a:lnTo>
                  <a:pt x="713" y="692"/>
                </a:lnTo>
                <a:lnTo>
                  <a:pt x="724" y="758"/>
                </a:lnTo>
                <a:lnTo>
                  <a:pt x="743" y="774"/>
                </a:lnTo>
                <a:lnTo>
                  <a:pt x="791" y="764"/>
                </a:lnTo>
                <a:lnTo>
                  <a:pt x="810" y="735"/>
                </a:lnTo>
                <a:lnTo>
                  <a:pt x="859" y="719"/>
                </a:lnTo>
                <a:lnTo>
                  <a:pt x="854" y="733"/>
                </a:lnTo>
                <a:lnTo>
                  <a:pt x="851" y="744"/>
                </a:lnTo>
                <a:lnTo>
                  <a:pt x="848" y="758"/>
                </a:lnTo>
                <a:lnTo>
                  <a:pt x="845" y="771"/>
                </a:lnTo>
                <a:lnTo>
                  <a:pt x="843" y="785"/>
                </a:lnTo>
                <a:lnTo>
                  <a:pt x="843" y="796"/>
                </a:lnTo>
                <a:lnTo>
                  <a:pt x="840" y="810"/>
                </a:lnTo>
                <a:lnTo>
                  <a:pt x="840" y="823"/>
                </a:lnTo>
                <a:lnTo>
                  <a:pt x="897" y="816"/>
                </a:lnTo>
                <a:lnTo>
                  <a:pt x="913" y="830"/>
                </a:lnTo>
                <a:lnTo>
                  <a:pt x="908" y="859"/>
                </a:lnTo>
                <a:lnTo>
                  <a:pt x="910" y="902"/>
                </a:lnTo>
                <a:lnTo>
                  <a:pt x="951" y="925"/>
                </a:lnTo>
                <a:lnTo>
                  <a:pt x="994" y="918"/>
                </a:lnTo>
                <a:lnTo>
                  <a:pt x="1032" y="932"/>
                </a:lnTo>
                <a:lnTo>
                  <a:pt x="1024" y="943"/>
                </a:lnTo>
                <a:lnTo>
                  <a:pt x="1021" y="941"/>
                </a:lnTo>
                <a:close/>
                <a:moveTo>
                  <a:pt x="1324" y="199"/>
                </a:moveTo>
                <a:lnTo>
                  <a:pt x="1310" y="170"/>
                </a:lnTo>
                <a:lnTo>
                  <a:pt x="1307" y="138"/>
                </a:lnTo>
                <a:lnTo>
                  <a:pt x="1329" y="122"/>
                </a:lnTo>
                <a:lnTo>
                  <a:pt x="1337" y="104"/>
                </a:lnTo>
                <a:lnTo>
                  <a:pt x="1367" y="90"/>
                </a:lnTo>
                <a:lnTo>
                  <a:pt x="1372" y="88"/>
                </a:lnTo>
                <a:lnTo>
                  <a:pt x="1351" y="86"/>
                </a:lnTo>
                <a:lnTo>
                  <a:pt x="1324" y="70"/>
                </a:lnTo>
                <a:lnTo>
                  <a:pt x="1345" y="72"/>
                </a:lnTo>
                <a:lnTo>
                  <a:pt x="1367" y="72"/>
                </a:lnTo>
                <a:lnTo>
                  <a:pt x="1361" y="66"/>
                </a:lnTo>
                <a:lnTo>
                  <a:pt x="1342" y="63"/>
                </a:lnTo>
                <a:lnTo>
                  <a:pt x="1329" y="59"/>
                </a:lnTo>
                <a:lnTo>
                  <a:pt x="1332" y="45"/>
                </a:lnTo>
                <a:lnTo>
                  <a:pt x="1329" y="41"/>
                </a:lnTo>
                <a:lnTo>
                  <a:pt x="1324" y="34"/>
                </a:lnTo>
                <a:lnTo>
                  <a:pt x="1318" y="29"/>
                </a:lnTo>
                <a:lnTo>
                  <a:pt x="1315" y="25"/>
                </a:lnTo>
                <a:lnTo>
                  <a:pt x="1310" y="20"/>
                </a:lnTo>
                <a:lnTo>
                  <a:pt x="1305" y="18"/>
                </a:lnTo>
                <a:lnTo>
                  <a:pt x="1299" y="14"/>
                </a:lnTo>
                <a:lnTo>
                  <a:pt x="1291" y="9"/>
                </a:lnTo>
                <a:lnTo>
                  <a:pt x="1280" y="16"/>
                </a:lnTo>
                <a:lnTo>
                  <a:pt x="1261" y="11"/>
                </a:lnTo>
                <a:lnTo>
                  <a:pt x="1251" y="2"/>
                </a:lnTo>
                <a:lnTo>
                  <a:pt x="948" y="0"/>
                </a:lnTo>
                <a:lnTo>
                  <a:pt x="967" y="11"/>
                </a:lnTo>
                <a:lnTo>
                  <a:pt x="972" y="23"/>
                </a:lnTo>
                <a:lnTo>
                  <a:pt x="991" y="23"/>
                </a:lnTo>
                <a:lnTo>
                  <a:pt x="1010" y="23"/>
                </a:lnTo>
                <a:lnTo>
                  <a:pt x="1026" y="27"/>
                </a:lnTo>
                <a:lnTo>
                  <a:pt x="1043" y="29"/>
                </a:lnTo>
                <a:lnTo>
                  <a:pt x="1059" y="36"/>
                </a:lnTo>
                <a:lnTo>
                  <a:pt x="1075" y="43"/>
                </a:lnTo>
                <a:lnTo>
                  <a:pt x="1091" y="50"/>
                </a:lnTo>
                <a:lnTo>
                  <a:pt x="1107" y="59"/>
                </a:lnTo>
                <a:lnTo>
                  <a:pt x="1116" y="70"/>
                </a:lnTo>
                <a:lnTo>
                  <a:pt x="1124" y="63"/>
                </a:lnTo>
                <a:lnTo>
                  <a:pt x="1140" y="84"/>
                </a:lnTo>
                <a:lnTo>
                  <a:pt x="1161" y="93"/>
                </a:lnTo>
                <a:lnTo>
                  <a:pt x="1172" y="90"/>
                </a:lnTo>
                <a:lnTo>
                  <a:pt x="1170" y="109"/>
                </a:lnTo>
                <a:lnTo>
                  <a:pt x="1180" y="120"/>
                </a:lnTo>
                <a:lnTo>
                  <a:pt x="1191" y="129"/>
                </a:lnTo>
                <a:lnTo>
                  <a:pt x="1202" y="138"/>
                </a:lnTo>
                <a:lnTo>
                  <a:pt x="1213" y="147"/>
                </a:lnTo>
                <a:lnTo>
                  <a:pt x="1226" y="158"/>
                </a:lnTo>
                <a:lnTo>
                  <a:pt x="1237" y="167"/>
                </a:lnTo>
                <a:lnTo>
                  <a:pt x="1248" y="176"/>
                </a:lnTo>
                <a:lnTo>
                  <a:pt x="1259" y="185"/>
                </a:lnTo>
                <a:lnTo>
                  <a:pt x="1288" y="188"/>
                </a:lnTo>
                <a:lnTo>
                  <a:pt x="1324" y="199"/>
                </a:lnTo>
                <a:close/>
                <a:moveTo>
                  <a:pt x="848" y="70"/>
                </a:moveTo>
                <a:lnTo>
                  <a:pt x="870" y="81"/>
                </a:lnTo>
                <a:lnTo>
                  <a:pt x="878" y="70"/>
                </a:lnTo>
                <a:lnTo>
                  <a:pt x="910" y="81"/>
                </a:lnTo>
                <a:lnTo>
                  <a:pt x="926" y="84"/>
                </a:lnTo>
                <a:lnTo>
                  <a:pt x="959" y="95"/>
                </a:lnTo>
                <a:lnTo>
                  <a:pt x="962" y="111"/>
                </a:lnTo>
                <a:lnTo>
                  <a:pt x="981" y="122"/>
                </a:lnTo>
                <a:lnTo>
                  <a:pt x="975" y="129"/>
                </a:lnTo>
                <a:lnTo>
                  <a:pt x="959" y="129"/>
                </a:lnTo>
                <a:lnTo>
                  <a:pt x="945" y="133"/>
                </a:lnTo>
                <a:lnTo>
                  <a:pt x="962" y="149"/>
                </a:lnTo>
                <a:lnTo>
                  <a:pt x="975" y="140"/>
                </a:lnTo>
                <a:lnTo>
                  <a:pt x="991" y="138"/>
                </a:lnTo>
                <a:lnTo>
                  <a:pt x="1005" y="156"/>
                </a:lnTo>
                <a:lnTo>
                  <a:pt x="1016" y="154"/>
                </a:lnTo>
                <a:lnTo>
                  <a:pt x="1029" y="158"/>
                </a:lnTo>
                <a:lnTo>
                  <a:pt x="1056" y="167"/>
                </a:lnTo>
                <a:lnTo>
                  <a:pt x="1059" y="167"/>
                </a:lnTo>
                <a:lnTo>
                  <a:pt x="1045" y="158"/>
                </a:lnTo>
                <a:lnTo>
                  <a:pt x="1040" y="152"/>
                </a:lnTo>
                <a:lnTo>
                  <a:pt x="1056" y="156"/>
                </a:lnTo>
                <a:lnTo>
                  <a:pt x="1070" y="156"/>
                </a:lnTo>
                <a:lnTo>
                  <a:pt x="1070" y="152"/>
                </a:lnTo>
                <a:lnTo>
                  <a:pt x="1053" y="142"/>
                </a:lnTo>
                <a:lnTo>
                  <a:pt x="1029" y="129"/>
                </a:lnTo>
                <a:lnTo>
                  <a:pt x="1029" y="122"/>
                </a:lnTo>
                <a:lnTo>
                  <a:pt x="1053" y="129"/>
                </a:lnTo>
                <a:lnTo>
                  <a:pt x="1062" y="131"/>
                </a:lnTo>
                <a:lnTo>
                  <a:pt x="1072" y="131"/>
                </a:lnTo>
                <a:lnTo>
                  <a:pt x="1072" y="120"/>
                </a:lnTo>
                <a:lnTo>
                  <a:pt x="1037" y="118"/>
                </a:lnTo>
                <a:lnTo>
                  <a:pt x="1010" y="93"/>
                </a:lnTo>
                <a:lnTo>
                  <a:pt x="994" y="81"/>
                </a:lnTo>
                <a:lnTo>
                  <a:pt x="959" y="66"/>
                </a:lnTo>
                <a:lnTo>
                  <a:pt x="932" y="63"/>
                </a:lnTo>
                <a:lnTo>
                  <a:pt x="910" y="54"/>
                </a:lnTo>
                <a:lnTo>
                  <a:pt x="883" y="43"/>
                </a:lnTo>
                <a:lnTo>
                  <a:pt x="870" y="38"/>
                </a:lnTo>
                <a:lnTo>
                  <a:pt x="854" y="43"/>
                </a:lnTo>
                <a:lnTo>
                  <a:pt x="848" y="54"/>
                </a:lnTo>
                <a:lnTo>
                  <a:pt x="854" y="72"/>
                </a:lnTo>
                <a:lnTo>
                  <a:pt x="848" y="70"/>
                </a:lnTo>
                <a:close/>
                <a:moveTo>
                  <a:pt x="856" y="163"/>
                </a:moveTo>
                <a:lnTo>
                  <a:pt x="875" y="167"/>
                </a:lnTo>
                <a:lnTo>
                  <a:pt x="886" y="158"/>
                </a:lnTo>
                <a:lnTo>
                  <a:pt x="902" y="161"/>
                </a:lnTo>
                <a:lnTo>
                  <a:pt x="910" y="158"/>
                </a:lnTo>
                <a:lnTo>
                  <a:pt x="902" y="154"/>
                </a:lnTo>
                <a:lnTo>
                  <a:pt x="894" y="145"/>
                </a:lnTo>
                <a:lnTo>
                  <a:pt x="883" y="138"/>
                </a:lnTo>
                <a:lnTo>
                  <a:pt x="872" y="149"/>
                </a:lnTo>
                <a:lnTo>
                  <a:pt x="854" y="163"/>
                </a:lnTo>
                <a:lnTo>
                  <a:pt x="856" y="163"/>
                </a:lnTo>
                <a:close/>
                <a:moveTo>
                  <a:pt x="902" y="719"/>
                </a:moveTo>
                <a:lnTo>
                  <a:pt x="918" y="706"/>
                </a:lnTo>
                <a:lnTo>
                  <a:pt x="951" y="706"/>
                </a:lnTo>
                <a:lnTo>
                  <a:pt x="978" y="712"/>
                </a:lnTo>
                <a:lnTo>
                  <a:pt x="1008" y="724"/>
                </a:lnTo>
                <a:lnTo>
                  <a:pt x="1026" y="735"/>
                </a:lnTo>
                <a:lnTo>
                  <a:pt x="1043" y="744"/>
                </a:lnTo>
                <a:lnTo>
                  <a:pt x="1024" y="760"/>
                </a:lnTo>
                <a:lnTo>
                  <a:pt x="1005" y="764"/>
                </a:lnTo>
                <a:lnTo>
                  <a:pt x="989" y="762"/>
                </a:lnTo>
                <a:lnTo>
                  <a:pt x="997" y="753"/>
                </a:lnTo>
                <a:lnTo>
                  <a:pt x="997" y="742"/>
                </a:lnTo>
                <a:lnTo>
                  <a:pt x="967" y="728"/>
                </a:lnTo>
                <a:lnTo>
                  <a:pt x="945" y="724"/>
                </a:lnTo>
                <a:lnTo>
                  <a:pt x="943" y="719"/>
                </a:lnTo>
                <a:lnTo>
                  <a:pt x="910" y="724"/>
                </a:lnTo>
                <a:lnTo>
                  <a:pt x="899" y="722"/>
                </a:lnTo>
                <a:lnTo>
                  <a:pt x="902" y="719"/>
                </a:lnTo>
                <a:close/>
                <a:moveTo>
                  <a:pt x="1043" y="794"/>
                </a:moveTo>
                <a:lnTo>
                  <a:pt x="1067" y="794"/>
                </a:lnTo>
                <a:lnTo>
                  <a:pt x="1097" y="796"/>
                </a:lnTo>
                <a:lnTo>
                  <a:pt x="1121" y="785"/>
                </a:lnTo>
                <a:lnTo>
                  <a:pt x="1137" y="780"/>
                </a:lnTo>
                <a:lnTo>
                  <a:pt x="1116" y="774"/>
                </a:lnTo>
                <a:lnTo>
                  <a:pt x="1097" y="769"/>
                </a:lnTo>
                <a:lnTo>
                  <a:pt x="1080" y="767"/>
                </a:lnTo>
                <a:lnTo>
                  <a:pt x="1072" y="769"/>
                </a:lnTo>
                <a:lnTo>
                  <a:pt x="1075" y="778"/>
                </a:lnTo>
                <a:lnTo>
                  <a:pt x="1067" y="783"/>
                </a:lnTo>
                <a:lnTo>
                  <a:pt x="1056" y="783"/>
                </a:lnTo>
                <a:lnTo>
                  <a:pt x="1045" y="789"/>
                </a:lnTo>
                <a:lnTo>
                  <a:pt x="1048" y="796"/>
                </a:lnTo>
                <a:lnTo>
                  <a:pt x="1043" y="794"/>
                </a:lnTo>
                <a:close/>
                <a:moveTo>
                  <a:pt x="2385" y="138"/>
                </a:moveTo>
                <a:lnTo>
                  <a:pt x="2372" y="145"/>
                </a:lnTo>
                <a:lnTo>
                  <a:pt x="2369" y="152"/>
                </a:lnTo>
                <a:lnTo>
                  <a:pt x="2361" y="161"/>
                </a:lnTo>
                <a:lnTo>
                  <a:pt x="2382" y="170"/>
                </a:lnTo>
                <a:lnTo>
                  <a:pt x="2407" y="165"/>
                </a:lnTo>
                <a:lnTo>
                  <a:pt x="2428" y="158"/>
                </a:lnTo>
                <a:lnTo>
                  <a:pt x="2439" y="152"/>
                </a:lnTo>
                <a:lnTo>
                  <a:pt x="2455" y="140"/>
                </a:lnTo>
                <a:lnTo>
                  <a:pt x="2458" y="136"/>
                </a:lnTo>
                <a:lnTo>
                  <a:pt x="2447" y="136"/>
                </a:lnTo>
                <a:lnTo>
                  <a:pt x="2420" y="131"/>
                </a:lnTo>
                <a:lnTo>
                  <a:pt x="2396" y="142"/>
                </a:lnTo>
                <a:lnTo>
                  <a:pt x="2396" y="133"/>
                </a:lnTo>
                <a:lnTo>
                  <a:pt x="2358" y="161"/>
                </a:lnTo>
                <a:lnTo>
                  <a:pt x="2385" y="138"/>
                </a:lnTo>
                <a:close/>
                <a:moveTo>
                  <a:pt x="2958" y="916"/>
                </a:moveTo>
                <a:lnTo>
                  <a:pt x="2942" y="964"/>
                </a:lnTo>
                <a:lnTo>
                  <a:pt x="2912" y="988"/>
                </a:lnTo>
                <a:lnTo>
                  <a:pt x="2898" y="1031"/>
                </a:lnTo>
                <a:lnTo>
                  <a:pt x="2869" y="1063"/>
                </a:lnTo>
                <a:lnTo>
                  <a:pt x="2815" y="1099"/>
                </a:lnTo>
                <a:lnTo>
                  <a:pt x="2806" y="1111"/>
                </a:lnTo>
                <a:lnTo>
                  <a:pt x="2801" y="1120"/>
                </a:lnTo>
                <a:lnTo>
                  <a:pt x="2793" y="1129"/>
                </a:lnTo>
                <a:lnTo>
                  <a:pt x="2785" y="1135"/>
                </a:lnTo>
                <a:lnTo>
                  <a:pt x="2777" y="1144"/>
                </a:lnTo>
                <a:lnTo>
                  <a:pt x="2769" y="1151"/>
                </a:lnTo>
                <a:lnTo>
                  <a:pt x="2758" y="1158"/>
                </a:lnTo>
                <a:lnTo>
                  <a:pt x="2747" y="1167"/>
                </a:lnTo>
                <a:lnTo>
                  <a:pt x="2736" y="1199"/>
                </a:lnTo>
                <a:lnTo>
                  <a:pt x="2750" y="1248"/>
                </a:lnTo>
                <a:lnTo>
                  <a:pt x="2771" y="1269"/>
                </a:lnTo>
                <a:lnTo>
                  <a:pt x="2769" y="1294"/>
                </a:lnTo>
                <a:lnTo>
                  <a:pt x="2761" y="1316"/>
                </a:lnTo>
                <a:lnTo>
                  <a:pt x="2752" y="1332"/>
                </a:lnTo>
                <a:lnTo>
                  <a:pt x="2742" y="1348"/>
                </a:lnTo>
                <a:lnTo>
                  <a:pt x="2728" y="1362"/>
                </a:lnTo>
                <a:lnTo>
                  <a:pt x="2709" y="1375"/>
                </a:lnTo>
                <a:lnTo>
                  <a:pt x="2690" y="1389"/>
                </a:lnTo>
                <a:lnTo>
                  <a:pt x="2666" y="1402"/>
                </a:lnTo>
                <a:lnTo>
                  <a:pt x="2666" y="1414"/>
                </a:lnTo>
                <a:lnTo>
                  <a:pt x="2666" y="1423"/>
                </a:lnTo>
                <a:lnTo>
                  <a:pt x="2666" y="1434"/>
                </a:lnTo>
                <a:lnTo>
                  <a:pt x="2666" y="1443"/>
                </a:lnTo>
                <a:lnTo>
                  <a:pt x="2666" y="1454"/>
                </a:lnTo>
                <a:lnTo>
                  <a:pt x="2663" y="1463"/>
                </a:lnTo>
                <a:lnTo>
                  <a:pt x="2661" y="1475"/>
                </a:lnTo>
                <a:lnTo>
                  <a:pt x="2658" y="1486"/>
                </a:lnTo>
                <a:lnTo>
                  <a:pt x="2628" y="1500"/>
                </a:lnTo>
                <a:lnTo>
                  <a:pt x="2620" y="1504"/>
                </a:lnTo>
                <a:lnTo>
                  <a:pt x="2615" y="1549"/>
                </a:lnTo>
                <a:lnTo>
                  <a:pt x="2585" y="1588"/>
                </a:lnTo>
                <a:lnTo>
                  <a:pt x="2550" y="1601"/>
                </a:lnTo>
                <a:lnTo>
                  <a:pt x="2536" y="1622"/>
                </a:lnTo>
                <a:lnTo>
                  <a:pt x="2480" y="1628"/>
                </a:lnTo>
                <a:lnTo>
                  <a:pt x="2447" y="1635"/>
                </a:lnTo>
                <a:lnTo>
                  <a:pt x="2418" y="1626"/>
                </a:lnTo>
                <a:lnTo>
                  <a:pt x="2412" y="1610"/>
                </a:lnTo>
                <a:lnTo>
                  <a:pt x="2391" y="1565"/>
                </a:lnTo>
                <a:lnTo>
                  <a:pt x="2374" y="1529"/>
                </a:lnTo>
                <a:lnTo>
                  <a:pt x="2355" y="1502"/>
                </a:lnTo>
                <a:lnTo>
                  <a:pt x="2347" y="1441"/>
                </a:lnTo>
                <a:lnTo>
                  <a:pt x="2326" y="1391"/>
                </a:lnTo>
                <a:lnTo>
                  <a:pt x="2323" y="1375"/>
                </a:lnTo>
                <a:lnTo>
                  <a:pt x="2320" y="1359"/>
                </a:lnTo>
                <a:lnTo>
                  <a:pt x="2320" y="1346"/>
                </a:lnTo>
                <a:lnTo>
                  <a:pt x="2320" y="1332"/>
                </a:lnTo>
                <a:lnTo>
                  <a:pt x="2320" y="1319"/>
                </a:lnTo>
                <a:lnTo>
                  <a:pt x="2323" y="1303"/>
                </a:lnTo>
                <a:lnTo>
                  <a:pt x="2326" y="1289"/>
                </a:lnTo>
                <a:lnTo>
                  <a:pt x="2331" y="1273"/>
                </a:lnTo>
                <a:lnTo>
                  <a:pt x="2334" y="1242"/>
                </a:lnTo>
                <a:lnTo>
                  <a:pt x="2331" y="1230"/>
                </a:lnTo>
                <a:lnTo>
                  <a:pt x="2331" y="1221"/>
                </a:lnTo>
                <a:lnTo>
                  <a:pt x="2328" y="1210"/>
                </a:lnTo>
                <a:lnTo>
                  <a:pt x="2326" y="1201"/>
                </a:lnTo>
                <a:lnTo>
                  <a:pt x="2323" y="1190"/>
                </a:lnTo>
                <a:lnTo>
                  <a:pt x="2323" y="1181"/>
                </a:lnTo>
                <a:lnTo>
                  <a:pt x="2323" y="1169"/>
                </a:lnTo>
                <a:lnTo>
                  <a:pt x="2323" y="1160"/>
                </a:lnTo>
                <a:lnTo>
                  <a:pt x="2307" y="1144"/>
                </a:lnTo>
                <a:lnTo>
                  <a:pt x="2288" y="1117"/>
                </a:lnTo>
                <a:lnTo>
                  <a:pt x="2266" y="1090"/>
                </a:lnTo>
                <a:lnTo>
                  <a:pt x="2277" y="1077"/>
                </a:lnTo>
                <a:lnTo>
                  <a:pt x="2285" y="1061"/>
                </a:lnTo>
                <a:lnTo>
                  <a:pt x="2288" y="1047"/>
                </a:lnTo>
                <a:lnTo>
                  <a:pt x="2288" y="1036"/>
                </a:lnTo>
                <a:lnTo>
                  <a:pt x="2282" y="1025"/>
                </a:lnTo>
                <a:lnTo>
                  <a:pt x="2274" y="1016"/>
                </a:lnTo>
                <a:lnTo>
                  <a:pt x="2261" y="1009"/>
                </a:lnTo>
                <a:lnTo>
                  <a:pt x="2245" y="1006"/>
                </a:lnTo>
                <a:lnTo>
                  <a:pt x="2226" y="1006"/>
                </a:lnTo>
                <a:lnTo>
                  <a:pt x="2212" y="988"/>
                </a:lnTo>
                <a:lnTo>
                  <a:pt x="2188" y="986"/>
                </a:lnTo>
                <a:lnTo>
                  <a:pt x="2169" y="991"/>
                </a:lnTo>
                <a:lnTo>
                  <a:pt x="2147" y="995"/>
                </a:lnTo>
                <a:lnTo>
                  <a:pt x="2123" y="1000"/>
                </a:lnTo>
                <a:lnTo>
                  <a:pt x="2099" y="1004"/>
                </a:lnTo>
                <a:lnTo>
                  <a:pt x="2072" y="1009"/>
                </a:lnTo>
                <a:lnTo>
                  <a:pt x="2050" y="1009"/>
                </a:lnTo>
                <a:lnTo>
                  <a:pt x="2039" y="1006"/>
                </a:lnTo>
                <a:lnTo>
                  <a:pt x="2029" y="1004"/>
                </a:lnTo>
                <a:lnTo>
                  <a:pt x="2020" y="1002"/>
                </a:lnTo>
                <a:lnTo>
                  <a:pt x="2015" y="997"/>
                </a:lnTo>
                <a:lnTo>
                  <a:pt x="1975" y="979"/>
                </a:lnTo>
                <a:lnTo>
                  <a:pt x="1966" y="968"/>
                </a:lnTo>
                <a:lnTo>
                  <a:pt x="1958" y="952"/>
                </a:lnTo>
                <a:lnTo>
                  <a:pt x="1945" y="936"/>
                </a:lnTo>
                <a:lnTo>
                  <a:pt x="1934" y="921"/>
                </a:lnTo>
                <a:lnTo>
                  <a:pt x="1923" y="905"/>
                </a:lnTo>
                <a:lnTo>
                  <a:pt x="1912" y="891"/>
                </a:lnTo>
                <a:lnTo>
                  <a:pt x="1907" y="878"/>
                </a:lnTo>
                <a:lnTo>
                  <a:pt x="1904" y="864"/>
                </a:lnTo>
                <a:lnTo>
                  <a:pt x="1899" y="848"/>
                </a:lnTo>
                <a:lnTo>
                  <a:pt x="1915" y="828"/>
                </a:lnTo>
                <a:lnTo>
                  <a:pt x="1937" y="789"/>
                </a:lnTo>
                <a:lnTo>
                  <a:pt x="1953" y="746"/>
                </a:lnTo>
                <a:lnTo>
                  <a:pt x="1972" y="703"/>
                </a:lnTo>
                <a:lnTo>
                  <a:pt x="1996" y="679"/>
                </a:lnTo>
                <a:lnTo>
                  <a:pt x="2020" y="654"/>
                </a:lnTo>
                <a:lnTo>
                  <a:pt x="2045" y="627"/>
                </a:lnTo>
                <a:lnTo>
                  <a:pt x="2072" y="599"/>
                </a:lnTo>
                <a:lnTo>
                  <a:pt x="2101" y="572"/>
                </a:lnTo>
                <a:lnTo>
                  <a:pt x="2131" y="550"/>
                </a:lnTo>
                <a:lnTo>
                  <a:pt x="2147" y="541"/>
                </a:lnTo>
                <a:lnTo>
                  <a:pt x="2164" y="532"/>
                </a:lnTo>
                <a:lnTo>
                  <a:pt x="2180" y="522"/>
                </a:lnTo>
                <a:lnTo>
                  <a:pt x="2196" y="516"/>
                </a:lnTo>
                <a:lnTo>
                  <a:pt x="2204" y="509"/>
                </a:lnTo>
                <a:lnTo>
                  <a:pt x="2220" y="518"/>
                </a:lnTo>
                <a:lnTo>
                  <a:pt x="2293" y="516"/>
                </a:lnTo>
                <a:lnTo>
                  <a:pt x="2347" y="511"/>
                </a:lnTo>
                <a:lnTo>
                  <a:pt x="2369" y="511"/>
                </a:lnTo>
                <a:lnTo>
                  <a:pt x="2412" y="513"/>
                </a:lnTo>
                <a:lnTo>
                  <a:pt x="2434" y="520"/>
                </a:lnTo>
                <a:lnTo>
                  <a:pt x="2418" y="538"/>
                </a:lnTo>
                <a:lnTo>
                  <a:pt x="2447" y="559"/>
                </a:lnTo>
                <a:lnTo>
                  <a:pt x="2490" y="577"/>
                </a:lnTo>
                <a:lnTo>
                  <a:pt x="2523" y="593"/>
                </a:lnTo>
                <a:lnTo>
                  <a:pt x="2553" y="579"/>
                </a:lnTo>
                <a:lnTo>
                  <a:pt x="2585" y="570"/>
                </a:lnTo>
                <a:lnTo>
                  <a:pt x="2634" y="584"/>
                </a:lnTo>
                <a:lnTo>
                  <a:pt x="2674" y="586"/>
                </a:lnTo>
                <a:lnTo>
                  <a:pt x="2712" y="584"/>
                </a:lnTo>
                <a:lnTo>
                  <a:pt x="2715" y="622"/>
                </a:lnTo>
                <a:lnTo>
                  <a:pt x="2715" y="636"/>
                </a:lnTo>
                <a:lnTo>
                  <a:pt x="2717" y="649"/>
                </a:lnTo>
                <a:lnTo>
                  <a:pt x="2717" y="663"/>
                </a:lnTo>
                <a:lnTo>
                  <a:pt x="2720" y="676"/>
                </a:lnTo>
                <a:lnTo>
                  <a:pt x="2720" y="692"/>
                </a:lnTo>
                <a:lnTo>
                  <a:pt x="2723" y="706"/>
                </a:lnTo>
                <a:lnTo>
                  <a:pt x="2725" y="719"/>
                </a:lnTo>
                <a:lnTo>
                  <a:pt x="2725" y="731"/>
                </a:lnTo>
                <a:lnTo>
                  <a:pt x="2752" y="778"/>
                </a:lnTo>
                <a:lnTo>
                  <a:pt x="2763" y="805"/>
                </a:lnTo>
                <a:lnTo>
                  <a:pt x="2771" y="832"/>
                </a:lnTo>
                <a:lnTo>
                  <a:pt x="2782" y="855"/>
                </a:lnTo>
                <a:lnTo>
                  <a:pt x="2798" y="875"/>
                </a:lnTo>
                <a:lnTo>
                  <a:pt x="2806" y="884"/>
                </a:lnTo>
                <a:lnTo>
                  <a:pt x="2817" y="893"/>
                </a:lnTo>
                <a:lnTo>
                  <a:pt x="2828" y="900"/>
                </a:lnTo>
                <a:lnTo>
                  <a:pt x="2839" y="907"/>
                </a:lnTo>
                <a:lnTo>
                  <a:pt x="2855" y="914"/>
                </a:lnTo>
                <a:lnTo>
                  <a:pt x="2871" y="918"/>
                </a:lnTo>
                <a:lnTo>
                  <a:pt x="2888" y="921"/>
                </a:lnTo>
                <a:lnTo>
                  <a:pt x="2909" y="925"/>
                </a:lnTo>
                <a:lnTo>
                  <a:pt x="2958" y="916"/>
                </a:lnTo>
                <a:close/>
                <a:moveTo>
                  <a:pt x="2296" y="305"/>
                </a:moveTo>
                <a:lnTo>
                  <a:pt x="2318" y="308"/>
                </a:lnTo>
                <a:lnTo>
                  <a:pt x="2342" y="301"/>
                </a:lnTo>
                <a:lnTo>
                  <a:pt x="2355" y="287"/>
                </a:lnTo>
                <a:lnTo>
                  <a:pt x="2385" y="267"/>
                </a:lnTo>
                <a:lnTo>
                  <a:pt x="2361" y="260"/>
                </a:lnTo>
                <a:lnTo>
                  <a:pt x="2342" y="271"/>
                </a:lnTo>
                <a:lnTo>
                  <a:pt x="2334" y="271"/>
                </a:lnTo>
                <a:lnTo>
                  <a:pt x="2318" y="283"/>
                </a:lnTo>
                <a:lnTo>
                  <a:pt x="2326" y="287"/>
                </a:lnTo>
                <a:lnTo>
                  <a:pt x="2309" y="296"/>
                </a:lnTo>
                <a:lnTo>
                  <a:pt x="2296" y="305"/>
                </a:lnTo>
                <a:close/>
                <a:moveTo>
                  <a:pt x="2336" y="323"/>
                </a:moveTo>
                <a:lnTo>
                  <a:pt x="2355" y="321"/>
                </a:lnTo>
                <a:lnTo>
                  <a:pt x="2372" y="317"/>
                </a:lnTo>
                <a:lnTo>
                  <a:pt x="2388" y="319"/>
                </a:lnTo>
                <a:lnTo>
                  <a:pt x="2412" y="317"/>
                </a:lnTo>
                <a:lnTo>
                  <a:pt x="2418" y="312"/>
                </a:lnTo>
                <a:lnTo>
                  <a:pt x="2426" y="305"/>
                </a:lnTo>
                <a:lnTo>
                  <a:pt x="2431" y="299"/>
                </a:lnTo>
                <a:lnTo>
                  <a:pt x="2426" y="287"/>
                </a:lnTo>
                <a:lnTo>
                  <a:pt x="2431" y="274"/>
                </a:lnTo>
                <a:lnTo>
                  <a:pt x="2426" y="256"/>
                </a:lnTo>
                <a:lnTo>
                  <a:pt x="2436" y="251"/>
                </a:lnTo>
                <a:lnTo>
                  <a:pt x="2455" y="240"/>
                </a:lnTo>
                <a:lnTo>
                  <a:pt x="2445" y="235"/>
                </a:lnTo>
                <a:lnTo>
                  <a:pt x="2453" y="224"/>
                </a:lnTo>
                <a:lnTo>
                  <a:pt x="2439" y="226"/>
                </a:lnTo>
                <a:lnTo>
                  <a:pt x="2428" y="226"/>
                </a:lnTo>
                <a:lnTo>
                  <a:pt x="2415" y="233"/>
                </a:lnTo>
                <a:lnTo>
                  <a:pt x="2407" y="242"/>
                </a:lnTo>
                <a:lnTo>
                  <a:pt x="2404" y="251"/>
                </a:lnTo>
                <a:lnTo>
                  <a:pt x="2401" y="262"/>
                </a:lnTo>
                <a:lnTo>
                  <a:pt x="2399" y="276"/>
                </a:lnTo>
                <a:lnTo>
                  <a:pt x="2391" y="287"/>
                </a:lnTo>
                <a:lnTo>
                  <a:pt x="2382" y="287"/>
                </a:lnTo>
                <a:lnTo>
                  <a:pt x="2380" y="287"/>
                </a:lnTo>
                <a:lnTo>
                  <a:pt x="2372" y="296"/>
                </a:lnTo>
                <a:lnTo>
                  <a:pt x="2361" y="299"/>
                </a:lnTo>
                <a:lnTo>
                  <a:pt x="2366" y="305"/>
                </a:lnTo>
                <a:lnTo>
                  <a:pt x="2353" y="308"/>
                </a:lnTo>
                <a:lnTo>
                  <a:pt x="2345" y="314"/>
                </a:lnTo>
                <a:lnTo>
                  <a:pt x="2336" y="321"/>
                </a:lnTo>
                <a:lnTo>
                  <a:pt x="2336" y="323"/>
                </a:lnTo>
                <a:close/>
                <a:moveTo>
                  <a:pt x="3981" y="1680"/>
                </a:moveTo>
                <a:lnTo>
                  <a:pt x="4011" y="1690"/>
                </a:lnTo>
                <a:lnTo>
                  <a:pt x="4068" y="1671"/>
                </a:lnTo>
                <a:lnTo>
                  <a:pt x="4103" y="1671"/>
                </a:lnTo>
                <a:lnTo>
                  <a:pt x="4125" y="1656"/>
                </a:lnTo>
                <a:lnTo>
                  <a:pt x="4138" y="1653"/>
                </a:lnTo>
                <a:lnTo>
                  <a:pt x="4149" y="1642"/>
                </a:lnTo>
                <a:lnTo>
                  <a:pt x="4200" y="1642"/>
                </a:lnTo>
                <a:lnTo>
                  <a:pt x="4241" y="1649"/>
                </a:lnTo>
                <a:lnTo>
                  <a:pt x="4260" y="1665"/>
                </a:lnTo>
                <a:lnTo>
                  <a:pt x="4265" y="1669"/>
                </a:lnTo>
                <a:lnTo>
                  <a:pt x="4271" y="1676"/>
                </a:lnTo>
                <a:lnTo>
                  <a:pt x="4298" y="1660"/>
                </a:lnTo>
                <a:lnTo>
                  <a:pt x="4306" y="1656"/>
                </a:lnTo>
                <a:lnTo>
                  <a:pt x="4292" y="1692"/>
                </a:lnTo>
                <a:lnTo>
                  <a:pt x="4306" y="1694"/>
                </a:lnTo>
                <a:lnTo>
                  <a:pt x="4314" y="1705"/>
                </a:lnTo>
                <a:lnTo>
                  <a:pt x="4316" y="1717"/>
                </a:lnTo>
                <a:lnTo>
                  <a:pt x="4311" y="1721"/>
                </a:lnTo>
                <a:lnTo>
                  <a:pt x="4325" y="1726"/>
                </a:lnTo>
                <a:lnTo>
                  <a:pt x="4335" y="1728"/>
                </a:lnTo>
                <a:lnTo>
                  <a:pt x="4346" y="1730"/>
                </a:lnTo>
                <a:lnTo>
                  <a:pt x="4360" y="1730"/>
                </a:lnTo>
                <a:lnTo>
                  <a:pt x="4370" y="1730"/>
                </a:lnTo>
                <a:lnTo>
                  <a:pt x="4381" y="1730"/>
                </a:lnTo>
                <a:lnTo>
                  <a:pt x="4395" y="1728"/>
                </a:lnTo>
                <a:lnTo>
                  <a:pt x="4408" y="1728"/>
                </a:lnTo>
                <a:lnTo>
                  <a:pt x="4416" y="1719"/>
                </a:lnTo>
                <a:lnTo>
                  <a:pt x="4449" y="1714"/>
                </a:lnTo>
                <a:lnTo>
                  <a:pt x="4462" y="1701"/>
                </a:lnTo>
                <a:lnTo>
                  <a:pt x="4476" y="1685"/>
                </a:lnTo>
                <a:lnTo>
                  <a:pt x="4489" y="1671"/>
                </a:lnTo>
                <a:lnTo>
                  <a:pt x="4500" y="1656"/>
                </a:lnTo>
                <a:lnTo>
                  <a:pt x="4511" y="1640"/>
                </a:lnTo>
                <a:lnTo>
                  <a:pt x="4519" y="1622"/>
                </a:lnTo>
                <a:lnTo>
                  <a:pt x="4524" y="1604"/>
                </a:lnTo>
                <a:lnTo>
                  <a:pt x="4527" y="1585"/>
                </a:lnTo>
                <a:lnTo>
                  <a:pt x="4524" y="1576"/>
                </a:lnTo>
                <a:lnTo>
                  <a:pt x="4522" y="1570"/>
                </a:lnTo>
                <a:lnTo>
                  <a:pt x="4519" y="1563"/>
                </a:lnTo>
                <a:lnTo>
                  <a:pt x="4514" y="1556"/>
                </a:lnTo>
                <a:lnTo>
                  <a:pt x="4511" y="1549"/>
                </a:lnTo>
                <a:lnTo>
                  <a:pt x="4506" y="1543"/>
                </a:lnTo>
                <a:lnTo>
                  <a:pt x="4503" y="1536"/>
                </a:lnTo>
                <a:lnTo>
                  <a:pt x="4497" y="1529"/>
                </a:lnTo>
                <a:lnTo>
                  <a:pt x="4495" y="1509"/>
                </a:lnTo>
                <a:lnTo>
                  <a:pt x="4470" y="1502"/>
                </a:lnTo>
                <a:lnTo>
                  <a:pt x="4451" y="1470"/>
                </a:lnTo>
                <a:lnTo>
                  <a:pt x="4443" y="1459"/>
                </a:lnTo>
                <a:lnTo>
                  <a:pt x="4438" y="1448"/>
                </a:lnTo>
                <a:lnTo>
                  <a:pt x="4430" y="1436"/>
                </a:lnTo>
                <a:lnTo>
                  <a:pt x="4424" y="1423"/>
                </a:lnTo>
                <a:lnTo>
                  <a:pt x="4422" y="1411"/>
                </a:lnTo>
                <a:lnTo>
                  <a:pt x="4419" y="1398"/>
                </a:lnTo>
                <a:lnTo>
                  <a:pt x="4416" y="1386"/>
                </a:lnTo>
                <a:lnTo>
                  <a:pt x="4414" y="1373"/>
                </a:lnTo>
                <a:lnTo>
                  <a:pt x="4400" y="1371"/>
                </a:lnTo>
                <a:lnTo>
                  <a:pt x="4389" y="1341"/>
                </a:lnTo>
                <a:lnTo>
                  <a:pt x="4370" y="1310"/>
                </a:lnTo>
                <a:lnTo>
                  <a:pt x="4373" y="1330"/>
                </a:lnTo>
                <a:lnTo>
                  <a:pt x="4370" y="1339"/>
                </a:lnTo>
                <a:lnTo>
                  <a:pt x="4368" y="1348"/>
                </a:lnTo>
                <a:lnTo>
                  <a:pt x="4365" y="1359"/>
                </a:lnTo>
                <a:lnTo>
                  <a:pt x="4362" y="1368"/>
                </a:lnTo>
                <a:lnTo>
                  <a:pt x="4360" y="1380"/>
                </a:lnTo>
                <a:lnTo>
                  <a:pt x="4357" y="1389"/>
                </a:lnTo>
                <a:lnTo>
                  <a:pt x="4354" y="1398"/>
                </a:lnTo>
                <a:lnTo>
                  <a:pt x="4352" y="1407"/>
                </a:lnTo>
                <a:lnTo>
                  <a:pt x="4341" y="1416"/>
                </a:lnTo>
                <a:lnTo>
                  <a:pt x="4325" y="1418"/>
                </a:lnTo>
                <a:lnTo>
                  <a:pt x="4306" y="1398"/>
                </a:lnTo>
                <a:lnTo>
                  <a:pt x="4281" y="1384"/>
                </a:lnTo>
                <a:lnTo>
                  <a:pt x="4260" y="1375"/>
                </a:lnTo>
                <a:lnTo>
                  <a:pt x="4262" y="1371"/>
                </a:lnTo>
                <a:lnTo>
                  <a:pt x="4265" y="1357"/>
                </a:lnTo>
                <a:lnTo>
                  <a:pt x="4265" y="1348"/>
                </a:lnTo>
                <a:lnTo>
                  <a:pt x="4271" y="1341"/>
                </a:lnTo>
                <a:lnTo>
                  <a:pt x="4273" y="1325"/>
                </a:lnTo>
                <a:lnTo>
                  <a:pt x="4225" y="1319"/>
                </a:lnTo>
                <a:lnTo>
                  <a:pt x="4214" y="1316"/>
                </a:lnTo>
                <a:lnTo>
                  <a:pt x="4208" y="1323"/>
                </a:lnTo>
                <a:lnTo>
                  <a:pt x="4187" y="1319"/>
                </a:lnTo>
                <a:lnTo>
                  <a:pt x="4181" y="1330"/>
                </a:lnTo>
                <a:lnTo>
                  <a:pt x="4171" y="1348"/>
                </a:lnTo>
                <a:lnTo>
                  <a:pt x="4165" y="1353"/>
                </a:lnTo>
                <a:lnTo>
                  <a:pt x="4160" y="1371"/>
                </a:lnTo>
                <a:lnTo>
                  <a:pt x="4157" y="1380"/>
                </a:lnTo>
                <a:lnTo>
                  <a:pt x="4152" y="1382"/>
                </a:lnTo>
                <a:lnTo>
                  <a:pt x="4141" y="1364"/>
                </a:lnTo>
                <a:lnTo>
                  <a:pt x="4127" y="1350"/>
                </a:lnTo>
                <a:lnTo>
                  <a:pt x="4106" y="1371"/>
                </a:lnTo>
                <a:lnTo>
                  <a:pt x="4103" y="1384"/>
                </a:lnTo>
                <a:lnTo>
                  <a:pt x="4087" y="1396"/>
                </a:lnTo>
                <a:lnTo>
                  <a:pt x="4084" y="1411"/>
                </a:lnTo>
                <a:lnTo>
                  <a:pt x="4079" y="1405"/>
                </a:lnTo>
                <a:lnTo>
                  <a:pt x="4071" y="1411"/>
                </a:lnTo>
                <a:lnTo>
                  <a:pt x="4071" y="1425"/>
                </a:lnTo>
                <a:lnTo>
                  <a:pt x="4060" y="1434"/>
                </a:lnTo>
                <a:lnTo>
                  <a:pt x="4049" y="1441"/>
                </a:lnTo>
                <a:lnTo>
                  <a:pt x="4038" y="1448"/>
                </a:lnTo>
                <a:lnTo>
                  <a:pt x="4025" y="1457"/>
                </a:lnTo>
                <a:lnTo>
                  <a:pt x="4014" y="1463"/>
                </a:lnTo>
                <a:lnTo>
                  <a:pt x="4000" y="1470"/>
                </a:lnTo>
                <a:lnTo>
                  <a:pt x="3990" y="1477"/>
                </a:lnTo>
                <a:lnTo>
                  <a:pt x="3979" y="1481"/>
                </a:lnTo>
                <a:lnTo>
                  <a:pt x="3963" y="1495"/>
                </a:lnTo>
                <a:lnTo>
                  <a:pt x="3963" y="1502"/>
                </a:lnTo>
                <a:lnTo>
                  <a:pt x="3960" y="1509"/>
                </a:lnTo>
                <a:lnTo>
                  <a:pt x="3960" y="1513"/>
                </a:lnTo>
                <a:lnTo>
                  <a:pt x="3960" y="1520"/>
                </a:lnTo>
                <a:lnTo>
                  <a:pt x="3957" y="1527"/>
                </a:lnTo>
                <a:lnTo>
                  <a:pt x="3957" y="1533"/>
                </a:lnTo>
                <a:lnTo>
                  <a:pt x="3957" y="1540"/>
                </a:lnTo>
                <a:lnTo>
                  <a:pt x="3957" y="1545"/>
                </a:lnTo>
                <a:lnTo>
                  <a:pt x="3963" y="1547"/>
                </a:lnTo>
                <a:lnTo>
                  <a:pt x="3963" y="1556"/>
                </a:lnTo>
                <a:lnTo>
                  <a:pt x="3954" y="1565"/>
                </a:lnTo>
                <a:lnTo>
                  <a:pt x="3960" y="1576"/>
                </a:lnTo>
                <a:lnTo>
                  <a:pt x="3965" y="1588"/>
                </a:lnTo>
                <a:lnTo>
                  <a:pt x="3971" y="1599"/>
                </a:lnTo>
                <a:lnTo>
                  <a:pt x="3976" y="1613"/>
                </a:lnTo>
                <a:lnTo>
                  <a:pt x="3981" y="1624"/>
                </a:lnTo>
                <a:lnTo>
                  <a:pt x="3984" y="1638"/>
                </a:lnTo>
                <a:lnTo>
                  <a:pt x="3987" y="1649"/>
                </a:lnTo>
                <a:lnTo>
                  <a:pt x="3990" y="1662"/>
                </a:lnTo>
                <a:lnTo>
                  <a:pt x="3984" y="1676"/>
                </a:lnTo>
                <a:lnTo>
                  <a:pt x="3981" y="1680"/>
                </a:lnTo>
                <a:close/>
                <a:moveTo>
                  <a:pt x="4373" y="1782"/>
                </a:moveTo>
                <a:lnTo>
                  <a:pt x="4381" y="1780"/>
                </a:lnTo>
                <a:lnTo>
                  <a:pt x="4411" y="1778"/>
                </a:lnTo>
                <a:lnTo>
                  <a:pt x="4414" y="1785"/>
                </a:lnTo>
                <a:lnTo>
                  <a:pt x="4408" y="1800"/>
                </a:lnTo>
                <a:lnTo>
                  <a:pt x="4389" y="1807"/>
                </a:lnTo>
                <a:lnTo>
                  <a:pt x="4379" y="1789"/>
                </a:lnTo>
                <a:lnTo>
                  <a:pt x="4373" y="1780"/>
                </a:lnTo>
                <a:lnTo>
                  <a:pt x="4373" y="1782"/>
                </a:lnTo>
                <a:close/>
                <a:moveTo>
                  <a:pt x="3638" y="1034"/>
                </a:moveTo>
                <a:lnTo>
                  <a:pt x="3682" y="1038"/>
                </a:lnTo>
                <a:lnTo>
                  <a:pt x="3714" y="1061"/>
                </a:lnTo>
                <a:lnTo>
                  <a:pt x="3738" y="1092"/>
                </a:lnTo>
                <a:lnTo>
                  <a:pt x="3760" y="1106"/>
                </a:lnTo>
                <a:lnTo>
                  <a:pt x="3765" y="1117"/>
                </a:lnTo>
                <a:lnTo>
                  <a:pt x="3782" y="1131"/>
                </a:lnTo>
                <a:lnTo>
                  <a:pt x="3806" y="1151"/>
                </a:lnTo>
                <a:lnTo>
                  <a:pt x="3798" y="1190"/>
                </a:lnTo>
                <a:lnTo>
                  <a:pt x="3779" y="1194"/>
                </a:lnTo>
                <a:lnTo>
                  <a:pt x="3763" y="1187"/>
                </a:lnTo>
                <a:lnTo>
                  <a:pt x="3746" y="1167"/>
                </a:lnTo>
                <a:lnTo>
                  <a:pt x="3714" y="1135"/>
                </a:lnTo>
                <a:lnTo>
                  <a:pt x="3695" y="1108"/>
                </a:lnTo>
                <a:lnTo>
                  <a:pt x="3684" y="1081"/>
                </a:lnTo>
                <a:lnTo>
                  <a:pt x="3660" y="1059"/>
                </a:lnTo>
                <a:lnTo>
                  <a:pt x="3649" y="1047"/>
                </a:lnTo>
                <a:lnTo>
                  <a:pt x="3638" y="1038"/>
                </a:lnTo>
                <a:lnTo>
                  <a:pt x="3638" y="1034"/>
                </a:lnTo>
                <a:close/>
                <a:moveTo>
                  <a:pt x="3852" y="1086"/>
                </a:moveTo>
                <a:lnTo>
                  <a:pt x="3852" y="1092"/>
                </a:lnTo>
                <a:lnTo>
                  <a:pt x="3852" y="1099"/>
                </a:lnTo>
                <a:lnTo>
                  <a:pt x="3849" y="1104"/>
                </a:lnTo>
                <a:lnTo>
                  <a:pt x="3849" y="1111"/>
                </a:lnTo>
                <a:lnTo>
                  <a:pt x="3849" y="1117"/>
                </a:lnTo>
                <a:lnTo>
                  <a:pt x="3849" y="1122"/>
                </a:lnTo>
                <a:lnTo>
                  <a:pt x="3852" y="1131"/>
                </a:lnTo>
                <a:lnTo>
                  <a:pt x="3855" y="1138"/>
                </a:lnTo>
                <a:lnTo>
                  <a:pt x="3868" y="1140"/>
                </a:lnTo>
                <a:lnTo>
                  <a:pt x="3868" y="1151"/>
                </a:lnTo>
                <a:lnTo>
                  <a:pt x="3900" y="1163"/>
                </a:lnTo>
                <a:lnTo>
                  <a:pt x="3944" y="1169"/>
                </a:lnTo>
                <a:lnTo>
                  <a:pt x="3957" y="1172"/>
                </a:lnTo>
                <a:lnTo>
                  <a:pt x="3968" y="1138"/>
                </a:lnTo>
                <a:lnTo>
                  <a:pt x="3984" y="1129"/>
                </a:lnTo>
                <a:lnTo>
                  <a:pt x="4006" y="1104"/>
                </a:lnTo>
                <a:lnTo>
                  <a:pt x="3998" y="1072"/>
                </a:lnTo>
                <a:lnTo>
                  <a:pt x="3998" y="1061"/>
                </a:lnTo>
                <a:lnTo>
                  <a:pt x="4003" y="1040"/>
                </a:lnTo>
                <a:lnTo>
                  <a:pt x="3987" y="1029"/>
                </a:lnTo>
                <a:lnTo>
                  <a:pt x="3973" y="1011"/>
                </a:lnTo>
                <a:lnTo>
                  <a:pt x="3957" y="1025"/>
                </a:lnTo>
                <a:lnTo>
                  <a:pt x="3957" y="1031"/>
                </a:lnTo>
                <a:lnTo>
                  <a:pt x="3954" y="1038"/>
                </a:lnTo>
                <a:lnTo>
                  <a:pt x="3949" y="1045"/>
                </a:lnTo>
                <a:lnTo>
                  <a:pt x="3944" y="1052"/>
                </a:lnTo>
                <a:lnTo>
                  <a:pt x="3938" y="1059"/>
                </a:lnTo>
                <a:lnTo>
                  <a:pt x="3930" y="1063"/>
                </a:lnTo>
                <a:lnTo>
                  <a:pt x="3925" y="1068"/>
                </a:lnTo>
                <a:lnTo>
                  <a:pt x="3917" y="1072"/>
                </a:lnTo>
                <a:lnTo>
                  <a:pt x="3911" y="1074"/>
                </a:lnTo>
                <a:lnTo>
                  <a:pt x="3903" y="1074"/>
                </a:lnTo>
                <a:lnTo>
                  <a:pt x="3895" y="1077"/>
                </a:lnTo>
                <a:lnTo>
                  <a:pt x="3887" y="1079"/>
                </a:lnTo>
                <a:lnTo>
                  <a:pt x="3882" y="1081"/>
                </a:lnTo>
                <a:lnTo>
                  <a:pt x="3873" y="1081"/>
                </a:lnTo>
                <a:lnTo>
                  <a:pt x="3865" y="1083"/>
                </a:lnTo>
                <a:lnTo>
                  <a:pt x="3857" y="1083"/>
                </a:lnTo>
                <a:lnTo>
                  <a:pt x="3852" y="1088"/>
                </a:lnTo>
                <a:lnTo>
                  <a:pt x="3846" y="1092"/>
                </a:lnTo>
                <a:lnTo>
                  <a:pt x="3844" y="1099"/>
                </a:lnTo>
                <a:lnTo>
                  <a:pt x="3844" y="1106"/>
                </a:lnTo>
                <a:lnTo>
                  <a:pt x="3844" y="1115"/>
                </a:lnTo>
                <a:lnTo>
                  <a:pt x="3846" y="1122"/>
                </a:lnTo>
                <a:lnTo>
                  <a:pt x="3846" y="1131"/>
                </a:lnTo>
                <a:lnTo>
                  <a:pt x="3846" y="1138"/>
                </a:lnTo>
                <a:lnTo>
                  <a:pt x="3852" y="1086"/>
                </a:lnTo>
                <a:close/>
                <a:moveTo>
                  <a:pt x="4311" y="1153"/>
                </a:moveTo>
                <a:lnTo>
                  <a:pt x="4284" y="1163"/>
                </a:lnTo>
                <a:lnTo>
                  <a:pt x="4273" y="1167"/>
                </a:lnTo>
                <a:lnTo>
                  <a:pt x="4260" y="1158"/>
                </a:lnTo>
                <a:lnTo>
                  <a:pt x="4252" y="1149"/>
                </a:lnTo>
                <a:lnTo>
                  <a:pt x="4243" y="1135"/>
                </a:lnTo>
                <a:lnTo>
                  <a:pt x="4225" y="1131"/>
                </a:lnTo>
                <a:lnTo>
                  <a:pt x="4203" y="1135"/>
                </a:lnTo>
                <a:lnTo>
                  <a:pt x="4214" y="1151"/>
                </a:lnTo>
                <a:lnTo>
                  <a:pt x="4225" y="1153"/>
                </a:lnTo>
                <a:lnTo>
                  <a:pt x="4219" y="1158"/>
                </a:lnTo>
                <a:lnTo>
                  <a:pt x="4225" y="1176"/>
                </a:lnTo>
                <a:lnTo>
                  <a:pt x="4225" y="1185"/>
                </a:lnTo>
                <a:lnTo>
                  <a:pt x="4235" y="1176"/>
                </a:lnTo>
                <a:lnTo>
                  <a:pt x="4257" y="1183"/>
                </a:lnTo>
                <a:lnTo>
                  <a:pt x="4276" y="1190"/>
                </a:lnTo>
                <a:lnTo>
                  <a:pt x="4287" y="1196"/>
                </a:lnTo>
                <a:lnTo>
                  <a:pt x="4295" y="1201"/>
                </a:lnTo>
                <a:lnTo>
                  <a:pt x="4303" y="1208"/>
                </a:lnTo>
                <a:lnTo>
                  <a:pt x="4311" y="1215"/>
                </a:lnTo>
                <a:lnTo>
                  <a:pt x="4316" y="1224"/>
                </a:lnTo>
                <a:lnTo>
                  <a:pt x="4322" y="1230"/>
                </a:lnTo>
                <a:lnTo>
                  <a:pt x="4330" y="1239"/>
                </a:lnTo>
                <a:lnTo>
                  <a:pt x="4335" y="1248"/>
                </a:lnTo>
                <a:lnTo>
                  <a:pt x="4392" y="1264"/>
                </a:lnTo>
                <a:lnTo>
                  <a:pt x="4387" y="1244"/>
                </a:lnTo>
                <a:lnTo>
                  <a:pt x="4395" y="1239"/>
                </a:lnTo>
                <a:lnTo>
                  <a:pt x="4430" y="1258"/>
                </a:lnTo>
                <a:lnTo>
                  <a:pt x="4449" y="1269"/>
                </a:lnTo>
                <a:lnTo>
                  <a:pt x="4457" y="1278"/>
                </a:lnTo>
                <a:lnTo>
                  <a:pt x="4465" y="1291"/>
                </a:lnTo>
                <a:lnTo>
                  <a:pt x="4511" y="1303"/>
                </a:lnTo>
                <a:lnTo>
                  <a:pt x="4478" y="1251"/>
                </a:lnTo>
                <a:lnTo>
                  <a:pt x="4460" y="1235"/>
                </a:lnTo>
                <a:lnTo>
                  <a:pt x="4478" y="1235"/>
                </a:lnTo>
                <a:lnTo>
                  <a:pt x="4470" y="1215"/>
                </a:lnTo>
                <a:lnTo>
                  <a:pt x="4446" y="1201"/>
                </a:lnTo>
                <a:lnTo>
                  <a:pt x="4419" y="1185"/>
                </a:lnTo>
                <a:lnTo>
                  <a:pt x="4370" y="1160"/>
                </a:lnTo>
                <a:lnTo>
                  <a:pt x="4346" y="1153"/>
                </a:lnTo>
                <a:lnTo>
                  <a:pt x="4316" y="1149"/>
                </a:lnTo>
                <a:lnTo>
                  <a:pt x="4289" y="1163"/>
                </a:lnTo>
                <a:lnTo>
                  <a:pt x="4273" y="1169"/>
                </a:lnTo>
                <a:lnTo>
                  <a:pt x="4260" y="1156"/>
                </a:lnTo>
                <a:lnTo>
                  <a:pt x="4254" y="1151"/>
                </a:lnTo>
                <a:lnTo>
                  <a:pt x="4243" y="1129"/>
                </a:lnTo>
                <a:lnTo>
                  <a:pt x="4311" y="1153"/>
                </a:lnTo>
                <a:close/>
                <a:moveTo>
                  <a:pt x="3806" y="1215"/>
                </a:moveTo>
                <a:lnTo>
                  <a:pt x="3817" y="1199"/>
                </a:lnTo>
                <a:lnTo>
                  <a:pt x="3844" y="1201"/>
                </a:lnTo>
                <a:lnTo>
                  <a:pt x="3855" y="1206"/>
                </a:lnTo>
                <a:lnTo>
                  <a:pt x="3879" y="1199"/>
                </a:lnTo>
                <a:lnTo>
                  <a:pt x="3911" y="1221"/>
                </a:lnTo>
                <a:lnTo>
                  <a:pt x="3930" y="1233"/>
                </a:lnTo>
                <a:lnTo>
                  <a:pt x="3925" y="1237"/>
                </a:lnTo>
                <a:lnTo>
                  <a:pt x="3906" y="1230"/>
                </a:lnTo>
                <a:lnTo>
                  <a:pt x="3887" y="1230"/>
                </a:lnTo>
                <a:lnTo>
                  <a:pt x="3871" y="1224"/>
                </a:lnTo>
                <a:lnTo>
                  <a:pt x="3849" y="1228"/>
                </a:lnTo>
                <a:lnTo>
                  <a:pt x="3828" y="1221"/>
                </a:lnTo>
                <a:lnTo>
                  <a:pt x="3801" y="1210"/>
                </a:lnTo>
                <a:lnTo>
                  <a:pt x="3806" y="1215"/>
                </a:lnTo>
                <a:close/>
                <a:moveTo>
                  <a:pt x="4584" y="1870"/>
                </a:moveTo>
                <a:lnTo>
                  <a:pt x="4624" y="1875"/>
                </a:lnTo>
                <a:lnTo>
                  <a:pt x="4670" y="1837"/>
                </a:lnTo>
                <a:lnTo>
                  <a:pt x="4684" y="1832"/>
                </a:lnTo>
                <a:lnTo>
                  <a:pt x="4686" y="1828"/>
                </a:lnTo>
                <a:lnTo>
                  <a:pt x="4689" y="1821"/>
                </a:lnTo>
                <a:lnTo>
                  <a:pt x="4689" y="1816"/>
                </a:lnTo>
                <a:lnTo>
                  <a:pt x="4692" y="1812"/>
                </a:lnTo>
                <a:lnTo>
                  <a:pt x="4692" y="1805"/>
                </a:lnTo>
                <a:lnTo>
                  <a:pt x="4692" y="1800"/>
                </a:lnTo>
                <a:lnTo>
                  <a:pt x="4692" y="1794"/>
                </a:lnTo>
                <a:lnTo>
                  <a:pt x="4692" y="1787"/>
                </a:lnTo>
                <a:lnTo>
                  <a:pt x="4668" y="1798"/>
                </a:lnTo>
                <a:lnTo>
                  <a:pt x="4646" y="1814"/>
                </a:lnTo>
                <a:lnTo>
                  <a:pt x="4632" y="1837"/>
                </a:lnTo>
                <a:lnTo>
                  <a:pt x="4611" y="1841"/>
                </a:lnTo>
                <a:lnTo>
                  <a:pt x="4592" y="1873"/>
                </a:lnTo>
                <a:lnTo>
                  <a:pt x="4584" y="1870"/>
                </a:lnTo>
                <a:close/>
                <a:moveTo>
                  <a:pt x="4716" y="1739"/>
                </a:moveTo>
                <a:lnTo>
                  <a:pt x="4727" y="1751"/>
                </a:lnTo>
                <a:lnTo>
                  <a:pt x="4705" y="1771"/>
                </a:lnTo>
                <a:lnTo>
                  <a:pt x="4695" y="1762"/>
                </a:lnTo>
                <a:lnTo>
                  <a:pt x="4686" y="1753"/>
                </a:lnTo>
                <a:lnTo>
                  <a:pt x="4705" y="1737"/>
                </a:lnTo>
                <a:lnTo>
                  <a:pt x="4711" y="1723"/>
                </a:lnTo>
                <a:lnTo>
                  <a:pt x="4722" y="1728"/>
                </a:lnTo>
                <a:lnTo>
                  <a:pt x="4716" y="1739"/>
                </a:lnTo>
                <a:close/>
                <a:moveTo>
                  <a:pt x="2893" y="1278"/>
                </a:moveTo>
                <a:lnTo>
                  <a:pt x="2920" y="1323"/>
                </a:lnTo>
                <a:lnTo>
                  <a:pt x="2901" y="1328"/>
                </a:lnTo>
                <a:lnTo>
                  <a:pt x="2888" y="1350"/>
                </a:lnTo>
                <a:lnTo>
                  <a:pt x="2896" y="1371"/>
                </a:lnTo>
                <a:lnTo>
                  <a:pt x="2890" y="1386"/>
                </a:lnTo>
                <a:lnTo>
                  <a:pt x="2885" y="1405"/>
                </a:lnTo>
                <a:lnTo>
                  <a:pt x="2877" y="1416"/>
                </a:lnTo>
                <a:lnTo>
                  <a:pt x="2869" y="1434"/>
                </a:lnTo>
                <a:lnTo>
                  <a:pt x="2871" y="1450"/>
                </a:lnTo>
                <a:lnTo>
                  <a:pt x="2861" y="1463"/>
                </a:lnTo>
                <a:lnTo>
                  <a:pt x="2852" y="1497"/>
                </a:lnTo>
                <a:lnTo>
                  <a:pt x="2833" y="1504"/>
                </a:lnTo>
                <a:lnTo>
                  <a:pt x="2815" y="1506"/>
                </a:lnTo>
                <a:lnTo>
                  <a:pt x="2796" y="1495"/>
                </a:lnTo>
                <a:lnTo>
                  <a:pt x="2798" y="1481"/>
                </a:lnTo>
                <a:lnTo>
                  <a:pt x="2788" y="1461"/>
                </a:lnTo>
                <a:lnTo>
                  <a:pt x="2793" y="1441"/>
                </a:lnTo>
                <a:lnTo>
                  <a:pt x="2806" y="1429"/>
                </a:lnTo>
                <a:lnTo>
                  <a:pt x="2825" y="1409"/>
                </a:lnTo>
                <a:lnTo>
                  <a:pt x="2820" y="1386"/>
                </a:lnTo>
                <a:lnTo>
                  <a:pt x="2817" y="1368"/>
                </a:lnTo>
                <a:lnTo>
                  <a:pt x="2817" y="1346"/>
                </a:lnTo>
                <a:lnTo>
                  <a:pt x="2839" y="1337"/>
                </a:lnTo>
                <a:lnTo>
                  <a:pt x="2858" y="1328"/>
                </a:lnTo>
                <a:lnTo>
                  <a:pt x="2882" y="1316"/>
                </a:lnTo>
                <a:lnTo>
                  <a:pt x="2885" y="1301"/>
                </a:lnTo>
                <a:lnTo>
                  <a:pt x="2896" y="1289"/>
                </a:lnTo>
                <a:lnTo>
                  <a:pt x="2901" y="1278"/>
                </a:lnTo>
                <a:lnTo>
                  <a:pt x="2893" y="1278"/>
                </a:lnTo>
                <a:close/>
                <a:moveTo>
                  <a:pt x="4127" y="584"/>
                </a:moveTo>
                <a:lnTo>
                  <a:pt x="4165" y="574"/>
                </a:lnTo>
                <a:lnTo>
                  <a:pt x="4184" y="574"/>
                </a:lnTo>
                <a:lnTo>
                  <a:pt x="4214" y="570"/>
                </a:lnTo>
                <a:lnTo>
                  <a:pt x="4225" y="565"/>
                </a:lnTo>
                <a:lnTo>
                  <a:pt x="4225" y="554"/>
                </a:lnTo>
                <a:lnTo>
                  <a:pt x="4222" y="545"/>
                </a:lnTo>
                <a:lnTo>
                  <a:pt x="4222" y="536"/>
                </a:lnTo>
                <a:lnTo>
                  <a:pt x="4216" y="527"/>
                </a:lnTo>
                <a:lnTo>
                  <a:pt x="4214" y="518"/>
                </a:lnTo>
                <a:lnTo>
                  <a:pt x="4208" y="511"/>
                </a:lnTo>
                <a:lnTo>
                  <a:pt x="4203" y="502"/>
                </a:lnTo>
                <a:lnTo>
                  <a:pt x="4195" y="495"/>
                </a:lnTo>
                <a:lnTo>
                  <a:pt x="4187" y="486"/>
                </a:lnTo>
                <a:lnTo>
                  <a:pt x="4176" y="489"/>
                </a:lnTo>
                <a:lnTo>
                  <a:pt x="4176" y="511"/>
                </a:lnTo>
                <a:lnTo>
                  <a:pt x="4179" y="522"/>
                </a:lnTo>
                <a:lnTo>
                  <a:pt x="4176" y="532"/>
                </a:lnTo>
                <a:lnTo>
                  <a:pt x="4162" y="532"/>
                </a:lnTo>
                <a:lnTo>
                  <a:pt x="4154" y="529"/>
                </a:lnTo>
                <a:lnTo>
                  <a:pt x="4157" y="547"/>
                </a:lnTo>
                <a:lnTo>
                  <a:pt x="4162" y="563"/>
                </a:lnTo>
                <a:lnTo>
                  <a:pt x="4141" y="563"/>
                </a:lnTo>
                <a:lnTo>
                  <a:pt x="4125" y="570"/>
                </a:lnTo>
                <a:lnTo>
                  <a:pt x="4135" y="581"/>
                </a:lnTo>
                <a:lnTo>
                  <a:pt x="4127" y="584"/>
                </a:lnTo>
                <a:close/>
                <a:moveTo>
                  <a:pt x="3393" y="968"/>
                </a:moveTo>
                <a:lnTo>
                  <a:pt x="3409" y="973"/>
                </a:lnTo>
                <a:lnTo>
                  <a:pt x="3428" y="993"/>
                </a:lnTo>
                <a:lnTo>
                  <a:pt x="3422" y="1013"/>
                </a:lnTo>
                <a:lnTo>
                  <a:pt x="3406" y="1016"/>
                </a:lnTo>
                <a:lnTo>
                  <a:pt x="3390" y="995"/>
                </a:lnTo>
                <a:lnTo>
                  <a:pt x="3395" y="984"/>
                </a:lnTo>
                <a:lnTo>
                  <a:pt x="3403" y="970"/>
                </a:lnTo>
                <a:lnTo>
                  <a:pt x="3393" y="968"/>
                </a:lnTo>
                <a:close/>
                <a:moveTo>
                  <a:pt x="659" y="43"/>
                </a:moveTo>
                <a:lnTo>
                  <a:pt x="637" y="45"/>
                </a:lnTo>
                <a:lnTo>
                  <a:pt x="637" y="57"/>
                </a:lnTo>
                <a:lnTo>
                  <a:pt x="651" y="61"/>
                </a:lnTo>
                <a:lnTo>
                  <a:pt x="651" y="70"/>
                </a:lnTo>
                <a:lnTo>
                  <a:pt x="627" y="75"/>
                </a:lnTo>
                <a:lnTo>
                  <a:pt x="637" y="88"/>
                </a:lnTo>
                <a:lnTo>
                  <a:pt x="659" y="93"/>
                </a:lnTo>
                <a:lnTo>
                  <a:pt x="667" y="90"/>
                </a:lnTo>
                <a:lnTo>
                  <a:pt x="683" y="84"/>
                </a:lnTo>
                <a:lnTo>
                  <a:pt x="708" y="88"/>
                </a:lnTo>
                <a:lnTo>
                  <a:pt x="732" y="88"/>
                </a:lnTo>
                <a:lnTo>
                  <a:pt x="740" y="77"/>
                </a:lnTo>
                <a:lnTo>
                  <a:pt x="732" y="63"/>
                </a:lnTo>
                <a:lnTo>
                  <a:pt x="724" y="63"/>
                </a:lnTo>
                <a:lnTo>
                  <a:pt x="713" y="50"/>
                </a:lnTo>
                <a:lnTo>
                  <a:pt x="700" y="61"/>
                </a:lnTo>
                <a:lnTo>
                  <a:pt x="683" y="54"/>
                </a:lnTo>
                <a:lnTo>
                  <a:pt x="675" y="50"/>
                </a:lnTo>
                <a:lnTo>
                  <a:pt x="662" y="52"/>
                </a:lnTo>
                <a:lnTo>
                  <a:pt x="662" y="45"/>
                </a:lnTo>
                <a:lnTo>
                  <a:pt x="637" y="47"/>
                </a:lnTo>
                <a:lnTo>
                  <a:pt x="659" y="43"/>
                </a:lnTo>
                <a:close/>
                <a:moveTo>
                  <a:pt x="2936" y="617"/>
                </a:moveTo>
                <a:lnTo>
                  <a:pt x="2939" y="660"/>
                </a:lnTo>
                <a:lnTo>
                  <a:pt x="2947" y="683"/>
                </a:lnTo>
                <a:lnTo>
                  <a:pt x="2960" y="701"/>
                </a:lnTo>
                <a:lnTo>
                  <a:pt x="2977" y="690"/>
                </a:lnTo>
                <a:lnTo>
                  <a:pt x="2985" y="719"/>
                </a:lnTo>
                <a:lnTo>
                  <a:pt x="3025" y="719"/>
                </a:lnTo>
                <a:lnTo>
                  <a:pt x="3033" y="699"/>
                </a:lnTo>
                <a:lnTo>
                  <a:pt x="3044" y="690"/>
                </a:lnTo>
                <a:lnTo>
                  <a:pt x="3044" y="708"/>
                </a:lnTo>
                <a:lnTo>
                  <a:pt x="3071" y="737"/>
                </a:lnTo>
                <a:lnTo>
                  <a:pt x="3087" y="746"/>
                </a:lnTo>
                <a:lnTo>
                  <a:pt x="3085" y="767"/>
                </a:lnTo>
                <a:lnTo>
                  <a:pt x="3066" y="796"/>
                </a:lnTo>
                <a:lnTo>
                  <a:pt x="3058" y="803"/>
                </a:lnTo>
                <a:lnTo>
                  <a:pt x="3050" y="807"/>
                </a:lnTo>
                <a:lnTo>
                  <a:pt x="3041" y="812"/>
                </a:lnTo>
                <a:lnTo>
                  <a:pt x="3033" y="819"/>
                </a:lnTo>
                <a:lnTo>
                  <a:pt x="3028" y="823"/>
                </a:lnTo>
                <a:lnTo>
                  <a:pt x="3020" y="830"/>
                </a:lnTo>
                <a:lnTo>
                  <a:pt x="3012" y="835"/>
                </a:lnTo>
                <a:lnTo>
                  <a:pt x="3004" y="839"/>
                </a:lnTo>
                <a:lnTo>
                  <a:pt x="2987" y="844"/>
                </a:lnTo>
                <a:lnTo>
                  <a:pt x="2971" y="848"/>
                </a:lnTo>
                <a:lnTo>
                  <a:pt x="2952" y="855"/>
                </a:lnTo>
                <a:lnTo>
                  <a:pt x="2936" y="864"/>
                </a:lnTo>
                <a:lnTo>
                  <a:pt x="2917" y="873"/>
                </a:lnTo>
                <a:lnTo>
                  <a:pt x="2901" y="882"/>
                </a:lnTo>
                <a:lnTo>
                  <a:pt x="2882" y="889"/>
                </a:lnTo>
                <a:lnTo>
                  <a:pt x="2869" y="898"/>
                </a:lnTo>
                <a:lnTo>
                  <a:pt x="2855" y="887"/>
                </a:lnTo>
                <a:lnTo>
                  <a:pt x="2847" y="871"/>
                </a:lnTo>
                <a:lnTo>
                  <a:pt x="2839" y="853"/>
                </a:lnTo>
                <a:lnTo>
                  <a:pt x="2831" y="837"/>
                </a:lnTo>
                <a:lnTo>
                  <a:pt x="2820" y="819"/>
                </a:lnTo>
                <a:lnTo>
                  <a:pt x="2812" y="803"/>
                </a:lnTo>
                <a:lnTo>
                  <a:pt x="2804" y="785"/>
                </a:lnTo>
                <a:lnTo>
                  <a:pt x="2796" y="767"/>
                </a:lnTo>
                <a:lnTo>
                  <a:pt x="2788" y="751"/>
                </a:lnTo>
                <a:lnTo>
                  <a:pt x="2788" y="719"/>
                </a:lnTo>
                <a:lnTo>
                  <a:pt x="2782" y="710"/>
                </a:lnTo>
                <a:lnTo>
                  <a:pt x="2777" y="699"/>
                </a:lnTo>
                <a:lnTo>
                  <a:pt x="2774" y="690"/>
                </a:lnTo>
                <a:lnTo>
                  <a:pt x="2769" y="679"/>
                </a:lnTo>
                <a:lnTo>
                  <a:pt x="2766" y="669"/>
                </a:lnTo>
                <a:lnTo>
                  <a:pt x="2763" y="660"/>
                </a:lnTo>
                <a:lnTo>
                  <a:pt x="2758" y="649"/>
                </a:lnTo>
                <a:lnTo>
                  <a:pt x="2755" y="640"/>
                </a:lnTo>
                <a:lnTo>
                  <a:pt x="2752" y="620"/>
                </a:lnTo>
                <a:lnTo>
                  <a:pt x="2739" y="640"/>
                </a:lnTo>
                <a:lnTo>
                  <a:pt x="2720" y="620"/>
                </a:lnTo>
                <a:lnTo>
                  <a:pt x="2704" y="624"/>
                </a:lnTo>
                <a:lnTo>
                  <a:pt x="2707" y="586"/>
                </a:lnTo>
                <a:lnTo>
                  <a:pt x="2731" y="581"/>
                </a:lnTo>
                <a:lnTo>
                  <a:pt x="2742" y="577"/>
                </a:lnTo>
                <a:lnTo>
                  <a:pt x="2747" y="565"/>
                </a:lnTo>
                <a:lnTo>
                  <a:pt x="2763" y="545"/>
                </a:lnTo>
                <a:lnTo>
                  <a:pt x="2779" y="518"/>
                </a:lnTo>
                <a:lnTo>
                  <a:pt x="2777" y="513"/>
                </a:lnTo>
                <a:lnTo>
                  <a:pt x="2766" y="516"/>
                </a:lnTo>
                <a:lnTo>
                  <a:pt x="2758" y="516"/>
                </a:lnTo>
                <a:lnTo>
                  <a:pt x="2750" y="516"/>
                </a:lnTo>
                <a:lnTo>
                  <a:pt x="2744" y="516"/>
                </a:lnTo>
                <a:lnTo>
                  <a:pt x="2736" y="516"/>
                </a:lnTo>
                <a:lnTo>
                  <a:pt x="2728" y="516"/>
                </a:lnTo>
                <a:lnTo>
                  <a:pt x="2720" y="513"/>
                </a:lnTo>
                <a:lnTo>
                  <a:pt x="2712" y="511"/>
                </a:lnTo>
                <a:lnTo>
                  <a:pt x="2685" y="522"/>
                </a:lnTo>
                <a:lnTo>
                  <a:pt x="2666" y="489"/>
                </a:lnTo>
                <a:lnTo>
                  <a:pt x="2671" y="479"/>
                </a:lnTo>
                <a:lnTo>
                  <a:pt x="2677" y="455"/>
                </a:lnTo>
                <a:lnTo>
                  <a:pt x="2666" y="446"/>
                </a:lnTo>
                <a:lnTo>
                  <a:pt x="2636" y="443"/>
                </a:lnTo>
                <a:lnTo>
                  <a:pt x="2631" y="464"/>
                </a:lnTo>
                <a:lnTo>
                  <a:pt x="2620" y="466"/>
                </a:lnTo>
                <a:lnTo>
                  <a:pt x="2615" y="489"/>
                </a:lnTo>
                <a:lnTo>
                  <a:pt x="2615" y="507"/>
                </a:lnTo>
                <a:lnTo>
                  <a:pt x="2601" y="518"/>
                </a:lnTo>
                <a:lnTo>
                  <a:pt x="2585" y="511"/>
                </a:lnTo>
                <a:lnTo>
                  <a:pt x="2582" y="495"/>
                </a:lnTo>
                <a:lnTo>
                  <a:pt x="2593" y="489"/>
                </a:lnTo>
                <a:lnTo>
                  <a:pt x="2585" y="482"/>
                </a:lnTo>
                <a:lnTo>
                  <a:pt x="2582" y="464"/>
                </a:lnTo>
                <a:lnTo>
                  <a:pt x="2577" y="452"/>
                </a:lnTo>
                <a:lnTo>
                  <a:pt x="2571" y="432"/>
                </a:lnTo>
                <a:lnTo>
                  <a:pt x="2561" y="407"/>
                </a:lnTo>
                <a:lnTo>
                  <a:pt x="2547" y="400"/>
                </a:lnTo>
                <a:lnTo>
                  <a:pt x="2536" y="394"/>
                </a:lnTo>
                <a:lnTo>
                  <a:pt x="2517" y="389"/>
                </a:lnTo>
                <a:lnTo>
                  <a:pt x="2512" y="400"/>
                </a:lnTo>
                <a:lnTo>
                  <a:pt x="2523" y="421"/>
                </a:lnTo>
                <a:lnTo>
                  <a:pt x="2539" y="432"/>
                </a:lnTo>
                <a:lnTo>
                  <a:pt x="2553" y="443"/>
                </a:lnTo>
                <a:lnTo>
                  <a:pt x="2563" y="455"/>
                </a:lnTo>
                <a:lnTo>
                  <a:pt x="2563" y="464"/>
                </a:lnTo>
                <a:lnTo>
                  <a:pt x="2553" y="459"/>
                </a:lnTo>
                <a:lnTo>
                  <a:pt x="2547" y="459"/>
                </a:lnTo>
                <a:lnTo>
                  <a:pt x="2542" y="464"/>
                </a:lnTo>
                <a:lnTo>
                  <a:pt x="2544" y="477"/>
                </a:lnTo>
                <a:lnTo>
                  <a:pt x="2531" y="486"/>
                </a:lnTo>
                <a:lnTo>
                  <a:pt x="2526" y="489"/>
                </a:lnTo>
                <a:lnTo>
                  <a:pt x="2526" y="477"/>
                </a:lnTo>
                <a:lnTo>
                  <a:pt x="2523" y="461"/>
                </a:lnTo>
                <a:lnTo>
                  <a:pt x="2512" y="441"/>
                </a:lnTo>
                <a:lnTo>
                  <a:pt x="2496" y="427"/>
                </a:lnTo>
                <a:lnTo>
                  <a:pt x="2477" y="414"/>
                </a:lnTo>
                <a:lnTo>
                  <a:pt x="2463" y="403"/>
                </a:lnTo>
                <a:lnTo>
                  <a:pt x="2453" y="407"/>
                </a:lnTo>
                <a:lnTo>
                  <a:pt x="2442" y="412"/>
                </a:lnTo>
                <a:lnTo>
                  <a:pt x="2428" y="416"/>
                </a:lnTo>
                <a:lnTo>
                  <a:pt x="2420" y="418"/>
                </a:lnTo>
                <a:lnTo>
                  <a:pt x="2409" y="418"/>
                </a:lnTo>
                <a:lnTo>
                  <a:pt x="2399" y="421"/>
                </a:lnTo>
                <a:lnTo>
                  <a:pt x="2388" y="423"/>
                </a:lnTo>
                <a:lnTo>
                  <a:pt x="2377" y="427"/>
                </a:lnTo>
                <a:lnTo>
                  <a:pt x="2366" y="432"/>
                </a:lnTo>
                <a:lnTo>
                  <a:pt x="2339" y="439"/>
                </a:lnTo>
                <a:lnTo>
                  <a:pt x="2326" y="446"/>
                </a:lnTo>
                <a:lnTo>
                  <a:pt x="2318" y="452"/>
                </a:lnTo>
                <a:lnTo>
                  <a:pt x="2304" y="464"/>
                </a:lnTo>
                <a:lnTo>
                  <a:pt x="2299" y="470"/>
                </a:lnTo>
                <a:lnTo>
                  <a:pt x="2291" y="477"/>
                </a:lnTo>
                <a:lnTo>
                  <a:pt x="2282" y="484"/>
                </a:lnTo>
                <a:lnTo>
                  <a:pt x="2272" y="489"/>
                </a:lnTo>
                <a:lnTo>
                  <a:pt x="2250" y="495"/>
                </a:lnTo>
                <a:lnTo>
                  <a:pt x="2228" y="500"/>
                </a:lnTo>
                <a:lnTo>
                  <a:pt x="2218" y="500"/>
                </a:lnTo>
                <a:lnTo>
                  <a:pt x="2207" y="500"/>
                </a:lnTo>
                <a:lnTo>
                  <a:pt x="2199" y="498"/>
                </a:lnTo>
                <a:lnTo>
                  <a:pt x="2191" y="493"/>
                </a:lnTo>
                <a:lnTo>
                  <a:pt x="2185" y="486"/>
                </a:lnTo>
                <a:lnTo>
                  <a:pt x="2180" y="479"/>
                </a:lnTo>
                <a:lnTo>
                  <a:pt x="2177" y="470"/>
                </a:lnTo>
                <a:lnTo>
                  <a:pt x="2177" y="459"/>
                </a:lnTo>
                <a:lnTo>
                  <a:pt x="2201" y="439"/>
                </a:lnTo>
                <a:lnTo>
                  <a:pt x="2212" y="416"/>
                </a:lnTo>
                <a:lnTo>
                  <a:pt x="2223" y="409"/>
                </a:lnTo>
                <a:lnTo>
                  <a:pt x="2242" y="405"/>
                </a:lnTo>
                <a:lnTo>
                  <a:pt x="2253" y="405"/>
                </a:lnTo>
                <a:lnTo>
                  <a:pt x="2261" y="407"/>
                </a:lnTo>
                <a:lnTo>
                  <a:pt x="2272" y="407"/>
                </a:lnTo>
                <a:lnTo>
                  <a:pt x="2280" y="407"/>
                </a:lnTo>
                <a:lnTo>
                  <a:pt x="2288" y="407"/>
                </a:lnTo>
                <a:lnTo>
                  <a:pt x="2296" y="407"/>
                </a:lnTo>
                <a:lnTo>
                  <a:pt x="2307" y="407"/>
                </a:lnTo>
                <a:lnTo>
                  <a:pt x="2318" y="405"/>
                </a:lnTo>
                <a:lnTo>
                  <a:pt x="2336" y="382"/>
                </a:lnTo>
                <a:lnTo>
                  <a:pt x="2339" y="371"/>
                </a:lnTo>
                <a:lnTo>
                  <a:pt x="2331" y="360"/>
                </a:lnTo>
                <a:lnTo>
                  <a:pt x="2326" y="346"/>
                </a:lnTo>
                <a:lnTo>
                  <a:pt x="2334" y="342"/>
                </a:lnTo>
                <a:lnTo>
                  <a:pt x="2350" y="344"/>
                </a:lnTo>
                <a:lnTo>
                  <a:pt x="2364" y="346"/>
                </a:lnTo>
                <a:lnTo>
                  <a:pt x="2364" y="330"/>
                </a:lnTo>
                <a:lnTo>
                  <a:pt x="2377" y="330"/>
                </a:lnTo>
                <a:lnTo>
                  <a:pt x="2388" y="328"/>
                </a:lnTo>
                <a:lnTo>
                  <a:pt x="2401" y="326"/>
                </a:lnTo>
                <a:lnTo>
                  <a:pt x="2415" y="323"/>
                </a:lnTo>
                <a:lnTo>
                  <a:pt x="2431" y="319"/>
                </a:lnTo>
                <a:lnTo>
                  <a:pt x="2445" y="314"/>
                </a:lnTo>
                <a:lnTo>
                  <a:pt x="2458" y="308"/>
                </a:lnTo>
                <a:lnTo>
                  <a:pt x="2469" y="301"/>
                </a:lnTo>
                <a:lnTo>
                  <a:pt x="2480" y="294"/>
                </a:lnTo>
                <a:lnTo>
                  <a:pt x="2485" y="296"/>
                </a:lnTo>
                <a:lnTo>
                  <a:pt x="2507" y="287"/>
                </a:lnTo>
                <a:lnTo>
                  <a:pt x="2531" y="280"/>
                </a:lnTo>
                <a:lnTo>
                  <a:pt x="2571" y="283"/>
                </a:lnTo>
                <a:lnTo>
                  <a:pt x="2604" y="283"/>
                </a:lnTo>
                <a:lnTo>
                  <a:pt x="2626" y="280"/>
                </a:lnTo>
                <a:lnTo>
                  <a:pt x="2653" y="280"/>
                </a:lnTo>
                <a:lnTo>
                  <a:pt x="2658" y="290"/>
                </a:lnTo>
                <a:lnTo>
                  <a:pt x="2671" y="280"/>
                </a:lnTo>
                <a:lnTo>
                  <a:pt x="2682" y="267"/>
                </a:lnTo>
                <a:lnTo>
                  <a:pt x="2690" y="265"/>
                </a:lnTo>
                <a:lnTo>
                  <a:pt x="2709" y="244"/>
                </a:lnTo>
                <a:lnTo>
                  <a:pt x="2701" y="226"/>
                </a:lnTo>
                <a:lnTo>
                  <a:pt x="2677" y="231"/>
                </a:lnTo>
                <a:lnTo>
                  <a:pt x="2653" y="237"/>
                </a:lnTo>
                <a:lnTo>
                  <a:pt x="2628" y="256"/>
                </a:lnTo>
                <a:lnTo>
                  <a:pt x="2620" y="262"/>
                </a:lnTo>
                <a:lnTo>
                  <a:pt x="2593" y="267"/>
                </a:lnTo>
                <a:lnTo>
                  <a:pt x="2593" y="249"/>
                </a:lnTo>
                <a:lnTo>
                  <a:pt x="2604" y="231"/>
                </a:lnTo>
                <a:lnTo>
                  <a:pt x="2609" y="219"/>
                </a:lnTo>
                <a:lnTo>
                  <a:pt x="2590" y="226"/>
                </a:lnTo>
                <a:lnTo>
                  <a:pt x="2563" y="231"/>
                </a:lnTo>
                <a:lnTo>
                  <a:pt x="2553" y="226"/>
                </a:lnTo>
                <a:lnTo>
                  <a:pt x="2569" y="208"/>
                </a:lnTo>
                <a:lnTo>
                  <a:pt x="2580" y="201"/>
                </a:lnTo>
                <a:lnTo>
                  <a:pt x="2588" y="195"/>
                </a:lnTo>
                <a:lnTo>
                  <a:pt x="2596" y="190"/>
                </a:lnTo>
                <a:lnTo>
                  <a:pt x="2607" y="183"/>
                </a:lnTo>
                <a:lnTo>
                  <a:pt x="2615" y="179"/>
                </a:lnTo>
                <a:lnTo>
                  <a:pt x="2626" y="174"/>
                </a:lnTo>
                <a:lnTo>
                  <a:pt x="2636" y="170"/>
                </a:lnTo>
                <a:lnTo>
                  <a:pt x="2647" y="167"/>
                </a:lnTo>
                <a:lnTo>
                  <a:pt x="2669" y="161"/>
                </a:lnTo>
                <a:lnTo>
                  <a:pt x="2690" y="154"/>
                </a:lnTo>
                <a:lnTo>
                  <a:pt x="2712" y="147"/>
                </a:lnTo>
                <a:lnTo>
                  <a:pt x="2731" y="138"/>
                </a:lnTo>
                <a:lnTo>
                  <a:pt x="2752" y="129"/>
                </a:lnTo>
                <a:lnTo>
                  <a:pt x="2774" y="120"/>
                </a:lnTo>
                <a:lnTo>
                  <a:pt x="2793" y="113"/>
                </a:lnTo>
                <a:lnTo>
                  <a:pt x="2812" y="104"/>
                </a:lnTo>
                <a:lnTo>
                  <a:pt x="2836" y="97"/>
                </a:lnTo>
                <a:lnTo>
                  <a:pt x="2869" y="93"/>
                </a:lnTo>
                <a:lnTo>
                  <a:pt x="2882" y="97"/>
                </a:lnTo>
                <a:lnTo>
                  <a:pt x="2896" y="102"/>
                </a:lnTo>
                <a:lnTo>
                  <a:pt x="2909" y="106"/>
                </a:lnTo>
                <a:lnTo>
                  <a:pt x="2920" y="111"/>
                </a:lnTo>
                <a:lnTo>
                  <a:pt x="2933" y="115"/>
                </a:lnTo>
                <a:lnTo>
                  <a:pt x="2947" y="120"/>
                </a:lnTo>
                <a:lnTo>
                  <a:pt x="2958" y="124"/>
                </a:lnTo>
                <a:lnTo>
                  <a:pt x="2971" y="129"/>
                </a:lnTo>
                <a:lnTo>
                  <a:pt x="2979" y="145"/>
                </a:lnTo>
                <a:lnTo>
                  <a:pt x="2944" y="154"/>
                </a:lnTo>
                <a:lnTo>
                  <a:pt x="2923" y="147"/>
                </a:lnTo>
                <a:lnTo>
                  <a:pt x="2909" y="142"/>
                </a:lnTo>
                <a:lnTo>
                  <a:pt x="2920" y="161"/>
                </a:lnTo>
                <a:lnTo>
                  <a:pt x="2928" y="172"/>
                </a:lnTo>
                <a:lnTo>
                  <a:pt x="2950" y="172"/>
                </a:lnTo>
                <a:lnTo>
                  <a:pt x="2982" y="158"/>
                </a:lnTo>
                <a:lnTo>
                  <a:pt x="2998" y="152"/>
                </a:lnTo>
                <a:lnTo>
                  <a:pt x="3004" y="149"/>
                </a:lnTo>
                <a:lnTo>
                  <a:pt x="3012" y="124"/>
                </a:lnTo>
                <a:lnTo>
                  <a:pt x="3023" y="122"/>
                </a:lnTo>
                <a:lnTo>
                  <a:pt x="3017" y="149"/>
                </a:lnTo>
                <a:lnTo>
                  <a:pt x="3041" y="133"/>
                </a:lnTo>
                <a:lnTo>
                  <a:pt x="3104" y="131"/>
                </a:lnTo>
                <a:lnTo>
                  <a:pt x="3120" y="129"/>
                </a:lnTo>
                <a:lnTo>
                  <a:pt x="3147" y="120"/>
                </a:lnTo>
                <a:lnTo>
                  <a:pt x="3190" y="129"/>
                </a:lnTo>
                <a:lnTo>
                  <a:pt x="3228" y="88"/>
                </a:lnTo>
                <a:lnTo>
                  <a:pt x="3228" y="102"/>
                </a:lnTo>
                <a:lnTo>
                  <a:pt x="3244" y="138"/>
                </a:lnTo>
                <a:lnTo>
                  <a:pt x="3225" y="149"/>
                </a:lnTo>
                <a:lnTo>
                  <a:pt x="3236" y="158"/>
                </a:lnTo>
                <a:lnTo>
                  <a:pt x="3268" y="145"/>
                </a:lnTo>
                <a:lnTo>
                  <a:pt x="3295" y="147"/>
                </a:lnTo>
                <a:lnTo>
                  <a:pt x="3312" y="154"/>
                </a:lnTo>
                <a:lnTo>
                  <a:pt x="3295" y="133"/>
                </a:lnTo>
                <a:lnTo>
                  <a:pt x="3263" y="124"/>
                </a:lnTo>
                <a:lnTo>
                  <a:pt x="3260" y="104"/>
                </a:lnTo>
                <a:lnTo>
                  <a:pt x="3271" y="97"/>
                </a:lnTo>
                <a:lnTo>
                  <a:pt x="3276" y="109"/>
                </a:lnTo>
                <a:lnTo>
                  <a:pt x="3295" y="104"/>
                </a:lnTo>
                <a:lnTo>
                  <a:pt x="3282" y="90"/>
                </a:lnTo>
                <a:lnTo>
                  <a:pt x="3306" y="88"/>
                </a:lnTo>
                <a:lnTo>
                  <a:pt x="3336" y="90"/>
                </a:lnTo>
                <a:lnTo>
                  <a:pt x="3325" y="81"/>
                </a:lnTo>
                <a:lnTo>
                  <a:pt x="3385" y="72"/>
                </a:lnTo>
                <a:lnTo>
                  <a:pt x="3439" y="54"/>
                </a:lnTo>
                <a:lnTo>
                  <a:pt x="3498" y="57"/>
                </a:lnTo>
                <a:lnTo>
                  <a:pt x="3498" y="88"/>
                </a:lnTo>
                <a:lnTo>
                  <a:pt x="3525" y="77"/>
                </a:lnTo>
                <a:lnTo>
                  <a:pt x="3552" y="90"/>
                </a:lnTo>
                <a:lnTo>
                  <a:pt x="3595" y="95"/>
                </a:lnTo>
                <a:lnTo>
                  <a:pt x="3609" y="106"/>
                </a:lnTo>
                <a:lnTo>
                  <a:pt x="3644" y="104"/>
                </a:lnTo>
                <a:lnTo>
                  <a:pt x="3655" y="109"/>
                </a:lnTo>
                <a:lnTo>
                  <a:pt x="3679" y="100"/>
                </a:lnTo>
                <a:lnTo>
                  <a:pt x="3703" y="109"/>
                </a:lnTo>
                <a:lnTo>
                  <a:pt x="3765" y="106"/>
                </a:lnTo>
                <a:lnTo>
                  <a:pt x="3760" y="95"/>
                </a:lnTo>
                <a:lnTo>
                  <a:pt x="3787" y="95"/>
                </a:lnTo>
                <a:lnTo>
                  <a:pt x="3833" y="93"/>
                </a:lnTo>
                <a:lnTo>
                  <a:pt x="3852" y="111"/>
                </a:lnTo>
                <a:lnTo>
                  <a:pt x="3868" y="111"/>
                </a:lnTo>
                <a:lnTo>
                  <a:pt x="3882" y="113"/>
                </a:lnTo>
                <a:lnTo>
                  <a:pt x="3898" y="115"/>
                </a:lnTo>
                <a:lnTo>
                  <a:pt x="3911" y="118"/>
                </a:lnTo>
                <a:lnTo>
                  <a:pt x="3925" y="120"/>
                </a:lnTo>
                <a:lnTo>
                  <a:pt x="3938" y="124"/>
                </a:lnTo>
                <a:lnTo>
                  <a:pt x="3954" y="129"/>
                </a:lnTo>
                <a:lnTo>
                  <a:pt x="3968" y="133"/>
                </a:lnTo>
                <a:lnTo>
                  <a:pt x="3979" y="138"/>
                </a:lnTo>
                <a:lnTo>
                  <a:pt x="4027" y="145"/>
                </a:lnTo>
                <a:lnTo>
                  <a:pt x="4098" y="145"/>
                </a:lnTo>
                <a:lnTo>
                  <a:pt x="4092" y="138"/>
                </a:lnTo>
                <a:lnTo>
                  <a:pt x="4127" y="140"/>
                </a:lnTo>
                <a:lnTo>
                  <a:pt x="4146" y="147"/>
                </a:lnTo>
                <a:lnTo>
                  <a:pt x="4171" y="154"/>
                </a:lnTo>
                <a:lnTo>
                  <a:pt x="4225" y="161"/>
                </a:lnTo>
                <a:lnTo>
                  <a:pt x="4271" y="172"/>
                </a:lnTo>
                <a:lnTo>
                  <a:pt x="4298" y="170"/>
                </a:lnTo>
                <a:lnTo>
                  <a:pt x="4306" y="174"/>
                </a:lnTo>
                <a:lnTo>
                  <a:pt x="4333" y="185"/>
                </a:lnTo>
                <a:lnTo>
                  <a:pt x="4357" y="199"/>
                </a:lnTo>
                <a:lnTo>
                  <a:pt x="4379" y="206"/>
                </a:lnTo>
                <a:lnTo>
                  <a:pt x="4365" y="210"/>
                </a:lnTo>
                <a:lnTo>
                  <a:pt x="4319" y="201"/>
                </a:lnTo>
                <a:lnTo>
                  <a:pt x="4284" y="190"/>
                </a:lnTo>
                <a:lnTo>
                  <a:pt x="4295" y="204"/>
                </a:lnTo>
                <a:lnTo>
                  <a:pt x="4316" y="215"/>
                </a:lnTo>
                <a:lnTo>
                  <a:pt x="4322" y="226"/>
                </a:lnTo>
                <a:lnTo>
                  <a:pt x="4300" y="240"/>
                </a:lnTo>
                <a:lnTo>
                  <a:pt x="4306" y="247"/>
                </a:lnTo>
                <a:lnTo>
                  <a:pt x="4279" y="251"/>
                </a:lnTo>
                <a:lnTo>
                  <a:pt x="4243" y="253"/>
                </a:lnTo>
                <a:lnTo>
                  <a:pt x="4241" y="262"/>
                </a:lnTo>
                <a:lnTo>
                  <a:pt x="4265" y="287"/>
                </a:lnTo>
                <a:lnTo>
                  <a:pt x="4279" y="292"/>
                </a:lnTo>
                <a:lnTo>
                  <a:pt x="4289" y="314"/>
                </a:lnTo>
                <a:lnTo>
                  <a:pt x="4311" y="323"/>
                </a:lnTo>
                <a:lnTo>
                  <a:pt x="4311" y="342"/>
                </a:lnTo>
                <a:lnTo>
                  <a:pt x="4322" y="362"/>
                </a:lnTo>
                <a:lnTo>
                  <a:pt x="4303" y="355"/>
                </a:lnTo>
                <a:lnTo>
                  <a:pt x="4281" y="346"/>
                </a:lnTo>
                <a:lnTo>
                  <a:pt x="4265" y="330"/>
                </a:lnTo>
                <a:lnTo>
                  <a:pt x="4260" y="326"/>
                </a:lnTo>
                <a:lnTo>
                  <a:pt x="4254" y="321"/>
                </a:lnTo>
                <a:lnTo>
                  <a:pt x="4249" y="314"/>
                </a:lnTo>
                <a:lnTo>
                  <a:pt x="4241" y="310"/>
                </a:lnTo>
                <a:lnTo>
                  <a:pt x="4235" y="305"/>
                </a:lnTo>
                <a:lnTo>
                  <a:pt x="4230" y="299"/>
                </a:lnTo>
                <a:lnTo>
                  <a:pt x="4227" y="292"/>
                </a:lnTo>
                <a:lnTo>
                  <a:pt x="4225" y="287"/>
                </a:lnTo>
                <a:lnTo>
                  <a:pt x="4214" y="265"/>
                </a:lnTo>
                <a:lnTo>
                  <a:pt x="4192" y="244"/>
                </a:lnTo>
                <a:lnTo>
                  <a:pt x="4171" y="226"/>
                </a:lnTo>
                <a:lnTo>
                  <a:pt x="4157" y="231"/>
                </a:lnTo>
                <a:lnTo>
                  <a:pt x="4146" y="226"/>
                </a:lnTo>
                <a:lnTo>
                  <a:pt x="4146" y="231"/>
                </a:lnTo>
                <a:lnTo>
                  <a:pt x="4144" y="242"/>
                </a:lnTo>
                <a:lnTo>
                  <a:pt x="4144" y="253"/>
                </a:lnTo>
                <a:lnTo>
                  <a:pt x="4127" y="256"/>
                </a:lnTo>
                <a:lnTo>
                  <a:pt x="4114" y="251"/>
                </a:lnTo>
                <a:lnTo>
                  <a:pt x="4098" y="249"/>
                </a:lnTo>
                <a:lnTo>
                  <a:pt x="4081" y="249"/>
                </a:lnTo>
                <a:lnTo>
                  <a:pt x="4065" y="247"/>
                </a:lnTo>
                <a:lnTo>
                  <a:pt x="4049" y="249"/>
                </a:lnTo>
                <a:lnTo>
                  <a:pt x="4033" y="249"/>
                </a:lnTo>
                <a:lnTo>
                  <a:pt x="4017" y="251"/>
                </a:lnTo>
                <a:lnTo>
                  <a:pt x="4003" y="253"/>
                </a:lnTo>
                <a:lnTo>
                  <a:pt x="3995" y="256"/>
                </a:lnTo>
                <a:lnTo>
                  <a:pt x="4011" y="310"/>
                </a:lnTo>
                <a:lnTo>
                  <a:pt x="4030" y="308"/>
                </a:lnTo>
                <a:lnTo>
                  <a:pt x="4054" y="314"/>
                </a:lnTo>
                <a:lnTo>
                  <a:pt x="4081" y="348"/>
                </a:lnTo>
                <a:lnTo>
                  <a:pt x="4103" y="355"/>
                </a:lnTo>
                <a:lnTo>
                  <a:pt x="4079" y="317"/>
                </a:lnTo>
                <a:lnTo>
                  <a:pt x="4087" y="312"/>
                </a:lnTo>
                <a:lnTo>
                  <a:pt x="4100" y="323"/>
                </a:lnTo>
                <a:lnTo>
                  <a:pt x="4146" y="369"/>
                </a:lnTo>
                <a:lnTo>
                  <a:pt x="4149" y="391"/>
                </a:lnTo>
                <a:lnTo>
                  <a:pt x="4168" y="418"/>
                </a:lnTo>
                <a:lnTo>
                  <a:pt x="4176" y="443"/>
                </a:lnTo>
                <a:lnTo>
                  <a:pt x="4157" y="421"/>
                </a:lnTo>
                <a:lnTo>
                  <a:pt x="4122" y="375"/>
                </a:lnTo>
                <a:lnTo>
                  <a:pt x="4127" y="389"/>
                </a:lnTo>
                <a:lnTo>
                  <a:pt x="4127" y="405"/>
                </a:lnTo>
                <a:lnTo>
                  <a:pt x="4063" y="461"/>
                </a:lnTo>
                <a:lnTo>
                  <a:pt x="4046" y="450"/>
                </a:lnTo>
                <a:lnTo>
                  <a:pt x="4027" y="459"/>
                </a:lnTo>
                <a:lnTo>
                  <a:pt x="4019" y="477"/>
                </a:lnTo>
                <a:lnTo>
                  <a:pt x="4017" y="489"/>
                </a:lnTo>
                <a:lnTo>
                  <a:pt x="4022" y="498"/>
                </a:lnTo>
                <a:lnTo>
                  <a:pt x="4027" y="509"/>
                </a:lnTo>
                <a:lnTo>
                  <a:pt x="4036" y="520"/>
                </a:lnTo>
                <a:lnTo>
                  <a:pt x="4044" y="532"/>
                </a:lnTo>
                <a:lnTo>
                  <a:pt x="4052" y="543"/>
                </a:lnTo>
                <a:lnTo>
                  <a:pt x="4057" y="554"/>
                </a:lnTo>
                <a:lnTo>
                  <a:pt x="4063" y="565"/>
                </a:lnTo>
                <a:lnTo>
                  <a:pt x="4046" y="574"/>
                </a:lnTo>
                <a:lnTo>
                  <a:pt x="4033" y="563"/>
                </a:lnTo>
                <a:lnTo>
                  <a:pt x="4027" y="556"/>
                </a:lnTo>
                <a:lnTo>
                  <a:pt x="4022" y="550"/>
                </a:lnTo>
                <a:lnTo>
                  <a:pt x="4019" y="543"/>
                </a:lnTo>
                <a:lnTo>
                  <a:pt x="4014" y="536"/>
                </a:lnTo>
                <a:lnTo>
                  <a:pt x="4008" y="532"/>
                </a:lnTo>
                <a:lnTo>
                  <a:pt x="4003" y="527"/>
                </a:lnTo>
                <a:lnTo>
                  <a:pt x="3995" y="522"/>
                </a:lnTo>
                <a:lnTo>
                  <a:pt x="3987" y="518"/>
                </a:lnTo>
                <a:lnTo>
                  <a:pt x="3990" y="504"/>
                </a:lnTo>
                <a:lnTo>
                  <a:pt x="3979" y="500"/>
                </a:lnTo>
                <a:lnTo>
                  <a:pt x="3954" y="498"/>
                </a:lnTo>
                <a:lnTo>
                  <a:pt x="3938" y="504"/>
                </a:lnTo>
                <a:lnTo>
                  <a:pt x="3936" y="491"/>
                </a:lnTo>
                <a:lnTo>
                  <a:pt x="3936" y="470"/>
                </a:lnTo>
                <a:lnTo>
                  <a:pt x="3922" y="468"/>
                </a:lnTo>
                <a:lnTo>
                  <a:pt x="3911" y="491"/>
                </a:lnTo>
                <a:lnTo>
                  <a:pt x="3895" y="504"/>
                </a:lnTo>
                <a:lnTo>
                  <a:pt x="3890" y="511"/>
                </a:lnTo>
                <a:lnTo>
                  <a:pt x="3898" y="525"/>
                </a:lnTo>
                <a:lnTo>
                  <a:pt x="3925" y="532"/>
                </a:lnTo>
                <a:lnTo>
                  <a:pt x="3944" y="529"/>
                </a:lnTo>
                <a:lnTo>
                  <a:pt x="3965" y="545"/>
                </a:lnTo>
                <a:lnTo>
                  <a:pt x="3954" y="547"/>
                </a:lnTo>
                <a:lnTo>
                  <a:pt x="3938" y="561"/>
                </a:lnTo>
                <a:lnTo>
                  <a:pt x="3973" y="608"/>
                </a:lnTo>
                <a:lnTo>
                  <a:pt x="3987" y="633"/>
                </a:lnTo>
                <a:lnTo>
                  <a:pt x="4006" y="647"/>
                </a:lnTo>
                <a:lnTo>
                  <a:pt x="3981" y="699"/>
                </a:lnTo>
                <a:lnTo>
                  <a:pt x="3946" y="755"/>
                </a:lnTo>
                <a:lnTo>
                  <a:pt x="3917" y="774"/>
                </a:lnTo>
                <a:lnTo>
                  <a:pt x="3890" y="778"/>
                </a:lnTo>
                <a:lnTo>
                  <a:pt x="3846" y="803"/>
                </a:lnTo>
                <a:lnTo>
                  <a:pt x="3833" y="789"/>
                </a:lnTo>
                <a:lnTo>
                  <a:pt x="3801" y="807"/>
                </a:lnTo>
                <a:lnTo>
                  <a:pt x="3784" y="828"/>
                </a:lnTo>
                <a:lnTo>
                  <a:pt x="3801" y="844"/>
                </a:lnTo>
                <a:lnTo>
                  <a:pt x="3822" y="873"/>
                </a:lnTo>
                <a:lnTo>
                  <a:pt x="3841" y="898"/>
                </a:lnTo>
                <a:lnTo>
                  <a:pt x="3844" y="939"/>
                </a:lnTo>
                <a:lnTo>
                  <a:pt x="3819" y="957"/>
                </a:lnTo>
                <a:lnTo>
                  <a:pt x="3809" y="973"/>
                </a:lnTo>
                <a:lnTo>
                  <a:pt x="3792" y="975"/>
                </a:lnTo>
                <a:lnTo>
                  <a:pt x="3790" y="954"/>
                </a:lnTo>
                <a:lnTo>
                  <a:pt x="3752" y="930"/>
                </a:lnTo>
                <a:lnTo>
                  <a:pt x="3736" y="925"/>
                </a:lnTo>
                <a:lnTo>
                  <a:pt x="3728" y="911"/>
                </a:lnTo>
                <a:lnTo>
                  <a:pt x="3717" y="914"/>
                </a:lnTo>
                <a:lnTo>
                  <a:pt x="3711" y="936"/>
                </a:lnTo>
                <a:lnTo>
                  <a:pt x="3703" y="957"/>
                </a:lnTo>
                <a:lnTo>
                  <a:pt x="3701" y="973"/>
                </a:lnTo>
                <a:lnTo>
                  <a:pt x="3719" y="988"/>
                </a:lnTo>
                <a:lnTo>
                  <a:pt x="3736" y="1006"/>
                </a:lnTo>
                <a:lnTo>
                  <a:pt x="3765" y="1038"/>
                </a:lnTo>
                <a:lnTo>
                  <a:pt x="3768" y="1063"/>
                </a:lnTo>
                <a:lnTo>
                  <a:pt x="3773" y="1086"/>
                </a:lnTo>
                <a:lnTo>
                  <a:pt x="3768" y="1097"/>
                </a:lnTo>
                <a:lnTo>
                  <a:pt x="3760" y="1086"/>
                </a:lnTo>
                <a:lnTo>
                  <a:pt x="3736" y="1059"/>
                </a:lnTo>
                <a:lnTo>
                  <a:pt x="3728" y="1038"/>
                </a:lnTo>
                <a:lnTo>
                  <a:pt x="3714" y="1018"/>
                </a:lnTo>
                <a:lnTo>
                  <a:pt x="3703" y="1009"/>
                </a:lnTo>
                <a:lnTo>
                  <a:pt x="3684" y="986"/>
                </a:lnTo>
                <a:lnTo>
                  <a:pt x="3690" y="959"/>
                </a:lnTo>
                <a:lnTo>
                  <a:pt x="3690" y="932"/>
                </a:lnTo>
                <a:lnTo>
                  <a:pt x="3690" y="909"/>
                </a:lnTo>
                <a:lnTo>
                  <a:pt x="3679" y="889"/>
                </a:lnTo>
                <a:lnTo>
                  <a:pt x="3668" y="864"/>
                </a:lnTo>
                <a:lnTo>
                  <a:pt x="3655" y="878"/>
                </a:lnTo>
                <a:lnTo>
                  <a:pt x="3638" y="875"/>
                </a:lnTo>
                <a:lnTo>
                  <a:pt x="3633" y="853"/>
                </a:lnTo>
                <a:lnTo>
                  <a:pt x="3625" y="837"/>
                </a:lnTo>
                <a:lnTo>
                  <a:pt x="3611" y="823"/>
                </a:lnTo>
                <a:lnTo>
                  <a:pt x="3579" y="794"/>
                </a:lnTo>
                <a:lnTo>
                  <a:pt x="3555" y="771"/>
                </a:lnTo>
                <a:lnTo>
                  <a:pt x="3522" y="776"/>
                </a:lnTo>
                <a:lnTo>
                  <a:pt x="3509" y="785"/>
                </a:lnTo>
                <a:lnTo>
                  <a:pt x="3501" y="796"/>
                </a:lnTo>
                <a:lnTo>
                  <a:pt x="3493" y="805"/>
                </a:lnTo>
                <a:lnTo>
                  <a:pt x="3487" y="816"/>
                </a:lnTo>
                <a:lnTo>
                  <a:pt x="3479" y="828"/>
                </a:lnTo>
                <a:lnTo>
                  <a:pt x="3471" y="837"/>
                </a:lnTo>
                <a:lnTo>
                  <a:pt x="3463" y="846"/>
                </a:lnTo>
                <a:lnTo>
                  <a:pt x="3452" y="855"/>
                </a:lnTo>
                <a:lnTo>
                  <a:pt x="3439" y="864"/>
                </a:lnTo>
                <a:lnTo>
                  <a:pt x="3420" y="869"/>
                </a:lnTo>
                <a:lnTo>
                  <a:pt x="3414" y="911"/>
                </a:lnTo>
                <a:lnTo>
                  <a:pt x="3398" y="921"/>
                </a:lnTo>
                <a:lnTo>
                  <a:pt x="3390" y="952"/>
                </a:lnTo>
                <a:lnTo>
                  <a:pt x="3379" y="977"/>
                </a:lnTo>
                <a:lnTo>
                  <a:pt x="3366" y="984"/>
                </a:lnTo>
                <a:lnTo>
                  <a:pt x="3352" y="975"/>
                </a:lnTo>
                <a:lnTo>
                  <a:pt x="3306" y="866"/>
                </a:lnTo>
                <a:lnTo>
                  <a:pt x="3295" y="826"/>
                </a:lnTo>
                <a:lnTo>
                  <a:pt x="3287" y="776"/>
                </a:lnTo>
                <a:lnTo>
                  <a:pt x="3263" y="789"/>
                </a:lnTo>
                <a:lnTo>
                  <a:pt x="3252" y="776"/>
                </a:lnTo>
                <a:lnTo>
                  <a:pt x="3247" y="760"/>
                </a:lnTo>
                <a:lnTo>
                  <a:pt x="3225" y="742"/>
                </a:lnTo>
                <a:lnTo>
                  <a:pt x="3195" y="706"/>
                </a:lnTo>
                <a:lnTo>
                  <a:pt x="3144" y="699"/>
                </a:lnTo>
                <a:lnTo>
                  <a:pt x="3123" y="685"/>
                </a:lnTo>
                <a:lnTo>
                  <a:pt x="3090" y="699"/>
                </a:lnTo>
                <a:lnTo>
                  <a:pt x="3060" y="692"/>
                </a:lnTo>
                <a:lnTo>
                  <a:pt x="3060" y="667"/>
                </a:lnTo>
                <a:lnTo>
                  <a:pt x="3031" y="676"/>
                </a:lnTo>
                <a:lnTo>
                  <a:pt x="3001" y="674"/>
                </a:lnTo>
                <a:lnTo>
                  <a:pt x="2974" y="647"/>
                </a:lnTo>
                <a:lnTo>
                  <a:pt x="2966" y="606"/>
                </a:lnTo>
                <a:lnTo>
                  <a:pt x="2936" y="617"/>
                </a:lnTo>
                <a:close/>
              </a:path>
            </a:pathLst>
          </a:custGeom>
          <a:gradFill flip="none" rotWithShape="1">
            <a:gsLst>
              <a:gs pos="0">
                <a:schemeClr val="accent1">
                  <a:lumMod val="75000"/>
                </a:schemeClr>
              </a:gs>
              <a:gs pos="50000">
                <a:schemeClr val="tx2">
                  <a:lumMod val="60000"/>
                  <a:lumOff val="40000"/>
                </a:schemeClr>
              </a:gs>
              <a:gs pos="100000">
                <a:schemeClr val="tx2">
                  <a:lumMod val="20000"/>
                  <a:lumOff val="80000"/>
                </a:schemeClr>
              </a:gs>
            </a:gsLst>
            <a:lin ang="5400000" scaled="1"/>
            <a:tileRect/>
          </a:gradFill>
          <a:ln w="9525">
            <a:noFill/>
            <a:round/>
            <a:headEnd/>
            <a:tailEnd/>
          </a:ln>
        </p:spPr>
        <p:txBody>
          <a:bodyPr/>
          <a:lstStyle/>
          <a:p>
            <a:endParaRPr lang="ko-KR" altLang="en-US"/>
          </a:p>
        </p:txBody>
      </p:sp>
      <p:sp>
        <p:nvSpPr>
          <p:cNvPr id="148" name="AutoShape 19"/>
          <p:cNvSpPr>
            <a:spLocks noChangeArrowheads="1"/>
          </p:cNvSpPr>
          <p:nvPr/>
        </p:nvSpPr>
        <p:spPr bwMode="auto">
          <a:xfrm>
            <a:off x="341224" y="5538159"/>
            <a:ext cx="3557916" cy="1000664"/>
          </a:xfrm>
          <a:prstGeom prst="roundRect">
            <a:avLst>
              <a:gd name="adj" fmla="val 10129"/>
            </a:avLst>
          </a:prstGeom>
          <a:solidFill>
            <a:srgbClr val="FFFF99">
              <a:alpha val="26000"/>
            </a:srgbClr>
          </a:solidFill>
          <a:ln>
            <a:headEnd/>
            <a:tailEnd/>
          </a:ln>
        </p:spPr>
        <p:style>
          <a:lnRef idx="2">
            <a:schemeClr val="dk1"/>
          </a:lnRef>
          <a:fillRef idx="1">
            <a:schemeClr val="lt1"/>
          </a:fillRef>
          <a:effectRef idx="0">
            <a:schemeClr val="dk1"/>
          </a:effectRef>
          <a:fontRef idx="minor">
            <a:schemeClr val="dk1"/>
          </a:fontRef>
        </p:style>
        <p:txBody>
          <a:bodyPr wrap="none" anchor="ctr"/>
          <a:lstStyle/>
          <a:p>
            <a:pPr algn="l">
              <a:lnSpc>
                <a:spcPct val="150000"/>
              </a:lnSpc>
              <a:defRPr/>
            </a:pPr>
            <a:endParaRPr lang="en-US" altLang="ko-KR" sz="2000" dirty="0"/>
          </a:p>
        </p:txBody>
      </p:sp>
      <p:sp>
        <p:nvSpPr>
          <p:cNvPr id="114" name="모서리가 둥근 사각형 설명선 113"/>
          <p:cNvSpPr/>
          <p:nvPr/>
        </p:nvSpPr>
        <p:spPr>
          <a:xfrm>
            <a:off x="3019247" y="2639684"/>
            <a:ext cx="1794294" cy="798157"/>
          </a:xfrm>
          <a:prstGeom prst="wedgeRoundRectCallout">
            <a:avLst>
              <a:gd name="adj1" fmla="val 98461"/>
              <a:gd name="adj2" fmla="val 26664"/>
              <a:gd name="adj3" fmla="val 16667"/>
            </a:avLst>
          </a:prstGeom>
          <a:solidFill>
            <a:srgbClr val="FFFF99"/>
          </a:solidFill>
          <a:ln>
            <a:solidFill>
              <a:schemeClr val="accent1">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
                <a:srgbClr val="66CCFF"/>
              </a:buClr>
            </a:pPr>
            <a:endParaRPr lang="ko-KR" altLang="en-US" sz="1500" dirty="0">
              <a:solidFill>
                <a:schemeClr val="tx1"/>
              </a:solidFill>
              <a:latin typeface="Arial" pitchFamily="34" charset="0"/>
              <a:cs typeface="Arial" pitchFamily="34" charset="0"/>
            </a:endParaRPr>
          </a:p>
        </p:txBody>
      </p:sp>
      <p:sp>
        <p:nvSpPr>
          <p:cNvPr id="35843" name="Freeform 20"/>
          <p:cNvSpPr>
            <a:spLocks/>
          </p:cNvSpPr>
          <p:nvPr/>
        </p:nvSpPr>
        <p:spPr bwMode="auto">
          <a:xfrm>
            <a:off x="7571928" y="3587754"/>
            <a:ext cx="200025" cy="333375"/>
          </a:xfrm>
          <a:custGeom>
            <a:avLst/>
            <a:gdLst>
              <a:gd name="T0" fmla="*/ 2147483647 w 460"/>
              <a:gd name="T1" fmla="*/ 2147483647 h 694"/>
              <a:gd name="T2" fmla="*/ 2147483647 w 460"/>
              <a:gd name="T3" fmla="*/ 2147483647 h 694"/>
              <a:gd name="T4" fmla="*/ 2147483647 w 460"/>
              <a:gd name="T5" fmla="*/ 2147483647 h 694"/>
              <a:gd name="T6" fmla="*/ 2147483647 w 460"/>
              <a:gd name="T7" fmla="*/ 2147483647 h 694"/>
              <a:gd name="T8" fmla="*/ 2147483647 w 460"/>
              <a:gd name="T9" fmla="*/ 2147483647 h 694"/>
              <a:gd name="T10" fmla="*/ 2147483647 w 460"/>
              <a:gd name="T11" fmla="*/ 2147483647 h 694"/>
              <a:gd name="T12" fmla="*/ 2147483647 w 460"/>
              <a:gd name="T13" fmla="*/ 2147483647 h 694"/>
              <a:gd name="T14" fmla="*/ 2147483647 w 460"/>
              <a:gd name="T15" fmla="*/ 2147483647 h 694"/>
              <a:gd name="T16" fmla="*/ 2147483647 w 460"/>
              <a:gd name="T17" fmla="*/ 2147483647 h 694"/>
              <a:gd name="T18" fmla="*/ 2147483647 w 460"/>
              <a:gd name="T19" fmla="*/ 2147483647 h 694"/>
              <a:gd name="T20" fmla="*/ 2147483647 w 460"/>
              <a:gd name="T21" fmla="*/ 2147483647 h 694"/>
              <a:gd name="T22" fmla="*/ 2147483647 w 460"/>
              <a:gd name="T23" fmla="*/ 2147483647 h 694"/>
              <a:gd name="T24" fmla="*/ 2147483647 w 460"/>
              <a:gd name="T25" fmla="*/ 2147483647 h 694"/>
              <a:gd name="T26" fmla="*/ 2147483647 w 460"/>
              <a:gd name="T27" fmla="*/ 2147483647 h 694"/>
              <a:gd name="T28" fmla="*/ 2147483647 w 460"/>
              <a:gd name="T29" fmla="*/ 2147483647 h 694"/>
              <a:gd name="T30" fmla="*/ 2147483647 w 460"/>
              <a:gd name="T31" fmla="*/ 2147483647 h 694"/>
              <a:gd name="T32" fmla="*/ 2147483647 w 460"/>
              <a:gd name="T33" fmla="*/ 2147483647 h 694"/>
              <a:gd name="T34" fmla="*/ 2147483647 w 460"/>
              <a:gd name="T35" fmla="*/ 2147483647 h 694"/>
              <a:gd name="T36" fmla="*/ 2147483647 w 460"/>
              <a:gd name="T37" fmla="*/ 2147483647 h 694"/>
              <a:gd name="T38" fmla="*/ 2147483647 w 460"/>
              <a:gd name="T39" fmla="*/ 2147483647 h 694"/>
              <a:gd name="T40" fmla="*/ 2147483647 w 460"/>
              <a:gd name="T41" fmla="*/ 2147483647 h 694"/>
              <a:gd name="T42" fmla="*/ 2147483647 w 460"/>
              <a:gd name="T43" fmla="*/ 2147483647 h 694"/>
              <a:gd name="T44" fmla="*/ 2147483647 w 460"/>
              <a:gd name="T45" fmla="*/ 2147483647 h 694"/>
              <a:gd name="T46" fmla="*/ 2147483647 w 460"/>
              <a:gd name="T47" fmla="*/ 2147483647 h 694"/>
              <a:gd name="T48" fmla="*/ 2147483647 w 460"/>
              <a:gd name="T49" fmla="*/ 2147483647 h 694"/>
              <a:gd name="T50" fmla="*/ 2147483647 w 460"/>
              <a:gd name="T51" fmla="*/ 2147483647 h 694"/>
              <a:gd name="T52" fmla="*/ 2147483647 w 460"/>
              <a:gd name="T53" fmla="*/ 2147483647 h 694"/>
              <a:gd name="T54" fmla="*/ 2147483647 w 460"/>
              <a:gd name="T55" fmla="*/ 2147483647 h 6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0"/>
              <a:gd name="T85" fmla="*/ 0 h 694"/>
              <a:gd name="T86" fmla="*/ 460 w 460"/>
              <a:gd name="T87" fmla="*/ 694 h 6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0" h="694">
                <a:moveTo>
                  <a:pt x="236" y="21"/>
                </a:moveTo>
                <a:cubicBezTo>
                  <a:pt x="210" y="18"/>
                  <a:pt x="101" y="0"/>
                  <a:pt x="84" y="21"/>
                </a:cubicBezTo>
                <a:cubicBezTo>
                  <a:pt x="61" y="50"/>
                  <a:pt x="86" y="97"/>
                  <a:pt x="76" y="133"/>
                </a:cubicBezTo>
                <a:cubicBezTo>
                  <a:pt x="74" y="141"/>
                  <a:pt x="60" y="137"/>
                  <a:pt x="52" y="141"/>
                </a:cubicBezTo>
                <a:cubicBezTo>
                  <a:pt x="43" y="145"/>
                  <a:pt x="36" y="152"/>
                  <a:pt x="28" y="157"/>
                </a:cubicBezTo>
                <a:cubicBezTo>
                  <a:pt x="13" y="202"/>
                  <a:pt x="0" y="260"/>
                  <a:pt x="52" y="277"/>
                </a:cubicBezTo>
                <a:cubicBezTo>
                  <a:pt x="57" y="285"/>
                  <a:pt x="65" y="292"/>
                  <a:pt x="68" y="301"/>
                </a:cubicBezTo>
                <a:cubicBezTo>
                  <a:pt x="73" y="314"/>
                  <a:pt x="66" y="331"/>
                  <a:pt x="76" y="341"/>
                </a:cubicBezTo>
                <a:cubicBezTo>
                  <a:pt x="92" y="357"/>
                  <a:pt x="174" y="363"/>
                  <a:pt x="188" y="365"/>
                </a:cubicBezTo>
                <a:cubicBezTo>
                  <a:pt x="191" y="373"/>
                  <a:pt x="188" y="385"/>
                  <a:pt x="196" y="389"/>
                </a:cubicBezTo>
                <a:cubicBezTo>
                  <a:pt x="213" y="397"/>
                  <a:pt x="240" y="382"/>
                  <a:pt x="252" y="397"/>
                </a:cubicBezTo>
                <a:cubicBezTo>
                  <a:pt x="267" y="416"/>
                  <a:pt x="257" y="445"/>
                  <a:pt x="260" y="469"/>
                </a:cubicBezTo>
                <a:cubicBezTo>
                  <a:pt x="224" y="493"/>
                  <a:pt x="233" y="506"/>
                  <a:pt x="188" y="517"/>
                </a:cubicBezTo>
                <a:cubicBezTo>
                  <a:pt x="191" y="541"/>
                  <a:pt x="192" y="565"/>
                  <a:pt x="196" y="589"/>
                </a:cubicBezTo>
                <a:cubicBezTo>
                  <a:pt x="197" y="597"/>
                  <a:pt x="207" y="605"/>
                  <a:pt x="204" y="613"/>
                </a:cubicBezTo>
                <a:cubicBezTo>
                  <a:pt x="200" y="622"/>
                  <a:pt x="188" y="624"/>
                  <a:pt x="180" y="629"/>
                </a:cubicBezTo>
                <a:cubicBezTo>
                  <a:pt x="161" y="686"/>
                  <a:pt x="219" y="679"/>
                  <a:pt x="260" y="685"/>
                </a:cubicBezTo>
                <a:cubicBezTo>
                  <a:pt x="366" y="678"/>
                  <a:pt x="425" y="694"/>
                  <a:pt x="460" y="589"/>
                </a:cubicBezTo>
                <a:cubicBezTo>
                  <a:pt x="457" y="557"/>
                  <a:pt x="458" y="524"/>
                  <a:pt x="452" y="493"/>
                </a:cubicBezTo>
                <a:cubicBezTo>
                  <a:pt x="440" y="435"/>
                  <a:pt x="425" y="502"/>
                  <a:pt x="444" y="445"/>
                </a:cubicBezTo>
                <a:cubicBezTo>
                  <a:pt x="368" y="420"/>
                  <a:pt x="413" y="431"/>
                  <a:pt x="308" y="421"/>
                </a:cubicBezTo>
                <a:cubicBezTo>
                  <a:pt x="294" y="366"/>
                  <a:pt x="260" y="341"/>
                  <a:pt x="212" y="317"/>
                </a:cubicBezTo>
                <a:cubicBezTo>
                  <a:pt x="203" y="313"/>
                  <a:pt x="197" y="305"/>
                  <a:pt x="188" y="301"/>
                </a:cubicBezTo>
                <a:cubicBezTo>
                  <a:pt x="173" y="294"/>
                  <a:pt x="140" y="285"/>
                  <a:pt x="140" y="285"/>
                </a:cubicBezTo>
                <a:cubicBezTo>
                  <a:pt x="163" y="262"/>
                  <a:pt x="177" y="239"/>
                  <a:pt x="204" y="221"/>
                </a:cubicBezTo>
                <a:cubicBezTo>
                  <a:pt x="212" y="149"/>
                  <a:pt x="209" y="124"/>
                  <a:pt x="268" y="85"/>
                </a:cubicBezTo>
                <a:cubicBezTo>
                  <a:pt x="265" y="74"/>
                  <a:pt x="266" y="62"/>
                  <a:pt x="260" y="53"/>
                </a:cubicBezTo>
                <a:cubicBezTo>
                  <a:pt x="232" y="10"/>
                  <a:pt x="236" y="60"/>
                  <a:pt x="236" y="21"/>
                </a:cubicBezTo>
                <a:close/>
              </a:path>
            </a:pathLst>
          </a:custGeom>
          <a:solidFill>
            <a:srgbClr val="C5E2FF"/>
          </a:solidFill>
          <a:ln w="9525">
            <a:noFill/>
            <a:round/>
            <a:headEnd/>
            <a:tailEnd/>
          </a:ln>
        </p:spPr>
        <p:txBody>
          <a:bodyPr/>
          <a:lstStyle/>
          <a:p>
            <a:endParaRPr lang="ko-KR" altLang="en-US"/>
          </a:p>
        </p:txBody>
      </p:sp>
      <p:sp>
        <p:nvSpPr>
          <p:cNvPr id="35844" name="Oval 36"/>
          <p:cNvSpPr>
            <a:spLocks noChangeArrowheads="1"/>
          </p:cNvSpPr>
          <p:nvPr/>
        </p:nvSpPr>
        <p:spPr bwMode="auto">
          <a:xfrm>
            <a:off x="6599272" y="3014026"/>
            <a:ext cx="503237" cy="504825"/>
          </a:xfrm>
          <a:prstGeom prst="ellipse">
            <a:avLst/>
          </a:prstGeom>
          <a:gradFill rotWithShape="1">
            <a:gsLst>
              <a:gs pos="0">
                <a:srgbClr val="FFFF00"/>
              </a:gs>
              <a:gs pos="100000">
                <a:schemeClr val="bg1">
                  <a:alpha val="0"/>
                </a:schemeClr>
              </a:gs>
            </a:gsLst>
            <a:path path="shape">
              <a:fillToRect l="50000" t="50000" r="50000" b="50000"/>
            </a:path>
          </a:gradFill>
          <a:ln w="38100" algn="ctr">
            <a:noFill/>
            <a:round/>
            <a:headEnd/>
            <a:tailEnd/>
          </a:ln>
        </p:spPr>
        <p:txBody>
          <a:bodyPr wrap="none" anchor="ctr"/>
          <a:lstStyle/>
          <a:p>
            <a:endParaRPr lang="ko-KR" altLang="en-US"/>
          </a:p>
        </p:txBody>
      </p:sp>
      <p:sp>
        <p:nvSpPr>
          <p:cNvPr id="35845" name="Oval 38"/>
          <p:cNvSpPr>
            <a:spLocks noChangeArrowheads="1"/>
          </p:cNvSpPr>
          <p:nvPr/>
        </p:nvSpPr>
        <p:spPr bwMode="auto">
          <a:xfrm>
            <a:off x="1103963" y="1946050"/>
            <a:ext cx="503238" cy="504825"/>
          </a:xfrm>
          <a:prstGeom prst="ellipse">
            <a:avLst/>
          </a:prstGeom>
          <a:gradFill rotWithShape="1">
            <a:gsLst>
              <a:gs pos="0">
                <a:srgbClr val="FFFF00"/>
              </a:gs>
              <a:gs pos="100000">
                <a:schemeClr val="bg1">
                  <a:alpha val="0"/>
                </a:schemeClr>
              </a:gs>
            </a:gsLst>
            <a:path path="shape">
              <a:fillToRect l="50000" t="50000" r="50000" b="50000"/>
            </a:path>
          </a:gradFill>
          <a:ln w="38100" algn="ctr">
            <a:noFill/>
            <a:round/>
            <a:headEnd/>
            <a:tailEnd/>
          </a:ln>
        </p:spPr>
        <p:txBody>
          <a:bodyPr wrap="none" anchor="ctr"/>
          <a:lstStyle/>
          <a:p>
            <a:endParaRPr lang="ko-KR" altLang="en-US"/>
          </a:p>
        </p:txBody>
      </p:sp>
      <p:sp>
        <p:nvSpPr>
          <p:cNvPr id="35846" name="Oval 39"/>
          <p:cNvSpPr>
            <a:spLocks noChangeArrowheads="1"/>
          </p:cNvSpPr>
          <p:nvPr/>
        </p:nvSpPr>
        <p:spPr bwMode="auto">
          <a:xfrm>
            <a:off x="5026029" y="2852746"/>
            <a:ext cx="503238" cy="504825"/>
          </a:xfrm>
          <a:prstGeom prst="ellipse">
            <a:avLst/>
          </a:prstGeom>
          <a:gradFill rotWithShape="1">
            <a:gsLst>
              <a:gs pos="0">
                <a:srgbClr val="FFFF00"/>
              </a:gs>
              <a:gs pos="100000">
                <a:schemeClr val="bg1">
                  <a:alpha val="0"/>
                </a:schemeClr>
              </a:gs>
            </a:gsLst>
            <a:path path="shape">
              <a:fillToRect l="50000" t="50000" r="50000" b="50000"/>
            </a:path>
          </a:gradFill>
          <a:ln w="38100" algn="ctr">
            <a:noFill/>
            <a:round/>
            <a:headEnd/>
            <a:tailEnd/>
          </a:ln>
        </p:spPr>
        <p:txBody>
          <a:bodyPr wrap="none" anchor="ctr"/>
          <a:lstStyle/>
          <a:p>
            <a:endParaRPr lang="ko-KR" altLang="en-US"/>
          </a:p>
        </p:txBody>
      </p:sp>
      <p:sp>
        <p:nvSpPr>
          <p:cNvPr id="35848" name="Oval 42"/>
          <p:cNvSpPr>
            <a:spLocks noChangeArrowheads="1"/>
          </p:cNvSpPr>
          <p:nvPr/>
        </p:nvSpPr>
        <p:spPr bwMode="auto">
          <a:xfrm>
            <a:off x="4095744" y="3429001"/>
            <a:ext cx="503237" cy="504825"/>
          </a:xfrm>
          <a:prstGeom prst="ellipse">
            <a:avLst/>
          </a:prstGeom>
          <a:gradFill rotWithShape="1">
            <a:gsLst>
              <a:gs pos="0">
                <a:srgbClr val="FFFF00"/>
              </a:gs>
              <a:gs pos="100000">
                <a:schemeClr val="bg1">
                  <a:alpha val="0"/>
                </a:schemeClr>
              </a:gs>
            </a:gsLst>
            <a:path path="shape">
              <a:fillToRect l="50000" t="50000" r="50000" b="50000"/>
            </a:path>
          </a:gradFill>
          <a:ln w="38100" algn="ctr">
            <a:noFill/>
            <a:round/>
            <a:headEnd/>
            <a:tailEnd/>
          </a:ln>
        </p:spPr>
        <p:txBody>
          <a:bodyPr wrap="none" anchor="ctr"/>
          <a:lstStyle/>
          <a:p>
            <a:endParaRPr lang="ko-KR" altLang="en-US"/>
          </a:p>
        </p:txBody>
      </p:sp>
      <p:sp>
        <p:nvSpPr>
          <p:cNvPr id="35851" name="Oval 45"/>
          <p:cNvSpPr>
            <a:spLocks noChangeArrowheads="1"/>
          </p:cNvSpPr>
          <p:nvPr/>
        </p:nvSpPr>
        <p:spPr bwMode="auto">
          <a:xfrm>
            <a:off x="7292345" y="2729097"/>
            <a:ext cx="503237" cy="504825"/>
          </a:xfrm>
          <a:prstGeom prst="ellipse">
            <a:avLst/>
          </a:prstGeom>
          <a:gradFill rotWithShape="1">
            <a:gsLst>
              <a:gs pos="0">
                <a:srgbClr val="FFFF00"/>
              </a:gs>
              <a:gs pos="100000">
                <a:schemeClr val="bg1">
                  <a:alpha val="0"/>
                </a:schemeClr>
              </a:gs>
            </a:gsLst>
            <a:path path="shape">
              <a:fillToRect l="50000" t="50000" r="50000" b="50000"/>
            </a:path>
          </a:gradFill>
          <a:ln w="38100" algn="ctr">
            <a:noFill/>
            <a:round/>
            <a:headEnd/>
            <a:tailEnd/>
          </a:ln>
        </p:spPr>
        <p:txBody>
          <a:bodyPr wrap="none" anchor="ctr"/>
          <a:lstStyle/>
          <a:p>
            <a:endParaRPr lang="ko-KR" altLang="en-US"/>
          </a:p>
        </p:txBody>
      </p:sp>
      <p:sp>
        <p:nvSpPr>
          <p:cNvPr id="35852" name="Oval 46"/>
          <p:cNvSpPr>
            <a:spLocks noChangeArrowheads="1"/>
          </p:cNvSpPr>
          <p:nvPr/>
        </p:nvSpPr>
        <p:spPr bwMode="auto">
          <a:xfrm>
            <a:off x="7545388" y="3860804"/>
            <a:ext cx="503237" cy="504825"/>
          </a:xfrm>
          <a:prstGeom prst="ellipse">
            <a:avLst/>
          </a:prstGeom>
          <a:gradFill rotWithShape="1">
            <a:gsLst>
              <a:gs pos="0">
                <a:srgbClr val="FFFF00"/>
              </a:gs>
              <a:gs pos="100000">
                <a:schemeClr val="bg1">
                  <a:alpha val="0"/>
                </a:schemeClr>
              </a:gs>
            </a:gsLst>
            <a:path path="shape">
              <a:fillToRect l="50000" t="50000" r="50000" b="50000"/>
            </a:path>
          </a:gradFill>
          <a:ln w="38100" algn="ctr">
            <a:noFill/>
            <a:round/>
            <a:headEnd/>
            <a:tailEnd/>
          </a:ln>
        </p:spPr>
        <p:txBody>
          <a:bodyPr wrap="none" anchor="ctr"/>
          <a:lstStyle/>
          <a:p>
            <a:endParaRPr lang="ko-KR" altLang="en-US"/>
          </a:p>
        </p:txBody>
      </p:sp>
      <p:sp>
        <p:nvSpPr>
          <p:cNvPr id="35853" name="Oval 47"/>
          <p:cNvSpPr>
            <a:spLocks noChangeArrowheads="1"/>
          </p:cNvSpPr>
          <p:nvPr/>
        </p:nvSpPr>
        <p:spPr bwMode="auto">
          <a:xfrm>
            <a:off x="8052642" y="4802286"/>
            <a:ext cx="503238" cy="504825"/>
          </a:xfrm>
          <a:prstGeom prst="ellipse">
            <a:avLst/>
          </a:prstGeom>
          <a:gradFill rotWithShape="1">
            <a:gsLst>
              <a:gs pos="0">
                <a:srgbClr val="FFFF00"/>
              </a:gs>
              <a:gs pos="100000">
                <a:schemeClr val="bg1">
                  <a:alpha val="0"/>
                </a:schemeClr>
              </a:gs>
            </a:gsLst>
            <a:path path="shape">
              <a:fillToRect l="50000" t="50000" r="50000" b="50000"/>
            </a:path>
          </a:gradFill>
          <a:ln w="38100" algn="ctr">
            <a:noFill/>
            <a:round/>
            <a:headEnd/>
            <a:tailEnd/>
          </a:ln>
        </p:spPr>
        <p:txBody>
          <a:bodyPr wrap="none" anchor="ctr"/>
          <a:lstStyle/>
          <a:p>
            <a:endParaRPr lang="ko-KR" altLang="en-US"/>
          </a:p>
        </p:txBody>
      </p:sp>
      <p:sp>
        <p:nvSpPr>
          <p:cNvPr id="35854" name="Oval 48"/>
          <p:cNvSpPr>
            <a:spLocks noChangeArrowheads="1"/>
          </p:cNvSpPr>
          <p:nvPr/>
        </p:nvSpPr>
        <p:spPr bwMode="auto">
          <a:xfrm>
            <a:off x="7113590" y="4076706"/>
            <a:ext cx="503237" cy="504825"/>
          </a:xfrm>
          <a:prstGeom prst="ellipse">
            <a:avLst/>
          </a:prstGeom>
          <a:gradFill rotWithShape="1">
            <a:gsLst>
              <a:gs pos="0">
                <a:srgbClr val="FFFF00"/>
              </a:gs>
              <a:gs pos="100000">
                <a:schemeClr val="bg1">
                  <a:alpha val="0"/>
                </a:schemeClr>
              </a:gs>
            </a:gsLst>
            <a:path path="shape">
              <a:fillToRect l="50000" t="50000" r="50000" b="50000"/>
            </a:path>
          </a:gradFill>
          <a:ln w="38100" algn="ctr">
            <a:noFill/>
            <a:round/>
            <a:headEnd/>
            <a:tailEnd/>
          </a:ln>
        </p:spPr>
        <p:txBody>
          <a:bodyPr wrap="none" anchor="ctr"/>
          <a:lstStyle/>
          <a:p>
            <a:endParaRPr lang="ko-KR" altLang="en-US"/>
          </a:p>
        </p:txBody>
      </p:sp>
      <p:sp>
        <p:nvSpPr>
          <p:cNvPr id="35855" name="Oval 49"/>
          <p:cNvSpPr>
            <a:spLocks noChangeArrowheads="1"/>
          </p:cNvSpPr>
          <p:nvPr/>
        </p:nvSpPr>
        <p:spPr bwMode="auto">
          <a:xfrm>
            <a:off x="7164407" y="3424247"/>
            <a:ext cx="503237" cy="504825"/>
          </a:xfrm>
          <a:prstGeom prst="ellipse">
            <a:avLst/>
          </a:prstGeom>
          <a:gradFill rotWithShape="1">
            <a:gsLst>
              <a:gs pos="0">
                <a:srgbClr val="FFFF00"/>
              </a:gs>
              <a:gs pos="100000">
                <a:schemeClr val="bg1">
                  <a:alpha val="0"/>
                </a:schemeClr>
              </a:gs>
            </a:gsLst>
            <a:path path="shape">
              <a:fillToRect l="50000" t="50000" r="50000" b="50000"/>
            </a:path>
          </a:gradFill>
          <a:ln w="38100" algn="ctr">
            <a:noFill/>
            <a:round/>
            <a:headEnd/>
            <a:tailEnd/>
          </a:ln>
        </p:spPr>
        <p:txBody>
          <a:bodyPr wrap="none" anchor="ctr"/>
          <a:lstStyle/>
          <a:p>
            <a:endParaRPr lang="ko-KR" altLang="en-US"/>
          </a:p>
        </p:txBody>
      </p:sp>
      <p:sp>
        <p:nvSpPr>
          <p:cNvPr id="35868" name="Oval 68"/>
          <p:cNvSpPr>
            <a:spLocks noChangeArrowheads="1"/>
          </p:cNvSpPr>
          <p:nvPr/>
        </p:nvSpPr>
        <p:spPr bwMode="auto">
          <a:xfrm>
            <a:off x="4495483" y="3787776"/>
            <a:ext cx="503237" cy="504825"/>
          </a:xfrm>
          <a:prstGeom prst="ellipse">
            <a:avLst/>
          </a:prstGeom>
          <a:gradFill rotWithShape="1">
            <a:gsLst>
              <a:gs pos="0">
                <a:srgbClr val="FFFF00"/>
              </a:gs>
              <a:gs pos="100000">
                <a:schemeClr val="bg1">
                  <a:alpha val="0"/>
                </a:schemeClr>
              </a:gs>
            </a:gsLst>
            <a:path path="shape">
              <a:fillToRect l="50000" t="50000" r="50000" b="50000"/>
            </a:path>
          </a:gradFill>
          <a:ln w="38100" algn="ctr">
            <a:noFill/>
            <a:round/>
            <a:headEnd/>
            <a:tailEnd/>
          </a:ln>
        </p:spPr>
        <p:txBody>
          <a:bodyPr wrap="none" anchor="ctr"/>
          <a:lstStyle/>
          <a:p>
            <a:endParaRPr lang="ko-KR" altLang="en-US"/>
          </a:p>
        </p:txBody>
      </p:sp>
      <p:sp>
        <p:nvSpPr>
          <p:cNvPr id="51" name="Oval 43"/>
          <p:cNvSpPr>
            <a:spLocks noChangeArrowheads="1"/>
          </p:cNvSpPr>
          <p:nvPr/>
        </p:nvSpPr>
        <p:spPr bwMode="auto">
          <a:xfrm>
            <a:off x="6307151" y="3000378"/>
            <a:ext cx="503237" cy="504825"/>
          </a:xfrm>
          <a:prstGeom prst="ellipse">
            <a:avLst/>
          </a:prstGeom>
          <a:gradFill rotWithShape="1">
            <a:gsLst>
              <a:gs pos="0">
                <a:srgbClr val="FFFF00"/>
              </a:gs>
              <a:gs pos="100000">
                <a:schemeClr val="bg1">
                  <a:alpha val="0"/>
                </a:schemeClr>
              </a:gs>
            </a:gsLst>
            <a:path path="shape">
              <a:fillToRect l="50000" t="50000" r="50000" b="50000"/>
            </a:path>
          </a:gradFill>
          <a:ln w="38100" algn="ctr">
            <a:noFill/>
            <a:round/>
            <a:headEnd/>
            <a:tailEnd/>
          </a:ln>
        </p:spPr>
        <p:txBody>
          <a:bodyPr wrap="none" anchor="ctr"/>
          <a:lstStyle/>
          <a:p>
            <a:endParaRPr lang="ko-KR" altLang="en-US"/>
          </a:p>
        </p:txBody>
      </p:sp>
      <p:sp>
        <p:nvSpPr>
          <p:cNvPr id="49" name="Text Box 6"/>
          <p:cNvSpPr txBox="1">
            <a:spLocks noChangeArrowheads="1"/>
          </p:cNvSpPr>
          <p:nvPr/>
        </p:nvSpPr>
        <p:spPr bwMode="auto">
          <a:xfrm>
            <a:off x="157130" y="88920"/>
            <a:ext cx="4413388" cy="55399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l">
              <a:defRPr/>
            </a:pPr>
            <a:r>
              <a:rPr lang="en-US" altLang="ko-KR" sz="3000" dirty="0" smtClean="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rPr>
              <a:t>Overseas Projects Map</a:t>
            </a:r>
          </a:p>
        </p:txBody>
      </p:sp>
      <p:sp>
        <p:nvSpPr>
          <p:cNvPr id="52" name="모서리가 둥근 사각형 설명선 51"/>
          <p:cNvSpPr/>
          <p:nvPr/>
        </p:nvSpPr>
        <p:spPr>
          <a:xfrm>
            <a:off x="371132" y="880386"/>
            <a:ext cx="2157984" cy="1033272"/>
          </a:xfrm>
          <a:prstGeom prst="wedgeRoundRectCallout">
            <a:avLst>
              <a:gd name="adj1" fmla="val -3007"/>
              <a:gd name="adj2" fmla="val 74460"/>
              <a:gd name="adj3" fmla="val 16667"/>
            </a:avLst>
          </a:prstGeom>
          <a:gradFill flip="none" rotWithShape="1">
            <a:gsLst>
              <a:gs pos="0">
                <a:srgbClr val="DDEBCF"/>
              </a:gs>
              <a:gs pos="50000">
                <a:srgbClr val="9CB86E"/>
              </a:gs>
              <a:gs pos="100000">
                <a:srgbClr val="156B13"/>
              </a:gs>
            </a:gsLst>
            <a:lin ang="5400000" scaled="0"/>
            <a:tileRect/>
          </a:gradFill>
          <a:ln>
            <a:solidFill>
              <a:schemeClr val="accent1">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
                <a:srgbClr val="66CCFF"/>
              </a:buClr>
            </a:pPr>
            <a:r>
              <a:rPr lang="en-US" altLang="ko-KR" sz="1500" dirty="0" smtClean="0">
                <a:solidFill>
                  <a:schemeClr val="tx1"/>
                </a:solidFill>
                <a:latin typeface="Arial" pitchFamily="34" charset="0"/>
                <a:cs typeface="Arial" pitchFamily="34" charset="0"/>
              </a:rPr>
              <a:t>`</a:t>
            </a:r>
            <a:endParaRPr lang="ko-KR" altLang="en-US" sz="1500" dirty="0">
              <a:solidFill>
                <a:schemeClr val="tx1"/>
              </a:solidFill>
              <a:latin typeface="Arial" pitchFamily="34" charset="0"/>
              <a:cs typeface="Arial" pitchFamily="34" charset="0"/>
            </a:endParaRPr>
          </a:p>
        </p:txBody>
      </p:sp>
      <p:sp>
        <p:nvSpPr>
          <p:cNvPr id="55" name="모서리가 둥근 직사각형 54"/>
          <p:cNvSpPr/>
          <p:nvPr/>
        </p:nvSpPr>
        <p:spPr>
          <a:xfrm>
            <a:off x="453425" y="1200426"/>
            <a:ext cx="1965960" cy="630936"/>
          </a:xfrm>
          <a:prstGeom prst="roundRect">
            <a:avLst>
              <a:gd name="adj" fmla="val 10853"/>
            </a:avLst>
          </a:prstGeom>
          <a:solidFill>
            <a:schemeClr val="bg1"/>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TextBox 55"/>
          <p:cNvSpPr txBox="1"/>
          <p:nvPr/>
        </p:nvSpPr>
        <p:spPr>
          <a:xfrm>
            <a:off x="505359" y="889532"/>
            <a:ext cx="830677" cy="307777"/>
          </a:xfrm>
          <a:prstGeom prst="rect">
            <a:avLst/>
          </a:prstGeom>
          <a:noFill/>
        </p:spPr>
        <p:txBody>
          <a:bodyPr wrap="none" rtlCol="0">
            <a:spAutoFit/>
          </a:bodyPr>
          <a:lstStyle/>
          <a:p>
            <a:r>
              <a:rPr lang="en-US" altLang="ko-KR" sz="1400" dirty="0" smtClean="0">
                <a:latin typeface="Arial" pitchFamily="34" charset="0"/>
                <a:cs typeface="Arial" pitchFamily="34" charset="0"/>
              </a:rPr>
              <a:t>Canada</a:t>
            </a:r>
            <a:endParaRPr lang="ko-KR" altLang="en-US" sz="1400" dirty="0">
              <a:latin typeface="Arial" pitchFamily="34" charset="0"/>
              <a:cs typeface="Arial" pitchFamily="34" charset="0"/>
            </a:endParaRPr>
          </a:p>
        </p:txBody>
      </p:sp>
      <p:sp>
        <p:nvSpPr>
          <p:cNvPr id="57" name="TextBox 56"/>
          <p:cNvSpPr txBox="1"/>
          <p:nvPr/>
        </p:nvSpPr>
        <p:spPr>
          <a:xfrm>
            <a:off x="503057" y="1209584"/>
            <a:ext cx="1817229" cy="646331"/>
          </a:xfrm>
          <a:prstGeom prst="rect">
            <a:avLst/>
          </a:prstGeom>
          <a:noFill/>
        </p:spPr>
        <p:txBody>
          <a:bodyPr wrap="none" rtlCol="0">
            <a:spAutoFit/>
          </a:bodyPr>
          <a:lstStyle/>
          <a:p>
            <a:pPr algn="l"/>
            <a:r>
              <a:rPr lang="en-US" altLang="ko-KR" sz="1200" dirty="0" smtClean="0">
                <a:solidFill>
                  <a:schemeClr val="tx2">
                    <a:lumMod val="75000"/>
                  </a:schemeClr>
                </a:solidFill>
                <a:latin typeface="Arial" pitchFamily="34" charset="0"/>
                <a:cs typeface="Arial" pitchFamily="34" charset="0"/>
              </a:rPr>
              <a:t>Cree East (Uranium)</a:t>
            </a:r>
          </a:p>
          <a:p>
            <a:pPr algn="l"/>
            <a:r>
              <a:rPr lang="en-US" altLang="ko-KR" sz="1200" dirty="0" smtClean="0">
                <a:solidFill>
                  <a:schemeClr val="tx2">
                    <a:lumMod val="75000"/>
                  </a:schemeClr>
                </a:solidFill>
                <a:latin typeface="Arial" pitchFamily="34" charset="0"/>
                <a:cs typeface="Arial" pitchFamily="34" charset="0"/>
              </a:rPr>
              <a:t>Water Berry (Uranium)</a:t>
            </a:r>
          </a:p>
          <a:p>
            <a:pPr algn="l"/>
            <a:r>
              <a:rPr lang="en-US" altLang="ko-KR" sz="1200" dirty="0" smtClean="0">
                <a:solidFill>
                  <a:schemeClr val="tx2">
                    <a:lumMod val="75000"/>
                  </a:schemeClr>
                </a:solidFill>
                <a:latin typeface="Arial" pitchFamily="34" charset="0"/>
                <a:cs typeface="Arial" pitchFamily="34" charset="0"/>
              </a:rPr>
              <a:t>Denison (Uranium)</a:t>
            </a:r>
          </a:p>
        </p:txBody>
      </p:sp>
      <p:grpSp>
        <p:nvGrpSpPr>
          <p:cNvPr id="137" name="그룹 136"/>
          <p:cNvGrpSpPr/>
          <p:nvPr/>
        </p:nvGrpSpPr>
        <p:grpSpPr>
          <a:xfrm>
            <a:off x="2251166" y="3502318"/>
            <a:ext cx="1563624" cy="685792"/>
            <a:chOff x="2251166" y="3502318"/>
            <a:chExt cx="1563624" cy="685792"/>
          </a:xfrm>
        </p:grpSpPr>
        <p:sp>
          <p:nvSpPr>
            <p:cNvPr id="60" name="모서리가 둥근 사각형 설명선 59"/>
            <p:cNvSpPr/>
            <p:nvPr/>
          </p:nvSpPr>
          <p:spPr>
            <a:xfrm>
              <a:off x="2251166" y="3502318"/>
              <a:ext cx="1563624" cy="685792"/>
            </a:xfrm>
            <a:prstGeom prst="wedgeRoundRectCallout">
              <a:avLst>
                <a:gd name="adj1" fmla="val 85622"/>
                <a:gd name="adj2" fmla="val -24215"/>
                <a:gd name="adj3" fmla="val 16667"/>
              </a:avLst>
            </a:prstGeom>
            <a:gradFill flip="none" rotWithShape="1">
              <a:gsLst>
                <a:gs pos="0">
                  <a:schemeClr val="accent1">
                    <a:lumMod val="60000"/>
                    <a:lumOff val="40000"/>
                  </a:schemeClr>
                </a:gs>
                <a:gs pos="50000">
                  <a:schemeClr val="accent1">
                    <a:lumMod val="40000"/>
                    <a:lumOff val="60000"/>
                  </a:schemeClr>
                </a:gs>
                <a:gs pos="100000">
                  <a:schemeClr val="tx2">
                    <a:lumMod val="60000"/>
                    <a:lumOff val="40000"/>
                  </a:schemeClr>
                </a:gs>
              </a:gsLst>
              <a:lin ang="5400000" scaled="1"/>
              <a:tileRect/>
            </a:gradFill>
            <a:ln>
              <a:solidFill>
                <a:schemeClr val="accent1">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
                  <a:srgbClr val="66CCFF"/>
                </a:buClr>
              </a:pPr>
              <a:endParaRPr lang="ko-KR" altLang="en-US" sz="1500" dirty="0">
                <a:solidFill>
                  <a:schemeClr val="tx1"/>
                </a:solidFill>
                <a:latin typeface="Arial" pitchFamily="34" charset="0"/>
                <a:cs typeface="Arial" pitchFamily="34" charset="0"/>
              </a:endParaRPr>
            </a:p>
          </p:txBody>
        </p:sp>
        <p:sp>
          <p:nvSpPr>
            <p:cNvPr id="61" name="모서리가 둥근 직사각형 60"/>
            <p:cNvSpPr/>
            <p:nvPr/>
          </p:nvSpPr>
          <p:spPr>
            <a:xfrm>
              <a:off x="2316210" y="3822357"/>
              <a:ext cx="1380744" cy="292600"/>
            </a:xfrm>
            <a:prstGeom prst="roundRect">
              <a:avLst>
                <a:gd name="adj" fmla="val 10853"/>
              </a:avLst>
            </a:prstGeom>
            <a:solidFill>
              <a:schemeClr val="bg1"/>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TextBox 61"/>
            <p:cNvSpPr txBox="1"/>
            <p:nvPr/>
          </p:nvSpPr>
          <p:spPr>
            <a:xfrm>
              <a:off x="2283813" y="3511461"/>
              <a:ext cx="715004" cy="307777"/>
            </a:xfrm>
            <a:prstGeom prst="rect">
              <a:avLst/>
            </a:prstGeom>
            <a:noFill/>
          </p:spPr>
          <p:txBody>
            <a:bodyPr wrap="none" rtlCol="0">
              <a:spAutoFit/>
            </a:bodyPr>
            <a:lstStyle/>
            <a:p>
              <a:pPr algn="l"/>
              <a:r>
                <a:rPr lang="en-US" altLang="ko-KR" sz="1400" dirty="0" smtClean="0">
                  <a:latin typeface="Arial" pitchFamily="34" charset="0"/>
                  <a:cs typeface="Arial" pitchFamily="34" charset="0"/>
                </a:rPr>
                <a:t>WAPP</a:t>
              </a:r>
            </a:p>
          </p:txBody>
        </p:sp>
        <p:sp>
          <p:nvSpPr>
            <p:cNvPr id="63" name="TextBox 62"/>
            <p:cNvSpPr txBox="1"/>
            <p:nvPr/>
          </p:nvSpPr>
          <p:spPr>
            <a:xfrm>
              <a:off x="2338225" y="3831509"/>
              <a:ext cx="1350050" cy="276999"/>
            </a:xfrm>
            <a:prstGeom prst="rect">
              <a:avLst/>
            </a:prstGeom>
            <a:noFill/>
          </p:spPr>
          <p:txBody>
            <a:bodyPr wrap="none" rtlCol="0">
              <a:spAutoFit/>
            </a:bodyPr>
            <a:lstStyle/>
            <a:p>
              <a:pPr algn="l"/>
              <a:r>
                <a:rPr lang="en-US" altLang="ko-KR" sz="1200" dirty="0" smtClean="0">
                  <a:solidFill>
                    <a:schemeClr val="tx2">
                      <a:lumMod val="75000"/>
                    </a:schemeClr>
                  </a:solidFill>
                  <a:latin typeface="Arial" pitchFamily="34" charset="0"/>
                  <a:cs typeface="Arial" pitchFamily="34" charset="0"/>
                </a:rPr>
                <a:t>T&amp;D Consulting</a:t>
              </a:r>
            </a:p>
          </p:txBody>
        </p:sp>
      </p:grpSp>
      <p:grpSp>
        <p:nvGrpSpPr>
          <p:cNvPr id="3" name="그룹 63"/>
          <p:cNvGrpSpPr/>
          <p:nvPr/>
        </p:nvGrpSpPr>
        <p:grpSpPr>
          <a:xfrm>
            <a:off x="4179582" y="5094481"/>
            <a:ext cx="1289304" cy="881810"/>
            <a:chOff x="237744" y="4123944"/>
            <a:chExt cx="1289304" cy="881810"/>
          </a:xfrm>
        </p:grpSpPr>
        <p:sp>
          <p:nvSpPr>
            <p:cNvPr id="65" name="모서리가 둥근 사각형 설명선 64"/>
            <p:cNvSpPr/>
            <p:nvPr/>
          </p:nvSpPr>
          <p:spPr>
            <a:xfrm>
              <a:off x="237744" y="4123944"/>
              <a:ext cx="1289304" cy="881810"/>
            </a:xfrm>
            <a:prstGeom prst="wedgeRoundRectCallout">
              <a:avLst>
                <a:gd name="adj1" fmla="val -6290"/>
                <a:gd name="adj2" fmla="val -164344"/>
                <a:gd name="adj3" fmla="val 16667"/>
              </a:avLst>
            </a:prstGeom>
            <a:gradFill flip="none" rotWithShape="1">
              <a:gsLst>
                <a:gs pos="0">
                  <a:schemeClr val="accent1">
                    <a:lumMod val="60000"/>
                    <a:lumOff val="40000"/>
                  </a:schemeClr>
                </a:gs>
                <a:gs pos="50000">
                  <a:schemeClr val="accent1">
                    <a:lumMod val="40000"/>
                    <a:lumOff val="60000"/>
                  </a:schemeClr>
                </a:gs>
                <a:gs pos="100000">
                  <a:schemeClr val="tx2">
                    <a:lumMod val="60000"/>
                    <a:lumOff val="40000"/>
                  </a:schemeClr>
                </a:gs>
              </a:gsLst>
              <a:lin ang="5400000" scaled="1"/>
              <a:tileRect/>
            </a:gradFill>
            <a:ln>
              <a:solidFill>
                <a:schemeClr val="accent1">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
                  <a:srgbClr val="66CCFF"/>
                </a:buClr>
              </a:pPr>
              <a:endParaRPr lang="ko-KR" altLang="en-US" sz="1500" dirty="0">
                <a:solidFill>
                  <a:schemeClr val="tx1"/>
                </a:solidFill>
                <a:latin typeface="Arial" pitchFamily="34" charset="0"/>
                <a:cs typeface="Arial" pitchFamily="34" charset="0"/>
              </a:endParaRPr>
            </a:p>
          </p:txBody>
        </p:sp>
        <p:sp>
          <p:nvSpPr>
            <p:cNvPr id="66" name="모서리가 둥근 직사각형 65"/>
            <p:cNvSpPr/>
            <p:nvPr/>
          </p:nvSpPr>
          <p:spPr>
            <a:xfrm>
              <a:off x="320040" y="4443984"/>
              <a:ext cx="1106424" cy="470330"/>
            </a:xfrm>
            <a:prstGeom prst="roundRect">
              <a:avLst>
                <a:gd name="adj" fmla="val 10853"/>
              </a:avLst>
            </a:prstGeom>
            <a:solidFill>
              <a:schemeClr val="bg1"/>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TextBox 66"/>
            <p:cNvSpPr txBox="1"/>
            <p:nvPr/>
          </p:nvSpPr>
          <p:spPr>
            <a:xfrm>
              <a:off x="326070" y="4133088"/>
              <a:ext cx="792205" cy="307777"/>
            </a:xfrm>
            <a:prstGeom prst="rect">
              <a:avLst/>
            </a:prstGeom>
            <a:noFill/>
          </p:spPr>
          <p:txBody>
            <a:bodyPr wrap="none" rtlCol="0">
              <a:spAutoFit/>
            </a:bodyPr>
            <a:lstStyle/>
            <a:p>
              <a:pPr algn="l"/>
              <a:r>
                <a:rPr lang="en-US" altLang="ko-KR" sz="1400" dirty="0" smtClean="0">
                  <a:latin typeface="Arial" pitchFamily="34" charset="0"/>
                  <a:cs typeface="Arial" pitchFamily="34" charset="0"/>
                </a:rPr>
                <a:t>Nigeria</a:t>
              </a:r>
            </a:p>
          </p:txBody>
        </p:sp>
        <p:sp>
          <p:nvSpPr>
            <p:cNvPr id="68" name="TextBox 67"/>
            <p:cNvSpPr txBox="1"/>
            <p:nvPr/>
          </p:nvSpPr>
          <p:spPr>
            <a:xfrm>
              <a:off x="338893" y="4453136"/>
              <a:ext cx="1098378" cy="461665"/>
            </a:xfrm>
            <a:prstGeom prst="rect">
              <a:avLst/>
            </a:prstGeom>
            <a:noFill/>
          </p:spPr>
          <p:txBody>
            <a:bodyPr wrap="none" rtlCol="0">
              <a:spAutoFit/>
            </a:bodyPr>
            <a:lstStyle/>
            <a:p>
              <a:pPr algn="l"/>
              <a:r>
                <a:rPr lang="en-US" altLang="ko-KR" sz="1200" dirty="0" err="1" smtClean="0">
                  <a:solidFill>
                    <a:schemeClr val="tx2">
                      <a:lumMod val="75000"/>
                    </a:schemeClr>
                  </a:solidFill>
                  <a:latin typeface="Arial" pitchFamily="34" charset="0"/>
                  <a:cs typeface="Arial" pitchFamily="34" charset="0"/>
                </a:rPr>
                <a:t>Egbin</a:t>
              </a:r>
              <a:r>
                <a:rPr lang="en-US" altLang="ko-KR" sz="1200" dirty="0" smtClean="0">
                  <a:solidFill>
                    <a:schemeClr val="tx2">
                      <a:lumMod val="75000"/>
                    </a:schemeClr>
                  </a:solidFill>
                  <a:latin typeface="Arial" pitchFamily="34" charset="0"/>
                  <a:cs typeface="Arial" pitchFamily="34" charset="0"/>
                </a:rPr>
                <a:t> Plant</a:t>
              </a:r>
            </a:p>
            <a:p>
              <a:pPr algn="l"/>
              <a:r>
                <a:rPr lang="en-US" altLang="ko-KR" sz="1200" dirty="0" smtClean="0">
                  <a:solidFill>
                    <a:schemeClr val="tx2">
                      <a:lumMod val="75000"/>
                    </a:schemeClr>
                  </a:solidFill>
                  <a:latin typeface="Arial" pitchFamily="34" charset="0"/>
                  <a:cs typeface="Arial" pitchFamily="34" charset="0"/>
                </a:rPr>
                <a:t>Repair/ M&amp;A</a:t>
              </a:r>
            </a:p>
          </p:txBody>
        </p:sp>
      </p:grpSp>
      <p:grpSp>
        <p:nvGrpSpPr>
          <p:cNvPr id="4" name="그룹 78"/>
          <p:cNvGrpSpPr/>
          <p:nvPr/>
        </p:nvGrpSpPr>
        <p:grpSpPr>
          <a:xfrm>
            <a:off x="3565308" y="1726483"/>
            <a:ext cx="1563624" cy="685792"/>
            <a:chOff x="237744" y="4123944"/>
            <a:chExt cx="1563624" cy="685792"/>
          </a:xfrm>
        </p:grpSpPr>
        <p:sp>
          <p:nvSpPr>
            <p:cNvPr id="80" name="모서리가 둥근 사각형 설명선 79"/>
            <p:cNvSpPr/>
            <p:nvPr/>
          </p:nvSpPr>
          <p:spPr>
            <a:xfrm>
              <a:off x="237744" y="4123944"/>
              <a:ext cx="1563624" cy="685792"/>
            </a:xfrm>
            <a:prstGeom prst="wedgeRoundRectCallout">
              <a:avLst>
                <a:gd name="adj1" fmla="val 59275"/>
                <a:gd name="adj2" fmla="val 136295"/>
                <a:gd name="adj3" fmla="val 16667"/>
              </a:avLst>
            </a:prstGeom>
            <a:gradFill flip="none" rotWithShape="1">
              <a:gsLst>
                <a:gs pos="0">
                  <a:schemeClr val="accent1">
                    <a:lumMod val="60000"/>
                    <a:lumOff val="40000"/>
                  </a:schemeClr>
                </a:gs>
                <a:gs pos="50000">
                  <a:schemeClr val="accent1">
                    <a:lumMod val="40000"/>
                    <a:lumOff val="60000"/>
                  </a:schemeClr>
                </a:gs>
                <a:gs pos="100000">
                  <a:schemeClr val="tx2">
                    <a:lumMod val="60000"/>
                    <a:lumOff val="40000"/>
                  </a:schemeClr>
                </a:gs>
              </a:gsLst>
              <a:lin ang="5400000" scaled="1"/>
              <a:tileRect/>
            </a:gradFill>
            <a:ln>
              <a:solidFill>
                <a:schemeClr val="accent1">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
                  <a:srgbClr val="66CCFF"/>
                </a:buClr>
              </a:pPr>
              <a:endParaRPr lang="ko-KR" altLang="en-US" sz="1500" dirty="0">
                <a:solidFill>
                  <a:schemeClr val="tx1"/>
                </a:solidFill>
                <a:latin typeface="Arial" pitchFamily="34" charset="0"/>
                <a:cs typeface="Arial" pitchFamily="34" charset="0"/>
              </a:endParaRPr>
            </a:p>
          </p:txBody>
        </p:sp>
        <p:sp>
          <p:nvSpPr>
            <p:cNvPr id="81" name="모서리가 둥근 직사각형 80"/>
            <p:cNvSpPr/>
            <p:nvPr/>
          </p:nvSpPr>
          <p:spPr>
            <a:xfrm>
              <a:off x="320040" y="4443984"/>
              <a:ext cx="1380744" cy="292600"/>
            </a:xfrm>
            <a:prstGeom prst="roundRect">
              <a:avLst>
                <a:gd name="adj" fmla="val 10853"/>
              </a:avLst>
            </a:prstGeom>
            <a:solidFill>
              <a:schemeClr val="bg1"/>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TextBox 81"/>
            <p:cNvSpPr txBox="1"/>
            <p:nvPr/>
          </p:nvSpPr>
          <p:spPr>
            <a:xfrm>
              <a:off x="344470" y="4133088"/>
              <a:ext cx="681597" cy="307777"/>
            </a:xfrm>
            <a:prstGeom prst="rect">
              <a:avLst/>
            </a:prstGeom>
            <a:noFill/>
          </p:spPr>
          <p:txBody>
            <a:bodyPr wrap="none" rtlCol="0">
              <a:spAutoFit/>
            </a:bodyPr>
            <a:lstStyle/>
            <a:p>
              <a:pPr algn="l"/>
              <a:r>
                <a:rPr lang="en-US" altLang="ko-KR" sz="1400" dirty="0" smtClean="0">
                  <a:latin typeface="Arial" pitchFamily="34" charset="0"/>
                  <a:cs typeface="Arial" pitchFamily="34" charset="0"/>
                </a:rPr>
                <a:t>Egypt</a:t>
              </a:r>
            </a:p>
          </p:txBody>
        </p:sp>
        <p:sp>
          <p:nvSpPr>
            <p:cNvPr id="83" name="TextBox 82"/>
            <p:cNvSpPr txBox="1"/>
            <p:nvPr/>
          </p:nvSpPr>
          <p:spPr>
            <a:xfrm>
              <a:off x="342055" y="4453136"/>
              <a:ext cx="1350050" cy="276999"/>
            </a:xfrm>
            <a:prstGeom prst="rect">
              <a:avLst/>
            </a:prstGeom>
            <a:noFill/>
          </p:spPr>
          <p:txBody>
            <a:bodyPr wrap="none" rtlCol="0">
              <a:spAutoFit/>
            </a:bodyPr>
            <a:lstStyle/>
            <a:p>
              <a:pPr algn="l"/>
              <a:r>
                <a:rPr lang="en-US" altLang="ko-KR" sz="1200" dirty="0" smtClean="0">
                  <a:solidFill>
                    <a:schemeClr val="tx2">
                      <a:lumMod val="75000"/>
                    </a:schemeClr>
                  </a:solidFill>
                  <a:latin typeface="Arial" pitchFamily="34" charset="0"/>
                  <a:cs typeface="Arial" pitchFamily="34" charset="0"/>
                </a:rPr>
                <a:t>T&amp;D Consulting</a:t>
              </a:r>
            </a:p>
          </p:txBody>
        </p:sp>
      </p:grpSp>
      <p:grpSp>
        <p:nvGrpSpPr>
          <p:cNvPr id="5" name="그룹 93"/>
          <p:cNvGrpSpPr/>
          <p:nvPr/>
        </p:nvGrpSpPr>
        <p:grpSpPr>
          <a:xfrm>
            <a:off x="6990315" y="889530"/>
            <a:ext cx="2578609" cy="1239008"/>
            <a:chOff x="237744" y="4123944"/>
            <a:chExt cx="2578608" cy="1239008"/>
          </a:xfrm>
        </p:grpSpPr>
        <p:sp>
          <p:nvSpPr>
            <p:cNvPr id="95" name="모서리가 둥근 사각형 설명선 94"/>
            <p:cNvSpPr/>
            <p:nvPr/>
          </p:nvSpPr>
          <p:spPr>
            <a:xfrm>
              <a:off x="237744" y="4123944"/>
              <a:ext cx="2578608" cy="1239008"/>
            </a:xfrm>
            <a:prstGeom prst="wedgeRoundRectCallout">
              <a:avLst>
                <a:gd name="adj1" fmla="val -27128"/>
                <a:gd name="adj2" fmla="val 113917"/>
                <a:gd name="adj3" fmla="val 16667"/>
              </a:avLst>
            </a:prstGeom>
            <a:gradFill flip="none" rotWithShape="1">
              <a:gsLst>
                <a:gs pos="0">
                  <a:schemeClr val="accent1">
                    <a:lumMod val="60000"/>
                    <a:lumOff val="40000"/>
                  </a:schemeClr>
                </a:gs>
                <a:gs pos="50000">
                  <a:schemeClr val="accent1">
                    <a:lumMod val="40000"/>
                    <a:lumOff val="60000"/>
                  </a:schemeClr>
                </a:gs>
                <a:gs pos="100000">
                  <a:schemeClr val="tx2">
                    <a:lumMod val="60000"/>
                    <a:lumOff val="40000"/>
                  </a:schemeClr>
                </a:gs>
              </a:gsLst>
              <a:lin ang="5400000" scaled="1"/>
              <a:tileRect/>
            </a:gradFill>
            <a:ln>
              <a:solidFill>
                <a:schemeClr val="accent1">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
                  <a:srgbClr val="66CCFF"/>
                </a:buClr>
              </a:pPr>
              <a:endParaRPr lang="ko-KR" altLang="en-US" sz="1500" dirty="0">
                <a:solidFill>
                  <a:schemeClr val="tx1"/>
                </a:solidFill>
                <a:latin typeface="Arial" pitchFamily="34" charset="0"/>
                <a:cs typeface="Arial" pitchFamily="34" charset="0"/>
              </a:endParaRPr>
            </a:p>
          </p:txBody>
        </p:sp>
        <p:sp>
          <p:nvSpPr>
            <p:cNvPr id="96" name="모서리가 둥근 직사각형 95"/>
            <p:cNvSpPr/>
            <p:nvPr/>
          </p:nvSpPr>
          <p:spPr>
            <a:xfrm>
              <a:off x="320040" y="4443984"/>
              <a:ext cx="2395728" cy="836672"/>
            </a:xfrm>
            <a:prstGeom prst="roundRect">
              <a:avLst>
                <a:gd name="adj" fmla="val 10853"/>
              </a:avLst>
            </a:prstGeom>
            <a:solidFill>
              <a:schemeClr val="bg1"/>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7" name="TextBox 96"/>
            <p:cNvSpPr txBox="1"/>
            <p:nvPr/>
          </p:nvSpPr>
          <p:spPr>
            <a:xfrm>
              <a:off x="373359" y="4133088"/>
              <a:ext cx="681597" cy="307777"/>
            </a:xfrm>
            <a:prstGeom prst="rect">
              <a:avLst/>
            </a:prstGeom>
            <a:noFill/>
          </p:spPr>
          <p:txBody>
            <a:bodyPr wrap="none" rtlCol="0">
              <a:spAutoFit/>
            </a:bodyPr>
            <a:lstStyle/>
            <a:p>
              <a:r>
                <a:rPr lang="en-US" altLang="ko-KR" sz="1400" dirty="0" smtClean="0">
                  <a:latin typeface="Arial" pitchFamily="34" charset="0"/>
                  <a:cs typeface="Arial" pitchFamily="34" charset="0"/>
                </a:rPr>
                <a:t>China</a:t>
              </a:r>
            </a:p>
          </p:txBody>
        </p:sp>
        <p:sp>
          <p:nvSpPr>
            <p:cNvPr id="98" name="TextBox 97"/>
            <p:cNvSpPr txBox="1"/>
            <p:nvPr/>
          </p:nvSpPr>
          <p:spPr>
            <a:xfrm>
              <a:off x="369669" y="4453136"/>
              <a:ext cx="2382382" cy="830997"/>
            </a:xfrm>
            <a:prstGeom prst="rect">
              <a:avLst/>
            </a:prstGeom>
            <a:noFill/>
          </p:spPr>
          <p:txBody>
            <a:bodyPr wrap="none" rtlCol="0">
              <a:spAutoFit/>
            </a:bodyPr>
            <a:lstStyle/>
            <a:p>
              <a:pPr algn="l"/>
              <a:r>
                <a:rPr lang="en-US" altLang="ko-KR" sz="1200" dirty="0" smtClean="0">
                  <a:solidFill>
                    <a:schemeClr val="tx2">
                      <a:lumMod val="75000"/>
                    </a:schemeClr>
                  </a:solidFill>
                  <a:latin typeface="Arial" pitchFamily="34" charset="0"/>
                  <a:cs typeface="Arial" pitchFamily="34" charset="0"/>
                </a:rPr>
                <a:t>Gansu : BOO, 98.8MW</a:t>
              </a:r>
            </a:p>
            <a:p>
              <a:pPr algn="l"/>
              <a:r>
                <a:rPr lang="en-US" altLang="ko-KR" sz="1200" dirty="0" err="1" smtClean="0">
                  <a:solidFill>
                    <a:schemeClr val="tx2">
                      <a:lumMod val="75000"/>
                    </a:schemeClr>
                  </a:solidFill>
                  <a:latin typeface="Arial" pitchFamily="34" charset="0"/>
                  <a:cs typeface="Arial" pitchFamily="34" charset="0"/>
                </a:rPr>
                <a:t>Neimenggu</a:t>
              </a:r>
              <a:r>
                <a:rPr lang="en-US" altLang="ko-KR" sz="1200" dirty="0" smtClean="0">
                  <a:solidFill>
                    <a:schemeClr val="tx2">
                      <a:lumMod val="75000"/>
                    </a:schemeClr>
                  </a:solidFill>
                  <a:latin typeface="Arial" pitchFamily="34" charset="0"/>
                  <a:cs typeface="Arial" pitchFamily="34" charset="0"/>
                </a:rPr>
                <a:t> : BOO,628/</a:t>
              </a:r>
              <a:r>
                <a:rPr lang="en-US" altLang="ko-KR" sz="1200" dirty="0" smtClean="0">
                  <a:solidFill>
                    <a:schemeClr val="tx2">
                      <a:lumMod val="60000"/>
                      <a:lumOff val="40000"/>
                    </a:schemeClr>
                  </a:solidFill>
                  <a:latin typeface="Arial" pitchFamily="34" charset="0"/>
                  <a:cs typeface="Arial" pitchFamily="34" charset="0"/>
                </a:rPr>
                <a:t>495MW</a:t>
              </a:r>
            </a:p>
            <a:p>
              <a:pPr algn="l"/>
              <a:r>
                <a:rPr lang="en-US" altLang="ko-KR" sz="1200" dirty="0" smtClean="0">
                  <a:solidFill>
                    <a:schemeClr val="tx2">
                      <a:lumMod val="75000"/>
                    </a:schemeClr>
                  </a:solidFill>
                  <a:latin typeface="Arial" pitchFamily="34" charset="0"/>
                  <a:cs typeface="Arial" pitchFamily="34" charset="0"/>
                </a:rPr>
                <a:t>Shanxi : BOO, 4,432/</a:t>
              </a:r>
              <a:r>
                <a:rPr lang="en-US" altLang="ko-KR" sz="1200" dirty="0" smtClean="0">
                  <a:solidFill>
                    <a:schemeClr val="tx2">
                      <a:lumMod val="60000"/>
                      <a:lumOff val="40000"/>
                    </a:schemeClr>
                  </a:solidFill>
                  <a:latin typeface="Arial" pitchFamily="34" charset="0"/>
                  <a:cs typeface="Arial" pitchFamily="34" charset="0"/>
                </a:rPr>
                <a:t>1,558MW</a:t>
              </a:r>
            </a:p>
            <a:p>
              <a:pPr algn="l"/>
              <a:r>
                <a:rPr lang="en-US" altLang="ko-KR" sz="1200" dirty="0" smtClean="0">
                  <a:solidFill>
                    <a:schemeClr val="tx2">
                      <a:lumMod val="75000"/>
                    </a:schemeClr>
                  </a:solidFill>
                  <a:latin typeface="Arial" pitchFamily="34" charset="0"/>
                  <a:cs typeface="Arial" pitchFamily="34" charset="0"/>
                </a:rPr>
                <a:t>T&amp;D Consulting         </a:t>
              </a:r>
            </a:p>
          </p:txBody>
        </p:sp>
      </p:grpSp>
      <p:grpSp>
        <p:nvGrpSpPr>
          <p:cNvPr id="6" name="그룹 98"/>
          <p:cNvGrpSpPr/>
          <p:nvPr/>
        </p:nvGrpSpPr>
        <p:grpSpPr>
          <a:xfrm>
            <a:off x="8031483" y="2434434"/>
            <a:ext cx="1563624" cy="685792"/>
            <a:chOff x="237744" y="4123944"/>
            <a:chExt cx="1563624" cy="685792"/>
          </a:xfrm>
        </p:grpSpPr>
        <p:sp>
          <p:nvSpPr>
            <p:cNvPr id="100" name="모서리가 둥근 사각형 설명선 99"/>
            <p:cNvSpPr/>
            <p:nvPr/>
          </p:nvSpPr>
          <p:spPr>
            <a:xfrm>
              <a:off x="237744" y="4123944"/>
              <a:ext cx="1563624" cy="685792"/>
            </a:xfrm>
            <a:prstGeom prst="wedgeRoundRectCallout">
              <a:avLst>
                <a:gd name="adj1" fmla="val -119225"/>
                <a:gd name="adj2" fmla="val 71111"/>
                <a:gd name="adj3" fmla="val 16667"/>
              </a:avLst>
            </a:prstGeom>
            <a:gradFill flip="none" rotWithShape="1">
              <a:gsLst>
                <a:gs pos="0">
                  <a:schemeClr val="accent1">
                    <a:lumMod val="60000"/>
                    <a:lumOff val="40000"/>
                  </a:schemeClr>
                </a:gs>
                <a:gs pos="50000">
                  <a:schemeClr val="accent1">
                    <a:lumMod val="40000"/>
                    <a:lumOff val="60000"/>
                  </a:schemeClr>
                </a:gs>
                <a:gs pos="100000">
                  <a:schemeClr val="tx2">
                    <a:lumMod val="60000"/>
                    <a:lumOff val="40000"/>
                  </a:schemeClr>
                </a:gs>
              </a:gsLst>
              <a:lin ang="5400000" scaled="1"/>
              <a:tileRect/>
            </a:gradFill>
            <a:ln>
              <a:solidFill>
                <a:schemeClr val="accent1">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
                  <a:srgbClr val="66CCFF"/>
                </a:buClr>
              </a:pPr>
              <a:endParaRPr lang="ko-KR" altLang="en-US" sz="1500" dirty="0">
                <a:solidFill>
                  <a:schemeClr val="tx1"/>
                </a:solidFill>
                <a:latin typeface="Arial" pitchFamily="34" charset="0"/>
                <a:cs typeface="Arial" pitchFamily="34" charset="0"/>
              </a:endParaRPr>
            </a:p>
          </p:txBody>
        </p:sp>
        <p:sp>
          <p:nvSpPr>
            <p:cNvPr id="101" name="모서리가 둥근 직사각형 100"/>
            <p:cNvSpPr/>
            <p:nvPr/>
          </p:nvSpPr>
          <p:spPr>
            <a:xfrm>
              <a:off x="320040" y="4443984"/>
              <a:ext cx="1380744" cy="292600"/>
            </a:xfrm>
            <a:prstGeom prst="roundRect">
              <a:avLst>
                <a:gd name="adj" fmla="val 10853"/>
              </a:avLst>
            </a:prstGeom>
            <a:solidFill>
              <a:schemeClr val="bg1"/>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2" name="TextBox 101"/>
            <p:cNvSpPr txBox="1"/>
            <p:nvPr/>
          </p:nvSpPr>
          <p:spPr>
            <a:xfrm>
              <a:off x="343513" y="4133088"/>
              <a:ext cx="1197764" cy="307777"/>
            </a:xfrm>
            <a:prstGeom prst="rect">
              <a:avLst/>
            </a:prstGeom>
            <a:noFill/>
          </p:spPr>
          <p:txBody>
            <a:bodyPr wrap="none" rtlCol="0">
              <a:spAutoFit/>
            </a:bodyPr>
            <a:lstStyle/>
            <a:p>
              <a:pPr algn="l"/>
              <a:r>
                <a:rPr lang="en-US" altLang="ko-KR" sz="1400" dirty="0" smtClean="0">
                  <a:latin typeface="Arial" pitchFamily="34" charset="0"/>
                  <a:cs typeface="Arial" pitchFamily="34" charset="0"/>
                </a:rPr>
                <a:t>Bangladesh</a:t>
              </a:r>
            </a:p>
          </p:txBody>
        </p:sp>
        <p:sp>
          <p:nvSpPr>
            <p:cNvPr id="103" name="TextBox 102"/>
            <p:cNvSpPr txBox="1"/>
            <p:nvPr/>
          </p:nvSpPr>
          <p:spPr>
            <a:xfrm>
              <a:off x="342055" y="4453136"/>
              <a:ext cx="1350050" cy="276999"/>
            </a:xfrm>
            <a:prstGeom prst="rect">
              <a:avLst/>
            </a:prstGeom>
            <a:noFill/>
          </p:spPr>
          <p:txBody>
            <a:bodyPr wrap="none" rtlCol="0">
              <a:spAutoFit/>
            </a:bodyPr>
            <a:lstStyle/>
            <a:p>
              <a:pPr algn="l"/>
              <a:r>
                <a:rPr lang="en-US" altLang="ko-KR" sz="1200" dirty="0" smtClean="0">
                  <a:solidFill>
                    <a:schemeClr val="tx2">
                      <a:lumMod val="75000"/>
                    </a:schemeClr>
                  </a:solidFill>
                  <a:latin typeface="Arial" pitchFamily="34" charset="0"/>
                  <a:cs typeface="Arial" pitchFamily="34" charset="0"/>
                </a:rPr>
                <a:t>T&amp;D Consulting</a:t>
              </a:r>
            </a:p>
          </p:txBody>
        </p:sp>
      </p:grpSp>
      <p:grpSp>
        <p:nvGrpSpPr>
          <p:cNvPr id="7" name="그룹 108"/>
          <p:cNvGrpSpPr/>
          <p:nvPr/>
        </p:nvGrpSpPr>
        <p:grpSpPr>
          <a:xfrm>
            <a:off x="7771128" y="4066470"/>
            <a:ext cx="1834896" cy="944830"/>
            <a:chOff x="237744" y="4172339"/>
            <a:chExt cx="1834896" cy="716557"/>
          </a:xfrm>
        </p:grpSpPr>
        <p:sp>
          <p:nvSpPr>
            <p:cNvPr id="110" name="모서리가 둥근 사각형 설명선 109"/>
            <p:cNvSpPr/>
            <p:nvPr/>
          </p:nvSpPr>
          <p:spPr>
            <a:xfrm>
              <a:off x="237744" y="4189366"/>
              <a:ext cx="1834896" cy="620369"/>
            </a:xfrm>
            <a:prstGeom prst="wedgeRoundRectCallout">
              <a:avLst>
                <a:gd name="adj1" fmla="val -69754"/>
                <a:gd name="adj2" fmla="val -23145"/>
                <a:gd name="adj3" fmla="val 16667"/>
              </a:avLst>
            </a:prstGeom>
            <a:gradFill flip="none" rotWithShape="1">
              <a:gsLst>
                <a:gs pos="0">
                  <a:srgbClr val="DDEBCF"/>
                </a:gs>
                <a:gs pos="50000">
                  <a:srgbClr val="9CB86E"/>
                </a:gs>
                <a:gs pos="100000">
                  <a:srgbClr val="156B13"/>
                </a:gs>
              </a:gsLst>
              <a:lin ang="5400000" scaled="0"/>
              <a:tileRect/>
            </a:gradFill>
            <a:ln>
              <a:solidFill>
                <a:schemeClr val="accent1">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
                  <a:srgbClr val="66CCFF"/>
                </a:buClr>
              </a:pPr>
              <a:endParaRPr lang="ko-KR" altLang="en-US" sz="1500" dirty="0">
                <a:solidFill>
                  <a:schemeClr val="tx1"/>
                </a:solidFill>
                <a:latin typeface="Arial" pitchFamily="34" charset="0"/>
                <a:cs typeface="Arial" pitchFamily="34" charset="0"/>
              </a:endParaRPr>
            </a:p>
          </p:txBody>
        </p:sp>
        <p:sp>
          <p:nvSpPr>
            <p:cNvPr id="111" name="모서리가 둥근 직사각형 110"/>
            <p:cNvSpPr/>
            <p:nvPr/>
          </p:nvSpPr>
          <p:spPr>
            <a:xfrm>
              <a:off x="320040" y="4398721"/>
              <a:ext cx="1661160" cy="337867"/>
            </a:xfrm>
            <a:prstGeom prst="roundRect">
              <a:avLst>
                <a:gd name="adj" fmla="val 10853"/>
              </a:avLst>
            </a:prstGeom>
            <a:solidFill>
              <a:schemeClr val="bg1"/>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2" name="TextBox 111"/>
            <p:cNvSpPr txBox="1"/>
            <p:nvPr/>
          </p:nvSpPr>
          <p:spPr>
            <a:xfrm>
              <a:off x="263549" y="4172339"/>
              <a:ext cx="1018227" cy="233418"/>
            </a:xfrm>
            <a:prstGeom prst="rect">
              <a:avLst/>
            </a:prstGeom>
            <a:noFill/>
          </p:spPr>
          <p:txBody>
            <a:bodyPr wrap="none" rtlCol="0">
              <a:spAutoFit/>
            </a:bodyPr>
            <a:lstStyle/>
            <a:p>
              <a:pPr algn="l"/>
              <a:r>
                <a:rPr lang="en-US" altLang="ko-KR" sz="1400" dirty="0" smtClean="0">
                  <a:latin typeface="Arial" pitchFamily="34" charset="0"/>
                  <a:cs typeface="Arial" pitchFamily="34" charset="0"/>
                </a:rPr>
                <a:t>Indonesia</a:t>
              </a:r>
            </a:p>
          </p:txBody>
        </p:sp>
        <p:sp>
          <p:nvSpPr>
            <p:cNvPr id="113" name="TextBox 112"/>
            <p:cNvSpPr txBox="1"/>
            <p:nvPr/>
          </p:nvSpPr>
          <p:spPr>
            <a:xfrm>
              <a:off x="371813" y="4398720"/>
              <a:ext cx="1638589" cy="490176"/>
            </a:xfrm>
            <a:prstGeom prst="rect">
              <a:avLst/>
            </a:prstGeom>
            <a:noFill/>
          </p:spPr>
          <p:txBody>
            <a:bodyPr wrap="square" rtlCol="0">
              <a:spAutoFit/>
            </a:bodyPr>
            <a:lstStyle/>
            <a:p>
              <a:pPr algn="l"/>
              <a:r>
                <a:rPr lang="en-US" altLang="ko-KR" sz="1200" dirty="0" smtClean="0">
                  <a:solidFill>
                    <a:schemeClr val="tx2">
                      <a:lumMod val="75000"/>
                    </a:schemeClr>
                  </a:solidFill>
                  <a:latin typeface="Arial" pitchFamily="34" charset="0"/>
                  <a:cs typeface="Arial" pitchFamily="34" charset="0"/>
                </a:rPr>
                <a:t>Adaro energy(Coal)</a:t>
              </a:r>
            </a:p>
            <a:p>
              <a:pPr algn="l"/>
              <a:r>
                <a:rPr lang="en-US" altLang="ko-KR" sz="1200" spc="-100" dirty="0" err="1" smtClean="0">
                  <a:solidFill>
                    <a:schemeClr val="tx2">
                      <a:lumMod val="75000"/>
                    </a:schemeClr>
                  </a:solidFill>
                  <a:latin typeface="Arial" pitchFamily="34" charset="0"/>
                  <a:cs typeface="Arial" pitchFamily="34" charset="0"/>
                </a:rPr>
                <a:t>Bayan</a:t>
              </a:r>
              <a:r>
                <a:rPr lang="en-US" altLang="ko-KR" sz="1200" spc="-100" dirty="0" smtClean="0">
                  <a:solidFill>
                    <a:schemeClr val="tx2">
                      <a:lumMod val="75000"/>
                    </a:schemeClr>
                  </a:solidFill>
                  <a:latin typeface="Arial" pitchFamily="34" charset="0"/>
                  <a:cs typeface="Arial" pitchFamily="34" charset="0"/>
                </a:rPr>
                <a:t> Resources(Coal)</a:t>
              </a:r>
            </a:p>
            <a:p>
              <a:pPr algn="l"/>
              <a:endParaRPr lang="en-US" altLang="ko-KR" sz="1200" dirty="0" smtClean="0">
                <a:solidFill>
                  <a:schemeClr val="tx2">
                    <a:lumMod val="75000"/>
                  </a:schemeClr>
                </a:solidFill>
                <a:latin typeface="Arial" pitchFamily="34" charset="0"/>
                <a:cs typeface="Arial" pitchFamily="34" charset="0"/>
              </a:endParaRPr>
            </a:p>
          </p:txBody>
        </p:sp>
      </p:grpSp>
      <p:sp>
        <p:nvSpPr>
          <p:cNvPr id="115" name="모서리가 둥근 사각형 설명선 114"/>
          <p:cNvSpPr/>
          <p:nvPr/>
        </p:nvSpPr>
        <p:spPr>
          <a:xfrm>
            <a:off x="5552934" y="5503653"/>
            <a:ext cx="2166782" cy="1121434"/>
          </a:xfrm>
          <a:prstGeom prst="wedgeRoundRectCallout">
            <a:avLst>
              <a:gd name="adj1" fmla="val 52260"/>
              <a:gd name="adj2" fmla="val -173291"/>
              <a:gd name="adj3" fmla="val 16667"/>
            </a:avLst>
          </a:prstGeom>
          <a:gradFill flip="none" rotWithShape="1">
            <a:gsLst>
              <a:gs pos="0">
                <a:schemeClr val="accent1">
                  <a:lumMod val="60000"/>
                  <a:lumOff val="40000"/>
                </a:schemeClr>
              </a:gs>
              <a:gs pos="50000">
                <a:schemeClr val="accent1">
                  <a:lumMod val="40000"/>
                  <a:lumOff val="60000"/>
                </a:schemeClr>
              </a:gs>
              <a:gs pos="100000">
                <a:schemeClr val="tx2">
                  <a:lumMod val="60000"/>
                  <a:lumOff val="40000"/>
                </a:schemeClr>
              </a:gs>
            </a:gsLst>
            <a:lin ang="5400000" scaled="1"/>
            <a:tileRect/>
          </a:gradFill>
          <a:ln>
            <a:solidFill>
              <a:schemeClr val="accent1">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
                <a:srgbClr val="66CCFF"/>
              </a:buClr>
            </a:pPr>
            <a:endParaRPr lang="ko-KR" altLang="en-US" sz="1500" dirty="0">
              <a:solidFill>
                <a:schemeClr val="tx1"/>
              </a:solidFill>
              <a:latin typeface="Arial" pitchFamily="34" charset="0"/>
              <a:cs typeface="Arial" pitchFamily="34" charset="0"/>
            </a:endParaRPr>
          </a:p>
        </p:txBody>
      </p:sp>
      <p:sp>
        <p:nvSpPr>
          <p:cNvPr id="116" name="모서리가 둥근 직사각형 115"/>
          <p:cNvSpPr/>
          <p:nvPr/>
        </p:nvSpPr>
        <p:spPr>
          <a:xfrm>
            <a:off x="5635230" y="5753684"/>
            <a:ext cx="1993045" cy="786134"/>
          </a:xfrm>
          <a:prstGeom prst="roundRect">
            <a:avLst>
              <a:gd name="adj" fmla="val 10853"/>
            </a:avLst>
          </a:prstGeom>
          <a:solidFill>
            <a:schemeClr val="bg1"/>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7" name="TextBox 116"/>
          <p:cNvSpPr txBox="1"/>
          <p:nvPr/>
        </p:nvSpPr>
        <p:spPr>
          <a:xfrm>
            <a:off x="5610567" y="5473067"/>
            <a:ext cx="1138452" cy="307777"/>
          </a:xfrm>
          <a:prstGeom prst="rect">
            <a:avLst/>
          </a:prstGeom>
          <a:noFill/>
        </p:spPr>
        <p:txBody>
          <a:bodyPr wrap="none" rtlCol="0">
            <a:spAutoFit/>
          </a:bodyPr>
          <a:lstStyle/>
          <a:p>
            <a:r>
              <a:rPr lang="en-US" altLang="ko-KR" sz="1400" dirty="0" smtClean="0">
                <a:latin typeface="Arial" pitchFamily="34" charset="0"/>
                <a:cs typeface="Arial" pitchFamily="34" charset="0"/>
              </a:rPr>
              <a:t>Philippines</a:t>
            </a:r>
          </a:p>
        </p:txBody>
      </p:sp>
      <p:sp>
        <p:nvSpPr>
          <p:cNvPr id="118" name="TextBox 117"/>
          <p:cNvSpPr txBox="1"/>
          <p:nvPr/>
        </p:nvSpPr>
        <p:spPr>
          <a:xfrm>
            <a:off x="5684859" y="5764994"/>
            <a:ext cx="1770613" cy="830997"/>
          </a:xfrm>
          <a:prstGeom prst="rect">
            <a:avLst/>
          </a:prstGeom>
          <a:noFill/>
        </p:spPr>
        <p:txBody>
          <a:bodyPr wrap="none" rtlCol="0">
            <a:spAutoFit/>
          </a:bodyPr>
          <a:lstStyle/>
          <a:p>
            <a:pPr algn="l"/>
            <a:r>
              <a:rPr lang="en-US" altLang="ko-KR" sz="1200" dirty="0" smtClean="0">
                <a:solidFill>
                  <a:schemeClr val="tx2">
                    <a:lumMod val="75000"/>
                  </a:schemeClr>
                </a:solidFill>
                <a:latin typeface="Arial" pitchFamily="34" charset="0"/>
                <a:cs typeface="Arial" pitchFamily="34" charset="0"/>
              </a:rPr>
              <a:t>Malaya  O&amp;M</a:t>
            </a:r>
          </a:p>
          <a:p>
            <a:pPr algn="l"/>
            <a:r>
              <a:rPr lang="en-US" altLang="ko-KR" sz="1200" dirty="0" err="1" smtClean="0">
                <a:solidFill>
                  <a:schemeClr val="tx2">
                    <a:lumMod val="75000"/>
                  </a:schemeClr>
                </a:solidFill>
                <a:latin typeface="Arial" pitchFamily="34" charset="0"/>
                <a:cs typeface="Arial" pitchFamily="34" charset="0"/>
              </a:rPr>
              <a:t>Ilijan</a:t>
            </a:r>
            <a:r>
              <a:rPr lang="en-US" altLang="ko-KR" sz="1200" dirty="0" smtClean="0">
                <a:solidFill>
                  <a:schemeClr val="tx2">
                    <a:lumMod val="75000"/>
                  </a:schemeClr>
                </a:solidFill>
                <a:latin typeface="Arial" pitchFamily="34" charset="0"/>
                <a:cs typeface="Arial" pitchFamily="34" charset="0"/>
              </a:rPr>
              <a:t> : BOT, 1,200 MW</a:t>
            </a:r>
          </a:p>
          <a:p>
            <a:pPr algn="l"/>
            <a:r>
              <a:rPr lang="en-US" altLang="ko-KR" sz="1200" dirty="0" smtClean="0">
                <a:solidFill>
                  <a:schemeClr val="tx2">
                    <a:lumMod val="75000"/>
                  </a:schemeClr>
                </a:solidFill>
                <a:latin typeface="Arial" pitchFamily="34" charset="0"/>
                <a:cs typeface="Arial" pitchFamily="34" charset="0"/>
              </a:rPr>
              <a:t>Naga : M&amp;A, 448MW</a:t>
            </a:r>
          </a:p>
          <a:p>
            <a:pPr algn="l"/>
            <a:r>
              <a:rPr lang="en-US" altLang="ko-KR" sz="1200" dirty="0" smtClean="0">
                <a:solidFill>
                  <a:schemeClr val="tx2">
                    <a:lumMod val="60000"/>
                    <a:lumOff val="40000"/>
                  </a:schemeClr>
                </a:solidFill>
                <a:latin typeface="Arial" pitchFamily="34" charset="0"/>
                <a:cs typeface="Arial" pitchFamily="34" charset="0"/>
              </a:rPr>
              <a:t>Cebu :  BOO, 200MW</a:t>
            </a:r>
          </a:p>
        </p:txBody>
      </p:sp>
      <p:sp>
        <p:nvSpPr>
          <p:cNvPr id="78" name="모서리가 둥근 사각형 설명선 77"/>
          <p:cNvSpPr/>
          <p:nvPr/>
        </p:nvSpPr>
        <p:spPr>
          <a:xfrm>
            <a:off x="7865545" y="5262114"/>
            <a:ext cx="1730013" cy="1149978"/>
          </a:xfrm>
          <a:prstGeom prst="wedgeRoundRectCallout">
            <a:avLst>
              <a:gd name="adj1" fmla="val -25968"/>
              <a:gd name="adj2" fmla="val -72013"/>
              <a:gd name="adj3" fmla="val 16667"/>
            </a:avLst>
          </a:prstGeom>
          <a:gradFill flip="none" rotWithShape="1">
            <a:gsLst>
              <a:gs pos="0">
                <a:srgbClr val="DDEBCF"/>
              </a:gs>
              <a:gs pos="50000">
                <a:srgbClr val="9CB86E"/>
              </a:gs>
              <a:gs pos="100000">
                <a:srgbClr val="156B13"/>
              </a:gs>
            </a:gsLst>
            <a:lin ang="5400000" scaled="0"/>
            <a:tileRect/>
          </a:gradFill>
          <a:ln>
            <a:solidFill>
              <a:schemeClr val="accent1">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
                <a:srgbClr val="66CCFF"/>
              </a:buClr>
            </a:pPr>
            <a:endParaRPr lang="ko-KR" altLang="en-US" sz="1500" dirty="0">
              <a:solidFill>
                <a:schemeClr val="tx1"/>
              </a:solidFill>
              <a:latin typeface="Arial" pitchFamily="34" charset="0"/>
              <a:cs typeface="Arial" pitchFamily="34" charset="0"/>
            </a:endParaRPr>
          </a:p>
        </p:txBody>
      </p:sp>
      <p:sp>
        <p:nvSpPr>
          <p:cNvPr id="120" name="모서리가 둥근 직사각형 119"/>
          <p:cNvSpPr/>
          <p:nvPr/>
        </p:nvSpPr>
        <p:spPr>
          <a:xfrm>
            <a:off x="7991404" y="5520908"/>
            <a:ext cx="1435608" cy="794149"/>
          </a:xfrm>
          <a:prstGeom prst="roundRect">
            <a:avLst>
              <a:gd name="adj" fmla="val 10853"/>
            </a:avLst>
          </a:prstGeom>
          <a:solidFill>
            <a:schemeClr val="bg1"/>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1" name="TextBox 120"/>
          <p:cNvSpPr txBox="1"/>
          <p:nvPr/>
        </p:nvSpPr>
        <p:spPr>
          <a:xfrm>
            <a:off x="7934062" y="5257151"/>
            <a:ext cx="950901" cy="307777"/>
          </a:xfrm>
          <a:prstGeom prst="rect">
            <a:avLst/>
          </a:prstGeom>
          <a:noFill/>
        </p:spPr>
        <p:txBody>
          <a:bodyPr wrap="none" rtlCol="0">
            <a:spAutoFit/>
          </a:bodyPr>
          <a:lstStyle/>
          <a:p>
            <a:pPr algn="l"/>
            <a:r>
              <a:rPr lang="en-US" altLang="ko-KR" sz="1400" dirty="0" smtClean="0">
                <a:latin typeface="Arial" pitchFamily="34" charset="0"/>
                <a:cs typeface="Arial" pitchFamily="34" charset="0"/>
              </a:rPr>
              <a:t>Australia</a:t>
            </a:r>
          </a:p>
        </p:txBody>
      </p:sp>
      <p:sp>
        <p:nvSpPr>
          <p:cNvPr id="122" name="TextBox 121"/>
          <p:cNvSpPr txBox="1"/>
          <p:nvPr/>
        </p:nvSpPr>
        <p:spPr>
          <a:xfrm>
            <a:off x="8028321" y="5469149"/>
            <a:ext cx="1399743" cy="830997"/>
          </a:xfrm>
          <a:prstGeom prst="rect">
            <a:avLst/>
          </a:prstGeom>
          <a:noFill/>
        </p:spPr>
        <p:txBody>
          <a:bodyPr wrap="square" rtlCol="0">
            <a:spAutoFit/>
          </a:bodyPr>
          <a:lstStyle/>
          <a:p>
            <a:pPr algn="l"/>
            <a:r>
              <a:rPr lang="en-US" altLang="ko-KR" sz="1200" dirty="0" smtClean="0">
                <a:solidFill>
                  <a:schemeClr val="tx2">
                    <a:lumMod val="75000"/>
                  </a:schemeClr>
                </a:solidFill>
                <a:latin typeface="Arial" pitchFamily="34" charset="0"/>
                <a:cs typeface="Arial" pitchFamily="34" charset="0"/>
              </a:rPr>
              <a:t>Cockatoo(Coal)</a:t>
            </a:r>
          </a:p>
          <a:p>
            <a:pPr algn="l"/>
            <a:r>
              <a:rPr lang="en-US" altLang="ko-KR" sz="1200" dirty="0" err="1" smtClean="0">
                <a:solidFill>
                  <a:schemeClr val="tx2">
                    <a:lumMod val="75000"/>
                  </a:schemeClr>
                </a:solidFill>
                <a:latin typeface="Arial" pitchFamily="34" charset="0"/>
                <a:cs typeface="Arial" pitchFamily="34" charset="0"/>
              </a:rPr>
              <a:t>Moolarben</a:t>
            </a:r>
            <a:r>
              <a:rPr lang="en-US" altLang="ko-KR" sz="1200" dirty="0" smtClean="0">
                <a:solidFill>
                  <a:schemeClr val="tx2">
                    <a:lumMod val="75000"/>
                  </a:schemeClr>
                </a:solidFill>
                <a:latin typeface="Arial" pitchFamily="34" charset="0"/>
                <a:cs typeface="Arial" pitchFamily="34" charset="0"/>
              </a:rPr>
              <a:t>(Coal)</a:t>
            </a:r>
          </a:p>
          <a:p>
            <a:pPr algn="l"/>
            <a:r>
              <a:rPr lang="en-US" altLang="ko-KR" sz="1200" dirty="0" err="1" smtClean="0">
                <a:solidFill>
                  <a:schemeClr val="tx2">
                    <a:lumMod val="75000"/>
                  </a:schemeClr>
                </a:solidFill>
                <a:latin typeface="Arial" pitchFamily="34" charset="0"/>
                <a:cs typeface="Arial" pitchFamily="34" charset="0"/>
              </a:rPr>
              <a:t>Bylong</a:t>
            </a:r>
            <a:r>
              <a:rPr lang="en-US" altLang="ko-KR" sz="1200" dirty="0" smtClean="0">
                <a:solidFill>
                  <a:schemeClr val="tx2">
                    <a:lumMod val="75000"/>
                  </a:schemeClr>
                </a:solidFill>
                <a:latin typeface="Arial" pitchFamily="34" charset="0"/>
                <a:cs typeface="Arial" pitchFamily="34" charset="0"/>
              </a:rPr>
              <a:t>(Coal)</a:t>
            </a:r>
          </a:p>
          <a:p>
            <a:pPr algn="l"/>
            <a:r>
              <a:rPr lang="en-US" altLang="ko-KR" sz="1200" dirty="0" err="1" smtClean="0">
                <a:solidFill>
                  <a:schemeClr val="tx2">
                    <a:lumMod val="75000"/>
                  </a:schemeClr>
                </a:solidFill>
                <a:latin typeface="Arial" pitchFamily="34" charset="0"/>
                <a:cs typeface="Arial" pitchFamily="34" charset="0"/>
              </a:rPr>
              <a:t>Ownaview</a:t>
            </a:r>
            <a:r>
              <a:rPr lang="en-US" altLang="ko-KR" sz="1200" dirty="0" smtClean="0">
                <a:solidFill>
                  <a:schemeClr val="tx2">
                    <a:lumMod val="75000"/>
                  </a:schemeClr>
                </a:solidFill>
                <a:latin typeface="Arial" pitchFamily="34" charset="0"/>
                <a:cs typeface="Arial" pitchFamily="34" charset="0"/>
              </a:rPr>
              <a:t>(Coal)</a:t>
            </a:r>
          </a:p>
        </p:txBody>
      </p:sp>
      <p:sp>
        <p:nvSpPr>
          <p:cNvPr id="124" name="모서리가 둥근 사각형 설명선 123"/>
          <p:cNvSpPr/>
          <p:nvPr/>
        </p:nvSpPr>
        <p:spPr>
          <a:xfrm>
            <a:off x="8053574" y="3184188"/>
            <a:ext cx="1563624" cy="685792"/>
          </a:xfrm>
          <a:prstGeom prst="wedgeRoundRectCallout">
            <a:avLst>
              <a:gd name="adj1" fmla="val -91325"/>
              <a:gd name="adj2" fmla="val 16882"/>
              <a:gd name="adj3" fmla="val 16667"/>
            </a:avLst>
          </a:prstGeom>
          <a:gradFill flip="none" rotWithShape="1">
            <a:gsLst>
              <a:gs pos="0">
                <a:schemeClr val="accent1">
                  <a:lumMod val="60000"/>
                  <a:lumOff val="40000"/>
                </a:schemeClr>
              </a:gs>
              <a:gs pos="50000">
                <a:schemeClr val="accent1">
                  <a:lumMod val="40000"/>
                  <a:lumOff val="60000"/>
                </a:schemeClr>
              </a:gs>
              <a:gs pos="100000">
                <a:schemeClr val="tx2">
                  <a:lumMod val="60000"/>
                  <a:lumOff val="40000"/>
                </a:schemeClr>
              </a:gs>
            </a:gsLst>
            <a:lin ang="5400000" scaled="1"/>
            <a:tileRect/>
          </a:gradFill>
          <a:ln>
            <a:solidFill>
              <a:schemeClr val="accent1">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
                <a:srgbClr val="66CCFF"/>
              </a:buClr>
            </a:pPr>
            <a:endParaRPr lang="ko-KR" altLang="en-US" sz="1500" dirty="0">
              <a:solidFill>
                <a:schemeClr val="tx1"/>
              </a:solidFill>
              <a:latin typeface="Arial" pitchFamily="34" charset="0"/>
              <a:cs typeface="Arial" pitchFamily="34" charset="0"/>
            </a:endParaRPr>
          </a:p>
        </p:txBody>
      </p:sp>
      <p:sp>
        <p:nvSpPr>
          <p:cNvPr id="128" name="모서리가 둥근 직사각형 127"/>
          <p:cNvSpPr/>
          <p:nvPr/>
        </p:nvSpPr>
        <p:spPr>
          <a:xfrm>
            <a:off x="8126332" y="3472076"/>
            <a:ext cx="1405965" cy="292600"/>
          </a:xfrm>
          <a:prstGeom prst="roundRect">
            <a:avLst>
              <a:gd name="adj" fmla="val 10853"/>
            </a:avLst>
          </a:prstGeom>
          <a:solidFill>
            <a:schemeClr val="bg1"/>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9" name="TextBox 128"/>
          <p:cNvSpPr txBox="1"/>
          <p:nvPr/>
        </p:nvSpPr>
        <p:spPr>
          <a:xfrm>
            <a:off x="8155873" y="3143931"/>
            <a:ext cx="1050288" cy="307777"/>
          </a:xfrm>
          <a:prstGeom prst="rect">
            <a:avLst/>
          </a:prstGeom>
          <a:noFill/>
        </p:spPr>
        <p:txBody>
          <a:bodyPr wrap="none" rtlCol="0">
            <a:spAutoFit/>
          </a:bodyPr>
          <a:lstStyle/>
          <a:p>
            <a:pPr algn="l"/>
            <a:r>
              <a:rPr lang="en-US" altLang="ko-KR" sz="1400" dirty="0" smtClean="0">
                <a:latin typeface="Arial" pitchFamily="34" charset="0"/>
                <a:cs typeface="Arial" pitchFamily="34" charset="0"/>
              </a:rPr>
              <a:t>Cambodia</a:t>
            </a:r>
          </a:p>
        </p:txBody>
      </p:sp>
      <p:sp>
        <p:nvSpPr>
          <p:cNvPr id="130" name="TextBox 129"/>
          <p:cNvSpPr txBox="1"/>
          <p:nvPr/>
        </p:nvSpPr>
        <p:spPr>
          <a:xfrm>
            <a:off x="8148746" y="3498484"/>
            <a:ext cx="1350050" cy="276999"/>
          </a:xfrm>
          <a:prstGeom prst="rect">
            <a:avLst/>
          </a:prstGeom>
          <a:noFill/>
        </p:spPr>
        <p:txBody>
          <a:bodyPr wrap="none" rtlCol="0">
            <a:spAutoFit/>
          </a:bodyPr>
          <a:lstStyle/>
          <a:p>
            <a:pPr algn="l"/>
            <a:r>
              <a:rPr lang="en-US" altLang="ko-KR" sz="1200" dirty="0" smtClean="0">
                <a:solidFill>
                  <a:schemeClr val="tx2">
                    <a:lumMod val="75000"/>
                  </a:schemeClr>
                </a:solidFill>
                <a:latin typeface="Arial" pitchFamily="34" charset="0"/>
                <a:cs typeface="Arial" pitchFamily="34" charset="0"/>
              </a:rPr>
              <a:t>T&amp;D Consulting</a:t>
            </a:r>
          </a:p>
        </p:txBody>
      </p:sp>
      <p:sp>
        <p:nvSpPr>
          <p:cNvPr id="131" name="Oval 43"/>
          <p:cNvSpPr>
            <a:spLocks noChangeArrowheads="1"/>
          </p:cNvSpPr>
          <p:nvPr/>
        </p:nvSpPr>
        <p:spPr bwMode="auto">
          <a:xfrm>
            <a:off x="5426254" y="2967927"/>
            <a:ext cx="503237" cy="504825"/>
          </a:xfrm>
          <a:prstGeom prst="ellipse">
            <a:avLst/>
          </a:prstGeom>
          <a:gradFill rotWithShape="1">
            <a:gsLst>
              <a:gs pos="0">
                <a:srgbClr val="FFFF00"/>
              </a:gs>
              <a:gs pos="100000">
                <a:schemeClr val="bg1">
                  <a:alpha val="0"/>
                </a:schemeClr>
              </a:gs>
            </a:gsLst>
            <a:path path="shape">
              <a:fillToRect l="50000" t="50000" r="50000" b="50000"/>
            </a:path>
          </a:gradFill>
          <a:ln w="38100" algn="ctr">
            <a:noFill/>
            <a:round/>
            <a:headEnd/>
            <a:tailEnd/>
          </a:ln>
        </p:spPr>
        <p:txBody>
          <a:bodyPr wrap="none" anchor="ctr"/>
          <a:lstStyle/>
          <a:p>
            <a:endParaRPr lang="ko-KR" altLang="en-US"/>
          </a:p>
        </p:txBody>
      </p:sp>
      <p:sp>
        <p:nvSpPr>
          <p:cNvPr id="133" name="TextBox 132"/>
          <p:cNvSpPr txBox="1"/>
          <p:nvPr/>
        </p:nvSpPr>
        <p:spPr>
          <a:xfrm>
            <a:off x="2971727" y="2618667"/>
            <a:ext cx="1272849" cy="307777"/>
          </a:xfrm>
          <a:prstGeom prst="rect">
            <a:avLst/>
          </a:prstGeom>
          <a:noFill/>
        </p:spPr>
        <p:txBody>
          <a:bodyPr wrap="none" rtlCol="0">
            <a:spAutoFit/>
          </a:bodyPr>
          <a:lstStyle/>
          <a:p>
            <a:pPr algn="l"/>
            <a:r>
              <a:rPr lang="en-US" altLang="ko-KR" sz="1400" dirty="0" smtClean="0">
                <a:latin typeface="Arial" pitchFamily="34" charset="0"/>
                <a:cs typeface="Arial" pitchFamily="34" charset="0"/>
              </a:rPr>
              <a:t>Saudi Arabia</a:t>
            </a:r>
          </a:p>
        </p:txBody>
      </p:sp>
      <p:sp>
        <p:nvSpPr>
          <p:cNvPr id="136" name="모서리가 둥근 직사각형 135"/>
          <p:cNvSpPr/>
          <p:nvPr/>
        </p:nvSpPr>
        <p:spPr>
          <a:xfrm>
            <a:off x="3019245" y="2915730"/>
            <a:ext cx="1742536" cy="440969"/>
          </a:xfrm>
          <a:prstGeom prst="roundRect">
            <a:avLst>
              <a:gd name="adj" fmla="val 10853"/>
            </a:avLst>
          </a:prstGeom>
          <a:solidFill>
            <a:schemeClr val="bg1"/>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ko-KR" sz="1200" dirty="0" smtClean="0">
                <a:solidFill>
                  <a:schemeClr val="tx2">
                    <a:lumMod val="75000"/>
                  </a:schemeClr>
                </a:solidFill>
                <a:latin typeface="Arial" pitchFamily="34" charset="0"/>
                <a:ea typeface="굴림" charset="-127"/>
                <a:cs typeface="Arial" pitchFamily="34" charset="0"/>
              </a:rPr>
              <a:t>Plant BOO, 1,204MW</a:t>
            </a:r>
          </a:p>
          <a:p>
            <a:pPr algn="l"/>
            <a:r>
              <a:rPr lang="en-US" altLang="ko-KR" sz="1200" dirty="0" smtClean="0">
                <a:solidFill>
                  <a:schemeClr val="tx2">
                    <a:lumMod val="75000"/>
                  </a:schemeClr>
                </a:solidFill>
                <a:latin typeface="Arial" pitchFamily="34" charset="0"/>
                <a:cs typeface="Arial" pitchFamily="34" charset="0"/>
              </a:rPr>
              <a:t>T&amp;D Consulting</a:t>
            </a:r>
          </a:p>
        </p:txBody>
      </p:sp>
      <p:sp>
        <p:nvSpPr>
          <p:cNvPr id="139" name="모서리가 둥근 사각형 설명선 138"/>
          <p:cNvSpPr/>
          <p:nvPr/>
        </p:nvSpPr>
        <p:spPr>
          <a:xfrm>
            <a:off x="375021" y="3628573"/>
            <a:ext cx="1802123" cy="687521"/>
          </a:xfrm>
          <a:prstGeom prst="wedgeRoundRectCallout">
            <a:avLst>
              <a:gd name="adj1" fmla="val 9829"/>
              <a:gd name="adj2" fmla="val -127627"/>
              <a:gd name="adj3" fmla="val 16667"/>
            </a:avLst>
          </a:prstGeom>
          <a:solidFill>
            <a:srgbClr val="FFFF99"/>
          </a:solidFill>
          <a:ln>
            <a:solidFill>
              <a:schemeClr val="accent1">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
                <a:srgbClr val="66CCFF"/>
              </a:buClr>
            </a:pPr>
            <a:endParaRPr lang="ko-KR" altLang="en-US" sz="1500" dirty="0">
              <a:solidFill>
                <a:schemeClr val="tx1"/>
              </a:solidFill>
              <a:latin typeface="Arial" pitchFamily="34" charset="0"/>
              <a:cs typeface="Arial" pitchFamily="34" charset="0"/>
            </a:endParaRPr>
          </a:p>
        </p:txBody>
      </p:sp>
      <p:sp>
        <p:nvSpPr>
          <p:cNvPr id="140" name="모서리가 둥근 직사각형 139"/>
          <p:cNvSpPr/>
          <p:nvPr/>
        </p:nvSpPr>
        <p:spPr>
          <a:xfrm>
            <a:off x="449465" y="3950339"/>
            <a:ext cx="1574611" cy="292600"/>
          </a:xfrm>
          <a:prstGeom prst="roundRect">
            <a:avLst>
              <a:gd name="adj" fmla="val 10853"/>
            </a:avLst>
          </a:prstGeom>
          <a:solidFill>
            <a:schemeClr val="bg1"/>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1" name="TextBox 140"/>
          <p:cNvSpPr txBox="1"/>
          <p:nvPr/>
        </p:nvSpPr>
        <p:spPr>
          <a:xfrm>
            <a:off x="400015" y="3662028"/>
            <a:ext cx="790601" cy="307777"/>
          </a:xfrm>
          <a:prstGeom prst="rect">
            <a:avLst/>
          </a:prstGeom>
          <a:noFill/>
        </p:spPr>
        <p:txBody>
          <a:bodyPr wrap="none" rtlCol="0">
            <a:spAutoFit/>
          </a:bodyPr>
          <a:lstStyle/>
          <a:p>
            <a:pPr algn="l"/>
            <a:r>
              <a:rPr lang="en-US" altLang="ko-KR" sz="1400" dirty="0" smtClean="0">
                <a:latin typeface="Arial" pitchFamily="34" charset="0"/>
                <a:cs typeface="Arial" pitchFamily="34" charset="0"/>
              </a:rPr>
              <a:t>Mexico</a:t>
            </a:r>
          </a:p>
        </p:txBody>
      </p:sp>
      <p:sp>
        <p:nvSpPr>
          <p:cNvPr id="142" name="TextBox 141"/>
          <p:cNvSpPr txBox="1"/>
          <p:nvPr/>
        </p:nvSpPr>
        <p:spPr>
          <a:xfrm>
            <a:off x="427830" y="3982076"/>
            <a:ext cx="1614545" cy="276999"/>
          </a:xfrm>
          <a:prstGeom prst="rect">
            <a:avLst/>
          </a:prstGeom>
          <a:noFill/>
        </p:spPr>
        <p:txBody>
          <a:bodyPr wrap="none" rtlCol="0">
            <a:spAutoFit/>
          </a:bodyPr>
          <a:lstStyle/>
          <a:p>
            <a:pPr algn="l"/>
            <a:r>
              <a:rPr lang="en-US" altLang="ko-KR" sz="1200" dirty="0" smtClean="0">
                <a:solidFill>
                  <a:schemeClr val="tx2">
                    <a:lumMod val="75000"/>
                  </a:schemeClr>
                </a:solidFill>
                <a:latin typeface="Arial" pitchFamily="34" charset="0"/>
                <a:cs typeface="Arial" pitchFamily="34" charset="0"/>
              </a:rPr>
              <a:t>Plant BOO,  433MW</a:t>
            </a:r>
          </a:p>
        </p:txBody>
      </p:sp>
      <p:sp>
        <p:nvSpPr>
          <p:cNvPr id="143" name="Oval 38"/>
          <p:cNvSpPr>
            <a:spLocks noChangeArrowheads="1"/>
          </p:cNvSpPr>
          <p:nvPr/>
        </p:nvSpPr>
        <p:spPr bwMode="auto">
          <a:xfrm>
            <a:off x="1292650" y="2912533"/>
            <a:ext cx="378109" cy="336624"/>
          </a:xfrm>
          <a:prstGeom prst="ellipse">
            <a:avLst/>
          </a:prstGeom>
          <a:gradFill rotWithShape="1">
            <a:gsLst>
              <a:gs pos="0">
                <a:srgbClr val="FFFF00"/>
              </a:gs>
              <a:gs pos="100000">
                <a:schemeClr val="bg1">
                  <a:alpha val="0"/>
                </a:schemeClr>
              </a:gs>
            </a:gsLst>
            <a:path path="shape">
              <a:fillToRect l="50000" t="50000" r="50000" b="50000"/>
            </a:path>
          </a:gradFill>
          <a:ln w="38100" algn="ctr">
            <a:noFill/>
            <a:round/>
            <a:headEnd/>
            <a:tailEnd/>
          </a:ln>
        </p:spPr>
        <p:txBody>
          <a:bodyPr wrap="none" anchor="ctr"/>
          <a:lstStyle/>
          <a:p>
            <a:endParaRPr lang="ko-KR" altLang="en-US"/>
          </a:p>
        </p:txBody>
      </p:sp>
      <p:sp>
        <p:nvSpPr>
          <p:cNvPr id="145" name="Oval 43"/>
          <p:cNvSpPr>
            <a:spLocks noChangeArrowheads="1"/>
          </p:cNvSpPr>
          <p:nvPr/>
        </p:nvSpPr>
        <p:spPr bwMode="auto">
          <a:xfrm>
            <a:off x="5586583" y="2323044"/>
            <a:ext cx="503237" cy="504825"/>
          </a:xfrm>
          <a:prstGeom prst="ellipse">
            <a:avLst/>
          </a:prstGeom>
          <a:gradFill rotWithShape="1">
            <a:gsLst>
              <a:gs pos="0">
                <a:srgbClr val="FFFF00"/>
              </a:gs>
              <a:gs pos="100000">
                <a:schemeClr val="bg1">
                  <a:alpha val="0"/>
                </a:schemeClr>
              </a:gs>
            </a:gsLst>
            <a:path path="shape">
              <a:fillToRect l="50000" t="50000" r="50000" b="50000"/>
            </a:path>
          </a:gradFill>
          <a:ln w="38100" algn="ctr">
            <a:noFill/>
            <a:round/>
            <a:headEnd/>
            <a:tailEnd/>
          </a:ln>
        </p:spPr>
        <p:txBody>
          <a:bodyPr wrap="none" anchor="ctr"/>
          <a:lstStyle/>
          <a:p>
            <a:endParaRPr lang="ko-KR" altLang="en-US"/>
          </a:p>
        </p:txBody>
      </p:sp>
      <p:grpSp>
        <p:nvGrpSpPr>
          <p:cNvPr id="9" name="그룹 150"/>
          <p:cNvGrpSpPr/>
          <p:nvPr/>
        </p:nvGrpSpPr>
        <p:grpSpPr>
          <a:xfrm>
            <a:off x="5562265" y="4641011"/>
            <a:ext cx="1563622" cy="638668"/>
            <a:chOff x="915077" y="4349722"/>
            <a:chExt cx="1563624" cy="685792"/>
          </a:xfrm>
        </p:grpSpPr>
        <p:sp>
          <p:nvSpPr>
            <p:cNvPr id="152" name="모서리가 둥근 사각형 설명선 151"/>
            <p:cNvSpPr/>
            <p:nvPr/>
          </p:nvSpPr>
          <p:spPr>
            <a:xfrm>
              <a:off x="915077" y="4349722"/>
              <a:ext cx="1563624" cy="685792"/>
            </a:xfrm>
            <a:prstGeom prst="wedgeRoundRectCallout">
              <a:avLst>
                <a:gd name="adj1" fmla="val 13503"/>
                <a:gd name="adj2" fmla="val -239803"/>
                <a:gd name="adj3" fmla="val 16667"/>
              </a:avLst>
            </a:prstGeom>
            <a:gradFill flip="none" rotWithShape="1">
              <a:gsLst>
                <a:gs pos="0">
                  <a:schemeClr val="accent1">
                    <a:lumMod val="60000"/>
                    <a:lumOff val="40000"/>
                  </a:schemeClr>
                </a:gs>
                <a:gs pos="50000">
                  <a:schemeClr val="accent1">
                    <a:lumMod val="40000"/>
                    <a:lumOff val="60000"/>
                  </a:schemeClr>
                </a:gs>
                <a:gs pos="100000">
                  <a:schemeClr val="tx2">
                    <a:lumMod val="60000"/>
                    <a:lumOff val="40000"/>
                  </a:schemeClr>
                </a:gs>
              </a:gsLst>
              <a:lin ang="5400000" scaled="1"/>
              <a:tileRect/>
            </a:gradFill>
            <a:ln>
              <a:solidFill>
                <a:schemeClr val="accent1">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
                  <a:srgbClr val="66CCFF"/>
                </a:buClr>
              </a:pPr>
              <a:endParaRPr lang="ko-KR" altLang="en-US" sz="1500" dirty="0">
                <a:solidFill>
                  <a:schemeClr val="tx1"/>
                </a:solidFill>
                <a:latin typeface="Arial" pitchFamily="34" charset="0"/>
                <a:cs typeface="Arial" pitchFamily="34" charset="0"/>
              </a:endParaRPr>
            </a:p>
          </p:txBody>
        </p:sp>
        <p:sp>
          <p:nvSpPr>
            <p:cNvPr id="153" name="모서리가 둥근 직사각형 152"/>
            <p:cNvSpPr/>
            <p:nvPr/>
          </p:nvSpPr>
          <p:spPr>
            <a:xfrm>
              <a:off x="1019951" y="4669761"/>
              <a:ext cx="1380744" cy="292600"/>
            </a:xfrm>
            <a:prstGeom prst="roundRect">
              <a:avLst>
                <a:gd name="adj" fmla="val 10853"/>
              </a:avLst>
            </a:prstGeom>
            <a:solidFill>
              <a:schemeClr val="bg1"/>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4" name="TextBox 153"/>
            <p:cNvSpPr txBox="1"/>
            <p:nvPr/>
          </p:nvSpPr>
          <p:spPr>
            <a:xfrm>
              <a:off x="1045884" y="4362918"/>
              <a:ext cx="920446" cy="330486"/>
            </a:xfrm>
            <a:prstGeom prst="rect">
              <a:avLst/>
            </a:prstGeom>
            <a:noFill/>
          </p:spPr>
          <p:txBody>
            <a:bodyPr wrap="none" rtlCol="0">
              <a:spAutoFit/>
            </a:bodyPr>
            <a:lstStyle/>
            <a:p>
              <a:pPr algn="l"/>
              <a:r>
                <a:rPr lang="en-US" altLang="ko-KR" sz="1400" dirty="0" smtClean="0">
                  <a:latin typeface="Arial" pitchFamily="34" charset="0"/>
                  <a:cs typeface="Arial" pitchFamily="34" charset="0"/>
                </a:rPr>
                <a:t>Pakistan</a:t>
              </a:r>
            </a:p>
          </p:txBody>
        </p:sp>
        <p:sp>
          <p:nvSpPr>
            <p:cNvPr id="155" name="TextBox 154"/>
            <p:cNvSpPr txBox="1"/>
            <p:nvPr/>
          </p:nvSpPr>
          <p:spPr>
            <a:xfrm>
              <a:off x="1030678" y="4701492"/>
              <a:ext cx="1350052" cy="297437"/>
            </a:xfrm>
            <a:prstGeom prst="rect">
              <a:avLst/>
            </a:prstGeom>
            <a:noFill/>
          </p:spPr>
          <p:txBody>
            <a:bodyPr wrap="none" rtlCol="0">
              <a:spAutoFit/>
            </a:bodyPr>
            <a:lstStyle/>
            <a:p>
              <a:pPr algn="l"/>
              <a:r>
                <a:rPr lang="en-US" altLang="ko-KR" sz="1200" dirty="0" smtClean="0">
                  <a:solidFill>
                    <a:schemeClr val="tx2">
                      <a:lumMod val="75000"/>
                    </a:schemeClr>
                  </a:solidFill>
                  <a:latin typeface="Arial" pitchFamily="34" charset="0"/>
                  <a:cs typeface="Arial" pitchFamily="34" charset="0"/>
                </a:rPr>
                <a:t>T&amp;D Consulting</a:t>
              </a:r>
            </a:p>
          </p:txBody>
        </p:sp>
      </p:grpSp>
      <p:sp>
        <p:nvSpPr>
          <p:cNvPr id="157" name="모서리가 둥근 사각형 설명선 156"/>
          <p:cNvSpPr/>
          <p:nvPr/>
        </p:nvSpPr>
        <p:spPr>
          <a:xfrm>
            <a:off x="5201825" y="898392"/>
            <a:ext cx="1563624" cy="826893"/>
          </a:xfrm>
          <a:prstGeom prst="wedgeRoundRectCallout">
            <a:avLst>
              <a:gd name="adj1" fmla="val -9754"/>
              <a:gd name="adj2" fmla="val 154468"/>
              <a:gd name="adj3" fmla="val 16667"/>
            </a:avLst>
          </a:prstGeom>
          <a:solidFill>
            <a:srgbClr val="FFFF99"/>
          </a:solidFill>
          <a:ln>
            <a:solidFill>
              <a:schemeClr val="accent1">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
                <a:srgbClr val="66CCFF"/>
              </a:buClr>
            </a:pPr>
            <a:endParaRPr lang="ko-KR" altLang="en-US" sz="1500" dirty="0">
              <a:solidFill>
                <a:schemeClr val="tx1"/>
              </a:solidFill>
              <a:latin typeface="Arial" pitchFamily="34" charset="0"/>
              <a:cs typeface="Arial" pitchFamily="34" charset="0"/>
            </a:endParaRPr>
          </a:p>
        </p:txBody>
      </p:sp>
      <p:sp>
        <p:nvSpPr>
          <p:cNvPr id="158" name="모서리가 둥근 직사각형 157"/>
          <p:cNvSpPr/>
          <p:nvPr/>
        </p:nvSpPr>
        <p:spPr>
          <a:xfrm>
            <a:off x="5292187" y="1210367"/>
            <a:ext cx="1380744" cy="411400"/>
          </a:xfrm>
          <a:prstGeom prst="roundRect">
            <a:avLst>
              <a:gd name="adj" fmla="val 10853"/>
            </a:avLst>
          </a:prstGeom>
          <a:solidFill>
            <a:schemeClr val="bg1"/>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9" name="TextBox 158"/>
          <p:cNvSpPr txBox="1"/>
          <p:nvPr/>
        </p:nvSpPr>
        <p:spPr>
          <a:xfrm>
            <a:off x="5332632" y="930118"/>
            <a:ext cx="1178528" cy="307777"/>
          </a:xfrm>
          <a:prstGeom prst="rect">
            <a:avLst/>
          </a:prstGeom>
          <a:noFill/>
        </p:spPr>
        <p:txBody>
          <a:bodyPr wrap="none" rtlCol="0">
            <a:spAutoFit/>
          </a:bodyPr>
          <a:lstStyle/>
          <a:p>
            <a:pPr algn="l"/>
            <a:r>
              <a:rPr lang="en-US" altLang="ko-KR" sz="1400" dirty="0" smtClean="0">
                <a:latin typeface="Arial" pitchFamily="34" charset="0"/>
                <a:cs typeface="Arial" pitchFamily="34" charset="0"/>
              </a:rPr>
              <a:t>Kazakhstan</a:t>
            </a:r>
          </a:p>
        </p:txBody>
      </p:sp>
      <p:sp>
        <p:nvSpPr>
          <p:cNvPr id="160" name="TextBox 159"/>
          <p:cNvSpPr txBox="1"/>
          <p:nvPr/>
        </p:nvSpPr>
        <p:spPr>
          <a:xfrm>
            <a:off x="5282920" y="1207700"/>
            <a:ext cx="1340432" cy="461665"/>
          </a:xfrm>
          <a:prstGeom prst="rect">
            <a:avLst/>
          </a:prstGeom>
          <a:noFill/>
        </p:spPr>
        <p:txBody>
          <a:bodyPr wrap="square" rtlCol="0">
            <a:spAutoFit/>
          </a:bodyPr>
          <a:lstStyle/>
          <a:p>
            <a:pPr algn="l"/>
            <a:r>
              <a:rPr lang="en-US" altLang="ko-KR" sz="1200" dirty="0" smtClean="0">
                <a:solidFill>
                  <a:schemeClr val="tx2">
                    <a:lumMod val="75000"/>
                  </a:schemeClr>
                </a:solidFill>
                <a:latin typeface="Arial" pitchFamily="34" charset="0"/>
                <a:cs typeface="Arial" pitchFamily="34" charset="0"/>
              </a:rPr>
              <a:t>Substation EPC</a:t>
            </a:r>
          </a:p>
          <a:p>
            <a:pPr algn="l"/>
            <a:r>
              <a:rPr lang="en-US" altLang="ko-KR" sz="1200" spc="-150" dirty="0" smtClean="0">
                <a:solidFill>
                  <a:schemeClr val="tx2">
                    <a:lumMod val="75000"/>
                  </a:schemeClr>
                </a:solidFill>
                <a:latin typeface="Arial" pitchFamily="34" charset="0"/>
                <a:cs typeface="Arial" pitchFamily="34" charset="0"/>
              </a:rPr>
              <a:t>Transmission EPC</a:t>
            </a:r>
          </a:p>
        </p:txBody>
      </p:sp>
      <p:sp>
        <p:nvSpPr>
          <p:cNvPr id="92" name="Oval 43"/>
          <p:cNvSpPr>
            <a:spLocks noChangeArrowheads="1"/>
          </p:cNvSpPr>
          <p:nvPr/>
        </p:nvSpPr>
        <p:spPr bwMode="auto">
          <a:xfrm>
            <a:off x="5720132" y="3068111"/>
            <a:ext cx="503237" cy="504825"/>
          </a:xfrm>
          <a:prstGeom prst="ellipse">
            <a:avLst/>
          </a:prstGeom>
          <a:gradFill rotWithShape="1">
            <a:gsLst>
              <a:gs pos="0">
                <a:srgbClr val="FFFF00"/>
              </a:gs>
              <a:gs pos="100000">
                <a:schemeClr val="bg1">
                  <a:alpha val="0"/>
                </a:schemeClr>
              </a:gs>
            </a:gsLst>
            <a:path path="shape">
              <a:fillToRect l="50000" t="50000" r="50000" b="50000"/>
            </a:path>
          </a:gradFill>
          <a:ln w="38100" algn="ctr">
            <a:noFill/>
            <a:round/>
            <a:headEnd/>
            <a:tailEnd/>
          </a:ln>
        </p:spPr>
        <p:txBody>
          <a:bodyPr wrap="none" anchor="ctr"/>
          <a:lstStyle/>
          <a:p>
            <a:endParaRPr lang="ko-KR" altLang="en-US"/>
          </a:p>
        </p:txBody>
      </p:sp>
      <p:sp>
        <p:nvSpPr>
          <p:cNvPr id="104" name="모서리가 둥근 사각형 설명선 103"/>
          <p:cNvSpPr/>
          <p:nvPr/>
        </p:nvSpPr>
        <p:spPr>
          <a:xfrm>
            <a:off x="4830792" y="3736628"/>
            <a:ext cx="1690778" cy="839115"/>
          </a:xfrm>
          <a:prstGeom prst="wedgeRoundRectCallout">
            <a:avLst>
              <a:gd name="adj1" fmla="val 19590"/>
              <a:gd name="adj2" fmla="val -87554"/>
              <a:gd name="adj3" fmla="val 16667"/>
            </a:avLst>
          </a:prstGeom>
          <a:solidFill>
            <a:srgbClr val="FFFF99"/>
          </a:solidFill>
          <a:ln>
            <a:solidFill>
              <a:schemeClr val="accent1">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
                <a:srgbClr val="66CCFF"/>
              </a:buClr>
            </a:pPr>
            <a:endParaRPr lang="ko-KR" altLang="en-US" sz="1500" dirty="0">
              <a:solidFill>
                <a:schemeClr val="tx1"/>
              </a:solidFill>
              <a:latin typeface="Arial" pitchFamily="34" charset="0"/>
              <a:cs typeface="Arial" pitchFamily="34" charset="0"/>
            </a:endParaRPr>
          </a:p>
        </p:txBody>
      </p:sp>
      <p:sp>
        <p:nvSpPr>
          <p:cNvPr id="105" name="모서리가 둥근 직사각형 104"/>
          <p:cNvSpPr/>
          <p:nvPr/>
        </p:nvSpPr>
        <p:spPr>
          <a:xfrm>
            <a:off x="4865299" y="4025508"/>
            <a:ext cx="1587259" cy="474366"/>
          </a:xfrm>
          <a:prstGeom prst="roundRect">
            <a:avLst>
              <a:gd name="adj" fmla="val 10853"/>
            </a:avLst>
          </a:prstGeom>
          <a:solidFill>
            <a:schemeClr val="bg1"/>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l"/>
            <a:r>
              <a:rPr lang="en-US" altLang="ko-KR" sz="1200" spc="-150" dirty="0" smtClean="0">
                <a:solidFill>
                  <a:schemeClr val="tx2">
                    <a:lumMod val="75000"/>
                  </a:schemeClr>
                </a:solidFill>
                <a:latin typeface="Arial" pitchFamily="34" charset="0"/>
                <a:ea typeface="굴림" charset="-127"/>
                <a:cs typeface="Arial" pitchFamily="34" charset="0"/>
              </a:rPr>
              <a:t>Nuclear EPC   5</a:t>
            </a:r>
            <a:r>
              <a:rPr lang="en-US" altLang="ko-KR" sz="1200" dirty="0" smtClean="0">
                <a:solidFill>
                  <a:schemeClr val="tx2">
                    <a:lumMod val="75000"/>
                  </a:schemeClr>
                </a:solidFill>
                <a:latin typeface="Arial" pitchFamily="34" charset="0"/>
                <a:ea typeface="굴림" charset="-127"/>
                <a:cs typeface="Arial" pitchFamily="34" charset="0"/>
              </a:rPr>
              <a:t>,500MW</a:t>
            </a:r>
          </a:p>
          <a:p>
            <a:pPr algn="l"/>
            <a:r>
              <a:rPr lang="ko-KR" altLang="ko-KR" sz="1200" spc="-150" dirty="0" smtClean="0">
                <a:solidFill>
                  <a:schemeClr val="tx2">
                    <a:lumMod val="75000"/>
                  </a:schemeClr>
                </a:solidFill>
                <a:latin typeface="Arial" pitchFamily="34" charset="0"/>
                <a:ea typeface="굴림" charset="-127"/>
                <a:cs typeface="Arial" pitchFamily="34" charset="0"/>
              </a:rPr>
              <a:t>Shuweihat</a:t>
            </a:r>
            <a:r>
              <a:rPr lang="en-US" altLang="ko-KR" sz="1200" spc="-150" dirty="0" smtClean="0">
                <a:solidFill>
                  <a:schemeClr val="tx2">
                    <a:lumMod val="75000"/>
                  </a:schemeClr>
                </a:solidFill>
                <a:latin typeface="Arial" pitchFamily="34" charset="0"/>
                <a:ea typeface="굴림" charset="-127"/>
                <a:cs typeface="Arial" pitchFamily="34" charset="0"/>
              </a:rPr>
              <a:t> </a:t>
            </a:r>
            <a:r>
              <a:rPr lang="en-US" altLang="ko-KR" sz="1200" spc="-300" dirty="0" smtClean="0">
                <a:solidFill>
                  <a:schemeClr val="tx2">
                    <a:lumMod val="75000"/>
                  </a:schemeClr>
                </a:solidFill>
                <a:latin typeface="Arial" pitchFamily="34" charset="0"/>
                <a:ea typeface="굴림" charset="-127"/>
                <a:cs typeface="Arial" pitchFamily="34" charset="0"/>
              </a:rPr>
              <a:t>B</a:t>
            </a:r>
            <a:r>
              <a:rPr lang="en-US" altLang="ko-KR" sz="1200" spc="-150" dirty="0" smtClean="0">
                <a:solidFill>
                  <a:schemeClr val="tx2">
                    <a:lumMod val="75000"/>
                  </a:schemeClr>
                </a:solidFill>
                <a:latin typeface="Arial" pitchFamily="34" charset="0"/>
                <a:ea typeface="굴림" charset="-127"/>
                <a:cs typeface="Arial" pitchFamily="34" charset="0"/>
              </a:rPr>
              <a:t>OO 1,600MW</a:t>
            </a:r>
            <a:endParaRPr lang="ko-KR" altLang="en-US" sz="1200" spc="-150" dirty="0" smtClean="0">
              <a:solidFill>
                <a:schemeClr val="tx2">
                  <a:lumMod val="75000"/>
                </a:schemeClr>
              </a:solidFill>
              <a:latin typeface="Arial" pitchFamily="34" charset="0"/>
              <a:ea typeface="굴림" charset="-127"/>
              <a:cs typeface="Arial" pitchFamily="34" charset="0"/>
            </a:endParaRPr>
          </a:p>
        </p:txBody>
      </p:sp>
      <p:sp>
        <p:nvSpPr>
          <p:cNvPr id="106" name="TextBox 105"/>
          <p:cNvSpPr txBox="1"/>
          <p:nvPr/>
        </p:nvSpPr>
        <p:spPr>
          <a:xfrm>
            <a:off x="4942363" y="3751892"/>
            <a:ext cx="564578" cy="307777"/>
          </a:xfrm>
          <a:prstGeom prst="rect">
            <a:avLst/>
          </a:prstGeom>
          <a:noFill/>
        </p:spPr>
        <p:txBody>
          <a:bodyPr wrap="none" rtlCol="0">
            <a:spAutoFit/>
          </a:bodyPr>
          <a:lstStyle/>
          <a:p>
            <a:pPr algn="l"/>
            <a:r>
              <a:rPr lang="en-US" altLang="ko-KR" sz="1400" dirty="0" smtClean="0">
                <a:latin typeface="Arial" pitchFamily="34" charset="0"/>
                <a:cs typeface="Arial" pitchFamily="34" charset="0"/>
              </a:rPr>
              <a:t>UAE</a:t>
            </a:r>
          </a:p>
        </p:txBody>
      </p:sp>
      <p:sp>
        <p:nvSpPr>
          <p:cNvPr id="109" name="Oval 43"/>
          <p:cNvSpPr>
            <a:spLocks noChangeArrowheads="1"/>
          </p:cNvSpPr>
          <p:nvPr/>
        </p:nvSpPr>
        <p:spPr bwMode="auto">
          <a:xfrm>
            <a:off x="5477054" y="2670392"/>
            <a:ext cx="503237" cy="504825"/>
          </a:xfrm>
          <a:prstGeom prst="ellipse">
            <a:avLst/>
          </a:prstGeom>
          <a:gradFill rotWithShape="1">
            <a:gsLst>
              <a:gs pos="0">
                <a:srgbClr val="FFFF00"/>
              </a:gs>
              <a:gs pos="100000">
                <a:schemeClr val="bg1">
                  <a:alpha val="0"/>
                </a:schemeClr>
              </a:gs>
            </a:gsLst>
            <a:path path="shape">
              <a:fillToRect l="50000" t="50000" r="50000" b="50000"/>
            </a:path>
          </a:gradFill>
          <a:ln w="38100" algn="ctr">
            <a:noFill/>
            <a:round/>
            <a:headEnd/>
            <a:tailEnd/>
          </a:ln>
        </p:spPr>
        <p:txBody>
          <a:bodyPr wrap="none" anchor="ctr"/>
          <a:lstStyle/>
          <a:p>
            <a:endParaRPr lang="ko-KR" altLang="en-US"/>
          </a:p>
        </p:txBody>
      </p:sp>
      <p:sp>
        <p:nvSpPr>
          <p:cNvPr id="119" name="모서리가 둥근 사각형 설명선 118"/>
          <p:cNvSpPr/>
          <p:nvPr/>
        </p:nvSpPr>
        <p:spPr>
          <a:xfrm>
            <a:off x="5931635" y="2138638"/>
            <a:ext cx="1621326" cy="722966"/>
          </a:xfrm>
          <a:prstGeom prst="wedgeRoundRectCallout">
            <a:avLst>
              <a:gd name="adj1" fmla="val -58064"/>
              <a:gd name="adj2" fmla="val 60487"/>
              <a:gd name="adj3" fmla="val 16667"/>
            </a:avLst>
          </a:prstGeom>
          <a:solidFill>
            <a:srgbClr val="FFFF99"/>
          </a:solidFill>
          <a:ln>
            <a:solidFill>
              <a:schemeClr val="accent1">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buClr>
                <a:srgbClr val="66CCFF"/>
              </a:buClr>
            </a:pPr>
            <a:endParaRPr kumimoji="1" lang="ko-KR" altLang="en-US" sz="1500" b="1" dirty="0">
              <a:solidFill>
                <a:prstClr val="black"/>
              </a:solidFill>
              <a:latin typeface="Arial" pitchFamily="34" charset="0"/>
              <a:cs typeface="Arial" pitchFamily="34" charset="0"/>
            </a:endParaRPr>
          </a:p>
        </p:txBody>
      </p:sp>
      <p:sp>
        <p:nvSpPr>
          <p:cNvPr id="123" name="모서리가 둥근 직사각형 122"/>
          <p:cNvSpPr/>
          <p:nvPr/>
        </p:nvSpPr>
        <p:spPr>
          <a:xfrm>
            <a:off x="6007603" y="2458678"/>
            <a:ext cx="1452513" cy="320630"/>
          </a:xfrm>
          <a:prstGeom prst="roundRect">
            <a:avLst>
              <a:gd name="adj" fmla="val 10853"/>
            </a:avLst>
          </a:prstGeom>
          <a:solidFill>
            <a:schemeClr val="bg1"/>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kumimoji="1" lang="ko-KR" altLang="en-US" b="1">
              <a:solidFill>
                <a:prstClr val="white"/>
              </a:solidFill>
            </a:endParaRPr>
          </a:p>
        </p:txBody>
      </p:sp>
      <p:sp>
        <p:nvSpPr>
          <p:cNvPr id="125" name="TextBox 124"/>
          <p:cNvSpPr txBox="1"/>
          <p:nvPr/>
        </p:nvSpPr>
        <p:spPr>
          <a:xfrm>
            <a:off x="5997144" y="2161853"/>
            <a:ext cx="780983" cy="307777"/>
          </a:xfrm>
          <a:prstGeom prst="rect">
            <a:avLst/>
          </a:prstGeom>
          <a:noFill/>
        </p:spPr>
        <p:txBody>
          <a:bodyPr wrap="none" rtlCol="0">
            <a:spAutoFit/>
          </a:bodyPr>
          <a:lstStyle/>
          <a:p>
            <a:pPr algn="ctr" fontAlgn="base">
              <a:spcBef>
                <a:spcPct val="0"/>
              </a:spcBef>
              <a:spcAft>
                <a:spcPct val="0"/>
              </a:spcAft>
            </a:pPr>
            <a:r>
              <a:rPr kumimoji="1" lang="en-US" altLang="ko-KR" sz="1400" b="1" dirty="0">
                <a:solidFill>
                  <a:prstClr val="black"/>
                </a:solidFill>
                <a:latin typeface="Arial" pitchFamily="34" charset="0"/>
                <a:ea typeface="굴림" charset="-127"/>
                <a:cs typeface="Arial" pitchFamily="34" charset="0"/>
              </a:rPr>
              <a:t>Jordan</a:t>
            </a:r>
          </a:p>
        </p:txBody>
      </p:sp>
      <p:sp>
        <p:nvSpPr>
          <p:cNvPr id="126" name="TextBox 125"/>
          <p:cNvSpPr txBox="1"/>
          <p:nvPr/>
        </p:nvSpPr>
        <p:spPr>
          <a:xfrm>
            <a:off x="5969480" y="2501662"/>
            <a:ext cx="1569019" cy="276999"/>
          </a:xfrm>
          <a:prstGeom prst="rect">
            <a:avLst/>
          </a:prstGeom>
          <a:noFill/>
        </p:spPr>
        <p:txBody>
          <a:bodyPr wrap="square" lIns="36000" rIns="36000" rtlCol="0">
            <a:spAutoFit/>
          </a:bodyPr>
          <a:lstStyle/>
          <a:p>
            <a:pPr algn="ctr" fontAlgn="base">
              <a:spcBef>
                <a:spcPct val="0"/>
              </a:spcBef>
              <a:spcAft>
                <a:spcPct val="0"/>
              </a:spcAft>
            </a:pPr>
            <a:r>
              <a:rPr kumimoji="1" lang="en-US" altLang="ko-KR" sz="1200" b="1" spc="-150" dirty="0">
                <a:solidFill>
                  <a:srgbClr val="1F497D">
                    <a:lumMod val="75000"/>
                  </a:srgbClr>
                </a:solidFill>
                <a:latin typeface="Arial" pitchFamily="34" charset="0"/>
                <a:ea typeface="굴림" charset="-127"/>
                <a:cs typeface="Arial" pitchFamily="34" charset="0"/>
              </a:rPr>
              <a:t>Al </a:t>
            </a:r>
            <a:r>
              <a:rPr kumimoji="1" lang="en-US" altLang="ko-KR" sz="1200" b="1" spc="-150" dirty="0" err="1" smtClean="0">
                <a:solidFill>
                  <a:srgbClr val="1F497D">
                    <a:lumMod val="75000"/>
                  </a:srgbClr>
                </a:solidFill>
                <a:latin typeface="Arial" pitchFamily="34" charset="0"/>
                <a:ea typeface="굴림" charset="-127"/>
                <a:cs typeface="Arial" pitchFamily="34" charset="0"/>
              </a:rPr>
              <a:t>Qatrana</a:t>
            </a:r>
            <a:r>
              <a:rPr kumimoji="1" lang="en-US" altLang="ko-KR" sz="1200" b="1" spc="-150" dirty="0" smtClean="0">
                <a:solidFill>
                  <a:srgbClr val="1F497D">
                    <a:lumMod val="75000"/>
                  </a:srgbClr>
                </a:solidFill>
                <a:latin typeface="Arial" pitchFamily="34" charset="0"/>
                <a:ea typeface="굴림" charset="-127"/>
                <a:cs typeface="Arial" pitchFamily="34" charset="0"/>
              </a:rPr>
              <a:t> BOO, </a:t>
            </a:r>
            <a:r>
              <a:rPr kumimoji="1" lang="en-US" altLang="ko-KR" sz="1200" b="1" spc="-150" dirty="0">
                <a:solidFill>
                  <a:srgbClr val="1F497D">
                    <a:lumMod val="75000"/>
                  </a:srgbClr>
                </a:solidFill>
                <a:latin typeface="Arial" pitchFamily="34" charset="0"/>
                <a:ea typeface="굴림" charset="-127"/>
                <a:cs typeface="Arial" pitchFamily="34" charset="0"/>
              </a:rPr>
              <a:t>373MW</a:t>
            </a:r>
          </a:p>
        </p:txBody>
      </p:sp>
      <p:sp>
        <p:nvSpPr>
          <p:cNvPr id="149" name="모서리가 둥근 사각형 설명선 148"/>
          <p:cNvSpPr/>
          <p:nvPr/>
        </p:nvSpPr>
        <p:spPr>
          <a:xfrm>
            <a:off x="510556" y="5946401"/>
            <a:ext cx="540001" cy="247370"/>
          </a:xfrm>
          <a:prstGeom prst="wedgeRoundRectCallout">
            <a:avLst>
              <a:gd name="adj1" fmla="val 49786"/>
              <a:gd name="adj2" fmla="val -21516"/>
              <a:gd name="adj3" fmla="val 16667"/>
            </a:avLst>
          </a:prstGeom>
          <a:solidFill>
            <a:srgbClr val="FFFF99"/>
          </a:solidFill>
          <a:ln>
            <a:solidFill>
              <a:schemeClr val="accent1">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
                <a:srgbClr val="66CCFF"/>
              </a:buClr>
            </a:pPr>
            <a:endParaRPr lang="ko-KR" altLang="en-US" sz="1500" dirty="0">
              <a:solidFill>
                <a:schemeClr val="tx1"/>
              </a:solidFill>
              <a:latin typeface="Arial" pitchFamily="34" charset="0"/>
              <a:cs typeface="Arial" pitchFamily="34" charset="0"/>
            </a:endParaRPr>
          </a:p>
        </p:txBody>
      </p:sp>
      <p:sp>
        <p:nvSpPr>
          <p:cNvPr id="150" name="모서리가 둥근 사각형 설명선 149"/>
          <p:cNvSpPr/>
          <p:nvPr/>
        </p:nvSpPr>
        <p:spPr>
          <a:xfrm>
            <a:off x="509138" y="6239153"/>
            <a:ext cx="540001" cy="247370"/>
          </a:xfrm>
          <a:prstGeom prst="wedgeRoundRectCallout">
            <a:avLst>
              <a:gd name="adj1" fmla="val -48071"/>
              <a:gd name="adj2" fmla="val 46367"/>
              <a:gd name="adj3" fmla="val 16667"/>
            </a:avLst>
          </a:prstGeom>
          <a:gradFill flip="none" rotWithShape="1">
            <a:gsLst>
              <a:gs pos="0">
                <a:srgbClr val="DDEBCF"/>
              </a:gs>
              <a:gs pos="50000">
                <a:srgbClr val="9CB86E"/>
              </a:gs>
              <a:gs pos="100000">
                <a:srgbClr val="156B13"/>
              </a:gs>
            </a:gsLst>
            <a:lin ang="5400000" scaled="0"/>
            <a:tileRect/>
          </a:gradFill>
          <a:ln>
            <a:solidFill>
              <a:schemeClr val="accent1">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
                <a:srgbClr val="66CCFF"/>
              </a:buClr>
            </a:pPr>
            <a:r>
              <a:rPr lang="en-US" altLang="ko-KR" sz="1500" dirty="0" smtClean="0">
                <a:solidFill>
                  <a:schemeClr val="tx1"/>
                </a:solidFill>
                <a:latin typeface="Arial" pitchFamily="34" charset="0"/>
                <a:cs typeface="Arial" pitchFamily="34" charset="0"/>
              </a:rPr>
              <a:t>`</a:t>
            </a:r>
            <a:endParaRPr lang="ko-KR" altLang="en-US" sz="1500" dirty="0">
              <a:solidFill>
                <a:schemeClr val="tx1"/>
              </a:solidFill>
              <a:latin typeface="Arial" pitchFamily="34" charset="0"/>
              <a:cs typeface="Arial" pitchFamily="34" charset="0"/>
            </a:endParaRPr>
          </a:p>
        </p:txBody>
      </p:sp>
      <p:sp>
        <p:nvSpPr>
          <p:cNvPr id="151" name="모서리가 둥근 사각형 설명선 150"/>
          <p:cNvSpPr/>
          <p:nvPr/>
        </p:nvSpPr>
        <p:spPr>
          <a:xfrm>
            <a:off x="506590" y="5637996"/>
            <a:ext cx="540001" cy="247370"/>
          </a:xfrm>
          <a:prstGeom prst="wedgeRoundRectCallout">
            <a:avLst>
              <a:gd name="adj1" fmla="val 32998"/>
              <a:gd name="adj2" fmla="val 50850"/>
              <a:gd name="adj3" fmla="val 16667"/>
            </a:avLst>
          </a:prstGeom>
          <a:gradFill flip="none" rotWithShape="1">
            <a:gsLst>
              <a:gs pos="0">
                <a:schemeClr val="accent1">
                  <a:lumMod val="60000"/>
                  <a:lumOff val="40000"/>
                </a:schemeClr>
              </a:gs>
              <a:gs pos="50000">
                <a:schemeClr val="accent1">
                  <a:lumMod val="40000"/>
                  <a:lumOff val="60000"/>
                </a:schemeClr>
              </a:gs>
              <a:gs pos="100000">
                <a:schemeClr val="tx2">
                  <a:lumMod val="60000"/>
                  <a:lumOff val="40000"/>
                </a:schemeClr>
              </a:gs>
            </a:gsLst>
            <a:lin ang="5400000" scaled="1"/>
            <a:tileRect/>
          </a:gradFill>
          <a:ln>
            <a:solidFill>
              <a:schemeClr val="accent1">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
                <a:srgbClr val="66CCFF"/>
              </a:buClr>
            </a:pPr>
            <a:endParaRPr lang="ko-KR" altLang="en-US" sz="1500" dirty="0">
              <a:solidFill>
                <a:schemeClr val="tx1"/>
              </a:solidFill>
              <a:latin typeface="Arial" pitchFamily="34" charset="0"/>
              <a:cs typeface="Arial" pitchFamily="34" charset="0"/>
            </a:endParaRPr>
          </a:p>
        </p:txBody>
      </p:sp>
      <p:sp>
        <p:nvSpPr>
          <p:cNvPr id="156" name="TextBox 155"/>
          <p:cNvSpPr txBox="1"/>
          <p:nvPr/>
        </p:nvSpPr>
        <p:spPr>
          <a:xfrm>
            <a:off x="1052427" y="5885950"/>
            <a:ext cx="2915725" cy="307777"/>
          </a:xfrm>
          <a:prstGeom prst="rect">
            <a:avLst/>
          </a:prstGeom>
          <a:noFill/>
        </p:spPr>
        <p:txBody>
          <a:bodyPr wrap="square" rtlCol="0">
            <a:spAutoFit/>
          </a:bodyPr>
          <a:lstStyle/>
          <a:p>
            <a:pPr algn="l"/>
            <a:r>
              <a:rPr lang="en-US" altLang="ko-KR" sz="1400" dirty="0" smtClean="0">
                <a:latin typeface="Arial" pitchFamily="34" charset="0"/>
                <a:cs typeface="Arial" pitchFamily="34" charset="0"/>
              </a:rPr>
              <a:t>:  Under construction(11,463MW)</a:t>
            </a:r>
            <a:endParaRPr lang="ko-KR" altLang="en-US" sz="1400" dirty="0" smtClean="0">
              <a:latin typeface="Arial" pitchFamily="34" charset="0"/>
              <a:cs typeface="Arial" pitchFamily="34" charset="0"/>
            </a:endParaRPr>
          </a:p>
        </p:txBody>
      </p:sp>
      <p:sp>
        <p:nvSpPr>
          <p:cNvPr id="161" name="TextBox 160"/>
          <p:cNvSpPr txBox="1"/>
          <p:nvPr/>
        </p:nvSpPr>
        <p:spPr>
          <a:xfrm>
            <a:off x="1045174" y="5592256"/>
            <a:ext cx="2264226" cy="307777"/>
          </a:xfrm>
          <a:prstGeom prst="rect">
            <a:avLst/>
          </a:prstGeom>
          <a:noFill/>
        </p:spPr>
        <p:txBody>
          <a:bodyPr wrap="square" rtlCol="0">
            <a:spAutoFit/>
          </a:bodyPr>
          <a:lstStyle/>
          <a:p>
            <a:pPr algn="l"/>
            <a:r>
              <a:rPr lang="en-US" altLang="ko-KR" sz="1400" dirty="0" smtClean="0">
                <a:latin typeface="Arial" pitchFamily="34" charset="0"/>
                <a:cs typeface="Arial" pitchFamily="34" charset="0"/>
              </a:rPr>
              <a:t>:  In operation(6,806MW)</a:t>
            </a:r>
            <a:endParaRPr lang="ko-KR" altLang="en-US" sz="1400" dirty="0" smtClean="0">
              <a:latin typeface="Arial" pitchFamily="34" charset="0"/>
              <a:cs typeface="Arial" pitchFamily="34" charset="0"/>
            </a:endParaRPr>
          </a:p>
        </p:txBody>
      </p:sp>
      <p:sp>
        <p:nvSpPr>
          <p:cNvPr id="162" name="TextBox 161"/>
          <p:cNvSpPr txBox="1"/>
          <p:nvPr/>
        </p:nvSpPr>
        <p:spPr>
          <a:xfrm>
            <a:off x="1037920" y="6204162"/>
            <a:ext cx="2409362" cy="307777"/>
          </a:xfrm>
          <a:prstGeom prst="rect">
            <a:avLst/>
          </a:prstGeom>
          <a:noFill/>
        </p:spPr>
        <p:txBody>
          <a:bodyPr wrap="square" rtlCol="0">
            <a:spAutoFit/>
          </a:bodyPr>
          <a:lstStyle/>
          <a:p>
            <a:pPr algn="l"/>
            <a:r>
              <a:rPr lang="en-US" altLang="ko-KR" sz="1400" dirty="0" smtClean="0">
                <a:latin typeface="Arial" pitchFamily="34" charset="0"/>
                <a:cs typeface="Arial" pitchFamily="34" charset="0"/>
              </a:rPr>
              <a:t>:  Resource Development</a:t>
            </a:r>
            <a:endParaRPr lang="ko-KR" altLang="en-US" sz="1400" dirty="0" smtClean="0">
              <a:latin typeface="Arial" pitchFamily="34" charset="0"/>
              <a:cs typeface="Arial" pitchFamily="34" charset="0"/>
            </a:endParaRPr>
          </a:p>
        </p:txBody>
      </p:sp>
      <p:sp>
        <p:nvSpPr>
          <p:cNvPr id="127" name="TextBox 126"/>
          <p:cNvSpPr txBox="1"/>
          <p:nvPr/>
        </p:nvSpPr>
        <p:spPr>
          <a:xfrm>
            <a:off x="365059" y="5210357"/>
            <a:ext cx="1463740" cy="307777"/>
          </a:xfrm>
          <a:prstGeom prst="rect">
            <a:avLst/>
          </a:prstGeom>
          <a:noFill/>
        </p:spPr>
        <p:txBody>
          <a:bodyPr wrap="square" rtlCol="0">
            <a:spAutoFit/>
          </a:bodyPr>
          <a:lstStyle/>
          <a:p>
            <a:pPr algn="l"/>
            <a:r>
              <a:rPr lang="en-US" altLang="ko-KR" sz="1400" dirty="0" smtClean="0">
                <a:latin typeface="Arial" pitchFamily="34" charset="0"/>
                <a:cs typeface="Arial" pitchFamily="34" charset="0"/>
              </a:rPr>
              <a:t>June. 2011</a:t>
            </a:r>
            <a:endParaRPr lang="ko-KR" altLang="en-US" sz="1400" dirty="0" smtClean="0">
              <a:latin typeface="Arial" pitchFamily="34" charset="0"/>
              <a:cs typeface="Arial" pitchFamily="34" charset="0"/>
            </a:endParaRPr>
          </a:p>
        </p:txBody>
      </p:sp>
      <p:sp>
        <p:nvSpPr>
          <p:cNvPr id="138" name="Oval 42"/>
          <p:cNvSpPr>
            <a:spLocks noChangeArrowheads="1"/>
          </p:cNvSpPr>
          <p:nvPr/>
        </p:nvSpPr>
        <p:spPr bwMode="auto">
          <a:xfrm>
            <a:off x="4509812" y="3342738"/>
            <a:ext cx="503237" cy="504825"/>
          </a:xfrm>
          <a:prstGeom prst="ellipse">
            <a:avLst/>
          </a:prstGeom>
          <a:gradFill rotWithShape="1">
            <a:gsLst>
              <a:gs pos="0">
                <a:srgbClr val="FFFF00"/>
              </a:gs>
              <a:gs pos="100000">
                <a:schemeClr val="bg1">
                  <a:alpha val="0"/>
                </a:schemeClr>
              </a:gs>
            </a:gsLst>
            <a:path path="shape">
              <a:fillToRect l="50000" t="50000" r="50000" b="50000"/>
            </a:path>
          </a:gradFill>
          <a:ln w="38100" algn="ctr">
            <a:noFill/>
            <a:round/>
            <a:headEnd/>
            <a:tailEnd/>
          </a:ln>
        </p:spPr>
        <p:txBody>
          <a:bodyPr wrap="none" anchor="ctr"/>
          <a:lstStyle/>
          <a:p>
            <a:endParaRPr lang="ko-KR" altLang="en-US"/>
          </a:p>
        </p:txBody>
      </p:sp>
      <p:grpSp>
        <p:nvGrpSpPr>
          <p:cNvPr id="144" name="그룹 143"/>
          <p:cNvGrpSpPr/>
          <p:nvPr/>
        </p:nvGrpSpPr>
        <p:grpSpPr>
          <a:xfrm>
            <a:off x="2560773" y="4325257"/>
            <a:ext cx="1834896" cy="626306"/>
            <a:chOff x="2560773" y="4325257"/>
            <a:chExt cx="1834896" cy="626306"/>
          </a:xfrm>
        </p:grpSpPr>
        <p:sp>
          <p:nvSpPr>
            <p:cNvPr id="107" name="모서리가 둥근 사각형 설명선 106"/>
            <p:cNvSpPr/>
            <p:nvPr/>
          </p:nvSpPr>
          <p:spPr>
            <a:xfrm>
              <a:off x="2560773" y="4358781"/>
              <a:ext cx="1834896" cy="592782"/>
            </a:xfrm>
            <a:prstGeom prst="wedgeRoundRectCallout">
              <a:avLst>
                <a:gd name="adj1" fmla="val 69404"/>
                <a:gd name="adj2" fmla="val -181415"/>
                <a:gd name="adj3" fmla="val 16667"/>
              </a:avLst>
            </a:prstGeom>
            <a:gradFill flip="none" rotWithShape="1">
              <a:gsLst>
                <a:gs pos="0">
                  <a:srgbClr val="DDEBCF"/>
                </a:gs>
                <a:gs pos="50000">
                  <a:srgbClr val="9CB86E"/>
                </a:gs>
                <a:gs pos="100000">
                  <a:srgbClr val="156B13"/>
                </a:gs>
              </a:gsLst>
              <a:lin ang="5400000" scaled="0"/>
              <a:tileRect/>
            </a:gradFill>
            <a:ln>
              <a:solidFill>
                <a:schemeClr val="accent1">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
                  <a:srgbClr val="66CCFF"/>
                </a:buClr>
              </a:pPr>
              <a:endParaRPr lang="ko-KR" altLang="en-US" sz="1500" dirty="0">
                <a:solidFill>
                  <a:schemeClr val="tx1"/>
                </a:solidFill>
                <a:latin typeface="Arial" pitchFamily="34" charset="0"/>
                <a:cs typeface="Arial" pitchFamily="34" charset="0"/>
              </a:endParaRPr>
            </a:p>
          </p:txBody>
        </p:sp>
        <p:sp>
          <p:nvSpPr>
            <p:cNvPr id="108" name="모서리가 둥근 직사각형 107"/>
            <p:cNvSpPr/>
            <p:nvPr/>
          </p:nvSpPr>
          <p:spPr>
            <a:xfrm>
              <a:off x="2643069" y="4606505"/>
              <a:ext cx="1661160" cy="275159"/>
            </a:xfrm>
            <a:prstGeom prst="roundRect">
              <a:avLst>
                <a:gd name="adj" fmla="val 10853"/>
              </a:avLst>
            </a:prstGeom>
            <a:solidFill>
              <a:schemeClr val="bg1"/>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2" name="TextBox 131"/>
            <p:cNvSpPr txBox="1"/>
            <p:nvPr/>
          </p:nvSpPr>
          <p:spPr>
            <a:xfrm>
              <a:off x="2569325" y="4325257"/>
              <a:ext cx="643125" cy="307777"/>
            </a:xfrm>
            <a:prstGeom prst="rect">
              <a:avLst/>
            </a:prstGeom>
            <a:noFill/>
          </p:spPr>
          <p:txBody>
            <a:bodyPr wrap="none" rtlCol="0">
              <a:spAutoFit/>
            </a:bodyPr>
            <a:lstStyle/>
            <a:p>
              <a:pPr algn="l"/>
              <a:r>
                <a:rPr lang="en-US" altLang="ko-KR" sz="1400" dirty="0" smtClean="0">
                  <a:latin typeface="Arial" pitchFamily="34" charset="0"/>
                  <a:cs typeface="Arial" pitchFamily="34" charset="0"/>
                </a:rPr>
                <a:t>Niger</a:t>
              </a:r>
            </a:p>
          </p:txBody>
        </p:sp>
        <p:sp>
          <p:nvSpPr>
            <p:cNvPr id="134" name="TextBox 133"/>
            <p:cNvSpPr txBox="1"/>
            <p:nvPr/>
          </p:nvSpPr>
          <p:spPr>
            <a:xfrm>
              <a:off x="2694842" y="4606506"/>
              <a:ext cx="1638589" cy="276999"/>
            </a:xfrm>
            <a:prstGeom prst="rect">
              <a:avLst/>
            </a:prstGeom>
            <a:noFill/>
          </p:spPr>
          <p:txBody>
            <a:bodyPr wrap="square" rtlCol="0">
              <a:spAutoFit/>
            </a:bodyPr>
            <a:lstStyle/>
            <a:p>
              <a:pPr algn="l"/>
              <a:r>
                <a:rPr lang="en-US" altLang="ko-KR" sz="1200" dirty="0" err="1" smtClean="0">
                  <a:solidFill>
                    <a:schemeClr val="tx2">
                      <a:lumMod val="75000"/>
                    </a:schemeClr>
                  </a:solidFill>
                  <a:latin typeface="Arial" pitchFamily="34" charset="0"/>
                  <a:cs typeface="Arial" pitchFamily="34" charset="0"/>
                </a:rPr>
                <a:t>Imouraren</a:t>
              </a:r>
              <a:r>
                <a:rPr lang="en-US" altLang="ko-KR" sz="1200" spc="-100" dirty="0" smtClean="0">
                  <a:solidFill>
                    <a:schemeClr val="tx2">
                      <a:lumMod val="75000"/>
                    </a:schemeClr>
                  </a:solidFill>
                  <a:latin typeface="Arial" pitchFamily="34" charset="0"/>
                  <a:cs typeface="Arial" pitchFamily="34" charset="0"/>
                </a:rPr>
                <a:t>((Uranium) </a:t>
              </a:r>
            </a:p>
          </p:txBody>
        </p:sp>
      </p:grpSp>
      <p:sp>
        <p:nvSpPr>
          <p:cNvPr id="146" name="Oval 38"/>
          <p:cNvSpPr>
            <a:spLocks noChangeArrowheads="1"/>
          </p:cNvSpPr>
          <p:nvPr/>
        </p:nvSpPr>
        <p:spPr bwMode="auto">
          <a:xfrm>
            <a:off x="2034522" y="3136820"/>
            <a:ext cx="378109" cy="336624"/>
          </a:xfrm>
          <a:prstGeom prst="ellipse">
            <a:avLst/>
          </a:prstGeom>
          <a:gradFill rotWithShape="1">
            <a:gsLst>
              <a:gs pos="0">
                <a:srgbClr val="FFFF00"/>
              </a:gs>
              <a:gs pos="100000">
                <a:schemeClr val="bg1">
                  <a:alpha val="0"/>
                </a:schemeClr>
              </a:gs>
            </a:gsLst>
            <a:path path="shape">
              <a:fillToRect l="50000" t="50000" r="50000" b="50000"/>
            </a:path>
          </a:gradFill>
          <a:ln w="38100" algn="ctr">
            <a:noFill/>
            <a:round/>
            <a:headEnd/>
            <a:tailEnd/>
          </a:ln>
        </p:spPr>
        <p:txBody>
          <a:bodyPr wrap="none" anchor="ctr"/>
          <a:lstStyle/>
          <a:p>
            <a:endParaRPr lang="ko-KR" altLang="en-US"/>
          </a:p>
        </p:txBody>
      </p:sp>
      <p:grpSp>
        <p:nvGrpSpPr>
          <p:cNvPr id="168" name="그룹 167"/>
          <p:cNvGrpSpPr/>
          <p:nvPr/>
        </p:nvGrpSpPr>
        <p:grpSpPr>
          <a:xfrm>
            <a:off x="1544225" y="1965287"/>
            <a:ext cx="1613044" cy="622639"/>
            <a:chOff x="1561477" y="1948033"/>
            <a:chExt cx="1613044" cy="622639"/>
          </a:xfrm>
        </p:grpSpPr>
        <p:sp>
          <p:nvSpPr>
            <p:cNvPr id="147" name="모서리가 둥근 사각형 설명선 146"/>
            <p:cNvSpPr/>
            <p:nvPr/>
          </p:nvSpPr>
          <p:spPr>
            <a:xfrm>
              <a:off x="1561477" y="1966824"/>
              <a:ext cx="1613044" cy="603848"/>
            </a:xfrm>
            <a:prstGeom prst="wedgeRoundRectCallout">
              <a:avLst>
                <a:gd name="adj1" fmla="val -8684"/>
                <a:gd name="adj2" fmla="val 166685"/>
                <a:gd name="adj3" fmla="val 16667"/>
              </a:avLst>
            </a:prstGeom>
            <a:solidFill>
              <a:srgbClr val="FFFF99"/>
            </a:solidFill>
            <a:ln>
              <a:solidFill>
                <a:schemeClr val="accent1">
                  <a:lumMod val="75000"/>
                </a:schemeClr>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buClr>
                  <a:srgbClr val="66CCFF"/>
                </a:buClr>
              </a:pPr>
              <a:endParaRPr lang="ko-KR" altLang="en-US" sz="1500" dirty="0">
                <a:solidFill>
                  <a:schemeClr val="tx1"/>
                </a:solidFill>
                <a:latin typeface="Arial" pitchFamily="34" charset="0"/>
                <a:cs typeface="Arial" pitchFamily="34" charset="0"/>
              </a:endParaRPr>
            </a:p>
          </p:txBody>
        </p:sp>
        <p:sp>
          <p:nvSpPr>
            <p:cNvPr id="163" name="TextBox 162"/>
            <p:cNvSpPr txBox="1"/>
            <p:nvPr/>
          </p:nvSpPr>
          <p:spPr>
            <a:xfrm>
              <a:off x="1606020" y="1948033"/>
              <a:ext cx="990977" cy="307777"/>
            </a:xfrm>
            <a:prstGeom prst="rect">
              <a:avLst/>
            </a:prstGeom>
            <a:noFill/>
          </p:spPr>
          <p:txBody>
            <a:bodyPr wrap="none" rtlCol="0">
              <a:spAutoFit/>
            </a:bodyPr>
            <a:lstStyle/>
            <a:p>
              <a:pPr algn="l"/>
              <a:r>
                <a:rPr lang="en-US" altLang="ko-KR" sz="1400" dirty="0" smtClean="0">
                  <a:latin typeface="Arial" pitchFamily="34" charset="0"/>
                  <a:cs typeface="Arial" pitchFamily="34" charset="0"/>
                </a:rPr>
                <a:t>Dominica</a:t>
              </a:r>
            </a:p>
          </p:txBody>
        </p:sp>
        <p:sp>
          <p:nvSpPr>
            <p:cNvPr id="167" name="모서리가 둥근 직사각형 166"/>
            <p:cNvSpPr/>
            <p:nvPr/>
          </p:nvSpPr>
          <p:spPr>
            <a:xfrm>
              <a:off x="1621766" y="2242868"/>
              <a:ext cx="1479828" cy="258792"/>
            </a:xfrm>
            <a:prstGeom prst="roundRect">
              <a:avLst>
                <a:gd name="adj" fmla="val 10853"/>
              </a:avLst>
            </a:prstGeom>
            <a:solidFill>
              <a:schemeClr val="bg1"/>
            </a:solid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4" name="TextBox 163"/>
            <p:cNvSpPr txBox="1"/>
            <p:nvPr/>
          </p:nvSpPr>
          <p:spPr>
            <a:xfrm>
              <a:off x="1694329" y="2225615"/>
              <a:ext cx="1411179" cy="276999"/>
            </a:xfrm>
            <a:prstGeom prst="rect">
              <a:avLst/>
            </a:prstGeom>
            <a:noFill/>
          </p:spPr>
          <p:txBody>
            <a:bodyPr wrap="square" rtlCol="0">
              <a:spAutoFit/>
            </a:bodyPr>
            <a:lstStyle/>
            <a:p>
              <a:pPr algn="l"/>
              <a:r>
                <a:rPr lang="en-US" altLang="ko-KR" sz="1200" dirty="0" smtClean="0">
                  <a:solidFill>
                    <a:schemeClr val="tx2">
                      <a:lumMod val="75000"/>
                    </a:schemeClr>
                  </a:solidFill>
                  <a:latin typeface="Arial" pitchFamily="34" charset="0"/>
                  <a:cs typeface="Arial" pitchFamily="34" charset="0"/>
                </a:rPr>
                <a:t>Distribution EPC</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6"/>
          <p:cNvSpPr txBox="1">
            <a:spLocks noChangeArrowheads="1"/>
          </p:cNvSpPr>
          <p:nvPr/>
        </p:nvSpPr>
        <p:spPr bwMode="auto">
          <a:xfrm>
            <a:off x="157137" y="88920"/>
            <a:ext cx="6173485" cy="55399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l">
              <a:defRPr/>
            </a:pPr>
            <a:r>
              <a:rPr lang="en-US" altLang="ko-KR" sz="3000" dirty="0" smtClean="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rPr>
              <a:t>Project highlights: Generation(1)</a:t>
            </a:r>
          </a:p>
        </p:txBody>
      </p:sp>
      <p:sp>
        <p:nvSpPr>
          <p:cNvPr id="18" name="모서리가 둥근 직사각형 17"/>
          <p:cNvSpPr/>
          <p:nvPr/>
        </p:nvSpPr>
        <p:spPr>
          <a:xfrm>
            <a:off x="418402" y="3990900"/>
            <a:ext cx="9011348" cy="2448000"/>
          </a:xfrm>
          <a:prstGeom prst="roundRect">
            <a:avLst>
              <a:gd name="adj" fmla="val 2358"/>
            </a:avLst>
          </a:prstGeom>
          <a:gradFill flip="none" rotWithShape="1">
            <a:gsLst>
              <a:gs pos="0">
                <a:schemeClr val="bg1">
                  <a:alpha val="60000"/>
                </a:schemeClr>
              </a:gs>
              <a:gs pos="50000">
                <a:schemeClr val="bg1"/>
              </a:gs>
              <a:gs pos="100000">
                <a:srgbClr val="D6EDBD"/>
              </a:gs>
            </a:gsLst>
            <a:lin ang="2700000" scaled="1"/>
            <a:tileRect/>
          </a:gradFill>
          <a:ln w="25400" cap="flat" cmpd="sng" algn="ctr">
            <a:gradFill flip="none" rotWithShape="1">
              <a:gsLst>
                <a:gs pos="0">
                  <a:srgbClr val="002200"/>
                </a:gs>
                <a:gs pos="50000">
                  <a:srgbClr val="00B050"/>
                </a:gs>
                <a:gs pos="100000">
                  <a:srgbClr val="92D050"/>
                </a:gs>
              </a:gsLst>
              <a:lin ang="5400000" scaled="1"/>
              <a:tileRect/>
            </a:gradFill>
            <a:prstDash val="solid"/>
          </a:ln>
          <a:effectLst>
            <a:glow rad="63500">
              <a:schemeClr val="accent3">
                <a:satMod val="175000"/>
                <a:alpha val="40000"/>
              </a:schemeClr>
            </a:glow>
          </a:effectLst>
        </p:spPr>
        <p:txBody>
          <a:bodyPr anchor="ctr"/>
          <a:lstStyle/>
          <a:p>
            <a:pPr fontAlgn="auto" latinLnBrk="0">
              <a:spcBef>
                <a:spcPts val="0"/>
              </a:spcBef>
              <a:spcAft>
                <a:spcPts val="0"/>
              </a:spcAft>
              <a:defRPr/>
            </a:pPr>
            <a:endParaRPr kumimoji="0" lang="ko-KR" altLang="en-US" b="0" kern="0">
              <a:solidFill>
                <a:sysClr val="windowText" lastClr="000000"/>
              </a:solidFill>
              <a:latin typeface="Arial" pitchFamily="34" charset="0"/>
              <a:ea typeface="맑은 고딕"/>
              <a:cs typeface="Arial" pitchFamily="34" charset="0"/>
            </a:endParaRPr>
          </a:p>
        </p:txBody>
      </p:sp>
      <p:sp>
        <p:nvSpPr>
          <p:cNvPr id="19" name="모서리가 둥근 직사각형 18"/>
          <p:cNvSpPr/>
          <p:nvPr/>
        </p:nvSpPr>
        <p:spPr>
          <a:xfrm>
            <a:off x="420690" y="1171575"/>
            <a:ext cx="9011348" cy="2448000"/>
          </a:xfrm>
          <a:prstGeom prst="roundRect">
            <a:avLst>
              <a:gd name="adj" fmla="val 2358"/>
            </a:avLst>
          </a:prstGeom>
          <a:gradFill flip="none" rotWithShape="1">
            <a:gsLst>
              <a:gs pos="0">
                <a:schemeClr val="bg1">
                  <a:alpha val="60000"/>
                </a:schemeClr>
              </a:gs>
              <a:gs pos="50000">
                <a:schemeClr val="bg1"/>
              </a:gs>
              <a:gs pos="100000">
                <a:schemeClr val="accent1">
                  <a:lumMod val="20000"/>
                  <a:lumOff val="80000"/>
                </a:schemeClr>
              </a:gs>
            </a:gsLst>
            <a:lin ang="2700000" scaled="1"/>
            <a:tileRect/>
          </a:gradFill>
          <a:ln w="25400" cap="flat" cmpd="sng" algn="ctr">
            <a:gradFill flip="none" rotWithShape="1">
              <a:gsLst>
                <a:gs pos="0">
                  <a:schemeClr val="tx2">
                    <a:lumMod val="50000"/>
                  </a:schemeClr>
                </a:gs>
                <a:gs pos="50000">
                  <a:schemeClr val="accent1">
                    <a:lumMod val="75000"/>
                  </a:schemeClr>
                </a:gs>
                <a:gs pos="100000">
                  <a:schemeClr val="tx2">
                    <a:lumMod val="40000"/>
                    <a:lumOff val="60000"/>
                  </a:schemeClr>
                </a:gs>
              </a:gsLst>
              <a:lin ang="5400000" scaled="1"/>
              <a:tileRect/>
            </a:gradFill>
            <a:prstDash val="solid"/>
          </a:ln>
          <a:effectLst>
            <a:glow rad="63500">
              <a:schemeClr val="accent1">
                <a:satMod val="175000"/>
                <a:alpha val="40000"/>
              </a:schemeClr>
            </a:glo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Text" lastClr="000000"/>
              </a:solidFill>
              <a:effectLst/>
              <a:uLnTx/>
              <a:uFillTx/>
              <a:latin typeface="Arial" pitchFamily="34" charset="0"/>
              <a:ea typeface="맑은 고딕"/>
              <a:cs typeface="Arial" pitchFamily="34" charset="0"/>
            </a:endParaRPr>
          </a:p>
        </p:txBody>
      </p:sp>
      <p:sp>
        <p:nvSpPr>
          <p:cNvPr id="20" name="직사각형 19"/>
          <p:cNvSpPr/>
          <p:nvPr/>
        </p:nvSpPr>
        <p:spPr bwMode="auto">
          <a:xfrm>
            <a:off x="420415" y="1197745"/>
            <a:ext cx="9065910" cy="145280"/>
          </a:xfrm>
          <a:prstGeom prst="rect">
            <a:avLst/>
          </a:prstGeom>
          <a:gradFill flip="none" rotWithShape="1">
            <a:gsLst>
              <a:gs pos="0">
                <a:sysClr val="window" lastClr="FFFFFF">
                  <a:alpha val="0"/>
                </a:sysClr>
              </a:gs>
              <a:gs pos="50000">
                <a:schemeClr val="tx2">
                  <a:lumMod val="60000"/>
                  <a:lumOff val="40000"/>
                </a:schemeClr>
              </a:gs>
              <a:gs pos="100000">
                <a:sysClr val="window" lastClr="FFFFFF">
                  <a:alpha val="0"/>
                </a:sysClr>
              </a:gs>
            </a:gsLst>
            <a:lin ang="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 lastClr="FFFFFF"/>
              </a:solidFill>
              <a:effectLst/>
              <a:uLnTx/>
              <a:uFillTx/>
              <a:latin typeface="Arial" pitchFamily="34" charset="0"/>
              <a:ea typeface="맑은 고딕"/>
              <a:cs typeface="Arial" pitchFamily="34" charset="0"/>
            </a:endParaRPr>
          </a:p>
        </p:txBody>
      </p:sp>
      <p:sp>
        <p:nvSpPr>
          <p:cNvPr id="21" name="직사각형 20"/>
          <p:cNvSpPr/>
          <p:nvPr/>
        </p:nvSpPr>
        <p:spPr bwMode="auto">
          <a:xfrm>
            <a:off x="420990" y="4009698"/>
            <a:ext cx="9065910" cy="145280"/>
          </a:xfrm>
          <a:prstGeom prst="rect">
            <a:avLst/>
          </a:prstGeom>
          <a:gradFill flip="none" rotWithShape="1">
            <a:gsLst>
              <a:gs pos="0">
                <a:sysClr val="window" lastClr="FFFFFF">
                  <a:alpha val="0"/>
                </a:sysClr>
              </a:gs>
              <a:gs pos="50000">
                <a:srgbClr val="00B050"/>
              </a:gs>
              <a:gs pos="100000">
                <a:sysClr val="window" lastClr="FFFFFF">
                  <a:alpha val="0"/>
                </a:sysClr>
              </a:gs>
            </a:gsLst>
            <a:lin ang="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 lastClr="FFFFFF"/>
              </a:solidFill>
              <a:effectLst/>
              <a:uLnTx/>
              <a:uFillTx/>
              <a:latin typeface="Arial" pitchFamily="34" charset="0"/>
              <a:ea typeface="맑은 고딕"/>
              <a:cs typeface="Arial" pitchFamily="34" charset="0"/>
            </a:endParaRPr>
          </a:p>
        </p:txBody>
      </p:sp>
      <p:grpSp>
        <p:nvGrpSpPr>
          <p:cNvPr id="2" name="그룹 49"/>
          <p:cNvGrpSpPr/>
          <p:nvPr/>
        </p:nvGrpSpPr>
        <p:grpSpPr>
          <a:xfrm>
            <a:off x="588573" y="990601"/>
            <a:ext cx="3837519" cy="400050"/>
            <a:chOff x="588566" y="990601"/>
            <a:chExt cx="3837519" cy="400050"/>
          </a:xfrm>
        </p:grpSpPr>
        <p:sp>
          <p:nvSpPr>
            <p:cNvPr id="22" name="오각형 21"/>
            <p:cNvSpPr/>
            <p:nvPr/>
          </p:nvSpPr>
          <p:spPr>
            <a:xfrm>
              <a:off x="588566" y="990601"/>
              <a:ext cx="3837519" cy="400050"/>
            </a:xfrm>
            <a:prstGeom prst="homePlate">
              <a:avLst/>
            </a:prstGeom>
            <a:gradFill flip="none" rotWithShape="1">
              <a:gsLst>
                <a:gs pos="0">
                  <a:srgbClr val="002060"/>
                </a:gs>
                <a:gs pos="50000">
                  <a:srgbClr val="0070C0"/>
                </a:gs>
                <a:gs pos="100000">
                  <a:srgbClr val="00B0F0"/>
                </a:gs>
              </a:gsLst>
              <a:lin ang="0" scaled="1"/>
              <a:tileRect/>
            </a:gradFill>
            <a:ln>
              <a:solidFill>
                <a:schemeClr val="bg1"/>
              </a:solidFill>
            </a:ln>
            <a:effectLst>
              <a:reflection blurRad="6350" stA="52000" endA="300" endPos="350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sp>
          <p:nvSpPr>
            <p:cNvPr id="24" name="모서리가 둥근 직사각형 23"/>
            <p:cNvSpPr/>
            <p:nvPr/>
          </p:nvSpPr>
          <p:spPr>
            <a:xfrm>
              <a:off x="637311" y="1046196"/>
              <a:ext cx="378090" cy="268254"/>
            </a:xfrm>
            <a:prstGeom prst="roundRect">
              <a:avLst>
                <a:gd name="adj" fmla="val 0"/>
              </a:avLst>
            </a:prstGeom>
            <a:gradFill flip="none" rotWithShape="1">
              <a:gsLst>
                <a:gs pos="0">
                  <a:schemeClr val="bg1"/>
                </a:gs>
                <a:gs pos="50000">
                  <a:schemeClr val="bg1">
                    <a:alpha val="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sp>
          <p:nvSpPr>
            <p:cNvPr id="23" name="TextBox 22"/>
            <p:cNvSpPr txBox="1"/>
            <p:nvPr/>
          </p:nvSpPr>
          <p:spPr>
            <a:xfrm>
              <a:off x="736487" y="1003510"/>
              <a:ext cx="3074881" cy="353943"/>
            </a:xfrm>
            <a:prstGeom prst="rect">
              <a:avLst/>
            </a:prstGeom>
            <a:noFill/>
          </p:spPr>
          <p:txBody>
            <a:bodyPr wrap="none" rtlCol="0">
              <a:spAutoFit/>
            </a:bodyPr>
            <a:lstStyle/>
            <a:p>
              <a:pPr lvl="0" algn="l" fontAlgn="auto" latinLnBrk="0">
                <a:spcBef>
                  <a:spcPts val="0"/>
                </a:spcBef>
                <a:spcAft>
                  <a:spcPts val="0"/>
                </a:spcAft>
                <a:defRPr/>
              </a:pPr>
              <a:r>
                <a:rPr kumimoji="0" lang="en-US" altLang="ko-KR" sz="1700"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Malaya Project:  Philippines</a:t>
              </a:r>
            </a:p>
          </p:txBody>
        </p:sp>
      </p:grpSp>
      <p:grpSp>
        <p:nvGrpSpPr>
          <p:cNvPr id="3" name="그룹 50"/>
          <p:cNvGrpSpPr/>
          <p:nvPr/>
        </p:nvGrpSpPr>
        <p:grpSpPr>
          <a:xfrm>
            <a:off x="607134" y="3802554"/>
            <a:ext cx="3634134" cy="400050"/>
            <a:chOff x="607127" y="3802554"/>
            <a:chExt cx="3634134" cy="400050"/>
          </a:xfrm>
        </p:grpSpPr>
        <p:sp>
          <p:nvSpPr>
            <p:cNvPr id="25" name="오각형 24"/>
            <p:cNvSpPr/>
            <p:nvPr/>
          </p:nvSpPr>
          <p:spPr>
            <a:xfrm>
              <a:off x="607127" y="3802554"/>
              <a:ext cx="3634134" cy="400050"/>
            </a:xfrm>
            <a:prstGeom prst="homePlate">
              <a:avLst/>
            </a:prstGeom>
            <a:gradFill flip="none" rotWithShape="1">
              <a:gsLst>
                <a:gs pos="0">
                  <a:srgbClr val="002200"/>
                </a:gs>
                <a:gs pos="50000">
                  <a:srgbClr val="007E39"/>
                </a:gs>
                <a:gs pos="100000">
                  <a:srgbClr val="92D050"/>
                </a:gs>
              </a:gsLst>
              <a:lin ang="0" scaled="1"/>
              <a:tileRect/>
            </a:gradFill>
            <a:ln>
              <a:solidFill>
                <a:schemeClr val="bg1"/>
              </a:solidFill>
            </a:ln>
            <a:effectLst>
              <a:reflection blurRad="6350" stA="52000" endA="300" endPos="350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a:latin typeface="Arial" pitchFamily="34" charset="0"/>
                <a:cs typeface="Arial" pitchFamily="34" charset="0"/>
              </a:endParaRPr>
            </a:p>
          </p:txBody>
        </p:sp>
        <p:sp>
          <p:nvSpPr>
            <p:cNvPr id="27" name="모서리가 둥근 직사각형 26"/>
            <p:cNvSpPr/>
            <p:nvPr/>
          </p:nvSpPr>
          <p:spPr>
            <a:xfrm>
              <a:off x="665599" y="3858149"/>
              <a:ext cx="378090" cy="268254"/>
            </a:xfrm>
            <a:prstGeom prst="roundRect">
              <a:avLst>
                <a:gd name="adj" fmla="val 0"/>
              </a:avLst>
            </a:prstGeom>
            <a:gradFill flip="none" rotWithShape="1">
              <a:gsLst>
                <a:gs pos="0">
                  <a:schemeClr val="bg1"/>
                </a:gs>
                <a:gs pos="50000">
                  <a:schemeClr val="bg1">
                    <a:alpha val="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26" name="TextBox 25"/>
            <p:cNvSpPr txBox="1"/>
            <p:nvPr/>
          </p:nvSpPr>
          <p:spPr>
            <a:xfrm>
              <a:off x="736486" y="3815082"/>
              <a:ext cx="2844048" cy="353943"/>
            </a:xfrm>
            <a:prstGeom prst="rect">
              <a:avLst/>
            </a:prstGeom>
            <a:noFill/>
          </p:spPr>
          <p:txBody>
            <a:bodyPr wrap="none" rtlCol="0">
              <a:spAutoFit/>
            </a:bodyPr>
            <a:lstStyle/>
            <a:p>
              <a:pPr lvl="0" algn="l" fontAlgn="auto" latinLnBrk="0">
                <a:spcBef>
                  <a:spcPts val="0"/>
                </a:spcBef>
                <a:spcAft>
                  <a:spcPts val="0"/>
                </a:spcAft>
                <a:defRPr/>
              </a:pPr>
              <a:r>
                <a:rPr kumimoji="0" lang="en-US" altLang="ko-KR" sz="1700" kern="0" dirty="0" err="1"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Ilijan</a:t>
              </a:r>
              <a:r>
                <a:rPr kumimoji="0" lang="en-US" altLang="ko-KR" sz="1700"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 Project:  Philippines</a:t>
              </a:r>
            </a:p>
          </p:txBody>
        </p:sp>
      </p:grpSp>
      <p:grpSp>
        <p:nvGrpSpPr>
          <p:cNvPr id="4" name="그룹 39"/>
          <p:cNvGrpSpPr/>
          <p:nvPr/>
        </p:nvGrpSpPr>
        <p:grpSpPr>
          <a:xfrm>
            <a:off x="916312" y="1400178"/>
            <a:ext cx="3637124" cy="2169825"/>
            <a:chOff x="695325" y="1400175"/>
            <a:chExt cx="3637124" cy="2169825"/>
          </a:xfrm>
        </p:grpSpPr>
        <p:sp>
          <p:nvSpPr>
            <p:cNvPr id="34" name="TextBox 33"/>
            <p:cNvSpPr txBox="1"/>
            <p:nvPr/>
          </p:nvSpPr>
          <p:spPr>
            <a:xfrm>
              <a:off x="813537" y="1400175"/>
              <a:ext cx="3518912" cy="2169825"/>
            </a:xfrm>
            <a:prstGeom prst="rect">
              <a:avLst/>
            </a:prstGeom>
            <a:noFill/>
          </p:spPr>
          <p:txBody>
            <a:bodyPr wrap="none" rtlCol="0">
              <a:spAutoFit/>
            </a:bodyPr>
            <a:lstStyle/>
            <a:p>
              <a:pPr algn="l">
                <a:lnSpc>
                  <a:spcPct val="150000"/>
                </a:lnSpc>
              </a:pPr>
              <a:r>
                <a:rPr lang="en-US" altLang="ko-KR" dirty="0" smtClean="0">
                  <a:latin typeface="Arial" pitchFamily="34" charset="0"/>
                  <a:cs typeface="Arial" pitchFamily="34" charset="0"/>
                </a:rPr>
                <a:t>Host entity: NPC </a:t>
              </a:r>
            </a:p>
            <a:p>
              <a:pPr algn="l">
                <a:lnSpc>
                  <a:spcPct val="150000"/>
                </a:lnSpc>
              </a:pPr>
              <a:r>
                <a:rPr lang="en-US" altLang="ko-KR" dirty="0" smtClean="0">
                  <a:latin typeface="Arial" pitchFamily="34" charset="0"/>
                  <a:cs typeface="Arial" pitchFamily="34" charset="0"/>
                </a:rPr>
                <a:t>Project type: ROMM (15 years)</a:t>
              </a:r>
            </a:p>
            <a:p>
              <a:pPr algn="l">
                <a:lnSpc>
                  <a:spcPct val="150000"/>
                </a:lnSpc>
              </a:pPr>
              <a:r>
                <a:rPr lang="en-US" altLang="ko-KR" dirty="0" smtClean="0">
                  <a:latin typeface="Arial" pitchFamily="34" charset="0"/>
                  <a:cs typeface="Arial" pitchFamily="34" charset="0"/>
                </a:rPr>
                <a:t>Capacity: 650MW</a:t>
              </a:r>
            </a:p>
            <a:p>
              <a:pPr algn="l">
                <a:lnSpc>
                  <a:spcPct val="150000"/>
                </a:lnSpc>
              </a:pPr>
              <a:r>
                <a:rPr lang="en-US" altLang="ko-KR" dirty="0" smtClean="0">
                  <a:latin typeface="Arial" pitchFamily="34" charset="0"/>
                  <a:cs typeface="Arial" pitchFamily="34" charset="0"/>
                </a:rPr>
                <a:t>Fuel: B.C Oil</a:t>
              </a:r>
            </a:p>
            <a:p>
              <a:pPr algn="l">
                <a:lnSpc>
                  <a:spcPct val="150000"/>
                </a:lnSpc>
              </a:pPr>
              <a:r>
                <a:rPr lang="en-US" altLang="ko-KR" dirty="0" smtClean="0">
                  <a:latin typeface="Arial" pitchFamily="34" charset="0"/>
                  <a:cs typeface="Arial" pitchFamily="34" charset="0"/>
                </a:rPr>
                <a:t>Shareholding: 100%  </a:t>
              </a:r>
            </a:p>
          </p:txBody>
        </p:sp>
        <p:sp>
          <p:nvSpPr>
            <p:cNvPr id="35" name="타원 34"/>
            <p:cNvSpPr/>
            <p:nvPr/>
          </p:nvSpPr>
          <p:spPr>
            <a:xfrm>
              <a:off x="695325" y="1619250"/>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sp>
          <p:nvSpPr>
            <p:cNvPr id="36" name="타원 35"/>
            <p:cNvSpPr/>
            <p:nvPr/>
          </p:nvSpPr>
          <p:spPr>
            <a:xfrm>
              <a:off x="695325" y="2032873"/>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sp>
          <p:nvSpPr>
            <p:cNvPr id="37" name="타원 36"/>
            <p:cNvSpPr/>
            <p:nvPr/>
          </p:nvSpPr>
          <p:spPr>
            <a:xfrm>
              <a:off x="695325" y="2446496"/>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sp>
          <p:nvSpPr>
            <p:cNvPr id="38" name="타원 37"/>
            <p:cNvSpPr/>
            <p:nvPr/>
          </p:nvSpPr>
          <p:spPr>
            <a:xfrm>
              <a:off x="695325" y="2860119"/>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sp>
          <p:nvSpPr>
            <p:cNvPr id="39" name="타원 38"/>
            <p:cNvSpPr/>
            <p:nvPr/>
          </p:nvSpPr>
          <p:spPr>
            <a:xfrm>
              <a:off x="695325" y="3273742"/>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grpSp>
      <p:sp>
        <p:nvSpPr>
          <p:cNvPr id="42" name="TextBox 41"/>
          <p:cNvSpPr txBox="1"/>
          <p:nvPr/>
        </p:nvSpPr>
        <p:spPr>
          <a:xfrm>
            <a:off x="1034524" y="4214832"/>
            <a:ext cx="4015843" cy="2169825"/>
          </a:xfrm>
          <a:prstGeom prst="rect">
            <a:avLst/>
          </a:prstGeom>
          <a:noFill/>
        </p:spPr>
        <p:txBody>
          <a:bodyPr wrap="none" rtlCol="0">
            <a:spAutoFit/>
          </a:bodyPr>
          <a:lstStyle/>
          <a:p>
            <a:pPr algn="l">
              <a:lnSpc>
                <a:spcPct val="150000"/>
              </a:lnSpc>
            </a:pPr>
            <a:r>
              <a:rPr lang="en-US" altLang="ko-KR" dirty="0" smtClean="0">
                <a:latin typeface="Arial" pitchFamily="34" charset="0"/>
                <a:cs typeface="Arial" pitchFamily="34" charset="0"/>
              </a:rPr>
              <a:t>Host entity: NPC </a:t>
            </a:r>
          </a:p>
          <a:p>
            <a:pPr algn="l">
              <a:lnSpc>
                <a:spcPct val="150000"/>
              </a:lnSpc>
            </a:pPr>
            <a:r>
              <a:rPr lang="en-US" altLang="ko-KR" dirty="0" smtClean="0">
                <a:latin typeface="Arial" pitchFamily="34" charset="0"/>
                <a:cs typeface="Arial" pitchFamily="34" charset="0"/>
              </a:rPr>
              <a:t>Project type: BOT (23 years)</a:t>
            </a:r>
          </a:p>
          <a:p>
            <a:pPr algn="l">
              <a:lnSpc>
                <a:spcPct val="150000"/>
              </a:lnSpc>
            </a:pPr>
            <a:r>
              <a:rPr lang="en-US" altLang="ko-KR" dirty="0" smtClean="0">
                <a:latin typeface="Arial" pitchFamily="34" charset="0"/>
                <a:cs typeface="Arial" pitchFamily="34" charset="0"/>
              </a:rPr>
              <a:t>Capacity: 1,200MW (600×2 Blocks)</a:t>
            </a:r>
          </a:p>
          <a:p>
            <a:pPr algn="l">
              <a:lnSpc>
                <a:spcPct val="150000"/>
              </a:lnSpc>
            </a:pPr>
            <a:r>
              <a:rPr lang="en-US" altLang="ko-KR" dirty="0" smtClean="0">
                <a:latin typeface="Arial" pitchFamily="34" charset="0"/>
                <a:cs typeface="Arial" pitchFamily="34" charset="0"/>
              </a:rPr>
              <a:t>Fuel: Natural Gas</a:t>
            </a:r>
          </a:p>
          <a:p>
            <a:pPr algn="l">
              <a:lnSpc>
                <a:spcPct val="150000"/>
              </a:lnSpc>
            </a:pPr>
            <a:r>
              <a:rPr lang="en-US" altLang="ko-KR" dirty="0" smtClean="0">
                <a:latin typeface="Arial" pitchFamily="34" charset="0"/>
                <a:cs typeface="Arial" pitchFamily="34" charset="0"/>
              </a:rPr>
              <a:t>Shareholding: 51%</a:t>
            </a:r>
          </a:p>
        </p:txBody>
      </p:sp>
      <p:sp>
        <p:nvSpPr>
          <p:cNvPr id="43" name="타원 42"/>
          <p:cNvSpPr/>
          <p:nvPr/>
        </p:nvSpPr>
        <p:spPr>
          <a:xfrm>
            <a:off x="916313" y="4433907"/>
            <a:ext cx="104775" cy="10477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44" name="타원 43"/>
          <p:cNvSpPr/>
          <p:nvPr/>
        </p:nvSpPr>
        <p:spPr>
          <a:xfrm>
            <a:off x="916313" y="4847530"/>
            <a:ext cx="104775" cy="10477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45" name="타원 44"/>
          <p:cNvSpPr/>
          <p:nvPr/>
        </p:nvSpPr>
        <p:spPr>
          <a:xfrm>
            <a:off x="916313" y="5261153"/>
            <a:ext cx="104775" cy="10477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46" name="타원 45"/>
          <p:cNvSpPr/>
          <p:nvPr/>
        </p:nvSpPr>
        <p:spPr>
          <a:xfrm>
            <a:off x="916313" y="5674776"/>
            <a:ext cx="104775" cy="10477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47" name="타원 46"/>
          <p:cNvSpPr/>
          <p:nvPr/>
        </p:nvSpPr>
        <p:spPr>
          <a:xfrm>
            <a:off x="916313" y="6088399"/>
            <a:ext cx="104775" cy="10477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grpSp>
        <p:nvGrpSpPr>
          <p:cNvPr id="40" name="그룹 39"/>
          <p:cNvGrpSpPr/>
          <p:nvPr/>
        </p:nvGrpSpPr>
        <p:grpSpPr>
          <a:xfrm>
            <a:off x="6427796" y="1546225"/>
            <a:ext cx="2904171" cy="1955886"/>
            <a:chOff x="6427795" y="1546225"/>
            <a:chExt cx="2904171" cy="1955886"/>
          </a:xfrm>
        </p:grpSpPr>
        <p:pic>
          <p:nvPicPr>
            <p:cNvPr id="30" name="Picture 4" descr="19_20021205_admin"/>
            <p:cNvPicPr>
              <a:picLocks noChangeAspect="1" noChangeArrowheads="1"/>
            </p:cNvPicPr>
            <p:nvPr/>
          </p:nvPicPr>
          <p:blipFill>
            <a:blip r:embed="rId3" cstate="print"/>
            <a:srcRect/>
            <a:stretch>
              <a:fillRect/>
            </a:stretch>
          </p:blipFill>
          <p:spPr bwMode="auto">
            <a:xfrm>
              <a:off x="6427795" y="1546225"/>
              <a:ext cx="2663825" cy="1816100"/>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266" name="Picture 2" descr="이미지를 클릭하시면 창이 닫힙니다"/>
            <p:cNvPicPr preferRelativeResize="0">
              <a:picLocks noChangeArrowheads="1"/>
            </p:cNvPicPr>
            <p:nvPr/>
          </p:nvPicPr>
          <p:blipFill>
            <a:blip r:embed="rId4" cstate="print"/>
            <a:srcRect/>
            <a:stretch>
              <a:fillRect/>
            </a:stretch>
          </p:blipFill>
          <p:spPr bwMode="auto">
            <a:xfrm>
              <a:off x="8251966" y="2782111"/>
              <a:ext cx="1080000" cy="720000"/>
            </a:xfrm>
            <a:prstGeom prst="rect">
              <a:avLst/>
            </a:prstGeom>
            <a:ln>
              <a:noFill/>
            </a:ln>
            <a:effectLst>
              <a:reflection blurRad="12700" stA="30000" endPos="30000" dist="5000" dir="5400000" sy="-100000" algn="bl" rotWithShape="0"/>
            </a:effectLst>
            <a:scene3d>
              <a:camera prst="perspectiveContrastingLeftFacing" fov="3000000">
                <a:rot lat="448129" lon="1854850" rev="21566519"/>
              </a:camera>
              <a:lightRig rig="threePt" dir="t">
                <a:rot lat="0" lon="0" rev="2700000"/>
              </a:lightRig>
            </a:scene3d>
            <a:sp3d>
              <a:bevelT w="63500" h="50800"/>
            </a:sp3d>
          </p:spPr>
        </p:pic>
      </p:grpSp>
      <p:grpSp>
        <p:nvGrpSpPr>
          <p:cNvPr id="32" name="그룹 31"/>
          <p:cNvGrpSpPr/>
          <p:nvPr/>
        </p:nvGrpSpPr>
        <p:grpSpPr>
          <a:xfrm>
            <a:off x="6426208" y="4356103"/>
            <a:ext cx="2905759" cy="1945767"/>
            <a:chOff x="6426207" y="4356101"/>
            <a:chExt cx="2905759" cy="1945767"/>
          </a:xfrm>
        </p:grpSpPr>
        <p:pic>
          <p:nvPicPr>
            <p:cNvPr id="31" name="Picture 44" descr="필리핀일리한발전소전경4"/>
            <p:cNvPicPr preferRelativeResize="0">
              <a:picLocks noChangeArrowheads="1"/>
            </p:cNvPicPr>
            <p:nvPr/>
          </p:nvPicPr>
          <p:blipFill>
            <a:blip r:embed="rId5" cstate="print"/>
            <a:srcRect/>
            <a:stretch>
              <a:fillRect/>
            </a:stretch>
          </p:blipFill>
          <p:spPr bwMode="auto">
            <a:xfrm>
              <a:off x="6426207" y="4356101"/>
              <a:ext cx="2665413" cy="1818000"/>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3" name="Picture 2" descr="이미지를 클릭하시면 창이 닫힙니다"/>
            <p:cNvPicPr preferRelativeResize="0">
              <a:picLocks noChangeArrowheads="1"/>
            </p:cNvPicPr>
            <p:nvPr/>
          </p:nvPicPr>
          <p:blipFill>
            <a:blip r:embed="rId4" cstate="print"/>
            <a:srcRect/>
            <a:stretch>
              <a:fillRect/>
            </a:stretch>
          </p:blipFill>
          <p:spPr bwMode="auto">
            <a:xfrm>
              <a:off x="8251966" y="5581868"/>
              <a:ext cx="1080000" cy="720000"/>
            </a:xfrm>
            <a:prstGeom prst="rect">
              <a:avLst/>
            </a:prstGeom>
            <a:ln>
              <a:noFill/>
            </a:ln>
            <a:effectLst>
              <a:reflection blurRad="12700" stA="30000" endPos="30000" dist="5000" dir="5400000" sy="-100000" algn="bl" rotWithShape="0"/>
            </a:effectLst>
            <a:scene3d>
              <a:camera prst="perspectiveContrastingLeftFacing" fov="3000000">
                <a:rot lat="448129" lon="1854850" rev="21566519"/>
              </a:camera>
              <a:lightRig rig="threePt" dir="t">
                <a:rot lat="0" lon="0" rev="2700000"/>
              </a:lightRig>
            </a:scene3d>
            <a:sp3d>
              <a:bevelT w="63500" h="50800"/>
            </a:sp3d>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6"/>
          <p:cNvSpPr txBox="1">
            <a:spLocks noChangeArrowheads="1"/>
          </p:cNvSpPr>
          <p:nvPr/>
        </p:nvSpPr>
        <p:spPr bwMode="auto">
          <a:xfrm>
            <a:off x="157137" y="88920"/>
            <a:ext cx="6173485" cy="55399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l">
              <a:defRPr/>
            </a:pPr>
            <a:r>
              <a:rPr lang="en-US" altLang="ko-KR" sz="3000" dirty="0" smtClean="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rPr>
              <a:t>Project highlights: Generation(2)</a:t>
            </a:r>
          </a:p>
        </p:txBody>
      </p:sp>
      <p:grpSp>
        <p:nvGrpSpPr>
          <p:cNvPr id="36" name="그룹 35"/>
          <p:cNvGrpSpPr/>
          <p:nvPr/>
        </p:nvGrpSpPr>
        <p:grpSpPr>
          <a:xfrm>
            <a:off x="420415" y="990601"/>
            <a:ext cx="9065910" cy="2628974"/>
            <a:chOff x="420415" y="990601"/>
            <a:chExt cx="9065910" cy="2628974"/>
          </a:xfrm>
        </p:grpSpPr>
        <p:sp>
          <p:nvSpPr>
            <p:cNvPr id="29" name="모서리가 둥근 직사각형 28"/>
            <p:cNvSpPr/>
            <p:nvPr/>
          </p:nvSpPr>
          <p:spPr>
            <a:xfrm>
              <a:off x="420690" y="1171575"/>
              <a:ext cx="9011348" cy="2448000"/>
            </a:xfrm>
            <a:prstGeom prst="roundRect">
              <a:avLst>
                <a:gd name="adj" fmla="val 2358"/>
              </a:avLst>
            </a:prstGeom>
            <a:gradFill flip="none" rotWithShape="1">
              <a:gsLst>
                <a:gs pos="0">
                  <a:schemeClr val="bg1">
                    <a:alpha val="60000"/>
                  </a:schemeClr>
                </a:gs>
                <a:gs pos="50000">
                  <a:schemeClr val="bg1"/>
                </a:gs>
                <a:gs pos="100000">
                  <a:schemeClr val="accent1">
                    <a:lumMod val="20000"/>
                    <a:lumOff val="80000"/>
                  </a:schemeClr>
                </a:gs>
              </a:gsLst>
              <a:lin ang="2700000" scaled="1"/>
              <a:tileRect/>
            </a:gradFill>
            <a:ln w="25400" cap="flat" cmpd="sng" algn="ctr">
              <a:gradFill flip="none" rotWithShape="1">
                <a:gsLst>
                  <a:gs pos="0">
                    <a:schemeClr val="tx2">
                      <a:lumMod val="50000"/>
                    </a:schemeClr>
                  </a:gs>
                  <a:gs pos="50000">
                    <a:schemeClr val="accent1">
                      <a:lumMod val="75000"/>
                    </a:schemeClr>
                  </a:gs>
                  <a:gs pos="100000">
                    <a:schemeClr val="tx2">
                      <a:lumMod val="40000"/>
                      <a:lumOff val="60000"/>
                    </a:schemeClr>
                  </a:gs>
                </a:gsLst>
                <a:lin ang="5400000" scaled="1"/>
                <a:tileRect/>
              </a:gradFill>
              <a:prstDash val="solid"/>
            </a:ln>
            <a:effectLst>
              <a:glow rad="63500">
                <a:schemeClr val="accent1">
                  <a:satMod val="175000"/>
                  <a:alpha val="40000"/>
                </a:schemeClr>
              </a:glo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Text" lastClr="000000"/>
                </a:solidFill>
                <a:effectLst/>
                <a:uLnTx/>
                <a:uFillTx/>
                <a:latin typeface="Arial" pitchFamily="34" charset="0"/>
                <a:ea typeface="맑은 고딕"/>
                <a:cs typeface="Arial" pitchFamily="34" charset="0"/>
              </a:endParaRPr>
            </a:p>
          </p:txBody>
        </p:sp>
        <p:sp>
          <p:nvSpPr>
            <p:cNvPr id="30" name="직사각형 29"/>
            <p:cNvSpPr/>
            <p:nvPr/>
          </p:nvSpPr>
          <p:spPr bwMode="auto">
            <a:xfrm>
              <a:off x="420415" y="1197745"/>
              <a:ext cx="9065910" cy="145280"/>
            </a:xfrm>
            <a:prstGeom prst="rect">
              <a:avLst/>
            </a:prstGeom>
            <a:gradFill flip="none" rotWithShape="1">
              <a:gsLst>
                <a:gs pos="0">
                  <a:sysClr val="window" lastClr="FFFFFF">
                    <a:alpha val="0"/>
                  </a:sysClr>
                </a:gs>
                <a:gs pos="50000">
                  <a:schemeClr val="tx2">
                    <a:lumMod val="60000"/>
                    <a:lumOff val="40000"/>
                  </a:schemeClr>
                </a:gs>
                <a:gs pos="100000">
                  <a:sysClr val="window" lastClr="FFFFFF">
                    <a:alpha val="0"/>
                  </a:sysClr>
                </a:gs>
              </a:gsLst>
              <a:lin ang="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 lastClr="FFFFFF"/>
                </a:solidFill>
                <a:effectLst/>
                <a:uLnTx/>
                <a:uFillTx/>
                <a:latin typeface="Arial" pitchFamily="34" charset="0"/>
                <a:ea typeface="맑은 고딕"/>
                <a:cs typeface="Arial" pitchFamily="34" charset="0"/>
              </a:endParaRPr>
            </a:p>
          </p:txBody>
        </p:sp>
        <p:grpSp>
          <p:nvGrpSpPr>
            <p:cNvPr id="2" name="그룹 31"/>
            <p:cNvGrpSpPr/>
            <p:nvPr/>
          </p:nvGrpSpPr>
          <p:grpSpPr>
            <a:xfrm>
              <a:off x="588570" y="990601"/>
              <a:ext cx="4354909" cy="400050"/>
              <a:chOff x="588566" y="990601"/>
              <a:chExt cx="4354909" cy="400050"/>
            </a:xfrm>
          </p:grpSpPr>
          <p:sp>
            <p:nvSpPr>
              <p:cNvPr id="33" name="오각형 32"/>
              <p:cNvSpPr/>
              <p:nvPr/>
            </p:nvSpPr>
            <p:spPr>
              <a:xfrm>
                <a:off x="588566" y="990601"/>
                <a:ext cx="4354909" cy="400050"/>
              </a:xfrm>
              <a:prstGeom prst="homePlate">
                <a:avLst/>
              </a:prstGeom>
              <a:gradFill flip="none" rotWithShape="1">
                <a:gsLst>
                  <a:gs pos="0">
                    <a:srgbClr val="002060"/>
                  </a:gs>
                  <a:gs pos="50000">
                    <a:srgbClr val="0070C0"/>
                  </a:gs>
                  <a:gs pos="100000">
                    <a:srgbClr val="00B0F0"/>
                  </a:gs>
                </a:gsLst>
                <a:lin ang="0" scaled="1"/>
                <a:tileRect/>
              </a:gradFill>
              <a:ln>
                <a:solidFill>
                  <a:schemeClr val="bg1"/>
                </a:solidFill>
              </a:ln>
              <a:effectLst>
                <a:reflection blurRad="6350" stA="52000" endA="300" endPos="350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sp>
            <p:nvSpPr>
              <p:cNvPr id="34" name="모서리가 둥근 직사각형 33"/>
              <p:cNvSpPr/>
              <p:nvPr/>
            </p:nvSpPr>
            <p:spPr>
              <a:xfrm>
                <a:off x="637311" y="1046196"/>
                <a:ext cx="378090" cy="268254"/>
              </a:xfrm>
              <a:prstGeom prst="roundRect">
                <a:avLst>
                  <a:gd name="adj" fmla="val 0"/>
                </a:avLst>
              </a:prstGeom>
              <a:gradFill flip="none" rotWithShape="1">
                <a:gsLst>
                  <a:gs pos="0">
                    <a:schemeClr val="bg1"/>
                  </a:gs>
                  <a:gs pos="50000">
                    <a:schemeClr val="bg1">
                      <a:alpha val="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sp>
            <p:nvSpPr>
              <p:cNvPr id="35" name="TextBox 34"/>
              <p:cNvSpPr txBox="1"/>
              <p:nvPr/>
            </p:nvSpPr>
            <p:spPr>
              <a:xfrm>
                <a:off x="736487" y="1003510"/>
                <a:ext cx="3897221" cy="353943"/>
              </a:xfrm>
              <a:prstGeom prst="rect">
                <a:avLst/>
              </a:prstGeom>
              <a:noFill/>
            </p:spPr>
            <p:txBody>
              <a:bodyPr wrap="none" rtlCol="0">
                <a:spAutoFit/>
              </a:bodyPr>
              <a:lstStyle/>
              <a:p>
                <a:pPr lvl="0" algn="l" fontAlgn="auto" latinLnBrk="0">
                  <a:spcBef>
                    <a:spcPts val="0"/>
                  </a:spcBef>
                  <a:spcAft>
                    <a:spcPts val="0"/>
                  </a:spcAft>
                  <a:defRPr/>
                </a:pPr>
                <a:r>
                  <a:rPr kumimoji="0" lang="en-US" altLang="ko-KR" sz="1700"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Shanxi Joint Venture Project: China</a:t>
                </a:r>
              </a:p>
            </p:txBody>
          </p:sp>
        </p:grpSp>
        <p:grpSp>
          <p:nvGrpSpPr>
            <p:cNvPr id="3" name="그룹 41"/>
            <p:cNvGrpSpPr/>
            <p:nvPr/>
          </p:nvGrpSpPr>
          <p:grpSpPr>
            <a:xfrm>
              <a:off x="916308" y="1400178"/>
              <a:ext cx="5398825" cy="2169825"/>
              <a:chOff x="695325" y="1400175"/>
              <a:chExt cx="5398826" cy="2169825"/>
            </a:xfrm>
          </p:grpSpPr>
          <p:sp>
            <p:nvSpPr>
              <p:cNvPr id="43" name="TextBox 42"/>
              <p:cNvSpPr txBox="1"/>
              <p:nvPr/>
            </p:nvSpPr>
            <p:spPr>
              <a:xfrm>
                <a:off x="813537" y="1400175"/>
                <a:ext cx="5280614" cy="2169825"/>
              </a:xfrm>
              <a:prstGeom prst="rect">
                <a:avLst/>
              </a:prstGeom>
              <a:noFill/>
            </p:spPr>
            <p:txBody>
              <a:bodyPr wrap="none" rtlCol="0">
                <a:spAutoFit/>
              </a:bodyPr>
              <a:lstStyle/>
              <a:p>
                <a:pPr algn="l">
                  <a:lnSpc>
                    <a:spcPct val="150000"/>
                  </a:lnSpc>
                </a:pPr>
                <a:r>
                  <a:rPr lang="en-US" altLang="ko-KR" dirty="0" smtClean="0">
                    <a:latin typeface="Arial" pitchFamily="34" charset="0"/>
                    <a:cs typeface="Arial" pitchFamily="34" charset="0"/>
                  </a:rPr>
                  <a:t>Host Entity: SIEG </a:t>
                </a:r>
                <a:r>
                  <a:rPr lang="en-US" altLang="ko-KR" sz="1400" dirty="0" smtClean="0">
                    <a:latin typeface="Arial" pitchFamily="34" charset="0"/>
                    <a:cs typeface="Arial" pitchFamily="34" charset="0"/>
                  </a:rPr>
                  <a:t>(Shanxi International Energy Group) </a:t>
                </a:r>
                <a:endParaRPr lang="en-US" altLang="ko-KR" dirty="0" smtClean="0">
                  <a:latin typeface="Arial" pitchFamily="34" charset="0"/>
                  <a:cs typeface="Arial" pitchFamily="34" charset="0"/>
                </a:endParaRPr>
              </a:p>
              <a:p>
                <a:pPr algn="l">
                  <a:lnSpc>
                    <a:spcPct val="150000"/>
                  </a:lnSpc>
                </a:pPr>
                <a:r>
                  <a:rPr lang="en-US" altLang="ko-KR" dirty="0" smtClean="0">
                    <a:latin typeface="Arial" pitchFamily="34" charset="0"/>
                    <a:cs typeface="Arial" pitchFamily="34" charset="0"/>
                  </a:rPr>
                  <a:t>Project Type </a:t>
                </a:r>
              </a:p>
              <a:p>
                <a:pPr algn="l">
                  <a:lnSpc>
                    <a:spcPct val="150000"/>
                  </a:lnSpc>
                </a:pPr>
                <a:endParaRPr lang="en-US" altLang="ko-KR" dirty="0" smtClean="0">
                  <a:latin typeface="Arial" pitchFamily="34" charset="0"/>
                  <a:cs typeface="Arial" pitchFamily="34" charset="0"/>
                </a:endParaRPr>
              </a:p>
              <a:p>
                <a:pPr algn="l">
                  <a:lnSpc>
                    <a:spcPct val="150000"/>
                  </a:lnSpc>
                </a:pPr>
                <a:endParaRPr lang="en-US" altLang="ko-KR" dirty="0" smtClean="0">
                  <a:latin typeface="Arial" pitchFamily="34" charset="0"/>
                  <a:cs typeface="Arial" pitchFamily="34" charset="0"/>
                </a:endParaRPr>
              </a:p>
              <a:p>
                <a:pPr algn="l">
                  <a:lnSpc>
                    <a:spcPct val="150000"/>
                  </a:lnSpc>
                </a:pPr>
                <a:r>
                  <a:rPr lang="en-US" altLang="ko-KR" dirty="0" smtClean="0">
                    <a:latin typeface="Arial" pitchFamily="34" charset="0"/>
                    <a:cs typeface="Arial" pitchFamily="34" charset="0"/>
                  </a:rPr>
                  <a:t>Shareholding: 34%</a:t>
                </a:r>
              </a:p>
            </p:txBody>
          </p:sp>
          <p:sp>
            <p:nvSpPr>
              <p:cNvPr id="44" name="타원 43"/>
              <p:cNvSpPr/>
              <p:nvPr/>
            </p:nvSpPr>
            <p:spPr>
              <a:xfrm>
                <a:off x="695325" y="1619250"/>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sp>
            <p:nvSpPr>
              <p:cNvPr id="45" name="타원 44"/>
              <p:cNvSpPr/>
              <p:nvPr/>
            </p:nvSpPr>
            <p:spPr>
              <a:xfrm>
                <a:off x="695325" y="2032873"/>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sp>
            <p:nvSpPr>
              <p:cNvPr id="48" name="타원 47"/>
              <p:cNvSpPr/>
              <p:nvPr/>
            </p:nvSpPr>
            <p:spPr>
              <a:xfrm>
                <a:off x="695325" y="3273742"/>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sp>
            <p:nvSpPr>
              <p:cNvPr id="55" name="TextBox 54"/>
              <p:cNvSpPr txBox="1"/>
              <p:nvPr/>
            </p:nvSpPr>
            <p:spPr>
              <a:xfrm>
                <a:off x="813537" y="2188712"/>
                <a:ext cx="4309771" cy="1015663"/>
              </a:xfrm>
              <a:prstGeom prst="rect">
                <a:avLst/>
              </a:prstGeom>
              <a:noFill/>
            </p:spPr>
            <p:txBody>
              <a:bodyPr wrap="none" rtlCol="0">
                <a:spAutoFit/>
              </a:bodyPr>
              <a:lstStyle/>
              <a:p>
                <a:pPr algn="l"/>
                <a:r>
                  <a:rPr lang="en-US" altLang="ko-KR" sz="1500" dirty="0" smtClean="0">
                    <a:solidFill>
                      <a:schemeClr val="accent1">
                        <a:lumMod val="75000"/>
                      </a:schemeClr>
                    </a:solidFill>
                    <a:latin typeface="Arial" pitchFamily="34" charset="0"/>
                    <a:cs typeface="Arial" pitchFamily="34" charset="0"/>
                  </a:rPr>
                  <a:t>- Joint Venture(SIEG-KEPCO-Deutsche Bank-</a:t>
                </a:r>
              </a:p>
              <a:p>
                <a:pPr algn="l"/>
                <a:r>
                  <a:rPr lang="en-US" altLang="ko-KR" sz="1500" dirty="0" smtClean="0">
                    <a:solidFill>
                      <a:schemeClr val="accent1">
                        <a:lumMod val="75000"/>
                      </a:schemeClr>
                    </a:solidFill>
                    <a:latin typeface="Arial" pitchFamily="34" charset="0"/>
                    <a:cs typeface="Arial" pitchFamily="34" charset="0"/>
                  </a:rPr>
                  <a:t>   Japan consortium)for 50 years </a:t>
                </a:r>
              </a:p>
              <a:p>
                <a:pPr algn="l"/>
                <a:r>
                  <a:rPr lang="en-US" altLang="ko-KR" sz="1500" dirty="0" smtClean="0">
                    <a:solidFill>
                      <a:schemeClr val="accent1">
                        <a:lumMod val="75000"/>
                      </a:schemeClr>
                    </a:solidFill>
                    <a:latin typeface="Arial" pitchFamily="34" charset="0"/>
                    <a:cs typeface="Arial" pitchFamily="34" charset="0"/>
                  </a:rPr>
                  <a:t>- Total Generation Capacity : 13,439MW </a:t>
                </a:r>
              </a:p>
              <a:p>
                <a:pPr algn="l"/>
                <a:r>
                  <a:rPr lang="en-US" altLang="ko-KR" sz="1500" dirty="0" smtClean="0">
                    <a:solidFill>
                      <a:schemeClr val="accent1">
                        <a:lumMod val="75000"/>
                      </a:schemeClr>
                    </a:solidFill>
                    <a:latin typeface="Arial" pitchFamily="34" charset="0"/>
                    <a:cs typeface="Arial" pitchFamily="34" charset="0"/>
                  </a:rPr>
                  <a:t>- Development of 9 Coal Mines</a:t>
                </a:r>
              </a:p>
            </p:txBody>
          </p:sp>
        </p:grpSp>
        <p:grpSp>
          <p:nvGrpSpPr>
            <p:cNvPr id="31" name="그룹 30"/>
            <p:cNvGrpSpPr/>
            <p:nvPr/>
          </p:nvGrpSpPr>
          <p:grpSpPr>
            <a:xfrm>
              <a:off x="6445956" y="1478847"/>
              <a:ext cx="2886010" cy="2023264"/>
              <a:chOff x="6445956" y="1478847"/>
              <a:chExt cx="2886010" cy="2023264"/>
            </a:xfrm>
          </p:grpSpPr>
          <p:pic>
            <p:nvPicPr>
              <p:cNvPr id="40" name="Picture 2" descr="C:\Documents and Settings\Administrator\My Documents\My Pictures\중국사진\사진 028.jpg"/>
              <p:cNvPicPr>
                <a:picLocks noChangeAspect="1" noChangeArrowheads="1"/>
              </p:cNvPicPr>
              <p:nvPr/>
            </p:nvPicPr>
            <p:blipFill>
              <a:blip r:embed="rId3" cstate="print"/>
              <a:srcRect/>
              <a:stretch>
                <a:fillRect/>
              </a:stretch>
            </p:blipFill>
            <p:spPr bwMode="auto">
              <a:xfrm rot="21196241">
                <a:off x="6445956" y="1478847"/>
                <a:ext cx="2664178" cy="18513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0" name="Picture 41" descr="china"/>
              <p:cNvPicPr preferRelativeResize="0">
                <a:picLocks noChangeArrowheads="1"/>
              </p:cNvPicPr>
              <p:nvPr/>
            </p:nvPicPr>
            <p:blipFill>
              <a:blip r:embed="rId4" cstate="print"/>
              <a:srcRect/>
              <a:stretch>
                <a:fillRect/>
              </a:stretch>
            </p:blipFill>
            <p:spPr bwMode="auto">
              <a:xfrm>
                <a:off x="8251966" y="2782111"/>
                <a:ext cx="1080000" cy="720000"/>
              </a:xfrm>
              <a:prstGeom prst="rect">
                <a:avLst/>
              </a:prstGeom>
              <a:ln>
                <a:noFill/>
              </a:ln>
              <a:effectLst>
                <a:reflection blurRad="12700" stA="30000" endPos="30000" dist="5000" dir="5400000" sy="-100000" algn="bl" rotWithShape="0"/>
              </a:effectLst>
              <a:scene3d>
                <a:camera prst="perspectiveContrastingLeftFacing" fov="3000000">
                  <a:rot lat="448129" lon="1854850" rev="21566519"/>
                </a:camera>
                <a:lightRig rig="threePt" dir="t">
                  <a:rot lat="0" lon="0" rev="2700000"/>
                </a:lightRig>
              </a:scene3d>
              <a:sp3d>
                <a:bevelT w="63500" h="50800"/>
              </a:sp3d>
            </p:spPr>
          </p:pic>
        </p:grpSp>
      </p:grpSp>
      <p:grpSp>
        <p:nvGrpSpPr>
          <p:cNvPr id="37" name="그룹 36"/>
          <p:cNvGrpSpPr/>
          <p:nvPr/>
        </p:nvGrpSpPr>
        <p:grpSpPr>
          <a:xfrm>
            <a:off x="417126" y="3768667"/>
            <a:ext cx="9011348" cy="2610106"/>
            <a:chOff x="417125" y="3768667"/>
            <a:chExt cx="9011348" cy="2610106"/>
          </a:xfrm>
        </p:grpSpPr>
        <p:sp>
          <p:nvSpPr>
            <p:cNvPr id="56" name="모서리가 둥근 직사각형 55"/>
            <p:cNvSpPr/>
            <p:nvPr/>
          </p:nvSpPr>
          <p:spPr>
            <a:xfrm>
              <a:off x="417125" y="3930773"/>
              <a:ext cx="9011348" cy="2448000"/>
            </a:xfrm>
            <a:prstGeom prst="roundRect">
              <a:avLst>
                <a:gd name="adj" fmla="val 2358"/>
              </a:avLst>
            </a:prstGeom>
            <a:gradFill flip="none" rotWithShape="1">
              <a:gsLst>
                <a:gs pos="0">
                  <a:schemeClr val="bg1">
                    <a:alpha val="60000"/>
                  </a:schemeClr>
                </a:gs>
                <a:gs pos="50000">
                  <a:schemeClr val="bg1"/>
                </a:gs>
                <a:gs pos="100000">
                  <a:srgbClr val="D6EDBD"/>
                </a:gs>
              </a:gsLst>
              <a:lin ang="2700000" scaled="1"/>
              <a:tileRect/>
            </a:gradFill>
            <a:ln w="25400" cap="flat" cmpd="sng" algn="ctr">
              <a:gradFill flip="none" rotWithShape="1">
                <a:gsLst>
                  <a:gs pos="0">
                    <a:srgbClr val="002200"/>
                  </a:gs>
                  <a:gs pos="50000">
                    <a:srgbClr val="00B050"/>
                  </a:gs>
                  <a:gs pos="100000">
                    <a:srgbClr val="92D050"/>
                  </a:gs>
                </a:gsLst>
                <a:lin ang="5400000" scaled="1"/>
                <a:tileRect/>
              </a:gradFill>
              <a:prstDash val="solid"/>
            </a:ln>
            <a:effectLst>
              <a:glow rad="63500">
                <a:schemeClr val="accent3">
                  <a:satMod val="175000"/>
                  <a:alpha val="40000"/>
                </a:schemeClr>
              </a:glow>
            </a:effectLst>
          </p:spPr>
          <p:txBody>
            <a:bodyPr anchor="ctr"/>
            <a:lstStyle/>
            <a:p>
              <a:pPr fontAlgn="auto" latinLnBrk="0">
                <a:spcBef>
                  <a:spcPts val="0"/>
                </a:spcBef>
                <a:spcAft>
                  <a:spcPts val="0"/>
                </a:spcAft>
                <a:defRPr/>
              </a:pPr>
              <a:endParaRPr kumimoji="0" lang="ko-KR" altLang="en-US" b="0" kern="0">
                <a:solidFill>
                  <a:sysClr val="windowText" lastClr="000000"/>
                </a:solidFill>
                <a:latin typeface="Arial" pitchFamily="34" charset="0"/>
                <a:ea typeface="맑은 고딕"/>
                <a:cs typeface="Arial" pitchFamily="34" charset="0"/>
              </a:endParaRPr>
            </a:p>
          </p:txBody>
        </p:sp>
        <p:sp>
          <p:nvSpPr>
            <p:cNvPr id="61" name="TextBox 60"/>
            <p:cNvSpPr txBox="1"/>
            <p:nvPr/>
          </p:nvSpPr>
          <p:spPr>
            <a:xfrm>
              <a:off x="1033241" y="4154702"/>
              <a:ext cx="5592108" cy="2169825"/>
            </a:xfrm>
            <a:prstGeom prst="rect">
              <a:avLst/>
            </a:prstGeom>
            <a:noFill/>
          </p:spPr>
          <p:txBody>
            <a:bodyPr wrap="none" rtlCol="0">
              <a:spAutoFit/>
            </a:bodyPr>
            <a:lstStyle/>
            <a:p>
              <a:pPr algn="l">
                <a:lnSpc>
                  <a:spcPct val="150000"/>
                </a:lnSpc>
              </a:pPr>
              <a:r>
                <a:rPr lang="en-US" altLang="ko-KR" dirty="0" smtClean="0">
                  <a:latin typeface="Arial" pitchFamily="34" charset="0"/>
                  <a:cs typeface="Arial" pitchFamily="34" charset="0"/>
                </a:rPr>
                <a:t>Host entity: KEPCO SPC POWER CORPORATION</a:t>
              </a:r>
            </a:p>
            <a:p>
              <a:pPr algn="l">
                <a:lnSpc>
                  <a:spcPct val="150000"/>
                </a:lnSpc>
              </a:pPr>
              <a:r>
                <a:rPr lang="en-US" altLang="ko-KR" dirty="0" smtClean="0">
                  <a:latin typeface="Arial" pitchFamily="34" charset="0"/>
                  <a:cs typeface="Arial" pitchFamily="34" charset="0"/>
                </a:rPr>
                <a:t>Project type: BOO (25 years)</a:t>
              </a:r>
            </a:p>
            <a:p>
              <a:pPr algn="l">
                <a:lnSpc>
                  <a:spcPct val="150000"/>
                </a:lnSpc>
              </a:pPr>
              <a:r>
                <a:rPr lang="en-US" altLang="ko-KR" dirty="0" smtClean="0">
                  <a:latin typeface="Arial" pitchFamily="34" charset="0"/>
                  <a:cs typeface="Arial" pitchFamily="34" charset="0"/>
                </a:rPr>
                <a:t>Capacity: 200MW</a:t>
              </a:r>
            </a:p>
            <a:p>
              <a:pPr algn="l">
                <a:lnSpc>
                  <a:spcPct val="150000"/>
                </a:lnSpc>
              </a:pPr>
              <a:r>
                <a:rPr lang="en-US" altLang="ko-KR" dirty="0" smtClean="0">
                  <a:latin typeface="Arial" pitchFamily="34" charset="0"/>
                  <a:cs typeface="Arial" pitchFamily="34" charset="0"/>
                </a:rPr>
                <a:t>Fuel: Coal</a:t>
              </a:r>
            </a:p>
            <a:p>
              <a:pPr algn="l">
                <a:lnSpc>
                  <a:spcPct val="150000"/>
                </a:lnSpc>
              </a:pPr>
              <a:r>
                <a:rPr lang="en-US" altLang="ko-KR" dirty="0" smtClean="0">
                  <a:latin typeface="Arial" pitchFamily="34" charset="0"/>
                  <a:cs typeface="Arial" pitchFamily="34" charset="0"/>
                </a:rPr>
                <a:t>Shareholding: 60%</a:t>
              </a:r>
            </a:p>
          </p:txBody>
        </p:sp>
        <p:sp>
          <p:nvSpPr>
            <p:cNvPr id="62" name="타원 61"/>
            <p:cNvSpPr/>
            <p:nvPr/>
          </p:nvSpPr>
          <p:spPr>
            <a:xfrm>
              <a:off x="915033" y="4787401"/>
              <a:ext cx="104775" cy="10477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63" name="타원 62"/>
            <p:cNvSpPr/>
            <p:nvPr/>
          </p:nvSpPr>
          <p:spPr>
            <a:xfrm>
              <a:off x="915033" y="5201024"/>
              <a:ext cx="104775" cy="10477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64" name="타원 63"/>
            <p:cNvSpPr/>
            <p:nvPr/>
          </p:nvSpPr>
          <p:spPr>
            <a:xfrm>
              <a:off x="915033" y="5614647"/>
              <a:ext cx="104775" cy="10477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65" name="타원 64"/>
            <p:cNvSpPr/>
            <p:nvPr/>
          </p:nvSpPr>
          <p:spPr>
            <a:xfrm>
              <a:off x="915033" y="6028270"/>
              <a:ext cx="104775" cy="10477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grpSp>
          <p:nvGrpSpPr>
            <p:cNvPr id="32" name="그룹 31"/>
            <p:cNvGrpSpPr/>
            <p:nvPr/>
          </p:nvGrpSpPr>
          <p:grpSpPr>
            <a:xfrm>
              <a:off x="6354687" y="4479729"/>
              <a:ext cx="2976001" cy="1762012"/>
              <a:chOff x="6354687" y="4479729"/>
              <a:chExt cx="2976001" cy="1762012"/>
            </a:xfrm>
          </p:grpSpPr>
          <p:pic>
            <p:nvPicPr>
              <p:cNvPr id="57" name="그림 56" descr="세부.bmp"/>
              <p:cNvPicPr>
                <a:picLocks noChangeAspect="1"/>
              </p:cNvPicPr>
              <p:nvPr/>
            </p:nvPicPr>
            <p:blipFill>
              <a:blip r:embed="rId5" cstate="print"/>
              <a:stretch>
                <a:fillRect/>
              </a:stretch>
            </p:blipFill>
            <p:spPr>
              <a:xfrm>
                <a:off x="6354687" y="4479729"/>
                <a:ext cx="2773973" cy="1664000"/>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6" name="Picture 2" descr="이미지를 클릭하시면 창이 닫힙니다"/>
              <p:cNvPicPr preferRelativeResize="0">
                <a:picLocks noChangeArrowheads="1"/>
              </p:cNvPicPr>
              <p:nvPr/>
            </p:nvPicPr>
            <p:blipFill>
              <a:blip r:embed="rId6" cstate="print"/>
              <a:srcRect/>
              <a:stretch>
                <a:fillRect/>
              </a:stretch>
            </p:blipFill>
            <p:spPr bwMode="auto">
              <a:xfrm>
                <a:off x="8250688" y="5521741"/>
                <a:ext cx="1080000" cy="720000"/>
              </a:xfrm>
              <a:prstGeom prst="rect">
                <a:avLst/>
              </a:prstGeom>
              <a:ln>
                <a:noFill/>
              </a:ln>
              <a:effectLst>
                <a:reflection blurRad="12700" stA="30000" endPos="30000" dist="5000" dir="5400000" sy="-100000" algn="bl" rotWithShape="0"/>
              </a:effectLst>
              <a:scene3d>
                <a:camera prst="perspectiveContrastingLeftFacing" fov="3000000">
                  <a:rot lat="448129" lon="1854850" rev="21566519"/>
                </a:camera>
                <a:lightRig rig="threePt" dir="t">
                  <a:rot lat="0" lon="0" rev="2700000"/>
                </a:lightRig>
              </a:scene3d>
              <a:sp3d>
                <a:bevelT w="63500" h="50800"/>
              </a:sp3d>
            </p:spPr>
          </p:pic>
        </p:grpSp>
        <p:grpSp>
          <p:nvGrpSpPr>
            <p:cNvPr id="4" name="그룹 66"/>
            <p:cNvGrpSpPr/>
            <p:nvPr/>
          </p:nvGrpSpPr>
          <p:grpSpPr>
            <a:xfrm>
              <a:off x="577717" y="3768667"/>
              <a:ext cx="3634134" cy="400050"/>
              <a:chOff x="607127" y="3802554"/>
              <a:chExt cx="3634134" cy="400050"/>
            </a:xfrm>
          </p:grpSpPr>
          <p:sp>
            <p:nvSpPr>
              <p:cNvPr id="68" name="오각형 67"/>
              <p:cNvSpPr/>
              <p:nvPr/>
            </p:nvSpPr>
            <p:spPr>
              <a:xfrm>
                <a:off x="607127" y="3802554"/>
                <a:ext cx="3634134" cy="400050"/>
              </a:xfrm>
              <a:prstGeom prst="homePlate">
                <a:avLst/>
              </a:prstGeom>
              <a:gradFill flip="none" rotWithShape="1">
                <a:gsLst>
                  <a:gs pos="0">
                    <a:srgbClr val="002200"/>
                  </a:gs>
                  <a:gs pos="50000">
                    <a:srgbClr val="007E39"/>
                  </a:gs>
                  <a:gs pos="100000">
                    <a:srgbClr val="92D050"/>
                  </a:gs>
                </a:gsLst>
                <a:lin ang="0" scaled="1"/>
                <a:tileRect/>
              </a:gradFill>
              <a:ln>
                <a:solidFill>
                  <a:schemeClr val="bg1"/>
                </a:solidFill>
              </a:ln>
              <a:effectLst>
                <a:reflection blurRad="6350" stA="52000" endA="300" endPos="350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a:latin typeface="Arial" pitchFamily="34" charset="0"/>
                  <a:cs typeface="Arial" pitchFamily="34" charset="0"/>
                </a:endParaRPr>
              </a:p>
            </p:txBody>
          </p:sp>
          <p:sp>
            <p:nvSpPr>
              <p:cNvPr id="69" name="모서리가 둥근 직사각형 68"/>
              <p:cNvSpPr/>
              <p:nvPr/>
            </p:nvSpPr>
            <p:spPr>
              <a:xfrm>
                <a:off x="665599" y="3858149"/>
                <a:ext cx="378090" cy="268254"/>
              </a:xfrm>
              <a:prstGeom prst="roundRect">
                <a:avLst>
                  <a:gd name="adj" fmla="val 0"/>
                </a:avLst>
              </a:prstGeom>
              <a:gradFill flip="none" rotWithShape="1">
                <a:gsLst>
                  <a:gs pos="0">
                    <a:schemeClr val="bg1"/>
                  </a:gs>
                  <a:gs pos="50000">
                    <a:schemeClr val="bg1">
                      <a:alpha val="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0" name="TextBox 69"/>
              <p:cNvSpPr txBox="1"/>
              <p:nvPr/>
            </p:nvSpPr>
            <p:spPr>
              <a:xfrm>
                <a:off x="736486" y="3815082"/>
                <a:ext cx="2890535" cy="353943"/>
              </a:xfrm>
              <a:prstGeom prst="rect">
                <a:avLst/>
              </a:prstGeom>
              <a:noFill/>
            </p:spPr>
            <p:txBody>
              <a:bodyPr wrap="none" rtlCol="0">
                <a:spAutoFit/>
              </a:bodyPr>
              <a:lstStyle/>
              <a:p>
                <a:pPr lvl="0" algn="l" fontAlgn="auto" latinLnBrk="0">
                  <a:spcBef>
                    <a:spcPts val="0"/>
                  </a:spcBef>
                  <a:spcAft>
                    <a:spcPts val="0"/>
                  </a:spcAft>
                  <a:defRPr/>
                </a:pPr>
                <a:r>
                  <a:rPr kumimoji="0" lang="en-US" altLang="ko-KR" sz="1700"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Cebu Project:  Philippines</a:t>
                </a:r>
              </a:p>
            </p:txBody>
          </p:sp>
        </p:grpSp>
        <p:sp>
          <p:nvSpPr>
            <p:cNvPr id="71" name="타원 70"/>
            <p:cNvSpPr/>
            <p:nvPr/>
          </p:nvSpPr>
          <p:spPr>
            <a:xfrm>
              <a:off x="886898" y="4400018"/>
              <a:ext cx="104775" cy="10477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AutoShape 2" descr="PIC84.gif"/>
          <p:cNvSpPr>
            <a:spLocks noChangeAspect="1" noChangeArrowheads="1"/>
          </p:cNvSpPr>
          <p:nvPr/>
        </p:nvSpPr>
        <p:spPr bwMode="auto">
          <a:xfrm>
            <a:off x="130174"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ko-KR" altLang="en-US"/>
          </a:p>
        </p:txBody>
      </p:sp>
      <p:sp>
        <p:nvSpPr>
          <p:cNvPr id="141316" name="AutoShape 4" descr="PIC8D.gif"/>
          <p:cNvSpPr>
            <a:spLocks noChangeAspect="1" noChangeArrowheads="1"/>
          </p:cNvSpPr>
          <p:nvPr/>
        </p:nvSpPr>
        <p:spPr bwMode="auto">
          <a:xfrm>
            <a:off x="130174"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ko-KR" altLang="en-US"/>
          </a:p>
        </p:txBody>
      </p:sp>
      <p:sp>
        <p:nvSpPr>
          <p:cNvPr id="141318" name="AutoShape 6" descr="PIC95.gif"/>
          <p:cNvSpPr>
            <a:spLocks noChangeAspect="1" noChangeArrowheads="1"/>
          </p:cNvSpPr>
          <p:nvPr/>
        </p:nvSpPr>
        <p:spPr bwMode="auto">
          <a:xfrm>
            <a:off x="130174"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ko-KR" altLang="en-US"/>
          </a:p>
        </p:txBody>
      </p:sp>
      <p:sp>
        <p:nvSpPr>
          <p:cNvPr id="141320" name="AutoShape 8" descr="PIC9E.gif"/>
          <p:cNvSpPr>
            <a:spLocks noChangeAspect="1" noChangeArrowheads="1"/>
          </p:cNvSpPr>
          <p:nvPr/>
        </p:nvSpPr>
        <p:spPr bwMode="auto">
          <a:xfrm>
            <a:off x="130174"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ko-KR" altLang="en-US"/>
          </a:p>
        </p:txBody>
      </p:sp>
      <p:sp>
        <p:nvSpPr>
          <p:cNvPr id="141322" name="AutoShape 10" descr="PICA6.gif"/>
          <p:cNvSpPr>
            <a:spLocks noChangeAspect="1" noChangeArrowheads="1"/>
          </p:cNvSpPr>
          <p:nvPr/>
        </p:nvSpPr>
        <p:spPr bwMode="auto">
          <a:xfrm>
            <a:off x="130174"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ko-KR" altLang="en-US"/>
          </a:p>
        </p:txBody>
      </p:sp>
      <p:sp>
        <p:nvSpPr>
          <p:cNvPr id="16" name="Text Box 6"/>
          <p:cNvSpPr txBox="1">
            <a:spLocks noChangeArrowheads="1"/>
          </p:cNvSpPr>
          <p:nvPr/>
        </p:nvSpPr>
        <p:spPr bwMode="auto">
          <a:xfrm>
            <a:off x="157137" y="88920"/>
            <a:ext cx="6173485" cy="55399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l">
              <a:defRPr/>
            </a:pPr>
            <a:r>
              <a:rPr lang="en-US" altLang="ko-KR" sz="3000" dirty="0" smtClean="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rPr>
              <a:t>Project highlights: Generation(3)</a:t>
            </a:r>
          </a:p>
        </p:txBody>
      </p:sp>
      <p:sp>
        <p:nvSpPr>
          <p:cNvPr id="17" name="모서리가 둥근 직사각형 16"/>
          <p:cNvSpPr/>
          <p:nvPr/>
        </p:nvSpPr>
        <p:spPr>
          <a:xfrm>
            <a:off x="420690" y="1171575"/>
            <a:ext cx="9011348" cy="2448000"/>
          </a:xfrm>
          <a:prstGeom prst="roundRect">
            <a:avLst>
              <a:gd name="adj" fmla="val 2358"/>
            </a:avLst>
          </a:prstGeom>
          <a:gradFill flip="none" rotWithShape="1">
            <a:gsLst>
              <a:gs pos="0">
                <a:schemeClr val="bg1">
                  <a:alpha val="60000"/>
                </a:schemeClr>
              </a:gs>
              <a:gs pos="50000">
                <a:schemeClr val="bg1"/>
              </a:gs>
              <a:gs pos="100000">
                <a:schemeClr val="accent1">
                  <a:lumMod val="20000"/>
                  <a:lumOff val="80000"/>
                </a:schemeClr>
              </a:gs>
            </a:gsLst>
            <a:lin ang="2700000" scaled="1"/>
            <a:tileRect/>
          </a:gradFill>
          <a:ln w="25400" cap="flat" cmpd="sng" algn="ctr">
            <a:gradFill flip="none" rotWithShape="1">
              <a:gsLst>
                <a:gs pos="0">
                  <a:schemeClr val="tx2">
                    <a:lumMod val="50000"/>
                  </a:schemeClr>
                </a:gs>
                <a:gs pos="50000">
                  <a:schemeClr val="accent1">
                    <a:lumMod val="75000"/>
                  </a:schemeClr>
                </a:gs>
                <a:gs pos="100000">
                  <a:schemeClr val="tx2">
                    <a:lumMod val="40000"/>
                    <a:lumOff val="60000"/>
                  </a:schemeClr>
                </a:gs>
              </a:gsLst>
              <a:lin ang="5400000" scaled="1"/>
              <a:tileRect/>
            </a:gradFill>
            <a:prstDash val="solid"/>
          </a:ln>
          <a:effectLst>
            <a:glow rad="63500">
              <a:schemeClr val="accent1">
                <a:satMod val="175000"/>
                <a:alpha val="40000"/>
              </a:schemeClr>
            </a:glo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Text" lastClr="000000"/>
              </a:solidFill>
              <a:effectLst/>
              <a:uLnTx/>
              <a:uFillTx/>
              <a:latin typeface="Arial" pitchFamily="34" charset="0"/>
              <a:ea typeface="맑은 고딕"/>
              <a:cs typeface="Arial" pitchFamily="34" charset="0"/>
            </a:endParaRPr>
          </a:p>
        </p:txBody>
      </p:sp>
      <p:sp>
        <p:nvSpPr>
          <p:cNvPr id="18" name="직사각형 17"/>
          <p:cNvSpPr/>
          <p:nvPr/>
        </p:nvSpPr>
        <p:spPr bwMode="auto">
          <a:xfrm>
            <a:off x="420415" y="1197745"/>
            <a:ext cx="9065910" cy="145280"/>
          </a:xfrm>
          <a:prstGeom prst="rect">
            <a:avLst/>
          </a:prstGeom>
          <a:gradFill flip="none" rotWithShape="1">
            <a:gsLst>
              <a:gs pos="0">
                <a:sysClr val="window" lastClr="FFFFFF">
                  <a:alpha val="0"/>
                </a:sysClr>
              </a:gs>
              <a:gs pos="50000">
                <a:schemeClr val="tx2">
                  <a:lumMod val="60000"/>
                  <a:lumOff val="40000"/>
                </a:schemeClr>
              </a:gs>
              <a:gs pos="100000">
                <a:sysClr val="window" lastClr="FFFFFF">
                  <a:alpha val="0"/>
                </a:sysClr>
              </a:gs>
            </a:gsLst>
            <a:lin ang="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 lastClr="FFFFFF"/>
              </a:solidFill>
              <a:effectLst/>
              <a:uLnTx/>
              <a:uFillTx/>
              <a:latin typeface="Arial" pitchFamily="34" charset="0"/>
              <a:ea typeface="맑은 고딕"/>
              <a:cs typeface="Arial" pitchFamily="34" charset="0"/>
            </a:endParaRPr>
          </a:p>
        </p:txBody>
      </p:sp>
      <p:grpSp>
        <p:nvGrpSpPr>
          <p:cNvPr id="2" name="그룹 18"/>
          <p:cNvGrpSpPr/>
          <p:nvPr/>
        </p:nvGrpSpPr>
        <p:grpSpPr>
          <a:xfrm>
            <a:off x="588566" y="990601"/>
            <a:ext cx="3740243" cy="400050"/>
            <a:chOff x="588566" y="990601"/>
            <a:chExt cx="3740243" cy="400050"/>
          </a:xfrm>
        </p:grpSpPr>
        <p:sp>
          <p:nvSpPr>
            <p:cNvPr id="20" name="오각형 19"/>
            <p:cNvSpPr/>
            <p:nvPr/>
          </p:nvSpPr>
          <p:spPr>
            <a:xfrm>
              <a:off x="588566" y="990601"/>
              <a:ext cx="3740243" cy="400050"/>
            </a:xfrm>
            <a:prstGeom prst="homePlate">
              <a:avLst/>
            </a:prstGeom>
            <a:gradFill flip="none" rotWithShape="1">
              <a:gsLst>
                <a:gs pos="0">
                  <a:srgbClr val="002060"/>
                </a:gs>
                <a:gs pos="50000">
                  <a:srgbClr val="0070C0"/>
                </a:gs>
                <a:gs pos="100000">
                  <a:srgbClr val="00B0F0"/>
                </a:gs>
              </a:gsLst>
              <a:lin ang="0" scaled="1"/>
              <a:tileRect/>
            </a:gradFill>
            <a:ln>
              <a:solidFill>
                <a:schemeClr val="bg1"/>
              </a:solidFill>
            </a:ln>
            <a:effectLst>
              <a:reflection blurRad="6350" stA="52000" endA="300" endPos="350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sp>
          <p:nvSpPr>
            <p:cNvPr id="21" name="모서리가 둥근 직사각형 20"/>
            <p:cNvSpPr/>
            <p:nvPr/>
          </p:nvSpPr>
          <p:spPr>
            <a:xfrm>
              <a:off x="637311" y="1046196"/>
              <a:ext cx="378090" cy="268254"/>
            </a:xfrm>
            <a:prstGeom prst="roundRect">
              <a:avLst>
                <a:gd name="adj" fmla="val 0"/>
              </a:avLst>
            </a:prstGeom>
            <a:gradFill flip="none" rotWithShape="1">
              <a:gsLst>
                <a:gs pos="0">
                  <a:schemeClr val="bg1"/>
                </a:gs>
                <a:gs pos="50000">
                  <a:schemeClr val="bg1">
                    <a:alpha val="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sp>
          <p:nvSpPr>
            <p:cNvPr id="22" name="TextBox 21"/>
            <p:cNvSpPr txBox="1"/>
            <p:nvPr/>
          </p:nvSpPr>
          <p:spPr>
            <a:xfrm>
              <a:off x="736487" y="1003510"/>
              <a:ext cx="3193503" cy="353943"/>
            </a:xfrm>
            <a:prstGeom prst="rect">
              <a:avLst/>
            </a:prstGeom>
            <a:noFill/>
          </p:spPr>
          <p:txBody>
            <a:bodyPr wrap="none" rtlCol="0">
              <a:spAutoFit/>
            </a:bodyPr>
            <a:lstStyle/>
            <a:p>
              <a:pPr lvl="0" algn="l" fontAlgn="auto" latinLnBrk="0">
                <a:spcBef>
                  <a:spcPts val="0"/>
                </a:spcBef>
                <a:spcAft>
                  <a:spcPts val="0"/>
                </a:spcAft>
                <a:defRPr/>
              </a:pPr>
              <a:r>
                <a:rPr kumimoji="0" lang="en-US" altLang="ko-KR" sz="1700" kern="0" dirty="0" err="1"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Rabigh</a:t>
              </a:r>
              <a:r>
                <a:rPr kumimoji="0" lang="en-US" altLang="ko-KR" sz="1700"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 Project: Saudi Arabia</a:t>
              </a:r>
            </a:p>
          </p:txBody>
        </p:sp>
      </p:grpSp>
      <p:grpSp>
        <p:nvGrpSpPr>
          <p:cNvPr id="3" name="그룹 22"/>
          <p:cNvGrpSpPr/>
          <p:nvPr/>
        </p:nvGrpSpPr>
        <p:grpSpPr>
          <a:xfrm>
            <a:off x="916306" y="1400178"/>
            <a:ext cx="4278325" cy="2169825"/>
            <a:chOff x="916305" y="1400175"/>
            <a:chExt cx="4278323" cy="2169825"/>
          </a:xfrm>
        </p:grpSpPr>
        <p:sp>
          <p:nvSpPr>
            <p:cNvPr id="24" name="TextBox 23"/>
            <p:cNvSpPr txBox="1"/>
            <p:nvPr/>
          </p:nvSpPr>
          <p:spPr>
            <a:xfrm>
              <a:off x="1034517" y="1400175"/>
              <a:ext cx="4160111" cy="2169825"/>
            </a:xfrm>
            <a:prstGeom prst="rect">
              <a:avLst/>
            </a:prstGeom>
            <a:noFill/>
          </p:spPr>
          <p:txBody>
            <a:bodyPr wrap="none" rtlCol="0">
              <a:spAutoFit/>
            </a:bodyPr>
            <a:lstStyle/>
            <a:p>
              <a:pPr algn="l">
                <a:lnSpc>
                  <a:spcPct val="150000"/>
                </a:lnSpc>
              </a:pPr>
              <a:r>
                <a:rPr lang="en-US" altLang="ko-KR" dirty="0" smtClean="0">
                  <a:latin typeface="Arial" pitchFamily="34" charset="0"/>
                  <a:cs typeface="Arial" pitchFamily="34" charset="0"/>
                </a:rPr>
                <a:t>Host entity: Saudi Electric Company</a:t>
              </a:r>
            </a:p>
            <a:p>
              <a:pPr algn="l">
                <a:lnSpc>
                  <a:spcPct val="150000"/>
                </a:lnSpc>
              </a:pPr>
              <a:r>
                <a:rPr lang="en-US" altLang="ko-KR" dirty="0" smtClean="0">
                  <a:latin typeface="Arial" pitchFamily="34" charset="0"/>
                  <a:cs typeface="Arial" pitchFamily="34" charset="0"/>
                </a:rPr>
                <a:t>Project type: BOO (20 years)</a:t>
              </a:r>
            </a:p>
            <a:p>
              <a:pPr algn="l">
                <a:lnSpc>
                  <a:spcPct val="150000"/>
                </a:lnSpc>
              </a:pPr>
              <a:r>
                <a:rPr lang="en-US" altLang="ko-KR" dirty="0" smtClean="0">
                  <a:latin typeface="Arial" pitchFamily="34" charset="0"/>
                  <a:cs typeface="Arial" pitchFamily="34" charset="0"/>
                </a:rPr>
                <a:t>Capacity: 1,204MW</a:t>
              </a:r>
            </a:p>
            <a:p>
              <a:pPr algn="l">
                <a:lnSpc>
                  <a:spcPct val="150000"/>
                </a:lnSpc>
              </a:pPr>
              <a:r>
                <a:rPr lang="en-US" altLang="ko-KR" dirty="0" smtClean="0">
                  <a:latin typeface="Arial" pitchFamily="34" charset="0"/>
                  <a:cs typeface="Arial" pitchFamily="34" charset="0"/>
                </a:rPr>
                <a:t>Fuel: Oil</a:t>
              </a:r>
            </a:p>
            <a:p>
              <a:pPr algn="l">
                <a:lnSpc>
                  <a:spcPct val="150000"/>
                </a:lnSpc>
              </a:pPr>
              <a:r>
                <a:rPr lang="en-US" altLang="ko-KR" dirty="0" smtClean="0">
                  <a:latin typeface="Arial" pitchFamily="34" charset="0"/>
                  <a:cs typeface="Arial" pitchFamily="34" charset="0"/>
                </a:rPr>
                <a:t>Shareholding: 40%</a:t>
              </a:r>
            </a:p>
          </p:txBody>
        </p:sp>
        <p:sp>
          <p:nvSpPr>
            <p:cNvPr id="25" name="타원 24"/>
            <p:cNvSpPr/>
            <p:nvPr/>
          </p:nvSpPr>
          <p:spPr>
            <a:xfrm>
              <a:off x="916305" y="1619250"/>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sp>
          <p:nvSpPr>
            <p:cNvPr id="26" name="타원 25"/>
            <p:cNvSpPr/>
            <p:nvPr/>
          </p:nvSpPr>
          <p:spPr>
            <a:xfrm>
              <a:off x="916305" y="2032873"/>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sp>
          <p:nvSpPr>
            <p:cNvPr id="27" name="타원 26"/>
            <p:cNvSpPr/>
            <p:nvPr/>
          </p:nvSpPr>
          <p:spPr>
            <a:xfrm>
              <a:off x="916305" y="3273742"/>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sp>
          <p:nvSpPr>
            <p:cNvPr id="28" name="타원 27"/>
            <p:cNvSpPr/>
            <p:nvPr/>
          </p:nvSpPr>
          <p:spPr>
            <a:xfrm>
              <a:off x="916305" y="2446496"/>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sp>
          <p:nvSpPr>
            <p:cNvPr id="29" name="타원 28"/>
            <p:cNvSpPr/>
            <p:nvPr/>
          </p:nvSpPr>
          <p:spPr>
            <a:xfrm>
              <a:off x="916305" y="2860119"/>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grpSp>
      <p:sp>
        <p:nvSpPr>
          <p:cNvPr id="34" name="모서리가 둥근 직사각형 33"/>
          <p:cNvSpPr/>
          <p:nvPr/>
        </p:nvSpPr>
        <p:spPr>
          <a:xfrm>
            <a:off x="418402" y="3990900"/>
            <a:ext cx="9011348" cy="2448000"/>
          </a:xfrm>
          <a:prstGeom prst="roundRect">
            <a:avLst>
              <a:gd name="adj" fmla="val 2358"/>
            </a:avLst>
          </a:prstGeom>
          <a:gradFill flip="none" rotWithShape="1">
            <a:gsLst>
              <a:gs pos="0">
                <a:schemeClr val="bg1">
                  <a:alpha val="60000"/>
                </a:schemeClr>
              </a:gs>
              <a:gs pos="50000">
                <a:schemeClr val="bg1"/>
              </a:gs>
              <a:gs pos="100000">
                <a:srgbClr val="D6EDBD"/>
              </a:gs>
            </a:gsLst>
            <a:lin ang="2700000" scaled="1"/>
            <a:tileRect/>
          </a:gradFill>
          <a:ln w="25400" cap="flat" cmpd="sng" algn="ctr">
            <a:gradFill flip="none" rotWithShape="1">
              <a:gsLst>
                <a:gs pos="0">
                  <a:srgbClr val="002200"/>
                </a:gs>
                <a:gs pos="50000">
                  <a:srgbClr val="00B050"/>
                </a:gs>
                <a:gs pos="100000">
                  <a:srgbClr val="92D050"/>
                </a:gs>
              </a:gsLst>
              <a:lin ang="5400000" scaled="1"/>
              <a:tileRect/>
            </a:gradFill>
            <a:prstDash val="solid"/>
          </a:ln>
          <a:effectLst>
            <a:glow rad="63500">
              <a:schemeClr val="accent3">
                <a:satMod val="175000"/>
                <a:alpha val="40000"/>
              </a:schemeClr>
            </a:glow>
          </a:effectLst>
        </p:spPr>
        <p:txBody>
          <a:bodyPr anchor="ctr"/>
          <a:lstStyle/>
          <a:p>
            <a:pPr fontAlgn="auto" latinLnBrk="0">
              <a:spcBef>
                <a:spcPts val="0"/>
              </a:spcBef>
              <a:spcAft>
                <a:spcPts val="0"/>
              </a:spcAft>
              <a:defRPr/>
            </a:pPr>
            <a:endParaRPr kumimoji="0" lang="ko-KR" altLang="en-US" b="0" kern="0">
              <a:solidFill>
                <a:sysClr val="windowText" lastClr="000000"/>
              </a:solidFill>
              <a:latin typeface="Arial" pitchFamily="34" charset="0"/>
              <a:ea typeface="맑은 고딕"/>
              <a:cs typeface="Arial" pitchFamily="34" charset="0"/>
            </a:endParaRPr>
          </a:p>
        </p:txBody>
      </p:sp>
      <p:sp>
        <p:nvSpPr>
          <p:cNvPr id="35" name="직사각형 34"/>
          <p:cNvSpPr/>
          <p:nvPr/>
        </p:nvSpPr>
        <p:spPr bwMode="auto">
          <a:xfrm>
            <a:off x="420990" y="4009698"/>
            <a:ext cx="9065910" cy="145280"/>
          </a:xfrm>
          <a:prstGeom prst="rect">
            <a:avLst/>
          </a:prstGeom>
          <a:gradFill flip="none" rotWithShape="1">
            <a:gsLst>
              <a:gs pos="0">
                <a:sysClr val="window" lastClr="FFFFFF">
                  <a:alpha val="0"/>
                </a:sysClr>
              </a:gs>
              <a:gs pos="50000">
                <a:srgbClr val="00B050"/>
              </a:gs>
              <a:gs pos="100000">
                <a:sysClr val="window" lastClr="FFFFFF">
                  <a:alpha val="0"/>
                </a:sysClr>
              </a:gs>
            </a:gsLst>
            <a:lin ang="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 lastClr="FFFFFF"/>
              </a:solidFill>
              <a:effectLst/>
              <a:uLnTx/>
              <a:uFillTx/>
              <a:latin typeface="Arial" pitchFamily="34" charset="0"/>
              <a:ea typeface="맑은 고딕"/>
              <a:cs typeface="Arial" pitchFamily="34" charset="0"/>
            </a:endParaRPr>
          </a:p>
        </p:txBody>
      </p:sp>
      <p:grpSp>
        <p:nvGrpSpPr>
          <p:cNvPr id="4" name="그룹 35"/>
          <p:cNvGrpSpPr/>
          <p:nvPr/>
        </p:nvGrpSpPr>
        <p:grpSpPr>
          <a:xfrm>
            <a:off x="607126" y="3802554"/>
            <a:ext cx="4101061" cy="400050"/>
            <a:chOff x="607126" y="3802554"/>
            <a:chExt cx="4101061" cy="400050"/>
          </a:xfrm>
        </p:grpSpPr>
        <p:sp>
          <p:nvSpPr>
            <p:cNvPr id="37" name="오각형 36"/>
            <p:cNvSpPr/>
            <p:nvPr/>
          </p:nvSpPr>
          <p:spPr>
            <a:xfrm>
              <a:off x="607126" y="3802554"/>
              <a:ext cx="4101061" cy="400050"/>
            </a:xfrm>
            <a:prstGeom prst="homePlate">
              <a:avLst/>
            </a:prstGeom>
            <a:gradFill flip="none" rotWithShape="1">
              <a:gsLst>
                <a:gs pos="0">
                  <a:srgbClr val="002200"/>
                </a:gs>
                <a:gs pos="50000">
                  <a:srgbClr val="007E39"/>
                </a:gs>
                <a:gs pos="100000">
                  <a:srgbClr val="92D050"/>
                </a:gs>
              </a:gsLst>
              <a:lin ang="0" scaled="1"/>
              <a:tileRect/>
            </a:gradFill>
            <a:ln>
              <a:solidFill>
                <a:schemeClr val="bg1"/>
              </a:solidFill>
            </a:ln>
            <a:effectLst>
              <a:reflection blurRad="6350" stA="52000" endA="300" endPos="350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a:latin typeface="Arial" pitchFamily="34" charset="0"/>
                <a:cs typeface="Arial" pitchFamily="34" charset="0"/>
              </a:endParaRPr>
            </a:p>
          </p:txBody>
        </p:sp>
        <p:sp>
          <p:nvSpPr>
            <p:cNvPr id="38" name="모서리가 둥근 직사각형 37"/>
            <p:cNvSpPr/>
            <p:nvPr/>
          </p:nvSpPr>
          <p:spPr>
            <a:xfrm>
              <a:off x="665599" y="3858149"/>
              <a:ext cx="378090" cy="268254"/>
            </a:xfrm>
            <a:prstGeom prst="roundRect">
              <a:avLst>
                <a:gd name="adj" fmla="val 0"/>
              </a:avLst>
            </a:prstGeom>
            <a:gradFill flip="none" rotWithShape="1">
              <a:gsLst>
                <a:gs pos="0">
                  <a:schemeClr val="bg1"/>
                </a:gs>
                <a:gs pos="50000">
                  <a:schemeClr val="bg1">
                    <a:alpha val="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39" name="TextBox 38"/>
            <p:cNvSpPr txBox="1"/>
            <p:nvPr/>
          </p:nvSpPr>
          <p:spPr>
            <a:xfrm>
              <a:off x="736486" y="3815082"/>
              <a:ext cx="3667992" cy="353943"/>
            </a:xfrm>
            <a:prstGeom prst="rect">
              <a:avLst/>
            </a:prstGeom>
            <a:noFill/>
          </p:spPr>
          <p:txBody>
            <a:bodyPr wrap="none" rtlCol="0">
              <a:spAutoFit/>
            </a:bodyPr>
            <a:lstStyle/>
            <a:p>
              <a:pPr lvl="0" algn="l" fontAlgn="auto" latinLnBrk="0">
                <a:spcBef>
                  <a:spcPts val="0"/>
                </a:spcBef>
                <a:spcAft>
                  <a:spcPts val="0"/>
                </a:spcAft>
                <a:defRPr/>
              </a:pPr>
              <a:r>
                <a:rPr kumimoji="0" lang="en-US" altLang="ko-KR" sz="1700"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Al </a:t>
              </a:r>
              <a:r>
                <a:rPr kumimoji="0" lang="en-US" altLang="ko-KR" sz="1700" kern="0" dirty="0" err="1"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Qatrana</a:t>
              </a:r>
              <a:r>
                <a:rPr kumimoji="0" lang="en-US" altLang="ko-KR" sz="1700"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 Power Project: Jordan</a:t>
              </a:r>
            </a:p>
          </p:txBody>
        </p:sp>
      </p:grpSp>
      <p:sp>
        <p:nvSpPr>
          <p:cNvPr id="40" name="TextBox 39"/>
          <p:cNvSpPr txBox="1"/>
          <p:nvPr/>
        </p:nvSpPr>
        <p:spPr>
          <a:xfrm>
            <a:off x="1034524" y="4214832"/>
            <a:ext cx="6096541" cy="2169825"/>
          </a:xfrm>
          <a:prstGeom prst="rect">
            <a:avLst/>
          </a:prstGeom>
          <a:noFill/>
        </p:spPr>
        <p:txBody>
          <a:bodyPr wrap="none" rtlCol="0">
            <a:spAutoFit/>
          </a:bodyPr>
          <a:lstStyle/>
          <a:p>
            <a:pPr algn="l">
              <a:lnSpc>
                <a:spcPct val="150000"/>
              </a:lnSpc>
            </a:pPr>
            <a:r>
              <a:rPr lang="en-US" altLang="ko-KR" dirty="0" smtClean="0">
                <a:latin typeface="Arial" pitchFamily="34" charset="0"/>
                <a:cs typeface="Arial" pitchFamily="34" charset="0"/>
              </a:rPr>
              <a:t>Host Entity:  Ministry of Energy &amp; Mineral  Resources </a:t>
            </a:r>
          </a:p>
          <a:p>
            <a:pPr algn="l">
              <a:lnSpc>
                <a:spcPct val="150000"/>
              </a:lnSpc>
            </a:pPr>
            <a:r>
              <a:rPr lang="en-US" altLang="ko-KR" dirty="0" smtClean="0">
                <a:latin typeface="Arial" pitchFamily="34" charset="0"/>
                <a:cs typeface="Arial" pitchFamily="34" charset="0"/>
              </a:rPr>
              <a:t>Project type: BOO (25 years)</a:t>
            </a:r>
          </a:p>
          <a:p>
            <a:pPr algn="l">
              <a:lnSpc>
                <a:spcPct val="150000"/>
              </a:lnSpc>
            </a:pPr>
            <a:r>
              <a:rPr lang="en-US" altLang="ko-KR" dirty="0" smtClean="0">
                <a:latin typeface="Arial" pitchFamily="34" charset="0"/>
                <a:cs typeface="Arial" pitchFamily="34" charset="0"/>
              </a:rPr>
              <a:t>Capacity: 373MW Class (near Amman)</a:t>
            </a:r>
          </a:p>
          <a:p>
            <a:pPr algn="l">
              <a:lnSpc>
                <a:spcPct val="150000"/>
              </a:lnSpc>
            </a:pPr>
            <a:r>
              <a:rPr lang="en-US" altLang="ko-KR" dirty="0" smtClean="0">
                <a:latin typeface="Arial" pitchFamily="34" charset="0"/>
                <a:cs typeface="Arial" pitchFamily="34" charset="0"/>
              </a:rPr>
              <a:t>Fuel:  Natural Gas</a:t>
            </a:r>
          </a:p>
          <a:p>
            <a:pPr algn="l">
              <a:lnSpc>
                <a:spcPct val="150000"/>
              </a:lnSpc>
            </a:pPr>
            <a:r>
              <a:rPr lang="en-US" altLang="ko-KR" dirty="0" smtClean="0">
                <a:latin typeface="Arial" pitchFamily="34" charset="0"/>
                <a:cs typeface="Arial" pitchFamily="34" charset="0"/>
              </a:rPr>
              <a:t>Shareholding</a:t>
            </a:r>
            <a:r>
              <a:rPr lang="en-US" altLang="ko-KR" smtClean="0">
                <a:latin typeface="Arial" pitchFamily="34" charset="0"/>
                <a:cs typeface="Arial" pitchFamily="34" charset="0"/>
              </a:rPr>
              <a:t>: 80</a:t>
            </a:r>
            <a:r>
              <a:rPr lang="en-US" altLang="ko-KR" dirty="0" smtClean="0">
                <a:latin typeface="Arial" pitchFamily="34" charset="0"/>
                <a:cs typeface="Arial" pitchFamily="34" charset="0"/>
              </a:rPr>
              <a:t>%</a:t>
            </a:r>
          </a:p>
        </p:txBody>
      </p:sp>
      <p:sp>
        <p:nvSpPr>
          <p:cNvPr id="41" name="타원 40"/>
          <p:cNvSpPr/>
          <p:nvPr/>
        </p:nvSpPr>
        <p:spPr>
          <a:xfrm>
            <a:off x="916313" y="4433907"/>
            <a:ext cx="104775" cy="10477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42" name="타원 41"/>
          <p:cNvSpPr/>
          <p:nvPr/>
        </p:nvSpPr>
        <p:spPr>
          <a:xfrm>
            <a:off x="916313" y="4847530"/>
            <a:ext cx="104775" cy="10477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43" name="타원 42"/>
          <p:cNvSpPr/>
          <p:nvPr/>
        </p:nvSpPr>
        <p:spPr>
          <a:xfrm>
            <a:off x="916313" y="5261153"/>
            <a:ext cx="104775" cy="10477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44" name="타원 43"/>
          <p:cNvSpPr/>
          <p:nvPr/>
        </p:nvSpPr>
        <p:spPr>
          <a:xfrm>
            <a:off x="916313" y="5674776"/>
            <a:ext cx="104775" cy="10477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sp>
        <p:nvSpPr>
          <p:cNvPr id="45" name="타원 44"/>
          <p:cNvSpPr/>
          <p:nvPr/>
        </p:nvSpPr>
        <p:spPr>
          <a:xfrm>
            <a:off x="916313" y="6088399"/>
            <a:ext cx="104775" cy="10477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ko-KR" altLang="en-US"/>
          </a:p>
        </p:txBody>
      </p:sp>
      <p:grpSp>
        <p:nvGrpSpPr>
          <p:cNvPr id="50" name="그룹 49"/>
          <p:cNvGrpSpPr/>
          <p:nvPr/>
        </p:nvGrpSpPr>
        <p:grpSpPr>
          <a:xfrm>
            <a:off x="6062876" y="4681330"/>
            <a:ext cx="3269091" cy="1630018"/>
            <a:chOff x="6062875" y="4681330"/>
            <a:chExt cx="3269091" cy="1630018"/>
          </a:xfrm>
        </p:grpSpPr>
        <p:pic>
          <p:nvPicPr>
            <p:cNvPr id="46" name="그림 45" descr="요르단 SITE.JPG"/>
            <p:cNvPicPr>
              <a:picLocks noChangeAspect="1"/>
            </p:cNvPicPr>
            <p:nvPr/>
          </p:nvPicPr>
          <p:blipFill>
            <a:blip r:embed="rId3" cstate="print"/>
            <a:stretch>
              <a:fillRect/>
            </a:stretch>
          </p:blipFill>
          <p:spPr>
            <a:xfrm>
              <a:off x="6062875" y="4681330"/>
              <a:ext cx="3071403" cy="1630018"/>
            </a:xfrm>
            <a:prstGeom prst="roundRect">
              <a:avLst>
                <a:gd name="adj" fmla="val 2934"/>
              </a:avLst>
            </a:prstGeom>
            <a:solidFill>
              <a:srgbClr val="FFFFFF">
                <a:shade val="85000"/>
              </a:srgbClr>
            </a:solidFill>
            <a:ln>
              <a:solidFill>
                <a:srgbClr val="669900"/>
              </a:solidFill>
            </a:ln>
            <a:effectLst>
              <a:outerShdw blurRad="63500" sx="102000" sy="102000" algn="ctr" rotWithShape="0">
                <a:prstClr val="black">
                  <a:alpha val="40000"/>
                </a:prstClr>
              </a:outerShdw>
            </a:effectLst>
          </p:spPr>
        </p:pic>
        <p:pic>
          <p:nvPicPr>
            <p:cNvPr id="47" name="그림 46" descr="요르단.jpg"/>
            <p:cNvPicPr preferRelativeResize="0">
              <a:picLocks/>
            </p:cNvPicPr>
            <p:nvPr/>
          </p:nvPicPr>
          <p:blipFill>
            <a:blip r:embed="rId4" cstate="print"/>
            <a:stretch>
              <a:fillRect/>
            </a:stretch>
          </p:blipFill>
          <p:spPr>
            <a:xfrm>
              <a:off x="8251966" y="5581868"/>
              <a:ext cx="1080000" cy="720000"/>
            </a:xfrm>
            <a:prstGeom prst="rect">
              <a:avLst/>
            </a:prstGeom>
            <a:ln>
              <a:noFill/>
            </a:ln>
            <a:effectLst>
              <a:reflection blurRad="12700" stA="30000" endPos="30000" dist="5000" dir="5400000" sy="-100000" algn="bl" rotWithShape="0"/>
            </a:effectLst>
            <a:scene3d>
              <a:camera prst="perspectiveContrastingLeftFacing" fov="3000000">
                <a:rot lat="448129" lon="1854850" rev="21566519"/>
              </a:camera>
              <a:lightRig rig="threePt" dir="t">
                <a:rot lat="0" lon="0" rev="2700000"/>
              </a:lightRig>
            </a:scene3d>
            <a:sp3d>
              <a:bevelT w="63500" h="50800"/>
            </a:sp3d>
          </p:spPr>
        </p:pic>
      </p:grpSp>
      <p:pic>
        <p:nvPicPr>
          <p:cNvPr id="49" name="그림 48"/>
          <p:cNvPicPr>
            <a:picLocks noChangeAspect="1"/>
          </p:cNvPicPr>
          <p:nvPr/>
        </p:nvPicPr>
        <p:blipFill>
          <a:blip r:embed="rId5" cstate="print"/>
          <a:stretch>
            <a:fillRect/>
          </a:stretch>
        </p:blipFill>
        <p:spPr>
          <a:xfrm>
            <a:off x="6095862" y="1199766"/>
            <a:ext cx="3200677" cy="303607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6"/>
          <p:cNvSpPr txBox="1">
            <a:spLocks noChangeArrowheads="1"/>
          </p:cNvSpPr>
          <p:nvPr/>
        </p:nvSpPr>
        <p:spPr bwMode="auto">
          <a:xfrm>
            <a:off x="3451628" y="368320"/>
            <a:ext cx="3002745" cy="707886"/>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l">
              <a:defRPr/>
            </a:pPr>
            <a:r>
              <a:rPr lang="en-US" altLang="ko-KR" sz="4000" dirty="0" smtClean="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rPr>
              <a:t>CONTENTS</a:t>
            </a:r>
          </a:p>
        </p:txBody>
      </p:sp>
      <p:grpSp>
        <p:nvGrpSpPr>
          <p:cNvPr id="2" name="그룹 28"/>
          <p:cNvGrpSpPr/>
          <p:nvPr/>
        </p:nvGrpSpPr>
        <p:grpSpPr>
          <a:xfrm>
            <a:off x="1159491" y="1647819"/>
            <a:ext cx="7587029" cy="892552"/>
            <a:chOff x="1023571" y="1700434"/>
            <a:chExt cx="7587029" cy="1049078"/>
          </a:xfrm>
        </p:grpSpPr>
        <p:sp>
          <p:nvSpPr>
            <p:cNvPr id="26" name="모서리가 둥근 직사각형 25"/>
            <p:cNvSpPr/>
            <p:nvPr/>
          </p:nvSpPr>
          <p:spPr>
            <a:xfrm>
              <a:off x="1023571" y="1767987"/>
              <a:ext cx="7587029" cy="975213"/>
            </a:xfrm>
            <a:prstGeom prst="roundRect">
              <a:avLst>
                <a:gd name="adj" fmla="val 50000"/>
              </a:avLst>
            </a:prstGeom>
            <a:gradFill flip="none" rotWithShape="1">
              <a:gsLst>
                <a:gs pos="0">
                  <a:schemeClr val="accent1">
                    <a:tint val="50000"/>
                    <a:satMod val="300000"/>
                    <a:alpha val="0"/>
                  </a:schemeClr>
                </a:gs>
                <a:gs pos="13000">
                  <a:schemeClr val="accent1">
                    <a:tint val="37000"/>
                    <a:satMod val="300000"/>
                    <a:alpha val="40000"/>
                  </a:schemeClr>
                </a:gs>
                <a:gs pos="100000">
                  <a:schemeClr val="accent1">
                    <a:tint val="15000"/>
                    <a:satMod val="350000"/>
                  </a:schemeClr>
                </a:gs>
              </a:gsLst>
              <a:lin ang="10800000" scaled="1"/>
              <a:tileRect/>
            </a:gradFill>
            <a:ln>
              <a:noFill/>
            </a:ln>
            <a:effectLst>
              <a:glow rad="101600">
                <a:schemeClr val="accent1">
                  <a:satMod val="175000"/>
                  <a:alpha val="40000"/>
                </a:schemeClr>
              </a:glow>
              <a:outerShdw blurRad="40000" dist="20000" dir="5400000" rotWithShape="0">
                <a:srgbClr val="000000">
                  <a:alpha val="38000"/>
                </a:srgbClr>
              </a:outerShdw>
            </a:effectLst>
            <a:scene3d>
              <a:camera prst="orthographicFront"/>
              <a:lightRig rig="threePt" dir="t"/>
            </a:scene3d>
            <a:sp3d>
              <a:bevelT w="25400" h="127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ko-KR" altLang="en-US" dirty="0"/>
            </a:p>
          </p:txBody>
        </p:sp>
        <p:grpSp>
          <p:nvGrpSpPr>
            <p:cNvPr id="3" name="그룹 26"/>
            <p:cNvGrpSpPr/>
            <p:nvPr/>
          </p:nvGrpSpPr>
          <p:grpSpPr>
            <a:xfrm>
              <a:off x="1128689" y="1862127"/>
              <a:ext cx="779462" cy="768350"/>
              <a:chOff x="1214414" y="1900227"/>
              <a:chExt cx="779462" cy="768350"/>
            </a:xfrm>
          </p:grpSpPr>
          <p:grpSp>
            <p:nvGrpSpPr>
              <p:cNvPr id="4" name="그룹 7"/>
              <p:cNvGrpSpPr>
                <a:grpSpLocks/>
              </p:cNvGrpSpPr>
              <p:nvPr/>
            </p:nvGrpSpPr>
            <p:grpSpPr bwMode="auto">
              <a:xfrm>
                <a:off x="1214414" y="1900227"/>
                <a:ext cx="779462" cy="768350"/>
                <a:chOff x="2983072" y="1746199"/>
                <a:chExt cx="637400" cy="627754"/>
              </a:xfrm>
            </p:grpSpPr>
            <p:sp>
              <p:nvSpPr>
                <p:cNvPr id="41" name="타원 40"/>
                <p:cNvSpPr/>
                <p:nvPr/>
              </p:nvSpPr>
              <p:spPr bwMode="auto">
                <a:xfrm>
                  <a:off x="2983072" y="1746199"/>
                  <a:ext cx="637400" cy="627754"/>
                </a:xfrm>
                <a:prstGeom prst="ellipse">
                  <a:avLst/>
                </a:prstGeom>
                <a:gradFill rotWithShape="1">
                  <a:gsLst>
                    <a:gs pos="0">
                      <a:srgbClr val="2D2D8A">
                        <a:lumMod val="60000"/>
                        <a:lumOff val="40000"/>
                      </a:srgbClr>
                    </a:gs>
                    <a:gs pos="80000">
                      <a:srgbClr val="000000">
                        <a:shade val="93000"/>
                        <a:satMod val="130000"/>
                      </a:srgbClr>
                    </a:gs>
                    <a:gs pos="100000">
                      <a:srgbClr val="000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latinLnBrk="0">
                    <a:spcBef>
                      <a:spcPts val="0"/>
                    </a:spcBef>
                    <a:spcAft>
                      <a:spcPts val="0"/>
                    </a:spcAft>
                    <a:defRPr/>
                  </a:pPr>
                  <a:endParaRPr kumimoji="0" lang="ko-KR" altLang="en-US" sz="1200" kern="0" dirty="0">
                    <a:solidFill>
                      <a:srgbClr val="FFFFFF"/>
                    </a:solidFill>
                    <a:latin typeface="굴림"/>
                    <a:ea typeface="굴림"/>
                  </a:endParaRPr>
                </a:p>
              </p:txBody>
            </p:sp>
            <p:sp>
              <p:nvSpPr>
                <p:cNvPr id="42" name="타원 41"/>
                <p:cNvSpPr/>
                <p:nvPr/>
              </p:nvSpPr>
              <p:spPr bwMode="auto">
                <a:xfrm>
                  <a:off x="3061422" y="1783126"/>
                  <a:ext cx="475909" cy="350804"/>
                </a:xfrm>
                <a:prstGeom prst="ellipse">
                  <a:avLst/>
                </a:prstGeom>
                <a:gradFill rotWithShape="1">
                  <a:gsLst>
                    <a:gs pos="0">
                      <a:srgbClr val="FFFFFF"/>
                    </a:gs>
                    <a:gs pos="62000">
                      <a:srgbClr val="BBE0E3">
                        <a:tint val="23500"/>
                        <a:satMod val="160000"/>
                        <a:alpha val="0"/>
                      </a:srgbClr>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latinLnBrk="0">
                    <a:spcBef>
                      <a:spcPts val="0"/>
                    </a:spcBef>
                    <a:spcAft>
                      <a:spcPts val="0"/>
                    </a:spcAft>
                    <a:defRPr/>
                  </a:pPr>
                  <a:endParaRPr kumimoji="0" lang="ko-KR" altLang="en-US" sz="1200" kern="0" dirty="0">
                    <a:solidFill>
                      <a:srgbClr val="FFFFFF"/>
                    </a:solidFill>
                    <a:latin typeface="굴림"/>
                    <a:ea typeface="굴림"/>
                  </a:endParaRPr>
                </a:p>
              </p:txBody>
            </p:sp>
          </p:grpSp>
          <p:sp>
            <p:nvSpPr>
              <p:cNvPr id="43" name="Text Box 81"/>
              <p:cNvSpPr txBox="1">
                <a:spLocks noChangeArrowheads="1"/>
              </p:cNvSpPr>
              <p:nvPr/>
            </p:nvSpPr>
            <p:spPr bwMode="auto">
              <a:xfrm>
                <a:off x="1319577" y="2001827"/>
                <a:ext cx="543739" cy="614976"/>
              </a:xfrm>
              <a:prstGeom prst="rect">
                <a:avLst/>
              </a:prstGeom>
              <a:noFill/>
              <a:ln w="9525">
                <a:noFill/>
                <a:miter lim="800000"/>
                <a:headEnd/>
                <a:tailEnd/>
              </a:ln>
            </p:spPr>
            <p:txBody>
              <a:bodyPr wrap="none">
                <a:spAutoFit/>
              </a:bodyPr>
              <a:lstStyle/>
              <a:p>
                <a:pPr algn="ctr" fontAlgn="auto" latinLnBrk="0">
                  <a:spcBef>
                    <a:spcPts val="0"/>
                  </a:spcBef>
                  <a:spcAft>
                    <a:spcPts val="0"/>
                  </a:spcAft>
                  <a:defRPr/>
                </a:pPr>
                <a:r>
                  <a:rPr kumimoji="0" lang="en-US" altLang="ko-KR" sz="2800" b="1" kern="0" dirty="0">
                    <a:solidFill>
                      <a:srgbClr val="FFFFFF"/>
                    </a:solidFill>
                    <a:latin typeface="맑은 고딕" pitchFamily="50" charset="-127"/>
                    <a:ea typeface="맑은 고딕" pitchFamily="50" charset="-127"/>
                  </a:rPr>
                  <a:t>Ⅰ</a:t>
                </a:r>
              </a:p>
            </p:txBody>
          </p:sp>
        </p:grpSp>
        <p:sp>
          <p:nvSpPr>
            <p:cNvPr id="28" name="TextBox 27"/>
            <p:cNvSpPr txBox="1"/>
            <p:nvPr/>
          </p:nvSpPr>
          <p:spPr>
            <a:xfrm>
              <a:off x="2036483" y="1700434"/>
              <a:ext cx="3818674" cy="1049078"/>
            </a:xfrm>
            <a:prstGeom prst="rect">
              <a:avLst/>
            </a:prstGeom>
            <a:noFill/>
          </p:spPr>
          <p:txBody>
            <a:bodyPr wrap="none" rtlCol="0">
              <a:spAutoFit/>
            </a:bodyPr>
            <a:lstStyle/>
            <a:p>
              <a:pPr lvl="0" algn="l" fontAlgn="auto" latinLnBrk="0">
                <a:spcBef>
                  <a:spcPts val="0"/>
                </a:spcBef>
                <a:spcAft>
                  <a:spcPts val="0"/>
                </a:spcAft>
                <a:defRPr/>
              </a:pPr>
              <a:r>
                <a:rPr kumimoji="0" lang="en-US" altLang="ko-KR" sz="2600" kern="0" dirty="0" smtClean="0">
                  <a:solidFill>
                    <a:schemeClr val="tx2">
                      <a:lumMod val="75000"/>
                    </a:schemeClr>
                  </a:solidFill>
                  <a:latin typeface="Arial" pitchFamily="34" charset="0"/>
                  <a:ea typeface="맑은 고딕"/>
                  <a:cs typeface="Arial" pitchFamily="34" charset="0"/>
                </a:rPr>
                <a:t>INTRODUCTION : </a:t>
              </a:r>
            </a:p>
            <a:p>
              <a:pPr lvl="0" algn="l" fontAlgn="auto" latinLnBrk="0">
                <a:spcBef>
                  <a:spcPts val="0"/>
                </a:spcBef>
                <a:spcAft>
                  <a:spcPts val="0"/>
                </a:spcAft>
                <a:defRPr/>
              </a:pPr>
              <a:r>
                <a:rPr kumimoji="0" lang="en-US" altLang="ko-KR" sz="2600" kern="0" dirty="0" smtClean="0">
                  <a:latin typeface="Arial" pitchFamily="34" charset="0"/>
                  <a:ea typeface="맑은 고딕"/>
                  <a:cs typeface="Arial" pitchFamily="34" charset="0"/>
                </a:rPr>
                <a:t>OVERVIEW OF KEPCO</a:t>
              </a:r>
            </a:p>
          </p:txBody>
        </p:sp>
      </p:grpSp>
      <p:grpSp>
        <p:nvGrpSpPr>
          <p:cNvPr id="5" name="그룹 29"/>
          <p:cNvGrpSpPr/>
          <p:nvPr/>
        </p:nvGrpSpPr>
        <p:grpSpPr>
          <a:xfrm>
            <a:off x="1159491" y="2775603"/>
            <a:ext cx="7587028" cy="892552"/>
            <a:chOff x="1023571" y="1716702"/>
            <a:chExt cx="7587029" cy="1058782"/>
          </a:xfrm>
        </p:grpSpPr>
        <p:sp>
          <p:nvSpPr>
            <p:cNvPr id="31" name="모서리가 둥근 직사각형 30"/>
            <p:cNvSpPr/>
            <p:nvPr/>
          </p:nvSpPr>
          <p:spPr>
            <a:xfrm>
              <a:off x="1023571" y="1767987"/>
              <a:ext cx="7587029" cy="975213"/>
            </a:xfrm>
            <a:prstGeom prst="roundRect">
              <a:avLst>
                <a:gd name="adj" fmla="val 50000"/>
              </a:avLst>
            </a:prstGeom>
            <a:gradFill flip="none" rotWithShape="1">
              <a:gsLst>
                <a:gs pos="0">
                  <a:schemeClr val="accent1">
                    <a:tint val="50000"/>
                    <a:satMod val="300000"/>
                    <a:alpha val="0"/>
                  </a:schemeClr>
                </a:gs>
                <a:gs pos="13000">
                  <a:schemeClr val="accent1">
                    <a:tint val="37000"/>
                    <a:satMod val="300000"/>
                    <a:alpha val="40000"/>
                  </a:schemeClr>
                </a:gs>
                <a:gs pos="100000">
                  <a:schemeClr val="accent1">
                    <a:tint val="15000"/>
                    <a:satMod val="350000"/>
                  </a:schemeClr>
                </a:gs>
              </a:gsLst>
              <a:lin ang="10800000" scaled="1"/>
              <a:tileRect/>
            </a:gradFill>
            <a:ln>
              <a:noFill/>
            </a:ln>
            <a:effectLst>
              <a:glow rad="101600">
                <a:schemeClr val="accent1">
                  <a:satMod val="175000"/>
                  <a:alpha val="40000"/>
                </a:schemeClr>
              </a:glow>
              <a:outerShdw blurRad="40000" dist="20000" dir="5400000" rotWithShape="0">
                <a:srgbClr val="000000">
                  <a:alpha val="38000"/>
                </a:srgbClr>
              </a:outerShdw>
            </a:effectLst>
            <a:scene3d>
              <a:camera prst="orthographicFront"/>
              <a:lightRig rig="threePt" dir="t"/>
            </a:scene3d>
            <a:sp3d>
              <a:bevelT w="25400" h="127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ko-KR" altLang="en-US" dirty="0"/>
            </a:p>
          </p:txBody>
        </p:sp>
        <p:grpSp>
          <p:nvGrpSpPr>
            <p:cNvPr id="6" name="그룹 31"/>
            <p:cNvGrpSpPr/>
            <p:nvPr/>
          </p:nvGrpSpPr>
          <p:grpSpPr>
            <a:xfrm>
              <a:off x="1128689" y="1862127"/>
              <a:ext cx="779462" cy="768350"/>
              <a:chOff x="1214414" y="1900227"/>
              <a:chExt cx="779462" cy="768350"/>
            </a:xfrm>
          </p:grpSpPr>
          <p:grpSp>
            <p:nvGrpSpPr>
              <p:cNvPr id="7" name="그룹 7"/>
              <p:cNvGrpSpPr>
                <a:grpSpLocks/>
              </p:cNvGrpSpPr>
              <p:nvPr/>
            </p:nvGrpSpPr>
            <p:grpSpPr bwMode="auto">
              <a:xfrm>
                <a:off x="1214414" y="1900227"/>
                <a:ext cx="779462" cy="768350"/>
                <a:chOff x="2983072" y="1746199"/>
                <a:chExt cx="637400" cy="627754"/>
              </a:xfrm>
            </p:grpSpPr>
            <p:sp>
              <p:nvSpPr>
                <p:cNvPr id="36" name="타원 35"/>
                <p:cNvSpPr/>
                <p:nvPr/>
              </p:nvSpPr>
              <p:spPr bwMode="auto">
                <a:xfrm>
                  <a:off x="2983072" y="1746199"/>
                  <a:ext cx="637400" cy="627754"/>
                </a:xfrm>
                <a:prstGeom prst="ellipse">
                  <a:avLst/>
                </a:prstGeom>
                <a:gradFill rotWithShape="1">
                  <a:gsLst>
                    <a:gs pos="0">
                      <a:srgbClr val="2D2D8A">
                        <a:lumMod val="60000"/>
                        <a:lumOff val="40000"/>
                      </a:srgbClr>
                    </a:gs>
                    <a:gs pos="80000">
                      <a:srgbClr val="000000">
                        <a:shade val="93000"/>
                        <a:satMod val="130000"/>
                      </a:srgbClr>
                    </a:gs>
                    <a:gs pos="100000">
                      <a:srgbClr val="000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latinLnBrk="0">
                    <a:spcBef>
                      <a:spcPts val="0"/>
                    </a:spcBef>
                    <a:spcAft>
                      <a:spcPts val="0"/>
                    </a:spcAft>
                    <a:defRPr/>
                  </a:pPr>
                  <a:endParaRPr kumimoji="0" lang="ko-KR" altLang="en-US" sz="1200" kern="0" dirty="0">
                    <a:solidFill>
                      <a:srgbClr val="FFFFFF"/>
                    </a:solidFill>
                    <a:latin typeface="굴림"/>
                    <a:ea typeface="굴림"/>
                  </a:endParaRPr>
                </a:p>
              </p:txBody>
            </p:sp>
            <p:sp>
              <p:nvSpPr>
                <p:cNvPr id="37" name="타원 36"/>
                <p:cNvSpPr/>
                <p:nvPr/>
              </p:nvSpPr>
              <p:spPr bwMode="auto">
                <a:xfrm>
                  <a:off x="3061422" y="1783126"/>
                  <a:ext cx="475909" cy="350804"/>
                </a:xfrm>
                <a:prstGeom prst="ellipse">
                  <a:avLst/>
                </a:prstGeom>
                <a:gradFill rotWithShape="1">
                  <a:gsLst>
                    <a:gs pos="0">
                      <a:srgbClr val="FFFFFF"/>
                    </a:gs>
                    <a:gs pos="62000">
                      <a:srgbClr val="BBE0E3">
                        <a:tint val="23500"/>
                        <a:satMod val="160000"/>
                        <a:alpha val="0"/>
                      </a:srgbClr>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latinLnBrk="0">
                    <a:spcBef>
                      <a:spcPts val="0"/>
                    </a:spcBef>
                    <a:spcAft>
                      <a:spcPts val="0"/>
                    </a:spcAft>
                    <a:defRPr/>
                  </a:pPr>
                  <a:endParaRPr kumimoji="0" lang="ko-KR" altLang="en-US" sz="1200" kern="0" dirty="0">
                    <a:solidFill>
                      <a:srgbClr val="FFFFFF"/>
                    </a:solidFill>
                    <a:latin typeface="굴림"/>
                    <a:ea typeface="굴림"/>
                  </a:endParaRPr>
                </a:p>
              </p:txBody>
            </p:sp>
          </p:grpSp>
          <p:sp>
            <p:nvSpPr>
              <p:cNvPr id="35" name="Text Box 81"/>
              <p:cNvSpPr txBox="1">
                <a:spLocks noChangeArrowheads="1"/>
              </p:cNvSpPr>
              <p:nvPr/>
            </p:nvSpPr>
            <p:spPr bwMode="auto">
              <a:xfrm>
                <a:off x="1319577" y="2001827"/>
                <a:ext cx="543739" cy="620665"/>
              </a:xfrm>
              <a:prstGeom prst="rect">
                <a:avLst/>
              </a:prstGeom>
              <a:noFill/>
              <a:ln w="9525">
                <a:noFill/>
                <a:miter lim="800000"/>
                <a:headEnd/>
                <a:tailEnd/>
              </a:ln>
            </p:spPr>
            <p:txBody>
              <a:bodyPr wrap="none">
                <a:spAutoFit/>
              </a:bodyPr>
              <a:lstStyle/>
              <a:p>
                <a:pPr fontAlgn="auto" latinLnBrk="0">
                  <a:spcBef>
                    <a:spcPts val="0"/>
                  </a:spcBef>
                  <a:spcAft>
                    <a:spcPts val="0"/>
                  </a:spcAft>
                  <a:defRPr/>
                </a:pPr>
                <a:r>
                  <a:rPr kumimoji="0" lang="en-US" altLang="ko-KR" sz="2800" kern="0" dirty="0" smtClean="0">
                    <a:solidFill>
                      <a:srgbClr val="FFFFFF"/>
                    </a:solidFill>
                    <a:latin typeface="맑은 고딕" pitchFamily="50" charset="-127"/>
                    <a:ea typeface="맑은 고딕" pitchFamily="50" charset="-127"/>
                  </a:rPr>
                  <a:t>Ⅱ</a:t>
                </a:r>
                <a:endParaRPr kumimoji="0" lang="en-US" altLang="ko-KR" sz="2800" kern="0" dirty="0">
                  <a:solidFill>
                    <a:srgbClr val="FFFFFF"/>
                  </a:solidFill>
                  <a:latin typeface="맑은 고딕" pitchFamily="50" charset="-127"/>
                  <a:ea typeface="맑은 고딕" pitchFamily="50" charset="-127"/>
                </a:endParaRPr>
              </a:p>
            </p:txBody>
          </p:sp>
        </p:grpSp>
        <p:sp>
          <p:nvSpPr>
            <p:cNvPr id="33" name="TextBox 32"/>
            <p:cNvSpPr txBox="1"/>
            <p:nvPr/>
          </p:nvSpPr>
          <p:spPr>
            <a:xfrm>
              <a:off x="2036483" y="1716702"/>
              <a:ext cx="5618847" cy="1058782"/>
            </a:xfrm>
            <a:prstGeom prst="rect">
              <a:avLst/>
            </a:prstGeom>
            <a:noFill/>
          </p:spPr>
          <p:txBody>
            <a:bodyPr wrap="none" rtlCol="0">
              <a:spAutoFit/>
            </a:bodyPr>
            <a:lstStyle/>
            <a:p>
              <a:pPr lvl="0" algn="l" fontAlgn="auto" latinLnBrk="0">
                <a:spcBef>
                  <a:spcPts val="0"/>
                </a:spcBef>
                <a:spcAft>
                  <a:spcPts val="0"/>
                </a:spcAft>
                <a:defRPr/>
              </a:pPr>
              <a:r>
                <a:rPr kumimoji="0" lang="en-US" altLang="ko-KR" sz="2600" kern="0" dirty="0" smtClean="0">
                  <a:solidFill>
                    <a:schemeClr val="tx2">
                      <a:lumMod val="75000"/>
                    </a:schemeClr>
                  </a:solidFill>
                  <a:latin typeface="Arial" pitchFamily="34" charset="0"/>
                  <a:ea typeface="맑은 고딕"/>
                  <a:cs typeface="Arial" pitchFamily="34" charset="0"/>
                </a:rPr>
                <a:t>FAR BEYOND THE BOUNDARY :</a:t>
              </a:r>
            </a:p>
            <a:p>
              <a:pPr lvl="0" algn="l" fontAlgn="auto" latinLnBrk="0">
                <a:spcBef>
                  <a:spcPts val="0"/>
                </a:spcBef>
                <a:spcAft>
                  <a:spcPts val="0"/>
                </a:spcAft>
                <a:defRPr/>
              </a:pPr>
              <a:r>
                <a:rPr kumimoji="0" lang="en-US" altLang="ko-KR" sz="2600" kern="0" dirty="0" smtClean="0">
                  <a:latin typeface="Arial" pitchFamily="34" charset="0"/>
                  <a:ea typeface="맑은 고딕"/>
                  <a:cs typeface="Arial" pitchFamily="34" charset="0"/>
                </a:rPr>
                <a:t>KEPCO’S OVERSEAS BUSINESS  </a:t>
              </a:r>
            </a:p>
          </p:txBody>
        </p:sp>
      </p:grpSp>
      <p:grpSp>
        <p:nvGrpSpPr>
          <p:cNvPr id="8" name="그룹 43"/>
          <p:cNvGrpSpPr/>
          <p:nvPr/>
        </p:nvGrpSpPr>
        <p:grpSpPr>
          <a:xfrm>
            <a:off x="1142238" y="3888744"/>
            <a:ext cx="7587029" cy="892552"/>
            <a:chOff x="1023571" y="1716701"/>
            <a:chExt cx="7587029" cy="1086647"/>
          </a:xfrm>
        </p:grpSpPr>
        <p:sp>
          <p:nvSpPr>
            <p:cNvPr id="45" name="모서리가 둥근 직사각형 44"/>
            <p:cNvSpPr/>
            <p:nvPr/>
          </p:nvSpPr>
          <p:spPr>
            <a:xfrm>
              <a:off x="1023571" y="1767987"/>
              <a:ext cx="7587029" cy="975213"/>
            </a:xfrm>
            <a:prstGeom prst="roundRect">
              <a:avLst>
                <a:gd name="adj" fmla="val 50000"/>
              </a:avLst>
            </a:prstGeom>
            <a:gradFill flip="none" rotWithShape="1">
              <a:gsLst>
                <a:gs pos="0">
                  <a:schemeClr val="accent1">
                    <a:tint val="50000"/>
                    <a:satMod val="300000"/>
                    <a:alpha val="0"/>
                  </a:schemeClr>
                </a:gs>
                <a:gs pos="13000">
                  <a:schemeClr val="accent1">
                    <a:tint val="37000"/>
                    <a:satMod val="300000"/>
                    <a:alpha val="40000"/>
                  </a:schemeClr>
                </a:gs>
                <a:gs pos="100000">
                  <a:schemeClr val="accent1">
                    <a:tint val="15000"/>
                    <a:satMod val="350000"/>
                  </a:schemeClr>
                </a:gs>
              </a:gsLst>
              <a:lin ang="10800000" scaled="1"/>
              <a:tileRect/>
            </a:gradFill>
            <a:ln>
              <a:noFill/>
            </a:ln>
            <a:effectLst>
              <a:glow rad="101600">
                <a:schemeClr val="accent1">
                  <a:satMod val="175000"/>
                  <a:alpha val="40000"/>
                </a:schemeClr>
              </a:glow>
              <a:outerShdw blurRad="40000" dist="20000" dir="5400000" rotWithShape="0">
                <a:srgbClr val="000000">
                  <a:alpha val="38000"/>
                </a:srgbClr>
              </a:outerShdw>
            </a:effectLst>
            <a:scene3d>
              <a:camera prst="orthographicFront"/>
              <a:lightRig rig="threePt" dir="t"/>
            </a:scene3d>
            <a:sp3d>
              <a:bevelT w="25400" h="127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ko-KR" altLang="en-US" dirty="0"/>
            </a:p>
          </p:txBody>
        </p:sp>
        <p:grpSp>
          <p:nvGrpSpPr>
            <p:cNvPr id="9" name="그룹 45"/>
            <p:cNvGrpSpPr/>
            <p:nvPr/>
          </p:nvGrpSpPr>
          <p:grpSpPr>
            <a:xfrm>
              <a:off x="1128689" y="1862127"/>
              <a:ext cx="779462" cy="768350"/>
              <a:chOff x="1214414" y="1900227"/>
              <a:chExt cx="779462" cy="768350"/>
            </a:xfrm>
          </p:grpSpPr>
          <p:grpSp>
            <p:nvGrpSpPr>
              <p:cNvPr id="10" name="그룹 7"/>
              <p:cNvGrpSpPr>
                <a:grpSpLocks/>
              </p:cNvGrpSpPr>
              <p:nvPr/>
            </p:nvGrpSpPr>
            <p:grpSpPr bwMode="auto">
              <a:xfrm>
                <a:off x="1214414" y="1900227"/>
                <a:ext cx="779462" cy="768350"/>
                <a:chOff x="2983072" y="1746199"/>
                <a:chExt cx="637400" cy="627754"/>
              </a:xfrm>
            </p:grpSpPr>
            <p:sp>
              <p:nvSpPr>
                <p:cNvPr id="50" name="타원 49"/>
                <p:cNvSpPr/>
                <p:nvPr/>
              </p:nvSpPr>
              <p:spPr bwMode="auto">
                <a:xfrm>
                  <a:off x="2983072" y="1746199"/>
                  <a:ext cx="637400" cy="627754"/>
                </a:xfrm>
                <a:prstGeom prst="ellipse">
                  <a:avLst/>
                </a:prstGeom>
                <a:gradFill rotWithShape="1">
                  <a:gsLst>
                    <a:gs pos="0">
                      <a:srgbClr val="2D2D8A">
                        <a:lumMod val="60000"/>
                        <a:lumOff val="40000"/>
                      </a:srgbClr>
                    </a:gs>
                    <a:gs pos="80000">
                      <a:srgbClr val="000000">
                        <a:shade val="93000"/>
                        <a:satMod val="130000"/>
                      </a:srgbClr>
                    </a:gs>
                    <a:gs pos="100000">
                      <a:srgbClr val="000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latinLnBrk="0">
                    <a:spcBef>
                      <a:spcPts val="0"/>
                    </a:spcBef>
                    <a:spcAft>
                      <a:spcPts val="0"/>
                    </a:spcAft>
                    <a:defRPr/>
                  </a:pPr>
                  <a:endParaRPr kumimoji="0" lang="ko-KR" altLang="en-US" sz="1200" kern="0" dirty="0">
                    <a:solidFill>
                      <a:srgbClr val="FFFFFF"/>
                    </a:solidFill>
                    <a:latin typeface="굴림"/>
                    <a:ea typeface="굴림"/>
                  </a:endParaRPr>
                </a:p>
              </p:txBody>
            </p:sp>
            <p:sp>
              <p:nvSpPr>
                <p:cNvPr id="51" name="타원 50"/>
                <p:cNvSpPr/>
                <p:nvPr/>
              </p:nvSpPr>
              <p:spPr bwMode="auto">
                <a:xfrm>
                  <a:off x="3061422" y="1783126"/>
                  <a:ext cx="475909" cy="350804"/>
                </a:xfrm>
                <a:prstGeom prst="ellipse">
                  <a:avLst/>
                </a:prstGeom>
                <a:gradFill rotWithShape="1">
                  <a:gsLst>
                    <a:gs pos="0">
                      <a:srgbClr val="FFFFFF"/>
                    </a:gs>
                    <a:gs pos="62000">
                      <a:srgbClr val="BBE0E3">
                        <a:tint val="23500"/>
                        <a:satMod val="160000"/>
                        <a:alpha val="0"/>
                      </a:srgbClr>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latinLnBrk="0">
                    <a:spcBef>
                      <a:spcPts val="0"/>
                    </a:spcBef>
                    <a:spcAft>
                      <a:spcPts val="0"/>
                    </a:spcAft>
                    <a:defRPr/>
                  </a:pPr>
                  <a:endParaRPr kumimoji="0" lang="ko-KR" altLang="en-US" sz="1200" kern="0" dirty="0">
                    <a:solidFill>
                      <a:srgbClr val="FFFFFF"/>
                    </a:solidFill>
                    <a:latin typeface="굴림"/>
                    <a:ea typeface="굴림"/>
                  </a:endParaRPr>
                </a:p>
              </p:txBody>
            </p:sp>
          </p:grpSp>
          <p:sp>
            <p:nvSpPr>
              <p:cNvPr id="49" name="Text Box 81"/>
              <p:cNvSpPr txBox="1">
                <a:spLocks noChangeArrowheads="1"/>
              </p:cNvSpPr>
              <p:nvPr/>
            </p:nvSpPr>
            <p:spPr bwMode="auto">
              <a:xfrm>
                <a:off x="1319577" y="2001826"/>
                <a:ext cx="543739" cy="636999"/>
              </a:xfrm>
              <a:prstGeom prst="rect">
                <a:avLst/>
              </a:prstGeom>
              <a:noFill/>
              <a:ln w="9525">
                <a:noFill/>
                <a:miter lim="800000"/>
                <a:headEnd/>
                <a:tailEnd/>
              </a:ln>
            </p:spPr>
            <p:txBody>
              <a:bodyPr wrap="none">
                <a:spAutoFit/>
              </a:bodyPr>
              <a:lstStyle/>
              <a:p>
                <a:r>
                  <a:rPr lang="en-US" altLang="ko-KR" sz="2800" dirty="0" smtClean="0">
                    <a:solidFill>
                      <a:schemeClr val="bg1"/>
                    </a:solidFill>
                    <a:latin typeface="맑은 고딕" pitchFamily="50" charset="-127"/>
                    <a:ea typeface="맑은 고딕" pitchFamily="50" charset="-127"/>
                  </a:rPr>
                  <a:t>Ⅲ</a:t>
                </a:r>
                <a:endParaRPr lang="en-US" altLang="ko-KR" sz="2800" dirty="0">
                  <a:solidFill>
                    <a:schemeClr val="bg1"/>
                  </a:solidFill>
                  <a:latin typeface="맑은 고딕" pitchFamily="50" charset="-127"/>
                  <a:ea typeface="맑은 고딕" pitchFamily="50" charset="-127"/>
                </a:endParaRPr>
              </a:p>
            </p:txBody>
          </p:sp>
        </p:grpSp>
        <p:sp>
          <p:nvSpPr>
            <p:cNvPr id="47" name="TextBox 46"/>
            <p:cNvSpPr txBox="1"/>
            <p:nvPr/>
          </p:nvSpPr>
          <p:spPr>
            <a:xfrm>
              <a:off x="2036483" y="1716701"/>
              <a:ext cx="6120586" cy="1086647"/>
            </a:xfrm>
            <a:prstGeom prst="rect">
              <a:avLst/>
            </a:prstGeom>
            <a:noFill/>
          </p:spPr>
          <p:txBody>
            <a:bodyPr wrap="none" rtlCol="0">
              <a:spAutoFit/>
            </a:bodyPr>
            <a:lstStyle/>
            <a:p>
              <a:pPr lvl="0" algn="l" fontAlgn="auto" latinLnBrk="0">
                <a:spcBef>
                  <a:spcPts val="0"/>
                </a:spcBef>
                <a:spcAft>
                  <a:spcPts val="0"/>
                </a:spcAft>
                <a:defRPr/>
              </a:pPr>
              <a:r>
                <a:rPr kumimoji="0" lang="en-US" altLang="ko-KR" sz="2600" kern="0" dirty="0" smtClean="0">
                  <a:solidFill>
                    <a:schemeClr val="tx2">
                      <a:lumMod val="75000"/>
                    </a:schemeClr>
                  </a:solidFill>
                  <a:latin typeface="Arial" pitchFamily="34" charset="0"/>
                  <a:ea typeface="맑은 고딕"/>
                  <a:cs typeface="Arial" pitchFamily="34" charset="0"/>
                </a:rPr>
                <a:t>CO-OPERATION IN AFRICA </a:t>
              </a:r>
            </a:p>
            <a:p>
              <a:pPr lvl="0" algn="l" fontAlgn="auto" latinLnBrk="0">
                <a:spcBef>
                  <a:spcPts val="0"/>
                </a:spcBef>
                <a:spcAft>
                  <a:spcPts val="0"/>
                </a:spcAft>
                <a:defRPr/>
              </a:pPr>
              <a:r>
                <a:rPr kumimoji="0" lang="en-US" altLang="ko-KR" sz="2600" kern="0" dirty="0" smtClean="0">
                  <a:latin typeface="Arial" pitchFamily="34" charset="0"/>
                  <a:ea typeface="맑은 고딕"/>
                  <a:cs typeface="Arial" pitchFamily="34" charset="0"/>
                </a:rPr>
                <a:t>Generation and Transmission Project</a:t>
              </a:r>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모서리가 둥근 직사각형 62"/>
          <p:cNvSpPr/>
          <p:nvPr/>
        </p:nvSpPr>
        <p:spPr>
          <a:xfrm>
            <a:off x="446538" y="3906492"/>
            <a:ext cx="9011348" cy="2448000"/>
          </a:xfrm>
          <a:prstGeom prst="roundRect">
            <a:avLst>
              <a:gd name="adj" fmla="val 2358"/>
            </a:avLst>
          </a:prstGeom>
          <a:gradFill flip="none" rotWithShape="1">
            <a:gsLst>
              <a:gs pos="0">
                <a:schemeClr val="bg1">
                  <a:alpha val="60000"/>
                </a:schemeClr>
              </a:gs>
              <a:gs pos="50000">
                <a:schemeClr val="bg1"/>
              </a:gs>
              <a:gs pos="100000">
                <a:srgbClr val="D6EDBD"/>
              </a:gs>
            </a:gsLst>
            <a:lin ang="2700000" scaled="1"/>
            <a:tileRect/>
          </a:gradFill>
          <a:ln w="25400" cap="flat" cmpd="sng" algn="ctr">
            <a:gradFill flip="none" rotWithShape="1">
              <a:gsLst>
                <a:gs pos="0">
                  <a:srgbClr val="002200"/>
                </a:gs>
                <a:gs pos="50000">
                  <a:srgbClr val="00B050"/>
                </a:gs>
                <a:gs pos="100000">
                  <a:srgbClr val="92D050"/>
                </a:gs>
              </a:gsLst>
              <a:lin ang="5400000" scaled="1"/>
              <a:tileRect/>
            </a:gradFill>
            <a:prstDash val="solid"/>
          </a:ln>
          <a:effectLst>
            <a:glow rad="63500">
              <a:schemeClr val="accent3">
                <a:satMod val="175000"/>
                <a:alpha val="40000"/>
              </a:schemeClr>
            </a:glow>
          </a:effectLst>
        </p:spPr>
        <p:txBody>
          <a:bodyPr anchor="ctr"/>
          <a:lstStyle/>
          <a:p>
            <a:pPr fontAlgn="auto" latinLnBrk="0">
              <a:spcBef>
                <a:spcPts val="0"/>
              </a:spcBef>
              <a:spcAft>
                <a:spcPts val="0"/>
              </a:spcAft>
              <a:defRPr/>
            </a:pPr>
            <a:endParaRPr kumimoji="0" lang="ko-KR" altLang="en-US" b="0" kern="0">
              <a:solidFill>
                <a:sysClr val="windowText" lastClr="000000"/>
              </a:solidFill>
              <a:latin typeface="Arial" pitchFamily="34" charset="0"/>
              <a:ea typeface="맑은 고딕"/>
              <a:cs typeface="Arial" pitchFamily="34" charset="0"/>
            </a:endParaRPr>
          </a:p>
        </p:txBody>
      </p:sp>
      <p:sp>
        <p:nvSpPr>
          <p:cNvPr id="57" name="직사각형 56"/>
          <p:cNvSpPr/>
          <p:nvPr/>
        </p:nvSpPr>
        <p:spPr bwMode="auto">
          <a:xfrm>
            <a:off x="840090" y="3937515"/>
            <a:ext cx="9065910" cy="145280"/>
          </a:xfrm>
          <a:prstGeom prst="rect">
            <a:avLst/>
          </a:prstGeom>
          <a:gradFill flip="none" rotWithShape="1">
            <a:gsLst>
              <a:gs pos="0">
                <a:sysClr val="window" lastClr="FFFFFF">
                  <a:alpha val="0"/>
                </a:sysClr>
              </a:gs>
              <a:gs pos="50000">
                <a:srgbClr val="00B050"/>
              </a:gs>
              <a:gs pos="100000">
                <a:sysClr val="window" lastClr="FFFFFF">
                  <a:alpha val="0"/>
                </a:sysClr>
              </a:gs>
            </a:gsLst>
            <a:lin ang="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 lastClr="FFFFFF"/>
              </a:solidFill>
              <a:effectLst/>
              <a:uLnTx/>
              <a:uFillTx/>
              <a:latin typeface="Arial" pitchFamily="34" charset="0"/>
              <a:ea typeface="맑은 고딕"/>
              <a:cs typeface="Arial" pitchFamily="34" charset="0"/>
            </a:endParaRPr>
          </a:p>
        </p:txBody>
      </p:sp>
      <p:sp>
        <p:nvSpPr>
          <p:cNvPr id="80" name="오각형 79"/>
          <p:cNvSpPr/>
          <p:nvPr/>
        </p:nvSpPr>
        <p:spPr>
          <a:xfrm>
            <a:off x="590720" y="3742094"/>
            <a:ext cx="3634134" cy="400050"/>
          </a:xfrm>
          <a:prstGeom prst="homePlate">
            <a:avLst/>
          </a:prstGeom>
          <a:gradFill flip="none" rotWithShape="1">
            <a:gsLst>
              <a:gs pos="0">
                <a:srgbClr val="002200"/>
              </a:gs>
              <a:gs pos="50000">
                <a:srgbClr val="007E39"/>
              </a:gs>
              <a:gs pos="100000">
                <a:srgbClr val="92D050"/>
              </a:gs>
            </a:gsLst>
            <a:lin ang="0" scaled="1"/>
            <a:tileRect/>
          </a:gradFill>
          <a:ln>
            <a:solidFill>
              <a:schemeClr val="bg1"/>
            </a:solidFill>
          </a:ln>
          <a:effectLst>
            <a:reflection blurRad="6350" stA="52000" endA="300" endPos="350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a:latin typeface="Arial" pitchFamily="34" charset="0"/>
              <a:cs typeface="Arial" pitchFamily="34" charset="0"/>
            </a:endParaRPr>
          </a:p>
        </p:txBody>
      </p:sp>
      <p:sp>
        <p:nvSpPr>
          <p:cNvPr id="141314" name="AutoShape 2" descr="PIC84.gif"/>
          <p:cNvSpPr>
            <a:spLocks noChangeAspect="1" noChangeArrowheads="1"/>
          </p:cNvSpPr>
          <p:nvPr/>
        </p:nvSpPr>
        <p:spPr bwMode="auto">
          <a:xfrm>
            <a:off x="130174"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ko-KR" altLang="en-US"/>
          </a:p>
        </p:txBody>
      </p:sp>
      <p:sp>
        <p:nvSpPr>
          <p:cNvPr id="141316" name="AutoShape 4" descr="PIC8D.gif"/>
          <p:cNvSpPr>
            <a:spLocks noChangeAspect="1" noChangeArrowheads="1"/>
          </p:cNvSpPr>
          <p:nvPr/>
        </p:nvSpPr>
        <p:spPr bwMode="auto">
          <a:xfrm>
            <a:off x="130174"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ko-KR" altLang="en-US"/>
          </a:p>
        </p:txBody>
      </p:sp>
      <p:sp>
        <p:nvSpPr>
          <p:cNvPr id="141318" name="AutoShape 6" descr="PIC95.gif"/>
          <p:cNvSpPr>
            <a:spLocks noChangeAspect="1" noChangeArrowheads="1"/>
          </p:cNvSpPr>
          <p:nvPr/>
        </p:nvSpPr>
        <p:spPr bwMode="auto">
          <a:xfrm>
            <a:off x="130174"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ko-KR" altLang="en-US"/>
          </a:p>
        </p:txBody>
      </p:sp>
      <p:sp>
        <p:nvSpPr>
          <p:cNvPr id="141320" name="AutoShape 8" descr="PIC9E.gif"/>
          <p:cNvSpPr>
            <a:spLocks noChangeAspect="1" noChangeArrowheads="1"/>
          </p:cNvSpPr>
          <p:nvPr/>
        </p:nvSpPr>
        <p:spPr bwMode="auto">
          <a:xfrm>
            <a:off x="130174"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ko-KR" altLang="en-US"/>
          </a:p>
        </p:txBody>
      </p:sp>
      <p:sp>
        <p:nvSpPr>
          <p:cNvPr id="141322" name="AutoShape 10" descr="PICA6.gif"/>
          <p:cNvSpPr>
            <a:spLocks noChangeAspect="1" noChangeArrowheads="1"/>
          </p:cNvSpPr>
          <p:nvPr/>
        </p:nvSpPr>
        <p:spPr bwMode="auto">
          <a:xfrm>
            <a:off x="130174"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ko-KR" altLang="en-US"/>
          </a:p>
        </p:txBody>
      </p:sp>
      <p:sp>
        <p:nvSpPr>
          <p:cNvPr id="16" name="Text Box 6"/>
          <p:cNvSpPr txBox="1">
            <a:spLocks noChangeArrowheads="1"/>
          </p:cNvSpPr>
          <p:nvPr/>
        </p:nvSpPr>
        <p:spPr bwMode="auto">
          <a:xfrm>
            <a:off x="157137" y="88920"/>
            <a:ext cx="6173485" cy="55399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l">
              <a:defRPr/>
            </a:pPr>
            <a:r>
              <a:rPr lang="en-US" altLang="ko-KR" sz="3000" dirty="0" smtClean="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rPr>
              <a:t>Project highlights: Generation(4)</a:t>
            </a:r>
          </a:p>
        </p:txBody>
      </p:sp>
      <p:sp>
        <p:nvSpPr>
          <p:cNvPr id="17" name="모서리가 둥근 직사각형 16"/>
          <p:cNvSpPr/>
          <p:nvPr/>
        </p:nvSpPr>
        <p:spPr>
          <a:xfrm>
            <a:off x="420690" y="1171575"/>
            <a:ext cx="9011348" cy="2448000"/>
          </a:xfrm>
          <a:prstGeom prst="roundRect">
            <a:avLst>
              <a:gd name="adj" fmla="val 2358"/>
            </a:avLst>
          </a:prstGeom>
          <a:gradFill flip="none" rotWithShape="1">
            <a:gsLst>
              <a:gs pos="0">
                <a:schemeClr val="bg1">
                  <a:alpha val="60000"/>
                </a:schemeClr>
              </a:gs>
              <a:gs pos="50000">
                <a:schemeClr val="bg1"/>
              </a:gs>
              <a:gs pos="100000">
                <a:schemeClr val="accent1">
                  <a:lumMod val="20000"/>
                  <a:lumOff val="80000"/>
                </a:schemeClr>
              </a:gs>
            </a:gsLst>
            <a:lin ang="2700000" scaled="1"/>
            <a:tileRect/>
          </a:gradFill>
          <a:ln w="25400" cap="flat" cmpd="sng" algn="ctr">
            <a:gradFill flip="none" rotWithShape="1">
              <a:gsLst>
                <a:gs pos="0">
                  <a:schemeClr val="tx2">
                    <a:lumMod val="50000"/>
                  </a:schemeClr>
                </a:gs>
                <a:gs pos="50000">
                  <a:schemeClr val="accent1">
                    <a:lumMod val="75000"/>
                  </a:schemeClr>
                </a:gs>
                <a:gs pos="100000">
                  <a:schemeClr val="tx2">
                    <a:lumMod val="40000"/>
                    <a:lumOff val="60000"/>
                  </a:schemeClr>
                </a:gs>
              </a:gsLst>
              <a:lin ang="5400000" scaled="1"/>
              <a:tileRect/>
            </a:gradFill>
            <a:prstDash val="solid"/>
          </a:ln>
          <a:effectLst>
            <a:glow rad="63500">
              <a:schemeClr val="accent1">
                <a:satMod val="175000"/>
                <a:alpha val="40000"/>
              </a:schemeClr>
            </a:glo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Text" lastClr="000000"/>
              </a:solidFill>
              <a:effectLst/>
              <a:uLnTx/>
              <a:uFillTx/>
              <a:latin typeface="Arial" pitchFamily="34" charset="0"/>
              <a:ea typeface="맑은 고딕"/>
              <a:cs typeface="Arial" pitchFamily="34" charset="0"/>
            </a:endParaRPr>
          </a:p>
        </p:txBody>
      </p:sp>
      <p:sp>
        <p:nvSpPr>
          <p:cNvPr id="18" name="직사각형 17"/>
          <p:cNvSpPr/>
          <p:nvPr/>
        </p:nvSpPr>
        <p:spPr bwMode="auto">
          <a:xfrm>
            <a:off x="420415" y="1197745"/>
            <a:ext cx="9065910" cy="145280"/>
          </a:xfrm>
          <a:prstGeom prst="rect">
            <a:avLst/>
          </a:prstGeom>
          <a:gradFill flip="none" rotWithShape="1">
            <a:gsLst>
              <a:gs pos="0">
                <a:sysClr val="window" lastClr="FFFFFF">
                  <a:alpha val="0"/>
                </a:sysClr>
              </a:gs>
              <a:gs pos="50000">
                <a:schemeClr val="tx2">
                  <a:lumMod val="60000"/>
                  <a:lumOff val="40000"/>
                </a:schemeClr>
              </a:gs>
              <a:gs pos="100000">
                <a:sysClr val="window" lastClr="FFFFFF">
                  <a:alpha val="0"/>
                </a:sysClr>
              </a:gs>
            </a:gsLst>
            <a:lin ang="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 lastClr="FFFFFF"/>
              </a:solidFill>
              <a:effectLst/>
              <a:uLnTx/>
              <a:uFillTx/>
              <a:latin typeface="Arial" pitchFamily="34" charset="0"/>
              <a:ea typeface="맑은 고딕"/>
              <a:cs typeface="Arial" pitchFamily="34" charset="0"/>
            </a:endParaRPr>
          </a:p>
        </p:txBody>
      </p:sp>
      <p:grpSp>
        <p:nvGrpSpPr>
          <p:cNvPr id="2" name="그룹 18"/>
          <p:cNvGrpSpPr/>
          <p:nvPr/>
        </p:nvGrpSpPr>
        <p:grpSpPr>
          <a:xfrm>
            <a:off x="588566" y="990601"/>
            <a:ext cx="3740243" cy="400050"/>
            <a:chOff x="588566" y="990601"/>
            <a:chExt cx="3740243" cy="400050"/>
          </a:xfrm>
        </p:grpSpPr>
        <p:sp>
          <p:nvSpPr>
            <p:cNvPr id="20" name="오각형 19"/>
            <p:cNvSpPr/>
            <p:nvPr/>
          </p:nvSpPr>
          <p:spPr>
            <a:xfrm>
              <a:off x="588566" y="990601"/>
              <a:ext cx="3740243" cy="400050"/>
            </a:xfrm>
            <a:prstGeom prst="homePlate">
              <a:avLst/>
            </a:prstGeom>
            <a:gradFill flip="none" rotWithShape="1">
              <a:gsLst>
                <a:gs pos="0">
                  <a:srgbClr val="002060"/>
                </a:gs>
                <a:gs pos="50000">
                  <a:srgbClr val="0070C0"/>
                </a:gs>
                <a:gs pos="100000">
                  <a:srgbClr val="00B0F0"/>
                </a:gs>
              </a:gsLst>
              <a:lin ang="0" scaled="1"/>
              <a:tileRect/>
            </a:gradFill>
            <a:ln>
              <a:solidFill>
                <a:schemeClr val="bg1"/>
              </a:solidFill>
            </a:ln>
            <a:effectLst>
              <a:reflection blurRad="6350" stA="52000" endA="300" endPos="350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sp>
          <p:nvSpPr>
            <p:cNvPr id="21" name="모서리가 둥근 직사각형 20"/>
            <p:cNvSpPr/>
            <p:nvPr/>
          </p:nvSpPr>
          <p:spPr>
            <a:xfrm>
              <a:off x="637311" y="1046196"/>
              <a:ext cx="378090" cy="268254"/>
            </a:xfrm>
            <a:prstGeom prst="roundRect">
              <a:avLst>
                <a:gd name="adj" fmla="val 0"/>
              </a:avLst>
            </a:prstGeom>
            <a:gradFill flip="none" rotWithShape="1">
              <a:gsLst>
                <a:gs pos="0">
                  <a:schemeClr val="bg1"/>
                </a:gs>
                <a:gs pos="50000">
                  <a:schemeClr val="bg1">
                    <a:alpha val="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sp>
          <p:nvSpPr>
            <p:cNvPr id="22" name="TextBox 21"/>
            <p:cNvSpPr txBox="1"/>
            <p:nvPr/>
          </p:nvSpPr>
          <p:spPr>
            <a:xfrm>
              <a:off x="736487" y="1003510"/>
              <a:ext cx="2707793" cy="353943"/>
            </a:xfrm>
            <a:prstGeom prst="rect">
              <a:avLst/>
            </a:prstGeom>
            <a:noFill/>
          </p:spPr>
          <p:txBody>
            <a:bodyPr wrap="none" rtlCol="0">
              <a:spAutoFit/>
            </a:bodyPr>
            <a:lstStyle/>
            <a:p>
              <a:pPr lvl="0" algn="l" fontAlgn="auto" latinLnBrk="0">
                <a:spcBef>
                  <a:spcPts val="0"/>
                </a:spcBef>
                <a:spcAft>
                  <a:spcPts val="0"/>
                </a:spcAft>
                <a:defRPr/>
              </a:pPr>
              <a:r>
                <a:rPr kumimoji="0" lang="en-US" altLang="ko-KR" sz="1700"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Norte </a:t>
              </a:r>
              <a:r>
                <a:rPr kumimoji="0" lang="en-US" altLang="ko-KR" sz="1700" kern="0" dirty="0" smtClean="0">
                  <a:solidFill>
                    <a:sysClr val="window" lastClr="FFFFFF"/>
                  </a:solidFill>
                  <a:effectLst>
                    <a:outerShdw blurRad="38100" dist="38100" dir="2700000" algn="tl">
                      <a:srgbClr val="000000">
                        <a:alpha val="43137"/>
                      </a:srgbClr>
                    </a:outerShdw>
                  </a:effectLst>
                  <a:latin typeface="맑은 고딕"/>
                  <a:ea typeface="맑은 고딕"/>
                  <a:cs typeface="Arial" pitchFamily="34" charset="0"/>
                </a:rPr>
                <a:t>Ⅱ</a:t>
              </a:r>
              <a:r>
                <a:rPr kumimoji="0" lang="en-US" altLang="ko-KR" sz="1700"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 Project: Mexico</a:t>
              </a:r>
            </a:p>
          </p:txBody>
        </p:sp>
      </p:grpSp>
      <p:grpSp>
        <p:nvGrpSpPr>
          <p:cNvPr id="3" name="그룹 22"/>
          <p:cNvGrpSpPr/>
          <p:nvPr/>
        </p:nvGrpSpPr>
        <p:grpSpPr>
          <a:xfrm>
            <a:off x="916306" y="1400178"/>
            <a:ext cx="5051357" cy="2169825"/>
            <a:chOff x="916305" y="1400175"/>
            <a:chExt cx="5051351" cy="2169825"/>
          </a:xfrm>
        </p:grpSpPr>
        <p:sp>
          <p:nvSpPr>
            <p:cNvPr id="24" name="TextBox 23"/>
            <p:cNvSpPr txBox="1"/>
            <p:nvPr/>
          </p:nvSpPr>
          <p:spPr>
            <a:xfrm>
              <a:off x="1034517" y="1400175"/>
              <a:ext cx="4933139" cy="2169825"/>
            </a:xfrm>
            <a:prstGeom prst="rect">
              <a:avLst/>
            </a:prstGeom>
            <a:noFill/>
          </p:spPr>
          <p:txBody>
            <a:bodyPr wrap="none" rtlCol="0">
              <a:spAutoFit/>
            </a:bodyPr>
            <a:lstStyle/>
            <a:p>
              <a:pPr algn="l">
                <a:lnSpc>
                  <a:spcPct val="150000"/>
                </a:lnSpc>
              </a:pPr>
              <a:r>
                <a:rPr lang="en-US" altLang="ko-KR" dirty="0" smtClean="0">
                  <a:latin typeface="Arial" pitchFamily="34" charset="0"/>
                  <a:cs typeface="Arial" pitchFamily="34" charset="0"/>
                </a:rPr>
                <a:t>Host entity: </a:t>
              </a:r>
              <a:r>
                <a:rPr lang="en-US" altLang="ko-KR" dirty="0" smtClean="0"/>
                <a:t>Commission </a:t>
              </a:r>
              <a:r>
                <a:rPr lang="en-US" altLang="ko-KR" dirty="0" err="1" smtClean="0"/>
                <a:t>Federel</a:t>
              </a:r>
              <a:r>
                <a:rPr lang="en-US" altLang="ko-KR" dirty="0" smtClean="0"/>
                <a:t> Electricity </a:t>
              </a:r>
              <a:endParaRPr lang="en-US" altLang="ko-KR" dirty="0" smtClean="0">
                <a:latin typeface="Arial" pitchFamily="34" charset="0"/>
                <a:cs typeface="Arial" pitchFamily="34" charset="0"/>
              </a:endParaRPr>
            </a:p>
            <a:p>
              <a:pPr algn="l">
                <a:lnSpc>
                  <a:spcPct val="150000"/>
                </a:lnSpc>
              </a:pPr>
              <a:r>
                <a:rPr lang="en-US" altLang="ko-KR" dirty="0" smtClean="0">
                  <a:latin typeface="Arial" pitchFamily="34" charset="0"/>
                  <a:cs typeface="Arial" pitchFamily="34" charset="0"/>
                </a:rPr>
                <a:t>Project type: BOO (25 years)</a:t>
              </a:r>
            </a:p>
            <a:p>
              <a:pPr algn="l">
                <a:lnSpc>
                  <a:spcPct val="150000"/>
                </a:lnSpc>
              </a:pPr>
              <a:r>
                <a:rPr lang="en-US" altLang="ko-KR" dirty="0" smtClean="0">
                  <a:latin typeface="Arial" pitchFamily="34" charset="0"/>
                  <a:cs typeface="Arial" pitchFamily="34" charset="0"/>
                </a:rPr>
                <a:t>Capacity: 433MW</a:t>
              </a:r>
            </a:p>
            <a:p>
              <a:pPr algn="l">
                <a:lnSpc>
                  <a:spcPct val="150000"/>
                </a:lnSpc>
              </a:pPr>
              <a:r>
                <a:rPr lang="en-US" altLang="ko-KR" dirty="0" smtClean="0">
                  <a:latin typeface="Arial" pitchFamily="34" charset="0"/>
                  <a:cs typeface="Arial" pitchFamily="34" charset="0"/>
                </a:rPr>
                <a:t>Fuel: Natural Gas</a:t>
              </a:r>
            </a:p>
            <a:p>
              <a:pPr algn="l">
                <a:lnSpc>
                  <a:spcPct val="150000"/>
                </a:lnSpc>
              </a:pPr>
              <a:r>
                <a:rPr lang="en-US" altLang="ko-KR" dirty="0" smtClean="0">
                  <a:latin typeface="Arial" pitchFamily="34" charset="0"/>
                  <a:cs typeface="Arial" pitchFamily="34" charset="0"/>
                </a:rPr>
                <a:t>Shareholding: 56%</a:t>
              </a:r>
            </a:p>
          </p:txBody>
        </p:sp>
        <p:sp>
          <p:nvSpPr>
            <p:cNvPr id="25" name="타원 24"/>
            <p:cNvSpPr/>
            <p:nvPr/>
          </p:nvSpPr>
          <p:spPr>
            <a:xfrm>
              <a:off x="916305" y="1619250"/>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sp>
          <p:nvSpPr>
            <p:cNvPr id="26" name="타원 25"/>
            <p:cNvSpPr/>
            <p:nvPr/>
          </p:nvSpPr>
          <p:spPr>
            <a:xfrm>
              <a:off x="916305" y="2032873"/>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sp>
          <p:nvSpPr>
            <p:cNvPr id="27" name="타원 26"/>
            <p:cNvSpPr/>
            <p:nvPr/>
          </p:nvSpPr>
          <p:spPr>
            <a:xfrm>
              <a:off x="916305" y="3273742"/>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sp>
          <p:nvSpPr>
            <p:cNvPr id="28" name="타원 27"/>
            <p:cNvSpPr/>
            <p:nvPr/>
          </p:nvSpPr>
          <p:spPr>
            <a:xfrm>
              <a:off x="916305" y="2446496"/>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sp>
          <p:nvSpPr>
            <p:cNvPr id="29" name="타원 28"/>
            <p:cNvSpPr/>
            <p:nvPr/>
          </p:nvSpPr>
          <p:spPr>
            <a:xfrm>
              <a:off x="916305" y="2860119"/>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grpSp>
      <p:grpSp>
        <p:nvGrpSpPr>
          <p:cNvPr id="37" name="그룹 36"/>
          <p:cNvGrpSpPr/>
          <p:nvPr/>
        </p:nvGrpSpPr>
        <p:grpSpPr>
          <a:xfrm>
            <a:off x="6178077" y="1603721"/>
            <a:ext cx="3106601" cy="1904073"/>
            <a:chOff x="6178076" y="1603719"/>
            <a:chExt cx="3106601" cy="1904073"/>
          </a:xfrm>
        </p:grpSpPr>
        <p:pic>
          <p:nvPicPr>
            <p:cNvPr id="79" name="그림 78" descr="100908멕시코PPA.JPG"/>
            <p:cNvPicPr>
              <a:picLocks noChangeAspect="1"/>
            </p:cNvPicPr>
            <p:nvPr/>
          </p:nvPicPr>
          <p:blipFill>
            <a:blip r:embed="rId3" cstate="print"/>
            <a:stretch>
              <a:fillRect/>
            </a:stretch>
          </p:blipFill>
          <p:spPr>
            <a:xfrm>
              <a:off x="6178076" y="1603719"/>
              <a:ext cx="2839329" cy="1828805"/>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8" name="그림 47" descr="200512121739284058.gif"/>
            <p:cNvPicPr>
              <a:picLocks noChangeAspect="1"/>
            </p:cNvPicPr>
            <p:nvPr/>
          </p:nvPicPr>
          <p:blipFill>
            <a:blip r:embed="rId4" cstate="print"/>
            <a:stretch>
              <a:fillRect/>
            </a:stretch>
          </p:blipFill>
          <p:spPr>
            <a:xfrm>
              <a:off x="8129074" y="2802337"/>
              <a:ext cx="1155603" cy="705455"/>
            </a:xfrm>
            <a:prstGeom prst="rect">
              <a:avLst/>
            </a:prstGeom>
            <a:solidFill>
              <a:srgbClr val="FFFFFF">
                <a:shade val="85000"/>
              </a:srgbClr>
            </a:solidFill>
            <a:ln w="190500" cap="rnd">
              <a:noFill/>
            </a:ln>
            <a:effectLst>
              <a:outerShdw blurRad="36195" dist="12700" dir="11400000" algn="tl" rotWithShape="0">
                <a:srgbClr val="000000">
                  <a:alpha val="33000"/>
                </a:srgbClr>
              </a:outerShdw>
              <a:reflection blurRad="6350" stA="52000" endA="300" endPos="35000" dir="5400000" sy="-100000" algn="bl" rotWithShape="0"/>
            </a:effectLst>
            <a:scene3d>
              <a:camera prst="perspectiveContrastingLeftFacing">
                <a:rot lat="540000" lon="2100000" rev="0"/>
              </a:camera>
              <a:lightRig rig="soft" dir="t"/>
            </a:scene3d>
            <a:sp3d contourW="12700" prstMaterial="matte">
              <a:bevelT w="63500" h="50800"/>
              <a:contourClr>
                <a:srgbClr val="C0C0C0"/>
              </a:contourClr>
            </a:sp3d>
          </p:spPr>
        </p:pic>
      </p:grpSp>
      <p:sp>
        <p:nvSpPr>
          <p:cNvPr id="55" name="모서리가 둥근 직사각형 54"/>
          <p:cNvSpPr/>
          <p:nvPr/>
        </p:nvSpPr>
        <p:spPr>
          <a:xfrm>
            <a:off x="609175" y="3773481"/>
            <a:ext cx="378090" cy="268254"/>
          </a:xfrm>
          <a:prstGeom prst="roundRect">
            <a:avLst>
              <a:gd name="adj" fmla="val 0"/>
            </a:avLst>
          </a:prstGeom>
          <a:gradFill flip="none" rotWithShape="1">
            <a:gsLst>
              <a:gs pos="0">
                <a:schemeClr val="bg1"/>
              </a:gs>
              <a:gs pos="50000">
                <a:schemeClr val="bg1">
                  <a:alpha val="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sp>
        <p:nvSpPr>
          <p:cNvPr id="56" name="TextBox 55"/>
          <p:cNvSpPr txBox="1"/>
          <p:nvPr/>
        </p:nvSpPr>
        <p:spPr>
          <a:xfrm>
            <a:off x="708351" y="3730798"/>
            <a:ext cx="2779928" cy="353943"/>
          </a:xfrm>
          <a:prstGeom prst="rect">
            <a:avLst/>
          </a:prstGeom>
          <a:noFill/>
        </p:spPr>
        <p:txBody>
          <a:bodyPr wrap="none" rtlCol="0">
            <a:spAutoFit/>
          </a:bodyPr>
          <a:lstStyle/>
          <a:p>
            <a:pPr lvl="0" algn="l" fontAlgn="auto" latinLnBrk="0">
              <a:spcBef>
                <a:spcPts val="0"/>
              </a:spcBef>
              <a:spcAft>
                <a:spcPts val="0"/>
              </a:spcAft>
              <a:defRPr/>
            </a:pPr>
            <a:r>
              <a:rPr kumimoji="0" lang="en-US" altLang="ko-KR" sz="1700"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UAE </a:t>
            </a:r>
            <a:r>
              <a:rPr kumimoji="0" lang="en-US" altLang="ko-KR" sz="1700" kern="0" dirty="0" err="1"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Shuweihat</a:t>
            </a:r>
            <a:r>
              <a:rPr kumimoji="0" lang="en-US" altLang="ko-KR" sz="1700"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 S3 : UAE</a:t>
            </a:r>
          </a:p>
        </p:txBody>
      </p:sp>
      <p:grpSp>
        <p:nvGrpSpPr>
          <p:cNvPr id="4" name="그룹 22"/>
          <p:cNvGrpSpPr/>
          <p:nvPr/>
        </p:nvGrpSpPr>
        <p:grpSpPr>
          <a:xfrm>
            <a:off x="888173" y="4127466"/>
            <a:ext cx="5466407" cy="2169825"/>
            <a:chOff x="916305" y="1400175"/>
            <a:chExt cx="5466404" cy="2169825"/>
          </a:xfrm>
        </p:grpSpPr>
        <p:sp>
          <p:nvSpPr>
            <p:cNvPr id="47" name="TextBox 46"/>
            <p:cNvSpPr txBox="1"/>
            <p:nvPr/>
          </p:nvSpPr>
          <p:spPr>
            <a:xfrm>
              <a:off x="1034517" y="1400175"/>
              <a:ext cx="5348192" cy="2169825"/>
            </a:xfrm>
            <a:prstGeom prst="rect">
              <a:avLst/>
            </a:prstGeom>
            <a:noFill/>
          </p:spPr>
          <p:txBody>
            <a:bodyPr wrap="none" rtlCol="0">
              <a:spAutoFit/>
            </a:bodyPr>
            <a:lstStyle/>
            <a:p>
              <a:pPr algn="l">
                <a:lnSpc>
                  <a:spcPct val="150000"/>
                </a:lnSpc>
              </a:pPr>
              <a:r>
                <a:rPr lang="en-US" altLang="ko-KR" dirty="0" smtClean="0">
                  <a:latin typeface="Arial" pitchFamily="34" charset="0"/>
                  <a:cs typeface="Arial" pitchFamily="34" charset="0"/>
                </a:rPr>
                <a:t>Host entity: </a:t>
              </a:r>
              <a:r>
                <a:rPr lang="en-US" altLang="ko-KR" sz="1600" dirty="0" smtClean="0"/>
                <a:t>Abu Dhabi Water &amp; Electricity Authority</a:t>
              </a:r>
              <a:endParaRPr lang="en-US" altLang="ko-KR" sz="1600" dirty="0" smtClean="0">
                <a:latin typeface="Arial" pitchFamily="34" charset="0"/>
                <a:cs typeface="Arial" pitchFamily="34" charset="0"/>
              </a:endParaRPr>
            </a:p>
            <a:p>
              <a:pPr algn="l">
                <a:lnSpc>
                  <a:spcPct val="150000"/>
                </a:lnSpc>
              </a:pPr>
              <a:r>
                <a:rPr lang="en-US" altLang="ko-KR" dirty="0" smtClean="0">
                  <a:latin typeface="Arial" pitchFamily="34" charset="0"/>
                  <a:cs typeface="Arial" pitchFamily="34" charset="0"/>
                </a:rPr>
                <a:t>Project type: BOO (25 years)</a:t>
              </a:r>
            </a:p>
            <a:p>
              <a:pPr algn="l">
                <a:lnSpc>
                  <a:spcPct val="150000"/>
                </a:lnSpc>
              </a:pPr>
              <a:r>
                <a:rPr lang="en-US" altLang="ko-KR" dirty="0" smtClean="0">
                  <a:latin typeface="Arial" pitchFamily="34" charset="0"/>
                  <a:cs typeface="Arial" pitchFamily="34" charset="0"/>
                </a:rPr>
                <a:t>Capacity: 1,600MW</a:t>
              </a:r>
            </a:p>
            <a:p>
              <a:pPr algn="l">
                <a:lnSpc>
                  <a:spcPct val="150000"/>
                </a:lnSpc>
              </a:pPr>
              <a:r>
                <a:rPr lang="en-US" altLang="ko-KR" dirty="0" smtClean="0">
                  <a:latin typeface="Arial" pitchFamily="34" charset="0"/>
                  <a:cs typeface="Arial" pitchFamily="34" charset="0"/>
                </a:rPr>
                <a:t>Fuel: Natural Gas</a:t>
              </a:r>
            </a:p>
            <a:p>
              <a:pPr algn="l">
                <a:lnSpc>
                  <a:spcPct val="150000"/>
                </a:lnSpc>
              </a:pPr>
              <a:r>
                <a:rPr lang="en-US" altLang="ko-KR" dirty="0" smtClean="0">
                  <a:latin typeface="Arial" pitchFamily="34" charset="0"/>
                  <a:cs typeface="Arial" pitchFamily="34" charset="0"/>
                </a:rPr>
                <a:t>Shareholding: 19.6%</a:t>
              </a:r>
            </a:p>
          </p:txBody>
        </p:sp>
        <p:sp>
          <p:nvSpPr>
            <p:cNvPr id="49" name="타원 48"/>
            <p:cNvSpPr/>
            <p:nvPr/>
          </p:nvSpPr>
          <p:spPr>
            <a:xfrm>
              <a:off x="916305" y="1619250"/>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sp>
          <p:nvSpPr>
            <p:cNvPr id="50" name="타원 49"/>
            <p:cNvSpPr/>
            <p:nvPr/>
          </p:nvSpPr>
          <p:spPr>
            <a:xfrm>
              <a:off x="916305" y="2032873"/>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sp>
          <p:nvSpPr>
            <p:cNvPr id="51" name="타원 50"/>
            <p:cNvSpPr/>
            <p:nvPr/>
          </p:nvSpPr>
          <p:spPr>
            <a:xfrm>
              <a:off x="916305" y="3273742"/>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sp>
          <p:nvSpPr>
            <p:cNvPr id="52" name="타원 51"/>
            <p:cNvSpPr/>
            <p:nvPr/>
          </p:nvSpPr>
          <p:spPr>
            <a:xfrm>
              <a:off x="916305" y="2446496"/>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sp>
          <p:nvSpPr>
            <p:cNvPr id="53" name="타원 52"/>
            <p:cNvSpPr/>
            <p:nvPr/>
          </p:nvSpPr>
          <p:spPr>
            <a:xfrm>
              <a:off x="916305" y="2860119"/>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grpSp>
      <p:grpSp>
        <p:nvGrpSpPr>
          <p:cNvPr id="39" name="그룹 38"/>
          <p:cNvGrpSpPr/>
          <p:nvPr/>
        </p:nvGrpSpPr>
        <p:grpSpPr>
          <a:xfrm>
            <a:off x="6210324" y="4292568"/>
            <a:ext cx="3053984" cy="1839101"/>
            <a:chOff x="6210324" y="4292566"/>
            <a:chExt cx="3053984" cy="1839101"/>
          </a:xfrm>
        </p:grpSpPr>
        <p:pic>
          <p:nvPicPr>
            <p:cNvPr id="42" name="_x92362776" descr="EMB0000149409ce"/>
            <p:cNvPicPr>
              <a:picLocks noChangeAspect="1" noChangeArrowheads="1"/>
            </p:cNvPicPr>
            <p:nvPr/>
          </p:nvPicPr>
          <p:blipFill>
            <a:blip r:embed="rId5" cstate="print"/>
            <a:srcRect/>
            <a:stretch>
              <a:fillRect/>
            </a:stretch>
          </p:blipFill>
          <p:spPr bwMode="auto">
            <a:xfrm>
              <a:off x="6210324" y="4292566"/>
              <a:ext cx="2846924" cy="1800225"/>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6" name="그림 45" descr="200512121726573986.gif"/>
            <p:cNvPicPr>
              <a:picLocks noChangeAspect="1"/>
            </p:cNvPicPr>
            <p:nvPr/>
          </p:nvPicPr>
          <p:blipFill>
            <a:blip r:embed="rId6" cstate="print"/>
            <a:stretch>
              <a:fillRect/>
            </a:stretch>
          </p:blipFill>
          <p:spPr>
            <a:xfrm>
              <a:off x="8161607" y="5472317"/>
              <a:ext cx="1102701" cy="659350"/>
            </a:xfrm>
            <a:prstGeom prst="rect">
              <a:avLst/>
            </a:prstGeom>
            <a:solidFill>
              <a:srgbClr val="FFFFFF">
                <a:shade val="85000"/>
              </a:srgbClr>
            </a:solidFill>
            <a:ln w="3175" cap="rnd">
              <a:solidFill>
                <a:srgbClr val="FFFFFF"/>
              </a:solidFill>
            </a:ln>
            <a:effectLst>
              <a:outerShdw blurRad="36195" dist="12700" dir="11400000" algn="tl" rotWithShape="0">
                <a:srgbClr val="000000">
                  <a:alpha val="33000"/>
                </a:srgbClr>
              </a:outerShdw>
              <a:reflection blurRad="6350" stA="52000" endA="300" endPos="35000" dir="5400000" sy="-100000" algn="bl" rotWithShape="0"/>
            </a:effectLst>
            <a:scene3d>
              <a:camera prst="perspectiveContrastingLeftFacing">
                <a:rot lat="540000" lon="2100000" rev="0"/>
              </a:camera>
              <a:lightRig rig="soft" dir="t"/>
            </a:scene3d>
            <a:sp3d contourW="12700" prstMaterial="matte">
              <a:bevelT w="63500" h="50800"/>
              <a:contourClr>
                <a:srgbClr val="C0C0C0"/>
              </a:contourClr>
            </a:sp3d>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6"/>
          <p:cNvSpPr txBox="1">
            <a:spLocks noChangeArrowheads="1"/>
          </p:cNvSpPr>
          <p:nvPr/>
        </p:nvSpPr>
        <p:spPr bwMode="auto">
          <a:xfrm>
            <a:off x="157137" y="88920"/>
            <a:ext cx="6173485" cy="55399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l">
              <a:defRPr/>
            </a:pPr>
            <a:r>
              <a:rPr lang="en-US" altLang="ko-KR" sz="3000" dirty="0" smtClean="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rPr>
              <a:t>Project highlights: Generation(5)</a:t>
            </a:r>
          </a:p>
        </p:txBody>
      </p:sp>
      <p:sp>
        <p:nvSpPr>
          <p:cNvPr id="42" name="모서리가 둥근 직사각형 41"/>
          <p:cNvSpPr/>
          <p:nvPr/>
        </p:nvSpPr>
        <p:spPr>
          <a:xfrm>
            <a:off x="364422" y="1327412"/>
            <a:ext cx="9011348" cy="2399199"/>
          </a:xfrm>
          <a:prstGeom prst="roundRect">
            <a:avLst>
              <a:gd name="adj" fmla="val 2358"/>
            </a:avLst>
          </a:prstGeom>
          <a:gradFill flip="none" rotWithShape="1">
            <a:gsLst>
              <a:gs pos="0">
                <a:schemeClr val="bg1">
                  <a:alpha val="60000"/>
                </a:schemeClr>
              </a:gs>
              <a:gs pos="50000">
                <a:schemeClr val="bg1"/>
              </a:gs>
              <a:gs pos="100000">
                <a:schemeClr val="accent1">
                  <a:lumMod val="20000"/>
                  <a:lumOff val="80000"/>
                </a:schemeClr>
              </a:gs>
            </a:gsLst>
            <a:lin ang="2700000" scaled="1"/>
            <a:tileRect/>
          </a:gradFill>
          <a:ln w="25400" cap="flat" cmpd="sng" algn="ctr">
            <a:gradFill flip="none" rotWithShape="1">
              <a:gsLst>
                <a:gs pos="0">
                  <a:schemeClr val="tx2">
                    <a:lumMod val="50000"/>
                  </a:schemeClr>
                </a:gs>
                <a:gs pos="50000">
                  <a:schemeClr val="accent1">
                    <a:lumMod val="75000"/>
                  </a:schemeClr>
                </a:gs>
                <a:gs pos="100000">
                  <a:schemeClr val="tx2">
                    <a:lumMod val="40000"/>
                    <a:lumOff val="60000"/>
                  </a:schemeClr>
                </a:gs>
              </a:gsLst>
              <a:lin ang="5400000" scaled="1"/>
              <a:tileRect/>
            </a:gradFill>
            <a:prstDash val="solid"/>
          </a:ln>
          <a:effectLst>
            <a:glow rad="63500">
              <a:schemeClr val="accent1">
                <a:satMod val="175000"/>
                <a:alpha val="40000"/>
              </a:schemeClr>
            </a:glo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Text" lastClr="000000"/>
              </a:solidFill>
              <a:effectLst/>
              <a:uLnTx/>
              <a:uFillTx/>
              <a:latin typeface="Arial" pitchFamily="34" charset="0"/>
              <a:ea typeface="맑은 고딕"/>
              <a:cs typeface="Arial" pitchFamily="34" charset="0"/>
            </a:endParaRPr>
          </a:p>
        </p:txBody>
      </p:sp>
      <p:sp>
        <p:nvSpPr>
          <p:cNvPr id="43" name="직사각형 42"/>
          <p:cNvSpPr/>
          <p:nvPr/>
        </p:nvSpPr>
        <p:spPr bwMode="auto">
          <a:xfrm>
            <a:off x="364144" y="1353582"/>
            <a:ext cx="9065910" cy="164332"/>
          </a:xfrm>
          <a:prstGeom prst="rect">
            <a:avLst/>
          </a:prstGeom>
          <a:gradFill flip="none" rotWithShape="1">
            <a:gsLst>
              <a:gs pos="0">
                <a:sysClr val="window" lastClr="FFFFFF">
                  <a:alpha val="0"/>
                </a:sysClr>
              </a:gs>
              <a:gs pos="50000">
                <a:schemeClr val="tx2">
                  <a:lumMod val="60000"/>
                  <a:lumOff val="40000"/>
                </a:schemeClr>
              </a:gs>
              <a:gs pos="100000">
                <a:sysClr val="window" lastClr="FFFFFF">
                  <a:alpha val="0"/>
                </a:sysClr>
              </a:gs>
            </a:gsLst>
            <a:lin ang="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 lastClr="FFFFFF"/>
              </a:solidFill>
              <a:effectLst/>
              <a:uLnTx/>
              <a:uFillTx/>
              <a:latin typeface="Arial" pitchFamily="34" charset="0"/>
              <a:ea typeface="맑은 고딕"/>
              <a:cs typeface="Arial" pitchFamily="34" charset="0"/>
            </a:endParaRPr>
          </a:p>
        </p:txBody>
      </p:sp>
      <p:grpSp>
        <p:nvGrpSpPr>
          <p:cNvPr id="2" name="그룹 23"/>
          <p:cNvGrpSpPr/>
          <p:nvPr/>
        </p:nvGrpSpPr>
        <p:grpSpPr>
          <a:xfrm>
            <a:off x="532300" y="1146438"/>
            <a:ext cx="4625458" cy="452512"/>
            <a:chOff x="588566" y="990601"/>
            <a:chExt cx="4625460" cy="400050"/>
          </a:xfrm>
        </p:grpSpPr>
        <p:sp>
          <p:nvSpPr>
            <p:cNvPr id="55" name="오각형 54"/>
            <p:cNvSpPr/>
            <p:nvPr/>
          </p:nvSpPr>
          <p:spPr>
            <a:xfrm>
              <a:off x="588566" y="990601"/>
              <a:ext cx="4625460" cy="400050"/>
            </a:xfrm>
            <a:prstGeom prst="homePlate">
              <a:avLst/>
            </a:prstGeom>
            <a:gradFill flip="none" rotWithShape="1">
              <a:gsLst>
                <a:gs pos="0">
                  <a:srgbClr val="002060"/>
                </a:gs>
                <a:gs pos="50000">
                  <a:srgbClr val="0070C0"/>
                </a:gs>
                <a:gs pos="100000">
                  <a:srgbClr val="00B0F0"/>
                </a:gs>
              </a:gsLst>
              <a:lin ang="0" scaled="1"/>
              <a:tileRect/>
            </a:gradFill>
            <a:ln>
              <a:solidFill>
                <a:schemeClr val="bg1"/>
              </a:solidFill>
            </a:ln>
            <a:effectLst>
              <a:reflection blurRad="6350" stA="52000" endA="300" endPos="350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sp>
          <p:nvSpPr>
            <p:cNvPr id="56" name="모서리가 둥근 직사각형 55"/>
            <p:cNvSpPr/>
            <p:nvPr/>
          </p:nvSpPr>
          <p:spPr>
            <a:xfrm>
              <a:off x="637311" y="1046196"/>
              <a:ext cx="378090" cy="268254"/>
            </a:xfrm>
            <a:prstGeom prst="roundRect">
              <a:avLst>
                <a:gd name="adj" fmla="val 0"/>
              </a:avLst>
            </a:prstGeom>
            <a:gradFill flip="none" rotWithShape="1">
              <a:gsLst>
                <a:gs pos="0">
                  <a:schemeClr val="bg1"/>
                </a:gs>
                <a:gs pos="50000">
                  <a:schemeClr val="bg1">
                    <a:alpha val="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sp>
          <p:nvSpPr>
            <p:cNvPr id="57" name="TextBox 56"/>
            <p:cNvSpPr txBox="1"/>
            <p:nvPr/>
          </p:nvSpPr>
          <p:spPr>
            <a:xfrm>
              <a:off x="736487" y="1003510"/>
              <a:ext cx="4222633" cy="312909"/>
            </a:xfrm>
            <a:prstGeom prst="rect">
              <a:avLst/>
            </a:prstGeom>
            <a:noFill/>
          </p:spPr>
          <p:txBody>
            <a:bodyPr wrap="none" rtlCol="0">
              <a:spAutoFit/>
            </a:bodyPr>
            <a:lstStyle/>
            <a:p>
              <a:pPr lvl="0" algn="l" fontAlgn="auto" latinLnBrk="0">
                <a:spcBef>
                  <a:spcPts val="0"/>
                </a:spcBef>
                <a:spcAft>
                  <a:spcPts val="0"/>
                </a:spcAft>
                <a:defRPr/>
              </a:pPr>
              <a:r>
                <a:rPr kumimoji="0" lang="en-US" altLang="ko-KR" sz="1700"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Gansu, </a:t>
              </a:r>
              <a:r>
                <a:rPr kumimoji="0" lang="en-US" altLang="ko-KR" sz="1700" kern="0" dirty="0" err="1"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Neimenggu</a:t>
              </a:r>
              <a:r>
                <a:rPr kumimoji="0" lang="en-US" altLang="ko-KR" sz="1700"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 Wind Power: China</a:t>
              </a:r>
            </a:p>
          </p:txBody>
        </p:sp>
      </p:grpSp>
      <p:grpSp>
        <p:nvGrpSpPr>
          <p:cNvPr id="3" name="그룹 48"/>
          <p:cNvGrpSpPr/>
          <p:nvPr/>
        </p:nvGrpSpPr>
        <p:grpSpPr>
          <a:xfrm>
            <a:off x="871914" y="1604331"/>
            <a:ext cx="5676145" cy="2169825"/>
            <a:chOff x="916305" y="1400175"/>
            <a:chExt cx="5676139" cy="1918268"/>
          </a:xfrm>
        </p:grpSpPr>
        <p:sp>
          <p:nvSpPr>
            <p:cNvPr id="50" name="TextBox 49"/>
            <p:cNvSpPr txBox="1"/>
            <p:nvPr/>
          </p:nvSpPr>
          <p:spPr>
            <a:xfrm>
              <a:off x="1034517" y="1400175"/>
              <a:ext cx="5557927" cy="1918268"/>
            </a:xfrm>
            <a:prstGeom prst="rect">
              <a:avLst/>
            </a:prstGeom>
            <a:noFill/>
          </p:spPr>
          <p:txBody>
            <a:bodyPr wrap="none" rtlCol="0">
              <a:spAutoFit/>
            </a:bodyPr>
            <a:lstStyle/>
            <a:p>
              <a:pPr algn="l">
                <a:lnSpc>
                  <a:spcPct val="150000"/>
                </a:lnSpc>
              </a:pPr>
              <a:r>
                <a:rPr lang="en-US" altLang="ko-KR" dirty="0" smtClean="0">
                  <a:latin typeface="Arial" pitchFamily="34" charset="0"/>
                  <a:cs typeface="Arial" pitchFamily="34" charset="0"/>
                </a:rPr>
                <a:t>Host entity: </a:t>
              </a:r>
              <a:r>
                <a:rPr lang="en-US" altLang="ko-KR" dirty="0" err="1" smtClean="0">
                  <a:latin typeface="Arial" pitchFamily="34" charset="0"/>
                  <a:cs typeface="Arial" pitchFamily="34" charset="0"/>
                </a:rPr>
                <a:t>Datang</a:t>
              </a:r>
              <a:r>
                <a:rPr lang="en-US" altLang="ko-KR" dirty="0" smtClean="0">
                  <a:latin typeface="Arial" pitchFamily="34" charset="0"/>
                  <a:cs typeface="Arial" pitchFamily="34" charset="0"/>
                </a:rPr>
                <a:t> Corp.</a:t>
              </a:r>
            </a:p>
            <a:p>
              <a:pPr algn="l">
                <a:lnSpc>
                  <a:spcPct val="150000"/>
                </a:lnSpc>
              </a:pPr>
              <a:r>
                <a:rPr lang="en-US" altLang="ko-KR" dirty="0" smtClean="0">
                  <a:latin typeface="Arial" pitchFamily="34" charset="0"/>
                  <a:cs typeface="Arial" pitchFamily="34" charset="0"/>
                </a:rPr>
                <a:t>Project type: BOO (20 years)</a:t>
              </a:r>
            </a:p>
            <a:p>
              <a:pPr algn="l">
                <a:lnSpc>
                  <a:spcPct val="150000"/>
                </a:lnSpc>
              </a:pPr>
              <a:r>
                <a:rPr lang="en-US" altLang="ko-KR" dirty="0" smtClean="0">
                  <a:latin typeface="Arial" pitchFamily="34" charset="0"/>
                  <a:cs typeface="Arial" pitchFamily="34" charset="0"/>
                </a:rPr>
                <a:t>Capacity: Gansu 98.8MW /  </a:t>
              </a:r>
              <a:r>
                <a:rPr lang="en-US" altLang="ko-KR" dirty="0" err="1" smtClean="0">
                  <a:latin typeface="Arial" pitchFamily="34" charset="0"/>
                  <a:cs typeface="Arial" pitchFamily="34" charset="0"/>
                </a:rPr>
                <a:t>Neimenggu</a:t>
              </a:r>
              <a:r>
                <a:rPr lang="en-US" altLang="ko-KR" dirty="0" smtClean="0">
                  <a:latin typeface="Arial" pitchFamily="34" charset="0"/>
                  <a:cs typeface="Arial" pitchFamily="34" charset="0"/>
                </a:rPr>
                <a:t> 627.5MW </a:t>
              </a:r>
            </a:p>
            <a:p>
              <a:pPr algn="l">
                <a:lnSpc>
                  <a:spcPct val="150000"/>
                </a:lnSpc>
              </a:pPr>
              <a:r>
                <a:rPr lang="en-US" altLang="ko-KR" dirty="0" smtClean="0">
                  <a:latin typeface="Arial" pitchFamily="34" charset="0"/>
                  <a:cs typeface="Arial" pitchFamily="34" charset="0"/>
                </a:rPr>
                <a:t>Fuel: Wind</a:t>
              </a:r>
            </a:p>
            <a:p>
              <a:pPr algn="l">
                <a:lnSpc>
                  <a:spcPct val="150000"/>
                </a:lnSpc>
              </a:pPr>
              <a:r>
                <a:rPr lang="en-US" altLang="ko-KR" dirty="0" smtClean="0">
                  <a:latin typeface="Arial" pitchFamily="34" charset="0"/>
                  <a:cs typeface="Arial" pitchFamily="34" charset="0"/>
                </a:rPr>
                <a:t>Shareholding: 40%</a:t>
              </a:r>
            </a:p>
          </p:txBody>
        </p:sp>
        <p:sp>
          <p:nvSpPr>
            <p:cNvPr id="51" name="타원 50"/>
            <p:cNvSpPr/>
            <p:nvPr/>
          </p:nvSpPr>
          <p:spPr>
            <a:xfrm>
              <a:off x="916305" y="1619250"/>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lnSpc>
                  <a:spcPct val="150000"/>
                </a:lnSpc>
              </a:pPr>
              <a:endParaRPr lang="ko-KR" altLang="en-US"/>
            </a:p>
          </p:txBody>
        </p:sp>
        <p:sp>
          <p:nvSpPr>
            <p:cNvPr id="52" name="타원 51"/>
            <p:cNvSpPr/>
            <p:nvPr/>
          </p:nvSpPr>
          <p:spPr>
            <a:xfrm>
              <a:off x="916305" y="1970688"/>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lnSpc>
                  <a:spcPct val="150000"/>
                </a:lnSpc>
              </a:pPr>
              <a:endParaRPr lang="ko-KR" altLang="en-US"/>
            </a:p>
          </p:txBody>
        </p:sp>
        <p:sp>
          <p:nvSpPr>
            <p:cNvPr id="53" name="타원 52"/>
            <p:cNvSpPr/>
            <p:nvPr/>
          </p:nvSpPr>
          <p:spPr>
            <a:xfrm>
              <a:off x="916305" y="3037438"/>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lnSpc>
                  <a:spcPct val="150000"/>
                </a:lnSpc>
              </a:pPr>
              <a:endParaRPr lang="ko-KR" altLang="en-US"/>
            </a:p>
          </p:txBody>
        </p:sp>
        <p:sp>
          <p:nvSpPr>
            <p:cNvPr id="54" name="타원 53"/>
            <p:cNvSpPr/>
            <p:nvPr/>
          </p:nvSpPr>
          <p:spPr>
            <a:xfrm>
              <a:off x="916305" y="2334563"/>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lnSpc>
                  <a:spcPct val="150000"/>
                </a:lnSpc>
              </a:pPr>
              <a:endParaRPr lang="ko-KR" altLang="en-US"/>
            </a:p>
          </p:txBody>
        </p:sp>
      </p:grpSp>
      <p:grpSp>
        <p:nvGrpSpPr>
          <p:cNvPr id="34" name="그룹 33"/>
          <p:cNvGrpSpPr/>
          <p:nvPr/>
        </p:nvGrpSpPr>
        <p:grpSpPr>
          <a:xfrm>
            <a:off x="6385592" y="1703280"/>
            <a:ext cx="2904172" cy="1816033"/>
            <a:chOff x="6385592" y="1703280"/>
            <a:chExt cx="2904172" cy="1816033"/>
          </a:xfrm>
        </p:grpSpPr>
        <p:pic>
          <p:nvPicPr>
            <p:cNvPr id="46" name="Picture 33" descr="6DCX2269"/>
            <p:cNvPicPr preferRelativeResize="0">
              <a:picLocks noChangeArrowheads="1"/>
            </p:cNvPicPr>
            <p:nvPr/>
          </p:nvPicPr>
          <p:blipFill>
            <a:blip r:embed="rId3" cstate="print"/>
            <a:srcRect/>
            <a:stretch>
              <a:fillRect/>
            </a:stretch>
          </p:blipFill>
          <p:spPr bwMode="auto">
            <a:xfrm>
              <a:off x="6385592" y="1703280"/>
              <a:ext cx="2663825" cy="1816033"/>
            </a:xfrm>
            <a:prstGeom prst="rect">
              <a:avLst/>
            </a:prstGeom>
            <a:solidFill>
              <a:srgbClr val="FFFFFF">
                <a:shade val="85000"/>
              </a:srgbClr>
            </a:solidFill>
            <a:ln w="63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7" name="Picture 41" descr="china"/>
            <p:cNvPicPr preferRelativeResize="0">
              <a:picLocks noChangeArrowheads="1"/>
            </p:cNvPicPr>
            <p:nvPr/>
          </p:nvPicPr>
          <p:blipFill>
            <a:blip r:embed="rId4" cstate="print"/>
            <a:srcRect/>
            <a:stretch>
              <a:fillRect/>
            </a:stretch>
          </p:blipFill>
          <p:spPr bwMode="auto">
            <a:xfrm>
              <a:off x="8126083" y="2375231"/>
              <a:ext cx="1163681" cy="814419"/>
            </a:xfrm>
            <a:prstGeom prst="rect">
              <a:avLst/>
            </a:prstGeom>
            <a:ln>
              <a:noFill/>
            </a:ln>
            <a:effectLst>
              <a:reflection blurRad="12700" stA="30000" endPos="30000" dist="5000" dir="5400000" sy="-100000" algn="bl" rotWithShape="0"/>
            </a:effectLst>
            <a:scene3d>
              <a:camera prst="perspectiveContrastingLeftFacing" fov="3000000">
                <a:rot lat="448129" lon="1854850" rev="21566519"/>
              </a:camera>
              <a:lightRig rig="threePt" dir="t">
                <a:rot lat="0" lon="0" rev="2700000"/>
              </a:lightRig>
            </a:scene3d>
            <a:sp3d>
              <a:bevelT w="63500" h="50800"/>
            </a:sp3d>
          </p:spPr>
        </p:pic>
      </p:grpSp>
      <p:sp>
        <p:nvSpPr>
          <p:cNvPr id="58" name="타원 57"/>
          <p:cNvSpPr/>
          <p:nvPr/>
        </p:nvSpPr>
        <p:spPr>
          <a:xfrm>
            <a:off x="871760" y="3003307"/>
            <a:ext cx="104775" cy="11851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sp>
        <p:nvSpPr>
          <p:cNvPr id="20" name="모서리가 둥근 직사각형 19"/>
          <p:cNvSpPr/>
          <p:nvPr/>
        </p:nvSpPr>
        <p:spPr>
          <a:xfrm>
            <a:off x="368932" y="4018320"/>
            <a:ext cx="9011348" cy="2448000"/>
          </a:xfrm>
          <a:prstGeom prst="roundRect">
            <a:avLst>
              <a:gd name="adj" fmla="val 2358"/>
            </a:avLst>
          </a:prstGeom>
          <a:gradFill flip="none" rotWithShape="1">
            <a:gsLst>
              <a:gs pos="0">
                <a:schemeClr val="bg1">
                  <a:alpha val="60000"/>
                </a:schemeClr>
              </a:gs>
              <a:gs pos="50000">
                <a:schemeClr val="bg1"/>
              </a:gs>
              <a:gs pos="100000">
                <a:schemeClr val="accent1">
                  <a:lumMod val="20000"/>
                  <a:lumOff val="80000"/>
                </a:schemeClr>
              </a:gs>
            </a:gsLst>
            <a:lin ang="2700000" scaled="1"/>
            <a:tileRect/>
          </a:gradFill>
          <a:ln w="25400" cap="flat" cmpd="sng" algn="ctr">
            <a:gradFill flip="none" rotWithShape="1">
              <a:gsLst>
                <a:gs pos="0">
                  <a:schemeClr val="tx2">
                    <a:lumMod val="50000"/>
                  </a:schemeClr>
                </a:gs>
                <a:gs pos="50000">
                  <a:schemeClr val="accent1">
                    <a:lumMod val="75000"/>
                  </a:schemeClr>
                </a:gs>
                <a:gs pos="100000">
                  <a:schemeClr val="tx2">
                    <a:lumMod val="40000"/>
                    <a:lumOff val="60000"/>
                  </a:schemeClr>
                </a:gs>
              </a:gsLst>
              <a:lin ang="5400000" scaled="1"/>
              <a:tileRect/>
            </a:gradFill>
            <a:prstDash val="solid"/>
          </a:ln>
          <a:effectLst>
            <a:glow rad="63500">
              <a:schemeClr val="accent1">
                <a:satMod val="175000"/>
                <a:alpha val="40000"/>
              </a:schemeClr>
            </a:glo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Text" lastClr="000000"/>
              </a:solidFill>
              <a:effectLst/>
              <a:uLnTx/>
              <a:uFillTx/>
              <a:latin typeface="Arial" pitchFamily="34" charset="0"/>
              <a:ea typeface="맑은 고딕"/>
              <a:cs typeface="Arial" pitchFamily="34" charset="0"/>
            </a:endParaRPr>
          </a:p>
        </p:txBody>
      </p:sp>
      <p:sp>
        <p:nvSpPr>
          <p:cNvPr id="22" name="직사각형 21"/>
          <p:cNvSpPr/>
          <p:nvPr/>
        </p:nvSpPr>
        <p:spPr bwMode="auto">
          <a:xfrm>
            <a:off x="368656" y="4044490"/>
            <a:ext cx="9065910" cy="145280"/>
          </a:xfrm>
          <a:prstGeom prst="rect">
            <a:avLst/>
          </a:prstGeom>
          <a:gradFill flip="none" rotWithShape="1">
            <a:gsLst>
              <a:gs pos="0">
                <a:sysClr val="window" lastClr="FFFFFF">
                  <a:alpha val="0"/>
                </a:sysClr>
              </a:gs>
              <a:gs pos="50000">
                <a:schemeClr val="tx2">
                  <a:lumMod val="60000"/>
                  <a:lumOff val="40000"/>
                </a:schemeClr>
              </a:gs>
              <a:gs pos="100000">
                <a:sysClr val="window" lastClr="FFFFFF">
                  <a:alpha val="0"/>
                </a:sysClr>
              </a:gs>
            </a:gsLst>
            <a:lin ang="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 lastClr="FFFFFF"/>
              </a:solidFill>
              <a:effectLst/>
              <a:uLnTx/>
              <a:uFillTx/>
              <a:latin typeface="Arial" pitchFamily="34" charset="0"/>
              <a:ea typeface="맑은 고딕"/>
              <a:cs typeface="Arial" pitchFamily="34" charset="0"/>
            </a:endParaRPr>
          </a:p>
        </p:txBody>
      </p:sp>
      <p:grpSp>
        <p:nvGrpSpPr>
          <p:cNvPr id="4" name="그룹 18"/>
          <p:cNvGrpSpPr/>
          <p:nvPr/>
        </p:nvGrpSpPr>
        <p:grpSpPr>
          <a:xfrm>
            <a:off x="536808" y="3830128"/>
            <a:ext cx="4897835" cy="407268"/>
            <a:chOff x="588566" y="983383"/>
            <a:chExt cx="4897835" cy="407268"/>
          </a:xfrm>
        </p:grpSpPr>
        <p:sp>
          <p:nvSpPr>
            <p:cNvPr id="24" name="오각형 23"/>
            <p:cNvSpPr/>
            <p:nvPr/>
          </p:nvSpPr>
          <p:spPr>
            <a:xfrm>
              <a:off x="588566" y="983383"/>
              <a:ext cx="4897835" cy="407268"/>
            </a:xfrm>
            <a:prstGeom prst="homePlate">
              <a:avLst/>
            </a:prstGeom>
            <a:gradFill flip="none" rotWithShape="1">
              <a:gsLst>
                <a:gs pos="0">
                  <a:srgbClr val="002060"/>
                </a:gs>
                <a:gs pos="50000">
                  <a:srgbClr val="0070C0"/>
                </a:gs>
                <a:gs pos="100000">
                  <a:srgbClr val="00B0F0"/>
                </a:gs>
              </a:gsLst>
              <a:lin ang="0" scaled="1"/>
              <a:tileRect/>
            </a:gradFill>
            <a:ln>
              <a:solidFill>
                <a:schemeClr val="bg1"/>
              </a:solidFill>
            </a:ln>
            <a:effectLst>
              <a:reflection blurRad="6350" stA="52000" endA="300" endPos="350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sp>
          <p:nvSpPr>
            <p:cNvPr id="25" name="모서리가 둥근 직사각형 24"/>
            <p:cNvSpPr/>
            <p:nvPr/>
          </p:nvSpPr>
          <p:spPr>
            <a:xfrm>
              <a:off x="637311" y="1046196"/>
              <a:ext cx="378090" cy="268254"/>
            </a:xfrm>
            <a:prstGeom prst="roundRect">
              <a:avLst>
                <a:gd name="adj" fmla="val 0"/>
              </a:avLst>
            </a:prstGeom>
            <a:gradFill flip="none" rotWithShape="1">
              <a:gsLst>
                <a:gs pos="0">
                  <a:schemeClr val="bg1"/>
                </a:gs>
                <a:gs pos="50000">
                  <a:schemeClr val="bg1">
                    <a:alpha val="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sp>
          <p:nvSpPr>
            <p:cNvPr id="26" name="TextBox 25"/>
            <p:cNvSpPr txBox="1"/>
            <p:nvPr/>
          </p:nvSpPr>
          <p:spPr>
            <a:xfrm>
              <a:off x="805498" y="983384"/>
              <a:ext cx="4249581" cy="356817"/>
            </a:xfrm>
            <a:prstGeom prst="rect">
              <a:avLst/>
            </a:prstGeom>
            <a:noFill/>
          </p:spPr>
          <p:txBody>
            <a:bodyPr wrap="square" rtlCol="0">
              <a:spAutoFit/>
            </a:bodyPr>
            <a:lstStyle/>
            <a:p>
              <a:pPr lvl="0" algn="l" fontAlgn="auto" latinLnBrk="0">
                <a:spcBef>
                  <a:spcPts val="0"/>
                </a:spcBef>
                <a:spcAft>
                  <a:spcPts val="0"/>
                </a:spcAft>
                <a:defRPr/>
              </a:pPr>
              <a:r>
                <a:rPr kumimoji="0" lang="en-US" altLang="ko-KR" sz="1700" kern="0" dirty="0" smtClean="0">
                  <a:solidFill>
                    <a:srgbClr val="FFFF00"/>
                  </a:solidFill>
                  <a:effectLst>
                    <a:outerShdw blurRad="38100" dist="38100" dir="2700000" algn="tl">
                      <a:srgbClr val="000000">
                        <a:alpha val="43137"/>
                      </a:srgbClr>
                    </a:outerShdw>
                  </a:effectLst>
                  <a:latin typeface="Arial" pitchFamily="34" charset="0"/>
                  <a:ea typeface="맑은 고딕"/>
                  <a:cs typeface="Arial" pitchFamily="34" charset="0"/>
                </a:rPr>
                <a:t>Buying </a:t>
              </a:r>
              <a:r>
                <a:rPr kumimoji="0" lang="en-US" altLang="ko-KR" sz="1700" kern="0" dirty="0" err="1" smtClean="0">
                  <a:solidFill>
                    <a:srgbClr val="FFFF00"/>
                  </a:solidFill>
                  <a:effectLst>
                    <a:outerShdw blurRad="38100" dist="38100" dir="2700000" algn="tl">
                      <a:srgbClr val="000000">
                        <a:alpha val="43137"/>
                      </a:srgbClr>
                    </a:outerShdw>
                  </a:effectLst>
                  <a:latin typeface="Arial" pitchFamily="34" charset="0"/>
                  <a:ea typeface="맑은 고딕"/>
                  <a:cs typeface="Arial" pitchFamily="34" charset="0"/>
                </a:rPr>
                <a:t>Egbin</a:t>
              </a:r>
              <a:r>
                <a:rPr kumimoji="0" lang="en-US" altLang="ko-KR" sz="1700" kern="0" dirty="0" smtClean="0">
                  <a:solidFill>
                    <a:srgbClr val="FFFF00"/>
                  </a:solidFill>
                  <a:effectLst>
                    <a:outerShdw blurRad="38100" dist="38100" dir="2700000" algn="tl">
                      <a:srgbClr val="000000">
                        <a:alpha val="43137"/>
                      </a:srgbClr>
                    </a:outerShdw>
                  </a:effectLst>
                  <a:latin typeface="Arial" pitchFamily="34" charset="0"/>
                  <a:ea typeface="맑은 고딕"/>
                  <a:cs typeface="Arial" pitchFamily="34" charset="0"/>
                </a:rPr>
                <a:t> Power Plant : Nigeria</a:t>
              </a:r>
            </a:p>
          </p:txBody>
        </p:sp>
      </p:grpSp>
      <p:grpSp>
        <p:nvGrpSpPr>
          <p:cNvPr id="5" name="그룹 22"/>
          <p:cNvGrpSpPr/>
          <p:nvPr/>
        </p:nvGrpSpPr>
        <p:grpSpPr>
          <a:xfrm>
            <a:off x="864547" y="4246925"/>
            <a:ext cx="4445038" cy="2169825"/>
            <a:chOff x="916305" y="1400175"/>
            <a:chExt cx="4445033" cy="2169825"/>
          </a:xfrm>
        </p:grpSpPr>
        <p:sp>
          <p:nvSpPr>
            <p:cNvPr id="28" name="TextBox 27"/>
            <p:cNvSpPr txBox="1"/>
            <p:nvPr/>
          </p:nvSpPr>
          <p:spPr>
            <a:xfrm>
              <a:off x="1034517" y="1400175"/>
              <a:ext cx="4326821" cy="2169825"/>
            </a:xfrm>
            <a:prstGeom prst="rect">
              <a:avLst/>
            </a:prstGeom>
            <a:noFill/>
          </p:spPr>
          <p:txBody>
            <a:bodyPr wrap="none" rtlCol="0">
              <a:spAutoFit/>
            </a:bodyPr>
            <a:lstStyle/>
            <a:p>
              <a:pPr algn="l">
                <a:lnSpc>
                  <a:spcPct val="150000"/>
                </a:lnSpc>
              </a:pPr>
              <a:r>
                <a:rPr lang="en-US" altLang="ko-KR" dirty="0" smtClean="0">
                  <a:latin typeface="Arial" pitchFamily="34" charset="0"/>
                  <a:cs typeface="Arial" pitchFamily="34" charset="0"/>
                </a:rPr>
                <a:t>Host entity: </a:t>
              </a:r>
              <a:r>
                <a:rPr lang="en-US" altLang="ko-KR" dirty="0" smtClean="0"/>
                <a:t>BPE</a:t>
              </a:r>
              <a:endParaRPr lang="en-US" altLang="ko-KR" dirty="0" smtClean="0">
                <a:latin typeface="Arial" pitchFamily="34" charset="0"/>
                <a:cs typeface="Arial" pitchFamily="34" charset="0"/>
              </a:endParaRPr>
            </a:p>
            <a:p>
              <a:pPr algn="l">
                <a:lnSpc>
                  <a:spcPct val="150000"/>
                </a:lnSpc>
              </a:pPr>
              <a:r>
                <a:rPr lang="en-US" altLang="ko-KR" dirty="0" smtClean="0">
                  <a:latin typeface="Arial" pitchFamily="34" charset="0"/>
                  <a:cs typeface="Arial" pitchFamily="34" charset="0"/>
                </a:rPr>
                <a:t>Project type: Buying, O&amp;M</a:t>
              </a:r>
            </a:p>
            <a:p>
              <a:pPr algn="l">
                <a:lnSpc>
                  <a:spcPct val="150000"/>
                </a:lnSpc>
              </a:pPr>
              <a:r>
                <a:rPr lang="en-US" altLang="ko-KR" dirty="0" smtClean="0">
                  <a:latin typeface="Arial" pitchFamily="34" charset="0"/>
                  <a:cs typeface="Arial" pitchFamily="34" charset="0"/>
                </a:rPr>
                <a:t>Consortium : ERL(70%), KEPCO(30%)</a:t>
              </a:r>
            </a:p>
            <a:p>
              <a:pPr algn="l">
                <a:lnSpc>
                  <a:spcPct val="150000"/>
                </a:lnSpc>
              </a:pPr>
              <a:r>
                <a:rPr lang="en-US" altLang="ko-KR" dirty="0" smtClean="0">
                  <a:latin typeface="Arial" pitchFamily="34" charset="0"/>
                  <a:cs typeface="Arial" pitchFamily="34" charset="0"/>
                </a:rPr>
                <a:t>Capacity: 1,320MW</a:t>
              </a:r>
            </a:p>
            <a:p>
              <a:pPr algn="l">
                <a:lnSpc>
                  <a:spcPct val="150000"/>
                </a:lnSpc>
              </a:pPr>
              <a:r>
                <a:rPr lang="en-US" altLang="ko-KR" dirty="0" smtClean="0">
                  <a:latin typeface="Arial" pitchFamily="34" charset="0"/>
                  <a:cs typeface="Arial" pitchFamily="34" charset="0"/>
                </a:rPr>
                <a:t>Shareholding: 51%(June 2011)</a:t>
              </a:r>
            </a:p>
          </p:txBody>
        </p:sp>
        <p:sp>
          <p:nvSpPr>
            <p:cNvPr id="29" name="타원 28"/>
            <p:cNvSpPr/>
            <p:nvPr/>
          </p:nvSpPr>
          <p:spPr>
            <a:xfrm>
              <a:off x="916305" y="1619250"/>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sp>
          <p:nvSpPr>
            <p:cNvPr id="30" name="타원 29"/>
            <p:cNvSpPr/>
            <p:nvPr/>
          </p:nvSpPr>
          <p:spPr>
            <a:xfrm>
              <a:off x="916305" y="2032873"/>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sp>
          <p:nvSpPr>
            <p:cNvPr id="31" name="타원 30"/>
            <p:cNvSpPr/>
            <p:nvPr/>
          </p:nvSpPr>
          <p:spPr>
            <a:xfrm>
              <a:off x="916305" y="3273742"/>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sp>
          <p:nvSpPr>
            <p:cNvPr id="32" name="타원 31"/>
            <p:cNvSpPr/>
            <p:nvPr/>
          </p:nvSpPr>
          <p:spPr>
            <a:xfrm>
              <a:off x="916305" y="2446496"/>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sp>
          <p:nvSpPr>
            <p:cNvPr id="33" name="타원 32"/>
            <p:cNvSpPr/>
            <p:nvPr/>
          </p:nvSpPr>
          <p:spPr>
            <a:xfrm>
              <a:off x="916305" y="2860119"/>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grpSp>
      <p:grpSp>
        <p:nvGrpSpPr>
          <p:cNvPr id="35" name="그룹 34"/>
          <p:cNvGrpSpPr/>
          <p:nvPr/>
        </p:nvGrpSpPr>
        <p:grpSpPr>
          <a:xfrm>
            <a:off x="6595974" y="4211878"/>
            <a:ext cx="2674368" cy="2202972"/>
            <a:chOff x="6595973" y="4211878"/>
            <a:chExt cx="2674368" cy="2202972"/>
          </a:xfrm>
        </p:grpSpPr>
        <p:pic>
          <p:nvPicPr>
            <p:cNvPr id="79874" name="Picture 2" descr="http://t3.gstatic.com/images?q=tbn:ANd9GcTgW9orNH4LZ9F-_xxeFApPGPT7ylbHxcioidXkrjo4ktQ-M-s9F9yunocdmg">
              <a:hlinkClick r:id="rId5"/>
            </p:cNvPr>
            <p:cNvPicPr>
              <a:picLocks noChangeAspect="1" noChangeArrowheads="1"/>
            </p:cNvPicPr>
            <p:nvPr/>
          </p:nvPicPr>
          <p:blipFill>
            <a:blip r:embed="rId6" cstate="print"/>
            <a:srcRect/>
            <a:stretch>
              <a:fillRect/>
            </a:stretch>
          </p:blipFill>
          <p:spPr bwMode="auto">
            <a:xfrm rot="21210136">
              <a:off x="6595973" y="4211878"/>
              <a:ext cx="2202970" cy="2202972"/>
            </a:xfrm>
            <a:prstGeom prst="rect">
              <a:avLst/>
            </a:prstGeom>
            <a:noFill/>
            <a:ln>
              <a:solidFill>
                <a:schemeClr val="accent1"/>
              </a:solidFill>
            </a:ln>
          </p:spPr>
        </p:pic>
        <p:pic>
          <p:nvPicPr>
            <p:cNvPr id="79876" name="Picture 4" descr="http://t0.gstatic.com/images?q=tbn:ANd9GcTPLQX5QOMAIyW0YM0ZSvbMuEsla_92IkgMyBdB4P8C6URidoxbl5RzQn8">
              <a:hlinkClick r:id="rId7"/>
            </p:cNvPr>
            <p:cNvPicPr>
              <a:picLocks noChangeAspect="1" noChangeArrowheads="1"/>
            </p:cNvPicPr>
            <p:nvPr/>
          </p:nvPicPr>
          <p:blipFill>
            <a:blip r:embed="rId8" cstate="print"/>
            <a:srcRect/>
            <a:stretch>
              <a:fillRect/>
            </a:stretch>
          </p:blipFill>
          <p:spPr bwMode="auto">
            <a:xfrm>
              <a:off x="8079716" y="5596416"/>
              <a:ext cx="1190625" cy="790576"/>
            </a:xfrm>
            <a:prstGeom prst="rect">
              <a:avLst/>
            </a:prstGeom>
            <a:noFill/>
            <a:scene3d>
              <a:camera prst="isometricLeftDown">
                <a:rot lat="2100000" lon="1200000" rev="0"/>
              </a:camera>
              <a:lightRig rig="threePt" dir="t"/>
            </a:scene3d>
            <a:sp3d extrusionH="44450">
              <a:bevelT/>
            </a:sp3d>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모서리가 둥근 직사각형 95"/>
          <p:cNvSpPr/>
          <p:nvPr/>
        </p:nvSpPr>
        <p:spPr bwMode="auto">
          <a:xfrm>
            <a:off x="428235" y="1209822"/>
            <a:ext cx="9008269" cy="1888978"/>
          </a:xfrm>
          <a:prstGeom prst="roundRect">
            <a:avLst>
              <a:gd name="adj" fmla="val 4500"/>
            </a:avLst>
          </a:prstGeom>
          <a:ln>
            <a:solidFill>
              <a:srgbClr val="006600"/>
            </a:solidFill>
          </a:ln>
        </p:spPr>
        <p:style>
          <a:lnRef idx="2">
            <a:schemeClr val="accent3"/>
          </a:lnRef>
          <a:fillRef idx="1">
            <a:schemeClr val="lt1"/>
          </a:fillRef>
          <a:effectRef idx="0">
            <a:schemeClr val="accent3"/>
          </a:effectRef>
          <a:fontRef idx="minor">
            <a:schemeClr val="dk1"/>
          </a:fontRef>
        </p:style>
        <p:txBody>
          <a:bodyPr anchor="ctr"/>
          <a:lstStyle/>
          <a:p>
            <a:pPr algn="ctr" fontAlgn="auto" latinLnBrk="0">
              <a:spcBef>
                <a:spcPts val="0"/>
              </a:spcBef>
              <a:spcAft>
                <a:spcPts val="0"/>
              </a:spcAft>
              <a:defRPr/>
            </a:pPr>
            <a:endParaRPr kumimoji="0" lang="ko-KR" altLang="en-US" sz="1800" kern="0">
              <a:solidFill>
                <a:sysClr val="windowText" lastClr="000000"/>
              </a:solidFill>
            </a:endParaRPr>
          </a:p>
        </p:txBody>
      </p:sp>
      <p:pic>
        <p:nvPicPr>
          <p:cNvPr id="97" name="Picture 2" descr="D:\1. 해외사업본부\2. 업무 관련\5 _ 국가별 해외원전 사업\1 _ UAE 신규 원전 현황\3 _ UAE 부지배치도\1 _ UAE 부지 배치도\크기변환_UAE_map(최종).jpg"/>
          <p:cNvPicPr>
            <a:picLocks noChangeAspect="1" noChangeArrowheads="1"/>
          </p:cNvPicPr>
          <p:nvPr/>
        </p:nvPicPr>
        <p:blipFill>
          <a:blip r:embed="rId3" cstate="print"/>
          <a:srcRect/>
          <a:stretch>
            <a:fillRect/>
          </a:stretch>
        </p:blipFill>
        <p:spPr bwMode="auto">
          <a:xfrm>
            <a:off x="480364" y="1455322"/>
            <a:ext cx="2460154" cy="1596336"/>
          </a:xfrm>
          <a:prstGeom prst="roundRect">
            <a:avLst>
              <a:gd name="adj" fmla="val 4194"/>
            </a:avLst>
          </a:prstGeom>
          <a:solidFill>
            <a:srgbClr val="FFFFFF">
              <a:shade val="85000"/>
            </a:srgbClr>
          </a:solidFill>
          <a:ln>
            <a:noFill/>
          </a:ln>
          <a:effectLst/>
        </p:spPr>
      </p:pic>
      <p:pic>
        <p:nvPicPr>
          <p:cNvPr id="98" name="Picture 2"/>
          <p:cNvPicPr preferRelativeResize="0">
            <a:picLocks noChangeArrowheads="1"/>
          </p:cNvPicPr>
          <p:nvPr/>
        </p:nvPicPr>
        <p:blipFill>
          <a:blip r:embed="rId4" cstate="print"/>
          <a:srcRect/>
          <a:stretch>
            <a:fillRect/>
          </a:stretch>
        </p:blipFill>
        <p:spPr bwMode="auto">
          <a:xfrm>
            <a:off x="6923462" y="1455322"/>
            <a:ext cx="2460900" cy="1596071"/>
          </a:xfrm>
          <a:prstGeom prst="roundRect">
            <a:avLst>
              <a:gd name="adj" fmla="val 4743"/>
            </a:avLst>
          </a:prstGeom>
          <a:solidFill>
            <a:srgbClr val="FFFFFF">
              <a:shade val="85000"/>
            </a:srgbClr>
          </a:solidFill>
          <a:ln>
            <a:noFill/>
          </a:ln>
          <a:effectLst/>
        </p:spPr>
      </p:pic>
      <p:pic>
        <p:nvPicPr>
          <p:cNvPr id="99" name="Picture 24" descr="na_c37"/>
          <p:cNvPicPr>
            <a:picLocks noChangeAspect="1" noChangeArrowheads="1"/>
          </p:cNvPicPr>
          <p:nvPr/>
        </p:nvPicPr>
        <p:blipFill>
          <a:blip r:embed="rId5" cstate="print">
            <a:duotone>
              <a:prstClr val="black"/>
              <a:schemeClr val="accent3">
                <a:tint val="45000"/>
                <a:satMod val="400000"/>
              </a:schemeClr>
            </a:duotone>
          </a:blip>
          <a:srcRect/>
          <a:stretch>
            <a:fillRect/>
          </a:stretch>
        </p:blipFill>
        <p:spPr bwMode="auto">
          <a:xfrm>
            <a:off x="3064542" y="1637161"/>
            <a:ext cx="156000" cy="133480"/>
          </a:xfrm>
          <a:prstGeom prst="rect">
            <a:avLst/>
          </a:prstGeom>
          <a:noFill/>
          <a:ln w="9525">
            <a:noFill/>
            <a:miter lim="800000"/>
            <a:headEnd/>
            <a:tailEnd/>
          </a:ln>
        </p:spPr>
      </p:pic>
      <p:pic>
        <p:nvPicPr>
          <p:cNvPr id="104" name="Picture 24" descr="na_c37"/>
          <p:cNvPicPr>
            <a:picLocks noChangeAspect="1" noChangeArrowheads="1"/>
          </p:cNvPicPr>
          <p:nvPr/>
        </p:nvPicPr>
        <p:blipFill>
          <a:blip r:embed="rId5" cstate="print">
            <a:duotone>
              <a:prstClr val="black"/>
              <a:schemeClr val="accent3">
                <a:tint val="45000"/>
                <a:satMod val="400000"/>
              </a:schemeClr>
            </a:duotone>
          </a:blip>
          <a:srcRect/>
          <a:stretch>
            <a:fillRect/>
          </a:stretch>
        </p:blipFill>
        <p:spPr bwMode="auto">
          <a:xfrm>
            <a:off x="3064542" y="1962340"/>
            <a:ext cx="156000" cy="133480"/>
          </a:xfrm>
          <a:prstGeom prst="rect">
            <a:avLst/>
          </a:prstGeom>
          <a:noFill/>
          <a:ln w="9525">
            <a:noFill/>
            <a:miter lim="800000"/>
            <a:headEnd/>
            <a:tailEnd/>
          </a:ln>
        </p:spPr>
      </p:pic>
      <p:pic>
        <p:nvPicPr>
          <p:cNvPr id="105" name="Picture 24" descr="na_c37"/>
          <p:cNvPicPr>
            <a:picLocks noChangeAspect="1" noChangeArrowheads="1"/>
          </p:cNvPicPr>
          <p:nvPr/>
        </p:nvPicPr>
        <p:blipFill>
          <a:blip r:embed="rId5" cstate="print">
            <a:duotone>
              <a:prstClr val="black"/>
              <a:schemeClr val="accent3">
                <a:tint val="45000"/>
                <a:satMod val="400000"/>
              </a:schemeClr>
            </a:duotone>
          </a:blip>
          <a:srcRect/>
          <a:stretch>
            <a:fillRect/>
          </a:stretch>
        </p:blipFill>
        <p:spPr bwMode="auto">
          <a:xfrm>
            <a:off x="3064542" y="2245806"/>
            <a:ext cx="156000" cy="133480"/>
          </a:xfrm>
          <a:prstGeom prst="rect">
            <a:avLst/>
          </a:prstGeom>
          <a:noFill/>
          <a:ln w="9525">
            <a:noFill/>
            <a:miter lim="800000"/>
            <a:headEnd/>
            <a:tailEnd/>
          </a:ln>
        </p:spPr>
      </p:pic>
      <p:pic>
        <p:nvPicPr>
          <p:cNvPr id="106" name="Picture 24" descr="na_c37"/>
          <p:cNvPicPr>
            <a:picLocks noChangeAspect="1" noChangeArrowheads="1"/>
          </p:cNvPicPr>
          <p:nvPr/>
        </p:nvPicPr>
        <p:blipFill>
          <a:blip r:embed="rId5" cstate="print">
            <a:duotone>
              <a:prstClr val="black"/>
              <a:schemeClr val="accent3">
                <a:tint val="45000"/>
                <a:satMod val="400000"/>
              </a:schemeClr>
            </a:duotone>
          </a:blip>
          <a:srcRect/>
          <a:stretch>
            <a:fillRect/>
          </a:stretch>
        </p:blipFill>
        <p:spPr bwMode="auto">
          <a:xfrm>
            <a:off x="3064542" y="2833383"/>
            <a:ext cx="156000" cy="133480"/>
          </a:xfrm>
          <a:prstGeom prst="rect">
            <a:avLst/>
          </a:prstGeom>
          <a:noFill/>
          <a:ln w="9525">
            <a:noFill/>
            <a:miter lim="800000"/>
            <a:headEnd/>
            <a:tailEnd/>
          </a:ln>
        </p:spPr>
      </p:pic>
      <p:sp>
        <p:nvSpPr>
          <p:cNvPr id="18443" name="TextBox 109"/>
          <p:cNvSpPr txBox="1">
            <a:spLocks noChangeArrowheads="1"/>
          </p:cNvSpPr>
          <p:nvPr/>
        </p:nvSpPr>
        <p:spPr bwMode="auto">
          <a:xfrm>
            <a:off x="3197093" y="1508126"/>
            <a:ext cx="3657996" cy="1569660"/>
          </a:xfrm>
          <a:prstGeom prst="rect">
            <a:avLst/>
          </a:prstGeom>
          <a:noFill/>
          <a:ln w="9525">
            <a:noFill/>
            <a:miter lim="800000"/>
            <a:headEnd/>
            <a:tailEnd/>
          </a:ln>
        </p:spPr>
        <p:txBody>
          <a:bodyPr rIns="0">
            <a:spAutoFit/>
          </a:bodyPr>
          <a:lstStyle/>
          <a:p>
            <a:pPr algn="l">
              <a:lnSpc>
                <a:spcPct val="120000"/>
              </a:lnSpc>
            </a:pPr>
            <a:r>
              <a:rPr kumimoji="0" lang="en-US" altLang="ko-KR" sz="1600" b="1" dirty="0">
                <a:latin typeface="Arial" charset="0"/>
                <a:ea typeface="맑은 고딕" pitchFamily="50" charset="-127"/>
                <a:cs typeface="Arial" charset="0"/>
              </a:rPr>
              <a:t>Project </a:t>
            </a:r>
            <a:r>
              <a:rPr kumimoji="0" lang="en-US" altLang="ko-KR" sz="1600" b="1" dirty="0" smtClean="0">
                <a:latin typeface="Arial" charset="0"/>
                <a:ea typeface="맑은 고딕" pitchFamily="50" charset="-127"/>
                <a:cs typeface="Arial" charset="0"/>
              </a:rPr>
              <a:t>Capacity: 5,600MW</a:t>
            </a:r>
            <a:endParaRPr kumimoji="0" lang="ko-KR" altLang="en-US" sz="1600" b="1" dirty="0">
              <a:latin typeface="Arial" charset="0"/>
              <a:ea typeface="맑은 고딕" pitchFamily="50" charset="-127"/>
              <a:cs typeface="Arial" charset="0"/>
            </a:endParaRPr>
          </a:p>
          <a:p>
            <a:pPr algn="l">
              <a:lnSpc>
                <a:spcPct val="120000"/>
              </a:lnSpc>
            </a:pPr>
            <a:r>
              <a:rPr kumimoji="0" lang="en-US" altLang="ko-KR" sz="1600" b="1" dirty="0" smtClean="0">
                <a:latin typeface="Arial" charset="0"/>
                <a:ea typeface="맑은 고딕" pitchFamily="50" charset="-127"/>
                <a:cs typeface="Arial" charset="0"/>
              </a:rPr>
              <a:t>Host entity: </a:t>
            </a:r>
            <a:r>
              <a:rPr kumimoji="0" lang="en-US" altLang="ko-KR" sz="1600" b="1" dirty="0">
                <a:latin typeface="Arial" charset="0"/>
                <a:ea typeface="맑은 고딕" pitchFamily="50" charset="-127"/>
                <a:cs typeface="Arial" charset="0"/>
              </a:rPr>
              <a:t>UAE ENEC</a:t>
            </a:r>
          </a:p>
          <a:p>
            <a:pPr algn="l">
              <a:lnSpc>
                <a:spcPct val="120000"/>
              </a:lnSpc>
            </a:pPr>
            <a:r>
              <a:rPr kumimoji="0" lang="en-US" altLang="ko-KR" sz="1600" b="1" dirty="0">
                <a:latin typeface="Arial" charset="0"/>
                <a:ea typeface="맑은 고딕" pitchFamily="50" charset="-127"/>
                <a:cs typeface="Arial" charset="0"/>
              </a:rPr>
              <a:t>Contract </a:t>
            </a:r>
            <a:r>
              <a:rPr kumimoji="0" lang="en-US" altLang="ko-KR" sz="1600" b="1" dirty="0" smtClean="0">
                <a:latin typeface="Arial" charset="0"/>
                <a:ea typeface="맑은 고딕" pitchFamily="50" charset="-127"/>
                <a:cs typeface="Arial" charset="0"/>
              </a:rPr>
              <a:t>Type: </a:t>
            </a:r>
            <a:r>
              <a:rPr kumimoji="0" lang="en-US" altLang="ko-KR" sz="1600" b="1" dirty="0">
                <a:latin typeface="Arial" charset="0"/>
                <a:ea typeface="맑은 고딕" pitchFamily="50" charset="-127"/>
                <a:cs typeface="Arial" charset="0"/>
              </a:rPr>
              <a:t>International Open Tendering</a:t>
            </a:r>
          </a:p>
          <a:p>
            <a:pPr algn="l">
              <a:lnSpc>
                <a:spcPct val="120000"/>
              </a:lnSpc>
            </a:pPr>
            <a:r>
              <a:rPr kumimoji="0" lang="en-US" altLang="ko-KR" sz="1600" b="1" dirty="0" smtClean="0">
                <a:latin typeface="Arial" charset="0"/>
                <a:ea typeface="맑은 고딕" pitchFamily="50" charset="-127"/>
                <a:cs typeface="Arial" charset="0"/>
              </a:rPr>
              <a:t>Completion: </a:t>
            </a:r>
            <a:r>
              <a:rPr kumimoji="0" lang="en-US" altLang="ko-KR" sz="1600" b="1" dirty="0">
                <a:latin typeface="Arial" charset="0"/>
                <a:ea typeface="맑은 고딕" pitchFamily="50" charset="-127"/>
                <a:cs typeface="Arial" charset="0"/>
              </a:rPr>
              <a:t>1 May 2017 (Unit #1)</a:t>
            </a:r>
          </a:p>
        </p:txBody>
      </p:sp>
      <p:sp>
        <p:nvSpPr>
          <p:cNvPr id="107" name="Text Box 6"/>
          <p:cNvSpPr txBox="1">
            <a:spLocks noChangeArrowheads="1"/>
          </p:cNvSpPr>
          <p:nvPr/>
        </p:nvSpPr>
        <p:spPr bwMode="auto">
          <a:xfrm>
            <a:off x="157130" y="88920"/>
            <a:ext cx="7754046" cy="55399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l">
              <a:defRPr/>
            </a:pPr>
            <a:r>
              <a:rPr lang="en-US" altLang="ko-KR" sz="3000" dirty="0" smtClean="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rPr>
              <a:t>Project highlights: Nuclear Power Project</a:t>
            </a:r>
          </a:p>
        </p:txBody>
      </p:sp>
      <p:grpSp>
        <p:nvGrpSpPr>
          <p:cNvPr id="2" name="그룹 110"/>
          <p:cNvGrpSpPr/>
          <p:nvPr/>
        </p:nvGrpSpPr>
        <p:grpSpPr>
          <a:xfrm>
            <a:off x="588566" y="990601"/>
            <a:ext cx="3740243" cy="400050"/>
            <a:chOff x="588566" y="990601"/>
            <a:chExt cx="3740243" cy="400050"/>
          </a:xfrm>
        </p:grpSpPr>
        <p:sp>
          <p:nvSpPr>
            <p:cNvPr id="112" name="오각형 111"/>
            <p:cNvSpPr/>
            <p:nvPr/>
          </p:nvSpPr>
          <p:spPr>
            <a:xfrm>
              <a:off x="588566" y="990601"/>
              <a:ext cx="3740243" cy="400050"/>
            </a:xfrm>
            <a:prstGeom prst="homePlate">
              <a:avLst/>
            </a:prstGeom>
            <a:gradFill flip="none" rotWithShape="1">
              <a:gsLst>
                <a:gs pos="0">
                  <a:srgbClr val="002060"/>
                </a:gs>
                <a:gs pos="50000">
                  <a:srgbClr val="0070C0"/>
                </a:gs>
                <a:gs pos="100000">
                  <a:srgbClr val="00B0F0"/>
                </a:gs>
              </a:gsLst>
              <a:lin ang="0" scaled="1"/>
              <a:tileRect/>
            </a:gradFill>
            <a:ln>
              <a:solidFill>
                <a:schemeClr val="bg1"/>
              </a:solidFill>
            </a:ln>
            <a:effectLst>
              <a:reflection blurRad="6350" stA="52000" endA="300" endPos="350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sp>
          <p:nvSpPr>
            <p:cNvPr id="113" name="모서리가 둥근 직사각형 112"/>
            <p:cNvSpPr/>
            <p:nvPr/>
          </p:nvSpPr>
          <p:spPr>
            <a:xfrm>
              <a:off x="637311" y="1046196"/>
              <a:ext cx="378090" cy="268254"/>
            </a:xfrm>
            <a:prstGeom prst="roundRect">
              <a:avLst>
                <a:gd name="adj" fmla="val 0"/>
              </a:avLst>
            </a:prstGeom>
            <a:gradFill flip="none" rotWithShape="1">
              <a:gsLst>
                <a:gs pos="0">
                  <a:schemeClr val="bg1"/>
                </a:gs>
                <a:gs pos="50000">
                  <a:schemeClr val="bg1">
                    <a:alpha val="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sp>
          <p:nvSpPr>
            <p:cNvPr id="114" name="TextBox 113"/>
            <p:cNvSpPr txBox="1"/>
            <p:nvPr/>
          </p:nvSpPr>
          <p:spPr>
            <a:xfrm>
              <a:off x="736487" y="1003510"/>
              <a:ext cx="1955985" cy="353943"/>
            </a:xfrm>
            <a:prstGeom prst="rect">
              <a:avLst/>
            </a:prstGeom>
            <a:noFill/>
          </p:spPr>
          <p:txBody>
            <a:bodyPr wrap="none" rtlCol="0">
              <a:spAutoFit/>
            </a:bodyPr>
            <a:lstStyle/>
            <a:p>
              <a:pPr lvl="0" algn="l" fontAlgn="auto" latinLnBrk="0">
                <a:spcBef>
                  <a:spcPts val="0"/>
                </a:spcBef>
                <a:spcAft>
                  <a:spcPts val="0"/>
                </a:spcAft>
                <a:defRPr/>
              </a:pPr>
              <a:r>
                <a:rPr kumimoji="0" lang="en-US" altLang="ko-KR" sz="1700"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UAE NPP Project</a:t>
              </a:r>
            </a:p>
          </p:txBody>
        </p:sp>
      </p:grpSp>
      <p:pic>
        <p:nvPicPr>
          <p:cNvPr id="115" name="Picture 14" descr="메모장"/>
          <p:cNvPicPr>
            <a:picLocks noChangeAspect="1" noChangeArrowheads="1"/>
          </p:cNvPicPr>
          <p:nvPr/>
        </p:nvPicPr>
        <p:blipFill>
          <a:blip r:embed="rId6" cstate="print"/>
          <a:srcRect/>
          <a:stretch>
            <a:fillRect/>
          </a:stretch>
        </p:blipFill>
        <p:spPr bwMode="auto">
          <a:xfrm>
            <a:off x="520095" y="3545419"/>
            <a:ext cx="2305050" cy="1560512"/>
          </a:xfrm>
          <a:prstGeom prst="rect">
            <a:avLst/>
          </a:prstGeom>
          <a:noFill/>
          <a:ln w="9525">
            <a:noFill/>
            <a:miter lim="800000"/>
            <a:headEnd/>
            <a:tailEnd/>
          </a:ln>
        </p:spPr>
      </p:pic>
      <p:pic>
        <p:nvPicPr>
          <p:cNvPr id="117" name="Picture 8" descr="C:\Documents and Settings\Administrator\바탕 화면\UAE사진\2 _ (UAE 4호기) Fig.1_Schematic Drawing of the UAE NPP_09252009_rev1.jpg"/>
          <p:cNvPicPr>
            <a:picLocks noChangeAspect="1" noChangeArrowheads="1"/>
          </p:cNvPicPr>
          <p:nvPr/>
        </p:nvPicPr>
        <p:blipFill>
          <a:blip r:embed="rId7" cstate="print"/>
          <a:srcRect l="15761" t="8646" r="7002" b="30884"/>
          <a:stretch>
            <a:fillRect/>
          </a:stretch>
        </p:blipFill>
        <p:spPr bwMode="auto">
          <a:xfrm>
            <a:off x="729650" y="3747031"/>
            <a:ext cx="1914525" cy="1131888"/>
          </a:xfrm>
          <a:prstGeom prst="rect">
            <a:avLst/>
          </a:prstGeom>
          <a:noFill/>
          <a:ln w="9525">
            <a:noFill/>
            <a:miter lim="800000"/>
            <a:headEnd/>
            <a:tailEnd/>
          </a:ln>
        </p:spPr>
      </p:pic>
      <p:pic>
        <p:nvPicPr>
          <p:cNvPr id="118" name="Picture 2" descr="C:\Documents and Settings\Administrator\바탕 화면\UAE\UAE Tender\Design\표지시안\신범제작\uae국기펄럭임 사본.png"/>
          <p:cNvPicPr>
            <a:picLocks noChangeAspect="1" noChangeArrowheads="1"/>
          </p:cNvPicPr>
          <p:nvPr/>
        </p:nvPicPr>
        <p:blipFill>
          <a:blip r:embed="rId8" cstate="print"/>
          <a:srcRect/>
          <a:stretch>
            <a:fillRect/>
          </a:stretch>
        </p:blipFill>
        <p:spPr bwMode="auto">
          <a:xfrm>
            <a:off x="2099662" y="3785131"/>
            <a:ext cx="534988" cy="288925"/>
          </a:xfrm>
          <a:prstGeom prst="rect">
            <a:avLst/>
          </a:prstGeom>
          <a:noFill/>
          <a:ln w="9525">
            <a:noFill/>
            <a:miter lim="800000"/>
            <a:headEnd/>
            <a:tailEnd/>
          </a:ln>
        </p:spPr>
      </p:pic>
      <p:pic>
        <p:nvPicPr>
          <p:cNvPr id="119" name="Picture 14" descr="메모장"/>
          <p:cNvPicPr>
            <a:picLocks noChangeAspect="1" noChangeArrowheads="1"/>
          </p:cNvPicPr>
          <p:nvPr/>
        </p:nvPicPr>
        <p:blipFill>
          <a:blip r:embed="rId6" cstate="print"/>
          <a:srcRect/>
          <a:stretch>
            <a:fillRect/>
          </a:stretch>
        </p:blipFill>
        <p:spPr bwMode="auto">
          <a:xfrm>
            <a:off x="2910870" y="3683531"/>
            <a:ext cx="2100262" cy="1422400"/>
          </a:xfrm>
          <a:prstGeom prst="rect">
            <a:avLst/>
          </a:prstGeom>
          <a:noFill/>
          <a:ln w="9525">
            <a:noFill/>
            <a:miter lim="800000"/>
            <a:headEnd/>
            <a:tailEnd/>
          </a:ln>
        </p:spPr>
      </p:pic>
      <p:pic>
        <p:nvPicPr>
          <p:cNvPr id="120" name="Picture 14" descr="메모장"/>
          <p:cNvPicPr>
            <a:picLocks noChangeAspect="1" noChangeArrowheads="1"/>
          </p:cNvPicPr>
          <p:nvPr/>
        </p:nvPicPr>
        <p:blipFill>
          <a:blip r:embed="rId6" cstate="print"/>
          <a:srcRect/>
          <a:stretch>
            <a:fillRect/>
          </a:stretch>
        </p:blipFill>
        <p:spPr bwMode="auto">
          <a:xfrm>
            <a:off x="5006375" y="3683531"/>
            <a:ext cx="2100262" cy="1422400"/>
          </a:xfrm>
          <a:prstGeom prst="rect">
            <a:avLst/>
          </a:prstGeom>
          <a:noFill/>
          <a:ln w="9525">
            <a:noFill/>
            <a:miter lim="800000"/>
            <a:headEnd/>
            <a:tailEnd/>
          </a:ln>
        </p:spPr>
      </p:pic>
      <p:pic>
        <p:nvPicPr>
          <p:cNvPr id="121" name="Picture 14" descr="메모장"/>
          <p:cNvPicPr>
            <a:picLocks noChangeAspect="1" noChangeArrowheads="1"/>
          </p:cNvPicPr>
          <p:nvPr/>
        </p:nvPicPr>
        <p:blipFill>
          <a:blip r:embed="rId6" cstate="print"/>
          <a:srcRect/>
          <a:stretch>
            <a:fillRect/>
          </a:stretch>
        </p:blipFill>
        <p:spPr bwMode="auto">
          <a:xfrm>
            <a:off x="7101870" y="3683531"/>
            <a:ext cx="2101850" cy="1422400"/>
          </a:xfrm>
          <a:prstGeom prst="rect">
            <a:avLst/>
          </a:prstGeom>
          <a:noFill/>
          <a:ln w="9525">
            <a:noFill/>
            <a:miter lim="800000"/>
            <a:headEnd/>
            <a:tailEnd/>
          </a:ln>
        </p:spPr>
      </p:pic>
      <p:pic>
        <p:nvPicPr>
          <p:cNvPr id="122" name="Picture 2" descr="D:\원전관련사진\2009홍보영상 참고사진\27page 교체용우측 6번항목.jpg"/>
          <p:cNvPicPr>
            <a:picLocks noChangeAspect="1" noChangeArrowheads="1"/>
          </p:cNvPicPr>
          <p:nvPr/>
        </p:nvPicPr>
        <p:blipFill>
          <a:blip r:embed="rId9" cstate="print"/>
          <a:srcRect/>
          <a:stretch>
            <a:fillRect/>
          </a:stretch>
        </p:blipFill>
        <p:spPr bwMode="auto">
          <a:xfrm>
            <a:off x="3088675" y="3861331"/>
            <a:ext cx="1778000" cy="1023938"/>
          </a:xfrm>
          <a:prstGeom prst="rect">
            <a:avLst/>
          </a:prstGeom>
          <a:noFill/>
          <a:ln w="9525">
            <a:noFill/>
            <a:miter lim="800000"/>
            <a:headEnd/>
            <a:tailEnd/>
          </a:ln>
        </p:spPr>
      </p:pic>
      <p:pic>
        <p:nvPicPr>
          <p:cNvPr id="123" name="Picture 4" descr="D:\원전관련사진\canflex.jpg"/>
          <p:cNvPicPr>
            <a:picLocks noChangeAspect="1" noChangeArrowheads="1"/>
          </p:cNvPicPr>
          <p:nvPr/>
        </p:nvPicPr>
        <p:blipFill>
          <a:blip r:embed="rId10" cstate="print"/>
          <a:srcRect/>
          <a:stretch>
            <a:fillRect/>
          </a:stretch>
        </p:blipFill>
        <p:spPr bwMode="auto">
          <a:xfrm>
            <a:off x="4341210" y="4424904"/>
            <a:ext cx="530225" cy="466725"/>
          </a:xfrm>
          <a:prstGeom prst="rect">
            <a:avLst/>
          </a:prstGeom>
          <a:noFill/>
          <a:ln w="9525">
            <a:noFill/>
            <a:miter lim="800000"/>
            <a:headEnd/>
            <a:tailEnd/>
          </a:ln>
        </p:spPr>
      </p:pic>
      <p:pic>
        <p:nvPicPr>
          <p:cNvPr id="124" name="Picture 5" descr="D:\원전관련사진\2009홍보영상 참고사진\23page 좌측 사진교체용.jpg"/>
          <p:cNvPicPr>
            <a:picLocks noChangeAspect="1" noChangeArrowheads="1"/>
          </p:cNvPicPr>
          <p:nvPr/>
        </p:nvPicPr>
        <p:blipFill>
          <a:blip r:embed="rId11" cstate="print"/>
          <a:srcRect/>
          <a:stretch>
            <a:fillRect/>
          </a:stretch>
        </p:blipFill>
        <p:spPr bwMode="auto">
          <a:xfrm>
            <a:off x="5181000" y="3869269"/>
            <a:ext cx="1792287" cy="1030287"/>
          </a:xfrm>
          <a:prstGeom prst="rect">
            <a:avLst/>
          </a:prstGeom>
          <a:noFill/>
          <a:ln w="9525">
            <a:noFill/>
            <a:miter lim="800000"/>
            <a:headEnd/>
            <a:tailEnd/>
          </a:ln>
        </p:spPr>
      </p:pic>
      <p:pic>
        <p:nvPicPr>
          <p:cNvPr id="125" name="Picture 7" descr="D:\원전관련사진\2009홍보영상 참고사진\23page중간.jpg"/>
          <p:cNvPicPr>
            <a:picLocks noChangeAspect="1" noChangeArrowheads="1"/>
          </p:cNvPicPr>
          <p:nvPr/>
        </p:nvPicPr>
        <p:blipFill>
          <a:blip r:embed="rId12" cstate="print"/>
          <a:srcRect/>
          <a:stretch>
            <a:fillRect/>
          </a:stretch>
        </p:blipFill>
        <p:spPr bwMode="auto">
          <a:xfrm>
            <a:off x="7265382" y="3854981"/>
            <a:ext cx="1792288" cy="1066800"/>
          </a:xfrm>
          <a:prstGeom prst="rect">
            <a:avLst/>
          </a:prstGeom>
          <a:noFill/>
          <a:ln w="9525">
            <a:noFill/>
            <a:miter lim="800000"/>
            <a:headEnd/>
            <a:tailEnd/>
          </a:ln>
        </p:spPr>
      </p:pic>
      <p:sp>
        <p:nvSpPr>
          <p:cNvPr id="126" name="TextBox 110"/>
          <p:cNvSpPr txBox="1">
            <a:spLocks noChangeArrowheads="1"/>
          </p:cNvSpPr>
          <p:nvPr/>
        </p:nvSpPr>
        <p:spPr bwMode="auto">
          <a:xfrm>
            <a:off x="846060" y="4985282"/>
            <a:ext cx="1992853" cy="369332"/>
          </a:xfrm>
          <a:prstGeom prst="rect">
            <a:avLst/>
          </a:prstGeom>
          <a:noFill/>
          <a:ln w="9525">
            <a:noFill/>
            <a:miter lim="800000"/>
            <a:headEnd/>
            <a:tailEnd/>
          </a:ln>
        </p:spPr>
        <p:txBody>
          <a:bodyPr wrap="none">
            <a:spAutoFit/>
          </a:bodyPr>
          <a:lstStyle/>
          <a:p>
            <a:r>
              <a:rPr kumimoji="0" lang="en-US" altLang="ko-KR" sz="1800" b="1">
                <a:latin typeface="Arial" charset="0"/>
                <a:ea typeface="HY중고딕" pitchFamily="18" charset="-127"/>
              </a:rPr>
              <a:t>APR1400  4units</a:t>
            </a:r>
            <a:endParaRPr kumimoji="0" lang="ko-KR" altLang="en-US" sz="1800" b="1">
              <a:latin typeface="Arial" charset="0"/>
              <a:ea typeface="HY중고딕" pitchFamily="18" charset="-127"/>
            </a:endParaRPr>
          </a:p>
        </p:txBody>
      </p:sp>
      <p:sp>
        <p:nvSpPr>
          <p:cNvPr id="127" name="TextBox 111"/>
          <p:cNvSpPr txBox="1">
            <a:spLocks noChangeArrowheads="1"/>
          </p:cNvSpPr>
          <p:nvPr/>
        </p:nvSpPr>
        <p:spPr bwMode="auto">
          <a:xfrm>
            <a:off x="2995679" y="4985281"/>
            <a:ext cx="1633781" cy="941796"/>
          </a:xfrm>
          <a:prstGeom prst="rect">
            <a:avLst/>
          </a:prstGeom>
          <a:noFill/>
          <a:ln w="9525">
            <a:noFill/>
            <a:miter lim="800000"/>
            <a:headEnd/>
            <a:tailEnd/>
          </a:ln>
        </p:spPr>
        <p:txBody>
          <a:bodyPr wrap="none">
            <a:spAutoFit/>
          </a:bodyPr>
          <a:lstStyle/>
          <a:p>
            <a:pPr>
              <a:lnSpc>
                <a:spcPct val="110000"/>
              </a:lnSpc>
              <a:buFont typeface="Arial" charset="0"/>
              <a:buNone/>
            </a:pPr>
            <a:r>
              <a:rPr kumimoji="0" lang="en-US" altLang="ko-KR" sz="1800" b="1">
                <a:latin typeface="Arial" charset="0"/>
              </a:rPr>
              <a:t>Nuclear Fuel </a:t>
            </a:r>
          </a:p>
          <a:p>
            <a:pPr>
              <a:lnSpc>
                <a:spcPct val="90000"/>
              </a:lnSpc>
              <a:buFont typeface="Arial" charset="0"/>
              <a:buNone/>
            </a:pPr>
            <a:r>
              <a:rPr kumimoji="0" lang="en-US" altLang="ko-KR" sz="1800" b="1">
                <a:latin typeface="Arial" charset="0"/>
              </a:rPr>
              <a:t>Supply </a:t>
            </a:r>
          </a:p>
          <a:p>
            <a:pPr>
              <a:lnSpc>
                <a:spcPct val="80000"/>
              </a:lnSpc>
              <a:buFont typeface="Arial" charset="0"/>
              <a:buNone/>
            </a:pPr>
            <a:r>
              <a:rPr kumimoji="0" lang="en-US" altLang="ko-KR" sz="1200" b="1">
                <a:latin typeface="Arial" charset="0"/>
              </a:rPr>
              <a:t>(For 3 years </a:t>
            </a:r>
            <a:br>
              <a:rPr kumimoji="0" lang="en-US" altLang="ko-KR" sz="1200" b="1">
                <a:latin typeface="Arial" charset="0"/>
              </a:rPr>
            </a:br>
            <a:r>
              <a:rPr kumimoji="0" lang="en-US" altLang="ko-KR" sz="1200" b="1">
                <a:latin typeface="Arial" charset="0"/>
              </a:rPr>
              <a:t>after completion)</a:t>
            </a:r>
            <a:endParaRPr kumimoji="0" lang="ko-KR" altLang="en-US" sz="1200" b="1">
              <a:latin typeface="Arial" charset="0"/>
            </a:endParaRPr>
          </a:p>
        </p:txBody>
      </p:sp>
      <p:sp>
        <p:nvSpPr>
          <p:cNvPr id="128" name="TextBox 112"/>
          <p:cNvSpPr txBox="1">
            <a:spLocks noChangeArrowheads="1"/>
          </p:cNvSpPr>
          <p:nvPr/>
        </p:nvSpPr>
        <p:spPr bwMode="auto">
          <a:xfrm>
            <a:off x="5243771" y="5055141"/>
            <a:ext cx="1595309" cy="590931"/>
          </a:xfrm>
          <a:prstGeom prst="rect">
            <a:avLst/>
          </a:prstGeom>
          <a:noFill/>
          <a:ln w="9525">
            <a:noFill/>
            <a:miter lim="800000"/>
            <a:headEnd/>
            <a:tailEnd/>
          </a:ln>
        </p:spPr>
        <p:txBody>
          <a:bodyPr wrap="none">
            <a:spAutoFit/>
          </a:bodyPr>
          <a:lstStyle/>
          <a:p>
            <a:pPr>
              <a:lnSpc>
                <a:spcPct val="90000"/>
              </a:lnSpc>
              <a:buFont typeface="Arial" charset="0"/>
              <a:buNone/>
            </a:pPr>
            <a:r>
              <a:rPr kumimoji="0" lang="en-US" altLang="ko-KR" sz="1800">
                <a:latin typeface="Arial" charset="0"/>
              </a:rPr>
              <a:t> </a:t>
            </a:r>
            <a:r>
              <a:rPr kumimoji="0" lang="en-US" altLang="ko-KR" sz="1800" b="1">
                <a:latin typeface="Arial" charset="0"/>
              </a:rPr>
              <a:t>Operational </a:t>
            </a:r>
            <a:br>
              <a:rPr kumimoji="0" lang="en-US" altLang="ko-KR" sz="1800" b="1">
                <a:latin typeface="Arial" charset="0"/>
              </a:rPr>
            </a:br>
            <a:r>
              <a:rPr kumimoji="0" lang="en-US" altLang="ko-KR" sz="1800" b="1">
                <a:latin typeface="Arial" charset="0"/>
              </a:rPr>
              <a:t> Support</a:t>
            </a:r>
            <a:endParaRPr kumimoji="0" lang="ko-KR" altLang="en-US" sz="1800" b="1">
              <a:latin typeface="Arial" charset="0"/>
            </a:endParaRPr>
          </a:p>
        </p:txBody>
      </p:sp>
      <p:sp>
        <p:nvSpPr>
          <p:cNvPr id="129" name="TextBox 113"/>
          <p:cNvSpPr txBox="1">
            <a:spLocks noChangeArrowheads="1"/>
          </p:cNvSpPr>
          <p:nvPr/>
        </p:nvSpPr>
        <p:spPr bwMode="auto">
          <a:xfrm>
            <a:off x="7159326" y="5023390"/>
            <a:ext cx="2031389" cy="646331"/>
          </a:xfrm>
          <a:prstGeom prst="rect">
            <a:avLst/>
          </a:prstGeom>
          <a:noFill/>
          <a:ln w="9525">
            <a:noFill/>
            <a:miter lim="800000"/>
            <a:headEnd/>
            <a:tailEnd/>
          </a:ln>
        </p:spPr>
        <p:txBody>
          <a:bodyPr wrap="none">
            <a:spAutoFit/>
          </a:bodyPr>
          <a:lstStyle/>
          <a:p>
            <a:pPr>
              <a:buFont typeface="Arial" charset="0"/>
              <a:buNone/>
            </a:pPr>
            <a:r>
              <a:rPr kumimoji="0" lang="en-US" altLang="ko-KR" sz="1800" b="1">
                <a:latin typeface="Arial" charset="0"/>
              </a:rPr>
              <a:t>Education &amp; </a:t>
            </a:r>
            <a:br>
              <a:rPr kumimoji="0" lang="en-US" altLang="ko-KR" sz="1800" b="1">
                <a:latin typeface="Arial" charset="0"/>
              </a:rPr>
            </a:br>
            <a:r>
              <a:rPr kumimoji="0" lang="en-US" altLang="ko-KR" sz="1800" b="1">
                <a:latin typeface="Arial" charset="0"/>
              </a:rPr>
              <a:t>Training Support</a:t>
            </a:r>
            <a:endParaRPr kumimoji="0" lang="ko-KR" altLang="en-US" sz="1800" b="1">
              <a:latin typeface="Arial" charset="0"/>
            </a:endParaRPr>
          </a:p>
        </p:txBody>
      </p:sp>
      <p:sp>
        <p:nvSpPr>
          <p:cNvPr id="130" name="TextBox 115"/>
          <p:cNvSpPr txBox="1">
            <a:spLocks noChangeArrowheads="1"/>
          </p:cNvSpPr>
          <p:nvPr/>
        </p:nvSpPr>
        <p:spPr bwMode="auto">
          <a:xfrm>
            <a:off x="512984" y="5981185"/>
            <a:ext cx="2270300" cy="400110"/>
          </a:xfrm>
          <a:prstGeom prst="rect">
            <a:avLst/>
          </a:prstGeom>
          <a:noFill/>
          <a:ln w="9525">
            <a:noFill/>
            <a:miter lim="800000"/>
            <a:headEnd/>
            <a:tailEnd/>
          </a:ln>
        </p:spPr>
        <p:txBody>
          <a:bodyPr wrap="none">
            <a:spAutoFit/>
          </a:bodyPr>
          <a:lstStyle/>
          <a:p>
            <a:r>
              <a:rPr kumimoji="0" lang="en-US" altLang="ko-KR" sz="2000" dirty="0">
                <a:latin typeface="Arial" charset="0"/>
                <a:ea typeface="HY헤드라인M" pitchFamily="18" charset="-127"/>
              </a:rPr>
              <a:t>Contract Amount</a:t>
            </a:r>
          </a:p>
        </p:txBody>
      </p:sp>
      <p:sp>
        <p:nvSpPr>
          <p:cNvPr id="131" name="타원 130"/>
          <p:cNvSpPr/>
          <p:nvPr/>
        </p:nvSpPr>
        <p:spPr>
          <a:xfrm>
            <a:off x="372579" y="6097072"/>
            <a:ext cx="153987" cy="153988"/>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3500000" scaled="1"/>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800">
              <a:solidFill>
                <a:schemeClr val="tx1"/>
              </a:solidFill>
            </a:endParaRPr>
          </a:p>
        </p:txBody>
      </p:sp>
      <p:grpSp>
        <p:nvGrpSpPr>
          <p:cNvPr id="3" name="그룹 4"/>
          <p:cNvGrpSpPr>
            <a:grpSpLocks/>
          </p:cNvGrpSpPr>
          <p:nvPr/>
        </p:nvGrpSpPr>
        <p:grpSpPr bwMode="auto">
          <a:xfrm>
            <a:off x="372574" y="3260042"/>
            <a:ext cx="3246043" cy="369332"/>
            <a:chOff x="442762" y="1145408"/>
            <a:chExt cx="3245178" cy="368777"/>
          </a:xfrm>
        </p:grpSpPr>
        <p:sp>
          <p:nvSpPr>
            <p:cNvPr id="133" name="TextBox 5"/>
            <p:cNvSpPr txBox="1">
              <a:spLocks noChangeArrowheads="1"/>
            </p:cNvSpPr>
            <p:nvPr/>
          </p:nvSpPr>
          <p:spPr bwMode="auto">
            <a:xfrm>
              <a:off x="571700" y="1145408"/>
              <a:ext cx="3116240" cy="368777"/>
            </a:xfrm>
            <a:prstGeom prst="rect">
              <a:avLst/>
            </a:prstGeom>
            <a:noFill/>
            <a:ln w="9525">
              <a:noFill/>
              <a:miter lim="800000"/>
              <a:headEnd/>
              <a:tailEnd/>
            </a:ln>
          </p:spPr>
          <p:txBody>
            <a:bodyPr wrap="none">
              <a:spAutoFit/>
            </a:bodyPr>
            <a:lstStyle/>
            <a:p>
              <a:r>
                <a:rPr kumimoji="0" lang="en-US" altLang="ko-KR" sz="1800" b="1" dirty="0">
                  <a:latin typeface="Arial" charset="0"/>
                  <a:ea typeface="맑은 고딕" pitchFamily="50" charset="-127"/>
                  <a:cs typeface="Arial" charset="0"/>
                </a:rPr>
                <a:t> Key Terms of the Contract</a:t>
              </a:r>
            </a:p>
          </p:txBody>
        </p:sp>
        <p:sp>
          <p:nvSpPr>
            <p:cNvPr id="134" name="타원 133"/>
            <p:cNvSpPr/>
            <p:nvPr/>
          </p:nvSpPr>
          <p:spPr>
            <a:xfrm>
              <a:off x="442762" y="1251611"/>
              <a:ext cx="153946" cy="153756"/>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3500000" scaled="1"/>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800"/>
            </a:p>
          </p:txBody>
        </p:sp>
      </p:grpSp>
      <p:sp>
        <p:nvSpPr>
          <p:cNvPr id="135" name="Rectangle 30"/>
          <p:cNvSpPr>
            <a:spLocks noChangeArrowheads="1"/>
          </p:cNvSpPr>
          <p:nvPr/>
        </p:nvSpPr>
        <p:spPr bwMode="auto">
          <a:xfrm>
            <a:off x="2915541" y="5907467"/>
            <a:ext cx="2119491" cy="584775"/>
          </a:xfrm>
          <a:prstGeom prst="rect">
            <a:avLst/>
          </a:prstGeom>
          <a:noFill/>
          <a:ln w="9525">
            <a:noFill/>
            <a:miter lim="800000"/>
            <a:headEnd/>
            <a:tailEnd/>
          </a:ln>
        </p:spPr>
        <p:txBody>
          <a:bodyPr wrap="none">
            <a:spAutoFit/>
          </a:bodyPr>
          <a:lstStyle/>
          <a:p>
            <a:r>
              <a:rPr kumimoji="0" lang="en-US" altLang="ko-KR" sz="3200" b="1" dirty="0">
                <a:solidFill>
                  <a:srgbClr val="007E39"/>
                </a:solidFill>
                <a:latin typeface="Arial" charset="0"/>
                <a:ea typeface="맑은 고딕" pitchFamily="50" charset="-127"/>
                <a:cs typeface="Arial" charset="0"/>
              </a:rPr>
              <a:t>U$18.6bn </a:t>
            </a:r>
            <a:endParaRPr kumimoji="0" lang="en-US" altLang="ko-KR" sz="1800" b="1" dirty="0">
              <a:solidFill>
                <a:srgbClr val="007E39"/>
              </a:solidFill>
              <a:latin typeface="Arial" charset="0"/>
              <a:ea typeface="맑은 고딕" pitchFamily="50" charset="-127"/>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4" name="Rectangle 4"/>
          <p:cNvSpPr>
            <a:spLocks noGrp="1" noChangeArrowheads="1"/>
          </p:cNvSpPr>
          <p:nvPr>
            <p:ph type="title"/>
          </p:nvPr>
        </p:nvSpPr>
        <p:spPr>
          <a:xfrm>
            <a:off x="477675" y="95536"/>
            <a:ext cx="6496334" cy="668740"/>
          </a:xfrm>
        </p:spPr>
        <p:txBody>
          <a:bodyPr/>
          <a:lstStyle/>
          <a:p>
            <a:pPr algn="l" eaLnBrk="1" hangingPunct="1">
              <a:defRPr/>
            </a:pPr>
            <a:r>
              <a:rPr kumimoji="1" lang="en-US" altLang="ko-KR" sz="3000" b="1" dirty="0" smtClean="0">
                <a:ln w="12700">
                  <a:solidFill>
                    <a:sysClr val="windowText" lastClr="000000"/>
                  </a:solidFill>
                  <a:prstDash val="solid"/>
                </a:ln>
                <a:gradFill flip="none" rotWithShape="1">
                  <a:gsLst>
                    <a:gs pos="0">
                      <a:prstClr val="white"/>
                    </a:gs>
                    <a:gs pos="50000">
                      <a:srgbClr val="FFFF99"/>
                    </a:gs>
                    <a:gs pos="100000">
                      <a:srgbClr val="FFFF00"/>
                    </a:gs>
                  </a:gsLst>
                  <a:lin ang="5400000" scaled="1"/>
                  <a:tileRect/>
                </a:gradFill>
                <a:latin typeface="Arial" pitchFamily="34" charset="0"/>
                <a:ea typeface="HY헤드라인M" pitchFamily="18" charset="-127"/>
                <a:cs typeface="Arial" pitchFamily="34" charset="0"/>
              </a:rPr>
              <a:t>Energy Development Business </a:t>
            </a:r>
            <a:endParaRPr kumimoji="1" lang="ko-KR" altLang="en-US" sz="3000" b="1" dirty="0" smtClean="0">
              <a:ln w="12700">
                <a:solidFill>
                  <a:sysClr val="windowText" lastClr="000000"/>
                </a:solidFill>
                <a:prstDash val="solid"/>
              </a:ln>
              <a:gradFill flip="none" rotWithShape="1">
                <a:gsLst>
                  <a:gs pos="0">
                    <a:prstClr val="white"/>
                  </a:gs>
                  <a:gs pos="50000">
                    <a:srgbClr val="FFFF99"/>
                  </a:gs>
                  <a:gs pos="100000">
                    <a:srgbClr val="FFFF00"/>
                  </a:gs>
                </a:gsLst>
                <a:lin ang="5400000" scaled="1"/>
                <a:tileRect/>
              </a:gradFill>
              <a:latin typeface="Arial" pitchFamily="34" charset="0"/>
              <a:ea typeface="HY헤드라인M" pitchFamily="18" charset="-127"/>
              <a:cs typeface="Arial" pitchFamily="34" charset="0"/>
            </a:endParaRPr>
          </a:p>
        </p:txBody>
      </p:sp>
      <p:grpSp>
        <p:nvGrpSpPr>
          <p:cNvPr id="8" name="그룹 82"/>
          <p:cNvGrpSpPr/>
          <p:nvPr/>
        </p:nvGrpSpPr>
        <p:grpSpPr>
          <a:xfrm>
            <a:off x="5119961" y="825258"/>
            <a:ext cx="4024313" cy="2357653"/>
            <a:chOff x="5211950" y="3777960"/>
            <a:chExt cx="4024313" cy="2357653"/>
          </a:xfrm>
        </p:grpSpPr>
        <p:sp>
          <p:nvSpPr>
            <p:cNvPr id="71" name="모서리가 둥근 직사각형 70"/>
            <p:cNvSpPr/>
            <p:nvPr/>
          </p:nvSpPr>
          <p:spPr>
            <a:xfrm>
              <a:off x="5211950" y="4021063"/>
              <a:ext cx="4024313" cy="2114550"/>
            </a:xfrm>
            <a:prstGeom prst="roundRect">
              <a:avLst>
                <a:gd name="adj" fmla="val 4561"/>
              </a:avLst>
            </a:prstGeom>
            <a:gradFill flip="none" rotWithShape="1">
              <a:gsLst>
                <a:gs pos="0">
                  <a:srgbClr val="5E9EFF"/>
                </a:gs>
                <a:gs pos="39999">
                  <a:srgbClr val="85C2FF"/>
                </a:gs>
                <a:gs pos="70000">
                  <a:srgbClr val="C4D6EB"/>
                </a:gs>
                <a:gs pos="100000">
                  <a:srgbClr val="FFEBFA"/>
                </a:gs>
              </a:gsLst>
              <a:lin ang="2700000" scaled="0"/>
              <a:tileRect/>
            </a:gradFill>
            <a:ln w="19050" cap="flat" cmpd="sng" algn="ctr">
              <a:solidFill>
                <a:sysClr val="window" lastClr="FFFFFF"/>
              </a:solidFill>
              <a:prstDash val="solid"/>
            </a:ln>
            <a:effectLst/>
          </p:spPr>
          <p:txBody>
            <a:bodyPr anchor="ctr"/>
            <a:lstStyle/>
            <a:p>
              <a:pPr fontAlgn="auto" latinLnBrk="0">
                <a:spcBef>
                  <a:spcPts val="0"/>
                </a:spcBef>
                <a:spcAft>
                  <a:spcPts val="0"/>
                </a:spcAft>
                <a:defRPr/>
              </a:pPr>
              <a:endParaRPr kumimoji="0" lang="ko-KR" altLang="en-US" b="0" kern="0">
                <a:solidFill>
                  <a:prstClr val="white"/>
                </a:solidFill>
                <a:latin typeface="맑은 고딕"/>
                <a:ea typeface="맑은 고딕"/>
              </a:endParaRPr>
            </a:p>
          </p:txBody>
        </p:sp>
        <p:sp>
          <p:nvSpPr>
            <p:cNvPr id="72" name="정육면체 71"/>
            <p:cNvSpPr/>
            <p:nvPr/>
          </p:nvSpPr>
          <p:spPr>
            <a:xfrm>
              <a:off x="5542148" y="5540305"/>
              <a:ext cx="3384550" cy="282575"/>
            </a:xfrm>
            <a:prstGeom prst="cube">
              <a:avLst>
                <a:gd name="adj" fmla="val 83140"/>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fontAlgn="auto" latinLnBrk="0">
                <a:spcBef>
                  <a:spcPts val="0"/>
                </a:spcBef>
                <a:spcAft>
                  <a:spcPts val="0"/>
                </a:spcAft>
                <a:defRPr/>
              </a:pPr>
              <a:endParaRPr kumimoji="0" lang="ko-KR" altLang="en-US" b="0" kern="0">
                <a:solidFill>
                  <a:prstClr val="black"/>
                </a:solidFill>
                <a:latin typeface="맑은 고딕"/>
                <a:ea typeface="맑은 고딕"/>
              </a:endParaRPr>
            </a:p>
          </p:txBody>
        </p:sp>
        <p:sp>
          <p:nvSpPr>
            <p:cNvPr id="2" name="TextBox 122"/>
            <p:cNvSpPr txBox="1">
              <a:spLocks noChangeArrowheads="1"/>
            </p:cNvSpPr>
            <p:nvPr/>
          </p:nvSpPr>
          <p:spPr bwMode="auto">
            <a:xfrm>
              <a:off x="5853431" y="5811768"/>
              <a:ext cx="820340" cy="307975"/>
            </a:xfrm>
            <a:prstGeom prst="rect">
              <a:avLst/>
            </a:prstGeom>
            <a:noFill/>
            <a:ln w="9525">
              <a:noFill/>
              <a:miter lim="800000"/>
              <a:headEnd/>
              <a:tailEnd/>
            </a:ln>
          </p:spPr>
          <p:txBody>
            <a:bodyPr>
              <a:spAutoFit/>
            </a:bodyPr>
            <a:lstStyle/>
            <a:p>
              <a:pPr>
                <a:defRPr/>
              </a:pPr>
              <a:r>
                <a:rPr kumimoji="0" lang="en-US" altLang="ko-KR" sz="1400" b="0" kern="0" dirty="0">
                  <a:solidFill>
                    <a:sysClr val="windowText" lastClr="000000"/>
                  </a:solidFill>
                  <a:latin typeface="맑은 고딕"/>
                  <a:ea typeface="굴림" pitchFamily="50" charset="-127"/>
                </a:rPr>
                <a:t>2008</a:t>
              </a:r>
            </a:p>
          </p:txBody>
        </p:sp>
        <p:sp>
          <p:nvSpPr>
            <p:cNvPr id="65553" name="TextBox 122"/>
            <p:cNvSpPr txBox="1">
              <a:spLocks noChangeArrowheads="1"/>
            </p:cNvSpPr>
            <p:nvPr/>
          </p:nvSpPr>
          <p:spPr bwMode="auto">
            <a:xfrm>
              <a:off x="5475077" y="4222675"/>
              <a:ext cx="3467100" cy="261938"/>
            </a:xfrm>
            <a:prstGeom prst="rect">
              <a:avLst/>
            </a:prstGeom>
            <a:noFill/>
            <a:ln w="9525">
              <a:noFill/>
              <a:miter lim="800000"/>
              <a:headEnd/>
              <a:tailEnd/>
            </a:ln>
          </p:spPr>
          <p:txBody>
            <a:bodyPr>
              <a:spAutoFit/>
            </a:bodyPr>
            <a:lstStyle/>
            <a:p>
              <a:r>
                <a:rPr lang="en-US" altLang="ko-KR" sz="1100" b="0" dirty="0" smtClean="0">
                  <a:solidFill>
                    <a:prstClr val="black"/>
                  </a:solidFill>
                  <a:latin typeface="Arial" pitchFamily="34" charset="0"/>
                  <a:ea typeface="HY견고딕" pitchFamily="18" charset="-127"/>
                </a:rPr>
                <a:t>Fuel(Coal&amp;</a:t>
              </a:r>
              <a:r>
                <a:rPr lang="ko-KR" altLang="en-US" sz="1100" b="0" dirty="0" smtClean="0">
                  <a:solidFill>
                    <a:prstClr val="black"/>
                  </a:solidFill>
                  <a:latin typeface="Arial" pitchFamily="34" charset="0"/>
                  <a:ea typeface="HY견고딕" pitchFamily="18" charset="-127"/>
                </a:rPr>
                <a:t> </a:t>
              </a:r>
              <a:r>
                <a:rPr lang="en-US" altLang="ko-KR" sz="1100" b="0" dirty="0" smtClean="0">
                  <a:solidFill>
                    <a:prstClr val="black"/>
                  </a:solidFill>
                  <a:latin typeface="Arial" pitchFamily="34" charset="0"/>
                  <a:ea typeface="HY견고딕" pitchFamily="18" charset="-127"/>
                </a:rPr>
                <a:t>Uranium) Self-Sufficiency</a:t>
              </a:r>
              <a:r>
                <a:rPr lang="ko-KR" altLang="en-US" sz="1100" b="0" dirty="0" smtClean="0">
                  <a:solidFill>
                    <a:prstClr val="black"/>
                  </a:solidFill>
                  <a:latin typeface="Arial" pitchFamily="34" charset="0"/>
                  <a:ea typeface="HY견고딕" pitchFamily="18" charset="-127"/>
                </a:rPr>
                <a:t> </a:t>
              </a:r>
              <a:r>
                <a:rPr lang="en-US" altLang="ko-KR" sz="1100" b="0" dirty="0" smtClean="0">
                  <a:solidFill>
                    <a:prstClr val="black"/>
                  </a:solidFill>
                  <a:latin typeface="Arial" pitchFamily="34" charset="0"/>
                  <a:ea typeface="HY견고딕" pitchFamily="18" charset="-127"/>
                </a:rPr>
                <a:t>Average</a:t>
              </a:r>
              <a:endParaRPr lang="en-US" altLang="ko-KR" sz="1100" b="0" dirty="0">
                <a:solidFill>
                  <a:prstClr val="black"/>
                </a:solidFill>
                <a:latin typeface="Arial" pitchFamily="34" charset="0"/>
                <a:ea typeface="HY견고딕" pitchFamily="18" charset="-127"/>
              </a:endParaRPr>
            </a:p>
          </p:txBody>
        </p:sp>
        <p:pic>
          <p:nvPicPr>
            <p:cNvPr id="65554" name="그림 85" descr="060.png"/>
            <p:cNvPicPr>
              <a:picLocks noChangeAspect="1"/>
            </p:cNvPicPr>
            <p:nvPr/>
          </p:nvPicPr>
          <p:blipFill>
            <a:blip r:embed="rId4" cstate="print"/>
            <a:srcRect/>
            <a:stretch>
              <a:fillRect/>
            </a:stretch>
          </p:blipFill>
          <p:spPr bwMode="auto">
            <a:xfrm>
              <a:off x="7672973" y="4737025"/>
              <a:ext cx="1006078" cy="1227138"/>
            </a:xfrm>
            <a:prstGeom prst="rect">
              <a:avLst/>
            </a:prstGeom>
            <a:noFill/>
            <a:ln w="9525">
              <a:noFill/>
              <a:miter lim="800000"/>
              <a:headEnd/>
              <a:tailEnd/>
            </a:ln>
          </p:spPr>
        </p:pic>
        <p:pic>
          <p:nvPicPr>
            <p:cNvPr id="65555" name="그림 86" descr="060.png"/>
            <p:cNvPicPr>
              <a:picLocks noChangeAspect="1"/>
            </p:cNvPicPr>
            <p:nvPr/>
          </p:nvPicPr>
          <p:blipFill>
            <a:blip r:embed="rId5" cstate="print"/>
            <a:srcRect/>
            <a:stretch>
              <a:fillRect/>
            </a:stretch>
          </p:blipFill>
          <p:spPr bwMode="auto">
            <a:xfrm>
              <a:off x="6013371" y="5248200"/>
              <a:ext cx="495300" cy="603250"/>
            </a:xfrm>
            <a:prstGeom prst="rect">
              <a:avLst/>
            </a:prstGeom>
            <a:noFill/>
            <a:ln w="9525">
              <a:noFill/>
              <a:miter lim="800000"/>
              <a:headEnd/>
              <a:tailEnd/>
            </a:ln>
          </p:spPr>
        </p:pic>
        <p:sp>
          <p:nvSpPr>
            <p:cNvPr id="92" name="TextBox 91"/>
            <p:cNvSpPr txBox="1"/>
            <p:nvPr/>
          </p:nvSpPr>
          <p:spPr>
            <a:xfrm>
              <a:off x="6623451" y="4837321"/>
              <a:ext cx="899900" cy="261610"/>
            </a:xfrm>
            <a:prstGeom prst="rect">
              <a:avLst/>
            </a:prstGeom>
            <a:noFill/>
          </p:spPr>
          <p:txBody>
            <a:bodyPr>
              <a:spAutoFit/>
              <a:scene3d>
                <a:camera prst="orthographicFront"/>
                <a:lightRig rig="threePt" dir="t"/>
              </a:scene3d>
              <a:sp3d contourW="31750">
                <a:bevelT w="0" h="25400"/>
                <a:contourClr>
                  <a:schemeClr val="bg1"/>
                </a:contourClr>
              </a:sp3d>
            </a:bodyPr>
            <a:lstStyle/>
            <a:p>
              <a:pPr>
                <a:defRPr/>
              </a:pPr>
              <a:r>
                <a:rPr lang="en-US" altLang="ko-KR" sz="1100" dirty="0">
                  <a:solidFill>
                    <a:prstClr val="black"/>
                  </a:solidFill>
                  <a:latin typeface="Arial" pitchFamily="34" charset="0"/>
                  <a:ea typeface="HY견고딕" pitchFamily="18" charset="-127"/>
                  <a:cs typeface="Arial" pitchFamily="34" charset="0"/>
                </a:rPr>
                <a:t>17%</a:t>
              </a:r>
              <a:endParaRPr lang="ko-KR" altLang="en-US" sz="1100" b="0" dirty="0">
                <a:solidFill>
                  <a:prstClr val="black"/>
                </a:solidFill>
                <a:latin typeface="Arial" charset="0"/>
                <a:ea typeface="HY견고딕" pitchFamily="18" charset="-127"/>
              </a:endParaRPr>
            </a:p>
          </p:txBody>
        </p:sp>
        <p:sp>
          <p:nvSpPr>
            <p:cNvPr id="93" name="TextBox 92"/>
            <p:cNvSpPr txBox="1"/>
            <p:nvPr/>
          </p:nvSpPr>
          <p:spPr>
            <a:xfrm>
              <a:off x="5797951" y="5042001"/>
              <a:ext cx="899900" cy="261610"/>
            </a:xfrm>
            <a:prstGeom prst="rect">
              <a:avLst/>
            </a:prstGeom>
            <a:noFill/>
          </p:spPr>
          <p:txBody>
            <a:bodyPr>
              <a:spAutoFit/>
              <a:scene3d>
                <a:camera prst="orthographicFront"/>
                <a:lightRig rig="threePt" dir="t"/>
              </a:scene3d>
              <a:sp3d contourW="31750">
                <a:bevelT w="0" h="25400"/>
                <a:contourClr>
                  <a:schemeClr val="bg1"/>
                </a:contourClr>
              </a:sp3d>
            </a:bodyPr>
            <a:lstStyle/>
            <a:p>
              <a:pPr>
                <a:defRPr/>
              </a:pPr>
              <a:r>
                <a:rPr lang="en-US" altLang="ko-KR" sz="1100" dirty="0">
                  <a:solidFill>
                    <a:prstClr val="black"/>
                  </a:solidFill>
                  <a:latin typeface="Arial" pitchFamily="34" charset="0"/>
                  <a:ea typeface="HY견고딕" pitchFamily="18" charset="-127"/>
                  <a:cs typeface="Arial" pitchFamily="34" charset="0"/>
                </a:rPr>
                <a:t>7%</a:t>
              </a:r>
              <a:endParaRPr lang="ko-KR" altLang="en-US" sz="1100" b="0" dirty="0">
                <a:solidFill>
                  <a:prstClr val="black"/>
                </a:solidFill>
                <a:latin typeface="Arial" charset="0"/>
                <a:ea typeface="HY견고딕" pitchFamily="18" charset="-127"/>
              </a:endParaRPr>
            </a:p>
          </p:txBody>
        </p:sp>
        <p:sp>
          <p:nvSpPr>
            <p:cNvPr id="96" name="TextBox 95"/>
            <p:cNvSpPr txBox="1"/>
            <p:nvPr/>
          </p:nvSpPr>
          <p:spPr>
            <a:xfrm>
              <a:off x="7823980" y="4530214"/>
              <a:ext cx="624069" cy="307777"/>
            </a:xfrm>
            <a:prstGeom prst="rect">
              <a:avLst/>
            </a:prstGeom>
            <a:noFill/>
          </p:spPr>
          <p:txBody>
            <a:bodyPr>
              <a:spAutoFit/>
              <a:scene3d>
                <a:camera prst="orthographicFront"/>
                <a:lightRig rig="threePt" dir="t"/>
              </a:scene3d>
              <a:sp3d contourW="38100">
                <a:bevelT w="0" h="25400"/>
                <a:contourClr>
                  <a:schemeClr val="bg1"/>
                </a:contourClr>
              </a:sp3d>
            </a:bodyPr>
            <a:lstStyle/>
            <a:p>
              <a:pPr algn="l">
                <a:defRPr/>
              </a:pPr>
              <a:r>
                <a:rPr lang="en-US" altLang="ko-KR" sz="1400" b="0" dirty="0">
                  <a:solidFill>
                    <a:srgbClr val="C00000"/>
                  </a:solidFill>
                  <a:latin typeface="HY견고딕" pitchFamily="18" charset="-127"/>
                  <a:ea typeface="HY견고딕" pitchFamily="18" charset="-127"/>
                </a:rPr>
                <a:t>28%</a:t>
              </a:r>
              <a:endParaRPr lang="ko-KR" altLang="en-US" sz="1400" b="0" dirty="0">
                <a:solidFill>
                  <a:srgbClr val="C00000"/>
                </a:solidFill>
                <a:latin typeface="HY견고딕" pitchFamily="18" charset="-127"/>
                <a:ea typeface="HY견고딕" pitchFamily="18" charset="-127"/>
              </a:endParaRPr>
            </a:p>
          </p:txBody>
        </p:sp>
        <p:pic>
          <p:nvPicPr>
            <p:cNvPr id="65559" name="그림 97" descr="045.png"/>
            <p:cNvPicPr>
              <a:picLocks noChangeAspect="1"/>
            </p:cNvPicPr>
            <p:nvPr/>
          </p:nvPicPr>
          <p:blipFill>
            <a:blip r:embed="rId6" cstate="print"/>
            <a:srcRect/>
            <a:stretch>
              <a:fillRect/>
            </a:stretch>
          </p:blipFill>
          <p:spPr bwMode="auto">
            <a:xfrm>
              <a:off x="5522867" y="3777960"/>
              <a:ext cx="3354373" cy="536575"/>
            </a:xfrm>
            <a:prstGeom prst="rect">
              <a:avLst/>
            </a:prstGeom>
            <a:noFill/>
            <a:ln w="9525">
              <a:noFill/>
              <a:miter lim="800000"/>
              <a:headEnd/>
              <a:tailEnd/>
            </a:ln>
          </p:spPr>
        </p:pic>
        <p:sp>
          <p:nvSpPr>
            <p:cNvPr id="65560" name="Text Box 867"/>
            <p:cNvSpPr txBox="1">
              <a:spLocks noChangeArrowheads="1"/>
            </p:cNvSpPr>
            <p:nvPr/>
          </p:nvSpPr>
          <p:spPr bwMode="auto">
            <a:xfrm>
              <a:off x="5931675" y="3861887"/>
              <a:ext cx="2614818" cy="338554"/>
            </a:xfrm>
            <a:prstGeom prst="rect">
              <a:avLst/>
            </a:prstGeom>
            <a:noFill/>
            <a:ln w="9525">
              <a:noFill/>
              <a:miter lim="800000"/>
              <a:headEnd/>
              <a:tailEnd/>
            </a:ln>
          </p:spPr>
          <p:txBody>
            <a:bodyPr wrap="none">
              <a:spAutoFit/>
            </a:bodyPr>
            <a:lstStyle/>
            <a:p>
              <a:r>
                <a:rPr lang="en-US" altLang="ko-KR" sz="1600" dirty="0" smtClean="0">
                  <a:solidFill>
                    <a:srgbClr val="000000"/>
                  </a:solidFill>
                  <a:latin typeface="Arial" pitchFamily="34" charset="0"/>
                  <a:ea typeface="HY견고딕" pitchFamily="18" charset="-127"/>
                </a:rPr>
                <a:t>Self-Sufficiency Increase</a:t>
              </a:r>
              <a:endParaRPr lang="ko-KR" altLang="en-US" sz="1600" dirty="0">
                <a:solidFill>
                  <a:srgbClr val="000000"/>
                </a:solidFill>
                <a:latin typeface="Arial" pitchFamily="34" charset="0"/>
                <a:ea typeface="HY견고딕" pitchFamily="18" charset="-127"/>
              </a:endParaRPr>
            </a:p>
          </p:txBody>
        </p:sp>
        <p:pic>
          <p:nvPicPr>
            <p:cNvPr id="65565" name="그림 86" descr="060.png"/>
            <p:cNvPicPr>
              <a:picLocks noChangeAspect="1"/>
            </p:cNvPicPr>
            <p:nvPr/>
          </p:nvPicPr>
          <p:blipFill>
            <a:blip r:embed="rId7" cstate="print"/>
            <a:srcRect/>
            <a:stretch>
              <a:fillRect/>
            </a:stretch>
          </p:blipFill>
          <p:spPr bwMode="auto">
            <a:xfrm>
              <a:off x="6773519" y="5041825"/>
              <a:ext cx="681038" cy="831850"/>
            </a:xfrm>
            <a:prstGeom prst="rect">
              <a:avLst/>
            </a:prstGeom>
            <a:noFill/>
            <a:ln w="9525">
              <a:noFill/>
              <a:miter lim="800000"/>
              <a:headEnd/>
              <a:tailEnd/>
            </a:ln>
          </p:spPr>
        </p:pic>
        <p:sp>
          <p:nvSpPr>
            <p:cNvPr id="78" name="TextBox 122"/>
            <p:cNvSpPr txBox="1">
              <a:spLocks noChangeArrowheads="1"/>
            </p:cNvSpPr>
            <p:nvPr/>
          </p:nvSpPr>
          <p:spPr bwMode="auto">
            <a:xfrm>
              <a:off x="6690970" y="5811768"/>
              <a:ext cx="820341" cy="307975"/>
            </a:xfrm>
            <a:prstGeom prst="rect">
              <a:avLst/>
            </a:prstGeom>
            <a:noFill/>
            <a:ln w="9525">
              <a:noFill/>
              <a:miter lim="800000"/>
              <a:headEnd/>
              <a:tailEnd/>
            </a:ln>
          </p:spPr>
          <p:txBody>
            <a:bodyPr>
              <a:spAutoFit/>
            </a:bodyPr>
            <a:lstStyle/>
            <a:p>
              <a:pPr>
                <a:defRPr/>
              </a:pPr>
              <a:r>
                <a:rPr kumimoji="0" lang="en-US" altLang="ko-KR" sz="1400" b="0" kern="0" dirty="0">
                  <a:solidFill>
                    <a:sysClr val="windowText" lastClr="000000"/>
                  </a:solidFill>
                  <a:latin typeface="맑은 고딕"/>
                  <a:ea typeface="굴림" pitchFamily="50" charset="-127"/>
                </a:rPr>
                <a:t>2009</a:t>
              </a:r>
            </a:p>
          </p:txBody>
        </p:sp>
        <p:sp>
          <p:nvSpPr>
            <p:cNvPr id="79" name="TextBox 122"/>
            <p:cNvSpPr txBox="1">
              <a:spLocks noChangeArrowheads="1"/>
            </p:cNvSpPr>
            <p:nvPr/>
          </p:nvSpPr>
          <p:spPr bwMode="auto">
            <a:xfrm>
              <a:off x="7776161" y="5811768"/>
              <a:ext cx="820340" cy="307975"/>
            </a:xfrm>
            <a:prstGeom prst="rect">
              <a:avLst/>
            </a:prstGeom>
            <a:noFill/>
            <a:ln w="9525">
              <a:noFill/>
              <a:miter lim="800000"/>
              <a:headEnd/>
              <a:tailEnd/>
            </a:ln>
          </p:spPr>
          <p:txBody>
            <a:bodyPr>
              <a:spAutoFit/>
            </a:bodyPr>
            <a:lstStyle/>
            <a:p>
              <a:pPr>
                <a:defRPr/>
              </a:pPr>
              <a:r>
                <a:rPr kumimoji="0" lang="en-US" altLang="ko-KR" sz="1400" b="0" kern="0" dirty="0">
                  <a:solidFill>
                    <a:sysClr val="windowText" lastClr="000000"/>
                  </a:solidFill>
                  <a:latin typeface="맑은 고딕"/>
                  <a:ea typeface="굴림" pitchFamily="50" charset="-127"/>
                </a:rPr>
                <a:t>2010</a:t>
              </a:r>
            </a:p>
          </p:txBody>
        </p:sp>
      </p:grpSp>
      <p:grpSp>
        <p:nvGrpSpPr>
          <p:cNvPr id="9" name="그룹 69"/>
          <p:cNvGrpSpPr>
            <a:grpSpLocks/>
          </p:cNvGrpSpPr>
          <p:nvPr/>
        </p:nvGrpSpPr>
        <p:grpSpPr bwMode="auto">
          <a:xfrm>
            <a:off x="138396" y="4725018"/>
            <a:ext cx="5809456" cy="914400"/>
            <a:chOff x="98425" y="764704"/>
            <a:chExt cx="5362575" cy="914400"/>
          </a:xfrm>
        </p:grpSpPr>
        <p:grpSp>
          <p:nvGrpSpPr>
            <p:cNvPr id="10" name="그룹 64"/>
            <p:cNvGrpSpPr>
              <a:grpSpLocks/>
            </p:cNvGrpSpPr>
            <p:nvPr/>
          </p:nvGrpSpPr>
          <p:grpSpPr bwMode="auto">
            <a:xfrm>
              <a:off x="98425" y="764704"/>
              <a:ext cx="5362575" cy="914400"/>
              <a:chOff x="98425" y="772660"/>
              <a:chExt cx="5362575" cy="914400"/>
            </a:xfrm>
          </p:grpSpPr>
          <p:pic>
            <p:nvPicPr>
              <p:cNvPr id="232" name="Picture 5" descr="207"/>
              <p:cNvPicPr>
                <a:picLocks noChangeAspect="1" noChangeArrowheads="1"/>
              </p:cNvPicPr>
              <p:nvPr/>
            </p:nvPicPr>
            <p:blipFill>
              <a:blip r:embed="rId8" cstate="print"/>
              <a:srcRect/>
              <a:stretch>
                <a:fillRect/>
              </a:stretch>
            </p:blipFill>
            <p:spPr bwMode="auto">
              <a:xfrm>
                <a:off x="98425" y="772660"/>
                <a:ext cx="5362575" cy="914400"/>
              </a:xfrm>
              <a:prstGeom prst="rect">
                <a:avLst/>
              </a:prstGeom>
              <a:noFill/>
              <a:ln w="9525">
                <a:noFill/>
                <a:miter lim="800000"/>
                <a:headEnd/>
                <a:tailEnd/>
              </a:ln>
            </p:spPr>
          </p:pic>
          <p:pic>
            <p:nvPicPr>
              <p:cNvPr id="233" name="그림 150" descr="그림5.png"/>
              <p:cNvPicPr>
                <a:picLocks noChangeAspect="1"/>
              </p:cNvPicPr>
              <p:nvPr/>
            </p:nvPicPr>
            <p:blipFill>
              <a:blip r:embed="rId9" cstate="print"/>
              <a:srcRect/>
              <a:stretch>
                <a:fillRect/>
              </a:stretch>
            </p:blipFill>
            <p:spPr bwMode="auto">
              <a:xfrm>
                <a:off x="357158" y="988684"/>
                <a:ext cx="402303" cy="475449"/>
              </a:xfrm>
              <a:prstGeom prst="rect">
                <a:avLst/>
              </a:prstGeom>
              <a:noFill/>
              <a:ln w="9525">
                <a:noFill/>
                <a:miter lim="800000"/>
                <a:headEnd/>
                <a:tailEnd/>
              </a:ln>
            </p:spPr>
          </p:pic>
        </p:grpSp>
        <p:sp>
          <p:nvSpPr>
            <p:cNvPr id="231" name="Text Box 87"/>
            <p:cNvSpPr txBox="1">
              <a:spLocks noChangeArrowheads="1"/>
            </p:cNvSpPr>
            <p:nvPr/>
          </p:nvSpPr>
          <p:spPr bwMode="auto">
            <a:xfrm>
              <a:off x="539750" y="1010767"/>
              <a:ext cx="1652588" cy="427037"/>
            </a:xfrm>
            <a:prstGeom prst="rect">
              <a:avLst/>
            </a:prstGeom>
            <a:noFill/>
            <a:ln w="9525" algn="ctr">
              <a:noFill/>
              <a:miter lim="800000"/>
              <a:headEnd/>
              <a:tailEnd/>
            </a:ln>
            <a:effectLst>
              <a:outerShdw dist="17961" dir="2700000" algn="ctr" rotWithShape="0">
                <a:srgbClr val="000000"/>
              </a:outerShdw>
            </a:effectLst>
          </p:spPr>
          <p:txBody>
            <a:bodyPr wrap="none"/>
            <a:lstStyle/>
            <a:p>
              <a:pPr marL="179388" lvl="1" algn="l" fontAlgn="auto">
                <a:spcBef>
                  <a:spcPct val="100000"/>
                </a:spcBef>
                <a:spcAft>
                  <a:spcPts val="0"/>
                </a:spcAft>
                <a:buSzPct val="70000"/>
                <a:defRPr/>
              </a:pPr>
              <a:r>
                <a:rPr lang="en-US" altLang="ko-KR" sz="1900" kern="0" dirty="0" smtClean="0">
                  <a:solidFill>
                    <a:srgbClr val="FFFFFF"/>
                  </a:solidFill>
                  <a:latin typeface="맑은 고딕"/>
                  <a:ea typeface="맑은 고딕"/>
                  <a:cs typeface="Arial" pitchFamily="34" charset="0"/>
                </a:rPr>
                <a:t>Discovered high grade uranium </a:t>
              </a:r>
              <a:endParaRPr lang="ko-KR" altLang="en-US" sz="1900" kern="0" dirty="0">
                <a:solidFill>
                  <a:srgbClr val="FFFFFF"/>
                </a:solidFill>
                <a:latin typeface="맑은 고딕"/>
                <a:ea typeface="맑은 고딕"/>
                <a:cs typeface="Arial" pitchFamily="34" charset="0"/>
              </a:endParaRPr>
            </a:p>
          </p:txBody>
        </p:sp>
      </p:grpSp>
      <p:sp>
        <p:nvSpPr>
          <p:cNvPr id="234" name="TextBox 152"/>
          <p:cNvSpPr txBox="1">
            <a:spLocks noChangeArrowheads="1"/>
          </p:cNvSpPr>
          <p:nvPr/>
        </p:nvSpPr>
        <p:spPr bwMode="auto">
          <a:xfrm>
            <a:off x="774991" y="5471581"/>
            <a:ext cx="5818109" cy="1192634"/>
          </a:xfrm>
          <a:prstGeom prst="rect">
            <a:avLst/>
          </a:prstGeom>
          <a:noFill/>
          <a:ln w="9525">
            <a:noFill/>
            <a:miter lim="800000"/>
            <a:headEnd/>
            <a:tailEnd/>
          </a:ln>
        </p:spPr>
        <p:txBody>
          <a:bodyPr wrap="square">
            <a:spAutoFit/>
          </a:bodyPr>
          <a:lstStyle/>
          <a:p>
            <a:pPr algn="l">
              <a:spcBef>
                <a:spcPts val="300"/>
              </a:spcBef>
            </a:pPr>
            <a:r>
              <a:rPr lang="en-US" altLang="ko-KR" sz="1600" spc="-100" dirty="0" smtClean="0">
                <a:solidFill>
                  <a:srgbClr val="000000"/>
                </a:solidFill>
                <a:latin typeface="Arial" pitchFamily="34" charset="0"/>
                <a:ea typeface="맑은 고딕"/>
                <a:cs typeface="Arial" pitchFamily="34" charset="0"/>
              </a:rPr>
              <a:t>Canada Waterbury Lake uranium exploration project</a:t>
            </a:r>
            <a:endParaRPr lang="en-US" altLang="ko-KR" sz="1600" spc="-100" dirty="0">
              <a:solidFill>
                <a:srgbClr val="000000"/>
              </a:solidFill>
              <a:latin typeface="Arial" pitchFamily="34" charset="0"/>
              <a:ea typeface="맑은 고딕"/>
              <a:cs typeface="Arial" pitchFamily="34" charset="0"/>
            </a:endParaRPr>
          </a:p>
          <a:p>
            <a:pPr algn="l">
              <a:spcBef>
                <a:spcPts val="300"/>
              </a:spcBef>
              <a:buFontTx/>
              <a:buChar char="-"/>
            </a:pPr>
            <a:r>
              <a:rPr lang="en-US" altLang="ko-KR" sz="1600" b="0" dirty="0">
                <a:solidFill>
                  <a:srgbClr val="000000"/>
                </a:solidFill>
                <a:latin typeface="Arial" pitchFamily="34" charset="0"/>
                <a:ea typeface="맑은 고딕"/>
                <a:cs typeface="Arial" pitchFamily="34" charset="0"/>
              </a:rPr>
              <a:t> </a:t>
            </a:r>
            <a:r>
              <a:rPr lang="en-US" altLang="ko-KR" sz="1600" b="0" dirty="0" smtClean="0">
                <a:solidFill>
                  <a:srgbClr val="000000"/>
                </a:solidFill>
                <a:latin typeface="Arial" pitchFamily="34" charset="0"/>
                <a:ea typeface="맑은 고딕"/>
                <a:cs typeface="Arial" pitchFamily="34" charset="0"/>
              </a:rPr>
              <a:t>Discovered 22% high grade uranium </a:t>
            </a:r>
            <a:endParaRPr lang="en-US" altLang="ko-KR" sz="1600" b="0" dirty="0">
              <a:solidFill>
                <a:srgbClr val="000000"/>
              </a:solidFill>
              <a:latin typeface="Arial" pitchFamily="34" charset="0"/>
              <a:ea typeface="맑은 고딕"/>
              <a:cs typeface="Arial" pitchFamily="34" charset="0"/>
            </a:endParaRPr>
          </a:p>
          <a:p>
            <a:pPr algn="l">
              <a:spcBef>
                <a:spcPts val="300"/>
              </a:spcBef>
              <a:buFontTx/>
              <a:buChar char="-"/>
            </a:pPr>
            <a:r>
              <a:rPr lang="en-US" altLang="ko-KR" sz="1600" b="0" dirty="0" smtClean="0">
                <a:solidFill>
                  <a:srgbClr val="000000"/>
                </a:solidFill>
                <a:latin typeface="Arial" pitchFamily="34" charset="0"/>
                <a:ea typeface="맑은 고딕"/>
                <a:cs typeface="Arial" pitchFamily="34" charset="0"/>
              </a:rPr>
              <a:t> Development will begin after exploration for </a:t>
            </a:r>
          </a:p>
          <a:p>
            <a:pPr algn="l">
              <a:spcBef>
                <a:spcPts val="300"/>
              </a:spcBef>
            </a:pPr>
            <a:r>
              <a:rPr lang="en-US" altLang="ko-KR" sz="1600" b="0" dirty="0" smtClean="0">
                <a:solidFill>
                  <a:srgbClr val="000000"/>
                </a:solidFill>
                <a:latin typeface="Arial" pitchFamily="34" charset="0"/>
                <a:ea typeface="맑은 고딕"/>
                <a:cs typeface="Arial" pitchFamily="34" charset="0"/>
              </a:rPr>
              <a:t>  confirming economic reserves</a:t>
            </a:r>
          </a:p>
        </p:txBody>
      </p:sp>
      <p:graphicFrame>
        <p:nvGraphicFramePr>
          <p:cNvPr id="235" name="표 234"/>
          <p:cNvGraphicFramePr>
            <a:graphicFrameLocks noGrp="1"/>
          </p:cNvGraphicFramePr>
          <p:nvPr/>
        </p:nvGraphicFramePr>
        <p:xfrm>
          <a:off x="5790433" y="5037778"/>
          <a:ext cx="3569538" cy="1371600"/>
        </p:xfrm>
        <a:graphic>
          <a:graphicData uri="http://schemas.openxmlformats.org/drawingml/2006/table">
            <a:tbl>
              <a:tblPr firstRow="1" bandRow="1">
                <a:tableStyleId>{5C22544A-7EE6-4342-B048-85BDC9FD1C3A}</a:tableStyleId>
              </a:tblPr>
              <a:tblGrid>
                <a:gridCol w="1398952"/>
                <a:gridCol w="1085293"/>
                <a:gridCol w="1085293"/>
              </a:tblGrid>
              <a:tr h="259080">
                <a:tc>
                  <a:txBody>
                    <a:bodyPr/>
                    <a:lstStyle/>
                    <a:p>
                      <a:pPr algn="ctr" latinLnBrk="1"/>
                      <a:r>
                        <a:rPr lang="en-US" altLang="ko-KR" sz="1200" dirty="0" smtClean="0"/>
                        <a:t>Mine</a:t>
                      </a:r>
                      <a:endParaRPr lang="ko-KR" altLang="en-US" sz="1200" dirty="0"/>
                    </a:p>
                  </a:txBody>
                  <a:tcPr marL="99060" marR="99060"/>
                </a:tc>
                <a:tc>
                  <a:txBody>
                    <a:bodyPr/>
                    <a:lstStyle/>
                    <a:p>
                      <a:pPr algn="ctr" latinLnBrk="1"/>
                      <a:r>
                        <a:rPr lang="en-US" altLang="ko-KR" sz="1200" dirty="0" smtClean="0"/>
                        <a:t>Country</a:t>
                      </a:r>
                      <a:endParaRPr lang="ko-KR" altLang="en-US" sz="1200" dirty="0"/>
                    </a:p>
                  </a:txBody>
                  <a:tcPr marL="99060" marR="99060"/>
                </a:tc>
                <a:tc>
                  <a:txBody>
                    <a:bodyPr/>
                    <a:lstStyle/>
                    <a:p>
                      <a:pPr algn="ctr" latinLnBrk="1"/>
                      <a:r>
                        <a:rPr lang="en-US" altLang="ko-KR" sz="1200" spc="-150" dirty="0" smtClean="0"/>
                        <a:t>Ave.</a:t>
                      </a:r>
                      <a:r>
                        <a:rPr lang="en-US" altLang="ko-KR" sz="1200" spc="-150" baseline="0" dirty="0" smtClean="0"/>
                        <a:t> Grade</a:t>
                      </a:r>
                      <a:endParaRPr lang="ko-KR" altLang="en-US" sz="1200" spc="-150" dirty="0"/>
                    </a:p>
                  </a:txBody>
                  <a:tcPr marL="99060" marR="99060"/>
                </a:tc>
              </a:tr>
              <a:tr h="259080">
                <a:tc>
                  <a:txBody>
                    <a:bodyPr/>
                    <a:lstStyle/>
                    <a:p>
                      <a:pPr algn="ctr" latinLnBrk="1"/>
                      <a:r>
                        <a:rPr lang="en-US" altLang="ko-KR" sz="1200" spc="0" dirty="0" err="1" smtClean="0"/>
                        <a:t>Mcarthur</a:t>
                      </a:r>
                      <a:r>
                        <a:rPr lang="en-US" altLang="ko-KR" sz="1200" spc="0" baseline="0" dirty="0" smtClean="0"/>
                        <a:t> River</a:t>
                      </a:r>
                      <a:endParaRPr lang="ko-KR" altLang="en-US" sz="1200" spc="0" dirty="0"/>
                    </a:p>
                  </a:txBody>
                  <a:tcPr marL="99060" marR="99060"/>
                </a:tc>
                <a:tc>
                  <a:txBody>
                    <a:bodyPr/>
                    <a:lstStyle/>
                    <a:p>
                      <a:pPr algn="ctr" latinLnBrk="1"/>
                      <a:r>
                        <a:rPr lang="en-US" altLang="ko-KR" sz="1200" dirty="0" smtClean="0"/>
                        <a:t>Canada</a:t>
                      </a:r>
                      <a:endParaRPr lang="ko-KR" altLang="en-US" sz="1200" dirty="0"/>
                    </a:p>
                  </a:txBody>
                  <a:tcPr marL="99060" marR="99060"/>
                </a:tc>
                <a:tc>
                  <a:txBody>
                    <a:bodyPr/>
                    <a:lstStyle/>
                    <a:p>
                      <a:pPr algn="ctr" latinLnBrk="1"/>
                      <a:r>
                        <a:rPr lang="en-US" altLang="ko-KR" sz="1200" dirty="0" smtClean="0"/>
                        <a:t>19.5%</a:t>
                      </a:r>
                      <a:endParaRPr lang="ko-KR" altLang="en-US" sz="1200" dirty="0"/>
                    </a:p>
                  </a:txBody>
                  <a:tcPr marL="99060" marR="99060"/>
                </a:tc>
              </a:tr>
              <a:tr h="259080">
                <a:tc>
                  <a:txBody>
                    <a:bodyPr/>
                    <a:lstStyle/>
                    <a:p>
                      <a:pPr algn="ctr" latinLnBrk="1"/>
                      <a:r>
                        <a:rPr lang="en-US" altLang="ko-KR" sz="1200" dirty="0" smtClean="0"/>
                        <a:t>Ranger</a:t>
                      </a:r>
                      <a:endParaRPr lang="ko-KR" altLang="en-US" sz="1200" dirty="0"/>
                    </a:p>
                  </a:txBody>
                  <a:tcPr marL="99060" marR="99060"/>
                </a:tc>
                <a:tc>
                  <a:txBody>
                    <a:bodyPr/>
                    <a:lstStyle/>
                    <a:p>
                      <a:pPr algn="ctr" latinLnBrk="1"/>
                      <a:r>
                        <a:rPr lang="en-US" altLang="ko-KR" sz="1200" dirty="0" smtClean="0"/>
                        <a:t>Australia</a:t>
                      </a:r>
                      <a:endParaRPr lang="ko-KR" altLang="en-US" sz="1200" dirty="0"/>
                    </a:p>
                  </a:txBody>
                  <a:tcPr marL="99060" marR="99060"/>
                </a:tc>
                <a:tc>
                  <a:txBody>
                    <a:bodyPr/>
                    <a:lstStyle/>
                    <a:p>
                      <a:pPr algn="ctr" latinLnBrk="1"/>
                      <a:r>
                        <a:rPr lang="en-US" altLang="ko-KR" sz="1200" dirty="0" smtClean="0"/>
                        <a:t>0.10%</a:t>
                      </a:r>
                      <a:endParaRPr lang="ko-KR" altLang="en-US" sz="1200" dirty="0"/>
                    </a:p>
                  </a:txBody>
                  <a:tcPr marL="99060" marR="99060"/>
                </a:tc>
              </a:tr>
              <a:tr h="259080">
                <a:tc>
                  <a:txBody>
                    <a:bodyPr/>
                    <a:lstStyle/>
                    <a:p>
                      <a:pPr algn="ctr" latinLnBrk="1"/>
                      <a:r>
                        <a:rPr lang="en-US" altLang="ko-KR" sz="1200" dirty="0" err="1" smtClean="0"/>
                        <a:t>Husab</a:t>
                      </a:r>
                      <a:endParaRPr lang="ko-KR" altLang="en-US" sz="1200" dirty="0"/>
                    </a:p>
                  </a:txBody>
                  <a:tcPr marL="99060" marR="99060"/>
                </a:tc>
                <a:tc>
                  <a:txBody>
                    <a:bodyPr/>
                    <a:lstStyle/>
                    <a:p>
                      <a:pPr algn="ctr" latinLnBrk="1"/>
                      <a:r>
                        <a:rPr lang="en-US" altLang="ko-KR" sz="1200" dirty="0" smtClean="0"/>
                        <a:t>Namibia</a:t>
                      </a:r>
                      <a:endParaRPr lang="ko-KR" altLang="en-US" sz="1200" dirty="0"/>
                    </a:p>
                  </a:txBody>
                  <a:tcPr marL="99060" marR="99060"/>
                </a:tc>
                <a:tc>
                  <a:txBody>
                    <a:bodyPr/>
                    <a:lstStyle/>
                    <a:p>
                      <a:pPr algn="ctr" latinLnBrk="1"/>
                      <a:r>
                        <a:rPr lang="en-US" altLang="ko-KR" sz="1200" dirty="0" smtClean="0"/>
                        <a:t>0.05%</a:t>
                      </a:r>
                      <a:endParaRPr lang="ko-KR" altLang="en-US" sz="1200" dirty="0"/>
                    </a:p>
                  </a:txBody>
                  <a:tcPr marL="99060" marR="99060"/>
                </a:tc>
              </a:tr>
              <a:tr h="259080">
                <a:tc>
                  <a:txBody>
                    <a:bodyPr/>
                    <a:lstStyle/>
                    <a:p>
                      <a:pPr algn="ctr" latinLnBrk="1"/>
                      <a:r>
                        <a:rPr lang="en-US" altLang="ko-KR" sz="1200" b="1" dirty="0" smtClean="0"/>
                        <a:t>Waterbury</a:t>
                      </a:r>
                      <a:endParaRPr lang="ko-KR" altLang="en-US" sz="1200" b="1" dirty="0"/>
                    </a:p>
                  </a:txBody>
                  <a:tcPr marL="99060" marR="99060"/>
                </a:tc>
                <a:tc>
                  <a:txBody>
                    <a:bodyPr/>
                    <a:lstStyle/>
                    <a:p>
                      <a:pPr algn="ctr" latinLnBrk="1"/>
                      <a:r>
                        <a:rPr lang="en-US" altLang="ko-KR" sz="1200" b="1" dirty="0" smtClean="0"/>
                        <a:t>Canada</a:t>
                      </a:r>
                      <a:endParaRPr lang="ko-KR" altLang="en-US" sz="1200" b="1" dirty="0"/>
                    </a:p>
                  </a:txBody>
                  <a:tcPr marL="99060" marR="99060"/>
                </a:tc>
                <a:tc>
                  <a:txBody>
                    <a:bodyPr/>
                    <a:lstStyle/>
                    <a:p>
                      <a:pPr algn="ctr" latinLnBrk="1"/>
                      <a:r>
                        <a:rPr lang="en-US" altLang="ko-KR" sz="1200" b="1" dirty="0" smtClean="0"/>
                        <a:t>10.0%</a:t>
                      </a:r>
                      <a:endParaRPr lang="ko-KR" altLang="en-US" sz="1200" b="1" dirty="0"/>
                    </a:p>
                  </a:txBody>
                  <a:tcPr marL="99060" marR="99060"/>
                </a:tc>
              </a:tr>
            </a:tbl>
          </a:graphicData>
        </a:graphic>
      </p:graphicFrame>
      <p:sp>
        <p:nvSpPr>
          <p:cNvPr id="236" name="직사각형 235"/>
          <p:cNvSpPr/>
          <p:nvPr/>
        </p:nvSpPr>
        <p:spPr>
          <a:xfrm>
            <a:off x="6005949" y="6137658"/>
            <a:ext cx="3120347" cy="2749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ko-KR" altLang="en-US" sz="2000" b="0">
              <a:solidFill>
                <a:prstClr val="white"/>
              </a:solidFill>
            </a:endParaRPr>
          </a:p>
        </p:txBody>
      </p:sp>
      <p:pic>
        <p:nvPicPr>
          <p:cNvPr id="237" name="그림 161" descr="그림1.png"/>
          <p:cNvPicPr>
            <a:picLocks noChangeAspect="1"/>
          </p:cNvPicPr>
          <p:nvPr/>
        </p:nvPicPr>
        <p:blipFill>
          <a:blip r:embed="rId10" cstate="print"/>
          <a:srcRect/>
          <a:stretch>
            <a:fillRect/>
          </a:stretch>
        </p:blipFill>
        <p:spPr bwMode="auto">
          <a:xfrm>
            <a:off x="618971" y="5574678"/>
            <a:ext cx="193876" cy="145751"/>
          </a:xfrm>
          <a:prstGeom prst="rect">
            <a:avLst/>
          </a:prstGeom>
          <a:noFill/>
          <a:ln w="9525">
            <a:noFill/>
            <a:miter lim="800000"/>
            <a:headEnd/>
            <a:tailEnd/>
          </a:ln>
        </p:spPr>
      </p:pic>
      <p:sp>
        <p:nvSpPr>
          <p:cNvPr id="238" name="모서리가 둥근 직사각형 237"/>
          <p:cNvSpPr/>
          <p:nvPr/>
        </p:nvSpPr>
        <p:spPr>
          <a:xfrm flipH="1">
            <a:off x="6295247" y="3496293"/>
            <a:ext cx="3054350" cy="1371600"/>
          </a:xfrm>
          <a:prstGeom prst="roundRect">
            <a:avLst>
              <a:gd name="adj" fmla="val 9556"/>
            </a:avLst>
          </a:prstGeom>
          <a:gradFill flip="none" rotWithShape="1">
            <a:gsLst>
              <a:gs pos="100000">
                <a:sysClr val="window" lastClr="FFFFFF"/>
              </a:gs>
              <a:gs pos="86000">
                <a:srgbClr val="FFFFFF"/>
              </a:gs>
              <a:gs pos="27000">
                <a:sysClr val="window" lastClr="FFFFFF">
                  <a:lumMod val="95000"/>
                </a:sysClr>
              </a:gs>
              <a:gs pos="0">
                <a:sysClr val="window" lastClr="FFFFFF">
                  <a:lumMod val="85000"/>
                </a:sysClr>
              </a:gs>
            </a:gsLst>
            <a:lin ang="16200000" scaled="1"/>
            <a:tileRect/>
          </a:gradFill>
          <a:ln w="25400" cap="flat" cmpd="sng" algn="ctr">
            <a:solidFill>
              <a:sysClr val="window" lastClr="FFFFFF">
                <a:lumMod val="65000"/>
              </a:sysClr>
            </a:solidFill>
            <a:prstDash val="solid"/>
          </a:ln>
          <a:effectLst/>
        </p:spPr>
        <p:txBody>
          <a:bodyPr anchor="ctr"/>
          <a:lstStyle/>
          <a:p>
            <a:pPr fontAlgn="auto" latinLnBrk="0">
              <a:spcBef>
                <a:spcPts val="0"/>
              </a:spcBef>
              <a:spcAft>
                <a:spcPts val="0"/>
              </a:spcAft>
              <a:defRPr/>
            </a:pPr>
            <a:endParaRPr kumimoji="0" lang="ko-KR" altLang="en-US" b="0" kern="0">
              <a:solidFill>
                <a:sysClr val="window" lastClr="FFFFFF"/>
              </a:solidFill>
              <a:latin typeface="맑은 고딕"/>
              <a:ea typeface="맑은 고딕"/>
            </a:endParaRPr>
          </a:p>
        </p:txBody>
      </p:sp>
      <p:grpSp>
        <p:nvGrpSpPr>
          <p:cNvPr id="11" name="그룹 69"/>
          <p:cNvGrpSpPr>
            <a:grpSpLocks/>
          </p:cNvGrpSpPr>
          <p:nvPr/>
        </p:nvGrpSpPr>
        <p:grpSpPr bwMode="auto">
          <a:xfrm>
            <a:off x="155591" y="3232768"/>
            <a:ext cx="5809456" cy="914400"/>
            <a:chOff x="98425" y="895785"/>
            <a:chExt cx="5362575" cy="914400"/>
          </a:xfrm>
        </p:grpSpPr>
        <p:grpSp>
          <p:nvGrpSpPr>
            <p:cNvPr id="12" name="그룹 64"/>
            <p:cNvGrpSpPr>
              <a:grpSpLocks/>
            </p:cNvGrpSpPr>
            <p:nvPr/>
          </p:nvGrpSpPr>
          <p:grpSpPr bwMode="auto">
            <a:xfrm>
              <a:off x="98425" y="895785"/>
              <a:ext cx="5362575" cy="914400"/>
              <a:chOff x="98425" y="903741"/>
              <a:chExt cx="5362575" cy="914400"/>
            </a:xfrm>
          </p:grpSpPr>
          <p:pic>
            <p:nvPicPr>
              <p:cNvPr id="242" name="Picture 5" descr="207"/>
              <p:cNvPicPr>
                <a:picLocks noChangeAspect="1" noChangeArrowheads="1"/>
              </p:cNvPicPr>
              <p:nvPr/>
            </p:nvPicPr>
            <p:blipFill>
              <a:blip r:embed="rId8" cstate="print"/>
              <a:srcRect/>
              <a:stretch>
                <a:fillRect/>
              </a:stretch>
            </p:blipFill>
            <p:spPr bwMode="auto">
              <a:xfrm>
                <a:off x="98425" y="903741"/>
                <a:ext cx="5362575" cy="914400"/>
              </a:xfrm>
              <a:prstGeom prst="rect">
                <a:avLst/>
              </a:prstGeom>
              <a:noFill/>
              <a:ln w="9525">
                <a:noFill/>
                <a:miter lim="800000"/>
                <a:headEnd/>
                <a:tailEnd/>
              </a:ln>
            </p:spPr>
          </p:pic>
          <p:pic>
            <p:nvPicPr>
              <p:cNvPr id="243" name="그림 158" descr="그림5.png"/>
              <p:cNvPicPr>
                <a:picLocks noChangeAspect="1"/>
              </p:cNvPicPr>
              <p:nvPr/>
            </p:nvPicPr>
            <p:blipFill>
              <a:blip r:embed="rId9" cstate="print"/>
              <a:srcRect/>
              <a:stretch>
                <a:fillRect/>
              </a:stretch>
            </p:blipFill>
            <p:spPr bwMode="auto">
              <a:xfrm>
                <a:off x="357158" y="1071546"/>
                <a:ext cx="402303" cy="475449"/>
              </a:xfrm>
              <a:prstGeom prst="rect">
                <a:avLst/>
              </a:prstGeom>
              <a:noFill/>
              <a:ln w="9525">
                <a:noFill/>
                <a:miter lim="800000"/>
                <a:headEnd/>
                <a:tailEnd/>
              </a:ln>
            </p:spPr>
          </p:pic>
        </p:grpSp>
        <p:sp>
          <p:nvSpPr>
            <p:cNvPr id="241" name="Text Box 87"/>
            <p:cNvSpPr txBox="1">
              <a:spLocks noChangeArrowheads="1"/>
            </p:cNvSpPr>
            <p:nvPr/>
          </p:nvSpPr>
          <p:spPr bwMode="auto">
            <a:xfrm>
              <a:off x="530225" y="1111685"/>
              <a:ext cx="1652588" cy="427038"/>
            </a:xfrm>
            <a:prstGeom prst="rect">
              <a:avLst/>
            </a:prstGeom>
            <a:noFill/>
            <a:ln w="9525" algn="ctr">
              <a:noFill/>
              <a:miter lim="800000"/>
              <a:headEnd/>
              <a:tailEnd/>
            </a:ln>
            <a:effectLst>
              <a:outerShdw dist="17961" dir="2700000" algn="ctr" rotWithShape="0">
                <a:srgbClr val="000000"/>
              </a:outerShdw>
            </a:effectLst>
          </p:spPr>
          <p:txBody>
            <a:bodyPr wrap="none"/>
            <a:lstStyle/>
            <a:p>
              <a:pPr marL="179388" lvl="1" algn="l" fontAlgn="auto">
                <a:spcBef>
                  <a:spcPct val="100000"/>
                </a:spcBef>
                <a:spcAft>
                  <a:spcPts val="0"/>
                </a:spcAft>
                <a:buSzPct val="70000"/>
                <a:defRPr/>
              </a:pPr>
              <a:r>
                <a:rPr lang="en-US" altLang="ko-KR" sz="1900" kern="0" dirty="0" smtClean="0">
                  <a:solidFill>
                    <a:srgbClr val="FFFFFF"/>
                  </a:solidFill>
                  <a:latin typeface="맑은 고딕"/>
                  <a:ea typeface="맑은 고딕"/>
                  <a:cs typeface="Arial" pitchFamily="34" charset="0"/>
                </a:rPr>
                <a:t>Procure 1,650mt of</a:t>
              </a:r>
              <a:r>
                <a:rPr lang="ko-KR" altLang="en-US" sz="1900" kern="0" dirty="0" smtClean="0">
                  <a:solidFill>
                    <a:srgbClr val="FFFFFF"/>
                  </a:solidFill>
                  <a:latin typeface="맑은 고딕"/>
                  <a:ea typeface="맑은 고딕"/>
                  <a:cs typeface="Arial" pitchFamily="34" charset="0"/>
                </a:rPr>
                <a:t> </a:t>
              </a:r>
              <a:r>
                <a:rPr lang="en-US" altLang="ko-KR" sz="1900" kern="0" dirty="0" smtClean="0">
                  <a:solidFill>
                    <a:srgbClr val="FFFFFF"/>
                  </a:solidFill>
                  <a:latin typeface="맑은 고딕"/>
                  <a:ea typeface="맑은 고딕"/>
                  <a:cs typeface="Arial" pitchFamily="34" charset="0"/>
                </a:rPr>
                <a:t>thermal coal in 2010</a:t>
              </a:r>
              <a:endParaRPr lang="ko-KR" altLang="en-US" sz="1900" kern="0" dirty="0">
                <a:solidFill>
                  <a:srgbClr val="FFFFFF"/>
                </a:solidFill>
                <a:latin typeface="맑은 고딕"/>
                <a:ea typeface="맑은 고딕"/>
                <a:cs typeface="Arial" pitchFamily="34" charset="0"/>
              </a:endParaRPr>
            </a:p>
          </p:txBody>
        </p:sp>
      </p:grpSp>
      <p:grpSp>
        <p:nvGrpSpPr>
          <p:cNvPr id="13" name="그룹 72"/>
          <p:cNvGrpSpPr>
            <a:grpSpLocks/>
          </p:cNvGrpSpPr>
          <p:nvPr/>
        </p:nvGrpSpPr>
        <p:grpSpPr bwMode="auto">
          <a:xfrm>
            <a:off x="682005" y="3953494"/>
            <a:ext cx="4961598" cy="338554"/>
            <a:chOff x="819573" y="1604543"/>
            <a:chExt cx="4579936" cy="338970"/>
          </a:xfrm>
        </p:grpSpPr>
        <p:sp>
          <p:nvSpPr>
            <p:cNvPr id="245" name="TextBox 160"/>
            <p:cNvSpPr txBox="1">
              <a:spLocks noChangeArrowheads="1"/>
            </p:cNvSpPr>
            <p:nvPr/>
          </p:nvSpPr>
          <p:spPr bwMode="auto">
            <a:xfrm>
              <a:off x="935013" y="1604543"/>
              <a:ext cx="4464496" cy="338970"/>
            </a:xfrm>
            <a:prstGeom prst="rect">
              <a:avLst/>
            </a:prstGeom>
            <a:noFill/>
            <a:ln w="9525">
              <a:noFill/>
              <a:miter lim="800000"/>
              <a:headEnd/>
              <a:tailEnd/>
            </a:ln>
          </p:spPr>
          <p:txBody>
            <a:bodyPr>
              <a:spAutoFit/>
            </a:bodyPr>
            <a:lstStyle/>
            <a:p>
              <a:pPr algn="l"/>
              <a:r>
                <a:rPr lang="en-US" altLang="ko-KR" sz="1600" dirty="0" smtClean="0">
                  <a:solidFill>
                    <a:srgbClr val="000000"/>
                  </a:solidFill>
                  <a:latin typeface="맑은 고딕"/>
                  <a:ea typeface="맑은 고딕"/>
                  <a:cs typeface="Arial" pitchFamily="34" charset="0"/>
                </a:rPr>
                <a:t>Australia </a:t>
              </a:r>
              <a:r>
                <a:rPr lang="en-US" altLang="ko-KR" sz="1600" dirty="0" err="1" smtClean="0">
                  <a:solidFill>
                    <a:srgbClr val="000000"/>
                  </a:solidFill>
                  <a:latin typeface="맑은 고딕"/>
                  <a:ea typeface="맑은 고딕"/>
                  <a:cs typeface="Arial" pitchFamily="34" charset="0"/>
                </a:rPr>
                <a:t>Bylong</a:t>
              </a:r>
              <a:r>
                <a:rPr lang="en-US" altLang="ko-KR" sz="1600" dirty="0" smtClean="0">
                  <a:solidFill>
                    <a:srgbClr val="000000"/>
                  </a:solidFill>
                  <a:latin typeface="맑은 고딕"/>
                  <a:ea typeface="맑은 고딕"/>
                  <a:cs typeface="Arial" pitchFamily="34" charset="0"/>
                </a:rPr>
                <a:t> Coal mine(100%)</a:t>
              </a:r>
              <a:r>
                <a:rPr lang="ko-KR" altLang="en-US" sz="1600" dirty="0" smtClean="0">
                  <a:solidFill>
                    <a:srgbClr val="000000"/>
                  </a:solidFill>
                  <a:latin typeface="맑은 고딕"/>
                  <a:ea typeface="맑은 고딕"/>
                  <a:cs typeface="Arial" pitchFamily="34" charset="0"/>
                </a:rPr>
                <a:t> </a:t>
              </a:r>
              <a:r>
                <a:rPr lang="en-US" altLang="ko-KR" sz="1600" dirty="0" smtClean="0">
                  <a:solidFill>
                    <a:srgbClr val="000000"/>
                  </a:solidFill>
                  <a:latin typeface="맑은 고딕"/>
                  <a:ea typeface="맑은 고딕"/>
                  <a:cs typeface="Arial" pitchFamily="34" charset="0"/>
                </a:rPr>
                <a:t>(950mt/y)</a:t>
              </a:r>
              <a:endParaRPr lang="ko-KR" altLang="en-US" sz="1600" dirty="0">
                <a:solidFill>
                  <a:srgbClr val="000000"/>
                </a:solidFill>
                <a:latin typeface="맑은 고딕"/>
                <a:ea typeface="맑은 고딕"/>
                <a:cs typeface="Arial" pitchFamily="34" charset="0"/>
              </a:endParaRPr>
            </a:p>
          </p:txBody>
        </p:sp>
        <p:pic>
          <p:nvPicPr>
            <p:cNvPr id="246" name="그림 161" descr="그림1.png"/>
            <p:cNvPicPr>
              <a:picLocks noChangeAspect="1"/>
            </p:cNvPicPr>
            <p:nvPr/>
          </p:nvPicPr>
          <p:blipFill>
            <a:blip r:embed="rId10" cstate="print"/>
            <a:srcRect/>
            <a:stretch>
              <a:fillRect/>
            </a:stretch>
          </p:blipFill>
          <p:spPr bwMode="auto">
            <a:xfrm>
              <a:off x="819573" y="1720968"/>
              <a:ext cx="145930" cy="145930"/>
            </a:xfrm>
            <a:prstGeom prst="rect">
              <a:avLst/>
            </a:prstGeom>
            <a:noFill/>
            <a:ln w="9525">
              <a:noFill/>
              <a:miter lim="800000"/>
              <a:headEnd/>
              <a:tailEnd/>
            </a:ln>
          </p:spPr>
        </p:pic>
      </p:grpSp>
      <p:grpSp>
        <p:nvGrpSpPr>
          <p:cNvPr id="14" name="그룹 85"/>
          <p:cNvGrpSpPr>
            <a:grpSpLocks/>
          </p:cNvGrpSpPr>
          <p:nvPr/>
        </p:nvGrpSpPr>
        <p:grpSpPr bwMode="auto">
          <a:xfrm>
            <a:off x="682005" y="4291630"/>
            <a:ext cx="5446418" cy="338554"/>
            <a:chOff x="819573" y="1424616"/>
            <a:chExt cx="5027462" cy="338971"/>
          </a:xfrm>
        </p:grpSpPr>
        <p:sp>
          <p:nvSpPr>
            <p:cNvPr id="248" name="TextBox 200"/>
            <p:cNvSpPr txBox="1">
              <a:spLocks noChangeArrowheads="1"/>
            </p:cNvSpPr>
            <p:nvPr/>
          </p:nvSpPr>
          <p:spPr bwMode="auto">
            <a:xfrm>
              <a:off x="935013" y="1424616"/>
              <a:ext cx="4912022" cy="338971"/>
            </a:xfrm>
            <a:prstGeom prst="rect">
              <a:avLst/>
            </a:prstGeom>
            <a:noFill/>
            <a:ln w="9525">
              <a:noFill/>
              <a:miter lim="800000"/>
              <a:headEnd/>
              <a:tailEnd/>
            </a:ln>
          </p:spPr>
          <p:txBody>
            <a:bodyPr wrap="square">
              <a:spAutoFit/>
            </a:bodyPr>
            <a:lstStyle/>
            <a:p>
              <a:pPr algn="l"/>
              <a:r>
                <a:rPr lang="en-US" altLang="ko-KR" sz="1600" dirty="0" smtClean="0">
                  <a:solidFill>
                    <a:srgbClr val="000000"/>
                  </a:solidFill>
                  <a:latin typeface="맑은 고딕"/>
                  <a:ea typeface="맑은 고딕"/>
                  <a:cs typeface="Arial" pitchFamily="34" charset="0"/>
                </a:rPr>
                <a:t>Indonesia PT. </a:t>
              </a:r>
              <a:r>
                <a:rPr lang="en-US" altLang="ko-KR" sz="1600" dirty="0" err="1" smtClean="0">
                  <a:solidFill>
                    <a:srgbClr val="000000"/>
                  </a:solidFill>
                  <a:latin typeface="맑은 고딕"/>
                  <a:ea typeface="맑은 고딕"/>
                  <a:cs typeface="Arial" pitchFamily="34" charset="0"/>
                </a:rPr>
                <a:t>Bayan</a:t>
              </a:r>
              <a:r>
                <a:rPr lang="en-US" altLang="ko-KR" sz="1600" dirty="0" smtClean="0">
                  <a:solidFill>
                    <a:srgbClr val="000000"/>
                  </a:solidFill>
                  <a:latin typeface="맑은 고딕"/>
                  <a:ea typeface="맑은 고딕"/>
                  <a:cs typeface="Arial" pitchFamily="34" charset="0"/>
                </a:rPr>
                <a:t> Resources(20%)</a:t>
              </a:r>
              <a:r>
                <a:rPr lang="ko-KR" altLang="en-US" sz="1600" dirty="0" smtClean="0">
                  <a:solidFill>
                    <a:srgbClr val="000000"/>
                  </a:solidFill>
                  <a:latin typeface="맑은 고딕"/>
                  <a:ea typeface="맑은 고딕"/>
                  <a:cs typeface="Arial" pitchFamily="34" charset="0"/>
                </a:rPr>
                <a:t> </a:t>
              </a:r>
              <a:r>
                <a:rPr lang="en-US" altLang="ko-KR" sz="1600" dirty="0" smtClean="0">
                  <a:solidFill>
                    <a:srgbClr val="000000"/>
                  </a:solidFill>
                  <a:latin typeface="맑은 고딕"/>
                  <a:ea typeface="맑은 고딕"/>
                  <a:cs typeface="Arial" pitchFamily="34" charset="0"/>
                </a:rPr>
                <a:t>(700mt/y)</a:t>
              </a:r>
              <a:endParaRPr lang="ko-KR" altLang="en-US" sz="1600" dirty="0">
                <a:solidFill>
                  <a:srgbClr val="000000"/>
                </a:solidFill>
                <a:latin typeface="맑은 고딕"/>
                <a:ea typeface="맑은 고딕"/>
                <a:cs typeface="Arial" pitchFamily="34" charset="0"/>
              </a:endParaRPr>
            </a:p>
          </p:txBody>
        </p:sp>
        <p:pic>
          <p:nvPicPr>
            <p:cNvPr id="249" name="그림 201" descr="그림1.png"/>
            <p:cNvPicPr>
              <a:picLocks noChangeAspect="1"/>
            </p:cNvPicPr>
            <p:nvPr/>
          </p:nvPicPr>
          <p:blipFill>
            <a:blip r:embed="rId10" cstate="print"/>
            <a:srcRect/>
            <a:stretch>
              <a:fillRect/>
            </a:stretch>
          </p:blipFill>
          <p:spPr bwMode="auto">
            <a:xfrm>
              <a:off x="819573" y="1541043"/>
              <a:ext cx="145930" cy="145930"/>
            </a:xfrm>
            <a:prstGeom prst="rect">
              <a:avLst/>
            </a:prstGeom>
            <a:noFill/>
            <a:ln w="9525">
              <a:noFill/>
              <a:miter lim="800000"/>
              <a:headEnd/>
              <a:tailEnd/>
            </a:ln>
          </p:spPr>
        </p:pic>
      </p:grpSp>
      <p:pic>
        <p:nvPicPr>
          <p:cNvPr id="250" name="Picture 6" descr="D:\KEPCO\02_파워포인트\2010_파워포인트\1분기\기획처(한규완차장님)_0322\PSD\png\001_04_06.png"/>
          <p:cNvPicPr>
            <a:picLocks noChangeAspect="1" noChangeArrowheads="1"/>
          </p:cNvPicPr>
          <p:nvPr/>
        </p:nvPicPr>
        <p:blipFill>
          <a:blip r:embed="rId11" cstate="print"/>
          <a:srcRect/>
          <a:stretch>
            <a:fillRect/>
          </a:stretch>
        </p:blipFill>
        <p:spPr bwMode="auto">
          <a:xfrm>
            <a:off x="6377797" y="4477318"/>
            <a:ext cx="2889250" cy="242888"/>
          </a:xfrm>
          <a:prstGeom prst="rect">
            <a:avLst/>
          </a:prstGeom>
          <a:noFill/>
          <a:ln w="9525">
            <a:noFill/>
            <a:miter lim="800000"/>
            <a:headEnd/>
            <a:tailEnd/>
          </a:ln>
        </p:spPr>
      </p:pic>
      <p:sp>
        <p:nvSpPr>
          <p:cNvPr id="251" name="원통 250"/>
          <p:cNvSpPr/>
          <p:nvPr/>
        </p:nvSpPr>
        <p:spPr>
          <a:xfrm>
            <a:off x="6780228" y="4289996"/>
            <a:ext cx="316442" cy="276225"/>
          </a:xfrm>
          <a:prstGeom prst="can">
            <a:avLst>
              <a:gd name="adj" fmla="val 37739"/>
            </a:avLst>
          </a:prstGeom>
          <a:gradFill flip="none" rotWithShape="1">
            <a:gsLst>
              <a:gs pos="0">
                <a:srgbClr val="9BBB59">
                  <a:lumMod val="50000"/>
                </a:srgbClr>
              </a:gs>
              <a:gs pos="80000">
                <a:srgbClr val="92D050"/>
              </a:gs>
              <a:gs pos="100000">
                <a:srgbClr val="D6EDBD"/>
              </a:gs>
            </a:gsLst>
            <a:lin ang="10800000" scaled="1"/>
            <a:tileRect/>
          </a:gradFill>
          <a:ln w="9525" cap="flat" cmpd="sng" algn="ctr">
            <a:noFill/>
            <a:prstDash val="solid"/>
          </a:ln>
          <a:effectLst>
            <a:outerShdw blurRad="76200" dir="18900000" sy="23000" kx="-1200000" algn="bl" rotWithShape="0">
              <a:prstClr val="black">
                <a:alpha val="20000"/>
              </a:prstClr>
            </a:outerShdw>
          </a:effectLst>
        </p:spPr>
        <p:txBody>
          <a:bodyPr anchor="ctr"/>
          <a:lstStyle/>
          <a:p>
            <a:pPr fontAlgn="auto" latinLnBrk="0">
              <a:spcBef>
                <a:spcPts val="0"/>
              </a:spcBef>
              <a:spcAft>
                <a:spcPts val="0"/>
              </a:spcAft>
              <a:defRPr/>
            </a:pPr>
            <a:endParaRPr kumimoji="0" lang="ko-KR" altLang="en-US" b="0" kern="0">
              <a:solidFill>
                <a:sysClr val="window" lastClr="FFFFFF"/>
              </a:solidFill>
              <a:latin typeface="Arial" pitchFamily="34" charset="0"/>
              <a:ea typeface="맑은 고딕"/>
              <a:cs typeface="Arial" pitchFamily="34" charset="0"/>
            </a:endParaRPr>
          </a:p>
        </p:txBody>
      </p:sp>
      <p:sp>
        <p:nvSpPr>
          <p:cNvPr id="252" name="TextBox 251"/>
          <p:cNvSpPr txBox="1"/>
          <p:nvPr/>
        </p:nvSpPr>
        <p:spPr>
          <a:xfrm>
            <a:off x="6743816" y="4648773"/>
            <a:ext cx="397865" cy="276999"/>
          </a:xfrm>
          <a:prstGeom prst="rect">
            <a:avLst/>
          </a:prstGeom>
          <a:noFill/>
        </p:spPr>
        <p:txBody>
          <a:bodyPr wrap="none">
            <a:spAutoFit/>
          </a:bodyPr>
          <a:lstStyle/>
          <a:p>
            <a:pPr fontAlgn="auto" latinLnBrk="0">
              <a:spcBef>
                <a:spcPts val="0"/>
              </a:spcBef>
              <a:spcAft>
                <a:spcPts val="0"/>
              </a:spcAft>
              <a:defRPr/>
            </a:pPr>
            <a:r>
              <a:rPr kumimoji="0" lang="en-US" altLang="ko-KR" sz="1200" kern="0" dirty="0">
                <a:solidFill>
                  <a:sysClr val="windowText" lastClr="000000"/>
                </a:solidFill>
                <a:latin typeface="맑은 고딕"/>
                <a:ea typeface="맑은 고딕"/>
              </a:rPr>
              <a:t>‘</a:t>
            </a:r>
            <a:r>
              <a:rPr kumimoji="0" lang="en-US" altLang="ko-KR" sz="1200" b="0" kern="0" dirty="0">
                <a:solidFill>
                  <a:sysClr val="windowText" lastClr="000000"/>
                </a:solidFill>
                <a:latin typeface="맑은 고딕"/>
                <a:ea typeface="굴림" pitchFamily="50" charset="-127"/>
              </a:rPr>
              <a:t>07</a:t>
            </a:r>
            <a:endParaRPr kumimoji="0" lang="ko-KR" altLang="en-US" sz="1200" kern="0" dirty="0">
              <a:solidFill>
                <a:sysClr val="windowText" lastClr="000000"/>
              </a:solidFill>
              <a:latin typeface="맑은 고딕"/>
              <a:ea typeface="맑은 고딕"/>
            </a:endParaRPr>
          </a:p>
        </p:txBody>
      </p:sp>
      <p:sp>
        <p:nvSpPr>
          <p:cNvPr id="253" name="TextBox 252"/>
          <p:cNvSpPr txBox="1"/>
          <p:nvPr/>
        </p:nvSpPr>
        <p:spPr>
          <a:xfrm>
            <a:off x="7327394" y="4644011"/>
            <a:ext cx="389850" cy="276999"/>
          </a:xfrm>
          <a:prstGeom prst="rect">
            <a:avLst/>
          </a:prstGeom>
          <a:noFill/>
        </p:spPr>
        <p:txBody>
          <a:bodyPr wrap="none">
            <a:spAutoFit/>
          </a:bodyPr>
          <a:lstStyle/>
          <a:p>
            <a:pPr fontAlgn="auto" latinLnBrk="0">
              <a:spcBef>
                <a:spcPts val="0"/>
              </a:spcBef>
              <a:spcAft>
                <a:spcPts val="0"/>
              </a:spcAft>
              <a:defRPr/>
            </a:pPr>
            <a:r>
              <a:rPr kumimoji="0" lang="en-US" altLang="ko-KR" sz="1200" b="0" kern="0" dirty="0">
                <a:solidFill>
                  <a:sysClr val="windowText" lastClr="000000"/>
                </a:solidFill>
                <a:latin typeface="맑은 고딕"/>
                <a:ea typeface="굴림" pitchFamily="50" charset="-127"/>
              </a:rPr>
              <a:t>‘08</a:t>
            </a:r>
            <a:endParaRPr kumimoji="0" lang="ko-KR" altLang="en-US" sz="1200" b="0" kern="0" dirty="0">
              <a:solidFill>
                <a:sysClr val="windowText" lastClr="000000"/>
              </a:solidFill>
              <a:latin typeface="맑은 고딕"/>
              <a:ea typeface="굴림" pitchFamily="50" charset="-127"/>
            </a:endParaRPr>
          </a:p>
        </p:txBody>
      </p:sp>
      <p:sp>
        <p:nvSpPr>
          <p:cNvPr id="254" name="원통 253"/>
          <p:cNvSpPr/>
          <p:nvPr/>
        </p:nvSpPr>
        <p:spPr>
          <a:xfrm>
            <a:off x="7352922" y="4263006"/>
            <a:ext cx="345678" cy="317500"/>
          </a:xfrm>
          <a:prstGeom prst="can">
            <a:avLst>
              <a:gd name="adj" fmla="val 37739"/>
            </a:avLst>
          </a:prstGeom>
          <a:gradFill flip="none" rotWithShape="1">
            <a:gsLst>
              <a:gs pos="0">
                <a:srgbClr val="9BBB59">
                  <a:lumMod val="50000"/>
                </a:srgbClr>
              </a:gs>
              <a:gs pos="80000">
                <a:srgbClr val="92D050"/>
              </a:gs>
              <a:gs pos="100000">
                <a:srgbClr val="D6EDBD"/>
              </a:gs>
            </a:gsLst>
            <a:lin ang="10800000" scaled="1"/>
            <a:tileRect/>
          </a:gradFill>
          <a:ln w="9525" cap="flat" cmpd="sng" algn="ctr">
            <a:noFill/>
            <a:prstDash val="solid"/>
          </a:ln>
          <a:effectLst>
            <a:outerShdw blurRad="76200" dir="18900000" sy="23000" kx="-1200000" algn="bl" rotWithShape="0">
              <a:prstClr val="black">
                <a:alpha val="20000"/>
              </a:prstClr>
            </a:outerShdw>
          </a:effectLst>
        </p:spPr>
        <p:txBody>
          <a:bodyPr anchor="ctr"/>
          <a:lstStyle/>
          <a:p>
            <a:pPr fontAlgn="auto" latinLnBrk="0">
              <a:spcBef>
                <a:spcPts val="0"/>
              </a:spcBef>
              <a:spcAft>
                <a:spcPts val="0"/>
              </a:spcAft>
              <a:defRPr/>
            </a:pPr>
            <a:endParaRPr kumimoji="0" lang="ko-KR" altLang="en-US" b="0" kern="0">
              <a:solidFill>
                <a:sysClr val="window" lastClr="FFFFFF"/>
              </a:solidFill>
              <a:latin typeface="Arial" pitchFamily="34" charset="0"/>
              <a:ea typeface="맑은 고딕"/>
              <a:cs typeface="Arial" pitchFamily="34" charset="0"/>
            </a:endParaRPr>
          </a:p>
        </p:txBody>
      </p:sp>
      <p:sp>
        <p:nvSpPr>
          <p:cNvPr id="255" name="원통 254"/>
          <p:cNvSpPr/>
          <p:nvPr/>
        </p:nvSpPr>
        <p:spPr>
          <a:xfrm>
            <a:off x="7930772" y="4186806"/>
            <a:ext cx="345678" cy="379412"/>
          </a:xfrm>
          <a:prstGeom prst="can">
            <a:avLst>
              <a:gd name="adj" fmla="val 37739"/>
            </a:avLst>
          </a:prstGeom>
          <a:gradFill flip="none" rotWithShape="1">
            <a:gsLst>
              <a:gs pos="0">
                <a:srgbClr val="9BBB59">
                  <a:lumMod val="50000"/>
                </a:srgbClr>
              </a:gs>
              <a:gs pos="80000">
                <a:srgbClr val="92D050"/>
              </a:gs>
              <a:gs pos="100000">
                <a:srgbClr val="D6EDBD"/>
              </a:gs>
            </a:gsLst>
            <a:lin ang="10800000" scaled="1"/>
            <a:tileRect/>
          </a:gradFill>
          <a:ln w="9525" cap="flat" cmpd="sng" algn="ctr">
            <a:noFill/>
            <a:prstDash val="solid"/>
          </a:ln>
          <a:effectLst>
            <a:outerShdw blurRad="76200" dir="18900000" sy="23000" kx="-1200000" algn="bl" rotWithShape="0">
              <a:prstClr val="black">
                <a:alpha val="20000"/>
              </a:prstClr>
            </a:outerShdw>
          </a:effectLst>
        </p:spPr>
        <p:txBody>
          <a:bodyPr anchor="ctr"/>
          <a:lstStyle/>
          <a:p>
            <a:pPr fontAlgn="auto" latinLnBrk="0">
              <a:spcBef>
                <a:spcPts val="0"/>
              </a:spcBef>
              <a:spcAft>
                <a:spcPts val="0"/>
              </a:spcAft>
              <a:defRPr/>
            </a:pPr>
            <a:endParaRPr kumimoji="0" lang="ko-KR" altLang="en-US" b="0" kern="0">
              <a:solidFill>
                <a:sysClr val="window" lastClr="FFFFFF"/>
              </a:solidFill>
              <a:latin typeface="Arial" pitchFamily="34" charset="0"/>
              <a:ea typeface="맑은 고딕"/>
              <a:cs typeface="Arial" pitchFamily="34" charset="0"/>
            </a:endParaRPr>
          </a:p>
        </p:txBody>
      </p:sp>
      <p:sp>
        <p:nvSpPr>
          <p:cNvPr id="256" name="TextBox 255"/>
          <p:cNvSpPr txBox="1"/>
          <p:nvPr/>
        </p:nvSpPr>
        <p:spPr>
          <a:xfrm>
            <a:off x="7929321" y="4644011"/>
            <a:ext cx="389850" cy="276999"/>
          </a:xfrm>
          <a:prstGeom prst="rect">
            <a:avLst/>
          </a:prstGeom>
          <a:noFill/>
        </p:spPr>
        <p:txBody>
          <a:bodyPr wrap="none">
            <a:spAutoFit/>
          </a:bodyPr>
          <a:lstStyle/>
          <a:p>
            <a:pPr fontAlgn="auto" latinLnBrk="0">
              <a:spcBef>
                <a:spcPts val="0"/>
              </a:spcBef>
              <a:spcAft>
                <a:spcPts val="0"/>
              </a:spcAft>
              <a:defRPr/>
            </a:pPr>
            <a:r>
              <a:rPr kumimoji="0" lang="en-US" altLang="ko-KR" sz="1200" b="0" kern="0" dirty="0">
                <a:solidFill>
                  <a:sysClr val="windowText" lastClr="000000"/>
                </a:solidFill>
                <a:latin typeface="맑은 고딕"/>
                <a:ea typeface="굴림" pitchFamily="50" charset="-127"/>
              </a:rPr>
              <a:t>‘09</a:t>
            </a:r>
            <a:endParaRPr kumimoji="0" lang="ko-KR" altLang="en-US" sz="1200" b="0" kern="0" dirty="0">
              <a:solidFill>
                <a:sysClr val="windowText" lastClr="000000"/>
              </a:solidFill>
              <a:latin typeface="맑은 고딕"/>
              <a:ea typeface="굴림" pitchFamily="50" charset="-127"/>
            </a:endParaRPr>
          </a:p>
        </p:txBody>
      </p:sp>
      <p:sp>
        <p:nvSpPr>
          <p:cNvPr id="257" name="TextBox 256"/>
          <p:cNvSpPr txBox="1"/>
          <p:nvPr/>
        </p:nvSpPr>
        <p:spPr>
          <a:xfrm>
            <a:off x="8551025" y="4644011"/>
            <a:ext cx="389850" cy="276999"/>
          </a:xfrm>
          <a:prstGeom prst="rect">
            <a:avLst/>
          </a:prstGeom>
          <a:noFill/>
        </p:spPr>
        <p:txBody>
          <a:bodyPr wrap="none">
            <a:spAutoFit/>
          </a:bodyPr>
          <a:lstStyle/>
          <a:p>
            <a:pPr fontAlgn="auto" latinLnBrk="0">
              <a:spcBef>
                <a:spcPts val="0"/>
              </a:spcBef>
              <a:spcAft>
                <a:spcPts val="0"/>
              </a:spcAft>
              <a:defRPr/>
            </a:pPr>
            <a:r>
              <a:rPr kumimoji="0" lang="en-US" altLang="ko-KR" sz="1200" b="0" kern="0" dirty="0">
                <a:solidFill>
                  <a:sysClr val="windowText" lastClr="000000"/>
                </a:solidFill>
                <a:latin typeface="맑은 고딕"/>
                <a:ea typeface="굴림" pitchFamily="50" charset="-127"/>
              </a:rPr>
              <a:t>‘10</a:t>
            </a:r>
            <a:endParaRPr kumimoji="0" lang="ko-KR" altLang="en-US" sz="1200" b="0" kern="0" dirty="0">
              <a:solidFill>
                <a:sysClr val="windowText" lastClr="000000"/>
              </a:solidFill>
              <a:latin typeface="맑은 고딕"/>
              <a:ea typeface="굴림" pitchFamily="50" charset="-127"/>
            </a:endParaRPr>
          </a:p>
        </p:txBody>
      </p:sp>
      <p:sp>
        <p:nvSpPr>
          <p:cNvPr id="258" name="TextBox 257"/>
          <p:cNvSpPr txBox="1"/>
          <p:nvPr/>
        </p:nvSpPr>
        <p:spPr>
          <a:xfrm>
            <a:off x="6714905" y="4075686"/>
            <a:ext cx="453970" cy="276999"/>
          </a:xfrm>
          <a:prstGeom prst="rect">
            <a:avLst/>
          </a:prstGeom>
          <a:noFill/>
        </p:spPr>
        <p:txBody>
          <a:bodyPr wrap="none">
            <a:spAutoFit/>
          </a:bodyPr>
          <a:lstStyle/>
          <a:p>
            <a:pPr fontAlgn="auto" latinLnBrk="0">
              <a:spcBef>
                <a:spcPts val="0"/>
              </a:spcBef>
              <a:spcAft>
                <a:spcPts val="0"/>
              </a:spcAft>
              <a:defRPr/>
            </a:pPr>
            <a:r>
              <a:rPr kumimoji="0" lang="en-US" altLang="ko-KR" sz="1200" kern="0" dirty="0">
                <a:solidFill>
                  <a:sysClr val="windowText" lastClr="000000"/>
                </a:solidFill>
                <a:latin typeface="맑은 고딕"/>
                <a:ea typeface="맑은 고딕"/>
              </a:rPr>
              <a:t>200</a:t>
            </a:r>
            <a:endParaRPr kumimoji="0" lang="ko-KR" altLang="en-US" sz="1200" kern="0" dirty="0">
              <a:solidFill>
                <a:sysClr val="windowText" lastClr="000000"/>
              </a:solidFill>
              <a:latin typeface="맑은 고딕"/>
              <a:ea typeface="맑은 고딕"/>
            </a:endParaRPr>
          </a:p>
        </p:txBody>
      </p:sp>
      <p:sp>
        <p:nvSpPr>
          <p:cNvPr id="259" name="TextBox 258"/>
          <p:cNvSpPr txBox="1"/>
          <p:nvPr/>
        </p:nvSpPr>
        <p:spPr>
          <a:xfrm>
            <a:off x="7308232" y="4048698"/>
            <a:ext cx="453970" cy="276999"/>
          </a:xfrm>
          <a:prstGeom prst="rect">
            <a:avLst/>
          </a:prstGeom>
          <a:noFill/>
        </p:spPr>
        <p:txBody>
          <a:bodyPr wrap="none">
            <a:spAutoFit/>
          </a:bodyPr>
          <a:lstStyle/>
          <a:p>
            <a:pPr fontAlgn="auto" latinLnBrk="0">
              <a:spcBef>
                <a:spcPts val="0"/>
              </a:spcBef>
              <a:spcAft>
                <a:spcPts val="0"/>
              </a:spcAft>
              <a:defRPr/>
            </a:pPr>
            <a:r>
              <a:rPr kumimoji="0" lang="en-US" altLang="ko-KR" sz="1200" kern="0" dirty="0">
                <a:solidFill>
                  <a:sysClr val="windowText" lastClr="000000"/>
                </a:solidFill>
                <a:latin typeface="맑은 고딕"/>
                <a:ea typeface="맑은 고딕"/>
              </a:rPr>
              <a:t>250</a:t>
            </a:r>
            <a:endParaRPr kumimoji="0" lang="ko-KR" altLang="en-US" sz="1200" kern="0" dirty="0">
              <a:solidFill>
                <a:sysClr val="windowText" lastClr="000000"/>
              </a:solidFill>
              <a:latin typeface="맑은 고딕"/>
              <a:ea typeface="맑은 고딕"/>
            </a:endParaRPr>
          </a:p>
        </p:txBody>
      </p:sp>
      <p:sp>
        <p:nvSpPr>
          <p:cNvPr id="260" name="TextBox 259"/>
          <p:cNvSpPr txBox="1"/>
          <p:nvPr/>
        </p:nvSpPr>
        <p:spPr>
          <a:xfrm>
            <a:off x="7886082" y="3958211"/>
            <a:ext cx="453970" cy="276999"/>
          </a:xfrm>
          <a:prstGeom prst="rect">
            <a:avLst/>
          </a:prstGeom>
          <a:noFill/>
        </p:spPr>
        <p:txBody>
          <a:bodyPr wrap="none">
            <a:spAutoFit/>
          </a:bodyPr>
          <a:lstStyle/>
          <a:p>
            <a:pPr fontAlgn="auto" latinLnBrk="0">
              <a:spcBef>
                <a:spcPts val="0"/>
              </a:spcBef>
              <a:spcAft>
                <a:spcPts val="0"/>
              </a:spcAft>
              <a:defRPr/>
            </a:pPr>
            <a:r>
              <a:rPr kumimoji="0" lang="en-US" altLang="ko-KR" sz="1200" kern="0" dirty="0">
                <a:solidFill>
                  <a:sysClr val="windowText" lastClr="000000"/>
                </a:solidFill>
                <a:latin typeface="맑은 고딕"/>
                <a:ea typeface="맑은 고딕"/>
              </a:rPr>
              <a:t>300</a:t>
            </a:r>
            <a:endParaRPr kumimoji="0" lang="ko-KR" altLang="en-US" sz="1200" kern="0" dirty="0">
              <a:solidFill>
                <a:sysClr val="windowText" lastClr="000000"/>
              </a:solidFill>
              <a:latin typeface="맑은 고딕"/>
              <a:ea typeface="맑은 고딕"/>
            </a:endParaRPr>
          </a:p>
        </p:txBody>
      </p:sp>
      <p:sp>
        <p:nvSpPr>
          <p:cNvPr id="261" name="TextBox 260"/>
          <p:cNvSpPr txBox="1"/>
          <p:nvPr/>
        </p:nvSpPr>
        <p:spPr>
          <a:xfrm>
            <a:off x="6402198" y="3781998"/>
            <a:ext cx="721671" cy="246221"/>
          </a:xfrm>
          <a:prstGeom prst="rect">
            <a:avLst/>
          </a:prstGeom>
          <a:noFill/>
        </p:spPr>
        <p:txBody>
          <a:bodyPr wrap="none">
            <a:spAutoFit/>
          </a:bodyPr>
          <a:lstStyle/>
          <a:p>
            <a:pPr fontAlgn="auto" latinLnBrk="0">
              <a:spcBef>
                <a:spcPts val="0"/>
              </a:spcBef>
              <a:spcAft>
                <a:spcPts val="0"/>
              </a:spcAft>
              <a:defRPr/>
            </a:pPr>
            <a:r>
              <a:rPr kumimoji="0" lang="en-US" altLang="ko-KR" sz="1000" kern="0" dirty="0" smtClean="0">
                <a:solidFill>
                  <a:sysClr val="windowText" lastClr="000000"/>
                </a:solidFill>
                <a:latin typeface="Arial" pitchFamily="34" charset="0"/>
                <a:ea typeface="굴림" pitchFamily="50" charset="-127"/>
              </a:rPr>
              <a:t>[</a:t>
            </a:r>
            <a:r>
              <a:rPr kumimoji="0" lang="en-US" altLang="ko-KR" sz="1000" kern="0" dirty="0" err="1" smtClean="0">
                <a:solidFill>
                  <a:sysClr val="windowText" lastClr="000000"/>
                </a:solidFill>
                <a:latin typeface="Arial" pitchFamily="34" charset="0"/>
                <a:ea typeface="굴림" pitchFamily="50" charset="-127"/>
              </a:rPr>
              <a:t>Unit:mt</a:t>
            </a:r>
            <a:r>
              <a:rPr kumimoji="0" lang="en-US" altLang="ko-KR" sz="1000" kern="0" dirty="0" smtClean="0">
                <a:solidFill>
                  <a:sysClr val="windowText" lastClr="000000"/>
                </a:solidFill>
                <a:latin typeface="Arial" pitchFamily="34" charset="0"/>
                <a:ea typeface="굴림" pitchFamily="50" charset="-127"/>
              </a:rPr>
              <a:t>]</a:t>
            </a:r>
            <a:endParaRPr kumimoji="0" lang="ko-KR" altLang="en-US" sz="1000" kern="0" dirty="0">
              <a:solidFill>
                <a:sysClr val="windowText" lastClr="000000"/>
              </a:solidFill>
              <a:latin typeface="맑은 고딕"/>
              <a:ea typeface="맑은 고딕"/>
            </a:endParaRPr>
          </a:p>
        </p:txBody>
      </p:sp>
      <p:grpSp>
        <p:nvGrpSpPr>
          <p:cNvPr id="15" name="그룹 18"/>
          <p:cNvGrpSpPr>
            <a:grpSpLocks/>
          </p:cNvGrpSpPr>
          <p:nvPr/>
        </p:nvGrpSpPr>
        <p:grpSpPr bwMode="auto">
          <a:xfrm>
            <a:off x="6282431" y="3335956"/>
            <a:ext cx="3120347" cy="366490"/>
            <a:chOff x="1307455" y="990601"/>
            <a:chExt cx="3119435" cy="400050"/>
          </a:xfrm>
        </p:grpSpPr>
        <p:sp>
          <p:nvSpPr>
            <p:cNvPr id="263" name="모서리가 둥근 직사각형 262"/>
            <p:cNvSpPr/>
            <p:nvPr/>
          </p:nvSpPr>
          <p:spPr>
            <a:xfrm>
              <a:off x="1307455" y="990601"/>
              <a:ext cx="3119435" cy="400050"/>
            </a:xfrm>
            <a:prstGeom prst="roundRect">
              <a:avLst>
                <a:gd name="adj" fmla="val 50000"/>
              </a:avLst>
            </a:prstGeom>
            <a:gradFill flip="none" rotWithShape="1">
              <a:gsLst>
                <a:gs pos="0">
                  <a:srgbClr val="1F497D">
                    <a:lumMod val="75000"/>
                    <a:shade val="30000"/>
                    <a:satMod val="115000"/>
                  </a:srgbClr>
                </a:gs>
                <a:gs pos="50000">
                  <a:srgbClr val="1F497D">
                    <a:lumMod val="75000"/>
                    <a:shade val="67500"/>
                    <a:satMod val="115000"/>
                  </a:srgbClr>
                </a:gs>
                <a:gs pos="100000">
                  <a:srgbClr val="1F497D">
                    <a:lumMod val="75000"/>
                    <a:shade val="100000"/>
                    <a:satMod val="115000"/>
                  </a:srgbClr>
                </a:gs>
              </a:gsLst>
              <a:lin ang="5400000" scaled="1"/>
              <a:tileRect/>
            </a:gradFill>
            <a:ln w="25400" cap="flat" cmpd="sng" algn="ctr">
              <a:solidFill>
                <a:sysClr val="window" lastClr="FFFFFF"/>
              </a:solidFill>
              <a:prstDash val="solid"/>
            </a:ln>
            <a:effectLst/>
            <a:scene3d>
              <a:camera prst="orthographicFront"/>
              <a:lightRig rig="threePt" dir="t"/>
            </a:scene3d>
            <a:sp3d>
              <a:bevelT prst="angle"/>
            </a:sp3d>
          </p:spPr>
          <p:txBody>
            <a:bodyPr anchor="ctr"/>
            <a:lstStyle/>
            <a:p>
              <a:pPr fontAlgn="auto" latinLnBrk="0">
                <a:spcBef>
                  <a:spcPts val="0"/>
                </a:spcBef>
                <a:spcAft>
                  <a:spcPts val="0"/>
                </a:spcAft>
                <a:defRPr/>
              </a:pPr>
              <a:r>
                <a:rPr kumimoji="0" lang="en-US" altLang="ko-KR" sz="1700" kern="0" spc="300" dirty="0" smtClean="0">
                  <a:solidFill>
                    <a:sysClr val="window" lastClr="FFFFFF"/>
                  </a:solidFill>
                  <a:latin typeface="Arial" pitchFamily="34" charset="0"/>
                  <a:ea typeface="맑은 고딕"/>
                  <a:cs typeface="Arial" pitchFamily="34" charset="0"/>
                </a:rPr>
                <a:t>Coal Procurement</a:t>
              </a:r>
              <a:endParaRPr kumimoji="0" lang="ko-KR" altLang="en-US" sz="1700" kern="0" spc="300" dirty="0">
                <a:solidFill>
                  <a:sysClr val="window" lastClr="FFFFFF"/>
                </a:solidFill>
                <a:latin typeface="Arial" pitchFamily="34" charset="0"/>
                <a:ea typeface="맑은 고딕"/>
                <a:cs typeface="Arial" pitchFamily="34" charset="0"/>
              </a:endParaRPr>
            </a:p>
          </p:txBody>
        </p:sp>
        <p:sp>
          <p:nvSpPr>
            <p:cNvPr id="264" name="모서리가 둥근 직사각형 263"/>
            <p:cNvSpPr/>
            <p:nvPr/>
          </p:nvSpPr>
          <p:spPr>
            <a:xfrm>
              <a:off x="1365928" y="1046196"/>
              <a:ext cx="378090" cy="268254"/>
            </a:xfrm>
            <a:prstGeom prst="roundRect">
              <a:avLst>
                <a:gd name="adj" fmla="val 50000"/>
              </a:avLst>
            </a:prstGeom>
            <a:gradFill flip="none" rotWithShape="1">
              <a:gsLst>
                <a:gs pos="0">
                  <a:sysClr val="window" lastClr="FFFFFF"/>
                </a:gs>
                <a:gs pos="50000">
                  <a:sysClr val="window" lastClr="FFFFFF">
                    <a:alpha val="0"/>
                  </a:sysClr>
                </a:gs>
                <a:gs pos="100000">
                  <a:sysClr val="window" lastClr="FFFFFF">
                    <a:alpha val="0"/>
                  </a:sysClr>
                </a:gs>
              </a:gsLst>
              <a:lin ang="2700000" scaled="1"/>
              <a:tileRect/>
            </a:gradFill>
            <a:ln w="25400" cap="flat" cmpd="sng" algn="ctr">
              <a:noFill/>
              <a:prstDash val="solid"/>
            </a:ln>
            <a:effectLst/>
          </p:spPr>
          <p:txBody>
            <a:bodyPr anchor="ctr"/>
            <a:lstStyle/>
            <a:p>
              <a:pPr fontAlgn="auto" latinLnBrk="0">
                <a:spcBef>
                  <a:spcPts val="0"/>
                </a:spcBef>
                <a:spcAft>
                  <a:spcPts val="0"/>
                </a:spcAft>
                <a:defRPr/>
              </a:pPr>
              <a:endParaRPr kumimoji="0" lang="ko-KR" altLang="en-US" sz="1700" kern="0">
                <a:solidFill>
                  <a:sysClr val="window" lastClr="FFFFFF"/>
                </a:solidFill>
                <a:latin typeface="Arial" pitchFamily="34" charset="0"/>
                <a:ea typeface="맑은 고딕"/>
                <a:cs typeface="Arial" pitchFamily="34" charset="0"/>
              </a:endParaRPr>
            </a:p>
          </p:txBody>
        </p:sp>
      </p:grpSp>
      <p:sp>
        <p:nvSpPr>
          <p:cNvPr id="265" name="원통 264"/>
          <p:cNvSpPr/>
          <p:nvPr/>
        </p:nvSpPr>
        <p:spPr>
          <a:xfrm>
            <a:off x="8524097" y="3855023"/>
            <a:ext cx="330200" cy="733425"/>
          </a:xfrm>
          <a:prstGeom prst="can">
            <a:avLst>
              <a:gd name="adj" fmla="val 37739"/>
            </a:avLst>
          </a:prstGeom>
          <a:gradFill flip="none" rotWithShape="1">
            <a:gsLst>
              <a:gs pos="0">
                <a:srgbClr val="1F497D">
                  <a:lumMod val="75000"/>
                </a:srgbClr>
              </a:gs>
              <a:gs pos="80000">
                <a:srgbClr val="00B0F0"/>
              </a:gs>
              <a:gs pos="100000">
                <a:srgbClr val="1F497D">
                  <a:lumMod val="40000"/>
                  <a:lumOff val="60000"/>
                </a:srgbClr>
              </a:gs>
            </a:gsLst>
            <a:lin ang="10800000" scaled="1"/>
            <a:tileRect/>
          </a:gradFill>
          <a:ln w="9525" cap="flat" cmpd="sng" algn="ctr">
            <a:noFill/>
            <a:prstDash val="solid"/>
          </a:ln>
          <a:effectLst>
            <a:outerShdw blurRad="76200" dir="18900000" sy="23000" kx="-1200000" algn="bl" rotWithShape="0">
              <a:prstClr val="black">
                <a:alpha val="20000"/>
              </a:prstClr>
            </a:outerShdw>
          </a:effectLst>
        </p:spPr>
        <p:txBody>
          <a:bodyPr anchor="ctr"/>
          <a:lstStyle/>
          <a:p>
            <a:pPr algn="l" fontAlgn="auto" latinLnBrk="0">
              <a:spcBef>
                <a:spcPts val="0"/>
              </a:spcBef>
              <a:spcAft>
                <a:spcPts val="0"/>
              </a:spcAft>
              <a:defRPr/>
            </a:pPr>
            <a:endParaRPr kumimoji="0" lang="ko-KR" altLang="en-US" b="0" kern="0">
              <a:solidFill>
                <a:sysClr val="window" lastClr="FFFFFF"/>
              </a:solidFill>
              <a:latin typeface="Arial" pitchFamily="34" charset="0"/>
              <a:ea typeface="맑은 고딕"/>
              <a:cs typeface="Arial" pitchFamily="34" charset="0"/>
            </a:endParaRPr>
          </a:p>
        </p:txBody>
      </p:sp>
      <p:sp>
        <p:nvSpPr>
          <p:cNvPr id="266" name="TextBox 265"/>
          <p:cNvSpPr txBox="1"/>
          <p:nvPr/>
        </p:nvSpPr>
        <p:spPr>
          <a:xfrm>
            <a:off x="8398152" y="3737548"/>
            <a:ext cx="583813" cy="276999"/>
          </a:xfrm>
          <a:prstGeom prst="rect">
            <a:avLst/>
          </a:prstGeom>
          <a:noFill/>
        </p:spPr>
        <p:txBody>
          <a:bodyPr wrap="none">
            <a:spAutoFit/>
          </a:bodyPr>
          <a:lstStyle/>
          <a:p>
            <a:pPr fontAlgn="auto" latinLnBrk="0">
              <a:spcBef>
                <a:spcPts val="0"/>
              </a:spcBef>
              <a:spcAft>
                <a:spcPts val="0"/>
              </a:spcAft>
              <a:defRPr/>
            </a:pPr>
            <a:r>
              <a:rPr kumimoji="0" lang="en-US" altLang="ko-KR" sz="1200" kern="0" dirty="0">
                <a:solidFill>
                  <a:sysClr val="windowText" lastClr="000000"/>
                </a:solidFill>
                <a:latin typeface="맑은 고딕"/>
                <a:ea typeface="맑은 고딕"/>
              </a:rPr>
              <a:t>1,650</a:t>
            </a:r>
            <a:endParaRPr kumimoji="0" lang="ko-KR" altLang="en-US" sz="1200" kern="0" dirty="0">
              <a:solidFill>
                <a:sysClr val="windowText" lastClr="000000"/>
              </a:solidFill>
              <a:latin typeface="맑은 고딕"/>
              <a:ea typeface="맑은 고딕"/>
            </a:endParaRPr>
          </a:p>
        </p:txBody>
      </p:sp>
      <p:pic>
        <p:nvPicPr>
          <p:cNvPr id="77" name="그림 76"/>
          <p:cNvPicPr>
            <a:picLocks noChangeAspect="1"/>
          </p:cNvPicPr>
          <p:nvPr/>
        </p:nvPicPr>
        <p:blipFill>
          <a:blip r:embed="rId12" cstate="print"/>
          <a:stretch>
            <a:fillRect/>
          </a:stretch>
        </p:blipFill>
        <p:spPr>
          <a:xfrm>
            <a:off x="539019" y="847534"/>
            <a:ext cx="4328535" cy="2347163"/>
          </a:xfrm>
          <a:prstGeom prst="rect">
            <a:avLst/>
          </a:prstGeom>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모서리가 둥근 직사각형 16"/>
          <p:cNvSpPr/>
          <p:nvPr/>
        </p:nvSpPr>
        <p:spPr>
          <a:xfrm>
            <a:off x="385991" y="1157509"/>
            <a:ext cx="9011348" cy="2443823"/>
          </a:xfrm>
          <a:prstGeom prst="roundRect">
            <a:avLst>
              <a:gd name="adj" fmla="val 2358"/>
            </a:avLst>
          </a:prstGeom>
          <a:gradFill flip="none" rotWithShape="1">
            <a:gsLst>
              <a:gs pos="0">
                <a:schemeClr val="bg1">
                  <a:alpha val="60000"/>
                </a:schemeClr>
              </a:gs>
              <a:gs pos="50000">
                <a:schemeClr val="bg1"/>
              </a:gs>
              <a:gs pos="100000">
                <a:schemeClr val="accent1">
                  <a:lumMod val="20000"/>
                  <a:lumOff val="80000"/>
                </a:schemeClr>
              </a:gs>
            </a:gsLst>
            <a:lin ang="2700000" scaled="1"/>
            <a:tileRect/>
          </a:gradFill>
          <a:ln w="25400" cap="flat" cmpd="sng" algn="ctr">
            <a:gradFill flip="none" rotWithShape="1">
              <a:gsLst>
                <a:gs pos="0">
                  <a:schemeClr val="tx2">
                    <a:lumMod val="50000"/>
                  </a:schemeClr>
                </a:gs>
                <a:gs pos="50000">
                  <a:schemeClr val="accent1">
                    <a:lumMod val="75000"/>
                  </a:schemeClr>
                </a:gs>
                <a:gs pos="100000">
                  <a:schemeClr val="tx2">
                    <a:lumMod val="40000"/>
                    <a:lumOff val="60000"/>
                  </a:schemeClr>
                </a:gs>
              </a:gsLst>
              <a:lin ang="5400000" scaled="1"/>
              <a:tileRect/>
            </a:gradFill>
            <a:prstDash val="solid"/>
          </a:ln>
          <a:effectLst>
            <a:glow rad="63500">
              <a:schemeClr val="accent1">
                <a:satMod val="175000"/>
                <a:alpha val="40000"/>
              </a:schemeClr>
            </a:glow>
          </a:effectLst>
        </p:spPr>
        <p:txBody>
          <a:bodyPr anchor="ctr"/>
          <a:lstStyle/>
          <a:p>
            <a:pPr fontAlgn="auto" latinLnBrk="0">
              <a:spcBef>
                <a:spcPts val="0"/>
              </a:spcBef>
              <a:spcAft>
                <a:spcPts val="0"/>
              </a:spcAft>
              <a:defRPr/>
            </a:pPr>
            <a:endParaRPr kumimoji="0" lang="ko-KR" altLang="en-US" b="0" kern="0">
              <a:solidFill>
                <a:sysClr val="windowText" lastClr="000000"/>
              </a:solidFill>
              <a:latin typeface="Arial" pitchFamily="34" charset="0"/>
              <a:ea typeface="맑은 고딕"/>
              <a:cs typeface="Arial" pitchFamily="34" charset="0"/>
            </a:endParaRPr>
          </a:p>
        </p:txBody>
      </p:sp>
      <p:sp>
        <p:nvSpPr>
          <p:cNvPr id="18" name="직사각형 17"/>
          <p:cNvSpPr/>
          <p:nvPr/>
        </p:nvSpPr>
        <p:spPr bwMode="auto">
          <a:xfrm>
            <a:off x="434483" y="1183678"/>
            <a:ext cx="9065910" cy="145280"/>
          </a:xfrm>
          <a:prstGeom prst="rect">
            <a:avLst/>
          </a:prstGeom>
          <a:gradFill flip="none" rotWithShape="1">
            <a:gsLst>
              <a:gs pos="0">
                <a:sysClr val="window" lastClr="FFFFFF">
                  <a:alpha val="0"/>
                </a:sysClr>
              </a:gs>
              <a:gs pos="50000">
                <a:schemeClr val="tx2">
                  <a:lumMod val="60000"/>
                  <a:lumOff val="40000"/>
                </a:schemeClr>
              </a:gs>
              <a:gs pos="100000">
                <a:sysClr val="window" lastClr="FFFFFF">
                  <a:alpha val="0"/>
                </a:sysClr>
              </a:gs>
            </a:gsLst>
            <a:lin ang="0" scaled="1"/>
            <a:tileRect/>
          </a:gradFill>
          <a:ln w="25400" cap="flat" cmpd="sng" algn="ctr">
            <a:noFill/>
            <a:prstDash val="solid"/>
          </a:ln>
          <a:effectLst/>
        </p:spPr>
        <p:txBody>
          <a:bodyPr anchor="ctr"/>
          <a:lstStyle/>
          <a:p>
            <a:pPr fontAlgn="auto" latinLnBrk="0">
              <a:spcBef>
                <a:spcPts val="0"/>
              </a:spcBef>
              <a:spcAft>
                <a:spcPts val="0"/>
              </a:spcAft>
              <a:defRPr/>
            </a:pPr>
            <a:endParaRPr kumimoji="0" lang="ko-KR" altLang="en-US" b="0" kern="0">
              <a:solidFill>
                <a:sysClr val="window" lastClr="FFFFFF"/>
              </a:solidFill>
              <a:latin typeface="Arial" pitchFamily="34" charset="0"/>
              <a:ea typeface="맑은 고딕"/>
              <a:cs typeface="Arial" pitchFamily="34" charset="0"/>
            </a:endParaRPr>
          </a:p>
        </p:txBody>
      </p:sp>
      <p:grpSp>
        <p:nvGrpSpPr>
          <p:cNvPr id="2" name="그룹 25"/>
          <p:cNvGrpSpPr/>
          <p:nvPr/>
        </p:nvGrpSpPr>
        <p:grpSpPr>
          <a:xfrm>
            <a:off x="602637" y="976534"/>
            <a:ext cx="3681877" cy="400050"/>
            <a:chOff x="588566" y="990601"/>
            <a:chExt cx="3681877" cy="400050"/>
          </a:xfrm>
        </p:grpSpPr>
        <p:sp>
          <p:nvSpPr>
            <p:cNvPr id="20" name="오각형 19"/>
            <p:cNvSpPr/>
            <p:nvPr/>
          </p:nvSpPr>
          <p:spPr>
            <a:xfrm>
              <a:off x="588566" y="990601"/>
              <a:ext cx="3681877" cy="400050"/>
            </a:xfrm>
            <a:prstGeom prst="homePlate">
              <a:avLst/>
            </a:prstGeom>
            <a:gradFill flip="none" rotWithShape="1">
              <a:gsLst>
                <a:gs pos="0">
                  <a:srgbClr val="002060"/>
                </a:gs>
                <a:gs pos="50000">
                  <a:srgbClr val="0070C0"/>
                </a:gs>
                <a:gs pos="100000">
                  <a:srgbClr val="00B0F0"/>
                </a:gs>
              </a:gsLst>
              <a:lin ang="0" scaled="1"/>
              <a:tileRect/>
            </a:gradFill>
            <a:ln>
              <a:solidFill>
                <a:schemeClr val="bg1"/>
              </a:solidFill>
            </a:ln>
            <a:effectLst>
              <a:reflection blurRad="6350" stA="52000" endA="300" endPos="350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700">
                <a:solidFill>
                  <a:prstClr val="white"/>
                </a:solidFill>
                <a:latin typeface="Arial" pitchFamily="34" charset="0"/>
                <a:cs typeface="Arial" pitchFamily="34" charset="0"/>
              </a:endParaRPr>
            </a:p>
          </p:txBody>
        </p:sp>
        <p:sp>
          <p:nvSpPr>
            <p:cNvPr id="23" name="모서리가 둥근 직사각형 22"/>
            <p:cNvSpPr/>
            <p:nvPr/>
          </p:nvSpPr>
          <p:spPr>
            <a:xfrm>
              <a:off x="637311" y="1046196"/>
              <a:ext cx="378090" cy="268254"/>
            </a:xfrm>
            <a:prstGeom prst="roundRect">
              <a:avLst>
                <a:gd name="adj" fmla="val 0"/>
              </a:avLst>
            </a:prstGeom>
            <a:gradFill flip="none" rotWithShape="1">
              <a:gsLst>
                <a:gs pos="0">
                  <a:schemeClr val="bg1"/>
                </a:gs>
                <a:gs pos="50000">
                  <a:schemeClr val="bg1">
                    <a:alpha val="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700">
                <a:solidFill>
                  <a:prstClr val="white"/>
                </a:solidFill>
                <a:latin typeface="Arial" pitchFamily="34" charset="0"/>
                <a:cs typeface="Arial" pitchFamily="34" charset="0"/>
              </a:endParaRPr>
            </a:p>
          </p:txBody>
        </p:sp>
        <p:sp>
          <p:nvSpPr>
            <p:cNvPr id="24" name="TextBox 23"/>
            <p:cNvSpPr txBox="1"/>
            <p:nvPr/>
          </p:nvSpPr>
          <p:spPr>
            <a:xfrm>
              <a:off x="736486" y="1003510"/>
              <a:ext cx="2719014" cy="353943"/>
            </a:xfrm>
            <a:prstGeom prst="rect">
              <a:avLst/>
            </a:prstGeom>
            <a:noFill/>
          </p:spPr>
          <p:txBody>
            <a:bodyPr wrap="none" rtlCol="0">
              <a:spAutoFit/>
            </a:bodyPr>
            <a:lstStyle/>
            <a:p>
              <a:pPr algn="l"/>
              <a:r>
                <a:rPr kumimoji="0" lang="en-US" altLang="ko-KR" sz="1700"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Substation : Kazakhstan</a:t>
              </a:r>
            </a:p>
          </p:txBody>
        </p:sp>
      </p:grpSp>
      <p:sp>
        <p:nvSpPr>
          <p:cNvPr id="21" name="Text Box 6"/>
          <p:cNvSpPr txBox="1">
            <a:spLocks noChangeArrowheads="1"/>
          </p:cNvSpPr>
          <p:nvPr/>
        </p:nvSpPr>
        <p:spPr bwMode="auto">
          <a:xfrm>
            <a:off x="157137" y="88920"/>
            <a:ext cx="7049943" cy="55399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l">
              <a:defRPr/>
            </a:pPr>
            <a:r>
              <a:rPr lang="en-US" altLang="ko-KR" sz="3000" dirty="0" smtClean="0">
                <a:ln w="12700">
                  <a:solidFill>
                    <a:sysClr val="windowText" lastClr="000000"/>
                  </a:solidFill>
                  <a:prstDash val="solid"/>
                </a:ln>
                <a:gradFill flip="none" rotWithShape="1">
                  <a:gsLst>
                    <a:gs pos="0">
                      <a:prstClr val="white"/>
                    </a:gs>
                    <a:gs pos="50000">
                      <a:srgbClr val="FFFF99"/>
                    </a:gs>
                    <a:gs pos="100000">
                      <a:srgbClr val="FFFF00"/>
                    </a:gs>
                  </a:gsLst>
                  <a:lin ang="5400000" scaled="1"/>
                  <a:tileRect/>
                </a:gradFill>
                <a:latin typeface="Arial" pitchFamily="34" charset="0"/>
                <a:ea typeface="HY헤드라인M" pitchFamily="18" charset="-127"/>
                <a:cs typeface="Arial" pitchFamily="34" charset="0"/>
              </a:rPr>
              <a:t>Project highlights: Transmission EPC</a:t>
            </a:r>
            <a:endParaRPr lang="en-US" altLang="ko-KR" sz="2800" dirty="0" smtClean="0">
              <a:ln w="12700">
                <a:solidFill>
                  <a:sysClr val="windowText" lastClr="000000"/>
                </a:solidFill>
                <a:prstDash val="solid"/>
              </a:ln>
              <a:gradFill flip="none" rotWithShape="1">
                <a:gsLst>
                  <a:gs pos="0">
                    <a:prstClr val="white"/>
                  </a:gs>
                  <a:gs pos="50000">
                    <a:srgbClr val="FFFF99"/>
                  </a:gs>
                  <a:gs pos="100000">
                    <a:srgbClr val="FFFF00"/>
                  </a:gs>
                </a:gsLst>
                <a:lin ang="5400000" scaled="1"/>
                <a:tileRect/>
              </a:gradFill>
              <a:latin typeface="Arial" pitchFamily="34" charset="0"/>
              <a:ea typeface="HY헤드라인M" pitchFamily="18" charset="-127"/>
              <a:cs typeface="Arial" pitchFamily="34" charset="0"/>
            </a:endParaRPr>
          </a:p>
        </p:txBody>
      </p:sp>
      <p:sp>
        <p:nvSpPr>
          <p:cNvPr id="42" name="직사각형 41"/>
          <p:cNvSpPr/>
          <p:nvPr/>
        </p:nvSpPr>
        <p:spPr>
          <a:xfrm>
            <a:off x="9296680" y="4636180"/>
            <a:ext cx="390043"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a:solidFill>
                <a:prstClr val="white"/>
              </a:solidFill>
            </a:endParaRPr>
          </a:p>
        </p:txBody>
      </p:sp>
      <p:sp>
        <p:nvSpPr>
          <p:cNvPr id="44" name="TextBox 43"/>
          <p:cNvSpPr txBox="1"/>
          <p:nvPr/>
        </p:nvSpPr>
        <p:spPr>
          <a:xfrm rot="21325010">
            <a:off x="7847352" y="4569806"/>
            <a:ext cx="1014113" cy="184666"/>
          </a:xfrm>
          <a:prstGeom prst="rect">
            <a:avLst/>
          </a:prstGeom>
          <a:noFill/>
        </p:spPr>
        <p:txBody>
          <a:bodyPr wrap="square" rtlCol="0">
            <a:spAutoFit/>
          </a:bodyPr>
          <a:lstStyle/>
          <a:p>
            <a:r>
              <a:rPr lang="en-US" altLang="ko-KR" sz="600" dirty="0" err="1" smtClean="0">
                <a:solidFill>
                  <a:srgbClr val="728879"/>
                </a:solidFill>
              </a:rPr>
              <a:t>Bylong</a:t>
            </a:r>
            <a:endParaRPr lang="ko-KR" altLang="en-US" sz="600" dirty="0">
              <a:solidFill>
                <a:srgbClr val="728879"/>
              </a:solidFill>
            </a:endParaRPr>
          </a:p>
        </p:txBody>
      </p:sp>
      <p:cxnSp>
        <p:nvCxnSpPr>
          <p:cNvPr id="45" name="직선 연결선 44"/>
          <p:cNvCxnSpPr/>
          <p:nvPr/>
        </p:nvCxnSpPr>
        <p:spPr>
          <a:xfrm>
            <a:off x="8298052" y="4698106"/>
            <a:ext cx="285579" cy="57039"/>
          </a:xfrm>
          <a:prstGeom prst="line">
            <a:avLst/>
          </a:prstGeom>
          <a:ln>
            <a:solidFill>
              <a:schemeClr val="tx1">
                <a:lumMod val="75000"/>
                <a:lumOff val="25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9458" name="Rectangle 2"/>
          <p:cNvSpPr>
            <a:spLocks noChangeArrowheads="1"/>
          </p:cNvSpPr>
          <p:nvPr/>
        </p:nvSpPr>
        <p:spPr bwMode="auto">
          <a:xfrm>
            <a:off x="4860637" y="43934"/>
            <a:ext cx="18473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solidFill>
                <a:prstClr val="black"/>
              </a:solidFill>
            </a:endParaRPr>
          </a:p>
        </p:txBody>
      </p:sp>
      <p:sp>
        <p:nvSpPr>
          <p:cNvPr id="19460" name="Rectangle 4"/>
          <p:cNvSpPr>
            <a:spLocks noChangeArrowheads="1"/>
          </p:cNvSpPr>
          <p:nvPr/>
        </p:nvSpPr>
        <p:spPr bwMode="auto">
          <a:xfrm>
            <a:off x="4860637" y="43934"/>
            <a:ext cx="18473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solidFill>
                <a:prstClr val="black"/>
              </a:solidFill>
            </a:endParaRPr>
          </a:p>
        </p:txBody>
      </p:sp>
      <p:grpSp>
        <p:nvGrpSpPr>
          <p:cNvPr id="3" name="그룹 60"/>
          <p:cNvGrpSpPr/>
          <p:nvPr/>
        </p:nvGrpSpPr>
        <p:grpSpPr>
          <a:xfrm>
            <a:off x="378231" y="3514124"/>
            <a:ext cx="9065910" cy="2844455"/>
            <a:chOff x="-465850" y="4597354"/>
            <a:chExt cx="9065910" cy="2844455"/>
          </a:xfrm>
        </p:grpSpPr>
        <p:sp>
          <p:nvSpPr>
            <p:cNvPr id="49" name="모서리가 둥근 직사각형 48"/>
            <p:cNvSpPr/>
            <p:nvPr/>
          </p:nvSpPr>
          <p:spPr>
            <a:xfrm>
              <a:off x="-465575" y="4997986"/>
              <a:ext cx="9011348" cy="2443823"/>
            </a:xfrm>
            <a:prstGeom prst="roundRect">
              <a:avLst>
                <a:gd name="adj" fmla="val 2358"/>
              </a:avLst>
            </a:prstGeom>
            <a:gradFill flip="none" rotWithShape="1">
              <a:gsLst>
                <a:gs pos="0">
                  <a:schemeClr val="bg1">
                    <a:alpha val="60000"/>
                  </a:schemeClr>
                </a:gs>
                <a:gs pos="50000">
                  <a:schemeClr val="bg1"/>
                </a:gs>
                <a:gs pos="100000">
                  <a:schemeClr val="accent1">
                    <a:lumMod val="20000"/>
                    <a:lumOff val="80000"/>
                  </a:schemeClr>
                </a:gs>
              </a:gsLst>
              <a:lin ang="2700000" scaled="1"/>
              <a:tileRect/>
            </a:gradFill>
            <a:ln w="25400" cap="flat" cmpd="sng" algn="ctr">
              <a:gradFill flip="none" rotWithShape="1">
                <a:gsLst>
                  <a:gs pos="0">
                    <a:schemeClr val="tx2">
                      <a:lumMod val="50000"/>
                    </a:schemeClr>
                  </a:gs>
                  <a:gs pos="50000">
                    <a:schemeClr val="accent1">
                      <a:lumMod val="75000"/>
                    </a:schemeClr>
                  </a:gs>
                  <a:gs pos="100000">
                    <a:schemeClr val="tx2">
                      <a:lumMod val="40000"/>
                      <a:lumOff val="60000"/>
                    </a:schemeClr>
                  </a:gs>
                </a:gsLst>
                <a:lin ang="5400000" scaled="1"/>
                <a:tileRect/>
              </a:gradFill>
              <a:prstDash val="solid"/>
            </a:ln>
            <a:effectLst>
              <a:glow rad="63500">
                <a:schemeClr val="accent1">
                  <a:satMod val="175000"/>
                  <a:alpha val="40000"/>
                </a:schemeClr>
              </a:glow>
            </a:effectLst>
          </p:spPr>
          <p:txBody>
            <a:bodyPr anchor="ctr"/>
            <a:lstStyle/>
            <a:p>
              <a:pPr fontAlgn="auto" latinLnBrk="0">
                <a:spcBef>
                  <a:spcPts val="0"/>
                </a:spcBef>
                <a:spcAft>
                  <a:spcPts val="0"/>
                </a:spcAft>
                <a:defRPr/>
              </a:pPr>
              <a:endParaRPr kumimoji="0" lang="ko-KR" altLang="en-US" b="0" kern="0">
                <a:solidFill>
                  <a:sysClr val="windowText" lastClr="000000"/>
                </a:solidFill>
                <a:latin typeface="Arial" pitchFamily="34" charset="0"/>
                <a:ea typeface="맑은 고딕"/>
                <a:cs typeface="Arial" pitchFamily="34" charset="0"/>
              </a:endParaRPr>
            </a:p>
          </p:txBody>
        </p:sp>
        <p:sp>
          <p:nvSpPr>
            <p:cNvPr id="52" name="직사각형 51"/>
            <p:cNvSpPr/>
            <p:nvPr/>
          </p:nvSpPr>
          <p:spPr bwMode="auto">
            <a:xfrm>
              <a:off x="-465850" y="5024157"/>
              <a:ext cx="9065910" cy="145280"/>
            </a:xfrm>
            <a:prstGeom prst="rect">
              <a:avLst/>
            </a:prstGeom>
            <a:gradFill flip="none" rotWithShape="1">
              <a:gsLst>
                <a:gs pos="0">
                  <a:sysClr val="window" lastClr="FFFFFF">
                    <a:alpha val="0"/>
                  </a:sysClr>
                </a:gs>
                <a:gs pos="50000">
                  <a:schemeClr val="tx2">
                    <a:lumMod val="60000"/>
                    <a:lumOff val="40000"/>
                  </a:schemeClr>
                </a:gs>
                <a:gs pos="100000">
                  <a:sysClr val="window" lastClr="FFFFFF">
                    <a:alpha val="0"/>
                  </a:sysClr>
                </a:gs>
              </a:gsLst>
              <a:lin ang="0" scaled="1"/>
              <a:tileRect/>
            </a:gradFill>
            <a:ln w="25400" cap="flat" cmpd="sng" algn="ctr">
              <a:noFill/>
              <a:prstDash val="solid"/>
            </a:ln>
            <a:effectLst/>
          </p:spPr>
          <p:txBody>
            <a:bodyPr anchor="ctr"/>
            <a:lstStyle/>
            <a:p>
              <a:pPr fontAlgn="auto" latinLnBrk="0">
                <a:spcBef>
                  <a:spcPts val="0"/>
                </a:spcBef>
                <a:spcAft>
                  <a:spcPts val="0"/>
                </a:spcAft>
                <a:defRPr/>
              </a:pPr>
              <a:endParaRPr kumimoji="0" lang="ko-KR" altLang="en-US" b="0" kern="0">
                <a:solidFill>
                  <a:sysClr val="window" lastClr="FFFFFF"/>
                </a:solidFill>
                <a:latin typeface="Arial" pitchFamily="34" charset="0"/>
                <a:ea typeface="맑은 고딕"/>
                <a:cs typeface="Arial" pitchFamily="34" charset="0"/>
              </a:endParaRPr>
            </a:p>
          </p:txBody>
        </p:sp>
        <p:grpSp>
          <p:nvGrpSpPr>
            <p:cNvPr id="4" name="그룹 25"/>
            <p:cNvGrpSpPr/>
            <p:nvPr/>
          </p:nvGrpSpPr>
          <p:grpSpPr>
            <a:xfrm>
              <a:off x="-297699" y="4817013"/>
              <a:ext cx="3681877" cy="400050"/>
              <a:chOff x="588566" y="990601"/>
              <a:chExt cx="3681877" cy="400050"/>
            </a:xfrm>
          </p:grpSpPr>
          <p:sp>
            <p:nvSpPr>
              <p:cNvPr id="54" name="오각형 53"/>
              <p:cNvSpPr/>
              <p:nvPr/>
            </p:nvSpPr>
            <p:spPr>
              <a:xfrm>
                <a:off x="588566" y="990601"/>
                <a:ext cx="3681877" cy="400050"/>
              </a:xfrm>
              <a:prstGeom prst="homePlate">
                <a:avLst/>
              </a:prstGeom>
              <a:gradFill flip="none" rotWithShape="1">
                <a:gsLst>
                  <a:gs pos="0">
                    <a:srgbClr val="002060"/>
                  </a:gs>
                  <a:gs pos="50000">
                    <a:srgbClr val="0070C0"/>
                  </a:gs>
                  <a:gs pos="100000">
                    <a:srgbClr val="00B0F0"/>
                  </a:gs>
                </a:gsLst>
                <a:lin ang="0" scaled="1"/>
                <a:tileRect/>
              </a:gradFill>
              <a:ln>
                <a:solidFill>
                  <a:schemeClr val="bg1"/>
                </a:solidFill>
              </a:ln>
              <a:effectLst>
                <a:reflection blurRad="6350" stA="52000" endA="300" endPos="350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700">
                  <a:solidFill>
                    <a:prstClr val="white"/>
                  </a:solidFill>
                  <a:latin typeface="Arial" pitchFamily="34" charset="0"/>
                  <a:cs typeface="Arial" pitchFamily="34" charset="0"/>
                </a:endParaRPr>
              </a:p>
            </p:txBody>
          </p:sp>
          <p:sp>
            <p:nvSpPr>
              <p:cNvPr id="55" name="모서리가 둥근 직사각형 54"/>
              <p:cNvSpPr/>
              <p:nvPr/>
            </p:nvSpPr>
            <p:spPr>
              <a:xfrm>
                <a:off x="637311" y="1046196"/>
                <a:ext cx="378090" cy="268254"/>
              </a:xfrm>
              <a:prstGeom prst="roundRect">
                <a:avLst>
                  <a:gd name="adj" fmla="val 0"/>
                </a:avLst>
              </a:prstGeom>
              <a:gradFill flip="none" rotWithShape="1">
                <a:gsLst>
                  <a:gs pos="0">
                    <a:schemeClr val="bg1"/>
                  </a:gs>
                  <a:gs pos="50000">
                    <a:schemeClr val="bg1">
                      <a:alpha val="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1700">
                  <a:solidFill>
                    <a:prstClr val="white"/>
                  </a:solidFill>
                  <a:latin typeface="Arial" pitchFamily="34" charset="0"/>
                  <a:cs typeface="Arial" pitchFamily="34" charset="0"/>
                </a:endParaRPr>
              </a:p>
            </p:txBody>
          </p:sp>
          <p:sp>
            <p:nvSpPr>
              <p:cNvPr id="57" name="TextBox 56"/>
              <p:cNvSpPr txBox="1"/>
              <p:nvPr/>
            </p:nvSpPr>
            <p:spPr>
              <a:xfrm>
                <a:off x="736486" y="1003510"/>
                <a:ext cx="3012363" cy="353943"/>
              </a:xfrm>
              <a:prstGeom prst="rect">
                <a:avLst/>
              </a:prstGeom>
              <a:noFill/>
            </p:spPr>
            <p:txBody>
              <a:bodyPr wrap="none" rtlCol="0">
                <a:spAutoFit/>
              </a:bodyPr>
              <a:lstStyle/>
              <a:p>
                <a:pPr algn="l" fontAlgn="auto" latinLnBrk="0">
                  <a:spcBef>
                    <a:spcPts val="0"/>
                  </a:spcBef>
                  <a:spcAft>
                    <a:spcPts val="0"/>
                  </a:spcAft>
                  <a:defRPr/>
                </a:pPr>
                <a:r>
                  <a:rPr kumimoji="0" lang="en-US" altLang="ko-KR" sz="1700"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Transmission : Kazakhstan</a:t>
                </a:r>
              </a:p>
            </p:txBody>
          </p:sp>
        </p:grpSp>
        <p:sp>
          <p:nvSpPr>
            <p:cNvPr id="60" name="TextBox 59"/>
            <p:cNvSpPr txBox="1"/>
            <p:nvPr/>
          </p:nvSpPr>
          <p:spPr>
            <a:xfrm>
              <a:off x="498169" y="4597354"/>
              <a:ext cx="248786" cy="387286"/>
            </a:xfrm>
            <a:prstGeom prst="rect">
              <a:avLst/>
            </a:prstGeom>
            <a:noFill/>
          </p:spPr>
          <p:txBody>
            <a:bodyPr wrap="none" rtlCol="0">
              <a:spAutoFit/>
            </a:bodyPr>
            <a:lstStyle/>
            <a:p>
              <a:pPr>
                <a:lnSpc>
                  <a:spcPts val="2300"/>
                </a:lnSpc>
                <a:buFontTx/>
                <a:buChar char="-"/>
              </a:pPr>
              <a:endParaRPr lang="en-US" altLang="ko-KR" sz="1500" dirty="0">
                <a:solidFill>
                  <a:srgbClr val="4F81BD">
                    <a:lumMod val="75000"/>
                  </a:srgbClr>
                </a:solidFill>
                <a:latin typeface="Arial" pitchFamily="34" charset="0"/>
                <a:cs typeface="Arial" pitchFamily="34" charset="0"/>
              </a:endParaRPr>
            </a:p>
          </p:txBody>
        </p:sp>
      </p:grpSp>
      <p:sp>
        <p:nvSpPr>
          <p:cNvPr id="67" name="타원 66"/>
          <p:cNvSpPr/>
          <p:nvPr/>
        </p:nvSpPr>
        <p:spPr>
          <a:xfrm>
            <a:off x="658393" y="4487100"/>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endParaRPr lang="ko-KR" altLang="en-US">
              <a:solidFill>
                <a:prstClr val="white"/>
              </a:solidFill>
            </a:endParaRPr>
          </a:p>
        </p:txBody>
      </p:sp>
      <p:pic>
        <p:nvPicPr>
          <p:cNvPr id="107524" name="Picture 4" descr="이미지 보기&#10;">
            <a:hlinkClick r:id="rId3"/>
          </p:cNvPr>
          <p:cNvPicPr>
            <a:picLocks noChangeAspect="1" noChangeArrowheads="1"/>
          </p:cNvPicPr>
          <p:nvPr/>
        </p:nvPicPr>
        <p:blipFill>
          <a:blip r:embed="rId4" cstate="print"/>
          <a:srcRect t="11155" b="10967"/>
          <a:stretch>
            <a:fillRect/>
          </a:stretch>
        </p:blipFill>
        <p:spPr bwMode="auto">
          <a:xfrm rot="21261402">
            <a:off x="6694725" y="4378188"/>
            <a:ext cx="2551809" cy="1645483"/>
          </a:xfrm>
          <a:prstGeom prst="rect">
            <a:avLst/>
          </a:prstGeom>
          <a:noFill/>
        </p:spPr>
      </p:pic>
      <p:pic>
        <p:nvPicPr>
          <p:cNvPr id="43" name="Picture 3"/>
          <p:cNvPicPr>
            <a:picLocks noChangeAspect="1" noChangeArrowheads="1"/>
          </p:cNvPicPr>
          <p:nvPr/>
        </p:nvPicPr>
        <p:blipFill>
          <a:blip r:embed="rId5" cstate="print"/>
          <a:srcRect/>
          <a:stretch>
            <a:fillRect/>
          </a:stretch>
        </p:blipFill>
        <p:spPr bwMode="auto">
          <a:xfrm>
            <a:off x="8226510" y="5417388"/>
            <a:ext cx="1081967" cy="790670"/>
          </a:xfrm>
          <a:prstGeom prst="rect">
            <a:avLst/>
          </a:prstGeom>
          <a:noFill/>
          <a:ln w="9525">
            <a:noFill/>
            <a:miter lim="800000"/>
            <a:headEnd/>
            <a:tailEnd/>
          </a:ln>
          <a:effectLst>
            <a:outerShdw dir="5400000" algn="ctr" rotWithShape="0">
              <a:srgbClr val="000000">
                <a:alpha val="43137"/>
              </a:srgbClr>
            </a:outerShdw>
          </a:effectLst>
          <a:scene3d>
            <a:camera prst="isometricLeftDown">
              <a:rot lat="2100000" lon="900000" rev="0"/>
            </a:camera>
            <a:lightRig rig="threePt" dir="t"/>
          </a:scene3d>
          <a:sp3d>
            <a:bevelT/>
          </a:sp3d>
        </p:spPr>
      </p:pic>
      <p:pic>
        <p:nvPicPr>
          <p:cNvPr id="38" name="그림 37" descr="사진_계약서명식_크기변환.JPG"/>
          <p:cNvPicPr>
            <a:picLocks noChangeAspect="1"/>
          </p:cNvPicPr>
          <p:nvPr/>
        </p:nvPicPr>
        <p:blipFill>
          <a:blip r:embed="rId6" cstate="print"/>
          <a:stretch>
            <a:fillRect/>
          </a:stretch>
        </p:blipFill>
        <p:spPr>
          <a:xfrm rot="21115186">
            <a:off x="6756503" y="1638151"/>
            <a:ext cx="2514788" cy="1673469"/>
          </a:xfrm>
          <a:prstGeom prst="rect">
            <a:avLst/>
          </a:prstGeom>
        </p:spPr>
      </p:pic>
      <p:pic>
        <p:nvPicPr>
          <p:cNvPr id="40" name="Picture 3"/>
          <p:cNvPicPr>
            <a:picLocks noChangeAspect="1" noChangeArrowheads="1"/>
          </p:cNvPicPr>
          <p:nvPr/>
        </p:nvPicPr>
        <p:blipFill>
          <a:blip r:embed="rId5" cstate="print"/>
          <a:srcRect/>
          <a:stretch>
            <a:fillRect/>
          </a:stretch>
        </p:blipFill>
        <p:spPr bwMode="auto">
          <a:xfrm>
            <a:off x="8278269" y="2708694"/>
            <a:ext cx="1081967" cy="790670"/>
          </a:xfrm>
          <a:prstGeom prst="rect">
            <a:avLst/>
          </a:prstGeom>
          <a:noFill/>
          <a:ln w="9525">
            <a:noFill/>
            <a:miter lim="800000"/>
            <a:headEnd/>
            <a:tailEnd/>
          </a:ln>
          <a:effectLst>
            <a:outerShdw dir="5400000" algn="ctr" rotWithShape="0">
              <a:srgbClr val="000000">
                <a:alpha val="43137"/>
              </a:srgbClr>
            </a:outerShdw>
          </a:effectLst>
          <a:scene3d>
            <a:camera prst="isometricLeftDown">
              <a:rot lat="2100000" lon="900000" rev="0"/>
            </a:camera>
            <a:lightRig rig="threePt" dir="t"/>
          </a:scene3d>
          <a:sp3d>
            <a:bevelT/>
          </a:sp3d>
        </p:spPr>
      </p:pic>
      <p:grpSp>
        <p:nvGrpSpPr>
          <p:cNvPr id="5" name="그룹 22"/>
          <p:cNvGrpSpPr/>
          <p:nvPr/>
        </p:nvGrpSpPr>
        <p:grpSpPr>
          <a:xfrm>
            <a:off x="680909" y="1457420"/>
            <a:ext cx="6353875" cy="2585323"/>
            <a:chOff x="916305" y="1412367"/>
            <a:chExt cx="6353876" cy="2585323"/>
          </a:xfrm>
        </p:grpSpPr>
        <p:sp>
          <p:nvSpPr>
            <p:cNvPr id="41" name="TextBox 40"/>
            <p:cNvSpPr txBox="1"/>
            <p:nvPr/>
          </p:nvSpPr>
          <p:spPr>
            <a:xfrm>
              <a:off x="1010133" y="1412367"/>
              <a:ext cx="6260048" cy="2585323"/>
            </a:xfrm>
            <a:prstGeom prst="rect">
              <a:avLst/>
            </a:prstGeom>
            <a:noFill/>
          </p:spPr>
          <p:txBody>
            <a:bodyPr wrap="none" rtlCol="0">
              <a:spAutoFit/>
            </a:bodyPr>
            <a:lstStyle/>
            <a:p>
              <a:pPr algn="l">
                <a:lnSpc>
                  <a:spcPct val="150000"/>
                </a:lnSpc>
              </a:pPr>
              <a:r>
                <a:rPr lang="en-US" altLang="ko-KR" dirty="0" smtClean="0">
                  <a:latin typeface="Arial" pitchFamily="34" charset="0"/>
                  <a:cs typeface="Arial" pitchFamily="34" charset="0"/>
                </a:rPr>
                <a:t>Host  entity: </a:t>
              </a:r>
              <a:r>
                <a:rPr lang="en-US" altLang="ko-KR" sz="1600" dirty="0" smtClean="0">
                  <a:latin typeface="Arial" pitchFamily="34" charset="0"/>
                  <a:cs typeface="Arial" pitchFamily="34" charset="0"/>
                </a:rPr>
                <a:t>Kazakhstan Electricity Grid Operation Company</a:t>
              </a:r>
            </a:p>
            <a:p>
              <a:pPr algn="l">
                <a:lnSpc>
                  <a:spcPct val="150000"/>
                </a:lnSpc>
              </a:pPr>
              <a:r>
                <a:rPr lang="en-US" altLang="ko-KR" dirty="0" smtClean="0">
                  <a:latin typeface="Arial" pitchFamily="34" charset="0"/>
                  <a:cs typeface="Arial" pitchFamily="34" charset="0"/>
                </a:rPr>
                <a:t>Project  type: </a:t>
              </a:r>
              <a:r>
                <a:rPr lang="en-US" altLang="ko-KR" sz="1600" dirty="0" smtClean="0">
                  <a:latin typeface="Arial" pitchFamily="34" charset="0"/>
                  <a:cs typeface="Arial" pitchFamily="34" charset="0"/>
                </a:rPr>
                <a:t>EPC </a:t>
              </a:r>
            </a:p>
            <a:p>
              <a:pPr algn="l">
                <a:lnSpc>
                  <a:spcPct val="150000"/>
                </a:lnSpc>
              </a:pPr>
              <a:r>
                <a:rPr lang="en-US" altLang="ko-KR" dirty="0" smtClean="0">
                  <a:latin typeface="Arial" pitchFamily="34" charset="0"/>
                  <a:cs typeface="Arial" pitchFamily="34" charset="0"/>
                </a:rPr>
                <a:t>Work  scope:  </a:t>
              </a:r>
              <a:r>
                <a:rPr lang="en-US" altLang="ko-KR" sz="1600" dirty="0" smtClean="0">
                  <a:latin typeface="Arial" pitchFamily="34" charset="0"/>
                  <a:cs typeface="Arial" pitchFamily="34" charset="0"/>
                </a:rPr>
                <a:t>Rehabilitation of 500kV, 230kV 17 substations</a:t>
              </a:r>
            </a:p>
            <a:p>
              <a:pPr algn="l">
                <a:lnSpc>
                  <a:spcPct val="150000"/>
                </a:lnSpc>
              </a:pPr>
              <a:r>
                <a:rPr lang="en-US" altLang="ko-KR" dirty="0" smtClean="0">
                  <a:latin typeface="Arial" pitchFamily="34" charset="0"/>
                  <a:cs typeface="Arial" pitchFamily="34" charset="0"/>
                </a:rPr>
                <a:t>Contract  amount : U$ 100 millions</a:t>
              </a:r>
            </a:p>
            <a:p>
              <a:pPr algn="l">
                <a:lnSpc>
                  <a:spcPct val="150000"/>
                </a:lnSpc>
              </a:pPr>
              <a:r>
                <a:rPr lang="en-US" altLang="ko-KR" dirty="0" smtClean="0">
                  <a:latin typeface="Arial" pitchFamily="34" charset="0"/>
                  <a:cs typeface="Arial" pitchFamily="34" charset="0"/>
                </a:rPr>
                <a:t>Project  Period: Feb 2011 ~ Nov 2013</a:t>
              </a:r>
            </a:p>
            <a:p>
              <a:pPr algn="l">
                <a:lnSpc>
                  <a:spcPct val="150000"/>
                </a:lnSpc>
              </a:pPr>
              <a:r>
                <a:rPr lang="en-US" altLang="ko-KR" dirty="0" smtClean="0">
                  <a:latin typeface="Arial" pitchFamily="34" charset="0"/>
                  <a:cs typeface="Arial" pitchFamily="34" charset="0"/>
                </a:rPr>
                <a:t> </a:t>
              </a:r>
              <a:endParaRPr lang="en-US" altLang="ko-KR" sz="1600" dirty="0" smtClean="0">
                <a:latin typeface="Arial" pitchFamily="34" charset="0"/>
                <a:cs typeface="Arial" pitchFamily="34" charset="0"/>
              </a:endParaRPr>
            </a:p>
          </p:txBody>
        </p:sp>
        <p:sp>
          <p:nvSpPr>
            <p:cNvPr id="46" name="타원 45"/>
            <p:cNvSpPr/>
            <p:nvPr/>
          </p:nvSpPr>
          <p:spPr>
            <a:xfrm>
              <a:off x="916305" y="1619250"/>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sp>
          <p:nvSpPr>
            <p:cNvPr id="47" name="타원 46"/>
            <p:cNvSpPr/>
            <p:nvPr/>
          </p:nvSpPr>
          <p:spPr>
            <a:xfrm>
              <a:off x="916305" y="2032873"/>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sp>
          <p:nvSpPr>
            <p:cNvPr id="53" name="타원 52"/>
            <p:cNvSpPr/>
            <p:nvPr/>
          </p:nvSpPr>
          <p:spPr>
            <a:xfrm>
              <a:off x="916305" y="2446496"/>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sp>
          <p:nvSpPr>
            <p:cNvPr id="56" name="타원 55"/>
            <p:cNvSpPr/>
            <p:nvPr/>
          </p:nvSpPr>
          <p:spPr>
            <a:xfrm>
              <a:off x="916305" y="2860119"/>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grpSp>
      <p:sp>
        <p:nvSpPr>
          <p:cNvPr id="58" name="TextBox 57"/>
          <p:cNvSpPr txBox="1"/>
          <p:nvPr/>
        </p:nvSpPr>
        <p:spPr>
          <a:xfrm>
            <a:off x="732065" y="4267676"/>
            <a:ext cx="6565259" cy="2169825"/>
          </a:xfrm>
          <a:prstGeom prst="rect">
            <a:avLst/>
          </a:prstGeom>
          <a:noFill/>
        </p:spPr>
        <p:txBody>
          <a:bodyPr wrap="none" rtlCol="0">
            <a:spAutoFit/>
          </a:bodyPr>
          <a:lstStyle/>
          <a:p>
            <a:pPr algn="l">
              <a:lnSpc>
                <a:spcPct val="150000"/>
              </a:lnSpc>
            </a:pPr>
            <a:r>
              <a:rPr lang="en-US" altLang="ko-KR" dirty="0" smtClean="0">
                <a:latin typeface="Arial" pitchFamily="34" charset="0"/>
                <a:cs typeface="Arial" pitchFamily="34" charset="0"/>
              </a:rPr>
              <a:t>Host  entity: </a:t>
            </a:r>
            <a:r>
              <a:rPr lang="en-US" altLang="ko-KR" sz="1600" dirty="0" smtClean="0">
                <a:latin typeface="Arial" pitchFamily="34" charset="0"/>
                <a:cs typeface="Arial" pitchFamily="34" charset="0"/>
              </a:rPr>
              <a:t>Kazakhstan Electricity Grid Operation Company</a:t>
            </a:r>
          </a:p>
          <a:p>
            <a:pPr algn="l">
              <a:lnSpc>
                <a:spcPct val="150000"/>
              </a:lnSpc>
            </a:pPr>
            <a:r>
              <a:rPr lang="en-US" altLang="ko-KR" dirty="0" smtClean="0">
                <a:latin typeface="Arial" pitchFamily="34" charset="0"/>
                <a:cs typeface="Arial" pitchFamily="34" charset="0"/>
              </a:rPr>
              <a:t>Project  type: </a:t>
            </a:r>
            <a:r>
              <a:rPr lang="en-US" altLang="ko-KR" sz="1600" dirty="0" smtClean="0">
                <a:latin typeface="Arial" pitchFamily="34" charset="0"/>
                <a:cs typeface="Arial" pitchFamily="34" charset="0"/>
              </a:rPr>
              <a:t>EPC </a:t>
            </a:r>
          </a:p>
          <a:p>
            <a:pPr algn="l">
              <a:lnSpc>
                <a:spcPct val="150000"/>
              </a:lnSpc>
            </a:pPr>
            <a:r>
              <a:rPr lang="en-US" altLang="ko-KR" dirty="0" smtClean="0">
                <a:latin typeface="Arial" pitchFamily="34" charset="0"/>
                <a:cs typeface="Arial" pitchFamily="34" charset="0"/>
              </a:rPr>
              <a:t>Work  scope: </a:t>
            </a:r>
            <a:r>
              <a:rPr lang="en-US" altLang="ko-KR" sz="1600" dirty="0" smtClean="0">
                <a:latin typeface="Arial" pitchFamily="34" charset="0"/>
                <a:cs typeface="Arial" pitchFamily="34" charset="0"/>
              </a:rPr>
              <a:t>Construction of 220kV transmission lines(327km) </a:t>
            </a:r>
          </a:p>
          <a:p>
            <a:pPr algn="l">
              <a:lnSpc>
                <a:spcPct val="150000"/>
              </a:lnSpc>
            </a:pPr>
            <a:r>
              <a:rPr lang="en-US" altLang="ko-KR" dirty="0" smtClean="0">
                <a:latin typeface="Arial" pitchFamily="34" charset="0"/>
                <a:cs typeface="Arial" pitchFamily="34" charset="0"/>
              </a:rPr>
              <a:t>Contract  amount : U$ 46 millions</a:t>
            </a:r>
          </a:p>
          <a:p>
            <a:pPr algn="l">
              <a:lnSpc>
                <a:spcPct val="150000"/>
              </a:lnSpc>
            </a:pPr>
            <a:r>
              <a:rPr lang="en-US" altLang="ko-KR" dirty="0" smtClean="0">
                <a:latin typeface="Arial" pitchFamily="34" charset="0"/>
                <a:cs typeface="Arial" pitchFamily="34" charset="0"/>
              </a:rPr>
              <a:t>Project  Period: Mar 2011 ~ Oct 2012</a:t>
            </a:r>
          </a:p>
        </p:txBody>
      </p:sp>
      <p:sp>
        <p:nvSpPr>
          <p:cNvPr id="59" name="타원 58"/>
          <p:cNvSpPr/>
          <p:nvPr/>
        </p:nvSpPr>
        <p:spPr>
          <a:xfrm>
            <a:off x="652297" y="4895532"/>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endParaRPr lang="ko-KR" altLang="en-US">
              <a:solidFill>
                <a:prstClr val="white"/>
              </a:solidFill>
            </a:endParaRPr>
          </a:p>
        </p:txBody>
      </p:sp>
      <p:sp>
        <p:nvSpPr>
          <p:cNvPr id="61" name="타원 60"/>
          <p:cNvSpPr/>
          <p:nvPr/>
        </p:nvSpPr>
        <p:spPr>
          <a:xfrm>
            <a:off x="658393" y="5316156"/>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endParaRPr lang="ko-KR" altLang="en-US">
              <a:solidFill>
                <a:prstClr val="white"/>
              </a:solidFill>
            </a:endParaRPr>
          </a:p>
        </p:txBody>
      </p:sp>
      <p:sp>
        <p:nvSpPr>
          <p:cNvPr id="62" name="타원 61"/>
          <p:cNvSpPr/>
          <p:nvPr/>
        </p:nvSpPr>
        <p:spPr>
          <a:xfrm>
            <a:off x="664489" y="5736780"/>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endParaRPr lang="ko-KR" altLang="en-US">
              <a:solidFill>
                <a:prstClr val="white"/>
              </a:solidFill>
            </a:endParaRPr>
          </a:p>
        </p:txBody>
      </p:sp>
      <p:sp>
        <p:nvSpPr>
          <p:cNvPr id="37" name="타원 36"/>
          <p:cNvSpPr/>
          <p:nvPr/>
        </p:nvSpPr>
        <p:spPr>
          <a:xfrm>
            <a:off x="678032" y="3281861"/>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ko-KR" altLang="en-US"/>
          </a:p>
        </p:txBody>
      </p:sp>
      <p:sp>
        <p:nvSpPr>
          <p:cNvPr id="39" name="타원 38"/>
          <p:cNvSpPr/>
          <p:nvPr/>
        </p:nvSpPr>
        <p:spPr>
          <a:xfrm>
            <a:off x="661613" y="6096216"/>
            <a:ext cx="104775" cy="104775"/>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endParaRPr lang="ko-KR" altLang="en-US">
              <a:solidFill>
                <a:prstClr val="white"/>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그룹 43"/>
          <p:cNvGrpSpPr/>
          <p:nvPr/>
        </p:nvGrpSpPr>
        <p:grpSpPr>
          <a:xfrm>
            <a:off x="1309170" y="2313695"/>
            <a:ext cx="7675173" cy="954107"/>
            <a:chOff x="1023571" y="1716703"/>
            <a:chExt cx="7675173" cy="1069521"/>
          </a:xfrm>
        </p:grpSpPr>
        <p:sp>
          <p:nvSpPr>
            <p:cNvPr id="11" name="모서리가 둥근 직사각형 10"/>
            <p:cNvSpPr/>
            <p:nvPr/>
          </p:nvSpPr>
          <p:spPr>
            <a:xfrm>
              <a:off x="1023571" y="1767987"/>
              <a:ext cx="7675173" cy="975213"/>
            </a:xfrm>
            <a:prstGeom prst="roundRect">
              <a:avLst>
                <a:gd name="adj" fmla="val 50000"/>
              </a:avLst>
            </a:prstGeom>
            <a:gradFill flip="none" rotWithShape="1">
              <a:gsLst>
                <a:gs pos="0">
                  <a:schemeClr val="accent1">
                    <a:tint val="50000"/>
                    <a:satMod val="300000"/>
                    <a:alpha val="0"/>
                  </a:schemeClr>
                </a:gs>
                <a:gs pos="13000">
                  <a:schemeClr val="accent1">
                    <a:tint val="37000"/>
                    <a:satMod val="300000"/>
                    <a:alpha val="40000"/>
                  </a:schemeClr>
                </a:gs>
                <a:gs pos="100000">
                  <a:schemeClr val="accent1">
                    <a:tint val="15000"/>
                    <a:satMod val="350000"/>
                  </a:schemeClr>
                </a:gs>
              </a:gsLst>
              <a:lin ang="10800000" scaled="1"/>
              <a:tileRect/>
            </a:gradFill>
            <a:ln>
              <a:noFill/>
            </a:ln>
            <a:effectLst>
              <a:glow rad="101600">
                <a:schemeClr val="accent1">
                  <a:satMod val="175000"/>
                  <a:alpha val="40000"/>
                </a:schemeClr>
              </a:glow>
              <a:outerShdw blurRad="40000" dist="20000" dir="5400000" rotWithShape="0">
                <a:srgbClr val="000000">
                  <a:alpha val="38000"/>
                </a:srgbClr>
              </a:outerShdw>
            </a:effectLst>
            <a:scene3d>
              <a:camera prst="orthographicFront"/>
              <a:lightRig rig="threePt" dir="t"/>
            </a:scene3d>
            <a:sp3d>
              <a:bevelT w="25400" h="127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ko-KR" altLang="en-US" dirty="0"/>
            </a:p>
          </p:txBody>
        </p:sp>
        <p:grpSp>
          <p:nvGrpSpPr>
            <p:cNvPr id="12" name="그룹 45"/>
            <p:cNvGrpSpPr/>
            <p:nvPr/>
          </p:nvGrpSpPr>
          <p:grpSpPr>
            <a:xfrm>
              <a:off x="1128689" y="1862127"/>
              <a:ext cx="779462" cy="768350"/>
              <a:chOff x="1214414" y="1900227"/>
              <a:chExt cx="779462" cy="768350"/>
            </a:xfrm>
          </p:grpSpPr>
          <p:grpSp>
            <p:nvGrpSpPr>
              <p:cNvPr id="14" name="그룹 7"/>
              <p:cNvGrpSpPr>
                <a:grpSpLocks/>
              </p:cNvGrpSpPr>
              <p:nvPr/>
            </p:nvGrpSpPr>
            <p:grpSpPr bwMode="auto">
              <a:xfrm>
                <a:off x="1214414" y="1900227"/>
                <a:ext cx="779462" cy="768350"/>
                <a:chOff x="2983072" y="1746199"/>
                <a:chExt cx="637400" cy="627754"/>
              </a:xfrm>
            </p:grpSpPr>
            <p:sp>
              <p:nvSpPr>
                <p:cNvPr id="16" name="타원 15"/>
                <p:cNvSpPr/>
                <p:nvPr/>
              </p:nvSpPr>
              <p:spPr bwMode="auto">
                <a:xfrm>
                  <a:off x="2983072" y="1746199"/>
                  <a:ext cx="637400" cy="627754"/>
                </a:xfrm>
                <a:prstGeom prst="ellipse">
                  <a:avLst/>
                </a:prstGeom>
                <a:gradFill rotWithShape="1">
                  <a:gsLst>
                    <a:gs pos="0">
                      <a:srgbClr val="2D2D8A">
                        <a:lumMod val="60000"/>
                        <a:lumOff val="40000"/>
                      </a:srgbClr>
                    </a:gs>
                    <a:gs pos="80000">
                      <a:srgbClr val="000000">
                        <a:shade val="93000"/>
                        <a:satMod val="130000"/>
                      </a:srgbClr>
                    </a:gs>
                    <a:gs pos="100000">
                      <a:srgbClr val="000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latinLnBrk="0">
                    <a:spcBef>
                      <a:spcPts val="0"/>
                    </a:spcBef>
                    <a:spcAft>
                      <a:spcPts val="0"/>
                    </a:spcAft>
                    <a:defRPr/>
                  </a:pPr>
                  <a:endParaRPr kumimoji="0" lang="ko-KR" altLang="en-US" sz="1200" kern="0" dirty="0">
                    <a:solidFill>
                      <a:srgbClr val="FFFFFF"/>
                    </a:solidFill>
                    <a:latin typeface="굴림"/>
                    <a:ea typeface="굴림"/>
                  </a:endParaRPr>
                </a:p>
              </p:txBody>
            </p:sp>
            <p:sp>
              <p:nvSpPr>
                <p:cNvPr id="17" name="타원 16"/>
                <p:cNvSpPr/>
                <p:nvPr/>
              </p:nvSpPr>
              <p:spPr bwMode="auto">
                <a:xfrm>
                  <a:off x="3061422" y="1783126"/>
                  <a:ext cx="475909" cy="350804"/>
                </a:xfrm>
                <a:prstGeom prst="ellipse">
                  <a:avLst/>
                </a:prstGeom>
                <a:gradFill rotWithShape="1">
                  <a:gsLst>
                    <a:gs pos="0">
                      <a:srgbClr val="FFFFFF"/>
                    </a:gs>
                    <a:gs pos="62000">
                      <a:srgbClr val="BBE0E3">
                        <a:tint val="23500"/>
                        <a:satMod val="160000"/>
                        <a:alpha val="0"/>
                      </a:srgbClr>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latinLnBrk="0">
                    <a:spcBef>
                      <a:spcPts val="0"/>
                    </a:spcBef>
                    <a:spcAft>
                      <a:spcPts val="0"/>
                    </a:spcAft>
                    <a:defRPr/>
                  </a:pPr>
                  <a:endParaRPr kumimoji="0" lang="ko-KR" altLang="en-US" sz="1200" kern="0" dirty="0">
                    <a:solidFill>
                      <a:srgbClr val="FFFFFF"/>
                    </a:solidFill>
                    <a:latin typeface="굴림"/>
                    <a:ea typeface="굴림"/>
                  </a:endParaRPr>
                </a:p>
              </p:txBody>
            </p:sp>
          </p:grpSp>
          <p:sp>
            <p:nvSpPr>
              <p:cNvPr id="15" name="Text Box 81"/>
              <p:cNvSpPr txBox="1">
                <a:spLocks noChangeArrowheads="1"/>
              </p:cNvSpPr>
              <p:nvPr/>
            </p:nvSpPr>
            <p:spPr bwMode="auto">
              <a:xfrm>
                <a:off x="1319577" y="2001827"/>
                <a:ext cx="543739" cy="586512"/>
              </a:xfrm>
              <a:prstGeom prst="rect">
                <a:avLst/>
              </a:prstGeom>
              <a:noFill/>
              <a:ln w="9525">
                <a:noFill/>
                <a:miter lim="800000"/>
                <a:headEnd/>
                <a:tailEnd/>
              </a:ln>
            </p:spPr>
            <p:txBody>
              <a:bodyPr wrap="none">
                <a:spAutoFit/>
              </a:bodyPr>
              <a:lstStyle/>
              <a:p>
                <a:r>
                  <a:rPr lang="en-US" altLang="ko-KR" sz="2800" dirty="0" smtClean="0">
                    <a:solidFill>
                      <a:schemeClr val="bg1"/>
                    </a:solidFill>
                    <a:latin typeface="맑은 고딕" pitchFamily="50" charset="-127"/>
                    <a:ea typeface="맑은 고딕" pitchFamily="50" charset="-127"/>
                  </a:rPr>
                  <a:t>Ⅲ</a:t>
                </a:r>
                <a:endParaRPr lang="en-US" altLang="ko-KR" sz="2800" dirty="0">
                  <a:solidFill>
                    <a:schemeClr val="bg1"/>
                  </a:solidFill>
                  <a:latin typeface="맑은 고딕" pitchFamily="50" charset="-127"/>
                  <a:ea typeface="맑은 고딕" pitchFamily="50" charset="-127"/>
                </a:endParaRPr>
              </a:p>
            </p:txBody>
          </p:sp>
        </p:grpSp>
        <p:sp>
          <p:nvSpPr>
            <p:cNvPr id="13" name="TextBox 12"/>
            <p:cNvSpPr txBox="1"/>
            <p:nvPr/>
          </p:nvSpPr>
          <p:spPr>
            <a:xfrm>
              <a:off x="2036483" y="1716703"/>
              <a:ext cx="6575839" cy="1069521"/>
            </a:xfrm>
            <a:prstGeom prst="rect">
              <a:avLst/>
            </a:prstGeom>
            <a:noFill/>
          </p:spPr>
          <p:txBody>
            <a:bodyPr wrap="none" rtlCol="0">
              <a:spAutoFit/>
            </a:bodyPr>
            <a:lstStyle/>
            <a:p>
              <a:pPr lvl="0" algn="l" fontAlgn="auto" latinLnBrk="0">
                <a:spcBef>
                  <a:spcPts val="0"/>
                </a:spcBef>
                <a:spcAft>
                  <a:spcPts val="0"/>
                </a:spcAft>
                <a:defRPr/>
              </a:pPr>
              <a:r>
                <a:rPr kumimoji="0" lang="en-US" altLang="ko-KR" sz="2800" kern="0" dirty="0" smtClean="0">
                  <a:solidFill>
                    <a:schemeClr val="tx2">
                      <a:lumMod val="75000"/>
                    </a:schemeClr>
                  </a:solidFill>
                  <a:latin typeface="Arial" pitchFamily="34" charset="0"/>
                  <a:ea typeface="맑은 고딕"/>
                  <a:cs typeface="Arial" pitchFamily="34" charset="0"/>
                </a:rPr>
                <a:t>CO-OPERATION IN AFRICA </a:t>
              </a:r>
            </a:p>
            <a:p>
              <a:pPr lvl="0" algn="l" fontAlgn="auto" latinLnBrk="0">
                <a:spcBef>
                  <a:spcPts val="0"/>
                </a:spcBef>
                <a:spcAft>
                  <a:spcPts val="0"/>
                </a:spcAft>
                <a:defRPr/>
              </a:pPr>
              <a:r>
                <a:rPr kumimoji="0" lang="en-US" altLang="ko-KR" sz="2800" kern="0" dirty="0" smtClean="0">
                  <a:latin typeface="Arial" pitchFamily="34" charset="0"/>
                  <a:ea typeface="맑은 고딕"/>
                  <a:cs typeface="Arial" pitchFamily="34" charset="0"/>
                </a:rPr>
                <a:t>Generation and Transmission Project</a:t>
              </a:r>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vanguardngr.com/wp-content/uploads/2011/02/Egbin.jpg"/>
          <p:cNvPicPr>
            <a:picLocks noChangeAspect="1" noChangeArrowheads="1"/>
          </p:cNvPicPr>
          <p:nvPr/>
        </p:nvPicPr>
        <p:blipFill>
          <a:blip r:embed="rId3" cstate="print"/>
          <a:srcRect l="20830" r="27667"/>
          <a:stretch>
            <a:fillRect/>
          </a:stretch>
        </p:blipFill>
        <p:spPr bwMode="auto">
          <a:xfrm>
            <a:off x="5876136" y="1768839"/>
            <a:ext cx="3627620" cy="4631961"/>
          </a:xfrm>
          <a:prstGeom prst="rect">
            <a:avLst/>
          </a:prstGeom>
          <a:noFill/>
          <a:ln>
            <a:solidFill>
              <a:schemeClr val="tx1"/>
            </a:solidFill>
          </a:ln>
        </p:spPr>
      </p:pic>
      <p:sp>
        <p:nvSpPr>
          <p:cNvPr id="23" name="Text Box 6"/>
          <p:cNvSpPr txBox="1">
            <a:spLocks noChangeArrowheads="1"/>
          </p:cNvSpPr>
          <p:nvPr/>
        </p:nvSpPr>
        <p:spPr bwMode="auto">
          <a:xfrm>
            <a:off x="157130" y="88920"/>
            <a:ext cx="5660524" cy="55399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lvl="0" algn="l">
              <a:defRPr/>
            </a:pPr>
            <a:r>
              <a:rPr lang="en-US" altLang="ko-KR" sz="3000" dirty="0" smtClean="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rPr>
              <a:t>Buying Power Plant in Nigeria</a:t>
            </a:r>
          </a:p>
        </p:txBody>
      </p:sp>
      <p:sp>
        <p:nvSpPr>
          <p:cNvPr id="27" name="직사각형 26"/>
          <p:cNvSpPr/>
          <p:nvPr/>
        </p:nvSpPr>
        <p:spPr>
          <a:xfrm>
            <a:off x="420916" y="1758043"/>
            <a:ext cx="5620120" cy="4655457"/>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30000"/>
              </a:lnSpc>
              <a:buFont typeface="Arial" pitchFamily="34" charset="0"/>
              <a:buChar char="•"/>
            </a:pPr>
            <a:r>
              <a:rPr lang="ko-KR" altLang="en-US" sz="1600" dirty="0" smtClean="0">
                <a:solidFill>
                  <a:schemeClr val="tx1"/>
                </a:solidFill>
              </a:rPr>
              <a:t> </a:t>
            </a:r>
            <a:r>
              <a:rPr lang="en-US" altLang="ko-KR" sz="1600" dirty="0" smtClean="0">
                <a:solidFill>
                  <a:schemeClr val="tx1"/>
                </a:solidFill>
              </a:rPr>
              <a:t>Position</a:t>
            </a:r>
            <a:endParaRPr lang="ko-KR" altLang="en-US" sz="1600" dirty="0" smtClean="0">
              <a:solidFill>
                <a:schemeClr val="tx1"/>
              </a:solidFill>
            </a:endParaRPr>
          </a:p>
          <a:p>
            <a:pPr algn="l">
              <a:lnSpc>
                <a:spcPct val="130000"/>
              </a:lnSpc>
            </a:pPr>
            <a:r>
              <a:rPr lang="ko-KR" altLang="en-US" sz="1600" dirty="0" smtClean="0">
                <a:solidFill>
                  <a:schemeClr val="tx1"/>
                </a:solidFill>
              </a:rPr>
              <a:t>  ○ </a:t>
            </a:r>
            <a:r>
              <a:rPr lang="en-US" altLang="ko-KR" sz="1600" dirty="0" smtClean="0">
                <a:solidFill>
                  <a:schemeClr val="tx1"/>
                </a:solidFill>
              </a:rPr>
              <a:t>T</a:t>
            </a:r>
            <a:r>
              <a:rPr lang="en-US" sz="1600" dirty="0" smtClean="0">
                <a:solidFill>
                  <a:schemeClr val="tx1"/>
                </a:solidFill>
              </a:rPr>
              <a:t>he largest power plant in the West Africa</a:t>
            </a:r>
          </a:p>
          <a:p>
            <a:pPr algn="l">
              <a:lnSpc>
                <a:spcPct val="130000"/>
              </a:lnSpc>
            </a:pPr>
            <a:r>
              <a:rPr lang="ko-KR" altLang="en-US" sz="1600" dirty="0" smtClean="0">
                <a:solidFill>
                  <a:schemeClr val="tx1"/>
                </a:solidFill>
              </a:rPr>
              <a:t>  ○ </a:t>
            </a:r>
            <a:r>
              <a:rPr lang="en-US" altLang="ko-KR" sz="1600" dirty="0" smtClean="0">
                <a:solidFill>
                  <a:schemeClr val="tx1"/>
                </a:solidFill>
              </a:rPr>
              <a:t>Accounts for 30~40% </a:t>
            </a:r>
            <a:r>
              <a:rPr lang="en-US" sz="1600" dirty="0" smtClean="0">
                <a:solidFill>
                  <a:schemeClr val="tx1"/>
                </a:solidFill>
              </a:rPr>
              <a:t>of the national supply</a:t>
            </a:r>
          </a:p>
          <a:p>
            <a:pPr algn="l">
              <a:lnSpc>
                <a:spcPct val="130000"/>
              </a:lnSpc>
              <a:buFont typeface="Arial" pitchFamily="34" charset="0"/>
              <a:buChar char="•"/>
            </a:pPr>
            <a:r>
              <a:rPr lang="ko-KR" altLang="en-US" sz="1600" dirty="0" smtClean="0">
                <a:solidFill>
                  <a:schemeClr val="tx1"/>
                </a:solidFill>
              </a:rPr>
              <a:t> </a:t>
            </a:r>
            <a:r>
              <a:rPr lang="en-US" altLang="ko-KR" sz="1600" dirty="0" smtClean="0">
                <a:solidFill>
                  <a:schemeClr val="tx1"/>
                </a:solidFill>
              </a:rPr>
              <a:t>Location: 60km east of Lagos</a:t>
            </a:r>
          </a:p>
          <a:p>
            <a:pPr algn="l">
              <a:lnSpc>
                <a:spcPct val="130000"/>
              </a:lnSpc>
              <a:buFont typeface="Arial" pitchFamily="34" charset="0"/>
              <a:buChar char="•"/>
            </a:pPr>
            <a:r>
              <a:rPr lang="ko-KR" altLang="en-US" sz="1600" dirty="0" smtClean="0">
                <a:solidFill>
                  <a:schemeClr val="tx1"/>
                </a:solidFill>
              </a:rPr>
              <a:t> </a:t>
            </a:r>
            <a:r>
              <a:rPr lang="en-US" altLang="ko-KR" sz="1600" dirty="0" smtClean="0">
                <a:solidFill>
                  <a:schemeClr val="tx1"/>
                </a:solidFill>
              </a:rPr>
              <a:t>Installed Capacity: 1,320MW(</a:t>
            </a:r>
            <a:r>
              <a:rPr lang="en-US" sz="1600" dirty="0" smtClean="0">
                <a:solidFill>
                  <a:schemeClr val="tx1"/>
                </a:solidFill>
              </a:rPr>
              <a:t>220MW X 6 Units) </a:t>
            </a:r>
          </a:p>
          <a:p>
            <a:pPr algn="l">
              <a:lnSpc>
                <a:spcPct val="130000"/>
              </a:lnSpc>
              <a:buFont typeface="Arial" pitchFamily="34" charset="0"/>
              <a:buChar char="•"/>
            </a:pPr>
            <a:r>
              <a:rPr lang="en-US" altLang="ko-KR" sz="1600" dirty="0" smtClean="0">
                <a:solidFill>
                  <a:schemeClr val="tx1"/>
                </a:solidFill>
              </a:rPr>
              <a:t> Available Capacity: 860MW (August 2010)</a:t>
            </a:r>
          </a:p>
          <a:p>
            <a:pPr algn="l">
              <a:lnSpc>
                <a:spcPct val="130000"/>
              </a:lnSpc>
            </a:pPr>
            <a:r>
              <a:rPr lang="ko-KR" altLang="en-US" sz="1600" dirty="0" smtClean="0">
                <a:solidFill>
                  <a:schemeClr val="tx1"/>
                </a:solidFill>
              </a:rPr>
              <a:t>  ○ </a:t>
            </a:r>
            <a:r>
              <a:rPr lang="en-US" altLang="ko-KR" sz="1600" dirty="0" smtClean="0">
                <a:solidFill>
                  <a:schemeClr val="tx1"/>
                </a:solidFill>
              </a:rPr>
              <a:t>No. 1 Unit: Turbine rotor out of order</a:t>
            </a:r>
            <a:endParaRPr lang="ko-KR" altLang="en-US" sz="1600" dirty="0" smtClean="0">
              <a:solidFill>
                <a:schemeClr val="tx1"/>
              </a:solidFill>
            </a:endParaRPr>
          </a:p>
          <a:p>
            <a:pPr algn="l">
              <a:lnSpc>
                <a:spcPct val="130000"/>
              </a:lnSpc>
            </a:pPr>
            <a:r>
              <a:rPr lang="ko-KR" altLang="en-US" sz="1600" dirty="0" smtClean="0">
                <a:solidFill>
                  <a:schemeClr val="tx1"/>
                </a:solidFill>
              </a:rPr>
              <a:t>  ○ </a:t>
            </a:r>
            <a:r>
              <a:rPr lang="en-US" altLang="ko-KR" sz="1600" dirty="0" smtClean="0">
                <a:solidFill>
                  <a:schemeClr val="tx1"/>
                </a:solidFill>
              </a:rPr>
              <a:t>No. 4 Unit: Reduced by 20MW  </a:t>
            </a:r>
            <a:endParaRPr lang="ko-KR" altLang="en-US" sz="1600" dirty="0" smtClean="0">
              <a:solidFill>
                <a:schemeClr val="tx1"/>
              </a:solidFill>
            </a:endParaRPr>
          </a:p>
          <a:p>
            <a:pPr algn="l">
              <a:lnSpc>
                <a:spcPct val="130000"/>
              </a:lnSpc>
            </a:pPr>
            <a:r>
              <a:rPr lang="ko-KR" altLang="en-US" sz="1600" dirty="0" smtClean="0">
                <a:solidFill>
                  <a:schemeClr val="tx1"/>
                </a:solidFill>
              </a:rPr>
              <a:t>  ○ </a:t>
            </a:r>
            <a:r>
              <a:rPr lang="en-US" altLang="ko-KR" sz="1600" dirty="0" smtClean="0">
                <a:solidFill>
                  <a:schemeClr val="tx1"/>
                </a:solidFill>
              </a:rPr>
              <a:t>No. 6 Unit: Turbine rotor and boiler</a:t>
            </a:r>
            <a:r>
              <a:rPr lang="ko-KR" altLang="en-US" sz="1600" dirty="0" smtClean="0">
                <a:solidFill>
                  <a:schemeClr val="tx1"/>
                </a:solidFill>
              </a:rPr>
              <a:t> </a:t>
            </a:r>
            <a:r>
              <a:rPr lang="en-US" altLang="ko-KR" sz="1600" dirty="0" smtClean="0">
                <a:solidFill>
                  <a:schemeClr val="tx1"/>
                </a:solidFill>
              </a:rPr>
              <a:t>out of order </a:t>
            </a:r>
          </a:p>
          <a:p>
            <a:pPr algn="l">
              <a:lnSpc>
                <a:spcPct val="130000"/>
              </a:lnSpc>
              <a:buFont typeface="Arial" pitchFamily="34" charset="0"/>
              <a:buChar char="•"/>
            </a:pPr>
            <a:r>
              <a:rPr lang="ko-KR" altLang="en-US" sz="1600" dirty="0" smtClean="0">
                <a:solidFill>
                  <a:schemeClr val="tx1"/>
                </a:solidFill>
              </a:rPr>
              <a:t> </a:t>
            </a:r>
            <a:r>
              <a:rPr lang="en-US" altLang="ko-KR" sz="1600" dirty="0" smtClean="0">
                <a:solidFill>
                  <a:schemeClr val="tx1"/>
                </a:solidFill>
              </a:rPr>
              <a:t>Fuel: Natural Gas</a:t>
            </a:r>
            <a:endParaRPr lang="ko-KR" altLang="en-US" sz="1600" dirty="0" smtClean="0">
              <a:solidFill>
                <a:schemeClr val="tx1"/>
              </a:solidFill>
            </a:endParaRPr>
          </a:p>
          <a:p>
            <a:pPr algn="l">
              <a:lnSpc>
                <a:spcPct val="130000"/>
              </a:lnSpc>
              <a:buFont typeface="Arial" pitchFamily="34" charset="0"/>
              <a:buChar char="•"/>
            </a:pPr>
            <a:r>
              <a:rPr lang="ko-KR" altLang="en-US" sz="1600" dirty="0" smtClean="0">
                <a:solidFill>
                  <a:schemeClr val="tx1"/>
                </a:solidFill>
              </a:rPr>
              <a:t> </a:t>
            </a:r>
            <a:r>
              <a:rPr lang="en-US" altLang="ko-KR" sz="1600" dirty="0" smtClean="0">
                <a:solidFill>
                  <a:schemeClr val="tx1"/>
                </a:solidFill>
              </a:rPr>
              <a:t>Generator: Hitachi </a:t>
            </a:r>
            <a:endParaRPr lang="ko-KR" altLang="en-US" sz="1600" dirty="0" smtClean="0">
              <a:solidFill>
                <a:schemeClr val="tx1"/>
              </a:solidFill>
            </a:endParaRPr>
          </a:p>
          <a:p>
            <a:pPr algn="l">
              <a:lnSpc>
                <a:spcPct val="130000"/>
              </a:lnSpc>
              <a:buFont typeface="Arial" pitchFamily="34" charset="0"/>
              <a:buChar char="•"/>
            </a:pPr>
            <a:r>
              <a:rPr lang="ko-KR" altLang="en-US" sz="1600" dirty="0" smtClean="0">
                <a:solidFill>
                  <a:schemeClr val="tx1"/>
                </a:solidFill>
              </a:rPr>
              <a:t> </a:t>
            </a:r>
            <a:r>
              <a:rPr lang="en-US" altLang="ko-KR" sz="1600" dirty="0" smtClean="0">
                <a:solidFill>
                  <a:schemeClr val="tx1"/>
                </a:solidFill>
              </a:rPr>
              <a:t>Boiler: Single Drum Radial Type</a:t>
            </a:r>
            <a:endParaRPr lang="ko-KR" altLang="en-US" sz="1600" dirty="0" smtClean="0">
              <a:solidFill>
                <a:schemeClr val="tx1"/>
              </a:solidFill>
            </a:endParaRPr>
          </a:p>
          <a:p>
            <a:pPr algn="l">
              <a:lnSpc>
                <a:spcPct val="130000"/>
              </a:lnSpc>
              <a:buFont typeface="Arial" pitchFamily="34" charset="0"/>
              <a:buChar char="•"/>
            </a:pPr>
            <a:r>
              <a:rPr lang="ko-KR" altLang="en-US" sz="1600" dirty="0" smtClean="0">
                <a:solidFill>
                  <a:schemeClr val="tx1"/>
                </a:solidFill>
              </a:rPr>
              <a:t> </a:t>
            </a:r>
            <a:r>
              <a:rPr lang="en-US" altLang="ko-KR" sz="1600" dirty="0" smtClean="0">
                <a:solidFill>
                  <a:schemeClr val="tx1"/>
                </a:solidFill>
              </a:rPr>
              <a:t>Turbine: TCDF Reheat </a:t>
            </a:r>
            <a:endParaRPr lang="ko-KR" altLang="en-US" sz="1600" dirty="0" smtClean="0">
              <a:solidFill>
                <a:schemeClr val="tx1"/>
              </a:solidFill>
            </a:endParaRPr>
          </a:p>
          <a:p>
            <a:pPr algn="l">
              <a:lnSpc>
                <a:spcPct val="130000"/>
              </a:lnSpc>
              <a:buFont typeface="Arial" pitchFamily="34" charset="0"/>
              <a:buChar char="•"/>
            </a:pPr>
            <a:r>
              <a:rPr lang="ko-KR" altLang="en-US" sz="1600" dirty="0" smtClean="0">
                <a:solidFill>
                  <a:schemeClr val="tx1"/>
                </a:solidFill>
              </a:rPr>
              <a:t> </a:t>
            </a:r>
            <a:r>
              <a:rPr lang="en-US" altLang="ko-KR" sz="1600" dirty="0" smtClean="0">
                <a:solidFill>
                  <a:schemeClr val="tx1"/>
                </a:solidFill>
              </a:rPr>
              <a:t>Commercial operation: </a:t>
            </a:r>
            <a:r>
              <a:rPr lang="en-US" altLang="ko-KR" sz="1600" dirty="0" smtClean="0">
                <a:solidFill>
                  <a:schemeClr val="tx1"/>
                </a:solidFill>
              </a:rPr>
              <a:t>1985</a:t>
            </a:r>
            <a:endParaRPr lang="ko-KR" altLang="en-US" sz="1600" dirty="0">
              <a:solidFill>
                <a:schemeClr val="tx1"/>
              </a:solidFill>
            </a:endParaRPr>
          </a:p>
        </p:txBody>
      </p:sp>
      <p:grpSp>
        <p:nvGrpSpPr>
          <p:cNvPr id="34" name="그룹 33"/>
          <p:cNvGrpSpPr/>
          <p:nvPr/>
        </p:nvGrpSpPr>
        <p:grpSpPr>
          <a:xfrm>
            <a:off x="440914" y="1173844"/>
            <a:ext cx="4054885" cy="495299"/>
            <a:chOff x="528000" y="1143002"/>
            <a:chExt cx="4054885" cy="495299"/>
          </a:xfrm>
        </p:grpSpPr>
        <p:sp>
          <p:nvSpPr>
            <p:cNvPr id="35" name="모서리가 둥근 직사각형 34"/>
            <p:cNvSpPr/>
            <p:nvPr/>
          </p:nvSpPr>
          <p:spPr>
            <a:xfrm>
              <a:off x="528000" y="1143002"/>
              <a:ext cx="4054885" cy="495299"/>
            </a:xfrm>
            <a:prstGeom prst="roundRect">
              <a:avLst>
                <a:gd name="adj" fmla="val 50000"/>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dirty="0">
                <a:latin typeface="Arial" pitchFamily="34" charset="0"/>
                <a:cs typeface="Arial" pitchFamily="34" charset="0"/>
              </a:endParaRPr>
            </a:p>
          </p:txBody>
        </p:sp>
        <p:sp>
          <p:nvSpPr>
            <p:cNvPr id="36" name="TextBox 35"/>
            <p:cNvSpPr txBox="1"/>
            <p:nvPr/>
          </p:nvSpPr>
          <p:spPr>
            <a:xfrm>
              <a:off x="633186" y="1175369"/>
              <a:ext cx="3896888" cy="369332"/>
            </a:xfrm>
            <a:prstGeom prst="rect">
              <a:avLst/>
            </a:prstGeom>
            <a:noFill/>
          </p:spPr>
          <p:txBody>
            <a:bodyPr wrap="square" rtlCol="0">
              <a:spAutoFit/>
            </a:bodyPr>
            <a:lstStyle/>
            <a:p>
              <a:pPr lvl="0" fontAlgn="auto" latinLnBrk="0">
                <a:spcBef>
                  <a:spcPts val="0"/>
                </a:spcBef>
                <a:spcAft>
                  <a:spcPts val="0"/>
                </a:spcAft>
                <a:defRPr/>
              </a:pPr>
              <a:r>
                <a:rPr kumimoji="0" lang="en-US" altLang="ko-KR"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Feature of Egbin Power Plant </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직사각형 35"/>
          <p:cNvSpPr/>
          <p:nvPr/>
        </p:nvSpPr>
        <p:spPr>
          <a:xfrm>
            <a:off x="952500" y="1454046"/>
            <a:ext cx="6952343" cy="2458387"/>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3" name="Group 79"/>
          <p:cNvGrpSpPr>
            <a:grpSpLocks/>
          </p:cNvGrpSpPr>
          <p:nvPr/>
        </p:nvGrpSpPr>
        <p:grpSpPr bwMode="auto">
          <a:xfrm>
            <a:off x="60329" y="63500"/>
            <a:ext cx="533400" cy="457200"/>
            <a:chOff x="1811" y="1323"/>
            <a:chExt cx="336" cy="288"/>
          </a:xfrm>
        </p:grpSpPr>
        <p:sp>
          <p:nvSpPr>
            <p:cNvPr id="25" name="Oval 80"/>
            <p:cNvSpPr>
              <a:spLocks noChangeArrowheads="1"/>
            </p:cNvSpPr>
            <p:nvPr/>
          </p:nvSpPr>
          <p:spPr bwMode="auto">
            <a:xfrm>
              <a:off x="1830" y="1323"/>
              <a:ext cx="288" cy="288"/>
            </a:xfrm>
            <a:prstGeom prst="ellipse">
              <a:avLst/>
            </a:prstGeom>
            <a:gradFill rotWithShape="0">
              <a:gsLst>
                <a:gs pos="0">
                  <a:schemeClr val="bg1"/>
                </a:gs>
                <a:gs pos="100000">
                  <a:srgbClr val="EEEEEE"/>
                </a:gs>
              </a:gsLst>
              <a:path path="shape">
                <a:fillToRect l="50000" t="50000" r="50000" b="50000"/>
              </a:path>
            </a:gradFill>
            <a:ln w="9525">
              <a:noFill/>
              <a:round/>
              <a:headEnd/>
              <a:tailEnd/>
            </a:ln>
            <a:effectLst>
              <a:outerShdw dist="45791" dir="3378596" algn="ctr" rotWithShape="0">
                <a:schemeClr val="bg2">
                  <a:alpha val="50000"/>
                </a:schemeClr>
              </a:outerShdw>
            </a:effectLst>
          </p:spPr>
          <p:txBody>
            <a:bodyPr wrap="none" anchor="ctr"/>
            <a:lstStyle/>
            <a:p>
              <a:endParaRPr lang="ko-KR" altLang="en-US" dirty="0"/>
            </a:p>
          </p:txBody>
        </p:sp>
        <p:sp>
          <p:nvSpPr>
            <p:cNvPr id="28" name="Text Box 81"/>
            <p:cNvSpPr txBox="1">
              <a:spLocks noChangeArrowheads="1"/>
            </p:cNvSpPr>
            <p:nvPr/>
          </p:nvSpPr>
          <p:spPr bwMode="auto">
            <a:xfrm>
              <a:off x="1811" y="1341"/>
              <a:ext cx="336" cy="252"/>
            </a:xfrm>
            <a:prstGeom prst="rect">
              <a:avLst/>
            </a:prstGeom>
            <a:noFill/>
            <a:ln w="9525">
              <a:noFill/>
              <a:miter lim="800000"/>
              <a:headEnd/>
              <a:tailEnd/>
            </a:ln>
            <a:effectLst>
              <a:outerShdw dist="17961" dir="2700000" algn="ctr" rotWithShape="0">
                <a:schemeClr val="bg2"/>
              </a:outerShdw>
            </a:effectLst>
          </p:spPr>
          <p:txBody>
            <a:bodyPr>
              <a:spAutoFit/>
            </a:bodyPr>
            <a:lstStyle/>
            <a:p>
              <a:pPr algn="ctr">
                <a:spcBef>
                  <a:spcPct val="50000"/>
                </a:spcBef>
              </a:pPr>
              <a:endParaRPr lang="en-US" altLang="ko-KR" sz="2000" b="1" dirty="0" smtClean="0">
                <a:solidFill>
                  <a:srgbClr val="000000"/>
                </a:solidFill>
                <a:latin typeface="맑은 고딕"/>
              </a:endParaRPr>
            </a:p>
          </p:txBody>
        </p:sp>
      </p:grpSp>
      <p:sp>
        <p:nvSpPr>
          <p:cNvPr id="30" name="Text Box 81"/>
          <p:cNvSpPr txBox="1">
            <a:spLocks noChangeArrowheads="1"/>
          </p:cNvSpPr>
          <p:nvPr/>
        </p:nvSpPr>
        <p:spPr bwMode="auto">
          <a:xfrm>
            <a:off x="65316" y="126909"/>
            <a:ext cx="533400" cy="400110"/>
          </a:xfrm>
          <a:prstGeom prst="rect">
            <a:avLst/>
          </a:prstGeom>
          <a:noFill/>
          <a:ln w="9525">
            <a:noFill/>
            <a:miter lim="800000"/>
            <a:headEnd/>
            <a:tailEnd/>
          </a:ln>
          <a:effectLst>
            <a:outerShdw dist="17961" dir="2700000" algn="ctr" rotWithShape="0">
              <a:schemeClr val="bg2"/>
            </a:outerShdw>
          </a:effectLst>
        </p:spPr>
        <p:txBody>
          <a:bodyPr>
            <a:spAutoFit/>
          </a:bodyPr>
          <a:lstStyle/>
          <a:p>
            <a:pPr algn="ctr">
              <a:spcBef>
                <a:spcPct val="50000"/>
              </a:spcBef>
            </a:pPr>
            <a:r>
              <a:rPr lang="en-US" altLang="ko-KR" sz="2000" b="1" dirty="0" smtClean="0">
                <a:solidFill>
                  <a:srgbClr val="002060"/>
                </a:solidFill>
                <a:latin typeface="맑은 고딕" pitchFamily="50" charset="-127"/>
                <a:ea typeface="맑은 고딕" pitchFamily="50" charset="-127"/>
              </a:rPr>
              <a:t>3</a:t>
            </a:r>
            <a:endParaRPr lang="en-US" altLang="ko-KR" sz="2000" b="1" dirty="0" smtClean="0">
              <a:solidFill>
                <a:srgbClr val="002060"/>
              </a:solidFill>
              <a:latin typeface="맑은 고딕"/>
            </a:endParaRPr>
          </a:p>
        </p:txBody>
      </p:sp>
      <p:grpSp>
        <p:nvGrpSpPr>
          <p:cNvPr id="6" name="그룹 95"/>
          <p:cNvGrpSpPr>
            <a:grpSpLocks/>
          </p:cNvGrpSpPr>
          <p:nvPr/>
        </p:nvGrpSpPr>
        <p:grpSpPr bwMode="auto">
          <a:xfrm>
            <a:off x="1799463" y="1558632"/>
            <a:ext cx="5735263" cy="2218890"/>
            <a:chOff x="4688009" y="2071677"/>
            <a:chExt cx="3966686" cy="2090246"/>
          </a:xfrm>
        </p:grpSpPr>
        <p:sp>
          <p:nvSpPr>
            <p:cNvPr id="44" name="직사각형 27"/>
            <p:cNvSpPr>
              <a:spLocks noChangeArrowheads="1"/>
            </p:cNvSpPr>
            <p:nvPr/>
          </p:nvSpPr>
          <p:spPr bwMode="auto">
            <a:xfrm>
              <a:off x="5924215" y="2071678"/>
              <a:ext cx="793045" cy="410930"/>
            </a:xfrm>
            <a:prstGeom prst="rect">
              <a:avLst/>
            </a:prstGeom>
            <a:noFill/>
            <a:ln w="9525" algn="ctr">
              <a:solidFill>
                <a:srgbClr val="003300"/>
              </a:solidFill>
              <a:round/>
              <a:headEnd/>
              <a:tailEnd/>
            </a:ln>
          </p:spPr>
          <p:txBody>
            <a:bodyPr lIns="36000" tIns="45716" rIns="36000" bIns="45716" anchor="ctr"/>
            <a:lstStyle/>
            <a:p>
              <a:pPr algn="ctr" defTabSz="912813"/>
              <a:r>
                <a:rPr kumimoji="1" lang="en-US" altLang="ko-KR" sz="1400" b="1" dirty="0" smtClean="0">
                  <a:latin typeface="Arial" pitchFamily="34" charset="0"/>
                  <a:ea typeface="돋움체" pitchFamily="49" charset="-127"/>
                  <a:cs typeface="Arial" pitchFamily="34" charset="0"/>
                </a:rPr>
                <a:t>KEPCO(30%)</a:t>
              </a:r>
              <a:endParaRPr kumimoji="1" lang="ko-KR" altLang="en-US" sz="1400" b="1" dirty="0">
                <a:latin typeface="Arial" pitchFamily="34" charset="0"/>
                <a:ea typeface="돋움체" pitchFamily="49" charset="-127"/>
                <a:cs typeface="Arial" pitchFamily="34" charset="0"/>
              </a:endParaRPr>
            </a:p>
          </p:txBody>
        </p:sp>
        <p:sp>
          <p:nvSpPr>
            <p:cNvPr id="45" name="직사각형 28"/>
            <p:cNvSpPr>
              <a:spLocks noChangeArrowheads="1"/>
            </p:cNvSpPr>
            <p:nvPr/>
          </p:nvSpPr>
          <p:spPr bwMode="auto">
            <a:xfrm>
              <a:off x="6173751" y="2936899"/>
              <a:ext cx="1045434" cy="410930"/>
            </a:xfrm>
            <a:prstGeom prst="rect">
              <a:avLst/>
            </a:prstGeom>
            <a:solidFill>
              <a:schemeClr val="bg2">
                <a:lumMod val="40000"/>
                <a:lumOff val="60000"/>
              </a:schemeClr>
            </a:solidFill>
            <a:ln w="9525" algn="ctr">
              <a:solidFill>
                <a:srgbClr val="003300"/>
              </a:solidFill>
              <a:round/>
              <a:headEnd/>
              <a:tailEnd/>
            </a:ln>
          </p:spPr>
          <p:txBody>
            <a:bodyPr lIns="36000" tIns="45716" rIns="36000" bIns="45716" anchor="ctr"/>
            <a:lstStyle/>
            <a:p>
              <a:pPr algn="ctr" defTabSz="912813"/>
              <a:r>
                <a:rPr lang="en-US" altLang="ko-KR" sz="1400" b="1" dirty="0" smtClean="0">
                  <a:latin typeface="Arial" pitchFamily="34" charset="0"/>
                  <a:ea typeface="돋움체" pitchFamily="49" charset="-127"/>
                  <a:cs typeface="Arial" pitchFamily="34" charset="0"/>
                </a:rPr>
                <a:t>KERNL</a:t>
              </a:r>
              <a:endParaRPr lang="ko-KR" altLang="en-US" sz="1400" b="1" dirty="0">
                <a:latin typeface="Arial" pitchFamily="34" charset="0"/>
                <a:ea typeface="돋움체" pitchFamily="49" charset="-127"/>
                <a:cs typeface="Arial" pitchFamily="34" charset="0"/>
              </a:endParaRPr>
            </a:p>
          </p:txBody>
        </p:sp>
        <p:sp>
          <p:nvSpPr>
            <p:cNvPr id="46" name="직사각형 33"/>
            <p:cNvSpPr>
              <a:spLocks noChangeArrowheads="1"/>
            </p:cNvSpPr>
            <p:nvPr/>
          </p:nvSpPr>
          <p:spPr bwMode="auto">
            <a:xfrm>
              <a:off x="4688009" y="2931624"/>
              <a:ext cx="1097268" cy="410930"/>
            </a:xfrm>
            <a:prstGeom prst="rect">
              <a:avLst/>
            </a:prstGeom>
            <a:noFill/>
            <a:ln w="9525" algn="ctr">
              <a:solidFill>
                <a:srgbClr val="003300"/>
              </a:solidFill>
              <a:round/>
              <a:headEnd/>
              <a:tailEnd/>
            </a:ln>
          </p:spPr>
          <p:txBody>
            <a:bodyPr lIns="36000" tIns="45716" rIns="36000" bIns="45716" anchor="ctr"/>
            <a:lstStyle/>
            <a:p>
              <a:pPr algn="ctr" defTabSz="912813"/>
              <a:r>
                <a:rPr lang="en-US" altLang="ko-KR" sz="1400" b="1" spc="-100" dirty="0" smtClean="0">
                  <a:latin typeface="Arial" pitchFamily="34" charset="0"/>
                  <a:ea typeface="돋움체" pitchFamily="49" charset="-127"/>
                  <a:cs typeface="Arial" pitchFamily="34" charset="0"/>
                </a:rPr>
                <a:t>Lender (local bank)</a:t>
              </a:r>
              <a:endParaRPr lang="ko-KR" altLang="en-US" sz="1400" b="1" spc="-100" dirty="0">
                <a:latin typeface="Arial" pitchFamily="34" charset="0"/>
                <a:ea typeface="돋움체" pitchFamily="49" charset="-127"/>
                <a:cs typeface="Arial" pitchFamily="34" charset="0"/>
              </a:endParaRPr>
            </a:p>
          </p:txBody>
        </p:sp>
        <p:sp>
          <p:nvSpPr>
            <p:cNvPr id="48" name="직사각형 35"/>
            <p:cNvSpPr>
              <a:spLocks noChangeArrowheads="1"/>
            </p:cNvSpPr>
            <p:nvPr/>
          </p:nvSpPr>
          <p:spPr bwMode="auto">
            <a:xfrm>
              <a:off x="7583125" y="2939338"/>
              <a:ext cx="1071570" cy="410930"/>
            </a:xfrm>
            <a:prstGeom prst="rect">
              <a:avLst/>
            </a:prstGeom>
            <a:noFill/>
            <a:ln w="9525" algn="ctr">
              <a:solidFill>
                <a:srgbClr val="003300"/>
              </a:solidFill>
              <a:round/>
              <a:headEnd/>
              <a:tailEnd/>
            </a:ln>
          </p:spPr>
          <p:txBody>
            <a:bodyPr lIns="36000" tIns="45716" rIns="36000" bIns="45716" anchor="ctr"/>
            <a:lstStyle/>
            <a:p>
              <a:pPr algn="ctr" defTabSz="912813"/>
              <a:r>
                <a:rPr lang="en-US" altLang="ko-KR" sz="1400" b="1" dirty="0" smtClean="0">
                  <a:latin typeface="Arial" pitchFamily="34" charset="0"/>
                  <a:ea typeface="돋움체" pitchFamily="49" charset="-127"/>
                  <a:cs typeface="Arial" pitchFamily="34" charset="0"/>
                </a:rPr>
                <a:t>Nigeria Gov.</a:t>
              </a:r>
              <a:endParaRPr lang="ko-KR" altLang="en-US" sz="1400" b="1" dirty="0">
                <a:latin typeface="Arial" pitchFamily="34" charset="0"/>
                <a:ea typeface="돋움체" pitchFamily="49" charset="-127"/>
                <a:cs typeface="Arial" pitchFamily="34" charset="0"/>
              </a:endParaRPr>
            </a:p>
          </p:txBody>
        </p:sp>
        <p:sp>
          <p:nvSpPr>
            <p:cNvPr id="49" name="직사각형 36"/>
            <p:cNvSpPr>
              <a:spLocks noChangeArrowheads="1"/>
            </p:cNvSpPr>
            <p:nvPr/>
          </p:nvSpPr>
          <p:spPr bwMode="auto">
            <a:xfrm>
              <a:off x="4709554" y="2072026"/>
              <a:ext cx="1044007" cy="410930"/>
            </a:xfrm>
            <a:prstGeom prst="rect">
              <a:avLst/>
            </a:prstGeom>
            <a:noFill/>
            <a:ln w="9525" algn="ctr">
              <a:solidFill>
                <a:srgbClr val="003300"/>
              </a:solidFill>
              <a:round/>
              <a:headEnd/>
              <a:tailEnd/>
            </a:ln>
          </p:spPr>
          <p:txBody>
            <a:bodyPr lIns="36000" tIns="45716" rIns="36000" bIns="45716" anchor="ctr"/>
            <a:lstStyle/>
            <a:p>
              <a:pPr algn="ctr" defTabSz="912813"/>
              <a:r>
                <a:rPr lang="en-US" altLang="ko-KR" sz="1400" b="1" dirty="0" smtClean="0">
                  <a:latin typeface="Arial" pitchFamily="34" charset="0"/>
                  <a:ea typeface="돋움체" pitchFamily="49" charset="-127"/>
                  <a:cs typeface="Arial" pitchFamily="34" charset="0"/>
                </a:rPr>
                <a:t>Sahara Group</a:t>
              </a:r>
              <a:endParaRPr lang="ko-KR" altLang="en-US" sz="1400" b="1" dirty="0">
                <a:latin typeface="Arial" pitchFamily="34" charset="0"/>
                <a:ea typeface="돋움체" pitchFamily="49" charset="-127"/>
                <a:cs typeface="Arial" pitchFamily="34" charset="0"/>
              </a:endParaRPr>
            </a:p>
          </p:txBody>
        </p:sp>
        <p:sp>
          <p:nvSpPr>
            <p:cNvPr id="50" name="직사각형 37"/>
            <p:cNvSpPr>
              <a:spLocks noChangeArrowheads="1"/>
            </p:cNvSpPr>
            <p:nvPr/>
          </p:nvSpPr>
          <p:spPr bwMode="auto">
            <a:xfrm>
              <a:off x="6024602" y="3750993"/>
              <a:ext cx="1345161" cy="410930"/>
            </a:xfrm>
            <a:prstGeom prst="rect">
              <a:avLst/>
            </a:prstGeom>
            <a:solidFill>
              <a:srgbClr val="00B0F0"/>
            </a:solidFill>
            <a:ln w="22225" algn="ctr">
              <a:solidFill>
                <a:srgbClr val="003300"/>
              </a:solidFill>
              <a:round/>
              <a:headEnd/>
              <a:tailEnd/>
            </a:ln>
          </p:spPr>
          <p:txBody>
            <a:bodyPr lIns="36000" tIns="45716" rIns="36000" bIns="45716" anchor="ctr"/>
            <a:lstStyle/>
            <a:p>
              <a:pPr algn="ctr" defTabSz="912813"/>
              <a:r>
                <a:rPr lang="en-US" altLang="ko-KR" sz="1400" b="1" dirty="0" smtClean="0">
                  <a:solidFill>
                    <a:srgbClr val="FF0000"/>
                  </a:solidFill>
                  <a:latin typeface="Arial" pitchFamily="34" charset="0"/>
                  <a:ea typeface="돋움체" pitchFamily="49" charset="-127"/>
                  <a:cs typeface="Arial" pitchFamily="34" charset="0"/>
                </a:rPr>
                <a:t>Egbin Power Plant</a:t>
              </a:r>
              <a:endParaRPr lang="ko-KR" altLang="en-US" sz="1400" b="1" dirty="0">
                <a:solidFill>
                  <a:srgbClr val="FF0000"/>
                </a:solidFill>
                <a:latin typeface="Arial" pitchFamily="34" charset="0"/>
                <a:ea typeface="돋움체" pitchFamily="49" charset="-127"/>
                <a:cs typeface="Arial" pitchFamily="34" charset="0"/>
              </a:endParaRPr>
            </a:p>
          </p:txBody>
        </p:sp>
        <p:cxnSp>
          <p:nvCxnSpPr>
            <p:cNvPr id="57" name="직선 화살표 연결선 60"/>
            <p:cNvCxnSpPr>
              <a:cxnSpLocks noChangeShapeType="1"/>
              <a:stCxn id="46" idx="3"/>
              <a:endCxn id="45" idx="1"/>
            </p:cNvCxnSpPr>
            <p:nvPr/>
          </p:nvCxnSpPr>
          <p:spPr bwMode="auto">
            <a:xfrm>
              <a:off x="5785278" y="3137089"/>
              <a:ext cx="388473" cy="5274"/>
            </a:xfrm>
            <a:prstGeom prst="straightConnector1">
              <a:avLst/>
            </a:prstGeom>
            <a:noFill/>
            <a:ln w="9525" algn="ctr">
              <a:solidFill>
                <a:srgbClr val="003300"/>
              </a:solidFill>
              <a:round/>
              <a:headEnd/>
              <a:tailEnd type="arrow" w="med" len="med"/>
            </a:ln>
          </p:spPr>
        </p:cxnSp>
        <p:cxnSp>
          <p:nvCxnSpPr>
            <p:cNvPr id="58" name="직선 화살표 연결선 63"/>
            <p:cNvCxnSpPr>
              <a:cxnSpLocks noChangeShapeType="1"/>
              <a:stCxn id="44" idx="2"/>
            </p:cNvCxnSpPr>
            <p:nvPr/>
          </p:nvCxnSpPr>
          <p:spPr bwMode="auto">
            <a:xfrm rot="16200000" flipH="1">
              <a:off x="6221583" y="2581762"/>
              <a:ext cx="454294" cy="255984"/>
            </a:xfrm>
            <a:prstGeom prst="straightConnector1">
              <a:avLst/>
            </a:prstGeom>
            <a:noFill/>
            <a:ln w="9525" algn="ctr">
              <a:solidFill>
                <a:srgbClr val="003300"/>
              </a:solidFill>
              <a:round/>
              <a:headEnd/>
              <a:tailEnd type="arrow" w="med" len="med"/>
            </a:ln>
          </p:spPr>
        </p:cxnSp>
        <p:sp>
          <p:nvSpPr>
            <p:cNvPr id="63" name="직사각형 72"/>
            <p:cNvSpPr>
              <a:spLocks noChangeArrowheads="1"/>
            </p:cNvSpPr>
            <p:nvPr/>
          </p:nvSpPr>
          <p:spPr bwMode="auto">
            <a:xfrm>
              <a:off x="5212570" y="2559347"/>
              <a:ext cx="682188" cy="250109"/>
            </a:xfrm>
            <a:prstGeom prst="rect">
              <a:avLst/>
            </a:prstGeom>
            <a:noFill/>
            <a:ln w="9525" algn="ctr">
              <a:noFill/>
              <a:round/>
              <a:headEnd/>
              <a:tailEnd/>
            </a:ln>
          </p:spPr>
          <p:txBody>
            <a:bodyPr lIns="36000" tIns="45716" rIns="36000" bIns="45716" anchor="ctr"/>
            <a:lstStyle/>
            <a:p>
              <a:pPr defTabSz="912813"/>
              <a:r>
                <a:rPr lang="en-US" altLang="ko-KR" sz="1400" b="0" dirty="0" smtClean="0">
                  <a:latin typeface="Arial" pitchFamily="34" charset="0"/>
                  <a:ea typeface="돋움체" pitchFamily="49" charset="-127"/>
                  <a:cs typeface="Arial" pitchFamily="34" charset="0"/>
                </a:rPr>
                <a:t>Guarantee</a:t>
              </a:r>
              <a:endParaRPr lang="ko-KR" altLang="en-US" sz="1400" b="0" dirty="0">
                <a:latin typeface="Arial" pitchFamily="34" charset="0"/>
                <a:ea typeface="돋움체" pitchFamily="49" charset="-127"/>
                <a:cs typeface="Arial" pitchFamily="34" charset="0"/>
              </a:endParaRPr>
            </a:p>
          </p:txBody>
        </p:sp>
        <p:cxnSp>
          <p:nvCxnSpPr>
            <p:cNvPr id="66" name="직선 화살표 연결선 90"/>
            <p:cNvCxnSpPr>
              <a:cxnSpLocks noChangeShapeType="1"/>
              <a:stCxn id="72" idx="2"/>
            </p:cNvCxnSpPr>
            <p:nvPr/>
          </p:nvCxnSpPr>
          <p:spPr bwMode="auto">
            <a:xfrm rot="5400000">
              <a:off x="6805692" y="2574869"/>
              <a:ext cx="467037" cy="282512"/>
            </a:xfrm>
            <a:prstGeom prst="straightConnector1">
              <a:avLst/>
            </a:prstGeom>
            <a:noFill/>
            <a:ln w="9525" algn="ctr">
              <a:solidFill>
                <a:srgbClr val="003300"/>
              </a:solidFill>
              <a:round/>
              <a:headEnd/>
              <a:tailEnd type="arrow" w="med" len="med"/>
            </a:ln>
          </p:spPr>
        </p:cxnSp>
        <p:sp>
          <p:nvSpPr>
            <p:cNvPr id="67" name="직사각형 91"/>
            <p:cNvSpPr>
              <a:spLocks noChangeArrowheads="1"/>
            </p:cNvSpPr>
            <p:nvPr/>
          </p:nvSpPr>
          <p:spPr bwMode="auto">
            <a:xfrm>
              <a:off x="7425393" y="3625094"/>
              <a:ext cx="616953" cy="306084"/>
            </a:xfrm>
            <a:prstGeom prst="rect">
              <a:avLst/>
            </a:prstGeom>
            <a:noFill/>
            <a:ln w="9525" algn="ctr">
              <a:noFill/>
              <a:round/>
              <a:headEnd/>
              <a:tailEnd/>
            </a:ln>
          </p:spPr>
          <p:txBody>
            <a:bodyPr lIns="36000" tIns="45716" rIns="36000" bIns="45716" anchor="ctr"/>
            <a:lstStyle/>
            <a:p>
              <a:pPr defTabSz="912813"/>
              <a:r>
                <a:rPr lang="en-US" altLang="ko-KR" sz="1400" dirty="0" smtClean="0">
                  <a:latin typeface="Arial" pitchFamily="34" charset="0"/>
                  <a:ea typeface="돋움체" pitchFamily="49" charset="-127"/>
                  <a:cs typeface="Arial" pitchFamily="34" charset="0"/>
                </a:rPr>
                <a:t>49%</a:t>
              </a:r>
              <a:endParaRPr lang="ko-KR" altLang="en-US" sz="1400" dirty="0">
                <a:latin typeface="Arial" pitchFamily="34" charset="0"/>
                <a:ea typeface="돋움체" pitchFamily="49" charset="-127"/>
                <a:cs typeface="Arial" pitchFamily="34" charset="0"/>
              </a:endParaRPr>
            </a:p>
          </p:txBody>
        </p:sp>
        <p:sp>
          <p:nvSpPr>
            <p:cNvPr id="72" name="직사각형 27"/>
            <p:cNvSpPr>
              <a:spLocks noChangeArrowheads="1"/>
            </p:cNvSpPr>
            <p:nvPr/>
          </p:nvSpPr>
          <p:spPr bwMode="auto">
            <a:xfrm>
              <a:off x="6850627" y="2071677"/>
              <a:ext cx="659676" cy="410930"/>
            </a:xfrm>
            <a:prstGeom prst="rect">
              <a:avLst/>
            </a:prstGeom>
            <a:noFill/>
            <a:ln w="9525" algn="ctr">
              <a:solidFill>
                <a:srgbClr val="003300"/>
              </a:solidFill>
              <a:round/>
              <a:headEnd/>
              <a:tailEnd/>
            </a:ln>
          </p:spPr>
          <p:txBody>
            <a:bodyPr lIns="36000" tIns="45716" rIns="36000" bIns="45716" anchor="ctr"/>
            <a:lstStyle/>
            <a:p>
              <a:pPr algn="ctr" defTabSz="912813"/>
              <a:r>
                <a:rPr kumimoji="1" lang="en-US" altLang="ko-KR" sz="1400" b="1" dirty="0" smtClean="0">
                  <a:latin typeface="Arial" pitchFamily="34" charset="0"/>
                  <a:ea typeface="돋움체" pitchFamily="49" charset="-127"/>
                  <a:cs typeface="Arial" pitchFamily="34" charset="0"/>
                </a:rPr>
                <a:t>ERL(70%)</a:t>
              </a:r>
              <a:endParaRPr kumimoji="1" lang="ko-KR" altLang="en-US" sz="1400" b="1" dirty="0">
                <a:latin typeface="Arial" pitchFamily="34" charset="0"/>
                <a:ea typeface="돋움체" pitchFamily="49" charset="-127"/>
                <a:cs typeface="Arial" pitchFamily="34" charset="0"/>
              </a:endParaRPr>
            </a:p>
          </p:txBody>
        </p:sp>
        <p:cxnSp>
          <p:nvCxnSpPr>
            <p:cNvPr id="91" name="직선 화살표 연결선 63"/>
            <p:cNvCxnSpPr>
              <a:cxnSpLocks noChangeShapeType="1"/>
              <a:stCxn id="45" idx="2"/>
              <a:endCxn id="50" idx="0"/>
            </p:cNvCxnSpPr>
            <p:nvPr/>
          </p:nvCxnSpPr>
          <p:spPr bwMode="auto">
            <a:xfrm rot="16200000" flipH="1">
              <a:off x="6495243" y="3549053"/>
              <a:ext cx="403164" cy="714"/>
            </a:xfrm>
            <a:prstGeom prst="straightConnector1">
              <a:avLst/>
            </a:prstGeom>
            <a:noFill/>
            <a:ln w="9525" algn="ctr">
              <a:solidFill>
                <a:srgbClr val="003300"/>
              </a:solidFill>
              <a:round/>
              <a:headEnd/>
              <a:tailEnd type="arrow" w="med" len="med"/>
            </a:ln>
          </p:spPr>
        </p:cxnSp>
        <p:sp>
          <p:nvSpPr>
            <p:cNvPr id="99" name="직사각형 91"/>
            <p:cNvSpPr>
              <a:spLocks noChangeArrowheads="1"/>
            </p:cNvSpPr>
            <p:nvPr/>
          </p:nvSpPr>
          <p:spPr bwMode="auto">
            <a:xfrm>
              <a:off x="6622311" y="3370208"/>
              <a:ext cx="476413" cy="306085"/>
            </a:xfrm>
            <a:prstGeom prst="rect">
              <a:avLst/>
            </a:prstGeom>
            <a:noFill/>
            <a:ln w="9525" algn="ctr">
              <a:noFill/>
              <a:round/>
              <a:headEnd/>
              <a:tailEnd/>
            </a:ln>
          </p:spPr>
          <p:txBody>
            <a:bodyPr lIns="36000" tIns="45716" rIns="36000" bIns="45716" anchor="ctr"/>
            <a:lstStyle/>
            <a:p>
              <a:pPr defTabSz="912813"/>
              <a:r>
                <a:rPr lang="en-US" altLang="ko-KR" sz="1400" dirty="0" smtClean="0">
                  <a:latin typeface="Arial" pitchFamily="34" charset="0"/>
                  <a:ea typeface="돋움체" pitchFamily="49" charset="-127"/>
                  <a:cs typeface="Arial" pitchFamily="34" charset="0"/>
                </a:rPr>
                <a:t>51%</a:t>
              </a:r>
              <a:endParaRPr lang="ko-KR" altLang="en-US" sz="1400" dirty="0">
                <a:latin typeface="Arial" pitchFamily="34" charset="0"/>
                <a:ea typeface="돋움체" pitchFamily="49" charset="-127"/>
                <a:cs typeface="Arial" pitchFamily="34" charset="0"/>
              </a:endParaRPr>
            </a:p>
          </p:txBody>
        </p:sp>
        <p:cxnSp>
          <p:nvCxnSpPr>
            <p:cNvPr id="103" name="직선 화살표 연결선 60"/>
            <p:cNvCxnSpPr>
              <a:cxnSpLocks noChangeShapeType="1"/>
              <a:stCxn id="48" idx="1"/>
              <a:endCxn id="45" idx="3"/>
            </p:cNvCxnSpPr>
            <p:nvPr/>
          </p:nvCxnSpPr>
          <p:spPr bwMode="auto">
            <a:xfrm rot="10800000">
              <a:off x="7219186" y="3142364"/>
              <a:ext cx="363940" cy="2439"/>
            </a:xfrm>
            <a:prstGeom prst="straightConnector1">
              <a:avLst/>
            </a:prstGeom>
            <a:noFill/>
            <a:ln w="9525" algn="ctr">
              <a:solidFill>
                <a:srgbClr val="003300"/>
              </a:solidFill>
              <a:round/>
              <a:headEnd/>
              <a:tailEnd type="arrow" w="med" len="med"/>
            </a:ln>
          </p:spPr>
        </p:cxnSp>
        <p:sp>
          <p:nvSpPr>
            <p:cNvPr id="106" name="직사각형 91"/>
            <p:cNvSpPr>
              <a:spLocks noChangeArrowheads="1"/>
            </p:cNvSpPr>
            <p:nvPr/>
          </p:nvSpPr>
          <p:spPr bwMode="auto">
            <a:xfrm>
              <a:off x="7184467" y="2860433"/>
              <a:ext cx="446299" cy="267853"/>
            </a:xfrm>
            <a:prstGeom prst="rect">
              <a:avLst/>
            </a:prstGeom>
            <a:noFill/>
            <a:ln w="9525" algn="ctr">
              <a:noFill/>
              <a:round/>
              <a:headEnd/>
              <a:tailEnd/>
            </a:ln>
          </p:spPr>
          <p:txBody>
            <a:bodyPr lIns="36000" tIns="45716" rIns="36000" bIns="45716" anchor="ctr"/>
            <a:lstStyle/>
            <a:p>
              <a:pPr defTabSz="912813"/>
              <a:r>
                <a:rPr lang="en-US" altLang="ko-KR" sz="1400" dirty="0" smtClean="0">
                  <a:latin typeface="Arial" pitchFamily="34" charset="0"/>
                  <a:ea typeface="돋움체" pitchFamily="49" charset="-127"/>
                  <a:cs typeface="Arial" pitchFamily="34" charset="0"/>
                </a:rPr>
                <a:t>51%</a:t>
              </a:r>
              <a:endParaRPr lang="ko-KR" altLang="en-US" sz="1400" dirty="0">
                <a:latin typeface="Arial" pitchFamily="34" charset="0"/>
                <a:ea typeface="돋움체" pitchFamily="49" charset="-127"/>
                <a:cs typeface="Arial" pitchFamily="34" charset="0"/>
              </a:endParaRPr>
            </a:p>
          </p:txBody>
        </p:sp>
        <p:cxnSp>
          <p:nvCxnSpPr>
            <p:cNvPr id="120" name="직선 화살표 연결선 63"/>
            <p:cNvCxnSpPr>
              <a:cxnSpLocks noChangeShapeType="1"/>
              <a:stCxn id="49" idx="2"/>
              <a:endCxn id="46" idx="0"/>
            </p:cNvCxnSpPr>
            <p:nvPr/>
          </p:nvCxnSpPr>
          <p:spPr bwMode="auto">
            <a:xfrm rot="16200000" flipH="1">
              <a:off x="5009766" y="2704747"/>
              <a:ext cx="448669" cy="5086"/>
            </a:xfrm>
            <a:prstGeom prst="straightConnector1">
              <a:avLst/>
            </a:prstGeom>
            <a:noFill/>
            <a:ln w="9525" algn="ctr">
              <a:solidFill>
                <a:srgbClr val="003300"/>
              </a:solidFill>
              <a:round/>
              <a:headEnd/>
              <a:tailEnd type="arrow" w="med" len="med"/>
            </a:ln>
          </p:spPr>
        </p:cxnSp>
      </p:grpSp>
      <p:cxnSp>
        <p:nvCxnSpPr>
          <p:cNvPr id="108" name="Shape 107"/>
          <p:cNvCxnSpPr/>
          <p:nvPr/>
        </p:nvCxnSpPr>
        <p:spPr>
          <a:xfrm rot="5400000">
            <a:off x="5873288" y="2728462"/>
            <a:ext cx="690378" cy="108316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그룹 37"/>
          <p:cNvGrpSpPr/>
          <p:nvPr/>
        </p:nvGrpSpPr>
        <p:grpSpPr>
          <a:xfrm>
            <a:off x="872715" y="894444"/>
            <a:ext cx="3457404" cy="495299"/>
            <a:chOff x="528001" y="1143002"/>
            <a:chExt cx="3457404" cy="495299"/>
          </a:xfrm>
        </p:grpSpPr>
        <p:sp>
          <p:nvSpPr>
            <p:cNvPr id="39" name="모서리가 둥근 직사각형 38"/>
            <p:cNvSpPr/>
            <p:nvPr/>
          </p:nvSpPr>
          <p:spPr>
            <a:xfrm>
              <a:off x="528001" y="1143002"/>
              <a:ext cx="3457404" cy="495299"/>
            </a:xfrm>
            <a:prstGeom prst="roundRect">
              <a:avLst>
                <a:gd name="adj" fmla="val 50000"/>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dirty="0">
                <a:latin typeface="Arial" pitchFamily="34" charset="0"/>
                <a:cs typeface="Arial" pitchFamily="34" charset="0"/>
              </a:endParaRPr>
            </a:p>
          </p:txBody>
        </p:sp>
        <p:sp>
          <p:nvSpPr>
            <p:cNvPr id="40" name="TextBox 39"/>
            <p:cNvSpPr txBox="1"/>
            <p:nvPr/>
          </p:nvSpPr>
          <p:spPr>
            <a:xfrm>
              <a:off x="683986" y="1175369"/>
              <a:ext cx="3281831" cy="369332"/>
            </a:xfrm>
            <a:prstGeom prst="rect">
              <a:avLst/>
            </a:prstGeom>
            <a:noFill/>
          </p:spPr>
          <p:txBody>
            <a:bodyPr wrap="square" rtlCol="0">
              <a:spAutoFit/>
            </a:bodyPr>
            <a:lstStyle/>
            <a:p>
              <a:pPr lvl="0" fontAlgn="auto" latinLnBrk="0">
                <a:spcBef>
                  <a:spcPts val="0"/>
                </a:spcBef>
                <a:spcAft>
                  <a:spcPts val="0"/>
                </a:spcAft>
                <a:defRPr/>
              </a:pPr>
              <a:r>
                <a:rPr kumimoji="0" lang="en-US" altLang="ko-KR"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Structure of Governance</a:t>
              </a:r>
            </a:p>
          </p:txBody>
        </p:sp>
      </p:grpSp>
      <p:sp>
        <p:nvSpPr>
          <p:cNvPr id="43" name="Text Box 6"/>
          <p:cNvSpPr txBox="1">
            <a:spLocks noChangeArrowheads="1"/>
          </p:cNvSpPr>
          <p:nvPr/>
        </p:nvSpPr>
        <p:spPr bwMode="auto">
          <a:xfrm>
            <a:off x="157130" y="88920"/>
            <a:ext cx="5660524" cy="55399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lvl="0" algn="l">
              <a:defRPr/>
            </a:pPr>
            <a:r>
              <a:rPr lang="en-US" altLang="ko-KR" sz="3000" dirty="0" smtClean="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rPr>
              <a:t>Buying Power Plant in Nigeria</a:t>
            </a:r>
          </a:p>
        </p:txBody>
      </p:sp>
      <p:sp>
        <p:nvSpPr>
          <p:cNvPr id="51" name="직사각형 50"/>
          <p:cNvSpPr/>
          <p:nvPr/>
        </p:nvSpPr>
        <p:spPr>
          <a:xfrm>
            <a:off x="959758" y="4676931"/>
            <a:ext cx="6952343" cy="1888969"/>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buFont typeface="Wingdings" pitchFamily="2" charset="2"/>
              <a:buChar char="§"/>
            </a:pPr>
            <a:r>
              <a:rPr lang="ko-KR" altLang="en-US" sz="1600" dirty="0" smtClean="0">
                <a:solidFill>
                  <a:schemeClr val="tx1"/>
                </a:solidFill>
                <a:latin typeface="Arial" pitchFamily="34" charset="0"/>
                <a:cs typeface="Arial" pitchFamily="34" charset="0"/>
              </a:rPr>
              <a:t> </a:t>
            </a:r>
            <a:r>
              <a:rPr lang="en-US" altLang="ko-KR" sz="1600" dirty="0" smtClean="0">
                <a:solidFill>
                  <a:schemeClr val="tx1"/>
                </a:solidFill>
                <a:latin typeface="Arial" pitchFamily="34" charset="0"/>
                <a:cs typeface="Arial" pitchFamily="34" charset="0"/>
              </a:rPr>
              <a:t>2007 May      : Incorporation of Joint Venture Company KERNL</a:t>
            </a:r>
            <a:endParaRPr lang="ko-KR" altLang="en-US" sz="1600" dirty="0" smtClean="0">
              <a:solidFill>
                <a:schemeClr val="tx1"/>
              </a:solidFill>
              <a:latin typeface="Arial" pitchFamily="34" charset="0"/>
              <a:cs typeface="Arial" pitchFamily="34" charset="0"/>
            </a:endParaRPr>
          </a:p>
          <a:p>
            <a:pPr algn="l">
              <a:lnSpc>
                <a:spcPct val="110000"/>
              </a:lnSpc>
              <a:buFont typeface="Wingdings" pitchFamily="2" charset="2"/>
              <a:buChar char="§"/>
            </a:pPr>
            <a:r>
              <a:rPr lang="ko-KR" altLang="en-US" sz="1600" dirty="0" smtClean="0">
                <a:solidFill>
                  <a:schemeClr val="tx1"/>
                </a:solidFill>
                <a:latin typeface="Arial" pitchFamily="34" charset="0"/>
                <a:cs typeface="Arial" pitchFamily="34" charset="0"/>
              </a:rPr>
              <a:t> </a:t>
            </a:r>
            <a:r>
              <a:rPr lang="en-US" altLang="ko-KR" sz="1600" dirty="0" smtClean="0">
                <a:solidFill>
                  <a:schemeClr val="tx1"/>
                </a:solidFill>
                <a:latin typeface="Arial" pitchFamily="34" charset="0"/>
                <a:cs typeface="Arial" pitchFamily="34" charset="0"/>
              </a:rPr>
              <a:t>2007 May      : Contract signing Between KERNL ↔ </a:t>
            </a:r>
          </a:p>
          <a:p>
            <a:pPr algn="l">
              <a:lnSpc>
                <a:spcPct val="110000"/>
              </a:lnSpc>
            </a:pPr>
            <a:r>
              <a:rPr lang="en-US" altLang="ko-KR" sz="1600" dirty="0" smtClean="0">
                <a:solidFill>
                  <a:schemeClr val="tx1"/>
                </a:solidFill>
                <a:latin typeface="Arial" pitchFamily="34" charset="0"/>
                <a:cs typeface="Arial" pitchFamily="34" charset="0"/>
              </a:rPr>
              <a:t> </a:t>
            </a:r>
            <a:r>
              <a:rPr lang="en-US" altLang="ko-KR" sz="1600" dirty="0" smtClean="0">
                <a:solidFill>
                  <a:schemeClr val="tx1"/>
                </a:solidFill>
                <a:latin typeface="Arial" pitchFamily="34" charset="0"/>
                <a:cs typeface="Arial" pitchFamily="34" charset="0"/>
              </a:rPr>
              <a:t>    </a:t>
            </a:r>
            <a:r>
              <a:rPr lang="en-US" altLang="ko-KR" sz="1600" dirty="0" smtClean="0">
                <a:solidFill>
                  <a:schemeClr val="tx1"/>
                </a:solidFill>
                <a:latin typeface="Arial" pitchFamily="34" charset="0"/>
                <a:cs typeface="Arial" pitchFamily="34" charset="0"/>
              </a:rPr>
              <a:t>                      </a:t>
            </a:r>
            <a:r>
              <a:rPr lang="en-US" altLang="ko-KR" sz="1600" dirty="0" smtClean="0">
                <a:solidFill>
                  <a:schemeClr val="tx1"/>
                </a:solidFill>
                <a:latin typeface="Arial" pitchFamily="34" charset="0"/>
                <a:cs typeface="Arial" pitchFamily="34" charset="0"/>
              </a:rPr>
              <a:t>Bureau of Public Enterprises(BPE)</a:t>
            </a:r>
          </a:p>
          <a:p>
            <a:pPr algn="l">
              <a:lnSpc>
                <a:spcPct val="110000"/>
              </a:lnSpc>
              <a:buFont typeface="Wingdings" pitchFamily="2" charset="2"/>
              <a:buChar char="§"/>
            </a:pPr>
            <a:r>
              <a:rPr lang="ko-KR" altLang="en-US" sz="1600" dirty="0" smtClean="0">
                <a:solidFill>
                  <a:schemeClr val="tx1"/>
                </a:solidFill>
                <a:latin typeface="Arial" pitchFamily="34" charset="0"/>
                <a:cs typeface="Arial" pitchFamily="34" charset="0"/>
              </a:rPr>
              <a:t> </a:t>
            </a:r>
            <a:r>
              <a:rPr lang="en-US" altLang="ko-KR" sz="1600" dirty="0" smtClean="0">
                <a:solidFill>
                  <a:schemeClr val="tx1"/>
                </a:solidFill>
                <a:latin typeface="Arial" pitchFamily="34" charset="0"/>
                <a:cs typeface="Arial" pitchFamily="34" charset="0"/>
              </a:rPr>
              <a:t>2007 August : TSA between KEPCO↔KERNL</a:t>
            </a:r>
            <a:endParaRPr lang="ko-KR" altLang="en-US" sz="1600" dirty="0" smtClean="0">
              <a:solidFill>
                <a:schemeClr val="tx1"/>
              </a:solidFill>
              <a:latin typeface="Arial" pitchFamily="34" charset="0"/>
              <a:cs typeface="Arial" pitchFamily="34" charset="0"/>
            </a:endParaRPr>
          </a:p>
          <a:p>
            <a:pPr algn="l">
              <a:lnSpc>
                <a:spcPct val="110000"/>
              </a:lnSpc>
              <a:buFont typeface="Wingdings" pitchFamily="2" charset="2"/>
              <a:buChar char="§"/>
            </a:pPr>
            <a:r>
              <a:rPr lang="ko-KR" altLang="en-US" sz="1600" dirty="0" smtClean="0">
                <a:solidFill>
                  <a:schemeClr val="tx1"/>
                </a:solidFill>
                <a:latin typeface="Arial" pitchFamily="34" charset="0"/>
                <a:cs typeface="Arial" pitchFamily="34" charset="0"/>
              </a:rPr>
              <a:t> </a:t>
            </a:r>
            <a:r>
              <a:rPr lang="en-US" altLang="ko-KR" sz="1600" dirty="0" smtClean="0">
                <a:solidFill>
                  <a:schemeClr val="tx1"/>
                </a:solidFill>
                <a:latin typeface="Arial" pitchFamily="34" charset="0"/>
                <a:cs typeface="Arial" pitchFamily="34" charset="0"/>
              </a:rPr>
              <a:t>2008~2009    : Interruption due to change in privatization policy</a:t>
            </a:r>
          </a:p>
          <a:p>
            <a:pPr algn="l">
              <a:lnSpc>
                <a:spcPct val="110000"/>
              </a:lnSpc>
              <a:buFont typeface="Wingdings" pitchFamily="2" charset="2"/>
              <a:buChar char="§"/>
            </a:pPr>
            <a:r>
              <a:rPr lang="ko-KR" altLang="en-US" sz="1600" dirty="0" smtClean="0">
                <a:solidFill>
                  <a:schemeClr val="tx1"/>
                </a:solidFill>
                <a:latin typeface="Arial" pitchFamily="34" charset="0"/>
                <a:cs typeface="Arial" pitchFamily="34" charset="0"/>
              </a:rPr>
              <a:t> </a:t>
            </a:r>
            <a:r>
              <a:rPr lang="en-US" altLang="ko-KR" sz="1600" dirty="0" smtClean="0">
                <a:solidFill>
                  <a:schemeClr val="tx1"/>
                </a:solidFill>
                <a:latin typeface="Arial" pitchFamily="34" charset="0"/>
                <a:cs typeface="Arial" pitchFamily="34" charset="0"/>
              </a:rPr>
              <a:t>2010 May      : Resumption of buying power plant</a:t>
            </a:r>
            <a:r>
              <a:rPr lang="ko-KR" altLang="en-US" sz="1600" dirty="0" smtClean="0">
                <a:solidFill>
                  <a:schemeClr val="tx1"/>
                </a:solidFill>
                <a:latin typeface="Arial" pitchFamily="34" charset="0"/>
                <a:cs typeface="Arial" pitchFamily="34" charset="0"/>
              </a:rPr>
              <a:t> </a:t>
            </a:r>
            <a:endParaRPr lang="en-US" altLang="ko-KR" sz="1600" dirty="0" smtClean="0">
              <a:solidFill>
                <a:schemeClr val="tx1"/>
              </a:solidFill>
              <a:latin typeface="Arial" pitchFamily="34" charset="0"/>
              <a:cs typeface="Arial" pitchFamily="34" charset="0"/>
            </a:endParaRPr>
          </a:p>
          <a:p>
            <a:pPr algn="l">
              <a:lnSpc>
                <a:spcPct val="110000"/>
              </a:lnSpc>
              <a:buFont typeface="Wingdings" pitchFamily="2" charset="2"/>
              <a:buChar char="§"/>
            </a:pPr>
            <a:r>
              <a:rPr lang="ko-KR" altLang="en-US" sz="1600" dirty="0" smtClean="0">
                <a:solidFill>
                  <a:srgbClr val="0000CC"/>
                </a:solidFill>
                <a:latin typeface="Arial" pitchFamily="34" charset="0"/>
                <a:cs typeface="Arial" pitchFamily="34" charset="0"/>
              </a:rPr>
              <a:t> </a:t>
            </a:r>
            <a:r>
              <a:rPr lang="en-US" altLang="ko-KR" sz="1600" dirty="0" smtClean="0">
                <a:solidFill>
                  <a:srgbClr val="0000CC"/>
                </a:solidFill>
                <a:latin typeface="Arial" pitchFamily="34" charset="0"/>
                <a:cs typeface="Arial" pitchFamily="34" charset="0"/>
              </a:rPr>
              <a:t>2011 July      : Signing of PPA, GSA</a:t>
            </a:r>
            <a:endParaRPr lang="ko-KR" altLang="en-US" sz="1600" dirty="0" smtClean="0">
              <a:solidFill>
                <a:srgbClr val="0000CC"/>
              </a:solidFill>
              <a:latin typeface="Arial" pitchFamily="34" charset="0"/>
              <a:cs typeface="Arial" pitchFamily="34" charset="0"/>
            </a:endParaRPr>
          </a:p>
        </p:txBody>
      </p:sp>
      <p:grpSp>
        <p:nvGrpSpPr>
          <p:cNvPr id="52" name="그룹 51"/>
          <p:cNvGrpSpPr/>
          <p:nvPr/>
        </p:nvGrpSpPr>
        <p:grpSpPr>
          <a:xfrm>
            <a:off x="914400" y="4118164"/>
            <a:ext cx="3457404" cy="495299"/>
            <a:chOff x="528001" y="1143002"/>
            <a:chExt cx="3457404" cy="495299"/>
          </a:xfrm>
        </p:grpSpPr>
        <p:sp>
          <p:nvSpPr>
            <p:cNvPr id="55" name="모서리가 둥근 직사각형 54"/>
            <p:cNvSpPr/>
            <p:nvPr/>
          </p:nvSpPr>
          <p:spPr>
            <a:xfrm>
              <a:off x="528001" y="1143002"/>
              <a:ext cx="3457404" cy="495299"/>
            </a:xfrm>
            <a:prstGeom prst="roundRect">
              <a:avLst>
                <a:gd name="adj" fmla="val 50000"/>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dirty="0">
                <a:latin typeface="Arial" pitchFamily="34" charset="0"/>
                <a:cs typeface="Arial" pitchFamily="34" charset="0"/>
              </a:endParaRPr>
            </a:p>
          </p:txBody>
        </p:sp>
        <p:sp>
          <p:nvSpPr>
            <p:cNvPr id="56" name="TextBox 55"/>
            <p:cNvSpPr txBox="1"/>
            <p:nvPr/>
          </p:nvSpPr>
          <p:spPr>
            <a:xfrm>
              <a:off x="1075282" y="1175369"/>
              <a:ext cx="1813318" cy="369332"/>
            </a:xfrm>
            <a:prstGeom prst="rect">
              <a:avLst/>
            </a:prstGeom>
            <a:noFill/>
          </p:spPr>
          <p:txBody>
            <a:bodyPr wrap="none" rtlCol="0">
              <a:spAutoFit/>
            </a:bodyPr>
            <a:lstStyle/>
            <a:p>
              <a:pPr lvl="0" fontAlgn="auto" latinLnBrk="0">
                <a:spcBef>
                  <a:spcPts val="0"/>
                </a:spcBef>
                <a:spcAft>
                  <a:spcPts val="0"/>
                </a:spcAft>
                <a:defRPr/>
              </a:pPr>
              <a:r>
                <a:rPr kumimoji="0" lang="en-US" altLang="ko-KR"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Time Schedule</a:t>
              </a:r>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112"/>
          <p:cNvGrpSpPr>
            <a:grpSpLocks/>
          </p:cNvGrpSpPr>
          <p:nvPr/>
        </p:nvGrpSpPr>
        <p:grpSpPr bwMode="auto">
          <a:xfrm>
            <a:off x="509588" y="1179514"/>
            <a:ext cx="8880475" cy="823458"/>
            <a:chOff x="176" y="581"/>
            <a:chExt cx="5881" cy="763"/>
          </a:xfrm>
        </p:grpSpPr>
        <p:pic>
          <p:nvPicPr>
            <p:cNvPr id="68" name="Picture 109"/>
            <p:cNvPicPr>
              <a:picLocks noChangeAspect="1" noChangeArrowheads="1"/>
            </p:cNvPicPr>
            <p:nvPr/>
          </p:nvPicPr>
          <p:blipFill>
            <a:blip r:embed="rId2" cstate="print"/>
            <a:srcRect/>
            <a:stretch>
              <a:fillRect/>
            </a:stretch>
          </p:blipFill>
          <p:spPr bwMode="auto">
            <a:xfrm>
              <a:off x="176" y="581"/>
              <a:ext cx="5881" cy="763"/>
            </a:xfrm>
            <a:prstGeom prst="rect">
              <a:avLst/>
            </a:prstGeom>
            <a:noFill/>
            <a:ln w="9525">
              <a:noFill/>
              <a:miter lim="800000"/>
              <a:headEnd/>
              <a:tailEnd/>
            </a:ln>
          </p:spPr>
        </p:pic>
        <p:sp>
          <p:nvSpPr>
            <p:cNvPr id="69" name="Rectangle 110"/>
            <p:cNvSpPr>
              <a:spLocks noChangeArrowheads="1"/>
            </p:cNvSpPr>
            <p:nvPr/>
          </p:nvSpPr>
          <p:spPr bwMode="auto">
            <a:xfrm>
              <a:off x="382" y="591"/>
              <a:ext cx="5500" cy="694"/>
            </a:xfrm>
            <a:prstGeom prst="rect">
              <a:avLst/>
            </a:prstGeom>
            <a:solidFill>
              <a:schemeClr val="bg1"/>
            </a:solidFill>
            <a:ln w="9525">
              <a:noFill/>
              <a:miter lim="800000"/>
              <a:headEnd/>
              <a:tailEnd/>
            </a:ln>
          </p:spPr>
          <p:txBody>
            <a:bodyPr wrap="none" anchor="ctr"/>
            <a:lstStyle/>
            <a:p>
              <a:endParaRPr lang="ko-KR" altLang="en-US" sz="1300" dirty="0">
                <a:latin typeface="Times New Roman" pitchFamily="18" charset="0"/>
                <a:cs typeface="Times New Roman" pitchFamily="18" charset="0"/>
              </a:endParaRPr>
            </a:p>
          </p:txBody>
        </p:sp>
      </p:grpSp>
      <p:sp>
        <p:nvSpPr>
          <p:cNvPr id="70" name="직사각형 69"/>
          <p:cNvSpPr/>
          <p:nvPr/>
        </p:nvSpPr>
        <p:spPr>
          <a:xfrm>
            <a:off x="464457" y="2670629"/>
            <a:ext cx="8998858" cy="41801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71" name="그룹 1448"/>
          <p:cNvGrpSpPr>
            <a:grpSpLocks/>
          </p:cNvGrpSpPr>
          <p:nvPr/>
        </p:nvGrpSpPr>
        <p:grpSpPr bwMode="auto">
          <a:xfrm>
            <a:off x="523875" y="2514590"/>
            <a:ext cx="9215438" cy="4786313"/>
            <a:chOff x="38100" y="238125"/>
            <a:chExt cx="10544212" cy="6991350"/>
          </a:xfrm>
        </p:grpSpPr>
        <p:sp>
          <p:nvSpPr>
            <p:cNvPr id="72" name="Freeform 67"/>
            <p:cNvSpPr>
              <a:spLocks/>
            </p:cNvSpPr>
            <p:nvPr/>
          </p:nvSpPr>
          <p:spPr bwMode="auto">
            <a:xfrm>
              <a:off x="5429250" y="5219700"/>
              <a:ext cx="3409950" cy="1971675"/>
            </a:xfrm>
            <a:custGeom>
              <a:avLst/>
              <a:gdLst>
                <a:gd name="T0" fmla="*/ 2147483647 w 2153"/>
                <a:gd name="T1" fmla="*/ 2147483647 h 929"/>
                <a:gd name="T2" fmla="*/ 2147483647 w 2153"/>
                <a:gd name="T3" fmla="*/ 2147483647 h 929"/>
                <a:gd name="T4" fmla="*/ 2147483647 w 2153"/>
                <a:gd name="T5" fmla="*/ 2147483647 h 929"/>
                <a:gd name="T6" fmla="*/ 2147483647 w 2153"/>
                <a:gd name="T7" fmla="*/ 2147483647 h 929"/>
                <a:gd name="T8" fmla="*/ 2147483647 w 2153"/>
                <a:gd name="T9" fmla="*/ 2147483647 h 929"/>
                <a:gd name="T10" fmla="*/ 2147483647 w 2153"/>
                <a:gd name="T11" fmla="*/ 2147483647 h 929"/>
                <a:gd name="T12" fmla="*/ 2147483647 w 2153"/>
                <a:gd name="T13" fmla="*/ 2147483647 h 929"/>
                <a:gd name="T14" fmla="*/ 2147483647 w 2153"/>
                <a:gd name="T15" fmla="*/ 2147483647 h 929"/>
                <a:gd name="T16" fmla="*/ 2147483647 w 2153"/>
                <a:gd name="T17" fmla="*/ 2147483647 h 929"/>
                <a:gd name="T18" fmla="*/ 2147483647 w 2153"/>
                <a:gd name="T19" fmla="*/ 2147483647 h 929"/>
                <a:gd name="T20" fmla="*/ 2147483647 w 2153"/>
                <a:gd name="T21" fmla="*/ 2147483647 h 929"/>
                <a:gd name="T22" fmla="*/ 2147483647 w 2153"/>
                <a:gd name="T23" fmla="*/ 2147483647 h 929"/>
                <a:gd name="T24" fmla="*/ 2147483647 w 2153"/>
                <a:gd name="T25" fmla="*/ 2147483647 h 929"/>
                <a:gd name="T26" fmla="*/ 2147483647 w 2153"/>
                <a:gd name="T27" fmla="*/ 2147483647 h 929"/>
                <a:gd name="T28" fmla="*/ 2147483647 w 2153"/>
                <a:gd name="T29" fmla="*/ 2147483647 h 929"/>
                <a:gd name="T30" fmla="*/ 2147483647 w 2153"/>
                <a:gd name="T31" fmla="*/ 2147483647 h 929"/>
                <a:gd name="T32" fmla="*/ 2147483647 w 2153"/>
                <a:gd name="T33" fmla="*/ 0 h 929"/>
                <a:gd name="T34" fmla="*/ 2147483647 w 2153"/>
                <a:gd name="T35" fmla="*/ 2147483647 h 929"/>
                <a:gd name="T36" fmla="*/ 2147483647 w 2153"/>
                <a:gd name="T37" fmla="*/ 2147483647 h 929"/>
                <a:gd name="T38" fmla="*/ 2147483647 w 2153"/>
                <a:gd name="T39" fmla="*/ 2147483647 h 929"/>
                <a:gd name="T40" fmla="*/ 2147483647 w 2153"/>
                <a:gd name="T41" fmla="*/ 2147483647 h 929"/>
                <a:gd name="T42" fmla="*/ 2147483647 w 2153"/>
                <a:gd name="T43" fmla="*/ 2147483647 h 929"/>
                <a:gd name="T44" fmla="*/ 2147483647 w 2153"/>
                <a:gd name="T45" fmla="*/ 2147483647 h 929"/>
                <a:gd name="T46" fmla="*/ 2147483647 w 2153"/>
                <a:gd name="T47" fmla="*/ 2147483647 h 929"/>
                <a:gd name="T48" fmla="*/ 2147483647 w 2153"/>
                <a:gd name="T49" fmla="*/ 2147483647 h 929"/>
                <a:gd name="T50" fmla="*/ 2147483647 w 2153"/>
                <a:gd name="T51" fmla="*/ 2147483647 h 929"/>
                <a:gd name="T52" fmla="*/ 2147483647 w 2153"/>
                <a:gd name="T53" fmla="*/ 2147483647 h 929"/>
                <a:gd name="T54" fmla="*/ 2147483647 w 2153"/>
                <a:gd name="T55" fmla="*/ 2147483647 h 929"/>
                <a:gd name="T56" fmla="*/ 2147483647 w 2153"/>
                <a:gd name="T57" fmla="*/ 2147483647 h 929"/>
                <a:gd name="T58" fmla="*/ 2147483647 w 2153"/>
                <a:gd name="T59" fmla="*/ 2147483647 h 929"/>
                <a:gd name="T60" fmla="*/ 2147483647 w 2153"/>
                <a:gd name="T61" fmla="*/ 2147483647 h 929"/>
                <a:gd name="T62" fmla="*/ 2147483647 w 2153"/>
                <a:gd name="T63" fmla="*/ 2147483647 h 929"/>
                <a:gd name="T64" fmla="*/ 2147483647 w 2153"/>
                <a:gd name="T65" fmla="*/ 2147483647 h 929"/>
                <a:gd name="T66" fmla="*/ 2147483647 w 2153"/>
                <a:gd name="T67" fmla="*/ 2147483647 h 929"/>
                <a:gd name="T68" fmla="*/ 2147483647 w 2153"/>
                <a:gd name="T69" fmla="*/ 2147483647 h 929"/>
                <a:gd name="T70" fmla="*/ 2147483647 w 2153"/>
                <a:gd name="T71" fmla="*/ 2147483647 h 929"/>
                <a:gd name="T72" fmla="*/ 2147483647 w 2153"/>
                <a:gd name="T73" fmla="*/ 2147483647 h 929"/>
                <a:gd name="T74" fmla="*/ 2147483647 w 2153"/>
                <a:gd name="T75" fmla="*/ 2147483647 h 929"/>
                <a:gd name="T76" fmla="*/ 2147483647 w 2153"/>
                <a:gd name="T77" fmla="*/ 2147483647 h 929"/>
                <a:gd name="T78" fmla="*/ 2147483647 w 2153"/>
                <a:gd name="T79" fmla="*/ 2147483647 h 929"/>
                <a:gd name="T80" fmla="*/ 2147483647 w 2153"/>
                <a:gd name="T81" fmla="*/ 2147483647 h 929"/>
                <a:gd name="T82" fmla="*/ 2147483647 w 2153"/>
                <a:gd name="T83" fmla="*/ 2147483647 h 929"/>
                <a:gd name="T84" fmla="*/ 2147483647 w 2153"/>
                <a:gd name="T85" fmla="*/ 2147483647 h 929"/>
                <a:gd name="T86" fmla="*/ 2147483647 w 2153"/>
                <a:gd name="T87" fmla="*/ 2147483647 h 929"/>
                <a:gd name="T88" fmla="*/ 2147483647 w 2153"/>
                <a:gd name="T89" fmla="*/ 2147483647 h 929"/>
                <a:gd name="T90" fmla="*/ 2147483647 w 2153"/>
                <a:gd name="T91" fmla="*/ 2147483647 h 929"/>
                <a:gd name="T92" fmla="*/ 2147483647 w 2153"/>
                <a:gd name="T93" fmla="*/ 2147483647 h 929"/>
                <a:gd name="T94" fmla="*/ 2147483647 w 2153"/>
                <a:gd name="T95" fmla="*/ 2147483647 h 929"/>
                <a:gd name="T96" fmla="*/ 2147483647 w 2153"/>
                <a:gd name="T97" fmla="*/ 2147483647 h 929"/>
                <a:gd name="T98" fmla="*/ 2147483647 w 2153"/>
                <a:gd name="T99" fmla="*/ 2147483647 h 929"/>
                <a:gd name="T100" fmla="*/ 2147483647 w 2153"/>
                <a:gd name="T101" fmla="*/ 2147483647 h 929"/>
                <a:gd name="T102" fmla="*/ 2147483647 w 2153"/>
                <a:gd name="T103" fmla="*/ 2147483647 h 929"/>
                <a:gd name="T104" fmla="*/ 2147483647 w 2153"/>
                <a:gd name="T105" fmla="*/ 2147483647 h 929"/>
                <a:gd name="T106" fmla="*/ 2147483647 w 2153"/>
                <a:gd name="T107" fmla="*/ 2147483647 h 929"/>
                <a:gd name="T108" fmla="*/ 2147483647 w 2153"/>
                <a:gd name="T109" fmla="*/ 2147483647 h 929"/>
                <a:gd name="T110" fmla="*/ 2147483647 w 2153"/>
                <a:gd name="T111" fmla="*/ 2147483647 h 929"/>
                <a:gd name="T112" fmla="*/ 2147483647 w 2153"/>
                <a:gd name="T113" fmla="*/ 2147483647 h 929"/>
                <a:gd name="T114" fmla="*/ 2147483647 w 2153"/>
                <a:gd name="T115" fmla="*/ 2147483647 h 929"/>
                <a:gd name="T116" fmla="*/ 2147483647 w 2153"/>
                <a:gd name="T117" fmla="*/ 2147483647 h 929"/>
                <a:gd name="T118" fmla="*/ 2147483647 w 2153"/>
                <a:gd name="T119" fmla="*/ 2147483647 h 929"/>
                <a:gd name="T120" fmla="*/ 2147483647 w 2153"/>
                <a:gd name="T121" fmla="*/ 2147483647 h 929"/>
                <a:gd name="T122" fmla="*/ 2147483647 w 2153"/>
                <a:gd name="T123" fmla="*/ 2147483647 h 9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53"/>
                <a:gd name="T187" fmla="*/ 0 h 929"/>
                <a:gd name="T188" fmla="*/ 2153 w 2153"/>
                <a:gd name="T189" fmla="*/ 929 h 9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53" h="929">
                  <a:moveTo>
                    <a:pt x="0" y="224"/>
                  </a:moveTo>
                  <a:lnTo>
                    <a:pt x="24" y="224"/>
                  </a:lnTo>
                  <a:lnTo>
                    <a:pt x="32" y="200"/>
                  </a:lnTo>
                  <a:lnTo>
                    <a:pt x="56" y="200"/>
                  </a:lnTo>
                  <a:lnTo>
                    <a:pt x="80" y="192"/>
                  </a:lnTo>
                  <a:lnTo>
                    <a:pt x="104" y="176"/>
                  </a:lnTo>
                  <a:lnTo>
                    <a:pt x="128" y="160"/>
                  </a:lnTo>
                  <a:lnTo>
                    <a:pt x="152" y="152"/>
                  </a:lnTo>
                  <a:lnTo>
                    <a:pt x="176" y="144"/>
                  </a:lnTo>
                  <a:lnTo>
                    <a:pt x="200" y="128"/>
                  </a:lnTo>
                  <a:lnTo>
                    <a:pt x="240" y="128"/>
                  </a:lnTo>
                  <a:lnTo>
                    <a:pt x="264" y="120"/>
                  </a:lnTo>
                  <a:lnTo>
                    <a:pt x="288" y="128"/>
                  </a:lnTo>
                  <a:lnTo>
                    <a:pt x="312" y="128"/>
                  </a:lnTo>
                  <a:lnTo>
                    <a:pt x="312" y="104"/>
                  </a:lnTo>
                  <a:lnTo>
                    <a:pt x="336" y="104"/>
                  </a:lnTo>
                  <a:lnTo>
                    <a:pt x="368" y="104"/>
                  </a:lnTo>
                  <a:lnTo>
                    <a:pt x="392" y="88"/>
                  </a:lnTo>
                  <a:lnTo>
                    <a:pt x="416" y="80"/>
                  </a:lnTo>
                  <a:lnTo>
                    <a:pt x="440" y="80"/>
                  </a:lnTo>
                  <a:lnTo>
                    <a:pt x="448" y="56"/>
                  </a:lnTo>
                  <a:lnTo>
                    <a:pt x="472" y="48"/>
                  </a:lnTo>
                  <a:lnTo>
                    <a:pt x="496" y="48"/>
                  </a:lnTo>
                  <a:lnTo>
                    <a:pt x="520" y="40"/>
                  </a:lnTo>
                  <a:lnTo>
                    <a:pt x="552" y="40"/>
                  </a:lnTo>
                  <a:lnTo>
                    <a:pt x="576" y="32"/>
                  </a:lnTo>
                  <a:lnTo>
                    <a:pt x="616" y="32"/>
                  </a:lnTo>
                  <a:lnTo>
                    <a:pt x="640" y="16"/>
                  </a:lnTo>
                  <a:lnTo>
                    <a:pt x="664" y="16"/>
                  </a:lnTo>
                  <a:lnTo>
                    <a:pt x="688" y="16"/>
                  </a:lnTo>
                  <a:lnTo>
                    <a:pt x="712" y="8"/>
                  </a:lnTo>
                  <a:lnTo>
                    <a:pt x="736" y="8"/>
                  </a:lnTo>
                  <a:lnTo>
                    <a:pt x="768" y="0"/>
                  </a:lnTo>
                  <a:lnTo>
                    <a:pt x="792" y="0"/>
                  </a:lnTo>
                  <a:lnTo>
                    <a:pt x="816" y="8"/>
                  </a:lnTo>
                  <a:lnTo>
                    <a:pt x="840" y="16"/>
                  </a:lnTo>
                  <a:lnTo>
                    <a:pt x="864" y="32"/>
                  </a:lnTo>
                  <a:lnTo>
                    <a:pt x="904" y="16"/>
                  </a:lnTo>
                  <a:lnTo>
                    <a:pt x="920" y="24"/>
                  </a:lnTo>
                  <a:lnTo>
                    <a:pt x="920" y="8"/>
                  </a:lnTo>
                  <a:lnTo>
                    <a:pt x="968" y="32"/>
                  </a:lnTo>
                  <a:lnTo>
                    <a:pt x="1008" y="32"/>
                  </a:lnTo>
                  <a:lnTo>
                    <a:pt x="1032" y="32"/>
                  </a:lnTo>
                  <a:lnTo>
                    <a:pt x="1056" y="24"/>
                  </a:lnTo>
                  <a:lnTo>
                    <a:pt x="1072" y="48"/>
                  </a:lnTo>
                  <a:lnTo>
                    <a:pt x="1096" y="56"/>
                  </a:lnTo>
                  <a:lnTo>
                    <a:pt x="1112" y="80"/>
                  </a:lnTo>
                  <a:lnTo>
                    <a:pt x="1136" y="104"/>
                  </a:lnTo>
                  <a:lnTo>
                    <a:pt x="1152" y="128"/>
                  </a:lnTo>
                  <a:lnTo>
                    <a:pt x="1152" y="152"/>
                  </a:lnTo>
                  <a:lnTo>
                    <a:pt x="1152" y="176"/>
                  </a:lnTo>
                  <a:lnTo>
                    <a:pt x="1176" y="192"/>
                  </a:lnTo>
                  <a:lnTo>
                    <a:pt x="1176" y="216"/>
                  </a:lnTo>
                  <a:lnTo>
                    <a:pt x="1192" y="240"/>
                  </a:lnTo>
                  <a:lnTo>
                    <a:pt x="1216" y="240"/>
                  </a:lnTo>
                  <a:lnTo>
                    <a:pt x="1240" y="240"/>
                  </a:lnTo>
                  <a:lnTo>
                    <a:pt x="1264" y="240"/>
                  </a:lnTo>
                  <a:lnTo>
                    <a:pt x="1272" y="264"/>
                  </a:lnTo>
                  <a:lnTo>
                    <a:pt x="1272" y="288"/>
                  </a:lnTo>
                  <a:lnTo>
                    <a:pt x="1264" y="312"/>
                  </a:lnTo>
                  <a:lnTo>
                    <a:pt x="1256" y="336"/>
                  </a:lnTo>
                  <a:lnTo>
                    <a:pt x="1256" y="360"/>
                  </a:lnTo>
                  <a:lnTo>
                    <a:pt x="1280" y="384"/>
                  </a:lnTo>
                  <a:lnTo>
                    <a:pt x="1288" y="408"/>
                  </a:lnTo>
                  <a:lnTo>
                    <a:pt x="1312" y="424"/>
                  </a:lnTo>
                  <a:lnTo>
                    <a:pt x="1336" y="432"/>
                  </a:lnTo>
                  <a:lnTo>
                    <a:pt x="1352" y="408"/>
                  </a:lnTo>
                  <a:lnTo>
                    <a:pt x="1352" y="432"/>
                  </a:lnTo>
                  <a:lnTo>
                    <a:pt x="1352" y="456"/>
                  </a:lnTo>
                  <a:lnTo>
                    <a:pt x="1376" y="472"/>
                  </a:lnTo>
                  <a:lnTo>
                    <a:pt x="1400" y="464"/>
                  </a:lnTo>
                  <a:lnTo>
                    <a:pt x="1424" y="456"/>
                  </a:lnTo>
                  <a:lnTo>
                    <a:pt x="1448" y="456"/>
                  </a:lnTo>
                  <a:lnTo>
                    <a:pt x="1464" y="480"/>
                  </a:lnTo>
                  <a:lnTo>
                    <a:pt x="1480" y="504"/>
                  </a:lnTo>
                  <a:lnTo>
                    <a:pt x="1504" y="520"/>
                  </a:lnTo>
                  <a:lnTo>
                    <a:pt x="1528" y="512"/>
                  </a:lnTo>
                  <a:lnTo>
                    <a:pt x="1536" y="488"/>
                  </a:lnTo>
                  <a:lnTo>
                    <a:pt x="1552" y="464"/>
                  </a:lnTo>
                  <a:lnTo>
                    <a:pt x="1576" y="448"/>
                  </a:lnTo>
                  <a:lnTo>
                    <a:pt x="1600" y="432"/>
                  </a:lnTo>
                  <a:lnTo>
                    <a:pt x="1624" y="448"/>
                  </a:lnTo>
                  <a:lnTo>
                    <a:pt x="1640" y="472"/>
                  </a:lnTo>
                  <a:lnTo>
                    <a:pt x="1680" y="480"/>
                  </a:lnTo>
                  <a:lnTo>
                    <a:pt x="1712" y="496"/>
                  </a:lnTo>
                  <a:lnTo>
                    <a:pt x="1736" y="488"/>
                  </a:lnTo>
                  <a:lnTo>
                    <a:pt x="1768" y="488"/>
                  </a:lnTo>
                  <a:lnTo>
                    <a:pt x="1792" y="480"/>
                  </a:lnTo>
                  <a:lnTo>
                    <a:pt x="1800" y="456"/>
                  </a:lnTo>
                  <a:lnTo>
                    <a:pt x="1792" y="432"/>
                  </a:lnTo>
                  <a:lnTo>
                    <a:pt x="1784" y="408"/>
                  </a:lnTo>
                  <a:lnTo>
                    <a:pt x="1824" y="400"/>
                  </a:lnTo>
                  <a:lnTo>
                    <a:pt x="1856" y="400"/>
                  </a:lnTo>
                  <a:lnTo>
                    <a:pt x="1880" y="424"/>
                  </a:lnTo>
                  <a:lnTo>
                    <a:pt x="1904" y="432"/>
                  </a:lnTo>
                  <a:lnTo>
                    <a:pt x="1920" y="456"/>
                  </a:lnTo>
                  <a:lnTo>
                    <a:pt x="1944" y="464"/>
                  </a:lnTo>
                  <a:lnTo>
                    <a:pt x="1976" y="464"/>
                  </a:lnTo>
                  <a:lnTo>
                    <a:pt x="1952" y="480"/>
                  </a:lnTo>
                  <a:lnTo>
                    <a:pt x="1920" y="488"/>
                  </a:lnTo>
                  <a:lnTo>
                    <a:pt x="1912" y="512"/>
                  </a:lnTo>
                  <a:lnTo>
                    <a:pt x="1936" y="528"/>
                  </a:lnTo>
                  <a:lnTo>
                    <a:pt x="1936" y="552"/>
                  </a:lnTo>
                  <a:lnTo>
                    <a:pt x="1936" y="576"/>
                  </a:lnTo>
                  <a:lnTo>
                    <a:pt x="1936" y="600"/>
                  </a:lnTo>
                  <a:lnTo>
                    <a:pt x="1960" y="600"/>
                  </a:lnTo>
                  <a:lnTo>
                    <a:pt x="1984" y="600"/>
                  </a:lnTo>
                  <a:lnTo>
                    <a:pt x="2008" y="608"/>
                  </a:lnTo>
                  <a:lnTo>
                    <a:pt x="2040" y="624"/>
                  </a:lnTo>
                  <a:lnTo>
                    <a:pt x="2064" y="624"/>
                  </a:lnTo>
                  <a:lnTo>
                    <a:pt x="2088" y="640"/>
                  </a:lnTo>
                  <a:lnTo>
                    <a:pt x="2112" y="656"/>
                  </a:lnTo>
                  <a:lnTo>
                    <a:pt x="2088" y="656"/>
                  </a:lnTo>
                  <a:lnTo>
                    <a:pt x="2080" y="680"/>
                  </a:lnTo>
                  <a:lnTo>
                    <a:pt x="2080" y="704"/>
                  </a:lnTo>
                  <a:lnTo>
                    <a:pt x="2080" y="728"/>
                  </a:lnTo>
                  <a:lnTo>
                    <a:pt x="2104" y="736"/>
                  </a:lnTo>
                  <a:lnTo>
                    <a:pt x="2128" y="752"/>
                  </a:lnTo>
                  <a:lnTo>
                    <a:pt x="2152" y="776"/>
                  </a:lnTo>
                  <a:lnTo>
                    <a:pt x="2152" y="800"/>
                  </a:lnTo>
                  <a:lnTo>
                    <a:pt x="2136" y="832"/>
                  </a:lnTo>
                  <a:lnTo>
                    <a:pt x="2136" y="856"/>
                  </a:lnTo>
                  <a:lnTo>
                    <a:pt x="2136" y="880"/>
                  </a:lnTo>
                  <a:lnTo>
                    <a:pt x="2136" y="904"/>
                  </a:lnTo>
                  <a:lnTo>
                    <a:pt x="2136" y="928"/>
                  </a:lnTo>
                </a:path>
              </a:pathLst>
            </a:custGeom>
            <a:noFill/>
            <a:ln w="25400" cap="rnd">
              <a:solidFill>
                <a:srgbClr val="000000"/>
              </a:solidFill>
              <a:round/>
              <a:headEnd/>
              <a:tailEnd/>
            </a:ln>
          </p:spPr>
          <p:txBody>
            <a:bodyPr/>
            <a:lstStyle/>
            <a:p>
              <a:endParaRPr lang="ko-KR" altLang="en-US" dirty="0"/>
            </a:p>
          </p:txBody>
        </p:sp>
        <p:sp>
          <p:nvSpPr>
            <p:cNvPr id="73" name="Freeform 2"/>
            <p:cNvSpPr>
              <a:spLocks/>
            </p:cNvSpPr>
            <p:nvPr/>
          </p:nvSpPr>
          <p:spPr bwMode="auto">
            <a:xfrm>
              <a:off x="4276725" y="3048000"/>
              <a:ext cx="904875" cy="323850"/>
            </a:xfrm>
            <a:custGeom>
              <a:avLst/>
              <a:gdLst>
                <a:gd name="T0" fmla="*/ 0 w 81"/>
                <a:gd name="T1" fmla="*/ 2147483647 h 69"/>
                <a:gd name="T2" fmla="*/ 2147483647 w 81"/>
                <a:gd name="T3" fmla="*/ 0 h 69"/>
                <a:gd name="T4" fmla="*/ 0 60000 65536"/>
                <a:gd name="T5" fmla="*/ 0 60000 65536"/>
                <a:gd name="T6" fmla="*/ 0 w 81"/>
                <a:gd name="T7" fmla="*/ 0 h 69"/>
                <a:gd name="T8" fmla="*/ 81 w 81"/>
                <a:gd name="T9" fmla="*/ 69 h 69"/>
              </a:gdLst>
              <a:ahLst/>
              <a:cxnLst>
                <a:cxn ang="T4">
                  <a:pos x="T0" y="T1"/>
                </a:cxn>
                <a:cxn ang="T5">
                  <a:pos x="T2" y="T3"/>
                </a:cxn>
              </a:cxnLst>
              <a:rect l="T6" t="T7" r="T8" b="T9"/>
              <a:pathLst>
                <a:path w="81" h="69">
                  <a:moveTo>
                    <a:pt x="0" y="68"/>
                  </a:moveTo>
                  <a:lnTo>
                    <a:pt x="80" y="0"/>
                  </a:lnTo>
                </a:path>
              </a:pathLst>
            </a:custGeom>
            <a:noFill/>
            <a:ln w="12700" cap="rnd">
              <a:solidFill>
                <a:srgbClr val="000000"/>
              </a:solidFill>
              <a:prstDash val="dash"/>
              <a:round/>
              <a:headEnd/>
              <a:tailEnd/>
            </a:ln>
          </p:spPr>
          <p:txBody>
            <a:bodyPr/>
            <a:lstStyle/>
            <a:p>
              <a:endParaRPr lang="ko-KR" altLang="en-US" dirty="0"/>
            </a:p>
          </p:txBody>
        </p:sp>
        <p:sp>
          <p:nvSpPr>
            <p:cNvPr id="74" name="Freeform 3"/>
            <p:cNvSpPr>
              <a:spLocks/>
            </p:cNvSpPr>
            <p:nvPr/>
          </p:nvSpPr>
          <p:spPr bwMode="auto">
            <a:xfrm flipV="1">
              <a:off x="4210050" y="3390900"/>
              <a:ext cx="685800" cy="219075"/>
            </a:xfrm>
            <a:custGeom>
              <a:avLst/>
              <a:gdLst>
                <a:gd name="T0" fmla="*/ 0 w 81"/>
                <a:gd name="T1" fmla="*/ 2147483647 h 69"/>
                <a:gd name="T2" fmla="*/ 2147483647 w 81"/>
                <a:gd name="T3" fmla="*/ 0 h 69"/>
                <a:gd name="T4" fmla="*/ 0 60000 65536"/>
                <a:gd name="T5" fmla="*/ 0 60000 65536"/>
                <a:gd name="T6" fmla="*/ 0 w 81"/>
                <a:gd name="T7" fmla="*/ 0 h 69"/>
                <a:gd name="T8" fmla="*/ 81 w 81"/>
                <a:gd name="T9" fmla="*/ 69 h 69"/>
              </a:gdLst>
              <a:ahLst/>
              <a:cxnLst>
                <a:cxn ang="T4">
                  <a:pos x="T0" y="T1"/>
                </a:cxn>
                <a:cxn ang="T5">
                  <a:pos x="T2" y="T3"/>
                </a:cxn>
              </a:cxnLst>
              <a:rect l="T6" t="T7" r="T8" b="T9"/>
              <a:pathLst>
                <a:path w="81" h="69">
                  <a:moveTo>
                    <a:pt x="0" y="68"/>
                  </a:moveTo>
                  <a:lnTo>
                    <a:pt x="80" y="0"/>
                  </a:lnTo>
                </a:path>
              </a:pathLst>
            </a:custGeom>
            <a:noFill/>
            <a:ln w="12700" cap="rnd">
              <a:solidFill>
                <a:srgbClr val="000000"/>
              </a:solidFill>
              <a:prstDash val="dash"/>
              <a:round/>
              <a:headEnd/>
              <a:tailEnd/>
            </a:ln>
          </p:spPr>
          <p:txBody>
            <a:bodyPr/>
            <a:lstStyle/>
            <a:p>
              <a:endParaRPr lang="ko-KR" altLang="en-US" dirty="0"/>
            </a:p>
          </p:txBody>
        </p:sp>
        <p:sp>
          <p:nvSpPr>
            <p:cNvPr id="75" name="Freeform 4"/>
            <p:cNvSpPr>
              <a:spLocks/>
            </p:cNvSpPr>
            <p:nvPr/>
          </p:nvSpPr>
          <p:spPr bwMode="auto">
            <a:xfrm>
              <a:off x="2600325" y="3409950"/>
              <a:ext cx="2286000" cy="2324100"/>
            </a:xfrm>
            <a:custGeom>
              <a:avLst/>
              <a:gdLst>
                <a:gd name="T0" fmla="*/ 2147483647 w 1280"/>
                <a:gd name="T1" fmla="*/ 2147483647 h 1464"/>
                <a:gd name="T2" fmla="*/ 2147483647 w 1280"/>
                <a:gd name="T3" fmla="*/ 2147483647 h 1464"/>
                <a:gd name="T4" fmla="*/ 2147483647 w 1280"/>
                <a:gd name="T5" fmla="*/ 2147483647 h 1464"/>
                <a:gd name="T6" fmla="*/ 2147483647 w 1280"/>
                <a:gd name="T7" fmla="*/ 2147483647 h 1464"/>
                <a:gd name="T8" fmla="*/ 2147483647 w 1280"/>
                <a:gd name="T9" fmla="*/ 2147483647 h 1464"/>
                <a:gd name="T10" fmla="*/ 2147483647 w 1280"/>
                <a:gd name="T11" fmla="*/ 2147483647 h 1464"/>
                <a:gd name="T12" fmla="*/ 2147483647 w 1280"/>
                <a:gd name="T13" fmla="*/ 2147483647 h 1464"/>
                <a:gd name="T14" fmla="*/ 2147483647 w 1280"/>
                <a:gd name="T15" fmla="*/ 2147483647 h 1464"/>
                <a:gd name="T16" fmla="*/ 2147483647 w 1280"/>
                <a:gd name="T17" fmla="*/ 2147483647 h 1464"/>
                <a:gd name="T18" fmla="*/ 2147483647 w 1280"/>
                <a:gd name="T19" fmla="*/ 2147483647 h 1464"/>
                <a:gd name="T20" fmla="*/ 2147483647 w 1280"/>
                <a:gd name="T21" fmla="*/ 2147483647 h 1464"/>
                <a:gd name="T22" fmla="*/ 2147483647 w 1280"/>
                <a:gd name="T23" fmla="*/ 2147483647 h 1464"/>
                <a:gd name="T24" fmla="*/ 2147483647 w 1280"/>
                <a:gd name="T25" fmla="*/ 2147483647 h 1464"/>
                <a:gd name="T26" fmla="*/ 2147483647 w 1280"/>
                <a:gd name="T27" fmla="*/ 2147483647 h 1464"/>
                <a:gd name="T28" fmla="*/ 2147483647 w 1280"/>
                <a:gd name="T29" fmla="*/ 2147483647 h 1464"/>
                <a:gd name="T30" fmla="*/ 2147483647 w 1280"/>
                <a:gd name="T31" fmla="*/ 2147483647 h 1464"/>
                <a:gd name="T32" fmla="*/ 2147483647 w 1280"/>
                <a:gd name="T33" fmla="*/ 2147483647 h 1464"/>
                <a:gd name="T34" fmla="*/ 2147483647 w 1280"/>
                <a:gd name="T35" fmla="*/ 2147483647 h 1464"/>
                <a:gd name="T36" fmla="*/ 2147483647 w 1280"/>
                <a:gd name="T37" fmla="*/ 2147483647 h 1464"/>
                <a:gd name="T38" fmla="*/ 2147483647 w 1280"/>
                <a:gd name="T39" fmla="*/ 2147483647 h 1464"/>
                <a:gd name="T40" fmla="*/ 2147483647 w 1280"/>
                <a:gd name="T41" fmla="*/ 2147483647 h 1464"/>
                <a:gd name="T42" fmla="*/ 2147483647 w 1280"/>
                <a:gd name="T43" fmla="*/ 2147483647 h 1464"/>
                <a:gd name="T44" fmla="*/ 2147483647 w 1280"/>
                <a:gd name="T45" fmla="*/ 2147483647 h 1464"/>
                <a:gd name="T46" fmla="*/ 2147483647 w 1280"/>
                <a:gd name="T47" fmla="*/ 2147483647 h 1464"/>
                <a:gd name="T48" fmla="*/ 2147483647 w 1280"/>
                <a:gd name="T49" fmla="*/ 2147483647 h 1464"/>
                <a:gd name="T50" fmla="*/ 2147483647 w 1280"/>
                <a:gd name="T51" fmla="*/ 2147483647 h 1464"/>
                <a:gd name="T52" fmla="*/ 2147483647 w 1280"/>
                <a:gd name="T53" fmla="*/ 2147483647 h 1464"/>
                <a:gd name="T54" fmla="*/ 2147483647 w 1280"/>
                <a:gd name="T55" fmla="*/ 2147483647 h 1464"/>
                <a:gd name="T56" fmla="*/ 2147483647 w 1280"/>
                <a:gd name="T57" fmla="*/ 2147483647 h 1464"/>
                <a:gd name="T58" fmla="*/ 2147483647 w 1280"/>
                <a:gd name="T59" fmla="*/ 2147483647 h 1464"/>
                <a:gd name="T60" fmla="*/ 2147483647 w 1280"/>
                <a:gd name="T61" fmla="*/ 2147483647 h 1464"/>
                <a:gd name="T62" fmla="*/ 2147483647 w 1280"/>
                <a:gd name="T63" fmla="*/ 2147483647 h 1464"/>
                <a:gd name="T64" fmla="*/ 2147483647 w 1280"/>
                <a:gd name="T65" fmla="*/ 2147483647 h 1464"/>
                <a:gd name="T66" fmla="*/ 2147483647 w 1280"/>
                <a:gd name="T67" fmla="*/ 2147483647 h 1464"/>
                <a:gd name="T68" fmla="*/ 2147483647 w 1280"/>
                <a:gd name="T69" fmla="*/ 2147483647 h 1464"/>
                <a:gd name="T70" fmla="*/ 2147483647 w 1280"/>
                <a:gd name="T71" fmla="*/ 2147483647 h 1464"/>
                <a:gd name="T72" fmla="*/ 2147483647 w 1280"/>
                <a:gd name="T73" fmla="*/ 2147483647 h 1464"/>
                <a:gd name="T74" fmla="*/ 2147483647 w 1280"/>
                <a:gd name="T75" fmla="*/ 2147483647 h 1464"/>
                <a:gd name="T76" fmla="*/ 2147483647 w 1280"/>
                <a:gd name="T77" fmla="*/ 2147483647 h 1464"/>
                <a:gd name="T78" fmla="*/ 2147483647 w 1280"/>
                <a:gd name="T79" fmla="*/ 2147483647 h 1464"/>
                <a:gd name="T80" fmla="*/ 2147483647 w 1280"/>
                <a:gd name="T81" fmla="*/ 2147483647 h 1464"/>
                <a:gd name="T82" fmla="*/ 2147483647 w 1280"/>
                <a:gd name="T83" fmla="*/ 2147483647 h 1464"/>
                <a:gd name="T84" fmla="*/ 2147483647 w 1280"/>
                <a:gd name="T85" fmla="*/ 2147483647 h 1464"/>
                <a:gd name="T86" fmla="*/ 2147483647 w 1280"/>
                <a:gd name="T87" fmla="*/ 2147483647 h 1464"/>
                <a:gd name="T88" fmla="*/ 2147483647 w 1280"/>
                <a:gd name="T89" fmla="*/ 2147483647 h 1464"/>
                <a:gd name="T90" fmla="*/ 2147483647 w 1280"/>
                <a:gd name="T91" fmla="*/ 2147483647 h 1464"/>
                <a:gd name="T92" fmla="*/ 2147483647 w 1280"/>
                <a:gd name="T93" fmla="*/ 2147483647 h 1464"/>
                <a:gd name="T94" fmla="*/ 2147483647 w 1280"/>
                <a:gd name="T95" fmla="*/ 2147483647 h 14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80"/>
                <a:gd name="T145" fmla="*/ 0 h 1464"/>
                <a:gd name="T146" fmla="*/ 1280 w 1280"/>
                <a:gd name="T147" fmla="*/ 1464 h 14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80" h="1464">
                  <a:moveTo>
                    <a:pt x="175" y="1455"/>
                  </a:moveTo>
                  <a:lnTo>
                    <a:pt x="183" y="1410"/>
                  </a:lnTo>
                  <a:lnTo>
                    <a:pt x="183" y="1319"/>
                  </a:lnTo>
                  <a:lnTo>
                    <a:pt x="197" y="1281"/>
                  </a:lnTo>
                  <a:lnTo>
                    <a:pt x="212" y="1251"/>
                  </a:lnTo>
                  <a:lnTo>
                    <a:pt x="227" y="1251"/>
                  </a:lnTo>
                  <a:lnTo>
                    <a:pt x="227" y="1220"/>
                  </a:lnTo>
                  <a:lnTo>
                    <a:pt x="227" y="1183"/>
                  </a:lnTo>
                  <a:lnTo>
                    <a:pt x="227" y="1145"/>
                  </a:lnTo>
                  <a:lnTo>
                    <a:pt x="212" y="1122"/>
                  </a:lnTo>
                  <a:lnTo>
                    <a:pt x="183" y="1122"/>
                  </a:lnTo>
                  <a:lnTo>
                    <a:pt x="168" y="1092"/>
                  </a:lnTo>
                  <a:lnTo>
                    <a:pt x="161" y="1054"/>
                  </a:lnTo>
                  <a:lnTo>
                    <a:pt x="161" y="1031"/>
                  </a:lnTo>
                  <a:lnTo>
                    <a:pt x="146" y="1023"/>
                  </a:lnTo>
                  <a:lnTo>
                    <a:pt x="110" y="1023"/>
                  </a:lnTo>
                  <a:lnTo>
                    <a:pt x="80" y="1023"/>
                  </a:lnTo>
                  <a:lnTo>
                    <a:pt x="66" y="1008"/>
                  </a:lnTo>
                  <a:lnTo>
                    <a:pt x="44" y="1001"/>
                  </a:lnTo>
                  <a:lnTo>
                    <a:pt x="22" y="985"/>
                  </a:lnTo>
                  <a:lnTo>
                    <a:pt x="0" y="963"/>
                  </a:lnTo>
                  <a:lnTo>
                    <a:pt x="29" y="932"/>
                  </a:lnTo>
                  <a:lnTo>
                    <a:pt x="51" y="894"/>
                  </a:lnTo>
                  <a:lnTo>
                    <a:pt x="80" y="857"/>
                  </a:lnTo>
                  <a:lnTo>
                    <a:pt x="80" y="834"/>
                  </a:lnTo>
                  <a:lnTo>
                    <a:pt x="66" y="796"/>
                  </a:lnTo>
                  <a:lnTo>
                    <a:pt x="58" y="773"/>
                  </a:lnTo>
                  <a:lnTo>
                    <a:pt x="51" y="743"/>
                  </a:lnTo>
                  <a:lnTo>
                    <a:pt x="58" y="728"/>
                  </a:lnTo>
                  <a:lnTo>
                    <a:pt x="66" y="690"/>
                  </a:lnTo>
                  <a:lnTo>
                    <a:pt x="95" y="690"/>
                  </a:lnTo>
                  <a:lnTo>
                    <a:pt x="102" y="667"/>
                  </a:lnTo>
                  <a:lnTo>
                    <a:pt x="132" y="682"/>
                  </a:lnTo>
                  <a:lnTo>
                    <a:pt x="132" y="652"/>
                  </a:lnTo>
                  <a:lnTo>
                    <a:pt x="124" y="629"/>
                  </a:lnTo>
                  <a:lnTo>
                    <a:pt x="139" y="614"/>
                  </a:lnTo>
                  <a:lnTo>
                    <a:pt x="168" y="614"/>
                  </a:lnTo>
                  <a:lnTo>
                    <a:pt x="183" y="622"/>
                  </a:lnTo>
                  <a:lnTo>
                    <a:pt x="175" y="606"/>
                  </a:lnTo>
                  <a:lnTo>
                    <a:pt x="183" y="584"/>
                  </a:lnTo>
                  <a:lnTo>
                    <a:pt x="161" y="576"/>
                  </a:lnTo>
                  <a:lnTo>
                    <a:pt x="139" y="569"/>
                  </a:lnTo>
                  <a:lnTo>
                    <a:pt x="124" y="546"/>
                  </a:lnTo>
                  <a:lnTo>
                    <a:pt x="124" y="515"/>
                  </a:lnTo>
                  <a:lnTo>
                    <a:pt x="146" y="508"/>
                  </a:lnTo>
                  <a:lnTo>
                    <a:pt x="183" y="515"/>
                  </a:lnTo>
                  <a:lnTo>
                    <a:pt x="197" y="531"/>
                  </a:lnTo>
                  <a:lnTo>
                    <a:pt x="227" y="523"/>
                  </a:lnTo>
                  <a:lnTo>
                    <a:pt x="234" y="485"/>
                  </a:lnTo>
                  <a:lnTo>
                    <a:pt x="227" y="462"/>
                  </a:lnTo>
                  <a:lnTo>
                    <a:pt x="212" y="447"/>
                  </a:lnTo>
                  <a:lnTo>
                    <a:pt x="168" y="447"/>
                  </a:lnTo>
                  <a:lnTo>
                    <a:pt x="168" y="409"/>
                  </a:lnTo>
                  <a:lnTo>
                    <a:pt x="197" y="387"/>
                  </a:lnTo>
                  <a:lnTo>
                    <a:pt x="205" y="371"/>
                  </a:lnTo>
                  <a:lnTo>
                    <a:pt x="212" y="349"/>
                  </a:lnTo>
                  <a:lnTo>
                    <a:pt x="190" y="349"/>
                  </a:lnTo>
                  <a:lnTo>
                    <a:pt x="168" y="326"/>
                  </a:lnTo>
                  <a:lnTo>
                    <a:pt x="175" y="296"/>
                  </a:lnTo>
                  <a:lnTo>
                    <a:pt x="168" y="273"/>
                  </a:lnTo>
                  <a:lnTo>
                    <a:pt x="161" y="227"/>
                  </a:lnTo>
                  <a:lnTo>
                    <a:pt x="146" y="197"/>
                  </a:lnTo>
                  <a:lnTo>
                    <a:pt x="146" y="167"/>
                  </a:lnTo>
                  <a:lnTo>
                    <a:pt x="175" y="159"/>
                  </a:lnTo>
                  <a:lnTo>
                    <a:pt x="197" y="121"/>
                  </a:lnTo>
                  <a:lnTo>
                    <a:pt x="234" y="114"/>
                  </a:lnTo>
                  <a:lnTo>
                    <a:pt x="248" y="99"/>
                  </a:lnTo>
                  <a:lnTo>
                    <a:pt x="270" y="68"/>
                  </a:lnTo>
                  <a:lnTo>
                    <a:pt x="292" y="76"/>
                  </a:lnTo>
                  <a:lnTo>
                    <a:pt x="314" y="76"/>
                  </a:lnTo>
                  <a:lnTo>
                    <a:pt x="336" y="106"/>
                  </a:lnTo>
                  <a:lnTo>
                    <a:pt x="351" y="136"/>
                  </a:lnTo>
                  <a:lnTo>
                    <a:pt x="373" y="144"/>
                  </a:lnTo>
                  <a:lnTo>
                    <a:pt x="402" y="152"/>
                  </a:lnTo>
                  <a:lnTo>
                    <a:pt x="417" y="129"/>
                  </a:lnTo>
                  <a:lnTo>
                    <a:pt x="424" y="114"/>
                  </a:lnTo>
                  <a:lnTo>
                    <a:pt x="453" y="106"/>
                  </a:lnTo>
                  <a:lnTo>
                    <a:pt x="475" y="91"/>
                  </a:lnTo>
                  <a:lnTo>
                    <a:pt x="468" y="61"/>
                  </a:lnTo>
                  <a:lnTo>
                    <a:pt x="482" y="30"/>
                  </a:lnTo>
                  <a:lnTo>
                    <a:pt x="504" y="30"/>
                  </a:lnTo>
                  <a:lnTo>
                    <a:pt x="519" y="53"/>
                  </a:lnTo>
                  <a:lnTo>
                    <a:pt x="541" y="38"/>
                  </a:lnTo>
                  <a:lnTo>
                    <a:pt x="541" y="23"/>
                  </a:lnTo>
                  <a:lnTo>
                    <a:pt x="570" y="0"/>
                  </a:lnTo>
                  <a:lnTo>
                    <a:pt x="570" y="38"/>
                  </a:lnTo>
                  <a:lnTo>
                    <a:pt x="570" y="76"/>
                  </a:lnTo>
                  <a:lnTo>
                    <a:pt x="577" y="121"/>
                  </a:lnTo>
                  <a:lnTo>
                    <a:pt x="563" y="136"/>
                  </a:lnTo>
                  <a:lnTo>
                    <a:pt x="592" y="152"/>
                  </a:lnTo>
                  <a:lnTo>
                    <a:pt x="643" y="144"/>
                  </a:lnTo>
                  <a:lnTo>
                    <a:pt x="650" y="144"/>
                  </a:lnTo>
                  <a:lnTo>
                    <a:pt x="665" y="121"/>
                  </a:lnTo>
                  <a:lnTo>
                    <a:pt x="702" y="129"/>
                  </a:lnTo>
                  <a:lnTo>
                    <a:pt x="709" y="136"/>
                  </a:lnTo>
                  <a:lnTo>
                    <a:pt x="745" y="152"/>
                  </a:lnTo>
                  <a:lnTo>
                    <a:pt x="782" y="152"/>
                  </a:lnTo>
                  <a:lnTo>
                    <a:pt x="811" y="174"/>
                  </a:lnTo>
                  <a:lnTo>
                    <a:pt x="819" y="212"/>
                  </a:lnTo>
                  <a:lnTo>
                    <a:pt x="826" y="243"/>
                  </a:lnTo>
                  <a:lnTo>
                    <a:pt x="848" y="273"/>
                  </a:lnTo>
                  <a:lnTo>
                    <a:pt x="877" y="296"/>
                  </a:lnTo>
                  <a:lnTo>
                    <a:pt x="899" y="303"/>
                  </a:lnTo>
                  <a:lnTo>
                    <a:pt x="921" y="318"/>
                  </a:lnTo>
                  <a:lnTo>
                    <a:pt x="935" y="326"/>
                  </a:lnTo>
                  <a:lnTo>
                    <a:pt x="972" y="303"/>
                  </a:lnTo>
                  <a:lnTo>
                    <a:pt x="1001" y="265"/>
                  </a:lnTo>
                  <a:lnTo>
                    <a:pt x="1023" y="280"/>
                  </a:lnTo>
                  <a:lnTo>
                    <a:pt x="1067" y="265"/>
                  </a:lnTo>
                  <a:lnTo>
                    <a:pt x="1118" y="265"/>
                  </a:lnTo>
                  <a:lnTo>
                    <a:pt x="1140" y="265"/>
                  </a:lnTo>
                  <a:lnTo>
                    <a:pt x="1155" y="296"/>
                  </a:lnTo>
                  <a:lnTo>
                    <a:pt x="1162" y="318"/>
                  </a:lnTo>
                  <a:lnTo>
                    <a:pt x="1191" y="326"/>
                  </a:lnTo>
                  <a:lnTo>
                    <a:pt x="1221" y="349"/>
                  </a:lnTo>
                  <a:lnTo>
                    <a:pt x="1242" y="356"/>
                  </a:lnTo>
                  <a:lnTo>
                    <a:pt x="1279" y="387"/>
                  </a:lnTo>
                  <a:lnTo>
                    <a:pt x="1264" y="417"/>
                  </a:lnTo>
                  <a:lnTo>
                    <a:pt x="1264" y="455"/>
                  </a:lnTo>
                  <a:lnTo>
                    <a:pt x="1250" y="462"/>
                  </a:lnTo>
                  <a:lnTo>
                    <a:pt x="1242" y="493"/>
                  </a:lnTo>
                  <a:lnTo>
                    <a:pt x="1257" y="508"/>
                  </a:lnTo>
                  <a:lnTo>
                    <a:pt x="1272" y="515"/>
                  </a:lnTo>
                  <a:lnTo>
                    <a:pt x="1279" y="546"/>
                  </a:lnTo>
                  <a:lnTo>
                    <a:pt x="1279" y="591"/>
                  </a:lnTo>
                  <a:lnTo>
                    <a:pt x="1279" y="644"/>
                  </a:lnTo>
                  <a:lnTo>
                    <a:pt x="1272" y="697"/>
                  </a:lnTo>
                  <a:lnTo>
                    <a:pt x="1242" y="720"/>
                  </a:lnTo>
                  <a:lnTo>
                    <a:pt x="1235" y="750"/>
                  </a:lnTo>
                  <a:lnTo>
                    <a:pt x="1206" y="781"/>
                  </a:lnTo>
                  <a:lnTo>
                    <a:pt x="1191" y="796"/>
                  </a:lnTo>
                  <a:lnTo>
                    <a:pt x="1177" y="857"/>
                  </a:lnTo>
                  <a:lnTo>
                    <a:pt x="1177" y="879"/>
                  </a:lnTo>
                  <a:lnTo>
                    <a:pt x="1177" y="894"/>
                  </a:lnTo>
                  <a:lnTo>
                    <a:pt x="1169" y="940"/>
                  </a:lnTo>
                  <a:lnTo>
                    <a:pt x="1147" y="948"/>
                  </a:lnTo>
                  <a:lnTo>
                    <a:pt x="1126" y="970"/>
                  </a:lnTo>
                  <a:lnTo>
                    <a:pt x="1111" y="1008"/>
                  </a:lnTo>
                  <a:lnTo>
                    <a:pt x="1111" y="1031"/>
                  </a:lnTo>
                  <a:lnTo>
                    <a:pt x="1104" y="1061"/>
                  </a:lnTo>
                  <a:lnTo>
                    <a:pt x="1104" y="1092"/>
                  </a:lnTo>
                  <a:lnTo>
                    <a:pt x="1104" y="1107"/>
                  </a:lnTo>
                  <a:lnTo>
                    <a:pt x="1104" y="1129"/>
                  </a:lnTo>
                  <a:lnTo>
                    <a:pt x="1126" y="1152"/>
                  </a:lnTo>
                  <a:lnTo>
                    <a:pt x="1140" y="1152"/>
                  </a:lnTo>
                  <a:lnTo>
                    <a:pt x="1140" y="1175"/>
                  </a:lnTo>
                  <a:lnTo>
                    <a:pt x="1133" y="1213"/>
                  </a:lnTo>
                  <a:lnTo>
                    <a:pt x="1155" y="1220"/>
                  </a:lnTo>
                  <a:lnTo>
                    <a:pt x="1140" y="1243"/>
                  </a:lnTo>
                  <a:lnTo>
                    <a:pt x="1155" y="1251"/>
                  </a:lnTo>
                  <a:lnTo>
                    <a:pt x="1191" y="1258"/>
                  </a:lnTo>
                  <a:lnTo>
                    <a:pt x="1199" y="1281"/>
                  </a:lnTo>
                  <a:lnTo>
                    <a:pt x="1206" y="1327"/>
                  </a:lnTo>
                  <a:lnTo>
                    <a:pt x="1221" y="1364"/>
                  </a:lnTo>
                  <a:lnTo>
                    <a:pt x="1199" y="1380"/>
                  </a:lnTo>
                  <a:lnTo>
                    <a:pt x="1184" y="1387"/>
                  </a:lnTo>
                  <a:lnTo>
                    <a:pt x="1133" y="1380"/>
                  </a:lnTo>
                  <a:lnTo>
                    <a:pt x="1104" y="1387"/>
                  </a:lnTo>
                  <a:lnTo>
                    <a:pt x="1104" y="1372"/>
                  </a:lnTo>
                  <a:lnTo>
                    <a:pt x="1096" y="1342"/>
                  </a:lnTo>
                  <a:lnTo>
                    <a:pt x="1074" y="1364"/>
                  </a:lnTo>
                  <a:lnTo>
                    <a:pt x="1038" y="1364"/>
                  </a:lnTo>
                  <a:lnTo>
                    <a:pt x="1016" y="1364"/>
                  </a:lnTo>
                  <a:lnTo>
                    <a:pt x="1009" y="1357"/>
                  </a:lnTo>
                  <a:lnTo>
                    <a:pt x="979" y="1342"/>
                  </a:lnTo>
                  <a:lnTo>
                    <a:pt x="950" y="1327"/>
                  </a:lnTo>
                  <a:lnTo>
                    <a:pt x="921" y="1334"/>
                  </a:lnTo>
                  <a:lnTo>
                    <a:pt x="899" y="1342"/>
                  </a:lnTo>
                  <a:lnTo>
                    <a:pt x="906" y="1327"/>
                  </a:lnTo>
                  <a:lnTo>
                    <a:pt x="870" y="1311"/>
                  </a:lnTo>
                  <a:lnTo>
                    <a:pt x="848" y="1334"/>
                  </a:lnTo>
                  <a:lnTo>
                    <a:pt x="819" y="1342"/>
                  </a:lnTo>
                  <a:lnTo>
                    <a:pt x="797" y="1334"/>
                  </a:lnTo>
                  <a:lnTo>
                    <a:pt x="745" y="1334"/>
                  </a:lnTo>
                  <a:lnTo>
                    <a:pt x="724" y="1342"/>
                  </a:lnTo>
                  <a:lnTo>
                    <a:pt x="716" y="1319"/>
                  </a:lnTo>
                  <a:lnTo>
                    <a:pt x="672" y="1334"/>
                  </a:lnTo>
                  <a:lnTo>
                    <a:pt x="629" y="1342"/>
                  </a:lnTo>
                  <a:lnTo>
                    <a:pt x="614" y="1349"/>
                  </a:lnTo>
                  <a:lnTo>
                    <a:pt x="577" y="1364"/>
                  </a:lnTo>
                  <a:lnTo>
                    <a:pt x="526" y="1357"/>
                  </a:lnTo>
                  <a:lnTo>
                    <a:pt x="504" y="1357"/>
                  </a:lnTo>
                  <a:lnTo>
                    <a:pt x="482" y="1372"/>
                  </a:lnTo>
                  <a:lnTo>
                    <a:pt x="468" y="1395"/>
                  </a:lnTo>
                  <a:lnTo>
                    <a:pt x="402" y="1402"/>
                  </a:lnTo>
                  <a:lnTo>
                    <a:pt x="365" y="1410"/>
                  </a:lnTo>
                  <a:lnTo>
                    <a:pt x="336" y="1433"/>
                  </a:lnTo>
                  <a:lnTo>
                    <a:pt x="292" y="1448"/>
                  </a:lnTo>
                  <a:lnTo>
                    <a:pt x="270" y="1448"/>
                  </a:lnTo>
                  <a:lnTo>
                    <a:pt x="248" y="1448"/>
                  </a:lnTo>
                  <a:lnTo>
                    <a:pt x="227" y="1463"/>
                  </a:lnTo>
                  <a:lnTo>
                    <a:pt x="175" y="1455"/>
                  </a:lnTo>
                </a:path>
              </a:pathLst>
            </a:custGeom>
            <a:noFill/>
            <a:ln w="12700" cap="rnd">
              <a:solidFill>
                <a:srgbClr val="000000"/>
              </a:solidFill>
              <a:prstDash val="sysDot"/>
              <a:round/>
              <a:headEnd/>
              <a:tailEnd/>
            </a:ln>
          </p:spPr>
          <p:txBody>
            <a:bodyPr/>
            <a:lstStyle/>
            <a:p>
              <a:endParaRPr lang="ko-KR" altLang="en-US" dirty="0"/>
            </a:p>
          </p:txBody>
        </p:sp>
        <p:sp>
          <p:nvSpPr>
            <p:cNvPr id="76" name="Freeform 5"/>
            <p:cNvSpPr>
              <a:spLocks/>
            </p:cNvSpPr>
            <p:nvPr/>
          </p:nvSpPr>
          <p:spPr bwMode="auto">
            <a:xfrm>
              <a:off x="4438650" y="3476625"/>
              <a:ext cx="1562100" cy="2295525"/>
            </a:xfrm>
            <a:custGeom>
              <a:avLst/>
              <a:gdLst>
                <a:gd name="T0" fmla="*/ 2147483647 w 824"/>
                <a:gd name="T1" fmla="*/ 2147483647 h 1450"/>
                <a:gd name="T2" fmla="*/ 2147483647 w 824"/>
                <a:gd name="T3" fmla="*/ 2147483647 h 1450"/>
                <a:gd name="T4" fmla="*/ 2147483647 w 824"/>
                <a:gd name="T5" fmla="*/ 2147483647 h 1450"/>
                <a:gd name="T6" fmla="*/ 2147483647 w 824"/>
                <a:gd name="T7" fmla="*/ 2147483647 h 1450"/>
                <a:gd name="T8" fmla="*/ 2147483647 w 824"/>
                <a:gd name="T9" fmla="*/ 2147483647 h 1450"/>
                <a:gd name="T10" fmla="*/ 2147483647 w 824"/>
                <a:gd name="T11" fmla="*/ 2147483647 h 1450"/>
                <a:gd name="T12" fmla="*/ 2147483647 w 824"/>
                <a:gd name="T13" fmla="*/ 2147483647 h 1450"/>
                <a:gd name="T14" fmla="*/ 2147483647 w 824"/>
                <a:gd name="T15" fmla="*/ 2147483647 h 1450"/>
                <a:gd name="T16" fmla="*/ 2147483647 w 824"/>
                <a:gd name="T17" fmla="*/ 2147483647 h 1450"/>
                <a:gd name="T18" fmla="*/ 2147483647 w 824"/>
                <a:gd name="T19" fmla="*/ 2147483647 h 1450"/>
                <a:gd name="T20" fmla="*/ 2147483647 w 824"/>
                <a:gd name="T21" fmla="*/ 2147483647 h 1450"/>
                <a:gd name="T22" fmla="*/ 2147483647 w 824"/>
                <a:gd name="T23" fmla="*/ 2147483647 h 1450"/>
                <a:gd name="T24" fmla="*/ 2147483647 w 824"/>
                <a:gd name="T25" fmla="*/ 2147483647 h 1450"/>
                <a:gd name="T26" fmla="*/ 2147483647 w 824"/>
                <a:gd name="T27" fmla="*/ 2147483647 h 1450"/>
                <a:gd name="T28" fmla="*/ 2147483647 w 824"/>
                <a:gd name="T29" fmla="*/ 2147483647 h 1450"/>
                <a:gd name="T30" fmla="*/ 2147483647 w 824"/>
                <a:gd name="T31" fmla="*/ 2147483647 h 1450"/>
                <a:gd name="T32" fmla="*/ 2147483647 w 824"/>
                <a:gd name="T33" fmla="*/ 2147483647 h 1450"/>
                <a:gd name="T34" fmla="*/ 2147483647 w 824"/>
                <a:gd name="T35" fmla="*/ 2147483647 h 1450"/>
                <a:gd name="T36" fmla="*/ 2147483647 w 824"/>
                <a:gd name="T37" fmla="*/ 2147483647 h 1450"/>
                <a:gd name="T38" fmla="*/ 2147483647 w 824"/>
                <a:gd name="T39" fmla="*/ 2147483647 h 1450"/>
                <a:gd name="T40" fmla="*/ 2147483647 w 824"/>
                <a:gd name="T41" fmla="*/ 2147483647 h 1450"/>
                <a:gd name="T42" fmla="*/ 2147483647 w 824"/>
                <a:gd name="T43" fmla="*/ 2147483647 h 1450"/>
                <a:gd name="T44" fmla="*/ 2147483647 w 824"/>
                <a:gd name="T45" fmla="*/ 2147483647 h 1450"/>
                <a:gd name="T46" fmla="*/ 2147483647 w 824"/>
                <a:gd name="T47" fmla="*/ 2147483647 h 1450"/>
                <a:gd name="T48" fmla="*/ 2147483647 w 824"/>
                <a:gd name="T49" fmla="*/ 2147483647 h 1450"/>
                <a:gd name="T50" fmla="*/ 2147483647 w 824"/>
                <a:gd name="T51" fmla="*/ 2147483647 h 1450"/>
                <a:gd name="T52" fmla="*/ 2147483647 w 824"/>
                <a:gd name="T53" fmla="*/ 2147483647 h 1450"/>
                <a:gd name="T54" fmla="*/ 2147483647 w 824"/>
                <a:gd name="T55" fmla="*/ 2147483647 h 1450"/>
                <a:gd name="T56" fmla="*/ 2147483647 w 824"/>
                <a:gd name="T57" fmla="*/ 2147483647 h 1450"/>
                <a:gd name="T58" fmla="*/ 2147483647 w 824"/>
                <a:gd name="T59" fmla="*/ 2147483647 h 1450"/>
                <a:gd name="T60" fmla="*/ 2147483647 w 824"/>
                <a:gd name="T61" fmla="*/ 2147483647 h 1450"/>
                <a:gd name="T62" fmla="*/ 2147483647 w 824"/>
                <a:gd name="T63" fmla="*/ 2147483647 h 1450"/>
                <a:gd name="T64" fmla="*/ 2147483647 w 824"/>
                <a:gd name="T65" fmla="*/ 2147483647 h 1450"/>
                <a:gd name="T66" fmla="*/ 2147483647 w 824"/>
                <a:gd name="T67" fmla="*/ 2147483647 h 1450"/>
                <a:gd name="T68" fmla="*/ 2147483647 w 824"/>
                <a:gd name="T69" fmla="*/ 2147483647 h 1450"/>
                <a:gd name="T70" fmla="*/ 2147483647 w 824"/>
                <a:gd name="T71" fmla="*/ 2147483647 h 1450"/>
                <a:gd name="T72" fmla="*/ 2147483647 w 824"/>
                <a:gd name="T73" fmla="*/ 2147483647 h 1450"/>
                <a:gd name="T74" fmla="*/ 2147483647 w 824"/>
                <a:gd name="T75" fmla="*/ 2147483647 h 1450"/>
                <a:gd name="T76" fmla="*/ 2147483647 w 824"/>
                <a:gd name="T77" fmla="*/ 0 h 1450"/>
                <a:gd name="T78" fmla="*/ 2147483647 w 824"/>
                <a:gd name="T79" fmla="*/ 2147483647 h 1450"/>
                <a:gd name="T80" fmla="*/ 2147483647 w 824"/>
                <a:gd name="T81" fmla="*/ 2147483647 h 1450"/>
                <a:gd name="T82" fmla="*/ 2147483647 w 824"/>
                <a:gd name="T83" fmla="*/ 2147483647 h 1450"/>
                <a:gd name="T84" fmla="*/ 2147483647 w 824"/>
                <a:gd name="T85" fmla="*/ 2147483647 h 1450"/>
                <a:gd name="T86" fmla="*/ 2147483647 w 824"/>
                <a:gd name="T87" fmla="*/ 2147483647 h 1450"/>
                <a:gd name="T88" fmla="*/ 2147483647 w 824"/>
                <a:gd name="T89" fmla="*/ 2147483647 h 1450"/>
                <a:gd name="T90" fmla="*/ 2147483647 w 824"/>
                <a:gd name="T91" fmla="*/ 2147483647 h 14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4"/>
                <a:gd name="T139" fmla="*/ 0 h 1450"/>
                <a:gd name="T140" fmla="*/ 824 w 824"/>
                <a:gd name="T141" fmla="*/ 1450 h 14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4" h="1450">
                  <a:moveTo>
                    <a:pt x="0" y="1345"/>
                  </a:moveTo>
                  <a:lnTo>
                    <a:pt x="50" y="1366"/>
                  </a:lnTo>
                  <a:lnTo>
                    <a:pt x="86" y="1381"/>
                  </a:lnTo>
                  <a:lnTo>
                    <a:pt x="123" y="1396"/>
                  </a:lnTo>
                  <a:lnTo>
                    <a:pt x="152" y="1426"/>
                  </a:lnTo>
                  <a:lnTo>
                    <a:pt x="152" y="1441"/>
                  </a:lnTo>
                  <a:lnTo>
                    <a:pt x="181" y="1449"/>
                  </a:lnTo>
                  <a:lnTo>
                    <a:pt x="218" y="1426"/>
                  </a:lnTo>
                  <a:lnTo>
                    <a:pt x="247" y="1411"/>
                  </a:lnTo>
                  <a:lnTo>
                    <a:pt x="283" y="1388"/>
                  </a:lnTo>
                  <a:lnTo>
                    <a:pt x="312" y="1381"/>
                  </a:lnTo>
                  <a:lnTo>
                    <a:pt x="371" y="1373"/>
                  </a:lnTo>
                  <a:lnTo>
                    <a:pt x="415" y="1358"/>
                  </a:lnTo>
                  <a:lnTo>
                    <a:pt x="458" y="1328"/>
                  </a:lnTo>
                  <a:lnTo>
                    <a:pt x="509" y="1297"/>
                  </a:lnTo>
                  <a:lnTo>
                    <a:pt x="546" y="1275"/>
                  </a:lnTo>
                  <a:lnTo>
                    <a:pt x="611" y="1244"/>
                  </a:lnTo>
                  <a:lnTo>
                    <a:pt x="641" y="1237"/>
                  </a:lnTo>
                  <a:lnTo>
                    <a:pt x="684" y="1214"/>
                  </a:lnTo>
                  <a:lnTo>
                    <a:pt x="714" y="1221"/>
                  </a:lnTo>
                  <a:lnTo>
                    <a:pt x="728" y="1244"/>
                  </a:lnTo>
                  <a:lnTo>
                    <a:pt x="765" y="1221"/>
                  </a:lnTo>
                  <a:lnTo>
                    <a:pt x="801" y="1199"/>
                  </a:lnTo>
                  <a:lnTo>
                    <a:pt x="801" y="1183"/>
                  </a:lnTo>
                  <a:lnTo>
                    <a:pt x="823" y="1161"/>
                  </a:lnTo>
                  <a:lnTo>
                    <a:pt x="808" y="1130"/>
                  </a:lnTo>
                  <a:lnTo>
                    <a:pt x="808" y="1115"/>
                  </a:lnTo>
                  <a:lnTo>
                    <a:pt x="787" y="1100"/>
                  </a:lnTo>
                  <a:lnTo>
                    <a:pt x="765" y="1100"/>
                  </a:lnTo>
                  <a:lnTo>
                    <a:pt x="765" y="1070"/>
                  </a:lnTo>
                  <a:lnTo>
                    <a:pt x="743" y="1062"/>
                  </a:lnTo>
                  <a:lnTo>
                    <a:pt x="743" y="1024"/>
                  </a:lnTo>
                  <a:lnTo>
                    <a:pt x="735" y="994"/>
                  </a:lnTo>
                  <a:lnTo>
                    <a:pt x="728" y="956"/>
                  </a:lnTo>
                  <a:lnTo>
                    <a:pt x="735" y="910"/>
                  </a:lnTo>
                  <a:lnTo>
                    <a:pt x="735" y="865"/>
                  </a:lnTo>
                  <a:lnTo>
                    <a:pt x="735" y="850"/>
                  </a:lnTo>
                  <a:lnTo>
                    <a:pt x="750" y="789"/>
                  </a:lnTo>
                  <a:lnTo>
                    <a:pt x="743" y="751"/>
                  </a:lnTo>
                  <a:lnTo>
                    <a:pt x="735" y="721"/>
                  </a:lnTo>
                  <a:lnTo>
                    <a:pt x="743" y="683"/>
                  </a:lnTo>
                  <a:lnTo>
                    <a:pt x="757" y="683"/>
                  </a:lnTo>
                  <a:lnTo>
                    <a:pt x="765" y="660"/>
                  </a:lnTo>
                  <a:lnTo>
                    <a:pt x="750" y="630"/>
                  </a:lnTo>
                  <a:lnTo>
                    <a:pt x="750" y="614"/>
                  </a:lnTo>
                  <a:lnTo>
                    <a:pt x="728" y="607"/>
                  </a:lnTo>
                  <a:lnTo>
                    <a:pt x="714" y="584"/>
                  </a:lnTo>
                  <a:lnTo>
                    <a:pt x="728" y="561"/>
                  </a:lnTo>
                  <a:lnTo>
                    <a:pt x="735" y="493"/>
                  </a:lnTo>
                  <a:lnTo>
                    <a:pt x="728" y="448"/>
                  </a:lnTo>
                  <a:lnTo>
                    <a:pt x="757" y="417"/>
                  </a:lnTo>
                  <a:lnTo>
                    <a:pt x="750" y="387"/>
                  </a:lnTo>
                  <a:lnTo>
                    <a:pt x="721" y="379"/>
                  </a:lnTo>
                  <a:lnTo>
                    <a:pt x="714" y="349"/>
                  </a:lnTo>
                  <a:lnTo>
                    <a:pt x="721" y="319"/>
                  </a:lnTo>
                  <a:lnTo>
                    <a:pt x="735" y="281"/>
                  </a:lnTo>
                  <a:lnTo>
                    <a:pt x="735" y="250"/>
                  </a:lnTo>
                  <a:lnTo>
                    <a:pt x="735" y="212"/>
                  </a:lnTo>
                  <a:lnTo>
                    <a:pt x="706" y="205"/>
                  </a:lnTo>
                  <a:lnTo>
                    <a:pt x="670" y="197"/>
                  </a:lnTo>
                  <a:lnTo>
                    <a:pt x="663" y="159"/>
                  </a:lnTo>
                  <a:lnTo>
                    <a:pt x="655" y="129"/>
                  </a:lnTo>
                  <a:lnTo>
                    <a:pt x="655" y="68"/>
                  </a:lnTo>
                  <a:lnTo>
                    <a:pt x="655" y="30"/>
                  </a:lnTo>
                  <a:lnTo>
                    <a:pt x="641" y="23"/>
                  </a:lnTo>
                  <a:lnTo>
                    <a:pt x="626" y="23"/>
                  </a:lnTo>
                  <a:lnTo>
                    <a:pt x="590" y="23"/>
                  </a:lnTo>
                  <a:lnTo>
                    <a:pt x="553" y="68"/>
                  </a:lnTo>
                  <a:lnTo>
                    <a:pt x="531" y="61"/>
                  </a:lnTo>
                  <a:lnTo>
                    <a:pt x="517" y="30"/>
                  </a:lnTo>
                  <a:lnTo>
                    <a:pt x="473" y="30"/>
                  </a:lnTo>
                  <a:lnTo>
                    <a:pt x="429" y="38"/>
                  </a:lnTo>
                  <a:lnTo>
                    <a:pt x="378" y="38"/>
                  </a:lnTo>
                  <a:lnTo>
                    <a:pt x="349" y="30"/>
                  </a:lnTo>
                  <a:lnTo>
                    <a:pt x="305" y="23"/>
                  </a:lnTo>
                  <a:lnTo>
                    <a:pt x="269" y="30"/>
                  </a:lnTo>
                  <a:lnTo>
                    <a:pt x="239" y="23"/>
                  </a:lnTo>
                  <a:lnTo>
                    <a:pt x="225" y="0"/>
                  </a:lnTo>
                  <a:lnTo>
                    <a:pt x="210" y="8"/>
                  </a:lnTo>
                  <a:lnTo>
                    <a:pt x="167" y="8"/>
                  </a:lnTo>
                  <a:lnTo>
                    <a:pt x="123" y="8"/>
                  </a:lnTo>
                  <a:lnTo>
                    <a:pt x="115" y="38"/>
                  </a:lnTo>
                  <a:lnTo>
                    <a:pt x="108" y="61"/>
                  </a:lnTo>
                  <a:lnTo>
                    <a:pt x="86" y="61"/>
                  </a:lnTo>
                  <a:lnTo>
                    <a:pt x="86" y="83"/>
                  </a:lnTo>
                  <a:lnTo>
                    <a:pt x="79" y="121"/>
                  </a:lnTo>
                  <a:lnTo>
                    <a:pt x="94" y="137"/>
                  </a:lnTo>
                  <a:lnTo>
                    <a:pt x="115" y="144"/>
                  </a:lnTo>
                  <a:lnTo>
                    <a:pt x="108" y="174"/>
                  </a:lnTo>
                  <a:lnTo>
                    <a:pt x="108" y="212"/>
                  </a:lnTo>
                  <a:lnTo>
                    <a:pt x="101" y="243"/>
                  </a:lnTo>
                  <a:lnTo>
                    <a:pt x="94" y="258"/>
                  </a:lnTo>
                  <a:lnTo>
                    <a:pt x="72" y="319"/>
                  </a:lnTo>
                </a:path>
              </a:pathLst>
            </a:custGeom>
            <a:noFill/>
            <a:ln w="12700" cap="rnd">
              <a:solidFill>
                <a:srgbClr val="000000"/>
              </a:solidFill>
              <a:prstDash val="sysDot"/>
              <a:round/>
              <a:headEnd/>
              <a:tailEnd/>
            </a:ln>
          </p:spPr>
          <p:txBody>
            <a:bodyPr/>
            <a:lstStyle/>
            <a:p>
              <a:endParaRPr lang="ko-KR" altLang="en-US" dirty="0"/>
            </a:p>
          </p:txBody>
        </p:sp>
        <p:sp>
          <p:nvSpPr>
            <p:cNvPr id="77" name="Freeform 6"/>
            <p:cNvSpPr>
              <a:spLocks/>
            </p:cNvSpPr>
            <p:nvPr/>
          </p:nvSpPr>
          <p:spPr bwMode="auto">
            <a:xfrm>
              <a:off x="5734050" y="3505200"/>
              <a:ext cx="485775" cy="1819275"/>
            </a:xfrm>
            <a:custGeom>
              <a:avLst/>
              <a:gdLst>
                <a:gd name="T0" fmla="*/ 0 w 307"/>
                <a:gd name="T1" fmla="*/ 0 h 1145"/>
                <a:gd name="T2" fmla="*/ 2147483647 w 307"/>
                <a:gd name="T3" fmla="*/ 2147483647 h 1145"/>
                <a:gd name="T4" fmla="*/ 2147483647 w 307"/>
                <a:gd name="T5" fmla="*/ 2147483647 h 1145"/>
                <a:gd name="T6" fmla="*/ 2147483647 w 307"/>
                <a:gd name="T7" fmla="*/ 2147483647 h 1145"/>
                <a:gd name="T8" fmla="*/ 2147483647 w 307"/>
                <a:gd name="T9" fmla="*/ 2147483647 h 1145"/>
                <a:gd name="T10" fmla="*/ 2147483647 w 307"/>
                <a:gd name="T11" fmla="*/ 2147483647 h 1145"/>
                <a:gd name="T12" fmla="*/ 2147483647 w 307"/>
                <a:gd name="T13" fmla="*/ 2147483647 h 1145"/>
                <a:gd name="T14" fmla="*/ 2147483647 w 307"/>
                <a:gd name="T15" fmla="*/ 2147483647 h 1145"/>
                <a:gd name="T16" fmla="*/ 2147483647 w 307"/>
                <a:gd name="T17" fmla="*/ 2147483647 h 1145"/>
                <a:gd name="T18" fmla="*/ 2147483647 w 307"/>
                <a:gd name="T19" fmla="*/ 2147483647 h 1145"/>
                <a:gd name="T20" fmla="*/ 2147483647 w 307"/>
                <a:gd name="T21" fmla="*/ 2147483647 h 1145"/>
                <a:gd name="T22" fmla="*/ 2147483647 w 307"/>
                <a:gd name="T23" fmla="*/ 2147483647 h 1145"/>
                <a:gd name="T24" fmla="*/ 2147483647 w 307"/>
                <a:gd name="T25" fmla="*/ 2147483647 h 1145"/>
                <a:gd name="T26" fmla="*/ 2147483647 w 307"/>
                <a:gd name="T27" fmla="*/ 2147483647 h 1145"/>
                <a:gd name="T28" fmla="*/ 2147483647 w 307"/>
                <a:gd name="T29" fmla="*/ 2147483647 h 1145"/>
                <a:gd name="T30" fmla="*/ 2147483647 w 307"/>
                <a:gd name="T31" fmla="*/ 2147483647 h 1145"/>
                <a:gd name="T32" fmla="*/ 2147483647 w 307"/>
                <a:gd name="T33" fmla="*/ 2147483647 h 1145"/>
                <a:gd name="T34" fmla="*/ 2147483647 w 307"/>
                <a:gd name="T35" fmla="*/ 2147483647 h 1145"/>
                <a:gd name="T36" fmla="*/ 2147483647 w 307"/>
                <a:gd name="T37" fmla="*/ 2147483647 h 1145"/>
                <a:gd name="T38" fmla="*/ 2147483647 w 307"/>
                <a:gd name="T39" fmla="*/ 2147483647 h 1145"/>
                <a:gd name="T40" fmla="*/ 2147483647 w 307"/>
                <a:gd name="T41" fmla="*/ 2147483647 h 1145"/>
                <a:gd name="T42" fmla="*/ 2147483647 w 307"/>
                <a:gd name="T43" fmla="*/ 2147483647 h 1145"/>
                <a:gd name="T44" fmla="*/ 2147483647 w 307"/>
                <a:gd name="T45" fmla="*/ 2147483647 h 1145"/>
                <a:gd name="T46" fmla="*/ 2147483647 w 307"/>
                <a:gd name="T47" fmla="*/ 2147483647 h 1145"/>
                <a:gd name="T48" fmla="*/ 2147483647 w 307"/>
                <a:gd name="T49" fmla="*/ 2147483647 h 1145"/>
                <a:gd name="T50" fmla="*/ 2147483647 w 307"/>
                <a:gd name="T51" fmla="*/ 2147483647 h 1145"/>
                <a:gd name="T52" fmla="*/ 2147483647 w 307"/>
                <a:gd name="T53" fmla="*/ 2147483647 h 1145"/>
                <a:gd name="T54" fmla="*/ 2147483647 w 307"/>
                <a:gd name="T55" fmla="*/ 2147483647 h 1145"/>
                <a:gd name="T56" fmla="*/ 2147483647 w 307"/>
                <a:gd name="T57" fmla="*/ 2147483647 h 1145"/>
                <a:gd name="T58" fmla="*/ 2147483647 w 307"/>
                <a:gd name="T59" fmla="*/ 2147483647 h 1145"/>
                <a:gd name="T60" fmla="*/ 2147483647 w 307"/>
                <a:gd name="T61" fmla="*/ 2147483647 h 1145"/>
                <a:gd name="T62" fmla="*/ 2147483647 w 307"/>
                <a:gd name="T63" fmla="*/ 2147483647 h 1145"/>
                <a:gd name="T64" fmla="*/ 2147483647 w 307"/>
                <a:gd name="T65" fmla="*/ 2147483647 h 1145"/>
                <a:gd name="T66" fmla="*/ 2147483647 w 307"/>
                <a:gd name="T67" fmla="*/ 2147483647 h 1145"/>
                <a:gd name="T68" fmla="*/ 2147483647 w 307"/>
                <a:gd name="T69" fmla="*/ 2147483647 h 11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7"/>
                <a:gd name="T106" fmla="*/ 0 h 1145"/>
                <a:gd name="T107" fmla="*/ 307 w 307"/>
                <a:gd name="T108" fmla="*/ 1145 h 11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7" h="1145">
                  <a:moveTo>
                    <a:pt x="0" y="0"/>
                  </a:moveTo>
                  <a:lnTo>
                    <a:pt x="73" y="15"/>
                  </a:lnTo>
                  <a:lnTo>
                    <a:pt x="109" y="23"/>
                  </a:lnTo>
                  <a:lnTo>
                    <a:pt x="138" y="30"/>
                  </a:lnTo>
                  <a:lnTo>
                    <a:pt x="168" y="38"/>
                  </a:lnTo>
                  <a:lnTo>
                    <a:pt x="153" y="68"/>
                  </a:lnTo>
                  <a:lnTo>
                    <a:pt x="175" y="76"/>
                  </a:lnTo>
                  <a:lnTo>
                    <a:pt x="160" y="98"/>
                  </a:lnTo>
                  <a:lnTo>
                    <a:pt x="160" y="121"/>
                  </a:lnTo>
                  <a:lnTo>
                    <a:pt x="153" y="136"/>
                  </a:lnTo>
                  <a:lnTo>
                    <a:pt x="153" y="167"/>
                  </a:lnTo>
                  <a:lnTo>
                    <a:pt x="146" y="205"/>
                  </a:lnTo>
                  <a:lnTo>
                    <a:pt x="175" y="220"/>
                  </a:lnTo>
                  <a:lnTo>
                    <a:pt x="211" y="235"/>
                  </a:lnTo>
                  <a:lnTo>
                    <a:pt x="226" y="258"/>
                  </a:lnTo>
                  <a:lnTo>
                    <a:pt x="248" y="273"/>
                  </a:lnTo>
                  <a:lnTo>
                    <a:pt x="277" y="288"/>
                  </a:lnTo>
                  <a:lnTo>
                    <a:pt x="270" y="326"/>
                  </a:lnTo>
                  <a:lnTo>
                    <a:pt x="240" y="349"/>
                  </a:lnTo>
                  <a:lnTo>
                    <a:pt x="233" y="386"/>
                  </a:lnTo>
                  <a:lnTo>
                    <a:pt x="262" y="417"/>
                  </a:lnTo>
                  <a:lnTo>
                    <a:pt x="270" y="455"/>
                  </a:lnTo>
                  <a:lnTo>
                    <a:pt x="291" y="470"/>
                  </a:lnTo>
                  <a:lnTo>
                    <a:pt x="306" y="833"/>
                  </a:lnTo>
                  <a:lnTo>
                    <a:pt x="291" y="871"/>
                  </a:lnTo>
                  <a:lnTo>
                    <a:pt x="277" y="909"/>
                  </a:lnTo>
                  <a:lnTo>
                    <a:pt x="270" y="955"/>
                  </a:lnTo>
                  <a:lnTo>
                    <a:pt x="291" y="992"/>
                  </a:lnTo>
                  <a:lnTo>
                    <a:pt x="277" y="1023"/>
                  </a:lnTo>
                  <a:lnTo>
                    <a:pt x="291" y="1061"/>
                  </a:lnTo>
                  <a:lnTo>
                    <a:pt x="299" y="1099"/>
                  </a:lnTo>
                  <a:lnTo>
                    <a:pt x="291" y="1121"/>
                  </a:lnTo>
                  <a:lnTo>
                    <a:pt x="255" y="1114"/>
                  </a:lnTo>
                  <a:lnTo>
                    <a:pt x="211" y="1121"/>
                  </a:lnTo>
                  <a:lnTo>
                    <a:pt x="168" y="1144"/>
                  </a:lnTo>
                </a:path>
              </a:pathLst>
            </a:custGeom>
            <a:noFill/>
            <a:ln w="12700" cap="rnd">
              <a:solidFill>
                <a:srgbClr val="000000"/>
              </a:solidFill>
              <a:prstDash val="sysDot"/>
              <a:round/>
              <a:headEnd/>
              <a:tailEnd/>
            </a:ln>
          </p:spPr>
          <p:txBody>
            <a:bodyPr/>
            <a:lstStyle/>
            <a:p>
              <a:endParaRPr lang="ko-KR" altLang="en-US" dirty="0"/>
            </a:p>
          </p:txBody>
        </p:sp>
        <p:sp>
          <p:nvSpPr>
            <p:cNvPr id="78" name="Freeform 7"/>
            <p:cNvSpPr>
              <a:spLocks/>
            </p:cNvSpPr>
            <p:nvPr/>
          </p:nvSpPr>
          <p:spPr bwMode="auto">
            <a:xfrm>
              <a:off x="6219825" y="5219700"/>
              <a:ext cx="2609850" cy="2009775"/>
            </a:xfrm>
            <a:custGeom>
              <a:avLst/>
              <a:gdLst>
                <a:gd name="T0" fmla="*/ 2147483647 w 1645"/>
                <a:gd name="T1" fmla="*/ 2147483647 h 956"/>
                <a:gd name="T2" fmla="*/ 2147483647 w 1645"/>
                <a:gd name="T3" fmla="*/ 2147483647 h 956"/>
                <a:gd name="T4" fmla="*/ 2147483647 w 1645"/>
                <a:gd name="T5" fmla="*/ 2147483647 h 956"/>
                <a:gd name="T6" fmla="*/ 2147483647 w 1645"/>
                <a:gd name="T7" fmla="*/ 2147483647 h 956"/>
                <a:gd name="T8" fmla="*/ 2147483647 w 1645"/>
                <a:gd name="T9" fmla="*/ 2147483647 h 956"/>
                <a:gd name="T10" fmla="*/ 2147483647 w 1645"/>
                <a:gd name="T11" fmla="*/ 2147483647 h 956"/>
                <a:gd name="T12" fmla="*/ 2147483647 w 1645"/>
                <a:gd name="T13" fmla="*/ 2147483647 h 956"/>
                <a:gd name="T14" fmla="*/ 2147483647 w 1645"/>
                <a:gd name="T15" fmla="*/ 2147483647 h 956"/>
                <a:gd name="T16" fmla="*/ 2147483647 w 1645"/>
                <a:gd name="T17" fmla="*/ 2147483647 h 956"/>
                <a:gd name="T18" fmla="*/ 2147483647 w 1645"/>
                <a:gd name="T19" fmla="*/ 2147483647 h 956"/>
                <a:gd name="T20" fmla="*/ 2147483647 w 1645"/>
                <a:gd name="T21" fmla="*/ 2147483647 h 956"/>
                <a:gd name="T22" fmla="*/ 2147483647 w 1645"/>
                <a:gd name="T23" fmla="*/ 2147483647 h 956"/>
                <a:gd name="T24" fmla="*/ 2147483647 w 1645"/>
                <a:gd name="T25" fmla="*/ 2147483647 h 956"/>
                <a:gd name="T26" fmla="*/ 2147483647 w 1645"/>
                <a:gd name="T27" fmla="*/ 2147483647 h 956"/>
                <a:gd name="T28" fmla="*/ 2147483647 w 1645"/>
                <a:gd name="T29" fmla="*/ 2147483647 h 956"/>
                <a:gd name="T30" fmla="*/ 2147483647 w 1645"/>
                <a:gd name="T31" fmla="*/ 2147483647 h 956"/>
                <a:gd name="T32" fmla="*/ 2147483647 w 1645"/>
                <a:gd name="T33" fmla="*/ 2147483647 h 956"/>
                <a:gd name="T34" fmla="*/ 2147483647 w 1645"/>
                <a:gd name="T35" fmla="*/ 2147483647 h 956"/>
                <a:gd name="T36" fmla="*/ 2147483647 w 1645"/>
                <a:gd name="T37" fmla="*/ 2147483647 h 956"/>
                <a:gd name="T38" fmla="*/ 2147483647 w 1645"/>
                <a:gd name="T39" fmla="*/ 2147483647 h 956"/>
                <a:gd name="T40" fmla="*/ 2147483647 w 1645"/>
                <a:gd name="T41" fmla="*/ 2147483647 h 956"/>
                <a:gd name="T42" fmla="*/ 2147483647 w 1645"/>
                <a:gd name="T43" fmla="*/ 2147483647 h 956"/>
                <a:gd name="T44" fmla="*/ 2147483647 w 1645"/>
                <a:gd name="T45" fmla="*/ 2147483647 h 956"/>
                <a:gd name="T46" fmla="*/ 2147483647 w 1645"/>
                <a:gd name="T47" fmla="*/ 2147483647 h 956"/>
                <a:gd name="T48" fmla="*/ 2147483647 w 1645"/>
                <a:gd name="T49" fmla="*/ 2147483647 h 956"/>
                <a:gd name="T50" fmla="*/ 2147483647 w 1645"/>
                <a:gd name="T51" fmla="*/ 2147483647 h 956"/>
                <a:gd name="T52" fmla="*/ 2147483647 w 1645"/>
                <a:gd name="T53" fmla="*/ 2147483647 h 956"/>
                <a:gd name="T54" fmla="*/ 2147483647 w 1645"/>
                <a:gd name="T55" fmla="*/ 2147483647 h 956"/>
                <a:gd name="T56" fmla="*/ 2147483647 w 1645"/>
                <a:gd name="T57" fmla="*/ 2147483647 h 956"/>
                <a:gd name="T58" fmla="*/ 2147483647 w 1645"/>
                <a:gd name="T59" fmla="*/ 2147483647 h 956"/>
                <a:gd name="T60" fmla="*/ 2147483647 w 1645"/>
                <a:gd name="T61" fmla="*/ 2147483647 h 956"/>
                <a:gd name="T62" fmla="*/ 2147483647 w 1645"/>
                <a:gd name="T63" fmla="*/ 2147483647 h 956"/>
                <a:gd name="T64" fmla="*/ 2147483647 w 1645"/>
                <a:gd name="T65" fmla="*/ 2147483647 h 956"/>
                <a:gd name="T66" fmla="*/ 2147483647 w 1645"/>
                <a:gd name="T67" fmla="*/ 2147483647 h 956"/>
                <a:gd name="T68" fmla="*/ 2147483647 w 1645"/>
                <a:gd name="T69" fmla="*/ 2147483647 h 956"/>
                <a:gd name="T70" fmla="*/ 2147483647 w 1645"/>
                <a:gd name="T71" fmla="*/ 2147483647 h 9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45"/>
                <a:gd name="T109" fmla="*/ 0 h 956"/>
                <a:gd name="T110" fmla="*/ 1645 w 1645"/>
                <a:gd name="T111" fmla="*/ 956 h 9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45" h="956">
                  <a:moveTo>
                    <a:pt x="0" y="38"/>
                  </a:moveTo>
                  <a:lnTo>
                    <a:pt x="44" y="30"/>
                  </a:lnTo>
                  <a:lnTo>
                    <a:pt x="88" y="23"/>
                  </a:lnTo>
                  <a:lnTo>
                    <a:pt x="124" y="23"/>
                  </a:lnTo>
                  <a:lnTo>
                    <a:pt x="146" y="15"/>
                  </a:lnTo>
                  <a:lnTo>
                    <a:pt x="175" y="15"/>
                  </a:lnTo>
                  <a:lnTo>
                    <a:pt x="219" y="0"/>
                  </a:lnTo>
                  <a:lnTo>
                    <a:pt x="263" y="15"/>
                  </a:lnTo>
                  <a:lnTo>
                    <a:pt x="321" y="8"/>
                  </a:lnTo>
                  <a:lnTo>
                    <a:pt x="358" y="23"/>
                  </a:lnTo>
                  <a:lnTo>
                    <a:pt x="416" y="0"/>
                  </a:lnTo>
                  <a:lnTo>
                    <a:pt x="438" y="15"/>
                  </a:lnTo>
                  <a:lnTo>
                    <a:pt x="490" y="15"/>
                  </a:lnTo>
                  <a:lnTo>
                    <a:pt x="541" y="23"/>
                  </a:lnTo>
                  <a:lnTo>
                    <a:pt x="555" y="30"/>
                  </a:lnTo>
                  <a:lnTo>
                    <a:pt x="592" y="53"/>
                  </a:lnTo>
                  <a:lnTo>
                    <a:pt x="621" y="76"/>
                  </a:lnTo>
                  <a:lnTo>
                    <a:pt x="643" y="106"/>
                  </a:lnTo>
                  <a:lnTo>
                    <a:pt x="658" y="152"/>
                  </a:lnTo>
                  <a:lnTo>
                    <a:pt x="672" y="182"/>
                  </a:lnTo>
                  <a:lnTo>
                    <a:pt x="680" y="197"/>
                  </a:lnTo>
                  <a:lnTo>
                    <a:pt x="701" y="235"/>
                  </a:lnTo>
                  <a:lnTo>
                    <a:pt x="723" y="235"/>
                  </a:lnTo>
                  <a:lnTo>
                    <a:pt x="782" y="243"/>
                  </a:lnTo>
                  <a:lnTo>
                    <a:pt x="796" y="265"/>
                  </a:lnTo>
                  <a:lnTo>
                    <a:pt x="767" y="303"/>
                  </a:lnTo>
                  <a:lnTo>
                    <a:pt x="753" y="326"/>
                  </a:lnTo>
                  <a:lnTo>
                    <a:pt x="753" y="371"/>
                  </a:lnTo>
                  <a:lnTo>
                    <a:pt x="767" y="394"/>
                  </a:lnTo>
                  <a:lnTo>
                    <a:pt x="775" y="417"/>
                  </a:lnTo>
                  <a:lnTo>
                    <a:pt x="789" y="440"/>
                  </a:lnTo>
                  <a:lnTo>
                    <a:pt x="818" y="455"/>
                  </a:lnTo>
                  <a:lnTo>
                    <a:pt x="840" y="462"/>
                  </a:lnTo>
                  <a:lnTo>
                    <a:pt x="848" y="478"/>
                  </a:lnTo>
                  <a:lnTo>
                    <a:pt x="877" y="493"/>
                  </a:lnTo>
                  <a:lnTo>
                    <a:pt x="906" y="470"/>
                  </a:lnTo>
                  <a:lnTo>
                    <a:pt x="950" y="447"/>
                  </a:lnTo>
                  <a:lnTo>
                    <a:pt x="957" y="485"/>
                  </a:lnTo>
                  <a:lnTo>
                    <a:pt x="972" y="493"/>
                  </a:lnTo>
                  <a:lnTo>
                    <a:pt x="1001" y="515"/>
                  </a:lnTo>
                  <a:lnTo>
                    <a:pt x="1052" y="493"/>
                  </a:lnTo>
                  <a:lnTo>
                    <a:pt x="1052" y="447"/>
                  </a:lnTo>
                  <a:lnTo>
                    <a:pt x="1096" y="440"/>
                  </a:lnTo>
                  <a:lnTo>
                    <a:pt x="1133" y="455"/>
                  </a:lnTo>
                  <a:lnTo>
                    <a:pt x="1154" y="478"/>
                  </a:lnTo>
                  <a:lnTo>
                    <a:pt x="1206" y="470"/>
                  </a:lnTo>
                  <a:lnTo>
                    <a:pt x="1220" y="478"/>
                  </a:lnTo>
                  <a:lnTo>
                    <a:pt x="1257" y="478"/>
                  </a:lnTo>
                  <a:lnTo>
                    <a:pt x="1308" y="462"/>
                  </a:lnTo>
                  <a:lnTo>
                    <a:pt x="1286" y="432"/>
                  </a:lnTo>
                  <a:lnTo>
                    <a:pt x="1308" y="387"/>
                  </a:lnTo>
                  <a:lnTo>
                    <a:pt x="1366" y="409"/>
                  </a:lnTo>
                  <a:lnTo>
                    <a:pt x="1381" y="432"/>
                  </a:lnTo>
                  <a:lnTo>
                    <a:pt x="1410" y="447"/>
                  </a:lnTo>
                  <a:lnTo>
                    <a:pt x="1439" y="447"/>
                  </a:lnTo>
                  <a:lnTo>
                    <a:pt x="1454" y="462"/>
                  </a:lnTo>
                  <a:lnTo>
                    <a:pt x="1447" y="515"/>
                  </a:lnTo>
                  <a:lnTo>
                    <a:pt x="1439" y="553"/>
                  </a:lnTo>
                  <a:lnTo>
                    <a:pt x="1454" y="591"/>
                  </a:lnTo>
                  <a:lnTo>
                    <a:pt x="1491" y="622"/>
                  </a:lnTo>
                  <a:lnTo>
                    <a:pt x="1534" y="622"/>
                  </a:lnTo>
                  <a:lnTo>
                    <a:pt x="1571" y="629"/>
                  </a:lnTo>
                  <a:lnTo>
                    <a:pt x="1600" y="644"/>
                  </a:lnTo>
                  <a:lnTo>
                    <a:pt x="1578" y="690"/>
                  </a:lnTo>
                  <a:lnTo>
                    <a:pt x="1607" y="735"/>
                  </a:lnTo>
                  <a:lnTo>
                    <a:pt x="1637" y="735"/>
                  </a:lnTo>
                  <a:lnTo>
                    <a:pt x="1644" y="781"/>
                  </a:lnTo>
                  <a:lnTo>
                    <a:pt x="1644" y="803"/>
                  </a:lnTo>
                  <a:lnTo>
                    <a:pt x="1644" y="849"/>
                  </a:lnTo>
                  <a:lnTo>
                    <a:pt x="1644" y="879"/>
                  </a:lnTo>
                  <a:lnTo>
                    <a:pt x="1637" y="910"/>
                  </a:lnTo>
                  <a:lnTo>
                    <a:pt x="1637" y="955"/>
                  </a:lnTo>
                </a:path>
              </a:pathLst>
            </a:custGeom>
            <a:noFill/>
            <a:ln w="12700" cap="rnd">
              <a:solidFill>
                <a:srgbClr val="000000"/>
              </a:solidFill>
              <a:prstDash val="sysDot"/>
              <a:round/>
              <a:headEnd/>
              <a:tailEnd/>
            </a:ln>
          </p:spPr>
          <p:txBody>
            <a:bodyPr/>
            <a:lstStyle/>
            <a:p>
              <a:endParaRPr lang="ko-KR" altLang="en-US" dirty="0"/>
            </a:p>
          </p:txBody>
        </p:sp>
        <p:sp>
          <p:nvSpPr>
            <p:cNvPr id="79" name="Freeform 8"/>
            <p:cNvSpPr>
              <a:spLocks/>
            </p:cNvSpPr>
            <p:nvPr/>
          </p:nvSpPr>
          <p:spPr bwMode="auto">
            <a:xfrm>
              <a:off x="5991225" y="3133725"/>
              <a:ext cx="1019175" cy="2085975"/>
            </a:xfrm>
            <a:custGeom>
              <a:avLst/>
              <a:gdLst>
                <a:gd name="T0" fmla="*/ 0 w 645"/>
                <a:gd name="T1" fmla="*/ 2147483647 h 1313"/>
                <a:gd name="T2" fmla="*/ 2147483647 w 645"/>
                <a:gd name="T3" fmla="*/ 2147483647 h 1313"/>
                <a:gd name="T4" fmla="*/ 2147483647 w 645"/>
                <a:gd name="T5" fmla="*/ 2147483647 h 1313"/>
                <a:gd name="T6" fmla="*/ 2147483647 w 645"/>
                <a:gd name="T7" fmla="*/ 2147483647 h 1313"/>
                <a:gd name="T8" fmla="*/ 2147483647 w 645"/>
                <a:gd name="T9" fmla="*/ 2147483647 h 1313"/>
                <a:gd name="T10" fmla="*/ 2147483647 w 645"/>
                <a:gd name="T11" fmla="*/ 2147483647 h 1313"/>
                <a:gd name="T12" fmla="*/ 2147483647 w 645"/>
                <a:gd name="T13" fmla="*/ 2147483647 h 1313"/>
                <a:gd name="T14" fmla="*/ 2147483647 w 645"/>
                <a:gd name="T15" fmla="*/ 2147483647 h 1313"/>
                <a:gd name="T16" fmla="*/ 2147483647 w 645"/>
                <a:gd name="T17" fmla="*/ 2147483647 h 1313"/>
                <a:gd name="T18" fmla="*/ 2147483647 w 645"/>
                <a:gd name="T19" fmla="*/ 2147483647 h 1313"/>
                <a:gd name="T20" fmla="*/ 2147483647 w 645"/>
                <a:gd name="T21" fmla="*/ 2147483647 h 1313"/>
                <a:gd name="T22" fmla="*/ 2147483647 w 645"/>
                <a:gd name="T23" fmla="*/ 2147483647 h 1313"/>
                <a:gd name="T24" fmla="*/ 2147483647 w 645"/>
                <a:gd name="T25" fmla="*/ 2147483647 h 1313"/>
                <a:gd name="T26" fmla="*/ 2147483647 w 645"/>
                <a:gd name="T27" fmla="*/ 2147483647 h 1313"/>
                <a:gd name="T28" fmla="*/ 2147483647 w 645"/>
                <a:gd name="T29" fmla="*/ 2147483647 h 1313"/>
                <a:gd name="T30" fmla="*/ 2147483647 w 645"/>
                <a:gd name="T31" fmla="*/ 2147483647 h 1313"/>
                <a:gd name="T32" fmla="*/ 2147483647 w 645"/>
                <a:gd name="T33" fmla="*/ 2147483647 h 1313"/>
                <a:gd name="T34" fmla="*/ 2147483647 w 645"/>
                <a:gd name="T35" fmla="*/ 2147483647 h 1313"/>
                <a:gd name="T36" fmla="*/ 2147483647 w 645"/>
                <a:gd name="T37" fmla="*/ 2147483647 h 1313"/>
                <a:gd name="T38" fmla="*/ 2147483647 w 645"/>
                <a:gd name="T39" fmla="*/ 0 h 1313"/>
                <a:gd name="T40" fmla="*/ 2147483647 w 645"/>
                <a:gd name="T41" fmla="*/ 2147483647 h 1313"/>
                <a:gd name="T42" fmla="*/ 2147483647 w 645"/>
                <a:gd name="T43" fmla="*/ 2147483647 h 1313"/>
                <a:gd name="T44" fmla="*/ 2147483647 w 645"/>
                <a:gd name="T45" fmla="*/ 2147483647 h 1313"/>
                <a:gd name="T46" fmla="*/ 2147483647 w 645"/>
                <a:gd name="T47" fmla="*/ 2147483647 h 1313"/>
                <a:gd name="T48" fmla="*/ 2147483647 w 645"/>
                <a:gd name="T49" fmla="*/ 2147483647 h 1313"/>
                <a:gd name="T50" fmla="*/ 2147483647 w 645"/>
                <a:gd name="T51" fmla="*/ 2147483647 h 1313"/>
                <a:gd name="T52" fmla="*/ 2147483647 w 645"/>
                <a:gd name="T53" fmla="*/ 2147483647 h 1313"/>
                <a:gd name="T54" fmla="*/ 2147483647 w 645"/>
                <a:gd name="T55" fmla="*/ 2147483647 h 1313"/>
                <a:gd name="T56" fmla="*/ 2147483647 w 645"/>
                <a:gd name="T57" fmla="*/ 2147483647 h 1313"/>
                <a:gd name="T58" fmla="*/ 2147483647 w 645"/>
                <a:gd name="T59" fmla="*/ 2147483647 h 1313"/>
                <a:gd name="T60" fmla="*/ 2147483647 w 645"/>
                <a:gd name="T61" fmla="*/ 2147483647 h 1313"/>
                <a:gd name="T62" fmla="*/ 2147483647 w 645"/>
                <a:gd name="T63" fmla="*/ 2147483647 h 1313"/>
                <a:gd name="T64" fmla="*/ 2147483647 w 645"/>
                <a:gd name="T65" fmla="*/ 2147483647 h 1313"/>
                <a:gd name="T66" fmla="*/ 2147483647 w 645"/>
                <a:gd name="T67" fmla="*/ 2147483647 h 1313"/>
                <a:gd name="T68" fmla="*/ 2147483647 w 645"/>
                <a:gd name="T69" fmla="*/ 2147483647 h 1313"/>
                <a:gd name="T70" fmla="*/ 2147483647 w 645"/>
                <a:gd name="T71" fmla="*/ 2147483647 h 1313"/>
                <a:gd name="T72" fmla="*/ 2147483647 w 645"/>
                <a:gd name="T73" fmla="*/ 2147483647 h 1313"/>
                <a:gd name="T74" fmla="*/ 2147483647 w 645"/>
                <a:gd name="T75" fmla="*/ 2147483647 h 1313"/>
                <a:gd name="T76" fmla="*/ 2147483647 w 645"/>
                <a:gd name="T77" fmla="*/ 2147483647 h 1313"/>
                <a:gd name="T78" fmla="*/ 2147483647 w 645"/>
                <a:gd name="T79" fmla="*/ 2147483647 h 1313"/>
                <a:gd name="T80" fmla="*/ 2147483647 w 645"/>
                <a:gd name="T81" fmla="*/ 2147483647 h 1313"/>
                <a:gd name="T82" fmla="*/ 2147483647 w 645"/>
                <a:gd name="T83" fmla="*/ 2147483647 h 1313"/>
                <a:gd name="T84" fmla="*/ 2147483647 w 645"/>
                <a:gd name="T85" fmla="*/ 2147483647 h 1313"/>
                <a:gd name="T86" fmla="*/ 2147483647 w 645"/>
                <a:gd name="T87" fmla="*/ 2147483647 h 1313"/>
                <a:gd name="T88" fmla="*/ 2147483647 w 645"/>
                <a:gd name="T89" fmla="*/ 2147483647 h 1313"/>
                <a:gd name="T90" fmla="*/ 2147483647 w 645"/>
                <a:gd name="T91" fmla="*/ 2147483647 h 1313"/>
                <a:gd name="T92" fmla="*/ 2147483647 w 645"/>
                <a:gd name="T93" fmla="*/ 2147483647 h 1313"/>
                <a:gd name="T94" fmla="*/ 2147483647 w 645"/>
                <a:gd name="T95" fmla="*/ 2147483647 h 1313"/>
                <a:gd name="T96" fmla="*/ 2147483647 w 645"/>
                <a:gd name="T97" fmla="*/ 2147483647 h 1313"/>
                <a:gd name="T98" fmla="*/ 2147483647 w 645"/>
                <a:gd name="T99" fmla="*/ 2147483647 h 1313"/>
                <a:gd name="T100" fmla="*/ 2147483647 w 645"/>
                <a:gd name="T101" fmla="*/ 2147483647 h 1313"/>
                <a:gd name="T102" fmla="*/ 2147483647 w 645"/>
                <a:gd name="T103" fmla="*/ 2147483647 h 1313"/>
                <a:gd name="T104" fmla="*/ 2147483647 w 645"/>
                <a:gd name="T105" fmla="*/ 2147483647 h 1313"/>
                <a:gd name="T106" fmla="*/ 2147483647 w 645"/>
                <a:gd name="T107" fmla="*/ 2147483647 h 1313"/>
                <a:gd name="T108" fmla="*/ 2147483647 w 645"/>
                <a:gd name="T109" fmla="*/ 2147483647 h 1313"/>
                <a:gd name="T110" fmla="*/ 2147483647 w 645"/>
                <a:gd name="T111" fmla="*/ 2147483647 h 1313"/>
                <a:gd name="T112" fmla="*/ 2147483647 w 645"/>
                <a:gd name="T113" fmla="*/ 2147483647 h 1313"/>
                <a:gd name="T114" fmla="*/ 2147483647 w 645"/>
                <a:gd name="T115" fmla="*/ 2147483647 h 1313"/>
                <a:gd name="T116" fmla="*/ 2147483647 w 645"/>
                <a:gd name="T117" fmla="*/ 2147483647 h 1313"/>
                <a:gd name="T118" fmla="*/ 2147483647 w 645"/>
                <a:gd name="T119" fmla="*/ 2147483647 h 13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45"/>
                <a:gd name="T181" fmla="*/ 0 h 1313"/>
                <a:gd name="T182" fmla="*/ 645 w 645"/>
                <a:gd name="T183" fmla="*/ 1313 h 13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45" h="1313">
                  <a:moveTo>
                    <a:pt x="0" y="273"/>
                  </a:moveTo>
                  <a:lnTo>
                    <a:pt x="44" y="265"/>
                  </a:lnTo>
                  <a:lnTo>
                    <a:pt x="66" y="258"/>
                  </a:lnTo>
                  <a:lnTo>
                    <a:pt x="66" y="235"/>
                  </a:lnTo>
                  <a:lnTo>
                    <a:pt x="102" y="235"/>
                  </a:lnTo>
                  <a:lnTo>
                    <a:pt x="132" y="228"/>
                  </a:lnTo>
                  <a:lnTo>
                    <a:pt x="154" y="205"/>
                  </a:lnTo>
                  <a:lnTo>
                    <a:pt x="198" y="197"/>
                  </a:lnTo>
                  <a:lnTo>
                    <a:pt x="227" y="220"/>
                  </a:lnTo>
                  <a:lnTo>
                    <a:pt x="263" y="197"/>
                  </a:lnTo>
                  <a:lnTo>
                    <a:pt x="293" y="190"/>
                  </a:lnTo>
                  <a:lnTo>
                    <a:pt x="322" y="182"/>
                  </a:lnTo>
                  <a:lnTo>
                    <a:pt x="329" y="152"/>
                  </a:lnTo>
                  <a:lnTo>
                    <a:pt x="337" y="121"/>
                  </a:lnTo>
                  <a:lnTo>
                    <a:pt x="366" y="99"/>
                  </a:lnTo>
                  <a:lnTo>
                    <a:pt x="403" y="68"/>
                  </a:lnTo>
                  <a:lnTo>
                    <a:pt x="424" y="38"/>
                  </a:lnTo>
                  <a:lnTo>
                    <a:pt x="432" y="30"/>
                  </a:lnTo>
                  <a:lnTo>
                    <a:pt x="446" y="15"/>
                  </a:lnTo>
                  <a:lnTo>
                    <a:pt x="476" y="0"/>
                  </a:lnTo>
                  <a:lnTo>
                    <a:pt x="498" y="30"/>
                  </a:lnTo>
                  <a:lnTo>
                    <a:pt x="542" y="68"/>
                  </a:lnTo>
                  <a:lnTo>
                    <a:pt x="542" y="91"/>
                  </a:lnTo>
                  <a:lnTo>
                    <a:pt x="556" y="121"/>
                  </a:lnTo>
                  <a:lnTo>
                    <a:pt x="556" y="137"/>
                  </a:lnTo>
                  <a:lnTo>
                    <a:pt x="578" y="144"/>
                  </a:lnTo>
                  <a:lnTo>
                    <a:pt x="600" y="182"/>
                  </a:lnTo>
                  <a:lnTo>
                    <a:pt x="600" y="205"/>
                  </a:lnTo>
                  <a:lnTo>
                    <a:pt x="607" y="250"/>
                  </a:lnTo>
                  <a:lnTo>
                    <a:pt x="607" y="296"/>
                  </a:lnTo>
                  <a:lnTo>
                    <a:pt x="644" y="303"/>
                  </a:lnTo>
                  <a:lnTo>
                    <a:pt x="637" y="356"/>
                  </a:lnTo>
                  <a:lnTo>
                    <a:pt x="644" y="387"/>
                  </a:lnTo>
                  <a:lnTo>
                    <a:pt x="644" y="425"/>
                  </a:lnTo>
                  <a:lnTo>
                    <a:pt x="622" y="440"/>
                  </a:lnTo>
                  <a:lnTo>
                    <a:pt x="578" y="447"/>
                  </a:lnTo>
                  <a:lnTo>
                    <a:pt x="600" y="478"/>
                  </a:lnTo>
                  <a:lnTo>
                    <a:pt x="593" y="493"/>
                  </a:lnTo>
                  <a:lnTo>
                    <a:pt x="600" y="531"/>
                  </a:lnTo>
                  <a:lnTo>
                    <a:pt x="593" y="554"/>
                  </a:lnTo>
                  <a:lnTo>
                    <a:pt x="571" y="569"/>
                  </a:lnTo>
                  <a:lnTo>
                    <a:pt x="549" y="584"/>
                  </a:lnTo>
                  <a:lnTo>
                    <a:pt x="542" y="614"/>
                  </a:lnTo>
                  <a:lnTo>
                    <a:pt x="549" y="652"/>
                  </a:lnTo>
                  <a:lnTo>
                    <a:pt x="527" y="675"/>
                  </a:lnTo>
                  <a:lnTo>
                    <a:pt x="527" y="705"/>
                  </a:lnTo>
                  <a:lnTo>
                    <a:pt x="483" y="728"/>
                  </a:lnTo>
                  <a:lnTo>
                    <a:pt x="439" y="736"/>
                  </a:lnTo>
                  <a:lnTo>
                    <a:pt x="410" y="766"/>
                  </a:lnTo>
                  <a:lnTo>
                    <a:pt x="403" y="842"/>
                  </a:lnTo>
                  <a:lnTo>
                    <a:pt x="410" y="902"/>
                  </a:lnTo>
                  <a:lnTo>
                    <a:pt x="395" y="940"/>
                  </a:lnTo>
                  <a:lnTo>
                    <a:pt x="403" y="1001"/>
                  </a:lnTo>
                  <a:lnTo>
                    <a:pt x="373" y="1077"/>
                  </a:lnTo>
                  <a:lnTo>
                    <a:pt x="395" y="1138"/>
                  </a:lnTo>
                  <a:lnTo>
                    <a:pt x="395" y="1183"/>
                  </a:lnTo>
                  <a:lnTo>
                    <a:pt x="395" y="1213"/>
                  </a:lnTo>
                  <a:lnTo>
                    <a:pt x="395" y="1236"/>
                  </a:lnTo>
                  <a:lnTo>
                    <a:pt x="388" y="1266"/>
                  </a:lnTo>
                  <a:lnTo>
                    <a:pt x="388" y="1312"/>
                  </a:lnTo>
                </a:path>
              </a:pathLst>
            </a:custGeom>
            <a:noFill/>
            <a:ln w="12700" cap="rnd">
              <a:solidFill>
                <a:srgbClr val="000000"/>
              </a:solidFill>
              <a:prstDash val="sysDot"/>
              <a:round/>
              <a:headEnd/>
              <a:tailEnd/>
            </a:ln>
          </p:spPr>
          <p:txBody>
            <a:bodyPr/>
            <a:lstStyle/>
            <a:p>
              <a:endParaRPr lang="ko-KR" altLang="en-US" dirty="0"/>
            </a:p>
          </p:txBody>
        </p:sp>
        <p:sp>
          <p:nvSpPr>
            <p:cNvPr id="80" name="Freeform 9"/>
            <p:cNvSpPr>
              <a:spLocks/>
            </p:cNvSpPr>
            <p:nvPr/>
          </p:nvSpPr>
          <p:spPr bwMode="auto">
            <a:xfrm>
              <a:off x="6953250" y="2667000"/>
              <a:ext cx="3419475" cy="3219450"/>
            </a:xfrm>
            <a:custGeom>
              <a:avLst/>
              <a:gdLst>
                <a:gd name="T0" fmla="*/ 2147483647 w 2156"/>
                <a:gd name="T1" fmla="*/ 2147483647 h 2032"/>
                <a:gd name="T2" fmla="*/ 2147483647 w 2156"/>
                <a:gd name="T3" fmla="*/ 2147483647 h 2032"/>
                <a:gd name="T4" fmla="*/ 2147483647 w 2156"/>
                <a:gd name="T5" fmla="*/ 2147483647 h 2032"/>
                <a:gd name="T6" fmla="*/ 2147483647 w 2156"/>
                <a:gd name="T7" fmla="*/ 2147483647 h 2032"/>
                <a:gd name="T8" fmla="*/ 2147483647 w 2156"/>
                <a:gd name="T9" fmla="*/ 2147483647 h 2032"/>
                <a:gd name="T10" fmla="*/ 2147483647 w 2156"/>
                <a:gd name="T11" fmla="*/ 2147483647 h 2032"/>
                <a:gd name="T12" fmla="*/ 2147483647 w 2156"/>
                <a:gd name="T13" fmla="*/ 0 h 2032"/>
                <a:gd name="T14" fmla="*/ 2147483647 w 2156"/>
                <a:gd name="T15" fmla="*/ 2147483647 h 2032"/>
                <a:gd name="T16" fmla="*/ 2147483647 w 2156"/>
                <a:gd name="T17" fmla="*/ 2147483647 h 2032"/>
                <a:gd name="T18" fmla="*/ 2147483647 w 2156"/>
                <a:gd name="T19" fmla="*/ 2147483647 h 2032"/>
                <a:gd name="T20" fmla="*/ 2147483647 w 2156"/>
                <a:gd name="T21" fmla="*/ 2147483647 h 2032"/>
                <a:gd name="T22" fmla="*/ 2147483647 w 2156"/>
                <a:gd name="T23" fmla="*/ 2147483647 h 2032"/>
                <a:gd name="T24" fmla="*/ 2147483647 w 2156"/>
                <a:gd name="T25" fmla="*/ 2147483647 h 2032"/>
                <a:gd name="T26" fmla="*/ 2147483647 w 2156"/>
                <a:gd name="T27" fmla="*/ 2147483647 h 2032"/>
                <a:gd name="T28" fmla="*/ 2147483647 w 2156"/>
                <a:gd name="T29" fmla="*/ 2147483647 h 2032"/>
                <a:gd name="T30" fmla="*/ 2147483647 w 2156"/>
                <a:gd name="T31" fmla="*/ 2147483647 h 2032"/>
                <a:gd name="T32" fmla="*/ 2147483647 w 2156"/>
                <a:gd name="T33" fmla="*/ 2147483647 h 2032"/>
                <a:gd name="T34" fmla="*/ 2147483647 w 2156"/>
                <a:gd name="T35" fmla="*/ 2147483647 h 2032"/>
                <a:gd name="T36" fmla="*/ 2147483647 w 2156"/>
                <a:gd name="T37" fmla="*/ 2147483647 h 2032"/>
                <a:gd name="T38" fmla="*/ 2147483647 w 2156"/>
                <a:gd name="T39" fmla="*/ 2147483647 h 2032"/>
                <a:gd name="T40" fmla="*/ 2147483647 w 2156"/>
                <a:gd name="T41" fmla="*/ 2147483647 h 2032"/>
                <a:gd name="T42" fmla="*/ 2147483647 w 2156"/>
                <a:gd name="T43" fmla="*/ 2147483647 h 2032"/>
                <a:gd name="T44" fmla="*/ 2147483647 w 2156"/>
                <a:gd name="T45" fmla="*/ 2147483647 h 2032"/>
                <a:gd name="T46" fmla="*/ 2147483647 w 2156"/>
                <a:gd name="T47" fmla="*/ 2147483647 h 2032"/>
                <a:gd name="T48" fmla="*/ 2147483647 w 2156"/>
                <a:gd name="T49" fmla="*/ 2147483647 h 2032"/>
                <a:gd name="T50" fmla="*/ 2147483647 w 2156"/>
                <a:gd name="T51" fmla="*/ 2147483647 h 2032"/>
                <a:gd name="T52" fmla="*/ 2147483647 w 2156"/>
                <a:gd name="T53" fmla="*/ 2147483647 h 2032"/>
                <a:gd name="T54" fmla="*/ 2147483647 w 2156"/>
                <a:gd name="T55" fmla="*/ 2147483647 h 2032"/>
                <a:gd name="T56" fmla="*/ 2147483647 w 2156"/>
                <a:gd name="T57" fmla="*/ 2147483647 h 2032"/>
                <a:gd name="T58" fmla="*/ 2147483647 w 2156"/>
                <a:gd name="T59" fmla="*/ 2147483647 h 2032"/>
                <a:gd name="T60" fmla="*/ 2147483647 w 2156"/>
                <a:gd name="T61" fmla="*/ 2147483647 h 2032"/>
                <a:gd name="T62" fmla="*/ 2147483647 w 2156"/>
                <a:gd name="T63" fmla="*/ 2147483647 h 2032"/>
                <a:gd name="T64" fmla="*/ 2147483647 w 2156"/>
                <a:gd name="T65" fmla="*/ 2147483647 h 2032"/>
                <a:gd name="T66" fmla="*/ 2147483647 w 2156"/>
                <a:gd name="T67" fmla="*/ 2147483647 h 2032"/>
                <a:gd name="T68" fmla="*/ 2147483647 w 2156"/>
                <a:gd name="T69" fmla="*/ 2147483647 h 2032"/>
                <a:gd name="T70" fmla="*/ 2147483647 w 2156"/>
                <a:gd name="T71" fmla="*/ 2147483647 h 2032"/>
                <a:gd name="T72" fmla="*/ 2147483647 w 2156"/>
                <a:gd name="T73" fmla="*/ 2147483647 h 2032"/>
                <a:gd name="T74" fmla="*/ 2147483647 w 2156"/>
                <a:gd name="T75" fmla="*/ 2147483647 h 2032"/>
                <a:gd name="T76" fmla="*/ 2147483647 w 2156"/>
                <a:gd name="T77" fmla="*/ 2147483647 h 2032"/>
                <a:gd name="T78" fmla="*/ 2147483647 w 2156"/>
                <a:gd name="T79" fmla="*/ 2147483647 h 2032"/>
                <a:gd name="T80" fmla="*/ 2147483647 w 2156"/>
                <a:gd name="T81" fmla="*/ 2147483647 h 2032"/>
                <a:gd name="T82" fmla="*/ 2147483647 w 2156"/>
                <a:gd name="T83" fmla="*/ 2147483647 h 2032"/>
                <a:gd name="T84" fmla="*/ 2147483647 w 2156"/>
                <a:gd name="T85" fmla="*/ 2147483647 h 2032"/>
                <a:gd name="T86" fmla="*/ 2147483647 w 2156"/>
                <a:gd name="T87" fmla="*/ 2147483647 h 2032"/>
                <a:gd name="T88" fmla="*/ 2147483647 w 2156"/>
                <a:gd name="T89" fmla="*/ 2147483647 h 2032"/>
                <a:gd name="T90" fmla="*/ 2147483647 w 2156"/>
                <a:gd name="T91" fmla="*/ 2147483647 h 2032"/>
                <a:gd name="T92" fmla="*/ 2147483647 w 2156"/>
                <a:gd name="T93" fmla="*/ 2147483647 h 2032"/>
                <a:gd name="T94" fmla="*/ 2147483647 w 2156"/>
                <a:gd name="T95" fmla="*/ 2147483647 h 2032"/>
                <a:gd name="T96" fmla="*/ 2147483647 w 2156"/>
                <a:gd name="T97" fmla="*/ 2147483647 h 20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56"/>
                <a:gd name="T148" fmla="*/ 0 h 2032"/>
                <a:gd name="T149" fmla="*/ 2156 w 2156"/>
                <a:gd name="T150" fmla="*/ 2032 h 20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56" h="2032">
                  <a:moveTo>
                    <a:pt x="0" y="470"/>
                  </a:moveTo>
                  <a:lnTo>
                    <a:pt x="15" y="432"/>
                  </a:lnTo>
                  <a:lnTo>
                    <a:pt x="15" y="387"/>
                  </a:lnTo>
                  <a:lnTo>
                    <a:pt x="22" y="356"/>
                  </a:lnTo>
                  <a:lnTo>
                    <a:pt x="22" y="303"/>
                  </a:lnTo>
                  <a:lnTo>
                    <a:pt x="22" y="281"/>
                  </a:lnTo>
                  <a:lnTo>
                    <a:pt x="37" y="250"/>
                  </a:lnTo>
                  <a:lnTo>
                    <a:pt x="73" y="250"/>
                  </a:lnTo>
                  <a:lnTo>
                    <a:pt x="95" y="227"/>
                  </a:lnTo>
                  <a:lnTo>
                    <a:pt x="117" y="190"/>
                  </a:lnTo>
                  <a:lnTo>
                    <a:pt x="131" y="144"/>
                  </a:lnTo>
                  <a:lnTo>
                    <a:pt x="139" y="91"/>
                  </a:lnTo>
                  <a:lnTo>
                    <a:pt x="146" y="68"/>
                  </a:lnTo>
                  <a:lnTo>
                    <a:pt x="175" y="45"/>
                  </a:lnTo>
                  <a:lnTo>
                    <a:pt x="212" y="45"/>
                  </a:lnTo>
                  <a:lnTo>
                    <a:pt x="256" y="30"/>
                  </a:lnTo>
                  <a:lnTo>
                    <a:pt x="292" y="15"/>
                  </a:lnTo>
                  <a:lnTo>
                    <a:pt x="329" y="38"/>
                  </a:lnTo>
                  <a:lnTo>
                    <a:pt x="358" y="30"/>
                  </a:lnTo>
                  <a:lnTo>
                    <a:pt x="380" y="8"/>
                  </a:lnTo>
                  <a:lnTo>
                    <a:pt x="402" y="0"/>
                  </a:lnTo>
                  <a:lnTo>
                    <a:pt x="446" y="8"/>
                  </a:lnTo>
                  <a:lnTo>
                    <a:pt x="489" y="38"/>
                  </a:lnTo>
                  <a:lnTo>
                    <a:pt x="511" y="61"/>
                  </a:lnTo>
                  <a:lnTo>
                    <a:pt x="562" y="61"/>
                  </a:lnTo>
                  <a:lnTo>
                    <a:pt x="599" y="99"/>
                  </a:lnTo>
                  <a:lnTo>
                    <a:pt x="599" y="144"/>
                  </a:lnTo>
                  <a:lnTo>
                    <a:pt x="643" y="182"/>
                  </a:lnTo>
                  <a:lnTo>
                    <a:pt x="650" y="197"/>
                  </a:lnTo>
                  <a:lnTo>
                    <a:pt x="665" y="227"/>
                  </a:lnTo>
                  <a:lnTo>
                    <a:pt x="709" y="212"/>
                  </a:lnTo>
                  <a:lnTo>
                    <a:pt x="731" y="190"/>
                  </a:lnTo>
                  <a:lnTo>
                    <a:pt x="782" y="182"/>
                  </a:lnTo>
                  <a:lnTo>
                    <a:pt x="796" y="159"/>
                  </a:lnTo>
                  <a:lnTo>
                    <a:pt x="840" y="152"/>
                  </a:lnTo>
                  <a:lnTo>
                    <a:pt x="899" y="174"/>
                  </a:lnTo>
                  <a:lnTo>
                    <a:pt x="928" y="212"/>
                  </a:lnTo>
                  <a:lnTo>
                    <a:pt x="972" y="220"/>
                  </a:lnTo>
                  <a:lnTo>
                    <a:pt x="1008" y="220"/>
                  </a:lnTo>
                  <a:lnTo>
                    <a:pt x="1023" y="258"/>
                  </a:lnTo>
                  <a:lnTo>
                    <a:pt x="1052" y="273"/>
                  </a:lnTo>
                  <a:lnTo>
                    <a:pt x="1074" y="281"/>
                  </a:lnTo>
                  <a:lnTo>
                    <a:pt x="1125" y="288"/>
                  </a:lnTo>
                  <a:lnTo>
                    <a:pt x="1169" y="296"/>
                  </a:lnTo>
                  <a:lnTo>
                    <a:pt x="1198" y="281"/>
                  </a:lnTo>
                  <a:lnTo>
                    <a:pt x="1249" y="235"/>
                  </a:lnTo>
                  <a:lnTo>
                    <a:pt x="1286" y="220"/>
                  </a:lnTo>
                  <a:lnTo>
                    <a:pt x="1308" y="190"/>
                  </a:lnTo>
                  <a:lnTo>
                    <a:pt x="1373" y="182"/>
                  </a:lnTo>
                  <a:lnTo>
                    <a:pt x="1432" y="182"/>
                  </a:lnTo>
                  <a:lnTo>
                    <a:pt x="1476" y="190"/>
                  </a:lnTo>
                  <a:lnTo>
                    <a:pt x="1505" y="182"/>
                  </a:lnTo>
                  <a:lnTo>
                    <a:pt x="1549" y="205"/>
                  </a:lnTo>
                  <a:lnTo>
                    <a:pt x="1629" y="212"/>
                  </a:lnTo>
                  <a:lnTo>
                    <a:pt x="1673" y="235"/>
                  </a:lnTo>
                  <a:lnTo>
                    <a:pt x="1702" y="243"/>
                  </a:lnTo>
                  <a:lnTo>
                    <a:pt x="1739" y="250"/>
                  </a:lnTo>
                  <a:lnTo>
                    <a:pt x="1761" y="212"/>
                  </a:lnTo>
                  <a:lnTo>
                    <a:pt x="1782" y="197"/>
                  </a:lnTo>
                  <a:lnTo>
                    <a:pt x="1812" y="167"/>
                  </a:lnTo>
                  <a:lnTo>
                    <a:pt x="1892" y="152"/>
                  </a:lnTo>
                  <a:lnTo>
                    <a:pt x="1907" y="144"/>
                  </a:lnTo>
                  <a:lnTo>
                    <a:pt x="1958" y="136"/>
                  </a:lnTo>
                  <a:lnTo>
                    <a:pt x="1972" y="144"/>
                  </a:lnTo>
                  <a:lnTo>
                    <a:pt x="1987" y="182"/>
                  </a:lnTo>
                  <a:lnTo>
                    <a:pt x="2016" y="212"/>
                  </a:lnTo>
                  <a:lnTo>
                    <a:pt x="2031" y="235"/>
                  </a:lnTo>
                  <a:lnTo>
                    <a:pt x="2089" y="250"/>
                  </a:lnTo>
                  <a:lnTo>
                    <a:pt x="2075" y="258"/>
                  </a:lnTo>
                  <a:lnTo>
                    <a:pt x="2060" y="273"/>
                  </a:lnTo>
                  <a:lnTo>
                    <a:pt x="2060" y="311"/>
                  </a:lnTo>
                  <a:lnTo>
                    <a:pt x="2067" y="341"/>
                  </a:lnTo>
                  <a:lnTo>
                    <a:pt x="2067" y="364"/>
                  </a:lnTo>
                  <a:lnTo>
                    <a:pt x="2075" y="409"/>
                  </a:lnTo>
                  <a:lnTo>
                    <a:pt x="2111" y="425"/>
                  </a:lnTo>
                  <a:lnTo>
                    <a:pt x="2126" y="455"/>
                  </a:lnTo>
                  <a:lnTo>
                    <a:pt x="2155" y="463"/>
                  </a:lnTo>
                  <a:lnTo>
                    <a:pt x="2148" y="470"/>
                  </a:lnTo>
                  <a:lnTo>
                    <a:pt x="2148" y="500"/>
                  </a:lnTo>
                  <a:lnTo>
                    <a:pt x="2133" y="523"/>
                  </a:lnTo>
                  <a:lnTo>
                    <a:pt x="2133" y="561"/>
                  </a:lnTo>
                  <a:lnTo>
                    <a:pt x="2140" y="591"/>
                  </a:lnTo>
                  <a:lnTo>
                    <a:pt x="2111" y="637"/>
                  </a:lnTo>
                  <a:lnTo>
                    <a:pt x="2082" y="652"/>
                  </a:lnTo>
                  <a:lnTo>
                    <a:pt x="2045" y="667"/>
                  </a:lnTo>
                  <a:lnTo>
                    <a:pt x="2016" y="660"/>
                  </a:lnTo>
                  <a:lnTo>
                    <a:pt x="2002" y="690"/>
                  </a:lnTo>
                  <a:lnTo>
                    <a:pt x="1987" y="713"/>
                  </a:lnTo>
                  <a:lnTo>
                    <a:pt x="1965" y="736"/>
                  </a:lnTo>
                  <a:lnTo>
                    <a:pt x="1950" y="766"/>
                  </a:lnTo>
                  <a:lnTo>
                    <a:pt x="1936" y="796"/>
                  </a:lnTo>
                  <a:lnTo>
                    <a:pt x="1936" y="827"/>
                  </a:lnTo>
                  <a:lnTo>
                    <a:pt x="1929" y="849"/>
                  </a:lnTo>
                  <a:lnTo>
                    <a:pt x="1929" y="872"/>
                  </a:lnTo>
                  <a:lnTo>
                    <a:pt x="1907" y="887"/>
                  </a:lnTo>
                  <a:lnTo>
                    <a:pt x="1885" y="902"/>
                  </a:lnTo>
                  <a:lnTo>
                    <a:pt x="1877" y="925"/>
                  </a:lnTo>
                  <a:lnTo>
                    <a:pt x="1877" y="963"/>
                  </a:lnTo>
                  <a:lnTo>
                    <a:pt x="1885" y="993"/>
                  </a:lnTo>
                  <a:lnTo>
                    <a:pt x="1870" y="1024"/>
                  </a:lnTo>
                  <a:lnTo>
                    <a:pt x="1841" y="1039"/>
                  </a:lnTo>
                  <a:lnTo>
                    <a:pt x="1797" y="1039"/>
                  </a:lnTo>
                  <a:lnTo>
                    <a:pt x="1790" y="1069"/>
                  </a:lnTo>
                  <a:lnTo>
                    <a:pt x="1812" y="1115"/>
                  </a:lnTo>
                  <a:lnTo>
                    <a:pt x="1804" y="1160"/>
                  </a:lnTo>
                  <a:lnTo>
                    <a:pt x="1782" y="1198"/>
                  </a:lnTo>
                  <a:lnTo>
                    <a:pt x="1753" y="1221"/>
                  </a:lnTo>
                  <a:lnTo>
                    <a:pt x="1731" y="1244"/>
                  </a:lnTo>
                  <a:lnTo>
                    <a:pt x="1695" y="1244"/>
                  </a:lnTo>
                  <a:lnTo>
                    <a:pt x="1673" y="1274"/>
                  </a:lnTo>
                  <a:lnTo>
                    <a:pt x="1644" y="1312"/>
                  </a:lnTo>
                  <a:lnTo>
                    <a:pt x="1644" y="1365"/>
                  </a:lnTo>
                  <a:lnTo>
                    <a:pt x="1629" y="1380"/>
                  </a:lnTo>
                  <a:lnTo>
                    <a:pt x="1622" y="1448"/>
                  </a:lnTo>
                  <a:lnTo>
                    <a:pt x="1593" y="1494"/>
                  </a:lnTo>
                  <a:lnTo>
                    <a:pt x="1563" y="1509"/>
                  </a:lnTo>
                  <a:lnTo>
                    <a:pt x="1563" y="1562"/>
                  </a:lnTo>
                  <a:lnTo>
                    <a:pt x="1585" y="1600"/>
                  </a:lnTo>
                  <a:lnTo>
                    <a:pt x="1556" y="1592"/>
                  </a:lnTo>
                  <a:lnTo>
                    <a:pt x="1519" y="1608"/>
                  </a:lnTo>
                  <a:lnTo>
                    <a:pt x="1519" y="1653"/>
                  </a:lnTo>
                  <a:lnTo>
                    <a:pt x="1505" y="1653"/>
                  </a:lnTo>
                  <a:lnTo>
                    <a:pt x="1476" y="1661"/>
                  </a:lnTo>
                  <a:lnTo>
                    <a:pt x="1454" y="1706"/>
                  </a:lnTo>
                  <a:lnTo>
                    <a:pt x="1424" y="1683"/>
                  </a:lnTo>
                  <a:lnTo>
                    <a:pt x="1424" y="1638"/>
                  </a:lnTo>
                  <a:lnTo>
                    <a:pt x="1403" y="1630"/>
                  </a:lnTo>
                  <a:lnTo>
                    <a:pt x="1388" y="1600"/>
                  </a:lnTo>
                  <a:lnTo>
                    <a:pt x="1351" y="1577"/>
                  </a:lnTo>
                  <a:lnTo>
                    <a:pt x="1315" y="1555"/>
                  </a:lnTo>
                  <a:lnTo>
                    <a:pt x="1300" y="1555"/>
                  </a:lnTo>
                  <a:lnTo>
                    <a:pt x="1286" y="1517"/>
                  </a:lnTo>
                  <a:lnTo>
                    <a:pt x="1220" y="1570"/>
                  </a:lnTo>
                  <a:lnTo>
                    <a:pt x="1205" y="1585"/>
                  </a:lnTo>
                  <a:lnTo>
                    <a:pt x="1176" y="1615"/>
                  </a:lnTo>
                  <a:lnTo>
                    <a:pt x="1154" y="1623"/>
                  </a:lnTo>
                  <a:lnTo>
                    <a:pt x="1162" y="1661"/>
                  </a:lnTo>
                  <a:lnTo>
                    <a:pt x="1132" y="1676"/>
                  </a:lnTo>
                  <a:lnTo>
                    <a:pt x="1088" y="1691"/>
                  </a:lnTo>
                  <a:lnTo>
                    <a:pt x="1074" y="1729"/>
                  </a:lnTo>
                  <a:lnTo>
                    <a:pt x="1030" y="1759"/>
                  </a:lnTo>
                  <a:lnTo>
                    <a:pt x="1001" y="1797"/>
                  </a:lnTo>
                  <a:lnTo>
                    <a:pt x="993" y="1812"/>
                  </a:lnTo>
                  <a:lnTo>
                    <a:pt x="972" y="1843"/>
                  </a:lnTo>
                  <a:lnTo>
                    <a:pt x="979" y="1903"/>
                  </a:lnTo>
                  <a:lnTo>
                    <a:pt x="964" y="1949"/>
                  </a:lnTo>
                  <a:lnTo>
                    <a:pt x="920" y="1987"/>
                  </a:lnTo>
                  <a:lnTo>
                    <a:pt x="920" y="2025"/>
                  </a:lnTo>
                  <a:lnTo>
                    <a:pt x="927" y="2031"/>
                  </a:lnTo>
                </a:path>
              </a:pathLst>
            </a:custGeom>
            <a:noFill/>
            <a:ln w="12700" cap="rnd">
              <a:solidFill>
                <a:srgbClr val="000000"/>
              </a:solidFill>
              <a:prstDash val="sysDot"/>
              <a:round/>
              <a:headEnd/>
              <a:tailEnd/>
            </a:ln>
          </p:spPr>
          <p:txBody>
            <a:bodyPr/>
            <a:lstStyle/>
            <a:p>
              <a:endParaRPr lang="ko-KR" altLang="en-US" dirty="0"/>
            </a:p>
          </p:txBody>
        </p:sp>
        <p:sp>
          <p:nvSpPr>
            <p:cNvPr id="81" name="Freeform 10"/>
            <p:cNvSpPr>
              <a:spLocks/>
            </p:cNvSpPr>
            <p:nvPr/>
          </p:nvSpPr>
          <p:spPr bwMode="auto">
            <a:xfrm>
              <a:off x="10039350" y="2000250"/>
              <a:ext cx="476250" cy="885825"/>
            </a:xfrm>
            <a:custGeom>
              <a:avLst/>
              <a:gdLst>
                <a:gd name="T0" fmla="*/ 2147483647 w 300"/>
                <a:gd name="T1" fmla="*/ 2147483647 h 554"/>
                <a:gd name="T2" fmla="*/ 2147483647 w 300"/>
                <a:gd name="T3" fmla="*/ 2147483647 h 554"/>
                <a:gd name="T4" fmla="*/ 2147483647 w 300"/>
                <a:gd name="T5" fmla="*/ 2147483647 h 554"/>
                <a:gd name="T6" fmla="*/ 2147483647 w 300"/>
                <a:gd name="T7" fmla="*/ 2147483647 h 554"/>
                <a:gd name="T8" fmla="*/ 2147483647 w 300"/>
                <a:gd name="T9" fmla="*/ 2147483647 h 554"/>
                <a:gd name="T10" fmla="*/ 0 w 300"/>
                <a:gd name="T11" fmla="*/ 2147483647 h 554"/>
                <a:gd name="T12" fmla="*/ 2147483647 w 300"/>
                <a:gd name="T13" fmla="*/ 2147483647 h 554"/>
                <a:gd name="T14" fmla="*/ 2147483647 w 300"/>
                <a:gd name="T15" fmla="*/ 2147483647 h 554"/>
                <a:gd name="T16" fmla="*/ 2147483647 w 300"/>
                <a:gd name="T17" fmla="*/ 2147483647 h 554"/>
                <a:gd name="T18" fmla="*/ 2147483647 w 300"/>
                <a:gd name="T19" fmla="*/ 2147483647 h 554"/>
                <a:gd name="T20" fmla="*/ 2147483647 w 300"/>
                <a:gd name="T21" fmla="*/ 2147483647 h 554"/>
                <a:gd name="T22" fmla="*/ 2147483647 w 300"/>
                <a:gd name="T23" fmla="*/ 2147483647 h 554"/>
                <a:gd name="T24" fmla="*/ 2147483647 w 300"/>
                <a:gd name="T25" fmla="*/ 2147483647 h 554"/>
                <a:gd name="T26" fmla="*/ 2147483647 w 300"/>
                <a:gd name="T27" fmla="*/ 2147483647 h 554"/>
                <a:gd name="T28" fmla="*/ 2147483647 w 300"/>
                <a:gd name="T29" fmla="*/ 2147483647 h 554"/>
                <a:gd name="T30" fmla="*/ 2147483647 w 300"/>
                <a:gd name="T31" fmla="*/ 2147483647 h 554"/>
                <a:gd name="T32" fmla="*/ 2147483647 w 300"/>
                <a:gd name="T33" fmla="*/ 2147483647 h 554"/>
                <a:gd name="T34" fmla="*/ 2147483647 w 300"/>
                <a:gd name="T35" fmla="*/ 2147483647 h 554"/>
                <a:gd name="T36" fmla="*/ 2147483647 w 300"/>
                <a:gd name="T37" fmla="*/ 2147483647 h 554"/>
                <a:gd name="T38" fmla="*/ 2147483647 w 300"/>
                <a:gd name="T39" fmla="*/ 0 h 5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0"/>
                <a:gd name="T61" fmla="*/ 0 h 554"/>
                <a:gd name="T62" fmla="*/ 300 w 300"/>
                <a:gd name="T63" fmla="*/ 554 h 55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0" h="554">
                  <a:moveTo>
                    <a:pt x="22" y="553"/>
                  </a:moveTo>
                  <a:lnTo>
                    <a:pt x="22" y="523"/>
                  </a:lnTo>
                  <a:lnTo>
                    <a:pt x="15" y="492"/>
                  </a:lnTo>
                  <a:lnTo>
                    <a:pt x="15" y="470"/>
                  </a:lnTo>
                  <a:lnTo>
                    <a:pt x="7" y="424"/>
                  </a:lnTo>
                  <a:lnTo>
                    <a:pt x="0" y="394"/>
                  </a:lnTo>
                  <a:lnTo>
                    <a:pt x="36" y="379"/>
                  </a:lnTo>
                  <a:lnTo>
                    <a:pt x="58" y="341"/>
                  </a:lnTo>
                  <a:lnTo>
                    <a:pt x="58" y="303"/>
                  </a:lnTo>
                  <a:lnTo>
                    <a:pt x="58" y="265"/>
                  </a:lnTo>
                  <a:lnTo>
                    <a:pt x="80" y="212"/>
                  </a:lnTo>
                  <a:lnTo>
                    <a:pt x="102" y="182"/>
                  </a:lnTo>
                  <a:lnTo>
                    <a:pt x="124" y="144"/>
                  </a:lnTo>
                  <a:lnTo>
                    <a:pt x="160" y="121"/>
                  </a:lnTo>
                  <a:lnTo>
                    <a:pt x="190" y="91"/>
                  </a:lnTo>
                  <a:lnTo>
                    <a:pt x="211" y="76"/>
                  </a:lnTo>
                  <a:lnTo>
                    <a:pt x="233" y="61"/>
                  </a:lnTo>
                  <a:lnTo>
                    <a:pt x="263" y="30"/>
                  </a:lnTo>
                  <a:lnTo>
                    <a:pt x="277" y="23"/>
                  </a:lnTo>
                  <a:lnTo>
                    <a:pt x="299" y="0"/>
                  </a:lnTo>
                </a:path>
              </a:pathLst>
            </a:custGeom>
            <a:noFill/>
            <a:ln w="12700" cap="rnd">
              <a:solidFill>
                <a:srgbClr val="000000"/>
              </a:solidFill>
              <a:prstDash val="sysDot"/>
              <a:round/>
              <a:headEnd/>
              <a:tailEnd/>
            </a:ln>
          </p:spPr>
          <p:txBody>
            <a:bodyPr/>
            <a:lstStyle/>
            <a:p>
              <a:endParaRPr lang="ko-KR" altLang="en-US" dirty="0"/>
            </a:p>
          </p:txBody>
        </p:sp>
        <p:sp>
          <p:nvSpPr>
            <p:cNvPr id="82" name="Freeform 11"/>
            <p:cNvSpPr>
              <a:spLocks/>
            </p:cNvSpPr>
            <p:nvPr/>
          </p:nvSpPr>
          <p:spPr bwMode="auto">
            <a:xfrm>
              <a:off x="10258425" y="3067050"/>
              <a:ext cx="323850" cy="1009650"/>
            </a:xfrm>
            <a:custGeom>
              <a:avLst/>
              <a:gdLst>
                <a:gd name="T0" fmla="*/ 0 w 206"/>
                <a:gd name="T1" fmla="*/ 0 h 639"/>
                <a:gd name="T2" fmla="*/ 2147483647 w 206"/>
                <a:gd name="T3" fmla="*/ 2147483647 h 639"/>
                <a:gd name="T4" fmla="*/ 2147483647 w 206"/>
                <a:gd name="T5" fmla="*/ 2147483647 h 639"/>
                <a:gd name="T6" fmla="*/ 2147483647 w 206"/>
                <a:gd name="T7" fmla="*/ 2147483647 h 639"/>
                <a:gd name="T8" fmla="*/ 2147483647 w 206"/>
                <a:gd name="T9" fmla="*/ 2147483647 h 639"/>
                <a:gd name="T10" fmla="*/ 2147483647 w 206"/>
                <a:gd name="T11" fmla="*/ 2147483647 h 639"/>
                <a:gd name="T12" fmla="*/ 2147483647 w 206"/>
                <a:gd name="T13" fmla="*/ 2147483647 h 639"/>
                <a:gd name="T14" fmla="*/ 2147483647 w 206"/>
                <a:gd name="T15" fmla="*/ 2147483647 h 639"/>
                <a:gd name="T16" fmla="*/ 2147483647 w 206"/>
                <a:gd name="T17" fmla="*/ 2147483647 h 639"/>
                <a:gd name="T18" fmla="*/ 2147483647 w 206"/>
                <a:gd name="T19" fmla="*/ 2147483647 h 639"/>
                <a:gd name="T20" fmla="*/ 2147483647 w 206"/>
                <a:gd name="T21" fmla="*/ 2147483647 h 639"/>
                <a:gd name="T22" fmla="*/ 2147483647 w 206"/>
                <a:gd name="T23" fmla="*/ 2147483647 h 639"/>
                <a:gd name="T24" fmla="*/ 2147483647 w 206"/>
                <a:gd name="T25" fmla="*/ 2147483647 h 639"/>
                <a:gd name="T26" fmla="*/ 2147483647 w 206"/>
                <a:gd name="T27" fmla="*/ 2147483647 h 639"/>
                <a:gd name="T28" fmla="*/ 2147483647 w 206"/>
                <a:gd name="T29" fmla="*/ 2147483647 h 6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6"/>
                <a:gd name="T46" fmla="*/ 0 h 639"/>
                <a:gd name="T47" fmla="*/ 206 w 206"/>
                <a:gd name="T48" fmla="*/ 639 h 6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6" h="639">
                  <a:moveTo>
                    <a:pt x="0" y="0"/>
                  </a:moveTo>
                  <a:lnTo>
                    <a:pt x="22" y="15"/>
                  </a:lnTo>
                  <a:lnTo>
                    <a:pt x="44" y="38"/>
                  </a:lnTo>
                  <a:lnTo>
                    <a:pt x="59" y="46"/>
                  </a:lnTo>
                  <a:lnTo>
                    <a:pt x="66" y="84"/>
                  </a:lnTo>
                  <a:lnTo>
                    <a:pt x="88" y="114"/>
                  </a:lnTo>
                  <a:lnTo>
                    <a:pt x="117" y="144"/>
                  </a:lnTo>
                  <a:lnTo>
                    <a:pt x="132" y="213"/>
                  </a:lnTo>
                  <a:lnTo>
                    <a:pt x="132" y="251"/>
                  </a:lnTo>
                  <a:lnTo>
                    <a:pt x="154" y="289"/>
                  </a:lnTo>
                  <a:lnTo>
                    <a:pt x="146" y="403"/>
                  </a:lnTo>
                  <a:lnTo>
                    <a:pt x="146" y="471"/>
                  </a:lnTo>
                  <a:lnTo>
                    <a:pt x="161" y="524"/>
                  </a:lnTo>
                  <a:lnTo>
                    <a:pt x="168" y="577"/>
                  </a:lnTo>
                  <a:lnTo>
                    <a:pt x="205" y="638"/>
                  </a:lnTo>
                </a:path>
              </a:pathLst>
            </a:custGeom>
            <a:noFill/>
            <a:ln w="12700" cap="rnd">
              <a:solidFill>
                <a:srgbClr val="000000"/>
              </a:solidFill>
              <a:prstDash val="sysDot"/>
              <a:round/>
              <a:headEnd/>
              <a:tailEnd/>
            </a:ln>
          </p:spPr>
          <p:txBody>
            <a:bodyPr/>
            <a:lstStyle/>
            <a:p>
              <a:endParaRPr lang="ko-KR" altLang="en-US" dirty="0"/>
            </a:p>
          </p:txBody>
        </p:sp>
        <p:sp>
          <p:nvSpPr>
            <p:cNvPr id="83" name="Freeform 12"/>
            <p:cNvSpPr>
              <a:spLocks/>
            </p:cNvSpPr>
            <p:nvPr/>
          </p:nvSpPr>
          <p:spPr bwMode="auto">
            <a:xfrm>
              <a:off x="3733800" y="1447800"/>
              <a:ext cx="3552825" cy="2190750"/>
            </a:xfrm>
            <a:custGeom>
              <a:avLst/>
              <a:gdLst>
                <a:gd name="T0" fmla="*/ 2147483647 w 2075"/>
                <a:gd name="T1" fmla="*/ 2147483647 h 1381"/>
                <a:gd name="T2" fmla="*/ 2147483647 w 2075"/>
                <a:gd name="T3" fmla="*/ 2147483647 h 1381"/>
                <a:gd name="T4" fmla="*/ 2147483647 w 2075"/>
                <a:gd name="T5" fmla="*/ 2147483647 h 1381"/>
                <a:gd name="T6" fmla="*/ 2147483647 w 2075"/>
                <a:gd name="T7" fmla="*/ 2147483647 h 1381"/>
                <a:gd name="T8" fmla="*/ 2147483647 w 2075"/>
                <a:gd name="T9" fmla="*/ 2147483647 h 1381"/>
                <a:gd name="T10" fmla="*/ 2147483647 w 2075"/>
                <a:gd name="T11" fmla="*/ 2147483647 h 1381"/>
                <a:gd name="T12" fmla="*/ 2147483647 w 2075"/>
                <a:gd name="T13" fmla="*/ 2147483647 h 1381"/>
                <a:gd name="T14" fmla="*/ 2147483647 w 2075"/>
                <a:gd name="T15" fmla="*/ 2147483647 h 1381"/>
                <a:gd name="T16" fmla="*/ 2147483647 w 2075"/>
                <a:gd name="T17" fmla="*/ 2147483647 h 1381"/>
                <a:gd name="T18" fmla="*/ 2147483647 w 2075"/>
                <a:gd name="T19" fmla="*/ 2147483647 h 1381"/>
                <a:gd name="T20" fmla="*/ 2147483647 w 2075"/>
                <a:gd name="T21" fmla="*/ 2147483647 h 1381"/>
                <a:gd name="T22" fmla="*/ 2147483647 w 2075"/>
                <a:gd name="T23" fmla="*/ 2147483647 h 1381"/>
                <a:gd name="T24" fmla="*/ 2147483647 w 2075"/>
                <a:gd name="T25" fmla="*/ 2147483647 h 1381"/>
                <a:gd name="T26" fmla="*/ 2147483647 w 2075"/>
                <a:gd name="T27" fmla="*/ 2147483647 h 1381"/>
                <a:gd name="T28" fmla="*/ 2147483647 w 2075"/>
                <a:gd name="T29" fmla="*/ 2147483647 h 1381"/>
                <a:gd name="T30" fmla="*/ 2147483647 w 2075"/>
                <a:gd name="T31" fmla="*/ 2147483647 h 1381"/>
                <a:gd name="T32" fmla="*/ 2147483647 w 2075"/>
                <a:gd name="T33" fmla="*/ 2147483647 h 1381"/>
                <a:gd name="T34" fmla="*/ 2147483647 w 2075"/>
                <a:gd name="T35" fmla="*/ 2147483647 h 1381"/>
                <a:gd name="T36" fmla="*/ 2147483647 w 2075"/>
                <a:gd name="T37" fmla="*/ 2147483647 h 1381"/>
                <a:gd name="T38" fmla="*/ 2147483647 w 2075"/>
                <a:gd name="T39" fmla="*/ 2147483647 h 1381"/>
                <a:gd name="T40" fmla="*/ 2147483647 w 2075"/>
                <a:gd name="T41" fmla="*/ 2147483647 h 1381"/>
                <a:gd name="T42" fmla="*/ 2147483647 w 2075"/>
                <a:gd name="T43" fmla="*/ 2147483647 h 1381"/>
                <a:gd name="T44" fmla="*/ 2147483647 w 2075"/>
                <a:gd name="T45" fmla="*/ 2147483647 h 1381"/>
                <a:gd name="T46" fmla="*/ 2147483647 w 2075"/>
                <a:gd name="T47" fmla="*/ 2147483647 h 1381"/>
                <a:gd name="T48" fmla="*/ 2147483647 w 2075"/>
                <a:gd name="T49" fmla="*/ 2147483647 h 1381"/>
                <a:gd name="T50" fmla="*/ 2147483647 w 2075"/>
                <a:gd name="T51" fmla="*/ 2147483647 h 1381"/>
                <a:gd name="T52" fmla="*/ 2147483647 w 2075"/>
                <a:gd name="T53" fmla="*/ 2147483647 h 1381"/>
                <a:gd name="T54" fmla="*/ 2147483647 w 2075"/>
                <a:gd name="T55" fmla="*/ 2147483647 h 1381"/>
                <a:gd name="T56" fmla="*/ 2147483647 w 2075"/>
                <a:gd name="T57" fmla="*/ 2147483647 h 1381"/>
                <a:gd name="T58" fmla="*/ 2147483647 w 2075"/>
                <a:gd name="T59" fmla="*/ 2147483647 h 1381"/>
                <a:gd name="T60" fmla="*/ 2147483647 w 2075"/>
                <a:gd name="T61" fmla="*/ 2147483647 h 1381"/>
                <a:gd name="T62" fmla="*/ 2147483647 w 2075"/>
                <a:gd name="T63" fmla="*/ 2147483647 h 1381"/>
                <a:gd name="T64" fmla="*/ 2147483647 w 2075"/>
                <a:gd name="T65" fmla="*/ 0 h 13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75"/>
                <a:gd name="T100" fmla="*/ 0 h 1381"/>
                <a:gd name="T101" fmla="*/ 2075 w 2075"/>
                <a:gd name="T102" fmla="*/ 1381 h 13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75" h="1381">
                  <a:moveTo>
                    <a:pt x="15" y="1380"/>
                  </a:moveTo>
                  <a:lnTo>
                    <a:pt x="15" y="1319"/>
                  </a:lnTo>
                  <a:lnTo>
                    <a:pt x="0" y="1274"/>
                  </a:lnTo>
                  <a:lnTo>
                    <a:pt x="7" y="1228"/>
                  </a:lnTo>
                  <a:lnTo>
                    <a:pt x="22" y="1206"/>
                  </a:lnTo>
                  <a:lnTo>
                    <a:pt x="58" y="1175"/>
                  </a:lnTo>
                  <a:lnTo>
                    <a:pt x="51" y="1145"/>
                  </a:lnTo>
                  <a:lnTo>
                    <a:pt x="58" y="1099"/>
                  </a:lnTo>
                  <a:lnTo>
                    <a:pt x="51" y="1077"/>
                  </a:lnTo>
                  <a:lnTo>
                    <a:pt x="58" y="1046"/>
                  </a:lnTo>
                  <a:lnTo>
                    <a:pt x="80" y="1062"/>
                  </a:lnTo>
                  <a:lnTo>
                    <a:pt x="117" y="1031"/>
                  </a:lnTo>
                  <a:lnTo>
                    <a:pt x="139" y="1024"/>
                  </a:lnTo>
                  <a:lnTo>
                    <a:pt x="183" y="1031"/>
                  </a:lnTo>
                  <a:lnTo>
                    <a:pt x="219" y="1016"/>
                  </a:lnTo>
                  <a:lnTo>
                    <a:pt x="226" y="978"/>
                  </a:lnTo>
                  <a:lnTo>
                    <a:pt x="226" y="933"/>
                  </a:lnTo>
                  <a:lnTo>
                    <a:pt x="226" y="910"/>
                  </a:lnTo>
                  <a:lnTo>
                    <a:pt x="270" y="902"/>
                  </a:lnTo>
                  <a:lnTo>
                    <a:pt x="278" y="857"/>
                  </a:lnTo>
                  <a:lnTo>
                    <a:pt x="270" y="819"/>
                  </a:lnTo>
                  <a:lnTo>
                    <a:pt x="292" y="766"/>
                  </a:lnTo>
                  <a:lnTo>
                    <a:pt x="321" y="735"/>
                  </a:lnTo>
                  <a:lnTo>
                    <a:pt x="343" y="720"/>
                  </a:lnTo>
                  <a:lnTo>
                    <a:pt x="380" y="705"/>
                  </a:lnTo>
                  <a:lnTo>
                    <a:pt x="424" y="713"/>
                  </a:lnTo>
                  <a:lnTo>
                    <a:pt x="460" y="728"/>
                  </a:lnTo>
                  <a:lnTo>
                    <a:pt x="504" y="735"/>
                  </a:lnTo>
                  <a:lnTo>
                    <a:pt x="511" y="698"/>
                  </a:lnTo>
                  <a:lnTo>
                    <a:pt x="570" y="682"/>
                  </a:lnTo>
                  <a:lnTo>
                    <a:pt x="628" y="682"/>
                  </a:lnTo>
                  <a:lnTo>
                    <a:pt x="650" y="629"/>
                  </a:lnTo>
                  <a:lnTo>
                    <a:pt x="694" y="607"/>
                  </a:lnTo>
                  <a:lnTo>
                    <a:pt x="738" y="584"/>
                  </a:lnTo>
                  <a:lnTo>
                    <a:pt x="781" y="531"/>
                  </a:lnTo>
                  <a:lnTo>
                    <a:pt x="803" y="500"/>
                  </a:lnTo>
                  <a:lnTo>
                    <a:pt x="847" y="500"/>
                  </a:lnTo>
                  <a:lnTo>
                    <a:pt x="891" y="478"/>
                  </a:lnTo>
                  <a:lnTo>
                    <a:pt x="949" y="447"/>
                  </a:lnTo>
                  <a:lnTo>
                    <a:pt x="986" y="425"/>
                  </a:lnTo>
                  <a:lnTo>
                    <a:pt x="1015" y="394"/>
                  </a:lnTo>
                  <a:lnTo>
                    <a:pt x="1059" y="402"/>
                  </a:lnTo>
                  <a:lnTo>
                    <a:pt x="1103" y="432"/>
                  </a:lnTo>
                  <a:lnTo>
                    <a:pt x="1161" y="425"/>
                  </a:lnTo>
                  <a:lnTo>
                    <a:pt x="1205" y="425"/>
                  </a:lnTo>
                  <a:lnTo>
                    <a:pt x="1234" y="463"/>
                  </a:lnTo>
                  <a:lnTo>
                    <a:pt x="1293" y="463"/>
                  </a:lnTo>
                  <a:lnTo>
                    <a:pt x="1388" y="455"/>
                  </a:lnTo>
                  <a:lnTo>
                    <a:pt x="1468" y="440"/>
                  </a:lnTo>
                  <a:lnTo>
                    <a:pt x="1519" y="447"/>
                  </a:lnTo>
                  <a:lnTo>
                    <a:pt x="1570" y="440"/>
                  </a:lnTo>
                  <a:lnTo>
                    <a:pt x="1643" y="440"/>
                  </a:lnTo>
                  <a:lnTo>
                    <a:pt x="1716" y="440"/>
                  </a:lnTo>
                  <a:lnTo>
                    <a:pt x="1767" y="432"/>
                  </a:lnTo>
                  <a:lnTo>
                    <a:pt x="1848" y="425"/>
                  </a:lnTo>
                  <a:lnTo>
                    <a:pt x="1877" y="394"/>
                  </a:lnTo>
                  <a:lnTo>
                    <a:pt x="1906" y="379"/>
                  </a:lnTo>
                  <a:lnTo>
                    <a:pt x="1950" y="326"/>
                  </a:lnTo>
                  <a:lnTo>
                    <a:pt x="1979" y="296"/>
                  </a:lnTo>
                  <a:lnTo>
                    <a:pt x="2001" y="258"/>
                  </a:lnTo>
                  <a:lnTo>
                    <a:pt x="2008" y="212"/>
                  </a:lnTo>
                  <a:lnTo>
                    <a:pt x="2030" y="167"/>
                  </a:lnTo>
                  <a:lnTo>
                    <a:pt x="2037" y="129"/>
                  </a:lnTo>
                  <a:lnTo>
                    <a:pt x="2045" y="83"/>
                  </a:lnTo>
                  <a:lnTo>
                    <a:pt x="2067" y="68"/>
                  </a:lnTo>
                  <a:lnTo>
                    <a:pt x="2074" y="0"/>
                  </a:lnTo>
                </a:path>
              </a:pathLst>
            </a:custGeom>
            <a:noFill/>
            <a:ln w="12700" cap="rnd">
              <a:solidFill>
                <a:srgbClr val="000000"/>
              </a:solidFill>
              <a:prstDash val="sysDot"/>
              <a:round/>
              <a:headEnd/>
              <a:tailEnd/>
            </a:ln>
          </p:spPr>
          <p:txBody>
            <a:bodyPr/>
            <a:lstStyle/>
            <a:p>
              <a:endParaRPr lang="ko-KR" altLang="en-US" dirty="0"/>
            </a:p>
          </p:txBody>
        </p:sp>
        <p:sp>
          <p:nvSpPr>
            <p:cNvPr id="84" name="Freeform 13"/>
            <p:cNvSpPr>
              <a:spLocks/>
            </p:cNvSpPr>
            <p:nvPr/>
          </p:nvSpPr>
          <p:spPr bwMode="auto">
            <a:xfrm>
              <a:off x="5876925" y="2162175"/>
              <a:ext cx="685800" cy="1152525"/>
            </a:xfrm>
            <a:custGeom>
              <a:avLst/>
              <a:gdLst>
                <a:gd name="T0" fmla="*/ 2147483647 w 432"/>
                <a:gd name="T1" fmla="*/ 2147483647 h 730"/>
                <a:gd name="T2" fmla="*/ 2147483647 w 432"/>
                <a:gd name="T3" fmla="*/ 2147483647 h 730"/>
                <a:gd name="T4" fmla="*/ 2147483647 w 432"/>
                <a:gd name="T5" fmla="*/ 2147483647 h 730"/>
                <a:gd name="T6" fmla="*/ 2147483647 w 432"/>
                <a:gd name="T7" fmla="*/ 2147483647 h 730"/>
                <a:gd name="T8" fmla="*/ 2147483647 w 432"/>
                <a:gd name="T9" fmla="*/ 2147483647 h 730"/>
                <a:gd name="T10" fmla="*/ 2147483647 w 432"/>
                <a:gd name="T11" fmla="*/ 2147483647 h 730"/>
                <a:gd name="T12" fmla="*/ 2147483647 w 432"/>
                <a:gd name="T13" fmla="*/ 2147483647 h 730"/>
                <a:gd name="T14" fmla="*/ 2147483647 w 432"/>
                <a:gd name="T15" fmla="*/ 2147483647 h 730"/>
                <a:gd name="T16" fmla="*/ 2147483647 w 432"/>
                <a:gd name="T17" fmla="*/ 2147483647 h 730"/>
                <a:gd name="T18" fmla="*/ 2147483647 w 432"/>
                <a:gd name="T19" fmla="*/ 2147483647 h 730"/>
                <a:gd name="T20" fmla="*/ 2147483647 w 432"/>
                <a:gd name="T21" fmla="*/ 2147483647 h 730"/>
                <a:gd name="T22" fmla="*/ 2147483647 w 432"/>
                <a:gd name="T23" fmla="*/ 2147483647 h 730"/>
                <a:gd name="T24" fmla="*/ 2147483647 w 432"/>
                <a:gd name="T25" fmla="*/ 2147483647 h 730"/>
                <a:gd name="T26" fmla="*/ 2147483647 w 432"/>
                <a:gd name="T27" fmla="*/ 2147483647 h 730"/>
                <a:gd name="T28" fmla="*/ 2147483647 w 432"/>
                <a:gd name="T29" fmla="*/ 2147483647 h 730"/>
                <a:gd name="T30" fmla="*/ 2147483647 w 432"/>
                <a:gd name="T31" fmla="*/ 2147483647 h 730"/>
                <a:gd name="T32" fmla="*/ 2147483647 w 432"/>
                <a:gd name="T33" fmla="*/ 2147483647 h 730"/>
                <a:gd name="T34" fmla="*/ 2147483647 w 432"/>
                <a:gd name="T35" fmla="*/ 2147483647 h 730"/>
                <a:gd name="T36" fmla="*/ 2147483647 w 432"/>
                <a:gd name="T37" fmla="*/ 2147483647 h 730"/>
                <a:gd name="T38" fmla="*/ 2147483647 w 432"/>
                <a:gd name="T39" fmla="*/ 2147483647 h 730"/>
                <a:gd name="T40" fmla="*/ 2147483647 w 432"/>
                <a:gd name="T41" fmla="*/ 2147483647 h 730"/>
                <a:gd name="T42" fmla="*/ 2147483647 w 432"/>
                <a:gd name="T43" fmla="*/ 2147483647 h 730"/>
                <a:gd name="T44" fmla="*/ 0 w 432"/>
                <a:gd name="T45" fmla="*/ 2147483647 h 730"/>
                <a:gd name="T46" fmla="*/ 2147483647 w 432"/>
                <a:gd name="T47" fmla="*/ 2147483647 h 730"/>
                <a:gd name="T48" fmla="*/ 2147483647 w 432"/>
                <a:gd name="T49" fmla="*/ 0 h 7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2"/>
                <a:gd name="T76" fmla="*/ 0 h 730"/>
                <a:gd name="T77" fmla="*/ 432 w 432"/>
                <a:gd name="T78" fmla="*/ 730 h 7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2" h="730">
                  <a:moveTo>
                    <a:pt x="431" y="729"/>
                  </a:moveTo>
                  <a:lnTo>
                    <a:pt x="416" y="706"/>
                  </a:lnTo>
                  <a:lnTo>
                    <a:pt x="402" y="661"/>
                  </a:lnTo>
                  <a:lnTo>
                    <a:pt x="402" y="615"/>
                  </a:lnTo>
                  <a:lnTo>
                    <a:pt x="431" y="570"/>
                  </a:lnTo>
                  <a:lnTo>
                    <a:pt x="416" y="539"/>
                  </a:lnTo>
                  <a:lnTo>
                    <a:pt x="387" y="509"/>
                  </a:lnTo>
                  <a:lnTo>
                    <a:pt x="351" y="532"/>
                  </a:lnTo>
                  <a:lnTo>
                    <a:pt x="307" y="524"/>
                  </a:lnTo>
                  <a:lnTo>
                    <a:pt x="285" y="547"/>
                  </a:lnTo>
                  <a:lnTo>
                    <a:pt x="248" y="547"/>
                  </a:lnTo>
                  <a:lnTo>
                    <a:pt x="219" y="516"/>
                  </a:lnTo>
                  <a:lnTo>
                    <a:pt x="197" y="494"/>
                  </a:lnTo>
                  <a:lnTo>
                    <a:pt x="175" y="463"/>
                  </a:lnTo>
                  <a:lnTo>
                    <a:pt x="139" y="478"/>
                  </a:lnTo>
                  <a:lnTo>
                    <a:pt x="131" y="425"/>
                  </a:lnTo>
                  <a:lnTo>
                    <a:pt x="139" y="380"/>
                  </a:lnTo>
                  <a:lnTo>
                    <a:pt x="139" y="342"/>
                  </a:lnTo>
                  <a:lnTo>
                    <a:pt x="102" y="311"/>
                  </a:lnTo>
                  <a:lnTo>
                    <a:pt x="80" y="243"/>
                  </a:lnTo>
                  <a:lnTo>
                    <a:pt x="44" y="197"/>
                  </a:lnTo>
                  <a:lnTo>
                    <a:pt x="22" y="152"/>
                  </a:lnTo>
                  <a:lnTo>
                    <a:pt x="0" y="106"/>
                  </a:lnTo>
                  <a:lnTo>
                    <a:pt x="29" y="68"/>
                  </a:lnTo>
                  <a:lnTo>
                    <a:pt x="51" y="0"/>
                  </a:lnTo>
                </a:path>
              </a:pathLst>
            </a:custGeom>
            <a:noFill/>
            <a:ln w="12700" cap="rnd">
              <a:solidFill>
                <a:srgbClr val="000000"/>
              </a:solidFill>
              <a:prstDash val="sysDot"/>
              <a:round/>
              <a:headEnd/>
              <a:tailEnd/>
            </a:ln>
          </p:spPr>
          <p:txBody>
            <a:bodyPr/>
            <a:lstStyle/>
            <a:p>
              <a:endParaRPr lang="ko-KR" altLang="en-US" dirty="0"/>
            </a:p>
          </p:txBody>
        </p:sp>
        <p:sp>
          <p:nvSpPr>
            <p:cNvPr id="85" name="Freeform 14"/>
            <p:cNvSpPr>
              <a:spLocks/>
            </p:cNvSpPr>
            <p:nvPr/>
          </p:nvSpPr>
          <p:spPr bwMode="auto">
            <a:xfrm>
              <a:off x="38100" y="257175"/>
              <a:ext cx="2857500" cy="5467350"/>
            </a:xfrm>
            <a:custGeom>
              <a:avLst/>
              <a:gdLst>
                <a:gd name="T0" fmla="*/ 2147483647 w 1803"/>
                <a:gd name="T1" fmla="*/ 2147483647 h 3449"/>
                <a:gd name="T2" fmla="*/ 2147483647 w 1803"/>
                <a:gd name="T3" fmla="*/ 2147483647 h 3449"/>
                <a:gd name="T4" fmla="*/ 2147483647 w 1803"/>
                <a:gd name="T5" fmla="*/ 2147483647 h 3449"/>
                <a:gd name="T6" fmla="*/ 2147483647 w 1803"/>
                <a:gd name="T7" fmla="*/ 2147483647 h 3449"/>
                <a:gd name="T8" fmla="*/ 2147483647 w 1803"/>
                <a:gd name="T9" fmla="*/ 2147483647 h 3449"/>
                <a:gd name="T10" fmla="*/ 2147483647 w 1803"/>
                <a:gd name="T11" fmla="*/ 2147483647 h 3449"/>
                <a:gd name="T12" fmla="*/ 2147483647 w 1803"/>
                <a:gd name="T13" fmla="*/ 2147483647 h 3449"/>
                <a:gd name="T14" fmla="*/ 2147483647 w 1803"/>
                <a:gd name="T15" fmla="*/ 2147483647 h 3449"/>
                <a:gd name="T16" fmla="*/ 2147483647 w 1803"/>
                <a:gd name="T17" fmla="*/ 2147483647 h 3449"/>
                <a:gd name="T18" fmla="*/ 2147483647 w 1803"/>
                <a:gd name="T19" fmla="*/ 2147483647 h 3449"/>
                <a:gd name="T20" fmla="*/ 2147483647 w 1803"/>
                <a:gd name="T21" fmla="*/ 2147483647 h 3449"/>
                <a:gd name="T22" fmla="*/ 2147483647 w 1803"/>
                <a:gd name="T23" fmla="*/ 2147483647 h 3449"/>
                <a:gd name="T24" fmla="*/ 2147483647 w 1803"/>
                <a:gd name="T25" fmla="*/ 2147483647 h 3449"/>
                <a:gd name="T26" fmla="*/ 2147483647 w 1803"/>
                <a:gd name="T27" fmla="*/ 2147483647 h 3449"/>
                <a:gd name="T28" fmla="*/ 2147483647 w 1803"/>
                <a:gd name="T29" fmla="*/ 2147483647 h 3449"/>
                <a:gd name="T30" fmla="*/ 2147483647 w 1803"/>
                <a:gd name="T31" fmla="*/ 2147483647 h 3449"/>
                <a:gd name="T32" fmla="*/ 2147483647 w 1803"/>
                <a:gd name="T33" fmla="*/ 2147483647 h 3449"/>
                <a:gd name="T34" fmla="*/ 2147483647 w 1803"/>
                <a:gd name="T35" fmla="*/ 2147483647 h 3449"/>
                <a:gd name="T36" fmla="*/ 2147483647 w 1803"/>
                <a:gd name="T37" fmla="*/ 2147483647 h 3449"/>
                <a:gd name="T38" fmla="*/ 2147483647 w 1803"/>
                <a:gd name="T39" fmla="*/ 2147483647 h 3449"/>
                <a:gd name="T40" fmla="*/ 2147483647 w 1803"/>
                <a:gd name="T41" fmla="*/ 2147483647 h 3449"/>
                <a:gd name="T42" fmla="*/ 2147483647 w 1803"/>
                <a:gd name="T43" fmla="*/ 2147483647 h 3449"/>
                <a:gd name="T44" fmla="*/ 2147483647 w 1803"/>
                <a:gd name="T45" fmla="*/ 2147483647 h 3449"/>
                <a:gd name="T46" fmla="*/ 2147483647 w 1803"/>
                <a:gd name="T47" fmla="*/ 2147483647 h 3449"/>
                <a:gd name="T48" fmla="*/ 2147483647 w 1803"/>
                <a:gd name="T49" fmla="*/ 2147483647 h 3449"/>
                <a:gd name="T50" fmla="*/ 2147483647 w 1803"/>
                <a:gd name="T51" fmla="*/ 2147483647 h 3449"/>
                <a:gd name="T52" fmla="*/ 2147483647 w 1803"/>
                <a:gd name="T53" fmla="*/ 2147483647 h 3449"/>
                <a:gd name="T54" fmla="*/ 2147483647 w 1803"/>
                <a:gd name="T55" fmla="*/ 2147483647 h 3449"/>
                <a:gd name="T56" fmla="*/ 2147483647 w 1803"/>
                <a:gd name="T57" fmla="*/ 2147483647 h 3449"/>
                <a:gd name="T58" fmla="*/ 2147483647 w 1803"/>
                <a:gd name="T59" fmla="*/ 2147483647 h 3449"/>
                <a:gd name="T60" fmla="*/ 2147483647 w 1803"/>
                <a:gd name="T61" fmla="*/ 2147483647 h 3449"/>
                <a:gd name="T62" fmla="*/ 2147483647 w 1803"/>
                <a:gd name="T63" fmla="*/ 2147483647 h 3449"/>
                <a:gd name="T64" fmla="*/ 2147483647 w 1803"/>
                <a:gd name="T65" fmla="*/ 2147483647 h 3449"/>
                <a:gd name="T66" fmla="*/ 2147483647 w 1803"/>
                <a:gd name="T67" fmla="*/ 2147483647 h 3449"/>
                <a:gd name="T68" fmla="*/ 2147483647 w 1803"/>
                <a:gd name="T69" fmla="*/ 2147483647 h 3449"/>
                <a:gd name="T70" fmla="*/ 2147483647 w 1803"/>
                <a:gd name="T71" fmla="*/ 2147483647 h 3449"/>
                <a:gd name="T72" fmla="*/ 2147483647 w 1803"/>
                <a:gd name="T73" fmla="*/ 2147483647 h 3449"/>
                <a:gd name="T74" fmla="*/ 2147483647 w 1803"/>
                <a:gd name="T75" fmla="*/ 2147483647 h 3449"/>
                <a:gd name="T76" fmla="*/ 2147483647 w 1803"/>
                <a:gd name="T77" fmla="*/ 2147483647 h 3449"/>
                <a:gd name="T78" fmla="*/ 2147483647 w 1803"/>
                <a:gd name="T79" fmla="*/ 2147483647 h 3449"/>
                <a:gd name="T80" fmla="*/ 2147483647 w 1803"/>
                <a:gd name="T81" fmla="*/ 2147483647 h 3449"/>
                <a:gd name="T82" fmla="*/ 2147483647 w 1803"/>
                <a:gd name="T83" fmla="*/ 2147483647 h 3449"/>
                <a:gd name="T84" fmla="*/ 2147483647 w 1803"/>
                <a:gd name="T85" fmla="*/ 2147483647 h 3449"/>
                <a:gd name="T86" fmla="*/ 2147483647 w 1803"/>
                <a:gd name="T87" fmla="*/ 2147483647 h 3449"/>
                <a:gd name="T88" fmla="*/ 2147483647 w 1803"/>
                <a:gd name="T89" fmla="*/ 2147483647 h 34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03"/>
                <a:gd name="T136" fmla="*/ 0 h 3449"/>
                <a:gd name="T137" fmla="*/ 1803 w 1803"/>
                <a:gd name="T138" fmla="*/ 3449 h 34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03" h="3449">
                  <a:moveTo>
                    <a:pt x="409" y="0"/>
                  </a:moveTo>
                  <a:lnTo>
                    <a:pt x="399" y="71"/>
                  </a:lnTo>
                  <a:lnTo>
                    <a:pt x="380" y="121"/>
                  </a:lnTo>
                  <a:lnTo>
                    <a:pt x="370" y="172"/>
                  </a:lnTo>
                  <a:lnTo>
                    <a:pt x="321" y="233"/>
                  </a:lnTo>
                  <a:lnTo>
                    <a:pt x="273" y="273"/>
                  </a:lnTo>
                  <a:lnTo>
                    <a:pt x="263" y="313"/>
                  </a:lnTo>
                  <a:lnTo>
                    <a:pt x="253" y="374"/>
                  </a:lnTo>
                  <a:lnTo>
                    <a:pt x="263" y="435"/>
                  </a:lnTo>
                  <a:lnTo>
                    <a:pt x="244" y="485"/>
                  </a:lnTo>
                  <a:lnTo>
                    <a:pt x="214" y="556"/>
                  </a:lnTo>
                  <a:lnTo>
                    <a:pt x="175" y="586"/>
                  </a:lnTo>
                  <a:lnTo>
                    <a:pt x="156" y="607"/>
                  </a:lnTo>
                  <a:lnTo>
                    <a:pt x="127" y="647"/>
                  </a:lnTo>
                  <a:lnTo>
                    <a:pt x="107" y="698"/>
                  </a:lnTo>
                  <a:lnTo>
                    <a:pt x="49" y="708"/>
                  </a:lnTo>
                  <a:lnTo>
                    <a:pt x="0" y="768"/>
                  </a:lnTo>
                  <a:lnTo>
                    <a:pt x="29" y="779"/>
                  </a:lnTo>
                  <a:lnTo>
                    <a:pt x="58" y="829"/>
                  </a:lnTo>
                  <a:lnTo>
                    <a:pt x="78" y="870"/>
                  </a:lnTo>
                  <a:lnTo>
                    <a:pt x="97" y="910"/>
                  </a:lnTo>
                  <a:lnTo>
                    <a:pt x="97" y="950"/>
                  </a:lnTo>
                  <a:lnTo>
                    <a:pt x="136" y="1021"/>
                  </a:lnTo>
                  <a:lnTo>
                    <a:pt x="117" y="1092"/>
                  </a:lnTo>
                  <a:lnTo>
                    <a:pt x="58" y="1183"/>
                  </a:lnTo>
                  <a:lnTo>
                    <a:pt x="39" y="1234"/>
                  </a:lnTo>
                  <a:lnTo>
                    <a:pt x="49" y="1274"/>
                  </a:lnTo>
                  <a:lnTo>
                    <a:pt x="49" y="1314"/>
                  </a:lnTo>
                  <a:lnTo>
                    <a:pt x="49" y="1365"/>
                  </a:lnTo>
                  <a:lnTo>
                    <a:pt x="107" y="1395"/>
                  </a:lnTo>
                  <a:lnTo>
                    <a:pt x="136" y="1426"/>
                  </a:lnTo>
                  <a:lnTo>
                    <a:pt x="127" y="1466"/>
                  </a:lnTo>
                  <a:lnTo>
                    <a:pt x="195" y="1476"/>
                  </a:lnTo>
                  <a:lnTo>
                    <a:pt x="224" y="1466"/>
                  </a:lnTo>
                  <a:lnTo>
                    <a:pt x="263" y="1476"/>
                  </a:lnTo>
                  <a:lnTo>
                    <a:pt x="282" y="1456"/>
                  </a:lnTo>
                  <a:lnTo>
                    <a:pt x="360" y="1476"/>
                  </a:lnTo>
                  <a:lnTo>
                    <a:pt x="370" y="1476"/>
                  </a:lnTo>
                  <a:lnTo>
                    <a:pt x="321" y="1517"/>
                  </a:lnTo>
                  <a:lnTo>
                    <a:pt x="302" y="1527"/>
                  </a:lnTo>
                  <a:lnTo>
                    <a:pt x="282" y="1587"/>
                  </a:lnTo>
                  <a:lnTo>
                    <a:pt x="302" y="1628"/>
                  </a:lnTo>
                  <a:lnTo>
                    <a:pt x="302" y="1668"/>
                  </a:lnTo>
                  <a:lnTo>
                    <a:pt x="321" y="1678"/>
                  </a:lnTo>
                  <a:lnTo>
                    <a:pt x="380" y="1689"/>
                  </a:lnTo>
                  <a:lnTo>
                    <a:pt x="380" y="1729"/>
                  </a:lnTo>
                  <a:lnTo>
                    <a:pt x="399" y="1770"/>
                  </a:lnTo>
                  <a:lnTo>
                    <a:pt x="458" y="1820"/>
                  </a:lnTo>
                  <a:lnTo>
                    <a:pt x="458" y="1861"/>
                  </a:lnTo>
                  <a:lnTo>
                    <a:pt x="458" y="1911"/>
                  </a:lnTo>
                  <a:lnTo>
                    <a:pt x="468" y="1921"/>
                  </a:lnTo>
                  <a:lnTo>
                    <a:pt x="526" y="1972"/>
                  </a:lnTo>
                  <a:lnTo>
                    <a:pt x="575" y="1972"/>
                  </a:lnTo>
                  <a:lnTo>
                    <a:pt x="594" y="2012"/>
                  </a:lnTo>
                  <a:lnTo>
                    <a:pt x="614" y="2053"/>
                  </a:lnTo>
                  <a:lnTo>
                    <a:pt x="623" y="2073"/>
                  </a:lnTo>
                  <a:lnTo>
                    <a:pt x="633" y="2093"/>
                  </a:lnTo>
                  <a:lnTo>
                    <a:pt x="653" y="2134"/>
                  </a:lnTo>
                  <a:lnTo>
                    <a:pt x="662" y="2194"/>
                  </a:lnTo>
                  <a:lnTo>
                    <a:pt x="672" y="2214"/>
                  </a:lnTo>
                  <a:lnTo>
                    <a:pt x="672" y="2265"/>
                  </a:lnTo>
                  <a:lnTo>
                    <a:pt x="692" y="2326"/>
                  </a:lnTo>
                  <a:lnTo>
                    <a:pt x="711" y="2386"/>
                  </a:lnTo>
                  <a:lnTo>
                    <a:pt x="701" y="2417"/>
                  </a:lnTo>
                  <a:lnTo>
                    <a:pt x="701" y="2467"/>
                  </a:lnTo>
                  <a:lnTo>
                    <a:pt x="711" y="2487"/>
                  </a:lnTo>
                  <a:lnTo>
                    <a:pt x="721" y="2508"/>
                  </a:lnTo>
                  <a:lnTo>
                    <a:pt x="750" y="2508"/>
                  </a:lnTo>
                  <a:lnTo>
                    <a:pt x="760" y="2558"/>
                  </a:lnTo>
                  <a:lnTo>
                    <a:pt x="847" y="2578"/>
                  </a:lnTo>
                  <a:lnTo>
                    <a:pt x="867" y="2629"/>
                  </a:lnTo>
                  <a:lnTo>
                    <a:pt x="877" y="2680"/>
                  </a:lnTo>
                  <a:lnTo>
                    <a:pt x="916" y="2690"/>
                  </a:lnTo>
                  <a:lnTo>
                    <a:pt x="945" y="2730"/>
                  </a:lnTo>
                  <a:lnTo>
                    <a:pt x="964" y="2750"/>
                  </a:lnTo>
                  <a:lnTo>
                    <a:pt x="994" y="2760"/>
                  </a:lnTo>
                  <a:lnTo>
                    <a:pt x="1023" y="2771"/>
                  </a:lnTo>
                  <a:lnTo>
                    <a:pt x="1042" y="2811"/>
                  </a:lnTo>
                  <a:lnTo>
                    <a:pt x="1071" y="2851"/>
                  </a:lnTo>
                  <a:lnTo>
                    <a:pt x="1120" y="2882"/>
                  </a:lnTo>
                  <a:lnTo>
                    <a:pt x="1179" y="2932"/>
                  </a:lnTo>
                  <a:lnTo>
                    <a:pt x="1237" y="2983"/>
                  </a:lnTo>
                  <a:lnTo>
                    <a:pt x="1295" y="3033"/>
                  </a:lnTo>
                  <a:lnTo>
                    <a:pt x="1334" y="3104"/>
                  </a:lnTo>
                  <a:lnTo>
                    <a:pt x="1383" y="3165"/>
                  </a:lnTo>
                  <a:lnTo>
                    <a:pt x="1432" y="3205"/>
                  </a:lnTo>
                  <a:lnTo>
                    <a:pt x="1510" y="3286"/>
                  </a:lnTo>
                  <a:lnTo>
                    <a:pt x="1558" y="3337"/>
                  </a:lnTo>
                  <a:lnTo>
                    <a:pt x="1636" y="3397"/>
                  </a:lnTo>
                  <a:lnTo>
                    <a:pt x="1705" y="3428"/>
                  </a:lnTo>
                  <a:lnTo>
                    <a:pt x="1802" y="3448"/>
                  </a:lnTo>
                </a:path>
              </a:pathLst>
            </a:custGeom>
            <a:noFill/>
            <a:ln w="12700" cap="rnd">
              <a:solidFill>
                <a:srgbClr val="000000"/>
              </a:solidFill>
              <a:prstDash val="sysDot"/>
              <a:round/>
              <a:headEnd/>
              <a:tailEnd/>
            </a:ln>
          </p:spPr>
          <p:txBody>
            <a:bodyPr/>
            <a:lstStyle/>
            <a:p>
              <a:endParaRPr lang="ko-KR" altLang="en-US" dirty="0"/>
            </a:p>
          </p:txBody>
        </p:sp>
        <p:sp>
          <p:nvSpPr>
            <p:cNvPr id="86" name="Freeform 15"/>
            <p:cNvSpPr>
              <a:spLocks/>
            </p:cNvSpPr>
            <p:nvPr/>
          </p:nvSpPr>
          <p:spPr bwMode="auto">
            <a:xfrm>
              <a:off x="200025" y="1895475"/>
              <a:ext cx="981075" cy="285750"/>
            </a:xfrm>
            <a:custGeom>
              <a:avLst/>
              <a:gdLst>
                <a:gd name="T0" fmla="*/ 2147483647 w 620"/>
                <a:gd name="T1" fmla="*/ 0 h 183"/>
                <a:gd name="T2" fmla="*/ 2147483647 w 620"/>
                <a:gd name="T3" fmla="*/ 2147483647 h 183"/>
                <a:gd name="T4" fmla="*/ 2147483647 w 620"/>
                <a:gd name="T5" fmla="*/ 2147483647 h 183"/>
                <a:gd name="T6" fmla="*/ 2147483647 w 620"/>
                <a:gd name="T7" fmla="*/ 2147483647 h 183"/>
                <a:gd name="T8" fmla="*/ 2147483647 w 620"/>
                <a:gd name="T9" fmla="*/ 2147483647 h 183"/>
                <a:gd name="T10" fmla="*/ 2147483647 w 620"/>
                <a:gd name="T11" fmla="*/ 0 h 183"/>
                <a:gd name="T12" fmla="*/ 2147483647 w 620"/>
                <a:gd name="T13" fmla="*/ 2147483647 h 183"/>
                <a:gd name="T14" fmla="*/ 2147483647 w 620"/>
                <a:gd name="T15" fmla="*/ 2147483647 h 183"/>
                <a:gd name="T16" fmla="*/ 2147483647 w 620"/>
                <a:gd name="T17" fmla="*/ 2147483647 h 183"/>
                <a:gd name="T18" fmla="*/ 2147483647 w 620"/>
                <a:gd name="T19" fmla="*/ 2147483647 h 183"/>
                <a:gd name="T20" fmla="*/ 2147483647 w 620"/>
                <a:gd name="T21" fmla="*/ 2147483647 h 183"/>
                <a:gd name="T22" fmla="*/ 2147483647 w 620"/>
                <a:gd name="T23" fmla="*/ 2147483647 h 183"/>
                <a:gd name="T24" fmla="*/ 2147483647 w 620"/>
                <a:gd name="T25" fmla="*/ 2147483647 h 183"/>
                <a:gd name="T26" fmla="*/ 2147483647 w 620"/>
                <a:gd name="T27" fmla="*/ 2147483647 h 183"/>
                <a:gd name="T28" fmla="*/ 2147483647 w 620"/>
                <a:gd name="T29" fmla="*/ 2147483647 h 183"/>
                <a:gd name="T30" fmla="*/ 2147483647 w 620"/>
                <a:gd name="T31" fmla="*/ 2147483647 h 183"/>
                <a:gd name="T32" fmla="*/ 2147483647 w 620"/>
                <a:gd name="T33" fmla="*/ 2147483647 h 183"/>
                <a:gd name="T34" fmla="*/ 2147483647 w 620"/>
                <a:gd name="T35" fmla="*/ 2147483647 h 183"/>
                <a:gd name="T36" fmla="*/ 2147483647 w 620"/>
                <a:gd name="T37" fmla="*/ 2147483647 h 183"/>
                <a:gd name="T38" fmla="*/ 2147483647 w 620"/>
                <a:gd name="T39" fmla="*/ 2147483647 h 183"/>
                <a:gd name="T40" fmla="*/ 2147483647 w 620"/>
                <a:gd name="T41" fmla="*/ 2147483647 h 183"/>
                <a:gd name="T42" fmla="*/ 2147483647 w 620"/>
                <a:gd name="T43" fmla="*/ 2147483647 h 183"/>
                <a:gd name="T44" fmla="*/ 2147483647 w 620"/>
                <a:gd name="T45" fmla="*/ 2147483647 h 183"/>
                <a:gd name="T46" fmla="*/ 2147483647 w 620"/>
                <a:gd name="T47" fmla="*/ 2147483647 h 183"/>
                <a:gd name="T48" fmla="*/ 2147483647 w 620"/>
                <a:gd name="T49" fmla="*/ 2147483647 h 183"/>
                <a:gd name="T50" fmla="*/ 2147483647 w 620"/>
                <a:gd name="T51" fmla="*/ 2147483647 h 183"/>
                <a:gd name="T52" fmla="*/ 2147483647 w 620"/>
                <a:gd name="T53" fmla="*/ 2147483647 h 183"/>
                <a:gd name="T54" fmla="*/ 0 w 620"/>
                <a:gd name="T55" fmla="*/ 2147483647 h 1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0"/>
                <a:gd name="T85" fmla="*/ 0 h 183"/>
                <a:gd name="T86" fmla="*/ 620 w 620"/>
                <a:gd name="T87" fmla="*/ 183 h 1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0" h="183">
                  <a:moveTo>
                    <a:pt x="24" y="0"/>
                  </a:moveTo>
                  <a:lnTo>
                    <a:pt x="102" y="10"/>
                  </a:lnTo>
                  <a:lnTo>
                    <a:pt x="171" y="30"/>
                  </a:lnTo>
                  <a:lnTo>
                    <a:pt x="249" y="51"/>
                  </a:lnTo>
                  <a:lnTo>
                    <a:pt x="288" y="10"/>
                  </a:lnTo>
                  <a:lnTo>
                    <a:pt x="356" y="0"/>
                  </a:lnTo>
                  <a:lnTo>
                    <a:pt x="405" y="30"/>
                  </a:lnTo>
                  <a:lnTo>
                    <a:pt x="434" y="61"/>
                  </a:lnTo>
                  <a:lnTo>
                    <a:pt x="483" y="71"/>
                  </a:lnTo>
                  <a:lnTo>
                    <a:pt x="541" y="101"/>
                  </a:lnTo>
                  <a:lnTo>
                    <a:pt x="600" y="101"/>
                  </a:lnTo>
                  <a:lnTo>
                    <a:pt x="619" y="152"/>
                  </a:lnTo>
                  <a:lnTo>
                    <a:pt x="580" y="182"/>
                  </a:lnTo>
                  <a:lnTo>
                    <a:pt x="502" y="182"/>
                  </a:lnTo>
                  <a:lnTo>
                    <a:pt x="463" y="162"/>
                  </a:lnTo>
                  <a:lnTo>
                    <a:pt x="405" y="131"/>
                  </a:lnTo>
                  <a:lnTo>
                    <a:pt x="385" y="111"/>
                  </a:lnTo>
                  <a:lnTo>
                    <a:pt x="356" y="101"/>
                  </a:lnTo>
                  <a:lnTo>
                    <a:pt x="317" y="81"/>
                  </a:lnTo>
                  <a:lnTo>
                    <a:pt x="288" y="111"/>
                  </a:lnTo>
                  <a:lnTo>
                    <a:pt x="249" y="101"/>
                  </a:lnTo>
                  <a:lnTo>
                    <a:pt x="229" y="81"/>
                  </a:lnTo>
                  <a:lnTo>
                    <a:pt x="200" y="121"/>
                  </a:lnTo>
                  <a:lnTo>
                    <a:pt x="151" y="131"/>
                  </a:lnTo>
                  <a:lnTo>
                    <a:pt x="122" y="142"/>
                  </a:lnTo>
                  <a:lnTo>
                    <a:pt x="83" y="121"/>
                  </a:lnTo>
                  <a:lnTo>
                    <a:pt x="63" y="101"/>
                  </a:lnTo>
                  <a:lnTo>
                    <a:pt x="0" y="86"/>
                  </a:lnTo>
                </a:path>
              </a:pathLst>
            </a:custGeom>
            <a:noFill/>
            <a:ln w="12700" cap="rnd">
              <a:solidFill>
                <a:srgbClr val="000000"/>
              </a:solidFill>
              <a:prstDash val="sysDot"/>
              <a:round/>
              <a:headEnd/>
              <a:tailEnd/>
            </a:ln>
          </p:spPr>
          <p:txBody>
            <a:bodyPr/>
            <a:lstStyle/>
            <a:p>
              <a:endParaRPr lang="ko-KR" altLang="en-US" dirty="0"/>
            </a:p>
          </p:txBody>
        </p:sp>
        <p:sp>
          <p:nvSpPr>
            <p:cNvPr id="87" name="Freeform 16"/>
            <p:cNvSpPr>
              <a:spLocks/>
            </p:cNvSpPr>
            <p:nvPr/>
          </p:nvSpPr>
          <p:spPr bwMode="auto">
            <a:xfrm>
              <a:off x="438150" y="676275"/>
              <a:ext cx="3562350" cy="1104900"/>
            </a:xfrm>
            <a:custGeom>
              <a:avLst/>
              <a:gdLst>
                <a:gd name="T0" fmla="*/ 2147483647 w 2239"/>
                <a:gd name="T1" fmla="*/ 2147483647 h 698"/>
                <a:gd name="T2" fmla="*/ 2147483647 w 2239"/>
                <a:gd name="T3" fmla="*/ 0 h 698"/>
                <a:gd name="T4" fmla="*/ 2147483647 w 2239"/>
                <a:gd name="T5" fmla="*/ 2147483647 h 698"/>
                <a:gd name="T6" fmla="*/ 2147483647 w 2239"/>
                <a:gd name="T7" fmla="*/ 2147483647 h 698"/>
                <a:gd name="T8" fmla="*/ 2147483647 w 2239"/>
                <a:gd name="T9" fmla="*/ 2147483647 h 698"/>
                <a:gd name="T10" fmla="*/ 2147483647 w 2239"/>
                <a:gd name="T11" fmla="*/ 2147483647 h 698"/>
                <a:gd name="T12" fmla="*/ 2147483647 w 2239"/>
                <a:gd name="T13" fmla="*/ 2147483647 h 698"/>
                <a:gd name="T14" fmla="*/ 2147483647 w 2239"/>
                <a:gd name="T15" fmla="*/ 2147483647 h 698"/>
                <a:gd name="T16" fmla="*/ 2147483647 w 2239"/>
                <a:gd name="T17" fmla="*/ 2147483647 h 698"/>
                <a:gd name="T18" fmla="*/ 2147483647 w 2239"/>
                <a:gd name="T19" fmla="*/ 2147483647 h 698"/>
                <a:gd name="T20" fmla="*/ 2147483647 w 2239"/>
                <a:gd name="T21" fmla="*/ 2147483647 h 698"/>
                <a:gd name="T22" fmla="*/ 2147483647 w 2239"/>
                <a:gd name="T23" fmla="*/ 2147483647 h 698"/>
                <a:gd name="T24" fmla="*/ 2147483647 w 2239"/>
                <a:gd name="T25" fmla="*/ 2147483647 h 698"/>
                <a:gd name="T26" fmla="*/ 2147483647 w 2239"/>
                <a:gd name="T27" fmla="*/ 2147483647 h 698"/>
                <a:gd name="T28" fmla="*/ 2147483647 w 2239"/>
                <a:gd name="T29" fmla="*/ 2147483647 h 698"/>
                <a:gd name="T30" fmla="*/ 2147483647 w 2239"/>
                <a:gd name="T31" fmla="*/ 2147483647 h 698"/>
                <a:gd name="T32" fmla="*/ 2147483647 w 2239"/>
                <a:gd name="T33" fmla="*/ 2147483647 h 698"/>
                <a:gd name="T34" fmla="*/ 2147483647 w 2239"/>
                <a:gd name="T35" fmla="*/ 2147483647 h 698"/>
                <a:gd name="T36" fmla="*/ 2147483647 w 2239"/>
                <a:gd name="T37" fmla="*/ 2147483647 h 698"/>
                <a:gd name="T38" fmla="*/ 2147483647 w 2239"/>
                <a:gd name="T39" fmla="*/ 2147483647 h 698"/>
                <a:gd name="T40" fmla="*/ 2147483647 w 2239"/>
                <a:gd name="T41" fmla="*/ 2147483647 h 698"/>
                <a:gd name="T42" fmla="*/ 2147483647 w 2239"/>
                <a:gd name="T43" fmla="*/ 2147483647 h 698"/>
                <a:gd name="T44" fmla="*/ 2147483647 w 2239"/>
                <a:gd name="T45" fmla="*/ 2147483647 h 698"/>
                <a:gd name="T46" fmla="*/ 2147483647 w 2239"/>
                <a:gd name="T47" fmla="*/ 2147483647 h 698"/>
                <a:gd name="T48" fmla="*/ 2147483647 w 2239"/>
                <a:gd name="T49" fmla="*/ 2147483647 h 698"/>
                <a:gd name="T50" fmla="*/ 2147483647 w 2239"/>
                <a:gd name="T51" fmla="*/ 2147483647 h 698"/>
                <a:gd name="T52" fmla="*/ 2147483647 w 2239"/>
                <a:gd name="T53" fmla="*/ 2147483647 h 698"/>
                <a:gd name="T54" fmla="*/ 2147483647 w 2239"/>
                <a:gd name="T55" fmla="*/ 2147483647 h 698"/>
                <a:gd name="T56" fmla="*/ 2147483647 w 2239"/>
                <a:gd name="T57" fmla="*/ 2147483647 h 698"/>
                <a:gd name="T58" fmla="*/ 2147483647 w 2239"/>
                <a:gd name="T59" fmla="*/ 2147483647 h 698"/>
                <a:gd name="T60" fmla="*/ 2147483647 w 2239"/>
                <a:gd name="T61" fmla="*/ 2147483647 h 698"/>
                <a:gd name="T62" fmla="*/ 2147483647 w 2239"/>
                <a:gd name="T63" fmla="*/ 2147483647 h 698"/>
                <a:gd name="T64" fmla="*/ 2147483647 w 2239"/>
                <a:gd name="T65" fmla="*/ 2147483647 h 698"/>
                <a:gd name="T66" fmla="*/ 2147483647 w 2239"/>
                <a:gd name="T67" fmla="*/ 2147483647 h 698"/>
                <a:gd name="T68" fmla="*/ 2147483647 w 2239"/>
                <a:gd name="T69" fmla="*/ 2147483647 h 698"/>
                <a:gd name="T70" fmla="*/ 2147483647 w 2239"/>
                <a:gd name="T71" fmla="*/ 2147483647 h 698"/>
                <a:gd name="T72" fmla="*/ 2147483647 w 2239"/>
                <a:gd name="T73" fmla="*/ 2147483647 h 698"/>
                <a:gd name="T74" fmla="*/ 2147483647 w 2239"/>
                <a:gd name="T75" fmla="*/ 2147483647 h 698"/>
                <a:gd name="T76" fmla="*/ 2147483647 w 2239"/>
                <a:gd name="T77" fmla="*/ 2147483647 h 698"/>
                <a:gd name="T78" fmla="*/ 2147483647 w 2239"/>
                <a:gd name="T79" fmla="*/ 2147483647 h 698"/>
                <a:gd name="T80" fmla="*/ 2147483647 w 2239"/>
                <a:gd name="T81" fmla="*/ 2147483647 h 698"/>
                <a:gd name="T82" fmla="*/ 2147483647 w 2239"/>
                <a:gd name="T83" fmla="*/ 2147483647 h 698"/>
                <a:gd name="T84" fmla="*/ 2147483647 w 2239"/>
                <a:gd name="T85" fmla="*/ 2147483647 h 698"/>
                <a:gd name="T86" fmla="*/ 2147483647 w 2239"/>
                <a:gd name="T87" fmla="*/ 2147483647 h 698"/>
                <a:gd name="T88" fmla="*/ 2147483647 w 2239"/>
                <a:gd name="T89" fmla="*/ 2147483647 h 698"/>
                <a:gd name="T90" fmla="*/ 2147483647 w 2239"/>
                <a:gd name="T91" fmla="*/ 2147483647 h 698"/>
                <a:gd name="T92" fmla="*/ 2147483647 w 2239"/>
                <a:gd name="T93" fmla="*/ 2147483647 h 698"/>
                <a:gd name="T94" fmla="*/ 2147483647 w 2239"/>
                <a:gd name="T95" fmla="*/ 2147483647 h 698"/>
                <a:gd name="T96" fmla="*/ 2147483647 w 2239"/>
                <a:gd name="T97" fmla="*/ 2147483647 h 698"/>
                <a:gd name="T98" fmla="*/ 2147483647 w 2239"/>
                <a:gd name="T99" fmla="*/ 2147483647 h 698"/>
                <a:gd name="T100" fmla="*/ 2147483647 w 2239"/>
                <a:gd name="T101" fmla="*/ 2147483647 h 698"/>
                <a:gd name="T102" fmla="*/ 2147483647 w 2239"/>
                <a:gd name="T103" fmla="*/ 2147483647 h 698"/>
                <a:gd name="T104" fmla="*/ 2147483647 w 2239"/>
                <a:gd name="T105" fmla="*/ 2147483647 h 698"/>
                <a:gd name="T106" fmla="*/ 0 w 2239"/>
                <a:gd name="T107" fmla="*/ 2147483647 h 6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39"/>
                <a:gd name="T163" fmla="*/ 0 h 698"/>
                <a:gd name="T164" fmla="*/ 2239 w 2239"/>
                <a:gd name="T165" fmla="*/ 698 h 69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39" h="698">
                  <a:moveTo>
                    <a:pt x="2205" y="88"/>
                  </a:moveTo>
                  <a:lnTo>
                    <a:pt x="2210" y="0"/>
                  </a:lnTo>
                  <a:lnTo>
                    <a:pt x="2181" y="425"/>
                  </a:lnTo>
                  <a:lnTo>
                    <a:pt x="2220" y="465"/>
                  </a:lnTo>
                  <a:lnTo>
                    <a:pt x="2239" y="526"/>
                  </a:lnTo>
                  <a:lnTo>
                    <a:pt x="2229" y="567"/>
                  </a:lnTo>
                  <a:lnTo>
                    <a:pt x="2190" y="627"/>
                  </a:lnTo>
                  <a:lnTo>
                    <a:pt x="2151" y="698"/>
                  </a:lnTo>
                  <a:lnTo>
                    <a:pt x="2073" y="688"/>
                  </a:lnTo>
                  <a:lnTo>
                    <a:pt x="1937" y="668"/>
                  </a:lnTo>
                  <a:lnTo>
                    <a:pt x="1674" y="637"/>
                  </a:lnTo>
                  <a:lnTo>
                    <a:pt x="1547" y="617"/>
                  </a:lnTo>
                  <a:lnTo>
                    <a:pt x="1469" y="607"/>
                  </a:lnTo>
                  <a:lnTo>
                    <a:pt x="1401" y="597"/>
                  </a:lnTo>
                  <a:lnTo>
                    <a:pt x="1401" y="556"/>
                  </a:lnTo>
                  <a:lnTo>
                    <a:pt x="1381" y="567"/>
                  </a:lnTo>
                  <a:lnTo>
                    <a:pt x="1352" y="587"/>
                  </a:lnTo>
                  <a:lnTo>
                    <a:pt x="1294" y="587"/>
                  </a:lnTo>
                  <a:lnTo>
                    <a:pt x="1264" y="556"/>
                  </a:lnTo>
                  <a:lnTo>
                    <a:pt x="1245" y="556"/>
                  </a:lnTo>
                  <a:lnTo>
                    <a:pt x="1177" y="577"/>
                  </a:lnTo>
                  <a:lnTo>
                    <a:pt x="1148" y="597"/>
                  </a:lnTo>
                  <a:lnTo>
                    <a:pt x="1118" y="556"/>
                  </a:lnTo>
                  <a:lnTo>
                    <a:pt x="1099" y="516"/>
                  </a:lnTo>
                  <a:lnTo>
                    <a:pt x="1070" y="486"/>
                  </a:lnTo>
                  <a:lnTo>
                    <a:pt x="1031" y="486"/>
                  </a:lnTo>
                  <a:lnTo>
                    <a:pt x="992" y="506"/>
                  </a:lnTo>
                  <a:lnTo>
                    <a:pt x="972" y="516"/>
                  </a:lnTo>
                  <a:lnTo>
                    <a:pt x="962" y="567"/>
                  </a:lnTo>
                  <a:lnTo>
                    <a:pt x="943" y="607"/>
                  </a:lnTo>
                  <a:lnTo>
                    <a:pt x="923" y="647"/>
                  </a:lnTo>
                  <a:lnTo>
                    <a:pt x="865" y="658"/>
                  </a:lnTo>
                  <a:lnTo>
                    <a:pt x="806" y="698"/>
                  </a:lnTo>
                  <a:lnTo>
                    <a:pt x="777" y="647"/>
                  </a:lnTo>
                  <a:lnTo>
                    <a:pt x="748" y="597"/>
                  </a:lnTo>
                  <a:lnTo>
                    <a:pt x="728" y="567"/>
                  </a:lnTo>
                  <a:lnTo>
                    <a:pt x="709" y="516"/>
                  </a:lnTo>
                  <a:lnTo>
                    <a:pt x="709" y="465"/>
                  </a:lnTo>
                  <a:lnTo>
                    <a:pt x="670" y="435"/>
                  </a:lnTo>
                  <a:lnTo>
                    <a:pt x="631" y="395"/>
                  </a:lnTo>
                  <a:lnTo>
                    <a:pt x="631" y="334"/>
                  </a:lnTo>
                  <a:lnTo>
                    <a:pt x="602" y="304"/>
                  </a:lnTo>
                  <a:lnTo>
                    <a:pt x="592" y="304"/>
                  </a:lnTo>
                  <a:lnTo>
                    <a:pt x="543" y="263"/>
                  </a:lnTo>
                  <a:lnTo>
                    <a:pt x="504" y="213"/>
                  </a:lnTo>
                  <a:lnTo>
                    <a:pt x="495" y="182"/>
                  </a:lnTo>
                  <a:lnTo>
                    <a:pt x="426" y="152"/>
                  </a:lnTo>
                  <a:lnTo>
                    <a:pt x="358" y="132"/>
                  </a:lnTo>
                  <a:lnTo>
                    <a:pt x="309" y="122"/>
                  </a:lnTo>
                  <a:lnTo>
                    <a:pt x="241" y="111"/>
                  </a:lnTo>
                  <a:lnTo>
                    <a:pt x="173" y="111"/>
                  </a:lnTo>
                  <a:lnTo>
                    <a:pt x="95" y="132"/>
                  </a:lnTo>
                  <a:lnTo>
                    <a:pt x="46" y="101"/>
                  </a:lnTo>
                  <a:lnTo>
                    <a:pt x="0" y="89"/>
                  </a:lnTo>
                </a:path>
              </a:pathLst>
            </a:custGeom>
            <a:noFill/>
            <a:ln w="12700" cap="rnd">
              <a:solidFill>
                <a:srgbClr val="000000"/>
              </a:solidFill>
              <a:prstDash val="sysDot"/>
              <a:round/>
              <a:headEnd/>
              <a:tailEnd/>
            </a:ln>
          </p:spPr>
          <p:txBody>
            <a:bodyPr/>
            <a:lstStyle/>
            <a:p>
              <a:endParaRPr lang="ko-KR" altLang="en-US" dirty="0"/>
            </a:p>
          </p:txBody>
        </p:sp>
        <p:sp>
          <p:nvSpPr>
            <p:cNvPr id="88" name="Freeform 17"/>
            <p:cNvSpPr>
              <a:spLocks/>
            </p:cNvSpPr>
            <p:nvPr/>
          </p:nvSpPr>
          <p:spPr bwMode="auto">
            <a:xfrm>
              <a:off x="104775" y="2324100"/>
              <a:ext cx="1047750" cy="609600"/>
            </a:xfrm>
            <a:custGeom>
              <a:avLst/>
              <a:gdLst>
                <a:gd name="T0" fmla="*/ 0 w 658"/>
                <a:gd name="T1" fmla="*/ 2147483647 h 383"/>
                <a:gd name="T2" fmla="*/ 2147483647 w 658"/>
                <a:gd name="T3" fmla="*/ 2147483647 h 383"/>
                <a:gd name="T4" fmla="*/ 2147483647 w 658"/>
                <a:gd name="T5" fmla="*/ 2147483647 h 383"/>
                <a:gd name="T6" fmla="*/ 2147483647 w 658"/>
                <a:gd name="T7" fmla="*/ 2147483647 h 383"/>
                <a:gd name="T8" fmla="*/ 2147483647 w 658"/>
                <a:gd name="T9" fmla="*/ 2147483647 h 383"/>
                <a:gd name="T10" fmla="*/ 2147483647 w 658"/>
                <a:gd name="T11" fmla="*/ 2147483647 h 383"/>
                <a:gd name="T12" fmla="*/ 2147483647 w 658"/>
                <a:gd name="T13" fmla="*/ 0 h 383"/>
                <a:gd name="T14" fmla="*/ 2147483647 w 658"/>
                <a:gd name="T15" fmla="*/ 2147483647 h 383"/>
                <a:gd name="T16" fmla="*/ 2147483647 w 658"/>
                <a:gd name="T17" fmla="*/ 2147483647 h 383"/>
                <a:gd name="T18" fmla="*/ 2147483647 w 658"/>
                <a:gd name="T19" fmla="*/ 2147483647 h 383"/>
                <a:gd name="T20" fmla="*/ 2147483647 w 658"/>
                <a:gd name="T21" fmla="*/ 2147483647 h 383"/>
                <a:gd name="T22" fmla="*/ 2147483647 w 658"/>
                <a:gd name="T23" fmla="*/ 2147483647 h 383"/>
                <a:gd name="T24" fmla="*/ 2147483647 w 658"/>
                <a:gd name="T25" fmla="*/ 2147483647 h 383"/>
                <a:gd name="T26" fmla="*/ 2147483647 w 658"/>
                <a:gd name="T27" fmla="*/ 2147483647 h 383"/>
                <a:gd name="T28" fmla="*/ 2147483647 w 658"/>
                <a:gd name="T29" fmla="*/ 2147483647 h 383"/>
                <a:gd name="T30" fmla="*/ 2147483647 w 658"/>
                <a:gd name="T31" fmla="*/ 2147483647 h 383"/>
                <a:gd name="T32" fmla="*/ 2147483647 w 658"/>
                <a:gd name="T33" fmla="*/ 2147483647 h 383"/>
                <a:gd name="T34" fmla="*/ 2147483647 w 658"/>
                <a:gd name="T35" fmla="*/ 2147483647 h 383"/>
                <a:gd name="T36" fmla="*/ 2147483647 w 658"/>
                <a:gd name="T37" fmla="*/ 2147483647 h 383"/>
                <a:gd name="T38" fmla="*/ 2147483647 w 658"/>
                <a:gd name="T39" fmla="*/ 2147483647 h 383"/>
                <a:gd name="T40" fmla="*/ 2147483647 w 658"/>
                <a:gd name="T41" fmla="*/ 2147483647 h 383"/>
                <a:gd name="T42" fmla="*/ 2147483647 w 658"/>
                <a:gd name="T43" fmla="*/ 2147483647 h 383"/>
                <a:gd name="T44" fmla="*/ 2147483647 w 658"/>
                <a:gd name="T45" fmla="*/ 2147483647 h 383"/>
                <a:gd name="T46" fmla="*/ 2147483647 w 658"/>
                <a:gd name="T47" fmla="*/ 2147483647 h 383"/>
                <a:gd name="T48" fmla="*/ 2147483647 w 658"/>
                <a:gd name="T49" fmla="*/ 2147483647 h 3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8"/>
                <a:gd name="T76" fmla="*/ 0 h 383"/>
                <a:gd name="T77" fmla="*/ 658 w 658"/>
                <a:gd name="T78" fmla="*/ 383 h 3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8" h="383">
                  <a:moveTo>
                    <a:pt x="0" y="29"/>
                  </a:moveTo>
                  <a:lnTo>
                    <a:pt x="83" y="10"/>
                  </a:lnTo>
                  <a:lnTo>
                    <a:pt x="141" y="20"/>
                  </a:lnTo>
                  <a:lnTo>
                    <a:pt x="190" y="30"/>
                  </a:lnTo>
                  <a:lnTo>
                    <a:pt x="258" y="30"/>
                  </a:lnTo>
                  <a:lnTo>
                    <a:pt x="287" y="10"/>
                  </a:lnTo>
                  <a:lnTo>
                    <a:pt x="375" y="0"/>
                  </a:lnTo>
                  <a:lnTo>
                    <a:pt x="462" y="20"/>
                  </a:lnTo>
                  <a:lnTo>
                    <a:pt x="560" y="30"/>
                  </a:lnTo>
                  <a:lnTo>
                    <a:pt x="608" y="40"/>
                  </a:lnTo>
                  <a:lnTo>
                    <a:pt x="657" y="51"/>
                  </a:lnTo>
                  <a:lnTo>
                    <a:pt x="657" y="81"/>
                  </a:lnTo>
                  <a:lnTo>
                    <a:pt x="657" y="162"/>
                  </a:lnTo>
                  <a:lnTo>
                    <a:pt x="599" y="152"/>
                  </a:lnTo>
                  <a:lnTo>
                    <a:pt x="628" y="182"/>
                  </a:lnTo>
                  <a:lnTo>
                    <a:pt x="628" y="223"/>
                  </a:lnTo>
                  <a:lnTo>
                    <a:pt x="618" y="283"/>
                  </a:lnTo>
                  <a:lnTo>
                    <a:pt x="569" y="263"/>
                  </a:lnTo>
                  <a:lnTo>
                    <a:pt x="492" y="223"/>
                  </a:lnTo>
                  <a:lnTo>
                    <a:pt x="492" y="283"/>
                  </a:lnTo>
                  <a:lnTo>
                    <a:pt x="443" y="283"/>
                  </a:lnTo>
                  <a:lnTo>
                    <a:pt x="404" y="293"/>
                  </a:lnTo>
                  <a:lnTo>
                    <a:pt x="365" y="324"/>
                  </a:lnTo>
                  <a:lnTo>
                    <a:pt x="365" y="364"/>
                  </a:lnTo>
                  <a:lnTo>
                    <a:pt x="324" y="382"/>
                  </a:lnTo>
                </a:path>
              </a:pathLst>
            </a:custGeom>
            <a:noFill/>
            <a:ln w="12700" cap="rnd">
              <a:solidFill>
                <a:srgbClr val="000000"/>
              </a:solidFill>
              <a:prstDash val="sysDot"/>
              <a:round/>
              <a:headEnd/>
              <a:tailEnd/>
            </a:ln>
          </p:spPr>
          <p:txBody>
            <a:bodyPr/>
            <a:lstStyle/>
            <a:p>
              <a:endParaRPr lang="ko-KR" altLang="en-US" dirty="0"/>
            </a:p>
          </p:txBody>
        </p:sp>
        <p:sp>
          <p:nvSpPr>
            <p:cNvPr id="89" name="Freeform 18"/>
            <p:cNvSpPr>
              <a:spLocks/>
            </p:cNvSpPr>
            <p:nvPr/>
          </p:nvSpPr>
          <p:spPr bwMode="auto">
            <a:xfrm>
              <a:off x="1743075" y="1762125"/>
              <a:ext cx="1266825" cy="1819275"/>
            </a:xfrm>
            <a:custGeom>
              <a:avLst/>
              <a:gdLst>
                <a:gd name="T0" fmla="*/ 0 w 800"/>
                <a:gd name="T1" fmla="*/ 0 h 1147"/>
                <a:gd name="T2" fmla="*/ 2147483647 w 800"/>
                <a:gd name="T3" fmla="*/ 2147483647 h 1147"/>
                <a:gd name="T4" fmla="*/ 2147483647 w 800"/>
                <a:gd name="T5" fmla="*/ 2147483647 h 1147"/>
                <a:gd name="T6" fmla="*/ 2147483647 w 800"/>
                <a:gd name="T7" fmla="*/ 2147483647 h 1147"/>
                <a:gd name="T8" fmla="*/ 2147483647 w 800"/>
                <a:gd name="T9" fmla="*/ 2147483647 h 1147"/>
                <a:gd name="T10" fmla="*/ 2147483647 w 800"/>
                <a:gd name="T11" fmla="*/ 2147483647 h 1147"/>
                <a:gd name="T12" fmla="*/ 2147483647 w 800"/>
                <a:gd name="T13" fmla="*/ 2147483647 h 1147"/>
                <a:gd name="T14" fmla="*/ 2147483647 w 800"/>
                <a:gd name="T15" fmla="*/ 2147483647 h 1147"/>
                <a:gd name="T16" fmla="*/ 2147483647 w 800"/>
                <a:gd name="T17" fmla="*/ 2147483647 h 1147"/>
                <a:gd name="T18" fmla="*/ 2147483647 w 800"/>
                <a:gd name="T19" fmla="*/ 2147483647 h 1147"/>
                <a:gd name="T20" fmla="*/ 2147483647 w 800"/>
                <a:gd name="T21" fmla="*/ 2147483647 h 1147"/>
                <a:gd name="T22" fmla="*/ 2147483647 w 800"/>
                <a:gd name="T23" fmla="*/ 2147483647 h 1147"/>
                <a:gd name="T24" fmla="*/ 2147483647 w 800"/>
                <a:gd name="T25" fmla="*/ 2147483647 h 1147"/>
                <a:gd name="T26" fmla="*/ 2147483647 w 800"/>
                <a:gd name="T27" fmla="*/ 2147483647 h 1147"/>
                <a:gd name="T28" fmla="*/ 2147483647 w 800"/>
                <a:gd name="T29" fmla="*/ 2147483647 h 1147"/>
                <a:gd name="T30" fmla="*/ 2147483647 w 800"/>
                <a:gd name="T31" fmla="*/ 2147483647 h 1147"/>
                <a:gd name="T32" fmla="*/ 2147483647 w 800"/>
                <a:gd name="T33" fmla="*/ 2147483647 h 1147"/>
                <a:gd name="T34" fmla="*/ 2147483647 w 800"/>
                <a:gd name="T35" fmla="*/ 2147483647 h 1147"/>
                <a:gd name="T36" fmla="*/ 2147483647 w 800"/>
                <a:gd name="T37" fmla="*/ 2147483647 h 1147"/>
                <a:gd name="T38" fmla="*/ 2147483647 w 800"/>
                <a:gd name="T39" fmla="*/ 2147483647 h 1147"/>
                <a:gd name="T40" fmla="*/ 2147483647 w 800"/>
                <a:gd name="T41" fmla="*/ 2147483647 h 1147"/>
                <a:gd name="T42" fmla="*/ 2147483647 w 800"/>
                <a:gd name="T43" fmla="*/ 2147483647 h 1147"/>
                <a:gd name="T44" fmla="*/ 2147483647 w 800"/>
                <a:gd name="T45" fmla="*/ 2147483647 h 1147"/>
                <a:gd name="T46" fmla="*/ 2147483647 w 800"/>
                <a:gd name="T47" fmla="*/ 2147483647 h 1147"/>
                <a:gd name="T48" fmla="*/ 2147483647 w 800"/>
                <a:gd name="T49" fmla="*/ 2147483647 h 1147"/>
                <a:gd name="T50" fmla="*/ 2147483647 w 800"/>
                <a:gd name="T51" fmla="*/ 2147483647 h 1147"/>
                <a:gd name="T52" fmla="*/ 2147483647 w 800"/>
                <a:gd name="T53" fmla="*/ 2147483647 h 1147"/>
                <a:gd name="T54" fmla="*/ 2147483647 w 800"/>
                <a:gd name="T55" fmla="*/ 2147483647 h 1147"/>
                <a:gd name="T56" fmla="*/ 2147483647 w 800"/>
                <a:gd name="T57" fmla="*/ 2147483647 h 1147"/>
                <a:gd name="T58" fmla="*/ 2147483647 w 800"/>
                <a:gd name="T59" fmla="*/ 2147483647 h 1147"/>
                <a:gd name="T60" fmla="*/ 2147483647 w 800"/>
                <a:gd name="T61" fmla="*/ 2147483647 h 1147"/>
                <a:gd name="T62" fmla="*/ 2147483647 w 800"/>
                <a:gd name="T63" fmla="*/ 2147483647 h 1147"/>
                <a:gd name="T64" fmla="*/ 2147483647 w 800"/>
                <a:gd name="T65" fmla="*/ 2147483647 h 1147"/>
                <a:gd name="T66" fmla="*/ 2147483647 w 800"/>
                <a:gd name="T67" fmla="*/ 2147483647 h 1147"/>
                <a:gd name="T68" fmla="*/ 2147483647 w 800"/>
                <a:gd name="T69" fmla="*/ 2147483647 h 11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0"/>
                <a:gd name="T106" fmla="*/ 0 h 1147"/>
                <a:gd name="T107" fmla="*/ 800 w 800"/>
                <a:gd name="T108" fmla="*/ 1147 h 11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0" h="1147">
                  <a:moveTo>
                    <a:pt x="0" y="0"/>
                  </a:moveTo>
                  <a:lnTo>
                    <a:pt x="7" y="51"/>
                  </a:lnTo>
                  <a:lnTo>
                    <a:pt x="36" y="121"/>
                  </a:lnTo>
                  <a:lnTo>
                    <a:pt x="17" y="182"/>
                  </a:lnTo>
                  <a:lnTo>
                    <a:pt x="17" y="222"/>
                  </a:lnTo>
                  <a:lnTo>
                    <a:pt x="17" y="293"/>
                  </a:lnTo>
                  <a:lnTo>
                    <a:pt x="66" y="344"/>
                  </a:lnTo>
                  <a:lnTo>
                    <a:pt x="105" y="364"/>
                  </a:lnTo>
                  <a:lnTo>
                    <a:pt x="124" y="425"/>
                  </a:lnTo>
                  <a:lnTo>
                    <a:pt x="105" y="455"/>
                  </a:lnTo>
                  <a:lnTo>
                    <a:pt x="95" y="556"/>
                  </a:lnTo>
                  <a:lnTo>
                    <a:pt x="105" y="606"/>
                  </a:lnTo>
                  <a:lnTo>
                    <a:pt x="105" y="647"/>
                  </a:lnTo>
                  <a:lnTo>
                    <a:pt x="173" y="627"/>
                  </a:lnTo>
                  <a:lnTo>
                    <a:pt x="231" y="657"/>
                  </a:lnTo>
                  <a:lnTo>
                    <a:pt x="270" y="697"/>
                  </a:lnTo>
                  <a:lnTo>
                    <a:pt x="328" y="708"/>
                  </a:lnTo>
                  <a:lnTo>
                    <a:pt x="396" y="708"/>
                  </a:lnTo>
                  <a:lnTo>
                    <a:pt x="455" y="657"/>
                  </a:lnTo>
                  <a:lnTo>
                    <a:pt x="474" y="647"/>
                  </a:lnTo>
                  <a:lnTo>
                    <a:pt x="533" y="596"/>
                  </a:lnTo>
                  <a:lnTo>
                    <a:pt x="601" y="627"/>
                  </a:lnTo>
                  <a:lnTo>
                    <a:pt x="601" y="667"/>
                  </a:lnTo>
                  <a:lnTo>
                    <a:pt x="630" y="718"/>
                  </a:lnTo>
                  <a:lnTo>
                    <a:pt x="610" y="758"/>
                  </a:lnTo>
                  <a:lnTo>
                    <a:pt x="620" y="829"/>
                  </a:lnTo>
                  <a:lnTo>
                    <a:pt x="659" y="839"/>
                  </a:lnTo>
                  <a:lnTo>
                    <a:pt x="679" y="879"/>
                  </a:lnTo>
                  <a:lnTo>
                    <a:pt x="659" y="930"/>
                  </a:lnTo>
                  <a:lnTo>
                    <a:pt x="630" y="991"/>
                  </a:lnTo>
                  <a:lnTo>
                    <a:pt x="679" y="970"/>
                  </a:lnTo>
                  <a:lnTo>
                    <a:pt x="718" y="970"/>
                  </a:lnTo>
                  <a:lnTo>
                    <a:pt x="718" y="1041"/>
                  </a:lnTo>
                  <a:lnTo>
                    <a:pt x="718" y="1071"/>
                  </a:lnTo>
                  <a:lnTo>
                    <a:pt x="799" y="1146"/>
                  </a:lnTo>
                </a:path>
              </a:pathLst>
            </a:custGeom>
            <a:noFill/>
            <a:ln w="12700" cap="rnd">
              <a:solidFill>
                <a:srgbClr val="000000"/>
              </a:solidFill>
              <a:prstDash val="sysDot"/>
              <a:round/>
              <a:headEnd/>
              <a:tailEnd/>
            </a:ln>
          </p:spPr>
          <p:txBody>
            <a:bodyPr/>
            <a:lstStyle/>
            <a:p>
              <a:endParaRPr lang="ko-KR" altLang="en-US" dirty="0"/>
            </a:p>
          </p:txBody>
        </p:sp>
        <p:sp>
          <p:nvSpPr>
            <p:cNvPr id="90" name="Freeform 19"/>
            <p:cNvSpPr>
              <a:spLocks/>
            </p:cNvSpPr>
            <p:nvPr/>
          </p:nvSpPr>
          <p:spPr bwMode="auto">
            <a:xfrm>
              <a:off x="1133475" y="2419350"/>
              <a:ext cx="781050" cy="209550"/>
            </a:xfrm>
            <a:custGeom>
              <a:avLst/>
              <a:gdLst>
                <a:gd name="T0" fmla="*/ 0 w 488"/>
                <a:gd name="T1" fmla="*/ 0 h 133"/>
                <a:gd name="T2" fmla="*/ 2147483647 w 488"/>
                <a:gd name="T3" fmla="*/ 2147483647 h 133"/>
                <a:gd name="T4" fmla="*/ 2147483647 w 488"/>
                <a:gd name="T5" fmla="*/ 2147483647 h 133"/>
                <a:gd name="T6" fmla="*/ 2147483647 w 488"/>
                <a:gd name="T7" fmla="*/ 2147483647 h 133"/>
                <a:gd name="T8" fmla="*/ 2147483647 w 488"/>
                <a:gd name="T9" fmla="*/ 2147483647 h 133"/>
                <a:gd name="T10" fmla="*/ 2147483647 w 488"/>
                <a:gd name="T11" fmla="*/ 2147483647 h 133"/>
                <a:gd name="T12" fmla="*/ 2147483647 w 488"/>
                <a:gd name="T13" fmla="*/ 2147483647 h 133"/>
                <a:gd name="T14" fmla="*/ 2147483647 w 488"/>
                <a:gd name="T15" fmla="*/ 2147483647 h 133"/>
                <a:gd name="T16" fmla="*/ 2147483647 w 488"/>
                <a:gd name="T17" fmla="*/ 2147483647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8"/>
                <a:gd name="T28" fmla="*/ 0 h 133"/>
                <a:gd name="T29" fmla="*/ 488 w 488"/>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8" h="133">
                  <a:moveTo>
                    <a:pt x="0" y="0"/>
                  </a:moveTo>
                  <a:lnTo>
                    <a:pt x="78" y="10"/>
                  </a:lnTo>
                  <a:lnTo>
                    <a:pt x="156" y="20"/>
                  </a:lnTo>
                  <a:lnTo>
                    <a:pt x="195" y="71"/>
                  </a:lnTo>
                  <a:lnTo>
                    <a:pt x="244" y="91"/>
                  </a:lnTo>
                  <a:lnTo>
                    <a:pt x="321" y="112"/>
                  </a:lnTo>
                  <a:lnTo>
                    <a:pt x="360" y="122"/>
                  </a:lnTo>
                  <a:lnTo>
                    <a:pt x="419" y="132"/>
                  </a:lnTo>
                  <a:lnTo>
                    <a:pt x="487" y="112"/>
                  </a:lnTo>
                </a:path>
              </a:pathLst>
            </a:custGeom>
            <a:noFill/>
            <a:ln w="12700" cap="rnd">
              <a:solidFill>
                <a:srgbClr val="000000"/>
              </a:solidFill>
              <a:prstDash val="sysDot"/>
              <a:round/>
              <a:headEnd/>
              <a:tailEnd/>
            </a:ln>
          </p:spPr>
          <p:txBody>
            <a:bodyPr/>
            <a:lstStyle/>
            <a:p>
              <a:endParaRPr lang="ko-KR" altLang="en-US" dirty="0"/>
            </a:p>
          </p:txBody>
        </p:sp>
        <p:sp>
          <p:nvSpPr>
            <p:cNvPr id="91" name="Freeform 20"/>
            <p:cNvSpPr>
              <a:spLocks/>
            </p:cNvSpPr>
            <p:nvPr/>
          </p:nvSpPr>
          <p:spPr bwMode="auto">
            <a:xfrm>
              <a:off x="1095375" y="3514725"/>
              <a:ext cx="1019175" cy="1133475"/>
            </a:xfrm>
            <a:custGeom>
              <a:avLst/>
              <a:gdLst>
                <a:gd name="T0" fmla="*/ 0 w 637"/>
                <a:gd name="T1" fmla="*/ 2147483647 h 719"/>
                <a:gd name="T2" fmla="*/ 2147483647 w 637"/>
                <a:gd name="T3" fmla="*/ 2147483647 h 719"/>
                <a:gd name="T4" fmla="*/ 2147483647 w 637"/>
                <a:gd name="T5" fmla="*/ 2147483647 h 719"/>
                <a:gd name="T6" fmla="*/ 2147483647 w 637"/>
                <a:gd name="T7" fmla="*/ 2147483647 h 719"/>
                <a:gd name="T8" fmla="*/ 2147483647 w 637"/>
                <a:gd name="T9" fmla="*/ 2147483647 h 719"/>
                <a:gd name="T10" fmla="*/ 2147483647 w 637"/>
                <a:gd name="T11" fmla="*/ 2147483647 h 719"/>
                <a:gd name="T12" fmla="*/ 2147483647 w 637"/>
                <a:gd name="T13" fmla="*/ 2147483647 h 719"/>
                <a:gd name="T14" fmla="*/ 2147483647 w 637"/>
                <a:gd name="T15" fmla="*/ 0 h 719"/>
                <a:gd name="T16" fmla="*/ 2147483647 w 637"/>
                <a:gd name="T17" fmla="*/ 2147483647 h 719"/>
                <a:gd name="T18" fmla="*/ 2147483647 w 637"/>
                <a:gd name="T19" fmla="*/ 0 h 719"/>
                <a:gd name="T20" fmla="*/ 2147483647 w 637"/>
                <a:gd name="T21" fmla="*/ 2147483647 h 719"/>
                <a:gd name="T22" fmla="*/ 2147483647 w 637"/>
                <a:gd name="T23" fmla="*/ 2147483647 h 719"/>
                <a:gd name="T24" fmla="*/ 2147483647 w 637"/>
                <a:gd name="T25" fmla="*/ 2147483647 h 719"/>
                <a:gd name="T26" fmla="*/ 2147483647 w 637"/>
                <a:gd name="T27" fmla="*/ 2147483647 h 719"/>
                <a:gd name="T28" fmla="*/ 2147483647 w 637"/>
                <a:gd name="T29" fmla="*/ 2147483647 h 719"/>
                <a:gd name="T30" fmla="*/ 2147483647 w 637"/>
                <a:gd name="T31" fmla="*/ 2147483647 h 719"/>
                <a:gd name="T32" fmla="*/ 2147483647 w 637"/>
                <a:gd name="T33" fmla="*/ 2147483647 h 719"/>
                <a:gd name="T34" fmla="*/ 2147483647 w 637"/>
                <a:gd name="T35" fmla="*/ 2147483647 h 719"/>
                <a:gd name="T36" fmla="*/ 2147483647 w 637"/>
                <a:gd name="T37" fmla="*/ 2147483647 h 719"/>
                <a:gd name="T38" fmla="*/ 2147483647 w 637"/>
                <a:gd name="T39" fmla="*/ 2147483647 h 719"/>
                <a:gd name="T40" fmla="*/ 2147483647 w 637"/>
                <a:gd name="T41" fmla="*/ 2147483647 h 719"/>
                <a:gd name="T42" fmla="*/ 2147483647 w 637"/>
                <a:gd name="T43" fmla="*/ 2147483647 h 719"/>
                <a:gd name="T44" fmla="*/ 2147483647 w 637"/>
                <a:gd name="T45" fmla="*/ 2147483647 h 719"/>
                <a:gd name="T46" fmla="*/ 2147483647 w 637"/>
                <a:gd name="T47" fmla="*/ 2147483647 h 719"/>
                <a:gd name="T48" fmla="*/ 2147483647 w 637"/>
                <a:gd name="T49" fmla="*/ 2147483647 h 719"/>
                <a:gd name="T50" fmla="*/ 2147483647 w 637"/>
                <a:gd name="T51" fmla="*/ 2147483647 h 719"/>
                <a:gd name="T52" fmla="*/ 2147483647 w 637"/>
                <a:gd name="T53" fmla="*/ 2147483647 h 719"/>
                <a:gd name="T54" fmla="*/ 2147483647 w 637"/>
                <a:gd name="T55" fmla="*/ 2147483647 h 7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7"/>
                <a:gd name="T85" fmla="*/ 0 h 719"/>
                <a:gd name="T86" fmla="*/ 637 w 637"/>
                <a:gd name="T87" fmla="*/ 719 h 71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7" h="719">
                  <a:moveTo>
                    <a:pt x="0" y="171"/>
                  </a:moveTo>
                  <a:lnTo>
                    <a:pt x="61" y="162"/>
                  </a:lnTo>
                  <a:lnTo>
                    <a:pt x="110" y="132"/>
                  </a:lnTo>
                  <a:lnTo>
                    <a:pt x="168" y="122"/>
                  </a:lnTo>
                  <a:lnTo>
                    <a:pt x="207" y="61"/>
                  </a:lnTo>
                  <a:lnTo>
                    <a:pt x="197" y="10"/>
                  </a:lnTo>
                  <a:lnTo>
                    <a:pt x="266" y="20"/>
                  </a:lnTo>
                  <a:lnTo>
                    <a:pt x="353" y="0"/>
                  </a:lnTo>
                  <a:lnTo>
                    <a:pt x="431" y="20"/>
                  </a:lnTo>
                  <a:lnTo>
                    <a:pt x="480" y="0"/>
                  </a:lnTo>
                  <a:lnTo>
                    <a:pt x="500" y="61"/>
                  </a:lnTo>
                  <a:lnTo>
                    <a:pt x="529" y="101"/>
                  </a:lnTo>
                  <a:lnTo>
                    <a:pt x="548" y="152"/>
                  </a:lnTo>
                  <a:lnTo>
                    <a:pt x="578" y="192"/>
                  </a:lnTo>
                  <a:lnTo>
                    <a:pt x="578" y="274"/>
                  </a:lnTo>
                  <a:lnTo>
                    <a:pt x="607" y="324"/>
                  </a:lnTo>
                  <a:lnTo>
                    <a:pt x="568" y="385"/>
                  </a:lnTo>
                  <a:lnTo>
                    <a:pt x="529" y="425"/>
                  </a:lnTo>
                  <a:lnTo>
                    <a:pt x="568" y="436"/>
                  </a:lnTo>
                  <a:lnTo>
                    <a:pt x="626" y="395"/>
                  </a:lnTo>
                  <a:lnTo>
                    <a:pt x="636" y="436"/>
                  </a:lnTo>
                  <a:lnTo>
                    <a:pt x="587" y="476"/>
                  </a:lnTo>
                  <a:lnTo>
                    <a:pt x="568" y="507"/>
                  </a:lnTo>
                  <a:lnTo>
                    <a:pt x="529" y="557"/>
                  </a:lnTo>
                  <a:lnTo>
                    <a:pt x="461" y="598"/>
                  </a:lnTo>
                  <a:lnTo>
                    <a:pt x="441" y="618"/>
                  </a:lnTo>
                  <a:lnTo>
                    <a:pt x="422" y="648"/>
                  </a:lnTo>
                  <a:lnTo>
                    <a:pt x="327" y="718"/>
                  </a:lnTo>
                </a:path>
              </a:pathLst>
            </a:custGeom>
            <a:noFill/>
            <a:ln w="12700" cap="rnd">
              <a:solidFill>
                <a:srgbClr val="000000"/>
              </a:solidFill>
              <a:prstDash val="sysDot"/>
              <a:round/>
              <a:headEnd/>
              <a:tailEnd/>
            </a:ln>
          </p:spPr>
          <p:txBody>
            <a:bodyPr/>
            <a:lstStyle/>
            <a:p>
              <a:endParaRPr lang="ko-KR" altLang="en-US" dirty="0"/>
            </a:p>
          </p:txBody>
        </p:sp>
        <p:sp>
          <p:nvSpPr>
            <p:cNvPr id="92" name="Freeform 21"/>
            <p:cNvSpPr>
              <a:spLocks/>
            </p:cNvSpPr>
            <p:nvPr/>
          </p:nvSpPr>
          <p:spPr bwMode="auto">
            <a:xfrm>
              <a:off x="2105025" y="4095750"/>
              <a:ext cx="619125" cy="561975"/>
            </a:xfrm>
            <a:custGeom>
              <a:avLst/>
              <a:gdLst>
                <a:gd name="T0" fmla="*/ 0 w 387"/>
                <a:gd name="T1" fmla="*/ 2147483647 h 355"/>
                <a:gd name="T2" fmla="*/ 2147483647 w 387"/>
                <a:gd name="T3" fmla="*/ 0 h 355"/>
                <a:gd name="T4" fmla="*/ 2147483647 w 387"/>
                <a:gd name="T5" fmla="*/ 2147483647 h 355"/>
                <a:gd name="T6" fmla="*/ 2147483647 w 387"/>
                <a:gd name="T7" fmla="*/ 2147483647 h 355"/>
                <a:gd name="T8" fmla="*/ 2147483647 w 387"/>
                <a:gd name="T9" fmla="*/ 2147483647 h 355"/>
                <a:gd name="T10" fmla="*/ 2147483647 w 387"/>
                <a:gd name="T11" fmla="*/ 2147483647 h 355"/>
                <a:gd name="T12" fmla="*/ 2147483647 w 387"/>
                <a:gd name="T13" fmla="*/ 2147483647 h 355"/>
                <a:gd name="T14" fmla="*/ 2147483647 w 387"/>
                <a:gd name="T15" fmla="*/ 2147483647 h 355"/>
                <a:gd name="T16" fmla="*/ 2147483647 w 387"/>
                <a:gd name="T17" fmla="*/ 2147483647 h 355"/>
                <a:gd name="T18" fmla="*/ 2147483647 w 387"/>
                <a:gd name="T19" fmla="*/ 2147483647 h 355"/>
                <a:gd name="T20" fmla="*/ 2147483647 w 387"/>
                <a:gd name="T21" fmla="*/ 2147483647 h 355"/>
                <a:gd name="T22" fmla="*/ 2147483647 w 387"/>
                <a:gd name="T23" fmla="*/ 2147483647 h 355"/>
                <a:gd name="T24" fmla="*/ 2147483647 w 387"/>
                <a:gd name="T25" fmla="*/ 2147483647 h 355"/>
                <a:gd name="T26" fmla="*/ 2147483647 w 387"/>
                <a:gd name="T27" fmla="*/ 2147483647 h 3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7"/>
                <a:gd name="T43" fmla="*/ 0 h 355"/>
                <a:gd name="T44" fmla="*/ 387 w 387"/>
                <a:gd name="T45" fmla="*/ 355 h 3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7" h="355">
                  <a:moveTo>
                    <a:pt x="0" y="40"/>
                  </a:moveTo>
                  <a:lnTo>
                    <a:pt x="29" y="0"/>
                  </a:lnTo>
                  <a:lnTo>
                    <a:pt x="59" y="40"/>
                  </a:lnTo>
                  <a:lnTo>
                    <a:pt x="107" y="20"/>
                  </a:lnTo>
                  <a:lnTo>
                    <a:pt x="147" y="61"/>
                  </a:lnTo>
                  <a:lnTo>
                    <a:pt x="176" y="131"/>
                  </a:lnTo>
                  <a:lnTo>
                    <a:pt x="156" y="212"/>
                  </a:lnTo>
                  <a:lnTo>
                    <a:pt x="176" y="263"/>
                  </a:lnTo>
                  <a:lnTo>
                    <a:pt x="166" y="303"/>
                  </a:lnTo>
                  <a:lnTo>
                    <a:pt x="205" y="344"/>
                  </a:lnTo>
                  <a:lnTo>
                    <a:pt x="254" y="354"/>
                  </a:lnTo>
                  <a:lnTo>
                    <a:pt x="293" y="293"/>
                  </a:lnTo>
                  <a:lnTo>
                    <a:pt x="322" y="263"/>
                  </a:lnTo>
                  <a:lnTo>
                    <a:pt x="386" y="269"/>
                  </a:lnTo>
                </a:path>
              </a:pathLst>
            </a:custGeom>
            <a:noFill/>
            <a:ln w="12700" cap="rnd">
              <a:solidFill>
                <a:srgbClr val="000000"/>
              </a:solidFill>
              <a:prstDash val="sysDot"/>
              <a:round/>
              <a:headEnd/>
              <a:tailEnd/>
            </a:ln>
          </p:spPr>
          <p:txBody>
            <a:bodyPr/>
            <a:lstStyle/>
            <a:p>
              <a:endParaRPr lang="ko-KR" altLang="en-US" dirty="0"/>
            </a:p>
          </p:txBody>
        </p:sp>
        <p:sp>
          <p:nvSpPr>
            <p:cNvPr id="93" name="Freeform 22"/>
            <p:cNvSpPr>
              <a:spLocks/>
            </p:cNvSpPr>
            <p:nvPr/>
          </p:nvSpPr>
          <p:spPr bwMode="auto">
            <a:xfrm>
              <a:off x="7286625" y="581025"/>
              <a:ext cx="247650" cy="904875"/>
            </a:xfrm>
            <a:custGeom>
              <a:avLst/>
              <a:gdLst>
                <a:gd name="T0" fmla="*/ 0 w 157"/>
                <a:gd name="T1" fmla="*/ 2147483647 h 565"/>
                <a:gd name="T2" fmla="*/ 2147483647 w 157"/>
                <a:gd name="T3" fmla="*/ 2147483647 h 565"/>
                <a:gd name="T4" fmla="*/ 2147483647 w 157"/>
                <a:gd name="T5" fmla="*/ 0 h 565"/>
                <a:gd name="T6" fmla="*/ 0 60000 65536"/>
                <a:gd name="T7" fmla="*/ 0 60000 65536"/>
                <a:gd name="T8" fmla="*/ 0 60000 65536"/>
                <a:gd name="T9" fmla="*/ 0 w 157"/>
                <a:gd name="T10" fmla="*/ 0 h 565"/>
                <a:gd name="T11" fmla="*/ 157 w 157"/>
                <a:gd name="T12" fmla="*/ 565 h 565"/>
              </a:gdLst>
              <a:ahLst/>
              <a:cxnLst>
                <a:cxn ang="T6">
                  <a:pos x="T0" y="T1"/>
                </a:cxn>
                <a:cxn ang="T7">
                  <a:pos x="T2" y="T3"/>
                </a:cxn>
                <a:cxn ang="T8">
                  <a:pos x="T4" y="T5"/>
                </a:cxn>
              </a:cxnLst>
              <a:rect l="T9" t="T10" r="T11" b="T12"/>
              <a:pathLst>
                <a:path w="157" h="565">
                  <a:moveTo>
                    <a:pt x="0" y="564"/>
                  </a:moveTo>
                  <a:lnTo>
                    <a:pt x="72" y="516"/>
                  </a:lnTo>
                  <a:lnTo>
                    <a:pt x="156" y="0"/>
                  </a:lnTo>
                </a:path>
              </a:pathLst>
            </a:custGeom>
            <a:noFill/>
            <a:ln w="12700" cap="rnd">
              <a:solidFill>
                <a:srgbClr val="000000"/>
              </a:solidFill>
              <a:prstDash val="sysDot"/>
              <a:round/>
              <a:headEnd/>
              <a:tailEnd/>
            </a:ln>
          </p:spPr>
          <p:txBody>
            <a:bodyPr/>
            <a:lstStyle/>
            <a:p>
              <a:endParaRPr lang="ko-KR" altLang="en-US" dirty="0"/>
            </a:p>
          </p:txBody>
        </p:sp>
        <p:sp>
          <p:nvSpPr>
            <p:cNvPr id="94" name="Oval 23"/>
            <p:cNvSpPr>
              <a:spLocks noChangeArrowheads="1"/>
            </p:cNvSpPr>
            <p:nvPr/>
          </p:nvSpPr>
          <p:spPr bwMode="auto">
            <a:xfrm>
              <a:off x="3057525" y="4162425"/>
              <a:ext cx="38100" cy="57150"/>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95" name="Oval 24"/>
            <p:cNvSpPr>
              <a:spLocks noChangeArrowheads="1"/>
            </p:cNvSpPr>
            <p:nvPr/>
          </p:nvSpPr>
          <p:spPr bwMode="auto">
            <a:xfrm>
              <a:off x="2924175" y="4591050"/>
              <a:ext cx="38100" cy="57150"/>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96" name="Oval 25"/>
            <p:cNvSpPr>
              <a:spLocks noChangeArrowheads="1"/>
            </p:cNvSpPr>
            <p:nvPr/>
          </p:nvSpPr>
          <p:spPr bwMode="auto">
            <a:xfrm>
              <a:off x="3057525" y="4933950"/>
              <a:ext cx="38100" cy="57150"/>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97" name="Oval 26"/>
            <p:cNvSpPr>
              <a:spLocks noChangeArrowheads="1"/>
            </p:cNvSpPr>
            <p:nvPr/>
          </p:nvSpPr>
          <p:spPr bwMode="auto">
            <a:xfrm>
              <a:off x="3209925" y="5181600"/>
              <a:ext cx="38100" cy="4762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98" name="Oval 27"/>
            <p:cNvSpPr>
              <a:spLocks noChangeArrowheads="1"/>
            </p:cNvSpPr>
            <p:nvPr/>
          </p:nvSpPr>
          <p:spPr bwMode="auto">
            <a:xfrm>
              <a:off x="3105150" y="5610225"/>
              <a:ext cx="38100" cy="4762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99" name="Oval 28"/>
            <p:cNvSpPr>
              <a:spLocks noChangeArrowheads="1"/>
            </p:cNvSpPr>
            <p:nvPr/>
          </p:nvSpPr>
          <p:spPr bwMode="auto">
            <a:xfrm>
              <a:off x="3552825" y="4724400"/>
              <a:ext cx="38100" cy="4762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100" name="Oval 29"/>
            <p:cNvSpPr>
              <a:spLocks noChangeArrowheads="1"/>
            </p:cNvSpPr>
            <p:nvPr/>
          </p:nvSpPr>
          <p:spPr bwMode="auto">
            <a:xfrm>
              <a:off x="3762375" y="4495800"/>
              <a:ext cx="38100" cy="4762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101" name="Oval 30"/>
            <p:cNvSpPr>
              <a:spLocks noChangeArrowheads="1"/>
            </p:cNvSpPr>
            <p:nvPr/>
          </p:nvSpPr>
          <p:spPr bwMode="auto">
            <a:xfrm>
              <a:off x="3686175" y="5048250"/>
              <a:ext cx="38100" cy="57150"/>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102" name="Oval 31"/>
            <p:cNvSpPr>
              <a:spLocks noChangeArrowheads="1"/>
            </p:cNvSpPr>
            <p:nvPr/>
          </p:nvSpPr>
          <p:spPr bwMode="auto">
            <a:xfrm>
              <a:off x="3781425" y="3876675"/>
              <a:ext cx="38100" cy="4762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103" name="Oval 32"/>
            <p:cNvSpPr>
              <a:spLocks noChangeArrowheads="1"/>
            </p:cNvSpPr>
            <p:nvPr/>
          </p:nvSpPr>
          <p:spPr bwMode="auto">
            <a:xfrm>
              <a:off x="3971925" y="5448300"/>
              <a:ext cx="38100" cy="4762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104" name="Freeform 33"/>
            <p:cNvSpPr>
              <a:spLocks/>
            </p:cNvSpPr>
            <p:nvPr/>
          </p:nvSpPr>
          <p:spPr bwMode="auto">
            <a:xfrm>
              <a:off x="3695700" y="5105400"/>
              <a:ext cx="266700" cy="371475"/>
            </a:xfrm>
            <a:custGeom>
              <a:avLst/>
              <a:gdLst>
                <a:gd name="T0" fmla="*/ 0 w 169"/>
                <a:gd name="T1" fmla="*/ 0 h 229"/>
                <a:gd name="T2" fmla="*/ 2147483647 w 169"/>
                <a:gd name="T3" fmla="*/ 2147483647 h 229"/>
                <a:gd name="T4" fmla="*/ 0 60000 65536"/>
                <a:gd name="T5" fmla="*/ 0 60000 65536"/>
                <a:gd name="T6" fmla="*/ 0 w 169"/>
                <a:gd name="T7" fmla="*/ 0 h 229"/>
                <a:gd name="T8" fmla="*/ 169 w 169"/>
                <a:gd name="T9" fmla="*/ 229 h 229"/>
              </a:gdLst>
              <a:ahLst/>
              <a:cxnLst>
                <a:cxn ang="T4">
                  <a:pos x="T0" y="T1"/>
                </a:cxn>
                <a:cxn ang="T5">
                  <a:pos x="T2" y="T3"/>
                </a:cxn>
              </a:cxnLst>
              <a:rect l="T6" t="T7" r="T8" b="T9"/>
              <a:pathLst>
                <a:path w="169" h="229">
                  <a:moveTo>
                    <a:pt x="0" y="0"/>
                  </a:moveTo>
                  <a:lnTo>
                    <a:pt x="168" y="228"/>
                  </a:lnTo>
                </a:path>
              </a:pathLst>
            </a:custGeom>
            <a:noFill/>
            <a:ln w="12700" cap="rnd">
              <a:solidFill>
                <a:srgbClr val="000000"/>
              </a:solidFill>
              <a:round/>
              <a:headEnd/>
              <a:tailEnd/>
            </a:ln>
          </p:spPr>
          <p:txBody>
            <a:bodyPr/>
            <a:lstStyle/>
            <a:p>
              <a:endParaRPr lang="ko-KR" altLang="en-US" dirty="0"/>
            </a:p>
          </p:txBody>
        </p:sp>
        <p:sp>
          <p:nvSpPr>
            <p:cNvPr id="105" name="Freeform 34"/>
            <p:cNvSpPr>
              <a:spLocks/>
            </p:cNvSpPr>
            <p:nvPr/>
          </p:nvSpPr>
          <p:spPr bwMode="auto">
            <a:xfrm>
              <a:off x="3733800" y="5067300"/>
              <a:ext cx="257175" cy="371475"/>
            </a:xfrm>
            <a:custGeom>
              <a:avLst/>
              <a:gdLst>
                <a:gd name="T0" fmla="*/ 0 w 161"/>
                <a:gd name="T1" fmla="*/ 0 h 233"/>
                <a:gd name="T2" fmla="*/ 2147483647 w 161"/>
                <a:gd name="T3" fmla="*/ 2147483647 h 233"/>
                <a:gd name="T4" fmla="*/ 0 60000 65536"/>
                <a:gd name="T5" fmla="*/ 0 60000 65536"/>
                <a:gd name="T6" fmla="*/ 0 w 161"/>
                <a:gd name="T7" fmla="*/ 0 h 233"/>
                <a:gd name="T8" fmla="*/ 161 w 161"/>
                <a:gd name="T9" fmla="*/ 233 h 233"/>
              </a:gdLst>
              <a:ahLst/>
              <a:cxnLst>
                <a:cxn ang="T4">
                  <a:pos x="T0" y="T1"/>
                </a:cxn>
                <a:cxn ang="T5">
                  <a:pos x="T2" y="T3"/>
                </a:cxn>
              </a:cxnLst>
              <a:rect l="T6" t="T7" r="T8" b="T9"/>
              <a:pathLst>
                <a:path w="161" h="233">
                  <a:moveTo>
                    <a:pt x="0" y="0"/>
                  </a:moveTo>
                  <a:lnTo>
                    <a:pt x="160" y="232"/>
                  </a:lnTo>
                </a:path>
              </a:pathLst>
            </a:custGeom>
            <a:noFill/>
            <a:ln w="12700" cap="rnd">
              <a:solidFill>
                <a:srgbClr val="000000"/>
              </a:solidFill>
              <a:round/>
              <a:headEnd/>
              <a:tailEnd/>
            </a:ln>
          </p:spPr>
          <p:txBody>
            <a:bodyPr/>
            <a:lstStyle/>
            <a:p>
              <a:endParaRPr lang="ko-KR" altLang="en-US" dirty="0"/>
            </a:p>
          </p:txBody>
        </p:sp>
        <p:sp>
          <p:nvSpPr>
            <p:cNvPr id="106" name="Freeform 35"/>
            <p:cNvSpPr>
              <a:spLocks/>
            </p:cNvSpPr>
            <p:nvPr/>
          </p:nvSpPr>
          <p:spPr bwMode="auto">
            <a:xfrm>
              <a:off x="3571875" y="4752975"/>
              <a:ext cx="123825" cy="323850"/>
            </a:xfrm>
            <a:custGeom>
              <a:avLst/>
              <a:gdLst>
                <a:gd name="T0" fmla="*/ 0 w 81"/>
                <a:gd name="T1" fmla="*/ 0 h 201"/>
                <a:gd name="T2" fmla="*/ 2147483647 w 81"/>
                <a:gd name="T3" fmla="*/ 2147483647 h 201"/>
                <a:gd name="T4" fmla="*/ 0 60000 65536"/>
                <a:gd name="T5" fmla="*/ 0 60000 65536"/>
                <a:gd name="T6" fmla="*/ 0 w 81"/>
                <a:gd name="T7" fmla="*/ 0 h 201"/>
                <a:gd name="T8" fmla="*/ 81 w 81"/>
                <a:gd name="T9" fmla="*/ 201 h 201"/>
              </a:gdLst>
              <a:ahLst/>
              <a:cxnLst>
                <a:cxn ang="T4">
                  <a:pos x="T0" y="T1"/>
                </a:cxn>
                <a:cxn ang="T5">
                  <a:pos x="T2" y="T3"/>
                </a:cxn>
              </a:cxnLst>
              <a:rect l="T6" t="T7" r="T8" b="T9"/>
              <a:pathLst>
                <a:path w="81" h="201">
                  <a:moveTo>
                    <a:pt x="0" y="0"/>
                  </a:moveTo>
                  <a:lnTo>
                    <a:pt x="80" y="200"/>
                  </a:lnTo>
                </a:path>
              </a:pathLst>
            </a:custGeom>
            <a:noFill/>
            <a:ln w="12700" cap="rnd">
              <a:solidFill>
                <a:srgbClr val="000000"/>
              </a:solidFill>
              <a:round/>
              <a:headEnd/>
              <a:tailEnd/>
            </a:ln>
          </p:spPr>
          <p:txBody>
            <a:bodyPr/>
            <a:lstStyle/>
            <a:p>
              <a:endParaRPr lang="ko-KR" altLang="en-US" dirty="0"/>
            </a:p>
          </p:txBody>
        </p:sp>
        <p:sp>
          <p:nvSpPr>
            <p:cNvPr id="107" name="Freeform 36"/>
            <p:cNvSpPr>
              <a:spLocks/>
            </p:cNvSpPr>
            <p:nvPr/>
          </p:nvSpPr>
          <p:spPr bwMode="auto">
            <a:xfrm>
              <a:off x="3581400" y="4533900"/>
              <a:ext cx="190500" cy="200025"/>
            </a:xfrm>
            <a:custGeom>
              <a:avLst/>
              <a:gdLst>
                <a:gd name="T0" fmla="*/ 2147483647 w 121"/>
                <a:gd name="T1" fmla="*/ 0 h 121"/>
                <a:gd name="T2" fmla="*/ 0 w 121"/>
                <a:gd name="T3" fmla="*/ 2147483647 h 121"/>
                <a:gd name="T4" fmla="*/ 0 60000 65536"/>
                <a:gd name="T5" fmla="*/ 0 60000 65536"/>
                <a:gd name="T6" fmla="*/ 0 w 121"/>
                <a:gd name="T7" fmla="*/ 0 h 121"/>
                <a:gd name="T8" fmla="*/ 121 w 121"/>
                <a:gd name="T9" fmla="*/ 121 h 121"/>
              </a:gdLst>
              <a:ahLst/>
              <a:cxnLst>
                <a:cxn ang="T4">
                  <a:pos x="T0" y="T1"/>
                </a:cxn>
                <a:cxn ang="T5">
                  <a:pos x="T2" y="T3"/>
                </a:cxn>
              </a:cxnLst>
              <a:rect l="T6" t="T7" r="T8" b="T9"/>
              <a:pathLst>
                <a:path w="121" h="121">
                  <a:moveTo>
                    <a:pt x="120" y="0"/>
                  </a:moveTo>
                  <a:lnTo>
                    <a:pt x="0" y="120"/>
                  </a:lnTo>
                </a:path>
              </a:pathLst>
            </a:custGeom>
            <a:noFill/>
            <a:ln w="12700" cap="rnd">
              <a:solidFill>
                <a:srgbClr val="000000"/>
              </a:solidFill>
              <a:round/>
              <a:headEnd/>
              <a:tailEnd/>
            </a:ln>
          </p:spPr>
          <p:txBody>
            <a:bodyPr/>
            <a:lstStyle/>
            <a:p>
              <a:endParaRPr lang="ko-KR" altLang="en-US" dirty="0"/>
            </a:p>
          </p:txBody>
        </p:sp>
        <p:sp>
          <p:nvSpPr>
            <p:cNvPr id="108" name="Freeform 37"/>
            <p:cNvSpPr>
              <a:spLocks/>
            </p:cNvSpPr>
            <p:nvPr/>
          </p:nvSpPr>
          <p:spPr bwMode="auto">
            <a:xfrm>
              <a:off x="3781425" y="3914775"/>
              <a:ext cx="19050" cy="590550"/>
            </a:xfrm>
            <a:custGeom>
              <a:avLst/>
              <a:gdLst>
                <a:gd name="T0" fmla="*/ 2147483647 w 9"/>
                <a:gd name="T1" fmla="*/ 0 h 369"/>
                <a:gd name="T2" fmla="*/ 0 w 9"/>
                <a:gd name="T3" fmla="*/ 2147483647 h 369"/>
                <a:gd name="T4" fmla="*/ 0 60000 65536"/>
                <a:gd name="T5" fmla="*/ 0 60000 65536"/>
                <a:gd name="T6" fmla="*/ 0 w 9"/>
                <a:gd name="T7" fmla="*/ 0 h 369"/>
                <a:gd name="T8" fmla="*/ 9 w 9"/>
                <a:gd name="T9" fmla="*/ 369 h 369"/>
              </a:gdLst>
              <a:ahLst/>
              <a:cxnLst>
                <a:cxn ang="T4">
                  <a:pos x="T0" y="T1"/>
                </a:cxn>
                <a:cxn ang="T5">
                  <a:pos x="T2" y="T3"/>
                </a:cxn>
              </a:cxnLst>
              <a:rect l="T6" t="T7" r="T8" b="T9"/>
              <a:pathLst>
                <a:path w="9" h="369">
                  <a:moveTo>
                    <a:pt x="8" y="0"/>
                  </a:moveTo>
                  <a:lnTo>
                    <a:pt x="0" y="368"/>
                  </a:lnTo>
                </a:path>
              </a:pathLst>
            </a:custGeom>
            <a:noFill/>
            <a:ln w="12700" cap="rnd">
              <a:solidFill>
                <a:srgbClr val="000000"/>
              </a:solidFill>
              <a:round/>
              <a:headEnd/>
              <a:tailEnd/>
            </a:ln>
          </p:spPr>
          <p:txBody>
            <a:bodyPr/>
            <a:lstStyle/>
            <a:p>
              <a:endParaRPr lang="ko-KR" altLang="en-US" dirty="0"/>
            </a:p>
          </p:txBody>
        </p:sp>
        <p:sp>
          <p:nvSpPr>
            <p:cNvPr id="109" name="Freeform 38"/>
            <p:cNvSpPr>
              <a:spLocks/>
            </p:cNvSpPr>
            <p:nvPr/>
          </p:nvSpPr>
          <p:spPr bwMode="auto">
            <a:xfrm>
              <a:off x="3238500" y="5086350"/>
              <a:ext cx="447675" cy="104775"/>
            </a:xfrm>
            <a:custGeom>
              <a:avLst/>
              <a:gdLst>
                <a:gd name="T0" fmla="*/ 2147483647 w 281"/>
                <a:gd name="T1" fmla="*/ 0 h 65"/>
                <a:gd name="T2" fmla="*/ 0 w 281"/>
                <a:gd name="T3" fmla="*/ 2147483647 h 65"/>
                <a:gd name="T4" fmla="*/ 0 60000 65536"/>
                <a:gd name="T5" fmla="*/ 0 60000 65536"/>
                <a:gd name="T6" fmla="*/ 0 w 281"/>
                <a:gd name="T7" fmla="*/ 0 h 65"/>
                <a:gd name="T8" fmla="*/ 281 w 281"/>
                <a:gd name="T9" fmla="*/ 65 h 65"/>
              </a:gdLst>
              <a:ahLst/>
              <a:cxnLst>
                <a:cxn ang="T4">
                  <a:pos x="T0" y="T1"/>
                </a:cxn>
                <a:cxn ang="T5">
                  <a:pos x="T2" y="T3"/>
                </a:cxn>
              </a:cxnLst>
              <a:rect l="T6" t="T7" r="T8" b="T9"/>
              <a:pathLst>
                <a:path w="281" h="65">
                  <a:moveTo>
                    <a:pt x="280" y="0"/>
                  </a:moveTo>
                  <a:lnTo>
                    <a:pt x="0" y="64"/>
                  </a:lnTo>
                </a:path>
              </a:pathLst>
            </a:custGeom>
            <a:noFill/>
            <a:ln w="12700" cap="rnd">
              <a:solidFill>
                <a:srgbClr val="000000"/>
              </a:solidFill>
              <a:round/>
              <a:headEnd/>
              <a:tailEnd/>
            </a:ln>
          </p:spPr>
          <p:txBody>
            <a:bodyPr/>
            <a:lstStyle/>
            <a:p>
              <a:endParaRPr lang="ko-KR" altLang="en-US" dirty="0"/>
            </a:p>
          </p:txBody>
        </p:sp>
        <p:sp>
          <p:nvSpPr>
            <p:cNvPr id="110" name="Freeform 39"/>
            <p:cNvSpPr>
              <a:spLocks/>
            </p:cNvSpPr>
            <p:nvPr/>
          </p:nvSpPr>
          <p:spPr bwMode="auto">
            <a:xfrm>
              <a:off x="3124200" y="5210175"/>
              <a:ext cx="85725" cy="419100"/>
            </a:xfrm>
            <a:custGeom>
              <a:avLst/>
              <a:gdLst>
                <a:gd name="T0" fmla="*/ 2147483647 w 57"/>
                <a:gd name="T1" fmla="*/ 0 h 265"/>
                <a:gd name="T2" fmla="*/ 0 w 57"/>
                <a:gd name="T3" fmla="*/ 2147483647 h 265"/>
                <a:gd name="T4" fmla="*/ 0 60000 65536"/>
                <a:gd name="T5" fmla="*/ 0 60000 65536"/>
                <a:gd name="T6" fmla="*/ 0 w 57"/>
                <a:gd name="T7" fmla="*/ 0 h 265"/>
                <a:gd name="T8" fmla="*/ 57 w 57"/>
                <a:gd name="T9" fmla="*/ 265 h 265"/>
              </a:gdLst>
              <a:ahLst/>
              <a:cxnLst>
                <a:cxn ang="T4">
                  <a:pos x="T0" y="T1"/>
                </a:cxn>
                <a:cxn ang="T5">
                  <a:pos x="T2" y="T3"/>
                </a:cxn>
              </a:cxnLst>
              <a:rect l="T6" t="T7" r="T8" b="T9"/>
              <a:pathLst>
                <a:path w="57" h="265">
                  <a:moveTo>
                    <a:pt x="56" y="0"/>
                  </a:moveTo>
                  <a:lnTo>
                    <a:pt x="0" y="264"/>
                  </a:lnTo>
                </a:path>
              </a:pathLst>
            </a:custGeom>
            <a:noFill/>
            <a:ln w="12700" cap="rnd">
              <a:solidFill>
                <a:srgbClr val="000000"/>
              </a:solidFill>
              <a:round/>
              <a:headEnd/>
              <a:tailEnd/>
            </a:ln>
          </p:spPr>
          <p:txBody>
            <a:bodyPr/>
            <a:lstStyle/>
            <a:p>
              <a:endParaRPr lang="ko-KR" altLang="en-US" dirty="0"/>
            </a:p>
          </p:txBody>
        </p:sp>
        <p:sp>
          <p:nvSpPr>
            <p:cNvPr id="111" name="Freeform 40"/>
            <p:cNvSpPr>
              <a:spLocks/>
            </p:cNvSpPr>
            <p:nvPr/>
          </p:nvSpPr>
          <p:spPr bwMode="auto">
            <a:xfrm>
              <a:off x="3086100" y="4981575"/>
              <a:ext cx="123825" cy="209550"/>
            </a:xfrm>
            <a:custGeom>
              <a:avLst/>
              <a:gdLst>
                <a:gd name="T0" fmla="*/ 2147483647 w 81"/>
                <a:gd name="T1" fmla="*/ 2147483647 h 129"/>
                <a:gd name="T2" fmla="*/ 0 w 81"/>
                <a:gd name="T3" fmla="*/ 0 h 129"/>
                <a:gd name="T4" fmla="*/ 0 60000 65536"/>
                <a:gd name="T5" fmla="*/ 0 60000 65536"/>
                <a:gd name="T6" fmla="*/ 0 w 81"/>
                <a:gd name="T7" fmla="*/ 0 h 129"/>
                <a:gd name="T8" fmla="*/ 81 w 81"/>
                <a:gd name="T9" fmla="*/ 129 h 129"/>
              </a:gdLst>
              <a:ahLst/>
              <a:cxnLst>
                <a:cxn ang="T4">
                  <a:pos x="T0" y="T1"/>
                </a:cxn>
                <a:cxn ang="T5">
                  <a:pos x="T2" y="T3"/>
                </a:cxn>
              </a:cxnLst>
              <a:rect l="T6" t="T7" r="T8" b="T9"/>
              <a:pathLst>
                <a:path w="81" h="129">
                  <a:moveTo>
                    <a:pt x="80" y="128"/>
                  </a:moveTo>
                  <a:lnTo>
                    <a:pt x="0" y="0"/>
                  </a:lnTo>
                </a:path>
              </a:pathLst>
            </a:custGeom>
            <a:noFill/>
            <a:ln w="12700" cap="rnd">
              <a:solidFill>
                <a:srgbClr val="000000"/>
              </a:solidFill>
              <a:round/>
              <a:headEnd/>
              <a:tailEnd/>
            </a:ln>
          </p:spPr>
          <p:txBody>
            <a:bodyPr/>
            <a:lstStyle/>
            <a:p>
              <a:endParaRPr lang="ko-KR" altLang="en-US" dirty="0"/>
            </a:p>
          </p:txBody>
        </p:sp>
        <p:sp>
          <p:nvSpPr>
            <p:cNvPr id="112" name="Freeform 41"/>
            <p:cNvSpPr>
              <a:spLocks/>
            </p:cNvSpPr>
            <p:nvPr/>
          </p:nvSpPr>
          <p:spPr bwMode="auto">
            <a:xfrm>
              <a:off x="2943225" y="4210050"/>
              <a:ext cx="114300" cy="381000"/>
            </a:xfrm>
            <a:custGeom>
              <a:avLst/>
              <a:gdLst>
                <a:gd name="T0" fmla="*/ 2147483647 w 73"/>
                <a:gd name="T1" fmla="*/ 0 h 241"/>
                <a:gd name="T2" fmla="*/ 0 w 73"/>
                <a:gd name="T3" fmla="*/ 2147483647 h 241"/>
                <a:gd name="T4" fmla="*/ 0 60000 65536"/>
                <a:gd name="T5" fmla="*/ 0 60000 65536"/>
                <a:gd name="T6" fmla="*/ 0 w 73"/>
                <a:gd name="T7" fmla="*/ 0 h 241"/>
                <a:gd name="T8" fmla="*/ 73 w 73"/>
                <a:gd name="T9" fmla="*/ 241 h 241"/>
              </a:gdLst>
              <a:ahLst/>
              <a:cxnLst>
                <a:cxn ang="T4">
                  <a:pos x="T0" y="T1"/>
                </a:cxn>
                <a:cxn ang="T5">
                  <a:pos x="T2" y="T3"/>
                </a:cxn>
              </a:cxnLst>
              <a:rect l="T6" t="T7" r="T8" b="T9"/>
              <a:pathLst>
                <a:path w="73" h="241">
                  <a:moveTo>
                    <a:pt x="72" y="0"/>
                  </a:moveTo>
                  <a:lnTo>
                    <a:pt x="0" y="240"/>
                  </a:lnTo>
                </a:path>
              </a:pathLst>
            </a:custGeom>
            <a:noFill/>
            <a:ln w="12700" cap="rnd">
              <a:solidFill>
                <a:srgbClr val="000000"/>
              </a:solidFill>
              <a:round/>
              <a:headEnd/>
              <a:tailEnd/>
            </a:ln>
          </p:spPr>
          <p:txBody>
            <a:bodyPr/>
            <a:lstStyle/>
            <a:p>
              <a:endParaRPr lang="ko-KR" altLang="en-US" dirty="0"/>
            </a:p>
          </p:txBody>
        </p:sp>
        <p:sp>
          <p:nvSpPr>
            <p:cNvPr id="113" name="Freeform 42"/>
            <p:cNvSpPr>
              <a:spLocks/>
            </p:cNvSpPr>
            <p:nvPr/>
          </p:nvSpPr>
          <p:spPr bwMode="auto">
            <a:xfrm>
              <a:off x="2943225" y="4638675"/>
              <a:ext cx="114300" cy="304800"/>
            </a:xfrm>
            <a:custGeom>
              <a:avLst/>
              <a:gdLst>
                <a:gd name="T0" fmla="*/ 0 w 73"/>
                <a:gd name="T1" fmla="*/ 0 h 193"/>
                <a:gd name="T2" fmla="*/ 2147483647 w 73"/>
                <a:gd name="T3" fmla="*/ 2147483647 h 193"/>
                <a:gd name="T4" fmla="*/ 0 60000 65536"/>
                <a:gd name="T5" fmla="*/ 0 60000 65536"/>
                <a:gd name="T6" fmla="*/ 0 w 73"/>
                <a:gd name="T7" fmla="*/ 0 h 193"/>
                <a:gd name="T8" fmla="*/ 73 w 73"/>
                <a:gd name="T9" fmla="*/ 193 h 193"/>
              </a:gdLst>
              <a:ahLst/>
              <a:cxnLst>
                <a:cxn ang="T4">
                  <a:pos x="T0" y="T1"/>
                </a:cxn>
                <a:cxn ang="T5">
                  <a:pos x="T2" y="T3"/>
                </a:cxn>
              </a:cxnLst>
              <a:rect l="T6" t="T7" r="T8" b="T9"/>
              <a:pathLst>
                <a:path w="73" h="193">
                  <a:moveTo>
                    <a:pt x="0" y="0"/>
                  </a:moveTo>
                  <a:lnTo>
                    <a:pt x="72" y="192"/>
                  </a:lnTo>
                </a:path>
              </a:pathLst>
            </a:custGeom>
            <a:noFill/>
            <a:ln w="12700" cap="rnd">
              <a:solidFill>
                <a:srgbClr val="000000"/>
              </a:solidFill>
              <a:round/>
              <a:headEnd/>
              <a:tailEnd/>
            </a:ln>
          </p:spPr>
          <p:txBody>
            <a:bodyPr/>
            <a:lstStyle/>
            <a:p>
              <a:endParaRPr lang="ko-KR" altLang="en-US" dirty="0"/>
            </a:p>
          </p:txBody>
        </p:sp>
        <p:sp>
          <p:nvSpPr>
            <p:cNvPr id="114" name="Oval 43"/>
            <p:cNvSpPr>
              <a:spLocks noChangeArrowheads="1"/>
            </p:cNvSpPr>
            <p:nvPr/>
          </p:nvSpPr>
          <p:spPr bwMode="auto">
            <a:xfrm>
              <a:off x="5638800" y="5181600"/>
              <a:ext cx="38100" cy="47625"/>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15" name="Oval 44"/>
            <p:cNvSpPr>
              <a:spLocks noChangeArrowheads="1"/>
            </p:cNvSpPr>
            <p:nvPr/>
          </p:nvSpPr>
          <p:spPr bwMode="auto">
            <a:xfrm>
              <a:off x="5429250" y="5181600"/>
              <a:ext cx="38100" cy="47625"/>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16" name="Oval 45"/>
            <p:cNvSpPr>
              <a:spLocks noChangeArrowheads="1"/>
            </p:cNvSpPr>
            <p:nvPr/>
          </p:nvSpPr>
          <p:spPr bwMode="auto">
            <a:xfrm>
              <a:off x="4981575" y="5553075"/>
              <a:ext cx="38100" cy="47625"/>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17" name="Oval 46"/>
            <p:cNvSpPr>
              <a:spLocks noChangeArrowheads="1"/>
            </p:cNvSpPr>
            <p:nvPr/>
          </p:nvSpPr>
          <p:spPr bwMode="auto">
            <a:xfrm>
              <a:off x="5448300" y="4029075"/>
              <a:ext cx="38100" cy="47625"/>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18" name="Oval 47"/>
            <p:cNvSpPr>
              <a:spLocks noChangeArrowheads="1"/>
            </p:cNvSpPr>
            <p:nvPr/>
          </p:nvSpPr>
          <p:spPr bwMode="auto">
            <a:xfrm>
              <a:off x="5600700" y="5391150"/>
              <a:ext cx="38100" cy="47625"/>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19" name="Oval 48"/>
            <p:cNvSpPr>
              <a:spLocks noChangeArrowheads="1"/>
            </p:cNvSpPr>
            <p:nvPr/>
          </p:nvSpPr>
          <p:spPr bwMode="auto">
            <a:xfrm>
              <a:off x="5686425" y="5381625"/>
              <a:ext cx="38100" cy="47625"/>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20" name="Oval 49"/>
            <p:cNvSpPr>
              <a:spLocks noChangeArrowheads="1"/>
            </p:cNvSpPr>
            <p:nvPr/>
          </p:nvSpPr>
          <p:spPr bwMode="auto">
            <a:xfrm>
              <a:off x="5124450" y="5086350"/>
              <a:ext cx="38100" cy="57150"/>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21" name="Oval 50"/>
            <p:cNvSpPr>
              <a:spLocks noChangeArrowheads="1"/>
            </p:cNvSpPr>
            <p:nvPr/>
          </p:nvSpPr>
          <p:spPr bwMode="auto">
            <a:xfrm>
              <a:off x="5000625" y="5029200"/>
              <a:ext cx="38100" cy="47625"/>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22" name="Oval 51"/>
            <p:cNvSpPr>
              <a:spLocks noChangeArrowheads="1"/>
            </p:cNvSpPr>
            <p:nvPr/>
          </p:nvSpPr>
          <p:spPr bwMode="auto">
            <a:xfrm>
              <a:off x="5038725" y="5657850"/>
              <a:ext cx="38100" cy="57150"/>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23" name="Oval 52"/>
            <p:cNvSpPr>
              <a:spLocks noChangeArrowheads="1"/>
            </p:cNvSpPr>
            <p:nvPr/>
          </p:nvSpPr>
          <p:spPr bwMode="auto">
            <a:xfrm>
              <a:off x="5267325" y="5581650"/>
              <a:ext cx="38100" cy="57150"/>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24" name="Oval 53"/>
            <p:cNvSpPr>
              <a:spLocks noChangeArrowheads="1"/>
            </p:cNvSpPr>
            <p:nvPr/>
          </p:nvSpPr>
          <p:spPr bwMode="auto">
            <a:xfrm>
              <a:off x="5486400" y="5457825"/>
              <a:ext cx="38100" cy="47625"/>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25" name="Oval 54"/>
            <p:cNvSpPr>
              <a:spLocks noChangeArrowheads="1"/>
            </p:cNvSpPr>
            <p:nvPr/>
          </p:nvSpPr>
          <p:spPr bwMode="auto">
            <a:xfrm>
              <a:off x="5276850" y="5086350"/>
              <a:ext cx="38100" cy="57150"/>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26" name="Oval 55"/>
            <p:cNvSpPr>
              <a:spLocks noChangeArrowheads="1"/>
            </p:cNvSpPr>
            <p:nvPr/>
          </p:nvSpPr>
          <p:spPr bwMode="auto">
            <a:xfrm>
              <a:off x="5295900" y="5276850"/>
              <a:ext cx="38100" cy="57150"/>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27" name="Oval 56"/>
            <p:cNvSpPr>
              <a:spLocks noChangeArrowheads="1"/>
            </p:cNvSpPr>
            <p:nvPr/>
          </p:nvSpPr>
          <p:spPr bwMode="auto">
            <a:xfrm>
              <a:off x="5391150" y="3590925"/>
              <a:ext cx="38100" cy="57150"/>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28" name="Oval 57"/>
            <p:cNvSpPr>
              <a:spLocks noChangeArrowheads="1"/>
            </p:cNvSpPr>
            <p:nvPr/>
          </p:nvSpPr>
          <p:spPr bwMode="auto">
            <a:xfrm>
              <a:off x="5829300" y="5191125"/>
              <a:ext cx="38100" cy="47625"/>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29" name="Oval 58"/>
            <p:cNvSpPr>
              <a:spLocks noChangeArrowheads="1"/>
            </p:cNvSpPr>
            <p:nvPr/>
          </p:nvSpPr>
          <p:spPr bwMode="auto">
            <a:xfrm>
              <a:off x="6115050" y="5143500"/>
              <a:ext cx="38100" cy="57150"/>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30" name="Oval 59"/>
            <p:cNvSpPr>
              <a:spLocks noChangeArrowheads="1"/>
            </p:cNvSpPr>
            <p:nvPr/>
          </p:nvSpPr>
          <p:spPr bwMode="auto">
            <a:xfrm>
              <a:off x="6067425" y="5276850"/>
              <a:ext cx="38100" cy="57150"/>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31" name="Oval 60"/>
            <p:cNvSpPr>
              <a:spLocks noChangeArrowheads="1"/>
            </p:cNvSpPr>
            <p:nvPr/>
          </p:nvSpPr>
          <p:spPr bwMode="auto">
            <a:xfrm>
              <a:off x="4895850" y="5495925"/>
              <a:ext cx="38100" cy="47625"/>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32" name="Oval 61"/>
            <p:cNvSpPr>
              <a:spLocks noChangeArrowheads="1"/>
            </p:cNvSpPr>
            <p:nvPr/>
          </p:nvSpPr>
          <p:spPr bwMode="auto">
            <a:xfrm>
              <a:off x="4914900" y="5410200"/>
              <a:ext cx="38100" cy="47625"/>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33" name="Oval 62"/>
            <p:cNvSpPr>
              <a:spLocks noChangeArrowheads="1"/>
            </p:cNvSpPr>
            <p:nvPr/>
          </p:nvSpPr>
          <p:spPr bwMode="auto">
            <a:xfrm>
              <a:off x="4953000" y="5267325"/>
              <a:ext cx="38100" cy="47625"/>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34" name="Oval 63"/>
            <p:cNvSpPr>
              <a:spLocks noChangeArrowheads="1"/>
            </p:cNvSpPr>
            <p:nvPr/>
          </p:nvSpPr>
          <p:spPr bwMode="auto">
            <a:xfrm>
              <a:off x="4953000" y="5181600"/>
              <a:ext cx="38100" cy="47625"/>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35" name="Oval 64"/>
            <p:cNvSpPr>
              <a:spLocks noChangeArrowheads="1"/>
            </p:cNvSpPr>
            <p:nvPr/>
          </p:nvSpPr>
          <p:spPr bwMode="auto">
            <a:xfrm>
              <a:off x="4953000" y="4772025"/>
              <a:ext cx="38100" cy="47625"/>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36" name="Freeform 65"/>
            <p:cNvSpPr>
              <a:spLocks/>
            </p:cNvSpPr>
            <p:nvPr/>
          </p:nvSpPr>
          <p:spPr bwMode="auto">
            <a:xfrm>
              <a:off x="76200" y="238125"/>
              <a:ext cx="1000125" cy="3476625"/>
            </a:xfrm>
            <a:custGeom>
              <a:avLst/>
              <a:gdLst>
                <a:gd name="T0" fmla="*/ 2147483647 w 633"/>
                <a:gd name="T1" fmla="*/ 2147483647 h 2193"/>
                <a:gd name="T2" fmla="*/ 2147483647 w 633"/>
                <a:gd name="T3" fmla="*/ 2147483647 h 2193"/>
                <a:gd name="T4" fmla="*/ 2147483647 w 633"/>
                <a:gd name="T5" fmla="*/ 2147483647 h 2193"/>
                <a:gd name="T6" fmla="*/ 2147483647 w 633"/>
                <a:gd name="T7" fmla="*/ 2147483647 h 2193"/>
                <a:gd name="T8" fmla="*/ 2147483647 w 633"/>
                <a:gd name="T9" fmla="*/ 2147483647 h 2193"/>
                <a:gd name="T10" fmla="*/ 2147483647 w 633"/>
                <a:gd name="T11" fmla="*/ 2147483647 h 2193"/>
                <a:gd name="T12" fmla="*/ 2147483647 w 633"/>
                <a:gd name="T13" fmla="*/ 2147483647 h 2193"/>
                <a:gd name="T14" fmla="*/ 2147483647 w 633"/>
                <a:gd name="T15" fmla="*/ 2147483647 h 2193"/>
                <a:gd name="T16" fmla="*/ 2147483647 w 633"/>
                <a:gd name="T17" fmla="*/ 2147483647 h 2193"/>
                <a:gd name="T18" fmla="*/ 2147483647 w 633"/>
                <a:gd name="T19" fmla="*/ 2147483647 h 2193"/>
                <a:gd name="T20" fmla="*/ 2147483647 w 633"/>
                <a:gd name="T21" fmla="*/ 2147483647 h 2193"/>
                <a:gd name="T22" fmla="*/ 2147483647 w 633"/>
                <a:gd name="T23" fmla="*/ 2147483647 h 2193"/>
                <a:gd name="T24" fmla="*/ 2147483647 w 633"/>
                <a:gd name="T25" fmla="*/ 2147483647 h 2193"/>
                <a:gd name="T26" fmla="*/ 2147483647 w 633"/>
                <a:gd name="T27" fmla="*/ 2147483647 h 2193"/>
                <a:gd name="T28" fmla="*/ 2147483647 w 633"/>
                <a:gd name="T29" fmla="*/ 2147483647 h 2193"/>
                <a:gd name="T30" fmla="*/ 2147483647 w 633"/>
                <a:gd name="T31" fmla="*/ 2147483647 h 2193"/>
                <a:gd name="T32" fmla="*/ 2147483647 w 633"/>
                <a:gd name="T33" fmla="*/ 2147483647 h 2193"/>
                <a:gd name="T34" fmla="*/ 0 w 633"/>
                <a:gd name="T35" fmla="*/ 2147483647 h 2193"/>
                <a:gd name="T36" fmla="*/ 2147483647 w 633"/>
                <a:gd name="T37" fmla="*/ 2147483647 h 2193"/>
                <a:gd name="T38" fmla="*/ 2147483647 w 633"/>
                <a:gd name="T39" fmla="*/ 2147483647 h 2193"/>
                <a:gd name="T40" fmla="*/ 2147483647 w 633"/>
                <a:gd name="T41" fmla="*/ 2147483647 h 2193"/>
                <a:gd name="T42" fmla="*/ 2147483647 w 633"/>
                <a:gd name="T43" fmla="*/ 2147483647 h 2193"/>
                <a:gd name="T44" fmla="*/ 2147483647 w 633"/>
                <a:gd name="T45" fmla="*/ 2147483647 h 2193"/>
                <a:gd name="T46" fmla="*/ 2147483647 w 633"/>
                <a:gd name="T47" fmla="*/ 2147483647 h 2193"/>
                <a:gd name="T48" fmla="*/ 2147483647 w 633"/>
                <a:gd name="T49" fmla="*/ 2147483647 h 2193"/>
                <a:gd name="T50" fmla="*/ 2147483647 w 633"/>
                <a:gd name="T51" fmla="*/ 2147483647 h 2193"/>
                <a:gd name="T52" fmla="*/ 2147483647 w 633"/>
                <a:gd name="T53" fmla="*/ 2147483647 h 2193"/>
                <a:gd name="T54" fmla="*/ 2147483647 w 633"/>
                <a:gd name="T55" fmla="*/ 2147483647 h 2193"/>
                <a:gd name="T56" fmla="*/ 2147483647 w 633"/>
                <a:gd name="T57" fmla="*/ 2147483647 h 2193"/>
                <a:gd name="T58" fmla="*/ 2147483647 w 633"/>
                <a:gd name="T59" fmla="*/ 2147483647 h 2193"/>
                <a:gd name="T60" fmla="*/ 2147483647 w 633"/>
                <a:gd name="T61" fmla="*/ 2147483647 h 2193"/>
                <a:gd name="T62" fmla="*/ 2147483647 w 633"/>
                <a:gd name="T63" fmla="*/ 2147483647 h 2193"/>
                <a:gd name="T64" fmla="*/ 2147483647 w 633"/>
                <a:gd name="T65" fmla="*/ 2147483647 h 2193"/>
                <a:gd name="T66" fmla="*/ 2147483647 w 633"/>
                <a:gd name="T67" fmla="*/ 2147483647 h 2193"/>
                <a:gd name="T68" fmla="*/ 2147483647 w 633"/>
                <a:gd name="T69" fmla="*/ 2147483647 h 2193"/>
                <a:gd name="T70" fmla="*/ 2147483647 w 633"/>
                <a:gd name="T71" fmla="*/ 2147483647 h 2193"/>
                <a:gd name="T72" fmla="*/ 2147483647 w 633"/>
                <a:gd name="T73" fmla="*/ 2147483647 h 2193"/>
                <a:gd name="T74" fmla="*/ 2147483647 w 633"/>
                <a:gd name="T75" fmla="*/ 2147483647 h 2193"/>
                <a:gd name="T76" fmla="*/ 2147483647 w 633"/>
                <a:gd name="T77" fmla="*/ 2147483647 h 2193"/>
                <a:gd name="T78" fmla="*/ 2147483647 w 633"/>
                <a:gd name="T79" fmla="*/ 2147483647 h 2193"/>
                <a:gd name="T80" fmla="*/ 2147483647 w 633"/>
                <a:gd name="T81" fmla="*/ 2147483647 h 2193"/>
                <a:gd name="T82" fmla="*/ 2147483647 w 633"/>
                <a:gd name="T83" fmla="*/ 2147483647 h 2193"/>
                <a:gd name="T84" fmla="*/ 2147483647 w 633"/>
                <a:gd name="T85" fmla="*/ 2147483647 h 2193"/>
                <a:gd name="T86" fmla="*/ 2147483647 w 633"/>
                <a:gd name="T87" fmla="*/ 2147483647 h 2193"/>
                <a:gd name="T88" fmla="*/ 2147483647 w 633"/>
                <a:gd name="T89" fmla="*/ 2147483647 h 2193"/>
                <a:gd name="T90" fmla="*/ 2147483647 w 633"/>
                <a:gd name="T91" fmla="*/ 2147483647 h 2193"/>
                <a:gd name="T92" fmla="*/ 2147483647 w 633"/>
                <a:gd name="T93" fmla="*/ 2147483647 h 2193"/>
                <a:gd name="T94" fmla="*/ 2147483647 w 633"/>
                <a:gd name="T95" fmla="*/ 2147483647 h 2193"/>
                <a:gd name="T96" fmla="*/ 2147483647 w 633"/>
                <a:gd name="T97" fmla="*/ 2147483647 h 2193"/>
                <a:gd name="T98" fmla="*/ 2147483647 w 633"/>
                <a:gd name="T99" fmla="*/ 2147483647 h 2193"/>
                <a:gd name="T100" fmla="*/ 2147483647 w 633"/>
                <a:gd name="T101" fmla="*/ 2147483647 h 2193"/>
                <a:gd name="T102" fmla="*/ 2147483647 w 633"/>
                <a:gd name="T103" fmla="*/ 2147483647 h 2193"/>
                <a:gd name="T104" fmla="*/ 2147483647 w 633"/>
                <a:gd name="T105" fmla="*/ 2147483647 h 2193"/>
                <a:gd name="T106" fmla="*/ 2147483647 w 633"/>
                <a:gd name="T107" fmla="*/ 2147483647 h 2193"/>
                <a:gd name="T108" fmla="*/ 2147483647 w 633"/>
                <a:gd name="T109" fmla="*/ 2147483647 h 21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3"/>
                <a:gd name="T166" fmla="*/ 0 h 2193"/>
                <a:gd name="T167" fmla="*/ 633 w 633"/>
                <a:gd name="T168" fmla="*/ 2193 h 21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3" h="2193">
                  <a:moveTo>
                    <a:pt x="384" y="0"/>
                  </a:moveTo>
                  <a:lnTo>
                    <a:pt x="392" y="24"/>
                  </a:lnTo>
                  <a:lnTo>
                    <a:pt x="392" y="48"/>
                  </a:lnTo>
                  <a:lnTo>
                    <a:pt x="376" y="72"/>
                  </a:lnTo>
                  <a:lnTo>
                    <a:pt x="360" y="96"/>
                  </a:lnTo>
                  <a:lnTo>
                    <a:pt x="352" y="120"/>
                  </a:lnTo>
                  <a:lnTo>
                    <a:pt x="344" y="144"/>
                  </a:lnTo>
                  <a:lnTo>
                    <a:pt x="336" y="176"/>
                  </a:lnTo>
                  <a:lnTo>
                    <a:pt x="320" y="200"/>
                  </a:lnTo>
                  <a:lnTo>
                    <a:pt x="304" y="224"/>
                  </a:lnTo>
                  <a:lnTo>
                    <a:pt x="280" y="240"/>
                  </a:lnTo>
                  <a:lnTo>
                    <a:pt x="272" y="264"/>
                  </a:lnTo>
                  <a:lnTo>
                    <a:pt x="264" y="288"/>
                  </a:lnTo>
                  <a:lnTo>
                    <a:pt x="240" y="312"/>
                  </a:lnTo>
                  <a:lnTo>
                    <a:pt x="232" y="336"/>
                  </a:lnTo>
                  <a:lnTo>
                    <a:pt x="232" y="360"/>
                  </a:lnTo>
                  <a:lnTo>
                    <a:pt x="224" y="384"/>
                  </a:lnTo>
                  <a:lnTo>
                    <a:pt x="224" y="408"/>
                  </a:lnTo>
                  <a:lnTo>
                    <a:pt x="224" y="432"/>
                  </a:lnTo>
                  <a:lnTo>
                    <a:pt x="224" y="456"/>
                  </a:lnTo>
                  <a:lnTo>
                    <a:pt x="224" y="480"/>
                  </a:lnTo>
                  <a:lnTo>
                    <a:pt x="224" y="504"/>
                  </a:lnTo>
                  <a:lnTo>
                    <a:pt x="216" y="528"/>
                  </a:lnTo>
                  <a:lnTo>
                    <a:pt x="208" y="552"/>
                  </a:lnTo>
                  <a:lnTo>
                    <a:pt x="184" y="568"/>
                  </a:lnTo>
                  <a:lnTo>
                    <a:pt x="160" y="592"/>
                  </a:lnTo>
                  <a:lnTo>
                    <a:pt x="136" y="608"/>
                  </a:lnTo>
                  <a:lnTo>
                    <a:pt x="128" y="632"/>
                  </a:lnTo>
                  <a:lnTo>
                    <a:pt x="112" y="656"/>
                  </a:lnTo>
                  <a:lnTo>
                    <a:pt x="96" y="680"/>
                  </a:lnTo>
                  <a:lnTo>
                    <a:pt x="88" y="704"/>
                  </a:lnTo>
                  <a:lnTo>
                    <a:pt x="64" y="704"/>
                  </a:lnTo>
                  <a:lnTo>
                    <a:pt x="40" y="720"/>
                  </a:lnTo>
                  <a:lnTo>
                    <a:pt x="16" y="728"/>
                  </a:lnTo>
                  <a:lnTo>
                    <a:pt x="0" y="752"/>
                  </a:lnTo>
                  <a:lnTo>
                    <a:pt x="0" y="776"/>
                  </a:lnTo>
                  <a:lnTo>
                    <a:pt x="0" y="800"/>
                  </a:lnTo>
                  <a:lnTo>
                    <a:pt x="24" y="816"/>
                  </a:lnTo>
                  <a:lnTo>
                    <a:pt x="32" y="840"/>
                  </a:lnTo>
                  <a:lnTo>
                    <a:pt x="32" y="864"/>
                  </a:lnTo>
                  <a:lnTo>
                    <a:pt x="56" y="896"/>
                  </a:lnTo>
                  <a:lnTo>
                    <a:pt x="72" y="920"/>
                  </a:lnTo>
                  <a:lnTo>
                    <a:pt x="72" y="944"/>
                  </a:lnTo>
                  <a:lnTo>
                    <a:pt x="80" y="968"/>
                  </a:lnTo>
                  <a:lnTo>
                    <a:pt x="80" y="992"/>
                  </a:lnTo>
                  <a:lnTo>
                    <a:pt x="96" y="1016"/>
                  </a:lnTo>
                  <a:lnTo>
                    <a:pt x="112" y="1040"/>
                  </a:lnTo>
                  <a:lnTo>
                    <a:pt x="112" y="1072"/>
                  </a:lnTo>
                  <a:lnTo>
                    <a:pt x="112" y="1096"/>
                  </a:lnTo>
                  <a:lnTo>
                    <a:pt x="88" y="1096"/>
                  </a:lnTo>
                  <a:lnTo>
                    <a:pt x="72" y="1120"/>
                  </a:lnTo>
                  <a:lnTo>
                    <a:pt x="48" y="1144"/>
                  </a:lnTo>
                  <a:lnTo>
                    <a:pt x="32" y="1168"/>
                  </a:lnTo>
                  <a:lnTo>
                    <a:pt x="24" y="1192"/>
                  </a:lnTo>
                  <a:lnTo>
                    <a:pt x="24" y="1216"/>
                  </a:lnTo>
                  <a:lnTo>
                    <a:pt x="16" y="1240"/>
                  </a:lnTo>
                  <a:lnTo>
                    <a:pt x="16" y="1264"/>
                  </a:lnTo>
                  <a:lnTo>
                    <a:pt x="16" y="1288"/>
                  </a:lnTo>
                  <a:lnTo>
                    <a:pt x="16" y="1312"/>
                  </a:lnTo>
                  <a:lnTo>
                    <a:pt x="16" y="1336"/>
                  </a:lnTo>
                  <a:lnTo>
                    <a:pt x="16" y="1360"/>
                  </a:lnTo>
                  <a:lnTo>
                    <a:pt x="16" y="1384"/>
                  </a:lnTo>
                  <a:lnTo>
                    <a:pt x="40" y="1392"/>
                  </a:lnTo>
                  <a:lnTo>
                    <a:pt x="64" y="1400"/>
                  </a:lnTo>
                  <a:lnTo>
                    <a:pt x="80" y="1424"/>
                  </a:lnTo>
                  <a:lnTo>
                    <a:pt x="88" y="1448"/>
                  </a:lnTo>
                  <a:lnTo>
                    <a:pt x="88" y="1472"/>
                  </a:lnTo>
                  <a:lnTo>
                    <a:pt x="120" y="1488"/>
                  </a:lnTo>
                  <a:lnTo>
                    <a:pt x="144" y="1488"/>
                  </a:lnTo>
                  <a:lnTo>
                    <a:pt x="168" y="1480"/>
                  </a:lnTo>
                  <a:lnTo>
                    <a:pt x="200" y="1480"/>
                  </a:lnTo>
                  <a:lnTo>
                    <a:pt x="224" y="1496"/>
                  </a:lnTo>
                  <a:lnTo>
                    <a:pt x="248" y="1496"/>
                  </a:lnTo>
                  <a:lnTo>
                    <a:pt x="272" y="1472"/>
                  </a:lnTo>
                  <a:lnTo>
                    <a:pt x="296" y="1488"/>
                  </a:lnTo>
                  <a:lnTo>
                    <a:pt x="312" y="1512"/>
                  </a:lnTo>
                  <a:lnTo>
                    <a:pt x="336" y="1520"/>
                  </a:lnTo>
                  <a:lnTo>
                    <a:pt x="320" y="1496"/>
                  </a:lnTo>
                  <a:lnTo>
                    <a:pt x="304" y="1520"/>
                  </a:lnTo>
                  <a:lnTo>
                    <a:pt x="304" y="1544"/>
                  </a:lnTo>
                  <a:lnTo>
                    <a:pt x="272" y="1568"/>
                  </a:lnTo>
                  <a:lnTo>
                    <a:pt x="256" y="1592"/>
                  </a:lnTo>
                  <a:lnTo>
                    <a:pt x="256" y="1616"/>
                  </a:lnTo>
                  <a:lnTo>
                    <a:pt x="264" y="1640"/>
                  </a:lnTo>
                  <a:lnTo>
                    <a:pt x="272" y="1664"/>
                  </a:lnTo>
                  <a:lnTo>
                    <a:pt x="288" y="1688"/>
                  </a:lnTo>
                  <a:lnTo>
                    <a:pt x="312" y="1696"/>
                  </a:lnTo>
                  <a:lnTo>
                    <a:pt x="336" y="1728"/>
                  </a:lnTo>
                  <a:lnTo>
                    <a:pt x="344" y="1752"/>
                  </a:lnTo>
                  <a:lnTo>
                    <a:pt x="344" y="1776"/>
                  </a:lnTo>
                  <a:lnTo>
                    <a:pt x="384" y="1808"/>
                  </a:lnTo>
                  <a:lnTo>
                    <a:pt x="392" y="1832"/>
                  </a:lnTo>
                  <a:lnTo>
                    <a:pt x="424" y="1832"/>
                  </a:lnTo>
                  <a:lnTo>
                    <a:pt x="448" y="1848"/>
                  </a:lnTo>
                  <a:lnTo>
                    <a:pt x="448" y="1872"/>
                  </a:lnTo>
                  <a:lnTo>
                    <a:pt x="440" y="1904"/>
                  </a:lnTo>
                  <a:lnTo>
                    <a:pt x="432" y="1928"/>
                  </a:lnTo>
                  <a:lnTo>
                    <a:pt x="456" y="1936"/>
                  </a:lnTo>
                  <a:lnTo>
                    <a:pt x="472" y="1952"/>
                  </a:lnTo>
                  <a:lnTo>
                    <a:pt x="496" y="1960"/>
                  </a:lnTo>
                  <a:lnTo>
                    <a:pt x="520" y="1976"/>
                  </a:lnTo>
                  <a:lnTo>
                    <a:pt x="544" y="2000"/>
                  </a:lnTo>
                  <a:lnTo>
                    <a:pt x="544" y="2024"/>
                  </a:lnTo>
                  <a:lnTo>
                    <a:pt x="568" y="2040"/>
                  </a:lnTo>
                  <a:lnTo>
                    <a:pt x="568" y="2064"/>
                  </a:lnTo>
                  <a:lnTo>
                    <a:pt x="584" y="2088"/>
                  </a:lnTo>
                  <a:lnTo>
                    <a:pt x="608" y="2096"/>
                  </a:lnTo>
                  <a:lnTo>
                    <a:pt x="616" y="2120"/>
                  </a:lnTo>
                  <a:lnTo>
                    <a:pt x="616" y="2144"/>
                  </a:lnTo>
                  <a:lnTo>
                    <a:pt x="616" y="2168"/>
                  </a:lnTo>
                  <a:lnTo>
                    <a:pt x="632" y="2192"/>
                  </a:lnTo>
                </a:path>
              </a:pathLst>
            </a:custGeom>
            <a:noFill/>
            <a:ln w="25400" cap="rnd">
              <a:solidFill>
                <a:srgbClr val="000000"/>
              </a:solidFill>
              <a:round/>
              <a:headEnd/>
              <a:tailEnd/>
            </a:ln>
          </p:spPr>
          <p:txBody>
            <a:bodyPr/>
            <a:lstStyle/>
            <a:p>
              <a:endParaRPr lang="ko-KR" altLang="en-US" dirty="0"/>
            </a:p>
          </p:txBody>
        </p:sp>
        <p:sp>
          <p:nvSpPr>
            <p:cNvPr id="137" name="Freeform 66"/>
            <p:cNvSpPr>
              <a:spLocks/>
            </p:cNvSpPr>
            <p:nvPr/>
          </p:nvSpPr>
          <p:spPr bwMode="auto">
            <a:xfrm>
              <a:off x="1066800" y="3686175"/>
              <a:ext cx="4371975" cy="2085975"/>
            </a:xfrm>
            <a:custGeom>
              <a:avLst/>
              <a:gdLst>
                <a:gd name="T0" fmla="*/ 2147483647 w 2593"/>
                <a:gd name="T1" fmla="*/ 2147483647 h 1313"/>
                <a:gd name="T2" fmla="*/ 2147483647 w 2593"/>
                <a:gd name="T3" fmla="*/ 2147483647 h 1313"/>
                <a:gd name="T4" fmla="*/ 2147483647 w 2593"/>
                <a:gd name="T5" fmla="*/ 2147483647 h 1313"/>
                <a:gd name="T6" fmla="*/ 2147483647 w 2593"/>
                <a:gd name="T7" fmla="*/ 2147483647 h 1313"/>
                <a:gd name="T8" fmla="*/ 2147483647 w 2593"/>
                <a:gd name="T9" fmla="*/ 2147483647 h 1313"/>
                <a:gd name="T10" fmla="*/ 2147483647 w 2593"/>
                <a:gd name="T11" fmla="*/ 2147483647 h 1313"/>
                <a:gd name="T12" fmla="*/ 2147483647 w 2593"/>
                <a:gd name="T13" fmla="*/ 2147483647 h 1313"/>
                <a:gd name="T14" fmla="*/ 2147483647 w 2593"/>
                <a:gd name="T15" fmla="*/ 2147483647 h 1313"/>
                <a:gd name="T16" fmla="*/ 2147483647 w 2593"/>
                <a:gd name="T17" fmla="*/ 2147483647 h 1313"/>
                <a:gd name="T18" fmla="*/ 2147483647 w 2593"/>
                <a:gd name="T19" fmla="*/ 2147483647 h 1313"/>
                <a:gd name="T20" fmla="*/ 2147483647 w 2593"/>
                <a:gd name="T21" fmla="*/ 2147483647 h 1313"/>
                <a:gd name="T22" fmla="*/ 2147483647 w 2593"/>
                <a:gd name="T23" fmla="*/ 2147483647 h 1313"/>
                <a:gd name="T24" fmla="*/ 2147483647 w 2593"/>
                <a:gd name="T25" fmla="*/ 2147483647 h 1313"/>
                <a:gd name="T26" fmla="*/ 2147483647 w 2593"/>
                <a:gd name="T27" fmla="*/ 2147483647 h 1313"/>
                <a:gd name="T28" fmla="*/ 2147483647 w 2593"/>
                <a:gd name="T29" fmla="*/ 2147483647 h 1313"/>
                <a:gd name="T30" fmla="*/ 2147483647 w 2593"/>
                <a:gd name="T31" fmla="*/ 2147483647 h 1313"/>
                <a:gd name="T32" fmla="*/ 2147483647 w 2593"/>
                <a:gd name="T33" fmla="*/ 2147483647 h 1313"/>
                <a:gd name="T34" fmla="*/ 2147483647 w 2593"/>
                <a:gd name="T35" fmla="*/ 2147483647 h 1313"/>
                <a:gd name="T36" fmla="*/ 2147483647 w 2593"/>
                <a:gd name="T37" fmla="*/ 2147483647 h 1313"/>
                <a:gd name="T38" fmla="*/ 2147483647 w 2593"/>
                <a:gd name="T39" fmla="*/ 2147483647 h 1313"/>
                <a:gd name="T40" fmla="*/ 2147483647 w 2593"/>
                <a:gd name="T41" fmla="*/ 2147483647 h 1313"/>
                <a:gd name="T42" fmla="*/ 2147483647 w 2593"/>
                <a:gd name="T43" fmla="*/ 2147483647 h 1313"/>
                <a:gd name="T44" fmla="*/ 2147483647 w 2593"/>
                <a:gd name="T45" fmla="*/ 2147483647 h 1313"/>
                <a:gd name="T46" fmla="*/ 2147483647 w 2593"/>
                <a:gd name="T47" fmla="*/ 2147483647 h 1313"/>
                <a:gd name="T48" fmla="*/ 2147483647 w 2593"/>
                <a:gd name="T49" fmla="*/ 2147483647 h 1313"/>
                <a:gd name="T50" fmla="*/ 2147483647 w 2593"/>
                <a:gd name="T51" fmla="*/ 2147483647 h 1313"/>
                <a:gd name="T52" fmla="*/ 2147483647 w 2593"/>
                <a:gd name="T53" fmla="*/ 2147483647 h 1313"/>
                <a:gd name="T54" fmla="*/ 2147483647 w 2593"/>
                <a:gd name="T55" fmla="*/ 2147483647 h 1313"/>
                <a:gd name="T56" fmla="*/ 2147483647 w 2593"/>
                <a:gd name="T57" fmla="*/ 2147483647 h 1313"/>
                <a:gd name="T58" fmla="*/ 2147483647 w 2593"/>
                <a:gd name="T59" fmla="*/ 2147483647 h 1313"/>
                <a:gd name="T60" fmla="*/ 2147483647 w 2593"/>
                <a:gd name="T61" fmla="*/ 2147483647 h 1313"/>
                <a:gd name="T62" fmla="*/ 2147483647 w 2593"/>
                <a:gd name="T63" fmla="*/ 2147483647 h 1313"/>
                <a:gd name="T64" fmla="*/ 2147483647 w 2593"/>
                <a:gd name="T65" fmla="*/ 2147483647 h 1313"/>
                <a:gd name="T66" fmla="*/ 2147483647 w 2593"/>
                <a:gd name="T67" fmla="*/ 2147483647 h 1313"/>
                <a:gd name="T68" fmla="*/ 2147483647 w 2593"/>
                <a:gd name="T69" fmla="*/ 2147483647 h 1313"/>
                <a:gd name="T70" fmla="*/ 2147483647 w 2593"/>
                <a:gd name="T71" fmla="*/ 2147483647 h 1313"/>
                <a:gd name="T72" fmla="*/ 2147483647 w 2593"/>
                <a:gd name="T73" fmla="*/ 2147483647 h 1313"/>
                <a:gd name="T74" fmla="*/ 2147483647 w 2593"/>
                <a:gd name="T75" fmla="*/ 2147483647 h 1313"/>
                <a:gd name="T76" fmla="*/ 2147483647 w 2593"/>
                <a:gd name="T77" fmla="*/ 2147483647 h 1313"/>
                <a:gd name="T78" fmla="*/ 2147483647 w 2593"/>
                <a:gd name="T79" fmla="*/ 2147483647 h 1313"/>
                <a:gd name="T80" fmla="*/ 2147483647 w 2593"/>
                <a:gd name="T81" fmla="*/ 2147483647 h 1313"/>
                <a:gd name="T82" fmla="*/ 2147483647 w 2593"/>
                <a:gd name="T83" fmla="*/ 2147483647 h 13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93"/>
                <a:gd name="T127" fmla="*/ 0 h 1313"/>
                <a:gd name="T128" fmla="*/ 2593 w 2593"/>
                <a:gd name="T129" fmla="*/ 1313 h 13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93" h="1313">
                  <a:moveTo>
                    <a:pt x="0" y="0"/>
                  </a:moveTo>
                  <a:lnTo>
                    <a:pt x="24" y="16"/>
                  </a:lnTo>
                  <a:lnTo>
                    <a:pt x="24" y="40"/>
                  </a:lnTo>
                  <a:lnTo>
                    <a:pt x="24" y="64"/>
                  </a:lnTo>
                  <a:lnTo>
                    <a:pt x="24" y="88"/>
                  </a:lnTo>
                  <a:lnTo>
                    <a:pt x="24" y="112"/>
                  </a:lnTo>
                  <a:lnTo>
                    <a:pt x="24" y="136"/>
                  </a:lnTo>
                  <a:lnTo>
                    <a:pt x="32" y="160"/>
                  </a:lnTo>
                  <a:lnTo>
                    <a:pt x="40" y="184"/>
                  </a:lnTo>
                  <a:lnTo>
                    <a:pt x="56" y="208"/>
                  </a:lnTo>
                  <a:lnTo>
                    <a:pt x="72" y="232"/>
                  </a:lnTo>
                  <a:lnTo>
                    <a:pt x="56" y="256"/>
                  </a:lnTo>
                  <a:lnTo>
                    <a:pt x="48" y="280"/>
                  </a:lnTo>
                  <a:lnTo>
                    <a:pt x="48" y="304"/>
                  </a:lnTo>
                  <a:lnTo>
                    <a:pt x="48" y="328"/>
                  </a:lnTo>
                  <a:lnTo>
                    <a:pt x="72" y="352"/>
                  </a:lnTo>
                  <a:lnTo>
                    <a:pt x="96" y="376"/>
                  </a:lnTo>
                  <a:lnTo>
                    <a:pt x="104" y="400"/>
                  </a:lnTo>
                  <a:lnTo>
                    <a:pt x="128" y="408"/>
                  </a:lnTo>
                  <a:lnTo>
                    <a:pt x="152" y="416"/>
                  </a:lnTo>
                  <a:lnTo>
                    <a:pt x="184" y="432"/>
                  </a:lnTo>
                  <a:lnTo>
                    <a:pt x="208" y="440"/>
                  </a:lnTo>
                  <a:lnTo>
                    <a:pt x="216" y="464"/>
                  </a:lnTo>
                  <a:lnTo>
                    <a:pt x="224" y="488"/>
                  </a:lnTo>
                  <a:lnTo>
                    <a:pt x="224" y="512"/>
                  </a:lnTo>
                  <a:lnTo>
                    <a:pt x="224" y="536"/>
                  </a:lnTo>
                  <a:lnTo>
                    <a:pt x="264" y="544"/>
                  </a:lnTo>
                  <a:lnTo>
                    <a:pt x="280" y="568"/>
                  </a:lnTo>
                  <a:lnTo>
                    <a:pt x="304" y="592"/>
                  </a:lnTo>
                  <a:lnTo>
                    <a:pt x="328" y="600"/>
                  </a:lnTo>
                  <a:lnTo>
                    <a:pt x="360" y="600"/>
                  </a:lnTo>
                  <a:lnTo>
                    <a:pt x="376" y="624"/>
                  </a:lnTo>
                  <a:lnTo>
                    <a:pt x="376" y="648"/>
                  </a:lnTo>
                  <a:lnTo>
                    <a:pt x="400" y="664"/>
                  </a:lnTo>
                  <a:lnTo>
                    <a:pt x="408" y="688"/>
                  </a:lnTo>
                  <a:lnTo>
                    <a:pt x="424" y="712"/>
                  </a:lnTo>
                  <a:lnTo>
                    <a:pt x="464" y="728"/>
                  </a:lnTo>
                  <a:lnTo>
                    <a:pt x="488" y="752"/>
                  </a:lnTo>
                  <a:lnTo>
                    <a:pt x="528" y="776"/>
                  </a:lnTo>
                  <a:lnTo>
                    <a:pt x="552" y="784"/>
                  </a:lnTo>
                  <a:lnTo>
                    <a:pt x="560" y="808"/>
                  </a:lnTo>
                  <a:lnTo>
                    <a:pt x="576" y="832"/>
                  </a:lnTo>
                  <a:lnTo>
                    <a:pt x="600" y="856"/>
                  </a:lnTo>
                  <a:lnTo>
                    <a:pt x="616" y="880"/>
                  </a:lnTo>
                  <a:lnTo>
                    <a:pt x="656" y="880"/>
                  </a:lnTo>
                  <a:lnTo>
                    <a:pt x="664" y="928"/>
                  </a:lnTo>
                  <a:lnTo>
                    <a:pt x="672" y="944"/>
                  </a:lnTo>
                  <a:lnTo>
                    <a:pt x="672" y="952"/>
                  </a:lnTo>
                  <a:lnTo>
                    <a:pt x="688" y="968"/>
                  </a:lnTo>
                  <a:lnTo>
                    <a:pt x="696" y="1000"/>
                  </a:lnTo>
                  <a:lnTo>
                    <a:pt x="720" y="1000"/>
                  </a:lnTo>
                  <a:lnTo>
                    <a:pt x="744" y="1008"/>
                  </a:lnTo>
                  <a:lnTo>
                    <a:pt x="760" y="1032"/>
                  </a:lnTo>
                  <a:lnTo>
                    <a:pt x="768" y="1056"/>
                  </a:lnTo>
                  <a:lnTo>
                    <a:pt x="792" y="1072"/>
                  </a:lnTo>
                  <a:lnTo>
                    <a:pt x="816" y="1080"/>
                  </a:lnTo>
                  <a:lnTo>
                    <a:pt x="832" y="1104"/>
                  </a:lnTo>
                  <a:lnTo>
                    <a:pt x="840" y="1136"/>
                  </a:lnTo>
                  <a:lnTo>
                    <a:pt x="880" y="1160"/>
                  </a:lnTo>
                  <a:lnTo>
                    <a:pt x="920" y="1160"/>
                  </a:lnTo>
                  <a:lnTo>
                    <a:pt x="936" y="1184"/>
                  </a:lnTo>
                  <a:lnTo>
                    <a:pt x="936" y="1208"/>
                  </a:lnTo>
                  <a:lnTo>
                    <a:pt x="960" y="1216"/>
                  </a:lnTo>
                  <a:lnTo>
                    <a:pt x="976" y="1240"/>
                  </a:lnTo>
                  <a:lnTo>
                    <a:pt x="1016" y="1256"/>
                  </a:lnTo>
                  <a:lnTo>
                    <a:pt x="976" y="1240"/>
                  </a:lnTo>
                  <a:lnTo>
                    <a:pt x="976" y="1264"/>
                  </a:lnTo>
                  <a:lnTo>
                    <a:pt x="976" y="1232"/>
                  </a:lnTo>
                  <a:lnTo>
                    <a:pt x="968" y="1232"/>
                  </a:lnTo>
                  <a:lnTo>
                    <a:pt x="976" y="1232"/>
                  </a:lnTo>
                  <a:lnTo>
                    <a:pt x="1000" y="1232"/>
                  </a:lnTo>
                  <a:lnTo>
                    <a:pt x="1016" y="1256"/>
                  </a:lnTo>
                  <a:lnTo>
                    <a:pt x="1040" y="1264"/>
                  </a:lnTo>
                  <a:lnTo>
                    <a:pt x="1064" y="1272"/>
                  </a:lnTo>
                  <a:lnTo>
                    <a:pt x="1088" y="1272"/>
                  </a:lnTo>
                  <a:lnTo>
                    <a:pt x="1112" y="1280"/>
                  </a:lnTo>
                  <a:lnTo>
                    <a:pt x="1152" y="1288"/>
                  </a:lnTo>
                  <a:lnTo>
                    <a:pt x="1176" y="1296"/>
                  </a:lnTo>
                  <a:lnTo>
                    <a:pt x="1200" y="1296"/>
                  </a:lnTo>
                  <a:lnTo>
                    <a:pt x="1216" y="1272"/>
                  </a:lnTo>
                  <a:lnTo>
                    <a:pt x="1240" y="1272"/>
                  </a:lnTo>
                  <a:lnTo>
                    <a:pt x="1264" y="1272"/>
                  </a:lnTo>
                  <a:lnTo>
                    <a:pt x="1288" y="1264"/>
                  </a:lnTo>
                  <a:lnTo>
                    <a:pt x="1312" y="1264"/>
                  </a:lnTo>
                  <a:lnTo>
                    <a:pt x="1328" y="1240"/>
                  </a:lnTo>
                  <a:lnTo>
                    <a:pt x="1352" y="1232"/>
                  </a:lnTo>
                  <a:lnTo>
                    <a:pt x="1376" y="1232"/>
                  </a:lnTo>
                  <a:lnTo>
                    <a:pt x="1408" y="1232"/>
                  </a:lnTo>
                  <a:lnTo>
                    <a:pt x="1432" y="1224"/>
                  </a:lnTo>
                  <a:lnTo>
                    <a:pt x="1456" y="1216"/>
                  </a:lnTo>
                  <a:lnTo>
                    <a:pt x="1480" y="1200"/>
                  </a:lnTo>
                  <a:lnTo>
                    <a:pt x="1504" y="1200"/>
                  </a:lnTo>
                  <a:lnTo>
                    <a:pt x="1536" y="1200"/>
                  </a:lnTo>
                  <a:lnTo>
                    <a:pt x="1560" y="1200"/>
                  </a:lnTo>
                  <a:lnTo>
                    <a:pt x="1592" y="1184"/>
                  </a:lnTo>
                  <a:lnTo>
                    <a:pt x="1616" y="1176"/>
                  </a:lnTo>
                  <a:lnTo>
                    <a:pt x="1640" y="1176"/>
                  </a:lnTo>
                  <a:lnTo>
                    <a:pt x="1672" y="1168"/>
                  </a:lnTo>
                  <a:lnTo>
                    <a:pt x="1696" y="1168"/>
                  </a:lnTo>
                  <a:lnTo>
                    <a:pt x="1720" y="1168"/>
                  </a:lnTo>
                  <a:lnTo>
                    <a:pt x="1744" y="1160"/>
                  </a:lnTo>
                  <a:lnTo>
                    <a:pt x="1768" y="1168"/>
                  </a:lnTo>
                  <a:lnTo>
                    <a:pt x="1792" y="1168"/>
                  </a:lnTo>
                  <a:lnTo>
                    <a:pt x="1816" y="1176"/>
                  </a:lnTo>
                  <a:lnTo>
                    <a:pt x="1840" y="1176"/>
                  </a:lnTo>
                  <a:lnTo>
                    <a:pt x="1864" y="1176"/>
                  </a:lnTo>
                  <a:lnTo>
                    <a:pt x="1896" y="1176"/>
                  </a:lnTo>
                  <a:lnTo>
                    <a:pt x="1928" y="1184"/>
                  </a:lnTo>
                  <a:lnTo>
                    <a:pt x="1952" y="1184"/>
                  </a:lnTo>
                  <a:lnTo>
                    <a:pt x="1976" y="1184"/>
                  </a:lnTo>
                  <a:lnTo>
                    <a:pt x="2000" y="1184"/>
                  </a:lnTo>
                  <a:lnTo>
                    <a:pt x="2024" y="1200"/>
                  </a:lnTo>
                  <a:lnTo>
                    <a:pt x="2048" y="1200"/>
                  </a:lnTo>
                  <a:lnTo>
                    <a:pt x="2072" y="1200"/>
                  </a:lnTo>
                  <a:lnTo>
                    <a:pt x="2096" y="1216"/>
                  </a:lnTo>
                  <a:lnTo>
                    <a:pt x="2120" y="1224"/>
                  </a:lnTo>
                  <a:lnTo>
                    <a:pt x="2144" y="1240"/>
                  </a:lnTo>
                  <a:lnTo>
                    <a:pt x="2168" y="1240"/>
                  </a:lnTo>
                  <a:lnTo>
                    <a:pt x="2192" y="1240"/>
                  </a:lnTo>
                  <a:lnTo>
                    <a:pt x="2232" y="1256"/>
                  </a:lnTo>
                  <a:lnTo>
                    <a:pt x="2256" y="1280"/>
                  </a:lnTo>
                  <a:lnTo>
                    <a:pt x="2280" y="1312"/>
                  </a:lnTo>
                  <a:lnTo>
                    <a:pt x="2304" y="1312"/>
                  </a:lnTo>
                  <a:lnTo>
                    <a:pt x="2360" y="1288"/>
                  </a:lnTo>
                  <a:lnTo>
                    <a:pt x="2408" y="1240"/>
                  </a:lnTo>
                  <a:lnTo>
                    <a:pt x="2488" y="1240"/>
                  </a:lnTo>
                  <a:lnTo>
                    <a:pt x="2544" y="1224"/>
                  </a:lnTo>
                  <a:lnTo>
                    <a:pt x="2592" y="1184"/>
                  </a:lnTo>
                </a:path>
              </a:pathLst>
            </a:custGeom>
            <a:noFill/>
            <a:ln w="25400" cap="rnd">
              <a:solidFill>
                <a:srgbClr val="000000"/>
              </a:solidFill>
              <a:round/>
              <a:headEnd/>
              <a:tailEnd/>
            </a:ln>
          </p:spPr>
          <p:txBody>
            <a:bodyPr/>
            <a:lstStyle/>
            <a:p>
              <a:endParaRPr lang="ko-KR" altLang="en-US" dirty="0"/>
            </a:p>
          </p:txBody>
        </p:sp>
        <p:sp>
          <p:nvSpPr>
            <p:cNvPr id="138" name="Oval 68"/>
            <p:cNvSpPr>
              <a:spLocks noChangeArrowheads="1"/>
            </p:cNvSpPr>
            <p:nvPr/>
          </p:nvSpPr>
          <p:spPr bwMode="auto">
            <a:xfrm>
              <a:off x="2990850" y="3762375"/>
              <a:ext cx="38100" cy="19050"/>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139" name="Oval 69"/>
            <p:cNvSpPr>
              <a:spLocks noChangeArrowheads="1"/>
            </p:cNvSpPr>
            <p:nvPr/>
          </p:nvSpPr>
          <p:spPr bwMode="auto">
            <a:xfrm>
              <a:off x="3333750" y="3800475"/>
              <a:ext cx="38100" cy="19050"/>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140" name="Oval 70"/>
            <p:cNvSpPr>
              <a:spLocks noChangeArrowheads="1"/>
            </p:cNvSpPr>
            <p:nvPr/>
          </p:nvSpPr>
          <p:spPr bwMode="auto">
            <a:xfrm>
              <a:off x="3571875" y="3895725"/>
              <a:ext cx="38100" cy="2857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141" name="Oval 71"/>
            <p:cNvSpPr>
              <a:spLocks noChangeArrowheads="1"/>
            </p:cNvSpPr>
            <p:nvPr/>
          </p:nvSpPr>
          <p:spPr bwMode="auto">
            <a:xfrm>
              <a:off x="2733675" y="4591050"/>
              <a:ext cx="38100" cy="2857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142" name="Oval 72"/>
            <p:cNvSpPr>
              <a:spLocks noChangeArrowheads="1"/>
            </p:cNvSpPr>
            <p:nvPr/>
          </p:nvSpPr>
          <p:spPr bwMode="auto">
            <a:xfrm>
              <a:off x="3190875" y="4467225"/>
              <a:ext cx="38100" cy="2857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143" name="Oval 73"/>
            <p:cNvSpPr>
              <a:spLocks noChangeArrowheads="1"/>
            </p:cNvSpPr>
            <p:nvPr/>
          </p:nvSpPr>
          <p:spPr bwMode="auto">
            <a:xfrm>
              <a:off x="3228975" y="4743450"/>
              <a:ext cx="38100" cy="2857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144" name="Oval 74"/>
            <p:cNvSpPr>
              <a:spLocks noChangeArrowheads="1"/>
            </p:cNvSpPr>
            <p:nvPr/>
          </p:nvSpPr>
          <p:spPr bwMode="auto">
            <a:xfrm>
              <a:off x="3409950" y="5048250"/>
              <a:ext cx="38100" cy="2857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145" name="Oval 75"/>
            <p:cNvSpPr>
              <a:spLocks noChangeArrowheads="1"/>
            </p:cNvSpPr>
            <p:nvPr/>
          </p:nvSpPr>
          <p:spPr bwMode="auto">
            <a:xfrm>
              <a:off x="3552825" y="5191125"/>
              <a:ext cx="38100" cy="2857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146" name="Oval 76"/>
            <p:cNvSpPr>
              <a:spLocks noChangeArrowheads="1"/>
            </p:cNvSpPr>
            <p:nvPr/>
          </p:nvSpPr>
          <p:spPr bwMode="auto">
            <a:xfrm>
              <a:off x="3952875" y="5238750"/>
              <a:ext cx="38100" cy="2857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147" name="Oval 77"/>
            <p:cNvSpPr>
              <a:spLocks noChangeArrowheads="1"/>
            </p:cNvSpPr>
            <p:nvPr/>
          </p:nvSpPr>
          <p:spPr bwMode="auto">
            <a:xfrm>
              <a:off x="3876675" y="5495925"/>
              <a:ext cx="38100" cy="2857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148" name="Oval 78"/>
            <p:cNvSpPr>
              <a:spLocks noChangeArrowheads="1"/>
            </p:cNvSpPr>
            <p:nvPr/>
          </p:nvSpPr>
          <p:spPr bwMode="auto">
            <a:xfrm>
              <a:off x="3381375" y="4543425"/>
              <a:ext cx="38100" cy="2857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149" name="Oval 79"/>
            <p:cNvSpPr>
              <a:spLocks noChangeArrowheads="1"/>
            </p:cNvSpPr>
            <p:nvPr/>
          </p:nvSpPr>
          <p:spPr bwMode="auto">
            <a:xfrm>
              <a:off x="3629025" y="4381500"/>
              <a:ext cx="38100" cy="19050"/>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150" name="Oval 80"/>
            <p:cNvSpPr>
              <a:spLocks noChangeArrowheads="1"/>
            </p:cNvSpPr>
            <p:nvPr/>
          </p:nvSpPr>
          <p:spPr bwMode="auto">
            <a:xfrm>
              <a:off x="4105275" y="4476750"/>
              <a:ext cx="38100" cy="2857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151" name="Oval 81"/>
            <p:cNvSpPr>
              <a:spLocks noChangeArrowheads="1"/>
            </p:cNvSpPr>
            <p:nvPr/>
          </p:nvSpPr>
          <p:spPr bwMode="auto">
            <a:xfrm>
              <a:off x="3676650" y="4781550"/>
              <a:ext cx="38100" cy="2857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152" name="Oval 82"/>
            <p:cNvSpPr>
              <a:spLocks noChangeArrowheads="1"/>
            </p:cNvSpPr>
            <p:nvPr/>
          </p:nvSpPr>
          <p:spPr bwMode="auto">
            <a:xfrm>
              <a:off x="3867150" y="5000625"/>
              <a:ext cx="38100" cy="2857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153" name="Oval 83"/>
            <p:cNvSpPr>
              <a:spLocks noChangeArrowheads="1"/>
            </p:cNvSpPr>
            <p:nvPr/>
          </p:nvSpPr>
          <p:spPr bwMode="auto">
            <a:xfrm>
              <a:off x="4276725" y="4972050"/>
              <a:ext cx="38100" cy="2857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154" name="Oval 84"/>
            <p:cNvSpPr>
              <a:spLocks noChangeArrowheads="1"/>
            </p:cNvSpPr>
            <p:nvPr/>
          </p:nvSpPr>
          <p:spPr bwMode="auto">
            <a:xfrm>
              <a:off x="4371975" y="4876800"/>
              <a:ext cx="38100" cy="19050"/>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155" name="Oval 85"/>
            <p:cNvSpPr>
              <a:spLocks noChangeArrowheads="1"/>
            </p:cNvSpPr>
            <p:nvPr/>
          </p:nvSpPr>
          <p:spPr bwMode="auto">
            <a:xfrm>
              <a:off x="4429125" y="4543425"/>
              <a:ext cx="38100" cy="2857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156" name="Oval 86"/>
            <p:cNvSpPr>
              <a:spLocks noChangeArrowheads="1"/>
            </p:cNvSpPr>
            <p:nvPr/>
          </p:nvSpPr>
          <p:spPr bwMode="auto">
            <a:xfrm>
              <a:off x="4295775" y="5448300"/>
              <a:ext cx="38100" cy="19050"/>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157" name="Oval 87"/>
            <p:cNvSpPr>
              <a:spLocks noChangeArrowheads="1"/>
            </p:cNvSpPr>
            <p:nvPr/>
          </p:nvSpPr>
          <p:spPr bwMode="auto">
            <a:xfrm>
              <a:off x="4314825" y="5505450"/>
              <a:ext cx="38100" cy="2857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158" name="Oval 88"/>
            <p:cNvSpPr>
              <a:spLocks noChangeArrowheads="1"/>
            </p:cNvSpPr>
            <p:nvPr/>
          </p:nvSpPr>
          <p:spPr bwMode="auto">
            <a:xfrm>
              <a:off x="4067175" y="5505450"/>
              <a:ext cx="38100" cy="2857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159" name="Oval 89"/>
            <p:cNvSpPr>
              <a:spLocks noChangeArrowheads="1"/>
            </p:cNvSpPr>
            <p:nvPr/>
          </p:nvSpPr>
          <p:spPr bwMode="auto">
            <a:xfrm>
              <a:off x="4124325" y="5410200"/>
              <a:ext cx="38100" cy="19050"/>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160" name="Oval 90"/>
            <p:cNvSpPr>
              <a:spLocks noChangeArrowheads="1"/>
            </p:cNvSpPr>
            <p:nvPr/>
          </p:nvSpPr>
          <p:spPr bwMode="auto">
            <a:xfrm>
              <a:off x="8543925" y="3924300"/>
              <a:ext cx="38100" cy="47625"/>
            </a:xfrm>
            <a:prstGeom prst="ellipse">
              <a:avLst/>
            </a:prstGeom>
            <a:solidFill>
              <a:srgbClr val="00AE00"/>
            </a:solidFill>
            <a:ln w="12700">
              <a:solidFill>
                <a:srgbClr val="000000"/>
              </a:solidFill>
              <a:round/>
              <a:headEnd/>
              <a:tailEnd/>
            </a:ln>
          </p:spPr>
          <p:txBody>
            <a:bodyPr/>
            <a:lstStyle/>
            <a:p>
              <a:endParaRPr lang="ko-KR" altLang="en-US" dirty="0">
                <a:ea typeface="굴림" pitchFamily="50" charset="-127"/>
              </a:endParaRPr>
            </a:p>
          </p:txBody>
        </p:sp>
        <p:sp>
          <p:nvSpPr>
            <p:cNvPr id="161" name="Oval 91"/>
            <p:cNvSpPr>
              <a:spLocks noChangeArrowheads="1"/>
            </p:cNvSpPr>
            <p:nvPr/>
          </p:nvSpPr>
          <p:spPr bwMode="auto">
            <a:xfrm>
              <a:off x="6543675" y="5048250"/>
              <a:ext cx="38100" cy="57150"/>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62" name="Oval 92"/>
            <p:cNvSpPr>
              <a:spLocks noChangeArrowheads="1"/>
            </p:cNvSpPr>
            <p:nvPr/>
          </p:nvSpPr>
          <p:spPr bwMode="auto">
            <a:xfrm>
              <a:off x="6486525" y="5191125"/>
              <a:ext cx="38100" cy="47625"/>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63" name="Oval 93"/>
            <p:cNvSpPr>
              <a:spLocks noChangeArrowheads="1"/>
            </p:cNvSpPr>
            <p:nvPr/>
          </p:nvSpPr>
          <p:spPr bwMode="auto">
            <a:xfrm>
              <a:off x="6324600" y="5105400"/>
              <a:ext cx="38100" cy="47625"/>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64" name="Oval 94"/>
            <p:cNvSpPr>
              <a:spLocks noChangeArrowheads="1"/>
            </p:cNvSpPr>
            <p:nvPr/>
          </p:nvSpPr>
          <p:spPr bwMode="auto">
            <a:xfrm>
              <a:off x="6296025" y="4838700"/>
              <a:ext cx="38100" cy="47625"/>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65" name="Oval 95"/>
            <p:cNvSpPr>
              <a:spLocks noChangeArrowheads="1"/>
            </p:cNvSpPr>
            <p:nvPr/>
          </p:nvSpPr>
          <p:spPr bwMode="auto">
            <a:xfrm>
              <a:off x="5991225" y="4648200"/>
              <a:ext cx="38100" cy="47625"/>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66" name="Oval 96"/>
            <p:cNvSpPr>
              <a:spLocks noChangeArrowheads="1"/>
            </p:cNvSpPr>
            <p:nvPr/>
          </p:nvSpPr>
          <p:spPr bwMode="auto">
            <a:xfrm>
              <a:off x="6115050" y="4705350"/>
              <a:ext cx="38100" cy="57150"/>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67" name="Oval 97"/>
            <p:cNvSpPr>
              <a:spLocks noChangeArrowheads="1"/>
            </p:cNvSpPr>
            <p:nvPr/>
          </p:nvSpPr>
          <p:spPr bwMode="auto">
            <a:xfrm>
              <a:off x="8534400" y="3276600"/>
              <a:ext cx="38100" cy="47625"/>
            </a:xfrm>
            <a:prstGeom prst="ellipse">
              <a:avLst/>
            </a:prstGeom>
            <a:solidFill>
              <a:srgbClr val="00AE00"/>
            </a:solidFill>
            <a:ln w="12700">
              <a:solidFill>
                <a:srgbClr val="000000"/>
              </a:solidFill>
              <a:round/>
              <a:headEnd/>
              <a:tailEnd/>
            </a:ln>
          </p:spPr>
          <p:txBody>
            <a:bodyPr/>
            <a:lstStyle/>
            <a:p>
              <a:endParaRPr lang="ko-KR" altLang="en-US" dirty="0">
                <a:ea typeface="굴림" pitchFamily="50" charset="-127"/>
              </a:endParaRPr>
            </a:p>
          </p:txBody>
        </p:sp>
        <p:sp>
          <p:nvSpPr>
            <p:cNvPr id="168" name="Oval 98"/>
            <p:cNvSpPr>
              <a:spLocks noChangeArrowheads="1"/>
            </p:cNvSpPr>
            <p:nvPr/>
          </p:nvSpPr>
          <p:spPr bwMode="auto">
            <a:xfrm>
              <a:off x="7972425" y="3619500"/>
              <a:ext cx="38100" cy="47625"/>
            </a:xfrm>
            <a:prstGeom prst="ellipse">
              <a:avLst/>
            </a:prstGeom>
            <a:solidFill>
              <a:srgbClr val="00AE00"/>
            </a:solidFill>
            <a:ln w="12700">
              <a:solidFill>
                <a:srgbClr val="000000"/>
              </a:solidFill>
              <a:round/>
              <a:headEnd/>
              <a:tailEnd/>
            </a:ln>
          </p:spPr>
          <p:txBody>
            <a:bodyPr/>
            <a:lstStyle/>
            <a:p>
              <a:endParaRPr lang="ko-KR" altLang="en-US" dirty="0">
                <a:ea typeface="굴림" pitchFamily="50" charset="-127"/>
              </a:endParaRPr>
            </a:p>
          </p:txBody>
        </p:sp>
        <p:sp>
          <p:nvSpPr>
            <p:cNvPr id="169" name="Oval 99"/>
            <p:cNvSpPr>
              <a:spLocks noChangeArrowheads="1"/>
            </p:cNvSpPr>
            <p:nvPr/>
          </p:nvSpPr>
          <p:spPr bwMode="auto">
            <a:xfrm>
              <a:off x="7705725" y="3810000"/>
              <a:ext cx="38100" cy="47625"/>
            </a:xfrm>
            <a:prstGeom prst="ellipse">
              <a:avLst/>
            </a:prstGeom>
            <a:solidFill>
              <a:srgbClr val="00AE00"/>
            </a:solidFill>
            <a:ln w="12700">
              <a:solidFill>
                <a:srgbClr val="000000"/>
              </a:solidFill>
              <a:round/>
              <a:headEnd/>
              <a:tailEnd/>
            </a:ln>
          </p:spPr>
          <p:txBody>
            <a:bodyPr/>
            <a:lstStyle/>
            <a:p>
              <a:endParaRPr lang="ko-KR" altLang="en-US" dirty="0">
                <a:ea typeface="굴림" pitchFamily="50" charset="-127"/>
              </a:endParaRPr>
            </a:p>
          </p:txBody>
        </p:sp>
        <p:sp>
          <p:nvSpPr>
            <p:cNvPr id="170" name="Oval 100"/>
            <p:cNvSpPr>
              <a:spLocks noChangeArrowheads="1"/>
            </p:cNvSpPr>
            <p:nvPr/>
          </p:nvSpPr>
          <p:spPr bwMode="auto">
            <a:xfrm>
              <a:off x="7162800" y="3057525"/>
              <a:ext cx="38100" cy="57150"/>
            </a:xfrm>
            <a:prstGeom prst="ellipse">
              <a:avLst/>
            </a:prstGeom>
            <a:solidFill>
              <a:srgbClr val="00AE00"/>
            </a:solidFill>
            <a:ln w="12700">
              <a:solidFill>
                <a:srgbClr val="000000"/>
              </a:solidFill>
              <a:round/>
              <a:headEnd/>
              <a:tailEnd/>
            </a:ln>
          </p:spPr>
          <p:txBody>
            <a:bodyPr/>
            <a:lstStyle/>
            <a:p>
              <a:endParaRPr lang="ko-KR" altLang="en-US" dirty="0">
                <a:ea typeface="굴림" pitchFamily="50" charset="-127"/>
              </a:endParaRPr>
            </a:p>
          </p:txBody>
        </p:sp>
        <p:sp>
          <p:nvSpPr>
            <p:cNvPr id="171" name="Oval 101"/>
            <p:cNvSpPr>
              <a:spLocks noChangeArrowheads="1"/>
            </p:cNvSpPr>
            <p:nvPr/>
          </p:nvSpPr>
          <p:spPr bwMode="auto">
            <a:xfrm>
              <a:off x="7143750" y="4029075"/>
              <a:ext cx="38100" cy="47625"/>
            </a:xfrm>
            <a:prstGeom prst="ellipse">
              <a:avLst/>
            </a:prstGeom>
            <a:solidFill>
              <a:srgbClr val="00AE00"/>
            </a:solidFill>
            <a:ln w="12700">
              <a:solidFill>
                <a:srgbClr val="000000"/>
              </a:solidFill>
              <a:round/>
              <a:headEnd/>
              <a:tailEnd/>
            </a:ln>
          </p:spPr>
          <p:txBody>
            <a:bodyPr/>
            <a:lstStyle/>
            <a:p>
              <a:endParaRPr lang="ko-KR" altLang="en-US" dirty="0">
                <a:ea typeface="굴림" pitchFamily="50" charset="-127"/>
              </a:endParaRPr>
            </a:p>
          </p:txBody>
        </p:sp>
        <p:sp>
          <p:nvSpPr>
            <p:cNvPr id="172" name="Oval 102"/>
            <p:cNvSpPr>
              <a:spLocks noChangeArrowheads="1"/>
            </p:cNvSpPr>
            <p:nvPr/>
          </p:nvSpPr>
          <p:spPr bwMode="auto">
            <a:xfrm>
              <a:off x="6858000" y="5124450"/>
              <a:ext cx="38100" cy="57150"/>
            </a:xfrm>
            <a:prstGeom prst="ellipse">
              <a:avLst/>
            </a:prstGeom>
            <a:solidFill>
              <a:srgbClr val="00AE00"/>
            </a:solidFill>
            <a:ln w="12700">
              <a:solidFill>
                <a:srgbClr val="000000"/>
              </a:solidFill>
              <a:round/>
              <a:headEnd/>
              <a:tailEnd/>
            </a:ln>
          </p:spPr>
          <p:txBody>
            <a:bodyPr/>
            <a:lstStyle/>
            <a:p>
              <a:endParaRPr lang="ko-KR" altLang="en-US" dirty="0">
                <a:ea typeface="굴림" pitchFamily="50" charset="-127"/>
              </a:endParaRPr>
            </a:p>
          </p:txBody>
        </p:sp>
        <p:sp>
          <p:nvSpPr>
            <p:cNvPr id="173" name="Oval 103"/>
            <p:cNvSpPr>
              <a:spLocks noChangeArrowheads="1"/>
            </p:cNvSpPr>
            <p:nvPr/>
          </p:nvSpPr>
          <p:spPr bwMode="auto">
            <a:xfrm>
              <a:off x="6753225" y="5219700"/>
              <a:ext cx="38100" cy="47625"/>
            </a:xfrm>
            <a:prstGeom prst="ellipse">
              <a:avLst/>
            </a:prstGeom>
            <a:solidFill>
              <a:srgbClr val="00AE00"/>
            </a:solidFill>
            <a:ln w="12700">
              <a:solidFill>
                <a:srgbClr val="000000"/>
              </a:solidFill>
              <a:round/>
              <a:headEnd/>
              <a:tailEnd/>
            </a:ln>
          </p:spPr>
          <p:txBody>
            <a:bodyPr/>
            <a:lstStyle/>
            <a:p>
              <a:endParaRPr lang="ko-KR" altLang="en-US" dirty="0">
                <a:ea typeface="굴림" pitchFamily="50" charset="-127"/>
              </a:endParaRPr>
            </a:p>
          </p:txBody>
        </p:sp>
        <p:sp>
          <p:nvSpPr>
            <p:cNvPr id="174" name="Oval 104"/>
            <p:cNvSpPr>
              <a:spLocks noChangeArrowheads="1"/>
            </p:cNvSpPr>
            <p:nvPr/>
          </p:nvSpPr>
          <p:spPr bwMode="auto">
            <a:xfrm>
              <a:off x="6877050" y="5191125"/>
              <a:ext cx="38100" cy="47625"/>
            </a:xfrm>
            <a:prstGeom prst="ellipse">
              <a:avLst/>
            </a:prstGeom>
            <a:solidFill>
              <a:srgbClr val="00AE00"/>
            </a:solidFill>
            <a:ln w="12700">
              <a:solidFill>
                <a:srgbClr val="000000"/>
              </a:solidFill>
              <a:round/>
              <a:headEnd/>
              <a:tailEnd/>
            </a:ln>
          </p:spPr>
          <p:txBody>
            <a:bodyPr/>
            <a:lstStyle/>
            <a:p>
              <a:endParaRPr lang="ko-KR" altLang="en-US" dirty="0">
                <a:ea typeface="굴림" pitchFamily="50" charset="-127"/>
              </a:endParaRPr>
            </a:p>
          </p:txBody>
        </p:sp>
        <p:sp>
          <p:nvSpPr>
            <p:cNvPr id="175" name="Oval 105"/>
            <p:cNvSpPr>
              <a:spLocks noChangeArrowheads="1"/>
            </p:cNvSpPr>
            <p:nvPr/>
          </p:nvSpPr>
          <p:spPr bwMode="auto">
            <a:xfrm>
              <a:off x="7048500" y="4819650"/>
              <a:ext cx="38100" cy="57150"/>
            </a:xfrm>
            <a:prstGeom prst="ellipse">
              <a:avLst/>
            </a:prstGeom>
            <a:solidFill>
              <a:srgbClr val="00AE00"/>
            </a:solidFill>
            <a:ln w="12700">
              <a:solidFill>
                <a:srgbClr val="000000"/>
              </a:solidFill>
              <a:round/>
              <a:headEnd/>
              <a:tailEnd/>
            </a:ln>
          </p:spPr>
          <p:txBody>
            <a:bodyPr/>
            <a:lstStyle/>
            <a:p>
              <a:endParaRPr lang="ko-KR" altLang="en-US" dirty="0">
                <a:ea typeface="굴림" pitchFamily="50" charset="-127"/>
              </a:endParaRPr>
            </a:p>
          </p:txBody>
        </p:sp>
        <p:sp>
          <p:nvSpPr>
            <p:cNvPr id="176" name="Oval 106"/>
            <p:cNvSpPr>
              <a:spLocks noChangeArrowheads="1"/>
            </p:cNvSpPr>
            <p:nvPr/>
          </p:nvSpPr>
          <p:spPr bwMode="auto">
            <a:xfrm>
              <a:off x="7248525" y="4648200"/>
              <a:ext cx="38100" cy="47625"/>
            </a:xfrm>
            <a:prstGeom prst="ellipse">
              <a:avLst/>
            </a:prstGeom>
            <a:solidFill>
              <a:srgbClr val="00AE00"/>
            </a:solidFill>
            <a:ln w="12700">
              <a:solidFill>
                <a:srgbClr val="000000"/>
              </a:solidFill>
              <a:round/>
              <a:headEnd/>
              <a:tailEnd/>
            </a:ln>
          </p:spPr>
          <p:txBody>
            <a:bodyPr/>
            <a:lstStyle/>
            <a:p>
              <a:endParaRPr lang="ko-KR" altLang="en-US" dirty="0">
                <a:ea typeface="굴림" pitchFamily="50" charset="-127"/>
              </a:endParaRPr>
            </a:p>
          </p:txBody>
        </p:sp>
        <p:sp>
          <p:nvSpPr>
            <p:cNvPr id="177" name="Oval 107"/>
            <p:cNvSpPr>
              <a:spLocks noChangeArrowheads="1"/>
            </p:cNvSpPr>
            <p:nvPr/>
          </p:nvSpPr>
          <p:spPr bwMode="auto">
            <a:xfrm>
              <a:off x="7239000" y="4219575"/>
              <a:ext cx="38100" cy="47625"/>
            </a:xfrm>
            <a:prstGeom prst="ellipse">
              <a:avLst/>
            </a:prstGeom>
            <a:solidFill>
              <a:srgbClr val="00AE00"/>
            </a:solidFill>
            <a:ln w="12700">
              <a:solidFill>
                <a:srgbClr val="000000"/>
              </a:solidFill>
              <a:round/>
              <a:headEnd/>
              <a:tailEnd/>
            </a:ln>
          </p:spPr>
          <p:txBody>
            <a:bodyPr/>
            <a:lstStyle/>
            <a:p>
              <a:endParaRPr lang="ko-KR" altLang="en-US" dirty="0">
                <a:ea typeface="굴림" pitchFamily="50" charset="-127"/>
              </a:endParaRPr>
            </a:p>
          </p:txBody>
        </p:sp>
        <p:sp>
          <p:nvSpPr>
            <p:cNvPr id="178" name="Oval 108"/>
            <p:cNvSpPr>
              <a:spLocks noChangeArrowheads="1"/>
            </p:cNvSpPr>
            <p:nvPr/>
          </p:nvSpPr>
          <p:spPr bwMode="auto">
            <a:xfrm>
              <a:off x="7124700" y="4238625"/>
              <a:ext cx="38100" cy="57150"/>
            </a:xfrm>
            <a:prstGeom prst="ellipse">
              <a:avLst/>
            </a:prstGeom>
            <a:solidFill>
              <a:srgbClr val="00AE00"/>
            </a:solidFill>
            <a:ln w="12700">
              <a:solidFill>
                <a:srgbClr val="000000"/>
              </a:solidFill>
              <a:round/>
              <a:headEnd/>
              <a:tailEnd/>
            </a:ln>
          </p:spPr>
          <p:txBody>
            <a:bodyPr/>
            <a:lstStyle/>
            <a:p>
              <a:endParaRPr lang="ko-KR" altLang="en-US" dirty="0">
                <a:ea typeface="굴림" pitchFamily="50" charset="-127"/>
              </a:endParaRPr>
            </a:p>
          </p:txBody>
        </p:sp>
        <p:sp>
          <p:nvSpPr>
            <p:cNvPr id="179" name="Oval 109"/>
            <p:cNvSpPr>
              <a:spLocks noChangeArrowheads="1"/>
            </p:cNvSpPr>
            <p:nvPr/>
          </p:nvSpPr>
          <p:spPr bwMode="auto">
            <a:xfrm>
              <a:off x="6743700" y="5124450"/>
              <a:ext cx="38100" cy="57150"/>
            </a:xfrm>
            <a:prstGeom prst="ellipse">
              <a:avLst/>
            </a:prstGeom>
            <a:solidFill>
              <a:srgbClr val="00AE00"/>
            </a:solidFill>
            <a:ln w="12700">
              <a:solidFill>
                <a:srgbClr val="000000"/>
              </a:solidFill>
              <a:round/>
              <a:headEnd/>
              <a:tailEnd/>
            </a:ln>
          </p:spPr>
          <p:txBody>
            <a:bodyPr/>
            <a:lstStyle/>
            <a:p>
              <a:endParaRPr lang="ko-KR" altLang="en-US" dirty="0">
                <a:ea typeface="굴림" pitchFamily="50" charset="-127"/>
              </a:endParaRPr>
            </a:p>
          </p:txBody>
        </p:sp>
        <p:sp>
          <p:nvSpPr>
            <p:cNvPr id="180" name="Oval 110"/>
            <p:cNvSpPr>
              <a:spLocks noChangeArrowheads="1"/>
            </p:cNvSpPr>
            <p:nvPr/>
          </p:nvSpPr>
          <p:spPr bwMode="auto">
            <a:xfrm>
              <a:off x="9277350" y="3762375"/>
              <a:ext cx="38100" cy="47625"/>
            </a:xfrm>
            <a:prstGeom prst="ellipse">
              <a:avLst/>
            </a:prstGeom>
            <a:solidFill>
              <a:srgbClr val="00AE00"/>
            </a:solidFill>
            <a:ln w="12700">
              <a:solidFill>
                <a:srgbClr val="000000"/>
              </a:solidFill>
              <a:round/>
              <a:headEnd/>
              <a:tailEnd/>
            </a:ln>
          </p:spPr>
          <p:txBody>
            <a:bodyPr/>
            <a:lstStyle/>
            <a:p>
              <a:endParaRPr lang="ko-KR" altLang="en-US" dirty="0">
                <a:ea typeface="굴림" pitchFamily="50" charset="-127"/>
              </a:endParaRPr>
            </a:p>
          </p:txBody>
        </p:sp>
        <p:sp>
          <p:nvSpPr>
            <p:cNvPr id="181" name="Oval 111"/>
            <p:cNvSpPr>
              <a:spLocks noChangeArrowheads="1"/>
            </p:cNvSpPr>
            <p:nvPr/>
          </p:nvSpPr>
          <p:spPr bwMode="auto">
            <a:xfrm>
              <a:off x="7429500" y="5133975"/>
              <a:ext cx="38100" cy="47625"/>
            </a:xfrm>
            <a:prstGeom prst="ellipse">
              <a:avLst/>
            </a:prstGeom>
            <a:solidFill>
              <a:srgbClr val="00AE00"/>
            </a:solidFill>
            <a:ln w="12700">
              <a:solidFill>
                <a:srgbClr val="000000"/>
              </a:solidFill>
              <a:round/>
              <a:headEnd/>
              <a:tailEnd/>
            </a:ln>
          </p:spPr>
          <p:txBody>
            <a:bodyPr/>
            <a:lstStyle/>
            <a:p>
              <a:endParaRPr lang="ko-KR" altLang="en-US" dirty="0">
                <a:ea typeface="굴림" pitchFamily="50" charset="-127"/>
              </a:endParaRPr>
            </a:p>
          </p:txBody>
        </p:sp>
        <p:sp>
          <p:nvSpPr>
            <p:cNvPr id="182" name="Oval 112"/>
            <p:cNvSpPr>
              <a:spLocks noChangeArrowheads="1"/>
            </p:cNvSpPr>
            <p:nvPr/>
          </p:nvSpPr>
          <p:spPr bwMode="auto">
            <a:xfrm>
              <a:off x="7772400" y="4629150"/>
              <a:ext cx="38100" cy="57150"/>
            </a:xfrm>
            <a:prstGeom prst="ellipse">
              <a:avLst/>
            </a:prstGeom>
            <a:solidFill>
              <a:srgbClr val="00AE00"/>
            </a:solidFill>
            <a:ln w="12700">
              <a:solidFill>
                <a:srgbClr val="000000"/>
              </a:solidFill>
              <a:round/>
              <a:headEnd/>
              <a:tailEnd/>
            </a:ln>
          </p:spPr>
          <p:txBody>
            <a:bodyPr/>
            <a:lstStyle/>
            <a:p>
              <a:endParaRPr lang="ko-KR" altLang="en-US" dirty="0">
                <a:ea typeface="굴림" pitchFamily="50" charset="-127"/>
              </a:endParaRPr>
            </a:p>
          </p:txBody>
        </p:sp>
        <p:sp>
          <p:nvSpPr>
            <p:cNvPr id="183" name="Oval 113"/>
            <p:cNvSpPr>
              <a:spLocks noChangeArrowheads="1"/>
            </p:cNvSpPr>
            <p:nvPr/>
          </p:nvSpPr>
          <p:spPr bwMode="auto">
            <a:xfrm>
              <a:off x="7848600" y="5162550"/>
              <a:ext cx="38100" cy="57150"/>
            </a:xfrm>
            <a:prstGeom prst="ellipse">
              <a:avLst/>
            </a:prstGeom>
            <a:solidFill>
              <a:srgbClr val="00AE00"/>
            </a:solidFill>
            <a:ln w="12700">
              <a:solidFill>
                <a:srgbClr val="000000"/>
              </a:solidFill>
              <a:round/>
              <a:headEnd/>
              <a:tailEnd/>
            </a:ln>
          </p:spPr>
          <p:txBody>
            <a:bodyPr/>
            <a:lstStyle/>
            <a:p>
              <a:endParaRPr lang="ko-KR" altLang="en-US" dirty="0">
                <a:ea typeface="굴림" pitchFamily="50" charset="-127"/>
              </a:endParaRPr>
            </a:p>
          </p:txBody>
        </p:sp>
        <p:sp>
          <p:nvSpPr>
            <p:cNvPr id="184" name="Oval 114"/>
            <p:cNvSpPr>
              <a:spLocks noChangeArrowheads="1"/>
            </p:cNvSpPr>
            <p:nvPr/>
          </p:nvSpPr>
          <p:spPr bwMode="auto">
            <a:xfrm>
              <a:off x="8248650" y="5038725"/>
              <a:ext cx="38100" cy="47625"/>
            </a:xfrm>
            <a:prstGeom prst="ellipse">
              <a:avLst/>
            </a:prstGeom>
            <a:solidFill>
              <a:srgbClr val="00AE00"/>
            </a:solidFill>
            <a:ln w="12700">
              <a:solidFill>
                <a:srgbClr val="000000"/>
              </a:solidFill>
              <a:round/>
              <a:headEnd/>
              <a:tailEnd/>
            </a:ln>
          </p:spPr>
          <p:txBody>
            <a:bodyPr/>
            <a:lstStyle/>
            <a:p>
              <a:endParaRPr lang="ko-KR" altLang="en-US" dirty="0">
                <a:ea typeface="굴림" pitchFamily="50" charset="-127"/>
              </a:endParaRPr>
            </a:p>
          </p:txBody>
        </p:sp>
        <p:sp>
          <p:nvSpPr>
            <p:cNvPr id="185" name="Oval 115"/>
            <p:cNvSpPr>
              <a:spLocks noChangeArrowheads="1"/>
            </p:cNvSpPr>
            <p:nvPr/>
          </p:nvSpPr>
          <p:spPr bwMode="auto">
            <a:xfrm>
              <a:off x="8096250" y="5638800"/>
              <a:ext cx="38100" cy="47625"/>
            </a:xfrm>
            <a:prstGeom prst="ellipse">
              <a:avLst/>
            </a:prstGeom>
            <a:solidFill>
              <a:srgbClr val="00AE00"/>
            </a:solidFill>
            <a:ln w="12700">
              <a:solidFill>
                <a:srgbClr val="000000"/>
              </a:solidFill>
              <a:round/>
              <a:headEnd/>
              <a:tailEnd/>
            </a:ln>
          </p:spPr>
          <p:txBody>
            <a:bodyPr/>
            <a:lstStyle/>
            <a:p>
              <a:endParaRPr lang="ko-KR" altLang="en-US" dirty="0">
                <a:ea typeface="굴림" pitchFamily="50" charset="-127"/>
              </a:endParaRPr>
            </a:p>
          </p:txBody>
        </p:sp>
        <p:sp>
          <p:nvSpPr>
            <p:cNvPr id="186" name="Oval 116"/>
            <p:cNvSpPr>
              <a:spLocks noChangeArrowheads="1"/>
            </p:cNvSpPr>
            <p:nvPr/>
          </p:nvSpPr>
          <p:spPr bwMode="auto">
            <a:xfrm>
              <a:off x="8096250" y="5762625"/>
              <a:ext cx="38100" cy="47625"/>
            </a:xfrm>
            <a:prstGeom prst="ellipse">
              <a:avLst/>
            </a:prstGeom>
            <a:solidFill>
              <a:srgbClr val="00AE00"/>
            </a:solidFill>
            <a:ln w="12700">
              <a:solidFill>
                <a:srgbClr val="000000"/>
              </a:solidFill>
              <a:round/>
              <a:headEnd/>
              <a:tailEnd/>
            </a:ln>
          </p:spPr>
          <p:txBody>
            <a:bodyPr/>
            <a:lstStyle/>
            <a:p>
              <a:endParaRPr lang="ko-KR" altLang="en-US" dirty="0">
                <a:ea typeface="굴림" pitchFamily="50" charset="-127"/>
              </a:endParaRPr>
            </a:p>
          </p:txBody>
        </p:sp>
        <p:sp>
          <p:nvSpPr>
            <p:cNvPr id="187" name="Oval 117"/>
            <p:cNvSpPr>
              <a:spLocks noChangeArrowheads="1"/>
            </p:cNvSpPr>
            <p:nvPr/>
          </p:nvSpPr>
          <p:spPr bwMode="auto">
            <a:xfrm>
              <a:off x="7486650" y="5372100"/>
              <a:ext cx="38100" cy="47625"/>
            </a:xfrm>
            <a:prstGeom prst="ellipse">
              <a:avLst/>
            </a:prstGeom>
            <a:solidFill>
              <a:srgbClr val="00AE00"/>
            </a:solidFill>
            <a:ln w="12700">
              <a:solidFill>
                <a:srgbClr val="000000"/>
              </a:solidFill>
              <a:round/>
              <a:headEnd/>
              <a:tailEnd/>
            </a:ln>
          </p:spPr>
          <p:txBody>
            <a:bodyPr/>
            <a:lstStyle/>
            <a:p>
              <a:endParaRPr lang="ko-KR" altLang="en-US" dirty="0">
                <a:ea typeface="굴림" pitchFamily="50" charset="-127"/>
              </a:endParaRPr>
            </a:p>
          </p:txBody>
        </p:sp>
        <p:sp>
          <p:nvSpPr>
            <p:cNvPr id="188" name="Oval 118"/>
            <p:cNvSpPr>
              <a:spLocks noChangeArrowheads="1"/>
            </p:cNvSpPr>
            <p:nvPr/>
          </p:nvSpPr>
          <p:spPr bwMode="auto">
            <a:xfrm>
              <a:off x="7505700" y="5534025"/>
              <a:ext cx="38100" cy="47625"/>
            </a:xfrm>
            <a:prstGeom prst="ellipse">
              <a:avLst/>
            </a:prstGeom>
            <a:solidFill>
              <a:srgbClr val="00AE00"/>
            </a:solidFill>
            <a:ln w="12700">
              <a:solidFill>
                <a:srgbClr val="000000"/>
              </a:solidFill>
              <a:round/>
              <a:headEnd/>
              <a:tailEnd/>
            </a:ln>
          </p:spPr>
          <p:txBody>
            <a:bodyPr/>
            <a:lstStyle/>
            <a:p>
              <a:endParaRPr lang="ko-KR" altLang="en-US" dirty="0">
                <a:ea typeface="굴림" pitchFamily="50" charset="-127"/>
              </a:endParaRPr>
            </a:p>
          </p:txBody>
        </p:sp>
        <p:sp>
          <p:nvSpPr>
            <p:cNvPr id="189" name="Oval 119"/>
            <p:cNvSpPr>
              <a:spLocks noChangeArrowheads="1"/>
            </p:cNvSpPr>
            <p:nvPr/>
          </p:nvSpPr>
          <p:spPr bwMode="auto">
            <a:xfrm>
              <a:off x="7600950" y="5467350"/>
              <a:ext cx="38100" cy="47625"/>
            </a:xfrm>
            <a:prstGeom prst="ellipse">
              <a:avLst/>
            </a:prstGeom>
            <a:solidFill>
              <a:srgbClr val="00AE00"/>
            </a:solidFill>
            <a:ln w="12700">
              <a:solidFill>
                <a:srgbClr val="000000"/>
              </a:solidFill>
              <a:round/>
              <a:headEnd/>
              <a:tailEnd/>
            </a:ln>
          </p:spPr>
          <p:txBody>
            <a:bodyPr/>
            <a:lstStyle/>
            <a:p>
              <a:endParaRPr lang="ko-KR" altLang="en-US" dirty="0">
                <a:ea typeface="굴림" pitchFamily="50" charset="-127"/>
              </a:endParaRPr>
            </a:p>
          </p:txBody>
        </p:sp>
        <p:sp>
          <p:nvSpPr>
            <p:cNvPr id="190" name="Oval 120"/>
            <p:cNvSpPr>
              <a:spLocks noChangeArrowheads="1"/>
            </p:cNvSpPr>
            <p:nvPr/>
          </p:nvSpPr>
          <p:spPr bwMode="auto">
            <a:xfrm>
              <a:off x="6477000" y="2676525"/>
              <a:ext cx="38100" cy="57150"/>
            </a:xfrm>
            <a:prstGeom prst="ellipse">
              <a:avLst/>
            </a:prstGeom>
            <a:solidFill>
              <a:srgbClr val="00AE00"/>
            </a:solidFill>
            <a:ln w="12700">
              <a:solidFill>
                <a:srgbClr val="000000"/>
              </a:solidFill>
              <a:round/>
              <a:headEnd/>
              <a:tailEnd/>
            </a:ln>
          </p:spPr>
          <p:txBody>
            <a:bodyPr/>
            <a:lstStyle/>
            <a:p>
              <a:endParaRPr lang="ko-KR" altLang="en-US" dirty="0">
                <a:ea typeface="굴림" pitchFamily="50" charset="-127"/>
              </a:endParaRPr>
            </a:p>
          </p:txBody>
        </p:sp>
        <p:sp>
          <p:nvSpPr>
            <p:cNvPr id="191" name="Oval 121"/>
            <p:cNvSpPr>
              <a:spLocks noChangeArrowheads="1"/>
            </p:cNvSpPr>
            <p:nvPr/>
          </p:nvSpPr>
          <p:spPr bwMode="auto">
            <a:xfrm>
              <a:off x="5295900" y="3571875"/>
              <a:ext cx="38100" cy="47625"/>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92" name="Oval 122"/>
            <p:cNvSpPr>
              <a:spLocks noChangeArrowheads="1"/>
            </p:cNvSpPr>
            <p:nvPr/>
          </p:nvSpPr>
          <p:spPr bwMode="auto">
            <a:xfrm>
              <a:off x="5876925" y="3590925"/>
              <a:ext cx="38100" cy="57150"/>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93" name="Oval 123"/>
            <p:cNvSpPr>
              <a:spLocks noChangeArrowheads="1"/>
            </p:cNvSpPr>
            <p:nvPr/>
          </p:nvSpPr>
          <p:spPr bwMode="auto">
            <a:xfrm>
              <a:off x="5638800" y="3552825"/>
              <a:ext cx="38100" cy="57150"/>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94" name="Oval 124"/>
            <p:cNvSpPr>
              <a:spLocks noChangeArrowheads="1"/>
            </p:cNvSpPr>
            <p:nvPr/>
          </p:nvSpPr>
          <p:spPr bwMode="auto">
            <a:xfrm>
              <a:off x="4991100" y="3771900"/>
              <a:ext cx="38100" cy="47625"/>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95" name="Oval 125"/>
            <p:cNvSpPr>
              <a:spLocks noChangeArrowheads="1"/>
            </p:cNvSpPr>
            <p:nvPr/>
          </p:nvSpPr>
          <p:spPr bwMode="auto">
            <a:xfrm>
              <a:off x="4924425" y="4657725"/>
              <a:ext cx="38100" cy="47625"/>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96" name="Oval 126"/>
            <p:cNvSpPr>
              <a:spLocks noChangeArrowheads="1"/>
            </p:cNvSpPr>
            <p:nvPr/>
          </p:nvSpPr>
          <p:spPr bwMode="auto">
            <a:xfrm>
              <a:off x="4886325" y="3609975"/>
              <a:ext cx="38100" cy="47625"/>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97" name="Oval 127"/>
            <p:cNvSpPr>
              <a:spLocks noChangeArrowheads="1"/>
            </p:cNvSpPr>
            <p:nvPr/>
          </p:nvSpPr>
          <p:spPr bwMode="auto">
            <a:xfrm>
              <a:off x="4876800" y="4876800"/>
              <a:ext cx="38100" cy="47625"/>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98" name="Oval 128"/>
            <p:cNvSpPr>
              <a:spLocks noChangeArrowheads="1"/>
            </p:cNvSpPr>
            <p:nvPr/>
          </p:nvSpPr>
          <p:spPr bwMode="auto">
            <a:xfrm>
              <a:off x="4486275" y="5124450"/>
              <a:ext cx="38100" cy="57150"/>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199" name="Oval 129"/>
            <p:cNvSpPr>
              <a:spLocks noChangeArrowheads="1"/>
            </p:cNvSpPr>
            <p:nvPr/>
          </p:nvSpPr>
          <p:spPr bwMode="auto">
            <a:xfrm>
              <a:off x="4524375" y="4991100"/>
              <a:ext cx="38100" cy="47625"/>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200" name="Oval 130"/>
            <p:cNvSpPr>
              <a:spLocks noChangeArrowheads="1"/>
            </p:cNvSpPr>
            <p:nvPr/>
          </p:nvSpPr>
          <p:spPr bwMode="auto">
            <a:xfrm>
              <a:off x="3609975" y="2543175"/>
              <a:ext cx="38100" cy="47625"/>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201" name="Oval 131"/>
            <p:cNvSpPr>
              <a:spLocks noChangeArrowheads="1"/>
            </p:cNvSpPr>
            <p:nvPr/>
          </p:nvSpPr>
          <p:spPr bwMode="auto">
            <a:xfrm>
              <a:off x="3981450" y="2590800"/>
              <a:ext cx="38100" cy="47625"/>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202" name="Oval 132"/>
            <p:cNvSpPr>
              <a:spLocks noChangeArrowheads="1"/>
            </p:cNvSpPr>
            <p:nvPr/>
          </p:nvSpPr>
          <p:spPr bwMode="auto">
            <a:xfrm>
              <a:off x="1038225" y="2809875"/>
              <a:ext cx="38100" cy="57150"/>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203" name="Oval 133"/>
            <p:cNvSpPr>
              <a:spLocks noChangeArrowheads="1"/>
            </p:cNvSpPr>
            <p:nvPr/>
          </p:nvSpPr>
          <p:spPr bwMode="auto">
            <a:xfrm>
              <a:off x="3771900" y="2952750"/>
              <a:ext cx="38100" cy="47625"/>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204" name="Rectangle 134"/>
            <p:cNvSpPr>
              <a:spLocks noChangeArrowheads="1"/>
            </p:cNvSpPr>
            <p:nvPr/>
          </p:nvSpPr>
          <p:spPr bwMode="auto">
            <a:xfrm>
              <a:off x="2657475" y="4400550"/>
              <a:ext cx="38100" cy="38100"/>
            </a:xfrm>
            <a:prstGeom prst="rect">
              <a:avLst/>
            </a:prstGeom>
            <a:solidFill>
              <a:srgbClr val="618FFD"/>
            </a:solidFill>
            <a:ln w="12700">
              <a:solidFill>
                <a:srgbClr val="000000"/>
              </a:solidFill>
              <a:miter lim="800000"/>
              <a:headEnd/>
              <a:tailEnd/>
            </a:ln>
          </p:spPr>
          <p:txBody>
            <a:bodyPr/>
            <a:lstStyle/>
            <a:p>
              <a:endParaRPr lang="ko-KR" altLang="en-US" dirty="0">
                <a:ea typeface="굴림" pitchFamily="50" charset="-127"/>
              </a:endParaRPr>
            </a:p>
          </p:txBody>
        </p:sp>
        <p:sp>
          <p:nvSpPr>
            <p:cNvPr id="205" name="Rectangle 135"/>
            <p:cNvSpPr>
              <a:spLocks noChangeArrowheads="1"/>
            </p:cNvSpPr>
            <p:nvPr/>
          </p:nvSpPr>
          <p:spPr bwMode="auto">
            <a:xfrm>
              <a:off x="1885950" y="4838700"/>
              <a:ext cx="66675" cy="57150"/>
            </a:xfrm>
            <a:prstGeom prst="rect">
              <a:avLst/>
            </a:prstGeom>
            <a:solidFill>
              <a:srgbClr val="618FFD"/>
            </a:solidFill>
            <a:ln w="12700">
              <a:solidFill>
                <a:srgbClr val="000000"/>
              </a:solidFill>
              <a:miter lim="800000"/>
              <a:headEnd/>
              <a:tailEnd/>
            </a:ln>
          </p:spPr>
          <p:txBody>
            <a:bodyPr/>
            <a:lstStyle/>
            <a:p>
              <a:endParaRPr lang="ko-KR" altLang="en-US" dirty="0">
                <a:ea typeface="굴림" pitchFamily="50" charset="-127"/>
              </a:endParaRPr>
            </a:p>
          </p:txBody>
        </p:sp>
        <p:sp>
          <p:nvSpPr>
            <p:cNvPr id="206" name="Rectangle 136"/>
            <p:cNvSpPr>
              <a:spLocks noChangeArrowheads="1"/>
            </p:cNvSpPr>
            <p:nvPr/>
          </p:nvSpPr>
          <p:spPr bwMode="auto">
            <a:xfrm>
              <a:off x="85725" y="1409700"/>
              <a:ext cx="57150" cy="66675"/>
            </a:xfrm>
            <a:prstGeom prst="rect">
              <a:avLst/>
            </a:prstGeom>
            <a:solidFill>
              <a:srgbClr val="618FFD"/>
            </a:solidFill>
            <a:ln w="12700">
              <a:solidFill>
                <a:srgbClr val="000000"/>
              </a:solidFill>
              <a:miter lim="800000"/>
              <a:headEnd/>
              <a:tailEnd/>
            </a:ln>
          </p:spPr>
          <p:txBody>
            <a:bodyPr/>
            <a:lstStyle/>
            <a:p>
              <a:endParaRPr lang="ko-KR" altLang="en-US" dirty="0">
                <a:ea typeface="굴림" pitchFamily="50" charset="-127"/>
              </a:endParaRPr>
            </a:p>
          </p:txBody>
        </p:sp>
        <p:sp>
          <p:nvSpPr>
            <p:cNvPr id="207" name="Rectangle 137"/>
            <p:cNvSpPr>
              <a:spLocks noChangeArrowheads="1"/>
            </p:cNvSpPr>
            <p:nvPr/>
          </p:nvSpPr>
          <p:spPr bwMode="auto">
            <a:xfrm>
              <a:off x="247650" y="1905000"/>
              <a:ext cx="66675" cy="66675"/>
            </a:xfrm>
            <a:prstGeom prst="rect">
              <a:avLst/>
            </a:prstGeom>
            <a:solidFill>
              <a:srgbClr val="618FFD"/>
            </a:solidFill>
            <a:ln w="12700">
              <a:solidFill>
                <a:srgbClr val="000000"/>
              </a:solidFill>
              <a:miter lim="800000"/>
              <a:headEnd/>
              <a:tailEnd/>
            </a:ln>
          </p:spPr>
          <p:txBody>
            <a:bodyPr/>
            <a:lstStyle/>
            <a:p>
              <a:endParaRPr lang="ko-KR" altLang="en-US" dirty="0">
                <a:ea typeface="굴림" pitchFamily="50" charset="-127"/>
              </a:endParaRPr>
            </a:p>
          </p:txBody>
        </p:sp>
        <p:sp>
          <p:nvSpPr>
            <p:cNvPr id="208" name="Rectangle 138"/>
            <p:cNvSpPr>
              <a:spLocks noChangeArrowheads="1"/>
            </p:cNvSpPr>
            <p:nvPr/>
          </p:nvSpPr>
          <p:spPr bwMode="auto">
            <a:xfrm>
              <a:off x="1000125" y="3495675"/>
              <a:ext cx="57150" cy="57150"/>
            </a:xfrm>
            <a:prstGeom prst="rect">
              <a:avLst/>
            </a:prstGeom>
            <a:solidFill>
              <a:srgbClr val="618FFD"/>
            </a:solidFill>
            <a:ln w="12700">
              <a:solidFill>
                <a:srgbClr val="000000"/>
              </a:solidFill>
              <a:miter lim="800000"/>
              <a:headEnd/>
              <a:tailEnd/>
            </a:ln>
          </p:spPr>
          <p:txBody>
            <a:bodyPr/>
            <a:lstStyle/>
            <a:p>
              <a:endParaRPr lang="ko-KR" altLang="en-US" dirty="0">
                <a:ea typeface="굴림" pitchFamily="50" charset="-127"/>
              </a:endParaRPr>
            </a:p>
          </p:txBody>
        </p:sp>
        <p:sp>
          <p:nvSpPr>
            <p:cNvPr id="209" name="Rectangle 139"/>
            <p:cNvSpPr>
              <a:spLocks noChangeArrowheads="1"/>
            </p:cNvSpPr>
            <p:nvPr/>
          </p:nvSpPr>
          <p:spPr bwMode="auto">
            <a:xfrm>
              <a:off x="371475" y="2524125"/>
              <a:ext cx="66675" cy="66675"/>
            </a:xfrm>
            <a:prstGeom prst="rect">
              <a:avLst/>
            </a:prstGeom>
            <a:solidFill>
              <a:srgbClr val="618FFD"/>
            </a:solidFill>
            <a:ln w="12700">
              <a:solidFill>
                <a:srgbClr val="000000"/>
              </a:solidFill>
              <a:miter lim="800000"/>
              <a:headEnd/>
              <a:tailEnd/>
            </a:ln>
          </p:spPr>
          <p:txBody>
            <a:bodyPr/>
            <a:lstStyle/>
            <a:p>
              <a:endParaRPr lang="ko-KR" altLang="en-US" dirty="0">
                <a:ea typeface="굴림" pitchFamily="50" charset="-127"/>
              </a:endParaRPr>
            </a:p>
          </p:txBody>
        </p:sp>
        <p:sp>
          <p:nvSpPr>
            <p:cNvPr id="210" name="Rectangle 140"/>
            <p:cNvSpPr>
              <a:spLocks noChangeArrowheads="1"/>
            </p:cNvSpPr>
            <p:nvPr/>
          </p:nvSpPr>
          <p:spPr bwMode="auto">
            <a:xfrm>
              <a:off x="2505075" y="3086100"/>
              <a:ext cx="38100" cy="38100"/>
            </a:xfrm>
            <a:prstGeom prst="rect">
              <a:avLst/>
            </a:prstGeom>
            <a:solidFill>
              <a:srgbClr val="618FFD"/>
            </a:solidFill>
            <a:ln w="12700">
              <a:solidFill>
                <a:srgbClr val="000000"/>
              </a:solidFill>
              <a:miter lim="800000"/>
              <a:headEnd/>
              <a:tailEnd/>
            </a:ln>
          </p:spPr>
          <p:txBody>
            <a:bodyPr/>
            <a:lstStyle/>
            <a:p>
              <a:endParaRPr lang="ko-KR" altLang="en-US" dirty="0">
                <a:ea typeface="굴림" pitchFamily="50" charset="-127"/>
              </a:endParaRPr>
            </a:p>
          </p:txBody>
        </p:sp>
        <p:sp>
          <p:nvSpPr>
            <p:cNvPr id="211" name="Rectangle 141"/>
            <p:cNvSpPr>
              <a:spLocks noChangeArrowheads="1"/>
            </p:cNvSpPr>
            <p:nvPr/>
          </p:nvSpPr>
          <p:spPr bwMode="auto">
            <a:xfrm>
              <a:off x="2505075" y="3400425"/>
              <a:ext cx="38100" cy="38100"/>
            </a:xfrm>
            <a:prstGeom prst="rect">
              <a:avLst/>
            </a:prstGeom>
            <a:solidFill>
              <a:srgbClr val="618FFD"/>
            </a:solidFill>
            <a:ln w="12700">
              <a:solidFill>
                <a:srgbClr val="000000"/>
              </a:solidFill>
              <a:miter lim="800000"/>
              <a:headEnd/>
              <a:tailEnd/>
            </a:ln>
          </p:spPr>
          <p:txBody>
            <a:bodyPr/>
            <a:lstStyle/>
            <a:p>
              <a:endParaRPr lang="ko-KR" altLang="en-US" dirty="0">
                <a:ea typeface="굴림" pitchFamily="50" charset="-127"/>
              </a:endParaRPr>
            </a:p>
          </p:txBody>
        </p:sp>
        <p:sp>
          <p:nvSpPr>
            <p:cNvPr id="212" name="Rectangle 142"/>
            <p:cNvSpPr>
              <a:spLocks noChangeArrowheads="1"/>
            </p:cNvSpPr>
            <p:nvPr/>
          </p:nvSpPr>
          <p:spPr bwMode="auto">
            <a:xfrm>
              <a:off x="2266950" y="4238625"/>
              <a:ext cx="38100" cy="38100"/>
            </a:xfrm>
            <a:prstGeom prst="rect">
              <a:avLst/>
            </a:prstGeom>
            <a:solidFill>
              <a:srgbClr val="618FFD"/>
            </a:solidFill>
            <a:ln w="12700">
              <a:solidFill>
                <a:srgbClr val="000000"/>
              </a:solidFill>
              <a:miter lim="800000"/>
              <a:headEnd/>
              <a:tailEnd/>
            </a:ln>
          </p:spPr>
          <p:txBody>
            <a:bodyPr/>
            <a:lstStyle/>
            <a:p>
              <a:endParaRPr lang="ko-KR" altLang="en-US" dirty="0">
                <a:ea typeface="굴림" pitchFamily="50" charset="-127"/>
              </a:endParaRPr>
            </a:p>
          </p:txBody>
        </p:sp>
        <p:sp>
          <p:nvSpPr>
            <p:cNvPr id="213" name="Rectangle 143"/>
            <p:cNvSpPr>
              <a:spLocks noChangeArrowheads="1"/>
            </p:cNvSpPr>
            <p:nvPr/>
          </p:nvSpPr>
          <p:spPr bwMode="auto">
            <a:xfrm>
              <a:off x="2305050" y="4686300"/>
              <a:ext cx="38100" cy="38100"/>
            </a:xfrm>
            <a:prstGeom prst="rect">
              <a:avLst/>
            </a:prstGeom>
            <a:solidFill>
              <a:srgbClr val="618FFD"/>
            </a:solidFill>
            <a:ln w="12700">
              <a:solidFill>
                <a:srgbClr val="000000"/>
              </a:solidFill>
              <a:miter lim="800000"/>
              <a:headEnd/>
              <a:tailEnd/>
            </a:ln>
          </p:spPr>
          <p:txBody>
            <a:bodyPr/>
            <a:lstStyle/>
            <a:p>
              <a:endParaRPr lang="ko-KR" altLang="en-US" dirty="0">
                <a:ea typeface="굴림" pitchFamily="50" charset="-127"/>
              </a:endParaRPr>
            </a:p>
          </p:txBody>
        </p:sp>
        <p:sp>
          <p:nvSpPr>
            <p:cNvPr id="214" name="Rectangle 144"/>
            <p:cNvSpPr>
              <a:spLocks noChangeArrowheads="1"/>
            </p:cNvSpPr>
            <p:nvPr/>
          </p:nvSpPr>
          <p:spPr bwMode="auto">
            <a:xfrm>
              <a:off x="1457325" y="3352800"/>
              <a:ext cx="38100" cy="38100"/>
            </a:xfrm>
            <a:prstGeom prst="rect">
              <a:avLst/>
            </a:prstGeom>
            <a:solidFill>
              <a:srgbClr val="618FFD"/>
            </a:solidFill>
            <a:ln w="12700">
              <a:solidFill>
                <a:srgbClr val="000000"/>
              </a:solidFill>
              <a:miter lim="800000"/>
              <a:headEnd/>
              <a:tailEnd/>
            </a:ln>
          </p:spPr>
          <p:txBody>
            <a:bodyPr/>
            <a:lstStyle/>
            <a:p>
              <a:endParaRPr lang="ko-KR" altLang="en-US" dirty="0">
                <a:ea typeface="굴림" pitchFamily="50" charset="-127"/>
              </a:endParaRPr>
            </a:p>
          </p:txBody>
        </p:sp>
        <p:sp>
          <p:nvSpPr>
            <p:cNvPr id="215" name="Freeform 145"/>
            <p:cNvSpPr>
              <a:spLocks/>
            </p:cNvSpPr>
            <p:nvPr/>
          </p:nvSpPr>
          <p:spPr bwMode="auto">
            <a:xfrm>
              <a:off x="4010025" y="5476875"/>
              <a:ext cx="885825" cy="28575"/>
            </a:xfrm>
            <a:custGeom>
              <a:avLst/>
              <a:gdLst>
                <a:gd name="T0" fmla="*/ 0 w 393"/>
                <a:gd name="T1" fmla="*/ 0 h 17"/>
                <a:gd name="T2" fmla="*/ 2147483647 w 393"/>
                <a:gd name="T3" fmla="*/ 2147483647 h 17"/>
                <a:gd name="T4" fmla="*/ 2147483647 w 393"/>
                <a:gd name="T5" fmla="*/ 2147483647 h 17"/>
                <a:gd name="T6" fmla="*/ 0 60000 65536"/>
                <a:gd name="T7" fmla="*/ 0 60000 65536"/>
                <a:gd name="T8" fmla="*/ 0 60000 65536"/>
                <a:gd name="T9" fmla="*/ 0 w 393"/>
                <a:gd name="T10" fmla="*/ 0 h 17"/>
                <a:gd name="T11" fmla="*/ 393 w 393"/>
                <a:gd name="T12" fmla="*/ 17 h 17"/>
              </a:gdLst>
              <a:ahLst/>
              <a:cxnLst>
                <a:cxn ang="T6">
                  <a:pos x="T0" y="T1"/>
                </a:cxn>
                <a:cxn ang="T7">
                  <a:pos x="T2" y="T3"/>
                </a:cxn>
                <a:cxn ang="T8">
                  <a:pos x="T4" y="T5"/>
                </a:cxn>
              </a:cxnLst>
              <a:rect l="T9" t="T10" r="T11" b="T12"/>
              <a:pathLst>
                <a:path w="393" h="17">
                  <a:moveTo>
                    <a:pt x="0" y="0"/>
                  </a:moveTo>
                  <a:lnTo>
                    <a:pt x="392" y="16"/>
                  </a:lnTo>
                </a:path>
              </a:pathLst>
            </a:custGeom>
            <a:noFill/>
            <a:ln w="12700" cap="rnd">
              <a:solidFill>
                <a:srgbClr val="000000"/>
              </a:solidFill>
              <a:round/>
              <a:headEnd/>
              <a:tailEnd/>
            </a:ln>
          </p:spPr>
          <p:txBody>
            <a:bodyPr/>
            <a:lstStyle/>
            <a:p>
              <a:endParaRPr lang="ko-KR" altLang="en-US" dirty="0"/>
            </a:p>
          </p:txBody>
        </p:sp>
        <p:sp>
          <p:nvSpPr>
            <p:cNvPr id="216" name="Freeform 146"/>
            <p:cNvSpPr>
              <a:spLocks/>
            </p:cNvSpPr>
            <p:nvPr/>
          </p:nvSpPr>
          <p:spPr bwMode="auto">
            <a:xfrm>
              <a:off x="4933950" y="5524500"/>
              <a:ext cx="38100" cy="38100"/>
            </a:xfrm>
            <a:custGeom>
              <a:avLst/>
              <a:gdLst>
                <a:gd name="T0" fmla="*/ 0 w 25"/>
                <a:gd name="T1" fmla="*/ 0 h 21"/>
                <a:gd name="T2" fmla="*/ 2147483647 w 25"/>
                <a:gd name="T3" fmla="*/ 2147483647 h 21"/>
                <a:gd name="T4" fmla="*/ 0 60000 65536"/>
                <a:gd name="T5" fmla="*/ 0 60000 65536"/>
                <a:gd name="T6" fmla="*/ 0 w 25"/>
                <a:gd name="T7" fmla="*/ 0 h 21"/>
                <a:gd name="T8" fmla="*/ 25 w 25"/>
                <a:gd name="T9" fmla="*/ 21 h 21"/>
              </a:gdLst>
              <a:ahLst/>
              <a:cxnLst>
                <a:cxn ang="T4">
                  <a:pos x="T0" y="T1"/>
                </a:cxn>
                <a:cxn ang="T5">
                  <a:pos x="T2" y="T3"/>
                </a:cxn>
              </a:cxnLst>
              <a:rect l="T6" t="T7" r="T8" b="T9"/>
              <a:pathLst>
                <a:path w="25" h="21">
                  <a:moveTo>
                    <a:pt x="0" y="0"/>
                  </a:moveTo>
                  <a:lnTo>
                    <a:pt x="24" y="20"/>
                  </a:lnTo>
                </a:path>
              </a:pathLst>
            </a:custGeom>
            <a:noFill/>
            <a:ln w="12700" cap="rnd">
              <a:solidFill>
                <a:srgbClr val="000000"/>
              </a:solidFill>
              <a:round/>
              <a:headEnd/>
              <a:tailEnd/>
            </a:ln>
          </p:spPr>
          <p:txBody>
            <a:bodyPr/>
            <a:lstStyle/>
            <a:p>
              <a:endParaRPr lang="ko-KR" altLang="en-US" dirty="0"/>
            </a:p>
          </p:txBody>
        </p:sp>
        <p:sp>
          <p:nvSpPr>
            <p:cNvPr id="217" name="Freeform 147"/>
            <p:cNvSpPr>
              <a:spLocks/>
            </p:cNvSpPr>
            <p:nvPr/>
          </p:nvSpPr>
          <p:spPr bwMode="auto">
            <a:xfrm>
              <a:off x="5010150" y="5600700"/>
              <a:ext cx="38100" cy="57150"/>
            </a:xfrm>
            <a:custGeom>
              <a:avLst/>
              <a:gdLst>
                <a:gd name="T0" fmla="*/ 0 w 21"/>
                <a:gd name="T1" fmla="*/ 0 h 33"/>
                <a:gd name="T2" fmla="*/ 2147483647 w 21"/>
                <a:gd name="T3" fmla="*/ 2147483647 h 33"/>
                <a:gd name="T4" fmla="*/ 0 60000 65536"/>
                <a:gd name="T5" fmla="*/ 0 60000 65536"/>
                <a:gd name="T6" fmla="*/ 0 w 21"/>
                <a:gd name="T7" fmla="*/ 0 h 33"/>
                <a:gd name="T8" fmla="*/ 21 w 21"/>
                <a:gd name="T9" fmla="*/ 33 h 33"/>
              </a:gdLst>
              <a:ahLst/>
              <a:cxnLst>
                <a:cxn ang="T4">
                  <a:pos x="T0" y="T1"/>
                </a:cxn>
                <a:cxn ang="T5">
                  <a:pos x="T2" y="T3"/>
                </a:cxn>
              </a:cxnLst>
              <a:rect l="T6" t="T7" r="T8" b="T9"/>
              <a:pathLst>
                <a:path w="21" h="33">
                  <a:moveTo>
                    <a:pt x="0" y="0"/>
                  </a:moveTo>
                  <a:lnTo>
                    <a:pt x="20" y="32"/>
                  </a:lnTo>
                </a:path>
              </a:pathLst>
            </a:custGeom>
            <a:noFill/>
            <a:ln w="12700" cap="rnd">
              <a:solidFill>
                <a:srgbClr val="000000"/>
              </a:solidFill>
              <a:round/>
              <a:headEnd/>
              <a:tailEnd/>
            </a:ln>
          </p:spPr>
          <p:txBody>
            <a:bodyPr/>
            <a:lstStyle/>
            <a:p>
              <a:endParaRPr lang="ko-KR" altLang="en-US" dirty="0"/>
            </a:p>
          </p:txBody>
        </p:sp>
        <p:sp>
          <p:nvSpPr>
            <p:cNvPr id="218" name="Freeform 148"/>
            <p:cNvSpPr>
              <a:spLocks/>
            </p:cNvSpPr>
            <p:nvPr/>
          </p:nvSpPr>
          <p:spPr bwMode="auto">
            <a:xfrm>
              <a:off x="5076825" y="5619750"/>
              <a:ext cx="180975" cy="57150"/>
            </a:xfrm>
            <a:custGeom>
              <a:avLst/>
              <a:gdLst>
                <a:gd name="T0" fmla="*/ 0 w 117"/>
                <a:gd name="T1" fmla="*/ 2147483647 h 37"/>
                <a:gd name="T2" fmla="*/ 2147483647 w 117"/>
                <a:gd name="T3" fmla="*/ 2147483647 h 37"/>
                <a:gd name="T4" fmla="*/ 2147483647 w 117"/>
                <a:gd name="T5" fmla="*/ 0 h 37"/>
                <a:gd name="T6" fmla="*/ 0 60000 65536"/>
                <a:gd name="T7" fmla="*/ 0 60000 65536"/>
                <a:gd name="T8" fmla="*/ 0 60000 65536"/>
                <a:gd name="T9" fmla="*/ 0 w 117"/>
                <a:gd name="T10" fmla="*/ 0 h 37"/>
                <a:gd name="T11" fmla="*/ 117 w 117"/>
                <a:gd name="T12" fmla="*/ 37 h 37"/>
              </a:gdLst>
              <a:ahLst/>
              <a:cxnLst>
                <a:cxn ang="T6">
                  <a:pos x="T0" y="T1"/>
                </a:cxn>
                <a:cxn ang="T7">
                  <a:pos x="T2" y="T3"/>
                </a:cxn>
                <a:cxn ang="T8">
                  <a:pos x="T4" y="T5"/>
                </a:cxn>
              </a:cxnLst>
              <a:rect l="T9" t="T10" r="T11" b="T12"/>
              <a:pathLst>
                <a:path w="117" h="37">
                  <a:moveTo>
                    <a:pt x="0" y="36"/>
                  </a:moveTo>
                  <a:lnTo>
                    <a:pt x="32" y="8"/>
                  </a:lnTo>
                  <a:lnTo>
                    <a:pt x="116" y="0"/>
                  </a:lnTo>
                </a:path>
              </a:pathLst>
            </a:custGeom>
            <a:noFill/>
            <a:ln w="12700" cap="rnd">
              <a:solidFill>
                <a:srgbClr val="000000"/>
              </a:solidFill>
              <a:round/>
              <a:headEnd/>
              <a:tailEnd/>
            </a:ln>
          </p:spPr>
          <p:txBody>
            <a:bodyPr/>
            <a:lstStyle/>
            <a:p>
              <a:endParaRPr lang="ko-KR" altLang="en-US" dirty="0"/>
            </a:p>
          </p:txBody>
        </p:sp>
        <p:sp>
          <p:nvSpPr>
            <p:cNvPr id="219" name="Freeform 149"/>
            <p:cNvSpPr>
              <a:spLocks/>
            </p:cNvSpPr>
            <p:nvPr/>
          </p:nvSpPr>
          <p:spPr bwMode="auto">
            <a:xfrm>
              <a:off x="5305425" y="5505450"/>
              <a:ext cx="180975" cy="104775"/>
            </a:xfrm>
            <a:custGeom>
              <a:avLst/>
              <a:gdLst>
                <a:gd name="T0" fmla="*/ 0 w 117"/>
                <a:gd name="T1" fmla="*/ 2147483647 h 65"/>
                <a:gd name="T2" fmla="*/ 2147483647 w 117"/>
                <a:gd name="T3" fmla="*/ 0 h 65"/>
                <a:gd name="T4" fmla="*/ 0 60000 65536"/>
                <a:gd name="T5" fmla="*/ 0 60000 65536"/>
                <a:gd name="T6" fmla="*/ 0 w 117"/>
                <a:gd name="T7" fmla="*/ 0 h 65"/>
                <a:gd name="T8" fmla="*/ 117 w 117"/>
                <a:gd name="T9" fmla="*/ 65 h 65"/>
              </a:gdLst>
              <a:ahLst/>
              <a:cxnLst>
                <a:cxn ang="T4">
                  <a:pos x="T0" y="T1"/>
                </a:cxn>
                <a:cxn ang="T5">
                  <a:pos x="T2" y="T3"/>
                </a:cxn>
              </a:cxnLst>
              <a:rect l="T6" t="T7" r="T8" b="T9"/>
              <a:pathLst>
                <a:path w="117" h="65">
                  <a:moveTo>
                    <a:pt x="0" y="64"/>
                  </a:moveTo>
                  <a:lnTo>
                    <a:pt x="116" y="0"/>
                  </a:lnTo>
                </a:path>
              </a:pathLst>
            </a:custGeom>
            <a:noFill/>
            <a:ln w="12700" cap="rnd">
              <a:solidFill>
                <a:srgbClr val="000000"/>
              </a:solidFill>
              <a:round/>
              <a:headEnd/>
              <a:tailEnd/>
            </a:ln>
          </p:spPr>
          <p:txBody>
            <a:bodyPr/>
            <a:lstStyle/>
            <a:p>
              <a:endParaRPr lang="ko-KR" altLang="en-US" dirty="0"/>
            </a:p>
          </p:txBody>
        </p:sp>
        <p:sp>
          <p:nvSpPr>
            <p:cNvPr id="220" name="Freeform 150"/>
            <p:cNvSpPr>
              <a:spLocks/>
            </p:cNvSpPr>
            <p:nvPr/>
          </p:nvSpPr>
          <p:spPr bwMode="auto">
            <a:xfrm>
              <a:off x="5524500" y="5419725"/>
              <a:ext cx="66675" cy="47625"/>
            </a:xfrm>
            <a:custGeom>
              <a:avLst/>
              <a:gdLst>
                <a:gd name="T0" fmla="*/ 0 w 41"/>
                <a:gd name="T1" fmla="*/ 2147483647 h 29"/>
                <a:gd name="T2" fmla="*/ 2147483647 w 41"/>
                <a:gd name="T3" fmla="*/ 0 h 29"/>
                <a:gd name="T4" fmla="*/ 0 60000 65536"/>
                <a:gd name="T5" fmla="*/ 0 60000 65536"/>
                <a:gd name="T6" fmla="*/ 0 w 41"/>
                <a:gd name="T7" fmla="*/ 0 h 29"/>
                <a:gd name="T8" fmla="*/ 41 w 41"/>
                <a:gd name="T9" fmla="*/ 29 h 29"/>
              </a:gdLst>
              <a:ahLst/>
              <a:cxnLst>
                <a:cxn ang="T4">
                  <a:pos x="T0" y="T1"/>
                </a:cxn>
                <a:cxn ang="T5">
                  <a:pos x="T2" y="T3"/>
                </a:cxn>
              </a:cxnLst>
              <a:rect l="T6" t="T7" r="T8" b="T9"/>
              <a:pathLst>
                <a:path w="41" h="29">
                  <a:moveTo>
                    <a:pt x="0" y="28"/>
                  </a:moveTo>
                  <a:lnTo>
                    <a:pt x="40" y="0"/>
                  </a:lnTo>
                </a:path>
              </a:pathLst>
            </a:custGeom>
            <a:noFill/>
            <a:ln w="12700" cap="rnd">
              <a:solidFill>
                <a:srgbClr val="000000"/>
              </a:solidFill>
              <a:round/>
              <a:headEnd/>
              <a:tailEnd/>
            </a:ln>
          </p:spPr>
          <p:txBody>
            <a:bodyPr/>
            <a:lstStyle/>
            <a:p>
              <a:endParaRPr lang="ko-KR" altLang="en-US" dirty="0"/>
            </a:p>
          </p:txBody>
        </p:sp>
        <p:sp>
          <p:nvSpPr>
            <p:cNvPr id="221" name="Freeform 151"/>
            <p:cNvSpPr>
              <a:spLocks/>
            </p:cNvSpPr>
            <p:nvPr/>
          </p:nvSpPr>
          <p:spPr bwMode="auto">
            <a:xfrm>
              <a:off x="5638800" y="5410200"/>
              <a:ext cx="38100" cy="9525"/>
            </a:xfrm>
            <a:custGeom>
              <a:avLst/>
              <a:gdLst>
                <a:gd name="T0" fmla="*/ 0 w 25"/>
                <a:gd name="T1" fmla="*/ 2147483647 h 5"/>
                <a:gd name="T2" fmla="*/ 2147483647 w 25"/>
                <a:gd name="T3" fmla="*/ 0 h 5"/>
                <a:gd name="T4" fmla="*/ 0 60000 65536"/>
                <a:gd name="T5" fmla="*/ 0 60000 65536"/>
                <a:gd name="T6" fmla="*/ 0 w 25"/>
                <a:gd name="T7" fmla="*/ 0 h 5"/>
                <a:gd name="T8" fmla="*/ 25 w 25"/>
                <a:gd name="T9" fmla="*/ 5 h 5"/>
              </a:gdLst>
              <a:ahLst/>
              <a:cxnLst>
                <a:cxn ang="T4">
                  <a:pos x="T0" y="T1"/>
                </a:cxn>
                <a:cxn ang="T5">
                  <a:pos x="T2" y="T3"/>
                </a:cxn>
              </a:cxnLst>
              <a:rect l="T6" t="T7" r="T8" b="T9"/>
              <a:pathLst>
                <a:path w="25" h="5">
                  <a:moveTo>
                    <a:pt x="0" y="4"/>
                  </a:moveTo>
                  <a:lnTo>
                    <a:pt x="24" y="0"/>
                  </a:lnTo>
                </a:path>
              </a:pathLst>
            </a:custGeom>
            <a:noFill/>
            <a:ln w="12700" cap="rnd">
              <a:solidFill>
                <a:srgbClr val="000000"/>
              </a:solidFill>
              <a:round/>
              <a:headEnd/>
              <a:tailEnd/>
            </a:ln>
          </p:spPr>
          <p:txBody>
            <a:bodyPr/>
            <a:lstStyle/>
            <a:p>
              <a:endParaRPr lang="ko-KR" altLang="en-US" dirty="0"/>
            </a:p>
          </p:txBody>
        </p:sp>
        <p:sp>
          <p:nvSpPr>
            <p:cNvPr id="222" name="Freeform 152"/>
            <p:cNvSpPr>
              <a:spLocks/>
            </p:cNvSpPr>
            <p:nvPr/>
          </p:nvSpPr>
          <p:spPr bwMode="auto">
            <a:xfrm>
              <a:off x="5610225" y="5219700"/>
              <a:ext cx="66675" cy="171450"/>
            </a:xfrm>
            <a:custGeom>
              <a:avLst/>
              <a:gdLst>
                <a:gd name="T0" fmla="*/ 2147483647 w 45"/>
                <a:gd name="T1" fmla="*/ 0 h 105"/>
                <a:gd name="T2" fmla="*/ 0 w 45"/>
                <a:gd name="T3" fmla="*/ 2147483647 h 105"/>
                <a:gd name="T4" fmla="*/ 2147483647 w 45"/>
                <a:gd name="T5" fmla="*/ 2147483647 h 105"/>
                <a:gd name="T6" fmla="*/ 0 60000 65536"/>
                <a:gd name="T7" fmla="*/ 0 60000 65536"/>
                <a:gd name="T8" fmla="*/ 0 60000 65536"/>
                <a:gd name="T9" fmla="*/ 0 w 45"/>
                <a:gd name="T10" fmla="*/ 0 h 105"/>
                <a:gd name="T11" fmla="*/ 45 w 45"/>
                <a:gd name="T12" fmla="*/ 105 h 105"/>
              </a:gdLst>
              <a:ahLst/>
              <a:cxnLst>
                <a:cxn ang="T6">
                  <a:pos x="T0" y="T1"/>
                </a:cxn>
                <a:cxn ang="T7">
                  <a:pos x="T2" y="T3"/>
                </a:cxn>
                <a:cxn ang="T8">
                  <a:pos x="T4" y="T5"/>
                </a:cxn>
              </a:cxnLst>
              <a:rect l="T9" t="T10" r="T11" b="T12"/>
              <a:pathLst>
                <a:path w="45" h="105">
                  <a:moveTo>
                    <a:pt x="16" y="0"/>
                  </a:moveTo>
                  <a:lnTo>
                    <a:pt x="0" y="28"/>
                  </a:lnTo>
                  <a:lnTo>
                    <a:pt x="44" y="104"/>
                  </a:lnTo>
                </a:path>
              </a:pathLst>
            </a:custGeom>
            <a:noFill/>
            <a:ln w="12700" cap="rnd">
              <a:solidFill>
                <a:srgbClr val="000000"/>
              </a:solidFill>
              <a:round/>
              <a:headEnd/>
              <a:tailEnd/>
            </a:ln>
          </p:spPr>
          <p:txBody>
            <a:bodyPr/>
            <a:lstStyle/>
            <a:p>
              <a:endParaRPr lang="ko-KR" altLang="en-US" dirty="0"/>
            </a:p>
          </p:txBody>
        </p:sp>
        <p:sp>
          <p:nvSpPr>
            <p:cNvPr id="223" name="Freeform 153"/>
            <p:cNvSpPr>
              <a:spLocks/>
            </p:cNvSpPr>
            <p:nvPr/>
          </p:nvSpPr>
          <p:spPr bwMode="auto">
            <a:xfrm>
              <a:off x="5676900" y="5219700"/>
              <a:ext cx="19050" cy="161925"/>
            </a:xfrm>
            <a:custGeom>
              <a:avLst/>
              <a:gdLst>
                <a:gd name="T0" fmla="*/ 0 w 17"/>
                <a:gd name="T1" fmla="*/ 0 h 97"/>
                <a:gd name="T2" fmla="*/ 2147483647 w 17"/>
                <a:gd name="T3" fmla="*/ 2147483647 h 97"/>
                <a:gd name="T4" fmla="*/ 2147483647 w 17"/>
                <a:gd name="T5" fmla="*/ 2147483647 h 97"/>
                <a:gd name="T6" fmla="*/ 0 60000 65536"/>
                <a:gd name="T7" fmla="*/ 0 60000 65536"/>
                <a:gd name="T8" fmla="*/ 0 60000 65536"/>
                <a:gd name="T9" fmla="*/ 0 w 17"/>
                <a:gd name="T10" fmla="*/ 0 h 97"/>
                <a:gd name="T11" fmla="*/ 17 w 17"/>
                <a:gd name="T12" fmla="*/ 97 h 97"/>
              </a:gdLst>
              <a:ahLst/>
              <a:cxnLst>
                <a:cxn ang="T6">
                  <a:pos x="T0" y="T1"/>
                </a:cxn>
                <a:cxn ang="T7">
                  <a:pos x="T2" y="T3"/>
                </a:cxn>
                <a:cxn ang="T8">
                  <a:pos x="T4" y="T5"/>
                </a:cxn>
              </a:cxnLst>
              <a:rect l="T9" t="T10" r="T11" b="T12"/>
              <a:pathLst>
                <a:path w="17" h="97">
                  <a:moveTo>
                    <a:pt x="0" y="0"/>
                  </a:moveTo>
                  <a:lnTo>
                    <a:pt x="16" y="28"/>
                  </a:lnTo>
                  <a:lnTo>
                    <a:pt x="16" y="96"/>
                  </a:lnTo>
                </a:path>
              </a:pathLst>
            </a:custGeom>
            <a:noFill/>
            <a:ln w="12700" cap="rnd">
              <a:solidFill>
                <a:srgbClr val="000000"/>
              </a:solidFill>
              <a:round/>
              <a:headEnd/>
              <a:tailEnd/>
            </a:ln>
          </p:spPr>
          <p:txBody>
            <a:bodyPr/>
            <a:lstStyle/>
            <a:p>
              <a:endParaRPr lang="ko-KR" altLang="en-US" dirty="0"/>
            </a:p>
          </p:txBody>
        </p:sp>
        <p:sp>
          <p:nvSpPr>
            <p:cNvPr id="224" name="Freeform 154"/>
            <p:cNvSpPr>
              <a:spLocks/>
            </p:cNvSpPr>
            <p:nvPr/>
          </p:nvSpPr>
          <p:spPr bwMode="auto">
            <a:xfrm>
              <a:off x="5676900" y="5210175"/>
              <a:ext cx="152400" cy="19050"/>
            </a:xfrm>
            <a:custGeom>
              <a:avLst/>
              <a:gdLst>
                <a:gd name="T0" fmla="*/ 0 w 93"/>
                <a:gd name="T1" fmla="*/ 0 h 9"/>
                <a:gd name="T2" fmla="*/ 2147483647 w 93"/>
                <a:gd name="T3" fmla="*/ 2147483647 h 9"/>
                <a:gd name="T4" fmla="*/ 0 60000 65536"/>
                <a:gd name="T5" fmla="*/ 0 60000 65536"/>
                <a:gd name="T6" fmla="*/ 0 w 93"/>
                <a:gd name="T7" fmla="*/ 0 h 9"/>
                <a:gd name="T8" fmla="*/ 93 w 93"/>
                <a:gd name="T9" fmla="*/ 9 h 9"/>
              </a:gdLst>
              <a:ahLst/>
              <a:cxnLst>
                <a:cxn ang="T4">
                  <a:pos x="T0" y="T1"/>
                </a:cxn>
                <a:cxn ang="T5">
                  <a:pos x="T2" y="T3"/>
                </a:cxn>
              </a:cxnLst>
              <a:rect l="T6" t="T7" r="T8" b="T9"/>
              <a:pathLst>
                <a:path w="93" h="9">
                  <a:moveTo>
                    <a:pt x="0" y="0"/>
                  </a:moveTo>
                  <a:lnTo>
                    <a:pt x="92" y="8"/>
                  </a:lnTo>
                </a:path>
              </a:pathLst>
            </a:custGeom>
            <a:noFill/>
            <a:ln w="12700" cap="rnd">
              <a:solidFill>
                <a:srgbClr val="000000"/>
              </a:solidFill>
              <a:round/>
              <a:headEnd/>
              <a:tailEnd/>
            </a:ln>
          </p:spPr>
          <p:txBody>
            <a:bodyPr/>
            <a:lstStyle/>
            <a:p>
              <a:endParaRPr lang="ko-KR" altLang="en-US" dirty="0"/>
            </a:p>
          </p:txBody>
        </p:sp>
        <p:sp>
          <p:nvSpPr>
            <p:cNvPr id="225" name="Freeform 155"/>
            <p:cNvSpPr>
              <a:spLocks/>
            </p:cNvSpPr>
            <p:nvPr/>
          </p:nvSpPr>
          <p:spPr bwMode="auto">
            <a:xfrm>
              <a:off x="5876925" y="5229225"/>
              <a:ext cx="190500" cy="95250"/>
            </a:xfrm>
            <a:custGeom>
              <a:avLst/>
              <a:gdLst>
                <a:gd name="T0" fmla="*/ 0 w 121"/>
                <a:gd name="T1" fmla="*/ 0 h 57"/>
                <a:gd name="T2" fmla="*/ 2147483647 w 121"/>
                <a:gd name="T3" fmla="*/ 2147483647 h 57"/>
                <a:gd name="T4" fmla="*/ 0 60000 65536"/>
                <a:gd name="T5" fmla="*/ 0 60000 65536"/>
                <a:gd name="T6" fmla="*/ 0 w 121"/>
                <a:gd name="T7" fmla="*/ 0 h 57"/>
                <a:gd name="T8" fmla="*/ 121 w 121"/>
                <a:gd name="T9" fmla="*/ 57 h 57"/>
              </a:gdLst>
              <a:ahLst/>
              <a:cxnLst>
                <a:cxn ang="T4">
                  <a:pos x="T0" y="T1"/>
                </a:cxn>
                <a:cxn ang="T5">
                  <a:pos x="T2" y="T3"/>
                </a:cxn>
              </a:cxnLst>
              <a:rect l="T6" t="T7" r="T8" b="T9"/>
              <a:pathLst>
                <a:path w="121" h="57">
                  <a:moveTo>
                    <a:pt x="0" y="0"/>
                  </a:moveTo>
                  <a:lnTo>
                    <a:pt x="120" y="56"/>
                  </a:lnTo>
                </a:path>
              </a:pathLst>
            </a:custGeom>
            <a:noFill/>
            <a:ln w="12700" cap="rnd">
              <a:solidFill>
                <a:srgbClr val="000000"/>
              </a:solidFill>
              <a:round/>
              <a:headEnd/>
              <a:tailEnd/>
            </a:ln>
          </p:spPr>
          <p:txBody>
            <a:bodyPr/>
            <a:lstStyle/>
            <a:p>
              <a:endParaRPr lang="ko-KR" altLang="en-US" dirty="0"/>
            </a:p>
          </p:txBody>
        </p:sp>
        <p:sp>
          <p:nvSpPr>
            <p:cNvPr id="226" name="Freeform 156"/>
            <p:cNvSpPr>
              <a:spLocks/>
            </p:cNvSpPr>
            <p:nvPr/>
          </p:nvSpPr>
          <p:spPr bwMode="auto">
            <a:xfrm>
              <a:off x="6086475" y="5191125"/>
              <a:ext cx="28575" cy="85725"/>
            </a:xfrm>
            <a:custGeom>
              <a:avLst/>
              <a:gdLst>
                <a:gd name="T0" fmla="*/ 0 w 17"/>
                <a:gd name="T1" fmla="*/ 2147483647 h 53"/>
                <a:gd name="T2" fmla="*/ 2147483647 w 17"/>
                <a:gd name="T3" fmla="*/ 0 h 53"/>
                <a:gd name="T4" fmla="*/ 0 60000 65536"/>
                <a:gd name="T5" fmla="*/ 0 60000 65536"/>
                <a:gd name="T6" fmla="*/ 0 w 17"/>
                <a:gd name="T7" fmla="*/ 0 h 53"/>
                <a:gd name="T8" fmla="*/ 17 w 17"/>
                <a:gd name="T9" fmla="*/ 53 h 53"/>
              </a:gdLst>
              <a:ahLst/>
              <a:cxnLst>
                <a:cxn ang="T4">
                  <a:pos x="T0" y="T1"/>
                </a:cxn>
                <a:cxn ang="T5">
                  <a:pos x="T2" y="T3"/>
                </a:cxn>
              </a:cxnLst>
              <a:rect l="T6" t="T7" r="T8" b="T9"/>
              <a:pathLst>
                <a:path w="17" h="53">
                  <a:moveTo>
                    <a:pt x="0" y="52"/>
                  </a:moveTo>
                  <a:lnTo>
                    <a:pt x="16" y="0"/>
                  </a:lnTo>
                </a:path>
              </a:pathLst>
            </a:custGeom>
            <a:noFill/>
            <a:ln w="12700" cap="rnd">
              <a:solidFill>
                <a:srgbClr val="000000"/>
              </a:solidFill>
              <a:round/>
              <a:headEnd/>
              <a:tailEnd/>
            </a:ln>
          </p:spPr>
          <p:txBody>
            <a:bodyPr/>
            <a:lstStyle/>
            <a:p>
              <a:endParaRPr lang="ko-KR" altLang="en-US" dirty="0"/>
            </a:p>
          </p:txBody>
        </p:sp>
        <p:sp>
          <p:nvSpPr>
            <p:cNvPr id="227" name="Freeform 157"/>
            <p:cNvSpPr>
              <a:spLocks/>
            </p:cNvSpPr>
            <p:nvPr/>
          </p:nvSpPr>
          <p:spPr bwMode="auto">
            <a:xfrm>
              <a:off x="6153150" y="5162550"/>
              <a:ext cx="323850" cy="47625"/>
            </a:xfrm>
            <a:custGeom>
              <a:avLst/>
              <a:gdLst>
                <a:gd name="T0" fmla="*/ 0 w 205"/>
                <a:gd name="T1" fmla="*/ 2147483647 h 29"/>
                <a:gd name="T2" fmla="*/ 2147483647 w 205"/>
                <a:gd name="T3" fmla="*/ 0 h 29"/>
                <a:gd name="T4" fmla="*/ 2147483647 w 205"/>
                <a:gd name="T5" fmla="*/ 2147483647 h 29"/>
                <a:gd name="T6" fmla="*/ 0 60000 65536"/>
                <a:gd name="T7" fmla="*/ 0 60000 65536"/>
                <a:gd name="T8" fmla="*/ 0 60000 65536"/>
                <a:gd name="T9" fmla="*/ 0 w 205"/>
                <a:gd name="T10" fmla="*/ 0 h 29"/>
                <a:gd name="T11" fmla="*/ 205 w 205"/>
                <a:gd name="T12" fmla="*/ 29 h 29"/>
              </a:gdLst>
              <a:ahLst/>
              <a:cxnLst>
                <a:cxn ang="T6">
                  <a:pos x="T0" y="T1"/>
                </a:cxn>
                <a:cxn ang="T7">
                  <a:pos x="T2" y="T3"/>
                </a:cxn>
                <a:cxn ang="T8">
                  <a:pos x="T4" y="T5"/>
                </a:cxn>
              </a:cxnLst>
              <a:rect l="T9" t="T10" r="T11" b="T12"/>
              <a:pathLst>
                <a:path w="205" h="29">
                  <a:moveTo>
                    <a:pt x="0" y="4"/>
                  </a:moveTo>
                  <a:lnTo>
                    <a:pt x="108" y="0"/>
                  </a:lnTo>
                  <a:lnTo>
                    <a:pt x="204" y="28"/>
                  </a:lnTo>
                </a:path>
              </a:pathLst>
            </a:custGeom>
            <a:noFill/>
            <a:ln w="12700" cap="rnd">
              <a:solidFill>
                <a:srgbClr val="000000"/>
              </a:solidFill>
              <a:round/>
              <a:headEnd/>
              <a:tailEnd/>
            </a:ln>
          </p:spPr>
          <p:txBody>
            <a:bodyPr/>
            <a:lstStyle/>
            <a:p>
              <a:endParaRPr lang="ko-KR" altLang="en-US" dirty="0"/>
            </a:p>
          </p:txBody>
        </p:sp>
        <p:sp>
          <p:nvSpPr>
            <p:cNvPr id="228" name="Freeform 158"/>
            <p:cNvSpPr>
              <a:spLocks/>
            </p:cNvSpPr>
            <p:nvPr/>
          </p:nvSpPr>
          <p:spPr bwMode="auto">
            <a:xfrm>
              <a:off x="6124575" y="4762500"/>
              <a:ext cx="9525" cy="381000"/>
            </a:xfrm>
            <a:custGeom>
              <a:avLst/>
              <a:gdLst>
                <a:gd name="T0" fmla="*/ 2147483647 w 5"/>
                <a:gd name="T1" fmla="*/ 0 h 241"/>
                <a:gd name="T2" fmla="*/ 0 w 5"/>
                <a:gd name="T3" fmla="*/ 2147483647 h 241"/>
                <a:gd name="T4" fmla="*/ 0 60000 65536"/>
                <a:gd name="T5" fmla="*/ 0 60000 65536"/>
                <a:gd name="T6" fmla="*/ 0 w 5"/>
                <a:gd name="T7" fmla="*/ 0 h 241"/>
                <a:gd name="T8" fmla="*/ 5 w 5"/>
                <a:gd name="T9" fmla="*/ 241 h 241"/>
              </a:gdLst>
              <a:ahLst/>
              <a:cxnLst>
                <a:cxn ang="T4">
                  <a:pos x="T0" y="T1"/>
                </a:cxn>
                <a:cxn ang="T5">
                  <a:pos x="T2" y="T3"/>
                </a:cxn>
              </a:cxnLst>
              <a:rect l="T6" t="T7" r="T8" b="T9"/>
              <a:pathLst>
                <a:path w="5" h="241">
                  <a:moveTo>
                    <a:pt x="4" y="0"/>
                  </a:moveTo>
                  <a:lnTo>
                    <a:pt x="0" y="240"/>
                  </a:lnTo>
                </a:path>
              </a:pathLst>
            </a:custGeom>
            <a:noFill/>
            <a:ln w="12700" cap="rnd">
              <a:solidFill>
                <a:srgbClr val="000000"/>
              </a:solidFill>
              <a:round/>
              <a:headEnd/>
              <a:tailEnd/>
            </a:ln>
          </p:spPr>
          <p:txBody>
            <a:bodyPr/>
            <a:lstStyle/>
            <a:p>
              <a:endParaRPr lang="ko-KR" altLang="en-US" dirty="0"/>
            </a:p>
          </p:txBody>
        </p:sp>
        <p:sp>
          <p:nvSpPr>
            <p:cNvPr id="229" name="Freeform 159"/>
            <p:cNvSpPr>
              <a:spLocks/>
            </p:cNvSpPr>
            <p:nvPr/>
          </p:nvSpPr>
          <p:spPr bwMode="auto">
            <a:xfrm>
              <a:off x="6029325" y="4676775"/>
              <a:ext cx="85725" cy="57150"/>
            </a:xfrm>
            <a:custGeom>
              <a:avLst/>
              <a:gdLst>
                <a:gd name="T0" fmla="*/ 0 w 57"/>
                <a:gd name="T1" fmla="*/ 0 h 33"/>
                <a:gd name="T2" fmla="*/ 2147483647 w 57"/>
                <a:gd name="T3" fmla="*/ 2147483647 h 33"/>
                <a:gd name="T4" fmla="*/ 0 60000 65536"/>
                <a:gd name="T5" fmla="*/ 0 60000 65536"/>
                <a:gd name="T6" fmla="*/ 0 w 57"/>
                <a:gd name="T7" fmla="*/ 0 h 33"/>
                <a:gd name="T8" fmla="*/ 57 w 57"/>
                <a:gd name="T9" fmla="*/ 33 h 33"/>
              </a:gdLst>
              <a:ahLst/>
              <a:cxnLst>
                <a:cxn ang="T4">
                  <a:pos x="T0" y="T1"/>
                </a:cxn>
                <a:cxn ang="T5">
                  <a:pos x="T2" y="T3"/>
                </a:cxn>
              </a:cxnLst>
              <a:rect l="T6" t="T7" r="T8" b="T9"/>
              <a:pathLst>
                <a:path w="57" h="33">
                  <a:moveTo>
                    <a:pt x="0" y="0"/>
                  </a:moveTo>
                  <a:lnTo>
                    <a:pt x="56" y="32"/>
                  </a:lnTo>
                </a:path>
              </a:pathLst>
            </a:custGeom>
            <a:noFill/>
            <a:ln w="12700" cap="rnd">
              <a:solidFill>
                <a:srgbClr val="000000"/>
              </a:solidFill>
              <a:round/>
              <a:headEnd/>
              <a:tailEnd/>
            </a:ln>
          </p:spPr>
          <p:txBody>
            <a:bodyPr/>
            <a:lstStyle/>
            <a:p>
              <a:endParaRPr lang="ko-KR" altLang="en-US" dirty="0"/>
            </a:p>
          </p:txBody>
        </p:sp>
        <p:sp>
          <p:nvSpPr>
            <p:cNvPr id="230" name="Freeform 160"/>
            <p:cNvSpPr>
              <a:spLocks/>
            </p:cNvSpPr>
            <p:nvPr/>
          </p:nvSpPr>
          <p:spPr bwMode="auto">
            <a:xfrm>
              <a:off x="6153150" y="4743450"/>
              <a:ext cx="133350" cy="95250"/>
            </a:xfrm>
            <a:custGeom>
              <a:avLst/>
              <a:gdLst>
                <a:gd name="T0" fmla="*/ 0 w 85"/>
                <a:gd name="T1" fmla="*/ 0 h 57"/>
                <a:gd name="T2" fmla="*/ 2147483647 w 85"/>
                <a:gd name="T3" fmla="*/ 2147483647 h 57"/>
                <a:gd name="T4" fmla="*/ 0 60000 65536"/>
                <a:gd name="T5" fmla="*/ 0 60000 65536"/>
                <a:gd name="T6" fmla="*/ 0 w 85"/>
                <a:gd name="T7" fmla="*/ 0 h 57"/>
                <a:gd name="T8" fmla="*/ 85 w 85"/>
                <a:gd name="T9" fmla="*/ 57 h 57"/>
              </a:gdLst>
              <a:ahLst/>
              <a:cxnLst>
                <a:cxn ang="T4">
                  <a:pos x="T0" y="T1"/>
                </a:cxn>
                <a:cxn ang="T5">
                  <a:pos x="T2" y="T3"/>
                </a:cxn>
              </a:cxnLst>
              <a:rect l="T6" t="T7" r="T8" b="T9"/>
              <a:pathLst>
                <a:path w="85" h="57">
                  <a:moveTo>
                    <a:pt x="0" y="0"/>
                  </a:moveTo>
                  <a:lnTo>
                    <a:pt x="84" y="56"/>
                  </a:lnTo>
                </a:path>
              </a:pathLst>
            </a:custGeom>
            <a:noFill/>
            <a:ln w="12700" cap="rnd">
              <a:solidFill>
                <a:srgbClr val="000000"/>
              </a:solidFill>
              <a:round/>
              <a:headEnd/>
              <a:tailEnd/>
            </a:ln>
          </p:spPr>
          <p:txBody>
            <a:bodyPr/>
            <a:lstStyle/>
            <a:p>
              <a:endParaRPr lang="ko-KR" altLang="en-US" dirty="0"/>
            </a:p>
          </p:txBody>
        </p:sp>
        <p:sp>
          <p:nvSpPr>
            <p:cNvPr id="231" name="Oval 161"/>
            <p:cNvSpPr>
              <a:spLocks noChangeArrowheads="1"/>
            </p:cNvSpPr>
            <p:nvPr/>
          </p:nvSpPr>
          <p:spPr bwMode="auto">
            <a:xfrm>
              <a:off x="6505575" y="4800600"/>
              <a:ext cx="38100" cy="47625"/>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232" name="Freeform 162"/>
            <p:cNvSpPr>
              <a:spLocks/>
            </p:cNvSpPr>
            <p:nvPr/>
          </p:nvSpPr>
          <p:spPr bwMode="auto">
            <a:xfrm>
              <a:off x="6534150" y="4857750"/>
              <a:ext cx="28575" cy="190500"/>
            </a:xfrm>
            <a:custGeom>
              <a:avLst/>
              <a:gdLst>
                <a:gd name="T0" fmla="*/ 0 w 21"/>
                <a:gd name="T1" fmla="*/ 0 h 121"/>
                <a:gd name="T2" fmla="*/ 2147483647 w 21"/>
                <a:gd name="T3" fmla="*/ 2147483647 h 121"/>
                <a:gd name="T4" fmla="*/ 0 60000 65536"/>
                <a:gd name="T5" fmla="*/ 0 60000 65536"/>
                <a:gd name="T6" fmla="*/ 0 w 21"/>
                <a:gd name="T7" fmla="*/ 0 h 121"/>
                <a:gd name="T8" fmla="*/ 21 w 21"/>
                <a:gd name="T9" fmla="*/ 121 h 121"/>
              </a:gdLst>
              <a:ahLst/>
              <a:cxnLst>
                <a:cxn ang="T4">
                  <a:pos x="T0" y="T1"/>
                </a:cxn>
                <a:cxn ang="T5">
                  <a:pos x="T2" y="T3"/>
                </a:cxn>
              </a:cxnLst>
              <a:rect l="T6" t="T7" r="T8" b="T9"/>
              <a:pathLst>
                <a:path w="21" h="121">
                  <a:moveTo>
                    <a:pt x="0" y="0"/>
                  </a:moveTo>
                  <a:lnTo>
                    <a:pt x="20" y="120"/>
                  </a:lnTo>
                </a:path>
              </a:pathLst>
            </a:custGeom>
            <a:noFill/>
            <a:ln w="12700" cap="rnd">
              <a:solidFill>
                <a:srgbClr val="000000"/>
              </a:solidFill>
              <a:round/>
              <a:headEnd/>
              <a:tailEnd/>
            </a:ln>
          </p:spPr>
          <p:txBody>
            <a:bodyPr/>
            <a:lstStyle/>
            <a:p>
              <a:endParaRPr lang="ko-KR" altLang="en-US" dirty="0"/>
            </a:p>
          </p:txBody>
        </p:sp>
        <p:sp>
          <p:nvSpPr>
            <p:cNvPr id="233" name="Freeform 163"/>
            <p:cNvSpPr>
              <a:spLocks/>
            </p:cNvSpPr>
            <p:nvPr/>
          </p:nvSpPr>
          <p:spPr bwMode="auto">
            <a:xfrm>
              <a:off x="6515100" y="5105400"/>
              <a:ext cx="47625" cy="85725"/>
            </a:xfrm>
            <a:custGeom>
              <a:avLst/>
              <a:gdLst>
                <a:gd name="T0" fmla="*/ 2147483647 w 29"/>
                <a:gd name="T1" fmla="*/ 0 h 57"/>
                <a:gd name="T2" fmla="*/ 0 w 29"/>
                <a:gd name="T3" fmla="*/ 2147483647 h 57"/>
                <a:gd name="T4" fmla="*/ 0 60000 65536"/>
                <a:gd name="T5" fmla="*/ 0 60000 65536"/>
                <a:gd name="T6" fmla="*/ 0 w 29"/>
                <a:gd name="T7" fmla="*/ 0 h 57"/>
                <a:gd name="T8" fmla="*/ 29 w 29"/>
                <a:gd name="T9" fmla="*/ 57 h 57"/>
              </a:gdLst>
              <a:ahLst/>
              <a:cxnLst>
                <a:cxn ang="T4">
                  <a:pos x="T0" y="T1"/>
                </a:cxn>
                <a:cxn ang="T5">
                  <a:pos x="T2" y="T3"/>
                </a:cxn>
              </a:cxnLst>
              <a:rect l="T6" t="T7" r="T8" b="T9"/>
              <a:pathLst>
                <a:path w="29" h="57">
                  <a:moveTo>
                    <a:pt x="28" y="0"/>
                  </a:moveTo>
                  <a:lnTo>
                    <a:pt x="0" y="56"/>
                  </a:lnTo>
                </a:path>
              </a:pathLst>
            </a:custGeom>
            <a:noFill/>
            <a:ln w="12700" cap="rnd">
              <a:solidFill>
                <a:srgbClr val="000000"/>
              </a:solidFill>
              <a:round/>
              <a:headEnd/>
              <a:tailEnd/>
            </a:ln>
          </p:spPr>
          <p:txBody>
            <a:bodyPr/>
            <a:lstStyle/>
            <a:p>
              <a:endParaRPr lang="ko-KR" altLang="en-US" dirty="0"/>
            </a:p>
          </p:txBody>
        </p:sp>
        <p:sp>
          <p:nvSpPr>
            <p:cNvPr id="234" name="Freeform 164"/>
            <p:cNvSpPr>
              <a:spLocks/>
            </p:cNvSpPr>
            <p:nvPr/>
          </p:nvSpPr>
          <p:spPr bwMode="auto">
            <a:xfrm>
              <a:off x="5476875" y="5200650"/>
              <a:ext cx="152400" cy="9525"/>
            </a:xfrm>
            <a:custGeom>
              <a:avLst/>
              <a:gdLst>
                <a:gd name="T0" fmla="*/ 2147483647 w 97"/>
                <a:gd name="T1" fmla="*/ 0 h 1"/>
                <a:gd name="T2" fmla="*/ 0 w 97"/>
                <a:gd name="T3" fmla="*/ 0 h 1"/>
                <a:gd name="T4" fmla="*/ 0 60000 65536"/>
                <a:gd name="T5" fmla="*/ 0 60000 65536"/>
                <a:gd name="T6" fmla="*/ 0 w 97"/>
                <a:gd name="T7" fmla="*/ 0 h 1"/>
                <a:gd name="T8" fmla="*/ 97 w 97"/>
                <a:gd name="T9" fmla="*/ 1 h 1"/>
              </a:gdLst>
              <a:ahLst/>
              <a:cxnLst>
                <a:cxn ang="T4">
                  <a:pos x="T0" y="T1"/>
                </a:cxn>
                <a:cxn ang="T5">
                  <a:pos x="T2" y="T3"/>
                </a:cxn>
              </a:cxnLst>
              <a:rect l="T6" t="T7" r="T8" b="T9"/>
              <a:pathLst>
                <a:path w="97" h="1">
                  <a:moveTo>
                    <a:pt x="96" y="0"/>
                  </a:moveTo>
                  <a:lnTo>
                    <a:pt x="0" y="0"/>
                  </a:lnTo>
                </a:path>
              </a:pathLst>
            </a:custGeom>
            <a:noFill/>
            <a:ln w="12700" cap="rnd">
              <a:solidFill>
                <a:srgbClr val="000000"/>
              </a:solidFill>
              <a:round/>
              <a:headEnd/>
              <a:tailEnd/>
            </a:ln>
          </p:spPr>
          <p:txBody>
            <a:bodyPr/>
            <a:lstStyle/>
            <a:p>
              <a:endParaRPr lang="ko-KR" altLang="en-US" dirty="0"/>
            </a:p>
          </p:txBody>
        </p:sp>
        <p:sp>
          <p:nvSpPr>
            <p:cNvPr id="235" name="Freeform 165"/>
            <p:cNvSpPr>
              <a:spLocks/>
            </p:cNvSpPr>
            <p:nvPr/>
          </p:nvSpPr>
          <p:spPr bwMode="auto">
            <a:xfrm>
              <a:off x="5334000" y="5219700"/>
              <a:ext cx="114300" cy="66675"/>
            </a:xfrm>
            <a:custGeom>
              <a:avLst/>
              <a:gdLst>
                <a:gd name="T0" fmla="*/ 2147483647 w 73"/>
                <a:gd name="T1" fmla="*/ 0 h 41"/>
                <a:gd name="T2" fmla="*/ 0 w 73"/>
                <a:gd name="T3" fmla="*/ 2147483647 h 41"/>
                <a:gd name="T4" fmla="*/ 0 60000 65536"/>
                <a:gd name="T5" fmla="*/ 0 60000 65536"/>
                <a:gd name="T6" fmla="*/ 0 w 73"/>
                <a:gd name="T7" fmla="*/ 0 h 41"/>
                <a:gd name="T8" fmla="*/ 73 w 73"/>
                <a:gd name="T9" fmla="*/ 41 h 41"/>
              </a:gdLst>
              <a:ahLst/>
              <a:cxnLst>
                <a:cxn ang="T4">
                  <a:pos x="T0" y="T1"/>
                </a:cxn>
                <a:cxn ang="T5">
                  <a:pos x="T2" y="T3"/>
                </a:cxn>
              </a:cxnLst>
              <a:rect l="T6" t="T7" r="T8" b="T9"/>
              <a:pathLst>
                <a:path w="73" h="41">
                  <a:moveTo>
                    <a:pt x="72" y="0"/>
                  </a:moveTo>
                  <a:lnTo>
                    <a:pt x="0" y="40"/>
                  </a:lnTo>
                </a:path>
              </a:pathLst>
            </a:custGeom>
            <a:noFill/>
            <a:ln w="12700" cap="rnd">
              <a:solidFill>
                <a:srgbClr val="000000"/>
              </a:solidFill>
              <a:round/>
              <a:headEnd/>
              <a:tailEnd/>
            </a:ln>
          </p:spPr>
          <p:txBody>
            <a:bodyPr/>
            <a:lstStyle/>
            <a:p>
              <a:endParaRPr lang="ko-KR" altLang="en-US" dirty="0"/>
            </a:p>
          </p:txBody>
        </p:sp>
        <p:sp>
          <p:nvSpPr>
            <p:cNvPr id="236" name="Freeform 166"/>
            <p:cNvSpPr>
              <a:spLocks/>
            </p:cNvSpPr>
            <p:nvPr/>
          </p:nvSpPr>
          <p:spPr bwMode="auto">
            <a:xfrm>
              <a:off x="4991100" y="5210175"/>
              <a:ext cx="295275" cy="104775"/>
            </a:xfrm>
            <a:custGeom>
              <a:avLst/>
              <a:gdLst>
                <a:gd name="T0" fmla="*/ 2147483647 w 189"/>
                <a:gd name="T1" fmla="*/ 2147483647 h 65"/>
                <a:gd name="T2" fmla="*/ 0 w 189"/>
                <a:gd name="T3" fmla="*/ 0 h 65"/>
                <a:gd name="T4" fmla="*/ 0 60000 65536"/>
                <a:gd name="T5" fmla="*/ 0 60000 65536"/>
                <a:gd name="T6" fmla="*/ 0 w 189"/>
                <a:gd name="T7" fmla="*/ 0 h 65"/>
                <a:gd name="T8" fmla="*/ 189 w 189"/>
                <a:gd name="T9" fmla="*/ 65 h 65"/>
              </a:gdLst>
              <a:ahLst/>
              <a:cxnLst>
                <a:cxn ang="T4">
                  <a:pos x="T0" y="T1"/>
                </a:cxn>
                <a:cxn ang="T5">
                  <a:pos x="T2" y="T3"/>
                </a:cxn>
              </a:cxnLst>
              <a:rect l="T6" t="T7" r="T8" b="T9"/>
              <a:pathLst>
                <a:path w="189" h="65">
                  <a:moveTo>
                    <a:pt x="188" y="64"/>
                  </a:moveTo>
                  <a:lnTo>
                    <a:pt x="0" y="0"/>
                  </a:lnTo>
                </a:path>
              </a:pathLst>
            </a:custGeom>
            <a:noFill/>
            <a:ln w="12700" cap="rnd">
              <a:solidFill>
                <a:srgbClr val="000000"/>
              </a:solidFill>
              <a:round/>
              <a:headEnd/>
              <a:tailEnd/>
            </a:ln>
          </p:spPr>
          <p:txBody>
            <a:bodyPr/>
            <a:lstStyle/>
            <a:p>
              <a:endParaRPr lang="ko-KR" altLang="en-US" dirty="0"/>
            </a:p>
          </p:txBody>
        </p:sp>
        <p:sp>
          <p:nvSpPr>
            <p:cNvPr id="237" name="Freeform 167"/>
            <p:cNvSpPr>
              <a:spLocks/>
            </p:cNvSpPr>
            <p:nvPr/>
          </p:nvSpPr>
          <p:spPr bwMode="auto">
            <a:xfrm>
              <a:off x="5324475" y="5133975"/>
              <a:ext cx="104775" cy="47625"/>
            </a:xfrm>
            <a:custGeom>
              <a:avLst/>
              <a:gdLst>
                <a:gd name="T0" fmla="*/ 2147483647 w 69"/>
                <a:gd name="T1" fmla="*/ 2147483647 h 29"/>
                <a:gd name="T2" fmla="*/ 0 w 69"/>
                <a:gd name="T3" fmla="*/ 0 h 29"/>
                <a:gd name="T4" fmla="*/ 0 60000 65536"/>
                <a:gd name="T5" fmla="*/ 0 60000 65536"/>
                <a:gd name="T6" fmla="*/ 0 w 69"/>
                <a:gd name="T7" fmla="*/ 0 h 29"/>
                <a:gd name="T8" fmla="*/ 69 w 69"/>
                <a:gd name="T9" fmla="*/ 29 h 29"/>
              </a:gdLst>
              <a:ahLst/>
              <a:cxnLst>
                <a:cxn ang="T4">
                  <a:pos x="T0" y="T1"/>
                </a:cxn>
                <a:cxn ang="T5">
                  <a:pos x="T2" y="T3"/>
                </a:cxn>
              </a:cxnLst>
              <a:rect l="T6" t="T7" r="T8" b="T9"/>
              <a:pathLst>
                <a:path w="69" h="29">
                  <a:moveTo>
                    <a:pt x="68" y="28"/>
                  </a:moveTo>
                  <a:lnTo>
                    <a:pt x="0" y="0"/>
                  </a:lnTo>
                </a:path>
              </a:pathLst>
            </a:custGeom>
            <a:noFill/>
            <a:ln w="12700" cap="rnd">
              <a:solidFill>
                <a:srgbClr val="000000"/>
              </a:solidFill>
              <a:round/>
              <a:headEnd/>
              <a:tailEnd/>
            </a:ln>
          </p:spPr>
          <p:txBody>
            <a:bodyPr/>
            <a:lstStyle/>
            <a:p>
              <a:endParaRPr lang="ko-KR" altLang="en-US" dirty="0"/>
            </a:p>
          </p:txBody>
        </p:sp>
        <p:sp>
          <p:nvSpPr>
            <p:cNvPr id="238" name="Freeform 168"/>
            <p:cNvSpPr>
              <a:spLocks/>
            </p:cNvSpPr>
            <p:nvPr/>
          </p:nvSpPr>
          <p:spPr bwMode="auto">
            <a:xfrm>
              <a:off x="5172075" y="5105400"/>
              <a:ext cx="104775" cy="9525"/>
            </a:xfrm>
            <a:custGeom>
              <a:avLst/>
              <a:gdLst>
                <a:gd name="T0" fmla="*/ 2147483647 w 69"/>
                <a:gd name="T1" fmla="*/ 0 h 1"/>
                <a:gd name="T2" fmla="*/ 0 w 69"/>
                <a:gd name="T3" fmla="*/ 0 h 1"/>
                <a:gd name="T4" fmla="*/ 0 60000 65536"/>
                <a:gd name="T5" fmla="*/ 0 60000 65536"/>
                <a:gd name="T6" fmla="*/ 0 w 69"/>
                <a:gd name="T7" fmla="*/ 0 h 1"/>
                <a:gd name="T8" fmla="*/ 69 w 69"/>
                <a:gd name="T9" fmla="*/ 1 h 1"/>
              </a:gdLst>
              <a:ahLst/>
              <a:cxnLst>
                <a:cxn ang="T4">
                  <a:pos x="T0" y="T1"/>
                </a:cxn>
                <a:cxn ang="T5">
                  <a:pos x="T2" y="T3"/>
                </a:cxn>
              </a:cxnLst>
              <a:rect l="T6" t="T7" r="T8" b="T9"/>
              <a:pathLst>
                <a:path w="69" h="1">
                  <a:moveTo>
                    <a:pt x="68" y="0"/>
                  </a:moveTo>
                  <a:lnTo>
                    <a:pt x="0" y="0"/>
                  </a:lnTo>
                </a:path>
              </a:pathLst>
            </a:custGeom>
            <a:noFill/>
            <a:ln w="12700" cap="rnd">
              <a:solidFill>
                <a:srgbClr val="000000"/>
              </a:solidFill>
              <a:round/>
              <a:headEnd/>
              <a:tailEnd/>
            </a:ln>
          </p:spPr>
          <p:txBody>
            <a:bodyPr/>
            <a:lstStyle/>
            <a:p>
              <a:endParaRPr lang="ko-KR" altLang="en-US" dirty="0"/>
            </a:p>
          </p:txBody>
        </p:sp>
        <p:sp>
          <p:nvSpPr>
            <p:cNvPr id="239" name="Freeform 169"/>
            <p:cNvSpPr>
              <a:spLocks/>
            </p:cNvSpPr>
            <p:nvPr/>
          </p:nvSpPr>
          <p:spPr bwMode="auto">
            <a:xfrm>
              <a:off x="5038725" y="5067300"/>
              <a:ext cx="85725" cy="28575"/>
            </a:xfrm>
            <a:custGeom>
              <a:avLst/>
              <a:gdLst>
                <a:gd name="T0" fmla="*/ 0 w 53"/>
                <a:gd name="T1" fmla="*/ 0 h 21"/>
                <a:gd name="T2" fmla="*/ 2147483647 w 53"/>
                <a:gd name="T3" fmla="*/ 2147483647 h 21"/>
                <a:gd name="T4" fmla="*/ 0 60000 65536"/>
                <a:gd name="T5" fmla="*/ 0 60000 65536"/>
                <a:gd name="T6" fmla="*/ 0 w 53"/>
                <a:gd name="T7" fmla="*/ 0 h 21"/>
                <a:gd name="T8" fmla="*/ 53 w 53"/>
                <a:gd name="T9" fmla="*/ 21 h 21"/>
              </a:gdLst>
              <a:ahLst/>
              <a:cxnLst>
                <a:cxn ang="T4">
                  <a:pos x="T0" y="T1"/>
                </a:cxn>
                <a:cxn ang="T5">
                  <a:pos x="T2" y="T3"/>
                </a:cxn>
              </a:cxnLst>
              <a:rect l="T6" t="T7" r="T8" b="T9"/>
              <a:pathLst>
                <a:path w="53" h="21">
                  <a:moveTo>
                    <a:pt x="0" y="0"/>
                  </a:moveTo>
                  <a:lnTo>
                    <a:pt x="52" y="20"/>
                  </a:lnTo>
                </a:path>
              </a:pathLst>
            </a:custGeom>
            <a:noFill/>
            <a:ln w="12700" cap="rnd">
              <a:solidFill>
                <a:srgbClr val="000000"/>
              </a:solidFill>
              <a:round/>
              <a:headEnd/>
              <a:tailEnd/>
            </a:ln>
          </p:spPr>
          <p:txBody>
            <a:bodyPr/>
            <a:lstStyle/>
            <a:p>
              <a:endParaRPr lang="ko-KR" altLang="en-US" dirty="0"/>
            </a:p>
          </p:txBody>
        </p:sp>
        <p:sp>
          <p:nvSpPr>
            <p:cNvPr id="240" name="Freeform 170"/>
            <p:cNvSpPr>
              <a:spLocks/>
            </p:cNvSpPr>
            <p:nvPr/>
          </p:nvSpPr>
          <p:spPr bwMode="auto">
            <a:xfrm>
              <a:off x="4981575" y="5067300"/>
              <a:ext cx="28575" cy="104775"/>
            </a:xfrm>
            <a:custGeom>
              <a:avLst/>
              <a:gdLst>
                <a:gd name="T0" fmla="*/ 2147483647 w 21"/>
                <a:gd name="T1" fmla="*/ 0 h 65"/>
                <a:gd name="T2" fmla="*/ 0 w 21"/>
                <a:gd name="T3" fmla="*/ 2147483647 h 65"/>
                <a:gd name="T4" fmla="*/ 0 60000 65536"/>
                <a:gd name="T5" fmla="*/ 0 60000 65536"/>
                <a:gd name="T6" fmla="*/ 0 w 21"/>
                <a:gd name="T7" fmla="*/ 0 h 65"/>
                <a:gd name="T8" fmla="*/ 21 w 21"/>
                <a:gd name="T9" fmla="*/ 65 h 65"/>
              </a:gdLst>
              <a:ahLst/>
              <a:cxnLst>
                <a:cxn ang="T4">
                  <a:pos x="T0" y="T1"/>
                </a:cxn>
                <a:cxn ang="T5">
                  <a:pos x="T2" y="T3"/>
                </a:cxn>
              </a:cxnLst>
              <a:rect l="T6" t="T7" r="T8" b="T9"/>
              <a:pathLst>
                <a:path w="21" h="65">
                  <a:moveTo>
                    <a:pt x="20" y="0"/>
                  </a:moveTo>
                  <a:lnTo>
                    <a:pt x="0" y="64"/>
                  </a:lnTo>
                </a:path>
              </a:pathLst>
            </a:custGeom>
            <a:noFill/>
            <a:ln w="12700" cap="rnd">
              <a:solidFill>
                <a:srgbClr val="000000"/>
              </a:solidFill>
              <a:round/>
              <a:headEnd/>
              <a:tailEnd/>
            </a:ln>
          </p:spPr>
          <p:txBody>
            <a:bodyPr/>
            <a:lstStyle/>
            <a:p>
              <a:endParaRPr lang="ko-KR" altLang="en-US" dirty="0"/>
            </a:p>
          </p:txBody>
        </p:sp>
        <p:sp>
          <p:nvSpPr>
            <p:cNvPr id="241" name="Freeform 171"/>
            <p:cNvSpPr>
              <a:spLocks/>
            </p:cNvSpPr>
            <p:nvPr/>
          </p:nvSpPr>
          <p:spPr bwMode="auto">
            <a:xfrm>
              <a:off x="4972050" y="5219700"/>
              <a:ext cx="0" cy="47625"/>
            </a:xfrm>
            <a:custGeom>
              <a:avLst/>
              <a:gdLst>
                <a:gd name="T0" fmla="*/ 0 w 1"/>
                <a:gd name="T1" fmla="*/ 0 h 29"/>
                <a:gd name="T2" fmla="*/ 0 w 1"/>
                <a:gd name="T3" fmla="*/ 2147483647 h 29"/>
                <a:gd name="T4" fmla="*/ 0 60000 65536"/>
                <a:gd name="T5" fmla="*/ 0 60000 65536"/>
                <a:gd name="T6" fmla="*/ 0 w 1"/>
                <a:gd name="T7" fmla="*/ 0 h 29"/>
                <a:gd name="T8" fmla="*/ 0 w 1"/>
                <a:gd name="T9" fmla="*/ 29 h 29"/>
              </a:gdLst>
              <a:ahLst/>
              <a:cxnLst>
                <a:cxn ang="T4">
                  <a:pos x="T0" y="T1"/>
                </a:cxn>
                <a:cxn ang="T5">
                  <a:pos x="T2" y="T3"/>
                </a:cxn>
              </a:cxnLst>
              <a:rect l="T6" t="T7" r="T8" b="T9"/>
              <a:pathLst>
                <a:path w="1" h="29">
                  <a:moveTo>
                    <a:pt x="0" y="0"/>
                  </a:moveTo>
                  <a:lnTo>
                    <a:pt x="0" y="28"/>
                  </a:lnTo>
                </a:path>
              </a:pathLst>
            </a:custGeom>
            <a:noFill/>
            <a:ln w="12700" cap="rnd">
              <a:solidFill>
                <a:srgbClr val="000000"/>
              </a:solidFill>
              <a:round/>
              <a:headEnd/>
              <a:tailEnd/>
            </a:ln>
          </p:spPr>
          <p:txBody>
            <a:bodyPr/>
            <a:lstStyle/>
            <a:p>
              <a:endParaRPr lang="ko-KR" altLang="en-US" dirty="0"/>
            </a:p>
          </p:txBody>
        </p:sp>
        <p:sp>
          <p:nvSpPr>
            <p:cNvPr id="242" name="Freeform 172"/>
            <p:cNvSpPr>
              <a:spLocks/>
            </p:cNvSpPr>
            <p:nvPr/>
          </p:nvSpPr>
          <p:spPr bwMode="auto">
            <a:xfrm>
              <a:off x="4933950" y="5314950"/>
              <a:ext cx="28575" cy="85725"/>
            </a:xfrm>
            <a:custGeom>
              <a:avLst/>
              <a:gdLst>
                <a:gd name="T0" fmla="*/ 2147483647 w 17"/>
                <a:gd name="T1" fmla="*/ 0 h 53"/>
                <a:gd name="T2" fmla="*/ 0 w 17"/>
                <a:gd name="T3" fmla="*/ 2147483647 h 53"/>
                <a:gd name="T4" fmla="*/ 0 60000 65536"/>
                <a:gd name="T5" fmla="*/ 0 60000 65536"/>
                <a:gd name="T6" fmla="*/ 0 w 17"/>
                <a:gd name="T7" fmla="*/ 0 h 53"/>
                <a:gd name="T8" fmla="*/ 17 w 17"/>
                <a:gd name="T9" fmla="*/ 53 h 53"/>
              </a:gdLst>
              <a:ahLst/>
              <a:cxnLst>
                <a:cxn ang="T4">
                  <a:pos x="T0" y="T1"/>
                </a:cxn>
                <a:cxn ang="T5">
                  <a:pos x="T2" y="T3"/>
                </a:cxn>
              </a:cxnLst>
              <a:rect l="T6" t="T7" r="T8" b="T9"/>
              <a:pathLst>
                <a:path w="17" h="53">
                  <a:moveTo>
                    <a:pt x="16" y="0"/>
                  </a:moveTo>
                  <a:lnTo>
                    <a:pt x="0" y="52"/>
                  </a:lnTo>
                </a:path>
              </a:pathLst>
            </a:custGeom>
            <a:noFill/>
            <a:ln w="12700" cap="rnd">
              <a:solidFill>
                <a:srgbClr val="000000"/>
              </a:solidFill>
              <a:round/>
              <a:headEnd/>
              <a:tailEnd/>
            </a:ln>
          </p:spPr>
          <p:txBody>
            <a:bodyPr/>
            <a:lstStyle/>
            <a:p>
              <a:endParaRPr lang="ko-KR" altLang="en-US" dirty="0"/>
            </a:p>
          </p:txBody>
        </p:sp>
        <p:sp>
          <p:nvSpPr>
            <p:cNvPr id="243" name="Freeform 173"/>
            <p:cNvSpPr>
              <a:spLocks/>
            </p:cNvSpPr>
            <p:nvPr/>
          </p:nvSpPr>
          <p:spPr bwMode="auto">
            <a:xfrm>
              <a:off x="4914900" y="5467350"/>
              <a:ext cx="9525" cy="28575"/>
            </a:xfrm>
            <a:custGeom>
              <a:avLst/>
              <a:gdLst>
                <a:gd name="T0" fmla="*/ 2147483647 w 5"/>
                <a:gd name="T1" fmla="*/ 0 h 21"/>
                <a:gd name="T2" fmla="*/ 0 w 5"/>
                <a:gd name="T3" fmla="*/ 2147483647 h 21"/>
                <a:gd name="T4" fmla="*/ 0 60000 65536"/>
                <a:gd name="T5" fmla="*/ 0 60000 65536"/>
                <a:gd name="T6" fmla="*/ 0 w 5"/>
                <a:gd name="T7" fmla="*/ 0 h 21"/>
                <a:gd name="T8" fmla="*/ 5 w 5"/>
                <a:gd name="T9" fmla="*/ 21 h 21"/>
              </a:gdLst>
              <a:ahLst/>
              <a:cxnLst>
                <a:cxn ang="T4">
                  <a:pos x="T0" y="T1"/>
                </a:cxn>
                <a:cxn ang="T5">
                  <a:pos x="T2" y="T3"/>
                </a:cxn>
              </a:cxnLst>
              <a:rect l="T6" t="T7" r="T8" b="T9"/>
              <a:pathLst>
                <a:path w="5" h="21">
                  <a:moveTo>
                    <a:pt x="4" y="0"/>
                  </a:moveTo>
                  <a:lnTo>
                    <a:pt x="0" y="20"/>
                  </a:lnTo>
                </a:path>
              </a:pathLst>
            </a:custGeom>
            <a:noFill/>
            <a:ln w="12700" cap="rnd">
              <a:solidFill>
                <a:srgbClr val="000000"/>
              </a:solidFill>
              <a:round/>
              <a:headEnd/>
              <a:tailEnd/>
            </a:ln>
          </p:spPr>
          <p:txBody>
            <a:bodyPr/>
            <a:lstStyle/>
            <a:p>
              <a:endParaRPr lang="ko-KR" altLang="en-US" dirty="0"/>
            </a:p>
          </p:txBody>
        </p:sp>
        <p:sp>
          <p:nvSpPr>
            <p:cNvPr id="244" name="Freeform 174"/>
            <p:cNvSpPr>
              <a:spLocks/>
            </p:cNvSpPr>
            <p:nvPr/>
          </p:nvSpPr>
          <p:spPr bwMode="auto">
            <a:xfrm>
              <a:off x="4524375" y="5181600"/>
              <a:ext cx="428625" cy="104775"/>
            </a:xfrm>
            <a:custGeom>
              <a:avLst/>
              <a:gdLst>
                <a:gd name="T0" fmla="*/ 0 w 109"/>
                <a:gd name="T1" fmla="*/ 0 h 65"/>
                <a:gd name="T2" fmla="*/ 2147483647 w 109"/>
                <a:gd name="T3" fmla="*/ 2147483647 h 65"/>
                <a:gd name="T4" fmla="*/ 0 60000 65536"/>
                <a:gd name="T5" fmla="*/ 0 60000 65536"/>
                <a:gd name="T6" fmla="*/ 0 w 109"/>
                <a:gd name="T7" fmla="*/ 0 h 65"/>
                <a:gd name="T8" fmla="*/ 109 w 109"/>
                <a:gd name="T9" fmla="*/ 65 h 65"/>
              </a:gdLst>
              <a:ahLst/>
              <a:cxnLst>
                <a:cxn ang="T4">
                  <a:pos x="T0" y="T1"/>
                </a:cxn>
                <a:cxn ang="T5">
                  <a:pos x="T2" y="T3"/>
                </a:cxn>
              </a:cxnLst>
              <a:rect l="T6" t="T7" r="T8" b="T9"/>
              <a:pathLst>
                <a:path w="109" h="65">
                  <a:moveTo>
                    <a:pt x="0" y="0"/>
                  </a:moveTo>
                  <a:lnTo>
                    <a:pt x="108" y="64"/>
                  </a:lnTo>
                </a:path>
              </a:pathLst>
            </a:custGeom>
            <a:noFill/>
            <a:ln w="12700" cap="rnd">
              <a:solidFill>
                <a:srgbClr val="000000"/>
              </a:solidFill>
              <a:round/>
              <a:headEnd/>
              <a:tailEnd/>
            </a:ln>
          </p:spPr>
          <p:txBody>
            <a:bodyPr/>
            <a:lstStyle/>
            <a:p>
              <a:endParaRPr lang="ko-KR" altLang="en-US" dirty="0"/>
            </a:p>
          </p:txBody>
        </p:sp>
        <p:sp>
          <p:nvSpPr>
            <p:cNvPr id="245" name="Freeform 175"/>
            <p:cNvSpPr>
              <a:spLocks/>
            </p:cNvSpPr>
            <p:nvPr/>
          </p:nvSpPr>
          <p:spPr bwMode="auto">
            <a:xfrm>
              <a:off x="4562475" y="4914900"/>
              <a:ext cx="314325" cy="76200"/>
            </a:xfrm>
            <a:custGeom>
              <a:avLst/>
              <a:gdLst>
                <a:gd name="T0" fmla="*/ 2147483647 w 33"/>
                <a:gd name="T1" fmla="*/ 0 h 45"/>
                <a:gd name="T2" fmla="*/ 0 w 33"/>
                <a:gd name="T3" fmla="*/ 2147483647 h 45"/>
                <a:gd name="T4" fmla="*/ 0 60000 65536"/>
                <a:gd name="T5" fmla="*/ 0 60000 65536"/>
                <a:gd name="T6" fmla="*/ 0 w 33"/>
                <a:gd name="T7" fmla="*/ 0 h 45"/>
                <a:gd name="T8" fmla="*/ 33 w 33"/>
                <a:gd name="T9" fmla="*/ 45 h 45"/>
              </a:gdLst>
              <a:ahLst/>
              <a:cxnLst>
                <a:cxn ang="T4">
                  <a:pos x="T0" y="T1"/>
                </a:cxn>
                <a:cxn ang="T5">
                  <a:pos x="T2" y="T3"/>
                </a:cxn>
              </a:cxnLst>
              <a:rect l="T6" t="T7" r="T8" b="T9"/>
              <a:pathLst>
                <a:path w="33" h="45">
                  <a:moveTo>
                    <a:pt x="32" y="0"/>
                  </a:moveTo>
                  <a:lnTo>
                    <a:pt x="0" y="44"/>
                  </a:lnTo>
                </a:path>
              </a:pathLst>
            </a:custGeom>
            <a:noFill/>
            <a:ln w="12700" cap="rnd">
              <a:solidFill>
                <a:srgbClr val="000000"/>
              </a:solidFill>
              <a:round/>
              <a:headEnd/>
              <a:tailEnd/>
            </a:ln>
          </p:spPr>
          <p:txBody>
            <a:bodyPr/>
            <a:lstStyle/>
            <a:p>
              <a:endParaRPr lang="ko-KR" altLang="en-US" dirty="0"/>
            </a:p>
          </p:txBody>
        </p:sp>
        <p:sp>
          <p:nvSpPr>
            <p:cNvPr id="246" name="Freeform 176"/>
            <p:cNvSpPr>
              <a:spLocks/>
            </p:cNvSpPr>
            <p:nvPr/>
          </p:nvSpPr>
          <p:spPr bwMode="auto">
            <a:xfrm>
              <a:off x="4914900" y="4810125"/>
              <a:ext cx="38100" cy="57150"/>
            </a:xfrm>
            <a:custGeom>
              <a:avLst/>
              <a:gdLst>
                <a:gd name="T0" fmla="*/ 2147483647 w 25"/>
                <a:gd name="T1" fmla="*/ 0 h 37"/>
                <a:gd name="T2" fmla="*/ 0 w 25"/>
                <a:gd name="T3" fmla="*/ 2147483647 h 37"/>
                <a:gd name="T4" fmla="*/ 0 60000 65536"/>
                <a:gd name="T5" fmla="*/ 0 60000 65536"/>
                <a:gd name="T6" fmla="*/ 0 w 25"/>
                <a:gd name="T7" fmla="*/ 0 h 37"/>
                <a:gd name="T8" fmla="*/ 25 w 25"/>
                <a:gd name="T9" fmla="*/ 37 h 37"/>
              </a:gdLst>
              <a:ahLst/>
              <a:cxnLst>
                <a:cxn ang="T4">
                  <a:pos x="T0" y="T1"/>
                </a:cxn>
                <a:cxn ang="T5">
                  <a:pos x="T2" y="T3"/>
                </a:cxn>
              </a:cxnLst>
              <a:rect l="T6" t="T7" r="T8" b="T9"/>
              <a:pathLst>
                <a:path w="25" h="37">
                  <a:moveTo>
                    <a:pt x="24" y="0"/>
                  </a:moveTo>
                  <a:lnTo>
                    <a:pt x="0" y="36"/>
                  </a:lnTo>
                </a:path>
              </a:pathLst>
            </a:custGeom>
            <a:noFill/>
            <a:ln w="12700" cap="rnd">
              <a:solidFill>
                <a:srgbClr val="000000"/>
              </a:solidFill>
              <a:round/>
              <a:headEnd/>
              <a:tailEnd/>
            </a:ln>
          </p:spPr>
          <p:txBody>
            <a:bodyPr/>
            <a:lstStyle/>
            <a:p>
              <a:endParaRPr lang="ko-KR" altLang="en-US" dirty="0"/>
            </a:p>
          </p:txBody>
        </p:sp>
        <p:sp>
          <p:nvSpPr>
            <p:cNvPr id="247" name="Freeform 177"/>
            <p:cNvSpPr>
              <a:spLocks/>
            </p:cNvSpPr>
            <p:nvPr/>
          </p:nvSpPr>
          <p:spPr bwMode="auto">
            <a:xfrm>
              <a:off x="4991100" y="4067175"/>
              <a:ext cx="457200" cy="723900"/>
            </a:xfrm>
            <a:custGeom>
              <a:avLst/>
              <a:gdLst>
                <a:gd name="T0" fmla="*/ 2147483647 w 289"/>
                <a:gd name="T1" fmla="*/ 0 h 453"/>
                <a:gd name="T2" fmla="*/ 2147483647 w 289"/>
                <a:gd name="T3" fmla="*/ 2147483647 h 453"/>
                <a:gd name="T4" fmla="*/ 0 w 289"/>
                <a:gd name="T5" fmla="*/ 2147483647 h 453"/>
                <a:gd name="T6" fmla="*/ 0 60000 65536"/>
                <a:gd name="T7" fmla="*/ 0 60000 65536"/>
                <a:gd name="T8" fmla="*/ 0 60000 65536"/>
                <a:gd name="T9" fmla="*/ 0 w 289"/>
                <a:gd name="T10" fmla="*/ 0 h 453"/>
                <a:gd name="T11" fmla="*/ 289 w 289"/>
                <a:gd name="T12" fmla="*/ 453 h 453"/>
              </a:gdLst>
              <a:ahLst/>
              <a:cxnLst>
                <a:cxn ang="T6">
                  <a:pos x="T0" y="T1"/>
                </a:cxn>
                <a:cxn ang="T7">
                  <a:pos x="T2" y="T3"/>
                </a:cxn>
                <a:cxn ang="T8">
                  <a:pos x="T4" y="T5"/>
                </a:cxn>
              </a:cxnLst>
              <a:rect l="T9" t="T10" r="T11" b="T12"/>
              <a:pathLst>
                <a:path w="289" h="453">
                  <a:moveTo>
                    <a:pt x="288" y="0"/>
                  </a:moveTo>
                  <a:lnTo>
                    <a:pt x="180" y="124"/>
                  </a:lnTo>
                  <a:lnTo>
                    <a:pt x="0" y="452"/>
                  </a:lnTo>
                </a:path>
              </a:pathLst>
            </a:custGeom>
            <a:noFill/>
            <a:ln w="12700" cap="rnd">
              <a:solidFill>
                <a:srgbClr val="000000"/>
              </a:solidFill>
              <a:round/>
              <a:headEnd/>
              <a:tailEnd/>
            </a:ln>
          </p:spPr>
          <p:txBody>
            <a:bodyPr/>
            <a:lstStyle/>
            <a:p>
              <a:endParaRPr lang="ko-KR" altLang="en-US" dirty="0"/>
            </a:p>
          </p:txBody>
        </p:sp>
        <p:sp>
          <p:nvSpPr>
            <p:cNvPr id="248" name="Freeform 178"/>
            <p:cNvSpPr>
              <a:spLocks/>
            </p:cNvSpPr>
            <p:nvPr/>
          </p:nvSpPr>
          <p:spPr bwMode="auto">
            <a:xfrm>
              <a:off x="4943475" y="4705350"/>
              <a:ext cx="9525" cy="66675"/>
            </a:xfrm>
            <a:custGeom>
              <a:avLst/>
              <a:gdLst>
                <a:gd name="T0" fmla="*/ 0 w 9"/>
                <a:gd name="T1" fmla="*/ 0 h 37"/>
                <a:gd name="T2" fmla="*/ 2147483647 w 9"/>
                <a:gd name="T3" fmla="*/ 2147483647 h 37"/>
                <a:gd name="T4" fmla="*/ 0 60000 65536"/>
                <a:gd name="T5" fmla="*/ 0 60000 65536"/>
                <a:gd name="T6" fmla="*/ 0 w 9"/>
                <a:gd name="T7" fmla="*/ 0 h 37"/>
                <a:gd name="T8" fmla="*/ 9 w 9"/>
                <a:gd name="T9" fmla="*/ 37 h 37"/>
              </a:gdLst>
              <a:ahLst/>
              <a:cxnLst>
                <a:cxn ang="T4">
                  <a:pos x="T0" y="T1"/>
                </a:cxn>
                <a:cxn ang="T5">
                  <a:pos x="T2" y="T3"/>
                </a:cxn>
              </a:cxnLst>
              <a:rect l="T6" t="T7" r="T8" b="T9"/>
              <a:pathLst>
                <a:path w="9" h="37">
                  <a:moveTo>
                    <a:pt x="0" y="0"/>
                  </a:moveTo>
                  <a:lnTo>
                    <a:pt x="8" y="36"/>
                  </a:lnTo>
                </a:path>
              </a:pathLst>
            </a:custGeom>
            <a:noFill/>
            <a:ln w="12700" cap="rnd">
              <a:solidFill>
                <a:srgbClr val="000000"/>
              </a:solidFill>
              <a:round/>
              <a:headEnd/>
              <a:tailEnd/>
            </a:ln>
          </p:spPr>
          <p:txBody>
            <a:bodyPr/>
            <a:lstStyle/>
            <a:p>
              <a:endParaRPr lang="ko-KR" altLang="en-US" dirty="0"/>
            </a:p>
          </p:txBody>
        </p:sp>
        <p:sp>
          <p:nvSpPr>
            <p:cNvPr id="249" name="Oval 179"/>
            <p:cNvSpPr>
              <a:spLocks noChangeArrowheads="1"/>
            </p:cNvSpPr>
            <p:nvPr/>
          </p:nvSpPr>
          <p:spPr bwMode="auto">
            <a:xfrm>
              <a:off x="4991100" y="4067175"/>
              <a:ext cx="38100" cy="57150"/>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250" name="Freeform 180"/>
            <p:cNvSpPr>
              <a:spLocks/>
            </p:cNvSpPr>
            <p:nvPr/>
          </p:nvSpPr>
          <p:spPr bwMode="auto">
            <a:xfrm>
              <a:off x="4933950" y="4276725"/>
              <a:ext cx="19050" cy="381000"/>
            </a:xfrm>
            <a:custGeom>
              <a:avLst/>
              <a:gdLst>
                <a:gd name="T0" fmla="*/ 2147483647 w 13"/>
                <a:gd name="T1" fmla="*/ 0 h 241"/>
                <a:gd name="T2" fmla="*/ 0 w 13"/>
                <a:gd name="T3" fmla="*/ 2147483647 h 241"/>
                <a:gd name="T4" fmla="*/ 0 60000 65536"/>
                <a:gd name="T5" fmla="*/ 0 60000 65536"/>
                <a:gd name="T6" fmla="*/ 0 w 13"/>
                <a:gd name="T7" fmla="*/ 0 h 241"/>
                <a:gd name="T8" fmla="*/ 13 w 13"/>
                <a:gd name="T9" fmla="*/ 241 h 241"/>
              </a:gdLst>
              <a:ahLst/>
              <a:cxnLst>
                <a:cxn ang="T4">
                  <a:pos x="T0" y="T1"/>
                </a:cxn>
                <a:cxn ang="T5">
                  <a:pos x="T2" y="T3"/>
                </a:cxn>
              </a:cxnLst>
              <a:rect l="T6" t="T7" r="T8" b="T9"/>
              <a:pathLst>
                <a:path w="13" h="241">
                  <a:moveTo>
                    <a:pt x="12" y="0"/>
                  </a:moveTo>
                  <a:lnTo>
                    <a:pt x="0" y="240"/>
                  </a:lnTo>
                </a:path>
              </a:pathLst>
            </a:custGeom>
            <a:noFill/>
            <a:ln w="12700" cap="rnd">
              <a:solidFill>
                <a:srgbClr val="000000"/>
              </a:solidFill>
              <a:prstDash val="dash"/>
              <a:round/>
              <a:headEnd/>
              <a:tailEnd/>
            </a:ln>
          </p:spPr>
          <p:txBody>
            <a:bodyPr/>
            <a:lstStyle/>
            <a:p>
              <a:endParaRPr lang="ko-KR" altLang="en-US" dirty="0"/>
            </a:p>
          </p:txBody>
        </p:sp>
        <p:sp>
          <p:nvSpPr>
            <p:cNvPr id="251" name="Freeform 181"/>
            <p:cNvSpPr>
              <a:spLocks/>
            </p:cNvSpPr>
            <p:nvPr/>
          </p:nvSpPr>
          <p:spPr bwMode="auto">
            <a:xfrm>
              <a:off x="5010150" y="3819525"/>
              <a:ext cx="9525" cy="238125"/>
            </a:xfrm>
            <a:custGeom>
              <a:avLst/>
              <a:gdLst>
                <a:gd name="T0" fmla="*/ 0 w 9"/>
                <a:gd name="T1" fmla="*/ 0 h 149"/>
                <a:gd name="T2" fmla="*/ 2147483647 w 9"/>
                <a:gd name="T3" fmla="*/ 2147483647 h 149"/>
                <a:gd name="T4" fmla="*/ 0 60000 65536"/>
                <a:gd name="T5" fmla="*/ 0 60000 65536"/>
                <a:gd name="T6" fmla="*/ 0 w 9"/>
                <a:gd name="T7" fmla="*/ 0 h 149"/>
                <a:gd name="T8" fmla="*/ 9 w 9"/>
                <a:gd name="T9" fmla="*/ 149 h 149"/>
              </a:gdLst>
              <a:ahLst/>
              <a:cxnLst>
                <a:cxn ang="T4">
                  <a:pos x="T0" y="T1"/>
                </a:cxn>
                <a:cxn ang="T5">
                  <a:pos x="T2" y="T3"/>
                </a:cxn>
              </a:cxnLst>
              <a:rect l="T6" t="T7" r="T8" b="T9"/>
              <a:pathLst>
                <a:path w="9" h="149">
                  <a:moveTo>
                    <a:pt x="0" y="0"/>
                  </a:moveTo>
                  <a:lnTo>
                    <a:pt x="8" y="148"/>
                  </a:lnTo>
                </a:path>
              </a:pathLst>
            </a:custGeom>
            <a:noFill/>
            <a:ln w="12700" cap="rnd">
              <a:solidFill>
                <a:srgbClr val="000000"/>
              </a:solidFill>
              <a:prstDash val="dash"/>
              <a:round/>
              <a:headEnd/>
              <a:tailEnd/>
            </a:ln>
          </p:spPr>
          <p:txBody>
            <a:bodyPr/>
            <a:lstStyle/>
            <a:p>
              <a:endParaRPr lang="ko-KR" altLang="en-US" dirty="0"/>
            </a:p>
          </p:txBody>
        </p:sp>
        <p:sp>
          <p:nvSpPr>
            <p:cNvPr id="252" name="Freeform 182"/>
            <p:cNvSpPr>
              <a:spLocks/>
            </p:cNvSpPr>
            <p:nvPr/>
          </p:nvSpPr>
          <p:spPr bwMode="auto">
            <a:xfrm>
              <a:off x="4914900" y="3648075"/>
              <a:ext cx="76200" cy="123825"/>
            </a:xfrm>
            <a:custGeom>
              <a:avLst/>
              <a:gdLst>
                <a:gd name="T0" fmla="*/ 0 w 49"/>
                <a:gd name="T1" fmla="*/ 0 h 77"/>
                <a:gd name="T2" fmla="*/ 2147483647 w 49"/>
                <a:gd name="T3" fmla="*/ 2147483647 h 77"/>
                <a:gd name="T4" fmla="*/ 0 60000 65536"/>
                <a:gd name="T5" fmla="*/ 0 60000 65536"/>
                <a:gd name="T6" fmla="*/ 0 w 49"/>
                <a:gd name="T7" fmla="*/ 0 h 77"/>
                <a:gd name="T8" fmla="*/ 49 w 49"/>
                <a:gd name="T9" fmla="*/ 77 h 77"/>
              </a:gdLst>
              <a:ahLst/>
              <a:cxnLst>
                <a:cxn ang="T4">
                  <a:pos x="T0" y="T1"/>
                </a:cxn>
                <a:cxn ang="T5">
                  <a:pos x="T2" y="T3"/>
                </a:cxn>
              </a:cxnLst>
              <a:rect l="T6" t="T7" r="T8" b="T9"/>
              <a:pathLst>
                <a:path w="49" h="77">
                  <a:moveTo>
                    <a:pt x="0" y="0"/>
                  </a:moveTo>
                  <a:lnTo>
                    <a:pt x="48" y="76"/>
                  </a:lnTo>
                </a:path>
              </a:pathLst>
            </a:custGeom>
            <a:noFill/>
            <a:ln w="12700" cap="rnd">
              <a:solidFill>
                <a:srgbClr val="000000"/>
              </a:solidFill>
              <a:prstDash val="dash"/>
              <a:round/>
              <a:headEnd/>
              <a:tailEnd/>
            </a:ln>
          </p:spPr>
          <p:txBody>
            <a:bodyPr/>
            <a:lstStyle/>
            <a:p>
              <a:endParaRPr lang="ko-KR" altLang="en-US" dirty="0"/>
            </a:p>
          </p:txBody>
        </p:sp>
        <p:sp>
          <p:nvSpPr>
            <p:cNvPr id="253" name="Freeform 183"/>
            <p:cNvSpPr>
              <a:spLocks/>
            </p:cNvSpPr>
            <p:nvPr/>
          </p:nvSpPr>
          <p:spPr bwMode="auto">
            <a:xfrm>
              <a:off x="4972050" y="4819650"/>
              <a:ext cx="38100" cy="200025"/>
            </a:xfrm>
            <a:custGeom>
              <a:avLst/>
              <a:gdLst>
                <a:gd name="T0" fmla="*/ 0 w 25"/>
                <a:gd name="T1" fmla="*/ 0 h 125"/>
                <a:gd name="T2" fmla="*/ 2147483647 w 25"/>
                <a:gd name="T3" fmla="*/ 2147483647 h 125"/>
                <a:gd name="T4" fmla="*/ 0 60000 65536"/>
                <a:gd name="T5" fmla="*/ 0 60000 65536"/>
                <a:gd name="T6" fmla="*/ 0 w 25"/>
                <a:gd name="T7" fmla="*/ 0 h 125"/>
                <a:gd name="T8" fmla="*/ 25 w 25"/>
                <a:gd name="T9" fmla="*/ 125 h 125"/>
              </a:gdLst>
              <a:ahLst/>
              <a:cxnLst>
                <a:cxn ang="T4">
                  <a:pos x="T0" y="T1"/>
                </a:cxn>
                <a:cxn ang="T5">
                  <a:pos x="T2" y="T3"/>
                </a:cxn>
              </a:cxnLst>
              <a:rect l="T6" t="T7" r="T8" b="T9"/>
              <a:pathLst>
                <a:path w="25" h="125">
                  <a:moveTo>
                    <a:pt x="0" y="0"/>
                  </a:moveTo>
                  <a:lnTo>
                    <a:pt x="24" y="124"/>
                  </a:lnTo>
                </a:path>
              </a:pathLst>
            </a:custGeom>
            <a:noFill/>
            <a:ln w="12700" cap="rnd">
              <a:solidFill>
                <a:srgbClr val="000000"/>
              </a:solidFill>
              <a:round/>
              <a:headEnd/>
              <a:tailEnd/>
            </a:ln>
          </p:spPr>
          <p:txBody>
            <a:bodyPr/>
            <a:lstStyle/>
            <a:p>
              <a:endParaRPr lang="ko-KR" altLang="en-US" dirty="0"/>
            </a:p>
          </p:txBody>
        </p:sp>
        <p:sp>
          <p:nvSpPr>
            <p:cNvPr id="254" name="Oval 184"/>
            <p:cNvSpPr>
              <a:spLocks noChangeArrowheads="1"/>
            </p:cNvSpPr>
            <p:nvPr/>
          </p:nvSpPr>
          <p:spPr bwMode="auto">
            <a:xfrm>
              <a:off x="5095875" y="3552825"/>
              <a:ext cx="38100" cy="47625"/>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255" name="Freeform 185"/>
            <p:cNvSpPr>
              <a:spLocks/>
            </p:cNvSpPr>
            <p:nvPr/>
          </p:nvSpPr>
          <p:spPr bwMode="auto">
            <a:xfrm>
              <a:off x="4914900" y="3590925"/>
              <a:ext cx="180975" cy="19050"/>
            </a:xfrm>
            <a:custGeom>
              <a:avLst/>
              <a:gdLst>
                <a:gd name="T0" fmla="*/ 0 w 113"/>
                <a:gd name="T1" fmla="*/ 2147483647 h 17"/>
                <a:gd name="T2" fmla="*/ 2147483647 w 113"/>
                <a:gd name="T3" fmla="*/ 2147483647 h 17"/>
                <a:gd name="T4" fmla="*/ 2147483647 w 113"/>
                <a:gd name="T5" fmla="*/ 0 h 17"/>
                <a:gd name="T6" fmla="*/ 0 60000 65536"/>
                <a:gd name="T7" fmla="*/ 0 60000 65536"/>
                <a:gd name="T8" fmla="*/ 0 60000 65536"/>
                <a:gd name="T9" fmla="*/ 0 w 113"/>
                <a:gd name="T10" fmla="*/ 0 h 17"/>
                <a:gd name="T11" fmla="*/ 113 w 113"/>
                <a:gd name="T12" fmla="*/ 17 h 17"/>
              </a:gdLst>
              <a:ahLst/>
              <a:cxnLst>
                <a:cxn ang="T6">
                  <a:pos x="T0" y="T1"/>
                </a:cxn>
                <a:cxn ang="T7">
                  <a:pos x="T2" y="T3"/>
                </a:cxn>
                <a:cxn ang="T8">
                  <a:pos x="T4" y="T5"/>
                </a:cxn>
              </a:cxnLst>
              <a:rect l="T9" t="T10" r="T11" b="T12"/>
              <a:pathLst>
                <a:path w="113" h="17">
                  <a:moveTo>
                    <a:pt x="0" y="12"/>
                  </a:moveTo>
                  <a:lnTo>
                    <a:pt x="72" y="16"/>
                  </a:lnTo>
                  <a:lnTo>
                    <a:pt x="112" y="0"/>
                  </a:lnTo>
                </a:path>
              </a:pathLst>
            </a:custGeom>
            <a:noFill/>
            <a:ln w="12700" cap="rnd">
              <a:solidFill>
                <a:srgbClr val="000000"/>
              </a:solidFill>
              <a:prstDash val="dash"/>
              <a:round/>
              <a:headEnd/>
              <a:tailEnd/>
            </a:ln>
          </p:spPr>
          <p:txBody>
            <a:bodyPr/>
            <a:lstStyle/>
            <a:p>
              <a:endParaRPr lang="ko-KR" altLang="en-US" dirty="0"/>
            </a:p>
          </p:txBody>
        </p:sp>
        <p:sp>
          <p:nvSpPr>
            <p:cNvPr id="256" name="Freeform 186"/>
            <p:cNvSpPr>
              <a:spLocks/>
            </p:cNvSpPr>
            <p:nvPr/>
          </p:nvSpPr>
          <p:spPr bwMode="auto">
            <a:xfrm>
              <a:off x="5143500" y="3571875"/>
              <a:ext cx="152400" cy="19050"/>
            </a:xfrm>
            <a:custGeom>
              <a:avLst/>
              <a:gdLst>
                <a:gd name="T0" fmla="*/ 0 w 97"/>
                <a:gd name="T1" fmla="*/ 0 h 13"/>
                <a:gd name="T2" fmla="*/ 2147483647 w 97"/>
                <a:gd name="T3" fmla="*/ 2147483647 h 13"/>
                <a:gd name="T4" fmla="*/ 0 60000 65536"/>
                <a:gd name="T5" fmla="*/ 0 60000 65536"/>
                <a:gd name="T6" fmla="*/ 0 w 97"/>
                <a:gd name="T7" fmla="*/ 0 h 13"/>
                <a:gd name="T8" fmla="*/ 97 w 97"/>
                <a:gd name="T9" fmla="*/ 13 h 13"/>
              </a:gdLst>
              <a:ahLst/>
              <a:cxnLst>
                <a:cxn ang="T4">
                  <a:pos x="T0" y="T1"/>
                </a:cxn>
                <a:cxn ang="T5">
                  <a:pos x="T2" y="T3"/>
                </a:cxn>
              </a:cxnLst>
              <a:rect l="T6" t="T7" r="T8" b="T9"/>
              <a:pathLst>
                <a:path w="97" h="13">
                  <a:moveTo>
                    <a:pt x="0" y="0"/>
                  </a:moveTo>
                  <a:lnTo>
                    <a:pt x="96" y="12"/>
                  </a:lnTo>
                </a:path>
              </a:pathLst>
            </a:custGeom>
            <a:noFill/>
            <a:ln w="12700" cap="rnd">
              <a:solidFill>
                <a:srgbClr val="000000"/>
              </a:solidFill>
              <a:round/>
              <a:headEnd/>
              <a:tailEnd/>
            </a:ln>
          </p:spPr>
          <p:txBody>
            <a:bodyPr/>
            <a:lstStyle/>
            <a:p>
              <a:endParaRPr lang="ko-KR" altLang="en-US" dirty="0"/>
            </a:p>
          </p:txBody>
        </p:sp>
        <p:sp>
          <p:nvSpPr>
            <p:cNvPr id="257" name="Freeform 187"/>
            <p:cNvSpPr>
              <a:spLocks/>
            </p:cNvSpPr>
            <p:nvPr/>
          </p:nvSpPr>
          <p:spPr bwMode="auto">
            <a:xfrm>
              <a:off x="5334000" y="3600450"/>
              <a:ext cx="57150" cy="19050"/>
            </a:xfrm>
            <a:custGeom>
              <a:avLst/>
              <a:gdLst>
                <a:gd name="T0" fmla="*/ 0 w 41"/>
                <a:gd name="T1" fmla="*/ 0 h 13"/>
                <a:gd name="T2" fmla="*/ 2147483647 w 41"/>
                <a:gd name="T3" fmla="*/ 2147483647 h 13"/>
                <a:gd name="T4" fmla="*/ 0 60000 65536"/>
                <a:gd name="T5" fmla="*/ 0 60000 65536"/>
                <a:gd name="T6" fmla="*/ 0 w 41"/>
                <a:gd name="T7" fmla="*/ 0 h 13"/>
                <a:gd name="T8" fmla="*/ 41 w 41"/>
                <a:gd name="T9" fmla="*/ 13 h 13"/>
              </a:gdLst>
              <a:ahLst/>
              <a:cxnLst>
                <a:cxn ang="T4">
                  <a:pos x="T0" y="T1"/>
                </a:cxn>
                <a:cxn ang="T5">
                  <a:pos x="T2" y="T3"/>
                </a:cxn>
              </a:cxnLst>
              <a:rect l="T6" t="T7" r="T8" b="T9"/>
              <a:pathLst>
                <a:path w="41" h="13">
                  <a:moveTo>
                    <a:pt x="0" y="0"/>
                  </a:moveTo>
                  <a:lnTo>
                    <a:pt x="40" y="12"/>
                  </a:lnTo>
                </a:path>
              </a:pathLst>
            </a:custGeom>
            <a:noFill/>
            <a:ln w="12700" cap="rnd">
              <a:solidFill>
                <a:srgbClr val="000000"/>
              </a:solidFill>
              <a:round/>
              <a:headEnd/>
              <a:tailEnd/>
            </a:ln>
          </p:spPr>
          <p:txBody>
            <a:bodyPr/>
            <a:lstStyle/>
            <a:p>
              <a:endParaRPr lang="ko-KR" altLang="en-US" dirty="0"/>
            </a:p>
          </p:txBody>
        </p:sp>
        <p:sp>
          <p:nvSpPr>
            <p:cNvPr id="258" name="Freeform 188"/>
            <p:cNvSpPr>
              <a:spLocks/>
            </p:cNvSpPr>
            <p:nvPr/>
          </p:nvSpPr>
          <p:spPr bwMode="auto">
            <a:xfrm>
              <a:off x="5419725" y="3648075"/>
              <a:ext cx="38100" cy="371475"/>
            </a:xfrm>
            <a:custGeom>
              <a:avLst/>
              <a:gdLst>
                <a:gd name="T0" fmla="*/ 0 w 25"/>
                <a:gd name="T1" fmla="*/ 0 h 233"/>
                <a:gd name="T2" fmla="*/ 2147483647 w 25"/>
                <a:gd name="T3" fmla="*/ 2147483647 h 233"/>
                <a:gd name="T4" fmla="*/ 0 60000 65536"/>
                <a:gd name="T5" fmla="*/ 0 60000 65536"/>
                <a:gd name="T6" fmla="*/ 0 w 25"/>
                <a:gd name="T7" fmla="*/ 0 h 233"/>
                <a:gd name="T8" fmla="*/ 25 w 25"/>
                <a:gd name="T9" fmla="*/ 233 h 233"/>
              </a:gdLst>
              <a:ahLst/>
              <a:cxnLst>
                <a:cxn ang="T4">
                  <a:pos x="T0" y="T1"/>
                </a:cxn>
                <a:cxn ang="T5">
                  <a:pos x="T2" y="T3"/>
                </a:cxn>
              </a:cxnLst>
              <a:rect l="T6" t="T7" r="T8" b="T9"/>
              <a:pathLst>
                <a:path w="25" h="233">
                  <a:moveTo>
                    <a:pt x="0" y="0"/>
                  </a:moveTo>
                  <a:lnTo>
                    <a:pt x="24" y="232"/>
                  </a:lnTo>
                </a:path>
              </a:pathLst>
            </a:custGeom>
            <a:noFill/>
            <a:ln w="12700" cap="rnd">
              <a:solidFill>
                <a:srgbClr val="000000"/>
              </a:solidFill>
              <a:round/>
              <a:headEnd/>
              <a:tailEnd/>
            </a:ln>
          </p:spPr>
          <p:txBody>
            <a:bodyPr/>
            <a:lstStyle/>
            <a:p>
              <a:endParaRPr lang="ko-KR" altLang="en-US" dirty="0"/>
            </a:p>
          </p:txBody>
        </p:sp>
        <p:sp>
          <p:nvSpPr>
            <p:cNvPr id="259" name="Freeform 189"/>
            <p:cNvSpPr>
              <a:spLocks/>
            </p:cNvSpPr>
            <p:nvPr/>
          </p:nvSpPr>
          <p:spPr bwMode="auto">
            <a:xfrm>
              <a:off x="5448300" y="3590925"/>
              <a:ext cx="190500" cy="19050"/>
            </a:xfrm>
            <a:custGeom>
              <a:avLst/>
              <a:gdLst>
                <a:gd name="T0" fmla="*/ 0 w 121"/>
                <a:gd name="T1" fmla="*/ 2147483647 h 17"/>
                <a:gd name="T2" fmla="*/ 2147483647 w 121"/>
                <a:gd name="T3" fmla="*/ 0 h 17"/>
                <a:gd name="T4" fmla="*/ 0 60000 65536"/>
                <a:gd name="T5" fmla="*/ 0 60000 65536"/>
                <a:gd name="T6" fmla="*/ 0 w 121"/>
                <a:gd name="T7" fmla="*/ 0 h 17"/>
                <a:gd name="T8" fmla="*/ 121 w 121"/>
                <a:gd name="T9" fmla="*/ 17 h 17"/>
              </a:gdLst>
              <a:ahLst/>
              <a:cxnLst>
                <a:cxn ang="T4">
                  <a:pos x="T0" y="T1"/>
                </a:cxn>
                <a:cxn ang="T5">
                  <a:pos x="T2" y="T3"/>
                </a:cxn>
              </a:cxnLst>
              <a:rect l="T6" t="T7" r="T8" b="T9"/>
              <a:pathLst>
                <a:path w="121" h="17">
                  <a:moveTo>
                    <a:pt x="0" y="16"/>
                  </a:moveTo>
                  <a:lnTo>
                    <a:pt x="120" y="0"/>
                  </a:lnTo>
                </a:path>
              </a:pathLst>
            </a:custGeom>
            <a:noFill/>
            <a:ln w="12700" cap="rnd">
              <a:solidFill>
                <a:srgbClr val="000000"/>
              </a:solidFill>
              <a:round/>
              <a:headEnd/>
              <a:tailEnd/>
            </a:ln>
          </p:spPr>
          <p:txBody>
            <a:bodyPr/>
            <a:lstStyle/>
            <a:p>
              <a:endParaRPr lang="ko-KR" altLang="en-US" dirty="0"/>
            </a:p>
          </p:txBody>
        </p:sp>
        <p:sp>
          <p:nvSpPr>
            <p:cNvPr id="260" name="Freeform 190"/>
            <p:cNvSpPr>
              <a:spLocks/>
            </p:cNvSpPr>
            <p:nvPr/>
          </p:nvSpPr>
          <p:spPr bwMode="auto">
            <a:xfrm>
              <a:off x="5676900" y="3571875"/>
              <a:ext cx="190500" cy="38100"/>
            </a:xfrm>
            <a:custGeom>
              <a:avLst/>
              <a:gdLst>
                <a:gd name="T0" fmla="*/ 0 w 125"/>
                <a:gd name="T1" fmla="*/ 0 h 25"/>
                <a:gd name="T2" fmla="*/ 2147483647 w 125"/>
                <a:gd name="T3" fmla="*/ 2147483647 h 25"/>
                <a:gd name="T4" fmla="*/ 0 60000 65536"/>
                <a:gd name="T5" fmla="*/ 0 60000 65536"/>
                <a:gd name="T6" fmla="*/ 0 w 125"/>
                <a:gd name="T7" fmla="*/ 0 h 25"/>
                <a:gd name="T8" fmla="*/ 125 w 125"/>
                <a:gd name="T9" fmla="*/ 25 h 25"/>
              </a:gdLst>
              <a:ahLst/>
              <a:cxnLst>
                <a:cxn ang="T4">
                  <a:pos x="T0" y="T1"/>
                </a:cxn>
                <a:cxn ang="T5">
                  <a:pos x="T2" y="T3"/>
                </a:cxn>
              </a:cxnLst>
              <a:rect l="T6" t="T7" r="T8" b="T9"/>
              <a:pathLst>
                <a:path w="125" h="25">
                  <a:moveTo>
                    <a:pt x="0" y="0"/>
                  </a:moveTo>
                  <a:lnTo>
                    <a:pt x="124" y="24"/>
                  </a:lnTo>
                </a:path>
              </a:pathLst>
            </a:custGeom>
            <a:noFill/>
            <a:ln w="12700" cap="rnd">
              <a:solidFill>
                <a:srgbClr val="000000"/>
              </a:solidFill>
              <a:prstDash val="dash"/>
              <a:round/>
              <a:headEnd/>
              <a:tailEnd/>
            </a:ln>
          </p:spPr>
          <p:txBody>
            <a:bodyPr/>
            <a:lstStyle/>
            <a:p>
              <a:endParaRPr lang="ko-KR" altLang="en-US" dirty="0"/>
            </a:p>
          </p:txBody>
        </p:sp>
        <p:sp>
          <p:nvSpPr>
            <p:cNvPr id="261" name="Freeform 191"/>
            <p:cNvSpPr>
              <a:spLocks/>
            </p:cNvSpPr>
            <p:nvPr/>
          </p:nvSpPr>
          <p:spPr bwMode="auto">
            <a:xfrm>
              <a:off x="5200650" y="3076575"/>
              <a:ext cx="209550" cy="514350"/>
            </a:xfrm>
            <a:custGeom>
              <a:avLst/>
              <a:gdLst>
                <a:gd name="T0" fmla="*/ 0 w 137"/>
                <a:gd name="T1" fmla="*/ 0 h 325"/>
                <a:gd name="T2" fmla="*/ 2147483647 w 137"/>
                <a:gd name="T3" fmla="*/ 2147483647 h 325"/>
                <a:gd name="T4" fmla="*/ 0 60000 65536"/>
                <a:gd name="T5" fmla="*/ 0 60000 65536"/>
                <a:gd name="T6" fmla="*/ 0 w 137"/>
                <a:gd name="T7" fmla="*/ 0 h 325"/>
                <a:gd name="T8" fmla="*/ 137 w 137"/>
                <a:gd name="T9" fmla="*/ 325 h 325"/>
              </a:gdLst>
              <a:ahLst/>
              <a:cxnLst>
                <a:cxn ang="T4">
                  <a:pos x="T0" y="T1"/>
                </a:cxn>
                <a:cxn ang="T5">
                  <a:pos x="T2" y="T3"/>
                </a:cxn>
              </a:cxnLst>
              <a:rect l="T6" t="T7" r="T8" b="T9"/>
              <a:pathLst>
                <a:path w="137" h="325">
                  <a:moveTo>
                    <a:pt x="0" y="0"/>
                  </a:moveTo>
                  <a:lnTo>
                    <a:pt x="136" y="324"/>
                  </a:lnTo>
                </a:path>
              </a:pathLst>
            </a:custGeom>
            <a:noFill/>
            <a:ln w="12700" cap="rnd">
              <a:solidFill>
                <a:srgbClr val="000000"/>
              </a:solidFill>
              <a:prstDash val="dash"/>
              <a:round/>
              <a:headEnd/>
              <a:tailEnd/>
            </a:ln>
          </p:spPr>
          <p:txBody>
            <a:bodyPr/>
            <a:lstStyle/>
            <a:p>
              <a:endParaRPr lang="ko-KR" altLang="en-US" dirty="0"/>
            </a:p>
          </p:txBody>
        </p:sp>
        <p:sp>
          <p:nvSpPr>
            <p:cNvPr id="262" name="Freeform 192"/>
            <p:cNvSpPr>
              <a:spLocks/>
            </p:cNvSpPr>
            <p:nvPr/>
          </p:nvSpPr>
          <p:spPr bwMode="auto">
            <a:xfrm>
              <a:off x="3781425" y="3562350"/>
              <a:ext cx="257175" cy="295275"/>
            </a:xfrm>
            <a:custGeom>
              <a:avLst/>
              <a:gdLst>
                <a:gd name="T0" fmla="*/ 2147483647 w 165"/>
                <a:gd name="T1" fmla="*/ 2147483647 h 189"/>
                <a:gd name="T2" fmla="*/ 0 w 165"/>
                <a:gd name="T3" fmla="*/ 2147483647 h 189"/>
                <a:gd name="T4" fmla="*/ 2147483647 w 165"/>
                <a:gd name="T5" fmla="*/ 0 h 189"/>
                <a:gd name="T6" fmla="*/ 0 60000 65536"/>
                <a:gd name="T7" fmla="*/ 0 60000 65536"/>
                <a:gd name="T8" fmla="*/ 0 60000 65536"/>
                <a:gd name="T9" fmla="*/ 0 w 165"/>
                <a:gd name="T10" fmla="*/ 0 h 189"/>
                <a:gd name="T11" fmla="*/ 165 w 165"/>
                <a:gd name="T12" fmla="*/ 189 h 189"/>
              </a:gdLst>
              <a:ahLst/>
              <a:cxnLst>
                <a:cxn ang="T6">
                  <a:pos x="T0" y="T1"/>
                </a:cxn>
                <a:cxn ang="T7">
                  <a:pos x="T2" y="T3"/>
                </a:cxn>
                <a:cxn ang="T8">
                  <a:pos x="T4" y="T5"/>
                </a:cxn>
              </a:cxnLst>
              <a:rect l="T9" t="T10" r="T11" b="T12"/>
              <a:pathLst>
                <a:path w="165" h="189">
                  <a:moveTo>
                    <a:pt x="16" y="188"/>
                  </a:moveTo>
                  <a:lnTo>
                    <a:pt x="0" y="88"/>
                  </a:lnTo>
                  <a:lnTo>
                    <a:pt x="164" y="0"/>
                  </a:lnTo>
                </a:path>
              </a:pathLst>
            </a:custGeom>
            <a:noFill/>
            <a:ln w="12700">
              <a:solidFill>
                <a:srgbClr val="000000"/>
              </a:solidFill>
              <a:round/>
              <a:headEnd/>
              <a:tailEnd/>
            </a:ln>
          </p:spPr>
          <p:txBody>
            <a:bodyPr/>
            <a:lstStyle/>
            <a:p>
              <a:endParaRPr lang="ko-KR" altLang="en-US" dirty="0"/>
            </a:p>
          </p:txBody>
        </p:sp>
        <p:sp>
          <p:nvSpPr>
            <p:cNvPr id="263" name="Freeform 193"/>
            <p:cNvSpPr>
              <a:spLocks/>
            </p:cNvSpPr>
            <p:nvPr/>
          </p:nvSpPr>
          <p:spPr bwMode="auto">
            <a:xfrm>
              <a:off x="4086225" y="3419475"/>
              <a:ext cx="123825" cy="114300"/>
            </a:xfrm>
            <a:custGeom>
              <a:avLst/>
              <a:gdLst>
                <a:gd name="T0" fmla="*/ 0 w 81"/>
                <a:gd name="T1" fmla="*/ 2147483647 h 69"/>
                <a:gd name="T2" fmla="*/ 2147483647 w 81"/>
                <a:gd name="T3" fmla="*/ 0 h 69"/>
                <a:gd name="T4" fmla="*/ 0 60000 65536"/>
                <a:gd name="T5" fmla="*/ 0 60000 65536"/>
                <a:gd name="T6" fmla="*/ 0 w 81"/>
                <a:gd name="T7" fmla="*/ 0 h 69"/>
                <a:gd name="T8" fmla="*/ 81 w 81"/>
                <a:gd name="T9" fmla="*/ 69 h 69"/>
              </a:gdLst>
              <a:ahLst/>
              <a:cxnLst>
                <a:cxn ang="T4">
                  <a:pos x="T0" y="T1"/>
                </a:cxn>
                <a:cxn ang="T5">
                  <a:pos x="T2" y="T3"/>
                </a:cxn>
              </a:cxnLst>
              <a:rect l="T6" t="T7" r="T8" b="T9"/>
              <a:pathLst>
                <a:path w="81" h="69">
                  <a:moveTo>
                    <a:pt x="0" y="68"/>
                  </a:moveTo>
                  <a:lnTo>
                    <a:pt x="80" y="0"/>
                  </a:lnTo>
                </a:path>
              </a:pathLst>
            </a:custGeom>
            <a:noFill/>
            <a:ln w="12700">
              <a:solidFill>
                <a:srgbClr val="000000"/>
              </a:solidFill>
              <a:round/>
              <a:headEnd/>
              <a:tailEnd/>
            </a:ln>
          </p:spPr>
          <p:txBody>
            <a:bodyPr/>
            <a:lstStyle/>
            <a:p>
              <a:endParaRPr lang="ko-KR" altLang="en-US" dirty="0"/>
            </a:p>
          </p:txBody>
        </p:sp>
        <p:sp>
          <p:nvSpPr>
            <p:cNvPr id="264" name="Freeform 194"/>
            <p:cNvSpPr>
              <a:spLocks/>
            </p:cNvSpPr>
            <p:nvPr/>
          </p:nvSpPr>
          <p:spPr bwMode="auto">
            <a:xfrm>
              <a:off x="3648075" y="3267075"/>
              <a:ext cx="133350" cy="609600"/>
            </a:xfrm>
            <a:custGeom>
              <a:avLst/>
              <a:gdLst>
                <a:gd name="T0" fmla="*/ 2147483647 w 81"/>
                <a:gd name="T1" fmla="*/ 2147483647 h 385"/>
                <a:gd name="T2" fmla="*/ 2147483647 w 81"/>
                <a:gd name="T3" fmla="*/ 2147483647 h 385"/>
                <a:gd name="T4" fmla="*/ 2147483647 w 81"/>
                <a:gd name="T5" fmla="*/ 2147483647 h 385"/>
                <a:gd name="T6" fmla="*/ 0 w 81"/>
                <a:gd name="T7" fmla="*/ 0 h 385"/>
                <a:gd name="T8" fmla="*/ 0 60000 65536"/>
                <a:gd name="T9" fmla="*/ 0 60000 65536"/>
                <a:gd name="T10" fmla="*/ 0 60000 65536"/>
                <a:gd name="T11" fmla="*/ 0 60000 65536"/>
                <a:gd name="T12" fmla="*/ 0 w 81"/>
                <a:gd name="T13" fmla="*/ 0 h 385"/>
                <a:gd name="T14" fmla="*/ 81 w 81"/>
                <a:gd name="T15" fmla="*/ 385 h 385"/>
              </a:gdLst>
              <a:ahLst/>
              <a:cxnLst>
                <a:cxn ang="T8">
                  <a:pos x="T0" y="T1"/>
                </a:cxn>
                <a:cxn ang="T9">
                  <a:pos x="T2" y="T3"/>
                </a:cxn>
                <a:cxn ang="T10">
                  <a:pos x="T4" y="T5"/>
                </a:cxn>
                <a:cxn ang="T11">
                  <a:pos x="T6" y="T7"/>
                </a:cxn>
              </a:cxnLst>
              <a:rect l="T12" t="T13" r="T14" b="T15"/>
              <a:pathLst>
                <a:path w="81" h="385">
                  <a:moveTo>
                    <a:pt x="80" y="384"/>
                  </a:moveTo>
                  <a:lnTo>
                    <a:pt x="72" y="300"/>
                  </a:lnTo>
                  <a:lnTo>
                    <a:pt x="12" y="252"/>
                  </a:lnTo>
                  <a:lnTo>
                    <a:pt x="0" y="0"/>
                  </a:lnTo>
                </a:path>
              </a:pathLst>
            </a:custGeom>
            <a:noFill/>
            <a:ln w="12700" cap="rnd">
              <a:solidFill>
                <a:srgbClr val="000000"/>
              </a:solidFill>
              <a:prstDash val="dash"/>
              <a:round/>
              <a:headEnd/>
              <a:tailEnd/>
            </a:ln>
          </p:spPr>
          <p:txBody>
            <a:bodyPr/>
            <a:lstStyle/>
            <a:p>
              <a:endParaRPr lang="ko-KR" altLang="en-US" dirty="0"/>
            </a:p>
          </p:txBody>
        </p:sp>
        <p:sp>
          <p:nvSpPr>
            <p:cNvPr id="265" name="Freeform 195"/>
            <p:cNvSpPr>
              <a:spLocks/>
            </p:cNvSpPr>
            <p:nvPr/>
          </p:nvSpPr>
          <p:spPr bwMode="auto">
            <a:xfrm>
              <a:off x="3667125" y="3000375"/>
              <a:ext cx="133350" cy="228600"/>
            </a:xfrm>
            <a:custGeom>
              <a:avLst/>
              <a:gdLst>
                <a:gd name="T0" fmla="*/ 0 w 85"/>
                <a:gd name="T1" fmla="*/ 2147483647 h 145"/>
                <a:gd name="T2" fmla="*/ 2147483647 w 85"/>
                <a:gd name="T3" fmla="*/ 0 h 145"/>
                <a:gd name="T4" fmla="*/ 2147483647 w 85"/>
                <a:gd name="T5" fmla="*/ 0 h 145"/>
                <a:gd name="T6" fmla="*/ 0 60000 65536"/>
                <a:gd name="T7" fmla="*/ 0 60000 65536"/>
                <a:gd name="T8" fmla="*/ 0 60000 65536"/>
                <a:gd name="T9" fmla="*/ 0 w 85"/>
                <a:gd name="T10" fmla="*/ 0 h 145"/>
                <a:gd name="T11" fmla="*/ 85 w 85"/>
                <a:gd name="T12" fmla="*/ 145 h 145"/>
              </a:gdLst>
              <a:ahLst/>
              <a:cxnLst>
                <a:cxn ang="T6">
                  <a:pos x="T0" y="T1"/>
                </a:cxn>
                <a:cxn ang="T7">
                  <a:pos x="T2" y="T3"/>
                </a:cxn>
                <a:cxn ang="T8">
                  <a:pos x="T4" y="T5"/>
                </a:cxn>
              </a:cxnLst>
              <a:rect l="T9" t="T10" r="T11" b="T12"/>
              <a:pathLst>
                <a:path w="85" h="145">
                  <a:moveTo>
                    <a:pt x="0" y="144"/>
                  </a:moveTo>
                  <a:lnTo>
                    <a:pt x="84" y="0"/>
                  </a:lnTo>
                </a:path>
              </a:pathLst>
            </a:custGeom>
            <a:noFill/>
            <a:ln w="12700" cap="rnd">
              <a:solidFill>
                <a:srgbClr val="000000"/>
              </a:solidFill>
              <a:prstDash val="dash"/>
              <a:round/>
              <a:headEnd/>
              <a:tailEnd/>
            </a:ln>
          </p:spPr>
          <p:txBody>
            <a:bodyPr/>
            <a:lstStyle/>
            <a:p>
              <a:endParaRPr lang="ko-KR" altLang="en-US" dirty="0"/>
            </a:p>
          </p:txBody>
        </p:sp>
        <p:sp>
          <p:nvSpPr>
            <p:cNvPr id="266" name="Freeform 196"/>
            <p:cNvSpPr>
              <a:spLocks/>
            </p:cNvSpPr>
            <p:nvPr/>
          </p:nvSpPr>
          <p:spPr bwMode="auto">
            <a:xfrm>
              <a:off x="3819525" y="2638425"/>
              <a:ext cx="180975" cy="304800"/>
            </a:xfrm>
            <a:custGeom>
              <a:avLst/>
              <a:gdLst>
                <a:gd name="T0" fmla="*/ 0 w 113"/>
                <a:gd name="T1" fmla="*/ 2147483647 h 193"/>
                <a:gd name="T2" fmla="*/ 2147483647 w 113"/>
                <a:gd name="T3" fmla="*/ 0 h 193"/>
                <a:gd name="T4" fmla="*/ 0 60000 65536"/>
                <a:gd name="T5" fmla="*/ 0 60000 65536"/>
                <a:gd name="T6" fmla="*/ 0 w 113"/>
                <a:gd name="T7" fmla="*/ 0 h 193"/>
                <a:gd name="T8" fmla="*/ 113 w 113"/>
                <a:gd name="T9" fmla="*/ 193 h 193"/>
              </a:gdLst>
              <a:ahLst/>
              <a:cxnLst>
                <a:cxn ang="T4">
                  <a:pos x="T0" y="T1"/>
                </a:cxn>
                <a:cxn ang="T5">
                  <a:pos x="T2" y="T3"/>
                </a:cxn>
              </a:cxnLst>
              <a:rect l="T6" t="T7" r="T8" b="T9"/>
              <a:pathLst>
                <a:path w="113" h="193">
                  <a:moveTo>
                    <a:pt x="0" y="192"/>
                  </a:moveTo>
                  <a:lnTo>
                    <a:pt x="112" y="0"/>
                  </a:lnTo>
                </a:path>
              </a:pathLst>
            </a:custGeom>
            <a:noFill/>
            <a:ln w="12700" cap="rnd">
              <a:solidFill>
                <a:srgbClr val="000000"/>
              </a:solidFill>
              <a:prstDash val="dash"/>
              <a:round/>
              <a:headEnd/>
              <a:tailEnd/>
            </a:ln>
          </p:spPr>
          <p:txBody>
            <a:bodyPr/>
            <a:lstStyle/>
            <a:p>
              <a:endParaRPr lang="ko-KR" altLang="en-US" dirty="0"/>
            </a:p>
          </p:txBody>
        </p:sp>
        <p:sp>
          <p:nvSpPr>
            <p:cNvPr id="267" name="Freeform 197"/>
            <p:cNvSpPr>
              <a:spLocks/>
            </p:cNvSpPr>
            <p:nvPr/>
          </p:nvSpPr>
          <p:spPr bwMode="auto">
            <a:xfrm>
              <a:off x="3648075" y="2581275"/>
              <a:ext cx="342900" cy="47625"/>
            </a:xfrm>
            <a:custGeom>
              <a:avLst/>
              <a:gdLst>
                <a:gd name="T0" fmla="*/ 2147483647 w 217"/>
                <a:gd name="T1" fmla="*/ 2147483647 h 29"/>
                <a:gd name="T2" fmla="*/ 2147483647 w 217"/>
                <a:gd name="T3" fmla="*/ 2147483647 h 29"/>
                <a:gd name="T4" fmla="*/ 0 w 217"/>
                <a:gd name="T5" fmla="*/ 0 h 29"/>
                <a:gd name="T6" fmla="*/ 0 60000 65536"/>
                <a:gd name="T7" fmla="*/ 0 60000 65536"/>
                <a:gd name="T8" fmla="*/ 0 60000 65536"/>
                <a:gd name="T9" fmla="*/ 0 w 217"/>
                <a:gd name="T10" fmla="*/ 0 h 29"/>
                <a:gd name="T11" fmla="*/ 217 w 217"/>
                <a:gd name="T12" fmla="*/ 29 h 29"/>
              </a:gdLst>
              <a:ahLst/>
              <a:cxnLst>
                <a:cxn ang="T6">
                  <a:pos x="T0" y="T1"/>
                </a:cxn>
                <a:cxn ang="T7">
                  <a:pos x="T2" y="T3"/>
                </a:cxn>
                <a:cxn ang="T8">
                  <a:pos x="T4" y="T5"/>
                </a:cxn>
              </a:cxnLst>
              <a:rect l="T9" t="T10" r="T11" b="T12"/>
              <a:pathLst>
                <a:path w="217" h="29">
                  <a:moveTo>
                    <a:pt x="216" y="4"/>
                  </a:moveTo>
                  <a:lnTo>
                    <a:pt x="92" y="28"/>
                  </a:lnTo>
                  <a:lnTo>
                    <a:pt x="0" y="0"/>
                  </a:lnTo>
                </a:path>
              </a:pathLst>
            </a:custGeom>
            <a:noFill/>
            <a:ln w="12700" cap="rnd">
              <a:solidFill>
                <a:srgbClr val="000000"/>
              </a:solidFill>
              <a:round/>
              <a:headEnd/>
              <a:tailEnd/>
            </a:ln>
          </p:spPr>
          <p:txBody>
            <a:bodyPr/>
            <a:lstStyle/>
            <a:p>
              <a:endParaRPr lang="ko-KR" altLang="en-US" dirty="0"/>
            </a:p>
          </p:txBody>
        </p:sp>
        <p:sp>
          <p:nvSpPr>
            <p:cNvPr id="268" name="Freeform 198"/>
            <p:cNvSpPr>
              <a:spLocks/>
            </p:cNvSpPr>
            <p:nvPr/>
          </p:nvSpPr>
          <p:spPr bwMode="auto">
            <a:xfrm>
              <a:off x="2981325" y="2562225"/>
              <a:ext cx="628650" cy="209550"/>
            </a:xfrm>
            <a:custGeom>
              <a:avLst/>
              <a:gdLst>
                <a:gd name="T0" fmla="*/ 2147483647 w 393"/>
                <a:gd name="T1" fmla="*/ 0 h 133"/>
                <a:gd name="T2" fmla="*/ 2147483647 w 393"/>
                <a:gd name="T3" fmla="*/ 2147483647 h 133"/>
                <a:gd name="T4" fmla="*/ 2147483647 w 393"/>
                <a:gd name="T5" fmla="*/ 2147483647 h 133"/>
                <a:gd name="T6" fmla="*/ 0 w 393"/>
                <a:gd name="T7" fmla="*/ 2147483647 h 133"/>
                <a:gd name="T8" fmla="*/ 0 60000 65536"/>
                <a:gd name="T9" fmla="*/ 0 60000 65536"/>
                <a:gd name="T10" fmla="*/ 0 60000 65536"/>
                <a:gd name="T11" fmla="*/ 0 60000 65536"/>
                <a:gd name="T12" fmla="*/ 0 w 393"/>
                <a:gd name="T13" fmla="*/ 0 h 133"/>
                <a:gd name="T14" fmla="*/ 393 w 393"/>
                <a:gd name="T15" fmla="*/ 133 h 133"/>
              </a:gdLst>
              <a:ahLst/>
              <a:cxnLst>
                <a:cxn ang="T8">
                  <a:pos x="T0" y="T1"/>
                </a:cxn>
                <a:cxn ang="T9">
                  <a:pos x="T2" y="T3"/>
                </a:cxn>
                <a:cxn ang="T10">
                  <a:pos x="T4" y="T5"/>
                </a:cxn>
                <a:cxn ang="T11">
                  <a:pos x="T6" y="T7"/>
                </a:cxn>
              </a:cxnLst>
              <a:rect l="T12" t="T13" r="T14" b="T15"/>
              <a:pathLst>
                <a:path w="393" h="133">
                  <a:moveTo>
                    <a:pt x="392" y="0"/>
                  </a:moveTo>
                  <a:lnTo>
                    <a:pt x="232" y="132"/>
                  </a:lnTo>
                  <a:lnTo>
                    <a:pt x="204" y="128"/>
                  </a:lnTo>
                  <a:lnTo>
                    <a:pt x="0" y="132"/>
                  </a:lnTo>
                </a:path>
              </a:pathLst>
            </a:custGeom>
            <a:noFill/>
            <a:ln w="12700" cap="rnd">
              <a:solidFill>
                <a:srgbClr val="000000"/>
              </a:solidFill>
              <a:round/>
              <a:headEnd/>
              <a:tailEnd/>
            </a:ln>
          </p:spPr>
          <p:txBody>
            <a:bodyPr/>
            <a:lstStyle/>
            <a:p>
              <a:endParaRPr lang="ko-KR" altLang="en-US" dirty="0"/>
            </a:p>
          </p:txBody>
        </p:sp>
        <p:sp>
          <p:nvSpPr>
            <p:cNvPr id="269" name="Freeform 199"/>
            <p:cNvSpPr>
              <a:spLocks/>
            </p:cNvSpPr>
            <p:nvPr/>
          </p:nvSpPr>
          <p:spPr bwMode="auto">
            <a:xfrm>
              <a:off x="2914650" y="2809875"/>
              <a:ext cx="66675" cy="381000"/>
            </a:xfrm>
            <a:custGeom>
              <a:avLst/>
              <a:gdLst>
                <a:gd name="T0" fmla="*/ 2147483647 w 41"/>
                <a:gd name="T1" fmla="*/ 0 h 237"/>
                <a:gd name="T2" fmla="*/ 2147483647 w 41"/>
                <a:gd name="T3" fmla="*/ 2147483647 h 237"/>
                <a:gd name="T4" fmla="*/ 2147483647 w 41"/>
                <a:gd name="T5" fmla="*/ 2147483647 h 237"/>
                <a:gd name="T6" fmla="*/ 2147483647 w 41"/>
                <a:gd name="T7" fmla="*/ 2147483647 h 237"/>
                <a:gd name="T8" fmla="*/ 0 w 41"/>
                <a:gd name="T9" fmla="*/ 2147483647 h 237"/>
                <a:gd name="T10" fmla="*/ 0 60000 65536"/>
                <a:gd name="T11" fmla="*/ 0 60000 65536"/>
                <a:gd name="T12" fmla="*/ 0 60000 65536"/>
                <a:gd name="T13" fmla="*/ 0 60000 65536"/>
                <a:gd name="T14" fmla="*/ 0 60000 65536"/>
                <a:gd name="T15" fmla="*/ 0 w 41"/>
                <a:gd name="T16" fmla="*/ 0 h 237"/>
                <a:gd name="T17" fmla="*/ 41 w 41"/>
                <a:gd name="T18" fmla="*/ 237 h 237"/>
              </a:gdLst>
              <a:ahLst/>
              <a:cxnLst>
                <a:cxn ang="T10">
                  <a:pos x="T0" y="T1"/>
                </a:cxn>
                <a:cxn ang="T11">
                  <a:pos x="T2" y="T3"/>
                </a:cxn>
                <a:cxn ang="T12">
                  <a:pos x="T4" y="T5"/>
                </a:cxn>
                <a:cxn ang="T13">
                  <a:pos x="T6" y="T7"/>
                </a:cxn>
                <a:cxn ang="T14">
                  <a:pos x="T8" y="T9"/>
                </a:cxn>
              </a:cxnLst>
              <a:rect l="T15" t="T16" r="T17" b="T18"/>
              <a:pathLst>
                <a:path w="41" h="237">
                  <a:moveTo>
                    <a:pt x="24" y="0"/>
                  </a:moveTo>
                  <a:lnTo>
                    <a:pt x="40" y="128"/>
                  </a:lnTo>
                  <a:lnTo>
                    <a:pt x="36" y="152"/>
                  </a:lnTo>
                  <a:lnTo>
                    <a:pt x="32" y="172"/>
                  </a:lnTo>
                  <a:lnTo>
                    <a:pt x="0" y="236"/>
                  </a:lnTo>
                </a:path>
              </a:pathLst>
            </a:custGeom>
            <a:noFill/>
            <a:ln w="12700" cap="rnd">
              <a:solidFill>
                <a:srgbClr val="000000"/>
              </a:solidFill>
              <a:round/>
              <a:headEnd/>
              <a:tailEnd/>
            </a:ln>
          </p:spPr>
          <p:txBody>
            <a:bodyPr/>
            <a:lstStyle/>
            <a:p>
              <a:endParaRPr lang="ko-KR" altLang="en-US" dirty="0"/>
            </a:p>
          </p:txBody>
        </p:sp>
        <p:sp>
          <p:nvSpPr>
            <p:cNvPr id="270" name="Freeform 200"/>
            <p:cNvSpPr>
              <a:spLocks/>
            </p:cNvSpPr>
            <p:nvPr/>
          </p:nvSpPr>
          <p:spPr bwMode="auto">
            <a:xfrm>
              <a:off x="2924175" y="3228975"/>
              <a:ext cx="133350" cy="47625"/>
            </a:xfrm>
            <a:custGeom>
              <a:avLst/>
              <a:gdLst>
                <a:gd name="T0" fmla="*/ 0 w 85"/>
                <a:gd name="T1" fmla="*/ 0 h 29"/>
                <a:gd name="T2" fmla="*/ 2147483647 w 85"/>
                <a:gd name="T3" fmla="*/ 2147483647 h 29"/>
                <a:gd name="T4" fmla="*/ 0 60000 65536"/>
                <a:gd name="T5" fmla="*/ 0 60000 65536"/>
                <a:gd name="T6" fmla="*/ 0 w 85"/>
                <a:gd name="T7" fmla="*/ 0 h 29"/>
                <a:gd name="T8" fmla="*/ 85 w 85"/>
                <a:gd name="T9" fmla="*/ 29 h 29"/>
              </a:gdLst>
              <a:ahLst/>
              <a:cxnLst>
                <a:cxn ang="T4">
                  <a:pos x="T0" y="T1"/>
                </a:cxn>
                <a:cxn ang="T5">
                  <a:pos x="T2" y="T3"/>
                </a:cxn>
              </a:cxnLst>
              <a:rect l="T6" t="T7" r="T8" b="T9"/>
              <a:pathLst>
                <a:path w="85" h="29">
                  <a:moveTo>
                    <a:pt x="0" y="0"/>
                  </a:moveTo>
                  <a:lnTo>
                    <a:pt x="84" y="28"/>
                  </a:lnTo>
                </a:path>
              </a:pathLst>
            </a:custGeom>
            <a:noFill/>
            <a:ln w="12700" cap="rnd">
              <a:solidFill>
                <a:srgbClr val="000000"/>
              </a:solidFill>
              <a:round/>
              <a:headEnd/>
              <a:tailEnd/>
            </a:ln>
          </p:spPr>
          <p:txBody>
            <a:bodyPr/>
            <a:lstStyle/>
            <a:p>
              <a:endParaRPr lang="ko-KR" altLang="en-US" dirty="0"/>
            </a:p>
          </p:txBody>
        </p:sp>
        <p:sp>
          <p:nvSpPr>
            <p:cNvPr id="271" name="Freeform 201"/>
            <p:cNvSpPr>
              <a:spLocks/>
            </p:cNvSpPr>
            <p:nvPr/>
          </p:nvSpPr>
          <p:spPr bwMode="auto">
            <a:xfrm>
              <a:off x="6515100" y="2714625"/>
              <a:ext cx="647700" cy="352425"/>
            </a:xfrm>
            <a:custGeom>
              <a:avLst/>
              <a:gdLst>
                <a:gd name="T0" fmla="*/ 0 w 409"/>
                <a:gd name="T1" fmla="*/ 0 h 221"/>
                <a:gd name="T2" fmla="*/ 2147483647 w 409"/>
                <a:gd name="T3" fmla="*/ 2147483647 h 221"/>
                <a:gd name="T4" fmla="*/ 0 60000 65536"/>
                <a:gd name="T5" fmla="*/ 0 60000 65536"/>
                <a:gd name="T6" fmla="*/ 0 w 409"/>
                <a:gd name="T7" fmla="*/ 0 h 221"/>
                <a:gd name="T8" fmla="*/ 409 w 409"/>
                <a:gd name="T9" fmla="*/ 221 h 221"/>
              </a:gdLst>
              <a:ahLst/>
              <a:cxnLst>
                <a:cxn ang="T4">
                  <a:pos x="T0" y="T1"/>
                </a:cxn>
                <a:cxn ang="T5">
                  <a:pos x="T2" y="T3"/>
                </a:cxn>
              </a:cxnLst>
              <a:rect l="T6" t="T7" r="T8" b="T9"/>
              <a:pathLst>
                <a:path w="409" h="221">
                  <a:moveTo>
                    <a:pt x="0" y="0"/>
                  </a:moveTo>
                  <a:lnTo>
                    <a:pt x="408" y="220"/>
                  </a:lnTo>
                </a:path>
              </a:pathLst>
            </a:custGeom>
            <a:noFill/>
            <a:ln w="12700" cap="rnd">
              <a:solidFill>
                <a:srgbClr val="000000"/>
              </a:solidFill>
              <a:round/>
              <a:headEnd/>
              <a:tailEnd/>
            </a:ln>
          </p:spPr>
          <p:txBody>
            <a:bodyPr/>
            <a:lstStyle/>
            <a:p>
              <a:endParaRPr lang="ko-KR" altLang="en-US" dirty="0"/>
            </a:p>
          </p:txBody>
        </p:sp>
        <p:sp>
          <p:nvSpPr>
            <p:cNvPr id="272" name="Freeform 202"/>
            <p:cNvSpPr>
              <a:spLocks/>
            </p:cNvSpPr>
            <p:nvPr/>
          </p:nvSpPr>
          <p:spPr bwMode="auto">
            <a:xfrm>
              <a:off x="7162800" y="3114675"/>
              <a:ext cx="19050" cy="904875"/>
            </a:xfrm>
            <a:custGeom>
              <a:avLst/>
              <a:gdLst>
                <a:gd name="T0" fmla="*/ 2147483647 w 17"/>
                <a:gd name="T1" fmla="*/ 0 h 569"/>
                <a:gd name="T2" fmla="*/ 0 w 17"/>
                <a:gd name="T3" fmla="*/ 2147483647 h 569"/>
                <a:gd name="T4" fmla="*/ 0 60000 65536"/>
                <a:gd name="T5" fmla="*/ 0 60000 65536"/>
                <a:gd name="T6" fmla="*/ 0 w 17"/>
                <a:gd name="T7" fmla="*/ 0 h 569"/>
                <a:gd name="T8" fmla="*/ 17 w 17"/>
                <a:gd name="T9" fmla="*/ 569 h 569"/>
              </a:gdLst>
              <a:ahLst/>
              <a:cxnLst>
                <a:cxn ang="T4">
                  <a:pos x="T0" y="T1"/>
                </a:cxn>
                <a:cxn ang="T5">
                  <a:pos x="T2" y="T3"/>
                </a:cxn>
              </a:cxnLst>
              <a:rect l="T6" t="T7" r="T8" b="T9"/>
              <a:pathLst>
                <a:path w="17" h="569">
                  <a:moveTo>
                    <a:pt x="16" y="0"/>
                  </a:moveTo>
                  <a:lnTo>
                    <a:pt x="0" y="568"/>
                  </a:lnTo>
                </a:path>
              </a:pathLst>
            </a:custGeom>
            <a:noFill/>
            <a:ln w="12700" cap="rnd">
              <a:solidFill>
                <a:srgbClr val="000000"/>
              </a:solidFill>
              <a:round/>
              <a:headEnd/>
              <a:tailEnd/>
            </a:ln>
          </p:spPr>
          <p:txBody>
            <a:bodyPr/>
            <a:lstStyle/>
            <a:p>
              <a:endParaRPr lang="ko-KR" altLang="en-US" dirty="0"/>
            </a:p>
          </p:txBody>
        </p:sp>
        <p:sp>
          <p:nvSpPr>
            <p:cNvPr id="273" name="Freeform 203"/>
            <p:cNvSpPr>
              <a:spLocks/>
            </p:cNvSpPr>
            <p:nvPr/>
          </p:nvSpPr>
          <p:spPr bwMode="auto">
            <a:xfrm>
              <a:off x="7172325" y="4076700"/>
              <a:ext cx="76200" cy="142875"/>
            </a:xfrm>
            <a:custGeom>
              <a:avLst/>
              <a:gdLst>
                <a:gd name="T0" fmla="*/ 0 w 49"/>
                <a:gd name="T1" fmla="*/ 0 h 89"/>
                <a:gd name="T2" fmla="*/ 2147483647 w 49"/>
                <a:gd name="T3" fmla="*/ 2147483647 h 89"/>
                <a:gd name="T4" fmla="*/ 0 60000 65536"/>
                <a:gd name="T5" fmla="*/ 0 60000 65536"/>
                <a:gd name="T6" fmla="*/ 0 w 49"/>
                <a:gd name="T7" fmla="*/ 0 h 89"/>
                <a:gd name="T8" fmla="*/ 49 w 49"/>
                <a:gd name="T9" fmla="*/ 89 h 89"/>
              </a:gdLst>
              <a:ahLst/>
              <a:cxnLst>
                <a:cxn ang="T4">
                  <a:pos x="T0" y="T1"/>
                </a:cxn>
                <a:cxn ang="T5">
                  <a:pos x="T2" y="T3"/>
                </a:cxn>
              </a:cxnLst>
              <a:rect l="T6" t="T7" r="T8" b="T9"/>
              <a:pathLst>
                <a:path w="49" h="89">
                  <a:moveTo>
                    <a:pt x="0" y="0"/>
                  </a:moveTo>
                  <a:lnTo>
                    <a:pt x="48" y="88"/>
                  </a:lnTo>
                </a:path>
              </a:pathLst>
            </a:custGeom>
            <a:noFill/>
            <a:ln w="12700" cap="rnd">
              <a:solidFill>
                <a:srgbClr val="000000"/>
              </a:solidFill>
              <a:round/>
              <a:headEnd/>
              <a:tailEnd/>
            </a:ln>
          </p:spPr>
          <p:txBody>
            <a:bodyPr/>
            <a:lstStyle/>
            <a:p>
              <a:endParaRPr lang="ko-KR" altLang="en-US" dirty="0"/>
            </a:p>
          </p:txBody>
        </p:sp>
        <p:sp>
          <p:nvSpPr>
            <p:cNvPr id="274" name="Freeform 204"/>
            <p:cNvSpPr>
              <a:spLocks/>
            </p:cNvSpPr>
            <p:nvPr/>
          </p:nvSpPr>
          <p:spPr bwMode="auto">
            <a:xfrm>
              <a:off x="7181850" y="4248150"/>
              <a:ext cx="57150" cy="9525"/>
            </a:xfrm>
            <a:custGeom>
              <a:avLst/>
              <a:gdLst>
                <a:gd name="T0" fmla="*/ 2147483647 w 37"/>
                <a:gd name="T1" fmla="*/ 0 h 9"/>
                <a:gd name="T2" fmla="*/ 0 w 37"/>
                <a:gd name="T3" fmla="*/ 2147483647 h 9"/>
                <a:gd name="T4" fmla="*/ 0 60000 65536"/>
                <a:gd name="T5" fmla="*/ 0 60000 65536"/>
                <a:gd name="T6" fmla="*/ 0 w 37"/>
                <a:gd name="T7" fmla="*/ 0 h 9"/>
                <a:gd name="T8" fmla="*/ 37 w 37"/>
                <a:gd name="T9" fmla="*/ 9 h 9"/>
              </a:gdLst>
              <a:ahLst/>
              <a:cxnLst>
                <a:cxn ang="T4">
                  <a:pos x="T0" y="T1"/>
                </a:cxn>
                <a:cxn ang="T5">
                  <a:pos x="T2" y="T3"/>
                </a:cxn>
              </a:cxnLst>
              <a:rect l="T6" t="T7" r="T8" b="T9"/>
              <a:pathLst>
                <a:path w="37" h="9">
                  <a:moveTo>
                    <a:pt x="36" y="0"/>
                  </a:moveTo>
                  <a:lnTo>
                    <a:pt x="0" y="8"/>
                  </a:lnTo>
                </a:path>
              </a:pathLst>
            </a:custGeom>
            <a:noFill/>
            <a:ln w="12700" cap="rnd">
              <a:solidFill>
                <a:srgbClr val="000000"/>
              </a:solidFill>
              <a:round/>
              <a:headEnd/>
              <a:tailEnd/>
            </a:ln>
          </p:spPr>
          <p:txBody>
            <a:bodyPr/>
            <a:lstStyle/>
            <a:p>
              <a:endParaRPr lang="ko-KR" altLang="en-US" dirty="0"/>
            </a:p>
          </p:txBody>
        </p:sp>
        <p:sp>
          <p:nvSpPr>
            <p:cNvPr id="275" name="Freeform 205"/>
            <p:cNvSpPr>
              <a:spLocks/>
            </p:cNvSpPr>
            <p:nvPr/>
          </p:nvSpPr>
          <p:spPr bwMode="auto">
            <a:xfrm>
              <a:off x="7258050" y="4267200"/>
              <a:ext cx="0" cy="371475"/>
            </a:xfrm>
            <a:custGeom>
              <a:avLst/>
              <a:gdLst>
                <a:gd name="T0" fmla="*/ 0 w 1"/>
                <a:gd name="T1" fmla="*/ 0 h 237"/>
                <a:gd name="T2" fmla="*/ 0 w 1"/>
                <a:gd name="T3" fmla="*/ 2147483647 h 237"/>
                <a:gd name="T4" fmla="*/ 0 60000 65536"/>
                <a:gd name="T5" fmla="*/ 0 60000 65536"/>
                <a:gd name="T6" fmla="*/ 0 w 1"/>
                <a:gd name="T7" fmla="*/ 0 h 237"/>
                <a:gd name="T8" fmla="*/ 0 w 1"/>
                <a:gd name="T9" fmla="*/ 237 h 237"/>
              </a:gdLst>
              <a:ahLst/>
              <a:cxnLst>
                <a:cxn ang="T4">
                  <a:pos x="T0" y="T1"/>
                </a:cxn>
                <a:cxn ang="T5">
                  <a:pos x="T2" y="T3"/>
                </a:cxn>
              </a:cxnLst>
              <a:rect l="T6" t="T7" r="T8" b="T9"/>
              <a:pathLst>
                <a:path w="1" h="237">
                  <a:moveTo>
                    <a:pt x="0" y="0"/>
                  </a:moveTo>
                  <a:lnTo>
                    <a:pt x="0" y="236"/>
                  </a:lnTo>
                </a:path>
              </a:pathLst>
            </a:custGeom>
            <a:noFill/>
            <a:ln w="12700" cap="rnd">
              <a:solidFill>
                <a:srgbClr val="000000"/>
              </a:solidFill>
              <a:round/>
              <a:headEnd/>
              <a:tailEnd/>
            </a:ln>
          </p:spPr>
          <p:txBody>
            <a:bodyPr/>
            <a:lstStyle/>
            <a:p>
              <a:endParaRPr lang="ko-KR" altLang="en-US" dirty="0"/>
            </a:p>
          </p:txBody>
        </p:sp>
        <p:sp>
          <p:nvSpPr>
            <p:cNvPr id="276" name="Freeform 206"/>
            <p:cNvSpPr>
              <a:spLocks/>
            </p:cNvSpPr>
            <p:nvPr/>
          </p:nvSpPr>
          <p:spPr bwMode="auto">
            <a:xfrm>
              <a:off x="8001000" y="3305175"/>
              <a:ext cx="523875" cy="304800"/>
            </a:xfrm>
            <a:custGeom>
              <a:avLst/>
              <a:gdLst>
                <a:gd name="T0" fmla="*/ 0 w 333"/>
                <a:gd name="T1" fmla="*/ 2147483647 h 189"/>
                <a:gd name="T2" fmla="*/ 2147483647 w 333"/>
                <a:gd name="T3" fmla="*/ 2147483647 h 189"/>
                <a:gd name="T4" fmla="*/ 2147483647 w 333"/>
                <a:gd name="T5" fmla="*/ 0 h 189"/>
                <a:gd name="T6" fmla="*/ 0 60000 65536"/>
                <a:gd name="T7" fmla="*/ 0 60000 65536"/>
                <a:gd name="T8" fmla="*/ 0 60000 65536"/>
                <a:gd name="T9" fmla="*/ 0 w 333"/>
                <a:gd name="T10" fmla="*/ 0 h 189"/>
                <a:gd name="T11" fmla="*/ 333 w 333"/>
                <a:gd name="T12" fmla="*/ 189 h 189"/>
              </a:gdLst>
              <a:ahLst/>
              <a:cxnLst>
                <a:cxn ang="T6">
                  <a:pos x="T0" y="T1"/>
                </a:cxn>
                <a:cxn ang="T7">
                  <a:pos x="T2" y="T3"/>
                </a:cxn>
                <a:cxn ang="T8">
                  <a:pos x="T4" y="T5"/>
                </a:cxn>
              </a:cxnLst>
              <a:rect l="T9" t="T10" r="T11" b="T12"/>
              <a:pathLst>
                <a:path w="333" h="189">
                  <a:moveTo>
                    <a:pt x="0" y="188"/>
                  </a:moveTo>
                  <a:lnTo>
                    <a:pt x="24" y="152"/>
                  </a:lnTo>
                  <a:lnTo>
                    <a:pt x="332" y="0"/>
                  </a:lnTo>
                </a:path>
              </a:pathLst>
            </a:custGeom>
            <a:noFill/>
            <a:ln w="12700" cap="rnd">
              <a:solidFill>
                <a:srgbClr val="000000"/>
              </a:solidFill>
              <a:round/>
              <a:headEnd/>
              <a:tailEnd/>
            </a:ln>
          </p:spPr>
          <p:txBody>
            <a:bodyPr/>
            <a:lstStyle/>
            <a:p>
              <a:endParaRPr lang="ko-KR" altLang="en-US" dirty="0"/>
            </a:p>
          </p:txBody>
        </p:sp>
        <p:sp>
          <p:nvSpPr>
            <p:cNvPr id="277" name="Freeform 207"/>
            <p:cNvSpPr>
              <a:spLocks/>
            </p:cNvSpPr>
            <p:nvPr/>
          </p:nvSpPr>
          <p:spPr bwMode="auto">
            <a:xfrm>
              <a:off x="8010525" y="3667125"/>
              <a:ext cx="523875" cy="276225"/>
            </a:xfrm>
            <a:custGeom>
              <a:avLst/>
              <a:gdLst>
                <a:gd name="T0" fmla="*/ 0 w 333"/>
                <a:gd name="T1" fmla="*/ 0 h 177"/>
                <a:gd name="T2" fmla="*/ 2147483647 w 333"/>
                <a:gd name="T3" fmla="*/ 2147483647 h 177"/>
                <a:gd name="T4" fmla="*/ 0 60000 65536"/>
                <a:gd name="T5" fmla="*/ 0 60000 65536"/>
                <a:gd name="T6" fmla="*/ 0 w 333"/>
                <a:gd name="T7" fmla="*/ 0 h 177"/>
                <a:gd name="T8" fmla="*/ 333 w 333"/>
                <a:gd name="T9" fmla="*/ 177 h 177"/>
              </a:gdLst>
              <a:ahLst/>
              <a:cxnLst>
                <a:cxn ang="T4">
                  <a:pos x="T0" y="T1"/>
                </a:cxn>
                <a:cxn ang="T5">
                  <a:pos x="T2" y="T3"/>
                </a:cxn>
              </a:cxnLst>
              <a:rect l="T6" t="T7" r="T8" b="T9"/>
              <a:pathLst>
                <a:path w="333" h="177">
                  <a:moveTo>
                    <a:pt x="0" y="0"/>
                  </a:moveTo>
                  <a:lnTo>
                    <a:pt x="332" y="176"/>
                  </a:lnTo>
                </a:path>
              </a:pathLst>
            </a:custGeom>
            <a:noFill/>
            <a:ln w="12700" cap="rnd">
              <a:solidFill>
                <a:srgbClr val="000000"/>
              </a:solidFill>
              <a:round/>
              <a:headEnd/>
              <a:tailEnd/>
            </a:ln>
          </p:spPr>
          <p:txBody>
            <a:bodyPr/>
            <a:lstStyle/>
            <a:p>
              <a:endParaRPr lang="ko-KR" altLang="en-US" dirty="0"/>
            </a:p>
          </p:txBody>
        </p:sp>
        <p:sp>
          <p:nvSpPr>
            <p:cNvPr id="278" name="Freeform 208"/>
            <p:cNvSpPr>
              <a:spLocks/>
            </p:cNvSpPr>
            <p:nvPr/>
          </p:nvSpPr>
          <p:spPr bwMode="auto">
            <a:xfrm>
              <a:off x="8591550" y="3790950"/>
              <a:ext cx="685800" cy="142875"/>
            </a:xfrm>
            <a:custGeom>
              <a:avLst/>
              <a:gdLst>
                <a:gd name="T0" fmla="*/ 0 w 437"/>
                <a:gd name="T1" fmla="*/ 2147483647 h 93"/>
                <a:gd name="T2" fmla="*/ 2147483647 w 437"/>
                <a:gd name="T3" fmla="*/ 0 h 93"/>
                <a:gd name="T4" fmla="*/ 2147483647 w 437"/>
                <a:gd name="T5" fmla="*/ 0 h 93"/>
                <a:gd name="T6" fmla="*/ 0 60000 65536"/>
                <a:gd name="T7" fmla="*/ 0 60000 65536"/>
                <a:gd name="T8" fmla="*/ 0 60000 65536"/>
                <a:gd name="T9" fmla="*/ 0 w 437"/>
                <a:gd name="T10" fmla="*/ 0 h 93"/>
                <a:gd name="T11" fmla="*/ 437 w 437"/>
                <a:gd name="T12" fmla="*/ 93 h 93"/>
              </a:gdLst>
              <a:ahLst/>
              <a:cxnLst>
                <a:cxn ang="T6">
                  <a:pos x="T0" y="T1"/>
                </a:cxn>
                <a:cxn ang="T7">
                  <a:pos x="T2" y="T3"/>
                </a:cxn>
                <a:cxn ang="T8">
                  <a:pos x="T4" y="T5"/>
                </a:cxn>
              </a:cxnLst>
              <a:rect l="T9" t="T10" r="T11" b="T12"/>
              <a:pathLst>
                <a:path w="437" h="93">
                  <a:moveTo>
                    <a:pt x="0" y="92"/>
                  </a:moveTo>
                  <a:lnTo>
                    <a:pt x="236" y="0"/>
                  </a:lnTo>
                  <a:lnTo>
                    <a:pt x="436" y="0"/>
                  </a:lnTo>
                </a:path>
              </a:pathLst>
            </a:custGeom>
            <a:noFill/>
            <a:ln w="12700" cap="rnd">
              <a:solidFill>
                <a:srgbClr val="000000"/>
              </a:solidFill>
              <a:round/>
              <a:headEnd/>
              <a:tailEnd/>
            </a:ln>
          </p:spPr>
          <p:txBody>
            <a:bodyPr/>
            <a:lstStyle/>
            <a:p>
              <a:endParaRPr lang="ko-KR" altLang="en-US" dirty="0"/>
            </a:p>
          </p:txBody>
        </p:sp>
        <p:sp>
          <p:nvSpPr>
            <p:cNvPr id="279" name="Freeform 209"/>
            <p:cNvSpPr>
              <a:spLocks/>
            </p:cNvSpPr>
            <p:nvPr/>
          </p:nvSpPr>
          <p:spPr bwMode="auto">
            <a:xfrm>
              <a:off x="7753350" y="3667125"/>
              <a:ext cx="219075" cy="142875"/>
            </a:xfrm>
            <a:custGeom>
              <a:avLst/>
              <a:gdLst>
                <a:gd name="T0" fmla="*/ 2147483647 w 141"/>
                <a:gd name="T1" fmla="*/ 0 h 93"/>
                <a:gd name="T2" fmla="*/ 0 w 141"/>
                <a:gd name="T3" fmla="*/ 2147483647 h 93"/>
                <a:gd name="T4" fmla="*/ 0 60000 65536"/>
                <a:gd name="T5" fmla="*/ 0 60000 65536"/>
                <a:gd name="T6" fmla="*/ 0 w 141"/>
                <a:gd name="T7" fmla="*/ 0 h 93"/>
                <a:gd name="T8" fmla="*/ 141 w 141"/>
                <a:gd name="T9" fmla="*/ 93 h 93"/>
              </a:gdLst>
              <a:ahLst/>
              <a:cxnLst>
                <a:cxn ang="T4">
                  <a:pos x="T0" y="T1"/>
                </a:cxn>
                <a:cxn ang="T5">
                  <a:pos x="T2" y="T3"/>
                </a:cxn>
              </a:cxnLst>
              <a:rect l="T6" t="T7" r="T8" b="T9"/>
              <a:pathLst>
                <a:path w="141" h="93">
                  <a:moveTo>
                    <a:pt x="140" y="0"/>
                  </a:moveTo>
                  <a:lnTo>
                    <a:pt x="0" y="92"/>
                  </a:lnTo>
                </a:path>
              </a:pathLst>
            </a:custGeom>
            <a:noFill/>
            <a:ln w="12700" cap="rnd">
              <a:solidFill>
                <a:srgbClr val="000000"/>
              </a:solidFill>
              <a:round/>
              <a:headEnd/>
              <a:tailEnd/>
            </a:ln>
          </p:spPr>
          <p:txBody>
            <a:bodyPr/>
            <a:lstStyle/>
            <a:p>
              <a:endParaRPr lang="ko-KR" altLang="en-US" dirty="0"/>
            </a:p>
          </p:txBody>
        </p:sp>
        <p:sp>
          <p:nvSpPr>
            <p:cNvPr id="280" name="Freeform 210"/>
            <p:cNvSpPr>
              <a:spLocks/>
            </p:cNvSpPr>
            <p:nvPr/>
          </p:nvSpPr>
          <p:spPr bwMode="auto">
            <a:xfrm>
              <a:off x="7277100" y="3857625"/>
              <a:ext cx="428625" cy="361950"/>
            </a:xfrm>
            <a:custGeom>
              <a:avLst/>
              <a:gdLst>
                <a:gd name="T0" fmla="*/ 2147483647 w 271"/>
                <a:gd name="T1" fmla="*/ 0 h 229"/>
                <a:gd name="T2" fmla="*/ 0 w 271"/>
                <a:gd name="T3" fmla="*/ 2147483647 h 229"/>
                <a:gd name="T4" fmla="*/ 0 60000 65536"/>
                <a:gd name="T5" fmla="*/ 0 60000 65536"/>
                <a:gd name="T6" fmla="*/ 0 w 271"/>
                <a:gd name="T7" fmla="*/ 0 h 229"/>
                <a:gd name="T8" fmla="*/ 271 w 271"/>
                <a:gd name="T9" fmla="*/ 229 h 229"/>
              </a:gdLst>
              <a:ahLst/>
              <a:cxnLst>
                <a:cxn ang="T4">
                  <a:pos x="T0" y="T1"/>
                </a:cxn>
                <a:cxn ang="T5">
                  <a:pos x="T2" y="T3"/>
                </a:cxn>
              </a:cxnLst>
              <a:rect l="T6" t="T7" r="T8" b="T9"/>
              <a:pathLst>
                <a:path w="271" h="229">
                  <a:moveTo>
                    <a:pt x="270" y="0"/>
                  </a:moveTo>
                  <a:lnTo>
                    <a:pt x="0" y="228"/>
                  </a:lnTo>
                </a:path>
              </a:pathLst>
            </a:custGeom>
            <a:noFill/>
            <a:ln w="12700" cap="rnd">
              <a:solidFill>
                <a:srgbClr val="000000"/>
              </a:solidFill>
              <a:round/>
              <a:headEnd/>
              <a:tailEnd/>
            </a:ln>
          </p:spPr>
          <p:txBody>
            <a:bodyPr/>
            <a:lstStyle/>
            <a:p>
              <a:endParaRPr lang="ko-KR" altLang="en-US" dirty="0"/>
            </a:p>
          </p:txBody>
        </p:sp>
        <p:sp>
          <p:nvSpPr>
            <p:cNvPr id="281" name="Freeform 211"/>
            <p:cNvSpPr>
              <a:spLocks/>
            </p:cNvSpPr>
            <p:nvPr/>
          </p:nvSpPr>
          <p:spPr bwMode="auto">
            <a:xfrm>
              <a:off x="6724650" y="4657725"/>
              <a:ext cx="514350" cy="476250"/>
            </a:xfrm>
            <a:custGeom>
              <a:avLst/>
              <a:gdLst>
                <a:gd name="T0" fmla="*/ 2147483647 w 325"/>
                <a:gd name="T1" fmla="*/ 2147483647 h 301"/>
                <a:gd name="T2" fmla="*/ 0 w 325"/>
                <a:gd name="T3" fmla="*/ 2147483647 h 301"/>
                <a:gd name="T4" fmla="*/ 2147483647 w 325"/>
                <a:gd name="T5" fmla="*/ 0 h 301"/>
                <a:gd name="T6" fmla="*/ 2147483647 w 325"/>
                <a:gd name="T7" fmla="*/ 0 h 301"/>
                <a:gd name="T8" fmla="*/ 0 60000 65536"/>
                <a:gd name="T9" fmla="*/ 0 60000 65536"/>
                <a:gd name="T10" fmla="*/ 0 60000 65536"/>
                <a:gd name="T11" fmla="*/ 0 60000 65536"/>
                <a:gd name="T12" fmla="*/ 0 w 325"/>
                <a:gd name="T13" fmla="*/ 0 h 301"/>
                <a:gd name="T14" fmla="*/ 325 w 325"/>
                <a:gd name="T15" fmla="*/ 301 h 301"/>
              </a:gdLst>
              <a:ahLst/>
              <a:cxnLst>
                <a:cxn ang="T8">
                  <a:pos x="T0" y="T1"/>
                </a:cxn>
                <a:cxn ang="T9">
                  <a:pos x="T2" y="T3"/>
                </a:cxn>
                <a:cxn ang="T10">
                  <a:pos x="T4" y="T5"/>
                </a:cxn>
                <a:cxn ang="T11">
                  <a:pos x="T6" y="T7"/>
                </a:cxn>
              </a:cxnLst>
              <a:rect l="T12" t="T13" r="T14" b="T15"/>
              <a:pathLst>
                <a:path w="325" h="301">
                  <a:moveTo>
                    <a:pt x="12" y="300"/>
                  </a:moveTo>
                  <a:lnTo>
                    <a:pt x="0" y="264"/>
                  </a:lnTo>
                  <a:lnTo>
                    <a:pt x="288" y="0"/>
                  </a:lnTo>
                  <a:lnTo>
                    <a:pt x="324" y="0"/>
                  </a:lnTo>
                </a:path>
              </a:pathLst>
            </a:custGeom>
            <a:noFill/>
            <a:ln w="12700" cap="rnd">
              <a:solidFill>
                <a:srgbClr val="000000"/>
              </a:solidFill>
              <a:round/>
              <a:headEnd/>
              <a:tailEnd/>
            </a:ln>
          </p:spPr>
          <p:txBody>
            <a:bodyPr/>
            <a:lstStyle/>
            <a:p>
              <a:endParaRPr lang="ko-KR" altLang="en-US" dirty="0"/>
            </a:p>
          </p:txBody>
        </p:sp>
        <p:sp>
          <p:nvSpPr>
            <p:cNvPr id="282" name="Freeform 212"/>
            <p:cNvSpPr>
              <a:spLocks/>
            </p:cNvSpPr>
            <p:nvPr/>
          </p:nvSpPr>
          <p:spPr bwMode="auto">
            <a:xfrm>
              <a:off x="7077075" y="4686300"/>
              <a:ext cx="161925" cy="133350"/>
            </a:xfrm>
            <a:custGeom>
              <a:avLst/>
              <a:gdLst>
                <a:gd name="T0" fmla="*/ 2147483647 w 105"/>
                <a:gd name="T1" fmla="*/ 0 h 85"/>
                <a:gd name="T2" fmla="*/ 2147483647 w 105"/>
                <a:gd name="T3" fmla="*/ 2147483647 h 85"/>
                <a:gd name="T4" fmla="*/ 0 w 105"/>
                <a:gd name="T5" fmla="*/ 2147483647 h 85"/>
                <a:gd name="T6" fmla="*/ 0 60000 65536"/>
                <a:gd name="T7" fmla="*/ 0 60000 65536"/>
                <a:gd name="T8" fmla="*/ 0 60000 65536"/>
                <a:gd name="T9" fmla="*/ 0 w 105"/>
                <a:gd name="T10" fmla="*/ 0 h 85"/>
                <a:gd name="T11" fmla="*/ 105 w 105"/>
                <a:gd name="T12" fmla="*/ 85 h 85"/>
              </a:gdLst>
              <a:ahLst/>
              <a:cxnLst>
                <a:cxn ang="T6">
                  <a:pos x="T0" y="T1"/>
                </a:cxn>
                <a:cxn ang="T7">
                  <a:pos x="T2" y="T3"/>
                </a:cxn>
                <a:cxn ang="T8">
                  <a:pos x="T4" y="T5"/>
                </a:cxn>
              </a:cxnLst>
              <a:rect l="T9" t="T10" r="T11" b="T12"/>
              <a:pathLst>
                <a:path w="105" h="85">
                  <a:moveTo>
                    <a:pt x="104" y="0"/>
                  </a:moveTo>
                  <a:lnTo>
                    <a:pt x="76" y="4"/>
                  </a:lnTo>
                  <a:lnTo>
                    <a:pt x="0" y="84"/>
                  </a:lnTo>
                </a:path>
              </a:pathLst>
            </a:custGeom>
            <a:noFill/>
            <a:ln w="12700" cap="rnd">
              <a:solidFill>
                <a:srgbClr val="000000"/>
              </a:solidFill>
              <a:round/>
              <a:headEnd/>
              <a:tailEnd/>
            </a:ln>
          </p:spPr>
          <p:txBody>
            <a:bodyPr/>
            <a:lstStyle/>
            <a:p>
              <a:endParaRPr lang="ko-KR" altLang="en-US" dirty="0"/>
            </a:p>
          </p:txBody>
        </p:sp>
        <p:sp>
          <p:nvSpPr>
            <p:cNvPr id="283" name="Freeform 213"/>
            <p:cNvSpPr>
              <a:spLocks/>
            </p:cNvSpPr>
            <p:nvPr/>
          </p:nvSpPr>
          <p:spPr bwMode="auto">
            <a:xfrm>
              <a:off x="6762750" y="4857750"/>
              <a:ext cx="276225" cy="266700"/>
            </a:xfrm>
            <a:custGeom>
              <a:avLst/>
              <a:gdLst>
                <a:gd name="T0" fmla="*/ 2147483647 w 173"/>
                <a:gd name="T1" fmla="*/ 0 h 169"/>
                <a:gd name="T2" fmla="*/ 0 w 173"/>
                <a:gd name="T3" fmla="*/ 2147483647 h 169"/>
                <a:gd name="T4" fmla="*/ 0 60000 65536"/>
                <a:gd name="T5" fmla="*/ 0 60000 65536"/>
                <a:gd name="T6" fmla="*/ 0 w 173"/>
                <a:gd name="T7" fmla="*/ 0 h 169"/>
                <a:gd name="T8" fmla="*/ 173 w 173"/>
                <a:gd name="T9" fmla="*/ 169 h 169"/>
              </a:gdLst>
              <a:ahLst/>
              <a:cxnLst>
                <a:cxn ang="T4">
                  <a:pos x="T0" y="T1"/>
                </a:cxn>
                <a:cxn ang="T5">
                  <a:pos x="T2" y="T3"/>
                </a:cxn>
              </a:cxnLst>
              <a:rect l="T6" t="T7" r="T8" b="T9"/>
              <a:pathLst>
                <a:path w="173" h="169">
                  <a:moveTo>
                    <a:pt x="172" y="0"/>
                  </a:moveTo>
                  <a:lnTo>
                    <a:pt x="0" y="168"/>
                  </a:lnTo>
                </a:path>
              </a:pathLst>
            </a:custGeom>
            <a:noFill/>
            <a:ln w="12700" cap="rnd">
              <a:solidFill>
                <a:srgbClr val="000000"/>
              </a:solidFill>
              <a:round/>
              <a:headEnd/>
              <a:tailEnd/>
            </a:ln>
          </p:spPr>
          <p:txBody>
            <a:bodyPr/>
            <a:lstStyle/>
            <a:p>
              <a:endParaRPr lang="ko-KR" altLang="en-US" dirty="0"/>
            </a:p>
          </p:txBody>
        </p:sp>
        <p:sp>
          <p:nvSpPr>
            <p:cNvPr id="284" name="Freeform 214"/>
            <p:cNvSpPr>
              <a:spLocks/>
            </p:cNvSpPr>
            <p:nvPr/>
          </p:nvSpPr>
          <p:spPr bwMode="auto">
            <a:xfrm>
              <a:off x="6781800" y="5076825"/>
              <a:ext cx="657225" cy="76200"/>
            </a:xfrm>
            <a:custGeom>
              <a:avLst/>
              <a:gdLst>
                <a:gd name="T0" fmla="*/ 0 w 413"/>
                <a:gd name="T1" fmla="*/ 2147483647 h 45"/>
                <a:gd name="T2" fmla="*/ 2147483647 w 413"/>
                <a:gd name="T3" fmla="*/ 2147483647 h 45"/>
                <a:gd name="T4" fmla="*/ 2147483647 w 413"/>
                <a:gd name="T5" fmla="*/ 0 h 45"/>
                <a:gd name="T6" fmla="*/ 2147483647 w 413"/>
                <a:gd name="T7" fmla="*/ 2147483647 h 45"/>
                <a:gd name="T8" fmla="*/ 0 60000 65536"/>
                <a:gd name="T9" fmla="*/ 0 60000 65536"/>
                <a:gd name="T10" fmla="*/ 0 60000 65536"/>
                <a:gd name="T11" fmla="*/ 0 60000 65536"/>
                <a:gd name="T12" fmla="*/ 0 w 413"/>
                <a:gd name="T13" fmla="*/ 0 h 45"/>
                <a:gd name="T14" fmla="*/ 413 w 413"/>
                <a:gd name="T15" fmla="*/ 45 h 45"/>
              </a:gdLst>
              <a:ahLst/>
              <a:cxnLst>
                <a:cxn ang="T8">
                  <a:pos x="T0" y="T1"/>
                </a:cxn>
                <a:cxn ang="T9">
                  <a:pos x="T2" y="T3"/>
                </a:cxn>
                <a:cxn ang="T10">
                  <a:pos x="T4" y="T5"/>
                </a:cxn>
                <a:cxn ang="T11">
                  <a:pos x="T6" y="T7"/>
                </a:cxn>
              </a:cxnLst>
              <a:rect l="T12" t="T13" r="T14" b="T15"/>
              <a:pathLst>
                <a:path w="413" h="45">
                  <a:moveTo>
                    <a:pt x="0" y="40"/>
                  </a:moveTo>
                  <a:lnTo>
                    <a:pt x="40" y="8"/>
                  </a:lnTo>
                  <a:lnTo>
                    <a:pt x="120" y="0"/>
                  </a:lnTo>
                  <a:lnTo>
                    <a:pt x="412" y="44"/>
                  </a:lnTo>
                </a:path>
              </a:pathLst>
            </a:custGeom>
            <a:noFill/>
            <a:ln w="12700" cap="rnd">
              <a:solidFill>
                <a:srgbClr val="000000"/>
              </a:solidFill>
              <a:round/>
              <a:headEnd/>
              <a:tailEnd/>
            </a:ln>
          </p:spPr>
          <p:txBody>
            <a:bodyPr/>
            <a:lstStyle/>
            <a:p>
              <a:endParaRPr lang="ko-KR" altLang="en-US" dirty="0"/>
            </a:p>
          </p:txBody>
        </p:sp>
        <p:sp>
          <p:nvSpPr>
            <p:cNvPr id="285" name="Freeform 215"/>
            <p:cNvSpPr>
              <a:spLocks/>
            </p:cNvSpPr>
            <p:nvPr/>
          </p:nvSpPr>
          <p:spPr bwMode="auto">
            <a:xfrm>
              <a:off x="6781800" y="5153025"/>
              <a:ext cx="76200" cy="9525"/>
            </a:xfrm>
            <a:custGeom>
              <a:avLst/>
              <a:gdLst>
                <a:gd name="T0" fmla="*/ 0 w 45"/>
                <a:gd name="T1" fmla="*/ 2147483647 h 5"/>
                <a:gd name="T2" fmla="*/ 2147483647 w 45"/>
                <a:gd name="T3" fmla="*/ 0 h 5"/>
                <a:gd name="T4" fmla="*/ 0 60000 65536"/>
                <a:gd name="T5" fmla="*/ 0 60000 65536"/>
                <a:gd name="T6" fmla="*/ 0 w 45"/>
                <a:gd name="T7" fmla="*/ 0 h 5"/>
                <a:gd name="T8" fmla="*/ 45 w 45"/>
                <a:gd name="T9" fmla="*/ 5 h 5"/>
              </a:gdLst>
              <a:ahLst/>
              <a:cxnLst>
                <a:cxn ang="T4">
                  <a:pos x="T0" y="T1"/>
                </a:cxn>
                <a:cxn ang="T5">
                  <a:pos x="T2" y="T3"/>
                </a:cxn>
              </a:cxnLst>
              <a:rect l="T6" t="T7" r="T8" b="T9"/>
              <a:pathLst>
                <a:path w="45" h="5">
                  <a:moveTo>
                    <a:pt x="0" y="4"/>
                  </a:moveTo>
                  <a:lnTo>
                    <a:pt x="44" y="0"/>
                  </a:lnTo>
                </a:path>
              </a:pathLst>
            </a:custGeom>
            <a:noFill/>
            <a:ln w="12700" cap="rnd">
              <a:solidFill>
                <a:srgbClr val="000000"/>
              </a:solidFill>
              <a:round/>
              <a:headEnd/>
              <a:tailEnd/>
            </a:ln>
          </p:spPr>
          <p:txBody>
            <a:bodyPr/>
            <a:lstStyle/>
            <a:p>
              <a:endParaRPr lang="ko-KR" altLang="en-US" dirty="0"/>
            </a:p>
          </p:txBody>
        </p:sp>
        <p:sp>
          <p:nvSpPr>
            <p:cNvPr id="286" name="Freeform 216"/>
            <p:cNvSpPr>
              <a:spLocks/>
            </p:cNvSpPr>
            <p:nvPr/>
          </p:nvSpPr>
          <p:spPr bwMode="auto">
            <a:xfrm>
              <a:off x="6762750" y="5181600"/>
              <a:ext cx="0" cy="28575"/>
            </a:xfrm>
            <a:custGeom>
              <a:avLst/>
              <a:gdLst>
                <a:gd name="T0" fmla="*/ 0 w 5"/>
                <a:gd name="T1" fmla="*/ 0 h 17"/>
                <a:gd name="T2" fmla="*/ 0 w 5"/>
                <a:gd name="T3" fmla="*/ 2147483647 h 17"/>
                <a:gd name="T4" fmla="*/ 0 60000 65536"/>
                <a:gd name="T5" fmla="*/ 0 60000 65536"/>
                <a:gd name="T6" fmla="*/ 0 w 5"/>
                <a:gd name="T7" fmla="*/ 0 h 17"/>
                <a:gd name="T8" fmla="*/ 0 w 5"/>
                <a:gd name="T9" fmla="*/ 17 h 17"/>
              </a:gdLst>
              <a:ahLst/>
              <a:cxnLst>
                <a:cxn ang="T4">
                  <a:pos x="T0" y="T1"/>
                </a:cxn>
                <a:cxn ang="T5">
                  <a:pos x="T2" y="T3"/>
                </a:cxn>
              </a:cxnLst>
              <a:rect l="T6" t="T7" r="T8" b="T9"/>
              <a:pathLst>
                <a:path w="5" h="17">
                  <a:moveTo>
                    <a:pt x="0" y="0"/>
                  </a:moveTo>
                  <a:lnTo>
                    <a:pt x="4" y="16"/>
                  </a:lnTo>
                </a:path>
              </a:pathLst>
            </a:custGeom>
            <a:noFill/>
            <a:ln w="12700" cap="rnd">
              <a:solidFill>
                <a:srgbClr val="000000"/>
              </a:solidFill>
              <a:round/>
              <a:headEnd/>
              <a:tailEnd/>
            </a:ln>
          </p:spPr>
          <p:txBody>
            <a:bodyPr/>
            <a:lstStyle/>
            <a:p>
              <a:endParaRPr lang="ko-KR" altLang="en-US" dirty="0"/>
            </a:p>
          </p:txBody>
        </p:sp>
        <p:sp>
          <p:nvSpPr>
            <p:cNvPr id="287" name="Freeform 217"/>
            <p:cNvSpPr>
              <a:spLocks/>
            </p:cNvSpPr>
            <p:nvPr/>
          </p:nvSpPr>
          <p:spPr bwMode="auto">
            <a:xfrm>
              <a:off x="7467600" y="4676775"/>
              <a:ext cx="314325" cy="457200"/>
            </a:xfrm>
            <a:custGeom>
              <a:avLst/>
              <a:gdLst>
                <a:gd name="T0" fmla="*/ 2147483647 w 201"/>
                <a:gd name="T1" fmla="*/ 0 h 285"/>
                <a:gd name="T2" fmla="*/ 0 w 201"/>
                <a:gd name="T3" fmla="*/ 2147483647 h 285"/>
                <a:gd name="T4" fmla="*/ 0 60000 65536"/>
                <a:gd name="T5" fmla="*/ 0 60000 65536"/>
                <a:gd name="T6" fmla="*/ 0 w 201"/>
                <a:gd name="T7" fmla="*/ 0 h 285"/>
                <a:gd name="T8" fmla="*/ 201 w 201"/>
                <a:gd name="T9" fmla="*/ 285 h 285"/>
              </a:gdLst>
              <a:ahLst/>
              <a:cxnLst>
                <a:cxn ang="T4">
                  <a:pos x="T0" y="T1"/>
                </a:cxn>
                <a:cxn ang="T5">
                  <a:pos x="T2" y="T3"/>
                </a:cxn>
              </a:cxnLst>
              <a:rect l="T6" t="T7" r="T8" b="T9"/>
              <a:pathLst>
                <a:path w="201" h="285">
                  <a:moveTo>
                    <a:pt x="200" y="0"/>
                  </a:moveTo>
                  <a:lnTo>
                    <a:pt x="0" y="284"/>
                  </a:lnTo>
                </a:path>
              </a:pathLst>
            </a:custGeom>
            <a:noFill/>
            <a:ln w="12700" cap="rnd">
              <a:solidFill>
                <a:srgbClr val="000000"/>
              </a:solidFill>
              <a:round/>
              <a:headEnd/>
              <a:tailEnd/>
            </a:ln>
          </p:spPr>
          <p:txBody>
            <a:bodyPr/>
            <a:lstStyle/>
            <a:p>
              <a:endParaRPr lang="ko-KR" altLang="en-US" dirty="0"/>
            </a:p>
          </p:txBody>
        </p:sp>
        <p:sp>
          <p:nvSpPr>
            <p:cNvPr id="288" name="Freeform 218"/>
            <p:cNvSpPr>
              <a:spLocks/>
            </p:cNvSpPr>
            <p:nvPr/>
          </p:nvSpPr>
          <p:spPr bwMode="auto">
            <a:xfrm>
              <a:off x="7467600" y="5162550"/>
              <a:ext cx="371475" cy="28575"/>
            </a:xfrm>
            <a:custGeom>
              <a:avLst/>
              <a:gdLst>
                <a:gd name="T0" fmla="*/ 0 w 233"/>
                <a:gd name="T1" fmla="*/ 0 h 17"/>
                <a:gd name="T2" fmla="*/ 2147483647 w 233"/>
                <a:gd name="T3" fmla="*/ 2147483647 h 17"/>
                <a:gd name="T4" fmla="*/ 0 60000 65536"/>
                <a:gd name="T5" fmla="*/ 0 60000 65536"/>
                <a:gd name="T6" fmla="*/ 0 w 233"/>
                <a:gd name="T7" fmla="*/ 0 h 17"/>
                <a:gd name="T8" fmla="*/ 233 w 233"/>
                <a:gd name="T9" fmla="*/ 17 h 17"/>
              </a:gdLst>
              <a:ahLst/>
              <a:cxnLst>
                <a:cxn ang="T4">
                  <a:pos x="T0" y="T1"/>
                </a:cxn>
                <a:cxn ang="T5">
                  <a:pos x="T2" y="T3"/>
                </a:cxn>
              </a:cxnLst>
              <a:rect l="T6" t="T7" r="T8" b="T9"/>
              <a:pathLst>
                <a:path w="233" h="17">
                  <a:moveTo>
                    <a:pt x="0" y="0"/>
                  </a:moveTo>
                  <a:lnTo>
                    <a:pt x="232" y="16"/>
                  </a:lnTo>
                </a:path>
              </a:pathLst>
            </a:custGeom>
            <a:noFill/>
            <a:ln w="12700" cap="rnd">
              <a:solidFill>
                <a:srgbClr val="000000"/>
              </a:solidFill>
              <a:round/>
              <a:headEnd/>
              <a:tailEnd/>
            </a:ln>
          </p:spPr>
          <p:txBody>
            <a:bodyPr/>
            <a:lstStyle/>
            <a:p>
              <a:endParaRPr lang="ko-KR" altLang="en-US" dirty="0"/>
            </a:p>
          </p:txBody>
        </p:sp>
        <p:sp>
          <p:nvSpPr>
            <p:cNvPr id="289" name="Freeform 219"/>
            <p:cNvSpPr>
              <a:spLocks/>
            </p:cNvSpPr>
            <p:nvPr/>
          </p:nvSpPr>
          <p:spPr bwMode="auto">
            <a:xfrm>
              <a:off x="7886700" y="5076825"/>
              <a:ext cx="381000" cy="104775"/>
            </a:xfrm>
            <a:custGeom>
              <a:avLst/>
              <a:gdLst>
                <a:gd name="T0" fmla="*/ 0 w 241"/>
                <a:gd name="T1" fmla="*/ 2147483647 h 65"/>
                <a:gd name="T2" fmla="*/ 2147483647 w 241"/>
                <a:gd name="T3" fmla="*/ 0 h 65"/>
                <a:gd name="T4" fmla="*/ 2147483647 w 241"/>
                <a:gd name="T5" fmla="*/ 0 h 65"/>
                <a:gd name="T6" fmla="*/ 0 60000 65536"/>
                <a:gd name="T7" fmla="*/ 0 60000 65536"/>
                <a:gd name="T8" fmla="*/ 0 60000 65536"/>
                <a:gd name="T9" fmla="*/ 0 w 241"/>
                <a:gd name="T10" fmla="*/ 0 h 65"/>
                <a:gd name="T11" fmla="*/ 241 w 241"/>
                <a:gd name="T12" fmla="*/ 65 h 65"/>
              </a:gdLst>
              <a:ahLst/>
              <a:cxnLst>
                <a:cxn ang="T6">
                  <a:pos x="T0" y="T1"/>
                </a:cxn>
                <a:cxn ang="T7">
                  <a:pos x="T2" y="T3"/>
                </a:cxn>
                <a:cxn ang="T8">
                  <a:pos x="T4" y="T5"/>
                </a:cxn>
              </a:cxnLst>
              <a:rect l="T9" t="T10" r="T11" b="T12"/>
              <a:pathLst>
                <a:path w="241" h="65">
                  <a:moveTo>
                    <a:pt x="0" y="64"/>
                  </a:moveTo>
                  <a:lnTo>
                    <a:pt x="236" y="0"/>
                  </a:lnTo>
                  <a:lnTo>
                    <a:pt x="240" y="0"/>
                  </a:lnTo>
                </a:path>
              </a:pathLst>
            </a:custGeom>
            <a:noFill/>
            <a:ln w="12700" cap="rnd">
              <a:solidFill>
                <a:srgbClr val="000000"/>
              </a:solidFill>
              <a:round/>
              <a:headEnd/>
              <a:tailEnd/>
            </a:ln>
          </p:spPr>
          <p:txBody>
            <a:bodyPr/>
            <a:lstStyle/>
            <a:p>
              <a:endParaRPr lang="ko-KR" altLang="en-US" dirty="0"/>
            </a:p>
          </p:txBody>
        </p:sp>
        <p:sp>
          <p:nvSpPr>
            <p:cNvPr id="290" name="Freeform 220"/>
            <p:cNvSpPr>
              <a:spLocks/>
            </p:cNvSpPr>
            <p:nvPr/>
          </p:nvSpPr>
          <p:spPr bwMode="auto">
            <a:xfrm>
              <a:off x="7886700" y="5219700"/>
              <a:ext cx="228600" cy="409575"/>
            </a:xfrm>
            <a:custGeom>
              <a:avLst/>
              <a:gdLst>
                <a:gd name="T0" fmla="*/ 0 w 145"/>
                <a:gd name="T1" fmla="*/ 0 h 257"/>
                <a:gd name="T2" fmla="*/ 2147483647 w 145"/>
                <a:gd name="T3" fmla="*/ 2147483647 h 257"/>
                <a:gd name="T4" fmla="*/ 0 60000 65536"/>
                <a:gd name="T5" fmla="*/ 0 60000 65536"/>
                <a:gd name="T6" fmla="*/ 0 w 145"/>
                <a:gd name="T7" fmla="*/ 0 h 257"/>
                <a:gd name="T8" fmla="*/ 145 w 145"/>
                <a:gd name="T9" fmla="*/ 257 h 257"/>
              </a:gdLst>
              <a:ahLst/>
              <a:cxnLst>
                <a:cxn ang="T4">
                  <a:pos x="T0" y="T1"/>
                </a:cxn>
                <a:cxn ang="T5">
                  <a:pos x="T2" y="T3"/>
                </a:cxn>
              </a:cxnLst>
              <a:rect l="T6" t="T7" r="T8" b="T9"/>
              <a:pathLst>
                <a:path w="145" h="257">
                  <a:moveTo>
                    <a:pt x="0" y="0"/>
                  </a:moveTo>
                  <a:lnTo>
                    <a:pt x="144" y="256"/>
                  </a:lnTo>
                </a:path>
              </a:pathLst>
            </a:custGeom>
            <a:noFill/>
            <a:ln w="12700" cap="rnd">
              <a:solidFill>
                <a:srgbClr val="000000"/>
              </a:solidFill>
              <a:round/>
              <a:headEnd/>
              <a:tailEnd/>
            </a:ln>
          </p:spPr>
          <p:txBody>
            <a:bodyPr/>
            <a:lstStyle/>
            <a:p>
              <a:endParaRPr lang="ko-KR" altLang="en-US" dirty="0"/>
            </a:p>
          </p:txBody>
        </p:sp>
        <p:sp>
          <p:nvSpPr>
            <p:cNvPr id="291" name="Freeform 221"/>
            <p:cNvSpPr>
              <a:spLocks/>
            </p:cNvSpPr>
            <p:nvPr/>
          </p:nvSpPr>
          <p:spPr bwMode="auto">
            <a:xfrm>
              <a:off x="8124825" y="5695950"/>
              <a:ext cx="0" cy="66675"/>
            </a:xfrm>
            <a:custGeom>
              <a:avLst/>
              <a:gdLst>
                <a:gd name="T0" fmla="*/ 0 w 1"/>
                <a:gd name="T1" fmla="*/ 0 h 41"/>
                <a:gd name="T2" fmla="*/ 0 w 1"/>
                <a:gd name="T3" fmla="*/ 2147483647 h 41"/>
                <a:gd name="T4" fmla="*/ 0 60000 65536"/>
                <a:gd name="T5" fmla="*/ 0 60000 65536"/>
                <a:gd name="T6" fmla="*/ 0 w 1"/>
                <a:gd name="T7" fmla="*/ 0 h 41"/>
                <a:gd name="T8" fmla="*/ 0 w 1"/>
                <a:gd name="T9" fmla="*/ 41 h 41"/>
              </a:gdLst>
              <a:ahLst/>
              <a:cxnLst>
                <a:cxn ang="T4">
                  <a:pos x="T0" y="T1"/>
                </a:cxn>
                <a:cxn ang="T5">
                  <a:pos x="T2" y="T3"/>
                </a:cxn>
              </a:cxnLst>
              <a:rect l="T6" t="T7" r="T8" b="T9"/>
              <a:pathLst>
                <a:path w="1" h="41">
                  <a:moveTo>
                    <a:pt x="0" y="0"/>
                  </a:moveTo>
                  <a:lnTo>
                    <a:pt x="0" y="40"/>
                  </a:lnTo>
                </a:path>
              </a:pathLst>
            </a:custGeom>
            <a:noFill/>
            <a:ln w="12700" cap="rnd">
              <a:solidFill>
                <a:srgbClr val="000000"/>
              </a:solidFill>
              <a:round/>
              <a:headEnd/>
              <a:tailEnd/>
            </a:ln>
          </p:spPr>
          <p:txBody>
            <a:bodyPr/>
            <a:lstStyle/>
            <a:p>
              <a:endParaRPr lang="ko-KR" altLang="en-US" dirty="0"/>
            </a:p>
          </p:txBody>
        </p:sp>
        <p:sp>
          <p:nvSpPr>
            <p:cNvPr id="292" name="Freeform 222"/>
            <p:cNvSpPr>
              <a:spLocks/>
            </p:cNvSpPr>
            <p:nvPr/>
          </p:nvSpPr>
          <p:spPr bwMode="auto">
            <a:xfrm>
              <a:off x="7448550" y="5181600"/>
              <a:ext cx="47625" cy="190500"/>
            </a:xfrm>
            <a:custGeom>
              <a:avLst/>
              <a:gdLst>
                <a:gd name="T0" fmla="*/ 0 w 29"/>
                <a:gd name="T1" fmla="*/ 0 h 121"/>
                <a:gd name="T2" fmla="*/ 2147483647 w 29"/>
                <a:gd name="T3" fmla="*/ 2147483647 h 121"/>
                <a:gd name="T4" fmla="*/ 0 60000 65536"/>
                <a:gd name="T5" fmla="*/ 0 60000 65536"/>
                <a:gd name="T6" fmla="*/ 0 w 29"/>
                <a:gd name="T7" fmla="*/ 0 h 121"/>
                <a:gd name="T8" fmla="*/ 29 w 29"/>
                <a:gd name="T9" fmla="*/ 121 h 121"/>
              </a:gdLst>
              <a:ahLst/>
              <a:cxnLst>
                <a:cxn ang="T4">
                  <a:pos x="T0" y="T1"/>
                </a:cxn>
                <a:cxn ang="T5">
                  <a:pos x="T2" y="T3"/>
                </a:cxn>
              </a:cxnLst>
              <a:rect l="T6" t="T7" r="T8" b="T9"/>
              <a:pathLst>
                <a:path w="29" h="121">
                  <a:moveTo>
                    <a:pt x="0" y="0"/>
                  </a:moveTo>
                  <a:lnTo>
                    <a:pt x="28" y="120"/>
                  </a:lnTo>
                </a:path>
              </a:pathLst>
            </a:custGeom>
            <a:noFill/>
            <a:ln w="12700" cap="rnd">
              <a:solidFill>
                <a:srgbClr val="000000"/>
              </a:solidFill>
              <a:round/>
              <a:headEnd/>
              <a:tailEnd/>
            </a:ln>
          </p:spPr>
          <p:txBody>
            <a:bodyPr/>
            <a:lstStyle/>
            <a:p>
              <a:endParaRPr lang="ko-KR" altLang="en-US" dirty="0"/>
            </a:p>
          </p:txBody>
        </p:sp>
        <p:sp>
          <p:nvSpPr>
            <p:cNvPr id="293" name="Freeform 223"/>
            <p:cNvSpPr>
              <a:spLocks/>
            </p:cNvSpPr>
            <p:nvPr/>
          </p:nvSpPr>
          <p:spPr bwMode="auto">
            <a:xfrm>
              <a:off x="7515225" y="5429250"/>
              <a:ext cx="0" cy="104775"/>
            </a:xfrm>
            <a:custGeom>
              <a:avLst/>
              <a:gdLst>
                <a:gd name="T0" fmla="*/ 0 w 1"/>
                <a:gd name="T1" fmla="*/ 0 h 65"/>
                <a:gd name="T2" fmla="*/ 0 w 1"/>
                <a:gd name="T3" fmla="*/ 2147483647 h 65"/>
                <a:gd name="T4" fmla="*/ 0 60000 65536"/>
                <a:gd name="T5" fmla="*/ 0 60000 65536"/>
                <a:gd name="T6" fmla="*/ 0 w 1"/>
                <a:gd name="T7" fmla="*/ 0 h 65"/>
                <a:gd name="T8" fmla="*/ 0 w 1"/>
                <a:gd name="T9" fmla="*/ 65 h 65"/>
              </a:gdLst>
              <a:ahLst/>
              <a:cxnLst>
                <a:cxn ang="T4">
                  <a:pos x="T0" y="T1"/>
                </a:cxn>
                <a:cxn ang="T5">
                  <a:pos x="T2" y="T3"/>
                </a:cxn>
              </a:cxnLst>
              <a:rect l="T6" t="T7" r="T8" b="T9"/>
              <a:pathLst>
                <a:path w="1" h="65">
                  <a:moveTo>
                    <a:pt x="0" y="0"/>
                  </a:moveTo>
                  <a:lnTo>
                    <a:pt x="0" y="64"/>
                  </a:lnTo>
                </a:path>
              </a:pathLst>
            </a:custGeom>
            <a:noFill/>
            <a:ln w="12700" cap="rnd">
              <a:solidFill>
                <a:srgbClr val="000000"/>
              </a:solidFill>
              <a:round/>
              <a:headEnd/>
              <a:tailEnd/>
            </a:ln>
          </p:spPr>
          <p:txBody>
            <a:bodyPr/>
            <a:lstStyle/>
            <a:p>
              <a:endParaRPr lang="ko-KR" altLang="en-US" dirty="0"/>
            </a:p>
          </p:txBody>
        </p:sp>
        <p:sp>
          <p:nvSpPr>
            <p:cNvPr id="294" name="Freeform 224"/>
            <p:cNvSpPr>
              <a:spLocks/>
            </p:cNvSpPr>
            <p:nvPr/>
          </p:nvSpPr>
          <p:spPr bwMode="auto">
            <a:xfrm>
              <a:off x="7515225" y="5486400"/>
              <a:ext cx="66675" cy="9525"/>
            </a:xfrm>
            <a:custGeom>
              <a:avLst/>
              <a:gdLst>
                <a:gd name="T0" fmla="*/ 0 w 45"/>
                <a:gd name="T1" fmla="*/ 0 h 5"/>
                <a:gd name="T2" fmla="*/ 2147483647 w 45"/>
                <a:gd name="T3" fmla="*/ 2147483647 h 5"/>
                <a:gd name="T4" fmla="*/ 0 60000 65536"/>
                <a:gd name="T5" fmla="*/ 0 60000 65536"/>
                <a:gd name="T6" fmla="*/ 0 w 45"/>
                <a:gd name="T7" fmla="*/ 0 h 5"/>
                <a:gd name="T8" fmla="*/ 45 w 45"/>
                <a:gd name="T9" fmla="*/ 5 h 5"/>
              </a:gdLst>
              <a:ahLst/>
              <a:cxnLst>
                <a:cxn ang="T4">
                  <a:pos x="T0" y="T1"/>
                </a:cxn>
                <a:cxn ang="T5">
                  <a:pos x="T2" y="T3"/>
                </a:cxn>
              </a:cxnLst>
              <a:rect l="T6" t="T7" r="T8" b="T9"/>
              <a:pathLst>
                <a:path w="45" h="5">
                  <a:moveTo>
                    <a:pt x="0" y="0"/>
                  </a:moveTo>
                  <a:lnTo>
                    <a:pt x="44" y="4"/>
                  </a:lnTo>
                </a:path>
              </a:pathLst>
            </a:custGeom>
            <a:noFill/>
            <a:ln w="12700" cap="rnd">
              <a:solidFill>
                <a:srgbClr val="000000"/>
              </a:solidFill>
              <a:round/>
              <a:headEnd/>
              <a:tailEnd/>
            </a:ln>
          </p:spPr>
          <p:txBody>
            <a:bodyPr/>
            <a:lstStyle/>
            <a:p>
              <a:endParaRPr lang="ko-KR" altLang="en-US" dirty="0"/>
            </a:p>
          </p:txBody>
        </p:sp>
        <p:sp>
          <p:nvSpPr>
            <p:cNvPr id="295" name="Freeform 225"/>
            <p:cNvSpPr>
              <a:spLocks/>
            </p:cNvSpPr>
            <p:nvPr/>
          </p:nvSpPr>
          <p:spPr bwMode="auto">
            <a:xfrm>
              <a:off x="7267575" y="4695825"/>
              <a:ext cx="180975" cy="438150"/>
            </a:xfrm>
            <a:custGeom>
              <a:avLst/>
              <a:gdLst>
                <a:gd name="T0" fmla="*/ 0 w 113"/>
                <a:gd name="T1" fmla="*/ 0 h 277"/>
                <a:gd name="T2" fmla="*/ 2147483647 w 113"/>
                <a:gd name="T3" fmla="*/ 2147483647 h 277"/>
                <a:gd name="T4" fmla="*/ 2147483647 w 113"/>
                <a:gd name="T5" fmla="*/ 2147483647 h 277"/>
                <a:gd name="T6" fmla="*/ 0 60000 65536"/>
                <a:gd name="T7" fmla="*/ 0 60000 65536"/>
                <a:gd name="T8" fmla="*/ 0 60000 65536"/>
                <a:gd name="T9" fmla="*/ 0 w 113"/>
                <a:gd name="T10" fmla="*/ 0 h 277"/>
                <a:gd name="T11" fmla="*/ 113 w 113"/>
                <a:gd name="T12" fmla="*/ 277 h 277"/>
              </a:gdLst>
              <a:ahLst/>
              <a:cxnLst>
                <a:cxn ang="T6">
                  <a:pos x="T0" y="T1"/>
                </a:cxn>
                <a:cxn ang="T7">
                  <a:pos x="T2" y="T3"/>
                </a:cxn>
                <a:cxn ang="T8">
                  <a:pos x="T4" y="T5"/>
                </a:cxn>
              </a:cxnLst>
              <a:rect l="T9" t="T10" r="T11" b="T12"/>
              <a:pathLst>
                <a:path w="113" h="277">
                  <a:moveTo>
                    <a:pt x="0" y="0"/>
                  </a:moveTo>
                  <a:lnTo>
                    <a:pt x="72" y="116"/>
                  </a:lnTo>
                  <a:lnTo>
                    <a:pt x="112" y="276"/>
                  </a:lnTo>
                </a:path>
              </a:pathLst>
            </a:custGeom>
            <a:noFill/>
            <a:ln w="12700" cap="rnd">
              <a:solidFill>
                <a:srgbClr val="000000"/>
              </a:solidFill>
              <a:round/>
              <a:headEnd/>
              <a:tailEnd/>
            </a:ln>
          </p:spPr>
          <p:txBody>
            <a:bodyPr/>
            <a:lstStyle/>
            <a:p>
              <a:endParaRPr lang="ko-KR" altLang="en-US" dirty="0"/>
            </a:p>
          </p:txBody>
        </p:sp>
        <p:sp>
          <p:nvSpPr>
            <p:cNvPr id="296" name="Freeform 226"/>
            <p:cNvSpPr>
              <a:spLocks/>
            </p:cNvSpPr>
            <p:nvPr/>
          </p:nvSpPr>
          <p:spPr bwMode="auto">
            <a:xfrm>
              <a:off x="2781300" y="4610100"/>
              <a:ext cx="142875" cy="9525"/>
            </a:xfrm>
            <a:custGeom>
              <a:avLst/>
              <a:gdLst>
                <a:gd name="T0" fmla="*/ 0 w 89"/>
                <a:gd name="T1" fmla="*/ 0 h 9"/>
                <a:gd name="T2" fmla="*/ 2147483647 w 89"/>
                <a:gd name="T3" fmla="*/ 2147483647 h 9"/>
                <a:gd name="T4" fmla="*/ 0 60000 65536"/>
                <a:gd name="T5" fmla="*/ 0 60000 65536"/>
                <a:gd name="T6" fmla="*/ 0 w 89"/>
                <a:gd name="T7" fmla="*/ 0 h 9"/>
                <a:gd name="T8" fmla="*/ 89 w 89"/>
                <a:gd name="T9" fmla="*/ 9 h 9"/>
              </a:gdLst>
              <a:ahLst/>
              <a:cxnLst>
                <a:cxn ang="T4">
                  <a:pos x="T0" y="T1"/>
                </a:cxn>
                <a:cxn ang="T5">
                  <a:pos x="T2" y="T3"/>
                </a:cxn>
              </a:cxnLst>
              <a:rect l="T6" t="T7" r="T8" b="T9"/>
              <a:pathLst>
                <a:path w="89" h="9">
                  <a:moveTo>
                    <a:pt x="0" y="0"/>
                  </a:moveTo>
                  <a:lnTo>
                    <a:pt x="88" y="8"/>
                  </a:lnTo>
                </a:path>
              </a:pathLst>
            </a:custGeom>
            <a:noFill/>
            <a:ln w="12700">
              <a:solidFill>
                <a:srgbClr val="919191"/>
              </a:solidFill>
              <a:prstDash val="dash"/>
              <a:round/>
              <a:headEnd/>
              <a:tailEnd/>
            </a:ln>
          </p:spPr>
          <p:txBody>
            <a:bodyPr/>
            <a:lstStyle/>
            <a:p>
              <a:endParaRPr lang="ko-KR" altLang="en-US" dirty="0"/>
            </a:p>
          </p:txBody>
        </p:sp>
        <p:sp>
          <p:nvSpPr>
            <p:cNvPr id="297" name="Freeform 227"/>
            <p:cNvSpPr>
              <a:spLocks/>
            </p:cNvSpPr>
            <p:nvPr/>
          </p:nvSpPr>
          <p:spPr bwMode="auto">
            <a:xfrm>
              <a:off x="3086100" y="4219575"/>
              <a:ext cx="114300" cy="247650"/>
            </a:xfrm>
            <a:custGeom>
              <a:avLst/>
              <a:gdLst>
                <a:gd name="T0" fmla="*/ 0 w 73"/>
                <a:gd name="T1" fmla="*/ 0 h 161"/>
                <a:gd name="T2" fmla="*/ 2147483647 w 73"/>
                <a:gd name="T3" fmla="*/ 2147483647 h 161"/>
                <a:gd name="T4" fmla="*/ 0 60000 65536"/>
                <a:gd name="T5" fmla="*/ 0 60000 65536"/>
                <a:gd name="T6" fmla="*/ 0 w 73"/>
                <a:gd name="T7" fmla="*/ 0 h 161"/>
                <a:gd name="T8" fmla="*/ 73 w 73"/>
                <a:gd name="T9" fmla="*/ 161 h 161"/>
              </a:gdLst>
              <a:ahLst/>
              <a:cxnLst>
                <a:cxn ang="T4">
                  <a:pos x="T0" y="T1"/>
                </a:cxn>
                <a:cxn ang="T5">
                  <a:pos x="T2" y="T3"/>
                </a:cxn>
              </a:cxnLst>
              <a:rect l="T6" t="T7" r="T8" b="T9"/>
              <a:pathLst>
                <a:path w="73" h="161">
                  <a:moveTo>
                    <a:pt x="0" y="0"/>
                  </a:moveTo>
                  <a:lnTo>
                    <a:pt x="72" y="160"/>
                  </a:lnTo>
                </a:path>
              </a:pathLst>
            </a:custGeom>
            <a:noFill/>
            <a:ln w="12700" cap="rnd">
              <a:solidFill>
                <a:srgbClr val="919191"/>
              </a:solidFill>
              <a:round/>
              <a:headEnd/>
              <a:tailEnd/>
            </a:ln>
          </p:spPr>
          <p:txBody>
            <a:bodyPr/>
            <a:lstStyle/>
            <a:p>
              <a:endParaRPr lang="ko-KR" altLang="en-US" dirty="0"/>
            </a:p>
          </p:txBody>
        </p:sp>
        <p:sp>
          <p:nvSpPr>
            <p:cNvPr id="298" name="Freeform 228"/>
            <p:cNvSpPr>
              <a:spLocks/>
            </p:cNvSpPr>
            <p:nvPr/>
          </p:nvSpPr>
          <p:spPr bwMode="auto">
            <a:xfrm>
              <a:off x="3000375" y="3790950"/>
              <a:ext cx="66675" cy="371475"/>
            </a:xfrm>
            <a:custGeom>
              <a:avLst/>
              <a:gdLst>
                <a:gd name="T0" fmla="*/ 0 w 41"/>
                <a:gd name="T1" fmla="*/ 0 h 233"/>
                <a:gd name="T2" fmla="*/ 2147483647 w 41"/>
                <a:gd name="T3" fmla="*/ 2147483647 h 233"/>
                <a:gd name="T4" fmla="*/ 0 60000 65536"/>
                <a:gd name="T5" fmla="*/ 0 60000 65536"/>
                <a:gd name="T6" fmla="*/ 0 w 41"/>
                <a:gd name="T7" fmla="*/ 0 h 233"/>
                <a:gd name="T8" fmla="*/ 41 w 41"/>
                <a:gd name="T9" fmla="*/ 233 h 233"/>
              </a:gdLst>
              <a:ahLst/>
              <a:cxnLst>
                <a:cxn ang="T4">
                  <a:pos x="T0" y="T1"/>
                </a:cxn>
                <a:cxn ang="T5">
                  <a:pos x="T2" y="T3"/>
                </a:cxn>
              </a:cxnLst>
              <a:rect l="T6" t="T7" r="T8" b="T9"/>
              <a:pathLst>
                <a:path w="41" h="233">
                  <a:moveTo>
                    <a:pt x="0" y="0"/>
                  </a:moveTo>
                  <a:lnTo>
                    <a:pt x="40" y="232"/>
                  </a:lnTo>
                </a:path>
              </a:pathLst>
            </a:custGeom>
            <a:noFill/>
            <a:ln w="12700" cap="rnd">
              <a:solidFill>
                <a:srgbClr val="919191"/>
              </a:solidFill>
              <a:round/>
              <a:headEnd/>
              <a:tailEnd/>
            </a:ln>
          </p:spPr>
          <p:txBody>
            <a:bodyPr/>
            <a:lstStyle/>
            <a:p>
              <a:endParaRPr lang="ko-KR" altLang="en-US" dirty="0"/>
            </a:p>
          </p:txBody>
        </p:sp>
        <p:sp>
          <p:nvSpPr>
            <p:cNvPr id="299" name="Freeform 229"/>
            <p:cNvSpPr>
              <a:spLocks/>
            </p:cNvSpPr>
            <p:nvPr/>
          </p:nvSpPr>
          <p:spPr bwMode="auto">
            <a:xfrm>
              <a:off x="3038475" y="3771900"/>
              <a:ext cx="295275" cy="28575"/>
            </a:xfrm>
            <a:custGeom>
              <a:avLst/>
              <a:gdLst>
                <a:gd name="T0" fmla="*/ 0 w 189"/>
                <a:gd name="T1" fmla="*/ 0 h 21"/>
                <a:gd name="T2" fmla="*/ 2147483647 w 189"/>
                <a:gd name="T3" fmla="*/ 2147483647 h 21"/>
                <a:gd name="T4" fmla="*/ 0 60000 65536"/>
                <a:gd name="T5" fmla="*/ 0 60000 65536"/>
                <a:gd name="T6" fmla="*/ 0 w 189"/>
                <a:gd name="T7" fmla="*/ 0 h 21"/>
                <a:gd name="T8" fmla="*/ 189 w 189"/>
                <a:gd name="T9" fmla="*/ 21 h 21"/>
              </a:gdLst>
              <a:ahLst/>
              <a:cxnLst>
                <a:cxn ang="T4">
                  <a:pos x="T0" y="T1"/>
                </a:cxn>
                <a:cxn ang="T5">
                  <a:pos x="T2" y="T3"/>
                </a:cxn>
              </a:cxnLst>
              <a:rect l="T6" t="T7" r="T8" b="T9"/>
              <a:pathLst>
                <a:path w="189" h="21">
                  <a:moveTo>
                    <a:pt x="0" y="0"/>
                  </a:moveTo>
                  <a:lnTo>
                    <a:pt x="188" y="20"/>
                  </a:lnTo>
                </a:path>
              </a:pathLst>
            </a:custGeom>
            <a:noFill/>
            <a:ln w="12700">
              <a:solidFill>
                <a:srgbClr val="919191"/>
              </a:solidFill>
              <a:round/>
              <a:headEnd/>
              <a:tailEnd/>
            </a:ln>
          </p:spPr>
          <p:txBody>
            <a:bodyPr/>
            <a:lstStyle/>
            <a:p>
              <a:endParaRPr lang="ko-KR" altLang="en-US" dirty="0"/>
            </a:p>
          </p:txBody>
        </p:sp>
        <p:sp>
          <p:nvSpPr>
            <p:cNvPr id="300" name="Freeform 230"/>
            <p:cNvSpPr>
              <a:spLocks/>
            </p:cNvSpPr>
            <p:nvPr/>
          </p:nvSpPr>
          <p:spPr bwMode="auto">
            <a:xfrm>
              <a:off x="3381375" y="3810000"/>
              <a:ext cx="190500" cy="85725"/>
            </a:xfrm>
            <a:custGeom>
              <a:avLst/>
              <a:gdLst>
                <a:gd name="T0" fmla="*/ 0 w 125"/>
                <a:gd name="T1" fmla="*/ 0 h 57"/>
                <a:gd name="T2" fmla="*/ 2147483647 w 125"/>
                <a:gd name="T3" fmla="*/ 2147483647 h 57"/>
                <a:gd name="T4" fmla="*/ 0 60000 65536"/>
                <a:gd name="T5" fmla="*/ 0 60000 65536"/>
                <a:gd name="T6" fmla="*/ 0 w 125"/>
                <a:gd name="T7" fmla="*/ 0 h 57"/>
                <a:gd name="T8" fmla="*/ 125 w 125"/>
                <a:gd name="T9" fmla="*/ 57 h 57"/>
              </a:gdLst>
              <a:ahLst/>
              <a:cxnLst>
                <a:cxn ang="T4">
                  <a:pos x="T0" y="T1"/>
                </a:cxn>
                <a:cxn ang="T5">
                  <a:pos x="T2" y="T3"/>
                </a:cxn>
              </a:cxnLst>
              <a:rect l="T6" t="T7" r="T8" b="T9"/>
              <a:pathLst>
                <a:path w="125" h="57">
                  <a:moveTo>
                    <a:pt x="0" y="0"/>
                  </a:moveTo>
                  <a:lnTo>
                    <a:pt x="124" y="56"/>
                  </a:lnTo>
                </a:path>
              </a:pathLst>
            </a:custGeom>
            <a:noFill/>
            <a:ln w="12700" cap="rnd">
              <a:solidFill>
                <a:srgbClr val="919191"/>
              </a:solidFill>
              <a:round/>
              <a:headEnd/>
              <a:tailEnd/>
            </a:ln>
          </p:spPr>
          <p:txBody>
            <a:bodyPr/>
            <a:lstStyle/>
            <a:p>
              <a:endParaRPr lang="ko-KR" altLang="en-US" dirty="0"/>
            </a:p>
          </p:txBody>
        </p:sp>
        <p:sp>
          <p:nvSpPr>
            <p:cNvPr id="301" name="Freeform 231"/>
            <p:cNvSpPr>
              <a:spLocks/>
            </p:cNvSpPr>
            <p:nvPr/>
          </p:nvSpPr>
          <p:spPr bwMode="auto">
            <a:xfrm>
              <a:off x="3619500" y="3905250"/>
              <a:ext cx="152400" cy="9525"/>
            </a:xfrm>
            <a:custGeom>
              <a:avLst/>
              <a:gdLst>
                <a:gd name="T0" fmla="*/ 0 w 97"/>
                <a:gd name="T1" fmla="*/ 2147483647 h 5"/>
                <a:gd name="T2" fmla="*/ 2147483647 w 97"/>
                <a:gd name="T3" fmla="*/ 0 h 5"/>
                <a:gd name="T4" fmla="*/ 0 60000 65536"/>
                <a:gd name="T5" fmla="*/ 0 60000 65536"/>
                <a:gd name="T6" fmla="*/ 0 w 97"/>
                <a:gd name="T7" fmla="*/ 0 h 5"/>
                <a:gd name="T8" fmla="*/ 97 w 97"/>
                <a:gd name="T9" fmla="*/ 5 h 5"/>
              </a:gdLst>
              <a:ahLst/>
              <a:cxnLst>
                <a:cxn ang="T4">
                  <a:pos x="T0" y="T1"/>
                </a:cxn>
                <a:cxn ang="T5">
                  <a:pos x="T2" y="T3"/>
                </a:cxn>
              </a:cxnLst>
              <a:rect l="T6" t="T7" r="T8" b="T9"/>
              <a:pathLst>
                <a:path w="97" h="5">
                  <a:moveTo>
                    <a:pt x="0" y="4"/>
                  </a:moveTo>
                  <a:lnTo>
                    <a:pt x="96" y="0"/>
                  </a:lnTo>
                </a:path>
              </a:pathLst>
            </a:custGeom>
            <a:noFill/>
            <a:ln w="12700" cap="rnd">
              <a:solidFill>
                <a:srgbClr val="919191"/>
              </a:solidFill>
              <a:round/>
              <a:headEnd/>
              <a:tailEnd/>
            </a:ln>
          </p:spPr>
          <p:txBody>
            <a:bodyPr/>
            <a:lstStyle/>
            <a:p>
              <a:endParaRPr lang="ko-KR" altLang="en-US" dirty="0"/>
            </a:p>
          </p:txBody>
        </p:sp>
        <p:sp>
          <p:nvSpPr>
            <p:cNvPr id="302" name="Freeform 232"/>
            <p:cNvSpPr>
              <a:spLocks/>
            </p:cNvSpPr>
            <p:nvPr/>
          </p:nvSpPr>
          <p:spPr bwMode="auto">
            <a:xfrm>
              <a:off x="3657600" y="4400550"/>
              <a:ext cx="104775" cy="95250"/>
            </a:xfrm>
            <a:custGeom>
              <a:avLst/>
              <a:gdLst>
                <a:gd name="T0" fmla="*/ 0 w 65"/>
                <a:gd name="T1" fmla="*/ 0 h 57"/>
                <a:gd name="T2" fmla="*/ 2147483647 w 65"/>
                <a:gd name="T3" fmla="*/ 2147483647 h 57"/>
                <a:gd name="T4" fmla="*/ 0 60000 65536"/>
                <a:gd name="T5" fmla="*/ 0 60000 65536"/>
                <a:gd name="T6" fmla="*/ 0 w 65"/>
                <a:gd name="T7" fmla="*/ 0 h 57"/>
                <a:gd name="T8" fmla="*/ 65 w 65"/>
                <a:gd name="T9" fmla="*/ 57 h 57"/>
              </a:gdLst>
              <a:ahLst/>
              <a:cxnLst>
                <a:cxn ang="T4">
                  <a:pos x="T0" y="T1"/>
                </a:cxn>
                <a:cxn ang="T5">
                  <a:pos x="T2" y="T3"/>
                </a:cxn>
              </a:cxnLst>
              <a:rect l="T6" t="T7" r="T8" b="T9"/>
              <a:pathLst>
                <a:path w="65" h="57">
                  <a:moveTo>
                    <a:pt x="0" y="0"/>
                  </a:moveTo>
                  <a:lnTo>
                    <a:pt x="64" y="56"/>
                  </a:lnTo>
                </a:path>
              </a:pathLst>
            </a:custGeom>
            <a:noFill/>
            <a:ln w="12700" cap="rnd">
              <a:solidFill>
                <a:srgbClr val="919191"/>
              </a:solidFill>
              <a:round/>
              <a:headEnd/>
              <a:tailEnd/>
            </a:ln>
          </p:spPr>
          <p:txBody>
            <a:bodyPr/>
            <a:lstStyle/>
            <a:p>
              <a:endParaRPr lang="ko-KR" altLang="en-US" dirty="0"/>
            </a:p>
          </p:txBody>
        </p:sp>
        <p:sp>
          <p:nvSpPr>
            <p:cNvPr id="303" name="Freeform 233"/>
            <p:cNvSpPr>
              <a:spLocks/>
            </p:cNvSpPr>
            <p:nvPr/>
          </p:nvSpPr>
          <p:spPr bwMode="auto">
            <a:xfrm>
              <a:off x="3810000" y="4495800"/>
              <a:ext cx="295275" cy="28575"/>
            </a:xfrm>
            <a:custGeom>
              <a:avLst/>
              <a:gdLst>
                <a:gd name="T0" fmla="*/ 0 w 185"/>
                <a:gd name="T1" fmla="*/ 2147483647 h 17"/>
                <a:gd name="T2" fmla="*/ 2147483647 w 185"/>
                <a:gd name="T3" fmla="*/ 0 h 17"/>
                <a:gd name="T4" fmla="*/ 0 60000 65536"/>
                <a:gd name="T5" fmla="*/ 0 60000 65536"/>
                <a:gd name="T6" fmla="*/ 0 w 185"/>
                <a:gd name="T7" fmla="*/ 0 h 17"/>
                <a:gd name="T8" fmla="*/ 185 w 185"/>
                <a:gd name="T9" fmla="*/ 17 h 17"/>
              </a:gdLst>
              <a:ahLst/>
              <a:cxnLst>
                <a:cxn ang="T4">
                  <a:pos x="T0" y="T1"/>
                </a:cxn>
                <a:cxn ang="T5">
                  <a:pos x="T2" y="T3"/>
                </a:cxn>
              </a:cxnLst>
              <a:rect l="T6" t="T7" r="T8" b="T9"/>
              <a:pathLst>
                <a:path w="185" h="17">
                  <a:moveTo>
                    <a:pt x="0" y="16"/>
                  </a:moveTo>
                  <a:lnTo>
                    <a:pt x="184" y="0"/>
                  </a:lnTo>
                </a:path>
              </a:pathLst>
            </a:custGeom>
            <a:noFill/>
            <a:ln w="12700" cap="rnd">
              <a:solidFill>
                <a:srgbClr val="919191"/>
              </a:solidFill>
              <a:round/>
              <a:headEnd/>
              <a:tailEnd/>
            </a:ln>
          </p:spPr>
          <p:txBody>
            <a:bodyPr/>
            <a:lstStyle/>
            <a:p>
              <a:endParaRPr lang="ko-KR" altLang="en-US" dirty="0"/>
            </a:p>
          </p:txBody>
        </p:sp>
        <p:sp>
          <p:nvSpPr>
            <p:cNvPr id="304" name="Freeform 234"/>
            <p:cNvSpPr>
              <a:spLocks/>
            </p:cNvSpPr>
            <p:nvPr/>
          </p:nvSpPr>
          <p:spPr bwMode="auto">
            <a:xfrm>
              <a:off x="4152900" y="4495800"/>
              <a:ext cx="276225" cy="47625"/>
            </a:xfrm>
            <a:custGeom>
              <a:avLst/>
              <a:gdLst>
                <a:gd name="T0" fmla="*/ 0 w 173"/>
                <a:gd name="T1" fmla="*/ 0 h 33"/>
                <a:gd name="T2" fmla="*/ 2147483647 w 173"/>
                <a:gd name="T3" fmla="*/ 2147483647 h 33"/>
                <a:gd name="T4" fmla="*/ 0 60000 65536"/>
                <a:gd name="T5" fmla="*/ 0 60000 65536"/>
                <a:gd name="T6" fmla="*/ 0 w 173"/>
                <a:gd name="T7" fmla="*/ 0 h 33"/>
                <a:gd name="T8" fmla="*/ 173 w 173"/>
                <a:gd name="T9" fmla="*/ 33 h 33"/>
              </a:gdLst>
              <a:ahLst/>
              <a:cxnLst>
                <a:cxn ang="T4">
                  <a:pos x="T0" y="T1"/>
                </a:cxn>
                <a:cxn ang="T5">
                  <a:pos x="T2" y="T3"/>
                </a:cxn>
              </a:cxnLst>
              <a:rect l="T6" t="T7" r="T8" b="T9"/>
              <a:pathLst>
                <a:path w="173" h="33">
                  <a:moveTo>
                    <a:pt x="0" y="0"/>
                  </a:moveTo>
                  <a:lnTo>
                    <a:pt x="172" y="32"/>
                  </a:lnTo>
                </a:path>
              </a:pathLst>
            </a:custGeom>
            <a:noFill/>
            <a:ln w="12700" cap="rnd">
              <a:solidFill>
                <a:srgbClr val="919191"/>
              </a:solidFill>
              <a:prstDash val="dash"/>
              <a:round/>
              <a:headEnd/>
              <a:tailEnd/>
            </a:ln>
          </p:spPr>
          <p:txBody>
            <a:bodyPr/>
            <a:lstStyle/>
            <a:p>
              <a:endParaRPr lang="ko-KR" altLang="en-US" dirty="0"/>
            </a:p>
          </p:txBody>
        </p:sp>
        <p:sp>
          <p:nvSpPr>
            <p:cNvPr id="305" name="Freeform 235"/>
            <p:cNvSpPr>
              <a:spLocks/>
            </p:cNvSpPr>
            <p:nvPr/>
          </p:nvSpPr>
          <p:spPr bwMode="auto">
            <a:xfrm>
              <a:off x="4391025" y="4562475"/>
              <a:ext cx="38100" cy="304800"/>
            </a:xfrm>
            <a:custGeom>
              <a:avLst/>
              <a:gdLst>
                <a:gd name="T0" fmla="*/ 2147483647 w 25"/>
                <a:gd name="T1" fmla="*/ 0 h 193"/>
                <a:gd name="T2" fmla="*/ 0 w 25"/>
                <a:gd name="T3" fmla="*/ 2147483647 h 193"/>
                <a:gd name="T4" fmla="*/ 0 60000 65536"/>
                <a:gd name="T5" fmla="*/ 0 60000 65536"/>
                <a:gd name="T6" fmla="*/ 0 w 25"/>
                <a:gd name="T7" fmla="*/ 0 h 193"/>
                <a:gd name="T8" fmla="*/ 25 w 25"/>
                <a:gd name="T9" fmla="*/ 193 h 193"/>
              </a:gdLst>
              <a:ahLst/>
              <a:cxnLst>
                <a:cxn ang="T4">
                  <a:pos x="T0" y="T1"/>
                </a:cxn>
                <a:cxn ang="T5">
                  <a:pos x="T2" y="T3"/>
                </a:cxn>
              </a:cxnLst>
              <a:rect l="T6" t="T7" r="T8" b="T9"/>
              <a:pathLst>
                <a:path w="25" h="193">
                  <a:moveTo>
                    <a:pt x="24" y="0"/>
                  </a:moveTo>
                  <a:lnTo>
                    <a:pt x="0" y="192"/>
                  </a:lnTo>
                </a:path>
              </a:pathLst>
            </a:custGeom>
            <a:noFill/>
            <a:ln w="12700" cap="rnd">
              <a:solidFill>
                <a:srgbClr val="919191"/>
              </a:solidFill>
              <a:prstDash val="dash"/>
              <a:round/>
              <a:headEnd/>
              <a:tailEnd/>
            </a:ln>
          </p:spPr>
          <p:txBody>
            <a:bodyPr/>
            <a:lstStyle/>
            <a:p>
              <a:endParaRPr lang="ko-KR" altLang="en-US" dirty="0"/>
            </a:p>
          </p:txBody>
        </p:sp>
        <p:sp>
          <p:nvSpPr>
            <p:cNvPr id="306" name="Freeform 236"/>
            <p:cNvSpPr>
              <a:spLocks/>
            </p:cNvSpPr>
            <p:nvPr/>
          </p:nvSpPr>
          <p:spPr bwMode="auto">
            <a:xfrm>
              <a:off x="4314825" y="4895850"/>
              <a:ext cx="57150" cy="85725"/>
            </a:xfrm>
            <a:custGeom>
              <a:avLst/>
              <a:gdLst>
                <a:gd name="T0" fmla="*/ 2147483647 w 33"/>
                <a:gd name="T1" fmla="*/ 0 h 49"/>
                <a:gd name="T2" fmla="*/ 0 w 33"/>
                <a:gd name="T3" fmla="*/ 2147483647 h 49"/>
                <a:gd name="T4" fmla="*/ 0 60000 65536"/>
                <a:gd name="T5" fmla="*/ 0 60000 65536"/>
                <a:gd name="T6" fmla="*/ 0 w 33"/>
                <a:gd name="T7" fmla="*/ 0 h 49"/>
                <a:gd name="T8" fmla="*/ 33 w 33"/>
                <a:gd name="T9" fmla="*/ 49 h 49"/>
              </a:gdLst>
              <a:ahLst/>
              <a:cxnLst>
                <a:cxn ang="T4">
                  <a:pos x="T0" y="T1"/>
                </a:cxn>
                <a:cxn ang="T5">
                  <a:pos x="T2" y="T3"/>
                </a:cxn>
              </a:cxnLst>
              <a:rect l="T6" t="T7" r="T8" b="T9"/>
              <a:pathLst>
                <a:path w="33" h="49">
                  <a:moveTo>
                    <a:pt x="32" y="0"/>
                  </a:moveTo>
                  <a:lnTo>
                    <a:pt x="0" y="48"/>
                  </a:lnTo>
                </a:path>
              </a:pathLst>
            </a:custGeom>
            <a:noFill/>
            <a:ln w="12700" cap="rnd">
              <a:solidFill>
                <a:srgbClr val="919191"/>
              </a:solidFill>
              <a:round/>
              <a:headEnd/>
              <a:tailEnd/>
            </a:ln>
          </p:spPr>
          <p:txBody>
            <a:bodyPr/>
            <a:lstStyle/>
            <a:p>
              <a:endParaRPr lang="ko-KR" altLang="en-US" dirty="0"/>
            </a:p>
          </p:txBody>
        </p:sp>
        <p:sp>
          <p:nvSpPr>
            <p:cNvPr id="307" name="Oval 237"/>
            <p:cNvSpPr>
              <a:spLocks noChangeArrowheads="1"/>
            </p:cNvSpPr>
            <p:nvPr/>
          </p:nvSpPr>
          <p:spPr bwMode="auto">
            <a:xfrm>
              <a:off x="4067175" y="5010150"/>
              <a:ext cx="38100" cy="2857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308" name="Freeform 238"/>
            <p:cNvSpPr>
              <a:spLocks/>
            </p:cNvSpPr>
            <p:nvPr/>
          </p:nvSpPr>
          <p:spPr bwMode="auto">
            <a:xfrm>
              <a:off x="4105275" y="5000625"/>
              <a:ext cx="171450" cy="19050"/>
            </a:xfrm>
            <a:custGeom>
              <a:avLst/>
              <a:gdLst>
                <a:gd name="T0" fmla="*/ 2147483647 w 105"/>
                <a:gd name="T1" fmla="*/ 0 h 13"/>
                <a:gd name="T2" fmla="*/ 0 w 105"/>
                <a:gd name="T3" fmla="*/ 2147483647 h 13"/>
                <a:gd name="T4" fmla="*/ 0 60000 65536"/>
                <a:gd name="T5" fmla="*/ 0 60000 65536"/>
                <a:gd name="T6" fmla="*/ 0 w 105"/>
                <a:gd name="T7" fmla="*/ 0 h 13"/>
                <a:gd name="T8" fmla="*/ 105 w 105"/>
                <a:gd name="T9" fmla="*/ 13 h 13"/>
              </a:gdLst>
              <a:ahLst/>
              <a:cxnLst>
                <a:cxn ang="T4">
                  <a:pos x="T0" y="T1"/>
                </a:cxn>
                <a:cxn ang="T5">
                  <a:pos x="T2" y="T3"/>
                </a:cxn>
              </a:cxnLst>
              <a:rect l="T6" t="T7" r="T8" b="T9"/>
              <a:pathLst>
                <a:path w="105" h="13">
                  <a:moveTo>
                    <a:pt x="104" y="0"/>
                  </a:moveTo>
                  <a:lnTo>
                    <a:pt x="0" y="12"/>
                  </a:lnTo>
                </a:path>
              </a:pathLst>
            </a:custGeom>
            <a:noFill/>
            <a:ln w="12700" cap="rnd">
              <a:solidFill>
                <a:srgbClr val="919191"/>
              </a:solidFill>
              <a:round/>
              <a:headEnd/>
              <a:tailEnd/>
            </a:ln>
          </p:spPr>
          <p:txBody>
            <a:bodyPr/>
            <a:lstStyle/>
            <a:p>
              <a:endParaRPr lang="ko-KR" altLang="en-US" dirty="0"/>
            </a:p>
          </p:txBody>
        </p:sp>
        <p:sp>
          <p:nvSpPr>
            <p:cNvPr id="309" name="Freeform 239"/>
            <p:cNvSpPr>
              <a:spLocks/>
            </p:cNvSpPr>
            <p:nvPr/>
          </p:nvSpPr>
          <p:spPr bwMode="auto">
            <a:xfrm>
              <a:off x="3905250" y="5019675"/>
              <a:ext cx="161925" cy="9525"/>
            </a:xfrm>
            <a:custGeom>
              <a:avLst/>
              <a:gdLst>
                <a:gd name="T0" fmla="*/ 2147483647 w 101"/>
                <a:gd name="T1" fmla="*/ 2147483647 h 5"/>
                <a:gd name="T2" fmla="*/ 0 w 101"/>
                <a:gd name="T3" fmla="*/ 0 h 5"/>
                <a:gd name="T4" fmla="*/ 0 60000 65536"/>
                <a:gd name="T5" fmla="*/ 0 60000 65536"/>
                <a:gd name="T6" fmla="*/ 0 w 101"/>
                <a:gd name="T7" fmla="*/ 0 h 5"/>
                <a:gd name="T8" fmla="*/ 101 w 101"/>
                <a:gd name="T9" fmla="*/ 5 h 5"/>
              </a:gdLst>
              <a:ahLst/>
              <a:cxnLst>
                <a:cxn ang="T4">
                  <a:pos x="T0" y="T1"/>
                </a:cxn>
                <a:cxn ang="T5">
                  <a:pos x="T2" y="T3"/>
                </a:cxn>
              </a:cxnLst>
              <a:rect l="T6" t="T7" r="T8" b="T9"/>
              <a:pathLst>
                <a:path w="101" h="5">
                  <a:moveTo>
                    <a:pt x="100" y="4"/>
                  </a:moveTo>
                  <a:lnTo>
                    <a:pt x="0" y="0"/>
                  </a:lnTo>
                </a:path>
              </a:pathLst>
            </a:custGeom>
            <a:noFill/>
            <a:ln w="12700" cap="rnd">
              <a:solidFill>
                <a:srgbClr val="919191"/>
              </a:solidFill>
              <a:round/>
              <a:headEnd/>
              <a:tailEnd/>
            </a:ln>
          </p:spPr>
          <p:txBody>
            <a:bodyPr/>
            <a:lstStyle/>
            <a:p>
              <a:endParaRPr lang="ko-KR" altLang="en-US" dirty="0"/>
            </a:p>
          </p:txBody>
        </p:sp>
        <p:sp>
          <p:nvSpPr>
            <p:cNvPr id="310" name="Freeform 240"/>
            <p:cNvSpPr>
              <a:spLocks/>
            </p:cNvSpPr>
            <p:nvPr/>
          </p:nvSpPr>
          <p:spPr bwMode="auto">
            <a:xfrm>
              <a:off x="3705225" y="4800600"/>
              <a:ext cx="161925" cy="190500"/>
            </a:xfrm>
            <a:custGeom>
              <a:avLst/>
              <a:gdLst>
                <a:gd name="T0" fmla="*/ 0 w 105"/>
                <a:gd name="T1" fmla="*/ 0 h 117"/>
                <a:gd name="T2" fmla="*/ 2147483647 w 105"/>
                <a:gd name="T3" fmla="*/ 2147483647 h 117"/>
                <a:gd name="T4" fmla="*/ 0 60000 65536"/>
                <a:gd name="T5" fmla="*/ 0 60000 65536"/>
                <a:gd name="T6" fmla="*/ 0 w 105"/>
                <a:gd name="T7" fmla="*/ 0 h 117"/>
                <a:gd name="T8" fmla="*/ 105 w 105"/>
                <a:gd name="T9" fmla="*/ 117 h 117"/>
              </a:gdLst>
              <a:ahLst/>
              <a:cxnLst>
                <a:cxn ang="T4">
                  <a:pos x="T0" y="T1"/>
                </a:cxn>
                <a:cxn ang="T5">
                  <a:pos x="T2" y="T3"/>
                </a:cxn>
              </a:cxnLst>
              <a:rect l="T6" t="T7" r="T8" b="T9"/>
              <a:pathLst>
                <a:path w="105" h="117">
                  <a:moveTo>
                    <a:pt x="0" y="0"/>
                  </a:moveTo>
                  <a:lnTo>
                    <a:pt x="104" y="116"/>
                  </a:lnTo>
                </a:path>
              </a:pathLst>
            </a:custGeom>
            <a:noFill/>
            <a:ln w="12700" cap="rnd">
              <a:solidFill>
                <a:srgbClr val="919191"/>
              </a:solidFill>
              <a:round/>
              <a:headEnd/>
              <a:tailEnd/>
            </a:ln>
          </p:spPr>
          <p:txBody>
            <a:bodyPr/>
            <a:lstStyle/>
            <a:p>
              <a:endParaRPr lang="ko-KR" altLang="en-US" dirty="0"/>
            </a:p>
          </p:txBody>
        </p:sp>
        <p:sp>
          <p:nvSpPr>
            <p:cNvPr id="311" name="Freeform 241"/>
            <p:cNvSpPr>
              <a:spLocks/>
            </p:cNvSpPr>
            <p:nvPr/>
          </p:nvSpPr>
          <p:spPr bwMode="auto">
            <a:xfrm>
              <a:off x="3590925" y="4752975"/>
              <a:ext cx="76200" cy="28575"/>
            </a:xfrm>
            <a:custGeom>
              <a:avLst/>
              <a:gdLst>
                <a:gd name="T0" fmla="*/ 0 w 49"/>
                <a:gd name="T1" fmla="*/ 0 h 17"/>
                <a:gd name="T2" fmla="*/ 2147483647 w 49"/>
                <a:gd name="T3" fmla="*/ 2147483647 h 17"/>
                <a:gd name="T4" fmla="*/ 0 60000 65536"/>
                <a:gd name="T5" fmla="*/ 0 60000 65536"/>
                <a:gd name="T6" fmla="*/ 0 w 49"/>
                <a:gd name="T7" fmla="*/ 0 h 17"/>
                <a:gd name="T8" fmla="*/ 49 w 49"/>
                <a:gd name="T9" fmla="*/ 17 h 17"/>
              </a:gdLst>
              <a:ahLst/>
              <a:cxnLst>
                <a:cxn ang="T4">
                  <a:pos x="T0" y="T1"/>
                </a:cxn>
                <a:cxn ang="T5">
                  <a:pos x="T2" y="T3"/>
                </a:cxn>
              </a:cxnLst>
              <a:rect l="T6" t="T7" r="T8" b="T9"/>
              <a:pathLst>
                <a:path w="49" h="17">
                  <a:moveTo>
                    <a:pt x="0" y="0"/>
                  </a:moveTo>
                  <a:lnTo>
                    <a:pt x="48" y="16"/>
                  </a:lnTo>
                </a:path>
              </a:pathLst>
            </a:custGeom>
            <a:noFill/>
            <a:ln w="12700" cap="rnd">
              <a:solidFill>
                <a:srgbClr val="919191"/>
              </a:solidFill>
              <a:round/>
              <a:headEnd/>
              <a:tailEnd/>
            </a:ln>
          </p:spPr>
          <p:txBody>
            <a:bodyPr/>
            <a:lstStyle/>
            <a:p>
              <a:endParaRPr lang="ko-KR" altLang="en-US" dirty="0"/>
            </a:p>
          </p:txBody>
        </p:sp>
        <p:sp>
          <p:nvSpPr>
            <p:cNvPr id="312" name="Freeform 242"/>
            <p:cNvSpPr>
              <a:spLocks/>
            </p:cNvSpPr>
            <p:nvPr/>
          </p:nvSpPr>
          <p:spPr bwMode="auto">
            <a:xfrm>
              <a:off x="3724275" y="5019675"/>
              <a:ext cx="142875" cy="38100"/>
            </a:xfrm>
            <a:custGeom>
              <a:avLst/>
              <a:gdLst>
                <a:gd name="T0" fmla="*/ 2147483647 w 89"/>
                <a:gd name="T1" fmla="*/ 0 h 21"/>
                <a:gd name="T2" fmla="*/ 0 w 89"/>
                <a:gd name="T3" fmla="*/ 2147483647 h 21"/>
                <a:gd name="T4" fmla="*/ 0 60000 65536"/>
                <a:gd name="T5" fmla="*/ 0 60000 65536"/>
                <a:gd name="T6" fmla="*/ 0 w 89"/>
                <a:gd name="T7" fmla="*/ 0 h 21"/>
                <a:gd name="T8" fmla="*/ 89 w 89"/>
                <a:gd name="T9" fmla="*/ 21 h 21"/>
              </a:gdLst>
              <a:ahLst/>
              <a:cxnLst>
                <a:cxn ang="T4">
                  <a:pos x="T0" y="T1"/>
                </a:cxn>
                <a:cxn ang="T5">
                  <a:pos x="T2" y="T3"/>
                </a:cxn>
              </a:cxnLst>
              <a:rect l="T6" t="T7" r="T8" b="T9"/>
              <a:pathLst>
                <a:path w="89" h="21">
                  <a:moveTo>
                    <a:pt x="88" y="0"/>
                  </a:moveTo>
                  <a:lnTo>
                    <a:pt x="0" y="20"/>
                  </a:lnTo>
                </a:path>
              </a:pathLst>
            </a:custGeom>
            <a:noFill/>
            <a:ln w="12700" cap="rnd">
              <a:solidFill>
                <a:srgbClr val="919191"/>
              </a:solidFill>
              <a:round/>
              <a:headEnd/>
              <a:tailEnd/>
            </a:ln>
          </p:spPr>
          <p:txBody>
            <a:bodyPr/>
            <a:lstStyle/>
            <a:p>
              <a:endParaRPr lang="ko-KR" altLang="en-US" dirty="0"/>
            </a:p>
          </p:txBody>
        </p:sp>
        <p:sp>
          <p:nvSpPr>
            <p:cNvPr id="313" name="Freeform 243"/>
            <p:cNvSpPr>
              <a:spLocks/>
            </p:cNvSpPr>
            <p:nvPr/>
          </p:nvSpPr>
          <p:spPr bwMode="auto">
            <a:xfrm>
              <a:off x="3733800" y="5067300"/>
              <a:ext cx="238125" cy="171450"/>
            </a:xfrm>
            <a:custGeom>
              <a:avLst/>
              <a:gdLst>
                <a:gd name="T0" fmla="*/ 0 w 153"/>
                <a:gd name="T1" fmla="*/ 0 h 105"/>
                <a:gd name="T2" fmla="*/ 2147483647 w 153"/>
                <a:gd name="T3" fmla="*/ 2147483647 h 105"/>
                <a:gd name="T4" fmla="*/ 2147483647 w 153"/>
                <a:gd name="T5" fmla="*/ 2147483647 h 105"/>
                <a:gd name="T6" fmla="*/ 0 60000 65536"/>
                <a:gd name="T7" fmla="*/ 0 60000 65536"/>
                <a:gd name="T8" fmla="*/ 0 60000 65536"/>
                <a:gd name="T9" fmla="*/ 0 w 153"/>
                <a:gd name="T10" fmla="*/ 0 h 105"/>
                <a:gd name="T11" fmla="*/ 153 w 153"/>
                <a:gd name="T12" fmla="*/ 105 h 105"/>
              </a:gdLst>
              <a:ahLst/>
              <a:cxnLst>
                <a:cxn ang="T6">
                  <a:pos x="T0" y="T1"/>
                </a:cxn>
                <a:cxn ang="T7">
                  <a:pos x="T2" y="T3"/>
                </a:cxn>
                <a:cxn ang="T8">
                  <a:pos x="T4" y="T5"/>
                </a:cxn>
              </a:cxnLst>
              <a:rect l="T9" t="T10" r="T11" b="T12"/>
              <a:pathLst>
                <a:path w="153" h="105">
                  <a:moveTo>
                    <a:pt x="0" y="0"/>
                  </a:moveTo>
                  <a:lnTo>
                    <a:pt x="112" y="36"/>
                  </a:lnTo>
                  <a:lnTo>
                    <a:pt x="152" y="104"/>
                  </a:lnTo>
                </a:path>
              </a:pathLst>
            </a:custGeom>
            <a:noFill/>
            <a:ln w="12700" cap="rnd">
              <a:solidFill>
                <a:srgbClr val="919191"/>
              </a:solidFill>
              <a:round/>
              <a:headEnd/>
              <a:tailEnd/>
            </a:ln>
          </p:spPr>
          <p:txBody>
            <a:bodyPr/>
            <a:lstStyle/>
            <a:p>
              <a:endParaRPr lang="ko-KR" altLang="en-US" dirty="0"/>
            </a:p>
          </p:txBody>
        </p:sp>
        <p:sp>
          <p:nvSpPr>
            <p:cNvPr id="314" name="Freeform 244"/>
            <p:cNvSpPr>
              <a:spLocks/>
            </p:cNvSpPr>
            <p:nvPr/>
          </p:nvSpPr>
          <p:spPr bwMode="auto">
            <a:xfrm>
              <a:off x="3990975" y="5276850"/>
              <a:ext cx="19050" cy="171450"/>
            </a:xfrm>
            <a:custGeom>
              <a:avLst/>
              <a:gdLst>
                <a:gd name="T0" fmla="*/ 0 w 13"/>
                <a:gd name="T1" fmla="*/ 0 h 109"/>
                <a:gd name="T2" fmla="*/ 2147483647 w 13"/>
                <a:gd name="T3" fmla="*/ 2147483647 h 109"/>
                <a:gd name="T4" fmla="*/ 0 60000 65536"/>
                <a:gd name="T5" fmla="*/ 0 60000 65536"/>
                <a:gd name="T6" fmla="*/ 0 w 13"/>
                <a:gd name="T7" fmla="*/ 0 h 109"/>
                <a:gd name="T8" fmla="*/ 13 w 13"/>
                <a:gd name="T9" fmla="*/ 109 h 109"/>
              </a:gdLst>
              <a:ahLst/>
              <a:cxnLst>
                <a:cxn ang="T4">
                  <a:pos x="T0" y="T1"/>
                </a:cxn>
                <a:cxn ang="T5">
                  <a:pos x="T2" y="T3"/>
                </a:cxn>
              </a:cxnLst>
              <a:rect l="T6" t="T7" r="T8" b="T9"/>
              <a:pathLst>
                <a:path w="13" h="109">
                  <a:moveTo>
                    <a:pt x="0" y="0"/>
                  </a:moveTo>
                  <a:lnTo>
                    <a:pt x="12" y="108"/>
                  </a:lnTo>
                </a:path>
              </a:pathLst>
            </a:custGeom>
            <a:noFill/>
            <a:ln w="12700" cap="rnd">
              <a:solidFill>
                <a:srgbClr val="919191"/>
              </a:solidFill>
              <a:round/>
              <a:headEnd/>
              <a:tailEnd/>
            </a:ln>
          </p:spPr>
          <p:txBody>
            <a:bodyPr/>
            <a:lstStyle/>
            <a:p>
              <a:endParaRPr lang="ko-KR" altLang="en-US" dirty="0"/>
            </a:p>
          </p:txBody>
        </p:sp>
        <p:sp>
          <p:nvSpPr>
            <p:cNvPr id="315" name="Freeform 245"/>
            <p:cNvSpPr>
              <a:spLocks/>
            </p:cNvSpPr>
            <p:nvPr/>
          </p:nvSpPr>
          <p:spPr bwMode="auto">
            <a:xfrm>
              <a:off x="3914775" y="5486400"/>
              <a:ext cx="57150" cy="19050"/>
            </a:xfrm>
            <a:custGeom>
              <a:avLst/>
              <a:gdLst>
                <a:gd name="T0" fmla="*/ 2147483647 w 41"/>
                <a:gd name="T1" fmla="*/ 0 h 9"/>
                <a:gd name="T2" fmla="*/ 0 w 41"/>
                <a:gd name="T3" fmla="*/ 2147483647 h 9"/>
                <a:gd name="T4" fmla="*/ 0 w 41"/>
                <a:gd name="T5" fmla="*/ 2147483647 h 9"/>
                <a:gd name="T6" fmla="*/ 0 60000 65536"/>
                <a:gd name="T7" fmla="*/ 0 60000 65536"/>
                <a:gd name="T8" fmla="*/ 0 60000 65536"/>
                <a:gd name="T9" fmla="*/ 0 w 41"/>
                <a:gd name="T10" fmla="*/ 0 h 9"/>
                <a:gd name="T11" fmla="*/ 41 w 41"/>
                <a:gd name="T12" fmla="*/ 9 h 9"/>
              </a:gdLst>
              <a:ahLst/>
              <a:cxnLst>
                <a:cxn ang="T6">
                  <a:pos x="T0" y="T1"/>
                </a:cxn>
                <a:cxn ang="T7">
                  <a:pos x="T2" y="T3"/>
                </a:cxn>
                <a:cxn ang="T8">
                  <a:pos x="T4" y="T5"/>
                </a:cxn>
              </a:cxnLst>
              <a:rect l="T9" t="T10" r="T11" b="T12"/>
              <a:pathLst>
                <a:path w="41" h="9">
                  <a:moveTo>
                    <a:pt x="40" y="0"/>
                  </a:moveTo>
                  <a:lnTo>
                    <a:pt x="0" y="8"/>
                  </a:lnTo>
                </a:path>
              </a:pathLst>
            </a:custGeom>
            <a:noFill/>
            <a:ln w="12700" cap="rnd">
              <a:solidFill>
                <a:srgbClr val="919191"/>
              </a:solidFill>
              <a:round/>
              <a:headEnd/>
              <a:tailEnd/>
            </a:ln>
          </p:spPr>
          <p:txBody>
            <a:bodyPr/>
            <a:lstStyle/>
            <a:p>
              <a:endParaRPr lang="ko-KR" altLang="en-US" dirty="0"/>
            </a:p>
          </p:txBody>
        </p:sp>
        <p:sp>
          <p:nvSpPr>
            <p:cNvPr id="316" name="Freeform 246"/>
            <p:cNvSpPr>
              <a:spLocks/>
            </p:cNvSpPr>
            <p:nvPr/>
          </p:nvSpPr>
          <p:spPr bwMode="auto">
            <a:xfrm>
              <a:off x="4000500" y="5495925"/>
              <a:ext cx="66675" cy="28575"/>
            </a:xfrm>
            <a:custGeom>
              <a:avLst/>
              <a:gdLst>
                <a:gd name="T0" fmla="*/ 0 w 45"/>
                <a:gd name="T1" fmla="*/ 0 h 17"/>
                <a:gd name="T2" fmla="*/ 2147483647 w 45"/>
                <a:gd name="T3" fmla="*/ 2147483647 h 17"/>
                <a:gd name="T4" fmla="*/ 0 60000 65536"/>
                <a:gd name="T5" fmla="*/ 0 60000 65536"/>
                <a:gd name="T6" fmla="*/ 0 w 45"/>
                <a:gd name="T7" fmla="*/ 0 h 17"/>
                <a:gd name="T8" fmla="*/ 45 w 45"/>
                <a:gd name="T9" fmla="*/ 17 h 17"/>
              </a:gdLst>
              <a:ahLst/>
              <a:cxnLst>
                <a:cxn ang="T4">
                  <a:pos x="T0" y="T1"/>
                </a:cxn>
                <a:cxn ang="T5">
                  <a:pos x="T2" y="T3"/>
                </a:cxn>
              </a:cxnLst>
              <a:rect l="T6" t="T7" r="T8" b="T9"/>
              <a:pathLst>
                <a:path w="45" h="17">
                  <a:moveTo>
                    <a:pt x="0" y="0"/>
                  </a:moveTo>
                  <a:lnTo>
                    <a:pt x="44" y="16"/>
                  </a:lnTo>
                </a:path>
              </a:pathLst>
            </a:custGeom>
            <a:noFill/>
            <a:ln w="12700" cap="rnd">
              <a:solidFill>
                <a:srgbClr val="919191"/>
              </a:solidFill>
              <a:round/>
              <a:headEnd/>
              <a:tailEnd/>
            </a:ln>
          </p:spPr>
          <p:txBody>
            <a:bodyPr/>
            <a:lstStyle/>
            <a:p>
              <a:endParaRPr lang="ko-KR" altLang="en-US" dirty="0"/>
            </a:p>
          </p:txBody>
        </p:sp>
        <p:sp>
          <p:nvSpPr>
            <p:cNvPr id="317" name="Freeform 247"/>
            <p:cNvSpPr>
              <a:spLocks/>
            </p:cNvSpPr>
            <p:nvPr/>
          </p:nvSpPr>
          <p:spPr bwMode="auto">
            <a:xfrm>
              <a:off x="4114800" y="5524500"/>
              <a:ext cx="200025" cy="9525"/>
            </a:xfrm>
            <a:custGeom>
              <a:avLst/>
              <a:gdLst>
                <a:gd name="T0" fmla="*/ 0 w 125"/>
                <a:gd name="T1" fmla="*/ 0 h 1"/>
                <a:gd name="T2" fmla="*/ 2147483647 w 125"/>
                <a:gd name="T3" fmla="*/ 0 h 1"/>
                <a:gd name="T4" fmla="*/ 0 60000 65536"/>
                <a:gd name="T5" fmla="*/ 0 60000 65536"/>
                <a:gd name="T6" fmla="*/ 0 w 125"/>
                <a:gd name="T7" fmla="*/ 0 h 1"/>
                <a:gd name="T8" fmla="*/ 125 w 125"/>
                <a:gd name="T9" fmla="*/ 1 h 1"/>
              </a:gdLst>
              <a:ahLst/>
              <a:cxnLst>
                <a:cxn ang="T4">
                  <a:pos x="T0" y="T1"/>
                </a:cxn>
                <a:cxn ang="T5">
                  <a:pos x="T2" y="T3"/>
                </a:cxn>
              </a:cxnLst>
              <a:rect l="T6" t="T7" r="T8" b="T9"/>
              <a:pathLst>
                <a:path w="125" h="1">
                  <a:moveTo>
                    <a:pt x="0" y="0"/>
                  </a:moveTo>
                  <a:lnTo>
                    <a:pt x="124" y="0"/>
                  </a:lnTo>
                </a:path>
              </a:pathLst>
            </a:custGeom>
            <a:noFill/>
            <a:ln w="12700" cap="rnd">
              <a:solidFill>
                <a:srgbClr val="919191"/>
              </a:solidFill>
              <a:round/>
              <a:headEnd/>
              <a:tailEnd/>
            </a:ln>
          </p:spPr>
          <p:txBody>
            <a:bodyPr/>
            <a:lstStyle/>
            <a:p>
              <a:endParaRPr lang="ko-KR" altLang="en-US" dirty="0"/>
            </a:p>
          </p:txBody>
        </p:sp>
        <p:sp>
          <p:nvSpPr>
            <p:cNvPr id="318" name="Freeform 248"/>
            <p:cNvSpPr>
              <a:spLocks/>
            </p:cNvSpPr>
            <p:nvPr/>
          </p:nvSpPr>
          <p:spPr bwMode="auto">
            <a:xfrm>
              <a:off x="4162425" y="5419725"/>
              <a:ext cx="133350" cy="28575"/>
            </a:xfrm>
            <a:custGeom>
              <a:avLst/>
              <a:gdLst>
                <a:gd name="T0" fmla="*/ 0 w 89"/>
                <a:gd name="T1" fmla="*/ 0 h 17"/>
                <a:gd name="T2" fmla="*/ 2147483647 w 89"/>
                <a:gd name="T3" fmla="*/ 2147483647 h 17"/>
                <a:gd name="T4" fmla="*/ 0 60000 65536"/>
                <a:gd name="T5" fmla="*/ 0 60000 65536"/>
                <a:gd name="T6" fmla="*/ 0 w 89"/>
                <a:gd name="T7" fmla="*/ 0 h 17"/>
                <a:gd name="T8" fmla="*/ 89 w 89"/>
                <a:gd name="T9" fmla="*/ 17 h 17"/>
              </a:gdLst>
              <a:ahLst/>
              <a:cxnLst>
                <a:cxn ang="T4">
                  <a:pos x="T0" y="T1"/>
                </a:cxn>
                <a:cxn ang="T5">
                  <a:pos x="T2" y="T3"/>
                </a:cxn>
              </a:cxnLst>
              <a:rect l="T6" t="T7" r="T8" b="T9"/>
              <a:pathLst>
                <a:path w="89" h="17">
                  <a:moveTo>
                    <a:pt x="0" y="0"/>
                  </a:moveTo>
                  <a:lnTo>
                    <a:pt x="88" y="16"/>
                  </a:lnTo>
                </a:path>
              </a:pathLst>
            </a:custGeom>
            <a:noFill/>
            <a:ln w="12700" cap="rnd">
              <a:solidFill>
                <a:srgbClr val="919191"/>
              </a:solidFill>
              <a:round/>
              <a:headEnd/>
              <a:tailEnd/>
            </a:ln>
          </p:spPr>
          <p:txBody>
            <a:bodyPr/>
            <a:lstStyle/>
            <a:p>
              <a:endParaRPr lang="ko-KR" altLang="en-US" dirty="0"/>
            </a:p>
          </p:txBody>
        </p:sp>
        <p:sp>
          <p:nvSpPr>
            <p:cNvPr id="319" name="Freeform 249"/>
            <p:cNvSpPr>
              <a:spLocks/>
            </p:cNvSpPr>
            <p:nvPr/>
          </p:nvSpPr>
          <p:spPr bwMode="auto">
            <a:xfrm>
              <a:off x="4010025" y="5410200"/>
              <a:ext cx="104775" cy="47625"/>
            </a:xfrm>
            <a:custGeom>
              <a:avLst/>
              <a:gdLst>
                <a:gd name="T0" fmla="*/ 2147483647 w 65"/>
                <a:gd name="T1" fmla="*/ 0 h 29"/>
                <a:gd name="T2" fmla="*/ 0 w 65"/>
                <a:gd name="T3" fmla="*/ 2147483647 h 29"/>
                <a:gd name="T4" fmla="*/ 0 60000 65536"/>
                <a:gd name="T5" fmla="*/ 0 60000 65536"/>
                <a:gd name="T6" fmla="*/ 0 w 65"/>
                <a:gd name="T7" fmla="*/ 0 h 29"/>
                <a:gd name="T8" fmla="*/ 65 w 65"/>
                <a:gd name="T9" fmla="*/ 29 h 29"/>
              </a:gdLst>
              <a:ahLst/>
              <a:cxnLst>
                <a:cxn ang="T4">
                  <a:pos x="T0" y="T1"/>
                </a:cxn>
                <a:cxn ang="T5">
                  <a:pos x="T2" y="T3"/>
                </a:cxn>
              </a:cxnLst>
              <a:rect l="T6" t="T7" r="T8" b="T9"/>
              <a:pathLst>
                <a:path w="65" h="29">
                  <a:moveTo>
                    <a:pt x="64" y="0"/>
                  </a:moveTo>
                  <a:lnTo>
                    <a:pt x="0" y="28"/>
                  </a:lnTo>
                </a:path>
              </a:pathLst>
            </a:custGeom>
            <a:noFill/>
            <a:ln w="12700" cap="rnd">
              <a:solidFill>
                <a:srgbClr val="919191"/>
              </a:solidFill>
              <a:round/>
              <a:headEnd/>
              <a:tailEnd/>
            </a:ln>
          </p:spPr>
          <p:txBody>
            <a:bodyPr/>
            <a:lstStyle/>
            <a:p>
              <a:endParaRPr lang="ko-KR" altLang="en-US" dirty="0"/>
            </a:p>
          </p:txBody>
        </p:sp>
        <p:sp>
          <p:nvSpPr>
            <p:cNvPr id="320" name="Freeform 250"/>
            <p:cNvSpPr>
              <a:spLocks/>
            </p:cNvSpPr>
            <p:nvPr/>
          </p:nvSpPr>
          <p:spPr bwMode="auto">
            <a:xfrm>
              <a:off x="4324350" y="5476875"/>
              <a:ext cx="9525" cy="38100"/>
            </a:xfrm>
            <a:custGeom>
              <a:avLst/>
              <a:gdLst>
                <a:gd name="T0" fmla="*/ 0 w 9"/>
                <a:gd name="T1" fmla="*/ 0 h 21"/>
                <a:gd name="T2" fmla="*/ 2147483647 w 9"/>
                <a:gd name="T3" fmla="*/ 2147483647 h 21"/>
                <a:gd name="T4" fmla="*/ 0 60000 65536"/>
                <a:gd name="T5" fmla="*/ 0 60000 65536"/>
                <a:gd name="T6" fmla="*/ 0 w 9"/>
                <a:gd name="T7" fmla="*/ 0 h 21"/>
                <a:gd name="T8" fmla="*/ 9 w 9"/>
                <a:gd name="T9" fmla="*/ 21 h 21"/>
              </a:gdLst>
              <a:ahLst/>
              <a:cxnLst>
                <a:cxn ang="T4">
                  <a:pos x="T0" y="T1"/>
                </a:cxn>
                <a:cxn ang="T5">
                  <a:pos x="T2" y="T3"/>
                </a:cxn>
              </a:cxnLst>
              <a:rect l="T6" t="T7" r="T8" b="T9"/>
              <a:pathLst>
                <a:path w="9" h="21">
                  <a:moveTo>
                    <a:pt x="0" y="0"/>
                  </a:moveTo>
                  <a:lnTo>
                    <a:pt x="8" y="20"/>
                  </a:lnTo>
                </a:path>
              </a:pathLst>
            </a:custGeom>
            <a:noFill/>
            <a:ln w="12700" cap="rnd">
              <a:solidFill>
                <a:srgbClr val="000000"/>
              </a:solidFill>
              <a:round/>
              <a:headEnd/>
              <a:tailEnd/>
            </a:ln>
          </p:spPr>
          <p:txBody>
            <a:bodyPr/>
            <a:lstStyle/>
            <a:p>
              <a:endParaRPr lang="ko-KR" altLang="en-US" dirty="0"/>
            </a:p>
          </p:txBody>
        </p:sp>
        <p:sp>
          <p:nvSpPr>
            <p:cNvPr id="321" name="Freeform 251"/>
            <p:cNvSpPr>
              <a:spLocks/>
            </p:cNvSpPr>
            <p:nvPr/>
          </p:nvSpPr>
          <p:spPr bwMode="auto">
            <a:xfrm>
              <a:off x="3076575" y="4772025"/>
              <a:ext cx="152400" cy="180975"/>
            </a:xfrm>
            <a:custGeom>
              <a:avLst/>
              <a:gdLst>
                <a:gd name="T0" fmla="*/ 0 w 97"/>
                <a:gd name="T1" fmla="*/ 2147483647 h 113"/>
                <a:gd name="T2" fmla="*/ 2147483647 w 97"/>
                <a:gd name="T3" fmla="*/ 0 h 113"/>
                <a:gd name="T4" fmla="*/ 0 60000 65536"/>
                <a:gd name="T5" fmla="*/ 0 60000 65536"/>
                <a:gd name="T6" fmla="*/ 0 w 97"/>
                <a:gd name="T7" fmla="*/ 0 h 113"/>
                <a:gd name="T8" fmla="*/ 97 w 97"/>
                <a:gd name="T9" fmla="*/ 113 h 113"/>
              </a:gdLst>
              <a:ahLst/>
              <a:cxnLst>
                <a:cxn ang="T4">
                  <a:pos x="T0" y="T1"/>
                </a:cxn>
                <a:cxn ang="T5">
                  <a:pos x="T2" y="T3"/>
                </a:cxn>
              </a:cxnLst>
              <a:rect l="T6" t="T7" r="T8" b="T9"/>
              <a:pathLst>
                <a:path w="97" h="113">
                  <a:moveTo>
                    <a:pt x="0" y="112"/>
                  </a:moveTo>
                  <a:lnTo>
                    <a:pt x="96" y="0"/>
                  </a:lnTo>
                </a:path>
              </a:pathLst>
            </a:custGeom>
            <a:noFill/>
            <a:ln w="12700" cap="rnd">
              <a:solidFill>
                <a:srgbClr val="919191"/>
              </a:solidFill>
              <a:round/>
              <a:headEnd/>
              <a:tailEnd/>
            </a:ln>
          </p:spPr>
          <p:txBody>
            <a:bodyPr/>
            <a:lstStyle/>
            <a:p>
              <a:endParaRPr lang="ko-KR" altLang="en-US" dirty="0"/>
            </a:p>
          </p:txBody>
        </p:sp>
        <p:sp>
          <p:nvSpPr>
            <p:cNvPr id="322" name="Freeform 252"/>
            <p:cNvSpPr>
              <a:spLocks/>
            </p:cNvSpPr>
            <p:nvPr/>
          </p:nvSpPr>
          <p:spPr bwMode="auto">
            <a:xfrm>
              <a:off x="3409950" y="4572000"/>
              <a:ext cx="133350" cy="142875"/>
            </a:xfrm>
            <a:custGeom>
              <a:avLst/>
              <a:gdLst>
                <a:gd name="T0" fmla="*/ 0 w 85"/>
                <a:gd name="T1" fmla="*/ 0 h 93"/>
                <a:gd name="T2" fmla="*/ 2147483647 w 85"/>
                <a:gd name="T3" fmla="*/ 2147483647 h 93"/>
                <a:gd name="T4" fmla="*/ 0 60000 65536"/>
                <a:gd name="T5" fmla="*/ 0 60000 65536"/>
                <a:gd name="T6" fmla="*/ 0 w 85"/>
                <a:gd name="T7" fmla="*/ 0 h 93"/>
                <a:gd name="T8" fmla="*/ 85 w 85"/>
                <a:gd name="T9" fmla="*/ 93 h 93"/>
              </a:gdLst>
              <a:ahLst/>
              <a:cxnLst>
                <a:cxn ang="T4">
                  <a:pos x="T0" y="T1"/>
                </a:cxn>
                <a:cxn ang="T5">
                  <a:pos x="T2" y="T3"/>
                </a:cxn>
              </a:cxnLst>
              <a:rect l="T6" t="T7" r="T8" b="T9"/>
              <a:pathLst>
                <a:path w="85" h="93">
                  <a:moveTo>
                    <a:pt x="0" y="0"/>
                  </a:moveTo>
                  <a:lnTo>
                    <a:pt x="84" y="92"/>
                  </a:lnTo>
                </a:path>
              </a:pathLst>
            </a:custGeom>
            <a:noFill/>
            <a:ln w="12700" cap="rnd">
              <a:solidFill>
                <a:srgbClr val="919191"/>
              </a:solidFill>
              <a:round/>
              <a:headEnd/>
              <a:tailEnd/>
            </a:ln>
          </p:spPr>
          <p:txBody>
            <a:bodyPr/>
            <a:lstStyle/>
            <a:p>
              <a:endParaRPr lang="ko-KR" altLang="en-US" dirty="0"/>
            </a:p>
          </p:txBody>
        </p:sp>
        <p:sp>
          <p:nvSpPr>
            <p:cNvPr id="323" name="Freeform 253"/>
            <p:cNvSpPr>
              <a:spLocks/>
            </p:cNvSpPr>
            <p:nvPr/>
          </p:nvSpPr>
          <p:spPr bwMode="auto">
            <a:xfrm>
              <a:off x="3267075" y="4743450"/>
              <a:ext cx="266700" cy="9525"/>
            </a:xfrm>
            <a:custGeom>
              <a:avLst/>
              <a:gdLst>
                <a:gd name="T0" fmla="*/ 0 w 169"/>
                <a:gd name="T1" fmla="*/ 2147483647 h 5"/>
                <a:gd name="T2" fmla="*/ 2147483647 w 169"/>
                <a:gd name="T3" fmla="*/ 0 h 5"/>
                <a:gd name="T4" fmla="*/ 0 60000 65536"/>
                <a:gd name="T5" fmla="*/ 0 60000 65536"/>
                <a:gd name="T6" fmla="*/ 0 w 169"/>
                <a:gd name="T7" fmla="*/ 0 h 5"/>
                <a:gd name="T8" fmla="*/ 169 w 169"/>
                <a:gd name="T9" fmla="*/ 5 h 5"/>
              </a:gdLst>
              <a:ahLst/>
              <a:cxnLst>
                <a:cxn ang="T4">
                  <a:pos x="T0" y="T1"/>
                </a:cxn>
                <a:cxn ang="T5">
                  <a:pos x="T2" y="T3"/>
                </a:cxn>
              </a:cxnLst>
              <a:rect l="T6" t="T7" r="T8" b="T9"/>
              <a:pathLst>
                <a:path w="169" h="5">
                  <a:moveTo>
                    <a:pt x="0" y="4"/>
                  </a:moveTo>
                  <a:lnTo>
                    <a:pt x="168" y="0"/>
                  </a:lnTo>
                </a:path>
              </a:pathLst>
            </a:custGeom>
            <a:noFill/>
            <a:ln w="12700" cap="rnd">
              <a:solidFill>
                <a:srgbClr val="919191"/>
              </a:solidFill>
              <a:round/>
              <a:headEnd/>
              <a:tailEnd/>
            </a:ln>
          </p:spPr>
          <p:txBody>
            <a:bodyPr/>
            <a:lstStyle/>
            <a:p>
              <a:endParaRPr lang="ko-KR" altLang="en-US" dirty="0"/>
            </a:p>
          </p:txBody>
        </p:sp>
        <p:sp>
          <p:nvSpPr>
            <p:cNvPr id="324" name="Freeform 254"/>
            <p:cNvSpPr>
              <a:spLocks/>
            </p:cNvSpPr>
            <p:nvPr/>
          </p:nvSpPr>
          <p:spPr bwMode="auto">
            <a:xfrm>
              <a:off x="3429000" y="4762500"/>
              <a:ext cx="114300" cy="285750"/>
            </a:xfrm>
            <a:custGeom>
              <a:avLst/>
              <a:gdLst>
                <a:gd name="T0" fmla="*/ 2147483647 w 73"/>
                <a:gd name="T1" fmla="*/ 0 h 181"/>
                <a:gd name="T2" fmla="*/ 0 w 73"/>
                <a:gd name="T3" fmla="*/ 2147483647 h 181"/>
                <a:gd name="T4" fmla="*/ 0 60000 65536"/>
                <a:gd name="T5" fmla="*/ 0 60000 65536"/>
                <a:gd name="T6" fmla="*/ 0 w 73"/>
                <a:gd name="T7" fmla="*/ 0 h 181"/>
                <a:gd name="T8" fmla="*/ 73 w 73"/>
                <a:gd name="T9" fmla="*/ 181 h 181"/>
              </a:gdLst>
              <a:ahLst/>
              <a:cxnLst>
                <a:cxn ang="T4">
                  <a:pos x="T0" y="T1"/>
                </a:cxn>
                <a:cxn ang="T5">
                  <a:pos x="T2" y="T3"/>
                </a:cxn>
              </a:cxnLst>
              <a:rect l="T6" t="T7" r="T8" b="T9"/>
              <a:pathLst>
                <a:path w="73" h="181">
                  <a:moveTo>
                    <a:pt x="72" y="0"/>
                  </a:moveTo>
                  <a:lnTo>
                    <a:pt x="0" y="180"/>
                  </a:lnTo>
                </a:path>
              </a:pathLst>
            </a:custGeom>
            <a:noFill/>
            <a:ln w="12700" cap="rnd">
              <a:solidFill>
                <a:srgbClr val="919191"/>
              </a:solidFill>
              <a:round/>
              <a:headEnd/>
              <a:tailEnd/>
            </a:ln>
          </p:spPr>
          <p:txBody>
            <a:bodyPr/>
            <a:lstStyle/>
            <a:p>
              <a:endParaRPr lang="ko-KR" altLang="en-US" dirty="0"/>
            </a:p>
          </p:txBody>
        </p:sp>
        <p:sp>
          <p:nvSpPr>
            <p:cNvPr id="325" name="Freeform 255"/>
            <p:cNvSpPr>
              <a:spLocks/>
            </p:cNvSpPr>
            <p:nvPr/>
          </p:nvSpPr>
          <p:spPr bwMode="auto">
            <a:xfrm>
              <a:off x="3429000" y="5076825"/>
              <a:ext cx="114300" cy="114300"/>
            </a:xfrm>
            <a:custGeom>
              <a:avLst/>
              <a:gdLst>
                <a:gd name="T0" fmla="*/ 0 w 73"/>
                <a:gd name="T1" fmla="*/ 0 h 73"/>
                <a:gd name="T2" fmla="*/ 2147483647 w 73"/>
                <a:gd name="T3" fmla="*/ 2147483647 h 73"/>
                <a:gd name="T4" fmla="*/ 0 60000 65536"/>
                <a:gd name="T5" fmla="*/ 0 60000 65536"/>
                <a:gd name="T6" fmla="*/ 0 w 73"/>
                <a:gd name="T7" fmla="*/ 0 h 73"/>
                <a:gd name="T8" fmla="*/ 73 w 73"/>
                <a:gd name="T9" fmla="*/ 73 h 73"/>
              </a:gdLst>
              <a:ahLst/>
              <a:cxnLst>
                <a:cxn ang="T4">
                  <a:pos x="T0" y="T1"/>
                </a:cxn>
                <a:cxn ang="T5">
                  <a:pos x="T2" y="T3"/>
                </a:cxn>
              </a:cxnLst>
              <a:rect l="T6" t="T7" r="T8" b="T9"/>
              <a:pathLst>
                <a:path w="73" h="73">
                  <a:moveTo>
                    <a:pt x="0" y="0"/>
                  </a:moveTo>
                  <a:lnTo>
                    <a:pt x="72" y="72"/>
                  </a:lnTo>
                </a:path>
              </a:pathLst>
            </a:custGeom>
            <a:noFill/>
            <a:ln w="12700" cap="rnd">
              <a:solidFill>
                <a:srgbClr val="919191"/>
              </a:solidFill>
              <a:round/>
              <a:headEnd/>
              <a:tailEnd/>
            </a:ln>
          </p:spPr>
          <p:txBody>
            <a:bodyPr/>
            <a:lstStyle/>
            <a:p>
              <a:endParaRPr lang="ko-KR" altLang="en-US" dirty="0"/>
            </a:p>
          </p:txBody>
        </p:sp>
        <p:sp>
          <p:nvSpPr>
            <p:cNvPr id="326" name="Freeform 256"/>
            <p:cNvSpPr>
              <a:spLocks/>
            </p:cNvSpPr>
            <p:nvPr/>
          </p:nvSpPr>
          <p:spPr bwMode="auto">
            <a:xfrm>
              <a:off x="3590925" y="5105400"/>
              <a:ext cx="104775" cy="95250"/>
            </a:xfrm>
            <a:custGeom>
              <a:avLst/>
              <a:gdLst>
                <a:gd name="T0" fmla="*/ 2147483647 w 69"/>
                <a:gd name="T1" fmla="*/ 0 h 61"/>
                <a:gd name="T2" fmla="*/ 0 w 69"/>
                <a:gd name="T3" fmla="*/ 2147483647 h 61"/>
                <a:gd name="T4" fmla="*/ 0 60000 65536"/>
                <a:gd name="T5" fmla="*/ 0 60000 65536"/>
                <a:gd name="T6" fmla="*/ 0 w 69"/>
                <a:gd name="T7" fmla="*/ 0 h 61"/>
                <a:gd name="T8" fmla="*/ 69 w 69"/>
                <a:gd name="T9" fmla="*/ 61 h 61"/>
              </a:gdLst>
              <a:ahLst/>
              <a:cxnLst>
                <a:cxn ang="T4">
                  <a:pos x="T0" y="T1"/>
                </a:cxn>
                <a:cxn ang="T5">
                  <a:pos x="T2" y="T3"/>
                </a:cxn>
              </a:cxnLst>
              <a:rect l="T6" t="T7" r="T8" b="T9"/>
              <a:pathLst>
                <a:path w="69" h="61">
                  <a:moveTo>
                    <a:pt x="68" y="0"/>
                  </a:moveTo>
                  <a:lnTo>
                    <a:pt x="0" y="60"/>
                  </a:lnTo>
                </a:path>
              </a:pathLst>
            </a:custGeom>
            <a:noFill/>
            <a:ln w="12700" cap="rnd">
              <a:solidFill>
                <a:srgbClr val="919191"/>
              </a:solidFill>
              <a:round/>
              <a:headEnd/>
              <a:tailEnd/>
            </a:ln>
          </p:spPr>
          <p:txBody>
            <a:bodyPr/>
            <a:lstStyle/>
            <a:p>
              <a:endParaRPr lang="ko-KR" altLang="en-US" dirty="0"/>
            </a:p>
          </p:txBody>
        </p:sp>
        <p:sp>
          <p:nvSpPr>
            <p:cNvPr id="327" name="Rectangle 257"/>
            <p:cNvSpPr>
              <a:spLocks noChangeArrowheads="1"/>
            </p:cNvSpPr>
            <p:nvPr/>
          </p:nvSpPr>
          <p:spPr bwMode="auto">
            <a:xfrm>
              <a:off x="3952875" y="5524500"/>
              <a:ext cx="57150" cy="57150"/>
            </a:xfrm>
            <a:prstGeom prst="rect">
              <a:avLst/>
            </a:prstGeom>
            <a:solidFill>
              <a:srgbClr val="618FFD"/>
            </a:solidFill>
            <a:ln w="12700">
              <a:solidFill>
                <a:srgbClr val="000000"/>
              </a:solidFill>
              <a:miter lim="800000"/>
              <a:headEnd/>
              <a:tailEnd/>
            </a:ln>
          </p:spPr>
          <p:txBody>
            <a:bodyPr/>
            <a:lstStyle/>
            <a:p>
              <a:endParaRPr lang="ko-KR" altLang="en-US" dirty="0">
                <a:ea typeface="굴림" pitchFamily="50" charset="-127"/>
              </a:endParaRPr>
            </a:p>
          </p:txBody>
        </p:sp>
        <p:sp>
          <p:nvSpPr>
            <p:cNvPr id="328" name="Rectangle 258"/>
            <p:cNvSpPr>
              <a:spLocks noChangeArrowheads="1"/>
            </p:cNvSpPr>
            <p:nvPr/>
          </p:nvSpPr>
          <p:spPr bwMode="auto">
            <a:xfrm>
              <a:off x="1162050" y="3971925"/>
              <a:ext cx="66675" cy="66675"/>
            </a:xfrm>
            <a:prstGeom prst="rect">
              <a:avLst/>
            </a:prstGeom>
            <a:solidFill>
              <a:srgbClr val="618FFD"/>
            </a:solidFill>
            <a:ln w="12700">
              <a:solidFill>
                <a:srgbClr val="000000"/>
              </a:solidFill>
              <a:miter lim="800000"/>
              <a:headEnd/>
              <a:tailEnd/>
            </a:ln>
          </p:spPr>
          <p:txBody>
            <a:bodyPr/>
            <a:lstStyle/>
            <a:p>
              <a:endParaRPr lang="ko-KR" altLang="en-US" dirty="0">
                <a:ea typeface="굴림" pitchFamily="50" charset="-127"/>
              </a:endParaRPr>
            </a:p>
          </p:txBody>
        </p:sp>
        <p:sp>
          <p:nvSpPr>
            <p:cNvPr id="329" name="Rectangle 259"/>
            <p:cNvSpPr>
              <a:spLocks noChangeArrowheads="1"/>
            </p:cNvSpPr>
            <p:nvPr/>
          </p:nvSpPr>
          <p:spPr bwMode="auto">
            <a:xfrm>
              <a:off x="6400800" y="5229225"/>
              <a:ext cx="57150" cy="66675"/>
            </a:xfrm>
            <a:prstGeom prst="rect">
              <a:avLst/>
            </a:prstGeom>
            <a:solidFill>
              <a:srgbClr val="618FFD"/>
            </a:solidFill>
            <a:ln w="12700">
              <a:solidFill>
                <a:srgbClr val="000000"/>
              </a:solidFill>
              <a:miter lim="800000"/>
              <a:headEnd/>
              <a:tailEnd/>
            </a:ln>
          </p:spPr>
          <p:txBody>
            <a:bodyPr/>
            <a:lstStyle/>
            <a:p>
              <a:endParaRPr lang="ko-KR" altLang="en-US" dirty="0">
                <a:ea typeface="굴림" pitchFamily="50" charset="-127"/>
              </a:endParaRPr>
            </a:p>
          </p:txBody>
        </p:sp>
        <p:sp>
          <p:nvSpPr>
            <p:cNvPr id="330" name="Rectangle 260"/>
            <p:cNvSpPr>
              <a:spLocks noChangeArrowheads="1"/>
            </p:cNvSpPr>
            <p:nvPr/>
          </p:nvSpPr>
          <p:spPr bwMode="auto">
            <a:xfrm>
              <a:off x="6076950" y="5343525"/>
              <a:ext cx="66675" cy="66675"/>
            </a:xfrm>
            <a:prstGeom prst="rect">
              <a:avLst/>
            </a:prstGeom>
            <a:solidFill>
              <a:srgbClr val="618FFD"/>
            </a:solidFill>
            <a:ln w="12700">
              <a:solidFill>
                <a:srgbClr val="000000"/>
              </a:solidFill>
              <a:miter lim="800000"/>
              <a:headEnd/>
              <a:tailEnd/>
            </a:ln>
          </p:spPr>
          <p:txBody>
            <a:bodyPr/>
            <a:lstStyle/>
            <a:p>
              <a:endParaRPr lang="ko-KR" altLang="en-US" dirty="0">
                <a:ea typeface="굴림" pitchFamily="50" charset="-127"/>
              </a:endParaRPr>
            </a:p>
          </p:txBody>
        </p:sp>
        <p:sp>
          <p:nvSpPr>
            <p:cNvPr id="331" name="Rectangle 261"/>
            <p:cNvSpPr>
              <a:spLocks noChangeArrowheads="1"/>
            </p:cNvSpPr>
            <p:nvPr/>
          </p:nvSpPr>
          <p:spPr bwMode="auto">
            <a:xfrm>
              <a:off x="5581650" y="5448300"/>
              <a:ext cx="66675" cy="66675"/>
            </a:xfrm>
            <a:prstGeom prst="rect">
              <a:avLst/>
            </a:prstGeom>
            <a:solidFill>
              <a:srgbClr val="618FFD"/>
            </a:solidFill>
            <a:ln w="12700">
              <a:solidFill>
                <a:srgbClr val="000000"/>
              </a:solidFill>
              <a:miter lim="800000"/>
              <a:headEnd/>
              <a:tailEnd/>
            </a:ln>
          </p:spPr>
          <p:txBody>
            <a:bodyPr/>
            <a:lstStyle/>
            <a:p>
              <a:endParaRPr lang="ko-KR" altLang="en-US" dirty="0">
                <a:ea typeface="굴림" pitchFamily="50" charset="-127"/>
              </a:endParaRPr>
            </a:p>
          </p:txBody>
        </p:sp>
        <p:sp>
          <p:nvSpPr>
            <p:cNvPr id="332" name="Rectangle 262"/>
            <p:cNvSpPr>
              <a:spLocks noChangeArrowheads="1"/>
            </p:cNvSpPr>
            <p:nvPr/>
          </p:nvSpPr>
          <p:spPr bwMode="auto">
            <a:xfrm>
              <a:off x="6667500" y="5181600"/>
              <a:ext cx="57150" cy="57150"/>
            </a:xfrm>
            <a:prstGeom prst="rect">
              <a:avLst/>
            </a:prstGeom>
            <a:solidFill>
              <a:srgbClr val="618FFD"/>
            </a:solidFill>
            <a:ln w="12700">
              <a:solidFill>
                <a:srgbClr val="000000"/>
              </a:solidFill>
              <a:miter lim="800000"/>
              <a:headEnd/>
              <a:tailEnd/>
            </a:ln>
          </p:spPr>
          <p:txBody>
            <a:bodyPr/>
            <a:lstStyle/>
            <a:p>
              <a:endParaRPr lang="ko-KR" altLang="en-US" dirty="0">
                <a:ea typeface="굴림" pitchFamily="50" charset="-127"/>
              </a:endParaRPr>
            </a:p>
          </p:txBody>
        </p:sp>
        <p:sp>
          <p:nvSpPr>
            <p:cNvPr id="333" name="Rectangle 263"/>
            <p:cNvSpPr>
              <a:spLocks noChangeArrowheads="1"/>
            </p:cNvSpPr>
            <p:nvPr/>
          </p:nvSpPr>
          <p:spPr bwMode="auto">
            <a:xfrm>
              <a:off x="3695700" y="5581649"/>
              <a:ext cx="674498" cy="261865"/>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Abidjan</a:t>
              </a:r>
            </a:p>
            <a:p>
              <a:endParaRPr kumimoji="0" lang="en-US" altLang="ko-KR" sz="800" dirty="0">
                <a:solidFill>
                  <a:srgbClr val="000000"/>
                </a:solidFill>
                <a:latin typeface="Arial" pitchFamily="34" charset="0"/>
                <a:cs typeface="Arial" pitchFamily="34" charset="0"/>
              </a:endParaRPr>
            </a:p>
          </p:txBody>
        </p:sp>
        <p:sp>
          <p:nvSpPr>
            <p:cNvPr id="334" name="Rectangle 264"/>
            <p:cNvSpPr>
              <a:spLocks noChangeArrowheads="1"/>
            </p:cNvSpPr>
            <p:nvPr/>
          </p:nvSpPr>
          <p:spPr bwMode="auto">
            <a:xfrm>
              <a:off x="5534025" y="5505450"/>
              <a:ext cx="590550"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Accra</a:t>
              </a:r>
            </a:p>
            <a:p>
              <a:endParaRPr kumimoji="0" lang="en-US" altLang="ko-KR" sz="800" dirty="0">
                <a:solidFill>
                  <a:srgbClr val="000000"/>
                </a:solidFill>
                <a:latin typeface="Arial" pitchFamily="34" charset="0"/>
                <a:cs typeface="Arial" pitchFamily="34" charset="0"/>
              </a:endParaRPr>
            </a:p>
          </p:txBody>
        </p:sp>
        <p:sp>
          <p:nvSpPr>
            <p:cNvPr id="335" name="Rectangle 265"/>
            <p:cNvSpPr>
              <a:spLocks noChangeArrowheads="1"/>
            </p:cNvSpPr>
            <p:nvPr/>
          </p:nvSpPr>
          <p:spPr bwMode="auto">
            <a:xfrm>
              <a:off x="5867399" y="5381625"/>
              <a:ext cx="546256" cy="184698"/>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Lomé</a:t>
              </a:r>
              <a:endParaRPr kumimoji="0" lang="en-US" altLang="ko-KR" sz="800" dirty="0">
                <a:solidFill>
                  <a:srgbClr val="000000"/>
                </a:solidFill>
                <a:cs typeface="Arial" pitchFamily="34" charset="0"/>
              </a:endParaRPr>
            </a:p>
            <a:p>
              <a:endParaRPr kumimoji="0" lang="en-US" altLang="ko-KR" sz="800" dirty="0">
                <a:solidFill>
                  <a:srgbClr val="000000"/>
                </a:solidFill>
                <a:cs typeface="Arial" pitchFamily="34" charset="0"/>
              </a:endParaRPr>
            </a:p>
          </p:txBody>
        </p:sp>
        <p:sp>
          <p:nvSpPr>
            <p:cNvPr id="336" name="Rectangle 266"/>
            <p:cNvSpPr>
              <a:spLocks noChangeArrowheads="1"/>
            </p:cNvSpPr>
            <p:nvPr/>
          </p:nvSpPr>
          <p:spPr bwMode="auto">
            <a:xfrm>
              <a:off x="6162675" y="5295900"/>
              <a:ext cx="741412" cy="270422"/>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Cotonou</a:t>
              </a:r>
            </a:p>
            <a:p>
              <a:endParaRPr kumimoji="0" lang="en-US" altLang="ko-KR" sz="800" dirty="0">
                <a:solidFill>
                  <a:srgbClr val="000000"/>
                </a:solidFill>
                <a:latin typeface="Arial" pitchFamily="34" charset="0"/>
                <a:cs typeface="Arial" pitchFamily="34" charset="0"/>
              </a:endParaRPr>
            </a:p>
          </p:txBody>
        </p:sp>
        <p:sp>
          <p:nvSpPr>
            <p:cNvPr id="337" name="Rectangle 267"/>
            <p:cNvSpPr>
              <a:spLocks noChangeArrowheads="1"/>
            </p:cNvSpPr>
            <p:nvPr/>
          </p:nvSpPr>
          <p:spPr bwMode="auto">
            <a:xfrm>
              <a:off x="6619875" y="5229225"/>
              <a:ext cx="611165" cy="244701"/>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Lagos</a:t>
              </a:r>
            </a:p>
            <a:p>
              <a:endParaRPr kumimoji="0" lang="en-US" altLang="ko-KR" sz="800" dirty="0">
                <a:solidFill>
                  <a:srgbClr val="000000"/>
                </a:solidFill>
                <a:latin typeface="Arial" pitchFamily="34" charset="0"/>
                <a:cs typeface="Arial" pitchFamily="34" charset="0"/>
              </a:endParaRPr>
            </a:p>
          </p:txBody>
        </p:sp>
        <p:sp>
          <p:nvSpPr>
            <p:cNvPr id="338" name="Rectangle 268"/>
            <p:cNvSpPr>
              <a:spLocks noChangeArrowheads="1"/>
            </p:cNvSpPr>
            <p:nvPr/>
          </p:nvSpPr>
          <p:spPr bwMode="auto">
            <a:xfrm>
              <a:off x="1314450" y="4876802"/>
              <a:ext cx="767074" cy="265703"/>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Monrovia</a:t>
              </a:r>
            </a:p>
            <a:p>
              <a:endParaRPr kumimoji="0" lang="en-US" altLang="ko-KR" sz="800" dirty="0">
                <a:solidFill>
                  <a:srgbClr val="000000"/>
                </a:solidFill>
                <a:latin typeface="Arial" pitchFamily="34" charset="0"/>
                <a:cs typeface="Arial" pitchFamily="34" charset="0"/>
              </a:endParaRPr>
            </a:p>
          </p:txBody>
        </p:sp>
        <p:sp>
          <p:nvSpPr>
            <p:cNvPr id="339" name="Rectangle 269"/>
            <p:cNvSpPr>
              <a:spLocks noChangeArrowheads="1"/>
            </p:cNvSpPr>
            <p:nvPr/>
          </p:nvSpPr>
          <p:spPr bwMode="auto">
            <a:xfrm>
              <a:off x="561975" y="3914775"/>
              <a:ext cx="702165" cy="265588"/>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Freetown</a:t>
              </a:r>
            </a:p>
            <a:p>
              <a:endParaRPr kumimoji="0" lang="en-US" altLang="ko-KR" sz="800" dirty="0">
                <a:solidFill>
                  <a:srgbClr val="000000"/>
                </a:solidFill>
                <a:latin typeface="Arial" pitchFamily="34" charset="0"/>
                <a:cs typeface="Arial" pitchFamily="34" charset="0"/>
              </a:endParaRPr>
            </a:p>
          </p:txBody>
        </p:sp>
        <p:sp>
          <p:nvSpPr>
            <p:cNvPr id="340" name="Rectangle 270"/>
            <p:cNvSpPr>
              <a:spLocks noChangeArrowheads="1"/>
            </p:cNvSpPr>
            <p:nvPr/>
          </p:nvSpPr>
          <p:spPr bwMode="auto">
            <a:xfrm>
              <a:off x="466725" y="3448050"/>
              <a:ext cx="715677" cy="362723"/>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Conakry</a:t>
              </a:r>
            </a:p>
            <a:p>
              <a:endParaRPr kumimoji="0" lang="en-US" altLang="ko-KR" sz="800" dirty="0">
                <a:solidFill>
                  <a:srgbClr val="000000"/>
                </a:solidFill>
                <a:latin typeface="Arial" pitchFamily="34" charset="0"/>
                <a:cs typeface="Arial" pitchFamily="34" charset="0"/>
              </a:endParaRPr>
            </a:p>
          </p:txBody>
        </p:sp>
        <p:sp>
          <p:nvSpPr>
            <p:cNvPr id="341" name="Rectangle 271"/>
            <p:cNvSpPr>
              <a:spLocks noChangeArrowheads="1"/>
            </p:cNvSpPr>
            <p:nvPr/>
          </p:nvSpPr>
          <p:spPr bwMode="auto">
            <a:xfrm>
              <a:off x="47625" y="2571751"/>
              <a:ext cx="644346" cy="222652"/>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Bissau</a:t>
              </a:r>
            </a:p>
            <a:p>
              <a:endParaRPr kumimoji="0" lang="en-US" altLang="ko-KR" sz="800" dirty="0">
                <a:solidFill>
                  <a:srgbClr val="000000"/>
                </a:solidFill>
                <a:latin typeface="Arial" pitchFamily="34" charset="0"/>
                <a:cs typeface="Arial" pitchFamily="34" charset="0"/>
              </a:endParaRPr>
            </a:p>
          </p:txBody>
        </p:sp>
        <p:sp>
          <p:nvSpPr>
            <p:cNvPr id="342" name="Rectangle 272"/>
            <p:cNvSpPr>
              <a:spLocks noChangeArrowheads="1"/>
            </p:cNvSpPr>
            <p:nvPr/>
          </p:nvSpPr>
          <p:spPr bwMode="auto">
            <a:xfrm>
              <a:off x="257175" y="1733550"/>
              <a:ext cx="504825"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Banjul</a:t>
              </a:r>
            </a:p>
            <a:p>
              <a:endParaRPr kumimoji="0" lang="en-US" altLang="ko-KR" sz="800" dirty="0">
                <a:solidFill>
                  <a:srgbClr val="000000"/>
                </a:solidFill>
                <a:latin typeface="Arial" pitchFamily="34" charset="0"/>
                <a:cs typeface="Arial" pitchFamily="34" charset="0"/>
              </a:endParaRPr>
            </a:p>
          </p:txBody>
        </p:sp>
        <p:sp>
          <p:nvSpPr>
            <p:cNvPr id="343" name="Rectangle 273"/>
            <p:cNvSpPr>
              <a:spLocks noChangeArrowheads="1"/>
            </p:cNvSpPr>
            <p:nvPr/>
          </p:nvSpPr>
          <p:spPr bwMode="auto">
            <a:xfrm>
              <a:off x="123825" y="1352550"/>
              <a:ext cx="476250"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Dakar</a:t>
              </a:r>
            </a:p>
            <a:p>
              <a:endParaRPr kumimoji="0" lang="en-US" altLang="ko-KR" sz="800" dirty="0">
                <a:solidFill>
                  <a:srgbClr val="000000"/>
                </a:solidFill>
                <a:latin typeface="Arial" pitchFamily="34" charset="0"/>
                <a:cs typeface="Arial" pitchFamily="34" charset="0"/>
              </a:endParaRPr>
            </a:p>
          </p:txBody>
        </p:sp>
        <p:sp>
          <p:nvSpPr>
            <p:cNvPr id="344" name="Rectangle 274"/>
            <p:cNvSpPr>
              <a:spLocks noChangeArrowheads="1"/>
            </p:cNvSpPr>
            <p:nvPr/>
          </p:nvSpPr>
          <p:spPr bwMode="auto">
            <a:xfrm>
              <a:off x="1228725" y="3181350"/>
              <a:ext cx="607583" cy="259833"/>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Mamou</a:t>
              </a:r>
            </a:p>
            <a:p>
              <a:endParaRPr kumimoji="0" lang="en-US" altLang="ko-KR" sz="800" dirty="0">
                <a:solidFill>
                  <a:srgbClr val="000000"/>
                </a:solidFill>
                <a:latin typeface="Arial" pitchFamily="34" charset="0"/>
                <a:cs typeface="Arial" pitchFamily="34" charset="0"/>
              </a:endParaRPr>
            </a:p>
          </p:txBody>
        </p:sp>
        <p:sp>
          <p:nvSpPr>
            <p:cNvPr id="345" name="Rectangle 275"/>
            <p:cNvSpPr>
              <a:spLocks noChangeArrowheads="1"/>
            </p:cNvSpPr>
            <p:nvPr/>
          </p:nvSpPr>
          <p:spPr bwMode="auto">
            <a:xfrm>
              <a:off x="2066925" y="2943225"/>
              <a:ext cx="847725"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Siguiri</a:t>
              </a:r>
            </a:p>
            <a:p>
              <a:endParaRPr kumimoji="0" lang="en-US" altLang="ko-KR" sz="800" dirty="0">
                <a:solidFill>
                  <a:srgbClr val="000000"/>
                </a:solidFill>
                <a:latin typeface="Arial" pitchFamily="34" charset="0"/>
                <a:cs typeface="Arial" pitchFamily="34" charset="0"/>
              </a:endParaRPr>
            </a:p>
          </p:txBody>
        </p:sp>
        <p:sp>
          <p:nvSpPr>
            <p:cNvPr id="346" name="Rectangle 276"/>
            <p:cNvSpPr>
              <a:spLocks noChangeArrowheads="1"/>
            </p:cNvSpPr>
            <p:nvPr/>
          </p:nvSpPr>
          <p:spPr bwMode="auto">
            <a:xfrm>
              <a:off x="2257425" y="3409950"/>
              <a:ext cx="790575" cy="3429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Kankan</a:t>
              </a:r>
            </a:p>
          </p:txBody>
        </p:sp>
        <p:sp>
          <p:nvSpPr>
            <p:cNvPr id="347" name="Rectangle 277"/>
            <p:cNvSpPr>
              <a:spLocks noChangeArrowheads="1"/>
            </p:cNvSpPr>
            <p:nvPr/>
          </p:nvSpPr>
          <p:spPr bwMode="auto">
            <a:xfrm>
              <a:off x="2495550" y="4248150"/>
              <a:ext cx="542925"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Nzo</a:t>
              </a:r>
            </a:p>
            <a:p>
              <a:endParaRPr kumimoji="0" lang="en-US" altLang="ko-KR" sz="800" dirty="0">
                <a:solidFill>
                  <a:srgbClr val="000000"/>
                </a:solidFill>
                <a:latin typeface="Arial" pitchFamily="34" charset="0"/>
                <a:cs typeface="Arial" pitchFamily="34" charset="0"/>
              </a:endParaRPr>
            </a:p>
          </p:txBody>
        </p:sp>
        <p:sp>
          <p:nvSpPr>
            <p:cNvPr id="348" name="Rectangle 278"/>
            <p:cNvSpPr>
              <a:spLocks noChangeArrowheads="1"/>
            </p:cNvSpPr>
            <p:nvPr/>
          </p:nvSpPr>
          <p:spPr bwMode="auto">
            <a:xfrm>
              <a:off x="1895475" y="4267200"/>
              <a:ext cx="809625"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Voinjama</a:t>
              </a:r>
            </a:p>
            <a:p>
              <a:endParaRPr kumimoji="0" lang="en-US" altLang="ko-KR" sz="800" dirty="0">
                <a:solidFill>
                  <a:srgbClr val="000000"/>
                </a:solidFill>
                <a:latin typeface="Arial" pitchFamily="34" charset="0"/>
                <a:cs typeface="Arial" pitchFamily="34" charset="0"/>
              </a:endParaRPr>
            </a:p>
          </p:txBody>
        </p:sp>
        <p:sp>
          <p:nvSpPr>
            <p:cNvPr id="349" name="Rectangle 279"/>
            <p:cNvSpPr>
              <a:spLocks noChangeArrowheads="1"/>
            </p:cNvSpPr>
            <p:nvPr/>
          </p:nvSpPr>
          <p:spPr bwMode="auto">
            <a:xfrm>
              <a:off x="2105025" y="4686300"/>
              <a:ext cx="904875"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Gbanga</a:t>
              </a:r>
            </a:p>
            <a:p>
              <a:endParaRPr kumimoji="0" lang="en-US" altLang="ko-KR" sz="800" dirty="0">
                <a:solidFill>
                  <a:srgbClr val="000000"/>
                </a:solidFill>
                <a:latin typeface="Arial" pitchFamily="34" charset="0"/>
                <a:cs typeface="Arial" pitchFamily="34" charset="0"/>
              </a:endParaRPr>
            </a:p>
          </p:txBody>
        </p:sp>
        <p:sp>
          <p:nvSpPr>
            <p:cNvPr id="350" name="Rectangle 280"/>
            <p:cNvSpPr>
              <a:spLocks noChangeArrowheads="1"/>
            </p:cNvSpPr>
            <p:nvPr/>
          </p:nvSpPr>
          <p:spPr bwMode="auto">
            <a:xfrm>
              <a:off x="3038475" y="4086225"/>
              <a:ext cx="952500"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laboa</a:t>
              </a:r>
            </a:p>
            <a:p>
              <a:endParaRPr kumimoji="0" lang="en-US" altLang="ko-KR" sz="800" dirty="0">
                <a:solidFill>
                  <a:srgbClr val="000000"/>
                </a:solidFill>
                <a:latin typeface="Arial" pitchFamily="34" charset="0"/>
                <a:cs typeface="Arial" pitchFamily="34" charset="0"/>
              </a:endParaRPr>
            </a:p>
          </p:txBody>
        </p:sp>
        <p:sp>
          <p:nvSpPr>
            <p:cNvPr id="351" name="Rectangle 281"/>
            <p:cNvSpPr>
              <a:spLocks noChangeArrowheads="1"/>
            </p:cNvSpPr>
            <p:nvPr/>
          </p:nvSpPr>
          <p:spPr bwMode="auto">
            <a:xfrm>
              <a:off x="2914650" y="4533900"/>
              <a:ext cx="704850"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man</a:t>
              </a:r>
            </a:p>
            <a:p>
              <a:endParaRPr kumimoji="0" lang="en-US" altLang="ko-KR" sz="800" dirty="0">
                <a:solidFill>
                  <a:srgbClr val="000000"/>
                </a:solidFill>
                <a:latin typeface="Arial" pitchFamily="34" charset="0"/>
                <a:cs typeface="Arial" pitchFamily="34" charset="0"/>
              </a:endParaRPr>
            </a:p>
          </p:txBody>
        </p:sp>
        <p:sp>
          <p:nvSpPr>
            <p:cNvPr id="352" name="Rectangle 282"/>
            <p:cNvSpPr>
              <a:spLocks noChangeArrowheads="1"/>
            </p:cNvSpPr>
            <p:nvPr/>
          </p:nvSpPr>
          <p:spPr bwMode="auto">
            <a:xfrm>
              <a:off x="3057525" y="4848225"/>
              <a:ext cx="828675"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buyo</a:t>
              </a:r>
            </a:p>
            <a:p>
              <a:endParaRPr kumimoji="0" lang="en-US" altLang="ko-KR" sz="800" dirty="0">
                <a:solidFill>
                  <a:srgbClr val="000000"/>
                </a:solidFill>
                <a:latin typeface="Arial" pitchFamily="34" charset="0"/>
                <a:cs typeface="Arial" pitchFamily="34" charset="0"/>
              </a:endParaRPr>
            </a:p>
          </p:txBody>
        </p:sp>
        <p:sp>
          <p:nvSpPr>
            <p:cNvPr id="353" name="Rectangle 283"/>
            <p:cNvSpPr>
              <a:spLocks noChangeArrowheads="1"/>
            </p:cNvSpPr>
            <p:nvPr/>
          </p:nvSpPr>
          <p:spPr bwMode="auto">
            <a:xfrm>
              <a:off x="3162300" y="5181600"/>
              <a:ext cx="676275"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soubré</a:t>
              </a:r>
              <a:endParaRPr kumimoji="0" lang="en-US" altLang="ko-KR" sz="800" dirty="0">
                <a:solidFill>
                  <a:srgbClr val="000000"/>
                </a:solidFill>
                <a:cs typeface="Arial" pitchFamily="34" charset="0"/>
              </a:endParaRPr>
            </a:p>
            <a:p>
              <a:endParaRPr kumimoji="0" lang="en-US" altLang="ko-KR" sz="800" dirty="0">
                <a:solidFill>
                  <a:srgbClr val="000000"/>
                </a:solidFill>
                <a:cs typeface="Arial" pitchFamily="34" charset="0"/>
              </a:endParaRPr>
            </a:p>
          </p:txBody>
        </p:sp>
        <p:sp>
          <p:nvSpPr>
            <p:cNvPr id="354" name="Rectangle 284"/>
            <p:cNvSpPr>
              <a:spLocks noChangeArrowheads="1"/>
            </p:cNvSpPr>
            <p:nvPr/>
          </p:nvSpPr>
          <p:spPr bwMode="auto">
            <a:xfrm>
              <a:off x="2962275" y="5686425"/>
              <a:ext cx="647700"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san-pédro</a:t>
              </a:r>
            </a:p>
            <a:p>
              <a:endParaRPr kumimoji="0" lang="en-US" altLang="ko-KR" sz="800" dirty="0">
                <a:solidFill>
                  <a:srgbClr val="000000"/>
                </a:solidFill>
                <a:latin typeface="Arial" pitchFamily="34" charset="0"/>
                <a:cs typeface="Arial" pitchFamily="34" charset="0"/>
              </a:endParaRPr>
            </a:p>
          </p:txBody>
        </p:sp>
        <p:sp>
          <p:nvSpPr>
            <p:cNvPr id="355" name="Rectangle 285"/>
            <p:cNvSpPr>
              <a:spLocks noChangeArrowheads="1"/>
            </p:cNvSpPr>
            <p:nvPr/>
          </p:nvSpPr>
          <p:spPr bwMode="auto">
            <a:xfrm>
              <a:off x="3752850" y="3867150"/>
              <a:ext cx="581025"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ferké</a:t>
              </a:r>
              <a:endParaRPr kumimoji="0" lang="en-US" altLang="ko-KR" sz="800" dirty="0">
                <a:solidFill>
                  <a:srgbClr val="000000"/>
                </a:solidFill>
                <a:cs typeface="Arial" pitchFamily="34" charset="0"/>
              </a:endParaRPr>
            </a:p>
            <a:p>
              <a:endParaRPr kumimoji="0" lang="en-US" altLang="ko-KR" sz="800" dirty="0">
                <a:solidFill>
                  <a:srgbClr val="000000"/>
                </a:solidFill>
                <a:cs typeface="Arial" pitchFamily="34" charset="0"/>
              </a:endParaRPr>
            </a:p>
          </p:txBody>
        </p:sp>
        <p:sp>
          <p:nvSpPr>
            <p:cNvPr id="356" name="Rectangle 286"/>
            <p:cNvSpPr>
              <a:spLocks noChangeArrowheads="1"/>
            </p:cNvSpPr>
            <p:nvPr/>
          </p:nvSpPr>
          <p:spPr bwMode="auto">
            <a:xfrm>
              <a:off x="3733800" y="4314825"/>
              <a:ext cx="923925"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bouaké 2</a:t>
              </a:r>
            </a:p>
            <a:p>
              <a:endParaRPr kumimoji="0" lang="en-US" altLang="ko-KR" sz="800" dirty="0">
                <a:solidFill>
                  <a:srgbClr val="000000"/>
                </a:solidFill>
                <a:latin typeface="Arial" pitchFamily="34" charset="0"/>
                <a:cs typeface="Arial" pitchFamily="34" charset="0"/>
              </a:endParaRPr>
            </a:p>
          </p:txBody>
        </p:sp>
        <p:sp>
          <p:nvSpPr>
            <p:cNvPr id="357" name="Rectangle 287"/>
            <p:cNvSpPr>
              <a:spLocks noChangeArrowheads="1"/>
            </p:cNvSpPr>
            <p:nvPr/>
          </p:nvSpPr>
          <p:spPr bwMode="auto">
            <a:xfrm>
              <a:off x="3629025" y="4610100"/>
              <a:ext cx="1000125"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kossou</a:t>
              </a:r>
            </a:p>
            <a:p>
              <a:endParaRPr kumimoji="0" lang="en-US" altLang="ko-KR" sz="800" dirty="0">
                <a:solidFill>
                  <a:srgbClr val="000000"/>
                </a:solidFill>
                <a:latin typeface="Arial" pitchFamily="34" charset="0"/>
                <a:cs typeface="Arial" pitchFamily="34" charset="0"/>
              </a:endParaRPr>
            </a:p>
          </p:txBody>
        </p:sp>
        <p:sp>
          <p:nvSpPr>
            <p:cNvPr id="358" name="Rectangle 288"/>
            <p:cNvSpPr>
              <a:spLocks noChangeArrowheads="1"/>
            </p:cNvSpPr>
            <p:nvPr/>
          </p:nvSpPr>
          <p:spPr bwMode="auto">
            <a:xfrm>
              <a:off x="3752850" y="4981575"/>
              <a:ext cx="857250"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taabo</a:t>
              </a:r>
            </a:p>
            <a:p>
              <a:endParaRPr kumimoji="0" lang="en-US" altLang="ko-KR" sz="800" dirty="0">
                <a:solidFill>
                  <a:srgbClr val="000000"/>
                </a:solidFill>
                <a:latin typeface="Arial" pitchFamily="34" charset="0"/>
                <a:cs typeface="Arial" pitchFamily="34" charset="0"/>
              </a:endParaRPr>
            </a:p>
          </p:txBody>
        </p:sp>
        <p:sp>
          <p:nvSpPr>
            <p:cNvPr id="359" name="Rectangle 289"/>
            <p:cNvSpPr>
              <a:spLocks noChangeArrowheads="1"/>
            </p:cNvSpPr>
            <p:nvPr/>
          </p:nvSpPr>
          <p:spPr bwMode="auto">
            <a:xfrm>
              <a:off x="3543300" y="5324475"/>
              <a:ext cx="762000" cy="3429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abobo</a:t>
              </a:r>
            </a:p>
            <a:p>
              <a:endParaRPr kumimoji="0" lang="en-US" altLang="ko-KR" sz="800" dirty="0">
                <a:solidFill>
                  <a:srgbClr val="000000"/>
                </a:solidFill>
                <a:latin typeface="Arial" pitchFamily="34" charset="0"/>
                <a:cs typeface="Arial" pitchFamily="34" charset="0"/>
              </a:endParaRPr>
            </a:p>
          </p:txBody>
        </p:sp>
        <p:sp>
          <p:nvSpPr>
            <p:cNvPr id="360" name="Rectangle 290"/>
            <p:cNvSpPr>
              <a:spLocks noChangeArrowheads="1"/>
            </p:cNvSpPr>
            <p:nvPr/>
          </p:nvSpPr>
          <p:spPr bwMode="auto">
            <a:xfrm>
              <a:off x="4914900" y="5391150"/>
              <a:ext cx="628650"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prestea</a:t>
              </a:r>
            </a:p>
            <a:p>
              <a:endParaRPr kumimoji="0" lang="en-US" altLang="ko-KR" sz="800" dirty="0">
                <a:solidFill>
                  <a:srgbClr val="000000"/>
                </a:solidFill>
                <a:latin typeface="Arial" pitchFamily="34" charset="0"/>
                <a:cs typeface="Arial" pitchFamily="34" charset="0"/>
              </a:endParaRPr>
            </a:p>
          </p:txBody>
        </p:sp>
        <p:sp>
          <p:nvSpPr>
            <p:cNvPr id="361" name="Rectangle 291"/>
            <p:cNvSpPr>
              <a:spLocks noChangeArrowheads="1"/>
            </p:cNvSpPr>
            <p:nvPr/>
          </p:nvSpPr>
          <p:spPr bwMode="auto">
            <a:xfrm>
              <a:off x="5286375" y="4972050"/>
              <a:ext cx="771525"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akossombo</a:t>
              </a:r>
            </a:p>
            <a:p>
              <a:endParaRPr kumimoji="0" lang="en-US" altLang="ko-KR" sz="800" dirty="0">
                <a:solidFill>
                  <a:srgbClr val="000000"/>
                </a:solidFill>
                <a:latin typeface="Arial" pitchFamily="34" charset="0"/>
                <a:cs typeface="Arial" pitchFamily="34" charset="0"/>
              </a:endParaRPr>
            </a:p>
          </p:txBody>
        </p:sp>
        <p:sp>
          <p:nvSpPr>
            <p:cNvPr id="362" name="Oval 292"/>
            <p:cNvSpPr>
              <a:spLocks noChangeArrowheads="1"/>
            </p:cNvSpPr>
            <p:nvPr/>
          </p:nvSpPr>
          <p:spPr bwMode="auto">
            <a:xfrm>
              <a:off x="5686425" y="4029075"/>
              <a:ext cx="38100" cy="47625"/>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363" name="Freeform 293"/>
            <p:cNvSpPr>
              <a:spLocks/>
            </p:cNvSpPr>
            <p:nvPr/>
          </p:nvSpPr>
          <p:spPr bwMode="auto">
            <a:xfrm>
              <a:off x="5495925" y="4048125"/>
              <a:ext cx="190500" cy="9525"/>
            </a:xfrm>
            <a:custGeom>
              <a:avLst/>
              <a:gdLst>
                <a:gd name="T0" fmla="*/ 0 w 121"/>
                <a:gd name="T1" fmla="*/ 0 h 7"/>
                <a:gd name="T2" fmla="*/ 2147483647 w 121"/>
                <a:gd name="T3" fmla="*/ 2147483647 h 7"/>
                <a:gd name="T4" fmla="*/ 2147483647 w 121"/>
                <a:gd name="T5" fmla="*/ 2147483647 h 7"/>
                <a:gd name="T6" fmla="*/ 0 60000 65536"/>
                <a:gd name="T7" fmla="*/ 0 60000 65536"/>
                <a:gd name="T8" fmla="*/ 0 60000 65536"/>
                <a:gd name="T9" fmla="*/ 0 w 121"/>
                <a:gd name="T10" fmla="*/ 0 h 7"/>
                <a:gd name="T11" fmla="*/ 121 w 121"/>
                <a:gd name="T12" fmla="*/ 7 h 7"/>
              </a:gdLst>
              <a:ahLst/>
              <a:cxnLst>
                <a:cxn ang="T6">
                  <a:pos x="T0" y="T1"/>
                </a:cxn>
                <a:cxn ang="T7">
                  <a:pos x="T2" y="T3"/>
                </a:cxn>
                <a:cxn ang="T8">
                  <a:pos x="T4" y="T5"/>
                </a:cxn>
              </a:cxnLst>
              <a:rect l="T9" t="T10" r="T11" b="T12"/>
              <a:pathLst>
                <a:path w="121" h="7">
                  <a:moveTo>
                    <a:pt x="0" y="0"/>
                  </a:moveTo>
                  <a:lnTo>
                    <a:pt x="114" y="6"/>
                  </a:lnTo>
                  <a:lnTo>
                    <a:pt x="120" y="6"/>
                  </a:lnTo>
                </a:path>
              </a:pathLst>
            </a:custGeom>
            <a:noFill/>
            <a:ln w="12700" cap="rnd">
              <a:solidFill>
                <a:srgbClr val="000000"/>
              </a:solidFill>
              <a:round/>
              <a:headEnd/>
              <a:tailEnd/>
            </a:ln>
          </p:spPr>
          <p:txBody>
            <a:bodyPr/>
            <a:lstStyle/>
            <a:p>
              <a:endParaRPr lang="ko-KR" altLang="en-US" dirty="0"/>
            </a:p>
          </p:txBody>
        </p:sp>
        <p:sp>
          <p:nvSpPr>
            <p:cNvPr id="364" name="Rectangle 294"/>
            <p:cNvSpPr>
              <a:spLocks noChangeArrowheads="1"/>
            </p:cNvSpPr>
            <p:nvPr/>
          </p:nvSpPr>
          <p:spPr bwMode="auto">
            <a:xfrm>
              <a:off x="5381625" y="4038600"/>
              <a:ext cx="685800"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tamale</a:t>
              </a:r>
            </a:p>
            <a:p>
              <a:endParaRPr kumimoji="0" lang="en-US" altLang="ko-KR" sz="800" dirty="0">
                <a:solidFill>
                  <a:srgbClr val="000000"/>
                </a:solidFill>
                <a:latin typeface="Arial" pitchFamily="34" charset="0"/>
                <a:cs typeface="Arial" pitchFamily="34" charset="0"/>
              </a:endParaRPr>
            </a:p>
          </p:txBody>
        </p:sp>
        <p:sp>
          <p:nvSpPr>
            <p:cNvPr id="365" name="Rectangle 295"/>
            <p:cNvSpPr>
              <a:spLocks noChangeArrowheads="1"/>
            </p:cNvSpPr>
            <p:nvPr/>
          </p:nvSpPr>
          <p:spPr bwMode="auto">
            <a:xfrm>
              <a:off x="4981575" y="4886325"/>
              <a:ext cx="771525"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kumassi</a:t>
              </a:r>
            </a:p>
            <a:p>
              <a:endParaRPr kumimoji="0" lang="en-US" altLang="ko-KR" sz="800" dirty="0">
                <a:solidFill>
                  <a:srgbClr val="000000"/>
                </a:solidFill>
                <a:latin typeface="Arial" pitchFamily="34" charset="0"/>
                <a:cs typeface="Arial" pitchFamily="34" charset="0"/>
              </a:endParaRPr>
            </a:p>
          </p:txBody>
        </p:sp>
        <p:sp>
          <p:nvSpPr>
            <p:cNvPr id="366" name="Rectangle 296"/>
            <p:cNvSpPr>
              <a:spLocks noChangeArrowheads="1"/>
            </p:cNvSpPr>
            <p:nvPr/>
          </p:nvSpPr>
          <p:spPr bwMode="auto">
            <a:xfrm>
              <a:off x="5343525" y="3362325"/>
              <a:ext cx="685800" cy="209550"/>
            </a:xfrm>
            <a:prstGeom prst="rect">
              <a:avLst/>
            </a:prstGeom>
            <a:noFill/>
            <a:ln w="12700">
              <a:noFill/>
              <a:miter lim="800000"/>
              <a:headEnd/>
              <a:tailEnd/>
            </a:ln>
          </p:spPr>
          <p:txBody>
            <a:bodyPr/>
            <a:lstStyle/>
            <a:p>
              <a:endParaRPr lang="ko-KR" altLang="en-US" dirty="0">
                <a:ea typeface="굴림" pitchFamily="50" charset="-127"/>
              </a:endParaRPr>
            </a:p>
          </p:txBody>
        </p:sp>
        <p:sp>
          <p:nvSpPr>
            <p:cNvPr id="367" name="Rectangle 297"/>
            <p:cNvSpPr>
              <a:spLocks noChangeArrowheads="1"/>
            </p:cNvSpPr>
            <p:nvPr/>
          </p:nvSpPr>
          <p:spPr bwMode="auto">
            <a:xfrm>
              <a:off x="5257800" y="2905125"/>
              <a:ext cx="1038225" cy="20955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Ouagadougou</a:t>
              </a:r>
            </a:p>
            <a:p>
              <a:endParaRPr kumimoji="0" lang="en-US" altLang="ko-KR" sz="800" dirty="0">
                <a:solidFill>
                  <a:srgbClr val="000000"/>
                </a:solidFill>
                <a:latin typeface="Arial" pitchFamily="34" charset="0"/>
                <a:cs typeface="Arial" pitchFamily="34" charset="0"/>
              </a:endParaRPr>
            </a:p>
          </p:txBody>
        </p:sp>
        <p:sp>
          <p:nvSpPr>
            <p:cNvPr id="368" name="Rectangle 298"/>
            <p:cNvSpPr>
              <a:spLocks noChangeArrowheads="1"/>
            </p:cNvSpPr>
            <p:nvPr/>
          </p:nvSpPr>
          <p:spPr bwMode="auto">
            <a:xfrm>
              <a:off x="4067175" y="3619500"/>
              <a:ext cx="781050" cy="20955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banfora</a:t>
              </a:r>
            </a:p>
            <a:p>
              <a:endParaRPr kumimoji="0" lang="en-US" altLang="ko-KR" sz="800" dirty="0">
                <a:solidFill>
                  <a:srgbClr val="000000"/>
                </a:solidFill>
                <a:latin typeface="Arial" pitchFamily="34" charset="0"/>
                <a:cs typeface="Arial" pitchFamily="34" charset="0"/>
              </a:endParaRPr>
            </a:p>
          </p:txBody>
        </p:sp>
        <p:sp>
          <p:nvSpPr>
            <p:cNvPr id="369" name="Rectangle 299"/>
            <p:cNvSpPr>
              <a:spLocks noChangeArrowheads="1"/>
            </p:cNvSpPr>
            <p:nvPr/>
          </p:nvSpPr>
          <p:spPr bwMode="auto">
            <a:xfrm>
              <a:off x="4289797" y="3212583"/>
              <a:ext cx="1142999" cy="228601"/>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bobo-dioulasso</a:t>
              </a:r>
            </a:p>
            <a:p>
              <a:endParaRPr kumimoji="0" lang="en-US" altLang="ko-KR" sz="800" dirty="0">
                <a:solidFill>
                  <a:srgbClr val="000000"/>
                </a:solidFill>
                <a:latin typeface="Arial" pitchFamily="34" charset="0"/>
                <a:cs typeface="Arial" pitchFamily="34" charset="0"/>
              </a:endParaRPr>
            </a:p>
          </p:txBody>
        </p:sp>
        <p:sp>
          <p:nvSpPr>
            <p:cNvPr id="370" name="Rectangle 300"/>
            <p:cNvSpPr>
              <a:spLocks noChangeArrowheads="1"/>
            </p:cNvSpPr>
            <p:nvPr/>
          </p:nvSpPr>
          <p:spPr bwMode="auto">
            <a:xfrm>
              <a:off x="5467350" y="3343275"/>
              <a:ext cx="647700"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bawku</a:t>
              </a:r>
            </a:p>
            <a:p>
              <a:endParaRPr kumimoji="0" lang="en-US" altLang="ko-KR" sz="800" dirty="0">
                <a:solidFill>
                  <a:srgbClr val="000000"/>
                </a:solidFill>
                <a:latin typeface="Arial" pitchFamily="34" charset="0"/>
                <a:cs typeface="Arial" pitchFamily="34" charset="0"/>
              </a:endParaRPr>
            </a:p>
          </p:txBody>
        </p:sp>
        <p:sp>
          <p:nvSpPr>
            <p:cNvPr id="371" name="Rectangle 301"/>
            <p:cNvSpPr>
              <a:spLocks noChangeArrowheads="1"/>
            </p:cNvSpPr>
            <p:nvPr/>
          </p:nvSpPr>
          <p:spPr bwMode="auto">
            <a:xfrm>
              <a:off x="5943600" y="3524250"/>
              <a:ext cx="1009650"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dapaong</a:t>
              </a:r>
            </a:p>
            <a:p>
              <a:endParaRPr kumimoji="0" lang="en-US" altLang="ko-KR" sz="800" dirty="0">
                <a:solidFill>
                  <a:srgbClr val="000000"/>
                </a:solidFill>
                <a:latin typeface="Arial" pitchFamily="34" charset="0"/>
                <a:cs typeface="Arial" pitchFamily="34" charset="0"/>
              </a:endParaRPr>
            </a:p>
          </p:txBody>
        </p:sp>
        <p:sp>
          <p:nvSpPr>
            <p:cNvPr id="372" name="Rectangle 302"/>
            <p:cNvSpPr>
              <a:spLocks noChangeArrowheads="1"/>
            </p:cNvSpPr>
            <p:nvPr/>
          </p:nvSpPr>
          <p:spPr bwMode="auto">
            <a:xfrm>
              <a:off x="4942366" y="3571874"/>
              <a:ext cx="455208" cy="238899"/>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Han</a:t>
              </a:r>
            </a:p>
            <a:p>
              <a:endParaRPr kumimoji="0" lang="en-US" altLang="ko-KR" sz="800" dirty="0">
                <a:solidFill>
                  <a:srgbClr val="000000"/>
                </a:solidFill>
                <a:latin typeface="Arial" pitchFamily="34" charset="0"/>
                <a:cs typeface="Arial" pitchFamily="34" charset="0"/>
              </a:endParaRPr>
            </a:p>
          </p:txBody>
        </p:sp>
        <p:sp>
          <p:nvSpPr>
            <p:cNvPr id="373" name="Rectangle 303"/>
            <p:cNvSpPr>
              <a:spLocks noChangeArrowheads="1"/>
            </p:cNvSpPr>
            <p:nvPr/>
          </p:nvSpPr>
          <p:spPr bwMode="auto">
            <a:xfrm>
              <a:off x="4962524" y="3714750"/>
              <a:ext cx="388532" cy="280817"/>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wa</a:t>
              </a:r>
            </a:p>
            <a:p>
              <a:endParaRPr kumimoji="0" lang="en-US" altLang="ko-KR" sz="800" dirty="0">
                <a:solidFill>
                  <a:srgbClr val="000000"/>
                </a:solidFill>
                <a:latin typeface="Arial" pitchFamily="34" charset="0"/>
                <a:cs typeface="Arial" pitchFamily="34" charset="0"/>
              </a:endParaRPr>
            </a:p>
          </p:txBody>
        </p:sp>
        <p:sp>
          <p:nvSpPr>
            <p:cNvPr id="374" name="Rectangle 304"/>
            <p:cNvSpPr>
              <a:spLocks noChangeArrowheads="1"/>
            </p:cNvSpPr>
            <p:nvPr/>
          </p:nvSpPr>
          <p:spPr bwMode="auto">
            <a:xfrm>
              <a:off x="4981575" y="3981450"/>
              <a:ext cx="771525"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sawla</a:t>
              </a:r>
            </a:p>
            <a:p>
              <a:endParaRPr kumimoji="0" lang="en-US" altLang="ko-KR" sz="800" dirty="0">
                <a:solidFill>
                  <a:srgbClr val="000000"/>
                </a:solidFill>
                <a:latin typeface="Arial" pitchFamily="34" charset="0"/>
                <a:cs typeface="Arial" pitchFamily="34" charset="0"/>
              </a:endParaRPr>
            </a:p>
          </p:txBody>
        </p:sp>
        <p:sp>
          <p:nvSpPr>
            <p:cNvPr id="375" name="Rectangle 305"/>
            <p:cNvSpPr>
              <a:spLocks noChangeArrowheads="1"/>
            </p:cNvSpPr>
            <p:nvPr/>
          </p:nvSpPr>
          <p:spPr bwMode="auto">
            <a:xfrm>
              <a:off x="4933950" y="4171950"/>
              <a:ext cx="381000" cy="209550"/>
            </a:xfrm>
            <a:prstGeom prst="rect">
              <a:avLst/>
            </a:prstGeom>
            <a:noFill/>
            <a:ln w="12700">
              <a:noFill/>
              <a:miter lim="800000"/>
              <a:headEnd/>
              <a:tailEnd/>
            </a:ln>
          </p:spPr>
          <p:txBody>
            <a:bodyPr/>
            <a:lstStyle/>
            <a:p>
              <a:endParaRPr lang="ko-KR" altLang="en-US" dirty="0">
                <a:ea typeface="굴림" pitchFamily="50" charset="-127"/>
              </a:endParaRPr>
            </a:p>
          </p:txBody>
        </p:sp>
        <p:sp>
          <p:nvSpPr>
            <p:cNvPr id="376" name="Rectangle 306"/>
            <p:cNvSpPr>
              <a:spLocks noChangeArrowheads="1"/>
            </p:cNvSpPr>
            <p:nvPr/>
          </p:nvSpPr>
          <p:spPr bwMode="auto">
            <a:xfrm>
              <a:off x="5657850" y="5219700"/>
              <a:ext cx="581025"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téma</a:t>
              </a:r>
            </a:p>
            <a:p>
              <a:endParaRPr kumimoji="0" lang="en-US" altLang="ko-KR" sz="800" dirty="0">
                <a:solidFill>
                  <a:srgbClr val="000000"/>
                </a:solidFill>
                <a:latin typeface="Arial" pitchFamily="34" charset="0"/>
                <a:cs typeface="Arial" pitchFamily="34" charset="0"/>
              </a:endParaRPr>
            </a:p>
          </p:txBody>
        </p:sp>
        <p:sp>
          <p:nvSpPr>
            <p:cNvPr id="377" name="Rectangle 307"/>
            <p:cNvSpPr>
              <a:spLocks noChangeArrowheads="1"/>
            </p:cNvSpPr>
            <p:nvPr/>
          </p:nvSpPr>
          <p:spPr bwMode="auto">
            <a:xfrm>
              <a:off x="6019800" y="4533900"/>
              <a:ext cx="619125"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nangbeto</a:t>
              </a:r>
            </a:p>
            <a:p>
              <a:endParaRPr kumimoji="0" lang="en-US" altLang="ko-KR" sz="800" dirty="0">
                <a:solidFill>
                  <a:srgbClr val="000000"/>
                </a:solidFill>
                <a:latin typeface="Arial" pitchFamily="34" charset="0"/>
                <a:cs typeface="Arial" pitchFamily="34" charset="0"/>
              </a:endParaRPr>
            </a:p>
          </p:txBody>
        </p:sp>
        <p:sp>
          <p:nvSpPr>
            <p:cNvPr id="378" name="Rectangle 308"/>
            <p:cNvSpPr>
              <a:spLocks noChangeArrowheads="1"/>
            </p:cNvSpPr>
            <p:nvPr/>
          </p:nvSpPr>
          <p:spPr bwMode="auto">
            <a:xfrm>
              <a:off x="6391275" y="4638675"/>
              <a:ext cx="438150"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kétou</a:t>
              </a:r>
            </a:p>
            <a:p>
              <a:endParaRPr kumimoji="0" lang="en-US" altLang="ko-KR" sz="800" dirty="0">
                <a:solidFill>
                  <a:srgbClr val="000000"/>
                </a:solidFill>
                <a:latin typeface="Arial" pitchFamily="34" charset="0"/>
                <a:cs typeface="Arial" pitchFamily="34" charset="0"/>
              </a:endParaRPr>
            </a:p>
          </p:txBody>
        </p:sp>
        <p:sp>
          <p:nvSpPr>
            <p:cNvPr id="379" name="Rectangle 309"/>
            <p:cNvSpPr>
              <a:spLocks noChangeArrowheads="1"/>
            </p:cNvSpPr>
            <p:nvPr/>
          </p:nvSpPr>
          <p:spPr bwMode="auto">
            <a:xfrm>
              <a:off x="6134100" y="4838700"/>
              <a:ext cx="542925" cy="209550"/>
            </a:xfrm>
            <a:prstGeom prst="rect">
              <a:avLst/>
            </a:prstGeom>
            <a:noFill/>
            <a:ln w="12700">
              <a:noFill/>
              <a:miter lim="800000"/>
              <a:headEnd/>
              <a:tailEnd/>
            </a:ln>
          </p:spPr>
          <p:txBody>
            <a:bodyPr/>
            <a:lstStyle/>
            <a:p>
              <a:endParaRPr lang="ko-KR" altLang="en-US" dirty="0">
                <a:ea typeface="굴림" pitchFamily="50" charset="-127"/>
              </a:endParaRPr>
            </a:p>
          </p:txBody>
        </p:sp>
        <p:sp>
          <p:nvSpPr>
            <p:cNvPr id="380" name="Rectangle 310"/>
            <p:cNvSpPr>
              <a:spLocks noChangeArrowheads="1"/>
            </p:cNvSpPr>
            <p:nvPr/>
          </p:nvSpPr>
          <p:spPr bwMode="auto">
            <a:xfrm>
              <a:off x="6124575" y="4962525"/>
              <a:ext cx="514350" cy="209550"/>
            </a:xfrm>
            <a:prstGeom prst="rect">
              <a:avLst/>
            </a:prstGeom>
            <a:noFill/>
            <a:ln w="12700">
              <a:noFill/>
              <a:miter lim="800000"/>
              <a:headEnd/>
              <a:tailEnd/>
            </a:ln>
          </p:spPr>
          <p:txBody>
            <a:bodyPr/>
            <a:lstStyle/>
            <a:p>
              <a:endParaRPr lang="ko-KR" altLang="en-US" dirty="0">
                <a:ea typeface="굴림" pitchFamily="50" charset="-127"/>
              </a:endParaRPr>
            </a:p>
          </p:txBody>
        </p:sp>
        <p:sp>
          <p:nvSpPr>
            <p:cNvPr id="381" name="Rectangle 311"/>
            <p:cNvSpPr>
              <a:spLocks noChangeArrowheads="1"/>
            </p:cNvSpPr>
            <p:nvPr/>
          </p:nvSpPr>
          <p:spPr bwMode="auto">
            <a:xfrm>
              <a:off x="2895600" y="3600451"/>
              <a:ext cx="657214" cy="210322"/>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odiénné</a:t>
              </a:r>
              <a:endParaRPr kumimoji="0" lang="en-US" altLang="ko-KR" sz="800" dirty="0">
                <a:solidFill>
                  <a:srgbClr val="000000"/>
                </a:solidFill>
                <a:cs typeface="Arial" pitchFamily="34" charset="0"/>
              </a:endParaRPr>
            </a:p>
            <a:p>
              <a:endParaRPr kumimoji="0" lang="en-US" altLang="ko-KR" sz="800" dirty="0">
                <a:solidFill>
                  <a:srgbClr val="000000"/>
                </a:solidFill>
                <a:cs typeface="Arial" pitchFamily="34" charset="0"/>
              </a:endParaRPr>
            </a:p>
          </p:txBody>
        </p:sp>
        <p:sp>
          <p:nvSpPr>
            <p:cNvPr id="382" name="Rectangle 312"/>
            <p:cNvSpPr>
              <a:spLocks noChangeArrowheads="1"/>
            </p:cNvSpPr>
            <p:nvPr/>
          </p:nvSpPr>
          <p:spPr bwMode="auto">
            <a:xfrm>
              <a:off x="4238625" y="4352925"/>
              <a:ext cx="914400"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tanda</a:t>
              </a:r>
            </a:p>
            <a:p>
              <a:endParaRPr kumimoji="0" lang="en-US" altLang="ko-KR" sz="800" dirty="0">
                <a:solidFill>
                  <a:srgbClr val="000000"/>
                </a:solidFill>
                <a:latin typeface="Arial" pitchFamily="34" charset="0"/>
                <a:cs typeface="Arial" pitchFamily="34" charset="0"/>
              </a:endParaRPr>
            </a:p>
          </p:txBody>
        </p:sp>
        <p:sp>
          <p:nvSpPr>
            <p:cNvPr id="383" name="Rectangle 313"/>
            <p:cNvSpPr>
              <a:spLocks noChangeArrowheads="1"/>
            </p:cNvSpPr>
            <p:nvPr/>
          </p:nvSpPr>
          <p:spPr bwMode="auto">
            <a:xfrm>
              <a:off x="3933825" y="5153025"/>
              <a:ext cx="561975" cy="209550"/>
            </a:xfrm>
            <a:prstGeom prst="rect">
              <a:avLst/>
            </a:prstGeom>
            <a:noFill/>
            <a:ln w="12700">
              <a:noFill/>
              <a:miter lim="800000"/>
              <a:headEnd/>
              <a:tailEnd/>
            </a:ln>
          </p:spPr>
          <p:txBody>
            <a:bodyPr/>
            <a:lstStyle/>
            <a:p>
              <a:endParaRPr lang="ko-KR" altLang="en-US" dirty="0">
                <a:ea typeface="굴림" pitchFamily="50" charset="-127"/>
              </a:endParaRPr>
            </a:p>
          </p:txBody>
        </p:sp>
        <p:sp>
          <p:nvSpPr>
            <p:cNvPr id="384" name="Rectangle 314"/>
            <p:cNvSpPr>
              <a:spLocks noChangeArrowheads="1"/>
            </p:cNvSpPr>
            <p:nvPr/>
          </p:nvSpPr>
          <p:spPr bwMode="auto">
            <a:xfrm>
              <a:off x="3655823" y="3071594"/>
              <a:ext cx="714375" cy="20955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sikasso</a:t>
              </a:r>
            </a:p>
            <a:p>
              <a:endParaRPr kumimoji="0" lang="en-US" altLang="ko-KR" sz="800" dirty="0">
                <a:solidFill>
                  <a:srgbClr val="000000"/>
                </a:solidFill>
                <a:latin typeface="Arial" pitchFamily="34" charset="0"/>
                <a:cs typeface="Arial" pitchFamily="34" charset="0"/>
              </a:endParaRPr>
            </a:p>
          </p:txBody>
        </p:sp>
        <p:sp>
          <p:nvSpPr>
            <p:cNvPr id="385" name="Rectangle 315"/>
            <p:cNvSpPr>
              <a:spLocks noChangeArrowheads="1"/>
            </p:cNvSpPr>
            <p:nvPr/>
          </p:nvSpPr>
          <p:spPr bwMode="auto">
            <a:xfrm>
              <a:off x="3771900" y="2828925"/>
              <a:ext cx="866775" cy="20955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koutiala</a:t>
              </a:r>
            </a:p>
            <a:p>
              <a:endParaRPr kumimoji="0" lang="en-US" altLang="ko-KR" sz="800" dirty="0">
                <a:solidFill>
                  <a:srgbClr val="000000"/>
                </a:solidFill>
                <a:latin typeface="Arial" pitchFamily="34" charset="0"/>
                <a:cs typeface="Arial" pitchFamily="34" charset="0"/>
              </a:endParaRPr>
            </a:p>
          </p:txBody>
        </p:sp>
        <p:sp>
          <p:nvSpPr>
            <p:cNvPr id="386" name="Rectangle 316"/>
            <p:cNvSpPr>
              <a:spLocks noChangeArrowheads="1"/>
            </p:cNvSpPr>
            <p:nvPr/>
          </p:nvSpPr>
          <p:spPr bwMode="auto">
            <a:xfrm>
              <a:off x="3990976" y="2466975"/>
              <a:ext cx="460961" cy="275515"/>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san</a:t>
              </a:r>
            </a:p>
            <a:p>
              <a:endParaRPr kumimoji="0" lang="en-US" altLang="ko-KR" sz="800" dirty="0">
                <a:solidFill>
                  <a:srgbClr val="000000"/>
                </a:solidFill>
                <a:latin typeface="Arial" pitchFamily="34" charset="0"/>
                <a:cs typeface="Arial" pitchFamily="34" charset="0"/>
              </a:endParaRPr>
            </a:p>
          </p:txBody>
        </p:sp>
        <p:sp>
          <p:nvSpPr>
            <p:cNvPr id="387" name="Rectangle 317"/>
            <p:cNvSpPr>
              <a:spLocks noChangeArrowheads="1"/>
            </p:cNvSpPr>
            <p:nvPr/>
          </p:nvSpPr>
          <p:spPr bwMode="auto">
            <a:xfrm>
              <a:off x="3467099" y="2362200"/>
              <a:ext cx="576145" cy="275941"/>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ségou</a:t>
              </a:r>
            </a:p>
            <a:p>
              <a:endParaRPr kumimoji="0" lang="en-US" altLang="ko-KR" sz="800" dirty="0">
                <a:solidFill>
                  <a:srgbClr val="000000"/>
                </a:solidFill>
                <a:latin typeface="Arial" pitchFamily="34" charset="0"/>
                <a:cs typeface="Arial" pitchFamily="34" charset="0"/>
              </a:endParaRPr>
            </a:p>
          </p:txBody>
        </p:sp>
        <p:sp>
          <p:nvSpPr>
            <p:cNvPr id="388" name="Rectangle 318"/>
            <p:cNvSpPr>
              <a:spLocks noChangeArrowheads="1"/>
            </p:cNvSpPr>
            <p:nvPr/>
          </p:nvSpPr>
          <p:spPr bwMode="auto">
            <a:xfrm>
              <a:off x="2780754" y="2479203"/>
              <a:ext cx="762000" cy="20955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Bamako</a:t>
              </a:r>
            </a:p>
            <a:p>
              <a:endParaRPr kumimoji="0" lang="en-US" altLang="ko-KR" sz="800" dirty="0">
                <a:solidFill>
                  <a:srgbClr val="000000"/>
                </a:solidFill>
                <a:latin typeface="Arial" pitchFamily="34" charset="0"/>
                <a:cs typeface="Arial" pitchFamily="34" charset="0"/>
              </a:endParaRPr>
            </a:p>
          </p:txBody>
        </p:sp>
        <p:sp>
          <p:nvSpPr>
            <p:cNvPr id="389" name="Rectangle 319"/>
            <p:cNvSpPr>
              <a:spLocks noChangeArrowheads="1"/>
            </p:cNvSpPr>
            <p:nvPr/>
          </p:nvSpPr>
          <p:spPr bwMode="auto">
            <a:xfrm>
              <a:off x="2857500" y="3076575"/>
              <a:ext cx="781050" cy="20955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kangaré</a:t>
              </a:r>
              <a:endParaRPr kumimoji="0" lang="en-US" altLang="ko-KR" sz="800" dirty="0">
                <a:solidFill>
                  <a:srgbClr val="000000"/>
                </a:solidFill>
                <a:cs typeface="Arial" pitchFamily="34" charset="0"/>
              </a:endParaRPr>
            </a:p>
            <a:p>
              <a:endParaRPr kumimoji="0" lang="en-US" altLang="ko-KR" sz="800" dirty="0">
                <a:solidFill>
                  <a:srgbClr val="000000"/>
                </a:solidFill>
                <a:cs typeface="Arial" pitchFamily="34" charset="0"/>
              </a:endParaRPr>
            </a:p>
          </p:txBody>
        </p:sp>
        <p:sp>
          <p:nvSpPr>
            <p:cNvPr id="390" name="Rectangle 320"/>
            <p:cNvSpPr>
              <a:spLocks noChangeArrowheads="1"/>
            </p:cNvSpPr>
            <p:nvPr/>
          </p:nvSpPr>
          <p:spPr bwMode="auto">
            <a:xfrm>
              <a:off x="3019425" y="3200400"/>
              <a:ext cx="600075" cy="20955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bougouni</a:t>
              </a:r>
            </a:p>
            <a:p>
              <a:endParaRPr kumimoji="0" lang="en-US" altLang="ko-KR" sz="800" dirty="0">
                <a:solidFill>
                  <a:srgbClr val="000000"/>
                </a:solidFill>
                <a:latin typeface="Arial" pitchFamily="34" charset="0"/>
                <a:cs typeface="Arial" pitchFamily="34" charset="0"/>
              </a:endParaRPr>
            </a:p>
          </p:txBody>
        </p:sp>
        <p:sp>
          <p:nvSpPr>
            <p:cNvPr id="391" name="Rectangle 321"/>
            <p:cNvSpPr>
              <a:spLocks noChangeArrowheads="1"/>
            </p:cNvSpPr>
            <p:nvPr/>
          </p:nvSpPr>
          <p:spPr bwMode="auto">
            <a:xfrm>
              <a:off x="5391150" y="3600450"/>
              <a:ext cx="847725"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bolgatanga</a:t>
              </a:r>
            </a:p>
            <a:p>
              <a:endParaRPr kumimoji="0" lang="en-US" altLang="ko-KR" sz="800" dirty="0">
                <a:solidFill>
                  <a:srgbClr val="000000"/>
                </a:solidFill>
                <a:latin typeface="Arial" pitchFamily="34" charset="0"/>
                <a:cs typeface="Arial" pitchFamily="34" charset="0"/>
              </a:endParaRPr>
            </a:p>
          </p:txBody>
        </p:sp>
        <p:sp>
          <p:nvSpPr>
            <p:cNvPr id="392" name="Rectangle 322"/>
            <p:cNvSpPr>
              <a:spLocks noChangeArrowheads="1"/>
            </p:cNvSpPr>
            <p:nvPr/>
          </p:nvSpPr>
          <p:spPr bwMode="auto">
            <a:xfrm>
              <a:off x="6477000" y="2533650"/>
              <a:ext cx="876300"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Niamey</a:t>
              </a:r>
            </a:p>
            <a:p>
              <a:endParaRPr kumimoji="0" lang="en-US" altLang="ko-KR" sz="800" dirty="0">
                <a:solidFill>
                  <a:srgbClr val="000000"/>
                </a:solidFill>
                <a:latin typeface="Arial" pitchFamily="34" charset="0"/>
                <a:cs typeface="Arial" pitchFamily="34" charset="0"/>
              </a:endParaRPr>
            </a:p>
          </p:txBody>
        </p:sp>
        <p:sp>
          <p:nvSpPr>
            <p:cNvPr id="393" name="Rectangle 323"/>
            <p:cNvSpPr>
              <a:spLocks noChangeArrowheads="1"/>
            </p:cNvSpPr>
            <p:nvPr/>
          </p:nvSpPr>
          <p:spPr bwMode="auto">
            <a:xfrm>
              <a:off x="7172325" y="2981325"/>
              <a:ext cx="933450"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birnin kebbi</a:t>
              </a:r>
            </a:p>
            <a:p>
              <a:endParaRPr kumimoji="0" lang="en-US" altLang="ko-KR" sz="800" dirty="0">
                <a:solidFill>
                  <a:srgbClr val="000000"/>
                </a:solidFill>
                <a:latin typeface="Arial" pitchFamily="34" charset="0"/>
                <a:cs typeface="Arial" pitchFamily="34" charset="0"/>
              </a:endParaRPr>
            </a:p>
          </p:txBody>
        </p:sp>
        <p:sp>
          <p:nvSpPr>
            <p:cNvPr id="394" name="Rectangle 324"/>
            <p:cNvSpPr>
              <a:spLocks noChangeArrowheads="1"/>
            </p:cNvSpPr>
            <p:nvPr/>
          </p:nvSpPr>
          <p:spPr bwMode="auto">
            <a:xfrm>
              <a:off x="7115175" y="3857625"/>
              <a:ext cx="609600"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kainji</a:t>
              </a:r>
            </a:p>
            <a:p>
              <a:endParaRPr kumimoji="0" lang="en-US" altLang="ko-KR" sz="800" dirty="0">
                <a:solidFill>
                  <a:srgbClr val="000000"/>
                </a:solidFill>
                <a:latin typeface="Arial" pitchFamily="34" charset="0"/>
                <a:cs typeface="Arial" pitchFamily="34" charset="0"/>
              </a:endParaRPr>
            </a:p>
          </p:txBody>
        </p:sp>
        <p:sp>
          <p:nvSpPr>
            <p:cNvPr id="395" name="Rectangle 325"/>
            <p:cNvSpPr>
              <a:spLocks noChangeArrowheads="1"/>
            </p:cNvSpPr>
            <p:nvPr/>
          </p:nvSpPr>
          <p:spPr bwMode="auto">
            <a:xfrm>
              <a:off x="7239000" y="4181475"/>
              <a:ext cx="714375"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jebba</a:t>
              </a:r>
            </a:p>
            <a:p>
              <a:endParaRPr kumimoji="0" lang="en-US" altLang="ko-KR" sz="800" dirty="0">
                <a:solidFill>
                  <a:srgbClr val="000000"/>
                </a:solidFill>
                <a:latin typeface="Arial" pitchFamily="34" charset="0"/>
                <a:cs typeface="Arial" pitchFamily="34" charset="0"/>
              </a:endParaRPr>
            </a:p>
          </p:txBody>
        </p:sp>
        <p:sp>
          <p:nvSpPr>
            <p:cNvPr id="396" name="Rectangle 326"/>
            <p:cNvSpPr>
              <a:spLocks noChangeArrowheads="1"/>
            </p:cNvSpPr>
            <p:nvPr/>
          </p:nvSpPr>
          <p:spPr bwMode="auto">
            <a:xfrm>
              <a:off x="7686675" y="3800475"/>
              <a:ext cx="838200"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shirono</a:t>
              </a:r>
            </a:p>
            <a:p>
              <a:endParaRPr kumimoji="0" lang="en-US" altLang="ko-KR" sz="800" dirty="0">
                <a:solidFill>
                  <a:srgbClr val="000000"/>
                </a:solidFill>
                <a:latin typeface="Arial" pitchFamily="34" charset="0"/>
                <a:cs typeface="Arial" pitchFamily="34" charset="0"/>
              </a:endParaRPr>
            </a:p>
          </p:txBody>
        </p:sp>
        <p:sp>
          <p:nvSpPr>
            <p:cNvPr id="397" name="Rectangle 327"/>
            <p:cNvSpPr>
              <a:spLocks noChangeArrowheads="1"/>
            </p:cNvSpPr>
            <p:nvPr/>
          </p:nvSpPr>
          <p:spPr bwMode="auto">
            <a:xfrm>
              <a:off x="8010525" y="3524250"/>
              <a:ext cx="781050"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kaduna</a:t>
              </a:r>
            </a:p>
            <a:p>
              <a:endParaRPr kumimoji="0" lang="en-US" altLang="ko-KR" sz="800" dirty="0">
                <a:solidFill>
                  <a:srgbClr val="000000"/>
                </a:solidFill>
                <a:latin typeface="Arial" pitchFamily="34" charset="0"/>
                <a:cs typeface="Arial" pitchFamily="34" charset="0"/>
              </a:endParaRPr>
            </a:p>
          </p:txBody>
        </p:sp>
        <p:sp>
          <p:nvSpPr>
            <p:cNvPr id="398" name="Rectangle 328"/>
            <p:cNvSpPr>
              <a:spLocks noChangeArrowheads="1"/>
            </p:cNvSpPr>
            <p:nvPr/>
          </p:nvSpPr>
          <p:spPr bwMode="auto">
            <a:xfrm>
              <a:off x="8515350" y="3209925"/>
              <a:ext cx="657225"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kano</a:t>
              </a:r>
            </a:p>
            <a:p>
              <a:endParaRPr kumimoji="0" lang="en-US" altLang="ko-KR" sz="800" dirty="0">
                <a:solidFill>
                  <a:srgbClr val="000000"/>
                </a:solidFill>
                <a:latin typeface="Arial" pitchFamily="34" charset="0"/>
                <a:cs typeface="Arial" pitchFamily="34" charset="0"/>
              </a:endParaRPr>
            </a:p>
          </p:txBody>
        </p:sp>
        <p:sp>
          <p:nvSpPr>
            <p:cNvPr id="399" name="Rectangle 329"/>
            <p:cNvSpPr>
              <a:spLocks noChangeArrowheads="1"/>
            </p:cNvSpPr>
            <p:nvPr/>
          </p:nvSpPr>
          <p:spPr bwMode="auto">
            <a:xfrm>
              <a:off x="8524874" y="3914775"/>
              <a:ext cx="504409" cy="265588"/>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jos</a:t>
              </a:r>
            </a:p>
            <a:p>
              <a:endParaRPr kumimoji="0" lang="en-US" altLang="ko-KR" sz="800" dirty="0">
                <a:solidFill>
                  <a:srgbClr val="000000"/>
                </a:solidFill>
                <a:latin typeface="Arial" pitchFamily="34" charset="0"/>
                <a:cs typeface="Arial" pitchFamily="34" charset="0"/>
              </a:endParaRPr>
            </a:p>
          </p:txBody>
        </p:sp>
        <p:sp>
          <p:nvSpPr>
            <p:cNvPr id="400" name="Rectangle 330"/>
            <p:cNvSpPr>
              <a:spLocks noChangeArrowheads="1"/>
            </p:cNvSpPr>
            <p:nvPr/>
          </p:nvSpPr>
          <p:spPr bwMode="auto">
            <a:xfrm>
              <a:off x="9258300" y="3714750"/>
              <a:ext cx="670106" cy="280817"/>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gombé</a:t>
              </a:r>
              <a:endParaRPr kumimoji="0" lang="en-US" altLang="ko-KR" sz="800" dirty="0">
                <a:solidFill>
                  <a:srgbClr val="000000"/>
                </a:solidFill>
                <a:cs typeface="Arial" pitchFamily="34" charset="0"/>
              </a:endParaRPr>
            </a:p>
            <a:p>
              <a:endParaRPr kumimoji="0" lang="en-US" altLang="ko-KR" sz="800" dirty="0">
                <a:solidFill>
                  <a:srgbClr val="000000"/>
                </a:solidFill>
                <a:cs typeface="Arial" pitchFamily="34" charset="0"/>
              </a:endParaRPr>
            </a:p>
          </p:txBody>
        </p:sp>
        <p:sp>
          <p:nvSpPr>
            <p:cNvPr id="401" name="Rectangle 331"/>
            <p:cNvSpPr>
              <a:spLocks noChangeArrowheads="1"/>
            </p:cNvSpPr>
            <p:nvPr/>
          </p:nvSpPr>
          <p:spPr bwMode="auto">
            <a:xfrm>
              <a:off x="7772400" y="4543425"/>
              <a:ext cx="766454" cy="283719"/>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ajaokuta</a:t>
              </a:r>
            </a:p>
            <a:p>
              <a:endParaRPr kumimoji="0" lang="en-US" altLang="ko-KR" sz="800" dirty="0">
                <a:solidFill>
                  <a:srgbClr val="000000"/>
                </a:solidFill>
                <a:latin typeface="Arial" pitchFamily="34" charset="0"/>
                <a:cs typeface="Arial" pitchFamily="34" charset="0"/>
              </a:endParaRPr>
            </a:p>
          </p:txBody>
        </p:sp>
        <p:sp>
          <p:nvSpPr>
            <p:cNvPr id="402" name="Rectangle 332"/>
            <p:cNvSpPr>
              <a:spLocks noChangeArrowheads="1"/>
            </p:cNvSpPr>
            <p:nvPr/>
          </p:nvSpPr>
          <p:spPr bwMode="auto">
            <a:xfrm>
              <a:off x="8229600" y="4962525"/>
              <a:ext cx="636207" cy="326606"/>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enugu</a:t>
              </a:r>
            </a:p>
            <a:p>
              <a:endParaRPr kumimoji="0" lang="en-US" altLang="ko-KR" sz="800" dirty="0">
                <a:solidFill>
                  <a:srgbClr val="000000"/>
                </a:solidFill>
                <a:latin typeface="Arial" pitchFamily="34" charset="0"/>
                <a:cs typeface="Arial" pitchFamily="34" charset="0"/>
              </a:endParaRPr>
            </a:p>
          </p:txBody>
        </p:sp>
        <p:sp>
          <p:nvSpPr>
            <p:cNvPr id="403" name="Rectangle 333"/>
            <p:cNvSpPr>
              <a:spLocks noChangeArrowheads="1"/>
            </p:cNvSpPr>
            <p:nvPr/>
          </p:nvSpPr>
          <p:spPr bwMode="auto">
            <a:xfrm>
              <a:off x="7886700" y="5133975"/>
              <a:ext cx="652154" cy="247553"/>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onitsha</a:t>
              </a:r>
            </a:p>
            <a:p>
              <a:endParaRPr kumimoji="0" lang="en-US" altLang="ko-KR" sz="800" dirty="0">
                <a:solidFill>
                  <a:srgbClr val="000000"/>
                </a:solidFill>
                <a:latin typeface="Arial" pitchFamily="34" charset="0"/>
                <a:cs typeface="Arial" pitchFamily="34" charset="0"/>
              </a:endParaRPr>
            </a:p>
          </p:txBody>
        </p:sp>
        <p:sp>
          <p:nvSpPr>
            <p:cNvPr id="404" name="Rectangle 334"/>
            <p:cNvSpPr>
              <a:spLocks noChangeArrowheads="1"/>
            </p:cNvSpPr>
            <p:nvPr/>
          </p:nvSpPr>
          <p:spPr bwMode="auto">
            <a:xfrm>
              <a:off x="7448550" y="5000625"/>
              <a:ext cx="518135" cy="196108"/>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benin</a:t>
              </a:r>
            </a:p>
            <a:p>
              <a:endParaRPr kumimoji="0" lang="en-US" altLang="ko-KR" sz="800" dirty="0">
                <a:solidFill>
                  <a:srgbClr val="000000"/>
                </a:solidFill>
                <a:latin typeface="Arial" pitchFamily="34" charset="0"/>
                <a:cs typeface="Arial" pitchFamily="34" charset="0"/>
              </a:endParaRPr>
            </a:p>
          </p:txBody>
        </p:sp>
        <p:sp>
          <p:nvSpPr>
            <p:cNvPr id="405" name="Rectangle 335"/>
            <p:cNvSpPr>
              <a:spLocks noChangeArrowheads="1"/>
            </p:cNvSpPr>
            <p:nvPr/>
          </p:nvSpPr>
          <p:spPr bwMode="auto">
            <a:xfrm>
              <a:off x="7183463" y="4437843"/>
              <a:ext cx="765785" cy="257997"/>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oshogbo</a:t>
              </a:r>
            </a:p>
            <a:p>
              <a:endParaRPr kumimoji="0" lang="en-US" altLang="ko-KR" sz="800" dirty="0">
                <a:solidFill>
                  <a:srgbClr val="000000"/>
                </a:solidFill>
                <a:latin typeface="Arial" pitchFamily="34" charset="0"/>
                <a:cs typeface="Arial" pitchFamily="34" charset="0"/>
              </a:endParaRPr>
            </a:p>
          </p:txBody>
        </p:sp>
        <p:sp>
          <p:nvSpPr>
            <p:cNvPr id="406" name="Rectangle 336"/>
            <p:cNvSpPr>
              <a:spLocks noChangeArrowheads="1"/>
            </p:cNvSpPr>
            <p:nvPr/>
          </p:nvSpPr>
          <p:spPr bwMode="auto">
            <a:xfrm>
              <a:off x="6962774" y="4829174"/>
              <a:ext cx="595219" cy="275161"/>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ayede</a:t>
              </a:r>
            </a:p>
            <a:p>
              <a:endParaRPr kumimoji="0" lang="en-US" altLang="ko-KR" sz="800" dirty="0">
                <a:solidFill>
                  <a:srgbClr val="000000"/>
                </a:solidFill>
                <a:latin typeface="Arial" pitchFamily="34" charset="0"/>
                <a:cs typeface="Arial" pitchFamily="34" charset="0"/>
              </a:endParaRPr>
            </a:p>
          </p:txBody>
        </p:sp>
        <p:sp>
          <p:nvSpPr>
            <p:cNvPr id="407" name="Rectangle 337"/>
            <p:cNvSpPr>
              <a:spLocks noChangeArrowheads="1"/>
            </p:cNvSpPr>
            <p:nvPr/>
          </p:nvSpPr>
          <p:spPr bwMode="auto">
            <a:xfrm>
              <a:off x="6543675" y="4895850"/>
              <a:ext cx="400050"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ikeja</a:t>
              </a:r>
            </a:p>
            <a:p>
              <a:endParaRPr kumimoji="0" lang="en-US" altLang="ko-KR" sz="800" dirty="0">
                <a:solidFill>
                  <a:srgbClr val="000000"/>
                </a:solidFill>
                <a:latin typeface="Arial" pitchFamily="34" charset="0"/>
                <a:cs typeface="Arial" pitchFamily="34" charset="0"/>
              </a:endParaRPr>
            </a:p>
          </p:txBody>
        </p:sp>
        <p:sp>
          <p:nvSpPr>
            <p:cNvPr id="408" name="Rectangle 338"/>
            <p:cNvSpPr>
              <a:spLocks noChangeArrowheads="1"/>
            </p:cNvSpPr>
            <p:nvPr/>
          </p:nvSpPr>
          <p:spPr bwMode="auto">
            <a:xfrm>
              <a:off x="6877050" y="5067300"/>
              <a:ext cx="438150"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egbin</a:t>
              </a:r>
            </a:p>
            <a:p>
              <a:endParaRPr kumimoji="0" lang="en-US" altLang="ko-KR" sz="800" dirty="0">
                <a:solidFill>
                  <a:srgbClr val="000000"/>
                </a:solidFill>
                <a:latin typeface="Arial" pitchFamily="34" charset="0"/>
                <a:cs typeface="Arial" pitchFamily="34" charset="0"/>
              </a:endParaRPr>
            </a:p>
          </p:txBody>
        </p:sp>
        <p:sp>
          <p:nvSpPr>
            <p:cNvPr id="409" name="Rectangle 339"/>
            <p:cNvSpPr>
              <a:spLocks noChangeArrowheads="1"/>
            </p:cNvSpPr>
            <p:nvPr/>
          </p:nvSpPr>
          <p:spPr bwMode="auto">
            <a:xfrm>
              <a:off x="7467601" y="5257801"/>
              <a:ext cx="580823" cy="216126"/>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sapele</a:t>
              </a:r>
            </a:p>
            <a:p>
              <a:endParaRPr kumimoji="0" lang="en-US" altLang="ko-KR" sz="800" dirty="0">
                <a:solidFill>
                  <a:srgbClr val="000000"/>
                </a:solidFill>
                <a:latin typeface="Arial" pitchFamily="34" charset="0"/>
                <a:cs typeface="Arial" pitchFamily="34" charset="0"/>
              </a:endParaRPr>
            </a:p>
          </p:txBody>
        </p:sp>
        <p:sp>
          <p:nvSpPr>
            <p:cNvPr id="410" name="Rectangle 340"/>
            <p:cNvSpPr>
              <a:spLocks noChangeArrowheads="1"/>
            </p:cNvSpPr>
            <p:nvPr/>
          </p:nvSpPr>
          <p:spPr bwMode="auto">
            <a:xfrm>
              <a:off x="8048424" y="5664247"/>
              <a:ext cx="769559" cy="234572"/>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Abaafam</a:t>
              </a:r>
            </a:p>
            <a:p>
              <a:endParaRPr kumimoji="0" lang="en-US" altLang="ko-KR" sz="800" dirty="0">
                <a:solidFill>
                  <a:srgbClr val="000000"/>
                </a:solidFill>
                <a:latin typeface="Arial" pitchFamily="34" charset="0"/>
                <a:cs typeface="Arial" pitchFamily="34" charset="0"/>
              </a:endParaRPr>
            </a:p>
          </p:txBody>
        </p:sp>
        <p:sp>
          <p:nvSpPr>
            <p:cNvPr id="411" name="Rectangle 342"/>
            <p:cNvSpPr>
              <a:spLocks noChangeArrowheads="1"/>
            </p:cNvSpPr>
            <p:nvPr/>
          </p:nvSpPr>
          <p:spPr bwMode="auto">
            <a:xfrm>
              <a:off x="7410449" y="5572125"/>
              <a:ext cx="637974" cy="27139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aladja</a:t>
              </a:r>
            </a:p>
            <a:p>
              <a:endParaRPr kumimoji="0" lang="en-US" altLang="ko-KR" sz="800" dirty="0">
                <a:solidFill>
                  <a:srgbClr val="000000"/>
                </a:solidFill>
                <a:latin typeface="Arial" pitchFamily="34" charset="0"/>
                <a:cs typeface="Arial" pitchFamily="34" charset="0"/>
              </a:endParaRPr>
            </a:p>
          </p:txBody>
        </p:sp>
        <p:sp>
          <p:nvSpPr>
            <p:cNvPr id="412" name="Rectangle 343"/>
            <p:cNvSpPr>
              <a:spLocks noChangeArrowheads="1"/>
            </p:cNvSpPr>
            <p:nvPr/>
          </p:nvSpPr>
          <p:spPr bwMode="auto">
            <a:xfrm>
              <a:off x="7572375" y="5429250"/>
              <a:ext cx="803002" cy="321867"/>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ughelli</a:t>
              </a:r>
            </a:p>
            <a:p>
              <a:endParaRPr kumimoji="0" lang="en-US" altLang="ko-KR" sz="800" dirty="0">
                <a:solidFill>
                  <a:srgbClr val="000000"/>
                </a:solidFill>
                <a:latin typeface="Arial" pitchFamily="34" charset="0"/>
                <a:cs typeface="Arial" pitchFamily="34" charset="0"/>
              </a:endParaRPr>
            </a:p>
          </p:txBody>
        </p:sp>
        <p:sp>
          <p:nvSpPr>
            <p:cNvPr id="413" name="Rectangle 344"/>
            <p:cNvSpPr>
              <a:spLocks noChangeArrowheads="1"/>
            </p:cNvSpPr>
            <p:nvPr/>
          </p:nvSpPr>
          <p:spPr bwMode="auto">
            <a:xfrm>
              <a:off x="8420100" y="4267200"/>
              <a:ext cx="523875" cy="209550"/>
            </a:xfrm>
            <a:prstGeom prst="rect">
              <a:avLst/>
            </a:prstGeom>
            <a:noFill/>
            <a:ln w="12700">
              <a:noFill/>
              <a:miter lim="800000"/>
              <a:headEnd/>
              <a:tailEnd/>
            </a:ln>
          </p:spPr>
          <p:txBody>
            <a:bodyPr/>
            <a:lstStyle/>
            <a:p>
              <a:endParaRPr lang="ko-KR" altLang="en-US" dirty="0">
                <a:ea typeface="굴림" pitchFamily="50" charset="-127"/>
              </a:endParaRPr>
            </a:p>
          </p:txBody>
        </p:sp>
        <p:sp>
          <p:nvSpPr>
            <p:cNvPr id="414" name="Rectangle 345"/>
            <p:cNvSpPr>
              <a:spLocks noChangeArrowheads="1"/>
            </p:cNvSpPr>
            <p:nvPr/>
          </p:nvSpPr>
          <p:spPr bwMode="auto">
            <a:xfrm>
              <a:off x="3718394" y="4029076"/>
              <a:ext cx="857250" cy="238125"/>
            </a:xfrm>
            <a:prstGeom prst="rect">
              <a:avLst/>
            </a:prstGeom>
            <a:noFill/>
            <a:ln w="12700">
              <a:noFill/>
              <a:miter lim="800000"/>
              <a:headEnd/>
              <a:tailEnd/>
            </a:ln>
          </p:spPr>
          <p:txBody>
            <a:bodyPr lIns="90488" tIns="44450" rIns="90488" bIns="44450"/>
            <a:lstStyle/>
            <a:p>
              <a:r>
                <a:rPr kumimoji="0" lang="en-US" altLang="ko-KR" sz="900" dirty="0">
                  <a:solidFill>
                    <a:srgbClr val="000000"/>
                  </a:solidFill>
                  <a:latin typeface="Arial" pitchFamily="34" charset="0"/>
                  <a:cs typeface="Arial" pitchFamily="34" charset="0"/>
                </a:rPr>
                <a:t>D'IVOIRE</a:t>
              </a:r>
            </a:p>
            <a:p>
              <a:endParaRPr kumimoji="0" lang="en-US" altLang="ko-KR" sz="900" dirty="0">
                <a:solidFill>
                  <a:srgbClr val="000000"/>
                </a:solidFill>
                <a:latin typeface="Arial" pitchFamily="34" charset="0"/>
                <a:cs typeface="Arial" pitchFamily="34" charset="0"/>
              </a:endParaRPr>
            </a:p>
          </p:txBody>
        </p:sp>
        <p:sp>
          <p:nvSpPr>
            <p:cNvPr id="415" name="Rectangle 346"/>
            <p:cNvSpPr>
              <a:spLocks noChangeArrowheads="1"/>
            </p:cNvSpPr>
            <p:nvPr/>
          </p:nvSpPr>
          <p:spPr bwMode="auto">
            <a:xfrm>
              <a:off x="3330240" y="4029076"/>
              <a:ext cx="694431" cy="243713"/>
            </a:xfrm>
            <a:prstGeom prst="rect">
              <a:avLst/>
            </a:prstGeom>
            <a:noFill/>
            <a:ln w="12700">
              <a:noFill/>
              <a:miter lim="800000"/>
              <a:headEnd/>
              <a:tailEnd/>
            </a:ln>
          </p:spPr>
          <p:txBody>
            <a:bodyPr lIns="90488" tIns="44450" rIns="90488" bIns="44450"/>
            <a:lstStyle/>
            <a:p>
              <a:r>
                <a:rPr kumimoji="0" lang="en-US" altLang="ko-KR" sz="900" dirty="0">
                  <a:solidFill>
                    <a:srgbClr val="000000"/>
                  </a:solidFill>
                  <a:latin typeface="Arial" pitchFamily="34" charset="0"/>
                  <a:cs typeface="Arial" pitchFamily="34" charset="0"/>
                </a:rPr>
                <a:t>CÔTE</a:t>
              </a:r>
            </a:p>
            <a:p>
              <a:endParaRPr kumimoji="0" lang="en-US" altLang="ko-KR" sz="900" dirty="0">
                <a:solidFill>
                  <a:srgbClr val="000000"/>
                </a:solidFill>
                <a:latin typeface="Arial" pitchFamily="34" charset="0"/>
                <a:cs typeface="Arial" pitchFamily="34" charset="0"/>
              </a:endParaRPr>
            </a:p>
          </p:txBody>
        </p:sp>
        <p:sp>
          <p:nvSpPr>
            <p:cNvPr id="416" name="Rectangle 347"/>
            <p:cNvSpPr>
              <a:spLocks noChangeArrowheads="1"/>
            </p:cNvSpPr>
            <p:nvPr/>
          </p:nvSpPr>
          <p:spPr bwMode="auto">
            <a:xfrm>
              <a:off x="4985459" y="4464371"/>
              <a:ext cx="833436" cy="305462"/>
            </a:xfrm>
            <a:prstGeom prst="rect">
              <a:avLst/>
            </a:prstGeom>
            <a:noFill/>
            <a:ln w="12700">
              <a:noFill/>
              <a:miter lim="800000"/>
              <a:headEnd/>
              <a:tailEnd/>
            </a:ln>
          </p:spPr>
          <p:txBody>
            <a:bodyPr lIns="90488" tIns="44450" rIns="90488" bIns="44450"/>
            <a:lstStyle/>
            <a:p>
              <a:r>
                <a:rPr kumimoji="0" lang="en-US" altLang="ko-KR" sz="1000" dirty="0">
                  <a:solidFill>
                    <a:srgbClr val="FF0000"/>
                  </a:solidFill>
                  <a:latin typeface="Arial" pitchFamily="34" charset="0"/>
                  <a:cs typeface="Arial" pitchFamily="34" charset="0"/>
                </a:rPr>
                <a:t>GHANA</a:t>
              </a:r>
            </a:p>
            <a:p>
              <a:endParaRPr kumimoji="0" lang="en-US" altLang="ko-KR" sz="900" dirty="0">
                <a:solidFill>
                  <a:srgbClr val="000000"/>
                </a:solidFill>
                <a:latin typeface="Arial" pitchFamily="34" charset="0"/>
                <a:cs typeface="Arial" pitchFamily="34" charset="0"/>
              </a:endParaRPr>
            </a:p>
          </p:txBody>
        </p:sp>
        <p:sp>
          <p:nvSpPr>
            <p:cNvPr id="417" name="Rectangle 348"/>
            <p:cNvSpPr>
              <a:spLocks noChangeArrowheads="1"/>
            </p:cNvSpPr>
            <p:nvPr/>
          </p:nvSpPr>
          <p:spPr bwMode="auto">
            <a:xfrm>
              <a:off x="5895975" y="3952875"/>
              <a:ext cx="276225" cy="647700"/>
            </a:xfrm>
            <a:prstGeom prst="rect">
              <a:avLst/>
            </a:prstGeom>
            <a:noFill/>
            <a:ln w="12700">
              <a:noFill/>
              <a:miter lim="800000"/>
              <a:headEnd/>
              <a:tailEnd/>
            </a:ln>
          </p:spPr>
          <p:txBody>
            <a:bodyPr lIns="90488" tIns="44450" rIns="90488" bIns="44450"/>
            <a:lstStyle/>
            <a:p>
              <a:r>
                <a:rPr kumimoji="0" lang="en-US" altLang="ko-KR" sz="900" dirty="0">
                  <a:solidFill>
                    <a:srgbClr val="000000"/>
                  </a:solidFill>
                  <a:latin typeface="Arial" pitchFamily="34" charset="0"/>
                  <a:cs typeface="Arial" pitchFamily="34" charset="0"/>
                </a:rPr>
                <a:t>T</a:t>
              </a:r>
              <a:endParaRPr kumimoji="0" lang="en-US" altLang="ko-KR" sz="900" dirty="0">
                <a:solidFill>
                  <a:srgbClr val="000000"/>
                </a:solidFill>
                <a:cs typeface="Arial" pitchFamily="34" charset="0"/>
              </a:endParaRPr>
            </a:p>
            <a:p>
              <a:r>
                <a:rPr kumimoji="0" lang="en-US" altLang="ko-KR" sz="900" dirty="0">
                  <a:solidFill>
                    <a:srgbClr val="000000"/>
                  </a:solidFill>
                  <a:latin typeface="Arial" pitchFamily="34" charset="0"/>
                  <a:cs typeface="Arial" pitchFamily="34" charset="0"/>
                </a:rPr>
                <a:t>O</a:t>
              </a:r>
              <a:endParaRPr kumimoji="0" lang="en-US" altLang="ko-KR" sz="900" dirty="0">
                <a:solidFill>
                  <a:srgbClr val="000000"/>
                </a:solidFill>
                <a:ea typeface="굴림" pitchFamily="50" charset="-127"/>
              </a:endParaRPr>
            </a:p>
            <a:p>
              <a:r>
                <a:rPr kumimoji="0" lang="en-US" altLang="ko-KR" sz="900" dirty="0">
                  <a:solidFill>
                    <a:srgbClr val="000000"/>
                  </a:solidFill>
                  <a:latin typeface="Arial" pitchFamily="34" charset="0"/>
                </a:rPr>
                <a:t>G</a:t>
              </a:r>
              <a:endParaRPr kumimoji="0" lang="en-US" altLang="ko-KR" sz="900" dirty="0">
                <a:solidFill>
                  <a:srgbClr val="000000"/>
                </a:solidFill>
                <a:ea typeface="굴림" pitchFamily="50" charset="-127"/>
              </a:endParaRPr>
            </a:p>
            <a:p>
              <a:r>
                <a:rPr kumimoji="0" lang="en-US" altLang="ko-KR" sz="900" dirty="0">
                  <a:solidFill>
                    <a:srgbClr val="000000"/>
                  </a:solidFill>
                  <a:latin typeface="Arial" pitchFamily="34" charset="0"/>
                </a:rPr>
                <a:t>O</a:t>
              </a:r>
              <a:endParaRPr kumimoji="0" lang="en-US" altLang="ko-KR" sz="900" dirty="0">
                <a:solidFill>
                  <a:srgbClr val="000000"/>
                </a:solidFill>
                <a:ea typeface="굴림" pitchFamily="50" charset="-127"/>
              </a:endParaRPr>
            </a:p>
            <a:p>
              <a:endParaRPr kumimoji="0" lang="en-US" altLang="ko-KR" sz="900" dirty="0">
                <a:solidFill>
                  <a:srgbClr val="000000"/>
                </a:solidFill>
                <a:ea typeface="굴림" pitchFamily="50" charset="-127"/>
              </a:endParaRPr>
            </a:p>
          </p:txBody>
        </p:sp>
        <p:sp>
          <p:nvSpPr>
            <p:cNvPr id="418" name="Rectangle 349"/>
            <p:cNvSpPr>
              <a:spLocks noChangeArrowheads="1"/>
            </p:cNvSpPr>
            <p:nvPr/>
          </p:nvSpPr>
          <p:spPr bwMode="auto">
            <a:xfrm>
              <a:off x="6229350" y="3876675"/>
              <a:ext cx="847725" cy="238125"/>
            </a:xfrm>
            <a:prstGeom prst="rect">
              <a:avLst/>
            </a:prstGeom>
            <a:noFill/>
            <a:ln w="12700">
              <a:noFill/>
              <a:miter lim="800000"/>
              <a:headEnd/>
              <a:tailEnd/>
            </a:ln>
          </p:spPr>
          <p:txBody>
            <a:bodyPr lIns="90488" tIns="44450" rIns="90488" bIns="44450"/>
            <a:lstStyle/>
            <a:p>
              <a:r>
                <a:rPr kumimoji="0" lang="en-US" altLang="ko-KR" sz="900" dirty="0">
                  <a:solidFill>
                    <a:srgbClr val="000000"/>
                  </a:solidFill>
                  <a:latin typeface="Arial" pitchFamily="34" charset="0"/>
                  <a:cs typeface="Arial" pitchFamily="34" charset="0"/>
                </a:rPr>
                <a:t>BENIN</a:t>
              </a:r>
            </a:p>
            <a:p>
              <a:endParaRPr kumimoji="0" lang="en-US" altLang="ko-KR" sz="900" dirty="0">
                <a:solidFill>
                  <a:srgbClr val="000000"/>
                </a:solidFill>
                <a:latin typeface="Arial" pitchFamily="34" charset="0"/>
                <a:cs typeface="Arial" pitchFamily="34" charset="0"/>
              </a:endParaRPr>
            </a:p>
          </p:txBody>
        </p:sp>
        <p:sp>
          <p:nvSpPr>
            <p:cNvPr id="419" name="Rectangle 350"/>
            <p:cNvSpPr>
              <a:spLocks noChangeArrowheads="1"/>
            </p:cNvSpPr>
            <p:nvPr/>
          </p:nvSpPr>
          <p:spPr bwMode="auto">
            <a:xfrm>
              <a:off x="8591550" y="4295775"/>
              <a:ext cx="876300" cy="238125"/>
            </a:xfrm>
            <a:prstGeom prst="rect">
              <a:avLst/>
            </a:prstGeom>
            <a:noFill/>
            <a:ln w="12700">
              <a:noFill/>
              <a:miter lim="800000"/>
              <a:headEnd/>
              <a:tailEnd/>
            </a:ln>
          </p:spPr>
          <p:txBody>
            <a:bodyPr lIns="90488" tIns="44450" rIns="90488" bIns="44450"/>
            <a:lstStyle/>
            <a:p>
              <a:r>
                <a:rPr kumimoji="0" lang="en-US" altLang="ko-KR" sz="900" dirty="0">
                  <a:solidFill>
                    <a:srgbClr val="000000"/>
                  </a:solidFill>
                  <a:latin typeface="Arial" pitchFamily="34" charset="0"/>
                  <a:cs typeface="Arial" pitchFamily="34" charset="0"/>
                </a:rPr>
                <a:t>NIGERIA</a:t>
              </a:r>
            </a:p>
            <a:p>
              <a:endParaRPr kumimoji="0" lang="en-US" altLang="ko-KR" sz="900" dirty="0">
                <a:solidFill>
                  <a:srgbClr val="000000"/>
                </a:solidFill>
                <a:latin typeface="Arial" pitchFamily="34" charset="0"/>
                <a:cs typeface="Arial" pitchFamily="34" charset="0"/>
              </a:endParaRPr>
            </a:p>
          </p:txBody>
        </p:sp>
        <p:sp>
          <p:nvSpPr>
            <p:cNvPr id="420" name="Rectangle 351"/>
            <p:cNvSpPr>
              <a:spLocks noChangeArrowheads="1"/>
            </p:cNvSpPr>
            <p:nvPr/>
          </p:nvSpPr>
          <p:spPr bwMode="auto">
            <a:xfrm>
              <a:off x="9485983" y="5572125"/>
              <a:ext cx="1067717" cy="215352"/>
            </a:xfrm>
            <a:prstGeom prst="rect">
              <a:avLst/>
            </a:prstGeom>
            <a:noFill/>
            <a:ln w="12700">
              <a:noFill/>
              <a:miter lim="800000"/>
              <a:headEnd/>
              <a:tailEnd/>
            </a:ln>
          </p:spPr>
          <p:txBody>
            <a:bodyPr lIns="90488" tIns="44450" rIns="90488" bIns="44450"/>
            <a:lstStyle/>
            <a:p>
              <a:r>
                <a:rPr kumimoji="0" lang="en-US" altLang="ko-KR" sz="900" dirty="0">
                  <a:solidFill>
                    <a:srgbClr val="000000"/>
                  </a:solidFill>
                  <a:latin typeface="Arial" pitchFamily="34" charset="0"/>
                  <a:cs typeface="Arial" pitchFamily="34" charset="0"/>
                </a:rPr>
                <a:t>CAMEROUN</a:t>
              </a:r>
            </a:p>
            <a:p>
              <a:endParaRPr kumimoji="0" lang="en-US" altLang="ko-KR" sz="900" dirty="0">
                <a:solidFill>
                  <a:srgbClr val="000000"/>
                </a:solidFill>
                <a:latin typeface="Arial" pitchFamily="34" charset="0"/>
                <a:cs typeface="Arial" pitchFamily="34" charset="0"/>
              </a:endParaRPr>
            </a:p>
          </p:txBody>
        </p:sp>
        <p:sp>
          <p:nvSpPr>
            <p:cNvPr id="421" name="Rectangle 352"/>
            <p:cNvSpPr>
              <a:spLocks noChangeArrowheads="1"/>
            </p:cNvSpPr>
            <p:nvPr/>
          </p:nvSpPr>
          <p:spPr bwMode="auto">
            <a:xfrm>
              <a:off x="7172325" y="2095500"/>
              <a:ext cx="914400" cy="238125"/>
            </a:xfrm>
            <a:prstGeom prst="rect">
              <a:avLst/>
            </a:prstGeom>
            <a:noFill/>
            <a:ln w="12700">
              <a:noFill/>
              <a:miter lim="800000"/>
              <a:headEnd/>
              <a:tailEnd/>
            </a:ln>
          </p:spPr>
          <p:txBody>
            <a:bodyPr lIns="90488" tIns="44450" rIns="90488" bIns="44450"/>
            <a:lstStyle/>
            <a:p>
              <a:r>
                <a:rPr kumimoji="0" lang="en-US" altLang="ko-KR" sz="900" dirty="0">
                  <a:solidFill>
                    <a:srgbClr val="000000"/>
                  </a:solidFill>
                  <a:latin typeface="Arial" pitchFamily="34" charset="0"/>
                  <a:cs typeface="Arial" pitchFamily="34" charset="0"/>
                </a:rPr>
                <a:t>NIGER</a:t>
              </a:r>
            </a:p>
            <a:p>
              <a:endParaRPr kumimoji="0" lang="en-US" altLang="ko-KR" sz="900" dirty="0">
                <a:solidFill>
                  <a:srgbClr val="000000"/>
                </a:solidFill>
                <a:latin typeface="Arial" pitchFamily="34" charset="0"/>
                <a:cs typeface="Arial" pitchFamily="34" charset="0"/>
              </a:endParaRPr>
            </a:p>
          </p:txBody>
        </p:sp>
        <p:sp>
          <p:nvSpPr>
            <p:cNvPr id="422" name="Rectangle 353"/>
            <p:cNvSpPr>
              <a:spLocks noChangeArrowheads="1"/>
            </p:cNvSpPr>
            <p:nvPr/>
          </p:nvSpPr>
          <p:spPr bwMode="auto">
            <a:xfrm>
              <a:off x="4429125" y="2667000"/>
              <a:ext cx="1323975" cy="238125"/>
            </a:xfrm>
            <a:prstGeom prst="rect">
              <a:avLst/>
            </a:prstGeom>
            <a:noFill/>
            <a:ln w="12700">
              <a:noFill/>
              <a:miter lim="800000"/>
              <a:headEnd/>
              <a:tailEnd/>
            </a:ln>
          </p:spPr>
          <p:txBody>
            <a:bodyPr lIns="90488" tIns="44450" rIns="90488" bIns="44450"/>
            <a:lstStyle/>
            <a:p>
              <a:r>
                <a:rPr kumimoji="0" lang="en-US" altLang="ko-KR" sz="900" dirty="0">
                  <a:solidFill>
                    <a:srgbClr val="000000"/>
                  </a:solidFill>
                  <a:latin typeface="Arial" pitchFamily="34" charset="0"/>
                  <a:cs typeface="Arial" pitchFamily="34" charset="0"/>
                </a:rPr>
                <a:t>BURKINA FASO</a:t>
              </a:r>
            </a:p>
            <a:p>
              <a:endParaRPr kumimoji="0" lang="en-US" altLang="ko-KR" sz="900" dirty="0">
                <a:solidFill>
                  <a:srgbClr val="000000"/>
                </a:solidFill>
                <a:latin typeface="Arial" pitchFamily="34" charset="0"/>
                <a:cs typeface="Arial" pitchFamily="34" charset="0"/>
              </a:endParaRPr>
            </a:p>
          </p:txBody>
        </p:sp>
        <p:sp>
          <p:nvSpPr>
            <p:cNvPr id="423" name="Rectangle 354"/>
            <p:cNvSpPr>
              <a:spLocks noChangeArrowheads="1"/>
            </p:cNvSpPr>
            <p:nvPr/>
          </p:nvSpPr>
          <p:spPr bwMode="auto">
            <a:xfrm>
              <a:off x="2733675" y="1990725"/>
              <a:ext cx="573924" cy="230022"/>
            </a:xfrm>
            <a:prstGeom prst="rect">
              <a:avLst/>
            </a:prstGeom>
            <a:noFill/>
            <a:ln w="12700">
              <a:noFill/>
              <a:miter lim="800000"/>
              <a:headEnd/>
              <a:tailEnd/>
            </a:ln>
          </p:spPr>
          <p:txBody>
            <a:bodyPr lIns="90488" tIns="44450" rIns="90488" bIns="44450"/>
            <a:lstStyle/>
            <a:p>
              <a:r>
                <a:rPr kumimoji="0" lang="en-US" altLang="ko-KR" sz="900" dirty="0">
                  <a:solidFill>
                    <a:srgbClr val="000000"/>
                  </a:solidFill>
                  <a:latin typeface="Arial" pitchFamily="34" charset="0"/>
                  <a:cs typeface="Arial" pitchFamily="34" charset="0"/>
                </a:rPr>
                <a:t>MALI</a:t>
              </a:r>
            </a:p>
            <a:p>
              <a:endParaRPr kumimoji="0" lang="en-US" altLang="ko-KR" sz="900" dirty="0">
                <a:solidFill>
                  <a:srgbClr val="000000"/>
                </a:solidFill>
                <a:latin typeface="Arial" pitchFamily="34" charset="0"/>
                <a:cs typeface="Arial" pitchFamily="34" charset="0"/>
              </a:endParaRPr>
            </a:p>
          </p:txBody>
        </p:sp>
        <p:sp>
          <p:nvSpPr>
            <p:cNvPr id="424" name="Rectangle 355"/>
            <p:cNvSpPr>
              <a:spLocks noChangeArrowheads="1"/>
            </p:cNvSpPr>
            <p:nvPr/>
          </p:nvSpPr>
          <p:spPr bwMode="auto">
            <a:xfrm>
              <a:off x="1362075" y="2914650"/>
              <a:ext cx="809625" cy="238125"/>
            </a:xfrm>
            <a:prstGeom prst="rect">
              <a:avLst/>
            </a:prstGeom>
            <a:noFill/>
            <a:ln w="12700">
              <a:noFill/>
              <a:miter lim="800000"/>
              <a:headEnd/>
              <a:tailEnd/>
            </a:ln>
          </p:spPr>
          <p:txBody>
            <a:bodyPr lIns="90488" tIns="44450" rIns="90488" bIns="44450"/>
            <a:lstStyle/>
            <a:p>
              <a:r>
                <a:rPr kumimoji="0" lang="en-US" altLang="ko-KR" sz="900" dirty="0">
                  <a:solidFill>
                    <a:srgbClr val="000000"/>
                  </a:solidFill>
                  <a:latin typeface="Arial" pitchFamily="34" charset="0"/>
                  <a:cs typeface="Arial" pitchFamily="34" charset="0"/>
                </a:rPr>
                <a:t>GUINEE</a:t>
              </a:r>
            </a:p>
            <a:p>
              <a:endParaRPr kumimoji="0" lang="en-US" altLang="ko-KR" sz="900" dirty="0">
                <a:solidFill>
                  <a:srgbClr val="000000"/>
                </a:solidFill>
                <a:latin typeface="Arial" pitchFamily="34" charset="0"/>
                <a:cs typeface="Arial" pitchFamily="34" charset="0"/>
              </a:endParaRPr>
            </a:p>
          </p:txBody>
        </p:sp>
        <p:sp>
          <p:nvSpPr>
            <p:cNvPr id="425" name="Rectangle 356"/>
            <p:cNvSpPr>
              <a:spLocks noChangeArrowheads="1"/>
            </p:cNvSpPr>
            <p:nvPr/>
          </p:nvSpPr>
          <p:spPr bwMode="auto">
            <a:xfrm>
              <a:off x="151062" y="4203368"/>
              <a:ext cx="1358293" cy="269970"/>
            </a:xfrm>
            <a:prstGeom prst="rect">
              <a:avLst/>
            </a:prstGeom>
            <a:noFill/>
            <a:ln w="12700">
              <a:noFill/>
              <a:miter lim="800000"/>
              <a:headEnd/>
              <a:tailEnd/>
            </a:ln>
          </p:spPr>
          <p:txBody>
            <a:bodyPr lIns="90488" tIns="44450" rIns="90488" bIns="44450"/>
            <a:lstStyle/>
            <a:p>
              <a:r>
                <a:rPr kumimoji="0" lang="en-US" altLang="ko-KR" sz="900" dirty="0">
                  <a:solidFill>
                    <a:srgbClr val="000000"/>
                  </a:solidFill>
                  <a:latin typeface="Arial" pitchFamily="34" charset="0"/>
                  <a:cs typeface="Arial" pitchFamily="34" charset="0"/>
                </a:rPr>
                <a:t>SIERRALEONE</a:t>
              </a:r>
            </a:p>
            <a:p>
              <a:endParaRPr kumimoji="0" lang="en-US" altLang="ko-KR" sz="900" dirty="0">
                <a:solidFill>
                  <a:srgbClr val="000000"/>
                </a:solidFill>
                <a:latin typeface="Arial" pitchFamily="34" charset="0"/>
                <a:cs typeface="Arial" pitchFamily="34" charset="0"/>
              </a:endParaRPr>
            </a:p>
          </p:txBody>
        </p:sp>
        <p:sp>
          <p:nvSpPr>
            <p:cNvPr id="426" name="Rectangle 357"/>
            <p:cNvSpPr>
              <a:spLocks noChangeArrowheads="1"/>
            </p:cNvSpPr>
            <p:nvPr/>
          </p:nvSpPr>
          <p:spPr bwMode="auto">
            <a:xfrm>
              <a:off x="2228850" y="5076825"/>
              <a:ext cx="751795" cy="274377"/>
            </a:xfrm>
            <a:prstGeom prst="rect">
              <a:avLst/>
            </a:prstGeom>
            <a:noFill/>
            <a:ln w="12700">
              <a:noFill/>
              <a:miter lim="800000"/>
              <a:headEnd/>
              <a:tailEnd/>
            </a:ln>
          </p:spPr>
          <p:txBody>
            <a:bodyPr lIns="90488" tIns="44450" rIns="90488" bIns="44450"/>
            <a:lstStyle/>
            <a:p>
              <a:r>
                <a:rPr kumimoji="0" lang="en-US" altLang="ko-KR" sz="900" dirty="0">
                  <a:solidFill>
                    <a:srgbClr val="000000"/>
                  </a:solidFill>
                  <a:latin typeface="Arial" pitchFamily="34" charset="0"/>
                  <a:cs typeface="Arial" pitchFamily="34" charset="0"/>
                </a:rPr>
                <a:t>LIBERIA</a:t>
              </a:r>
            </a:p>
            <a:p>
              <a:endParaRPr kumimoji="0" lang="en-US" altLang="ko-KR" sz="900" dirty="0">
                <a:solidFill>
                  <a:srgbClr val="000000"/>
                </a:solidFill>
                <a:latin typeface="Arial" pitchFamily="34" charset="0"/>
                <a:cs typeface="Arial" pitchFamily="34" charset="0"/>
              </a:endParaRPr>
            </a:p>
          </p:txBody>
        </p:sp>
        <p:sp>
          <p:nvSpPr>
            <p:cNvPr id="427" name="Rectangle 358"/>
            <p:cNvSpPr>
              <a:spLocks noChangeArrowheads="1"/>
            </p:cNvSpPr>
            <p:nvPr/>
          </p:nvSpPr>
          <p:spPr bwMode="auto">
            <a:xfrm>
              <a:off x="457200" y="2343150"/>
              <a:ext cx="714375" cy="466725"/>
            </a:xfrm>
            <a:prstGeom prst="rect">
              <a:avLst/>
            </a:prstGeom>
            <a:noFill/>
            <a:ln w="12700">
              <a:noFill/>
              <a:miter lim="800000"/>
              <a:headEnd/>
              <a:tailEnd/>
            </a:ln>
          </p:spPr>
          <p:txBody>
            <a:bodyPr lIns="90488" tIns="44450" rIns="90488" bIns="44450"/>
            <a:lstStyle/>
            <a:p>
              <a:r>
                <a:rPr kumimoji="0" lang="en-US" altLang="ko-KR" sz="900" dirty="0">
                  <a:solidFill>
                    <a:srgbClr val="000000"/>
                  </a:solidFill>
                  <a:latin typeface="Arial" pitchFamily="34" charset="0"/>
                  <a:cs typeface="Arial" pitchFamily="34" charset="0"/>
                </a:rPr>
                <a:t>GUINE</a:t>
              </a:r>
            </a:p>
            <a:p>
              <a:r>
                <a:rPr kumimoji="0" lang="en-US" altLang="ko-KR" sz="900" dirty="0">
                  <a:solidFill>
                    <a:srgbClr val="000000"/>
                  </a:solidFill>
                  <a:latin typeface="Arial" pitchFamily="34" charset="0"/>
                  <a:cs typeface="Arial" pitchFamily="34" charset="0"/>
                </a:rPr>
                <a:t>   BISSAU</a:t>
              </a:r>
            </a:p>
            <a:p>
              <a:endParaRPr kumimoji="0" lang="en-US" altLang="ko-KR" sz="900" dirty="0">
                <a:solidFill>
                  <a:srgbClr val="000000"/>
                </a:solidFill>
                <a:latin typeface="Arial" pitchFamily="34" charset="0"/>
                <a:cs typeface="Arial" pitchFamily="34" charset="0"/>
              </a:endParaRPr>
            </a:p>
          </p:txBody>
        </p:sp>
        <p:sp>
          <p:nvSpPr>
            <p:cNvPr id="428" name="Rectangle 359"/>
            <p:cNvSpPr>
              <a:spLocks noChangeArrowheads="1"/>
            </p:cNvSpPr>
            <p:nvPr/>
          </p:nvSpPr>
          <p:spPr bwMode="auto">
            <a:xfrm>
              <a:off x="514350" y="1885950"/>
              <a:ext cx="866775" cy="485775"/>
            </a:xfrm>
            <a:prstGeom prst="rect">
              <a:avLst/>
            </a:prstGeom>
            <a:noFill/>
            <a:ln w="12700">
              <a:noFill/>
              <a:miter lim="800000"/>
              <a:headEnd/>
              <a:tailEnd/>
            </a:ln>
          </p:spPr>
          <p:txBody>
            <a:bodyPr lIns="90488" tIns="44450" rIns="90488" bIns="44450"/>
            <a:lstStyle/>
            <a:p>
              <a:r>
                <a:rPr kumimoji="0" lang="en-US" altLang="ko-KR" sz="900" dirty="0">
                  <a:solidFill>
                    <a:srgbClr val="000000"/>
                  </a:solidFill>
                  <a:latin typeface="Arial" pitchFamily="34" charset="0"/>
                  <a:cs typeface="Arial" pitchFamily="34" charset="0"/>
                </a:rPr>
                <a:t>GAMBIE</a:t>
              </a:r>
            </a:p>
            <a:p>
              <a:endParaRPr kumimoji="0" lang="en-US" altLang="ko-KR" sz="900" dirty="0">
                <a:solidFill>
                  <a:srgbClr val="000000"/>
                </a:solidFill>
                <a:latin typeface="Arial" pitchFamily="34" charset="0"/>
                <a:cs typeface="Arial" pitchFamily="34" charset="0"/>
              </a:endParaRPr>
            </a:p>
          </p:txBody>
        </p:sp>
        <p:sp>
          <p:nvSpPr>
            <p:cNvPr id="429" name="Rectangle 360"/>
            <p:cNvSpPr>
              <a:spLocks noChangeArrowheads="1"/>
            </p:cNvSpPr>
            <p:nvPr/>
          </p:nvSpPr>
          <p:spPr bwMode="auto">
            <a:xfrm>
              <a:off x="781050" y="1514475"/>
              <a:ext cx="866775" cy="238125"/>
            </a:xfrm>
            <a:prstGeom prst="rect">
              <a:avLst/>
            </a:prstGeom>
            <a:noFill/>
            <a:ln w="12700">
              <a:noFill/>
              <a:miter lim="800000"/>
              <a:headEnd/>
              <a:tailEnd/>
            </a:ln>
          </p:spPr>
          <p:txBody>
            <a:bodyPr lIns="90488" tIns="44450" rIns="90488" bIns="44450"/>
            <a:lstStyle/>
            <a:p>
              <a:r>
                <a:rPr kumimoji="0" lang="en-US" altLang="ko-KR" sz="900" dirty="0">
                  <a:solidFill>
                    <a:srgbClr val="000000"/>
                  </a:solidFill>
                  <a:latin typeface="Arial" pitchFamily="34" charset="0"/>
                  <a:cs typeface="Arial" pitchFamily="34" charset="0"/>
                </a:rPr>
                <a:t>SENEGAL</a:t>
              </a:r>
            </a:p>
            <a:p>
              <a:endParaRPr kumimoji="0" lang="en-US" altLang="ko-KR" sz="900" dirty="0">
                <a:solidFill>
                  <a:srgbClr val="000000"/>
                </a:solidFill>
                <a:latin typeface="Arial" pitchFamily="34" charset="0"/>
                <a:cs typeface="Arial" pitchFamily="34" charset="0"/>
              </a:endParaRPr>
            </a:p>
          </p:txBody>
        </p:sp>
        <p:sp>
          <p:nvSpPr>
            <p:cNvPr id="430" name="Rectangle 361"/>
            <p:cNvSpPr>
              <a:spLocks noChangeArrowheads="1"/>
            </p:cNvSpPr>
            <p:nvPr/>
          </p:nvSpPr>
          <p:spPr bwMode="auto">
            <a:xfrm>
              <a:off x="2133600" y="866775"/>
              <a:ext cx="1428750" cy="238125"/>
            </a:xfrm>
            <a:prstGeom prst="rect">
              <a:avLst/>
            </a:prstGeom>
            <a:noFill/>
            <a:ln w="12700">
              <a:noFill/>
              <a:miter lim="800000"/>
              <a:headEnd/>
              <a:tailEnd/>
            </a:ln>
          </p:spPr>
          <p:txBody>
            <a:bodyPr lIns="90488" tIns="44450" rIns="90488" bIns="44450"/>
            <a:lstStyle/>
            <a:p>
              <a:r>
                <a:rPr kumimoji="0" lang="en-US" altLang="ko-KR" sz="900" dirty="0">
                  <a:solidFill>
                    <a:srgbClr val="000000"/>
                  </a:solidFill>
                  <a:latin typeface="Arial" pitchFamily="34" charset="0"/>
                  <a:cs typeface="Arial" pitchFamily="34" charset="0"/>
                </a:rPr>
                <a:t>MAURITANIE</a:t>
              </a:r>
            </a:p>
            <a:p>
              <a:endParaRPr kumimoji="0" lang="en-US" altLang="ko-KR" sz="900" dirty="0">
                <a:solidFill>
                  <a:srgbClr val="000000"/>
                </a:solidFill>
                <a:latin typeface="Arial" pitchFamily="34" charset="0"/>
                <a:cs typeface="Arial" pitchFamily="34" charset="0"/>
              </a:endParaRPr>
            </a:p>
          </p:txBody>
        </p:sp>
        <p:sp>
          <p:nvSpPr>
            <p:cNvPr id="431" name="Rectangle 362"/>
            <p:cNvSpPr>
              <a:spLocks noChangeArrowheads="1"/>
            </p:cNvSpPr>
            <p:nvPr/>
          </p:nvSpPr>
          <p:spPr bwMode="auto">
            <a:xfrm>
              <a:off x="119803" y="6185990"/>
              <a:ext cx="4572000" cy="247651"/>
            </a:xfrm>
            <a:prstGeom prst="rect">
              <a:avLst/>
            </a:prstGeom>
            <a:noFill/>
            <a:ln w="12700">
              <a:noFill/>
              <a:miter lim="800000"/>
              <a:headEnd/>
              <a:tailEnd/>
            </a:ln>
          </p:spPr>
          <p:txBody>
            <a:bodyPr lIns="90488" tIns="44450" rIns="90488" bIns="44450"/>
            <a:lstStyle/>
            <a:p>
              <a:r>
                <a:rPr kumimoji="0" lang="en-US" altLang="ko-KR" sz="1100" b="1" dirty="0">
                  <a:solidFill>
                    <a:srgbClr val="000000"/>
                  </a:solidFill>
                  <a:latin typeface="Arial" pitchFamily="34" charset="0"/>
                  <a:cs typeface="Arial" pitchFamily="34" charset="0"/>
                </a:rPr>
                <a:t>ATLANTIC OCEAN - OCEAN ATLANTIQUE </a:t>
              </a:r>
            </a:p>
            <a:p>
              <a:endParaRPr kumimoji="0" lang="en-US" altLang="ko-KR" sz="1100" b="1" dirty="0">
                <a:solidFill>
                  <a:srgbClr val="000000"/>
                </a:solidFill>
                <a:latin typeface="Arial" pitchFamily="34" charset="0"/>
                <a:cs typeface="Arial" pitchFamily="34" charset="0"/>
              </a:endParaRPr>
            </a:p>
          </p:txBody>
        </p:sp>
        <p:sp>
          <p:nvSpPr>
            <p:cNvPr id="432" name="Rectangle 363"/>
            <p:cNvSpPr>
              <a:spLocks noChangeArrowheads="1"/>
            </p:cNvSpPr>
            <p:nvPr/>
          </p:nvSpPr>
          <p:spPr bwMode="auto">
            <a:xfrm>
              <a:off x="9972674" y="2581274"/>
              <a:ext cx="609638" cy="305525"/>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TCHAD</a:t>
              </a:r>
            </a:p>
            <a:p>
              <a:endParaRPr kumimoji="0" lang="en-US" altLang="ko-KR" sz="800" dirty="0">
                <a:solidFill>
                  <a:srgbClr val="000000"/>
                </a:solidFill>
                <a:latin typeface="Arial" pitchFamily="34" charset="0"/>
                <a:cs typeface="Arial" pitchFamily="34" charset="0"/>
              </a:endParaRPr>
            </a:p>
          </p:txBody>
        </p:sp>
        <p:sp>
          <p:nvSpPr>
            <p:cNvPr id="433" name="Rectangle 386"/>
            <p:cNvSpPr>
              <a:spLocks noChangeArrowheads="1"/>
            </p:cNvSpPr>
            <p:nvPr/>
          </p:nvSpPr>
          <p:spPr bwMode="auto">
            <a:xfrm>
              <a:off x="6391275" y="2619375"/>
              <a:ext cx="57150" cy="66675"/>
            </a:xfrm>
            <a:prstGeom prst="rect">
              <a:avLst/>
            </a:prstGeom>
            <a:solidFill>
              <a:srgbClr val="618FFD"/>
            </a:solidFill>
            <a:ln w="12700">
              <a:solidFill>
                <a:srgbClr val="000000"/>
              </a:solidFill>
              <a:miter lim="800000"/>
              <a:headEnd/>
              <a:tailEnd/>
            </a:ln>
          </p:spPr>
          <p:txBody>
            <a:bodyPr/>
            <a:lstStyle/>
            <a:p>
              <a:endParaRPr lang="ko-KR" altLang="en-US" dirty="0">
                <a:ea typeface="굴림" pitchFamily="50" charset="-127"/>
              </a:endParaRPr>
            </a:p>
          </p:txBody>
        </p:sp>
        <p:sp>
          <p:nvSpPr>
            <p:cNvPr id="434" name="Rectangle 388"/>
            <p:cNvSpPr>
              <a:spLocks noChangeArrowheads="1"/>
            </p:cNvSpPr>
            <p:nvPr/>
          </p:nvSpPr>
          <p:spPr bwMode="auto">
            <a:xfrm>
              <a:off x="5114925" y="2943225"/>
              <a:ext cx="57150" cy="66675"/>
            </a:xfrm>
            <a:prstGeom prst="rect">
              <a:avLst/>
            </a:prstGeom>
            <a:solidFill>
              <a:srgbClr val="618FFD"/>
            </a:solidFill>
            <a:ln w="12700">
              <a:solidFill>
                <a:srgbClr val="000000"/>
              </a:solidFill>
              <a:miter lim="800000"/>
              <a:headEnd/>
              <a:tailEnd/>
            </a:ln>
          </p:spPr>
          <p:txBody>
            <a:bodyPr/>
            <a:lstStyle/>
            <a:p>
              <a:endParaRPr lang="ko-KR" altLang="en-US" dirty="0">
                <a:ea typeface="굴림" pitchFamily="50" charset="-127"/>
              </a:endParaRPr>
            </a:p>
          </p:txBody>
        </p:sp>
        <p:sp>
          <p:nvSpPr>
            <p:cNvPr id="435" name="Rectangle 389"/>
            <p:cNvSpPr>
              <a:spLocks noChangeArrowheads="1"/>
            </p:cNvSpPr>
            <p:nvPr/>
          </p:nvSpPr>
          <p:spPr bwMode="auto">
            <a:xfrm>
              <a:off x="4933950" y="4724400"/>
              <a:ext cx="733425"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techiman</a:t>
              </a:r>
            </a:p>
            <a:p>
              <a:endParaRPr kumimoji="0" lang="en-US" altLang="ko-KR" sz="800" dirty="0">
                <a:solidFill>
                  <a:srgbClr val="000000"/>
                </a:solidFill>
                <a:latin typeface="Arial" pitchFamily="34" charset="0"/>
                <a:cs typeface="Arial" pitchFamily="34" charset="0"/>
              </a:endParaRPr>
            </a:p>
          </p:txBody>
        </p:sp>
        <p:sp>
          <p:nvSpPr>
            <p:cNvPr id="436" name="Oval 390"/>
            <p:cNvSpPr>
              <a:spLocks noChangeArrowheads="1"/>
            </p:cNvSpPr>
            <p:nvPr/>
          </p:nvSpPr>
          <p:spPr bwMode="auto">
            <a:xfrm>
              <a:off x="5705475" y="4810125"/>
              <a:ext cx="38100" cy="57150"/>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437" name="Oval 391"/>
            <p:cNvSpPr>
              <a:spLocks noChangeArrowheads="1"/>
            </p:cNvSpPr>
            <p:nvPr/>
          </p:nvSpPr>
          <p:spPr bwMode="auto">
            <a:xfrm>
              <a:off x="5762625" y="4972050"/>
              <a:ext cx="38100" cy="57150"/>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438" name="Freeform 392"/>
            <p:cNvSpPr>
              <a:spLocks/>
            </p:cNvSpPr>
            <p:nvPr/>
          </p:nvSpPr>
          <p:spPr bwMode="auto">
            <a:xfrm>
              <a:off x="5724525" y="4857750"/>
              <a:ext cx="47625" cy="123825"/>
            </a:xfrm>
            <a:custGeom>
              <a:avLst/>
              <a:gdLst>
                <a:gd name="T0" fmla="*/ 0 w 31"/>
                <a:gd name="T1" fmla="*/ 0 h 79"/>
                <a:gd name="T2" fmla="*/ 2147483647 w 31"/>
                <a:gd name="T3" fmla="*/ 2147483647 h 79"/>
                <a:gd name="T4" fmla="*/ 0 60000 65536"/>
                <a:gd name="T5" fmla="*/ 0 60000 65536"/>
                <a:gd name="T6" fmla="*/ 0 w 31"/>
                <a:gd name="T7" fmla="*/ 0 h 79"/>
                <a:gd name="T8" fmla="*/ 31 w 31"/>
                <a:gd name="T9" fmla="*/ 79 h 79"/>
              </a:gdLst>
              <a:ahLst/>
              <a:cxnLst>
                <a:cxn ang="T4">
                  <a:pos x="T0" y="T1"/>
                </a:cxn>
                <a:cxn ang="T5">
                  <a:pos x="T2" y="T3"/>
                </a:cxn>
              </a:cxnLst>
              <a:rect l="T6" t="T7" r="T8" b="T9"/>
              <a:pathLst>
                <a:path w="31" h="79">
                  <a:moveTo>
                    <a:pt x="0" y="0"/>
                  </a:moveTo>
                  <a:lnTo>
                    <a:pt x="30" y="78"/>
                  </a:lnTo>
                </a:path>
              </a:pathLst>
            </a:custGeom>
            <a:noFill/>
            <a:ln w="12700" cap="rnd">
              <a:solidFill>
                <a:srgbClr val="000000"/>
              </a:solidFill>
              <a:round/>
              <a:headEnd/>
              <a:tailEnd/>
            </a:ln>
          </p:spPr>
          <p:txBody>
            <a:bodyPr/>
            <a:lstStyle/>
            <a:p>
              <a:endParaRPr lang="ko-KR" altLang="en-US" dirty="0"/>
            </a:p>
          </p:txBody>
        </p:sp>
        <p:sp>
          <p:nvSpPr>
            <p:cNvPr id="439" name="Freeform 393"/>
            <p:cNvSpPr>
              <a:spLocks/>
            </p:cNvSpPr>
            <p:nvPr/>
          </p:nvSpPr>
          <p:spPr bwMode="auto">
            <a:xfrm>
              <a:off x="5781675" y="5029200"/>
              <a:ext cx="47625" cy="171450"/>
            </a:xfrm>
            <a:custGeom>
              <a:avLst/>
              <a:gdLst>
                <a:gd name="T0" fmla="*/ 0 w 33"/>
                <a:gd name="T1" fmla="*/ 0 h 109"/>
                <a:gd name="T2" fmla="*/ 2147483647 w 33"/>
                <a:gd name="T3" fmla="*/ 2147483647 h 109"/>
                <a:gd name="T4" fmla="*/ 2147483647 w 33"/>
                <a:gd name="T5" fmla="*/ 2147483647 h 109"/>
                <a:gd name="T6" fmla="*/ 0 60000 65536"/>
                <a:gd name="T7" fmla="*/ 0 60000 65536"/>
                <a:gd name="T8" fmla="*/ 0 60000 65536"/>
                <a:gd name="T9" fmla="*/ 0 w 33"/>
                <a:gd name="T10" fmla="*/ 0 h 109"/>
                <a:gd name="T11" fmla="*/ 33 w 33"/>
                <a:gd name="T12" fmla="*/ 109 h 109"/>
              </a:gdLst>
              <a:ahLst/>
              <a:cxnLst>
                <a:cxn ang="T6">
                  <a:pos x="T0" y="T1"/>
                </a:cxn>
                <a:cxn ang="T7">
                  <a:pos x="T2" y="T3"/>
                </a:cxn>
                <a:cxn ang="T8">
                  <a:pos x="T4" y="T5"/>
                </a:cxn>
              </a:cxnLst>
              <a:rect l="T9" t="T10" r="T11" b="T12"/>
              <a:pathLst>
                <a:path w="33" h="109">
                  <a:moveTo>
                    <a:pt x="0" y="0"/>
                  </a:moveTo>
                  <a:lnTo>
                    <a:pt x="12" y="72"/>
                  </a:lnTo>
                  <a:lnTo>
                    <a:pt x="32" y="108"/>
                  </a:lnTo>
                </a:path>
              </a:pathLst>
            </a:custGeom>
            <a:noFill/>
            <a:ln w="12700" cap="rnd">
              <a:solidFill>
                <a:srgbClr val="000000"/>
              </a:solidFill>
              <a:round/>
              <a:headEnd/>
              <a:tailEnd/>
            </a:ln>
          </p:spPr>
          <p:txBody>
            <a:bodyPr/>
            <a:lstStyle/>
            <a:p>
              <a:endParaRPr lang="ko-KR" altLang="en-US" dirty="0"/>
            </a:p>
          </p:txBody>
        </p:sp>
        <p:sp>
          <p:nvSpPr>
            <p:cNvPr id="440" name="Oval 394"/>
            <p:cNvSpPr>
              <a:spLocks noChangeArrowheads="1"/>
            </p:cNvSpPr>
            <p:nvPr/>
          </p:nvSpPr>
          <p:spPr bwMode="auto">
            <a:xfrm>
              <a:off x="4943475" y="4219575"/>
              <a:ext cx="38100" cy="57150"/>
            </a:xfrm>
            <a:prstGeom prst="ellipse">
              <a:avLst/>
            </a:prstGeom>
            <a:solidFill>
              <a:srgbClr val="FC0128"/>
            </a:solidFill>
            <a:ln w="12700">
              <a:solidFill>
                <a:srgbClr val="000000"/>
              </a:solidFill>
              <a:round/>
              <a:headEnd/>
              <a:tailEnd/>
            </a:ln>
          </p:spPr>
          <p:txBody>
            <a:bodyPr/>
            <a:lstStyle/>
            <a:p>
              <a:endParaRPr lang="ko-KR" altLang="en-US" dirty="0">
                <a:ea typeface="굴림" pitchFamily="50" charset="-127"/>
              </a:endParaRPr>
            </a:p>
          </p:txBody>
        </p:sp>
        <p:sp>
          <p:nvSpPr>
            <p:cNvPr id="441" name="Freeform 395"/>
            <p:cNvSpPr>
              <a:spLocks/>
            </p:cNvSpPr>
            <p:nvPr/>
          </p:nvSpPr>
          <p:spPr bwMode="auto">
            <a:xfrm>
              <a:off x="4972050" y="4114800"/>
              <a:ext cx="28575" cy="114300"/>
            </a:xfrm>
            <a:custGeom>
              <a:avLst/>
              <a:gdLst>
                <a:gd name="T0" fmla="*/ 2147483647 w 21"/>
                <a:gd name="T1" fmla="*/ 0 h 73"/>
                <a:gd name="T2" fmla="*/ 0 w 21"/>
                <a:gd name="T3" fmla="*/ 2147483647 h 73"/>
                <a:gd name="T4" fmla="*/ 0 60000 65536"/>
                <a:gd name="T5" fmla="*/ 0 60000 65536"/>
                <a:gd name="T6" fmla="*/ 0 w 21"/>
                <a:gd name="T7" fmla="*/ 0 h 73"/>
                <a:gd name="T8" fmla="*/ 21 w 21"/>
                <a:gd name="T9" fmla="*/ 73 h 73"/>
              </a:gdLst>
              <a:ahLst/>
              <a:cxnLst>
                <a:cxn ang="T4">
                  <a:pos x="T0" y="T1"/>
                </a:cxn>
                <a:cxn ang="T5">
                  <a:pos x="T2" y="T3"/>
                </a:cxn>
              </a:cxnLst>
              <a:rect l="T6" t="T7" r="T8" b="T9"/>
              <a:pathLst>
                <a:path w="21" h="73">
                  <a:moveTo>
                    <a:pt x="20" y="0"/>
                  </a:moveTo>
                  <a:lnTo>
                    <a:pt x="0" y="72"/>
                  </a:lnTo>
                </a:path>
              </a:pathLst>
            </a:custGeom>
            <a:noFill/>
            <a:ln w="12700" cap="rnd">
              <a:solidFill>
                <a:srgbClr val="000000"/>
              </a:solidFill>
              <a:prstDash val="dash"/>
              <a:round/>
              <a:headEnd/>
              <a:tailEnd/>
            </a:ln>
          </p:spPr>
          <p:txBody>
            <a:bodyPr/>
            <a:lstStyle/>
            <a:p>
              <a:endParaRPr lang="ko-KR" altLang="en-US" dirty="0"/>
            </a:p>
          </p:txBody>
        </p:sp>
        <p:sp>
          <p:nvSpPr>
            <p:cNvPr id="442" name="Rectangle 396"/>
            <p:cNvSpPr>
              <a:spLocks noChangeArrowheads="1"/>
            </p:cNvSpPr>
            <p:nvPr/>
          </p:nvSpPr>
          <p:spPr bwMode="auto">
            <a:xfrm>
              <a:off x="5476875" y="3867150"/>
              <a:ext cx="600075" cy="219075"/>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yendi</a:t>
              </a:r>
            </a:p>
            <a:p>
              <a:endParaRPr kumimoji="0" lang="en-US" altLang="ko-KR" sz="800" dirty="0">
                <a:solidFill>
                  <a:srgbClr val="000000"/>
                </a:solidFill>
                <a:latin typeface="Arial" pitchFamily="34" charset="0"/>
                <a:cs typeface="Arial" pitchFamily="34" charset="0"/>
              </a:endParaRPr>
            </a:p>
          </p:txBody>
        </p:sp>
        <p:sp>
          <p:nvSpPr>
            <p:cNvPr id="443" name="Rectangle 397"/>
            <p:cNvSpPr>
              <a:spLocks noChangeArrowheads="1"/>
            </p:cNvSpPr>
            <p:nvPr/>
          </p:nvSpPr>
          <p:spPr bwMode="auto">
            <a:xfrm>
              <a:off x="5457825" y="4657725"/>
              <a:ext cx="628650"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kpeve</a:t>
              </a:r>
            </a:p>
            <a:p>
              <a:endParaRPr kumimoji="0" lang="en-US" altLang="ko-KR" sz="800" dirty="0">
                <a:solidFill>
                  <a:srgbClr val="000000"/>
                </a:solidFill>
                <a:latin typeface="Arial" pitchFamily="34" charset="0"/>
                <a:cs typeface="Arial" pitchFamily="34" charset="0"/>
              </a:endParaRPr>
            </a:p>
          </p:txBody>
        </p:sp>
        <p:sp>
          <p:nvSpPr>
            <p:cNvPr id="444" name="Rectangle 398"/>
            <p:cNvSpPr>
              <a:spLocks noChangeArrowheads="1"/>
            </p:cNvSpPr>
            <p:nvPr/>
          </p:nvSpPr>
          <p:spPr bwMode="auto">
            <a:xfrm>
              <a:off x="5514975" y="4867275"/>
              <a:ext cx="533400"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ho</a:t>
              </a:r>
            </a:p>
            <a:p>
              <a:endParaRPr kumimoji="0" lang="en-US" altLang="ko-KR" sz="800" dirty="0">
                <a:solidFill>
                  <a:srgbClr val="000000"/>
                </a:solidFill>
                <a:latin typeface="Arial" pitchFamily="34" charset="0"/>
                <a:cs typeface="Arial" pitchFamily="34" charset="0"/>
              </a:endParaRPr>
            </a:p>
          </p:txBody>
        </p:sp>
        <p:sp>
          <p:nvSpPr>
            <p:cNvPr id="445" name="Rectangle 399"/>
            <p:cNvSpPr>
              <a:spLocks noChangeArrowheads="1"/>
            </p:cNvSpPr>
            <p:nvPr/>
          </p:nvSpPr>
          <p:spPr bwMode="auto">
            <a:xfrm>
              <a:off x="4924425" y="4152900"/>
              <a:ext cx="685800" cy="219075"/>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bole</a:t>
              </a:r>
            </a:p>
            <a:p>
              <a:endParaRPr kumimoji="0" lang="en-US" altLang="ko-KR" sz="800" dirty="0">
                <a:solidFill>
                  <a:srgbClr val="000000"/>
                </a:solidFill>
                <a:latin typeface="Arial" pitchFamily="34" charset="0"/>
                <a:cs typeface="Arial" pitchFamily="34" charset="0"/>
              </a:endParaRPr>
            </a:p>
          </p:txBody>
        </p:sp>
        <p:sp>
          <p:nvSpPr>
            <p:cNvPr id="446" name="Rectangle 400"/>
            <p:cNvSpPr>
              <a:spLocks noChangeArrowheads="1"/>
            </p:cNvSpPr>
            <p:nvPr/>
          </p:nvSpPr>
          <p:spPr bwMode="auto">
            <a:xfrm>
              <a:off x="6067425" y="4829175"/>
              <a:ext cx="552450" cy="219075"/>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bohicon</a:t>
              </a:r>
            </a:p>
            <a:p>
              <a:endParaRPr kumimoji="0" lang="en-US" altLang="ko-KR" sz="800" dirty="0">
                <a:solidFill>
                  <a:srgbClr val="000000"/>
                </a:solidFill>
                <a:latin typeface="Arial" pitchFamily="34" charset="0"/>
                <a:cs typeface="Arial" pitchFamily="34" charset="0"/>
              </a:endParaRPr>
            </a:p>
          </p:txBody>
        </p:sp>
        <p:sp>
          <p:nvSpPr>
            <p:cNvPr id="447" name="Rectangle 401"/>
            <p:cNvSpPr>
              <a:spLocks noChangeArrowheads="1"/>
            </p:cNvSpPr>
            <p:nvPr/>
          </p:nvSpPr>
          <p:spPr bwMode="auto">
            <a:xfrm>
              <a:off x="6057900" y="4943475"/>
              <a:ext cx="523875"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avakpa</a:t>
              </a:r>
            </a:p>
            <a:p>
              <a:endParaRPr kumimoji="0" lang="en-US" altLang="ko-KR" sz="800" dirty="0">
                <a:solidFill>
                  <a:srgbClr val="000000"/>
                </a:solidFill>
                <a:latin typeface="Arial" pitchFamily="34" charset="0"/>
                <a:cs typeface="Arial" pitchFamily="34" charset="0"/>
              </a:endParaRPr>
            </a:p>
          </p:txBody>
        </p:sp>
        <p:sp>
          <p:nvSpPr>
            <p:cNvPr id="448" name="Rectangle 402"/>
            <p:cNvSpPr>
              <a:spLocks noChangeArrowheads="1"/>
            </p:cNvSpPr>
            <p:nvPr/>
          </p:nvSpPr>
          <p:spPr bwMode="auto">
            <a:xfrm>
              <a:off x="5838825" y="5019675"/>
              <a:ext cx="466725" cy="209550"/>
            </a:xfrm>
            <a:prstGeom prst="rect">
              <a:avLst/>
            </a:prstGeom>
            <a:noFill/>
            <a:ln w="12700">
              <a:noFill/>
              <a:miter lim="800000"/>
              <a:headEnd/>
              <a:tailEnd/>
            </a:ln>
          </p:spPr>
          <p:txBody>
            <a:bodyPr/>
            <a:lstStyle/>
            <a:p>
              <a:endParaRPr lang="ko-KR" altLang="en-US" dirty="0">
                <a:ea typeface="굴림" pitchFamily="50" charset="-127"/>
              </a:endParaRPr>
            </a:p>
          </p:txBody>
        </p:sp>
        <p:sp>
          <p:nvSpPr>
            <p:cNvPr id="449" name="Rectangle 403"/>
            <p:cNvSpPr>
              <a:spLocks noChangeArrowheads="1"/>
            </p:cNvSpPr>
            <p:nvPr/>
          </p:nvSpPr>
          <p:spPr bwMode="auto">
            <a:xfrm>
              <a:off x="5305425" y="5172075"/>
              <a:ext cx="371475" cy="22860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tafo</a:t>
              </a:r>
            </a:p>
            <a:p>
              <a:endParaRPr kumimoji="0" lang="en-US" altLang="ko-KR" sz="800" dirty="0">
                <a:solidFill>
                  <a:srgbClr val="000000"/>
                </a:solidFill>
                <a:latin typeface="Arial" pitchFamily="34" charset="0"/>
                <a:cs typeface="Arial" pitchFamily="34" charset="0"/>
              </a:endParaRPr>
            </a:p>
          </p:txBody>
        </p:sp>
        <p:sp>
          <p:nvSpPr>
            <p:cNvPr id="450" name="Rectangle 404"/>
            <p:cNvSpPr>
              <a:spLocks noChangeArrowheads="1"/>
            </p:cNvSpPr>
            <p:nvPr/>
          </p:nvSpPr>
          <p:spPr bwMode="auto">
            <a:xfrm>
              <a:off x="4867275" y="5267325"/>
              <a:ext cx="819150" cy="219075"/>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dunkwa</a:t>
              </a:r>
            </a:p>
            <a:p>
              <a:endParaRPr kumimoji="0" lang="en-US" altLang="ko-KR" sz="800" dirty="0">
                <a:solidFill>
                  <a:srgbClr val="000000"/>
                </a:solidFill>
                <a:latin typeface="Arial" pitchFamily="34" charset="0"/>
                <a:cs typeface="Arial" pitchFamily="34" charset="0"/>
              </a:endParaRPr>
            </a:p>
          </p:txBody>
        </p:sp>
        <p:sp>
          <p:nvSpPr>
            <p:cNvPr id="451" name="Freeform 405"/>
            <p:cNvSpPr>
              <a:spLocks/>
            </p:cNvSpPr>
            <p:nvPr/>
          </p:nvSpPr>
          <p:spPr bwMode="auto">
            <a:xfrm>
              <a:off x="2981325" y="2828925"/>
              <a:ext cx="647700" cy="361950"/>
            </a:xfrm>
            <a:custGeom>
              <a:avLst/>
              <a:gdLst>
                <a:gd name="T0" fmla="*/ 2147483647 w 81"/>
                <a:gd name="T1" fmla="*/ 2147483647 h 385"/>
                <a:gd name="T2" fmla="*/ 2147483647 w 81"/>
                <a:gd name="T3" fmla="*/ 2147483647 h 385"/>
                <a:gd name="T4" fmla="*/ 2147483647 w 81"/>
                <a:gd name="T5" fmla="*/ 2147483647 h 385"/>
                <a:gd name="T6" fmla="*/ 0 w 81"/>
                <a:gd name="T7" fmla="*/ 0 h 385"/>
                <a:gd name="T8" fmla="*/ 0 60000 65536"/>
                <a:gd name="T9" fmla="*/ 0 60000 65536"/>
                <a:gd name="T10" fmla="*/ 0 60000 65536"/>
                <a:gd name="T11" fmla="*/ 0 60000 65536"/>
                <a:gd name="T12" fmla="*/ 0 w 81"/>
                <a:gd name="T13" fmla="*/ 0 h 385"/>
                <a:gd name="T14" fmla="*/ 81 w 81"/>
                <a:gd name="T15" fmla="*/ 385 h 385"/>
              </a:gdLst>
              <a:ahLst/>
              <a:cxnLst>
                <a:cxn ang="T8">
                  <a:pos x="T0" y="T1"/>
                </a:cxn>
                <a:cxn ang="T9">
                  <a:pos x="T2" y="T3"/>
                </a:cxn>
                <a:cxn ang="T10">
                  <a:pos x="T4" y="T5"/>
                </a:cxn>
                <a:cxn ang="T11">
                  <a:pos x="T6" y="T7"/>
                </a:cxn>
              </a:cxnLst>
              <a:rect l="T12" t="T13" r="T14" b="T15"/>
              <a:pathLst>
                <a:path w="81" h="385">
                  <a:moveTo>
                    <a:pt x="80" y="384"/>
                  </a:moveTo>
                  <a:lnTo>
                    <a:pt x="72" y="300"/>
                  </a:lnTo>
                  <a:lnTo>
                    <a:pt x="12" y="252"/>
                  </a:lnTo>
                  <a:lnTo>
                    <a:pt x="0" y="0"/>
                  </a:lnTo>
                </a:path>
              </a:pathLst>
            </a:custGeom>
            <a:noFill/>
            <a:ln w="12700" cap="rnd">
              <a:solidFill>
                <a:srgbClr val="000000"/>
              </a:solidFill>
              <a:prstDash val="dash"/>
              <a:round/>
              <a:headEnd/>
              <a:tailEnd/>
            </a:ln>
          </p:spPr>
          <p:txBody>
            <a:bodyPr/>
            <a:lstStyle/>
            <a:p>
              <a:endParaRPr lang="ko-KR" altLang="en-US" dirty="0"/>
            </a:p>
          </p:txBody>
        </p:sp>
        <p:sp>
          <p:nvSpPr>
            <p:cNvPr id="452" name="Freeform 406"/>
            <p:cNvSpPr>
              <a:spLocks/>
            </p:cNvSpPr>
            <p:nvPr/>
          </p:nvSpPr>
          <p:spPr bwMode="auto">
            <a:xfrm flipV="1">
              <a:off x="3629025" y="3257550"/>
              <a:ext cx="619125" cy="142875"/>
            </a:xfrm>
            <a:custGeom>
              <a:avLst/>
              <a:gdLst>
                <a:gd name="T0" fmla="*/ 0 w 81"/>
                <a:gd name="T1" fmla="*/ 2147483647 h 69"/>
                <a:gd name="T2" fmla="*/ 2147483647 w 81"/>
                <a:gd name="T3" fmla="*/ 0 h 69"/>
                <a:gd name="T4" fmla="*/ 0 60000 65536"/>
                <a:gd name="T5" fmla="*/ 0 60000 65536"/>
                <a:gd name="T6" fmla="*/ 0 w 81"/>
                <a:gd name="T7" fmla="*/ 0 h 69"/>
                <a:gd name="T8" fmla="*/ 81 w 81"/>
                <a:gd name="T9" fmla="*/ 69 h 69"/>
              </a:gdLst>
              <a:ahLst/>
              <a:cxnLst>
                <a:cxn ang="T4">
                  <a:pos x="T0" y="T1"/>
                </a:cxn>
                <a:cxn ang="T5">
                  <a:pos x="T2" y="T3"/>
                </a:cxn>
              </a:cxnLst>
              <a:rect l="T6" t="T7" r="T8" b="T9"/>
              <a:pathLst>
                <a:path w="81" h="69">
                  <a:moveTo>
                    <a:pt x="0" y="68"/>
                  </a:moveTo>
                  <a:lnTo>
                    <a:pt x="80" y="0"/>
                  </a:lnTo>
                </a:path>
              </a:pathLst>
            </a:custGeom>
            <a:noFill/>
            <a:ln w="12700" cap="rnd">
              <a:solidFill>
                <a:srgbClr val="000000"/>
              </a:solidFill>
              <a:prstDash val="dash"/>
              <a:round/>
              <a:headEnd/>
              <a:tailEnd/>
            </a:ln>
          </p:spPr>
          <p:txBody>
            <a:bodyPr/>
            <a:lstStyle/>
            <a:p>
              <a:endParaRPr lang="ko-KR" altLang="en-US" dirty="0"/>
            </a:p>
          </p:txBody>
        </p:sp>
        <p:sp>
          <p:nvSpPr>
            <p:cNvPr id="453" name="Freeform 407"/>
            <p:cNvSpPr>
              <a:spLocks/>
            </p:cNvSpPr>
            <p:nvPr/>
          </p:nvSpPr>
          <p:spPr bwMode="auto">
            <a:xfrm>
              <a:off x="5038725" y="5143500"/>
              <a:ext cx="1724025" cy="561975"/>
            </a:xfrm>
            <a:custGeom>
              <a:avLst/>
              <a:gdLst>
                <a:gd name="T0" fmla="*/ 0 w 1087"/>
                <a:gd name="T1" fmla="*/ 2147483647 h 353"/>
                <a:gd name="T2" fmla="*/ 2147483647 w 1087"/>
                <a:gd name="T3" fmla="*/ 2147483647 h 353"/>
                <a:gd name="T4" fmla="*/ 2147483647 w 1087"/>
                <a:gd name="T5" fmla="*/ 2147483647 h 353"/>
                <a:gd name="T6" fmla="*/ 2147483647 w 1087"/>
                <a:gd name="T7" fmla="*/ 2147483647 h 353"/>
                <a:gd name="T8" fmla="*/ 2147483647 w 1087"/>
                <a:gd name="T9" fmla="*/ 2147483647 h 353"/>
                <a:gd name="T10" fmla="*/ 2147483647 w 1087"/>
                <a:gd name="T11" fmla="*/ 0 h 353"/>
                <a:gd name="T12" fmla="*/ 2147483647 w 1087"/>
                <a:gd name="T13" fmla="*/ 2147483647 h 353"/>
                <a:gd name="T14" fmla="*/ 0 60000 65536"/>
                <a:gd name="T15" fmla="*/ 0 60000 65536"/>
                <a:gd name="T16" fmla="*/ 0 60000 65536"/>
                <a:gd name="T17" fmla="*/ 0 60000 65536"/>
                <a:gd name="T18" fmla="*/ 0 60000 65536"/>
                <a:gd name="T19" fmla="*/ 0 60000 65536"/>
                <a:gd name="T20" fmla="*/ 0 60000 65536"/>
                <a:gd name="T21" fmla="*/ 0 w 1087"/>
                <a:gd name="T22" fmla="*/ 0 h 353"/>
                <a:gd name="T23" fmla="*/ 1087 w 1087"/>
                <a:gd name="T24" fmla="*/ 353 h 3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7" h="353">
                  <a:moveTo>
                    <a:pt x="0" y="353"/>
                  </a:moveTo>
                  <a:lnTo>
                    <a:pt x="171" y="236"/>
                  </a:lnTo>
                  <a:lnTo>
                    <a:pt x="367" y="216"/>
                  </a:lnTo>
                  <a:lnTo>
                    <a:pt x="435" y="144"/>
                  </a:lnTo>
                  <a:lnTo>
                    <a:pt x="667" y="52"/>
                  </a:lnTo>
                  <a:lnTo>
                    <a:pt x="907" y="0"/>
                  </a:lnTo>
                  <a:lnTo>
                    <a:pt x="1087" y="48"/>
                  </a:lnTo>
                </a:path>
              </a:pathLst>
            </a:custGeom>
            <a:noFill/>
            <a:ln w="12700" cap="rnd">
              <a:solidFill>
                <a:srgbClr val="000000"/>
              </a:solidFill>
              <a:prstDash val="dash"/>
              <a:round/>
              <a:headEnd/>
              <a:tailEnd/>
            </a:ln>
          </p:spPr>
          <p:txBody>
            <a:bodyPr/>
            <a:lstStyle/>
            <a:p>
              <a:endParaRPr lang="ko-KR" altLang="en-US" dirty="0"/>
            </a:p>
          </p:txBody>
        </p:sp>
        <p:sp>
          <p:nvSpPr>
            <p:cNvPr id="454" name="Freeform 408"/>
            <p:cNvSpPr>
              <a:spLocks/>
            </p:cNvSpPr>
            <p:nvPr/>
          </p:nvSpPr>
          <p:spPr bwMode="auto">
            <a:xfrm>
              <a:off x="4981575" y="5048250"/>
              <a:ext cx="57150" cy="657225"/>
            </a:xfrm>
            <a:custGeom>
              <a:avLst/>
              <a:gdLst>
                <a:gd name="T0" fmla="*/ 2147483647 w 36"/>
                <a:gd name="T1" fmla="*/ 0 h 417"/>
                <a:gd name="T2" fmla="*/ 0 w 36"/>
                <a:gd name="T3" fmla="*/ 2147483647 h 417"/>
                <a:gd name="T4" fmla="*/ 2147483647 w 36"/>
                <a:gd name="T5" fmla="*/ 2147483647 h 417"/>
                <a:gd name="T6" fmla="*/ 0 60000 65536"/>
                <a:gd name="T7" fmla="*/ 0 60000 65536"/>
                <a:gd name="T8" fmla="*/ 0 60000 65536"/>
                <a:gd name="T9" fmla="*/ 0 w 36"/>
                <a:gd name="T10" fmla="*/ 0 h 417"/>
                <a:gd name="T11" fmla="*/ 36 w 36"/>
                <a:gd name="T12" fmla="*/ 417 h 417"/>
              </a:gdLst>
              <a:ahLst/>
              <a:cxnLst>
                <a:cxn ang="T6">
                  <a:pos x="T0" y="T1"/>
                </a:cxn>
                <a:cxn ang="T7">
                  <a:pos x="T2" y="T3"/>
                </a:cxn>
                <a:cxn ang="T8">
                  <a:pos x="T4" y="T5"/>
                </a:cxn>
              </a:cxnLst>
              <a:rect l="T9" t="T10" r="T11" b="T12"/>
              <a:pathLst>
                <a:path w="36" h="417">
                  <a:moveTo>
                    <a:pt x="24" y="0"/>
                  </a:moveTo>
                  <a:lnTo>
                    <a:pt x="0" y="348"/>
                  </a:lnTo>
                  <a:lnTo>
                    <a:pt x="36" y="417"/>
                  </a:lnTo>
                </a:path>
              </a:pathLst>
            </a:custGeom>
            <a:noFill/>
            <a:ln w="12700" cap="rnd">
              <a:solidFill>
                <a:srgbClr val="000000"/>
              </a:solidFill>
              <a:prstDash val="dash"/>
              <a:round/>
              <a:headEnd/>
              <a:tailEnd/>
            </a:ln>
          </p:spPr>
          <p:txBody>
            <a:bodyPr/>
            <a:lstStyle/>
            <a:p>
              <a:endParaRPr lang="ko-KR" altLang="en-US" dirty="0"/>
            </a:p>
          </p:txBody>
        </p:sp>
        <p:sp>
          <p:nvSpPr>
            <p:cNvPr id="455" name="Rectangle 409"/>
            <p:cNvSpPr>
              <a:spLocks noChangeArrowheads="1"/>
            </p:cNvSpPr>
            <p:nvPr/>
          </p:nvSpPr>
          <p:spPr bwMode="auto">
            <a:xfrm>
              <a:off x="4972050" y="5638800"/>
              <a:ext cx="771525" cy="20955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aboadze</a:t>
              </a:r>
            </a:p>
            <a:p>
              <a:endParaRPr kumimoji="0" lang="en-US" altLang="ko-KR" sz="800" dirty="0">
                <a:solidFill>
                  <a:srgbClr val="000000"/>
                </a:solidFill>
                <a:latin typeface="Arial" pitchFamily="34" charset="0"/>
                <a:cs typeface="Arial" pitchFamily="34" charset="0"/>
              </a:endParaRPr>
            </a:p>
          </p:txBody>
        </p:sp>
        <p:sp>
          <p:nvSpPr>
            <p:cNvPr id="456" name="Rectangle 410"/>
            <p:cNvSpPr>
              <a:spLocks noChangeArrowheads="1"/>
            </p:cNvSpPr>
            <p:nvPr/>
          </p:nvSpPr>
          <p:spPr bwMode="auto">
            <a:xfrm>
              <a:off x="2947869" y="2711860"/>
              <a:ext cx="1095375" cy="20955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Wulessedougou</a:t>
              </a:r>
            </a:p>
            <a:p>
              <a:endParaRPr kumimoji="0" lang="en-US" altLang="ko-KR" sz="800" dirty="0">
                <a:solidFill>
                  <a:srgbClr val="000000"/>
                </a:solidFill>
                <a:latin typeface="Arial" pitchFamily="34" charset="0"/>
                <a:cs typeface="Arial" pitchFamily="34" charset="0"/>
              </a:endParaRPr>
            </a:p>
          </p:txBody>
        </p:sp>
        <p:sp>
          <p:nvSpPr>
            <p:cNvPr id="457" name="Rectangle 411"/>
            <p:cNvSpPr>
              <a:spLocks noChangeArrowheads="1"/>
            </p:cNvSpPr>
            <p:nvPr/>
          </p:nvSpPr>
          <p:spPr bwMode="auto">
            <a:xfrm>
              <a:off x="1591093" y="5162123"/>
              <a:ext cx="809829" cy="293427"/>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bushanan</a:t>
              </a:r>
            </a:p>
            <a:p>
              <a:endParaRPr kumimoji="0" lang="en-US" altLang="ko-KR" sz="800" dirty="0">
                <a:solidFill>
                  <a:srgbClr val="000000"/>
                </a:solidFill>
                <a:latin typeface="Arial" pitchFamily="34" charset="0"/>
                <a:cs typeface="Arial" pitchFamily="34" charset="0"/>
              </a:endParaRPr>
            </a:p>
          </p:txBody>
        </p:sp>
        <p:sp>
          <p:nvSpPr>
            <p:cNvPr id="458" name="Freeform 412"/>
            <p:cNvSpPr>
              <a:spLocks/>
            </p:cNvSpPr>
            <p:nvPr/>
          </p:nvSpPr>
          <p:spPr bwMode="auto">
            <a:xfrm>
              <a:off x="171450" y="1533525"/>
              <a:ext cx="1924050" cy="3524250"/>
            </a:xfrm>
            <a:custGeom>
              <a:avLst/>
              <a:gdLst>
                <a:gd name="T0" fmla="*/ 2147483647 w 1213"/>
                <a:gd name="T1" fmla="*/ 2147483647 h 2219"/>
                <a:gd name="T2" fmla="*/ 2147483647 w 1213"/>
                <a:gd name="T3" fmla="*/ 2147483647 h 2219"/>
                <a:gd name="T4" fmla="*/ 2147483647 w 1213"/>
                <a:gd name="T5" fmla="*/ 2147483647 h 2219"/>
                <a:gd name="T6" fmla="*/ 2147483647 w 1213"/>
                <a:gd name="T7" fmla="*/ 2147483647 h 2219"/>
                <a:gd name="T8" fmla="*/ 2147483647 w 1213"/>
                <a:gd name="T9" fmla="*/ 2147483647 h 2219"/>
                <a:gd name="T10" fmla="*/ 2147483647 w 1213"/>
                <a:gd name="T11" fmla="*/ 2147483647 h 2219"/>
                <a:gd name="T12" fmla="*/ 2147483647 w 1213"/>
                <a:gd name="T13" fmla="*/ 2147483647 h 2219"/>
                <a:gd name="T14" fmla="*/ 2147483647 w 1213"/>
                <a:gd name="T15" fmla="*/ 2147483647 h 2219"/>
                <a:gd name="T16" fmla="*/ 2147483647 w 1213"/>
                <a:gd name="T17" fmla="*/ 2147483647 h 2219"/>
                <a:gd name="T18" fmla="*/ 2147483647 w 1213"/>
                <a:gd name="T19" fmla="*/ 2147483647 h 2219"/>
                <a:gd name="T20" fmla="*/ 2147483647 w 1213"/>
                <a:gd name="T21" fmla="*/ 2147483647 h 2219"/>
                <a:gd name="T22" fmla="*/ 2147483647 w 1213"/>
                <a:gd name="T23" fmla="*/ 2147483647 h 2219"/>
                <a:gd name="T24" fmla="*/ 2147483647 w 1213"/>
                <a:gd name="T25" fmla="*/ 2147483647 h 2219"/>
                <a:gd name="T26" fmla="*/ 2147483647 w 1213"/>
                <a:gd name="T27" fmla="*/ 2147483647 h 2219"/>
                <a:gd name="T28" fmla="*/ 0 w 1213"/>
                <a:gd name="T29" fmla="*/ 0 h 22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3"/>
                <a:gd name="T46" fmla="*/ 0 h 2219"/>
                <a:gd name="T47" fmla="*/ 1213 w 1213"/>
                <a:gd name="T48" fmla="*/ 2219 h 22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3" h="2219">
                  <a:moveTo>
                    <a:pt x="1213" y="2219"/>
                  </a:moveTo>
                  <a:lnTo>
                    <a:pt x="1152" y="2048"/>
                  </a:lnTo>
                  <a:lnTo>
                    <a:pt x="1032" y="1764"/>
                  </a:lnTo>
                  <a:lnTo>
                    <a:pt x="1044" y="1408"/>
                  </a:lnTo>
                  <a:lnTo>
                    <a:pt x="976" y="1404"/>
                  </a:lnTo>
                  <a:lnTo>
                    <a:pt x="824" y="1328"/>
                  </a:lnTo>
                  <a:lnTo>
                    <a:pt x="716" y="1160"/>
                  </a:lnTo>
                  <a:lnTo>
                    <a:pt x="740" y="972"/>
                  </a:lnTo>
                  <a:lnTo>
                    <a:pt x="676" y="736"/>
                  </a:lnTo>
                  <a:lnTo>
                    <a:pt x="736" y="556"/>
                  </a:lnTo>
                  <a:lnTo>
                    <a:pt x="704" y="380"/>
                  </a:lnTo>
                  <a:lnTo>
                    <a:pt x="620" y="260"/>
                  </a:lnTo>
                  <a:lnTo>
                    <a:pt x="576" y="188"/>
                  </a:lnTo>
                  <a:lnTo>
                    <a:pt x="312" y="52"/>
                  </a:lnTo>
                  <a:lnTo>
                    <a:pt x="0" y="0"/>
                  </a:lnTo>
                </a:path>
              </a:pathLst>
            </a:custGeom>
            <a:noFill/>
            <a:ln w="12700" cap="rnd">
              <a:solidFill>
                <a:srgbClr val="000000"/>
              </a:solidFill>
              <a:prstDash val="dash"/>
              <a:round/>
              <a:headEnd/>
              <a:tailEnd/>
            </a:ln>
          </p:spPr>
          <p:txBody>
            <a:bodyPr/>
            <a:lstStyle/>
            <a:p>
              <a:endParaRPr lang="ko-KR" altLang="en-US" dirty="0"/>
            </a:p>
          </p:txBody>
        </p:sp>
        <p:sp>
          <p:nvSpPr>
            <p:cNvPr id="459" name="Freeform 413"/>
            <p:cNvSpPr>
              <a:spLocks/>
            </p:cNvSpPr>
            <p:nvPr/>
          </p:nvSpPr>
          <p:spPr bwMode="auto">
            <a:xfrm>
              <a:off x="1028700" y="3409950"/>
              <a:ext cx="285750" cy="104775"/>
            </a:xfrm>
            <a:custGeom>
              <a:avLst/>
              <a:gdLst>
                <a:gd name="T0" fmla="*/ 0 w 184"/>
                <a:gd name="T1" fmla="*/ 2147483647 h 67"/>
                <a:gd name="T2" fmla="*/ 2147483647 w 184"/>
                <a:gd name="T3" fmla="*/ 2147483647 h 67"/>
                <a:gd name="T4" fmla="*/ 2147483647 w 184"/>
                <a:gd name="T5" fmla="*/ 0 h 67"/>
                <a:gd name="T6" fmla="*/ 0 60000 65536"/>
                <a:gd name="T7" fmla="*/ 0 60000 65536"/>
                <a:gd name="T8" fmla="*/ 0 60000 65536"/>
                <a:gd name="T9" fmla="*/ 0 w 184"/>
                <a:gd name="T10" fmla="*/ 0 h 67"/>
                <a:gd name="T11" fmla="*/ 184 w 184"/>
                <a:gd name="T12" fmla="*/ 67 h 67"/>
              </a:gdLst>
              <a:ahLst/>
              <a:cxnLst>
                <a:cxn ang="T6">
                  <a:pos x="T0" y="T1"/>
                </a:cxn>
                <a:cxn ang="T7">
                  <a:pos x="T2" y="T3"/>
                </a:cxn>
                <a:cxn ang="T8">
                  <a:pos x="T4" y="T5"/>
                </a:cxn>
              </a:cxnLst>
              <a:rect l="T9" t="T10" r="T11" b="T12"/>
              <a:pathLst>
                <a:path w="184" h="67">
                  <a:moveTo>
                    <a:pt x="0" y="67"/>
                  </a:moveTo>
                  <a:lnTo>
                    <a:pt x="137" y="66"/>
                  </a:lnTo>
                  <a:lnTo>
                    <a:pt x="184" y="0"/>
                  </a:lnTo>
                </a:path>
              </a:pathLst>
            </a:custGeom>
            <a:noFill/>
            <a:ln w="12700" cap="rnd">
              <a:solidFill>
                <a:srgbClr val="919191"/>
              </a:solidFill>
              <a:round/>
              <a:headEnd/>
              <a:tailEnd/>
            </a:ln>
          </p:spPr>
          <p:txBody>
            <a:bodyPr/>
            <a:lstStyle/>
            <a:p>
              <a:endParaRPr lang="ko-KR" altLang="en-US" dirty="0"/>
            </a:p>
          </p:txBody>
        </p:sp>
        <p:sp>
          <p:nvSpPr>
            <p:cNvPr id="460" name="Oval 414"/>
            <p:cNvSpPr>
              <a:spLocks noChangeArrowheads="1"/>
            </p:cNvSpPr>
            <p:nvPr/>
          </p:nvSpPr>
          <p:spPr bwMode="auto">
            <a:xfrm>
              <a:off x="542925" y="1562100"/>
              <a:ext cx="38100" cy="57150"/>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461" name="Oval 415"/>
            <p:cNvSpPr>
              <a:spLocks noChangeArrowheads="1"/>
            </p:cNvSpPr>
            <p:nvPr/>
          </p:nvSpPr>
          <p:spPr bwMode="auto">
            <a:xfrm>
              <a:off x="1181100" y="3190875"/>
              <a:ext cx="38100" cy="4762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462" name="Oval 416"/>
            <p:cNvSpPr>
              <a:spLocks noChangeArrowheads="1"/>
            </p:cNvSpPr>
            <p:nvPr/>
          </p:nvSpPr>
          <p:spPr bwMode="auto">
            <a:xfrm>
              <a:off x="1323975" y="3362325"/>
              <a:ext cx="38100" cy="57150"/>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463" name="Oval 417"/>
            <p:cNvSpPr>
              <a:spLocks noChangeArrowheads="1"/>
            </p:cNvSpPr>
            <p:nvPr/>
          </p:nvSpPr>
          <p:spPr bwMode="auto">
            <a:xfrm>
              <a:off x="1209675" y="3476625"/>
              <a:ext cx="38100" cy="4762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464" name="Freeform 418"/>
            <p:cNvSpPr>
              <a:spLocks/>
            </p:cNvSpPr>
            <p:nvPr/>
          </p:nvSpPr>
          <p:spPr bwMode="auto">
            <a:xfrm>
              <a:off x="2190750" y="4629150"/>
              <a:ext cx="590550" cy="466725"/>
            </a:xfrm>
            <a:custGeom>
              <a:avLst/>
              <a:gdLst>
                <a:gd name="T0" fmla="*/ 2147483647 w 374"/>
                <a:gd name="T1" fmla="*/ 0 h 293"/>
                <a:gd name="T2" fmla="*/ 2147483647 w 374"/>
                <a:gd name="T3" fmla="*/ 2147483647 h 293"/>
                <a:gd name="T4" fmla="*/ 0 w 374"/>
                <a:gd name="T5" fmla="*/ 2147483647 h 293"/>
                <a:gd name="T6" fmla="*/ 0 60000 65536"/>
                <a:gd name="T7" fmla="*/ 0 60000 65536"/>
                <a:gd name="T8" fmla="*/ 0 60000 65536"/>
                <a:gd name="T9" fmla="*/ 0 w 374"/>
                <a:gd name="T10" fmla="*/ 0 h 293"/>
                <a:gd name="T11" fmla="*/ 374 w 374"/>
                <a:gd name="T12" fmla="*/ 293 h 293"/>
              </a:gdLst>
              <a:ahLst/>
              <a:cxnLst>
                <a:cxn ang="T6">
                  <a:pos x="T0" y="T1"/>
                </a:cxn>
                <a:cxn ang="T7">
                  <a:pos x="T2" y="T3"/>
                </a:cxn>
                <a:cxn ang="T8">
                  <a:pos x="T4" y="T5"/>
                </a:cxn>
              </a:cxnLst>
              <a:rect l="T9" t="T10" r="T11" b="T12"/>
              <a:pathLst>
                <a:path w="374" h="293">
                  <a:moveTo>
                    <a:pt x="374" y="0"/>
                  </a:moveTo>
                  <a:lnTo>
                    <a:pt x="278" y="12"/>
                  </a:lnTo>
                  <a:lnTo>
                    <a:pt x="0" y="293"/>
                  </a:lnTo>
                </a:path>
              </a:pathLst>
            </a:custGeom>
            <a:noFill/>
            <a:ln w="12700" cap="rnd">
              <a:solidFill>
                <a:srgbClr val="000000"/>
              </a:solidFill>
              <a:prstDash val="dash"/>
              <a:round/>
              <a:headEnd/>
              <a:tailEnd/>
            </a:ln>
          </p:spPr>
          <p:txBody>
            <a:bodyPr/>
            <a:lstStyle/>
            <a:p>
              <a:endParaRPr lang="ko-KR" altLang="en-US" dirty="0"/>
            </a:p>
          </p:txBody>
        </p:sp>
        <p:sp>
          <p:nvSpPr>
            <p:cNvPr id="465" name="Freeform 419"/>
            <p:cNvSpPr>
              <a:spLocks/>
            </p:cNvSpPr>
            <p:nvPr/>
          </p:nvSpPr>
          <p:spPr bwMode="auto">
            <a:xfrm>
              <a:off x="1009650" y="3333750"/>
              <a:ext cx="104775" cy="142875"/>
            </a:xfrm>
            <a:custGeom>
              <a:avLst/>
              <a:gdLst>
                <a:gd name="T0" fmla="*/ 2147483647 w 66"/>
                <a:gd name="T1" fmla="*/ 0 h 89"/>
                <a:gd name="T2" fmla="*/ 2147483647 w 66"/>
                <a:gd name="T3" fmla="*/ 2147483647 h 89"/>
                <a:gd name="T4" fmla="*/ 0 w 66"/>
                <a:gd name="T5" fmla="*/ 2147483647 h 89"/>
                <a:gd name="T6" fmla="*/ 0 60000 65536"/>
                <a:gd name="T7" fmla="*/ 0 60000 65536"/>
                <a:gd name="T8" fmla="*/ 0 60000 65536"/>
                <a:gd name="T9" fmla="*/ 0 w 66"/>
                <a:gd name="T10" fmla="*/ 0 h 89"/>
                <a:gd name="T11" fmla="*/ 66 w 66"/>
                <a:gd name="T12" fmla="*/ 89 h 89"/>
              </a:gdLst>
              <a:ahLst/>
              <a:cxnLst>
                <a:cxn ang="T6">
                  <a:pos x="T0" y="T1"/>
                </a:cxn>
                <a:cxn ang="T7">
                  <a:pos x="T2" y="T3"/>
                </a:cxn>
                <a:cxn ang="T8">
                  <a:pos x="T4" y="T5"/>
                </a:cxn>
              </a:cxnLst>
              <a:rect l="T9" t="T10" r="T11" b="T12"/>
              <a:pathLst>
                <a:path w="66" h="89">
                  <a:moveTo>
                    <a:pt x="66" y="0"/>
                  </a:moveTo>
                  <a:lnTo>
                    <a:pt x="53" y="59"/>
                  </a:lnTo>
                  <a:lnTo>
                    <a:pt x="0" y="89"/>
                  </a:lnTo>
                </a:path>
              </a:pathLst>
            </a:custGeom>
            <a:noFill/>
            <a:ln w="12700" cap="rnd">
              <a:solidFill>
                <a:srgbClr val="000000"/>
              </a:solidFill>
              <a:prstDash val="dash"/>
              <a:round/>
              <a:headEnd/>
              <a:tailEnd/>
            </a:ln>
          </p:spPr>
          <p:txBody>
            <a:bodyPr/>
            <a:lstStyle/>
            <a:p>
              <a:endParaRPr lang="ko-KR" altLang="en-US" dirty="0"/>
            </a:p>
          </p:txBody>
        </p:sp>
        <p:sp>
          <p:nvSpPr>
            <p:cNvPr id="466" name="Freeform 420"/>
            <p:cNvSpPr>
              <a:spLocks/>
            </p:cNvSpPr>
            <p:nvPr/>
          </p:nvSpPr>
          <p:spPr bwMode="auto">
            <a:xfrm>
              <a:off x="2609850" y="3400425"/>
              <a:ext cx="95250" cy="1171575"/>
            </a:xfrm>
            <a:custGeom>
              <a:avLst/>
              <a:gdLst>
                <a:gd name="T0" fmla="*/ 0 w 105"/>
                <a:gd name="T1" fmla="*/ 0 h 726"/>
                <a:gd name="T2" fmla="*/ 2147483647 w 105"/>
                <a:gd name="T3" fmla="*/ 2147483647 h 726"/>
                <a:gd name="T4" fmla="*/ 2147483647 w 105"/>
                <a:gd name="T5" fmla="*/ 2147483647 h 726"/>
                <a:gd name="T6" fmla="*/ 2147483647 w 105"/>
                <a:gd name="T7" fmla="*/ 2147483647 h 726"/>
                <a:gd name="T8" fmla="*/ 2147483647 w 105"/>
                <a:gd name="T9" fmla="*/ 2147483647 h 726"/>
                <a:gd name="T10" fmla="*/ 0 60000 65536"/>
                <a:gd name="T11" fmla="*/ 0 60000 65536"/>
                <a:gd name="T12" fmla="*/ 0 60000 65536"/>
                <a:gd name="T13" fmla="*/ 0 60000 65536"/>
                <a:gd name="T14" fmla="*/ 0 60000 65536"/>
                <a:gd name="T15" fmla="*/ 0 w 105"/>
                <a:gd name="T16" fmla="*/ 0 h 726"/>
                <a:gd name="T17" fmla="*/ 105 w 105"/>
                <a:gd name="T18" fmla="*/ 726 h 726"/>
              </a:gdLst>
              <a:ahLst/>
              <a:cxnLst>
                <a:cxn ang="T10">
                  <a:pos x="T0" y="T1"/>
                </a:cxn>
                <a:cxn ang="T11">
                  <a:pos x="T2" y="T3"/>
                </a:cxn>
                <a:cxn ang="T12">
                  <a:pos x="T4" y="T5"/>
                </a:cxn>
                <a:cxn ang="T13">
                  <a:pos x="T6" y="T7"/>
                </a:cxn>
                <a:cxn ang="T14">
                  <a:pos x="T8" y="T9"/>
                </a:cxn>
              </a:cxnLst>
              <a:rect l="T15" t="T16" r="T17" b="T18"/>
              <a:pathLst>
                <a:path w="105" h="726">
                  <a:moveTo>
                    <a:pt x="0" y="0"/>
                  </a:moveTo>
                  <a:lnTo>
                    <a:pt x="105" y="387"/>
                  </a:lnTo>
                  <a:lnTo>
                    <a:pt x="25" y="499"/>
                  </a:lnTo>
                  <a:lnTo>
                    <a:pt x="101" y="627"/>
                  </a:lnTo>
                  <a:lnTo>
                    <a:pt x="47" y="726"/>
                  </a:lnTo>
                </a:path>
              </a:pathLst>
            </a:custGeom>
            <a:noFill/>
            <a:ln w="12700" cap="rnd">
              <a:solidFill>
                <a:srgbClr val="000000"/>
              </a:solidFill>
              <a:prstDash val="dash"/>
              <a:round/>
              <a:headEnd/>
              <a:tailEnd/>
            </a:ln>
          </p:spPr>
          <p:txBody>
            <a:bodyPr/>
            <a:lstStyle/>
            <a:p>
              <a:endParaRPr lang="ko-KR" altLang="en-US" dirty="0"/>
            </a:p>
          </p:txBody>
        </p:sp>
        <p:sp>
          <p:nvSpPr>
            <p:cNvPr id="467" name="Freeform 421"/>
            <p:cNvSpPr>
              <a:spLocks/>
            </p:cNvSpPr>
            <p:nvPr/>
          </p:nvSpPr>
          <p:spPr bwMode="auto">
            <a:xfrm>
              <a:off x="2562225" y="2828925"/>
              <a:ext cx="361950" cy="581025"/>
            </a:xfrm>
            <a:custGeom>
              <a:avLst/>
              <a:gdLst>
                <a:gd name="T0" fmla="*/ 2147483647 w 243"/>
                <a:gd name="T1" fmla="*/ 0 h 396"/>
                <a:gd name="T2" fmla="*/ 0 w 243"/>
                <a:gd name="T3" fmla="*/ 2147483647 h 396"/>
                <a:gd name="T4" fmla="*/ 2147483647 w 243"/>
                <a:gd name="T5" fmla="*/ 2147483647 h 396"/>
                <a:gd name="T6" fmla="*/ 2147483647 w 243"/>
                <a:gd name="T7" fmla="*/ 2147483647 h 396"/>
                <a:gd name="T8" fmla="*/ 0 60000 65536"/>
                <a:gd name="T9" fmla="*/ 0 60000 65536"/>
                <a:gd name="T10" fmla="*/ 0 60000 65536"/>
                <a:gd name="T11" fmla="*/ 0 60000 65536"/>
                <a:gd name="T12" fmla="*/ 0 w 243"/>
                <a:gd name="T13" fmla="*/ 0 h 396"/>
                <a:gd name="T14" fmla="*/ 243 w 243"/>
                <a:gd name="T15" fmla="*/ 396 h 396"/>
              </a:gdLst>
              <a:ahLst/>
              <a:cxnLst>
                <a:cxn ang="T8">
                  <a:pos x="T0" y="T1"/>
                </a:cxn>
                <a:cxn ang="T9">
                  <a:pos x="T2" y="T3"/>
                </a:cxn>
                <a:cxn ang="T10">
                  <a:pos x="T4" y="T5"/>
                </a:cxn>
                <a:cxn ang="T11">
                  <a:pos x="T6" y="T7"/>
                </a:cxn>
              </a:cxnLst>
              <a:rect l="T12" t="T13" r="T14" b="T15"/>
              <a:pathLst>
                <a:path w="243" h="396">
                  <a:moveTo>
                    <a:pt x="243" y="0"/>
                  </a:moveTo>
                  <a:lnTo>
                    <a:pt x="0" y="203"/>
                  </a:lnTo>
                  <a:lnTo>
                    <a:pt x="20" y="340"/>
                  </a:lnTo>
                  <a:lnTo>
                    <a:pt x="43" y="396"/>
                  </a:lnTo>
                </a:path>
              </a:pathLst>
            </a:custGeom>
            <a:noFill/>
            <a:ln w="12700" cap="rnd">
              <a:solidFill>
                <a:srgbClr val="000000"/>
              </a:solidFill>
              <a:prstDash val="dash"/>
              <a:round/>
              <a:headEnd/>
              <a:tailEnd/>
            </a:ln>
          </p:spPr>
          <p:txBody>
            <a:bodyPr/>
            <a:lstStyle/>
            <a:p>
              <a:endParaRPr lang="ko-KR" altLang="en-US" dirty="0"/>
            </a:p>
          </p:txBody>
        </p:sp>
        <p:sp>
          <p:nvSpPr>
            <p:cNvPr id="468" name="Freeform 422"/>
            <p:cNvSpPr>
              <a:spLocks/>
            </p:cNvSpPr>
            <p:nvPr/>
          </p:nvSpPr>
          <p:spPr bwMode="auto">
            <a:xfrm>
              <a:off x="1543050" y="3238500"/>
              <a:ext cx="1057275" cy="161925"/>
            </a:xfrm>
            <a:custGeom>
              <a:avLst/>
              <a:gdLst>
                <a:gd name="T0" fmla="*/ 0 w 672"/>
                <a:gd name="T1" fmla="*/ 2147483647 h 104"/>
                <a:gd name="T2" fmla="*/ 2147483647 w 672"/>
                <a:gd name="T3" fmla="*/ 0 h 104"/>
                <a:gd name="T4" fmla="*/ 2147483647 w 672"/>
                <a:gd name="T5" fmla="*/ 2147483647 h 104"/>
                <a:gd name="T6" fmla="*/ 0 60000 65536"/>
                <a:gd name="T7" fmla="*/ 0 60000 65536"/>
                <a:gd name="T8" fmla="*/ 0 60000 65536"/>
                <a:gd name="T9" fmla="*/ 0 w 672"/>
                <a:gd name="T10" fmla="*/ 0 h 104"/>
                <a:gd name="T11" fmla="*/ 672 w 672"/>
                <a:gd name="T12" fmla="*/ 104 h 104"/>
              </a:gdLst>
              <a:ahLst/>
              <a:cxnLst>
                <a:cxn ang="T6">
                  <a:pos x="T0" y="T1"/>
                </a:cxn>
                <a:cxn ang="T7">
                  <a:pos x="T2" y="T3"/>
                </a:cxn>
                <a:cxn ang="T8">
                  <a:pos x="T4" y="T5"/>
                </a:cxn>
              </a:cxnLst>
              <a:rect l="T9" t="T10" r="T11" b="T12"/>
              <a:pathLst>
                <a:path w="672" h="104">
                  <a:moveTo>
                    <a:pt x="0" y="88"/>
                  </a:moveTo>
                  <a:lnTo>
                    <a:pt x="280" y="0"/>
                  </a:lnTo>
                  <a:lnTo>
                    <a:pt x="672" y="104"/>
                  </a:lnTo>
                </a:path>
              </a:pathLst>
            </a:custGeom>
            <a:noFill/>
            <a:ln w="12700" cap="rnd">
              <a:solidFill>
                <a:srgbClr val="000000"/>
              </a:solidFill>
              <a:prstDash val="dash"/>
              <a:round/>
              <a:headEnd/>
              <a:tailEnd/>
            </a:ln>
          </p:spPr>
          <p:txBody>
            <a:bodyPr/>
            <a:lstStyle/>
            <a:p>
              <a:endParaRPr lang="ko-KR" altLang="en-US" dirty="0"/>
            </a:p>
          </p:txBody>
        </p:sp>
        <p:sp>
          <p:nvSpPr>
            <p:cNvPr id="469" name="Oval 423"/>
            <p:cNvSpPr>
              <a:spLocks noChangeArrowheads="1"/>
            </p:cNvSpPr>
            <p:nvPr/>
          </p:nvSpPr>
          <p:spPr bwMode="auto">
            <a:xfrm>
              <a:off x="1181100" y="3333750"/>
              <a:ext cx="38100" cy="4762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470" name="Oval 424"/>
            <p:cNvSpPr>
              <a:spLocks noChangeArrowheads="1"/>
            </p:cNvSpPr>
            <p:nvPr/>
          </p:nvSpPr>
          <p:spPr bwMode="auto">
            <a:xfrm>
              <a:off x="1543050" y="3352800"/>
              <a:ext cx="38100" cy="4762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471" name="Freeform 425"/>
            <p:cNvSpPr>
              <a:spLocks/>
            </p:cNvSpPr>
            <p:nvPr/>
          </p:nvSpPr>
          <p:spPr bwMode="auto">
            <a:xfrm>
              <a:off x="1343025" y="3381375"/>
              <a:ext cx="200025" cy="47625"/>
            </a:xfrm>
            <a:custGeom>
              <a:avLst/>
              <a:gdLst>
                <a:gd name="T0" fmla="*/ 0 w 128"/>
                <a:gd name="T1" fmla="*/ 0 h 28"/>
                <a:gd name="T2" fmla="*/ 2147483647 w 128"/>
                <a:gd name="T3" fmla="*/ 2147483647 h 28"/>
                <a:gd name="T4" fmla="*/ 2147483647 w 128"/>
                <a:gd name="T5" fmla="*/ 2147483647 h 28"/>
                <a:gd name="T6" fmla="*/ 2147483647 w 128"/>
                <a:gd name="T7" fmla="*/ 2147483647 h 28"/>
                <a:gd name="T8" fmla="*/ 0 60000 65536"/>
                <a:gd name="T9" fmla="*/ 0 60000 65536"/>
                <a:gd name="T10" fmla="*/ 0 60000 65536"/>
                <a:gd name="T11" fmla="*/ 0 60000 65536"/>
                <a:gd name="T12" fmla="*/ 0 w 128"/>
                <a:gd name="T13" fmla="*/ 0 h 28"/>
                <a:gd name="T14" fmla="*/ 128 w 128"/>
                <a:gd name="T15" fmla="*/ 28 h 28"/>
              </a:gdLst>
              <a:ahLst/>
              <a:cxnLst>
                <a:cxn ang="T8">
                  <a:pos x="T0" y="T1"/>
                </a:cxn>
                <a:cxn ang="T9">
                  <a:pos x="T2" y="T3"/>
                </a:cxn>
                <a:cxn ang="T10">
                  <a:pos x="T4" y="T5"/>
                </a:cxn>
                <a:cxn ang="T11">
                  <a:pos x="T6" y="T7"/>
                </a:cxn>
              </a:cxnLst>
              <a:rect l="T12" t="T13" r="T14" b="T15"/>
              <a:pathLst>
                <a:path w="128" h="28">
                  <a:moveTo>
                    <a:pt x="0" y="0"/>
                  </a:moveTo>
                  <a:lnTo>
                    <a:pt x="60" y="12"/>
                  </a:lnTo>
                  <a:lnTo>
                    <a:pt x="88" y="28"/>
                  </a:lnTo>
                  <a:lnTo>
                    <a:pt x="128" y="13"/>
                  </a:lnTo>
                </a:path>
              </a:pathLst>
            </a:custGeom>
            <a:noFill/>
            <a:ln w="12700" cap="rnd">
              <a:solidFill>
                <a:srgbClr val="919191"/>
              </a:solidFill>
              <a:round/>
              <a:headEnd/>
              <a:tailEnd/>
            </a:ln>
          </p:spPr>
          <p:txBody>
            <a:bodyPr/>
            <a:lstStyle/>
            <a:p>
              <a:endParaRPr lang="ko-KR" altLang="en-US" dirty="0"/>
            </a:p>
          </p:txBody>
        </p:sp>
        <p:sp>
          <p:nvSpPr>
            <p:cNvPr id="472" name="Freeform 426"/>
            <p:cNvSpPr>
              <a:spLocks/>
            </p:cNvSpPr>
            <p:nvPr/>
          </p:nvSpPr>
          <p:spPr bwMode="auto">
            <a:xfrm>
              <a:off x="752475" y="2971800"/>
              <a:ext cx="361950" cy="333375"/>
            </a:xfrm>
            <a:custGeom>
              <a:avLst/>
              <a:gdLst>
                <a:gd name="T0" fmla="*/ 0 w 227"/>
                <a:gd name="T1" fmla="*/ 0 h 207"/>
                <a:gd name="T2" fmla="*/ 2147483647 w 227"/>
                <a:gd name="T3" fmla="*/ 2147483647 h 207"/>
                <a:gd name="T4" fmla="*/ 2147483647 w 227"/>
                <a:gd name="T5" fmla="*/ 2147483647 h 207"/>
                <a:gd name="T6" fmla="*/ 2147483647 w 227"/>
                <a:gd name="T7" fmla="*/ 2147483647 h 207"/>
                <a:gd name="T8" fmla="*/ 0 60000 65536"/>
                <a:gd name="T9" fmla="*/ 0 60000 65536"/>
                <a:gd name="T10" fmla="*/ 0 60000 65536"/>
                <a:gd name="T11" fmla="*/ 0 60000 65536"/>
                <a:gd name="T12" fmla="*/ 0 w 227"/>
                <a:gd name="T13" fmla="*/ 0 h 207"/>
                <a:gd name="T14" fmla="*/ 227 w 227"/>
                <a:gd name="T15" fmla="*/ 207 h 207"/>
              </a:gdLst>
              <a:ahLst/>
              <a:cxnLst>
                <a:cxn ang="T8">
                  <a:pos x="T0" y="T1"/>
                </a:cxn>
                <a:cxn ang="T9">
                  <a:pos x="T2" y="T3"/>
                </a:cxn>
                <a:cxn ang="T10">
                  <a:pos x="T4" y="T5"/>
                </a:cxn>
                <a:cxn ang="T11">
                  <a:pos x="T6" y="T7"/>
                </a:cxn>
              </a:cxnLst>
              <a:rect l="T12" t="T13" r="T14" b="T15"/>
              <a:pathLst>
                <a:path w="227" h="207">
                  <a:moveTo>
                    <a:pt x="0" y="0"/>
                  </a:moveTo>
                  <a:lnTo>
                    <a:pt x="39" y="80"/>
                  </a:lnTo>
                  <a:lnTo>
                    <a:pt x="123" y="196"/>
                  </a:lnTo>
                  <a:lnTo>
                    <a:pt x="227" y="207"/>
                  </a:lnTo>
                </a:path>
              </a:pathLst>
            </a:custGeom>
            <a:noFill/>
            <a:ln w="12700" cap="rnd">
              <a:solidFill>
                <a:srgbClr val="000000"/>
              </a:solidFill>
              <a:prstDash val="dash"/>
              <a:round/>
              <a:headEnd/>
              <a:tailEnd/>
            </a:ln>
          </p:spPr>
          <p:txBody>
            <a:bodyPr/>
            <a:lstStyle/>
            <a:p>
              <a:endParaRPr lang="ko-KR" altLang="en-US" dirty="0"/>
            </a:p>
          </p:txBody>
        </p:sp>
        <p:sp>
          <p:nvSpPr>
            <p:cNvPr id="473" name="Freeform 427"/>
            <p:cNvSpPr>
              <a:spLocks/>
            </p:cNvSpPr>
            <p:nvPr/>
          </p:nvSpPr>
          <p:spPr bwMode="auto">
            <a:xfrm>
              <a:off x="533400" y="2543175"/>
              <a:ext cx="838200" cy="857250"/>
            </a:xfrm>
            <a:custGeom>
              <a:avLst/>
              <a:gdLst>
                <a:gd name="T0" fmla="*/ 0 w 528"/>
                <a:gd name="T1" fmla="*/ 0 h 544"/>
                <a:gd name="T2" fmla="*/ 2147483647 w 528"/>
                <a:gd name="T3" fmla="*/ 2147483647 h 544"/>
                <a:gd name="T4" fmla="*/ 2147483647 w 528"/>
                <a:gd name="T5" fmla="*/ 2147483647 h 544"/>
                <a:gd name="T6" fmla="*/ 2147483647 w 528"/>
                <a:gd name="T7" fmla="*/ 2147483647 h 544"/>
                <a:gd name="T8" fmla="*/ 2147483647 w 528"/>
                <a:gd name="T9" fmla="*/ 2147483647 h 544"/>
                <a:gd name="T10" fmla="*/ 2147483647 w 528"/>
                <a:gd name="T11" fmla="*/ 2147483647 h 544"/>
                <a:gd name="T12" fmla="*/ 2147483647 w 528"/>
                <a:gd name="T13" fmla="*/ 2147483647 h 544"/>
                <a:gd name="T14" fmla="*/ 2147483647 w 528"/>
                <a:gd name="T15" fmla="*/ 2147483647 h 544"/>
                <a:gd name="T16" fmla="*/ 0 60000 65536"/>
                <a:gd name="T17" fmla="*/ 0 60000 65536"/>
                <a:gd name="T18" fmla="*/ 0 60000 65536"/>
                <a:gd name="T19" fmla="*/ 0 60000 65536"/>
                <a:gd name="T20" fmla="*/ 0 60000 65536"/>
                <a:gd name="T21" fmla="*/ 0 60000 65536"/>
                <a:gd name="T22" fmla="*/ 0 60000 65536"/>
                <a:gd name="T23" fmla="*/ 0 60000 65536"/>
                <a:gd name="T24" fmla="*/ 0 w 528"/>
                <a:gd name="T25" fmla="*/ 0 h 544"/>
                <a:gd name="T26" fmla="*/ 528 w 528"/>
                <a:gd name="T27" fmla="*/ 544 h 5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8" h="544">
                  <a:moveTo>
                    <a:pt x="0" y="0"/>
                  </a:moveTo>
                  <a:lnTo>
                    <a:pt x="56" y="20"/>
                  </a:lnTo>
                  <a:lnTo>
                    <a:pt x="104" y="112"/>
                  </a:lnTo>
                  <a:lnTo>
                    <a:pt x="124" y="120"/>
                  </a:lnTo>
                  <a:lnTo>
                    <a:pt x="164" y="276"/>
                  </a:lnTo>
                  <a:lnTo>
                    <a:pt x="364" y="496"/>
                  </a:lnTo>
                  <a:lnTo>
                    <a:pt x="488" y="476"/>
                  </a:lnTo>
                  <a:lnTo>
                    <a:pt x="528" y="544"/>
                  </a:lnTo>
                </a:path>
              </a:pathLst>
            </a:custGeom>
            <a:noFill/>
            <a:ln w="12700" cap="rnd">
              <a:solidFill>
                <a:srgbClr val="000000"/>
              </a:solidFill>
              <a:prstDash val="dash"/>
              <a:round/>
              <a:headEnd/>
              <a:tailEnd/>
            </a:ln>
          </p:spPr>
          <p:txBody>
            <a:bodyPr/>
            <a:lstStyle/>
            <a:p>
              <a:endParaRPr lang="ko-KR" altLang="en-US" dirty="0"/>
            </a:p>
          </p:txBody>
        </p:sp>
        <p:sp>
          <p:nvSpPr>
            <p:cNvPr id="474" name="Freeform 428"/>
            <p:cNvSpPr>
              <a:spLocks/>
            </p:cNvSpPr>
            <p:nvPr/>
          </p:nvSpPr>
          <p:spPr bwMode="auto">
            <a:xfrm>
              <a:off x="790575" y="2847975"/>
              <a:ext cx="247650" cy="95250"/>
            </a:xfrm>
            <a:custGeom>
              <a:avLst/>
              <a:gdLst>
                <a:gd name="T0" fmla="*/ 0 w 160"/>
                <a:gd name="T1" fmla="*/ 2147483647 h 60"/>
                <a:gd name="T2" fmla="*/ 2147483647 w 160"/>
                <a:gd name="T3" fmla="*/ 0 h 60"/>
                <a:gd name="T4" fmla="*/ 0 60000 65536"/>
                <a:gd name="T5" fmla="*/ 0 60000 65536"/>
                <a:gd name="T6" fmla="*/ 0 w 160"/>
                <a:gd name="T7" fmla="*/ 0 h 60"/>
                <a:gd name="T8" fmla="*/ 160 w 160"/>
                <a:gd name="T9" fmla="*/ 60 h 60"/>
              </a:gdLst>
              <a:ahLst/>
              <a:cxnLst>
                <a:cxn ang="T4">
                  <a:pos x="T0" y="T1"/>
                </a:cxn>
                <a:cxn ang="T5">
                  <a:pos x="T2" y="T3"/>
                </a:cxn>
              </a:cxnLst>
              <a:rect l="T6" t="T7" r="T8" b="T9"/>
              <a:pathLst>
                <a:path w="160" h="60">
                  <a:moveTo>
                    <a:pt x="0" y="60"/>
                  </a:moveTo>
                  <a:lnTo>
                    <a:pt x="160" y="0"/>
                  </a:lnTo>
                </a:path>
              </a:pathLst>
            </a:custGeom>
            <a:noFill/>
            <a:ln w="12700" cap="rnd">
              <a:solidFill>
                <a:srgbClr val="000000"/>
              </a:solidFill>
              <a:prstDash val="dash"/>
              <a:round/>
              <a:headEnd/>
              <a:tailEnd/>
            </a:ln>
          </p:spPr>
          <p:txBody>
            <a:bodyPr/>
            <a:lstStyle/>
            <a:p>
              <a:endParaRPr lang="ko-KR" altLang="en-US" dirty="0"/>
            </a:p>
          </p:txBody>
        </p:sp>
        <p:sp>
          <p:nvSpPr>
            <p:cNvPr id="475" name="Freeform 429"/>
            <p:cNvSpPr>
              <a:spLocks/>
            </p:cNvSpPr>
            <p:nvPr/>
          </p:nvSpPr>
          <p:spPr bwMode="auto">
            <a:xfrm>
              <a:off x="1200150" y="3209925"/>
              <a:ext cx="152400" cy="295275"/>
            </a:xfrm>
            <a:custGeom>
              <a:avLst/>
              <a:gdLst>
                <a:gd name="T0" fmla="*/ 2147483647 w 96"/>
                <a:gd name="T1" fmla="*/ 2147483647 h 186"/>
                <a:gd name="T2" fmla="*/ 0 w 96"/>
                <a:gd name="T3" fmla="*/ 2147483647 h 186"/>
                <a:gd name="T4" fmla="*/ 2147483647 w 96"/>
                <a:gd name="T5" fmla="*/ 0 h 186"/>
                <a:gd name="T6" fmla="*/ 2147483647 w 96"/>
                <a:gd name="T7" fmla="*/ 2147483647 h 186"/>
                <a:gd name="T8" fmla="*/ 2147483647 w 96"/>
                <a:gd name="T9" fmla="*/ 2147483647 h 186"/>
                <a:gd name="T10" fmla="*/ 0 60000 65536"/>
                <a:gd name="T11" fmla="*/ 0 60000 65536"/>
                <a:gd name="T12" fmla="*/ 0 60000 65536"/>
                <a:gd name="T13" fmla="*/ 0 60000 65536"/>
                <a:gd name="T14" fmla="*/ 0 60000 65536"/>
                <a:gd name="T15" fmla="*/ 0 w 96"/>
                <a:gd name="T16" fmla="*/ 0 h 186"/>
                <a:gd name="T17" fmla="*/ 96 w 96"/>
                <a:gd name="T18" fmla="*/ 186 h 186"/>
              </a:gdLst>
              <a:ahLst/>
              <a:cxnLst>
                <a:cxn ang="T10">
                  <a:pos x="T0" y="T1"/>
                </a:cxn>
                <a:cxn ang="T11">
                  <a:pos x="T2" y="T3"/>
                </a:cxn>
                <a:cxn ang="T12">
                  <a:pos x="T4" y="T5"/>
                </a:cxn>
                <a:cxn ang="T13">
                  <a:pos x="T6" y="T7"/>
                </a:cxn>
                <a:cxn ang="T14">
                  <a:pos x="T8" y="T9"/>
                </a:cxn>
              </a:cxnLst>
              <a:rect l="T15" t="T16" r="T17" b="T18"/>
              <a:pathLst>
                <a:path w="96" h="186">
                  <a:moveTo>
                    <a:pt x="20" y="186"/>
                  </a:moveTo>
                  <a:lnTo>
                    <a:pt x="0" y="90"/>
                  </a:lnTo>
                  <a:lnTo>
                    <a:pt x="8" y="0"/>
                  </a:lnTo>
                  <a:lnTo>
                    <a:pt x="38" y="78"/>
                  </a:lnTo>
                  <a:lnTo>
                    <a:pt x="96" y="114"/>
                  </a:lnTo>
                </a:path>
              </a:pathLst>
            </a:custGeom>
            <a:noFill/>
            <a:ln w="12700" cap="rnd">
              <a:solidFill>
                <a:srgbClr val="919191"/>
              </a:solidFill>
              <a:round/>
              <a:headEnd/>
              <a:tailEnd/>
            </a:ln>
          </p:spPr>
          <p:txBody>
            <a:bodyPr/>
            <a:lstStyle/>
            <a:p>
              <a:endParaRPr lang="ko-KR" altLang="en-US" dirty="0"/>
            </a:p>
          </p:txBody>
        </p:sp>
        <p:sp>
          <p:nvSpPr>
            <p:cNvPr id="476" name="Freeform 430"/>
            <p:cNvSpPr>
              <a:spLocks/>
            </p:cNvSpPr>
            <p:nvPr/>
          </p:nvSpPr>
          <p:spPr bwMode="auto">
            <a:xfrm>
              <a:off x="3105150" y="3905250"/>
              <a:ext cx="657225" cy="266700"/>
            </a:xfrm>
            <a:custGeom>
              <a:avLst/>
              <a:gdLst>
                <a:gd name="T0" fmla="*/ 0 w 415"/>
                <a:gd name="T1" fmla="*/ 2147483647 h 167"/>
                <a:gd name="T2" fmla="*/ 2147483647 w 415"/>
                <a:gd name="T3" fmla="*/ 2147483647 h 167"/>
                <a:gd name="T4" fmla="*/ 2147483647 w 415"/>
                <a:gd name="T5" fmla="*/ 2147483647 h 167"/>
                <a:gd name="T6" fmla="*/ 2147483647 w 415"/>
                <a:gd name="T7" fmla="*/ 0 h 167"/>
                <a:gd name="T8" fmla="*/ 0 60000 65536"/>
                <a:gd name="T9" fmla="*/ 0 60000 65536"/>
                <a:gd name="T10" fmla="*/ 0 60000 65536"/>
                <a:gd name="T11" fmla="*/ 0 60000 65536"/>
                <a:gd name="T12" fmla="*/ 0 w 415"/>
                <a:gd name="T13" fmla="*/ 0 h 167"/>
                <a:gd name="T14" fmla="*/ 415 w 415"/>
                <a:gd name="T15" fmla="*/ 167 h 167"/>
              </a:gdLst>
              <a:ahLst/>
              <a:cxnLst>
                <a:cxn ang="T8">
                  <a:pos x="T0" y="T1"/>
                </a:cxn>
                <a:cxn ang="T9">
                  <a:pos x="T2" y="T3"/>
                </a:cxn>
                <a:cxn ang="T10">
                  <a:pos x="T4" y="T5"/>
                </a:cxn>
                <a:cxn ang="T11">
                  <a:pos x="T6" y="T7"/>
                </a:cxn>
              </a:cxnLst>
              <a:rect l="T12" t="T13" r="T14" b="T15"/>
              <a:pathLst>
                <a:path w="415" h="167">
                  <a:moveTo>
                    <a:pt x="0" y="167"/>
                  </a:moveTo>
                  <a:lnTo>
                    <a:pt x="134" y="81"/>
                  </a:lnTo>
                  <a:lnTo>
                    <a:pt x="290" y="57"/>
                  </a:lnTo>
                  <a:lnTo>
                    <a:pt x="415" y="0"/>
                  </a:lnTo>
                </a:path>
              </a:pathLst>
            </a:custGeom>
            <a:noFill/>
            <a:ln w="12700" cap="rnd">
              <a:solidFill>
                <a:srgbClr val="000000"/>
              </a:solidFill>
              <a:prstDash val="dash"/>
              <a:round/>
              <a:headEnd/>
              <a:tailEnd/>
            </a:ln>
          </p:spPr>
          <p:txBody>
            <a:bodyPr/>
            <a:lstStyle/>
            <a:p>
              <a:endParaRPr lang="ko-KR" altLang="en-US" dirty="0"/>
            </a:p>
          </p:txBody>
        </p:sp>
        <p:sp>
          <p:nvSpPr>
            <p:cNvPr id="477" name="Rectangle 431"/>
            <p:cNvSpPr>
              <a:spLocks noChangeArrowheads="1"/>
            </p:cNvSpPr>
            <p:nvPr/>
          </p:nvSpPr>
          <p:spPr bwMode="auto">
            <a:xfrm>
              <a:off x="819150" y="2905125"/>
              <a:ext cx="533400" cy="20955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Boké</a:t>
              </a:r>
              <a:endParaRPr kumimoji="0" lang="en-US" altLang="ko-KR" sz="800" dirty="0">
                <a:solidFill>
                  <a:srgbClr val="000000"/>
                </a:solidFill>
                <a:cs typeface="Arial" pitchFamily="34" charset="0"/>
              </a:endParaRPr>
            </a:p>
            <a:p>
              <a:endParaRPr kumimoji="0" lang="en-US" altLang="ko-KR" sz="800" dirty="0">
                <a:solidFill>
                  <a:srgbClr val="000000"/>
                </a:solidFill>
                <a:cs typeface="Arial" pitchFamily="34" charset="0"/>
              </a:endParaRPr>
            </a:p>
          </p:txBody>
        </p:sp>
        <p:sp>
          <p:nvSpPr>
            <p:cNvPr id="478" name="Freeform 432"/>
            <p:cNvSpPr>
              <a:spLocks/>
            </p:cNvSpPr>
            <p:nvPr/>
          </p:nvSpPr>
          <p:spPr bwMode="auto">
            <a:xfrm>
              <a:off x="342900" y="1266825"/>
              <a:ext cx="209550" cy="266700"/>
            </a:xfrm>
            <a:custGeom>
              <a:avLst/>
              <a:gdLst>
                <a:gd name="T0" fmla="*/ 0 w 132"/>
                <a:gd name="T1" fmla="*/ 0 h 167"/>
                <a:gd name="T2" fmla="*/ 2147483647 w 132"/>
                <a:gd name="T3" fmla="*/ 2147483647 h 167"/>
                <a:gd name="T4" fmla="*/ 2147483647 w 132"/>
                <a:gd name="T5" fmla="*/ 2147483647 h 167"/>
                <a:gd name="T6" fmla="*/ 0 60000 65536"/>
                <a:gd name="T7" fmla="*/ 0 60000 65536"/>
                <a:gd name="T8" fmla="*/ 0 60000 65536"/>
                <a:gd name="T9" fmla="*/ 0 w 132"/>
                <a:gd name="T10" fmla="*/ 0 h 167"/>
                <a:gd name="T11" fmla="*/ 132 w 132"/>
                <a:gd name="T12" fmla="*/ 167 h 167"/>
              </a:gdLst>
              <a:ahLst/>
              <a:cxnLst>
                <a:cxn ang="T6">
                  <a:pos x="T0" y="T1"/>
                </a:cxn>
                <a:cxn ang="T7">
                  <a:pos x="T2" y="T3"/>
                </a:cxn>
                <a:cxn ang="T8">
                  <a:pos x="T4" y="T5"/>
                </a:cxn>
              </a:cxnLst>
              <a:rect l="T9" t="T10" r="T11" b="T12"/>
              <a:pathLst>
                <a:path w="132" h="167">
                  <a:moveTo>
                    <a:pt x="0" y="0"/>
                  </a:moveTo>
                  <a:lnTo>
                    <a:pt x="132" y="84"/>
                  </a:lnTo>
                  <a:lnTo>
                    <a:pt x="120" y="167"/>
                  </a:lnTo>
                </a:path>
              </a:pathLst>
            </a:custGeom>
            <a:noFill/>
            <a:ln w="12700" cap="rnd">
              <a:solidFill>
                <a:srgbClr val="000000"/>
              </a:solidFill>
              <a:prstDash val="dash"/>
              <a:round/>
              <a:headEnd/>
              <a:tailEnd/>
            </a:ln>
          </p:spPr>
          <p:txBody>
            <a:bodyPr/>
            <a:lstStyle/>
            <a:p>
              <a:endParaRPr lang="ko-KR" altLang="en-US" dirty="0"/>
            </a:p>
          </p:txBody>
        </p:sp>
        <p:sp>
          <p:nvSpPr>
            <p:cNvPr id="479" name="Rectangle 433"/>
            <p:cNvSpPr>
              <a:spLocks noChangeArrowheads="1"/>
            </p:cNvSpPr>
            <p:nvPr/>
          </p:nvSpPr>
          <p:spPr bwMode="auto">
            <a:xfrm>
              <a:off x="1038225" y="1609725"/>
              <a:ext cx="1181100" cy="20955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tambacounda</a:t>
              </a:r>
            </a:p>
            <a:p>
              <a:endParaRPr kumimoji="0" lang="en-US" altLang="ko-KR" sz="800" dirty="0">
                <a:solidFill>
                  <a:srgbClr val="000000"/>
                </a:solidFill>
                <a:latin typeface="Arial" pitchFamily="34" charset="0"/>
                <a:cs typeface="Arial" pitchFamily="34" charset="0"/>
              </a:endParaRPr>
            </a:p>
          </p:txBody>
        </p:sp>
        <p:sp>
          <p:nvSpPr>
            <p:cNvPr id="480" name="Rectangle 434"/>
            <p:cNvSpPr>
              <a:spLocks noChangeArrowheads="1"/>
            </p:cNvSpPr>
            <p:nvPr/>
          </p:nvSpPr>
          <p:spPr bwMode="auto">
            <a:xfrm>
              <a:off x="1304925" y="2333625"/>
              <a:ext cx="1028700" cy="20955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sambangalou</a:t>
              </a:r>
            </a:p>
            <a:p>
              <a:endParaRPr kumimoji="0" lang="en-US" altLang="ko-KR" sz="800" dirty="0">
                <a:solidFill>
                  <a:srgbClr val="000000"/>
                </a:solidFill>
                <a:latin typeface="Arial" pitchFamily="34" charset="0"/>
                <a:cs typeface="Arial" pitchFamily="34" charset="0"/>
              </a:endParaRPr>
            </a:p>
          </p:txBody>
        </p:sp>
        <p:sp>
          <p:nvSpPr>
            <p:cNvPr id="481" name="Rectangle 435"/>
            <p:cNvSpPr>
              <a:spLocks noChangeArrowheads="1"/>
            </p:cNvSpPr>
            <p:nvPr/>
          </p:nvSpPr>
          <p:spPr bwMode="auto">
            <a:xfrm>
              <a:off x="485775" y="1428750"/>
              <a:ext cx="904875" cy="219075"/>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Kaolack</a:t>
              </a:r>
            </a:p>
            <a:p>
              <a:endParaRPr kumimoji="0" lang="en-US" altLang="ko-KR" sz="800" dirty="0">
                <a:solidFill>
                  <a:srgbClr val="000000"/>
                </a:solidFill>
                <a:latin typeface="Arial" pitchFamily="34" charset="0"/>
                <a:cs typeface="Arial" pitchFamily="34" charset="0"/>
              </a:endParaRPr>
            </a:p>
          </p:txBody>
        </p:sp>
        <p:sp>
          <p:nvSpPr>
            <p:cNvPr id="482" name="Rectangle 436"/>
            <p:cNvSpPr>
              <a:spLocks noChangeArrowheads="1"/>
            </p:cNvSpPr>
            <p:nvPr/>
          </p:nvSpPr>
          <p:spPr bwMode="auto">
            <a:xfrm>
              <a:off x="104775" y="1533525"/>
              <a:ext cx="466725" cy="20955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mbour</a:t>
              </a:r>
            </a:p>
            <a:p>
              <a:endParaRPr kumimoji="0" lang="en-US" altLang="ko-KR" sz="800" dirty="0">
                <a:solidFill>
                  <a:srgbClr val="000000"/>
                </a:solidFill>
                <a:latin typeface="Arial" pitchFamily="34" charset="0"/>
                <a:cs typeface="Arial" pitchFamily="34" charset="0"/>
              </a:endParaRPr>
            </a:p>
          </p:txBody>
        </p:sp>
        <p:sp>
          <p:nvSpPr>
            <p:cNvPr id="483" name="Freeform 437"/>
            <p:cNvSpPr>
              <a:spLocks/>
            </p:cNvSpPr>
            <p:nvPr/>
          </p:nvSpPr>
          <p:spPr bwMode="auto">
            <a:xfrm>
              <a:off x="171450" y="885825"/>
              <a:ext cx="2790825" cy="1876425"/>
            </a:xfrm>
            <a:custGeom>
              <a:avLst/>
              <a:gdLst>
                <a:gd name="T0" fmla="*/ 0 w 1754"/>
                <a:gd name="T1" fmla="*/ 2147483647 h 1180"/>
                <a:gd name="T2" fmla="*/ 2147483647 w 1754"/>
                <a:gd name="T3" fmla="*/ 2147483647 h 1180"/>
                <a:gd name="T4" fmla="*/ 2147483647 w 1754"/>
                <a:gd name="T5" fmla="*/ 2147483647 h 1180"/>
                <a:gd name="T6" fmla="*/ 2147483647 w 1754"/>
                <a:gd name="T7" fmla="*/ 2147483647 h 1180"/>
                <a:gd name="T8" fmla="*/ 2147483647 w 1754"/>
                <a:gd name="T9" fmla="*/ 2147483647 h 1180"/>
                <a:gd name="T10" fmla="*/ 2147483647 w 1754"/>
                <a:gd name="T11" fmla="*/ 0 h 1180"/>
                <a:gd name="T12" fmla="*/ 2147483647 w 1754"/>
                <a:gd name="T13" fmla="*/ 2147483647 h 1180"/>
                <a:gd name="T14" fmla="*/ 2147483647 w 1754"/>
                <a:gd name="T15" fmla="*/ 2147483647 h 1180"/>
                <a:gd name="T16" fmla="*/ 2147483647 w 1754"/>
                <a:gd name="T17" fmla="*/ 2147483647 h 1180"/>
                <a:gd name="T18" fmla="*/ 2147483647 w 1754"/>
                <a:gd name="T19" fmla="*/ 2147483647 h 1180"/>
                <a:gd name="T20" fmla="*/ 2147483647 w 1754"/>
                <a:gd name="T21" fmla="*/ 2147483647 h 1180"/>
                <a:gd name="T22" fmla="*/ 2147483647 w 1754"/>
                <a:gd name="T23" fmla="*/ 2147483647 h 1180"/>
                <a:gd name="T24" fmla="*/ 2147483647 w 1754"/>
                <a:gd name="T25" fmla="*/ 2147483647 h 1180"/>
                <a:gd name="T26" fmla="*/ 2147483647 w 1754"/>
                <a:gd name="T27" fmla="*/ 2147483647 h 1180"/>
                <a:gd name="T28" fmla="*/ 2147483647 w 1754"/>
                <a:gd name="T29" fmla="*/ 2147483647 h 1180"/>
                <a:gd name="T30" fmla="*/ 2147483647 w 1754"/>
                <a:gd name="T31" fmla="*/ 2147483647 h 1180"/>
                <a:gd name="T32" fmla="*/ 2147483647 w 1754"/>
                <a:gd name="T33" fmla="*/ 2147483647 h 1180"/>
                <a:gd name="T34" fmla="*/ 2147483647 w 1754"/>
                <a:gd name="T35" fmla="*/ 2147483647 h 1180"/>
                <a:gd name="T36" fmla="*/ 2147483647 w 1754"/>
                <a:gd name="T37" fmla="*/ 2147483647 h 1180"/>
                <a:gd name="T38" fmla="*/ 2147483647 w 1754"/>
                <a:gd name="T39" fmla="*/ 2147483647 h 1180"/>
                <a:gd name="T40" fmla="*/ 2147483647 w 1754"/>
                <a:gd name="T41" fmla="*/ 2147483647 h 1180"/>
                <a:gd name="T42" fmla="*/ 2147483647 w 1754"/>
                <a:gd name="T43" fmla="*/ 2147483647 h 1180"/>
                <a:gd name="T44" fmla="*/ 2147483647 w 1754"/>
                <a:gd name="T45" fmla="*/ 2147483647 h 1180"/>
                <a:gd name="T46" fmla="*/ 2147483647 w 1754"/>
                <a:gd name="T47" fmla="*/ 2147483647 h 1180"/>
                <a:gd name="T48" fmla="*/ 2147483647 w 1754"/>
                <a:gd name="T49" fmla="*/ 2147483647 h 11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54"/>
                <a:gd name="T76" fmla="*/ 0 h 1180"/>
                <a:gd name="T77" fmla="*/ 1754 w 1754"/>
                <a:gd name="T78" fmla="*/ 1180 h 11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54" h="1180">
                  <a:moveTo>
                    <a:pt x="0" y="311"/>
                  </a:moveTo>
                  <a:lnTo>
                    <a:pt x="98" y="300"/>
                  </a:lnTo>
                  <a:lnTo>
                    <a:pt x="106" y="232"/>
                  </a:lnTo>
                  <a:lnTo>
                    <a:pt x="158" y="152"/>
                  </a:lnTo>
                  <a:lnTo>
                    <a:pt x="242" y="88"/>
                  </a:lnTo>
                  <a:lnTo>
                    <a:pt x="286" y="0"/>
                  </a:lnTo>
                  <a:lnTo>
                    <a:pt x="426" y="24"/>
                  </a:lnTo>
                  <a:lnTo>
                    <a:pt x="546" y="24"/>
                  </a:lnTo>
                  <a:lnTo>
                    <a:pt x="670" y="116"/>
                  </a:lnTo>
                  <a:lnTo>
                    <a:pt x="734" y="248"/>
                  </a:lnTo>
                  <a:lnTo>
                    <a:pt x="886" y="504"/>
                  </a:lnTo>
                  <a:lnTo>
                    <a:pt x="966" y="574"/>
                  </a:lnTo>
                  <a:lnTo>
                    <a:pt x="1106" y="606"/>
                  </a:lnTo>
                  <a:lnTo>
                    <a:pt x="1258" y="774"/>
                  </a:lnTo>
                  <a:lnTo>
                    <a:pt x="1290" y="822"/>
                  </a:lnTo>
                  <a:lnTo>
                    <a:pt x="1306" y="850"/>
                  </a:lnTo>
                  <a:lnTo>
                    <a:pt x="1358" y="866"/>
                  </a:lnTo>
                  <a:lnTo>
                    <a:pt x="1390" y="898"/>
                  </a:lnTo>
                  <a:lnTo>
                    <a:pt x="1410" y="898"/>
                  </a:lnTo>
                  <a:lnTo>
                    <a:pt x="1462" y="918"/>
                  </a:lnTo>
                  <a:lnTo>
                    <a:pt x="1514" y="938"/>
                  </a:lnTo>
                  <a:lnTo>
                    <a:pt x="1522" y="992"/>
                  </a:lnTo>
                  <a:lnTo>
                    <a:pt x="1538" y="1040"/>
                  </a:lnTo>
                  <a:lnTo>
                    <a:pt x="1578" y="1100"/>
                  </a:lnTo>
                  <a:lnTo>
                    <a:pt x="1754" y="1180"/>
                  </a:lnTo>
                </a:path>
              </a:pathLst>
            </a:custGeom>
            <a:noFill/>
            <a:ln w="12700">
              <a:solidFill>
                <a:srgbClr val="919191"/>
              </a:solidFill>
              <a:round/>
              <a:headEnd/>
              <a:tailEnd/>
            </a:ln>
          </p:spPr>
          <p:txBody>
            <a:bodyPr/>
            <a:lstStyle/>
            <a:p>
              <a:endParaRPr lang="ko-KR" altLang="en-US" dirty="0"/>
            </a:p>
          </p:txBody>
        </p:sp>
        <p:sp>
          <p:nvSpPr>
            <p:cNvPr id="484" name="Oval 438"/>
            <p:cNvSpPr>
              <a:spLocks noChangeArrowheads="1"/>
            </p:cNvSpPr>
            <p:nvPr/>
          </p:nvSpPr>
          <p:spPr bwMode="auto">
            <a:xfrm>
              <a:off x="390525" y="1133475"/>
              <a:ext cx="38100" cy="4762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485" name="Oval 439"/>
            <p:cNvSpPr>
              <a:spLocks noChangeArrowheads="1"/>
            </p:cNvSpPr>
            <p:nvPr/>
          </p:nvSpPr>
          <p:spPr bwMode="auto">
            <a:xfrm>
              <a:off x="1905000" y="1819275"/>
              <a:ext cx="38100" cy="57150"/>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486" name="Oval 440"/>
            <p:cNvSpPr>
              <a:spLocks noChangeArrowheads="1"/>
            </p:cNvSpPr>
            <p:nvPr/>
          </p:nvSpPr>
          <p:spPr bwMode="auto">
            <a:xfrm>
              <a:off x="2571750" y="2447925"/>
              <a:ext cx="38100" cy="57150"/>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487" name="Oval 441"/>
            <p:cNvSpPr>
              <a:spLocks noChangeArrowheads="1"/>
            </p:cNvSpPr>
            <p:nvPr/>
          </p:nvSpPr>
          <p:spPr bwMode="auto">
            <a:xfrm>
              <a:off x="2333625" y="2266950"/>
              <a:ext cx="38100" cy="4762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488" name="Rectangle 442"/>
            <p:cNvSpPr>
              <a:spLocks noChangeArrowheads="1"/>
            </p:cNvSpPr>
            <p:nvPr/>
          </p:nvSpPr>
          <p:spPr bwMode="auto">
            <a:xfrm>
              <a:off x="2552700" y="2400300"/>
              <a:ext cx="333375" cy="20955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kita</a:t>
              </a:r>
            </a:p>
            <a:p>
              <a:endParaRPr kumimoji="0" lang="en-US" altLang="ko-KR" sz="800" dirty="0">
                <a:solidFill>
                  <a:srgbClr val="000000"/>
                </a:solidFill>
                <a:latin typeface="Arial" pitchFamily="34" charset="0"/>
                <a:cs typeface="Arial" pitchFamily="34" charset="0"/>
              </a:endParaRPr>
            </a:p>
          </p:txBody>
        </p:sp>
        <p:sp>
          <p:nvSpPr>
            <p:cNvPr id="489" name="Rectangle 443"/>
            <p:cNvSpPr>
              <a:spLocks noChangeArrowheads="1"/>
            </p:cNvSpPr>
            <p:nvPr/>
          </p:nvSpPr>
          <p:spPr bwMode="auto">
            <a:xfrm>
              <a:off x="2333625" y="2181225"/>
              <a:ext cx="809625" cy="20955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manantali</a:t>
              </a:r>
            </a:p>
            <a:p>
              <a:endParaRPr kumimoji="0" lang="en-US" altLang="ko-KR" sz="800" dirty="0">
                <a:solidFill>
                  <a:srgbClr val="000000"/>
                </a:solidFill>
                <a:latin typeface="Arial" pitchFamily="34" charset="0"/>
                <a:cs typeface="Arial" pitchFamily="34" charset="0"/>
              </a:endParaRPr>
            </a:p>
          </p:txBody>
        </p:sp>
        <p:sp>
          <p:nvSpPr>
            <p:cNvPr id="490" name="Rectangle 444"/>
            <p:cNvSpPr>
              <a:spLocks noChangeArrowheads="1"/>
            </p:cNvSpPr>
            <p:nvPr/>
          </p:nvSpPr>
          <p:spPr bwMode="auto">
            <a:xfrm>
              <a:off x="1905000" y="1752600"/>
              <a:ext cx="723900" cy="20955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kayes</a:t>
              </a:r>
            </a:p>
            <a:p>
              <a:endParaRPr kumimoji="0" lang="en-US" altLang="ko-KR" sz="800" dirty="0">
                <a:solidFill>
                  <a:srgbClr val="000000"/>
                </a:solidFill>
                <a:latin typeface="Arial" pitchFamily="34" charset="0"/>
                <a:cs typeface="Arial" pitchFamily="34" charset="0"/>
              </a:endParaRPr>
            </a:p>
          </p:txBody>
        </p:sp>
        <p:sp>
          <p:nvSpPr>
            <p:cNvPr id="491" name="Oval 445"/>
            <p:cNvSpPr>
              <a:spLocks noChangeArrowheads="1"/>
            </p:cNvSpPr>
            <p:nvPr/>
          </p:nvSpPr>
          <p:spPr bwMode="auto">
            <a:xfrm>
              <a:off x="1181100" y="1028700"/>
              <a:ext cx="38100" cy="57150"/>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492" name="Rectangle 446"/>
            <p:cNvSpPr>
              <a:spLocks noChangeArrowheads="1"/>
            </p:cNvSpPr>
            <p:nvPr/>
          </p:nvSpPr>
          <p:spPr bwMode="auto">
            <a:xfrm>
              <a:off x="752475" y="1028700"/>
              <a:ext cx="1076325" cy="20955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ourossogui</a:t>
              </a:r>
            </a:p>
            <a:p>
              <a:endParaRPr kumimoji="0" lang="en-US" altLang="ko-KR" sz="800" dirty="0">
                <a:solidFill>
                  <a:srgbClr val="000000"/>
                </a:solidFill>
                <a:latin typeface="Arial" pitchFamily="34" charset="0"/>
                <a:cs typeface="Arial" pitchFamily="34" charset="0"/>
              </a:endParaRPr>
            </a:p>
          </p:txBody>
        </p:sp>
        <p:sp>
          <p:nvSpPr>
            <p:cNvPr id="493" name="Oval 447"/>
            <p:cNvSpPr>
              <a:spLocks noChangeArrowheads="1"/>
            </p:cNvSpPr>
            <p:nvPr/>
          </p:nvSpPr>
          <p:spPr bwMode="auto">
            <a:xfrm>
              <a:off x="609600" y="885825"/>
              <a:ext cx="38100" cy="4762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494" name="Oval 448"/>
            <p:cNvSpPr>
              <a:spLocks noChangeArrowheads="1"/>
            </p:cNvSpPr>
            <p:nvPr/>
          </p:nvSpPr>
          <p:spPr bwMode="auto">
            <a:xfrm>
              <a:off x="314325" y="1247775"/>
              <a:ext cx="38100" cy="4762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495" name="Freeform 449"/>
            <p:cNvSpPr>
              <a:spLocks/>
            </p:cNvSpPr>
            <p:nvPr/>
          </p:nvSpPr>
          <p:spPr bwMode="auto">
            <a:xfrm>
              <a:off x="619125" y="381000"/>
              <a:ext cx="133350" cy="485775"/>
            </a:xfrm>
            <a:custGeom>
              <a:avLst/>
              <a:gdLst>
                <a:gd name="T0" fmla="*/ 2147483647 w 82"/>
                <a:gd name="T1" fmla="*/ 0 h 307"/>
                <a:gd name="T2" fmla="*/ 2147483647 w 82"/>
                <a:gd name="T3" fmla="*/ 2147483647 h 307"/>
                <a:gd name="T4" fmla="*/ 2147483647 w 82"/>
                <a:gd name="T5" fmla="*/ 2147483647 h 307"/>
                <a:gd name="T6" fmla="*/ 2147483647 w 82"/>
                <a:gd name="T7" fmla="*/ 2147483647 h 307"/>
                <a:gd name="T8" fmla="*/ 0 w 82"/>
                <a:gd name="T9" fmla="*/ 2147483647 h 307"/>
                <a:gd name="T10" fmla="*/ 2147483647 w 82"/>
                <a:gd name="T11" fmla="*/ 2147483647 h 307"/>
                <a:gd name="T12" fmla="*/ 0 60000 65536"/>
                <a:gd name="T13" fmla="*/ 0 60000 65536"/>
                <a:gd name="T14" fmla="*/ 0 60000 65536"/>
                <a:gd name="T15" fmla="*/ 0 60000 65536"/>
                <a:gd name="T16" fmla="*/ 0 60000 65536"/>
                <a:gd name="T17" fmla="*/ 0 60000 65536"/>
                <a:gd name="T18" fmla="*/ 0 w 82"/>
                <a:gd name="T19" fmla="*/ 0 h 307"/>
                <a:gd name="T20" fmla="*/ 82 w 82"/>
                <a:gd name="T21" fmla="*/ 307 h 307"/>
              </a:gdLst>
              <a:ahLst/>
              <a:cxnLst>
                <a:cxn ang="T12">
                  <a:pos x="T0" y="T1"/>
                </a:cxn>
                <a:cxn ang="T13">
                  <a:pos x="T2" y="T3"/>
                </a:cxn>
                <a:cxn ang="T14">
                  <a:pos x="T4" y="T5"/>
                </a:cxn>
                <a:cxn ang="T15">
                  <a:pos x="T6" y="T7"/>
                </a:cxn>
                <a:cxn ang="T16">
                  <a:pos x="T8" y="T9"/>
                </a:cxn>
                <a:cxn ang="T17">
                  <a:pos x="T10" y="T11"/>
                </a:cxn>
              </a:cxnLst>
              <a:rect l="T18" t="T19" r="T20" b="T21"/>
              <a:pathLst>
                <a:path w="82" h="307">
                  <a:moveTo>
                    <a:pt x="82" y="0"/>
                  </a:moveTo>
                  <a:lnTo>
                    <a:pt x="36" y="44"/>
                  </a:lnTo>
                  <a:lnTo>
                    <a:pt x="24" y="88"/>
                  </a:lnTo>
                  <a:lnTo>
                    <a:pt x="8" y="156"/>
                  </a:lnTo>
                  <a:lnTo>
                    <a:pt x="0" y="232"/>
                  </a:lnTo>
                  <a:lnTo>
                    <a:pt x="5" y="307"/>
                  </a:lnTo>
                </a:path>
              </a:pathLst>
            </a:custGeom>
            <a:noFill/>
            <a:ln w="12700">
              <a:solidFill>
                <a:srgbClr val="919191"/>
              </a:solidFill>
              <a:round/>
              <a:headEnd/>
              <a:tailEnd/>
            </a:ln>
          </p:spPr>
          <p:txBody>
            <a:bodyPr/>
            <a:lstStyle/>
            <a:p>
              <a:endParaRPr lang="ko-KR" altLang="en-US" dirty="0"/>
            </a:p>
          </p:txBody>
        </p:sp>
        <p:sp>
          <p:nvSpPr>
            <p:cNvPr id="496" name="Oval 450"/>
            <p:cNvSpPr>
              <a:spLocks noChangeArrowheads="1"/>
            </p:cNvSpPr>
            <p:nvPr/>
          </p:nvSpPr>
          <p:spPr bwMode="auto">
            <a:xfrm>
              <a:off x="733425" y="371475"/>
              <a:ext cx="38100" cy="47625"/>
            </a:xfrm>
            <a:prstGeom prst="ellipse">
              <a:avLst/>
            </a:prstGeom>
            <a:solidFill>
              <a:srgbClr val="618FFD"/>
            </a:solidFill>
            <a:ln w="12700">
              <a:solidFill>
                <a:srgbClr val="000000"/>
              </a:solidFill>
              <a:round/>
              <a:headEnd/>
              <a:tailEnd/>
            </a:ln>
          </p:spPr>
          <p:txBody>
            <a:bodyPr/>
            <a:lstStyle/>
            <a:p>
              <a:endParaRPr lang="ko-KR" altLang="en-US" dirty="0">
                <a:ea typeface="굴림" pitchFamily="50" charset="-127"/>
              </a:endParaRPr>
            </a:p>
          </p:txBody>
        </p:sp>
        <p:sp>
          <p:nvSpPr>
            <p:cNvPr id="497" name="Rectangle 451"/>
            <p:cNvSpPr>
              <a:spLocks noChangeArrowheads="1"/>
            </p:cNvSpPr>
            <p:nvPr/>
          </p:nvSpPr>
          <p:spPr bwMode="auto">
            <a:xfrm>
              <a:off x="800100" y="352425"/>
              <a:ext cx="66675" cy="57150"/>
            </a:xfrm>
            <a:prstGeom prst="rect">
              <a:avLst/>
            </a:prstGeom>
            <a:solidFill>
              <a:srgbClr val="618FFD"/>
            </a:solidFill>
            <a:ln w="12700">
              <a:solidFill>
                <a:srgbClr val="000000"/>
              </a:solidFill>
              <a:miter lim="800000"/>
              <a:headEnd/>
              <a:tailEnd/>
            </a:ln>
          </p:spPr>
          <p:txBody>
            <a:bodyPr/>
            <a:lstStyle/>
            <a:p>
              <a:endParaRPr lang="ko-KR" altLang="en-US" dirty="0">
                <a:ea typeface="굴림" pitchFamily="50" charset="-127"/>
              </a:endParaRPr>
            </a:p>
          </p:txBody>
        </p:sp>
        <p:sp>
          <p:nvSpPr>
            <p:cNvPr id="498" name="Rectangle 452"/>
            <p:cNvSpPr>
              <a:spLocks noChangeArrowheads="1"/>
            </p:cNvSpPr>
            <p:nvPr/>
          </p:nvSpPr>
          <p:spPr bwMode="auto">
            <a:xfrm>
              <a:off x="609600" y="381000"/>
              <a:ext cx="1190625" cy="209550"/>
            </a:xfrm>
            <a:prstGeom prst="rect">
              <a:avLst/>
            </a:prstGeom>
            <a:noFill/>
            <a:ln w="12700">
              <a:noFill/>
              <a:miter lim="800000"/>
              <a:headEnd/>
              <a:tailEnd/>
            </a:ln>
          </p:spPr>
          <p:txBody>
            <a:bodyPr lIns="90488" tIns="44450" rIns="90488" bIns="44450"/>
            <a:lstStyle/>
            <a:p>
              <a:r>
                <a:rPr kumimoji="0" lang="en-US" altLang="ko-KR" sz="800" dirty="0">
                  <a:solidFill>
                    <a:srgbClr val="000000"/>
                  </a:solidFill>
                  <a:latin typeface="Arial" pitchFamily="34" charset="0"/>
                  <a:cs typeface="Arial" pitchFamily="34" charset="0"/>
                </a:rPr>
                <a:t>Nouakchott</a:t>
              </a:r>
            </a:p>
            <a:p>
              <a:endParaRPr kumimoji="0" lang="en-US" altLang="ko-KR" sz="800" dirty="0">
                <a:solidFill>
                  <a:srgbClr val="000000"/>
                </a:solidFill>
                <a:latin typeface="Arial" pitchFamily="34" charset="0"/>
                <a:cs typeface="Arial" pitchFamily="34" charset="0"/>
              </a:endParaRPr>
            </a:p>
          </p:txBody>
        </p:sp>
        <p:sp>
          <p:nvSpPr>
            <p:cNvPr id="499" name="Freeform 453"/>
            <p:cNvSpPr>
              <a:spLocks/>
            </p:cNvSpPr>
            <p:nvPr/>
          </p:nvSpPr>
          <p:spPr bwMode="auto">
            <a:xfrm>
              <a:off x="1162050" y="1838325"/>
              <a:ext cx="742950" cy="9525"/>
            </a:xfrm>
            <a:custGeom>
              <a:avLst/>
              <a:gdLst>
                <a:gd name="T0" fmla="*/ 0 w 468"/>
                <a:gd name="T1" fmla="*/ 2147483647 h 4"/>
                <a:gd name="T2" fmla="*/ 2147483647 w 468"/>
                <a:gd name="T3" fmla="*/ 0 h 4"/>
                <a:gd name="T4" fmla="*/ 0 60000 65536"/>
                <a:gd name="T5" fmla="*/ 0 60000 65536"/>
                <a:gd name="T6" fmla="*/ 0 w 468"/>
                <a:gd name="T7" fmla="*/ 0 h 4"/>
                <a:gd name="T8" fmla="*/ 468 w 468"/>
                <a:gd name="T9" fmla="*/ 4 h 4"/>
              </a:gdLst>
              <a:ahLst/>
              <a:cxnLst>
                <a:cxn ang="T4">
                  <a:pos x="T0" y="T1"/>
                </a:cxn>
                <a:cxn ang="T5">
                  <a:pos x="T2" y="T3"/>
                </a:cxn>
              </a:cxnLst>
              <a:rect l="T6" t="T7" r="T8" b="T9"/>
              <a:pathLst>
                <a:path w="468" h="4">
                  <a:moveTo>
                    <a:pt x="0" y="4"/>
                  </a:moveTo>
                  <a:lnTo>
                    <a:pt x="468" y="0"/>
                  </a:lnTo>
                </a:path>
              </a:pathLst>
            </a:custGeom>
            <a:noFill/>
            <a:ln w="12700" cap="rnd">
              <a:solidFill>
                <a:srgbClr val="000000"/>
              </a:solidFill>
              <a:prstDash val="dash"/>
              <a:round/>
              <a:headEnd/>
              <a:tailEnd/>
            </a:ln>
          </p:spPr>
          <p:txBody>
            <a:bodyPr/>
            <a:lstStyle/>
            <a:p>
              <a:endParaRPr lang="ko-KR" altLang="en-US" dirty="0"/>
            </a:p>
          </p:txBody>
        </p:sp>
        <p:sp>
          <p:nvSpPr>
            <p:cNvPr id="500" name="Oval 454"/>
            <p:cNvSpPr>
              <a:spLocks noChangeArrowheads="1"/>
            </p:cNvSpPr>
            <p:nvPr/>
          </p:nvSpPr>
          <p:spPr bwMode="auto">
            <a:xfrm>
              <a:off x="1971675" y="2324100"/>
              <a:ext cx="38100" cy="47625"/>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501" name="Oval 455"/>
            <p:cNvSpPr>
              <a:spLocks noChangeArrowheads="1"/>
            </p:cNvSpPr>
            <p:nvPr/>
          </p:nvSpPr>
          <p:spPr bwMode="auto">
            <a:xfrm>
              <a:off x="1828800" y="2038350"/>
              <a:ext cx="38100" cy="47625"/>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502" name="Freeform 456"/>
            <p:cNvSpPr>
              <a:spLocks/>
            </p:cNvSpPr>
            <p:nvPr/>
          </p:nvSpPr>
          <p:spPr bwMode="auto">
            <a:xfrm>
              <a:off x="1857375" y="1828800"/>
              <a:ext cx="133350" cy="523875"/>
            </a:xfrm>
            <a:custGeom>
              <a:avLst/>
              <a:gdLst>
                <a:gd name="T0" fmla="*/ 2147483647 w 84"/>
                <a:gd name="T1" fmla="*/ 0 h 335"/>
                <a:gd name="T2" fmla="*/ 0 w 84"/>
                <a:gd name="T3" fmla="*/ 2147483647 h 335"/>
                <a:gd name="T4" fmla="*/ 2147483647 w 84"/>
                <a:gd name="T5" fmla="*/ 2147483647 h 335"/>
                <a:gd name="T6" fmla="*/ 0 60000 65536"/>
                <a:gd name="T7" fmla="*/ 0 60000 65536"/>
                <a:gd name="T8" fmla="*/ 0 60000 65536"/>
                <a:gd name="T9" fmla="*/ 0 w 84"/>
                <a:gd name="T10" fmla="*/ 0 h 335"/>
                <a:gd name="T11" fmla="*/ 84 w 84"/>
                <a:gd name="T12" fmla="*/ 335 h 335"/>
              </a:gdLst>
              <a:ahLst/>
              <a:cxnLst>
                <a:cxn ang="T6">
                  <a:pos x="T0" y="T1"/>
                </a:cxn>
                <a:cxn ang="T7">
                  <a:pos x="T2" y="T3"/>
                </a:cxn>
                <a:cxn ang="T8">
                  <a:pos x="T4" y="T5"/>
                </a:cxn>
              </a:cxnLst>
              <a:rect l="T9" t="T10" r="T11" b="T12"/>
              <a:pathLst>
                <a:path w="84" h="335">
                  <a:moveTo>
                    <a:pt x="31" y="0"/>
                  </a:moveTo>
                  <a:lnTo>
                    <a:pt x="0" y="143"/>
                  </a:lnTo>
                  <a:lnTo>
                    <a:pt x="84" y="335"/>
                  </a:lnTo>
                </a:path>
              </a:pathLst>
            </a:custGeom>
            <a:noFill/>
            <a:ln w="12700" cap="rnd">
              <a:solidFill>
                <a:srgbClr val="000000"/>
              </a:solidFill>
              <a:prstDash val="dash"/>
              <a:round/>
              <a:headEnd/>
              <a:tailEnd/>
            </a:ln>
          </p:spPr>
          <p:txBody>
            <a:bodyPr/>
            <a:lstStyle/>
            <a:p>
              <a:endParaRPr lang="ko-KR" altLang="en-US" dirty="0"/>
            </a:p>
          </p:txBody>
        </p:sp>
        <p:sp>
          <p:nvSpPr>
            <p:cNvPr id="503" name="Freeform 457"/>
            <p:cNvSpPr>
              <a:spLocks/>
            </p:cNvSpPr>
            <p:nvPr/>
          </p:nvSpPr>
          <p:spPr bwMode="auto">
            <a:xfrm>
              <a:off x="504825" y="1590675"/>
              <a:ext cx="209550" cy="933450"/>
            </a:xfrm>
            <a:custGeom>
              <a:avLst/>
              <a:gdLst>
                <a:gd name="T0" fmla="*/ 2147483647 w 132"/>
                <a:gd name="T1" fmla="*/ 0 h 588"/>
                <a:gd name="T2" fmla="*/ 2147483647 w 132"/>
                <a:gd name="T3" fmla="*/ 2147483647 h 588"/>
                <a:gd name="T4" fmla="*/ 2147483647 w 132"/>
                <a:gd name="T5" fmla="*/ 2147483647 h 588"/>
                <a:gd name="T6" fmla="*/ 2147483647 w 132"/>
                <a:gd name="T7" fmla="*/ 2147483647 h 588"/>
                <a:gd name="T8" fmla="*/ 2147483647 w 132"/>
                <a:gd name="T9" fmla="*/ 2147483647 h 588"/>
                <a:gd name="T10" fmla="*/ 2147483647 w 132"/>
                <a:gd name="T11" fmla="*/ 2147483647 h 588"/>
                <a:gd name="T12" fmla="*/ 2147483647 w 132"/>
                <a:gd name="T13" fmla="*/ 2147483647 h 588"/>
                <a:gd name="T14" fmla="*/ 2147483647 w 132"/>
                <a:gd name="T15" fmla="*/ 2147483647 h 588"/>
                <a:gd name="T16" fmla="*/ 0 w 132"/>
                <a:gd name="T17" fmla="*/ 2147483647 h 5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
                <a:gd name="T28" fmla="*/ 0 h 588"/>
                <a:gd name="T29" fmla="*/ 132 w 132"/>
                <a:gd name="T30" fmla="*/ 588 h 5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 h="588">
                  <a:moveTo>
                    <a:pt x="36" y="0"/>
                  </a:moveTo>
                  <a:lnTo>
                    <a:pt x="96" y="68"/>
                  </a:lnTo>
                  <a:lnTo>
                    <a:pt x="124" y="132"/>
                  </a:lnTo>
                  <a:lnTo>
                    <a:pt x="132" y="204"/>
                  </a:lnTo>
                  <a:lnTo>
                    <a:pt x="36" y="204"/>
                  </a:lnTo>
                  <a:lnTo>
                    <a:pt x="24" y="240"/>
                  </a:lnTo>
                  <a:lnTo>
                    <a:pt x="56" y="356"/>
                  </a:lnTo>
                  <a:lnTo>
                    <a:pt x="12" y="444"/>
                  </a:lnTo>
                  <a:lnTo>
                    <a:pt x="0" y="588"/>
                  </a:lnTo>
                </a:path>
              </a:pathLst>
            </a:custGeom>
            <a:noFill/>
            <a:ln w="12700" cap="rnd">
              <a:solidFill>
                <a:srgbClr val="000000"/>
              </a:solidFill>
              <a:prstDash val="dash"/>
              <a:round/>
              <a:headEnd/>
              <a:tailEnd/>
            </a:ln>
          </p:spPr>
          <p:txBody>
            <a:bodyPr/>
            <a:lstStyle/>
            <a:p>
              <a:endParaRPr lang="ko-KR" altLang="en-US" dirty="0"/>
            </a:p>
          </p:txBody>
        </p:sp>
        <p:sp>
          <p:nvSpPr>
            <p:cNvPr id="504" name="Oval 458"/>
            <p:cNvSpPr>
              <a:spLocks noChangeArrowheads="1"/>
            </p:cNvSpPr>
            <p:nvPr/>
          </p:nvSpPr>
          <p:spPr bwMode="auto">
            <a:xfrm>
              <a:off x="2619375" y="4200525"/>
              <a:ext cx="38100" cy="47625"/>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505" name="Oval 459"/>
            <p:cNvSpPr>
              <a:spLocks noChangeArrowheads="1"/>
            </p:cNvSpPr>
            <p:nvPr/>
          </p:nvSpPr>
          <p:spPr bwMode="auto">
            <a:xfrm>
              <a:off x="2619375" y="4629150"/>
              <a:ext cx="38100" cy="47625"/>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506" name="Oval 460"/>
            <p:cNvSpPr>
              <a:spLocks noChangeArrowheads="1"/>
            </p:cNvSpPr>
            <p:nvPr/>
          </p:nvSpPr>
          <p:spPr bwMode="auto">
            <a:xfrm>
              <a:off x="1038225" y="3257550"/>
              <a:ext cx="38100" cy="57150"/>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507" name="Oval 461"/>
            <p:cNvSpPr>
              <a:spLocks noChangeArrowheads="1"/>
            </p:cNvSpPr>
            <p:nvPr/>
          </p:nvSpPr>
          <p:spPr bwMode="auto">
            <a:xfrm>
              <a:off x="1828800" y="3762375"/>
              <a:ext cx="38100" cy="57150"/>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508" name="Oval 462"/>
            <p:cNvSpPr>
              <a:spLocks noChangeArrowheads="1"/>
            </p:cNvSpPr>
            <p:nvPr/>
          </p:nvSpPr>
          <p:spPr bwMode="auto">
            <a:xfrm>
              <a:off x="1800225" y="4324350"/>
              <a:ext cx="38100" cy="47625"/>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509" name="Oval 463"/>
            <p:cNvSpPr>
              <a:spLocks noChangeArrowheads="1"/>
            </p:cNvSpPr>
            <p:nvPr/>
          </p:nvSpPr>
          <p:spPr bwMode="auto">
            <a:xfrm>
              <a:off x="2143125" y="5057775"/>
              <a:ext cx="38100" cy="57150"/>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510" name="Oval 464"/>
            <p:cNvSpPr>
              <a:spLocks noChangeArrowheads="1"/>
            </p:cNvSpPr>
            <p:nvPr/>
          </p:nvSpPr>
          <p:spPr bwMode="auto">
            <a:xfrm>
              <a:off x="2609850" y="3400425"/>
              <a:ext cx="38100" cy="57150"/>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511" name="Oval 465"/>
            <p:cNvSpPr>
              <a:spLocks noChangeArrowheads="1"/>
            </p:cNvSpPr>
            <p:nvPr/>
          </p:nvSpPr>
          <p:spPr bwMode="auto">
            <a:xfrm>
              <a:off x="2533650" y="3105150"/>
              <a:ext cx="38100" cy="47625"/>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512" name="Oval 466"/>
            <p:cNvSpPr>
              <a:spLocks noChangeArrowheads="1"/>
            </p:cNvSpPr>
            <p:nvPr/>
          </p:nvSpPr>
          <p:spPr bwMode="auto">
            <a:xfrm>
              <a:off x="1971675" y="3200400"/>
              <a:ext cx="38100" cy="47625"/>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513" name="Oval 467"/>
            <p:cNvSpPr>
              <a:spLocks noChangeArrowheads="1"/>
            </p:cNvSpPr>
            <p:nvPr/>
          </p:nvSpPr>
          <p:spPr bwMode="auto">
            <a:xfrm>
              <a:off x="466725" y="2466975"/>
              <a:ext cx="38100" cy="57150"/>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514" name="Oval 468"/>
            <p:cNvSpPr>
              <a:spLocks noChangeArrowheads="1"/>
            </p:cNvSpPr>
            <p:nvPr/>
          </p:nvSpPr>
          <p:spPr bwMode="auto">
            <a:xfrm>
              <a:off x="1228725" y="2686050"/>
              <a:ext cx="38100" cy="47625"/>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515" name="Oval 469"/>
            <p:cNvSpPr>
              <a:spLocks noChangeArrowheads="1"/>
            </p:cNvSpPr>
            <p:nvPr/>
          </p:nvSpPr>
          <p:spPr bwMode="auto">
            <a:xfrm>
              <a:off x="1323975" y="3048000"/>
              <a:ext cx="38100" cy="47625"/>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516" name="Oval 470"/>
            <p:cNvSpPr>
              <a:spLocks noChangeArrowheads="1"/>
            </p:cNvSpPr>
            <p:nvPr/>
          </p:nvSpPr>
          <p:spPr bwMode="auto">
            <a:xfrm>
              <a:off x="742950" y="2933700"/>
              <a:ext cx="38100" cy="47625"/>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517" name="Oval 471"/>
            <p:cNvSpPr>
              <a:spLocks noChangeArrowheads="1"/>
            </p:cNvSpPr>
            <p:nvPr/>
          </p:nvSpPr>
          <p:spPr bwMode="auto">
            <a:xfrm>
              <a:off x="1314450" y="2381250"/>
              <a:ext cx="38100" cy="57150"/>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518" name="Oval 472"/>
            <p:cNvSpPr>
              <a:spLocks noChangeArrowheads="1"/>
            </p:cNvSpPr>
            <p:nvPr/>
          </p:nvSpPr>
          <p:spPr bwMode="auto">
            <a:xfrm>
              <a:off x="171450" y="1533525"/>
              <a:ext cx="38100" cy="47625"/>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519" name="Oval 473"/>
            <p:cNvSpPr>
              <a:spLocks noChangeArrowheads="1"/>
            </p:cNvSpPr>
            <p:nvPr/>
          </p:nvSpPr>
          <p:spPr bwMode="auto">
            <a:xfrm>
              <a:off x="1114425" y="1819275"/>
              <a:ext cx="38100" cy="57150"/>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520" name="Oval 474"/>
            <p:cNvSpPr>
              <a:spLocks noChangeArrowheads="1"/>
            </p:cNvSpPr>
            <p:nvPr/>
          </p:nvSpPr>
          <p:spPr bwMode="auto">
            <a:xfrm>
              <a:off x="4219575" y="3390900"/>
              <a:ext cx="38100" cy="47625"/>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521" name="Oval 475"/>
            <p:cNvSpPr>
              <a:spLocks noChangeArrowheads="1"/>
            </p:cNvSpPr>
            <p:nvPr/>
          </p:nvSpPr>
          <p:spPr bwMode="auto">
            <a:xfrm>
              <a:off x="5153025" y="3028950"/>
              <a:ext cx="38100" cy="47625"/>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522" name="Oval 476"/>
            <p:cNvSpPr>
              <a:spLocks noChangeArrowheads="1"/>
            </p:cNvSpPr>
            <p:nvPr/>
          </p:nvSpPr>
          <p:spPr bwMode="auto">
            <a:xfrm>
              <a:off x="3629025" y="3238500"/>
              <a:ext cx="38100" cy="47625"/>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523" name="Oval 477"/>
            <p:cNvSpPr>
              <a:spLocks noChangeArrowheads="1"/>
            </p:cNvSpPr>
            <p:nvPr/>
          </p:nvSpPr>
          <p:spPr bwMode="auto">
            <a:xfrm>
              <a:off x="4038600" y="3524250"/>
              <a:ext cx="38100" cy="47625"/>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524" name="Oval 478"/>
            <p:cNvSpPr>
              <a:spLocks noChangeArrowheads="1"/>
            </p:cNvSpPr>
            <p:nvPr/>
          </p:nvSpPr>
          <p:spPr bwMode="auto">
            <a:xfrm>
              <a:off x="2933700" y="2771775"/>
              <a:ext cx="38100" cy="47625"/>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525" name="Oval 479"/>
            <p:cNvSpPr>
              <a:spLocks noChangeArrowheads="1"/>
            </p:cNvSpPr>
            <p:nvPr/>
          </p:nvSpPr>
          <p:spPr bwMode="auto">
            <a:xfrm>
              <a:off x="3048000" y="3028950"/>
              <a:ext cx="38100" cy="57150"/>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526" name="Oval 480"/>
            <p:cNvSpPr>
              <a:spLocks noChangeArrowheads="1"/>
            </p:cNvSpPr>
            <p:nvPr/>
          </p:nvSpPr>
          <p:spPr bwMode="auto">
            <a:xfrm>
              <a:off x="2876550" y="3190875"/>
              <a:ext cx="38100" cy="47625"/>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527" name="Oval 481"/>
            <p:cNvSpPr>
              <a:spLocks noChangeArrowheads="1"/>
            </p:cNvSpPr>
            <p:nvPr/>
          </p:nvSpPr>
          <p:spPr bwMode="auto">
            <a:xfrm>
              <a:off x="3057525" y="3257550"/>
              <a:ext cx="38100" cy="57150"/>
            </a:xfrm>
            <a:prstGeom prst="ellipse">
              <a:avLst/>
            </a:prstGeom>
            <a:solidFill>
              <a:srgbClr val="99CCFF"/>
            </a:solidFill>
            <a:ln w="12700">
              <a:solidFill>
                <a:srgbClr val="000000"/>
              </a:solidFill>
              <a:round/>
              <a:headEnd/>
              <a:tailEnd/>
            </a:ln>
          </p:spPr>
          <p:txBody>
            <a:bodyPr/>
            <a:lstStyle/>
            <a:p>
              <a:endParaRPr lang="ko-KR" altLang="en-US" dirty="0">
                <a:ea typeface="굴림" pitchFamily="50" charset="-127"/>
              </a:endParaRPr>
            </a:p>
          </p:txBody>
        </p:sp>
        <p:sp>
          <p:nvSpPr>
            <p:cNvPr id="528" name="Freeform 494"/>
            <p:cNvSpPr>
              <a:spLocks/>
            </p:cNvSpPr>
            <p:nvPr/>
          </p:nvSpPr>
          <p:spPr bwMode="auto">
            <a:xfrm>
              <a:off x="5162550" y="2714625"/>
              <a:ext cx="1323975" cy="323850"/>
            </a:xfrm>
            <a:custGeom>
              <a:avLst/>
              <a:gdLst>
                <a:gd name="T0" fmla="*/ 0 w 81"/>
                <a:gd name="T1" fmla="*/ 2147483647 h 69"/>
                <a:gd name="T2" fmla="*/ 2147483647 w 81"/>
                <a:gd name="T3" fmla="*/ 0 h 69"/>
                <a:gd name="T4" fmla="*/ 0 60000 65536"/>
                <a:gd name="T5" fmla="*/ 0 60000 65536"/>
                <a:gd name="T6" fmla="*/ 0 w 81"/>
                <a:gd name="T7" fmla="*/ 0 h 69"/>
                <a:gd name="T8" fmla="*/ 81 w 81"/>
                <a:gd name="T9" fmla="*/ 69 h 69"/>
              </a:gdLst>
              <a:ahLst/>
              <a:cxnLst>
                <a:cxn ang="T4">
                  <a:pos x="T0" y="T1"/>
                </a:cxn>
                <a:cxn ang="T5">
                  <a:pos x="T2" y="T3"/>
                </a:cxn>
              </a:cxnLst>
              <a:rect l="T6" t="T7" r="T8" b="T9"/>
              <a:pathLst>
                <a:path w="81" h="69">
                  <a:moveTo>
                    <a:pt x="0" y="68"/>
                  </a:moveTo>
                  <a:lnTo>
                    <a:pt x="80" y="0"/>
                  </a:lnTo>
                </a:path>
              </a:pathLst>
            </a:custGeom>
            <a:noFill/>
            <a:ln w="12700" cap="rnd">
              <a:solidFill>
                <a:srgbClr val="000000"/>
              </a:solidFill>
              <a:prstDash val="dash"/>
              <a:round/>
              <a:headEnd/>
              <a:tailEnd/>
            </a:ln>
          </p:spPr>
          <p:txBody>
            <a:bodyPr/>
            <a:lstStyle/>
            <a:p>
              <a:endParaRPr lang="ko-KR" altLang="en-US" dirty="0"/>
            </a:p>
          </p:txBody>
        </p:sp>
        <p:sp>
          <p:nvSpPr>
            <p:cNvPr id="529" name="Rectangle 387"/>
            <p:cNvSpPr>
              <a:spLocks noChangeArrowheads="1"/>
            </p:cNvSpPr>
            <p:nvPr/>
          </p:nvSpPr>
          <p:spPr bwMode="auto">
            <a:xfrm>
              <a:off x="2923496" y="2731462"/>
              <a:ext cx="57150" cy="66674"/>
            </a:xfrm>
            <a:prstGeom prst="rect">
              <a:avLst/>
            </a:prstGeom>
            <a:solidFill>
              <a:srgbClr val="618FFD"/>
            </a:solidFill>
            <a:ln w="12700">
              <a:solidFill>
                <a:srgbClr val="000000"/>
              </a:solidFill>
              <a:miter lim="800000"/>
              <a:headEnd/>
              <a:tailEnd/>
            </a:ln>
          </p:spPr>
          <p:txBody>
            <a:bodyPr/>
            <a:lstStyle/>
            <a:p>
              <a:endParaRPr lang="ko-KR" altLang="en-US" dirty="0">
                <a:ea typeface="굴림" pitchFamily="50" charset="-127"/>
              </a:endParaRPr>
            </a:p>
          </p:txBody>
        </p:sp>
      </p:grpSp>
      <p:sp>
        <p:nvSpPr>
          <p:cNvPr id="530" name="TextBox 8"/>
          <p:cNvSpPr txBox="1">
            <a:spLocks noChangeArrowheads="1"/>
          </p:cNvSpPr>
          <p:nvPr/>
        </p:nvSpPr>
        <p:spPr bwMode="auto">
          <a:xfrm>
            <a:off x="682171" y="1177697"/>
            <a:ext cx="8723085" cy="738664"/>
          </a:xfrm>
          <a:prstGeom prst="rect">
            <a:avLst/>
          </a:prstGeom>
          <a:noFill/>
          <a:ln w="9525">
            <a:noFill/>
            <a:miter lim="800000"/>
            <a:headEnd/>
            <a:tailEnd/>
          </a:ln>
        </p:spPr>
        <p:txBody>
          <a:bodyPr wrap="square">
            <a:spAutoFit/>
          </a:bodyPr>
          <a:lstStyle/>
          <a:p>
            <a:pPr algn="l">
              <a:buFont typeface="Wingdings" pitchFamily="2" charset="2"/>
              <a:buChar char="Ø"/>
            </a:pPr>
            <a:r>
              <a:rPr kumimoji="0" lang="en-US" altLang="ko-KR" sz="1400" b="1" dirty="0">
                <a:latin typeface="Arial" pitchFamily="34" charset="0"/>
                <a:ea typeface="맑은 고딕" pitchFamily="50" charset="-127"/>
                <a:cs typeface="Arial" pitchFamily="34" charset="0"/>
              </a:rPr>
              <a:t> </a:t>
            </a:r>
            <a:r>
              <a:rPr kumimoji="0" lang="en-US" altLang="ko-KR" sz="1400" b="1" dirty="0" smtClean="0">
                <a:latin typeface="Arial" pitchFamily="34" charset="0"/>
                <a:ea typeface="맑은 고딕" pitchFamily="50" charset="-127"/>
                <a:cs typeface="Arial" pitchFamily="34" charset="0"/>
              </a:rPr>
              <a:t>Power </a:t>
            </a:r>
            <a:r>
              <a:rPr kumimoji="0" lang="en-US" altLang="ko-KR" sz="1400" b="1" dirty="0">
                <a:latin typeface="Arial" pitchFamily="34" charset="0"/>
                <a:ea typeface="맑은 고딕" pitchFamily="50" charset="-127"/>
                <a:cs typeface="Arial" pitchFamily="34" charset="0"/>
              </a:rPr>
              <a:t>interconnection projects in the West Africa </a:t>
            </a:r>
            <a:r>
              <a:rPr kumimoji="0" lang="en-US" altLang="ko-KR" sz="1400" b="1" dirty="0" smtClean="0">
                <a:latin typeface="Arial" pitchFamily="34" charset="0"/>
                <a:ea typeface="맑은 고딕" pitchFamily="50" charset="-127"/>
                <a:cs typeface="Arial" pitchFamily="34" charset="0"/>
              </a:rPr>
              <a:t>sub-regions</a:t>
            </a:r>
          </a:p>
          <a:p>
            <a:pPr algn="l">
              <a:buFont typeface="Wingdings" pitchFamily="2" charset="2"/>
              <a:buChar char="Ø"/>
            </a:pPr>
            <a:r>
              <a:rPr kumimoji="0" lang="en-US" altLang="ko-KR" sz="1400" b="1" dirty="0" smtClean="0">
                <a:latin typeface="Arial" pitchFamily="34" charset="0"/>
                <a:ea typeface="맑은 고딕" pitchFamily="50" charset="-127"/>
                <a:cs typeface="Arial" pitchFamily="34" charset="0"/>
              </a:rPr>
              <a:t> Starts </a:t>
            </a:r>
            <a:r>
              <a:rPr kumimoji="0" lang="en-US" altLang="ko-KR" sz="1400" b="1" dirty="0">
                <a:latin typeface="Arial" pitchFamily="34" charset="0"/>
                <a:ea typeface="맑은 고딕" pitchFamily="50" charset="-127"/>
                <a:cs typeface="Arial" pitchFamily="34" charset="0"/>
              </a:rPr>
              <a:t>from Nigeria (Benin and Togo), </a:t>
            </a:r>
            <a:r>
              <a:rPr kumimoji="0" lang="en-US" altLang="ko-KR" sz="1400" b="1" dirty="0" smtClean="0">
                <a:latin typeface="Arial" pitchFamily="34" charset="0"/>
                <a:ea typeface="맑은 고딕" pitchFamily="50" charset="-127"/>
                <a:cs typeface="Arial" pitchFamily="34" charset="0"/>
              </a:rPr>
              <a:t> </a:t>
            </a:r>
            <a:r>
              <a:rPr kumimoji="0" lang="en-US" altLang="ko-KR" sz="1400" b="1" dirty="0">
                <a:latin typeface="Arial" pitchFamily="34" charset="0"/>
                <a:ea typeface="맑은 고딕" pitchFamily="50" charset="-127"/>
                <a:cs typeface="Arial" pitchFamily="34" charset="0"/>
              </a:rPr>
              <a:t>through Aboadze in the southern Ghana, </a:t>
            </a:r>
            <a:r>
              <a:rPr kumimoji="0" lang="en-US" altLang="ko-KR" sz="1400" b="1" dirty="0" smtClean="0">
                <a:latin typeface="Arial" pitchFamily="34" charset="0"/>
                <a:ea typeface="맑은 고딕" pitchFamily="50" charset="-127"/>
                <a:cs typeface="Arial" pitchFamily="34" charset="0"/>
              </a:rPr>
              <a:t>passes </a:t>
            </a:r>
            <a:r>
              <a:rPr kumimoji="0" lang="en-US" altLang="ko-KR" sz="1400" b="1" dirty="0">
                <a:latin typeface="Arial" pitchFamily="34" charset="0"/>
                <a:ea typeface="맑은 고딕" pitchFamily="50" charset="-127"/>
                <a:cs typeface="Arial" pitchFamily="34" charset="0"/>
              </a:rPr>
              <a:t>through northern Han, </a:t>
            </a:r>
            <a:r>
              <a:rPr kumimoji="0" lang="en-US" altLang="ko-KR" sz="1400" b="1" dirty="0" smtClean="0">
                <a:latin typeface="Arial" pitchFamily="34" charset="0"/>
                <a:ea typeface="맑은 고딕" pitchFamily="50" charset="-127"/>
                <a:cs typeface="Arial" pitchFamily="34" charset="0"/>
              </a:rPr>
              <a:t>connecting </a:t>
            </a:r>
            <a:r>
              <a:rPr kumimoji="0" lang="en-US" altLang="ko-KR" sz="1400" b="1" dirty="0">
                <a:latin typeface="Arial" pitchFamily="34" charset="0"/>
                <a:ea typeface="맑은 고딕" pitchFamily="50" charset="-127"/>
                <a:cs typeface="Arial" pitchFamily="34" charset="0"/>
              </a:rPr>
              <a:t>to the </a:t>
            </a:r>
            <a:r>
              <a:rPr kumimoji="0" lang="en-US" altLang="ko-KR" sz="1400" b="1" dirty="0" smtClean="0">
                <a:latin typeface="Arial" pitchFamily="34" charset="0"/>
                <a:ea typeface="맑은 고딕" pitchFamily="50" charset="-127"/>
                <a:cs typeface="Arial" pitchFamily="34" charset="0"/>
              </a:rPr>
              <a:t>neighboring </a:t>
            </a:r>
            <a:r>
              <a:rPr kumimoji="0" lang="en-US" altLang="ko-KR" sz="1400" b="1" dirty="0">
                <a:latin typeface="Arial" pitchFamily="34" charset="0"/>
                <a:ea typeface="맑은 고딕" pitchFamily="50" charset="-127"/>
                <a:cs typeface="Arial" pitchFamily="34" charset="0"/>
              </a:rPr>
              <a:t>countries Burkina Faso and Mali</a:t>
            </a:r>
            <a:r>
              <a:rPr kumimoji="0" lang="en-US" altLang="ko-KR" sz="1400" b="1" dirty="0" smtClean="0">
                <a:latin typeface="Arial" pitchFamily="34" charset="0"/>
                <a:ea typeface="맑은 고딕" pitchFamily="50" charset="-127"/>
                <a:cs typeface="Arial" pitchFamily="34" charset="0"/>
              </a:rPr>
              <a:t>.</a:t>
            </a:r>
            <a:endParaRPr kumimoji="0" lang="en-US" altLang="ko-KR" sz="1400" b="1" dirty="0">
              <a:latin typeface="Arial" pitchFamily="34" charset="0"/>
              <a:ea typeface="맑은 고딕" pitchFamily="50" charset="-127"/>
              <a:cs typeface="Arial" pitchFamily="34" charset="0"/>
            </a:endParaRPr>
          </a:p>
        </p:txBody>
      </p:sp>
      <p:grpSp>
        <p:nvGrpSpPr>
          <p:cNvPr id="531" name="그룹 470"/>
          <p:cNvGrpSpPr>
            <a:grpSpLocks/>
          </p:cNvGrpSpPr>
          <p:nvPr/>
        </p:nvGrpSpPr>
        <p:grpSpPr bwMode="auto">
          <a:xfrm>
            <a:off x="3063875" y="4229090"/>
            <a:ext cx="3332163" cy="1974850"/>
            <a:chOff x="3063240" y="3500438"/>
            <a:chExt cx="3332794" cy="1976118"/>
          </a:xfrm>
        </p:grpSpPr>
        <p:sp>
          <p:nvSpPr>
            <p:cNvPr id="532" name="타원 471"/>
            <p:cNvSpPr>
              <a:spLocks noChangeArrowheads="1"/>
            </p:cNvSpPr>
            <p:nvPr/>
          </p:nvSpPr>
          <p:spPr bwMode="auto">
            <a:xfrm>
              <a:off x="6110284" y="5000636"/>
              <a:ext cx="285750" cy="285750"/>
            </a:xfrm>
            <a:prstGeom prst="ellipse">
              <a:avLst/>
            </a:prstGeom>
            <a:solidFill>
              <a:srgbClr val="C00000"/>
            </a:solidFill>
            <a:ln w="9525" algn="ctr">
              <a:noFill/>
              <a:round/>
              <a:headEnd/>
              <a:tailEnd/>
            </a:ln>
          </p:spPr>
          <p:txBody>
            <a:bodyPr lIns="108000" tIns="0" rIns="108000" bIns="0" anchor="ctr"/>
            <a:lstStyle/>
            <a:p>
              <a:pPr algn="ctr" latinLnBrk="0">
                <a:lnSpc>
                  <a:spcPct val="105000"/>
                </a:lnSpc>
                <a:buSzPct val="150000"/>
                <a:buFontTx/>
                <a:buBlip>
                  <a:blip r:embed="rId3"/>
                </a:buBlip>
              </a:pPr>
              <a:endParaRPr kumimoji="0" lang="ko-KR" altLang="en-US" sz="1600" b="1" dirty="0">
                <a:latin typeface="Tahoma" pitchFamily="34" charset="0"/>
              </a:endParaRPr>
            </a:p>
          </p:txBody>
        </p:sp>
        <p:sp>
          <p:nvSpPr>
            <p:cNvPr id="533" name="자유형 472"/>
            <p:cNvSpPr>
              <a:spLocks/>
            </p:cNvSpPr>
            <p:nvPr/>
          </p:nvSpPr>
          <p:spPr bwMode="auto">
            <a:xfrm>
              <a:off x="3063240" y="3500438"/>
              <a:ext cx="3261360" cy="1976118"/>
            </a:xfrm>
            <a:custGeom>
              <a:avLst/>
              <a:gdLst>
                <a:gd name="T0" fmla="*/ 3261360 w 3261360"/>
                <a:gd name="T1" fmla="*/ 74801 h 2261870"/>
                <a:gd name="T2" fmla="*/ 2933700 w 3261360"/>
                <a:gd name="T3" fmla="*/ 72418 h 2261870"/>
                <a:gd name="T4" fmla="*/ 2727960 w 3261360"/>
                <a:gd name="T5" fmla="*/ 76293 h 2261870"/>
                <a:gd name="T6" fmla="*/ 2400300 w 3261360"/>
                <a:gd name="T7" fmla="*/ 80167 h 2261870"/>
                <a:gd name="T8" fmla="*/ 2278380 w 3261360"/>
                <a:gd name="T9" fmla="*/ 81358 h 2261870"/>
                <a:gd name="T10" fmla="*/ 2209800 w 3261360"/>
                <a:gd name="T11" fmla="*/ 82849 h 2261870"/>
                <a:gd name="T12" fmla="*/ 2095500 w 3261360"/>
                <a:gd name="T13" fmla="*/ 84338 h 2261870"/>
                <a:gd name="T14" fmla="*/ 2011680 w 3261360"/>
                <a:gd name="T15" fmla="*/ 86426 h 2261870"/>
                <a:gd name="T16" fmla="*/ 1821180 w 3261360"/>
                <a:gd name="T17" fmla="*/ 88212 h 2261870"/>
                <a:gd name="T18" fmla="*/ 1790700 w 3261360"/>
                <a:gd name="T19" fmla="*/ 84934 h 2261870"/>
                <a:gd name="T20" fmla="*/ 1722120 w 3261360"/>
                <a:gd name="T21" fmla="*/ 83146 h 2261870"/>
                <a:gd name="T22" fmla="*/ 1760220 w 3261360"/>
                <a:gd name="T23" fmla="*/ 76590 h 2261870"/>
                <a:gd name="T24" fmla="*/ 1821180 w 3261360"/>
                <a:gd name="T25" fmla="*/ 69139 h 2261870"/>
                <a:gd name="T26" fmla="*/ 1767840 w 3261360"/>
                <a:gd name="T27" fmla="*/ 60796 h 2261870"/>
                <a:gd name="T28" fmla="*/ 1737360 w 3261360"/>
                <a:gd name="T29" fmla="*/ 57815 h 2261870"/>
                <a:gd name="T30" fmla="*/ 1760220 w 3261360"/>
                <a:gd name="T31" fmla="*/ 45298 h 2261870"/>
                <a:gd name="T32" fmla="*/ 1821180 w 3261360"/>
                <a:gd name="T33" fmla="*/ 40232 h 2261870"/>
                <a:gd name="T34" fmla="*/ 1805940 w 3261360"/>
                <a:gd name="T35" fmla="*/ 31590 h 2261870"/>
                <a:gd name="T36" fmla="*/ 1722120 w 3261360"/>
                <a:gd name="T37" fmla="*/ 26524 h 2261870"/>
                <a:gd name="T38" fmla="*/ 1150620 w 3261360"/>
                <a:gd name="T39" fmla="*/ 19966 h 2261870"/>
                <a:gd name="T40" fmla="*/ 586740 w 3261360"/>
                <a:gd name="T41" fmla="*/ 15199 h 2261870"/>
                <a:gd name="T42" fmla="*/ 137160 w 3261360"/>
                <a:gd name="T43" fmla="*/ 8643 h 2261870"/>
                <a:gd name="T44" fmla="*/ 0 w 3261360"/>
                <a:gd name="T45" fmla="*/ 0 h 22618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61360"/>
                <a:gd name="T70" fmla="*/ 0 h 2261870"/>
                <a:gd name="T71" fmla="*/ 3261360 w 3261360"/>
                <a:gd name="T72" fmla="*/ 2261870 h 22618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61360" h="2261870">
                  <a:moveTo>
                    <a:pt x="3261360" y="1912620"/>
                  </a:moveTo>
                  <a:cubicBezTo>
                    <a:pt x="3141980" y="1878965"/>
                    <a:pt x="3022600" y="1845310"/>
                    <a:pt x="2933700" y="1851660"/>
                  </a:cubicBezTo>
                  <a:cubicBezTo>
                    <a:pt x="2844800" y="1858010"/>
                    <a:pt x="2816860" y="1917700"/>
                    <a:pt x="2727960" y="1950720"/>
                  </a:cubicBezTo>
                  <a:cubicBezTo>
                    <a:pt x="2639060" y="1983740"/>
                    <a:pt x="2475230" y="2028190"/>
                    <a:pt x="2400300" y="2049780"/>
                  </a:cubicBezTo>
                  <a:cubicBezTo>
                    <a:pt x="2325370" y="2071370"/>
                    <a:pt x="2310130" y="2068830"/>
                    <a:pt x="2278380" y="2080260"/>
                  </a:cubicBezTo>
                  <a:cubicBezTo>
                    <a:pt x="2246630" y="2091690"/>
                    <a:pt x="2240280" y="2105660"/>
                    <a:pt x="2209800" y="2118360"/>
                  </a:cubicBezTo>
                  <a:cubicBezTo>
                    <a:pt x="2179320" y="2131060"/>
                    <a:pt x="2128520" y="2141220"/>
                    <a:pt x="2095500" y="2156460"/>
                  </a:cubicBezTo>
                  <a:cubicBezTo>
                    <a:pt x="2062480" y="2171700"/>
                    <a:pt x="2057400" y="2193290"/>
                    <a:pt x="2011680" y="2209800"/>
                  </a:cubicBezTo>
                  <a:cubicBezTo>
                    <a:pt x="1965960" y="2226310"/>
                    <a:pt x="1858010" y="2261870"/>
                    <a:pt x="1821180" y="2255520"/>
                  </a:cubicBezTo>
                  <a:cubicBezTo>
                    <a:pt x="1784350" y="2249170"/>
                    <a:pt x="1807210" y="2193290"/>
                    <a:pt x="1790700" y="2171700"/>
                  </a:cubicBezTo>
                  <a:cubicBezTo>
                    <a:pt x="1774190" y="2150110"/>
                    <a:pt x="1727200" y="2161540"/>
                    <a:pt x="1722120" y="2125980"/>
                  </a:cubicBezTo>
                  <a:cubicBezTo>
                    <a:pt x="1717040" y="2090420"/>
                    <a:pt x="1743710" y="2018030"/>
                    <a:pt x="1760220" y="1958340"/>
                  </a:cubicBezTo>
                  <a:cubicBezTo>
                    <a:pt x="1776730" y="1898650"/>
                    <a:pt x="1819910" y="1835150"/>
                    <a:pt x="1821180" y="1767840"/>
                  </a:cubicBezTo>
                  <a:cubicBezTo>
                    <a:pt x="1822450" y="1700530"/>
                    <a:pt x="1781810" y="1602740"/>
                    <a:pt x="1767840" y="1554480"/>
                  </a:cubicBezTo>
                  <a:cubicBezTo>
                    <a:pt x="1753870" y="1506220"/>
                    <a:pt x="1738630" y="1544320"/>
                    <a:pt x="1737360" y="1478280"/>
                  </a:cubicBezTo>
                  <a:cubicBezTo>
                    <a:pt x="1736090" y="1412240"/>
                    <a:pt x="1746250" y="1233170"/>
                    <a:pt x="1760220" y="1158240"/>
                  </a:cubicBezTo>
                  <a:cubicBezTo>
                    <a:pt x="1774190" y="1083310"/>
                    <a:pt x="1813560" y="1087120"/>
                    <a:pt x="1821180" y="1028700"/>
                  </a:cubicBezTo>
                  <a:cubicBezTo>
                    <a:pt x="1828800" y="970280"/>
                    <a:pt x="1822450" y="866140"/>
                    <a:pt x="1805940" y="807720"/>
                  </a:cubicBezTo>
                  <a:cubicBezTo>
                    <a:pt x="1789430" y="749300"/>
                    <a:pt x="1831340" y="727710"/>
                    <a:pt x="1722120" y="678180"/>
                  </a:cubicBezTo>
                  <a:cubicBezTo>
                    <a:pt x="1612900" y="628650"/>
                    <a:pt x="1339850" y="558800"/>
                    <a:pt x="1150620" y="510540"/>
                  </a:cubicBezTo>
                  <a:cubicBezTo>
                    <a:pt x="961390" y="462280"/>
                    <a:pt x="755650" y="436880"/>
                    <a:pt x="586740" y="388620"/>
                  </a:cubicBezTo>
                  <a:cubicBezTo>
                    <a:pt x="417830" y="340360"/>
                    <a:pt x="234950" y="285750"/>
                    <a:pt x="137160" y="220980"/>
                  </a:cubicBezTo>
                  <a:cubicBezTo>
                    <a:pt x="39370" y="156210"/>
                    <a:pt x="19685" y="78105"/>
                    <a:pt x="0" y="0"/>
                  </a:cubicBezTo>
                </a:path>
              </a:pathLst>
            </a:custGeom>
            <a:noFill/>
            <a:ln w="44450" cap="flat" cmpd="sng" algn="ctr">
              <a:solidFill>
                <a:srgbClr val="C00000"/>
              </a:solidFill>
              <a:prstDash val="solid"/>
              <a:round/>
              <a:headEnd type="none" w="med" len="med"/>
              <a:tailEnd type="none" w="med" len="med"/>
            </a:ln>
          </p:spPr>
          <p:txBody>
            <a:bodyPr lIns="108000" tIns="0" rIns="108000" bIns="0" anchor="ctr"/>
            <a:lstStyle/>
            <a:p>
              <a:endParaRPr lang="ko-KR" altLang="en-US" dirty="0"/>
            </a:p>
          </p:txBody>
        </p:sp>
      </p:grpSp>
      <p:grpSp>
        <p:nvGrpSpPr>
          <p:cNvPr id="534" name="그룹 533"/>
          <p:cNvGrpSpPr/>
          <p:nvPr/>
        </p:nvGrpSpPr>
        <p:grpSpPr>
          <a:xfrm>
            <a:off x="440915" y="678544"/>
            <a:ext cx="3457404" cy="495299"/>
            <a:chOff x="528001" y="1143002"/>
            <a:chExt cx="3457404" cy="495299"/>
          </a:xfrm>
        </p:grpSpPr>
        <p:sp>
          <p:nvSpPr>
            <p:cNvPr id="535" name="모서리가 둥근 직사각형 534"/>
            <p:cNvSpPr/>
            <p:nvPr/>
          </p:nvSpPr>
          <p:spPr>
            <a:xfrm>
              <a:off x="528001" y="1143002"/>
              <a:ext cx="3457404" cy="495299"/>
            </a:xfrm>
            <a:prstGeom prst="roundRect">
              <a:avLst>
                <a:gd name="adj" fmla="val 50000"/>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dirty="0">
                <a:latin typeface="Arial" pitchFamily="34" charset="0"/>
                <a:cs typeface="Arial" pitchFamily="34" charset="0"/>
              </a:endParaRPr>
            </a:p>
          </p:txBody>
        </p:sp>
        <p:sp>
          <p:nvSpPr>
            <p:cNvPr id="536" name="TextBox 535"/>
            <p:cNvSpPr txBox="1"/>
            <p:nvPr/>
          </p:nvSpPr>
          <p:spPr>
            <a:xfrm>
              <a:off x="1075282" y="1175369"/>
              <a:ext cx="1531188" cy="369332"/>
            </a:xfrm>
            <a:prstGeom prst="rect">
              <a:avLst/>
            </a:prstGeom>
            <a:noFill/>
          </p:spPr>
          <p:txBody>
            <a:bodyPr wrap="none" rtlCol="0">
              <a:spAutoFit/>
            </a:bodyPr>
            <a:lstStyle/>
            <a:p>
              <a:pPr lvl="0" fontAlgn="auto" latinLnBrk="0">
                <a:spcBef>
                  <a:spcPts val="0"/>
                </a:spcBef>
                <a:spcAft>
                  <a:spcPts val="0"/>
                </a:spcAft>
                <a:defRPr/>
              </a:pPr>
              <a:r>
                <a:rPr kumimoji="0" lang="en-US" altLang="ko-KR"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Background</a:t>
              </a:r>
            </a:p>
          </p:txBody>
        </p:sp>
      </p:grpSp>
      <p:grpSp>
        <p:nvGrpSpPr>
          <p:cNvPr id="537" name="그룹 536"/>
          <p:cNvGrpSpPr/>
          <p:nvPr/>
        </p:nvGrpSpPr>
        <p:grpSpPr>
          <a:xfrm>
            <a:off x="6540275" y="2714164"/>
            <a:ext cx="2894012" cy="3453946"/>
            <a:chOff x="3811588" y="1214438"/>
            <a:chExt cx="3965575" cy="5214937"/>
          </a:xfrm>
        </p:grpSpPr>
        <p:grpSp>
          <p:nvGrpSpPr>
            <p:cNvPr id="538" name="그룹 27"/>
            <p:cNvGrpSpPr>
              <a:grpSpLocks/>
            </p:cNvGrpSpPr>
            <p:nvPr/>
          </p:nvGrpSpPr>
          <p:grpSpPr bwMode="auto">
            <a:xfrm>
              <a:off x="3811588" y="1214438"/>
              <a:ext cx="3965575" cy="5214937"/>
              <a:chOff x="5059606" y="1785926"/>
              <a:chExt cx="4679740" cy="4857786"/>
            </a:xfrm>
          </p:grpSpPr>
          <p:grpSp>
            <p:nvGrpSpPr>
              <p:cNvPr id="541" name="그룹 98"/>
              <p:cNvGrpSpPr>
                <a:grpSpLocks/>
              </p:cNvGrpSpPr>
              <p:nvPr/>
            </p:nvGrpSpPr>
            <p:grpSpPr bwMode="auto">
              <a:xfrm>
                <a:off x="5059606" y="1785926"/>
                <a:ext cx="4679740" cy="4857786"/>
                <a:chOff x="121380" y="2595546"/>
                <a:chExt cx="5736512" cy="7000926"/>
              </a:xfrm>
            </p:grpSpPr>
            <p:grpSp>
              <p:nvGrpSpPr>
                <p:cNvPr id="543" name="그룹 479"/>
                <p:cNvGrpSpPr>
                  <a:grpSpLocks/>
                </p:cNvGrpSpPr>
                <p:nvPr/>
              </p:nvGrpSpPr>
              <p:grpSpPr bwMode="auto">
                <a:xfrm>
                  <a:off x="121380" y="2595546"/>
                  <a:ext cx="5736512" cy="7000926"/>
                  <a:chOff x="121380" y="307813"/>
                  <a:chExt cx="6615242" cy="9288660"/>
                </a:xfrm>
              </p:grpSpPr>
              <p:pic>
                <p:nvPicPr>
                  <p:cNvPr id="550" name="Picture 3"/>
                  <p:cNvPicPr>
                    <a:picLocks noChangeAspect="1" noChangeArrowheads="1"/>
                  </p:cNvPicPr>
                  <p:nvPr/>
                </p:nvPicPr>
                <p:blipFill>
                  <a:blip r:embed="rId4" cstate="print"/>
                  <a:srcRect/>
                  <a:stretch>
                    <a:fillRect/>
                  </a:stretch>
                </p:blipFill>
                <p:spPr bwMode="auto">
                  <a:xfrm>
                    <a:off x="121380" y="307813"/>
                    <a:ext cx="6615242" cy="9288660"/>
                  </a:xfrm>
                  <a:prstGeom prst="rect">
                    <a:avLst/>
                  </a:prstGeom>
                  <a:noFill/>
                  <a:ln w="9525">
                    <a:solidFill>
                      <a:schemeClr val="tx1"/>
                    </a:solidFill>
                    <a:miter lim="800000"/>
                    <a:headEnd/>
                    <a:tailEnd/>
                  </a:ln>
                </p:spPr>
              </p:pic>
              <p:sp>
                <p:nvSpPr>
                  <p:cNvPr id="551" name="자유형 550"/>
                  <p:cNvSpPr/>
                  <p:nvPr/>
                </p:nvSpPr>
                <p:spPr>
                  <a:xfrm>
                    <a:off x="1469321" y="1161748"/>
                    <a:ext cx="1144029" cy="7139685"/>
                  </a:xfrm>
                  <a:custGeom>
                    <a:avLst/>
                    <a:gdLst>
                      <a:gd name="connsiteX0" fmla="*/ 1017432 w 1144074"/>
                      <a:gd name="connsiteY0" fmla="*/ 6709893 h 6709893"/>
                      <a:gd name="connsiteX1" fmla="*/ 824248 w 1144074"/>
                      <a:gd name="connsiteY1" fmla="*/ 6297769 h 6709893"/>
                      <a:gd name="connsiteX2" fmla="*/ 540913 w 1144074"/>
                      <a:gd name="connsiteY2" fmla="*/ 6104586 h 6709893"/>
                      <a:gd name="connsiteX3" fmla="*/ 515155 w 1144074"/>
                      <a:gd name="connsiteY3" fmla="*/ 6027312 h 6709893"/>
                      <a:gd name="connsiteX4" fmla="*/ 1056068 w 1144074"/>
                      <a:gd name="connsiteY4" fmla="*/ 5151549 h 6709893"/>
                      <a:gd name="connsiteX5" fmla="*/ 1043189 w 1144074"/>
                      <a:gd name="connsiteY5" fmla="*/ 4893971 h 6709893"/>
                      <a:gd name="connsiteX6" fmla="*/ 1056068 w 1144074"/>
                      <a:gd name="connsiteY6" fmla="*/ 4700788 h 6709893"/>
                      <a:gd name="connsiteX7" fmla="*/ 940158 w 1144074"/>
                      <a:gd name="connsiteY7" fmla="*/ 4327301 h 6709893"/>
                      <a:gd name="connsiteX8" fmla="*/ 631065 w 1144074"/>
                      <a:gd name="connsiteY8" fmla="*/ 3541690 h 6709893"/>
                      <a:gd name="connsiteX9" fmla="*/ 386367 w 1144074"/>
                      <a:gd name="connsiteY9" fmla="*/ 2807594 h 6709893"/>
                      <a:gd name="connsiteX10" fmla="*/ 270457 w 1144074"/>
                      <a:gd name="connsiteY10" fmla="*/ 2408349 h 6709893"/>
                      <a:gd name="connsiteX11" fmla="*/ 90153 w 1144074"/>
                      <a:gd name="connsiteY11" fmla="*/ 2009104 h 6709893"/>
                      <a:gd name="connsiteX12" fmla="*/ 77274 w 1144074"/>
                      <a:gd name="connsiteY12" fmla="*/ 1918952 h 6709893"/>
                      <a:gd name="connsiteX13" fmla="*/ 154547 w 1144074"/>
                      <a:gd name="connsiteY13" fmla="*/ 1700011 h 6709893"/>
                      <a:gd name="connsiteX14" fmla="*/ 103032 w 1144074"/>
                      <a:gd name="connsiteY14" fmla="*/ 1403797 h 6709893"/>
                      <a:gd name="connsiteX15" fmla="*/ 12879 w 1144074"/>
                      <a:gd name="connsiteY15" fmla="*/ 850005 h 6709893"/>
                      <a:gd name="connsiteX16" fmla="*/ 25758 w 1144074"/>
                      <a:gd name="connsiteY16" fmla="*/ 772732 h 6709893"/>
                      <a:gd name="connsiteX17" fmla="*/ 128789 w 1144074"/>
                      <a:gd name="connsiteY17" fmla="*/ 0 h 6709893"/>
                      <a:gd name="connsiteX18" fmla="*/ 128789 w 1144074"/>
                      <a:gd name="connsiteY18" fmla="*/ 0 h 670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4074" h="6709893">
                        <a:moveTo>
                          <a:pt x="1017432" y="6709893"/>
                        </a:moveTo>
                        <a:cubicBezTo>
                          <a:pt x="960550" y="6554273"/>
                          <a:pt x="903668" y="6398654"/>
                          <a:pt x="824248" y="6297769"/>
                        </a:cubicBezTo>
                        <a:cubicBezTo>
                          <a:pt x="744828" y="6196885"/>
                          <a:pt x="592428" y="6149662"/>
                          <a:pt x="540913" y="6104586"/>
                        </a:cubicBezTo>
                        <a:cubicBezTo>
                          <a:pt x="489398" y="6059510"/>
                          <a:pt x="429296" y="6186151"/>
                          <a:pt x="515155" y="6027312"/>
                        </a:cubicBezTo>
                        <a:cubicBezTo>
                          <a:pt x="601014" y="5868473"/>
                          <a:pt x="968062" y="5340439"/>
                          <a:pt x="1056068" y="5151549"/>
                        </a:cubicBezTo>
                        <a:cubicBezTo>
                          <a:pt x="1144074" y="4962659"/>
                          <a:pt x="1043189" y="4969098"/>
                          <a:pt x="1043189" y="4893971"/>
                        </a:cubicBezTo>
                        <a:cubicBezTo>
                          <a:pt x="1043189" y="4818844"/>
                          <a:pt x="1073240" y="4795233"/>
                          <a:pt x="1056068" y="4700788"/>
                        </a:cubicBezTo>
                        <a:cubicBezTo>
                          <a:pt x="1038896" y="4606343"/>
                          <a:pt x="1010992" y="4520484"/>
                          <a:pt x="940158" y="4327301"/>
                        </a:cubicBezTo>
                        <a:cubicBezTo>
                          <a:pt x="869324" y="4134118"/>
                          <a:pt x="723364" y="3794975"/>
                          <a:pt x="631065" y="3541690"/>
                        </a:cubicBezTo>
                        <a:cubicBezTo>
                          <a:pt x="538767" y="3288406"/>
                          <a:pt x="446468" y="2996484"/>
                          <a:pt x="386367" y="2807594"/>
                        </a:cubicBezTo>
                        <a:cubicBezTo>
                          <a:pt x="326266" y="2618704"/>
                          <a:pt x="319826" y="2541431"/>
                          <a:pt x="270457" y="2408349"/>
                        </a:cubicBezTo>
                        <a:cubicBezTo>
                          <a:pt x="221088" y="2275267"/>
                          <a:pt x="122350" y="2090670"/>
                          <a:pt x="90153" y="2009104"/>
                        </a:cubicBezTo>
                        <a:cubicBezTo>
                          <a:pt x="57956" y="1927538"/>
                          <a:pt x="66542" y="1970467"/>
                          <a:pt x="77274" y="1918952"/>
                        </a:cubicBezTo>
                        <a:cubicBezTo>
                          <a:pt x="88006" y="1867437"/>
                          <a:pt x="150254" y="1785870"/>
                          <a:pt x="154547" y="1700011"/>
                        </a:cubicBezTo>
                        <a:cubicBezTo>
                          <a:pt x="158840" y="1614152"/>
                          <a:pt x="126643" y="1545465"/>
                          <a:pt x="103032" y="1403797"/>
                        </a:cubicBezTo>
                        <a:cubicBezTo>
                          <a:pt x="79421" y="1262129"/>
                          <a:pt x="25758" y="955182"/>
                          <a:pt x="12879" y="850005"/>
                        </a:cubicBezTo>
                        <a:cubicBezTo>
                          <a:pt x="0" y="744828"/>
                          <a:pt x="6440" y="914399"/>
                          <a:pt x="25758" y="772732"/>
                        </a:cubicBezTo>
                        <a:cubicBezTo>
                          <a:pt x="45076" y="631065"/>
                          <a:pt x="128789" y="0"/>
                          <a:pt x="128789" y="0"/>
                        </a:cubicBezTo>
                        <a:lnTo>
                          <a:pt x="128789" y="0"/>
                        </a:lnTo>
                      </a:path>
                    </a:pathLst>
                  </a:custGeom>
                  <a:noFill/>
                  <a:ln w="63500">
                    <a:solidFill>
                      <a:schemeClr val="tx1"/>
                    </a:solidFill>
                    <a:prstDash val="solid"/>
                    <a:headEnd type="none" w="med" len="med"/>
                    <a:tailEnd type="triangle" w="med" len="med"/>
                  </a:ln>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ko-KR" altLang="en-US" dirty="0"/>
                  </a:p>
                </p:txBody>
              </p:sp>
            </p:grpSp>
            <p:sp>
              <p:nvSpPr>
                <p:cNvPr id="544" name="타원 543"/>
                <p:cNvSpPr/>
                <p:nvPr/>
              </p:nvSpPr>
              <p:spPr>
                <a:xfrm>
                  <a:off x="2165213" y="7282010"/>
                  <a:ext cx="112525" cy="102297"/>
                </a:xfrm>
                <a:prstGeom prst="ellips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ko-KR" altLang="en-US" dirty="0"/>
                </a:p>
              </p:txBody>
            </p:sp>
            <p:sp>
              <p:nvSpPr>
                <p:cNvPr id="545" name="타원 544"/>
                <p:cNvSpPr/>
                <p:nvPr/>
              </p:nvSpPr>
              <p:spPr>
                <a:xfrm>
                  <a:off x="1659996" y="8068417"/>
                  <a:ext cx="112525" cy="102297"/>
                </a:xfrm>
                <a:prstGeom prst="ellips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ko-KR" altLang="en-US" dirty="0"/>
                </a:p>
              </p:txBody>
            </p:sp>
            <p:sp>
              <p:nvSpPr>
                <p:cNvPr id="546" name="타원 545"/>
                <p:cNvSpPr/>
                <p:nvPr/>
              </p:nvSpPr>
              <p:spPr>
                <a:xfrm>
                  <a:off x="2151435" y="6889873"/>
                  <a:ext cx="112525" cy="102297"/>
                </a:xfrm>
                <a:prstGeom prst="ellips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ko-KR" altLang="en-US" dirty="0"/>
                </a:p>
              </p:txBody>
            </p:sp>
            <p:sp>
              <p:nvSpPr>
                <p:cNvPr id="547" name="타원 546"/>
                <p:cNvSpPr/>
                <p:nvPr/>
              </p:nvSpPr>
              <p:spPr>
                <a:xfrm>
                  <a:off x="2061873" y="8464816"/>
                  <a:ext cx="218163" cy="247217"/>
                </a:xfrm>
                <a:prstGeom prst="ellips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ko-KR" altLang="en-US" b="1" dirty="0"/>
                </a:p>
              </p:txBody>
            </p:sp>
            <p:sp>
              <p:nvSpPr>
                <p:cNvPr id="548" name="타원 547"/>
                <p:cNvSpPr/>
                <p:nvPr/>
              </p:nvSpPr>
              <p:spPr>
                <a:xfrm>
                  <a:off x="1356866" y="4453935"/>
                  <a:ext cx="112525" cy="100165"/>
                </a:xfrm>
                <a:prstGeom prst="ellips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ko-KR" altLang="en-US" dirty="0"/>
                </a:p>
              </p:txBody>
            </p:sp>
            <p:sp>
              <p:nvSpPr>
                <p:cNvPr id="549" name="타원 548"/>
                <p:cNvSpPr/>
                <p:nvPr/>
              </p:nvSpPr>
              <p:spPr>
                <a:xfrm>
                  <a:off x="1258118" y="3774088"/>
                  <a:ext cx="112526" cy="102297"/>
                </a:xfrm>
                <a:prstGeom prst="ellips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ko-KR" altLang="en-US" dirty="0"/>
                </a:p>
              </p:txBody>
            </p:sp>
          </p:grpSp>
          <p:sp>
            <p:nvSpPr>
              <p:cNvPr id="542" name="타원 541"/>
              <p:cNvSpPr/>
              <p:nvPr/>
            </p:nvSpPr>
            <p:spPr>
              <a:xfrm>
                <a:off x="6397210" y="4143098"/>
                <a:ext cx="91796" cy="70981"/>
              </a:xfrm>
              <a:prstGeom prst="ellips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ko-KR" altLang="en-US" dirty="0"/>
              </a:p>
            </p:txBody>
          </p:sp>
        </p:grpSp>
        <p:sp>
          <p:nvSpPr>
            <p:cNvPr id="539" name="직사각형 46"/>
            <p:cNvSpPr>
              <a:spLocks noChangeArrowheads="1"/>
            </p:cNvSpPr>
            <p:nvPr/>
          </p:nvSpPr>
          <p:spPr bwMode="auto">
            <a:xfrm>
              <a:off x="5162550" y="4357688"/>
              <a:ext cx="214313" cy="214312"/>
            </a:xfrm>
            <a:prstGeom prst="rect">
              <a:avLst/>
            </a:prstGeom>
            <a:solidFill>
              <a:srgbClr val="FF0000"/>
            </a:solidFill>
            <a:ln w="9525" algn="ctr">
              <a:solidFill>
                <a:schemeClr val="tx1"/>
              </a:solidFill>
              <a:round/>
              <a:headEnd/>
              <a:tailEnd/>
            </a:ln>
          </p:spPr>
          <p:txBody>
            <a:bodyPr lIns="108000" tIns="0" rIns="108000" bIns="0" anchor="ctr"/>
            <a:lstStyle/>
            <a:p>
              <a:pPr algn="ctr" latinLnBrk="0">
                <a:lnSpc>
                  <a:spcPct val="105000"/>
                </a:lnSpc>
                <a:buSzPct val="150000"/>
                <a:buFontTx/>
                <a:buBlip>
                  <a:blip r:embed="rId3"/>
                </a:buBlip>
              </a:pPr>
              <a:endParaRPr kumimoji="0" lang="ko-KR" altLang="en-US" sz="1600" b="1" dirty="0">
                <a:latin typeface="Tahoma" pitchFamily="34" charset="0"/>
              </a:endParaRPr>
            </a:p>
          </p:txBody>
        </p:sp>
        <p:sp>
          <p:nvSpPr>
            <p:cNvPr id="540" name="직사각형 47"/>
            <p:cNvSpPr>
              <a:spLocks noChangeArrowheads="1"/>
            </p:cNvSpPr>
            <p:nvPr/>
          </p:nvSpPr>
          <p:spPr bwMode="auto">
            <a:xfrm>
              <a:off x="4803775" y="5213350"/>
              <a:ext cx="214313" cy="214313"/>
            </a:xfrm>
            <a:prstGeom prst="rect">
              <a:avLst/>
            </a:prstGeom>
            <a:solidFill>
              <a:srgbClr val="FF0000"/>
            </a:solidFill>
            <a:ln w="9525" algn="ctr">
              <a:solidFill>
                <a:schemeClr val="tx1"/>
              </a:solidFill>
              <a:round/>
              <a:headEnd/>
              <a:tailEnd/>
            </a:ln>
          </p:spPr>
          <p:txBody>
            <a:bodyPr lIns="108000" tIns="0" rIns="108000" bIns="0" anchor="ctr"/>
            <a:lstStyle/>
            <a:p>
              <a:pPr algn="ctr" latinLnBrk="0">
                <a:lnSpc>
                  <a:spcPct val="105000"/>
                </a:lnSpc>
                <a:buSzPct val="150000"/>
                <a:buFontTx/>
                <a:buBlip>
                  <a:blip r:embed="rId3"/>
                </a:buBlip>
              </a:pPr>
              <a:endParaRPr kumimoji="0" lang="ko-KR" altLang="en-US" sz="1600" b="1" dirty="0">
                <a:latin typeface="Tahoma" pitchFamily="34" charset="0"/>
              </a:endParaRPr>
            </a:p>
          </p:txBody>
        </p:sp>
      </p:grpSp>
      <p:pic>
        <p:nvPicPr>
          <p:cNvPr id="552" name="Picture 4" descr="C:\Documents and Settings\Administrator\Local Settings\Temporary Internet Files\Content.IE5\FDOIKN3A\MC900439806[1].png"/>
          <p:cNvPicPr>
            <a:picLocks noChangeAspect="1" noChangeArrowheads="1"/>
          </p:cNvPicPr>
          <p:nvPr/>
        </p:nvPicPr>
        <p:blipFill>
          <a:blip r:embed="rId5" cstate="print"/>
          <a:srcRect/>
          <a:stretch>
            <a:fillRect/>
          </a:stretch>
        </p:blipFill>
        <p:spPr bwMode="auto">
          <a:xfrm>
            <a:off x="5450113" y="4608278"/>
            <a:ext cx="1211944" cy="1211944"/>
          </a:xfrm>
          <a:prstGeom prst="rect">
            <a:avLst/>
          </a:prstGeom>
          <a:noFill/>
        </p:spPr>
      </p:pic>
      <p:grpSp>
        <p:nvGrpSpPr>
          <p:cNvPr id="553" name="그룹 552"/>
          <p:cNvGrpSpPr/>
          <p:nvPr/>
        </p:nvGrpSpPr>
        <p:grpSpPr>
          <a:xfrm>
            <a:off x="411886" y="2129972"/>
            <a:ext cx="3457404" cy="495299"/>
            <a:chOff x="528001" y="1143002"/>
            <a:chExt cx="3457404" cy="495299"/>
          </a:xfrm>
        </p:grpSpPr>
        <p:sp>
          <p:nvSpPr>
            <p:cNvPr id="554" name="모서리가 둥근 직사각형 553"/>
            <p:cNvSpPr/>
            <p:nvPr/>
          </p:nvSpPr>
          <p:spPr>
            <a:xfrm>
              <a:off x="528001" y="1143002"/>
              <a:ext cx="3457404" cy="495299"/>
            </a:xfrm>
            <a:prstGeom prst="roundRect">
              <a:avLst>
                <a:gd name="adj" fmla="val 50000"/>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dirty="0">
                <a:latin typeface="Arial" pitchFamily="34" charset="0"/>
                <a:cs typeface="Arial" pitchFamily="34" charset="0"/>
              </a:endParaRPr>
            </a:p>
          </p:txBody>
        </p:sp>
        <p:sp>
          <p:nvSpPr>
            <p:cNvPr id="555" name="TextBox 554"/>
            <p:cNvSpPr txBox="1"/>
            <p:nvPr/>
          </p:nvSpPr>
          <p:spPr>
            <a:xfrm>
              <a:off x="959870" y="1175369"/>
              <a:ext cx="2334874" cy="369332"/>
            </a:xfrm>
            <a:prstGeom prst="rect">
              <a:avLst/>
            </a:prstGeom>
            <a:noFill/>
          </p:spPr>
          <p:txBody>
            <a:bodyPr wrap="square" rtlCol="0">
              <a:spAutoFit/>
            </a:bodyPr>
            <a:lstStyle/>
            <a:p>
              <a:pPr lvl="0" fontAlgn="auto" latinLnBrk="0">
                <a:spcBef>
                  <a:spcPts val="0"/>
                </a:spcBef>
                <a:spcAft>
                  <a:spcPts val="0"/>
                </a:spcAft>
                <a:defRPr/>
              </a:pPr>
              <a:r>
                <a:rPr kumimoji="0" lang="en-US" altLang="ko-KR"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Map of the project</a:t>
              </a:r>
            </a:p>
          </p:txBody>
        </p:sp>
      </p:grpSp>
      <p:sp>
        <p:nvSpPr>
          <p:cNvPr id="556" name="Text Box 6"/>
          <p:cNvSpPr txBox="1">
            <a:spLocks noChangeArrowheads="1"/>
          </p:cNvSpPr>
          <p:nvPr/>
        </p:nvSpPr>
        <p:spPr bwMode="auto">
          <a:xfrm>
            <a:off x="157132" y="88920"/>
            <a:ext cx="6727739" cy="55399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l">
              <a:defRPr/>
            </a:pPr>
            <a:r>
              <a:rPr lang="en-US" altLang="ko-KR" sz="3000" dirty="0" smtClean="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rPr>
              <a:t>Transmission EPC Project in Ghana</a:t>
            </a:r>
          </a:p>
        </p:txBody>
      </p:sp>
      <p:sp>
        <p:nvSpPr>
          <p:cNvPr id="557" name="타원 556"/>
          <p:cNvSpPr/>
          <p:nvPr/>
        </p:nvSpPr>
        <p:spPr>
          <a:xfrm rot="1473278">
            <a:off x="7221587" y="4738770"/>
            <a:ext cx="515903" cy="8094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860634"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p>
        </p:txBody>
      </p:sp>
      <p:sp>
        <p:nvSpPr>
          <p:cNvPr id="5" name="Text Box 35"/>
          <p:cNvSpPr txBox="1">
            <a:spLocks noChangeArrowheads="1"/>
          </p:cNvSpPr>
          <p:nvPr/>
        </p:nvSpPr>
        <p:spPr bwMode="auto">
          <a:xfrm>
            <a:off x="907823" y="3846278"/>
            <a:ext cx="7777162" cy="2209690"/>
          </a:xfrm>
          <a:prstGeom prst="rect">
            <a:avLst/>
          </a:prstGeom>
          <a:solidFill>
            <a:schemeClr val="bg1"/>
          </a:solidFill>
          <a:ln w="9525" algn="ctr">
            <a:solidFill>
              <a:schemeClr val="tx1"/>
            </a:solidFill>
            <a:miter lim="800000"/>
            <a:headEnd/>
            <a:tailEnd/>
          </a:ln>
        </p:spPr>
        <p:txBody>
          <a:bodyPr wrap="square" lIns="54000" tIns="118800" rIns="54000" bIns="118800">
            <a:spAutoFit/>
          </a:bodyPr>
          <a:lstStyle/>
          <a:p>
            <a:pPr marL="288000" lvl="1" algn="l">
              <a:lnSpc>
                <a:spcPct val="80000"/>
              </a:lnSpc>
              <a:buFont typeface="Wingdings" pitchFamily="2" charset="2"/>
              <a:buChar char="§"/>
            </a:pPr>
            <a:endParaRPr lang="en-US" altLang="ko-KR" sz="1600" b="1" dirty="0">
              <a:latin typeface="Times New Roman" pitchFamily="18" charset="0"/>
              <a:cs typeface="Times New Roman" pitchFamily="18" charset="0"/>
            </a:endParaRPr>
          </a:p>
          <a:p>
            <a:pPr marL="288000" lvl="1" algn="l">
              <a:lnSpc>
                <a:spcPct val="80000"/>
              </a:lnSpc>
              <a:buFont typeface="Wingdings" pitchFamily="2" charset="2"/>
              <a:buChar char="§"/>
            </a:pPr>
            <a:r>
              <a:rPr lang="en-US" altLang="ko-KR" sz="1600" dirty="0">
                <a:latin typeface="Times New Roman" pitchFamily="18" charset="0"/>
                <a:cs typeface="Times New Roman" pitchFamily="18" charset="0"/>
              </a:rPr>
              <a:t>   </a:t>
            </a:r>
            <a:r>
              <a:rPr lang="en-US" altLang="ko-KR" sz="1600" dirty="0" smtClean="0">
                <a:latin typeface="Arial" pitchFamily="34" charset="0"/>
                <a:cs typeface="Arial" pitchFamily="34" charset="0"/>
              </a:rPr>
              <a:t>Loan Amount </a:t>
            </a:r>
            <a:r>
              <a:rPr lang="en-US" altLang="ko-KR" sz="1600" dirty="0" smtClean="0">
                <a:latin typeface="Arial" pitchFamily="34" charset="0"/>
                <a:cs typeface="Arial" pitchFamily="34" charset="0"/>
              </a:rPr>
              <a:t>: </a:t>
            </a:r>
            <a:r>
              <a:rPr lang="en-US" altLang="ko-KR" sz="1600" dirty="0" smtClean="0">
                <a:latin typeface="Arial" pitchFamily="34" charset="0"/>
                <a:cs typeface="Arial" pitchFamily="34" charset="0"/>
              </a:rPr>
              <a:t>U$ </a:t>
            </a:r>
            <a:r>
              <a:rPr lang="en-US" altLang="ko-KR" sz="1600" dirty="0" smtClean="0">
                <a:latin typeface="Arial" pitchFamily="34" charset="0"/>
                <a:cs typeface="Arial" pitchFamily="34" charset="0"/>
              </a:rPr>
              <a:t>67 </a:t>
            </a:r>
            <a:r>
              <a:rPr lang="en-US" altLang="ko-KR" sz="1600" dirty="0" smtClean="0">
                <a:latin typeface="Arial" pitchFamily="34" charset="0"/>
                <a:cs typeface="Arial" pitchFamily="34" charset="0"/>
              </a:rPr>
              <a:t>Million</a:t>
            </a:r>
          </a:p>
          <a:p>
            <a:pPr marL="288000" lvl="1" algn="l">
              <a:lnSpc>
                <a:spcPct val="80000"/>
              </a:lnSpc>
              <a:buFont typeface="Wingdings" pitchFamily="2" charset="2"/>
              <a:buChar char="§"/>
            </a:pPr>
            <a:endParaRPr lang="en-US" altLang="ko-KR" sz="1600" dirty="0" smtClean="0">
              <a:latin typeface="Arial" pitchFamily="34" charset="0"/>
              <a:cs typeface="Arial" pitchFamily="34" charset="0"/>
            </a:endParaRPr>
          </a:p>
          <a:p>
            <a:pPr marL="288000" lvl="1" algn="l">
              <a:lnSpc>
                <a:spcPct val="80000"/>
              </a:lnSpc>
              <a:buFont typeface="Wingdings" pitchFamily="2" charset="2"/>
              <a:buChar char="§"/>
            </a:pPr>
            <a:r>
              <a:rPr lang="en-US" altLang="ko-KR" sz="1600" dirty="0" smtClean="0">
                <a:latin typeface="Arial" pitchFamily="34" charset="0"/>
                <a:cs typeface="Arial" pitchFamily="34" charset="0"/>
              </a:rPr>
              <a:t>   Interest Rate  </a:t>
            </a:r>
            <a:r>
              <a:rPr lang="en-US" altLang="ko-KR" sz="1600" dirty="0" smtClean="0">
                <a:latin typeface="Arial" pitchFamily="34" charset="0"/>
                <a:cs typeface="Arial" pitchFamily="34" charset="0"/>
              </a:rPr>
              <a:t>: </a:t>
            </a:r>
            <a:r>
              <a:rPr lang="en-US" altLang="ko-KR" sz="1600" dirty="0" smtClean="0">
                <a:latin typeface="Arial" pitchFamily="34" charset="0"/>
                <a:cs typeface="Arial" pitchFamily="34" charset="0"/>
              </a:rPr>
              <a:t>0.1% per annum</a:t>
            </a:r>
          </a:p>
          <a:p>
            <a:pPr marL="288000" lvl="1" algn="l">
              <a:lnSpc>
                <a:spcPct val="80000"/>
              </a:lnSpc>
              <a:buFont typeface="Wingdings" pitchFamily="2" charset="2"/>
              <a:buChar char="§"/>
            </a:pPr>
            <a:endParaRPr lang="en-US" altLang="ko-KR" sz="1600" dirty="0" smtClean="0">
              <a:latin typeface="Arial" pitchFamily="34" charset="0"/>
              <a:cs typeface="Arial" pitchFamily="34" charset="0"/>
            </a:endParaRPr>
          </a:p>
          <a:p>
            <a:pPr marL="288000" lvl="1" algn="l">
              <a:lnSpc>
                <a:spcPct val="80000"/>
              </a:lnSpc>
              <a:buFont typeface="Wingdings" pitchFamily="2" charset="2"/>
              <a:buChar char="§"/>
            </a:pPr>
            <a:r>
              <a:rPr lang="en-US" altLang="ko-KR" sz="1600" dirty="0" smtClean="0">
                <a:latin typeface="Arial" pitchFamily="34" charset="0"/>
                <a:cs typeface="Arial" pitchFamily="34" charset="0"/>
              </a:rPr>
              <a:t>   Repayment </a:t>
            </a:r>
            <a:r>
              <a:rPr lang="en-US" altLang="ko-KR" sz="1600" dirty="0" smtClean="0">
                <a:latin typeface="Arial" pitchFamily="34" charset="0"/>
                <a:cs typeface="Arial" pitchFamily="34" charset="0"/>
              </a:rPr>
              <a:t>Period: </a:t>
            </a:r>
            <a:r>
              <a:rPr lang="en-US" altLang="ko-KR" sz="1600" dirty="0" smtClean="0">
                <a:latin typeface="Arial" pitchFamily="34" charset="0"/>
                <a:cs typeface="Arial" pitchFamily="34" charset="0"/>
              </a:rPr>
              <a:t>35 years (including 15 years grace period)</a:t>
            </a:r>
          </a:p>
          <a:p>
            <a:pPr marL="288000" lvl="1" algn="l">
              <a:lnSpc>
                <a:spcPct val="80000"/>
              </a:lnSpc>
              <a:buFont typeface="Wingdings" pitchFamily="2" charset="2"/>
              <a:buChar char="§"/>
            </a:pPr>
            <a:endParaRPr lang="en-US" altLang="ko-KR" sz="1600" dirty="0" smtClean="0">
              <a:latin typeface="Arial" pitchFamily="34" charset="0"/>
              <a:cs typeface="Arial" pitchFamily="34" charset="0"/>
            </a:endParaRPr>
          </a:p>
          <a:p>
            <a:pPr marL="288000" lvl="1" algn="l">
              <a:lnSpc>
                <a:spcPct val="80000"/>
              </a:lnSpc>
              <a:buFont typeface="Wingdings" pitchFamily="2" charset="2"/>
              <a:buChar char="§"/>
            </a:pPr>
            <a:r>
              <a:rPr lang="en-US" altLang="ko-KR" sz="1600" dirty="0" smtClean="0">
                <a:latin typeface="Arial" pitchFamily="34" charset="0"/>
                <a:cs typeface="Arial" pitchFamily="34" charset="0"/>
              </a:rPr>
              <a:t>   Method of </a:t>
            </a:r>
            <a:r>
              <a:rPr lang="en-US" altLang="ko-KR" sz="1600" dirty="0" smtClean="0">
                <a:latin typeface="Arial" pitchFamily="34" charset="0"/>
                <a:cs typeface="Arial" pitchFamily="34" charset="0"/>
              </a:rPr>
              <a:t>Repayment:  </a:t>
            </a:r>
            <a:r>
              <a:rPr lang="en-US" altLang="ko-KR" sz="1600" dirty="0" smtClean="0">
                <a:latin typeface="Arial" pitchFamily="34" charset="0"/>
                <a:cs typeface="Arial" pitchFamily="34" charset="0"/>
              </a:rPr>
              <a:t>Semi-annual equal installments</a:t>
            </a:r>
          </a:p>
          <a:p>
            <a:pPr marL="288000" lvl="1" algn="l">
              <a:lnSpc>
                <a:spcPct val="80000"/>
              </a:lnSpc>
            </a:pPr>
            <a:r>
              <a:rPr lang="en-US" altLang="ko-KR" sz="1600" dirty="0" smtClean="0">
                <a:latin typeface="Arial" pitchFamily="34" charset="0"/>
                <a:cs typeface="Arial" pitchFamily="34" charset="0"/>
              </a:rPr>
              <a:t> </a:t>
            </a:r>
          </a:p>
          <a:p>
            <a:pPr marL="288000" lvl="1" algn="l">
              <a:lnSpc>
                <a:spcPct val="80000"/>
              </a:lnSpc>
              <a:buFont typeface="Wingdings" pitchFamily="2" charset="2"/>
              <a:buChar char="§"/>
            </a:pPr>
            <a:r>
              <a:rPr lang="en-US" altLang="ko-KR" sz="1600" dirty="0" smtClean="0">
                <a:latin typeface="Arial" pitchFamily="34" charset="0"/>
                <a:cs typeface="Arial" pitchFamily="34" charset="0"/>
              </a:rPr>
              <a:t>   Interest Payment:  every 6 months </a:t>
            </a:r>
            <a:r>
              <a:rPr lang="en-US" altLang="ko-KR" sz="1600" dirty="0" smtClean="0">
                <a:latin typeface="Arial" pitchFamily="34" charset="0"/>
                <a:cs typeface="Arial" pitchFamily="34" charset="0"/>
              </a:rPr>
              <a:t> </a:t>
            </a:r>
            <a:r>
              <a:rPr lang="en-US" altLang="ko-KR" sz="1600" dirty="0" smtClean="0">
                <a:latin typeface="Arial" pitchFamily="34" charset="0"/>
                <a:cs typeface="Arial" pitchFamily="34" charset="0"/>
              </a:rPr>
              <a:t>for the unpaid principal</a:t>
            </a:r>
          </a:p>
        </p:txBody>
      </p:sp>
      <p:sp>
        <p:nvSpPr>
          <p:cNvPr id="6" name="Text Box 36"/>
          <p:cNvSpPr txBox="1">
            <a:spLocks noChangeArrowheads="1"/>
          </p:cNvSpPr>
          <p:nvPr/>
        </p:nvSpPr>
        <p:spPr bwMode="auto">
          <a:xfrm>
            <a:off x="928686" y="1779131"/>
            <a:ext cx="7751762" cy="1027828"/>
          </a:xfrm>
          <a:prstGeom prst="rect">
            <a:avLst/>
          </a:prstGeom>
          <a:solidFill>
            <a:schemeClr val="bg1"/>
          </a:solidFill>
          <a:ln w="9525" algn="ctr">
            <a:solidFill>
              <a:schemeClr val="tx1"/>
            </a:solidFill>
            <a:miter lim="800000"/>
            <a:headEnd/>
            <a:tailEnd/>
          </a:ln>
        </p:spPr>
        <p:txBody>
          <a:bodyPr wrap="square" lIns="54000" tIns="118800" rIns="54000" bIns="118800">
            <a:spAutoFit/>
          </a:bodyPr>
          <a:lstStyle/>
          <a:p>
            <a:pPr marL="288000" lvl="1" algn="l">
              <a:lnSpc>
                <a:spcPct val="80000"/>
              </a:lnSpc>
              <a:buFont typeface="Wingdings" pitchFamily="2" charset="2"/>
              <a:buChar char="§"/>
            </a:pPr>
            <a:endParaRPr lang="en-US" altLang="ko-KR" sz="1600" b="1" dirty="0">
              <a:latin typeface="Times New Roman" pitchFamily="18" charset="0"/>
              <a:cs typeface="Times New Roman" pitchFamily="18" charset="0"/>
            </a:endParaRPr>
          </a:p>
          <a:p>
            <a:pPr marL="288000" lvl="1" algn="l">
              <a:lnSpc>
                <a:spcPct val="80000"/>
              </a:lnSpc>
              <a:buFont typeface="Wingdings" pitchFamily="2" charset="2"/>
              <a:buChar char="§"/>
            </a:pPr>
            <a:r>
              <a:rPr lang="en-US" altLang="ko-KR" sz="1600" dirty="0" smtClean="0">
                <a:latin typeface="Arial" pitchFamily="34" charset="0"/>
                <a:cs typeface="Arial" pitchFamily="34" charset="0"/>
              </a:rPr>
              <a:t>   Transmission </a:t>
            </a:r>
            <a:r>
              <a:rPr lang="en-US" altLang="ko-KR" sz="1600" dirty="0" smtClean="0">
                <a:latin typeface="Arial" pitchFamily="34" charset="0"/>
                <a:cs typeface="Arial" pitchFamily="34" charset="0"/>
              </a:rPr>
              <a:t>Line: </a:t>
            </a:r>
            <a:r>
              <a:rPr lang="en-US" altLang="ko-KR" sz="1600" dirty="0" smtClean="0">
                <a:latin typeface="Arial" pitchFamily="34" charset="0"/>
                <a:cs typeface="Arial" pitchFamily="34" charset="0"/>
              </a:rPr>
              <a:t>330kV T/L  175km (Aboadze ~ Prestea)</a:t>
            </a:r>
          </a:p>
          <a:p>
            <a:pPr marL="288000" lvl="1" algn="l">
              <a:lnSpc>
                <a:spcPct val="80000"/>
              </a:lnSpc>
              <a:buFont typeface="Wingdings" pitchFamily="2" charset="2"/>
              <a:buChar char="§"/>
            </a:pPr>
            <a:endParaRPr lang="en-US" altLang="ko-KR" sz="1600" dirty="0" smtClean="0">
              <a:latin typeface="Arial" pitchFamily="34" charset="0"/>
              <a:cs typeface="Arial" pitchFamily="34" charset="0"/>
            </a:endParaRPr>
          </a:p>
          <a:p>
            <a:pPr marL="288000" lvl="1" algn="l">
              <a:lnSpc>
                <a:spcPct val="80000"/>
              </a:lnSpc>
              <a:buFont typeface="Wingdings" pitchFamily="2" charset="2"/>
              <a:buChar char="§"/>
            </a:pPr>
            <a:r>
              <a:rPr lang="en-US" altLang="ko-KR" sz="1600" dirty="0" smtClean="0">
                <a:latin typeface="Arial" pitchFamily="34" charset="0"/>
                <a:cs typeface="Arial" pitchFamily="34" charset="0"/>
              </a:rPr>
              <a:t>   </a:t>
            </a:r>
            <a:r>
              <a:rPr lang="en-US" altLang="ko-KR" sz="1600" dirty="0" smtClean="0">
                <a:latin typeface="Arial" pitchFamily="34" charset="0"/>
                <a:cs typeface="Arial" pitchFamily="34" charset="0"/>
              </a:rPr>
              <a:t>Substations:  </a:t>
            </a:r>
            <a:r>
              <a:rPr lang="en-US" altLang="ko-KR" sz="1600" dirty="0" smtClean="0">
                <a:latin typeface="Arial" pitchFamily="34" charset="0"/>
                <a:cs typeface="Arial" pitchFamily="34" charset="0"/>
              </a:rPr>
              <a:t>330kV Prestea substation</a:t>
            </a:r>
          </a:p>
        </p:txBody>
      </p:sp>
      <p:sp>
        <p:nvSpPr>
          <p:cNvPr id="7" name="Text Box 6"/>
          <p:cNvSpPr txBox="1">
            <a:spLocks noChangeArrowheads="1"/>
          </p:cNvSpPr>
          <p:nvPr/>
        </p:nvSpPr>
        <p:spPr bwMode="auto">
          <a:xfrm>
            <a:off x="157132" y="88920"/>
            <a:ext cx="6727739" cy="55399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l">
              <a:defRPr/>
            </a:pPr>
            <a:r>
              <a:rPr lang="en-US" altLang="ko-KR" sz="3000" dirty="0" smtClean="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rPr>
              <a:t>Transmission EPC Project in Ghana</a:t>
            </a:r>
          </a:p>
        </p:txBody>
      </p:sp>
      <p:grpSp>
        <p:nvGrpSpPr>
          <p:cNvPr id="8" name="그룹 7"/>
          <p:cNvGrpSpPr/>
          <p:nvPr/>
        </p:nvGrpSpPr>
        <p:grpSpPr>
          <a:xfrm>
            <a:off x="847313" y="1259112"/>
            <a:ext cx="3457404" cy="495299"/>
            <a:chOff x="528001" y="1143002"/>
            <a:chExt cx="3457404" cy="495299"/>
          </a:xfrm>
        </p:grpSpPr>
        <p:sp>
          <p:nvSpPr>
            <p:cNvPr id="9" name="모서리가 둥근 직사각형 8"/>
            <p:cNvSpPr/>
            <p:nvPr/>
          </p:nvSpPr>
          <p:spPr>
            <a:xfrm>
              <a:off x="528001" y="1143002"/>
              <a:ext cx="3457404" cy="495299"/>
            </a:xfrm>
            <a:prstGeom prst="roundRect">
              <a:avLst>
                <a:gd name="adj" fmla="val 50000"/>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dirty="0">
                <a:latin typeface="Arial" pitchFamily="34" charset="0"/>
                <a:cs typeface="Arial" pitchFamily="34" charset="0"/>
              </a:endParaRPr>
            </a:p>
          </p:txBody>
        </p:sp>
        <p:sp>
          <p:nvSpPr>
            <p:cNvPr id="10" name="TextBox 9"/>
            <p:cNvSpPr txBox="1"/>
            <p:nvPr/>
          </p:nvSpPr>
          <p:spPr>
            <a:xfrm>
              <a:off x="979104" y="1175369"/>
              <a:ext cx="1723550" cy="369332"/>
            </a:xfrm>
            <a:prstGeom prst="rect">
              <a:avLst/>
            </a:prstGeom>
            <a:noFill/>
          </p:spPr>
          <p:txBody>
            <a:bodyPr wrap="none" rtlCol="0">
              <a:spAutoFit/>
            </a:bodyPr>
            <a:lstStyle/>
            <a:p>
              <a:pPr lvl="0" fontAlgn="auto" latinLnBrk="0">
                <a:spcBef>
                  <a:spcPts val="0"/>
                </a:spcBef>
                <a:spcAft>
                  <a:spcPts val="0"/>
                </a:spcAft>
                <a:defRPr/>
              </a:pPr>
              <a:r>
                <a:rPr kumimoji="0" lang="en-US" altLang="ko-KR"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Project Scope</a:t>
              </a:r>
            </a:p>
          </p:txBody>
        </p:sp>
      </p:grpSp>
      <p:grpSp>
        <p:nvGrpSpPr>
          <p:cNvPr id="11" name="그룹 10"/>
          <p:cNvGrpSpPr/>
          <p:nvPr/>
        </p:nvGrpSpPr>
        <p:grpSpPr>
          <a:xfrm>
            <a:off x="691461" y="3327395"/>
            <a:ext cx="3576973" cy="495299"/>
            <a:chOff x="408432" y="1143002"/>
            <a:chExt cx="3576973" cy="495299"/>
          </a:xfrm>
        </p:grpSpPr>
        <p:sp>
          <p:nvSpPr>
            <p:cNvPr id="12" name="모서리가 둥근 직사각형 11"/>
            <p:cNvSpPr/>
            <p:nvPr/>
          </p:nvSpPr>
          <p:spPr>
            <a:xfrm>
              <a:off x="528001" y="1143002"/>
              <a:ext cx="3457404" cy="495299"/>
            </a:xfrm>
            <a:prstGeom prst="roundRect">
              <a:avLst>
                <a:gd name="adj" fmla="val 50000"/>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dirty="0">
                <a:latin typeface="Arial" pitchFamily="34" charset="0"/>
                <a:cs typeface="Arial" pitchFamily="34" charset="0"/>
              </a:endParaRPr>
            </a:p>
          </p:txBody>
        </p:sp>
        <p:sp>
          <p:nvSpPr>
            <p:cNvPr id="13" name="TextBox 12"/>
            <p:cNvSpPr txBox="1"/>
            <p:nvPr/>
          </p:nvSpPr>
          <p:spPr>
            <a:xfrm>
              <a:off x="408432" y="1175369"/>
              <a:ext cx="3416082" cy="369332"/>
            </a:xfrm>
            <a:prstGeom prst="rect">
              <a:avLst/>
            </a:prstGeom>
            <a:noFill/>
          </p:spPr>
          <p:txBody>
            <a:bodyPr wrap="square" rtlCol="0">
              <a:spAutoFit/>
            </a:bodyPr>
            <a:lstStyle/>
            <a:p>
              <a:pPr lvl="0" fontAlgn="auto" latinLnBrk="0">
                <a:spcBef>
                  <a:spcPts val="0"/>
                </a:spcBef>
                <a:spcAft>
                  <a:spcPts val="0"/>
                </a:spcAft>
                <a:defRPr/>
              </a:pPr>
              <a:r>
                <a:rPr kumimoji="0" lang="en-US" altLang="ko-KR"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Financing Terms of EDC</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그룹 17"/>
          <p:cNvGrpSpPr/>
          <p:nvPr/>
        </p:nvGrpSpPr>
        <p:grpSpPr>
          <a:xfrm>
            <a:off x="1159491" y="2298910"/>
            <a:ext cx="7587029" cy="977690"/>
            <a:chOff x="1023571" y="1765510"/>
            <a:chExt cx="7587029" cy="977690"/>
          </a:xfrm>
        </p:grpSpPr>
        <p:sp>
          <p:nvSpPr>
            <p:cNvPr id="19" name="모서리가 둥근 직사각형 18"/>
            <p:cNvSpPr/>
            <p:nvPr/>
          </p:nvSpPr>
          <p:spPr>
            <a:xfrm>
              <a:off x="1023571" y="1767987"/>
              <a:ext cx="7587029" cy="975213"/>
            </a:xfrm>
            <a:prstGeom prst="roundRect">
              <a:avLst>
                <a:gd name="adj" fmla="val 50000"/>
              </a:avLst>
            </a:prstGeom>
            <a:gradFill flip="none" rotWithShape="1">
              <a:gsLst>
                <a:gs pos="0">
                  <a:schemeClr val="accent1">
                    <a:tint val="50000"/>
                    <a:satMod val="300000"/>
                    <a:alpha val="0"/>
                  </a:schemeClr>
                </a:gs>
                <a:gs pos="13000">
                  <a:schemeClr val="accent1">
                    <a:tint val="37000"/>
                    <a:satMod val="300000"/>
                    <a:alpha val="40000"/>
                  </a:schemeClr>
                </a:gs>
                <a:gs pos="100000">
                  <a:schemeClr val="accent1">
                    <a:tint val="15000"/>
                    <a:satMod val="350000"/>
                  </a:schemeClr>
                </a:gs>
              </a:gsLst>
              <a:lin ang="10800000" scaled="1"/>
              <a:tileRect/>
            </a:gradFill>
            <a:ln>
              <a:noFill/>
            </a:ln>
            <a:effectLst>
              <a:glow rad="101600">
                <a:schemeClr val="accent1">
                  <a:satMod val="175000"/>
                  <a:alpha val="40000"/>
                </a:schemeClr>
              </a:glow>
              <a:outerShdw blurRad="40000" dist="20000" dir="5400000" rotWithShape="0">
                <a:srgbClr val="000000">
                  <a:alpha val="38000"/>
                </a:srgbClr>
              </a:outerShdw>
              <a:reflection blurRad="6350" stA="50000" endA="275" endPos="40000" dist="101600" dir="5400000" sy="-100000" algn="bl" rotWithShape="0"/>
            </a:effectLst>
            <a:scene3d>
              <a:camera prst="orthographicFront"/>
              <a:lightRig rig="threePt" dir="t"/>
            </a:scene3d>
            <a:sp3d>
              <a:bevelT w="25400" h="12700"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ko-KR" altLang="en-US"/>
            </a:p>
          </p:txBody>
        </p:sp>
        <p:grpSp>
          <p:nvGrpSpPr>
            <p:cNvPr id="20" name="그룹 26"/>
            <p:cNvGrpSpPr/>
            <p:nvPr/>
          </p:nvGrpSpPr>
          <p:grpSpPr>
            <a:xfrm>
              <a:off x="1128689" y="1862127"/>
              <a:ext cx="779462" cy="768350"/>
              <a:chOff x="1214414" y="1900227"/>
              <a:chExt cx="779462" cy="768350"/>
            </a:xfrm>
          </p:grpSpPr>
          <p:grpSp>
            <p:nvGrpSpPr>
              <p:cNvPr id="22" name="그룹 7"/>
              <p:cNvGrpSpPr>
                <a:grpSpLocks/>
              </p:cNvGrpSpPr>
              <p:nvPr/>
            </p:nvGrpSpPr>
            <p:grpSpPr bwMode="auto">
              <a:xfrm>
                <a:off x="1214414" y="1900227"/>
                <a:ext cx="779462" cy="768350"/>
                <a:chOff x="2983072" y="1746199"/>
                <a:chExt cx="637400" cy="627754"/>
              </a:xfrm>
            </p:grpSpPr>
            <p:sp>
              <p:nvSpPr>
                <p:cNvPr id="24" name="타원 23"/>
                <p:cNvSpPr/>
                <p:nvPr/>
              </p:nvSpPr>
              <p:spPr bwMode="auto">
                <a:xfrm>
                  <a:off x="2983072" y="1746199"/>
                  <a:ext cx="637400" cy="627754"/>
                </a:xfrm>
                <a:prstGeom prst="ellipse">
                  <a:avLst/>
                </a:prstGeom>
                <a:gradFill rotWithShape="1">
                  <a:gsLst>
                    <a:gs pos="0">
                      <a:srgbClr val="2D2D8A">
                        <a:lumMod val="60000"/>
                        <a:lumOff val="40000"/>
                      </a:srgbClr>
                    </a:gs>
                    <a:gs pos="80000">
                      <a:srgbClr val="000000">
                        <a:shade val="93000"/>
                        <a:satMod val="130000"/>
                      </a:srgbClr>
                    </a:gs>
                    <a:gs pos="100000">
                      <a:srgbClr val="000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latinLnBrk="0">
                    <a:spcBef>
                      <a:spcPts val="0"/>
                    </a:spcBef>
                    <a:spcAft>
                      <a:spcPts val="0"/>
                    </a:spcAft>
                    <a:defRPr/>
                  </a:pPr>
                  <a:endParaRPr kumimoji="0" lang="ko-KR" altLang="en-US" sz="1200" kern="0">
                    <a:solidFill>
                      <a:srgbClr val="FFFFFF"/>
                    </a:solidFill>
                    <a:latin typeface="굴림"/>
                    <a:ea typeface="굴림"/>
                  </a:endParaRPr>
                </a:p>
              </p:txBody>
            </p:sp>
            <p:sp>
              <p:nvSpPr>
                <p:cNvPr id="25" name="타원 24"/>
                <p:cNvSpPr/>
                <p:nvPr/>
              </p:nvSpPr>
              <p:spPr bwMode="auto">
                <a:xfrm>
                  <a:off x="3061422" y="1783126"/>
                  <a:ext cx="475909" cy="350804"/>
                </a:xfrm>
                <a:prstGeom prst="ellipse">
                  <a:avLst/>
                </a:prstGeom>
                <a:gradFill rotWithShape="1">
                  <a:gsLst>
                    <a:gs pos="0">
                      <a:srgbClr val="FFFFFF"/>
                    </a:gs>
                    <a:gs pos="62000">
                      <a:srgbClr val="BBE0E3">
                        <a:tint val="23500"/>
                        <a:satMod val="160000"/>
                        <a:alpha val="0"/>
                      </a:srgbClr>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latinLnBrk="0">
                    <a:spcBef>
                      <a:spcPts val="0"/>
                    </a:spcBef>
                    <a:spcAft>
                      <a:spcPts val="0"/>
                    </a:spcAft>
                    <a:defRPr/>
                  </a:pPr>
                  <a:endParaRPr kumimoji="0" lang="ko-KR" altLang="en-US" sz="1200" kern="0">
                    <a:solidFill>
                      <a:srgbClr val="FFFFFF"/>
                    </a:solidFill>
                    <a:latin typeface="굴림"/>
                    <a:ea typeface="굴림"/>
                  </a:endParaRPr>
                </a:p>
              </p:txBody>
            </p:sp>
          </p:grpSp>
          <p:sp>
            <p:nvSpPr>
              <p:cNvPr id="23" name="Text Box 81"/>
              <p:cNvSpPr txBox="1">
                <a:spLocks noChangeArrowheads="1"/>
              </p:cNvSpPr>
              <p:nvPr/>
            </p:nvSpPr>
            <p:spPr bwMode="auto">
              <a:xfrm>
                <a:off x="1319577" y="2001827"/>
                <a:ext cx="543739" cy="523220"/>
              </a:xfrm>
              <a:prstGeom prst="rect">
                <a:avLst/>
              </a:prstGeom>
              <a:noFill/>
              <a:ln w="9525">
                <a:noFill/>
                <a:miter lim="800000"/>
                <a:headEnd/>
                <a:tailEnd/>
              </a:ln>
            </p:spPr>
            <p:txBody>
              <a:bodyPr wrap="none">
                <a:spAutoFit/>
              </a:bodyPr>
              <a:lstStyle/>
              <a:p>
                <a:pPr algn="ctr" fontAlgn="auto" latinLnBrk="0">
                  <a:spcBef>
                    <a:spcPts val="0"/>
                  </a:spcBef>
                  <a:spcAft>
                    <a:spcPts val="0"/>
                  </a:spcAft>
                  <a:defRPr/>
                </a:pPr>
                <a:r>
                  <a:rPr kumimoji="0" lang="en-US" altLang="ko-KR" sz="2800" b="1" kern="0" dirty="0">
                    <a:solidFill>
                      <a:srgbClr val="FFFFFF"/>
                    </a:solidFill>
                    <a:latin typeface="맑은 고딕" pitchFamily="50" charset="-127"/>
                    <a:ea typeface="맑은 고딕" pitchFamily="50" charset="-127"/>
                  </a:rPr>
                  <a:t>Ⅰ</a:t>
                </a:r>
              </a:p>
            </p:txBody>
          </p:sp>
        </p:grpSp>
        <p:sp>
          <p:nvSpPr>
            <p:cNvPr id="21" name="TextBox 20"/>
            <p:cNvSpPr txBox="1"/>
            <p:nvPr/>
          </p:nvSpPr>
          <p:spPr>
            <a:xfrm>
              <a:off x="2036483" y="1765510"/>
              <a:ext cx="4089581" cy="954107"/>
            </a:xfrm>
            <a:prstGeom prst="rect">
              <a:avLst/>
            </a:prstGeom>
            <a:noFill/>
          </p:spPr>
          <p:txBody>
            <a:bodyPr wrap="none" rtlCol="0">
              <a:spAutoFit/>
            </a:bodyPr>
            <a:lstStyle/>
            <a:p>
              <a:pPr lvl="0" algn="l" fontAlgn="auto" latinLnBrk="0">
                <a:spcBef>
                  <a:spcPts val="0"/>
                </a:spcBef>
                <a:spcAft>
                  <a:spcPts val="0"/>
                </a:spcAft>
                <a:defRPr/>
              </a:pPr>
              <a:r>
                <a:rPr kumimoji="0" lang="en-US" altLang="ko-KR" sz="2800" kern="0" dirty="0" smtClean="0">
                  <a:solidFill>
                    <a:schemeClr val="tx2">
                      <a:lumMod val="75000"/>
                    </a:schemeClr>
                  </a:solidFill>
                  <a:latin typeface="Arial" pitchFamily="34" charset="0"/>
                  <a:ea typeface="맑은 고딕"/>
                  <a:cs typeface="Arial" pitchFamily="34" charset="0"/>
                </a:rPr>
                <a:t>INTRODUCTION : </a:t>
              </a:r>
            </a:p>
            <a:p>
              <a:pPr lvl="0" algn="l" fontAlgn="auto" latinLnBrk="0">
                <a:spcBef>
                  <a:spcPts val="0"/>
                </a:spcBef>
                <a:spcAft>
                  <a:spcPts val="0"/>
                </a:spcAft>
                <a:defRPr/>
              </a:pPr>
              <a:r>
                <a:rPr kumimoji="0" lang="en-US" altLang="ko-KR" sz="2800" kern="0" dirty="0" smtClean="0">
                  <a:latin typeface="Arial" pitchFamily="34" charset="0"/>
                  <a:ea typeface="맑은 고딕"/>
                  <a:cs typeface="Arial" pitchFamily="34" charset="0"/>
                </a:rPr>
                <a:t>OVERVIEW OF KEPCO</a:t>
              </a:r>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860634"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p>
        </p:txBody>
      </p:sp>
      <p:sp>
        <p:nvSpPr>
          <p:cNvPr id="14" name="직사각형 13"/>
          <p:cNvSpPr/>
          <p:nvPr/>
        </p:nvSpPr>
        <p:spPr>
          <a:xfrm>
            <a:off x="580574" y="1509484"/>
            <a:ext cx="8766628" cy="48477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sp>
        <p:nvSpPr>
          <p:cNvPr id="15" name="AutoShape 13"/>
          <p:cNvSpPr>
            <a:spLocks noChangeArrowheads="1"/>
          </p:cNvSpPr>
          <p:nvPr/>
        </p:nvSpPr>
        <p:spPr bwMode="auto">
          <a:xfrm>
            <a:off x="1204688" y="3047998"/>
            <a:ext cx="2228850" cy="977900"/>
          </a:xfrm>
          <a:prstGeom prst="bevel">
            <a:avLst>
              <a:gd name="adj" fmla="val 12500"/>
            </a:avLst>
          </a:prstGeom>
          <a:noFill/>
          <a:ln w="9525">
            <a:solidFill>
              <a:schemeClr val="tx1"/>
            </a:solidFill>
            <a:miter lim="800000"/>
            <a:headEnd/>
            <a:tailEnd/>
          </a:ln>
        </p:spPr>
        <p:txBody>
          <a:bodyPr wrap="none" anchor="ctr"/>
          <a:lstStyle/>
          <a:p>
            <a:pPr algn="ctr"/>
            <a:r>
              <a:rPr lang="en-US" altLang="ko-KR" sz="1600" b="1" dirty="0">
                <a:latin typeface="Arial" pitchFamily="34" charset="0"/>
                <a:cs typeface="Arial" pitchFamily="34" charset="0"/>
              </a:rPr>
              <a:t>MOF of GHANA</a:t>
            </a:r>
          </a:p>
          <a:p>
            <a:pPr algn="ctr"/>
            <a:r>
              <a:rPr lang="en-US" altLang="ko-KR" sz="1600" b="1" dirty="0">
                <a:latin typeface="Arial" pitchFamily="34" charset="0"/>
                <a:cs typeface="Arial" pitchFamily="34" charset="0"/>
              </a:rPr>
              <a:t>(Borrower)</a:t>
            </a:r>
          </a:p>
        </p:txBody>
      </p:sp>
      <p:sp>
        <p:nvSpPr>
          <p:cNvPr id="16" name="AutoShape 14"/>
          <p:cNvSpPr>
            <a:spLocks noChangeArrowheads="1"/>
          </p:cNvSpPr>
          <p:nvPr/>
        </p:nvSpPr>
        <p:spPr bwMode="auto">
          <a:xfrm>
            <a:off x="5470301" y="4686298"/>
            <a:ext cx="2173287" cy="812800"/>
          </a:xfrm>
          <a:prstGeom prst="flowChartAlternateProcess">
            <a:avLst/>
          </a:prstGeom>
          <a:noFill/>
          <a:ln w="9525">
            <a:solidFill>
              <a:schemeClr val="tx1"/>
            </a:solidFill>
            <a:miter lim="800000"/>
            <a:headEnd/>
            <a:tailEnd/>
          </a:ln>
        </p:spPr>
        <p:txBody>
          <a:bodyPr wrap="none" anchor="ctr"/>
          <a:lstStyle/>
          <a:p>
            <a:pPr algn="ctr"/>
            <a:r>
              <a:rPr lang="en-US" altLang="ko-KR" sz="1600" b="1" dirty="0">
                <a:latin typeface="Arial" pitchFamily="34" charset="0"/>
                <a:cs typeface="Arial" pitchFamily="34" charset="0"/>
              </a:rPr>
              <a:t>Samsung/KEPCO </a:t>
            </a:r>
          </a:p>
          <a:p>
            <a:pPr algn="ctr"/>
            <a:r>
              <a:rPr lang="en-US" altLang="ko-KR" sz="1600" b="1" dirty="0">
                <a:latin typeface="Arial" pitchFamily="34" charset="0"/>
                <a:cs typeface="Arial" pitchFamily="34" charset="0"/>
              </a:rPr>
              <a:t>Consortium</a:t>
            </a:r>
          </a:p>
          <a:p>
            <a:pPr algn="ctr"/>
            <a:r>
              <a:rPr lang="en-US" altLang="ko-KR" sz="1600" dirty="0">
                <a:latin typeface="Arial" pitchFamily="34" charset="0"/>
                <a:cs typeface="Arial" pitchFamily="34" charset="0"/>
              </a:rPr>
              <a:t>(EPC Contractor)</a:t>
            </a:r>
          </a:p>
        </p:txBody>
      </p:sp>
      <p:sp>
        <p:nvSpPr>
          <p:cNvPr id="17" name="AutoShape 15"/>
          <p:cNvSpPr>
            <a:spLocks noChangeArrowheads="1"/>
          </p:cNvSpPr>
          <p:nvPr/>
        </p:nvSpPr>
        <p:spPr bwMode="auto">
          <a:xfrm>
            <a:off x="1190401" y="1663698"/>
            <a:ext cx="2257425" cy="787400"/>
          </a:xfrm>
          <a:prstGeom prst="flowChartAlternateProcess">
            <a:avLst/>
          </a:prstGeom>
          <a:noFill/>
          <a:ln w="9525">
            <a:solidFill>
              <a:schemeClr val="tx1"/>
            </a:solidFill>
            <a:miter lim="800000"/>
            <a:headEnd/>
            <a:tailEnd/>
          </a:ln>
        </p:spPr>
        <p:txBody>
          <a:bodyPr wrap="none" anchor="ctr"/>
          <a:lstStyle/>
          <a:p>
            <a:pPr algn="ctr"/>
            <a:r>
              <a:rPr lang="en-US" altLang="ko-KR" sz="1600" dirty="0">
                <a:latin typeface="Arial" pitchFamily="34" charset="0"/>
                <a:cs typeface="Arial" pitchFamily="34" charset="0"/>
              </a:rPr>
              <a:t>Ghana Government</a:t>
            </a:r>
          </a:p>
          <a:p>
            <a:pPr algn="ctr"/>
            <a:r>
              <a:rPr lang="en-US" altLang="ko-KR" sz="1600" dirty="0">
                <a:latin typeface="Arial" pitchFamily="34" charset="0"/>
                <a:cs typeface="Arial" pitchFamily="34" charset="0"/>
              </a:rPr>
              <a:t>(MOFA)</a:t>
            </a:r>
          </a:p>
        </p:txBody>
      </p:sp>
      <p:sp>
        <p:nvSpPr>
          <p:cNvPr id="18" name="AutoShape 16"/>
          <p:cNvSpPr>
            <a:spLocks noChangeArrowheads="1"/>
          </p:cNvSpPr>
          <p:nvPr/>
        </p:nvSpPr>
        <p:spPr bwMode="auto">
          <a:xfrm>
            <a:off x="5524276" y="3149598"/>
            <a:ext cx="2063750" cy="787400"/>
          </a:xfrm>
          <a:prstGeom prst="flowChartAlternateProcess">
            <a:avLst/>
          </a:prstGeom>
          <a:noFill/>
          <a:ln w="9525">
            <a:solidFill>
              <a:schemeClr val="tx1"/>
            </a:solidFill>
            <a:miter lim="800000"/>
            <a:headEnd/>
            <a:tailEnd/>
          </a:ln>
        </p:spPr>
        <p:txBody>
          <a:bodyPr wrap="none" anchor="ctr"/>
          <a:lstStyle/>
          <a:p>
            <a:pPr algn="ctr"/>
            <a:r>
              <a:rPr lang="en-US" altLang="ko-KR" sz="1600" b="1" dirty="0">
                <a:latin typeface="Arial" pitchFamily="34" charset="0"/>
                <a:cs typeface="Arial" pitchFamily="34" charset="0"/>
              </a:rPr>
              <a:t>Lender</a:t>
            </a:r>
          </a:p>
          <a:p>
            <a:pPr algn="ctr"/>
            <a:r>
              <a:rPr lang="en-US" altLang="ko-KR" sz="1600" dirty="0">
                <a:latin typeface="Arial" pitchFamily="34" charset="0"/>
                <a:cs typeface="Arial" pitchFamily="34" charset="0"/>
              </a:rPr>
              <a:t>(K-EXIM Bank)</a:t>
            </a:r>
          </a:p>
        </p:txBody>
      </p:sp>
      <p:sp>
        <p:nvSpPr>
          <p:cNvPr id="19" name="Text Box 17"/>
          <p:cNvSpPr txBox="1">
            <a:spLocks noChangeArrowheads="1"/>
          </p:cNvSpPr>
          <p:nvPr/>
        </p:nvSpPr>
        <p:spPr bwMode="auto">
          <a:xfrm>
            <a:off x="3598638" y="3124198"/>
            <a:ext cx="1801813" cy="304800"/>
          </a:xfrm>
          <a:prstGeom prst="rect">
            <a:avLst/>
          </a:prstGeom>
          <a:noFill/>
          <a:ln w="9525">
            <a:noFill/>
            <a:miter lim="800000"/>
            <a:headEnd/>
            <a:tailEnd/>
          </a:ln>
        </p:spPr>
        <p:txBody>
          <a:bodyPr>
            <a:spAutoFit/>
          </a:bodyPr>
          <a:lstStyle/>
          <a:p>
            <a:pPr algn="l">
              <a:spcBef>
                <a:spcPct val="50000"/>
              </a:spcBef>
            </a:pPr>
            <a:r>
              <a:rPr lang="en-US" altLang="ko-KR" sz="1400" b="0" dirty="0">
                <a:latin typeface="Arial" pitchFamily="34" charset="0"/>
                <a:cs typeface="Arial" pitchFamily="34" charset="0"/>
              </a:rPr>
              <a:t>⑥ Loan Agreement</a:t>
            </a:r>
          </a:p>
        </p:txBody>
      </p:sp>
      <p:sp>
        <p:nvSpPr>
          <p:cNvPr id="20" name="Text Box 18"/>
          <p:cNvSpPr txBox="1">
            <a:spLocks noChangeArrowheads="1"/>
          </p:cNvSpPr>
          <p:nvPr/>
        </p:nvSpPr>
        <p:spPr bwMode="auto">
          <a:xfrm>
            <a:off x="3601813" y="1622423"/>
            <a:ext cx="2046288" cy="304800"/>
          </a:xfrm>
          <a:prstGeom prst="rect">
            <a:avLst/>
          </a:prstGeom>
          <a:noFill/>
          <a:ln w="9525">
            <a:noFill/>
            <a:miter lim="800000"/>
            <a:headEnd/>
            <a:tailEnd/>
          </a:ln>
        </p:spPr>
        <p:txBody>
          <a:bodyPr>
            <a:spAutoFit/>
          </a:bodyPr>
          <a:lstStyle/>
          <a:p>
            <a:pPr algn="l">
              <a:spcBef>
                <a:spcPct val="50000"/>
              </a:spcBef>
            </a:pPr>
            <a:r>
              <a:rPr lang="en-US" altLang="ko-KR" sz="1400" b="0" dirty="0">
                <a:latin typeface="Arial" pitchFamily="34" charset="0"/>
                <a:cs typeface="Arial" pitchFamily="34" charset="0"/>
              </a:rPr>
              <a:t>③ Loan Request</a:t>
            </a:r>
          </a:p>
        </p:txBody>
      </p:sp>
      <p:cxnSp>
        <p:nvCxnSpPr>
          <p:cNvPr id="21" name="AutoShape 19"/>
          <p:cNvCxnSpPr>
            <a:cxnSpLocks noChangeShapeType="1"/>
            <a:stCxn id="17" idx="2"/>
            <a:endCxn id="15" idx="6"/>
          </p:cNvCxnSpPr>
          <p:nvPr/>
        </p:nvCxnSpPr>
        <p:spPr bwMode="auto">
          <a:xfrm>
            <a:off x="2319113" y="2451098"/>
            <a:ext cx="0" cy="596900"/>
          </a:xfrm>
          <a:prstGeom prst="straightConnector1">
            <a:avLst/>
          </a:prstGeom>
          <a:noFill/>
          <a:ln w="9525">
            <a:solidFill>
              <a:schemeClr val="tx1"/>
            </a:solidFill>
            <a:round/>
            <a:headEnd type="triangle" w="med" len="med"/>
            <a:tailEnd type="triangle" w="med" len="med"/>
          </a:ln>
        </p:spPr>
      </p:cxnSp>
      <p:sp>
        <p:nvSpPr>
          <p:cNvPr id="22" name="AutoShape 20"/>
          <p:cNvSpPr>
            <a:spLocks noChangeArrowheads="1"/>
          </p:cNvSpPr>
          <p:nvPr/>
        </p:nvSpPr>
        <p:spPr bwMode="auto">
          <a:xfrm>
            <a:off x="5524276" y="1663698"/>
            <a:ext cx="2063750" cy="787400"/>
          </a:xfrm>
          <a:prstGeom prst="flowChartAlternateProcess">
            <a:avLst/>
          </a:prstGeom>
          <a:noFill/>
          <a:ln w="9525">
            <a:solidFill>
              <a:schemeClr val="tx1"/>
            </a:solidFill>
            <a:miter lim="800000"/>
            <a:headEnd/>
            <a:tailEnd/>
          </a:ln>
        </p:spPr>
        <p:txBody>
          <a:bodyPr wrap="none" anchor="ctr"/>
          <a:lstStyle/>
          <a:p>
            <a:pPr algn="ctr"/>
            <a:r>
              <a:rPr lang="en-US" altLang="ko-KR" sz="1600" dirty="0">
                <a:latin typeface="Arial" pitchFamily="34" charset="0"/>
                <a:cs typeface="Arial" pitchFamily="34" charset="0"/>
              </a:rPr>
              <a:t>Korean Government</a:t>
            </a:r>
          </a:p>
          <a:p>
            <a:pPr algn="ctr"/>
            <a:r>
              <a:rPr lang="en-US" altLang="ko-KR" sz="1600" dirty="0">
                <a:latin typeface="Arial" pitchFamily="34" charset="0"/>
                <a:cs typeface="Arial" pitchFamily="34" charset="0"/>
              </a:rPr>
              <a:t>(</a:t>
            </a:r>
            <a:r>
              <a:rPr lang="en-US" altLang="ko-KR" sz="1600" dirty="0" smtClean="0">
                <a:latin typeface="Arial" pitchFamily="34" charset="0"/>
                <a:cs typeface="Arial" pitchFamily="34" charset="0"/>
              </a:rPr>
              <a:t>MOFA/MOF)</a:t>
            </a:r>
            <a:endParaRPr lang="en-US" altLang="ko-KR" sz="1600" dirty="0">
              <a:latin typeface="Arial" pitchFamily="34" charset="0"/>
              <a:cs typeface="Arial" pitchFamily="34" charset="0"/>
            </a:endParaRPr>
          </a:p>
        </p:txBody>
      </p:sp>
      <p:sp>
        <p:nvSpPr>
          <p:cNvPr id="23" name="Text Box 21"/>
          <p:cNvSpPr txBox="1">
            <a:spLocks noChangeArrowheads="1"/>
          </p:cNvSpPr>
          <p:nvPr/>
        </p:nvSpPr>
        <p:spPr bwMode="auto">
          <a:xfrm>
            <a:off x="2263551" y="4152898"/>
            <a:ext cx="2517775" cy="523875"/>
          </a:xfrm>
          <a:prstGeom prst="rect">
            <a:avLst/>
          </a:prstGeom>
          <a:noFill/>
          <a:ln w="9525">
            <a:noFill/>
            <a:miter lim="800000"/>
            <a:headEnd/>
            <a:tailEnd/>
          </a:ln>
        </p:spPr>
        <p:txBody>
          <a:bodyPr>
            <a:spAutoFit/>
          </a:bodyPr>
          <a:lstStyle/>
          <a:p>
            <a:pPr>
              <a:spcBef>
                <a:spcPct val="50000"/>
              </a:spcBef>
            </a:pPr>
            <a:r>
              <a:rPr lang="en-US" altLang="ko-KR" sz="1400" b="0" dirty="0">
                <a:latin typeface="Arial" pitchFamily="34" charset="0"/>
                <a:cs typeface="Arial" pitchFamily="34" charset="0"/>
              </a:rPr>
              <a:t>①</a:t>
            </a:r>
            <a:r>
              <a:rPr lang="en-US" altLang="ko-KR" sz="1200" b="0" dirty="0">
                <a:latin typeface="Arial" pitchFamily="34" charset="0"/>
                <a:cs typeface="Arial" pitchFamily="34" charset="0"/>
              </a:rPr>
              <a:t> </a:t>
            </a:r>
            <a:r>
              <a:rPr lang="en-US" altLang="ko-KR" sz="1400" b="0" dirty="0">
                <a:latin typeface="Arial" pitchFamily="34" charset="0"/>
                <a:cs typeface="Arial" pitchFamily="34" charset="0"/>
              </a:rPr>
              <a:t>Project Identification</a:t>
            </a:r>
            <a:br>
              <a:rPr lang="en-US" altLang="ko-KR" sz="1400" b="0" dirty="0">
                <a:latin typeface="Arial" pitchFamily="34" charset="0"/>
                <a:cs typeface="Arial" pitchFamily="34" charset="0"/>
              </a:rPr>
            </a:br>
            <a:r>
              <a:rPr lang="en-US" altLang="ko-KR" sz="1400" b="0" dirty="0">
                <a:latin typeface="Arial" pitchFamily="34" charset="0"/>
                <a:cs typeface="Arial" pitchFamily="34" charset="0"/>
              </a:rPr>
              <a:t>    assisted by Samsung</a:t>
            </a:r>
          </a:p>
        </p:txBody>
      </p:sp>
      <p:sp>
        <p:nvSpPr>
          <p:cNvPr id="24" name="Text Box 22"/>
          <p:cNvSpPr txBox="1">
            <a:spLocks noChangeArrowheads="1"/>
          </p:cNvSpPr>
          <p:nvPr/>
        </p:nvSpPr>
        <p:spPr bwMode="auto">
          <a:xfrm>
            <a:off x="6487888" y="4140198"/>
            <a:ext cx="1692275" cy="304800"/>
          </a:xfrm>
          <a:prstGeom prst="rect">
            <a:avLst/>
          </a:prstGeom>
          <a:noFill/>
          <a:ln w="9525">
            <a:noFill/>
            <a:miter lim="800000"/>
            <a:headEnd/>
            <a:tailEnd/>
          </a:ln>
        </p:spPr>
        <p:txBody>
          <a:bodyPr>
            <a:spAutoFit/>
          </a:bodyPr>
          <a:lstStyle/>
          <a:p>
            <a:pPr algn="l">
              <a:spcBef>
                <a:spcPct val="50000"/>
              </a:spcBef>
            </a:pPr>
            <a:r>
              <a:rPr lang="en-US" altLang="ko-KR" sz="1400" b="0" dirty="0">
                <a:latin typeface="Arial" pitchFamily="34" charset="0"/>
                <a:cs typeface="Arial" pitchFamily="34" charset="0"/>
              </a:rPr>
              <a:t>⑨ Disbursement</a:t>
            </a:r>
          </a:p>
        </p:txBody>
      </p:sp>
      <p:sp>
        <p:nvSpPr>
          <p:cNvPr id="25" name="AutoShape 23"/>
          <p:cNvSpPr>
            <a:spLocks noChangeArrowheads="1"/>
          </p:cNvSpPr>
          <p:nvPr/>
        </p:nvSpPr>
        <p:spPr bwMode="auto">
          <a:xfrm>
            <a:off x="1231676" y="4686298"/>
            <a:ext cx="2174875" cy="812800"/>
          </a:xfrm>
          <a:prstGeom prst="flowChartAlternateProcess">
            <a:avLst/>
          </a:prstGeom>
          <a:noFill/>
          <a:ln w="9525">
            <a:solidFill>
              <a:schemeClr val="tx1"/>
            </a:solidFill>
            <a:miter lim="800000"/>
            <a:headEnd/>
            <a:tailEnd/>
          </a:ln>
        </p:spPr>
        <p:txBody>
          <a:bodyPr wrap="none" anchor="ctr"/>
          <a:lstStyle/>
          <a:p>
            <a:pPr algn="ctr"/>
            <a:r>
              <a:rPr lang="en-US" altLang="ko-KR" sz="1600" b="1" dirty="0">
                <a:latin typeface="Arial" pitchFamily="34" charset="0"/>
                <a:cs typeface="Arial" pitchFamily="34" charset="0"/>
              </a:rPr>
              <a:t>GRIDCO</a:t>
            </a:r>
          </a:p>
          <a:p>
            <a:pPr algn="ctr"/>
            <a:r>
              <a:rPr lang="en-US" altLang="ko-KR" sz="1600" b="1" dirty="0">
                <a:latin typeface="Arial" pitchFamily="34" charset="0"/>
                <a:cs typeface="Arial" pitchFamily="34" charset="0"/>
              </a:rPr>
              <a:t>(Executing Agency)</a:t>
            </a:r>
            <a:endParaRPr lang="en-US" altLang="ko-KR" sz="1600" dirty="0">
              <a:latin typeface="Arial" pitchFamily="34" charset="0"/>
              <a:cs typeface="Arial" pitchFamily="34" charset="0"/>
            </a:endParaRPr>
          </a:p>
        </p:txBody>
      </p:sp>
      <p:cxnSp>
        <p:nvCxnSpPr>
          <p:cNvPr id="26" name="AutoShape 24"/>
          <p:cNvCxnSpPr>
            <a:cxnSpLocks noChangeShapeType="1"/>
            <a:stCxn id="18" idx="2"/>
            <a:endCxn id="16" idx="0"/>
          </p:cNvCxnSpPr>
          <p:nvPr/>
        </p:nvCxnSpPr>
        <p:spPr bwMode="auto">
          <a:xfrm>
            <a:off x="6556151" y="3936998"/>
            <a:ext cx="1587" cy="749300"/>
          </a:xfrm>
          <a:prstGeom prst="straightConnector1">
            <a:avLst/>
          </a:prstGeom>
          <a:noFill/>
          <a:ln w="9525">
            <a:solidFill>
              <a:schemeClr val="tx1"/>
            </a:solidFill>
            <a:round/>
            <a:headEnd/>
            <a:tailEnd type="triangle" w="med" len="med"/>
          </a:ln>
        </p:spPr>
      </p:cxnSp>
      <p:cxnSp>
        <p:nvCxnSpPr>
          <p:cNvPr id="27" name="AutoShape 25"/>
          <p:cNvCxnSpPr>
            <a:cxnSpLocks noChangeShapeType="1"/>
            <a:stCxn id="25" idx="0"/>
            <a:endCxn id="15" idx="2"/>
          </p:cNvCxnSpPr>
          <p:nvPr/>
        </p:nvCxnSpPr>
        <p:spPr bwMode="auto">
          <a:xfrm flipV="1">
            <a:off x="2319113" y="4025898"/>
            <a:ext cx="0" cy="660400"/>
          </a:xfrm>
          <a:prstGeom prst="straightConnector1">
            <a:avLst/>
          </a:prstGeom>
          <a:noFill/>
          <a:ln w="9525">
            <a:solidFill>
              <a:schemeClr val="tx1"/>
            </a:solidFill>
            <a:round/>
            <a:headEnd/>
            <a:tailEnd type="triangle" w="med" len="med"/>
          </a:ln>
        </p:spPr>
      </p:cxnSp>
      <p:cxnSp>
        <p:nvCxnSpPr>
          <p:cNvPr id="28" name="AutoShape 26"/>
          <p:cNvCxnSpPr>
            <a:cxnSpLocks noChangeShapeType="1"/>
            <a:stCxn id="25" idx="3"/>
            <a:endCxn id="16" idx="1"/>
          </p:cNvCxnSpPr>
          <p:nvPr/>
        </p:nvCxnSpPr>
        <p:spPr bwMode="auto">
          <a:xfrm>
            <a:off x="3406551" y="5092698"/>
            <a:ext cx="2063750" cy="0"/>
          </a:xfrm>
          <a:prstGeom prst="straightConnector1">
            <a:avLst/>
          </a:prstGeom>
          <a:noFill/>
          <a:ln w="9525">
            <a:solidFill>
              <a:schemeClr val="tx1"/>
            </a:solidFill>
            <a:round/>
            <a:headEnd type="triangle" w="med" len="med"/>
            <a:tailEnd type="triangle" w="med" len="med"/>
          </a:ln>
        </p:spPr>
      </p:cxnSp>
      <p:sp>
        <p:nvSpPr>
          <p:cNvPr id="29" name="Text Box 27"/>
          <p:cNvSpPr txBox="1">
            <a:spLocks noChangeArrowheads="1"/>
          </p:cNvSpPr>
          <p:nvPr/>
        </p:nvSpPr>
        <p:spPr bwMode="auto">
          <a:xfrm>
            <a:off x="3630388" y="4822823"/>
            <a:ext cx="1660525" cy="304800"/>
          </a:xfrm>
          <a:prstGeom prst="rect">
            <a:avLst/>
          </a:prstGeom>
          <a:noFill/>
          <a:ln w="9525">
            <a:noFill/>
            <a:miter lim="800000"/>
            <a:headEnd/>
            <a:tailEnd/>
          </a:ln>
        </p:spPr>
        <p:txBody>
          <a:bodyPr>
            <a:spAutoFit/>
          </a:bodyPr>
          <a:lstStyle/>
          <a:p>
            <a:pPr algn="l">
              <a:spcBef>
                <a:spcPct val="50000"/>
              </a:spcBef>
            </a:pPr>
            <a:r>
              <a:rPr lang="en-US" altLang="ko-KR" sz="1400" b="0" dirty="0">
                <a:latin typeface="Arial" pitchFamily="34" charset="0"/>
                <a:cs typeface="Arial" pitchFamily="34" charset="0"/>
              </a:rPr>
              <a:t>⑦ EPC Contract</a:t>
            </a:r>
          </a:p>
        </p:txBody>
      </p:sp>
      <p:sp>
        <p:nvSpPr>
          <p:cNvPr id="30" name="Text Box 28"/>
          <p:cNvSpPr txBox="1">
            <a:spLocks noChangeArrowheads="1"/>
          </p:cNvSpPr>
          <p:nvPr/>
        </p:nvSpPr>
        <p:spPr bwMode="auto">
          <a:xfrm>
            <a:off x="3598638" y="3454398"/>
            <a:ext cx="1692275" cy="304800"/>
          </a:xfrm>
          <a:prstGeom prst="rect">
            <a:avLst/>
          </a:prstGeom>
          <a:noFill/>
          <a:ln w="9525">
            <a:noFill/>
            <a:miter lim="800000"/>
            <a:headEnd/>
            <a:tailEnd/>
          </a:ln>
        </p:spPr>
        <p:txBody>
          <a:bodyPr>
            <a:spAutoFit/>
          </a:bodyPr>
          <a:lstStyle/>
          <a:p>
            <a:pPr algn="l">
              <a:spcBef>
                <a:spcPct val="50000"/>
              </a:spcBef>
            </a:pPr>
            <a:r>
              <a:rPr lang="en-US" altLang="ko-KR" sz="1400" b="0" dirty="0">
                <a:latin typeface="Arial" pitchFamily="34" charset="0"/>
                <a:cs typeface="Arial" pitchFamily="34" charset="0"/>
              </a:rPr>
              <a:t>⑩ Repayment</a:t>
            </a:r>
          </a:p>
        </p:txBody>
      </p:sp>
      <p:cxnSp>
        <p:nvCxnSpPr>
          <p:cNvPr id="31" name="AutoShape 29"/>
          <p:cNvCxnSpPr>
            <a:cxnSpLocks noChangeShapeType="1"/>
            <a:stCxn id="22" idx="2"/>
            <a:endCxn id="18" idx="0"/>
          </p:cNvCxnSpPr>
          <p:nvPr/>
        </p:nvCxnSpPr>
        <p:spPr bwMode="auto">
          <a:xfrm>
            <a:off x="6556151" y="2451098"/>
            <a:ext cx="0" cy="698500"/>
          </a:xfrm>
          <a:prstGeom prst="straightConnector1">
            <a:avLst/>
          </a:prstGeom>
          <a:noFill/>
          <a:ln w="9525">
            <a:solidFill>
              <a:schemeClr val="tx1"/>
            </a:solidFill>
            <a:round/>
            <a:headEnd type="triangle" w="med" len="med"/>
            <a:tailEnd type="triangle" w="med" len="med"/>
          </a:ln>
        </p:spPr>
      </p:cxnSp>
      <p:sp>
        <p:nvSpPr>
          <p:cNvPr id="32" name="Text Box 30"/>
          <p:cNvSpPr txBox="1">
            <a:spLocks noChangeArrowheads="1"/>
          </p:cNvSpPr>
          <p:nvPr/>
        </p:nvSpPr>
        <p:spPr bwMode="auto">
          <a:xfrm>
            <a:off x="6514876" y="2641598"/>
            <a:ext cx="2422525" cy="304800"/>
          </a:xfrm>
          <a:prstGeom prst="rect">
            <a:avLst/>
          </a:prstGeom>
          <a:noFill/>
          <a:ln w="9525">
            <a:noFill/>
            <a:miter lim="800000"/>
            <a:headEnd/>
            <a:tailEnd/>
          </a:ln>
        </p:spPr>
        <p:txBody>
          <a:bodyPr>
            <a:spAutoFit/>
          </a:bodyPr>
          <a:lstStyle/>
          <a:p>
            <a:pPr algn="l">
              <a:spcBef>
                <a:spcPct val="50000"/>
              </a:spcBef>
            </a:pPr>
            <a:r>
              <a:rPr lang="en-US" altLang="ko-KR" sz="1400" b="0" dirty="0">
                <a:latin typeface="Arial" pitchFamily="34" charset="0"/>
                <a:cs typeface="Arial" pitchFamily="34" charset="0"/>
              </a:rPr>
              <a:t>④ Approval on the Loan</a:t>
            </a:r>
          </a:p>
        </p:txBody>
      </p:sp>
      <p:sp>
        <p:nvSpPr>
          <p:cNvPr id="33" name="Text Box 31"/>
          <p:cNvSpPr txBox="1">
            <a:spLocks noChangeArrowheads="1"/>
          </p:cNvSpPr>
          <p:nvPr/>
        </p:nvSpPr>
        <p:spPr bwMode="auto">
          <a:xfrm>
            <a:off x="2263551" y="2527298"/>
            <a:ext cx="2655887" cy="523875"/>
          </a:xfrm>
          <a:prstGeom prst="rect">
            <a:avLst/>
          </a:prstGeom>
          <a:noFill/>
          <a:ln w="9525">
            <a:noFill/>
            <a:miter lim="800000"/>
            <a:headEnd/>
            <a:tailEnd/>
          </a:ln>
        </p:spPr>
        <p:txBody>
          <a:bodyPr>
            <a:spAutoFit/>
          </a:bodyPr>
          <a:lstStyle/>
          <a:p>
            <a:pPr algn="l">
              <a:spcBef>
                <a:spcPct val="50000"/>
              </a:spcBef>
            </a:pPr>
            <a:r>
              <a:rPr lang="en-US" altLang="ko-KR" sz="1400" b="0" dirty="0">
                <a:latin typeface="Arial" pitchFamily="34" charset="0"/>
                <a:cs typeface="Arial" pitchFamily="34" charset="0"/>
              </a:rPr>
              <a:t>② Approval on</a:t>
            </a:r>
            <a:br>
              <a:rPr lang="en-US" altLang="ko-KR" sz="1400" b="0" dirty="0">
                <a:latin typeface="Arial" pitchFamily="34" charset="0"/>
                <a:cs typeface="Arial" pitchFamily="34" charset="0"/>
              </a:rPr>
            </a:br>
            <a:r>
              <a:rPr lang="en-US" altLang="ko-KR" sz="1400" b="0" dirty="0">
                <a:latin typeface="Arial" pitchFamily="34" charset="0"/>
                <a:cs typeface="Arial" pitchFamily="34" charset="0"/>
              </a:rPr>
              <a:t>     Project with EDCF</a:t>
            </a:r>
          </a:p>
        </p:txBody>
      </p:sp>
      <p:sp>
        <p:nvSpPr>
          <p:cNvPr id="34" name="Text Box 32"/>
          <p:cNvSpPr txBox="1">
            <a:spLocks noChangeArrowheads="1"/>
          </p:cNvSpPr>
          <p:nvPr/>
        </p:nvSpPr>
        <p:spPr bwMode="auto">
          <a:xfrm>
            <a:off x="3400201" y="5537198"/>
            <a:ext cx="3609975" cy="784225"/>
          </a:xfrm>
          <a:prstGeom prst="rect">
            <a:avLst/>
          </a:prstGeom>
          <a:noFill/>
          <a:ln w="9525">
            <a:noFill/>
            <a:miter lim="800000"/>
            <a:headEnd/>
            <a:tailEnd/>
          </a:ln>
        </p:spPr>
        <p:txBody>
          <a:bodyPr>
            <a:spAutoFit/>
          </a:bodyPr>
          <a:lstStyle/>
          <a:p>
            <a:pPr algn="l">
              <a:buFontTx/>
              <a:buChar char="•"/>
            </a:pPr>
            <a:r>
              <a:rPr lang="en-US" altLang="ko-KR" sz="1200" b="1" u="sng" dirty="0">
                <a:latin typeface="Arial" pitchFamily="34" charset="0"/>
                <a:ea typeface="가을체"/>
                <a:cs typeface="Arial" pitchFamily="34" charset="0"/>
              </a:rPr>
              <a:t>Abb.</a:t>
            </a:r>
          </a:p>
          <a:p>
            <a:pPr algn="l">
              <a:spcBef>
                <a:spcPct val="30000"/>
              </a:spcBef>
            </a:pPr>
            <a:r>
              <a:rPr lang="en-US" altLang="ko-KR" sz="1000" dirty="0">
                <a:latin typeface="Arial" pitchFamily="34" charset="0"/>
                <a:ea typeface="가을체"/>
                <a:cs typeface="Arial" pitchFamily="34" charset="0"/>
              </a:rPr>
              <a:t>MOFA	: Ministry of Foreign Affairs</a:t>
            </a:r>
          </a:p>
          <a:p>
            <a:pPr algn="l"/>
            <a:r>
              <a:rPr lang="en-US" altLang="ko-KR" sz="1000" dirty="0">
                <a:latin typeface="Arial" pitchFamily="34" charset="0"/>
                <a:ea typeface="가을체"/>
                <a:cs typeface="Arial" pitchFamily="34" charset="0"/>
              </a:rPr>
              <a:t>MOF	: Ministry of Finance</a:t>
            </a:r>
          </a:p>
          <a:p>
            <a:pPr algn="l"/>
            <a:r>
              <a:rPr lang="en-US" altLang="ko-KR" sz="1000" dirty="0">
                <a:latin typeface="Arial" pitchFamily="34" charset="0"/>
                <a:ea typeface="가을체"/>
                <a:cs typeface="Arial" pitchFamily="34" charset="0"/>
              </a:rPr>
              <a:t>K-EXIM	: Export Import Bank of Korea</a:t>
            </a:r>
          </a:p>
        </p:txBody>
      </p:sp>
      <p:sp>
        <p:nvSpPr>
          <p:cNvPr id="35" name="Line 33"/>
          <p:cNvSpPr>
            <a:spLocks noChangeShapeType="1"/>
          </p:cNvSpPr>
          <p:nvPr/>
        </p:nvSpPr>
        <p:spPr bwMode="auto">
          <a:xfrm>
            <a:off x="3460526" y="2222498"/>
            <a:ext cx="2063750" cy="0"/>
          </a:xfrm>
          <a:prstGeom prst="line">
            <a:avLst/>
          </a:prstGeom>
          <a:noFill/>
          <a:ln w="9525">
            <a:solidFill>
              <a:schemeClr val="tx1"/>
            </a:solidFill>
            <a:round/>
            <a:headEnd type="triangle" w="med" len="med"/>
            <a:tailEnd type="triangle" w="med" len="med"/>
          </a:ln>
        </p:spPr>
        <p:txBody>
          <a:bodyPr/>
          <a:lstStyle/>
          <a:p>
            <a:endParaRPr lang="ko-KR" altLang="en-US" dirty="0">
              <a:latin typeface="Arial" pitchFamily="34" charset="0"/>
              <a:cs typeface="Arial" pitchFamily="34" charset="0"/>
            </a:endParaRPr>
          </a:p>
        </p:txBody>
      </p:sp>
      <p:sp>
        <p:nvSpPr>
          <p:cNvPr id="36" name="Text Box 34"/>
          <p:cNvSpPr txBox="1">
            <a:spLocks noChangeArrowheads="1"/>
          </p:cNvSpPr>
          <p:nvPr/>
        </p:nvSpPr>
        <p:spPr bwMode="auto">
          <a:xfrm>
            <a:off x="3616101" y="1952623"/>
            <a:ext cx="2046287" cy="304800"/>
          </a:xfrm>
          <a:prstGeom prst="rect">
            <a:avLst/>
          </a:prstGeom>
          <a:noFill/>
          <a:ln w="9525">
            <a:noFill/>
            <a:miter lim="800000"/>
            <a:headEnd/>
            <a:tailEnd/>
          </a:ln>
        </p:spPr>
        <p:txBody>
          <a:bodyPr>
            <a:spAutoFit/>
          </a:bodyPr>
          <a:lstStyle/>
          <a:p>
            <a:pPr algn="l">
              <a:spcBef>
                <a:spcPct val="50000"/>
              </a:spcBef>
            </a:pPr>
            <a:r>
              <a:rPr lang="en-US" altLang="ko-KR" sz="1400" b="0" dirty="0">
                <a:latin typeface="Arial" pitchFamily="34" charset="0"/>
                <a:cs typeface="Arial" pitchFamily="34" charset="0"/>
              </a:rPr>
              <a:t>⑤ Loan Arrangement</a:t>
            </a:r>
          </a:p>
        </p:txBody>
      </p:sp>
      <p:sp>
        <p:nvSpPr>
          <p:cNvPr id="37" name="Line 35"/>
          <p:cNvSpPr>
            <a:spLocks noChangeShapeType="1"/>
          </p:cNvSpPr>
          <p:nvPr/>
        </p:nvSpPr>
        <p:spPr bwMode="auto">
          <a:xfrm>
            <a:off x="3419251" y="2412998"/>
            <a:ext cx="2133600" cy="774700"/>
          </a:xfrm>
          <a:prstGeom prst="line">
            <a:avLst/>
          </a:prstGeom>
          <a:noFill/>
          <a:ln w="9525">
            <a:solidFill>
              <a:schemeClr val="tx1"/>
            </a:solidFill>
            <a:round/>
            <a:headEnd/>
            <a:tailEnd type="triangle" w="med" len="med"/>
          </a:ln>
        </p:spPr>
        <p:txBody>
          <a:bodyPr/>
          <a:lstStyle/>
          <a:p>
            <a:endParaRPr lang="ko-KR" altLang="en-US" dirty="0">
              <a:latin typeface="Arial" pitchFamily="34" charset="0"/>
              <a:cs typeface="Arial" pitchFamily="34" charset="0"/>
            </a:endParaRPr>
          </a:p>
        </p:txBody>
      </p:sp>
      <p:sp>
        <p:nvSpPr>
          <p:cNvPr id="38" name="Text Box 36"/>
          <p:cNvSpPr txBox="1">
            <a:spLocks noChangeArrowheads="1"/>
          </p:cNvSpPr>
          <p:nvPr/>
        </p:nvSpPr>
        <p:spPr bwMode="auto">
          <a:xfrm>
            <a:off x="4276501" y="2536823"/>
            <a:ext cx="2046287" cy="304800"/>
          </a:xfrm>
          <a:prstGeom prst="rect">
            <a:avLst/>
          </a:prstGeom>
          <a:noFill/>
          <a:ln w="9525">
            <a:noFill/>
            <a:miter lim="800000"/>
            <a:headEnd/>
            <a:tailEnd/>
          </a:ln>
        </p:spPr>
        <p:txBody>
          <a:bodyPr>
            <a:spAutoFit/>
          </a:bodyPr>
          <a:lstStyle/>
          <a:p>
            <a:pPr>
              <a:spcBef>
                <a:spcPct val="50000"/>
              </a:spcBef>
            </a:pPr>
            <a:r>
              <a:rPr lang="en-US" altLang="ko-KR" sz="1400" b="0" dirty="0">
                <a:latin typeface="Arial" pitchFamily="34" charset="0"/>
                <a:cs typeface="Arial" pitchFamily="34" charset="0"/>
              </a:rPr>
              <a:t>⑧ Letter of Guarantee</a:t>
            </a:r>
          </a:p>
        </p:txBody>
      </p:sp>
      <p:cxnSp>
        <p:nvCxnSpPr>
          <p:cNvPr id="39" name="AutoShape 37"/>
          <p:cNvCxnSpPr>
            <a:cxnSpLocks noChangeShapeType="1"/>
          </p:cNvCxnSpPr>
          <p:nvPr/>
        </p:nvCxnSpPr>
        <p:spPr bwMode="auto">
          <a:xfrm>
            <a:off x="3433538" y="3359148"/>
            <a:ext cx="2090738" cy="6350"/>
          </a:xfrm>
          <a:prstGeom prst="straightConnector1">
            <a:avLst/>
          </a:prstGeom>
          <a:noFill/>
          <a:ln w="9525">
            <a:solidFill>
              <a:schemeClr val="tx1"/>
            </a:solidFill>
            <a:round/>
            <a:headEnd type="triangle" w="med" len="med"/>
            <a:tailEnd type="triangle" w="med" len="med"/>
          </a:ln>
        </p:spPr>
      </p:cxnSp>
      <p:cxnSp>
        <p:nvCxnSpPr>
          <p:cNvPr id="40" name="AutoShape 38"/>
          <p:cNvCxnSpPr>
            <a:cxnSpLocks noChangeShapeType="1"/>
          </p:cNvCxnSpPr>
          <p:nvPr/>
        </p:nvCxnSpPr>
        <p:spPr bwMode="auto">
          <a:xfrm>
            <a:off x="3433538" y="3727448"/>
            <a:ext cx="2090738" cy="6350"/>
          </a:xfrm>
          <a:prstGeom prst="straightConnector1">
            <a:avLst/>
          </a:prstGeom>
          <a:noFill/>
          <a:ln w="9525">
            <a:solidFill>
              <a:schemeClr val="tx1"/>
            </a:solidFill>
            <a:round/>
            <a:headEnd/>
            <a:tailEnd type="triangle" w="med" len="med"/>
          </a:ln>
        </p:spPr>
      </p:cxnSp>
      <p:cxnSp>
        <p:nvCxnSpPr>
          <p:cNvPr id="41" name="AutoShape 39"/>
          <p:cNvCxnSpPr>
            <a:cxnSpLocks noChangeShapeType="1"/>
          </p:cNvCxnSpPr>
          <p:nvPr/>
        </p:nvCxnSpPr>
        <p:spPr bwMode="auto">
          <a:xfrm>
            <a:off x="3447826" y="1892298"/>
            <a:ext cx="2076450" cy="0"/>
          </a:xfrm>
          <a:prstGeom prst="straightConnector1">
            <a:avLst/>
          </a:prstGeom>
          <a:noFill/>
          <a:ln w="9525">
            <a:solidFill>
              <a:schemeClr val="tx1"/>
            </a:solidFill>
            <a:round/>
            <a:headEnd/>
            <a:tailEnd type="triangle" w="med" len="med"/>
          </a:ln>
        </p:spPr>
      </p:cxnSp>
      <p:grpSp>
        <p:nvGrpSpPr>
          <p:cNvPr id="42" name="그룹 41"/>
          <p:cNvGrpSpPr/>
          <p:nvPr/>
        </p:nvGrpSpPr>
        <p:grpSpPr>
          <a:xfrm>
            <a:off x="507999" y="925285"/>
            <a:ext cx="3579006" cy="495299"/>
            <a:chOff x="406399" y="1143002"/>
            <a:chExt cx="3579006" cy="495299"/>
          </a:xfrm>
        </p:grpSpPr>
        <p:sp>
          <p:nvSpPr>
            <p:cNvPr id="43" name="모서리가 둥근 직사각형 42"/>
            <p:cNvSpPr/>
            <p:nvPr/>
          </p:nvSpPr>
          <p:spPr>
            <a:xfrm>
              <a:off x="528001" y="1143002"/>
              <a:ext cx="3457404" cy="495299"/>
            </a:xfrm>
            <a:prstGeom prst="roundRect">
              <a:avLst>
                <a:gd name="adj" fmla="val 50000"/>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dirty="0">
                <a:latin typeface="Arial" pitchFamily="34" charset="0"/>
                <a:cs typeface="Arial" pitchFamily="34" charset="0"/>
              </a:endParaRPr>
            </a:p>
          </p:txBody>
        </p:sp>
        <p:sp>
          <p:nvSpPr>
            <p:cNvPr id="44" name="TextBox 43"/>
            <p:cNvSpPr txBox="1"/>
            <p:nvPr/>
          </p:nvSpPr>
          <p:spPr>
            <a:xfrm>
              <a:off x="406399" y="1175369"/>
              <a:ext cx="3497943" cy="369332"/>
            </a:xfrm>
            <a:prstGeom prst="rect">
              <a:avLst/>
            </a:prstGeom>
            <a:noFill/>
          </p:spPr>
          <p:txBody>
            <a:bodyPr wrap="square" rtlCol="0">
              <a:spAutoFit/>
            </a:bodyPr>
            <a:lstStyle/>
            <a:p>
              <a:pPr lvl="0" fontAlgn="auto" latinLnBrk="0">
                <a:spcBef>
                  <a:spcPts val="0"/>
                </a:spcBef>
                <a:spcAft>
                  <a:spcPts val="0"/>
                </a:spcAft>
                <a:defRPr/>
              </a:pPr>
              <a:r>
                <a:rPr kumimoji="0" lang="en-US" altLang="ko-KR"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Financing Structure (EDCF)</a:t>
              </a:r>
            </a:p>
          </p:txBody>
        </p:sp>
      </p:grpSp>
      <p:sp>
        <p:nvSpPr>
          <p:cNvPr id="45" name="Text Box 6"/>
          <p:cNvSpPr txBox="1">
            <a:spLocks noChangeArrowheads="1"/>
          </p:cNvSpPr>
          <p:nvPr/>
        </p:nvSpPr>
        <p:spPr bwMode="auto">
          <a:xfrm>
            <a:off x="157132" y="88920"/>
            <a:ext cx="6727739" cy="55399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l">
              <a:defRPr/>
            </a:pPr>
            <a:r>
              <a:rPr lang="en-US" altLang="ko-KR" sz="3000" dirty="0" smtClean="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rPr>
              <a:t>Transmission EPC Project in Ghana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57132" y="88920"/>
            <a:ext cx="6727739" cy="55399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l">
              <a:defRPr/>
            </a:pPr>
            <a:r>
              <a:rPr lang="en-US" altLang="ko-KR" sz="3000" dirty="0" smtClean="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rPr>
              <a:t>Transmission EPC Project in Ghana</a:t>
            </a:r>
          </a:p>
        </p:txBody>
      </p:sp>
      <p:sp>
        <p:nvSpPr>
          <p:cNvPr id="5" name="Text Box 91"/>
          <p:cNvSpPr txBox="1">
            <a:spLocks noChangeArrowheads="1"/>
          </p:cNvSpPr>
          <p:nvPr/>
        </p:nvSpPr>
        <p:spPr bwMode="auto">
          <a:xfrm>
            <a:off x="449944" y="1811330"/>
            <a:ext cx="8955314" cy="4478004"/>
          </a:xfrm>
          <a:prstGeom prst="rect">
            <a:avLst/>
          </a:prstGeom>
          <a:solidFill>
            <a:schemeClr val="bg1"/>
          </a:solidFill>
          <a:ln w="9525" algn="ctr">
            <a:solidFill>
              <a:schemeClr val="tx1"/>
            </a:solidFill>
            <a:miter lim="800000"/>
            <a:headEnd/>
            <a:tailEnd/>
          </a:ln>
        </p:spPr>
        <p:txBody>
          <a:bodyPr wrap="square" lIns="0" tIns="118800" rIns="0" bIns="118800">
            <a:spAutoFit/>
          </a:bodyPr>
          <a:lstStyle/>
          <a:p>
            <a:pPr marL="800100" lvl="1" indent="-342900" algn="l">
              <a:lnSpc>
                <a:spcPct val="170000"/>
              </a:lnSpc>
              <a:buFont typeface="Wingdings" pitchFamily="2" charset="2"/>
              <a:buChar char="§"/>
            </a:pPr>
            <a:r>
              <a:rPr lang="en-US" altLang="ko-KR" b="1" dirty="0">
                <a:latin typeface="Arial" pitchFamily="34" charset="0"/>
                <a:cs typeface="Arial" pitchFamily="34" charset="0"/>
              </a:rPr>
              <a:t>2009 August	</a:t>
            </a:r>
            <a:r>
              <a:rPr lang="en-US" altLang="ko-KR" b="1" dirty="0" smtClean="0">
                <a:latin typeface="Arial" pitchFamily="34" charset="0"/>
                <a:cs typeface="Arial" pitchFamily="34" charset="0"/>
              </a:rPr>
              <a:t> : </a:t>
            </a:r>
            <a:r>
              <a:rPr lang="en-US" altLang="ko-KR" b="1" dirty="0">
                <a:latin typeface="Arial" pitchFamily="34" charset="0"/>
                <a:cs typeface="Arial" pitchFamily="34" charset="0"/>
              </a:rPr>
              <a:t>Start Pre Feasibility </a:t>
            </a:r>
            <a:r>
              <a:rPr lang="en-US" altLang="ko-KR" b="1" dirty="0" smtClean="0">
                <a:latin typeface="Arial" pitchFamily="34" charset="0"/>
                <a:cs typeface="Arial" pitchFamily="34" charset="0"/>
              </a:rPr>
              <a:t>Study</a:t>
            </a:r>
            <a:endParaRPr lang="en-US" altLang="ko-KR" b="1" dirty="0">
              <a:latin typeface="Arial" pitchFamily="34" charset="0"/>
              <a:cs typeface="Arial" pitchFamily="34" charset="0"/>
            </a:endParaRPr>
          </a:p>
          <a:p>
            <a:pPr marL="800100" lvl="1" indent="-342900" algn="l">
              <a:lnSpc>
                <a:spcPct val="170000"/>
              </a:lnSpc>
              <a:buFont typeface="Wingdings" pitchFamily="2" charset="2"/>
              <a:buChar char="§"/>
            </a:pPr>
            <a:r>
              <a:rPr lang="en-US" altLang="ko-KR" b="1" dirty="0" smtClean="0">
                <a:latin typeface="Arial" pitchFamily="34" charset="0"/>
                <a:cs typeface="Arial" pitchFamily="34" charset="0"/>
              </a:rPr>
              <a:t>2010 </a:t>
            </a:r>
            <a:r>
              <a:rPr lang="en-US" altLang="ko-KR" b="1" dirty="0">
                <a:latin typeface="Arial" pitchFamily="34" charset="0"/>
                <a:cs typeface="Arial" pitchFamily="34" charset="0"/>
              </a:rPr>
              <a:t>February 	</a:t>
            </a:r>
            <a:r>
              <a:rPr lang="en-US" altLang="ko-KR" b="1" dirty="0" smtClean="0">
                <a:latin typeface="Arial" pitchFamily="34" charset="0"/>
                <a:cs typeface="Arial" pitchFamily="34" charset="0"/>
              </a:rPr>
              <a:t> : </a:t>
            </a:r>
            <a:r>
              <a:rPr lang="en-US" altLang="ko-KR" b="1" dirty="0">
                <a:latin typeface="Arial" pitchFamily="34" charset="0"/>
                <a:cs typeface="Arial" pitchFamily="34" charset="0"/>
              </a:rPr>
              <a:t>Finalize </a:t>
            </a:r>
            <a:r>
              <a:rPr lang="en-US" altLang="ko-KR" b="1" dirty="0" smtClean="0">
                <a:latin typeface="Arial" pitchFamily="34" charset="0"/>
                <a:cs typeface="Arial" pitchFamily="34" charset="0"/>
              </a:rPr>
              <a:t>F/S </a:t>
            </a:r>
            <a:r>
              <a:rPr lang="en-US" altLang="ko-KR" b="1" dirty="0">
                <a:latin typeface="Arial" pitchFamily="34" charset="0"/>
                <a:cs typeface="Arial" pitchFamily="34" charset="0"/>
              </a:rPr>
              <a:t>Report</a:t>
            </a:r>
          </a:p>
          <a:p>
            <a:pPr marL="800100" lvl="1" indent="-342900" algn="l">
              <a:lnSpc>
                <a:spcPct val="170000"/>
              </a:lnSpc>
              <a:buFont typeface="Wingdings" pitchFamily="2" charset="2"/>
              <a:buChar char="§"/>
            </a:pPr>
            <a:r>
              <a:rPr lang="en-US" altLang="ko-KR" b="1" dirty="0">
                <a:latin typeface="Arial" pitchFamily="34" charset="0"/>
                <a:cs typeface="Arial" pitchFamily="34" charset="0"/>
              </a:rPr>
              <a:t>         February	</a:t>
            </a:r>
            <a:r>
              <a:rPr lang="en-US" altLang="ko-KR" b="1" dirty="0" smtClean="0">
                <a:latin typeface="Arial" pitchFamily="34" charset="0"/>
                <a:cs typeface="Arial" pitchFamily="34" charset="0"/>
              </a:rPr>
              <a:t> : </a:t>
            </a:r>
            <a:r>
              <a:rPr lang="en-US" altLang="ko-KR" b="1" dirty="0">
                <a:latin typeface="Arial" pitchFamily="34" charset="0"/>
                <a:cs typeface="Arial" pitchFamily="34" charset="0"/>
              </a:rPr>
              <a:t>Loan Request for EDCF </a:t>
            </a:r>
          </a:p>
          <a:p>
            <a:pPr marL="800100" lvl="1" indent="-342900" algn="l">
              <a:lnSpc>
                <a:spcPct val="170000"/>
              </a:lnSpc>
              <a:buFont typeface="Wingdings" pitchFamily="2" charset="2"/>
              <a:buChar char="§"/>
            </a:pPr>
            <a:r>
              <a:rPr lang="en-US" altLang="ko-KR" b="1" dirty="0" smtClean="0">
                <a:latin typeface="Arial" pitchFamily="34" charset="0"/>
                <a:cs typeface="Arial" pitchFamily="34" charset="0"/>
              </a:rPr>
              <a:t>         June	 : Mission Dispatch &amp; Pledge  for EDCF</a:t>
            </a:r>
          </a:p>
          <a:p>
            <a:pPr marL="800100" lvl="1" indent="-342900" algn="l">
              <a:lnSpc>
                <a:spcPct val="170000"/>
              </a:lnSpc>
              <a:buFont typeface="Wingdings" pitchFamily="2" charset="2"/>
              <a:buChar char="§"/>
            </a:pPr>
            <a:r>
              <a:rPr lang="en-US" altLang="ko-KR" b="1" dirty="0" smtClean="0">
                <a:latin typeface="Arial" pitchFamily="34" charset="0"/>
                <a:cs typeface="Arial" pitchFamily="34" charset="0"/>
              </a:rPr>
              <a:t>2011 </a:t>
            </a:r>
            <a:r>
              <a:rPr lang="en-US" altLang="ko-KR" b="1" dirty="0">
                <a:latin typeface="Arial" pitchFamily="34" charset="0"/>
                <a:cs typeface="Arial" pitchFamily="34" charset="0"/>
              </a:rPr>
              <a:t>February	</a:t>
            </a:r>
            <a:r>
              <a:rPr lang="en-US" altLang="ko-KR" b="1" dirty="0" smtClean="0">
                <a:latin typeface="Arial" pitchFamily="34" charset="0"/>
                <a:cs typeface="Arial" pitchFamily="34" charset="0"/>
              </a:rPr>
              <a:t> : Loan </a:t>
            </a:r>
            <a:r>
              <a:rPr lang="en-US" altLang="ko-KR" b="1" dirty="0">
                <a:latin typeface="Arial" pitchFamily="34" charset="0"/>
                <a:cs typeface="Arial" pitchFamily="34" charset="0"/>
              </a:rPr>
              <a:t>Agreement </a:t>
            </a:r>
            <a:r>
              <a:rPr lang="en-US" altLang="ko-KR" b="1" dirty="0" smtClean="0">
                <a:latin typeface="Arial" pitchFamily="34" charset="0"/>
                <a:cs typeface="Arial" pitchFamily="34" charset="0"/>
              </a:rPr>
              <a:t>(Ghana – Korea Government)</a:t>
            </a:r>
            <a:endParaRPr lang="en-US" altLang="ko-KR" b="1" dirty="0">
              <a:latin typeface="Arial" pitchFamily="34" charset="0"/>
              <a:cs typeface="Arial" pitchFamily="34" charset="0"/>
            </a:endParaRPr>
          </a:p>
          <a:p>
            <a:pPr marL="800100" lvl="1" indent="-342900" algn="l">
              <a:lnSpc>
                <a:spcPct val="170000"/>
              </a:lnSpc>
              <a:buFont typeface="Wingdings" pitchFamily="2" charset="2"/>
              <a:buChar char="§"/>
            </a:pPr>
            <a:r>
              <a:rPr lang="en-US" altLang="ko-KR" b="1" dirty="0">
                <a:solidFill>
                  <a:srgbClr val="0000CC"/>
                </a:solidFill>
                <a:latin typeface="Arial" pitchFamily="34" charset="0"/>
                <a:cs typeface="Arial" pitchFamily="34" charset="0"/>
              </a:rPr>
              <a:t>	 </a:t>
            </a:r>
            <a:r>
              <a:rPr lang="en-US" altLang="ko-KR" b="1" dirty="0" smtClean="0">
                <a:solidFill>
                  <a:srgbClr val="0000CC"/>
                </a:solidFill>
                <a:latin typeface="Arial" pitchFamily="34" charset="0"/>
                <a:cs typeface="Arial" pitchFamily="34" charset="0"/>
              </a:rPr>
              <a:t>      August</a:t>
            </a:r>
            <a:r>
              <a:rPr lang="en-US" altLang="ko-KR" b="1" dirty="0">
                <a:solidFill>
                  <a:srgbClr val="0000CC"/>
                </a:solidFill>
                <a:latin typeface="Arial" pitchFamily="34" charset="0"/>
                <a:cs typeface="Arial" pitchFamily="34" charset="0"/>
              </a:rPr>
              <a:t>	</a:t>
            </a:r>
            <a:r>
              <a:rPr lang="en-US" altLang="ko-KR" b="1" dirty="0" smtClean="0">
                <a:solidFill>
                  <a:srgbClr val="0000CC"/>
                </a:solidFill>
                <a:latin typeface="Arial" pitchFamily="34" charset="0"/>
                <a:cs typeface="Arial" pitchFamily="34" charset="0"/>
              </a:rPr>
              <a:t> : Bid for Consultant</a:t>
            </a:r>
            <a:endParaRPr lang="en-US" altLang="ko-KR" b="1" dirty="0">
              <a:solidFill>
                <a:srgbClr val="0000CC"/>
              </a:solidFill>
              <a:latin typeface="Arial" pitchFamily="34" charset="0"/>
              <a:cs typeface="Arial" pitchFamily="34" charset="0"/>
            </a:endParaRPr>
          </a:p>
          <a:p>
            <a:pPr marL="800100" lvl="1" indent="-342900" algn="l">
              <a:lnSpc>
                <a:spcPct val="170000"/>
              </a:lnSpc>
              <a:buFont typeface="Wingdings" pitchFamily="2" charset="2"/>
              <a:buChar char="§"/>
            </a:pPr>
            <a:r>
              <a:rPr lang="en-US" altLang="ko-KR" b="1" dirty="0">
                <a:solidFill>
                  <a:srgbClr val="0000CC"/>
                </a:solidFill>
                <a:latin typeface="Arial" pitchFamily="34" charset="0"/>
                <a:cs typeface="Arial" pitchFamily="34" charset="0"/>
              </a:rPr>
              <a:t>	 </a:t>
            </a:r>
            <a:r>
              <a:rPr lang="en-US" altLang="ko-KR" b="1" dirty="0" smtClean="0">
                <a:solidFill>
                  <a:srgbClr val="0000CC"/>
                </a:solidFill>
                <a:latin typeface="Arial" pitchFamily="34" charset="0"/>
                <a:cs typeface="Arial" pitchFamily="34" charset="0"/>
              </a:rPr>
              <a:t>      September    : Bid for EPC</a:t>
            </a:r>
          </a:p>
          <a:p>
            <a:pPr marL="800100" lvl="1" indent="-342900" algn="l">
              <a:lnSpc>
                <a:spcPct val="170000"/>
              </a:lnSpc>
              <a:buFont typeface="Wingdings" pitchFamily="2" charset="2"/>
              <a:buChar char="§"/>
            </a:pPr>
            <a:r>
              <a:rPr lang="en-US" altLang="ko-KR" dirty="0" smtClean="0">
                <a:solidFill>
                  <a:srgbClr val="0000CC"/>
                </a:solidFill>
                <a:latin typeface="Arial" pitchFamily="34" charset="0"/>
                <a:cs typeface="Arial" pitchFamily="34" charset="0"/>
              </a:rPr>
              <a:t>         December 	 : EPC Contract and start implementation</a:t>
            </a:r>
          </a:p>
          <a:p>
            <a:pPr marL="800100" lvl="1" indent="-342900" algn="l">
              <a:lnSpc>
                <a:spcPct val="170000"/>
              </a:lnSpc>
              <a:buFont typeface="Wingdings" pitchFamily="2" charset="2"/>
              <a:buChar char="§"/>
            </a:pPr>
            <a:r>
              <a:rPr lang="en-US" altLang="ko-KR" b="1" dirty="0" smtClean="0">
                <a:solidFill>
                  <a:srgbClr val="0000CC"/>
                </a:solidFill>
                <a:latin typeface="Arial" pitchFamily="34" charset="0"/>
                <a:cs typeface="Arial" pitchFamily="34" charset="0"/>
              </a:rPr>
              <a:t>2014 March</a:t>
            </a:r>
            <a:r>
              <a:rPr lang="en-US" altLang="ko-KR" b="1" dirty="0">
                <a:solidFill>
                  <a:srgbClr val="0000CC"/>
                </a:solidFill>
                <a:latin typeface="Arial" pitchFamily="34" charset="0"/>
                <a:cs typeface="Arial" pitchFamily="34" charset="0"/>
              </a:rPr>
              <a:t>	</a:t>
            </a:r>
            <a:r>
              <a:rPr lang="en-US" altLang="ko-KR" b="1" dirty="0" smtClean="0">
                <a:solidFill>
                  <a:srgbClr val="0000CC"/>
                </a:solidFill>
                <a:latin typeface="Arial" pitchFamily="34" charset="0"/>
                <a:cs typeface="Arial" pitchFamily="34" charset="0"/>
              </a:rPr>
              <a:t> : </a:t>
            </a:r>
            <a:r>
              <a:rPr lang="en-US" altLang="ko-KR" b="1" dirty="0">
                <a:solidFill>
                  <a:srgbClr val="0000CC"/>
                </a:solidFill>
                <a:latin typeface="Arial" pitchFamily="34" charset="0"/>
                <a:cs typeface="Arial" pitchFamily="34" charset="0"/>
              </a:rPr>
              <a:t>Commissioning &amp; complete implementation </a:t>
            </a:r>
            <a:endParaRPr lang="en-US" altLang="ko-KR" dirty="0">
              <a:solidFill>
                <a:srgbClr val="0000CC"/>
              </a:solidFill>
              <a:latin typeface="Arial" pitchFamily="34" charset="0"/>
              <a:cs typeface="Arial" pitchFamily="34" charset="0"/>
            </a:endParaRPr>
          </a:p>
        </p:txBody>
      </p:sp>
      <p:grpSp>
        <p:nvGrpSpPr>
          <p:cNvPr id="7" name="그룹 6"/>
          <p:cNvGrpSpPr/>
          <p:nvPr/>
        </p:nvGrpSpPr>
        <p:grpSpPr>
          <a:xfrm>
            <a:off x="440913" y="1143001"/>
            <a:ext cx="3457404" cy="495299"/>
            <a:chOff x="528001" y="1143002"/>
            <a:chExt cx="3457404" cy="495299"/>
          </a:xfrm>
        </p:grpSpPr>
        <p:sp>
          <p:nvSpPr>
            <p:cNvPr id="8" name="모서리가 둥근 직사각형 7"/>
            <p:cNvSpPr/>
            <p:nvPr/>
          </p:nvSpPr>
          <p:spPr>
            <a:xfrm>
              <a:off x="528001" y="1143002"/>
              <a:ext cx="3457404" cy="495299"/>
            </a:xfrm>
            <a:prstGeom prst="roundRect">
              <a:avLst>
                <a:gd name="adj" fmla="val 50000"/>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dirty="0">
                <a:latin typeface="Arial" pitchFamily="34" charset="0"/>
                <a:cs typeface="Arial" pitchFamily="34" charset="0"/>
              </a:endParaRPr>
            </a:p>
          </p:txBody>
        </p:sp>
        <p:sp>
          <p:nvSpPr>
            <p:cNvPr id="9" name="TextBox 8"/>
            <p:cNvSpPr txBox="1"/>
            <p:nvPr/>
          </p:nvSpPr>
          <p:spPr>
            <a:xfrm>
              <a:off x="934220" y="1175369"/>
              <a:ext cx="1813317" cy="369332"/>
            </a:xfrm>
            <a:prstGeom prst="rect">
              <a:avLst/>
            </a:prstGeom>
            <a:noFill/>
          </p:spPr>
          <p:txBody>
            <a:bodyPr wrap="none" rtlCol="0">
              <a:spAutoFit/>
            </a:bodyPr>
            <a:lstStyle/>
            <a:p>
              <a:pPr fontAlgn="auto" latinLnBrk="0">
                <a:spcBef>
                  <a:spcPts val="0"/>
                </a:spcBef>
                <a:spcAft>
                  <a:spcPts val="0"/>
                </a:spcAft>
                <a:defRPr/>
              </a:pPr>
              <a:r>
                <a:rPr kumimoji="0" lang="en-US" altLang="ko-KR"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Time Schedule</a:t>
              </a: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57132" y="88920"/>
            <a:ext cx="7840223" cy="55399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l">
              <a:defRPr/>
            </a:pPr>
            <a:r>
              <a:rPr lang="en-US" altLang="ko-KR" sz="3000" dirty="0" smtClean="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rPr>
              <a:t>Financing for Transmission EPC Project </a:t>
            </a:r>
          </a:p>
        </p:txBody>
      </p:sp>
      <p:grpSp>
        <p:nvGrpSpPr>
          <p:cNvPr id="2" name="그룹 6"/>
          <p:cNvGrpSpPr/>
          <p:nvPr/>
        </p:nvGrpSpPr>
        <p:grpSpPr>
          <a:xfrm>
            <a:off x="440913" y="838207"/>
            <a:ext cx="3457404" cy="495299"/>
            <a:chOff x="528001" y="1143002"/>
            <a:chExt cx="3457404" cy="495299"/>
          </a:xfrm>
        </p:grpSpPr>
        <p:sp>
          <p:nvSpPr>
            <p:cNvPr id="8" name="모서리가 둥근 직사각형 7"/>
            <p:cNvSpPr/>
            <p:nvPr/>
          </p:nvSpPr>
          <p:spPr>
            <a:xfrm>
              <a:off x="528001" y="1143002"/>
              <a:ext cx="3457404" cy="495299"/>
            </a:xfrm>
            <a:prstGeom prst="roundRect">
              <a:avLst>
                <a:gd name="adj" fmla="val 50000"/>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dirty="0">
                <a:latin typeface="Arial" pitchFamily="34" charset="0"/>
                <a:cs typeface="Arial" pitchFamily="34" charset="0"/>
              </a:endParaRPr>
            </a:p>
          </p:txBody>
        </p:sp>
        <p:sp>
          <p:nvSpPr>
            <p:cNvPr id="9" name="TextBox 8"/>
            <p:cNvSpPr txBox="1"/>
            <p:nvPr/>
          </p:nvSpPr>
          <p:spPr>
            <a:xfrm>
              <a:off x="1113758" y="1175369"/>
              <a:ext cx="1518364" cy="369332"/>
            </a:xfrm>
            <a:prstGeom prst="rect">
              <a:avLst/>
            </a:prstGeom>
            <a:noFill/>
          </p:spPr>
          <p:txBody>
            <a:bodyPr wrap="none" rtlCol="0">
              <a:spAutoFit/>
            </a:bodyPr>
            <a:lstStyle/>
            <a:p>
              <a:pPr fontAlgn="auto" latinLnBrk="0">
                <a:spcBef>
                  <a:spcPts val="0"/>
                </a:spcBef>
                <a:spcAft>
                  <a:spcPts val="0"/>
                </a:spcAft>
                <a:defRPr/>
              </a:pPr>
              <a:r>
                <a:rPr kumimoji="0" lang="en-US" altLang="ko-KR"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Direct  Loan</a:t>
              </a:r>
            </a:p>
          </p:txBody>
        </p:sp>
      </p:grpSp>
      <p:pic>
        <p:nvPicPr>
          <p:cNvPr id="3074" name="Picture 2"/>
          <p:cNvPicPr>
            <a:picLocks noChangeAspect="1" noChangeArrowheads="1"/>
          </p:cNvPicPr>
          <p:nvPr/>
        </p:nvPicPr>
        <p:blipFill>
          <a:blip r:embed="rId3" cstate="print"/>
          <a:srcRect l="23177" t="16468" r="15216" b="43453"/>
          <a:stretch>
            <a:fillRect/>
          </a:stretch>
        </p:blipFill>
        <p:spPr bwMode="auto">
          <a:xfrm>
            <a:off x="957943" y="1407889"/>
            <a:ext cx="6923314" cy="2438399"/>
          </a:xfrm>
          <a:prstGeom prst="rect">
            <a:avLst/>
          </a:prstGeom>
          <a:noFill/>
          <a:ln w="9525">
            <a:solidFill>
              <a:schemeClr val="tx1"/>
            </a:solidFill>
            <a:miter lim="800000"/>
            <a:headEnd/>
            <a:tailEnd/>
          </a:ln>
        </p:spPr>
      </p:pic>
      <p:pic>
        <p:nvPicPr>
          <p:cNvPr id="3075" name="Picture 3"/>
          <p:cNvPicPr>
            <a:picLocks noChangeAspect="1" noChangeArrowheads="1"/>
          </p:cNvPicPr>
          <p:nvPr/>
        </p:nvPicPr>
        <p:blipFill>
          <a:blip r:embed="rId4" cstate="print"/>
          <a:srcRect l="17225" t="40873" r="14323" b="15079"/>
          <a:stretch>
            <a:fillRect/>
          </a:stretch>
        </p:blipFill>
        <p:spPr bwMode="auto">
          <a:xfrm>
            <a:off x="957943" y="3911981"/>
            <a:ext cx="6923314" cy="282990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57132" y="88920"/>
            <a:ext cx="7840223" cy="55399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l">
              <a:defRPr/>
            </a:pPr>
            <a:r>
              <a:rPr lang="en-US" altLang="ko-KR" sz="3000" dirty="0" smtClean="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rPr>
              <a:t>Financing for Transmission EPC Project </a:t>
            </a:r>
          </a:p>
        </p:txBody>
      </p:sp>
      <p:grpSp>
        <p:nvGrpSpPr>
          <p:cNvPr id="2" name="그룹 6"/>
          <p:cNvGrpSpPr/>
          <p:nvPr/>
        </p:nvGrpSpPr>
        <p:grpSpPr>
          <a:xfrm>
            <a:off x="440913" y="838207"/>
            <a:ext cx="3457404" cy="495299"/>
            <a:chOff x="528001" y="1143002"/>
            <a:chExt cx="3457404" cy="495299"/>
          </a:xfrm>
        </p:grpSpPr>
        <p:sp>
          <p:nvSpPr>
            <p:cNvPr id="8" name="모서리가 둥근 직사각형 7"/>
            <p:cNvSpPr/>
            <p:nvPr/>
          </p:nvSpPr>
          <p:spPr>
            <a:xfrm>
              <a:off x="528001" y="1143002"/>
              <a:ext cx="3457404" cy="495299"/>
            </a:xfrm>
            <a:prstGeom prst="roundRect">
              <a:avLst>
                <a:gd name="adj" fmla="val 50000"/>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dirty="0">
                <a:latin typeface="Arial" pitchFamily="34" charset="0"/>
                <a:cs typeface="Arial" pitchFamily="34" charset="0"/>
              </a:endParaRPr>
            </a:p>
          </p:txBody>
        </p:sp>
        <p:sp>
          <p:nvSpPr>
            <p:cNvPr id="9" name="TextBox 8"/>
            <p:cNvSpPr txBox="1"/>
            <p:nvPr/>
          </p:nvSpPr>
          <p:spPr>
            <a:xfrm>
              <a:off x="653146" y="1175369"/>
              <a:ext cx="3184436" cy="369332"/>
            </a:xfrm>
            <a:prstGeom prst="rect">
              <a:avLst/>
            </a:prstGeom>
            <a:noFill/>
          </p:spPr>
          <p:txBody>
            <a:bodyPr wrap="square" rtlCol="0">
              <a:spAutoFit/>
            </a:bodyPr>
            <a:lstStyle/>
            <a:p>
              <a:pPr fontAlgn="auto" latinLnBrk="0">
                <a:spcBef>
                  <a:spcPts val="0"/>
                </a:spcBef>
                <a:spcAft>
                  <a:spcPts val="0"/>
                </a:spcAft>
                <a:defRPr/>
              </a:pPr>
              <a:r>
                <a:rPr kumimoji="0" lang="en-US" altLang="ko-KR"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Inter Bank Export Loan</a:t>
              </a:r>
            </a:p>
          </p:txBody>
        </p:sp>
      </p:grpSp>
      <p:pic>
        <p:nvPicPr>
          <p:cNvPr id="83970" name="Picture 2"/>
          <p:cNvPicPr>
            <a:picLocks noChangeAspect="1" noChangeArrowheads="1"/>
          </p:cNvPicPr>
          <p:nvPr/>
        </p:nvPicPr>
        <p:blipFill>
          <a:blip r:embed="rId3" cstate="print"/>
          <a:srcRect l="5485"/>
          <a:stretch>
            <a:fillRect/>
          </a:stretch>
        </p:blipFill>
        <p:spPr bwMode="auto">
          <a:xfrm>
            <a:off x="885371" y="1518315"/>
            <a:ext cx="7141029" cy="2425717"/>
          </a:xfrm>
          <a:prstGeom prst="rect">
            <a:avLst/>
          </a:prstGeom>
          <a:noFill/>
          <a:ln w="9525">
            <a:solidFill>
              <a:schemeClr val="tx1"/>
            </a:solidFill>
            <a:miter lim="800000"/>
            <a:headEnd/>
            <a:tailEnd/>
          </a:ln>
          <a:effectLst/>
        </p:spPr>
      </p:pic>
      <p:pic>
        <p:nvPicPr>
          <p:cNvPr id="83971" name="Picture 3"/>
          <p:cNvPicPr>
            <a:picLocks noChangeAspect="1" noChangeArrowheads="1"/>
          </p:cNvPicPr>
          <p:nvPr/>
        </p:nvPicPr>
        <p:blipFill>
          <a:blip r:embed="rId4" cstate="print"/>
          <a:srcRect/>
          <a:stretch>
            <a:fillRect/>
          </a:stretch>
        </p:blipFill>
        <p:spPr bwMode="auto">
          <a:xfrm>
            <a:off x="898979" y="4045501"/>
            <a:ext cx="7141910" cy="2485927"/>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57132" y="88920"/>
            <a:ext cx="7840223" cy="55399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l">
              <a:defRPr/>
            </a:pPr>
            <a:r>
              <a:rPr lang="en-US" altLang="ko-KR" sz="3000" dirty="0" smtClean="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rPr>
              <a:t>Financing for Transmission EPC Project </a:t>
            </a:r>
          </a:p>
        </p:txBody>
      </p:sp>
      <p:grpSp>
        <p:nvGrpSpPr>
          <p:cNvPr id="2" name="그룹 6"/>
          <p:cNvGrpSpPr/>
          <p:nvPr/>
        </p:nvGrpSpPr>
        <p:grpSpPr>
          <a:xfrm>
            <a:off x="440913" y="838207"/>
            <a:ext cx="4871316" cy="495299"/>
            <a:chOff x="528001" y="1143002"/>
            <a:chExt cx="4871316" cy="495299"/>
          </a:xfrm>
        </p:grpSpPr>
        <p:sp>
          <p:nvSpPr>
            <p:cNvPr id="8" name="모서리가 둥근 직사각형 7"/>
            <p:cNvSpPr/>
            <p:nvPr/>
          </p:nvSpPr>
          <p:spPr>
            <a:xfrm>
              <a:off x="528001" y="1143002"/>
              <a:ext cx="4871316" cy="495299"/>
            </a:xfrm>
            <a:prstGeom prst="roundRect">
              <a:avLst>
                <a:gd name="adj" fmla="val 50000"/>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dirty="0">
                <a:latin typeface="Arial" pitchFamily="34" charset="0"/>
                <a:cs typeface="Arial" pitchFamily="34" charset="0"/>
              </a:endParaRPr>
            </a:p>
          </p:txBody>
        </p:sp>
        <p:sp>
          <p:nvSpPr>
            <p:cNvPr id="9" name="TextBox 8"/>
            <p:cNvSpPr txBox="1"/>
            <p:nvPr/>
          </p:nvSpPr>
          <p:spPr>
            <a:xfrm>
              <a:off x="696688" y="1175369"/>
              <a:ext cx="4525887" cy="369332"/>
            </a:xfrm>
            <a:prstGeom prst="rect">
              <a:avLst/>
            </a:prstGeom>
            <a:noFill/>
          </p:spPr>
          <p:txBody>
            <a:bodyPr wrap="square" rtlCol="0">
              <a:spAutoFit/>
            </a:bodyPr>
            <a:lstStyle/>
            <a:p>
              <a:pPr fontAlgn="auto" latinLnBrk="0">
                <a:spcBef>
                  <a:spcPts val="0"/>
                </a:spcBef>
                <a:spcAft>
                  <a:spcPts val="0"/>
                </a:spcAft>
                <a:defRPr/>
              </a:pPr>
              <a:r>
                <a:rPr kumimoji="0" lang="en-US" altLang="ko-KR"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Export-Import Bank of Korea : EDCF</a:t>
              </a:r>
            </a:p>
          </p:txBody>
        </p:sp>
      </p:grpSp>
      <p:pic>
        <p:nvPicPr>
          <p:cNvPr id="84994" name="Picture 2"/>
          <p:cNvPicPr>
            <a:picLocks noChangeAspect="1" noChangeArrowheads="1"/>
          </p:cNvPicPr>
          <p:nvPr/>
        </p:nvPicPr>
        <p:blipFill>
          <a:blip r:embed="rId3" cstate="print"/>
          <a:srcRect/>
          <a:stretch>
            <a:fillRect/>
          </a:stretch>
        </p:blipFill>
        <p:spPr bwMode="auto">
          <a:xfrm>
            <a:off x="951139" y="1486735"/>
            <a:ext cx="7075261" cy="2722408"/>
          </a:xfrm>
          <a:prstGeom prst="rect">
            <a:avLst/>
          </a:prstGeom>
          <a:noFill/>
          <a:ln w="9525">
            <a:solidFill>
              <a:schemeClr val="tx1"/>
            </a:solidFill>
            <a:miter lim="800000"/>
            <a:headEnd/>
            <a:tailEnd/>
          </a:ln>
          <a:effectLst/>
        </p:spPr>
      </p:pic>
      <p:pic>
        <p:nvPicPr>
          <p:cNvPr id="84995" name="Picture 3"/>
          <p:cNvPicPr>
            <a:picLocks noChangeAspect="1" noChangeArrowheads="1"/>
          </p:cNvPicPr>
          <p:nvPr/>
        </p:nvPicPr>
        <p:blipFill>
          <a:blip r:embed="rId4" cstate="print"/>
          <a:srcRect/>
          <a:stretch>
            <a:fillRect/>
          </a:stretch>
        </p:blipFill>
        <p:spPr bwMode="auto">
          <a:xfrm>
            <a:off x="961346" y="4341856"/>
            <a:ext cx="7079568" cy="213333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860634"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dirty="0"/>
          </a:p>
        </p:txBody>
      </p:sp>
      <p:grpSp>
        <p:nvGrpSpPr>
          <p:cNvPr id="10" name="그룹 9"/>
          <p:cNvGrpSpPr/>
          <p:nvPr/>
        </p:nvGrpSpPr>
        <p:grpSpPr>
          <a:xfrm>
            <a:off x="711198" y="3352765"/>
            <a:ext cx="8069942" cy="3193143"/>
            <a:chOff x="682171" y="1915886"/>
            <a:chExt cx="8476343" cy="3599543"/>
          </a:xfrm>
        </p:grpSpPr>
        <p:sp>
          <p:nvSpPr>
            <p:cNvPr id="9" name="직사각형 8"/>
            <p:cNvSpPr/>
            <p:nvPr/>
          </p:nvSpPr>
          <p:spPr>
            <a:xfrm>
              <a:off x="682171" y="1915886"/>
              <a:ext cx="8476343" cy="359954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025" name="_x93719576" descr="DRW000003443774"/>
            <p:cNvPicPr>
              <a:picLocks noChangeAspect="1" noChangeArrowheads="1"/>
            </p:cNvPicPr>
            <p:nvPr/>
          </p:nvPicPr>
          <p:blipFill>
            <a:blip r:embed="rId3" cstate="print"/>
            <a:srcRect/>
            <a:stretch>
              <a:fillRect/>
            </a:stretch>
          </p:blipFill>
          <p:spPr bwMode="auto">
            <a:xfrm>
              <a:off x="1088572" y="2006211"/>
              <a:ext cx="8015498" cy="3389841"/>
            </a:xfrm>
            <a:prstGeom prst="rect">
              <a:avLst/>
            </a:prstGeom>
            <a:noFill/>
            <a:ln w="19050">
              <a:noFill/>
            </a:ln>
          </p:spPr>
        </p:pic>
      </p:grpSp>
      <p:sp>
        <p:nvSpPr>
          <p:cNvPr id="5" name="Text Box 6"/>
          <p:cNvSpPr txBox="1">
            <a:spLocks noChangeArrowheads="1"/>
          </p:cNvSpPr>
          <p:nvPr/>
        </p:nvSpPr>
        <p:spPr bwMode="auto">
          <a:xfrm>
            <a:off x="157132" y="88920"/>
            <a:ext cx="9129166" cy="55399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l">
              <a:defRPr/>
            </a:pPr>
            <a:r>
              <a:rPr lang="en-US" altLang="ko-KR" sz="3000" dirty="0" smtClean="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rPr>
              <a:t>Transmission BOOT of Latin American Countries</a:t>
            </a:r>
          </a:p>
        </p:txBody>
      </p:sp>
      <p:grpSp>
        <p:nvGrpSpPr>
          <p:cNvPr id="6" name="그룹 5"/>
          <p:cNvGrpSpPr/>
          <p:nvPr/>
        </p:nvGrpSpPr>
        <p:grpSpPr>
          <a:xfrm>
            <a:off x="687653" y="2812115"/>
            <a:ext cx="3457404" cy="495299"/>
            <a:chOff x="528001" y="1143002"/>
            <a:chExt cx="3457404" cy="495299"/>
          </a:xfrm>
        </p:grpSpPr>
        <p:sp>
          <p:nvSpPr>
            <p:cNvPr id="7" name="모서리가 둥근 직사각형 6"/>
            <p:cNvSpPr/>
            <p:nvPr/>
          </p:nvSpPr>
          <p:spPr>
            <a:xfrm>
              <a:off x="528001" y="1143002"/>
              <a:ext cx="3457404" cy="495299"/>
            </a:xfrm>
            <a:prstGeom prst="roundRect">
              <a:avLst>
                <a:gd name="adj" fmla="val 50000"/>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dirty="0">
                <a:latin typeface="Arial" pitchFamily="34" charset="0"/>
                <a:cs typeface="Arial" pitchFamily="34" charset="0"/>
              </a:endParaRPr>
            </a:p>
          </p:txBody>
        </p:sp>
        <p:sp>
          <p:nvSpPr>
            <p:cNvPr id="8" name="TextBox 7"/>
            <p:cNvSpPr txBox="1"/>
            <p:nvPr/>
          </p:nvSpPr>
          <p:spPr>
            <a:xfrm>
              <a:off x="940632" y="1175369"/>
              <a:ext cx="1800493" cy="369332"/>
            </a:xfrm>
            <a:prstGeom prst="rect">
              <a:avLst/>
            </a:prstGeom>
            <a:noFill/>
          </p:spPr>
          <p:txBody>
            <a:bodyPr wrap="none" rtlCol="0">
              <a:spAutoFit/>
            </a:bodyPr>
            <a:lstStyle/>
            <a:p>
              <a:pPr fontAlgn="auto" latinLnBrk="0">
                <a:spcBef>
                  <a:spcPts val="0"/>
                </a:spcBef>
                <a:spcAft>
                  <a:spcPts val="0"/>
                </a:spcAft>
                <a:defRPr/>
              </a:pPr>
              <a:r>
                <a:rPr kumimoji="0" lang="en-US" altLang="ko-KR"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BOOT Scheme</a:t>
              </a:r>
            </a:p>
          </p:txBody>
        </p:sp>
      </p:grpSp>
      <p:sp>
        <p:nvSpPr>
          <p:cNvPr id="11" name="Text Box 36"/>
          <p:cNvSpPr txBox="1">
            <a:spLocks noChangeArrowheads="1"/>
          </p:cNvSpPr>
          <p:nvPr/>
        </p:nvSpPr>
        <p:spPr bwMode="auto">
          <a:xfrm>
            <a:off x="696494" y="1347318"/>
            <a:ext cx="8099159" cy="1237116"/>
          </a:xfrm>
          <a:prstGeom prst="rect">
            <a:avLst/>
          </a:prstGeom>
          <a:solidFill>
            <a:schemeClr val="bg1"/>
          </a:solidFill>
          <a:ln w="9525" algn="ctr">
            <a:solidFill>
              <a:schemeClr val="tx1"/>
            </a:solidFill>
            <a:miter lim="800000"/>
            <a:headEnd/>
            <a:tailEnd/>
          </a:ln>
        </p:spPr>
        <p:txBody>
          <a:bodyPr wrap="square" lIns="54000" tIns="118800" rIns="54000" bIns="118800">
            <a:spAutoFit/>
          </a:bodyPr>
          <a:lstStyle/>
          <a:p>
            <a:pPr marL="288000" lvl="1" algn="l">
              <a:lnSpc>
                <a:spcPct val="120000"/>
              </a:lnSpc>
              <a:buFont typeface="Wingdings" pitchFamily="2" charset="2"/>
              <a:buChar char="§"/>
            </a:pPr>
            <a:r>
              <a:rPr lang="en-US" altLang="ko-KR" dirty="0" smtClean="0">
                <a:latin typeface="Arial" pitchFamily="34" charset="0"/>
                <a:cs typeface="Arial" pitchFamily="34" charset="0"/>
              </a:rPr>
              <a:t>   Chile</a:t>
            </a:r>
          </a:p>
          <a:p>
            <a:pPr marL="288000" lvl="1" algn="l">
              <a:lnSpc>
                <a:spcPct val="120000"/>
              </a:lnSpc>
              <a:buFont typeface="Wingdings" pitchFamily="2" charset="2"/>
              <a:buChar char="§"/>
            </a:pPr>
            <a:r>
              <a:rPr lang="en-US" altLang="ko-KR" dirty="0" smtClean="0">
                <a:latin typeface="Arial" pitchFamily="34" charset="0"/>
                <a:cs typeface="Arial" pitchFamily="34" charset="0"/>
              </a:rPr>
              <a:t>   Peru </a:t>
            </a:r>
          </a:p>
          <a:p>
            <a:pPr marL="288000" lvl="1" algn="l">
              <a:lnSpc>
                <a:spcPct val="120000"/>
              </a:lnSpc>
              <a:buFont typeface="Wingdings" pitchFamily="2" charset="2"/>
              <a:buChar char="§"/>
            </a:pPr>
            <a:r>
              <a:rPr lang="en-US" altLang="ko-KR" dirty="0" smtClean="0">
                <a:latin typeface="Arial" pitchFamily="34" charset="0"/>
                <a:cs typeface="Arial" pitchFamily="34" charset="0"/>
              </a:rPr>
              <a:t>   Guatemala</a:t>
            </a:r>
          </a:p>
        </p:txBody>
      </p:sp>
      <p:grpSp>
        <p:nvGrpSpPr>
          <p:cNvPr id="12" name="그룹 11"/>
          <p:cNvGrpSpPr/>
          <p:nvPr/>
        </p:nvGrpSpPr>
        <p:grpSpPr>
          <a:xfrm>
            <a:off x="687694" y="841813"/>
            <a:ext cx="3448877" cy="495299"/>
            <a:chOff x="528001" y="1143002"/>
            <a:chExt cx="3457404" cy="495299"/>
          </a:xfrm>
        </p:grpSpPr>
        <p:sp>
          <p:nvSpPr>
            <p:cNvPr id="13" name="모서리가 둥근 직사각형 12"/>
            <p:cNvSpPr/>
            <p:nvPr/>
          </p:nvSpPr>
          <p:spPr>
            <a:xfrm>
              <a:off x="528001" y="1143002"/>
              <a:ext cx="3457404" cy="495299"/>
            </a:xfrm>
            <a:prstGeom prst="roundRect">
              <a:avLst>
                <a:gd name="adj" fmla="val 50000"/>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dirty="0">
                <a:latin typeface="Arial" pitchFamily="34" charset="0"/>
                <a:cs typeface="Arial" pitchFamily="34" charset="0"/>
              </a:endParaRPr>
            </a:p>
          </p:txBody>
        </p:sp>
        <p:sp>
          <p:nvSpPr>
            <p:cNvPr id="14" name="TextBox 13"/>
            <p:cNvSpPr txBox="1"/>
            <p:nvPr/>
          </p:nvSpPr>
          <p:spPr>
            <a:xfrm>
              <a:off x="543092" y="1175369"/>
              <a:ext cx="3041897" cy="369332"/>
            </a:xfrm>
            <a:prstGeom prst="rect">
              <a:avLst/>
            </a:prstGeom>
            <a:noFill/>
          </p:spPr>
          <p:txBody>
            <a:bodyPr wrap="square" rtlCol="0">
              <a:spAutoFit/>
            </a:bodyPr>
            <a:lstStyle/>
            <a:p>
              <a:pPr lvl="0" fontAlgn="auto" latinLnBrk="0">
                <a:spcBef>
                  <a:spcPts val="0"/>
                </a:spcBef>
                <a:spcAft>
                  <a:spcPts val="0"/>
                </a:spcAft>
                <a:defRPr/>
              </a:pPr>
              <a:r>
                <a:rPr kumimoji="0" lang="en-US" altLang="ko-KR"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Introducing Countries</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l="46875" t="11438" r="6250" b="6250"/>
          <a:stretch>
            <a:fillRect/>
          </a:stretch>
        </p:blipFill>
        <p:spPr bwMode="auto">
          <a:xfrm>
            <a:off x="595085" y="1401470"/>
            <a:ext cx="4310743" cy="5129960"/>
          </a:xfrm>
          <a:prstGeom prst="rect">
            <a:avLst/>
          </a:prstGeom>
          <a:noFill/>
          <a:ln w="12700">
            <a:solidFill>
              <a:schemeClr val="tx1"/>
            </a:solidFill>
            <a:miter lim="800000"/>
            <a:headEnd/>
            <a:tailEnd/>
          </a:ln>
        </p:spPr>
      </p:pic>
      <p:pic>
        <p:nvPicPr>
          <p:cNvPr id="21507" name="Picture 3"/>
          <p:cNvPicPr>
            <a:picLocks noChangeAspect="1" noChangeArrowheads="1"/>
          </p:cNvPicPr>
          <p:nvPr/>
        </p:nvPicPr>
        <p:blipFill>
          <a:blip r:embed="rId3" cstate="print"/>
          <a:srcRect l="46309" t="19486" r="12400" b="10169"/>
          <a:stretch>
            <a:fillRect/>
          </a:stretch>
        </p:blipFill>
        <p:spPr bwMode="auto">
          <a:xfrm>
            <a:off x="5268686" y="1390310"/>
            <a:ext cx="4235950" cy="5135033"/>
          </a:xfrm>
          <a:prstGeom prst="rect">
            <a:avLst/>
          </a:prstGeom>
          <a:noFill/>
          <a:ln w="12700">
            <a:solidFill>
              <a:schemeClr val="tx1"/>
            </a:solidFill>
            <a:miter lim="800000"/>
            <a:headEnd/>
            <a:tailEnd/>
          </a:ln>
        </p:spPr>
      </p:pic>
      <p:sp>
        <p:nvSpPr>
          <p:cNvPr id="4" name="Text Box 6"/>
          <p:cNvSpPr txBox="1">
            <a:spLocks noChangeArrowheads="1"/>
          </p:cNvSpPr>
          <p:nvPr/>
        </p:nvSpPr>
        <p:spPr bwMode="auto">
          <a:xfrm>
            <a:off x="157132" y="88920"/>
            <a:ext cx="9129166" cy="55399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l">
              <a:defRPr/>
            </a:pPr>
            <a:r>
              <a:rPr lang="en-US" altLang="ko-KR" sz="3000" dirty="0" smtClean="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rPr>
              <a:t>Transmission BOOT of Latin American Countries</a:t>
            </a:r>
          </a:p>
        </p:txBody>
      </p:sp>
      <p:grpSp>
        <p:nvGrpSpPr>
          <p:cNvPr id="5" name="그룹 4"/>
          <p:cNvGrpSpPr/>
          <p:nvPr/>
        </p:nvGrpSpPr>
        <p:grpSpPr>
          <a:xfrm>
            <a:off x="436308" y="867229"/>
            <a:ext cx="5209750" cy="495299"/>
            <a:chOff x="466061" y="1143002"/>
            <a:chExt cx="3519344" cy="495299"/>
          </a:xfrm>
        </p:grpSpPr>
        <p:sp>
          <p:nvSpPr>
            <p:cNvPr id="6" name="모서리가 둥근 직사각형 5"/>
            <p:cNvSpPr/>
            <p:nvPr/>
          </p:nvSpPr>
          <p:spPr>
            <a:xfrm>
              <a:off x="528001" y="1143002"/>
              <a:ext cx="3457404" cy="495299"/>
            </a:xfrm>
            <a:prstGeom prst="roundRect">
              <a:avLst>
                <a:gd name="adj" fmla="val 50000"/>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dirty="0">
                <a:latin typeface="Arial" pitchFamily="34" charset="0"/>
                <a:cs typeface="Arial" pitchFamily="34" charset="0"/>
              </a:endParaRPr>
            </a:p>
          </p:txBody>
        </p:sp>
        <p:sp>
          <p:nvSpPr>
            <p:cNvPr id="7" name="TextBox 6"/>
            <p:cNvSpPr txBox="1"/>
            <p:nvPr/>
          </p:nvSpPr>
          <p:spPr>
            <a:xfrm>
              <a:off x="466061" y="1175369"/>
              <a:ext cx="3382077" cy="369332"/>
            </a:xfrm>
            <a:prstGeom prst="rect">
              <a:avLst/>
            </a:prstGeom>
            <a:noFill/>
          </p:spPr>
          <p:txBody>
            <a:bodyPr wrap="square" rtlCol="0">
              <a:spAutoFit/>
            </a:bodyPr>
            <a:lstStyle/>
            <a:p>
              <a:pPr fontAlgn="auto" latinLnBrk="0">
                <a:spcBef>
                  <a:spcPts val="0"/>
                </a:spcBef>
                <a:spcAft>
                  <a:spcPts val="0"/>
                </a:spcAft>
                <a:defRPr/>
              </a:pPr>
              <a:r>
                <a:rPr kumimoji="0" lang="en-US" altLang="ko-KR"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Electrical Concession Law of  PERU </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13841" y="1099435"/>
            <a:ext cx="7478329" cy="2308324"/>
          </a:xfrm>
          <a:prstGeom prst="rect">
            <a:avLst/>
          </a:prstGeom>
          <a:noFill/>
        </p:spPr>
        <p:txBody>
          <a:bodyPr wrap="none" rtlCol="0">
            <a:spAutoFit/>
          </a:bodyPr>
          <a:lstStyle/>
          <a:p>
            <a:r>
              <a:rPr lang="en-US" altLang="ko-KR" sz="4800" dirty="0" smtClean="0">
                <a:ln w="12700">
                  <a:solidFill>
                    <a:schemeClr val="tx2">
                      <a:satMod val="155000"/>
                    </a:schemeClr>
                  </a:solidFill>
                  <a:prstDash val="solid"/>
                </a:ln>
                <a:solidFill>
                  <a:srgbClr val="FFFF99"/>
                </a:solidFill>
                <a:effectLst>
                  <a:outerShdw blurRad="41275" dist="20320" dir="1800000" algn="tl" rotWithShape="0">
                    <a:srgbClr val="000000">
                      <a:alpha val="40000"/>
                    </a:srgbClr>
                  </a:outerShdw>
                </a:effectLst>
                <a:latin typeface="Arial" pitchFamily="34" charset="0"/>
                <a:cs typeface="Arial" pitchFamily="34" charset="0"/>
              </a:rPr>
              <a:t>KEPCO wishes for </a:t>
            </a:r>
            <a:br>
              <a:rPr lang="en-US" altLang="ko-KR" sz="4800" dirty="0" smtClean="0">
                <a:ln w="12700">
                  <a:solidFill>
                    <a:schemeClr val="tx2">
                      <a:satMod val="155000"/>
                    </a:schemeClr>
                  </a:solidFill>
                  <a:prstDash val="solid"/>
                </a:ln>
                <a:solidFill>
                  <a:srgbClr val="FFFF99"/>
                </a:solidFill>
                <a:effectLst>
                  <a:outerShdw blurRad="41275" dist="20320" dir="1800000" algn="tl" rotWithShape="0">
                    <a:srgbClr val="000000">
                      <a:alpha val="40000"/>
                    </a:srgbClr>
                  </a:outerShdw>
                </a:effectLst>
                <a:latin typeface="Arial" pitchFamily="34" charset="0"/>
                <a:cs typeface="Arial" pitchFamily="34" charset="0"/>
              </a:rPr>
            </a:br>
            <a:r>
              <a:rPr lang="en-US" altLang="ko-KR" sz="4800" dirty="0" smtClean="0">
                <a:ln w="12700">
                  <a:solidFill>
                    <a:schemeClr val="tx2">
                      <a:satMod val="155000"/>
                    </a:schemeClr>
                  </a:solidFill>
                  <a:prstDash val="solid"/>
                </a:ln>
                <a:solidFill>
                  <a:srgbClr val="FFFF99"/>
                </a:solidFill>
                <a:effectLst>
                  <a:outerShdw blurRad="41275" dist="20320" dir="1800000" algn="tl" rotWithShape="0">
                    <a:srgbClr val="000000">
                      <a:alpha val="40000"/>
                    </a:srgbClr>
                  </a:outerShdw>
                </a:effectLst>
                <a:latin typeface="Arial" pitchFamily="34" charset="0"/>
                <a:cs typeface="Arial" pitchFamily="34" charset="0"/>
              </a:rPr>
              <a:t>Further Opportunities of </a:t>
            </a:r>
            <a:br>
              <a:rPr lang="en-US" altLang="ko-KR" sz="4800" dirty="0" smtClean="0">
                <a:ln w="12700">
                  <a:solidFill>
                    <a:schemeClr val="tx2">
                      <a:satMod val="155000"/>
                    </a:schemeClr>
                  </a:solidFill>
                  <a:prstDash val="solid"/>
                </a:ln>
                <a:solidFill>
                  <a:srgbClr val="FFFF99"/>
                </a:solidFill>
                <a:effectLst>
                  <a:outerShdw blurRad="41275" dist="20320" dir="1800000" algn="tl" rotWithShape="0">
                    <a:srgbClr val="000000">
                      <a:alpha val="40000"/>
                    </a:srgbClr>
                  </a:outerShdw>
                </a:effectLst>
                <a:latin typeface="Arial" pitchFamily="34" charset="0"/>
                <a:cs typeface="Arial" pitchFamily="34" charset="0"/>
              </a:rPr>
            </a:br>
            <a:r>
              <a:rPr lang="en-US" altLang="ko-KR" sz="4800" dirty="0" smtClean="0">
                <a:ln w="12700">
                  <a:solidFill>
                    <a:schemeClr val="tx2">
                      <a:satMod val="155000"/>
                    </a:schemeClr>
                  </a:solidFill>
                  <a:prstDash val="solid"/>
                </a:ln>
                <a:solidFill>
                  <a:srgbClr val="FFFF99"/>
                </a:solidFill>
                <a:effectLst>
                  <a:outerShdw blurRad="41275" dist="20320" dir="1800000" algn="tl" rotWithShape="0">
                    <a:srgbClr val="000000">
                      <a:alpha val="40000"/>
                    </a:srgbClr>
                  </a:outerShdw>
                </a:effectLst>
                <a:latin typeface="Arial" pitchFamily="34" charset="0"/>
                <a:cs typeface="Arial" pitchFamily="34" charset="0"/>
              </a:rPr>
              <a:t>Mutual Benefit.</a:t>
            </a:r>
          </a:p>
        </p:txBody>
      </p:sp>
      <p:sp>
        <p:nvSpPr>
          <p:cNvPr id="9" name="TextBox 8"/>
          <p:cNvSpPr txBox="1"/>
          <p:nvPr/>
        </p:nvSpPr>
        <p:spPr>
          <a:xfrm>
            <a:off x="2693252" y="3957635"/>
            <a:ext cx="4519506" cy="923330"/>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altLang="ko-KR" sz="5400" cap="all" dirty="0" smtClean="0">
                <a:ln w="0"/>
                <a:solidFill>
                  <a:srgbClr val="002060"/>
                </a:solidFill>
                <a:effectLst>
                  <a:reflection blurRad="12700" stA="50000" endPos="50000" dist="5000" dir="5400000" sy="-100000" rotWithShape="0"/>
                </a:effectLst>
                <a:latin typeface="Arial" pitchFamily="34" charset="0"/>
                <a:cs typeface="Arial" pitchFamily="34" charset="0"/>
              </a:rPr>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AutoShape 19"/>
          <p:cNvSpPr>
            <a:spLocks noChangeArrowheads="1"/>
          </p:cNvSpPr>
          <p:nvPr/>
        </p:nvSpPr>
        <p:spPr bwMode="auto">
          <a:xfrm>
            <a:off x="666754" y="1439647"/>
            <a:ext cx="8318500" cy="2449513"/>
          </a:xfrm>
          <a:prstGeom prst="roundRect">
            <a:avLst>
              <a:gd name="adj" fmla="val 13935"/>
            </a:avLst>
          </a:prstGeom>
          <a:solidFill>
            <a:schemeClr val="bg1">
              <a:lumMod val="85000"/>
            </a:schemeClr>
          </a:solidFill>
          <a:ln w="9525">
            <a:noFill/>
            <a:round/>
            <a:headEnd/>
            <a:tailEnd/>
          </a:ln>
          <a:effectLst>
            <a:outerShdw blurRad="50800" dist="50800" dir="5400000" algn="ctr" rotWithShape="0">
              <a:schemeClr val="tx1">
                <a:lumMod val="50000"/>
                <a:lumOff val="50000"/>
              </a:schemeClr>
            </a:outerShdw>
          </a:effectLst>
        </p:spPr>
        <p:txBody>
          <a:bodyPr wrap="none" anchor="ctr"/>
          <a:lstStyle/>
          <a:p>
            <a:pPr algn="l">
              <a:lnSpc>
                <a:spcPct val="150000"/>
              </a:lnSpc>
              <a:buFontTx/>
              <a:buChar char="•"/>
              <a:defRPr/>
            </a:pPr>
            <a:r>
              <a:rPr lang="en-US" altLang="ko-KR" sz="2000" dirty="0">
                <a:solidFill>
                  <a:schemeClr val="bg1"/>
                </a:solidFill>
                <a:effectLst>
                  <a:outerShdw blurRad="38100" dist="38100" dir="2700000" algn="tl">
                    <a:srgbClr val="000000"/>
                  </a:outerShdw>
                </a:effectLst>
              </a:rPr>
              <a:t> </a:t>
            </a:r>
            <a:r>
              <a:rPr lang="en-US" altLang="ko-KR" sz="2400" dirty="0">
                <a:solidFill>
                  <a:srgbClr val="FF9900"/>
                </a:solidFill>
                <a:effectLst>
                  <a:outerShdw blurRad="38100" dist="38100" dir="2700000" algn="tl">
                    <a:srgbClr val="000000"/>
                  </a:outerShdw>
                </a:effectLst>
              </a:rPr>
              <a:t>USD</a:t>
            </a:r>
            <a:r>
              <a:rPr lang="en-US" altLang="ko-KR" sz="2000" dirty="0">
                <a:solidFill>
                  <a:schemeClr val="bg1"/>
                </a:solidFill>
                <a:effectLst>
                  <a:outerShdw blurRad="38100" dist="38100" dir="2700000" algn="tl">
                    <a:srgbClr val="000000"/>
                  </a:outerShdw>
                </a:effectLst>
              </a:rPr>
              <a:t> </a:t>
            </a:r>
            <a:r>
              <a:rPr lang="en-US" altLang="ko-KR" sz="2400" dirty="0" smtClean="0">
                <a:solidFill>
                  <a:srgbClr val="FF9900"/>
                </a:solidFill>
                <a:effectLst>
                  <a:outerShdw blurRad="38100" dist="38100" dir="2700000" algn="tl">
                    <a:srgbClr val="000000"/>
                  </a:outerShdw>
                </a:effectLst>
              </a:rPr>
              <a:t>67.6 </a:t>
            </a:r>
            <a:r>
              <a:rPr lang="en-US" altLang="ko-KR" sz="2400" dirty="0">
                <a:solidFill>
                  <a:srgbClr val="FF9900"/>
                </a:solidFill>
                <a:effectLst>
                  <a:outerShdw blurRad="38100" dist="38100" dir="2700000" algn="tl">
                    <a:srgbClr val="000000"/>
                  </a:outerShdw>
                </a:effectLst>
              </a:rPr>
              <a:t>billion</a:t>
            </a:r>
            <a:r>
              <a:rPr lang="en-US" altLang="ko-KR" sz="2400" dirty="0">
                <a:solidFill>
                  <a:schemeClr val="bg1"/>
                </a:solidFill>
                <a:effectLst>
                  <a:outerShdw blurRad="38100" dist="38100" dir="2700000" algn="tl">
                    <a:srgbClr val="000000"/>
                  </a:outerShdw>
                </a:effectLst>
              </a:rPr>
              <a:t> </a:t>
            </a:r>
            <a:r>
              <a:rPr lang="en-US" altLang="ko-KR" sz="2000" dirty="0"/>
              <a:t>Largest Company in Korea in terms of Assets</a:t>
            </a:r>
          </a:p>
          <a:p>
            <a:pPr algn="l">
              <a:lnSpc>
                <a:spcPct val="150000"/>
              </a:lnSpc>
              <a:buFontTx/>
              <a:buChar char="•"/>
              <a:defRPr/>
            </a:pPr>
            <a:r>
              <a:rPr lang="en-US" altLang="ko-KR" sz="2000" dirty="0">
                <a:solidFill>
                  <a:schemeClr val="bg1"/>
                </a:solidFill>
                <a:effectLst>
                  <a:outerShdw blurRad="38100" dist="38100" dir="2700000" algn="tl">
                    <a:srgbClr val="000000"/>
                  </a:outerShdw>
                </a:effectLst>
              </a:rPr>
              <a:t> </a:t>
            </a:r>
            <a:r>
              <a:rPr lang="en-US" altLang="ko-KR" sz="2400" dirty="0">
                <a:solidFill>
                  <a:srgbClr val="FF9900"/>
                </a:solidFill>
                <a:effectLst>
                  <a:outerShdw blurRad="38100" dist="38100" dir="2700000" algn="tl">
                    <a:srgbClr val="000000"/>
                  </a:outerShdw>
                </a:effectLst>
              </a:rPr>
              <a:t>USD</a:t>
            </a:r>
            <a:r>
              <a:rPr lang="en-US" altLang="ko-KR" sz="2000" dirty="0">
                <a:solidFill>
                  <a:schemeClr val="bg1"/>
                </a:solidFill>
                <a:effectLst>
                  <a:outerShdw blurRad="38100" dist="38100" dir="2700000" algn="tl">
                    <a:srgbClr val="000000"/>
                  </a:outerShdw>
                </a:effectLst>
              </a:rPr>
              <a:t> </a:t>
            </a:r>
            <a:r>
              <a:rPr lang="en-US" altLang="ko-KR" sz="2400" dirty="0" smtClean="0">
                <a:solidFill>
                  <a:srgbClr val="FF9900"/>
                </a:solidFill>
                <a:effectLst>
                  <a:outerShdw blurRad="38100" dist="38100" dir="2700000" algn="tl">
                    <a:srgbClr val="000000"/>
                  </a:outerShdw>
                </a:effectLst>
              </a:rPr>
              <a:t>35.6 </a:t>
            </a:r>
            <a:r>
              <a:rPr lang="en-US" altLang="ko-KR" sz="2400" dirty="0">
                <a:solidFill>
                  <a:srgbClr val="FF9900"/>
                </a:solidFill>
                <a:effectLst>
                  <a:outerShdw blurRad="38100" dist="38100" dir="2700000" algn="tl">
                    <a:srgbClr val="000000"/>
                  </a:outerShdw>
                </a:effectLst>
              </a:rPr>
              <a:t>billion</a:t>
            </a:r>
            <a:r>
              <a:rPr lang="en-US" altLang="ko-KR" sz="2400" dirty="0">
                <a:solidFill>
                  <a:schemeClr val="bg1"/>
                </a:solidFill>
                <a:effectLst>
                  <a:outerShdw blurRad="38100" dist="38100" dir="2700000" algn="tl">
                    <a:srgbClr val="000000"/>
                  </a:outerShdw>
                </a:effectLst>
              </a:rPr>
              <a:t> </a:t>
            </a:r>
            <a:r>
              <a:rPr lang="en-US" altLang="ko-KR" sz="2000" dirty="0"/>
              <a:t>Power Retail Revenue in </a:t>
            </a:r>
            <a:r>
              <a:rPr lang="en-US" altLang="ko-KR" sz="2000" dirty="0" smtClean="0"/>
              <a:t>2010</a:t>
            </a:r>
            <a:endParaRPr lang="en-US" altLang="ko-KR" sz="2000" dirty="0"/>
          </a:p>
          <a:p>
            <a:pPr algn="l">
              <a:lnSpc>
                <a:spcPct val="150000"/>
              </a:lnSpc>
              <a:buFontTx/>
              <a:buChar char="•"/>
              <a:defRPr/>
            </a:pPr>
            <a:r>
              <a:rPr lang="en-US" altLang="ko-KR" sz="2000" dirty="0">
                <a:solidFill>
                  <a:schemeClr val="bg1"/>
                </a:solidFill>
                <a:effectLst>
                  <a:outerShdw blurRad="38100" dist="38100" dir="2700000" algn="tl">
                    <a:srgbClr val="000000"/>
                  </a:outerShdw>
                </a:effectLst>
              </a:rPr>
              <a:t> </a:t>
            </a:r>
            <a:r>
              <a:rPr lang="en-US" altLang="ko-KR" sz="2400" dirty="0">
                <a:solidFill>
                  <a:srgbClr val="FF9900"/>
                </a:solidFill>
                <a:effectLst>
                  <a:outerShdw blurRad="38100" dist="38100" dir="2700000" algn="tl">
                    <a:srgbClr val="000000"/>
                  </a:outerShdw>
                </a:effectLst>
              </a:rPr>
              <a:t>51.1%</a:t>
            </a:r>
            <a:r>
              <a:rPr lang="en-US" altLang="ko-KR" sz="2000" dirty="0">
                <a:solidFill>
                  <a:schemeClr val="bg1"/>
                </a:solidFill>
                <a:effectLst>
                  <a:outerShdw blurRad="38100" dist="38100" dir="2700000" algn="tl">
                    <a:srgbClr val="000000"/>
                  </a:outerShdw>
                </a:effectLst>
              </a:rPr>
              <a:t>   </a:t>
            </a:r>
            <a:r>
              <a:rPr lang="en-US" altLang="ko-KR" sz="2000" dirty="0"/>
              <a:t>Government Shareholding</a:t>
            </a:r>
          </a:p>
          <a:p>
            <a:pPr algn="l">
              <a:lnSpc>
                <a:spcPct val="150000"/>
              </a:lnSpc>
              <a:buFontTx/>
              <a:buChar char="•"/>
              <a:defRPr/>
            </a:pPr>
            <a:r>
              <a:rPr lang="en-US" altLang="ko-KR" sz="2000" dirty="0">
                <a:solidFill>
                  <a:schemeClr val="bg1"/>
                </a:solidFill>
                <a:effectLst>
                  <a:outerShdw blurRad="38100" dist="38100" dir="2700000" algn="tl">
                    <a:srgbClr val="000000"/>
                  </a:outerShdw>
                </a:effectLst>
              </a:rPr>
              <a:t> </a:t>
            </a:r>
            <a:r>
              <a:rPr lang="en-US" altLang="ko-KR" sz="2400" dirty="0" smtClean="0">
                <a:solidFill>
                  <a:srgbClr val="FF9900"/>
                </a:solidFill>
                <a:effectLst>
                  <a:outerShdw blurRad="38100" dist="38100" dir="2700000" algn="tl">
                    <a:srgbClr val="000000"/>
                  </a:outerShdw>
                </a:effectLst>
              </a:rPr>
              <a:t>19,710</a:t>
            </a:r>
            <a:r>
              <a:rPr lang="en-US" altLang="ko-KR" sz="2000" dirty="0" smtClean="0">
                <a:solidFill>
                  <a:schemeClr val="bg1"/>
                </a:solidFill>
                <a:effectLst>
                  <a:outerShdw blurRad="38100" dist="38100" dir="2700000" algn="tl">
                    <a:srgbClr val="000000"/>
                  </a:outerShdw>
                </a:effectLst>
              </a:rPr>
              <a:t>   </a:t>
            </a:r>
            <a:r>
              <a:rPr lang="en-US" altLang="ko-KR" sz="2000" dirty="0"/>
              <a:t>Employees</a:t>
            </a:r>
          </a:p>
        </p:txBody>
      </p:sp>
      <p:sp>
        <p:nvSpPr>
          <p:cNvPr id="10245" name="AutoShape 20"/>
          <p:cNvSpPr>
            <a:spLocks noChangeArrowheads="1"/>
          </p:cNvSpPr>
          <p:nvPr/>
        </p:nvSpPr>
        <p:spPr bwMode="auto">
          <a:xfrm>
            <a:off x="1352555" y="4105059"/>
            <a:ext cx="7654925" cy="2376487"/>
          </a:xfrm>
          <a:prstGeom prst="roundRect">
            <a:avLst>
              <a:gd name="adj" fmla="val 14227"/>
            </a:avLst>
          </a:prstGeom>
          <a:solidFill>
            <a:schemeClr val="bg1">
              <a:lumMod val="85000"/>
            </a:schemeClr>
          </a:solidFill>
          <a:ln w="9525">
            <a:noFill/>
            <a:round/>
            <a:headEnd/>
            <a:tailEnd/>
          </a:ln>
          <a:effectLst>
            <a:outerShdw blurRad="50800" dist="50800" dir="5400000" algn="ctr" rotWithShape="0">
              <a:schemeClr val="tx1">
                <a:lumMod val="50000"/>
                <a:lumOff val="50000"/>
              </a:schemeClr>
            </a:outerShdw>
          </a:effectLst>
        </p:spPr>
        <p:txBody>
          <a:bodyPr wrap="none" tIns="0" bIns="0" anchor="ctr"/>
          <a:lstStyle/>
          <a:p>
            <a:pPr algn="l">
              <a:lnSpc>
                <a:spcPct val="150000"/>
              </a:lnSpc>
              <a:buFontTx/>
              <a:buChar char="•"/>
              <a:defRPr/>
            </a:pPr>
            <a:r>
              <a:rPr lang="en-US" altLang="ko-KR" sz="2000" b="0" dirty="0">
                <a:solidFill>
                  <a:schemeClr val="bg1"/>
                </a:solidFill>
                <a:effectLst>
                  <a:outerShdw blurRad="38100" dist="38100" dir="2700000" algn="tl">
                    <a:srgbClr val="000000"/>
                  </a:outerShdw>
                </a:effectLst>
              </a:rPr>
              <a:t> </a:t>
            </a:r>
            <a:r>
              <a:rPr lang="en-US" altLang="ko-KR" sz="2400" dirty="0">
                <a:solidFill>
                  <a:srgbClr val="0070C0"/>
                </a:solidFill>
                <a:effectLst>
                  <a:outerShdw blurRad="38100" dist="38100" dir="2700000" algn="tl">
                    <a:srgbClr val="000000"/>
                  </a:outerShdw>
                </a:effectLst>
              </a:rPr>
              <a:t>A1, </a:t>
            </a:r>
            <a:r>
              <a:rPr lang="en-US" altLang="ko-KR" sz="2400" dirty="0" smtClean="0">
                <a:solidFill>
                  <a:srgbClr val="0070C0"/>
                </a:solidFill>
                <a:effectLst>
                  <a:outerShdw blurRad="38100" dist="38100" dir="2700000" algn="tl">
                    <a:srgbClr val="000000"/>
                  </a:outerShdw>
                </a:effectLst>
              </a:rPr>
              <a:t>A</a:t>
            </a:r>
            <a:r>
              <a:rPr lang="en-US" altLang="ko-KR" sz="2400" dirty="0" smtClean="0">
                <a:solidFill>
                  <a:srgbClr val="FF9900"/>
                </a:solidFill>
                <a:effectLst>
                  <a:outerShdw blurRad="38100" dist="38100" dir="2700000" algn="tl">
                    <a:srgbClr val="000000"/>
                  </a:outerShdw>
                </a:effectLst>
              </a:rPr>
              <a:t> </a:t>
            </a:r>
            <a:r>
              <a:rPr lang="en-US" altLang="ko-KR" sz="2000" dirty="0" smtClean="0">
                <a:solidFill>
                  <a:schemeClr val="bg1"/>
                </a:solidFill>
                <a:effectLst>
                  <a:outerShdw blurRad="38100" dist="38100" dir="2700000" algn="tl">
                    <a:srgbClr val="000000"/>
                  </a:outerShdw>
                </a:effectLst>
              </a:rPr>
              <a:t> </a:t>
            </a:r>
            <a:r>
              <a:rPr lang="en-US" altLang="ko-KR" sz="2000" dirty="0"/>
              <a:t>Long-term Credit Rating by Moody’s, S&amp;P</a:t>
            </a:r>
            <a:r>
              <a:rPr lang="en-US" altLang="ko-KR" sz="2000" dirty="0">
                <a:solidFill>
                  <a:schemeClr val="bg1"/>
                </a:solidFill>
                <a:effectLst>
                  <a:outerShdw blurRad="38100" dist="38100" dir="2700000" algn="tl">
                    <a:srgbClr val="000000"/>
                  </a:outerShdw>
                </a:effectLst>
              </a:rPr>
              <a:t> </a:t>
            </a:r>
          </a:p>
          <a:p>
            <a:pPr algn="l">
              <a:lnSpc>
                <a:spcPct val="150000"/>
              </a:lnSpc>
              <a:buFontTx/>
              <a:buChar char="•"/>
              <a:defRPr/>
            </a:pPr>
            <a:r>
              <a:rPr lang="en-US" altLang="ko-KR" sz="2000" dirty="0">
                <a:solidFill>
                  <a:schemeClr val="bg1"/>
                </a:solidFill>
                <a:effectLst>
                  <a:outerShdw blurRad="38100" dist="38100" dir="2700000" algn="tl">
                    <a:srgbClr val="000000"/>
                  </a:outerShdw>
                </a:effectLst>
              </a:rPr>
              <a:t> </a:t>
            </a:r>
            <a:r>
              <a:rPr lang="en-US" altLang="ko-KR" sz="2400" dirty="0" smtClean="0">
                <a:solidFill>
                  <a:srgbClr val="0070C0"/>
                </a:solidFill>
                <a:effectLst>
                  <a:outerShdw blurRad="38100" dist="38100" dir="2700000" algn="tl">
                    <a:srgbClr val="000000"/>
                  </a:outerShdw>
                </a:effectLst>
              </a:rPr>
              <a:t>306</a:t>
            </a:r>
            <a:r>
              <a:rPr lang="en-US" altLang="ko-KR" sz="2400" baseline="30000" dirty="0" smtClean="0">
                <a:solidFill>
                  <a:srgbClr val="0070C0"/>
                </a:solidFill>
                <a:effectLst>
                  <a:outerShdw blurRad="38100" dist="38100" dir="2700000" algn="tl">
                    <a:srgbClr val="000000"/>
                  </a:outerShdw>
                </a:effectLst>
              </a:rPr>
              <a:t>th  </a:t>
            </a:r>
            <a:r>
              <a:rPr lang="en-US" altLang="ko-KR" sz="2000" dirty="0" smtClean="0">
                <a:solidFill>
                  <a:schemeClr val="bg1"/>
                </a:solidFill>
                <a:effectLst>
                  <a:outerShdw blurRad="38100" dist="38100" dir="2700000" algn="tl">
                    <a:srgbClr val="000000"/>
                  </a:outerShdw>
                </a:effectLst>
              </a:rPr>
              <a:t> </a:t>
            </a:r>
            <a:r>
              <a:rPr lang="en-US" altLang="ko-KR" sz="2000" dirty="0"/>
              <a:t>Fortune Global </a:t>
            </a:r>
            <a:r>
              <a:rPr lang="en-US" altLang="ko-KR" sz="2000" dirty="0" smtClean="0"/>
              <a:t>ranking</a:t>
            </a:r>
            <a:endParaRPr lang="en-US" altLang="ko-KR" sz="2000" dirty="0"/>
          </a:p>
          <a:p>
            <a:pPr algn="l">
              <a:lnSpc>
                <a:spcPct val="150000"/>
              </a:lnSpc>
              <a:buFontTx/>
              <a:buChar char="•"/>
              <a:defRPr/>
            </a:pPr>
            <a:r>
              <a:rPr lang="en-US" altLang="ko-KR" sz="2000" dirty="0">
                <a:solidFill>
                  <a:schemeClr val="bg1"/>
                </a:solidFill>
                <a:effectLst>
                  <a:outerShdw blurRad="38100" dist="38100" dir="2700000" algn="tl">
                    <a:srgbClr val="000000"/>
                  </a:outerShdw>
                </a:effectLst>
              </a:rPr>
              <a:t> </a:t>
            </a:r>
            <a:r>
              <a:rPr lang="en-US" altLang="ko-KR" sz="2400" dirty="0">
                <a:solidFill>
                  <a:srgbClr val="0070C0"/>
                </a:solidFill>
                <a:effectLst>
                  <a:outerShdw blurRad="38100" dist="38100" dir="2700000" algn="tl">
                    <a:srgbClr val="000000"/>
                  </a:outerShdw>
                </a:effectLst>
              </a:rPr>
              <a:t>493</a:t>
            </a:r>
            <a:r>
              <a:rPr lang="en-US" altLang="ko-KR" sz="2400" baseline="30000" dirty="0">
                <a:solidFill>
                  <a:srgbClr val="0070C0"/>
                </a:solidFill>
                <a:effectLst>
                  <a:outerShdw blurRad="38100" dist="38100" dir="2700000" algn="tl">
                    <a:srgbClr val="000000"/>
                  </a:outerShdw>
                </a:effectLst>
              </a:rPr>
              <a:t>th</a:t>
            </a:r>
            <a:r>
              <a:rPr lang="en-US" altLang="ko-KR" sz="2000" dirty="0">
                <a:solidFill>
                  <a:schemeClr val="bg1"/>
                </a:solidFill>
                <a:effectLst>
                  <a:outerShdw blurRad="38100" dist="38100" dir="2700000" algn="tl">
                    <a:srgbClr val="000000"/>
                  </a:outerShdw>
                </a:effectLst>
              </a:rPr>
              <a:t>   </a:t>
            </a:r>
            <a:r>
              <a:rPr lang="en-US" altLang="ko-KR" sz="2000" dirty="0"/>
              <a:t>Financial Times Global ranking</a:t>
            </a:r>
          </a:p>
          <a:p>
            <a:pPr algn="l">
              <a:lnSpc>
                <a:spcPct val="150000"/>
              </a:lnSpc>
              <a:buFontTx/>
              <a:buChar char="•"/>
              <a:defRPr/>
            </a:pPr>
            <a:r>
              <a:rPr lang="en-US" altLang="ko-KR" sz="2000" dirty="0">
                <a:solidFill>
                  <a:schemeClr val="bg1"/>
                </a:solidFill>
                <a:effectLst>
                  <a:outerShdw blurRad="38100" dist="38100" dir="2700000" algn="tl">
                    <a:srgbClr val="000000"/>
                  </a:outerShdw>
                </a:effectLst>
              </a:rPr>
              <a:t> </a:t>
            </a:r>
            <a:r>
              <a:rPr lang="en-US" altLang="ko-KR" sz="2400" dirty="0">
                <a:solidFill>
                  <a:srgbClr val="0070C0"/>
                </a:solidFill>
                <a:effectLst>
                  <a:outerShdw blurRad="38100" dist="38100" dir="2700000" algn="tl">
                    <a:srgbClr val="000000"/>
                  </a:outerShdw>
                </a:effectLst>
              </a:rPr>
              <a:t>NYSE</a:t>
            </a:r>
            <a:r>
              <a:rPr lang="en-US" altLang="ko-KR" sz="2200" dirty="0">
                <a:solidFill>
                  <a:srgbClr val="0070C0"/>
                </a:solidFill>
                <a:effectLst>
                  <a:outerShdw blurRad="38100" dist="38100" dir="2700000" algn="tl">
                    <a:srgbClr val="000000"/>
                  </a:outerShdw>
                </a:effectLst>
              </a:rPr>
              <a:t> </a:t>
            </a:r>
            <a:r>
              <a:rPr lang="en-US" altLang="ko-KR" sz="2200" dirty="0">
                <a:solidFill>
                  <a:srgbClr val="FF9900"/>
                </a:solidFill>
                <a:effectLst>
                  <a:outerShdw blurRad="38100" dist="38100" dir="2700000" algn="tl">
                    <a:srgbClr val="000000"/>
                  </a:outerShdw>
                </a:effectLst>
              </a:rPr>
              <a:t>  </a:t>
            </a:r>
            <a:r>
              <a:rPr lang="en-US" altLang="ko-KR" sz="2000" dirty="0"/>
              <a:t>Listed on the New York Stock Exchange since 1994</a:t>
            </a:r>
          </a:p>
        </p:txBody>
      </p:sp>
      <p:sp>
        <p:nvSpPr>
          <p:cNvPr id="12294" name="Line 21"/>
          <p:cNvSpPr>
            <a:spLocks noChangeShapeType="1"/>
          </p:cNvSpPr>
          <p:nvPr/>
        </p:nvSpPr>
        <p:spPr bwMode="auto">
          <a:xfrm>
            <a:off x="877888" y="1125538"/>
            <a:ext cx="6667500" cy="0"/>
          </a:xfrm>
          <a:prstGeom prst="line">
            <a:avLst/>
          </a:prstGeom>
          <a:noFill/>
          <a:ln w="28575" cap="rnd">
            <a:solidFill>
              <a:srgbClr val="009999"/>
            </a:solidFill>
            <a:prstDash val="sysDot"/>
            <a:round/>
            <a:headEnd/>
            <a:tailEnd/>
          </a:ln>
        </p:spPr>
        <p:txBody>
          <a:bodyPr/>
          <a:lstStyle/>
          <a:p>
            <a:endParaRPr lang="ko-KR" altLang="en-US"/>
          </a:p>
        </p:txBody>
      </p:sp>
      <p:grpSp>
        <p:nvGrpSpPr>
          <p:cNvPr id="5" name="Group 24"/>
          <p:cNvGrpSpPr>
            <a:grpSpLocks/>
          </p:cNvGrpSpPr>
          <p:nvPr/>
        </p:nvGrpSpPr>
        <p:grpSpPr bwMode="auto">
          <a:xfrm>
            <a:off x="1552580" y="4243105"/>
            <a:ext cx="144463" cy="519472"/>
            <a:chOff x="3596" y="2637"/>
            <a:chExt cx="1053" cy="1927"/>
          </a:xfrm>
        </p:grpSpPr>
        <p:sp>
          <p:nvSpPr>
            <p:cNvPr id="2" name="Oval 25"/>
            <p:cNvSpPr>
              <a:spLocks noChangeAspect="1" noChangeArrowheads="1"/>
            </p:cNvSpPr>
            <p:nvPr/>
          </p:nvSpPr>
          <p:spPr bwMode="auto">
            <a:xfrm>
              <a:off x="3596" y="3444"/>
              <a:ext cx="1053" cy="530"/>
            </a:xfrm>
            <a:prstGeom prst="ellipse">
              <a:avLst/>
            </a:prstGeom>
            <a:solidFill>
              <a:srgbClr val="003366">
                <a:alpha val="23000"/>
              </a:srgbClr>
            </a:solidFill>
            <a:ln w="3175" algn="ctr">
              <a:noFill/>
              <a:round/>
              <a:headEnd/>
              <a:tailEnd/>
            </a:ln>
            <a:effectLst>
              <a:outerShdw dist="17961" dir="2700000" algn="ctr" rotWithShape="0">
                <a:srgbClr val="808080">
                  <a:alpha val="50000"/>
                </a:srgbClr>
              </a:outerShdw>
            </a:effectLst>
          </p:spPr>
          <p:txBody>
            <a:bodyPr wrap="none" anchor="ctr"/>
            <a:lstStyle/>
            <a:p>
              <a:pPr>
                <a:defRPr/>
              </a:pPr>
              <a:endParaRPr lang="ko-KR" altLang="en-US" b="0">
                <a:latin typeface="굴림" charset="-127"/>
              </a:endParaRPr>
            </a:p>
          </p:txBody>
        </p:sp>
        <p:sp>
          <p:nvSpPr>
            <p:cNvPr id="12330" name="Oval 26"/>
            <p:cNvSpPr>
              <a:spLocks noChangeArrowheads="1"/>
            </p:cNvSpPr>
            <p:nvPr/>
          </p:nvSpPr>
          <p:spPr bwMode="auto">
            <a:xfrm>
              <a:off x="3651" y="3475"/>
              <a:ext cx="951" cy="479"/>
            </a:xfrm>
            <a:prstGeom prst="ellipse">
              <a:avLst/>
            </a:prstGeom>
            <a:gradFill rotWithShape="1">
              <a:gsLst>
                <a:gs pos="0">
                  <a:srgbClr val="01789D"/>
                </a:gs>
                <a:gs pos="50000">
                  <a:srgbClr val="ADEAFF"/>
                </a:gs>
                <a:gs pos="100000">
                  <a:srgbClr val="01789D"/>
                </a:gs>
              </a:gsLst>
              <a:lin ang="0" scaled="1"/>
            </a:gradFill>
            <a:ln w="12700" algn="ctr">
              <a:solidFill>
                <a:srgbClr val="004852"/>
              </a:solidFill>
              <a:round/>
              <a:headEnd/>
              <a:tailEnd/>
            </a:ln>
          </p:spPr>
          <p:txBody>
            <a:bodyPr wrap="none" anchor="ctr"/>
            <a:lstStyle/>
            <a:p>
              <a:endParaRPr lang="ko-KR" altLang="en-US" b="0">
                <a:latin typeface="굴림" charset="-127"/>
              </a:endParaRPr>
            </a:p>
          </p:txBody>
        </p:sp>
        <p:sp>
          <p:nvSpPr>
            <p:cNvPr id="12331" name="Oval 27"/>
            <p:cNvSpPr>
              <a:spLocks noChangeArrowheads="1"/>
            </p:cNvSpPr>
            <p:nvPr/>
          </p:nvSpPr>
          <p:spPr bwMode="auto">
            <a:xfrm>
              <a:off x="3777" y="2637"/>
              <a:ext cx="724" cy="1927"/>
            </a:xfrm>
            <a:prstGeom prst="ellipse">
              <a:avLst/>
            </a:prstGeom>
            <a:gradFill rotWithShape="1">
              <a:gsLst>
                <a:gs pos="0">
                  <a:srgbClr val="FFFFFF">
                    <a:alpha val="48000"/>
                  </a:srgbClr>
                </a:gs>
                <a:gs pos="100000">
                  <a:srgbClr val="FFFFFF">
                    <a:alpha val="0"/>
                  </a:srgbClr>
                </a:gs>
              </a:gsLst>
              <a:lin ang="5400000" scaled="1"/>
            </a:gradFill>
            <a:ln w="28575" cap="rnd" algn="ctr">
              <a:noFill/>
              <a:prstDash val="sysDot"/>
              <a:round/>
              <a:headEnd/>
              <a:tailEnd/>
            </a:ln>
          </p:spPr>
          <p:txBody>
            <a:bodyPr anchor="ctr">
              <a:spAutoFit/>
            </a:bodyPr>
            <a:lstStyle/>
            <a:p>
              <a:endParaRPr lang="ko-KR" altLang="en-US"/>
            </a:p>
          </p:txBody>
        </p:sp>
      </p:grpSp>
      <p:grpSp>
        <p:nvGrpSpPr>
          <p:cNvPr id="6" name="Group 28"/>
          <p:cNvGrpSpPr>
            <a:grpSpLocks/>
          </p:cNvGrpSpPr>
          <p:nvPr/>
        </p:nvGrpSpPr>
        <p:grpSpPr bwMode="auto">
          <a:xfrm>
            <a:off x="1552580" y="4786030"/>
            <a:ext cx="144463" cy="519472"/>
            <a:chOff x="3596" y="2637"/>
            <a:chExt cx="1053" cy="1927"/>
          </a:xfrm>
        </p:grpSpPr>
        <p:sp>
          <p:nvSpPr>
            <p:cNvPr id="3" name="Oval 29"/>
            <p:cNvSpPr>
              <a:spLocks noChangeAspect="1" noChangeArrowheads="1"/>
            </p:cNvSpPr>
            <p:nvPr/>
          </p:nvSpPr>
          <p:spPr bwMode="auto">
            <a:xfrm>
              <a:off x="3596" y="3444"/>
              <a:ext cx="1053" cy="530"/>
            </a:xfrm>
            <a:prstGeom prst="ellipse">
              <a:avLst/>
            </a:prstGeom>
            <a:solidFill>
              <a:srgbClr val="003366">
                <a:alpha val="23000"/>
              </a:srgbClr>
            </a:solidFill>
            <a:ln w="3175" algn="ctr">
              <a:noFill/>
              <a:round/>
              <a:headEnd/>
              <a:tailEnd/>
            </a:ln>
            <a:effectLst>
              <a:outerShdw dist="17961" dir="2700000" algn="ctr" rotWithShape="0">
                <a:srgbClr val="808080">
                  <a:alpha val="50000"/>
                </a:srgbClr>
              </a:outerShdw>
            </a:effectLst>
          </p:spPr>
          <p:txBody>
            <a:bodyPr wrap="none" anchor="ctr"/>
            <a:lstStyle/>
            <a:p>
              <a:pPr>
                <a:defRPr/>
              </a:pPr>
              <a:endParaRPr lang="ko-KR" altLang="en-US" b="0">
                <a:latin typeface="굴림" charset="-127"/>
              </a:endParaRPr>
            </a:p>
          </p:txBody>
        </p:sp>
        <p:sp>
          <p:nvSpPr>
            <p:cNvPr id="12327" name="Oval 30"/>
            <p:cNvSpPr>
              <a:spLocks noChangeArrowheads="1"/>
            </p:cNvSpPr>
            <p:nvPr/>
          </p:nvSpPr>
          <p:spPr bwMode="auto">
            <a:xfrm>
              <a:off x="3651" y="3475"/>
              <a:ext cx="951" cy="479"/>
            </a:xfrm>
            <a:prstGeom prst="ellipse">
              <a:avLst/>
            </a:prstGeom>
            <a:gradFill rotWithShape="1">
              <a:gsLst>
                <a:gs pos="0">
                  <a:srgbClr val="01789D"/>
                </a:gs>
                <a:gs pos="50000">
                  <a:srgbClr val="ADEAFF"/>
                </a:gs>
                <a:gs pos="100000">
                  <a:srgbClr val="01789D"/>
                </a:gs>
              </a:gsLst>
              <a:lin ang="0" scaled="1"/>
            </a:gradFill>
            <a:ln w="12700" algn="ctr">
              <a:solidFill>
                <a:srgbClr val="004852"/>
              </a:solidFill>
              <a:round/>
              <a:headEnd/>
              <a:tailEnd/>
            </a:ln>
          </p:spPr>
          <p:txBody>
            <a:bodyPr wrap="none" anchor="ctr"/>
            <a:lstStyle/>
            <a:p>
              <a:endParaRPr lang="ko-KR" altLang="en-US" b="0">
                <a:latin typeface="굴림" charset="-127"/>
              </a:endParaRPr>
            </a:p>
          </p:txBody>
        </p:sp>
        <p:sp>
          <p:nvSpPr>
            <p:cNvPr id="12328" name="Oval 31"/>
            <p:cNvSpPr>
              <a:spLocks noChangeArrowheads="1"/>
            </p:cNvSpPr>
            <p:nvPr/>
          </p:nvSpPr>
          <p:spPr bwMode="auto">
            <a:xfrm>
              <a:off x="3777" y="2637"/>
              <a:ext cx="724" cy="1927"/>
            </a:xfrm>
            <a:prstGeom prst="ellipse">
              <a:avLst/>
            </a:prstGeom>
            <a:gradFill rotWithShape="1">
              <a:gsLst>
                <a:gs pos="0">
                  <a:srgbClr val="FFFFFF">
                    <a:alpha val="48000"/>
                  </a:srgbClr>
                </a:gs>
                <a:gs pos="100000">
                  <a:srgbClr val="FFFFFF">
                    <a:alpha val="0"/>
                  </a:srgbClr>
                </a:gs>
              </a:gsLst>
              <a:lin ang="5400000" scaled="1"/>
            </a:gradFill>
            <a:ln w="28575" cap="rnd" algn="ctr">
              <a:noFill/>
              <a:prstDash val="sysDot"/>
              <a:round/>
              <a:headEnd/>
              <a:tailEnd/>
            </a:ln>
          </p:spPr>
          <p:txBody>
            <a:bodyPr anchor="ctr">
              <a:spAutoFit/>
            </a:bodyPr>
            <a:lstStyle/>
            <a:p>
              <a:endParaRPr lang="ko-KR" altLang="en-US"/>
            </a:p>
          </p:txBody>
        </p:sp>
      </p:grpSp>
      <p:grpSp>
        <p:nvGrpSpPr>
          <p:cNvPr id="7" name="Group 32"/>
          <p:cNvGrpSpPr>
            <a:grpSpLocks/>
          </p:cNvGrpSpPr>
          <p:nvPr/>
        </p:nvGrpSpPr>
        <p:grpSpPr bwMode="auto">
          <a:xfrm>
            <a:off x="1552580" y="5348005"/>
            <a:ext cx="144463" cy="519472"/>
            <a:chOff x="3596" y="2637"/>
            <a:chExt cx="1053" cy="1927"/>
          </a:xfrm>
        </p:grpSpPr>
        <p:sp>
          <p:nvSpPr>
            <p:cNvPr id="4" name="Oval 33"/>
            <p:cNvSpPr>
              <a:spLocks noChangeAspect="1" noChangeArrowheads="1"/>
            </p:cNvSpPr>
            <p:nvPr/>
          </p:nvSpPr>
          <p:spPr bwMode="auto">
            <a:xfrm>
              <a:off x="3596" y="3444"/>
              <a:ext cx="1053" cy="530"/>
            </a:xfrm>
            <a:prstGeom prst="ellipse">
              <a:avLst/>
            </a:prstGeom>
            <a:solidFill>
              <a:srgbClr val="003366">
                <a:alpha val="23000"/>
              </a:srgbClr>
            </a:solidFill>
            <a:ln w="3175" algn="ctr">
              <a:noFill/>
              <a:round/>
              <a:headEnd/>
              <a:tailEnd/>
            </a:ln>
            <a:effectLst>
              <a:outerShdw dist="17961" dir="2700000" algn="ctr" rotWithShape="0">
                <a:srgbClr val="808080">
                  <a:alpha val="50000"/>
                </a:srgbClr>
              </a:outerShdw>
            </a:effectLst>
          </p:spPr>
          <p:txBody>
            <a:bodyPr wrap="none" anchor="ctr"/>
            <a:lstStyle/>
            <a:p>
              <a:pPr>
                <a:defRPr/>
              </a:pPr>
              <a:endParaRPr lang="ko-KR" altLang="en-US" b="0">
                <a:latin typeface="굴림" charset="-127"/>
              </a:endParaRPr>
            </a:p>
          </p:txBody>
        </p:sp>
        <p:sp>
          <p:nvSpPr>
            <p:cNvPr id="12324" name="Oval 34"/>
            <p:cNvSpPr>
              <a:spLocks noChangeArrowheads="1"/>
            </p:cNvSpPr>
            <p:nvPr/>
          </p:nvSpPr>
          <p:spPr bwMode="auto">
            <a:xfrm>
              <a:off x="3651" y="3475"/>
              <a:ext cx="951" cy="479"/>
            </a:xfrm>
            <a:prstGeom prst="ellipse">
              <a:avLst/>
            </a:prstGeom>
            <a:gradFill rotWithShape="1">
              <a:gsLst>
                <a:gs pos="0">
                  <a:srgbClr val="01789D"/>
                </a:gs>
                <a:gs pos="50000">
                  <a:srgbClr val="ADEAFF"/>
                </a:gs>
                <a:gs pos="100000">
                  <a:srgbClr val="01789D"/>
                </a:gs>
              </a:gsLst>
              <a:lin ang="0" scaled="1"/>
            </a:gradFill>
            <a:ln w="12700" algn="ctr">
              <a:solidFill>
                <a:srgbClr val="004852"/>
              </a:solidFill>
              <a:round/>
              <a:headEnd/>
              <a:tailEnd/>
            </a:ln>
          </p:spPr>
          <p:txBody>
            <a:bodyPr wrap="none" anchor="ctr"/>
            <a:lstStyle/>
            <a:p>
              <a:endParaRPr lang="ko-KR" altLang="en-US" b="0">
                <a:latin typeface="굴림" charset="-127"/>
              </a:endParaRPr>
            </a:p>
          </p:txBody>
        </p:sp>
        <p:sp>
          <p:nvSpPr>
            <p:cNvPr id="12325" name="Oval 35"/>
            <p:cNvSpPr>
              <a:spLocks noChangeArrowheads="1"/>
            </p:cNvSpPr>
            <p:nvPr/>
          </p:nvSpPr>
          <p:spPr bwMode="auto">
            <a:xfrm>
              <a:off x="3777" y="2637"/>
              <a:ext cx="724" cy="1927"/>
            </a:xfrm>
            <a:prstGeom prst="ellipse">
              <a:avLst/>
            </a:prstGeom>
            <a:gradFill rotWithShape="1">
              <a:gsLst>
                <a:gs pos="0">
                  <a:srgbClr val="FFFFFF">
                    <a:alpha val="48000"/>
                  </a:srgbClr>
                </a:gs>
                <a:gs pos="100000">
                  <a:srgbClr val="FFFFFF">
                    <a:alpha val="0"/>
                  </a:srgbClr>
                </a:gs>
              </a:gsLst>
              <a:lin ang="5400000" scaled="1"/>
            </a:gradFill>
            <a:ln w="28575" cap="rnd" algn="ctr">
              <a:noFill/>
              <a:prstDash val="sysDot"/>
              <a:round/>
              <a:headEnd/>
              <a:tailEnd/>
            </a:ln>
          </p:spPr>
          <p:txBody>
            <a:bodyPr anchor="ctr">
              <a:spAutoFit/>
            </a:bodyPr>
            <a:lstStyle/>
            <a:p>
              <a:endParaRPr lang="ko-KR" altLang="en-US"/>
            </a:p>
          </p:txBody>
        </p:sp>
      </p:grpSp>
      <p:grpSp>
        <p:nvGrpSpPr>
          <p:cNvPr id="8" name="Group 36"/>
          <p:cNvGrpSpPr>
            <a:grpSpLocks/>
          </p:cNvGrpSpPr>
          <p:nvPr/>
        </p:nvGrpSpPr>
        <p:grpSpPr bwMode="auto">
          <a:xfrm>
            <a:off x="1552580" y="5898867"/>
            <a:ext cx="144463" cy="519472"/>
            <a:chOff x="3596" y="2637"/>
            <a:chExt cx="1053" cy="1927"/>
          </a:xfrm>
        </p:grpSpPr>
        <p:sp>
          <p:nvSpPr>
            <p:cNvPr id="10277" name="Oval 37"/>
            <p:cNvSpPr>
              <a:spLocks noChangeAspect="1" noChangeArrowheads="1"/>
            </p:cNvSpPr>
            <p:nvPr/>
          </p:nvSpPr>
          <p:spPr bwMode="auto">
            <a:xfrm>
              <a:off x="3596" y="3444"/>
              <a:ext cx="1053" cy="530"/>
            </a:xfrm>
            <a:prstGeom prst="ellipse">
              <a:avLst/>
            </a:prstGeom>
            <a:solidFill>
              <a:srgbClr val="003366">
                <a:alpha val="23000"/>
              </a:srgbClr>
            </a:solidFill>
            <a:ln w="3175" algn="ctr">
              <a:noFill/>
              <a:round/>
              <a:headEnd/>
              <a:tailEnd/>
            </a:ln>
            <a:effectLst>
              <a:outerShdw dist="17961" dir="2700000" algn="ctr" rotWithShape="0">
                <a:srgbClr val="808080">
                  <a:alpha val="50000"/>
                </a:srgbClr>
              </a:outerShdw>
            </a:effectLst>
          </p:spPr>
          <p:txBody>
            <a:bodyPr wrap="none" anchor="ctr"/>
            <a:lstStyle/>
            <a:p>
              <a:pPr>
                <a:defRPr/>
              </a:pPr>
              <a:endParaRPr lang="ko-KR" altLang="en-US" b="0">
                <a:latin typeface="굴림" charset="-127"/>
              </a:endParaRPr>
            </a:p>
          </p:txBody>
        </p:sp>
        <p:sp>
          <p:nvSpPr>
            <p:cNvPr id="12321" name="Oval 38"/>
            <p:cNvSpPr>
              <a:spLocks noChangeArrowheads="1"/>
            </p:cNvSpPr>
            <p:nvPr/>
          </p:nvSpPr>
          <p:spPr bwMode="auto">
            <a:xfrm>
              <a:off x="3651" y="3475"/>
              <a:ext cx="951" cy="479"/>
            </a:xfrm>
            <a:prstGeom prst="ellipse">
              <a:avLst/>
            </a:prstGeom>
            <a:gradFill rotWithShape="1">
              <a:gsLst>
                <a:gs pos="0">
                  <a:srgbClr val="01789D"/>
                </a:gs>
                <a:gs pos="50000">
                  <a:srgbClr val="ADEAFF"/>
                </a:gs>
                <a:gs pos="100000">
                  <a:srgbClr val="01789D"/>
                </a:gs>
              </a:gsLst>
              <a:lin ang="0" scaled="1"/>
            </a:gradFill>
            <a:ln w="12700" algn="ctr">
              <a:solidFill>
                <a:srgbClr val="004852"/>
              </a:solidFill>
              <a:round/>
              <a:headEnd/>
              <a:tailEnd/>
            </a:ln>
          </p:spPr>
          <p:txBody>
            <a:bodyPr wrap="none" anchor="ctr"/>
            <a:lstStyle/>
            <a:p>
              <a:endParaRPr lang="ko-KR" altLang="en-US" b="0">
                <a:latin typeface="굴림" charset="-127"/>
              </a:endParaRPr>
            </a:p>
          </p:txBody>
        </p:sp>
        <p:sp>
          <p:nvSpPr>
            <p:cNvPr id="12322" name="Oval 39"/>
            <p:cNvSpPr>
              <a:spLocks noChangeArrowheads="1"/>
            </p:cNvSpPr>
            <p:nvPr/>
          </p:nvSpPr>
          <p:spPr bwMode="auto">
            <a:xfrm>
              <a:off x="3777" y="2637"/>
              <a:ext cx="724" cy="1927"/>
            </a:xfrm>
            <a:prstGeom prst="ellipse">
              <a:avLst/>
            </a:prstGeom>
            <a:gradFill rotWithShape="1">
              <a:gsLst>
                <a:gs pos="0">
                  <a:srgbClr val="FFFFFF">
                    <a:alpha val="48000"/>
                  </a:srgbClr>
                </a:gs>
                <a:gs pos="100000">
                  <a:srgbClr val="FFFFFF">
                    <a:alpha val="0"/>
                  </a:srgbClr>
                </a:gs>
              </a:gsLst>
              <a:lin ang="5400000" scaled="1"/>
            </a:gradFill>
            <a:ln w="28575" cap="rnd" algn="ctr">
              <a:noFill/>
              <a:prstDash val="sysDot"/>
              <a:round/>
              <a:headEnd/>
              <a:tailEnd/>
            </a:ln>
          </p:spPr>
          <p:txBody>
            <a:bodyPr anchor="ctr">
              <a:spAutoFit/>
            </a:bodyPr>
            <a:lstStyle/>
            <a:p>
              <a:endParaRPr lang="ko-KR" altLang="en-US"/>
            </a:p>
          </p:txBody>
        </p:sp>
      </p:grpSp>
      <p:grpSp>
        <p:nvGrpSpPr>
          <p:cNvPr id="9" name="Group 45"/>
          <p:cNvGrpSpPr>
            <a:grpSpLocks/>
          </p:cNvGrpSpPr>
          <p:nvPr/>
        </p:nvGrpSpPr>
        <p:grpSpPr bwMode="auto">
          <a:xfrm>
            <a:off x="863600" y="1629768"/>
            <a:ext cx="130176" cy="519226"/>
            <a:chOff x="2353" y="1643"/>
            <a:chExt cx="1052" cy="2114"/>
          </a:xfrm>
        </p:grpSpPr>
        <p:sp>
          <p:nvSpPr>
            <p:cNvPr id="10286" name="Oval 46"/>
            <p:cNvSpPr>
              <a:spLocks noChangeAspect="1" noChangeArrowheads="1"/>
            </p:cNvSpPr>
            <p:nvPr/>
          </p:nvSpPr>
          <p:spPr bwMode="auto">
            <a:xfrm>
              <a:off x="2353" y="2530"/>
              <a:ext cx="1052" cy="530"/>
            </a:xfrm>
            <a:prstGeom prst="ellipse">
              <a:avLst/>
            </a:prstGeom>
            <a:solidFill>
              <a:srgbClr val="808000">
                <a:alpha val="28999"/>
              </a:srgbClr>
            </a:solidFill>
            <a:ln w="3175" algn="ctr">
              <a:noFill/>
              <a:round/>
              <a:headEnd/>
              <a:tailEnd/>
            </a:ln>
            <a:effectLst>
              <a:outerShdw dist="17961" dir="2700000" algn="ctr" rotWithShape="0">
                <a:srgbClr val="808080">
                  <a:alpha val="50000"/>
                </a:srgbClr>
              </a:outerShdw>
            </a:effectLst>
          </p:spPr>
          <p:txBody>
            <a:bodyPr wrap="none" anchor="ctr"/>
            <a:lstStyle/>
            <a:p>
              <a:pPr>
                <a:defRPr/>
              </a:pPr>
              <a:endParaRPr lang="ko-KR" altLang="en-US" b="0">
                <a:latin typeface="굴림" charset="-127"/>
              </a:endParaRPr>
            </a:p>
          </p:txBody>
        </p:sp>
        <p:grpSp>
          <p:nvGrpSpPr>
            <p:cNvPr id="10" name="Group 47"/>
            <p:cNvGrpSpPr>
              <a:grpSpLocks/>
            </p:cNvGrpSpPr>
            <p:nvPr/>
          </p:nvGrpSpPr>
          <p:grpSpPr bwMode="auto">
            <a:xfrm>
              <a:off x="2404" y="1643"/>
              <a:ext cx="950" cy="2114"/>
              <a:chOff x="2340" y="230"/>
              <a:chExt cx="1000" cy="2361"/>
            </a:xfrm>
          </p:grpSpPr>
          <p:sp>
            <p:nvSpPr>
              <p:cNvPr id="12318" name="Oval 48"/>
              <p:cNvSpPr>
                <a:spLocks noChangeArrowheads="1"/>
              </p:cNvSpPr>
              <p:nvPr/>
            </p:nvSpPr>
            <p:spPr bwMode="auto">
              <a:xfrm>
                <a:off x="2340" y="1251"/>
                <a:ext cx="1000" cy="535"/>
              </a:xfrm>
              <a:prstGeom prst="ellipse">
                <a:avLst/>
              </a:prstGeom>
              <a:gradFill rotWithShape="1">
                <a:gsLst>
                  <a:gs pos="0">
                    <a:srgbClr val="504E00"/>
                  </a:gs>
                  <a:gs pos="50000">
                    <a:srgbClr val="D6E44C"/>
                  </a:gs>
                  <a:gs pos="100000">
                    <a:srgbClr val="504E00"/>
                  </a:gs>
                </a:gsLst>
                <a:lin ang="0" scaled="1"/>
              </a:gradFill>
              <a:ln w="12700" algn="ctr">
                <a:noFill/>
                <a:round/>
                <a:headEnd/>
                <a:tailEnd/>
              </a:ln>
            </p:spPr>
            <p:txBody>
              <a:bodyPr wrap="none" anchor="ctr"/>
              <a:lstStyle/>
              <a:p>
                <a:endParaRPr lang="ko-KR" altLang="en-US" b="0">
                  <a:latin typeface="굴림" charset="-127"/>
                </a:endParaRPr>
              </a:p>
            </p:txBody>
          </p:sp>
          <p:sp>
            <p:nvSpPr>
              <p:cNvPr id="12319" name="Oval 49"/>
              <p:cNvSpPr>
                <a:spLocks noChangeArrowheads="1"/>
              </p:cNvSpPr>
              <p:nvPr/>
            </p:nvSpPr>
            <p:spPr bwMode="auto">
              <a:xfrm>
                <a:off x="2466" y="230"/>
                <a:ext cx="762" cy="2361"/>
              </a:xfrm>
              <a:prstGeom prst="ellipse">
                <a:avLst/>
              </a:prstGeom>
              <a:gradFill rotWithShape="1">
                <a:gsLst>
                  <a:gs pos="0">
                    <a:srgbClr val="FFFFFF">
                      <a:alpha val="48000"/>
                    </a:srgbClr>
                  </a:gs>
                  <a:gs pos="100000">
                    <a:srgbClr val="FFFFFF">
                      <a:alpha val="0"/>
                    </a:srgbClr>
                  </a:gs>
                </a:gsLst>
                <a:lin ang="5400000" scaled="1"/>
              </a:gradFill>
              <a:ln w="28575" cap="rnd" algn="ctr">
                <a:noFill/>
                <a:prstDash val="sysDot"/>
                <a:round/>
                <a:headEnd/>
                <a:tailEnd/>
              </a:ln>
            </p:spPr>
            <p:txBody>
              <a:bodyPr anchor="ctr">
                <a:spAutoFit/>
              </a:bodyPr>
              <a:lstStyle/>
              <a:p>
                <a:endParaRPr lang="ko-KR" altLang="en-US"/>
              </a:p>
            </p:txBody>
          </p:sp>
        </p:grpSp>
      </p:grpSp>
      <p:grpSp>
        <p:nvGrpSpPr>
          <p:cNvPr id="11" name="Group 50"/>
          <p:cNvGrpSpPr>
            <a:grpSpLocks/>
          </p:cNvGrpSpPr>
          <p:nvPr/>
        </p:nvGrpSpPr>
        <p:grpSpPr bwMode="auto">
          <a:xfrm>
            <a:off x="863600" y="2167930"/>
            <a:ext cx="130176" cy="519226"/>
            <a:chOff x="2353" y="1643"/>
            <a:chExt cx="1052" cy="2114"/>
          </a:xfrm>
        </p:grpSpPr>
        <p:sp>
          <p:nvSpPr>
            <p:cNvPr id="10291" name="Oval 51"/>
            <p:cNvSpPr>
              <a:spLocks noChangeAspect="1" noChangeArrowheads="1"/>
            </p:cNvSpPr>
            <p:nvPr/>
          </p:nvSpPr>
          <p:spPr bwMode="auto">
            <a:xfrm>
              <a:off x="2353" y="2530"/>
              <a:ext cx="1052" cy="530"/>
            </a:xfrm>
            <a:prstGeom prst="ellipse">
              <a:avLst/>
            </a:prstGeom>
            <a:solidFill>
              <a:srgbClr val="808000">
                <a:alpha val="28999"/>
              </a:srgbClr>
            </a:solidFill>
            <a:ln w="3175" algn="ctr">
              <a:noFill/>
              <a:round/>
              <a:headEnd/>
              <a:tailEnd/>
            </a:ln>
            <a:effectLst>
              <a:outerShdw dist="17961" dir="2700000" algn="ctr" rotWithShape="0">
                <a:srgbClr val="808080">
                  <a:alpha val="50000"/>
                </a:srgbClr>
              </a:outerShdw>
            </a:effectLst>
          </p:spPr>
          <p:txBody>
            <a:bodyPr wrap="none" anchor="ctr"/>
            <a:lstStyle/>
            <a:p>
              <a:pPr>
                <a:defRPr/>
              </a:pPr>
              <a:endParaRPr lang="ko-KR" altLang="en-US" b="0">
                <a:latin typeface="굴림" charset="-127"/>
              </a:endParaRPr>
            </a:p>
          </p:txBody>
        </p:sp>
        <p:grpSp>
          <p:nvGrpSpPr>
            <p:cNvPr id="12" name="Group 52"/>
            <p:cNvGrpSpPr>
              <a:grpSpLocks/>
            </p:cNvGrpSpPr>
            <p:nvPr/>
          </p:nvGrpSpPr>
          <p:grpSpPr bwMode="auto">
            <a:xfrm>
              <a:off x="2404" y="1643"/>
              <a:ext cx="950" cy="2114"/>
              <a:chOff x="2340" y="230"/>
              <a:chExt cx="1000" cy="2361"/>
            </a:xfrm>
          </p:grpSpPr>
          <p:sp>
            <p:nvSpPr>
              <p:cNvPr id="12314" name="Oval 53"/>
              <p:cNvSpPr>
                <a:spLocks noChangeArrowheads="1"/>
              </p:cNvSpPr>
              <p:nvPr/>
            </p:nvSpPr>
            <p:spPr bwMode="auto">
              <a:xfrm>
                <a:off x="2340" y="1251"/>
                <a:ext cx="1000" cy="535"/>
              </a:xfrm>
              <a:prstGeom prst="ellipse">
                <a:avLst/>
              </a:prstGeom>
              <a:gradFill rotWithShape="1">
                <a:gsLst>
                  <a:gs pos="0">
                    <a:srgbClr val="504E00"/>
                  </a:gs>
                  <a:gs pos="50000">
                    <a:srgbClr val="D6E44C"/>
                  </a:gs>
                  <a:gs pos="100000">
                    <a:srgbClr val="504E00"/>
                  </a:gs>
                </a:gsLst>
                <a:lin ang="0" scaled="1"/>
              </a:gradFill>
              <a:ln w="12700" algn="ctr">
                <a:noFill/>
                <a:round/>
                <a:headEnd/>
                <a:tailEnd/>
              </a:ln>
            </p:spPr>
            <p:txBody>
              <a:bodyPr wrap="none" anchor="ctr"/>
              <a:lstStyle/>
              <a:p>
                <a:endParaRPr lang="ko-KR" altLang="en-US" b="0">
                  <a:latin typeface="굴림" charset="-127"/>
                </a:endParaRPr>
              </a:p>
            </p:txBody>
          </p:sp>
          <p:sp>
            <p:nvSpPr>
              <p:cNvPr id="12315" name="Oval 54"/>
              <p:cNvSpPr>
                <a:spLocks noChangeArrowheads="1"/>
              </p:cNvSpPr>
              <p:nvPr/>
            </p:nvSpPr>
            <p:spPr bwMode="auto">
              <a:xfrm>
                <a:off x="2466" y="230"/>
                <a:ext cx="762" cy="2361"/>
              </a:xfrm>
              <a:prstGeom prst="ellipse">
                <a:avLst/>
              </a:prstGeom>
              <a:gradFill rotWithShape="1">
                <a:gsLst>
                  <a:gs pos="0">
                    <a:srgbClr val="FFFFFF">
                      <a:alpha val="48000"/>
                    </a:srgbClr>
                  </a:gs>
                  <a:gs pos="100000">
                    <a:srgbClr val="FFFFFF">
                      <a:alpha val="0"/>
                    </a:srgbClr>
                  </a:gs>
                </a:gsLst>
                <a:lin ang="5400000" scaled="1"/>
              </a:gradFill>
              <a:ln w="28575" cap="rnd" algn="ctr">
                <a:noFill/>
                <a:prstDash val="sysDot"/>
                <a:round/>
                <a:headEnd/>
                <a:tailEnd/>
              </a:ln>
            </p:spPr>
            <p:txBody>
              <a:bodyPr anchor="ctr">
                <a:spAutoFit/>
              </a:bodyPr>
              <a:lstStyle/>
              <a:p>
                <a:endParaRPr lang="ko-KR" altLang="en-US"/>
              </a:p>
            </p:txBody>
          </p:sp>
        </p:grpSp>
      </p:grpSp>
      <p:grpSp>
        <p:nvGrpSpPr>
          <p:cNvPr id="13" name="Group 55"/>
          <p:cNvGrpSpPr>
            <a:grpSpLocks/>
          </p:cNvGrpSpPr>
          <p:nvPr/>
        </p:nvGrpSpPr>
        <p:grpSpPr bwMode="auto">
          <a:xfrm>
            <a:off x="863600" y="2715618"/>
            <a:ext cx="130176" cy="519226"/>
            <a:chOff x="2353" y="1643"/>
            <a:chExt cx="1052" cy="2114"/>
          </a:xfrm>
        </p:grpSpPr>
        <p:sp>
          <p:nvSpPr>
            <p:cNvPr id="10296" name="Oval 56"/>
            <p:cNvSpPr>
              <a:spLocks noChangeAspect="1" noChangeArrowheads="1"/>
            </p:cNvSpPr>
            <p:nvPr/>
          </p:nvSpPr>
          <p:spPr bwMode="auto">
            <a:xfrm>
              <a:off x="2353" y="2530"/>
              <a:ext cx="1052" cy="530"/>
            </a:xfrm>
            <a:prstGeom prst="ellipse">
              <a:avLst/>
            </a:prstGeom>
            <a:solidFill>
              <a:srgbClr val="808000">
                <a:alpha val="28999"/>
              </a:srgbClr>
            </a:solidFill>
            <a:ln w="3175" algn="ctr">
              <a:noFill/>
              <a:round/>
              <a:headEnd/>
              <a:tailEnd/>
            </a:ln>
            <a:effectLst>
              <a:outerShdw dist="17961" dir="2700000" algn="ctr" rotWithShape="0">
                <a:srgbClr val="808080">
                  <a:alpha val="50000"/>
                </a:srgbClr>
              </a:outerShdw>
            </a:effectLst>
          </p:spPr>
          <p:txBody>
            <a:bodyPr wrap="none" anchor="ctr"/>
            <a:lstStyle/>
            <a:p>
              <a:pPr>
                <a:defRPr/>
              </a:pPr>
              <a:endParaRPr lang="ko-KR" altLang="en-US" b="0">
                <a:latin typeface="굴림" charset="-127"/>
              </a:endParaRPr>
            </a:p>
          </p:txBody>
        </p:sp>
        <p:grpSp>
          <p:nvGrpSpPr>
            <p:cNvPr id="14" name="Group 57"/>
            <p:cNvGrpSpPr>
              <a:grpSpLocks/>
            </p:cNvGrpSpPr>
            <p:nvPr/>
          </p:nvGrpSpPr>
          <p:grpSpPr bwMode="auto">
            <a:xfrm>
              <a:off x="2404" y="1643"/>
              <a:ext cx="950" cy="2114"/>
              <a:chOff x="2340" y="230"/>
              <a:chExt cx="1000" cy="2361"/>
            </a:xfrm>
          </p:grpSpPr>
          <p:sp>
            <p:nvSpPr>
              <p:cNvPr id="12310" name="Oval 58"/>
              <p:cNvSpPr>
                <a:spLocks noChangeArrowheads="1"/>
              </p:cNvSpPr>
              <p:nvPr/>
            </p:nvSpPr>
            <p:spPr bwMode="auto">
              <a:xfrm>
                <a:off x="2340" y="1251"/>
                <a:ext cx="1000" cy="535"/>
              </a:xfrm>
              <a:prstGeom prst="ellipse">
                <a:avLst/>
              </a:prstGeom>
              <a:gradFill rotWithShape="1">
                <a:gsLst>
                  <a:gs pos="0">
                    <a:srgbClr val="504E00"/>
                  </a:gs>
                  <a:gs pos="50000">
                    <a:srgbClr val="D6E44C"/>
                  </a:gs>
                  <a:gs pos="100000">
                    <a:srgbClr val="504E00"/>
                  </a:gs>
                </a:gsLst>
                <a:lin ang="0" scaled="1"/>
              </a:gradFill>
              <a:ln w="12700" algn="ctr">
                <a:noFill/>
                <a:round/>
                <a:headEnd/>
                <a:tailEnd/>
              </a:ln>
            </p:spPr>
            <p:txBody>
              <a:bodyPr wrap="none" anchor="ctr"/>
              <a:lstStyle/>
              <a:p>
                <a:endParaRPr lang="ko-KR" altLang="en-US" b="0">
                  <a:latin typeface="굴림" charset="-127"/>
                </a:endParaRPr>
              </a:p>
            </p:txBody>
          </p:sp>
          <p:sp>
            <p:nvSpPr>
              <p:cNvPr id="12311" name="Oval 59"/>
              <p:cNvSpPr>
                <a:spLocks noChangeArrowheads="1"/>
              </p:cNvSpPr>
              <p:nvPr/>
            </p:nvSpPr>
            <p:spPr bwMode="auto">
              <a:xfrm>
                <a:off x="2466" y="230"/>
                <a:ext cx="762" cy="2361"/>
              </a:xfrm>
              <a:prstGeom prst="ellipse">
                <a:avLst/>
              </a:prstGeom>
              <a:gradFill rotWithShape="1">
                <a:gsLst>
                  <a:gs pos="0">
                    <a:srgbClr val="FFFFFF">
                      <a:alpha val="48000"/>
                    </a:srgbClr>
                  </a:gs>
                  <a:gs pos="100000">
                    <a:srgbClr val="FFFFFF">
                      <a:alpha val="0"/>
                    </a:srgbClr>
                  </a:gs>
                </a:gsLst>
                <a:lin ang="5400000" scaled="1"/>
              </a:gradFill>
              <a:ln w="28575" cap="rnd" algn="ctr">
                <a:noFill/>
                <a:prstDash val="sysDot"/>
                <a:round/>
                <a:headEnd/>
                <a:tailEnd/>
              </a:ln>
            </p:spPr>
            <p:txBody>
              <a:bodyPr anchor="ctr">
                <a:spAutoFit/>
              </a:bodyPr>
              <a:lstStyle/>
              <a:p>
                <a:endParaRPr lang="ko-KR" altLang="en-US"/>
              </a:p>
            </p:txBody>
          </p:sp>
        </p:grpSp>
      </p:grpSp>
      <p:grpSp>
        <p:nvGrpSpPr>
          <p:cNvPr id="15" name="Group 60"/>
          <p:cNvGrpSpPr>
            <a:grpSpLocks/>
          </p:cNvGrpSpPr>
          <p:nvPr/>
        </p:nvGrpSpPr>
        <p:grpSpPr bwMode="auto">
          <a:xfrm>
            <a:off x="863600" y="3258543"/>
            <a:ext cx="130176" cy="519226"/>
            <a:chOff x="2353" y="1643"/>
            <a:chExt cx="1052" cy="2114"/>
          </a:xfrm>
        </p:grpSpPr>
        <p:sp>
          <p:nvSpPr>
            <p:cNvPr id="10301" name="Oval 61"/>
            <p:cNvSpPr>
              <a:spLocks noChangeAspect="1" noChangeArrowheads="1"/>
            </p:cNvSpPr>
            <p:nvPr/>
          </p:nvSpPr>
          <p:spPr bwMode="auto">
            <a:xfrm>
              <a:off x="2353" y="2530"/>
              <a:ext cx="1052" cy="530"/>
            </a:xfrm>
            <a:prstGeom prst="ellipse">
              <a:avLst/>
            </a:prstGeom>
            <a:solidFill>
              <a:srgbClr val="808000">
                <a:alpha val="28999"/>
              </a:srgbClr>
            </a:solidFill>
            <a:ln w="3175" algn="ctr">
              <a:noFill/>
              <a:round/>
              <a:headEnd/>
              <a:tailEnd/>
            </a:ln>
            <a:effectLst>
              <a:outerShdw dist="17961" dir="2700000" algn="ctr" rotWithShape="0">
                <a:srgbClr val="808080">
                  <a:alpha val="50000"/>
                </a:srgbClr>
              </a:outerShdw>
            </a:effectLst>
          </p:spPr>
          <p:txBody>
            <a:bodyPr wrap="none" anchor="ctr"/>
            <a:lstStyle/>
            <a:p>
              <a:pPr>
                <a:defRPr/>
              </a:pPr>
              <a:endParaRPr lang="ko-KR" altLang="en-US" b="0">
                <a:latin typeface="굴림" charset="-127"/>
              </a:endParaRPr>
            </a:p>
          </p:txBody>
        </p:sp>
        <p:grpSp>
          <p:nvGrpSpPr>
            <p:cNvPr id="16" name="Group 62"/>
            <p:cNvGrpSpPr>
              <a:grpSpLocks/>
            </p:cNvGrpSpPr>
            <p:nvPr/>
          </p:nvGrpSpPr>
          <p:grpSpPr bwMode="auto">
            <a:xfrm>
              <a:off x="2404" y="1643"/>
              <a:ext cx="950" cy="2114"/>
              <a:chOff x="2340" y="230"/>
              <a:chExt cx="1000" cy="2361"/>
            </a:xfrm>
          </p:grpSpPr>
          <p:sp>
            <p:nvSpPr>
              <p:cNvPr id="12306" name="Oval 63"/>
              <p:cNvSpPr>
                <a:spLocks noChangeArrowheads="1"/>
              </p:cNvSpPr>
              <p:nvPr/>
            </p:nvSpPr>
            <p:spPr bwMode="auto">
              <a:xfrm>
                <a:off x="2340" y="1251"/>
                <a:ext cx="1000" cy="535"/>
              </a:xfrm>
              <a:prstGeom prst="ellipse">
                <a:avLst/>
              </a:prstGeom>
              <a:gradFill rotWithShape="1">
                <a:gsLst>
                  <a:gs pos="0">
                    <a:srgbClr val="504E00"/>
                  </a:gs>
                  <a:gs pos="50000">
                    <a:srgbClr val="D6E44C"/>
                  </a:gs>
                  <a:gs pos="100000">
                    <a:srgbClr val="504E00"/>
                  </a:gs>
                </a:gsLst>
                <a:lin ang="0" scaled="1"/>
              </a:gradFill>
              <a:ln w="12700" algn="ctr">
                <a:noFill/>
                <a:round/>
                <a:headEnd/>
                <a:tailEnd/>
              </a:ln>
            </p:spPr>
            <p:txBody>
              <a:bodyPr wrap="none" anchor="ctr"/>
              <a:lstStyle/>
              <a:p>
                <a:endParaRPr lang="ko-KR" altLang="en-US" b="0">
                  <a:latin typeface="굴림" charset="-127"/>
                </a:endParaRPr>
              </a:p>
            </p:txBody>
          </p:sp>
          <p:sp>
            <p:nvSpPr>
              <p:cNvPr id="12307" name="Oval 64"/>
              <p:cNvSpPr>
                <a:spLocks noChangeArrowheads="1"/>
              </p:cNvSpPr>
              <p:nvPr/>
            </p:nvSpPr>
            <p:spPr bwMode="auto">
              <a:xfrm>
                <a:off x="2466" y="230"/>
                <a:ext cx="762" cy="2361"/>
              </a:xfrm>
              <a:prstGeom prst="ellipse">
                <a:avLst/>
              </a:prstGeom>
              <a:gradFill rotWithShape="1">
                <a:gsLst>
                  <a:gs pos="0">
                    <a:srgbClr val="FFFFFF">
                      <a:alpha val="48000"/>
                    </a:srgbClr>
                  </a:gs>
                  <a:gs pos="100000">
                    <a:srgbClr val="FFFFFF">
                      <a:alpha val="0"/>
                    </a:srgbClr>
                  </a:gs>
                </a:gsLst>
                <a:lin ang="5400000" scaled="1"/>
              </a:gradFill>
              <a:ln w="28575" cap="rnd" algn="ctr">
                <a:noFill/>
                <a:prstDash val="sysDot"/>
                <a:round/>
                <a:headEnd/>
                <a:tailEnd/>
              </a:ln>
            </p:spPr>
            <p:txBody>
              <a:bodyPr anchor="ctr">
                <a:spAutoFit/>
              </a:bodyPr>
              <a:lstStyle/>
              <a:p>
                <a:endParaRPr lang="ko-KR" altLang="en-US"/>
              </a:p>
            </p:txBody>
          </p:sp>
        </p:grpSp>
      </p:grpSp>
      <p:sp>
        <p:nvSpPr>
          <p:cNvPr id="10255" name="Text Box 173"/>
          <p:cNvSpPr txBox="1">
            <a:spLocks noChangeArrowheads="1"/>
          </p:cNvSpPr>
          <p:nvPr/>
        </p:nvSpPr>
        <p:spPr bwMode="auto">
          <a:xfrm>
            <a:off x="6984320" y="3287946"/>
            <a:ext cx="2146300" cy="452432"/>
          </a:xfrm>
          <a:prstGeom prst="rect">
            <a:avLst/>
          </a:prstGeom>
          <a:noFill/>
          <a:ln w="12700">
            <a:noFill/>
            <a:miter lim="800000"/>
            <a:headEnd type="none" w="sm" len="sm"/>
            <a:tailEnd type="none" w="sm" len="sm"/>
          </a:ln>
        </p:spPr>
        <p:txBody>
          <a:bodyPr lIns="0" tIns="0" rIns="0" bIns="0" anchor="b">
            <a:spAutoFit/>
          </a:bodyPr>
          <a:lstStyle/>
          <a:p>
            <a:pPr marL="457200" indent="-457200">
              <a:lnSpc>
                <a:spcPct val="90000"/>
              </a:lnSpc>
              <a:spcBef>
                <a:spcPct val="30000"/>
              </a:spcBef>
              <a:buSzPct val="80000"/>
              <a:buFont typeface="Wingdings" pitchFamily="2" charset="2"/>
              <a:buNone/>
              <a:tabLst>
                <a:tab pos="223838" algn="l"/>
              </a:tabLst>
              <a:defRPr/>
            </a:pPr>
            <a:r>
              <a:rPr lang="en-GB" altLang="ko-KR" sz="1400" i="1" dirty="0">
                <a:latin typeface="Arial" charset="0"/>
              </a:rPr>
              <a:t>As of </a:t>
            </a:r>
            <a:r>
              <a:rPr lang="en-GB" altLang="ko-KR" sz="1400" i="1" dirty="0" smtClean="0">
                <a:latin typeface="Arial" charset="0"/>
              </a:rPr>
              <a:t> </a:t>
            </a:r>
            <a:r>
              <a:rPr lang="en-US" altLang="ko-KR" sz="1400" i="1" dirty="0" smtClean="0">
                <a:latin typeface="Arial" charset="0"/>
              </a:rPr>
              <a:t>Jan</a:t>
            </a:r>
            <a:r>
              <a:rPr lang="en-GB" altLang="ko-KR" sz="1400" i="1" dirty="0" smtClean="0">
                <a:latin typeface="Arial" charset="0"/>
              </a:rPr>
              <a:t>, 2011</a:t>
            </a:r>
            <a:endParaRPr lang="en-GB" altLang="ko-KR" sz="1400" i="1" dirty="0">
              <a:latin typeface="Arial" charset="0"/>
            </a:endParaRPr>
          </a:p>
          <a:p>
            <a:pPr marL="457200" indent="-457200">
              <a:lnSpc>
                <a:spcPct val="90000"/>
              </a:lnSpc>
              <a:spcBef>
                <a:spcPct val="30000"/>
              </a:spcBef>
              <a:buSzPct val="80000"/>
              <a:buFont typeface="Wingdings" pitchFamily="2" charset="2"/>
              <a:buNone/>
              <a:tabLst>
                <a:tab pos="223838" algn="l"/>
              </a:tabLst>
              <a:defRPr/>
            </a:pPr>
            <a:r>
              <a:rPr lang="en-GB" altLang="ko-KR" sz="1400" i="1" dirty="0" smtClean="0">
                <a:latin typeface="Arial" charset="0"/>
              </a:rPr>
              <a:t>$1 </a:t>
            </a:r>
            <a:r>
              <a:rPr lang="en-GB" altLang="ko-KR" sz="1400" i="1" dirty="0">
                <a:latin typeface="Arial" charset="0"/>
              </a:rPr>
              <a:t>= </a:t>
            </a:r>
            <a:r>
              <a:rPr lang="en-GB" altLang="ko-KR" sz="1400" i="1" dirty="0" smtClean="0">
                <a:latin typeface="Arial" charset="0"/>
              </a:rPr>
              <a:t>1,100 </a:t>
            </a:r>
            <a:r>
              <a:rPr lang="en-GB" altLang="ko-KR" sz="1400" i="1" dirty="0">
                <a:latin typeface="Arial" charset="0"/>
              </a:rPr>
              <a:t>won</a:t>
            </a:r>
          </a:p>
        </p:txBody>
      </p:sp>
      <p:sp>
        <p:nvSpPr>
          <p:cNvPr id="44" name="Text Box 6"/>
          <p:cNvSpPr txBox="1">
            <a:spLocks noChangeArrowheads="1"/>
          </p:cNvSpPr>
          <p:nvPr/>
        </p:nvSpPr>
        <p:spPr bwMode="auto">
          <a:xfrm>
            <a:off x="157129" y="88920"/>
            <a:ext cx="3435556" cy="55399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l">
              <a:defRPr/>
            </a:pPr>
            <a:r>
              <a:rPr lang="en-US" altLang="ko-KR" sz="3000" dirty="0" smtClean="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rPr>
              <a:t>Profile of KEPCO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Box 6"/>
          <p:cNvSpPr txBox="1">
            <a:spLocks noChangeArrowheads="1"/>
          </p:cNvSpPr>
          <p:nvPr/>
        </p:nvSpPr>
        <p:spPr bwMode="auto">
          <a:xfrm>
            <a:off x="157134" y="88920"/>
            <a:ext cx="7321235" cy="55399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l">
              <a:defRPr/>
            </a:pPr>
            <a:r>
              <a:rPr lang="en-US" altLang="ko-KR" sz="3000" dirty="0" smtClean="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rPr>
              <a:t>Structure of the Korean Electric Market</a:t>
            </a:r>
          </a:p>
        </p:txBody>
      </p:sp>
      <p:grpSp>
        <p:nvGrpSpPr>
          <p:cNvPr id="43" name="그룹 42"/>
          <p:cNvGrpSpPr/>
          <p:nvPr/>
        </p:nvGrpSpPr>
        <p:grpSpPr>
          <a:xfrm>
            <a:off x="3892988" y="3336593"/>
            <a:ext cx="2120204" cy="1669712"/>
            <a:chOff x="6211516" y="4737574"/>
            <a:chExt cx="1860550" cy="1465228"/>
          </a:xfrm>
        </p:grpSpPr>
        <p:pic>
          <p:nvPicPr>
            <p:cNvPr id="41" name="Picture 213" descr="011"/>
            <p:cNvPicPr>
              <a:picLocks noChangeAspect="1" noChangeArrowheads="1"/>
            </p:cNvPicPr>
            <p:nvPr/>
          </p:nvPicPr>
          <p:blipFill>
            <a:blip r:embed="rId3" cstate="print"/>
            <a:srcRect/>
            <a:stretch>
              <a:fillRect/>
            </a:stretch>
          </p:blipFill>
          <p:spPr bwMode="auto">
            <a:xfrm>
              <a:off x="6211516" y="5659877"/>
              <a:ext cx="1860550" cy="542925"/>
            </a:xfrm>
            <a:prstGeom prst="rect">
              <a:avLst/>
            </a:prstGeom>
            <a:noFill/>
            <a:effectLst>
              <a:reflection blurRad="6350" stA="52000" endA="300" endPos="35000" dir="5400000" sy="-100000" algn="bl" rotWithShape="0"/>
            </a:effectLst>
          </p:spPr>
        </p:pic>
        <p:pic>
          <p:nvPicPr>
            <p:cNvPr id="39" name="Picture 5" descr="D:\KEPCO\02_파워포인트\2010_파워포인트\1분기\기획처(한규완차장님)_0322\PSD\png\002_04_04.png"/>
            <p:cNvPicPr>
              <a:picLocks noChangeAspect="1" noChangeArrowheads="1"/>
            </p:cNvPicPr>
            <p:nvPr/>
          </p:nvPicPr>
          <p:blipFill>
            <a:blip r:embed="rId4" cstate="print"/>
            <a:srcRect/>
            <a:stretch>
              <a:fillRect/>
            </a:stretch>
          </p:blipFill>
          <p:spPr bwMode="auto">
            <a:xfrm>
              <a:off x="6366160" y="4737574"/>
              <a:ext cx="1514158" cy="1195388"/>
            </a:xfrm>
            <a:prstGeom prst="rect">
              <a:avLst/>
            </a:prstGeom>
            <a:noFill/>
          </p:spPr>
        </p:pic>
      </p:grpSp>
      <p:sp>
        <p:nvSpPr>
          <p:cNvPr id="17433" name="Text Box 166"/>
          <p:cNvSpPr txBox="1">
            <a:spLocks noChangeArrowheads="1"/>
          </p:cNvSpPr>
          <p:nvPr/>
        </p:nvSpPr>
        <p:spPr bwMode="auto">
          <a:xfrm>
            <a:off x="4065586" y="5293575"/>
            <a:ext cx="1774845" cy="923330"/>
          </a:xfrm>
          <a:prstGeom prst="rect">
            <a:avLst/>
          </a:prstGeom>
          <a:noFill/>
          <a:ln w="9525" algn="ctr">
            <a:noFill/>
            <a:miter lim="800000"/>
            <a:headEnd/>
            <a:tailEnd/>
          </a:ln>
        </p:spPr>
        <p:txBody>
          <a:bodyPr wrap="none">
            <a:spAutoFit/>
          </a:bodyPr>
          <a:lstStyle/>
          <a:p>
            <a:r>
              <a:rPr lang="en-US" altLang="ko-KR" dirty="0">
                <a:latin typeface="Arial" pitchFamily="34" charset="0"/>
                <a:ea typeface="HY견고딕" pitchFamily="18" charset="-127"/>
                <a:cs typeface="Arial" pitchFamily="34" charset="0"/>
              </a:rPr>
              <a:t>Transmission,</a:t>
            </a:r>
          </a:p>
          <a:p>
            <a:r>
              <a:rPr lang="en-US" altLang="ko-KR" dirty="0">
                <a:latin typeface="Arial" pitchFamily="34" charset="0"/>
                <a:ea typeface="HY견고딕" pitchFamily="18" charset="-127"/>
                <a:cs typeface="Arial" pitchFamily="34" charset="0"/>
              </a:rPr>
              <a:t> Distribution </a:t>
            </a:r>
            <a:r>
              <a:rPr lang="en-US" altLang="ko-KR" dirty="0">
                <a:latin typeface="Arial" pitchFamily="34" charset="0"/>
                <a:ea typeface="굴림체" pitchFamily="49" charset="-127"/>
                <a:cs typeface="Arial" pitchFamily="34" charset="0"/>
              </a:rPr>
              <a:t>&amp;</a:t>
            </a:r>
          </a:p>
          <a:p>
            <a:r>
              <a:rPr lang="en-US" altLang="ko-KR" dirty="0">
                <a:latin typeface="Arial" pitchFamily="34" charset="0"/>
                <a:ea typeface="HY견고딕" pitchFamily="18" charset="-127"/>
                <a:cs typeface="Arial" pitchFamily="34" charset="0"/>
              </a:rPr>
              <a:t>Retail</a:t>
            </a:r>
          </a:p>
        </p:txBody>
      </p:sp>
      <p:grpSp>
        <p:nvGrpSpPr>
          <p:cNvPr id="44" name="그룹 43"/>
          <p:cNvGrpSpPr/>
          <p:nvPr/>
        </p:nvGrpSpPr>
        <p:grpSpPr>
          <a:xfrm>
            <a:off x="3820051" y="1049396"/>
            <a:ext cx="2265909" cy="604313"/>
            <a:chOff x="449262" y="990600"/>
            <a:chExt cx="2265909" cy="604313"/>
          </a:xfrm>
        </p:grpSpPr>
        <p:sp>
          <p:nvSpPr>
            <p:cNvPr id="45" name="모서리가 둥근 직사각형 44"/>
            <p:cNvSpPr/>
            <p:nvPr/>
          </p:nvSpPr>
          <p:spPr>
            <a:xfrm>
              <a:off x="449262" y="990600"/>
              <a:ext cx="2265909" cy="604313"/>
            </a:xfrm>
            <a:prstGeom prst="roundRect">
              <a:avLst>
                <a:gd name="adj" fmla="val 50000"/>
              </a:avLst>
            </a:prstGeom>
            <a:gradFill flip="none" rotWithShape="1">
              <a:gsLst>
                <a:gs pos="0">
                  <a:schemeClr val="accent5">
                    <a:lumMod val="60000"/>
                    <a:lumOff val="40000"/>
                  </a:schemeClr>
                </a:gs>
                <a:gs pos="50000">
                  <a:schemeClr val="accent5">
                    <a:lumMod val="60000"/>
                    <a:lumOff val="40000"/>
                  </a:schemeClr>
                </a:gs>
                <a:gs pos="100000">
                  <a:schemeClr val="accent5">
                    <a:lumMod val="75000"/>
                  </a:schemeClr>
                </a:gs>
              </a:gsLst>
              <a:lin ang="5400000" scaled="1"/>
              <a:tileRect/>
            </a:gradFill>
            <a:ln>
              <a:solidFill>
                <a:schemeClr val="bg1"/>
              </a:solidFill>
            </a:ln>
            <a:effectLst>
              <a:reflection blurRad="6350" stA="50000" endA="300" endPos="38500" dist="50800" dir="5400000" sy="-100000" algn="bl" rotWithShape="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sp>
          <p:nvSpPr>
            <p:cNvPr id="46" name="TextBox 45"/>
            <p:cNvSpPr txBox="1"/>
            <p:nvPr/>
          </p:nvSpPr>
          <p:spPr>
            <a:xfrm>
              <a:off x="734869" y="1063128"/>
              <a:ext cx="1694695" cy="400110"/>
            </a:xfrm>
            <a:prstGeom prst="rect">
              <a:avLst/>
            </a:prstGeom>
            <a:noFill/>
          </p:spPr>
          <p:txBody>
            <a:bodyPr wrap="none" rtlCol="0">
              <a:spAutoFit/>
            </a:bodyPr>
            <a:lstStyle/>
            <a:p>
              <a:pPr lvl="0" fontAlgn="auto" latinLnBrk="0">
                <a:spcBef>
                  <a:spcPts val="0"/>
                </a:spcBef>
                <a:spcAft>
                  <a:spcPts val="0"/>
                </a:spcAft>
                <a:defRPr/>
              </a:pPr>
              <a:r>
                <a:rPr kumimoji="0" lang="en-US" altLang="ko-KR" sz="2000" kern="0" dirty="0" smtClean="0">
                  <a:latin typeface="Arial" pitchFamily="34" charset="0"/>
                  <a:ea typeface="맑은 고딕"/>
                  <a:cs typeface="Arial" pitchFamily="34" charset="0"/>
                </a:rPr>
                <a:t>Government</a:t>
              </a:r>
            </a:p>
          </p:txBody>
        </p:sp>
        <p:sp>
          <p:nvSpPr>
            <p:cNvPr id="47" name="모서리가 둥근 직사각형 46"/>
            <p:cNvSpPr/>
            <p:nvPr/>
          </p:nvSpPr>
          <p:spPr>
            <a:xfrm>
              <a:off x="517462" y="1026738"/>
              <a:ext cx="897763" cy="500081"/>
            </a:xfrm>
            <a:prstGeom prst="roundRect">
              <a:avLst>
                <a:gd name="adj" fmla="val 50000"/>
              </a:avLst>
            </a:prstGeom>
            <a:gradFill flip="none" rotWithShape="1">
              <a:gsLst>
                <a:gs pos="0">
                  <a:schemeClr val="bg1"/>
                </a:gs>
                <a:gs pos="50000">
                  <a:schemeClr val="bg1">
                    <a:alpha val="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grpSp>
      <p:sp>
        <p:nvSpPr>
          <p:cNvPr id="48" name="Text Box 166"/>
          <p:cNvSpPr txBox="1">
            <a:spLocks noChangeArrowheads="1"/>
          </p:cNvSpPr>
          <p:nvPr/>
        </p:nvSpPr>
        <p:spPr bwMode="auto">
          <a:xfrm>
            <a:off x="4264355" y="1789575"/>
            <a:ext cx="1377300" cy="369332"/>
          </a:xfrm>
          <a:prstGeom prst="rect">
            <a:avLst/>
          </a:prstGeom>
          <a:noFill/>
          <a:ln w="9525" algn="ctr">
            <a:noFill/>
            <a:miter lim="800000"/>
            <a:headEnd/>
            <a:tailEnd/>
          </a:ln>
        </p:spPr>
        <p:txBody>
          <a:bodyPr wrap="none">
            <a:spAutoFit/>
          </a:bodyPr>
          <a:lstStyle/>
          <a:p>
            <a:r>
              <a:rPr lang="en-US" altLang="ko-KR" dirty="0" smtClean="0">
                <a:latin typeface="Arial" pitchFamily="34" charset="0"/>
                <a:ea typeface="HY견고딕" pitchFamily="18" charset="-127"/>
                <a:cs typeface="Arial" pitchFamily="34" charset="0"/>
              </a:rPr>
              <a:t>Regulation</a:t>
            </a:r>
          </a:p>
        </p:txBody>
      </p:sp>
      <p:sp>
        <p:nvSpPr>
          <p:cNvPr id="49" name="왼쪽/오른쪽 화살표 48"/>
          <p:cNvSpPr/>
          <p:nvPr/>
        </p:nvSpPr>
        <p:spPr>
          <a:xfrm>
            <a:off x="6128422" y="4134262"/>
            <a:ext cx="924131" cy="437738"/>
          </a:xfrm>
          <a:prstGeom prst="leftRightArrow">
            <a:avLst/>
          </a:prstGeom>
          <a:gradFill flip="none" rotWithShape="1">
            <a:gsLst>
              <a:gs pos="0">
                <a:schemeClr val="accent5">
                  <a:lumMod val="60000"/>
                  <a:lumOff val="40000"/>
                </a:schemeClr>
              </a:gs>
              <a:gs pos="50000">
                <a:schemeClr val="accent5">
                  <a:lumMod val="60000"/>
                  <a:lumOff val="40000"/>
                </a:schemeClr>
              </a:gs>
              <a:gs pos="100000">
                <a:schemeClr val="accent5">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4" name="Picture 213" descr="011"/>
          <p:cNvPicPr>
            <a:picLocks noChangeAspect="1" noChangeArrowheads="1"/>
          </p:cNvPicPr>
          <p:nvPr/>
        </p:nvPicPr>
        <p:blipFill>
          <a:blip r:embed="rId3" cstate="print"/>
          <a:srcRect/>
          <a:stretch>
            <a:fillRect/>
          </a:stretch>
        </p:blipFill>
        <p:spPr bwMode="auto">
          <a:xfrm>
            <a:off x="7096140" y="4387611"/>
            <a:ext cx="2120204" cy="618694"/>
          </a:xfrm>
          <a:prstGeom prst="rect">
            <a:avLst/>
          </a:prstGeom>
          <a:noFill/>
          <a:effectLst>
            <a:reflection blurRad="6350" stA="52000" endA="300" endPos="35000" dir="5400000" sy="-100000" algn="bl" rotWithShape="0"/>
          </a:effectLst>
        </p:spPr>
      </p:pic>
      <p:grpSp>
        <p:nvGrpSpPr>
          <p:cNvPr id="57" name="그룹 56"/>
          <p:cNvGrpSpPr/>
          <p:nvPr/>
        </p:nvGrpSpPr>
        <p:grpSpPr>
          <a:xfrm>
            <a:off x="709173" y="3608963"/>
            <a:ext cx="2120204" cy="1397351"/>
            <a:chOff x="689825" y="3443578"/>
            <a:chExt cx="2120204" cy="1397351"/>
          </a:xfrm>
        </p:grpSpPr>
        <p:pic>
          <p:nvPicPr>
            <p:cNvPr id="51" name="Picture 213" descr="011"/>
            <p:cNvPicPr>
              <a:picLocks noChangeAspect="1" noChangeArrowheads="1"/>
            </p:cNvPicPr>
            <p:nvPr/>
          </p:nvPicPr>
          <p:blipFill>
            <a:blip r:embed="rId3" cstate="print"/>
            <a:srcRect/>
            <a:stretch>
              <a:fillRect/>
            </a:stretch>
          </p:blipFill>
          <p:spPr bwMode="auto">
            <a:xfrm>
              <a:off x="689825" y="4222235"/>
              <a:ext cx="2120204" cy="618694"/>
            </a:xfrm>
            <a:prstGeom prst="rect">
              <a:avLst/>
            </a:prstGeom>
            <a:noFill/>
            <a:effectLst>
              <a:reflection blurRad="6350" stA="52000" endA="300" endPos="35000" dir="5400000" sy="-100000" algn="bl" rotWithShape="0"/>
            </a:effectLst>
          </p:spPr>
        </p:pic>
        <p:pic>
          <p:nvPicPr>
            <p:cNvPr id="50178" name="Picture 2" descr="kpx를 이니셜워드마크형 심볼로 형상화하고 안으로는 Exchange의 x를 강조한 역동성이 느껴지게 타원을 사용함으로써 전체적으로 부드럽고 현대적인 감각으로 디자인 되었습니다."/>
            <p:cNvPicPr>
              <a:picLocks noChangeAspect="1" noChangeArrowheads="1"/>
            </p:cNvPicPr>
            <p:nvPr/>
          </p:nvPicPr>
          <p:blipFill>
            <a:blip r:embed="rId5" cstate="print">
              <a:clrChange>
                <a:clrFrom>
                  <a:srgbClr val="FFFFFF"/>
                </a:clrFrom>
                <a:clrTo>
                  <a:srgbClr val="FFFFFF">
                    <a:alpha val="0"/>
                  </a:srgbClr>
                </a:clrTo>
              </a:clrChange>
            </a:blip>
            <a:srcRect l="2406" t="11713" r="72226" b="16717"/>
            <a:stretch>
              <a:fillRect/>
            </a:stretch>
          </p:blipFill>
          <p:spPr bwMode="auto">
            <a:xfrm>
              <a:off x="972765" y="3443578"/>
              <a:ext cx="1507787" cy="865762"/>
            </a:xfrm>
            <a:prstGeom prst="rect">
              <a:avLst/>
            </a:prstGeom>
            <a:noFill/>
          </p:spPr>
        </p:pic>
        <p:sp>
          <p:nvSpPr>
            <p:cNvPr id="56" name="Text Box 166"/>
            <p:cNvSpPr txBox="1">
              <a:spLocks noChangeArrowheads="1"/>
            </p:cNvSpPr>
            <p:nvPr/>
          </p:nvSpPr>
          <p:spPr bwMode="auto">
            <a:xfrm>
              <a:off x="1109366" y="4223527"/>
              <a:ext cx="1281120" cy="502702"/>
            </a:xfrm>
            <a:prstGeom prst="rect">
              <a:avLst/>
            </a:prstGeom>
            <a:noFill/>
            <a:ln w="9525" algn="ctr">
              <a:noFill/>
              <a:miter lim="800000"/>
              <a:headEnd/>
              <a:tailEnd/>
            </a:ln>
          </p:spPr>
          <p:txBody>
            <a:bodyPr wrap="none">
              <a:spAutoFit/>
            </a:bodyPr>
            <a:lstStyle/>
            <a:p>
              <a:pPr>
                <a:lnSpc>
                  <a:spcPts val="1600"/>
                </a:lnSpc>
              </a:pPr>
              <a:r>
                <a:rPr lang="en-US" altLang="ko-KR" sz="1400" dirty="0" smtClean="0">
                  <a:latin typeface="Arial" pitchFamily="34" charset="0"/>
                  <a:ea typeface="HY견고딕" pitchFamily="18" charset="-127"/>
                  <a:cs typeface="Arial" pitchFamily="34" charset="0"/>
                </a:rPr>
                <a:t>Korea Power</a:t>
              </a:r>
            </a:p>
            <a:p>
              <a:pPr>
                <a:lnSpc>
                  <a:spcPts val="1600"/>
                </a:lnSpc>
              </a:pPr>
              <a:r>
                <a:rPr lang="en-US" altLang="ko-KR" sz="1400" dirty="0" smtClean="0">
                  <a:latin typeface="Arial" pitchFamily="34" charset="0"/>
                  <a:ea typeface="HY견고딕" pitchFamily="18" charset="-127"/>
                  <a:cs typeface="Arial" pitchFamily="34" charset="0"/>
                </a:rPr>
                <a:t>Exchange</a:t>
              </a:r>
              <a:endParaRPr lang="en-US" altLang="ko-KR" sz="1400" dirty="0">
                <a:latin typeface="Arial" pitchFamily="34" charset="0"/>
                <a:ea typeface="HY견고딕" pitchFamily="18" charset="-127"/>
                <a:cs typeface="Arial" pitchFamily="34" charset="0"/>
              </a:endParaRPr>
            </a:p>
          </p:txBody>
        </p:sp>
      </p:grpSp>
      <p:sp>
        <p:nvSpPr>
          <p:cNvPr id="58" name="왼쪽/오른쪽 화살표 57"/>
          <p:cNvSpPr/>
          <p:nvPr/>
        </p:nvSpPr>
        <p:spPr>
          <a:xfrm flipH="1">
            <a:off x="2903797" y="4134262"/>
            <a:ext cx="924131" cy="437738"/>
          </a:xfrm>
          <a:prstGeom prst="leftRightArrow">
            <a:avLst/>
          </a:prstGeom>
          <a:gradFill flip="none" rotWithShape="1">
            <a:gsLst>
              <a:gs pos="0">
                <a:schemeClr val="accent5">
                  <a:lumMod val="60000"/>
                  <a:lumOff val="40000"/>
                </a:schemeClr>
              </a:gs>
              <a:gs pos="50000">
                <a:schemeClr val="accent5">
                  <a:lumMod val="60000"/>
                  <a:lumOff val="40000"/>
                </a:schemeClr>
              </a:gs>
              <a:gs pos="100000">
                <a:schemeClr val="accent5">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Text Box 166"/>
          <p:cNvSpPr txBox="1">
            <a:spLocks noChangeArrowheads="1"/>
          </p:cNvSpPr>
          <p:nvPr/>
        </p:nvSpPr>
        <p:spPr bwMode="auto">
          <a:xfrm>
            <a:off x="2763169" y="4778011"/>
            <a:ext cx="1154482" cy="584775"/>
          </a:xfrm>
          <a:prstGeom prst="rect">
            <a:avLst/>
          </a:prstGeom>
          <a:noFill/>
          <a:ln w="9525" algn="ctr">
            <a:noFill/>
            <a:miter lim="800000"/>
            <a:headEnd/>
            <a:tailEnd/>
          </a:ln>
        </p:spPr>
        <p:txBody>
          <a:bodyPr wrap="none">
            <a:spAutoFit/>
          </a:bodyPr>
          <a:lstStyle/>
          <a:p>
            <a:r>
              <a:rPr lang="en-US" altLang="ko-KR" sz="1600" dirty="0" smtClean="0">
                <a:latin typeface="Arial" pitchFamily="34" charset="0"/>
                <a:ea typeface="HY견고딕" pitchFamily="18" charset="-127"/>
                <a:cs typeface="Arial" pitchFamily="34" charset="0"/>
              </a:rPr>
              <a:t>Market </a:t>
            </a:r>
          </a:p>
          <a:p>
            <a:r>
              <a:rPr lang="en-US" altLang="ko-KR" sz="1600" dirty="0" smtClean="0">
                <a:latin typeface="Arial" pitchFamily="34" charset="0"/>
                <a:ea typeface="HY견고딕" pitchFamily="18" charset="-127"/>
                <a:cs typeface="Arial" pitchFamily="34" charset="0"/>
              </a:rPr>
              <a:t>Operation</a:t>
            </a:r>
          </a:p>
        </p:txBody>
      </p:sp>
      <p:sp>
        <p:nvSpPr>
          <p:cNvPr id="60" name="Line 149"/>
          <p:cNvSpPr>
            <a:spLocks noChangeShapeType="1"/>
          </p:cNvSpPr>
          <p:nvPr/>
        </p:nvSpPr>
        <p:spPr bwMode="auto">
          <a:xfrm flipV="1">
            <a:off x="4941279" y="2298433"/>
            <a:ext cx="0" cy="647700"/>
          </a:xfrm>
          <a:prstGeom prst="line">
            <a:avLst/>
          </a:prstGeom>
          <a:noFill/>
          <a:ln w="38100">
            <a:solidFill>
              <a:schemeClr val="tx2">
                <a:lumMod val="60000"/>
                <a:lumOff val="40000"/>
              </a:schemeClr>
            </a:solidFill>
            <a:round/>
            <a:headEnd type="arrow" w="sm" len="sm"/>
            <a:tailEnd type="none" w="sm" len="lg"/>
          </a:ln>
        </p:spPr>
        <p:txBody>
          <a:bodyPr wrap="none" anchor="ctr"/>
          <a:lstStyle/>
          <a:p>
            <a:endParaRPr lang="ko-KR" altLang="en-US"/>
          </a:p>
        </p:txBody>
      </p:sp>
      <p:sp>
        <p:nvSpPr>
          <p:cNvPr id="61" name="Line 167"/>
          <p:cNvSpPr>
            <a:spLocks noChangeShapeType="1"/>
          </p:cNvSpPr>
          <p:nvPr/>
        </p:nvSpPr>
        <p:spPr bwMode="auto">
          <a:xfrm flipV="1">
            <a:off x="3736367" y="2265108"/>
            <a:ext cx="1008063" cy="649287"/>
          </a:xfrm>
          <a:prstGeom prst="line">
            <a:avLst/>
          </a:prstGeom>
          <a:noFill/>
          <a:ln w="38100">
            <a:solidFill>
              <a:schemeClr val="tx2">
                <a:lumMod val="60000"/>
                <a:lumOff val="40000"/>
              </a:schemeClr>
            </a:solidFill>
            <a:round/>
            <a:headEnd type="arrow" w="sm" len="sm"/>
            <a:tailEnd type="none" w="sm" len="lg"/>
          </a:ln>
        </p:spPr>
        <p:txBody>
          <a:bodyPr wrap="none" anchor="ctr"/>
          <a:lstStyle/>
          <a:p>
            <a:endParaRPr lang="ko-KR" altLang="en-US"/>
          </a:p>
        </p:txBody>
      </p:sp>
      <p:sp>
        <p:nvSpPr>
          <p:cNvPr id="62" name="Line 168"/>
          <p:cNvSpPr>
            <a:spLocks noChangeShapeType="1"/>
          </p:cNvSpPr>
          <p:nvPr/>
        </p:nvSpPr>
        <p:spPr bwMode="auto">
          <a:xfrm flipH="1" flipV="1">
            <a:off x="5176230" y="2265108"/>
            <a:ext cx="1008062" cy="649287"/>
          </a:xfrm>
          <a:prstGeom prst="line">
            <a:avLst/>
          </a:prstGeom>
          <a:noFill/>
          <a:ln w="38100">
            <a:solidFill>
              <a:schemeClr val="tx2">
                <a:lumMod val="60000"/>
                <a:lumOff val="40000"/>
              </a:schemeClr>
            </a:solidFill>
            <a:round/>
            <a:headEnd type="arrow" w="sm" len="sm"/>
            <a:tailEnd type="none" w="sm" len="lg"/>
          </a:ln>
        </p:spPr>
        <p:txBody>
          <a:bodyPr wrap="none" anchor="ctr"/>
          <a:lstStyle/>
          <a:p>
            <a:endParaRPr lang="ko-KR" altLang="en-US"/>
          </a:p>
        </p:txBody>
      </p:sp>
      <p:grpSp>
        <p:nvGrpSpPr>
          <p:cNvPr id="64" name="그룹 63"/>
          <p:cNvGrpSpPr/>
          <p:nvPr/>
        </p:nvGrpSpPr>
        <p:grpSpPr>
          <a:xfrm>
            <a:off x="636326" y="2153468"/>
            <a:ext cx="2265909" cy="774554"/>
            <a:chOff x="449262" y="990600"/>
            <a:chExt cx="2265909" cy="774554"/>
          </a:xfrm>
        </p:grpSpPr>
        <p:sp>
          <p:nvSpPr>
            <p:cNvPr id="65" name="모서리가 둥근 직사각형 64"/>
            <p:cNvSpPr/>
            <p:nvPr/>
          </p:nvSpPr>
          <p:spPr>
            <a:xfrm>
              <a:off x="449262" y="990600"/>
              <a:ext cx="2265909" cy="774554"/>
            </a:xfrm>
            <a:prstGeom prst="roundRect">
              <a:avLst>
                <a:gd name="adj" fmla="val 50000"/>
              </a:avLst>
            </a:prstGeom>
            <a:gradFill flip="none" rotWithShape="1">
              <a:gsLst>
                <a:gs pos="0">
                  <a:schemeClr val="accent1">
                    <a:lumMod val="60000"/>
                    <a:lumOff val="40000"/>
                  </a:schemeClr>
                </a:gs>
                <a:gs pos="50000">
                  <a:schemeClr val="accent1">
                    <a:lumMod val="40000"/>
                    <a:lumOff val="60000"/>
                  </a:schemeClr>
                </a:gs>
                <a:gs pos="100000">
                  <a:schemeClr val="tx2">
                    <a:lumMod val="60000"/>
                    <a:lumOff val="40000"/>
                  </a:schemeClr>
                </a:gs>
              </a:gsLst>
              <a:lin ang="5400000" scaled="1"/>
              <a:tileRect/>
            </a:gra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sp>
          <p:nvSpPr>
            <p:cNvPr id="66" name="TextBox 65"/>
            <p:cNvSpPr txBox="1"/>
            <p:nvPr/>
          </p:nvSpPr>
          <p:spPr>
            <a:xfrm>
              <a:off x="784562" y="1024216"/>
              <a:ext cx="1595309" cy="646331"/>
            </a:xfrm>
            <a:prstGeom prst="rect">
              <a:avLst/>
            </a:prstGeom>
            <a:noFill/>
          </p:spPr>
          <p:txBody>
            <a:bodyPr wrap="none" rtlCol="0">
              <a:spAutoFit/>
            </a:bodyPr>
            <a:lstStyle/>
            <a:p>
              <a:pPr lvl="0" fontAlgn="auto" latinLnBrk="0">
                <a:spcBef>
                  <a:spcPts val="0"/>
                </a:spcBef>
                <a:spcAft>
                  <a:spcPts val="0"/>
                </a:spcAft>
                <a:defRPr/>
              </a:pPr>
              <a:r>
                <a:rPr kumimoji="0" lang="en-US" altLang="ko-KR" kern="0" dirty="0" smtClean="0">
                  <a:latin typeface="Arial" pitchFamily="34" charset="0"/>
                  <a:ea typeface="맑은 고딕"/>
                  <a:cs typeface="Arial" pitchFamily="34" charset="0"/>
                </a:rPr>
                <a:t>6 Generation</a:t>
              </a:r>
            </a:p>
            <a:p>
              <a:pPr lvl="0" fontAlgn="auto" latinLnBrk="0">
                <a:spcBef>
                  <a:spcPts val="0"/>
                </a:spcBef>
                <a:spcAft>
                  <a:spcPts val="0"/>
                </a:spcAft>
                <a:defRPr/>
              </a:pPr>
              <a:r>
                <a:rPr kumimoji="0" lang="en-US" altLang="ko-KR" kern="0" dirty="0" smtClean="0">
                  <a:latin typeface="Arial" pitchFamily="34" charset="0"/>
                  <a:ea typeface="맑은 고딕"/>
                  <a:cs typeface="Arial" pitchFamily="34" charset="0"/>
                </a:rPr>
                <a:t>Companies</a:t>
              </a:r>
            </a:p>
          </p:txBody>
        </p:sp>
      </p:grpSp>
      <p:grpSp>
        <p:nvGrpSpPr>
          <p:cNvPr id="68" name="그룹 67"/>
          <p:cNvGrpSpPr/>
          <p:nvPr/>
        </p:nvGrpSpPr>
        <p:grpSpPr>
          <a:xfrm>
            <a:off x="636326" y="5914836"/>
            <a:ext cx="2265909" cy="524064"/>
            <a:chOff x="449262" y="961416"/>
            <a:chExt cx="2265909" cy="524064"/>
          </a:xfrm>
        </p:grpSpPr>
        <p:sp>
          <p:nvSpPr>
            <p:cNvPr id="69" name="모서리가 둥근 직사각형 68"/>
            <p:cNvSpPr/>
            <p:nvPr/>
          </p:nvSpPr>
          <p:spPr>
            <a:xfrm>
              <a:off x="449262" y="961416"/>
              <a:ext cx="2265909" cy="524064"/>
            </a:xfrm>
            <a:prstGeom prst="roundRect">
              <a:avLst>
                <a:gd name="adj" fmla="val 50000"/>
              </a:avLst>
            </a:prstGeom>
            <a:gradFill flip="none" rotWithShape="1">
              <a:gsLst>
                <a:gs pos="0">
                  <a:schemeClr val="accent1">
                    <a:lumMod val="60000"/>
                    <a:lumOff val="40000"/>
                  </a:schemeClr>
                </a:gs>
                <a:gs pos="50000">
                  <a:schemeClr val="accent1">
                    <a:lumMod val="40000"/>
                    <a:lumOff val="60000"/>
                  </a:schemeClr>
                </a:gs>
                <a:gs pos="100000">
                  <a:schemeClr val="tx2">
                    <a:lumMod val="60000"/>
                    <a:lumOff val="40000"/>
                  </a:schemeClr>
                </a:gs>
              </a:gsLst>
              <a:lin ang="5400000" scaled="1"/>
              <a:tileRect/>
            </a:gra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sp>
          <p:nvSpPr>
            <p:cNvPr id="70" name="TextBox 69"/>
            <p:cNvSpPr txBox="1"/>
            <p:nvPr/>
          </p:nvSpPr>
          <p:spPr>
            <a:xfrm>
              <a:off x="739674" y="1024216"/>
              <a:ext cx="1685077" cy="369332"/>
            </a:xfrm>
            <a:prstGeom prst="rect">
              <a:avLst/>
            </a:prstGeom>
            <a:noFill/>
          </p:spPr>
          <p:txBody>
            <a:bodyPr wrap="none" rtlCol="0">
              <a:spAutoFit/>
            </a:bodyPr>
            <a:lstStyle/>
            <a:p>
              <a:pPr lvl="0" fontAlgn="auto" latinLnBrk="0">
                <a:spcBef>
                  <a:spcPts val="0"/>
                </a:spcBef>
                <a:spcAft>
                  <a:spcPts val="0"/>
                </a:spcAft>
                <a:defRPr/>
              </a:pPr>
              <a:r>
                <a:rPr kumimoji="0" lang="en-US" altLang="ko-KR" kern="0" dirty="0" smtClean="0">
                  <a:latin typeface="Arial" pitchFamily="34" charset="0"/>
                  <a:ea typeface="맑은 고딕"/>
                  <a:cs typeface="Arial" pitchFamily="34" charset="0"/>
                </a:rPr>
                <a:t>IPPs &amp; others</a:t>
              </a:r>
            </a:p>
          </p:txBody>
        </p:sp>
      </p:grpSp>
      <p:grpSp>
        <p:nvGrpSpPr>
          <p:cNvPr id="71" name="그룹 70"/>
          <p:cNvGrpSpPr/>
          <p:nvPr/>
        </p:nvGrpSpPr>
        <p:grpSpPr>
          <a:xfrm>
            <a:off x="7024707" y="2153468"/>
            <a:ext cx="2265909" cy="774554"/>
            <a:chOff x="449262" y="990600"/>
            <a:chExt cx="2265909" cy="774554"/>
          </a:xfrm>
        </p:grpSpPr>
        <p:sp>
          <p:nvSpPr>
            <p:cNvPr id="72" name="모서리가 둥근 직사각형 71"/>
            <p:cNvSpPr/>
            <p:nvPr/>
          </p:nvSpPr>
          <p:spPr>
            <a:xfrm>
              <a:off x="449262" y="990600"/>
              <a:ext cx="2265909" cy="774554"/>
            </a:xfrm>
            <a:prstGeom prst="roundRect">
              <a:avLst>
                <a:gd name="adj" fmla="val 50000"/>
              </a:avLst>
            </a:prstGeom>
            <a:gradFill flip="none" rotWithShape="1">
              <a:gsLst>
                <a:gs pos="0">
                  <a:schemeClr val="accent3">
                    <a:lumMod val="60000"/>
                    <a:lumOff val="40000"/>
                  </a:schemeClr>
                </a:gs>
                <a:gs pos="50000">
                  <a:schemeClr val="accent3">
                    <a:lumMod val="60000"/>
                    <a:lumOff val="40000"/>
                  </a:schemeClr>
                </a:gs>
                <a:gs pos="100000">
                  <a:srgbClr val="92D050"/>
                </a:gs>
              </a:gsLst>
              <a:lin ang="5400000" scaled="1"/>
              <a:tileRect/>
            </a:gra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sp>
          <p:nvSpPr>
            <p:cNvPr id="73" name="TextBox 72"/>
            <p:cNvSpPr txBox="1"/>
            <p:nvPr/>
          </p:nvSpPr>
          <p:spPr>
            <a:xfrm>
              <a:off x="605027" y="1024216"/>
              <a:ext cx="1954381" cy="646331"/>
            </a:xfrm>
            <a:prstGeom prst="rect">
              <a:avLst/>
            </a:prstGeom>
            <a:noFill/>
          </p:spPr>
          <p:txBody>
            <a:bodyPr wrap="none" rtlCol="0">
              <a:spAutoFit/>
            </a:bodyPr>
            <a:lstStyle/>
            <a:p>
              <a:pPr lvl="0" fontAlgn="auto" latinLnBrk="0">
                <a:spcBef>
                  <a:spcPts val="0"/>
                </a:spcBef>
                <a:spcAft>
                  <a:spcPts val="0"/>
                </a:spcAft>
                <a:defRPr/>
              </a:pPr>
              <a:r>
                <a:rPr kumimoji="0" lang="en-US" altLang="ko-KR" kern="0" dirty="0" smtClean="0">
                  <a:latin typeface="Arial" pitchFamily="34" charset="0"/>
                  <a:ea typeface="맑은 고딕"/>
                  <a:cs typeface="Arial" pitchFamily="34" charset="0"/>
                </a:rPr>
                <a:t>Community </a:t>
              </a:r>
            </a:p>
            <a:p>
              <a:pPr lvl="0" fontAlgn="auto" latinLnBrk="0">
                <a:spcBef>
                  <a:spcPts val="0"/>
                </a:spcBef>
                <a:spcAft>
                  <a:spcPts val="0"/>
                </a:spcAft>
                <a:defRPr/>
              </a:pPr>
              <a:r>
                <a:rPr kumimoji="0" lang="en-US" altLang="ko-KR" kern="0" dirty="0" smtClean="0">
                  <a:latin typeface="Arial" pitchFamily="34" charset="0"/>
                  <a:ea typeface="맑은 고딕"/>
                  <a:cs typeface="Arial" pitchFamily="34" charset="0"/>
                </a:rPr>
                <a:t>Energy Supplier</a:t>
              </a:r>
            </a:p>
          </p:txBody>
        </p:sp>
      </p:grpSp>
      <p:sp>
        <p:nvSpPr>
          <p:cNvPr id="77" name="왼쪽/오른쪽 화살표 76"/>
          <p:cNvSpPr/>
          <p:nvPr/>
        </p:nvSpPr>
        <p:spPr>
          <a:xfrm rot="5400000" flipH="1">
            <a:off x="1473342" y="3131548"/>
            <a:ext cx="591866" cy="437738"/>
          </a:xfrm>
          <a:prstGeom prst="leftRightArrow">
            <a:avLst/>
          </a:prstGeom>
          <a:gradFill flip="none" rotWithShape="1">
            <a:gsLst>
              <a:gs pos="0">
                <a:schemeClr val="accent5">
                  <a:lumMod val="60000"/>
                  <a:lumOff val="40000"/>
                </a:schemeClr>
              </a:gs>
              <a:gs pos="50000">
                <a:schemeClr val="accent5">
                  <a:lumMod val="60000"/>
                  <a:lumOff val="40000"/>
                </a:schemeClr>
              </a:gs>
              <a:gs pos="100000">
                <a:schemeClr val="accent5">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왼쪽/오른쪽 화살표 77"/>
          <p:cNvSpPr/>
          <p:nvPr/>
        </p:nvSpPr>
        <p:spPr>
          <a:xfrm rot="5400000" flipH="1">
            <a:off x="1473342" y="5292014"/>
            <a:ext cx="591866" cy="437738"/>
          </a:xfrm>
          <a:prstGeom prst="leftRightArrow">
            <a:avLst/>
          </a:prstGeom>
          <a:gradFill flip="none" rotWithShape="1">
            <a:gsLst>
              <a:gs pos="0">
                <a:schemeClr val="accent5">
                  <a:lumMod val="60000"/>
                  <a:lumOff val="40000"/>
                </a:schemeClr>
              </a:gs>
              <a:gs pos="50000">
                <a:schemeClr val="accent5">
                  <a:lumMod val="60000"/>
                  <a:lumOff val="40000"/>
                </a:schemeClr>
              </a:gs>
              <a:gs pos="100000">
                <a:schemeClr val="accent5">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9" name="왼쪽/오른쪽 화살표 78"/>
          <p:cNvSpPr/>
          <p:nvPr/>
        </p:nvSpPr>
        <p:spPr>
          <a:xfrm rot="5400000" flipH="1">
            <a:off x="7861723" y="3131548"/>
            <a:ext cx="591866" cy="437738"/>
          </a:xfrm>
          <a:prstGeom prst="leftRightArrow">
            <a:avLst/>
          </a:prstGeom>
          <a:gradFill flip="none" rotWithShape="1">
            <a:gsLst>
              <a:gs pos="0">
                <a:schemeClr val="accent5">
                  <a:lumMod val="60000"/>
                  <a:lumOff val="40000"/>
                </a:schemeClr>
              </a:gs>
              <a:gs pos="50000">
                <a:schemeClr val="accent5">
                  <a:lumMod val="60000"/>
                  <a:lumOff val="40000"/>
                </a:schemeClr>
              </a:gs>
              <a:gs pos="100000">
                <a:schemeClr val="accent5">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0179" name="Picture 3" descr="C:\Program Files\Microsoft Office\MEDIA\CAGCAT10\j0292020.wmf"/>
          <p:cNvPicPr>
            <a:picLocks noChangeAspect="1" noChangeArrowheads="1"/>
          </p:cNvPicPr>
          <p:nvPr/>
        </p:nvPicPr>
        <p:blipFill>
          <a:blip r:embed="rId6" cstate="print"/>
          <a:srcRect/>
          <a:stretch>
            <a:fillRect/>
          </a:stretch>
        </p:blipFill>
        <p:spPr bwMode="auto">
          <a:xfrm flipH="1">
            <a:off x="7637174" y="3659720"/>
            <a:ext cx="1039898" cy="986988"/>
          </a:xfrm>
          <a:prstGeom prst="rect">
            <a:avLst/>
          </a:prstGeom>
          <a:noFill/>
        </p:spPr>
      </p:pic>
      <p:sp>
        <p:nvSpPr>
          <p:cNvPr id="63" name="Text Box 166"/>
          <p:cNvSpPr txBox="1">
            <a:spLocks noChangeArrowheads="1"/>
          </p:cNvSpPr>
          <p:nvPr/>
        </p:nvSpPr>
        <p:spPr bwMode="auto">
          <a:xfrm>
            <a:off x="7487009" y="4408357"/>
            <a:ext cx="1390124" cy="369332"/>
          </a:xfrm>
          <a:prstGeom prst="rect">
            <a:avLst/>
          </a:prstGeom>
          <a:noFill/>
          <a:ln w="9525" algn="ctr">
            <a:noFill/>
            <a:miter lim="800000"/>
            <a:headEnd/>
            <a:tailEnd/>
          </a:ln>
        </p:spPr>
        <p:txBody>
          <a:bodyPr wrap="none">
            <a:spAutoFit/>
          </a:bodyPr>
          <a:lstStyle/>
          <a:p>
            <a:r>
              <a:rPr lang="en-US" altLang="ko-KR" dirty="0" smtClean="0">
                <a:latin typeface="Arial" pitchFamily="34" charset="0"/>
                <a:ea typeface="HY견고딕" pitchFamily="18" charset="-127"/>
                <a:cs typeface="Arial" pitchFamily="34" charset="0"/>
              </a:rPr>
              <a:t>Customers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직사각형 33"/>
          <p:cNvSpPr/>
          <p:nvPr/>
        </p:nvSpPr>
        <p:spPr>
          <a:xfrm>
            <a:off x="3612512" y="990600"/>
            <a:ext cx="2675108" cy="5448300"/>
          </a:xfrm>
          <a:prstGeom prst="rect">
            <a:avLst/>
          </a:prstGeom>
          <a:gradFill flip="none" rotWithShape="1">
            <a:gsLst>
              <a:gs pos="0">
                <a:schemeClr val="bg1">
                  <a:alpha val="60000"/>
                </a:schemeClr>
              </a:gs>
              <a:gs pos="50000">
                <a:schemeClr val="bg1"/>
              </a:gs>
              <a:gs pos="100000">
                <a:schemeClr val="accent1">
                  <a:lumMod val="20000"/>
                  <a:lumOff val="80000"/>
                </a:schemeClr>
              </a:gs>
            </a:gsLst>
            <a:lin ang="2700000" scaled="1"/>
            <a:tileRect/>
          </a:gradFill>
          <a:ln w="25400" cap="flat" cmpd="sng" algn="ctr">
            <a:gradFill flip="none" rotWithShape="1">
              <a:gsLst>
                <a:gs pos="0">
                  <a:schemeClr val="tx2">
                    <a:lumMod val="50000"/>
                  </a:schemeClr>
                </a:gs>
                <a:gs pos="50000">
                  <a:schemeClr val="accent1">
                    <a:lumMod val="75000"/>
                  </a:schemeClr>
                </a:gs>
                <a:gs pos="100000">
                  <a:schemeClr val="tx2">
                    <a:lumMod val="40000"/>
                    <a:lumOff val="60000"/>
                  </a:schemeClr>
                </a:gs>
              </a:gsLst>
              <a:lin ang="5400000" scaled="1"/>
              <a:tileRect/>
            </a:gradFill>
            <a:prstDash val="solid"/>
          </a:ln>
          <a:effectLst>
            <a:glow rad="63500">
              <a:schemeClr val="accent1">
                <a:satMod val="175000"/>
                <a:alpha val="40000"/>
              </a:schemeClr>
            </a:glow>
          </a:effectLst>
        </p:spPr>
        <p:txBody>
          <a:bodyPr anchor="ctr"/>
          <a:lstStyle/>
          <a:p>
            <a:pPr fontAlgn="auto" latinLnBrk="0">
              <a:spcBef>
                <a:spcPts val="0"/>
              </a:spcBef>
              <a:spcAft>
                <a:spcPts val="0"/>
              </a:spcAft>
              <a:defRPr/>
            </a:pPr>
            <a:endParaRPr kumimoji="0" lang="ko-KR" altLang="en-US" b="0" kern="0">
              <a:solidFill>
                <a:sysClr val="windowText" lastClr="000000"/>
              </a:solidFill>
              <a:latin typeface="Arial" pitchFamily="34" charset="0"/>
              <a:ea typeface="맑은 고딕"/>
              <a:cs typeface="Arial" pitchFamily="34" charset="0"/>
            </a:endParaRPr>
          </a:p>
        </p:txBody>
      </p:sp>
      <p:sp>
        <p:nvSpPr>
          <p:cNvPr id="36" name="직사각형 35"/>
          <p:cNvSpPr/>
          <p:nvPr/>
        </p:nvSpPr>
        <p:spPr>
          <a:xfrm>
            <a:off x="6475996" y="990600"/>
            <a:ext cx="2675108" cy="5448300"/>
          </a:xfrm>
          <a:prstGeom prst="rect">
            <a:avLst/>
          </a:prstGeom>
          <a:gradFill flip="none" rotWithShape="1">
            <a:gsLst>
              <a:gs pos="0">
                <a:schemeClr val="bg1">
                  <a:alpha val="60000"/>
                </a:schemeClr>
              </a:gs>
              <a:gs pos="50000">
                <a:schemeClr val="bg1"/>
              </a:gs>
              <a:gs pos="100000">
                <a:schemeClr val="accent1">
                  <a:lumMod val="20000"/>
                  <a:lumOff val="80000"/>
                </a:schemeClr>
              </a:gs>
            </a:gsLst>
            <a:lin ang="2700000" scaled="1"/>
            <a:tileRect/>
          </a:gradFill>
          <a:ln w="25400" cap="flat" cmpd="sng" algn="ctr">
            <a:gradFill flip="none" rotWithShape="1">
              <a:gsLst>
                <a:gs pos="0">
                  <a:schemeClr val="tx2">
                    <a:lumMod val="50000"/>
                  </a:schemeClr>
                </a:gs>
                <a:gs pos="50000">
                  <a:schemeClr val="accent1">
                    <a:lumMod val="75000"/>
                  </a:schemeClr>
                </a:gs>
                <a:gs pos="100000">
                  <a:schemeClr val="tx2">
                    <a:lumMod val="40000"/>
                    <a:lumOff val="60000"/>
                  </a:schemeClr>
                </a:gs>
              </a:gsLst>
              <a:lin ang="5400000" scaled="1"/>
              <a:tileRect/>
            </a:gradFill>
            <a:prstDash val="solid"/>
          </a:ln>
          <a:effectLst>
            <a:glow rad="63500">
              <a:schemeClr val="accent1">
                <a:satMod val="175000"/>
                <a:alpha val="40000"/>
              </a:schemeClr>
            </a:glow>
          </a:effectLst>
        </p:spPr>
        <p:txBody>
          <a:bodyPr anchor="ctr"/>
          <a:lstStyle/>
          <a:p>
            <a:pPr fontAlgn="auto" latinLnBrk="0">
              <a:spcBef>
                <a:spcPts val="0"/>
              </a:spcBef>
              <a:spcAft>
                <a:spcPts val="0"/>
              </a:spcAft>
              <a:defRPr/>
            </a:pPr>
            <a:endParaRPr kumimoji="0" lang="ko-KR" altLang="en-US" b="0" kern="0">
              <a:solidFill>
                <a:sysClr val="windowText" lastClr="000000"/>
              </a:solidFill>
              <a:latin typeface="Arial" pitchFamily="34" charset="0"/>
              <a:ea typeface="맑은 고딕"/>
              <a:cs typeface="Arial" pitchFamily="34" charset="0"/>
            </a:endParaRPr>
          </a:p>
        </p:txBody>
      </p:sp>
      <p:sp>
        <p:nvSpPr>
          <p:cNvPr id="33" name="직사각형 32"/>
          <p:cNvSpPr/>
          <p:nvPr/>
        </p:nvSpPr>
        <p:spPr>
          <a:xfrm>
            <a:off x="749028" y="990601"/>
            <a:ext cx="2675108" cy="5448300"/>
          </a:xfrm>
          <a:prstGeom prst="rect">
            <a:avLst/>
          </a:prstGeom>
          <a:gradFill flip="none" rotWithShape="1">
            <a:gsLst>
              <a:gs pos="0">
                <a:schemeClr val="bg1">
                  <a:alpha val="60000"/>
                </a:schemeClr>
              </a:gs>
              <a:gs pos="50000">
                <a:schemeClr val="bg1"/>
              </a:gs>
              <a:gs pos="100000">
                <a:schemeClr val="accent1">
                  <a:lumMod val="20000"/>
                  <a:lumOff val="80000"/>
                </a:schemeClr>
              </a:gs>
            </a:gsLst>
            <a:lin ang="2700000" scaled="1"/>
            <a:tileRect/>
          </a:gradFill>
          <a:ln w="25400" cap="flat" cmpd="sng" algn="ctr">
            <a:gradFill flip="none" rotWithShape="1">
              <a:gsLst>
                <a:gs pos="0">
                  <a:schemeClr val="tx2">
                    <a:lumMod val="50000"/>
                  </a:schemeClr>
                </a:gs>
                <a:gs pos="50000">
                  <a:schemeClr val="accent1">
                    <a:lumMod val="75000"/>
                  </a:schemeClr>
                </a:gs>
                <a:gs pos="100000">
                  <a:schemeClr val="tx2">
                    <a:lumMod val="40000"/>
                    <a:lumOff val="60000"/>
                  </a:schemeClr>
                </a:gs>
              </a:gsLst>
              <a:lin ang="5400000" scaled="1"/>
              <a:tileRect/>
            </a:gradFill>
            <a:prstDash val="solid"/>
          </a:ln>
          <a:effectLst>
            <a:glow rad="63500">
              <a:schemeClr val="accent1">
                <a:satMod val="175000"/>
                <a:alpha val="40000"/>
              </a:schemeClr>
            </a:glow>
          </a:effectLst>
        </p:spPr>
        <p:txBody>
          <a:bodyPr anchor="ctr"/>
          <a:lstStyle/>
          <a:p>
            <a:pPr fontAlgn="auto" latinLnBrk="0">
              <a:spcBef>
                <a:spcPts val="0"/>
              </a:spcBef>
              <a:spcAft>
                <a:spcPts val="0"/>
              </a:spcAft>
              <a:defRPr/>
            </a:pPr>
            <a:endParaRPr kumimoji="0" lang="ko-KR" altLang="en-US" b="0" kern="0">
              <a:solidFill>
                <a:sysClr val="windowText" lastClr="000000"/>
              </a:solidFill>
              <a:latin typeface="Arial" pitchFamily="34" charset="0"/>
              <a:ea typeface="맑은 고딕"/>
              <a:cs typeface="Arial" pitchFamily="34" charset="0"/>
            </a:endParaRPr>
          </a:p>
        </p:txBody>
      </p:sp>
      <p:sp>
        <p:nvSpPr>
          <p:cNvPr id="15364" name="Text Box 141"/>
          <p:cNvSpPr txBox="1">
            <a:spLocks noChangeArrowheads="1"/>
          </p:cNvSpPr>
          <p:nvPr/>
        </p:nvSpPr>
        <p:spPr bwMode="auto">
          <a:xfrm>
            <a:off x="1241237" y="1000135"/>
            <a:ext cx="1690688" cy="796925"/>
          </a:xfrm>
          <a:prstGeom prst="rect">
            <a:avLst/>
          </a:prstGeom>
          <a:noFill/>
          <a:ln w="12700">
            <a:noFill/>
            <a:miter lim="800000"/>
            <a:headEnd type="none" w="sm" len="sm"/>
            <a:tailEnd type="none" w="sm" len="sm"/>
          </a:ln>
        </p:spPr>
        <p:txBody>
          <a:bodyPr lIns="60315" tIns="60315" rIns="60315" bIns="60315" anchor="ctr"/>
          <a:lstStyle/>
          <a:p>
            <a:pPr>
              <a:spcBef>
                <a:spcPct val="50000"/>
              </a:spcBef>
            </a:pPr>
            <a:r>
              <a:rPr lang="en-US" altLang="ko-KR" sz="3000" dirty="0" smtClean="0"/>
              <a:t>92%</a:t>
            </a:r>
            <a:endParaRPr lang="en-US" altLang="ko-KR" sz="3000" dirty="0"/>
          </a:p>
        </p:txBody>
      </p:sp>
      <p:sp>
        <p:nvSpPr>
          <p:cNvPr id="15365" name="Text Box 142"/>
          <p:cNvSpPr txBox="1">
            <a:spLocks noChangeArrowheads="1"/>
          </p:cNvSpPr>
          <p:nvPr/>
        </p:nvSpPr>
        <p:spPr bwMode="auto">
          <a:xfrm>
            <a:off x="4105515" y="1000135"/>
            <a:ext cx="1689100" cy="796925"/>
          </a:xfrm>
          <a:prstGeom prst="rect">
            <a:avLst/>
          </a:prstGeom>
          <a:noFill/>
          <a:ln w="12700">
            <a:noFill/>
            <a:miter lim="800000"/>
            <a:headEnd type="none" w="sm" len="sm"/>
            <a:tailEnd type="none" w="sm" len="sm"/>
          </a:ln>
        </p:spPr>
        <p:txBody>
          <a:bodyPr lIns="60315" tIns="60315" rIns="60315" bIns="60315" anchor="ctr"/>
          <a:lstStyle/>
          <a:p>
            <a:pPr>
              <a:spcBef>
                <a:spcPct val="50000"/>
              </a:spcBef>
            </a:pPr>
            <a:r>
              <a:rPr lang="en-US" altLang="ko-KR" sz="3000" dirty="0"/>
              <a:t>100%</a:t>
            </a:r>
          </a:p>
        </p:txBody>
      </p:sp>
      <p:sp>
        <p:nvSpPr>
          <p:cNvPr id="15366" name="Text Box 143"/>
          <p:cNvSpPr txBox="1">
            <a:spLocks noChangeArrowheads="1"/>
          </p:cNvSpPr>
          <p:nvPr/>
        </p:nvSpPr>
        <p:spPr bwMode="auto">
          <a:xfrm>
            <a:off x="6968999" y="1000135"/>
            <a:ext cx="1689100" cy="796925"/>
          </a:xfrm>
          <a:prstGeom prst="rect">
            <a:avLst/>
          </a:prstGeom>
          <a:noFill/>
          <a:ln w="12700">
            <a:noFill/>
            <a:miter lim="800000"/>
            <a:headEnd type="none" w="sm" len="sm"/>
            <a:tailEnd type="none" w="sm" len="sm"/>
          </a:ln>
        </p:spPr>
        <p:txBody>
          <a:bodyPr lIns="60315" tIns="60315" rIns="60315" bIns="60315" anchor="ctr"/>
          <a:lstStyle/>
          <a:p>
            <a:pPr>
              <a:spcBef>
                <a:spcPct val="50000"/>
              </a:spcBef>
            </a:pPr>
            <a:r>
              <a:rPr lang="en-US" altLang="ko-KR" sz="3000" dirty="0"/>
              <a:t>100%</a:t>
            </a:r>
          </a:p>
        </p:txBody>
      </p:sp>
      <p:pic>
        <p:nvPicPr>
          <p:cNvPr id="15367" name="Picture 144" descr="Night Powerplant s"/>
          <p:cNvPicPr preferRelativeResize="0">
            <a:picLocks noChangeArrowheads="1"/>
          </p:cNvPicPr>
          <p:nvPr/>
        </p:nvPicPr>
        <p:blipFill>
          <a:blip r:embed="rId3" cstate="print"/>
          <a:srcRect/>
          <a:stretch>
            <a:fillRect/>
          </a:stretch>
        </p:blipFill>
        <p:spPr bwMode="auto">
          <a:xfrm>
            <a:off x="957420" y="1682752"/>
            <a:ext cx="2258333" cy="1439862"/>
          </a:xfrm>
          <a:prstGeom prst="rect">
            <a:avLst/>
          </a:prstGeom>
          <a:noFill/>
          <a:ln w="12700">
            <a:solidFill>
              <a:schemeClr val="tx1"/>
            </a:solidFill>
            <a:miter lim="800000"/>
            <a:headEnd/>
            <a:tailEnd/>
          </a:ln>
        </p:spPr>
      </p:pic>
      <p:pic>
        <p:nvPicPr>
          <p:cNvPr id="15368" name="Picture 145"/>
          <p:cNvPicPr preferRelativeResize="0">
            <a:picLocks noChangeArrowheads="1"/>
          </p:cNvPicPr>
          <p:nvPr/>
        </p:nvPicPr>
        <p:blipFill>
          <a:blip r:embed="rId4" cstate="print"/>
          <a:srcRect b="16537"/>
          <a:stretch>
            <a:fillRect/>
          </a:stretch>
        </p:blipFill>
        <p:spPr bwMode="auto">
          <a:xfrm>
            <a:off x="6684949" y="1682752"/>
            <a:ext cx="2257200" cy="1439862"/>
          </a:xfrm>
          <a:prstGeom prst="rect">
            <a:avLst/>
          </a:prstGeom>
          <a:noFill/>
          <a:ln w="12700">
            <a:solidFill>
              <a:schemeClr val="tx1"/>
            </a:solidFill>
            <a:miter lim="800000"/>
            <a:headEnd/>
            <a:tailEnd/>
          </a:ln>
        </p:spPr>
      </p:pic>
      <p:pic>
        <p:nvPicPr>
          <p:cNvPr id="15369" name="Picture 146"/>
          <p:cNvPicPr preferRelativeResize="0">
            <a:picLocks noChangeArrowheads="1"/>
          </p:cNvPicPr>
          <p:nvPr/>
        </p:nvPicPr>
        <p:blipFill>
          <a:blip r:embed="rId5" cstate="print"/>
          <a:srcRect t="4036" b="51974"/>
          <a:stretch>
            <a:fillRect/>
          </a:stretch>
        </p:blipFill>
        <p:spPr bwMode="auto">
          <a:xfrm>
            <a:off x="3821465" y="1682758"/>
            <a:ext cx="2257200" cy="1439863"/>
          </a:xfrm>
          <a:prstGeom prst="rect">
            <a:avLst/>
          </a:prstGeom>
          <a:noFill/>
          <a:ln w="12700">
            <a:solidFill>
              <a:schemeClr val="tx1"/>
            </a:solidFill>
            <a:miter lim="800000"/>
            <a:headEnd/>
            <a:tailEnd/>
          </a:ln>
        </p:spPr>
      </p:pic>
      <p:sp>
        <p:nvSpPr>
          <p:cNvPr id="15370" name="Rectangle 147"/>
          <p:cNvSpPr>
            <a:spLocks noChangeArrowheads="1"/>
          </p:cNvSpPr>
          <p:nvPr/>
        </p:nvSpPr>
        <p:spPr bwMode="blackWhite">
          <a:xfrm>
            <a:off x="957981" y="3219044"/>
            <a:ext cx="2257200" cy="53975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700" dirty="0">
                <a:solidFill>
                  <a:schemeClr val="lt1"/>
                </a:solidFill>
                <a:latin typeface="Arial" pitchFamily="34" charset="0"/>
                <a:ea typeface="+mn-ea"/>
                <a:cs typeface="Arial" pitchFamily="34" charset="0"/>
              </a:rPr>
              <a:t>Generation</a:t>
            </a:r>
          </a:p>
        </p:txBody>
      </p:sp>
      <p:sp>
        <p:nvSpPr>
          <p:cNvPr id="15371" name="Rectangle 148"/>
          <p:cNvSpPr>
            <a:spLocks noChangeArrowheads="1"/>
          </p:cNvSpPr>
          <p:nvPr/>
        </p:nvSpPr>
        <p:spPr bwMode="blackWhite">
          <a:xfrm>
            <a:off x="3821465" y="3219044"/>
            <a:ext cx="2257200" cy="53975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n-US" altLang="ko-KR" sz="1700">
                <a:solidFill>
                  <a:schemeClr val="lt1"/>
                </a:solidFill>
                <a:latin typeface="Arial" pitchFamily="34" charset="0"/>
                <a:ea typeface="+mn-ea"/>
                <a:cs typeface="Arial" pitchFamily="34" charset="0"/>
              </a:rPr>
              <a:t>Transmission</a:t>
            </a:r>
          </a:p>
        </p:txBody>
      </p:sp>
      <p:sp>
        <p:nvSpPr>
          <p:cNvPr id="15372" name="Rectangle 149"/>
          <p:cNvSpPr>
            <a:spLocks noChangeArrowheads="1"/>
          </p:cNvSpPr>
          <p:nvPr/>
        </p:nvSpPr>
        <p:spPr bwMode="blackWhite">
          <a:xfrm>
            <a:off x="6684949" y="3219044"/>
            <a:ext cx="2257200" cy="53975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700">
                <a:solidFill>
                  <a:schemeClr val="lt1"/>
                </a:solidFill>
                <a:latin typeface="Arial" pitchFamily="34" charset="0"/>
                <a:ea typeface="+mn-ea"/>
                <a:cs typeface="Arial" pitchFamily="34" charset="0"/>
              </a:rPr>
              <a:t>Distribution &amp; Retail</a:t>
            </a:r>
          </a:p>
        </p:txBody>
      </p:sp>
      <p:sp>
        <p:nvSpPr>
          <p:cNvPr id="15373" name="Rectangle 151"/>
          <p:cNvSpPr>
            <a:spLocks noChangeArrowheads="1"/>
          </p:cNvSpPr>
          <p:nvPr/>
        </p:nvSpPr>
        <p:spPr bwMode="auto">
          <a:xfrm>
            <a:off x="957981" y="3845534"/>
            <a:ext cx="2257200" cy="2428806"/>
          </a:xfrm>
          <a:prstGeom prst="rect">
            <a:avLst/>
          </a:prstGeom>
          <a:solidFill>
            <a:schemeClr val="bg1">
              <a:lumMod val="85000"/>
              <a:alpha val="50195"/>
            </a:schemeClr>
          </a:solidFill>
          <a:ln w="19050">
            <a:solidFill>
              <a:schemeClr val="tx1">
                <a:lumMod val="50000"/>
                <a:lumOff val="50000"/>
              </a:schemeClr>
            </a:solidFill>
            <a:miter lim="800000"/>
            <a:headEnd/>
            <a:tailEnd/>
          </a:ln>
        </p:spPr>
        <p:txBody>
          <a:bodyPr anchor="ctr"/>
          <a:lstStyle/>
          <a:p>
            <a:endParaRPr kumimoji="0" lang="en-US" altLang="zh-CN" sz="2400">
              <a:solidFill>
                <a:schemeClr val="bg1"/>
              </a:solidFill>
              <a:latin typeface="Arial" pitchFamily="34" charset="0"/>
              <a:ea typeface="SimSun" pitchFamily="2" charset="-122"/>
              <a:cs typeface="Arial" pitchFamily="34" charset="0"/>
            </a:endParaRPr>
          </a:p>
        </p:txBody>
      </p:sp>
      <p:sp>
        <p:nvSpPr>
          <p:cNvPr id="15374" name="Text Box 152"/>
          <p:cNvSpPr txBox="1">
            <a:spLocks noChangeArrowheads="1"/>
          </p:cNvSpPr>
          <p:nvPr/>
        </p:nvSpPr>
        <p:spPr bwMode="auto">
          <a:xfrm>
            <a:off x="1143005" y="4267200"/>
            <a:ext cx="1860550" cy="1176338"/>
          </a:xfrm>
          <a:prstGeom prst="rect">
            <a:avLst/>
          </a:prstGeom>
          <a:noFill/>
          <a:ln w="9525">
            <a:noFill/>
            <a:miter lim="800000"/>
            <a:headEnd/>
            <a:tailEnd/>
          </a:ln>
        </p:spPr>
        <p:txBody>
          <a:bodyPr/>
          <a:lstStyle/>
          <a:p>
            <a:pPr algn="l">
              <a:spcBef>
                <a:spcPct val="50000"/>
              </a:spcBef>
            </a:pPr>
            <a:endParaRPr kumimoji="0" lang="en-US" altLang="ko-KR" sz="1400">
              <a:solidFill>
                <a:srgbClr val="FFFFFF"/>
              </a:solidFill>
              <a:latin typeface="Arial" pitchFamily="34" charset="0"/>
              <a:ea typeface="SimSun" pitchFamily="2" charset="-122"/>
              <a:cs typeface="Arial" pitchFamily="34" charset="0"/>
            </a:endParaRPr>
          </a:p>
        </p:txBody>
      </p:sp>
      <p:sp>
        <p:nvSpPr>
          <p:cNvPr id="15375" name="Rectangle 153"/>
          <p:cNvSpPr>
            <a:spLocks noChangeArrowheads="1"/>
          </p:cNvSpPr>
          <p:nvPr/>
        </p:nvSpPr>
        <p:spPr bwMode="auto">
          <a:xfrm>
            <a:off x="3821465" y="3845534"/>
            <a:ext cx="2257200" cy="2428806"/>
          </a:xfrm>
          <a:prstGeom prst="rect">
            <a:avLst/>
          </a:prstGeom>
          <a:solidFill>
            <a:schemeClr val="bg1">
              <a:lumMod val="85000"/>
              <a:alpha val="50195"/>
            </a:schemeClr>
          </a:solidFill>
          <a:ln w="19050">
            <a:solidFill>
              <a:schemeClr val="tx1">
                <a:lumMod val="50000"/>
                <a:lumOff val="50000"/>
              </a:schemeClr>
            </a:solidFill>
            <a:miter lim="800000"/>
            <a:headEnd/>
            <a:tailEnd/>
          </a:ln>
        </p:spPr>
        <p:txBody>
          <a:bodyPr anchor="ctr"/>
          <a:lstStyle/>
          <a:p>
            <a:endParaRPr kumimoji="0" lang="en-US" altLang="zh-CN" sz="2400">
              <a:solidFill>
                <a:schemeClr val="bg1"/>
              </a:solidFill>
              <a:latin typeface="Arial" pitchFamily="34" charset="0"/>
              <a:ea typeface="SimSun" pitchFamily="2" charset="-122"/>
              <a:cs typeface="Arial" pitchFamily="34" charset="0"/>
            </a:endParaRPr>
          </a:p>
        </p:txBody>
      </p:sp>
      <p:sp>
        <p:nvSpPr>
          <p:cNvPr id="15376" name="Text Box 154"/>
          <p:cNvSpPr txBox="1">
            <a:spLocks noChangeArrowheads="1"/>
          </p:cNvSpPr>
          <p:nvPr/>
        </p:nvSpPr>
        <p:spPr bwMode="auto">
          <a:xfrm>
            <a:off x="3983038" y="4389438"/>
            <a:ext cx="1898650" cy="730250"/>
          </a:xfrm>
          <a:prstGeom prst="rect">
            <a:avLst/>
          </a:prstGeom>
          <a:noFill/>
          <a:ln w="9525">
            <a:noFill/>
            <a:miter lim="800000"/>
            <a:headEnd/>
            <a:tailEnd/>
          </a:ln>
        </p:spPr>
        <p:txBody>
          <a:bodyPr/>
          <a:lstStyle/>
          <a:p>
            <a:pPr algn="l">
              <a:spcBef>
                <a:spcPct val="50000"/>
              </a:spcBef>
            </a:pPr>
            <a:endParaRPr kumimoji="0" lang="en-US" altLang="ko-KR" sz="1400">
              <a:solidFill>
                <a:srgbClr val="FFFFFF"/>
              </a:solidFill>
              <a:latin typeface="Arial" pitchFamily="34" charset="0"/>
              <a:ea typeface="SimSun" pitchFamily="2" charset="-122"/>
              <a:cs typeface="Arial" pitchFamily="34" charset="0"/>
            </a:endParaRPr>
          </a:p>
        </p:txBody>
      </p:sp>
      <p:sp>
        <p:nvSpPr>
          <p:cNvPr id="15377" name="Rectangle 155"/>
          <p:cNvSpPr>
            <a:spLocks noChangeArrowheads="1"/>
          </p:cNvSpPr>
          <p:nvPr/>
        </p:nvSpPr>
        <p:spPr bwMode="auto">
          <a:xfrm>
            <a:off x="6684949" y="3845534"/>
            <a:ext cx="2257200" cy="2430592"/>
          </a:xfrm>
          <a:prstGeom prst="rect">
            <a:avLst/>
          </a:prstGeom>
          <a:solidFill>
            <a:schemeClr val="bg1">
              <a:lumMod val="85000"/>
              <a:alpha val="50195"/>
            </a:schemeClr>
          </a:solidFill>
          <a:ln w="19050">
            <a:solidFill>
              <a:schemeClr val="tx1">
                <a:lumMod val="50000"/>
                <a:lumOff val="50000"/>
              </a:schemeClr>
            </a:solidFill>
            <a:miter lim="800000"/>
            <a:headEnd/>
            <a:tailEnd/>
          </a:ln>
        </p:spPr>
        <p:txBody>
          <a:bodyPr anchor="ctr"/>
          <a:lstStyle/>
          <a:p>
            <a:endParaRPr kumimoji="0" lang="en-US" altLang="zh-CN" sz="2400">
              <a:solidFill>
                <a:schemeClr val="bg1"/>
              </a:solidFill>
              <a:latin typeface="Arial" pitchFamily="34" charset="0"/>
              <a:ea typeface="SimSun" pitchFamily="2" charset="-122"/>
              <a:cs typeface="Arial" pitchFamily="34" charset="0"/>
            </a:endParaRPr>
          </a:p>
        </p:txBody>
      </p:sp>
      <p:sp>
        <p:nvSpPr>
          <p:cNvPr id="15378" name="Text Box 156"/>
          <p:cNvSpPr txBox="1">
            <a:spLocks noChangeArrowheads="1"/>
          </p:cNvSpPr>
          <p:nvPr/>
        </p:nvSpPr>
        <p:spPr bwMode="auto">
          <a:xfrm>
            <a:off x="6742318" y="3836999"/>
            <a:ext cx="2644775" cy="1728787"/>
          </a:xfrm>
          <a:prstGeom prst="rect">
            <a:avLst/>
          </a:prstGeom>
          <a:noFill/>
          <a:ln w="9525">
            <a:noFill/>
            <a:miter lim="800000"/>
            <a:headEnd/>
            <a:tailEnd/>
          </a:ln>
        </p:spPr>
        <p:txBody>
          <a:bodyPr/>
          <a:lstStyle/>
          <a:p>
            <a:pPr algn="l"/>
            <a:r>
              <a:rPr kumimoji="0" lang="en-US" altLang="ko-KR" sz="1600" dirty="0"/>
              <a:t>Line Length :</a:t>
            </a:r>
          </a:p>
          <a:p>
            <a:pPr algn="l">
              <a:lnSpc>
                <a:spcPct val="130000"/>
              </a:lnSpc>
            </a:pPr>
            <a:r>
              <a:rPr kumimoji="0" lang="en-US" altLang="ko-KR" sz="1600" dirty="0" smtClean="0"/>
              <a:t>428,259 </a:t>
            </a:r>
            <a:r>
              <a:rPr kumimoji="0" lang="en-US" altLang="ko-KR" sz="1600" dirty="0"/>
              <a:t>c-km</a:t>
            </a:r>
          </a:p>
          <a:p>
            <a:pPr algn="l">
              <a:lnSpc>
                <a:spcPct val="120000"/>
              </a:lnSpc>
              <a:spcBef>
                <a:spcPct val="50000"/>
              </a:spcBef>
              <a:buFont typeface="Wingdings" pitchFamily="2" charset="2"/>
              <a:buNone/>
            </a:pPr>
            <a:r>
              <a:rPr kumimoji="0" lang="en-US" altLang="ko-KR" sz="1600" dirty="0">
                <a:cs typeface="Arial" charset="0"/>
              </a:rPr>
              <a:t>Transformers : </a:t>
            </a:r>
          </a:p>
          <a:p>
            <a:pPr algn="l">
              <a:lnSpc>
                <a:spcPct val="70000"/>
              </a:lnSpc>
              <a:spcBef>
                <a:spcPct val="50000"/>
              </a:spcBef>
              <a:buFont typeface="Wingdings" pitchFamily="2" charset="2"/>
              <a:buNone/>
            </a:pPr>
            <a:r>
              <a:rPr kumimoji="0" lang="en-US" altLang="ko-KR" sz="1600" dirty="0" smtClean="0">
                <a:cs typeface="Arial" charset="0"/>
              </a:rPr>
              <a:t>101,692 MVA</a:t>
            </a:r>
            <a:endParaRPr kumimoji="0" lang="en-US" altLang="ko-KR" sz="1600" dirty="0">
              <a:cs typeface="Arial" charset="0"/>
            </a:endParaRPr>
          </a:p>
          <a:p>
            <a:pPr algn="l">
              <a:lnSpc>
                <a:spcPct val="130000"/>
              </a:lnSpc>
              <a:spcBef>
                <a:spcPct val="50000"/>
              </a:spcBef>
              <a:buFont typeface="Wingdings" pitchFamily="2" charset="2"/>
              <a:buNone/>
            </a:pPr>
            <a:r>
              <a:rPr kumimoji="0" lang="en-US" altLang="ko-KR" sz="1600" dirty="0">
                <a:cs typeface="Arial" charset="0"/>
              </a:rPr>
              <a:t>No. of Customers :</a:t>
            </a:r>
          </a:p>
          <a:p>
            <a:pPr algn="l">
              <a:spcBef>
                <a:spcPct val="50000"/>
              </a:spcBef>
              <a:buFont typeface="Wingdings" pitchFamily="2" charset="2"/>
              <a:buNone/>
            </a:pPr>
            <a:r>
              <a:rPr kumimoji="0" lang="en-US" altLang="ko-KR" sz="1500" dirty="0" smtClean="0">
                <a:cs typeface="Arial" charset="0"/>
              </a:rPr>
              <a:t>19,229,000 </a:t>
            </a:r>
            <a:r>
              <a:rPr kumimoji="0" lang="en-US" altLang="ko-KR" sz="1500" dirty="0">
                <a:cs typeface="Arial" charset="0"/>
              </a:rPr>
              <a:t>households   </a:t>
            </a:r>
            <a:endParaRPr kumimoji="0" lang="en-US" altLang="ko-KR" sz="1200" dirty="0">
              <a:cs typeface="Arial" charset="0"/>
            </a:endParaRPr>
          </a:p>
        </p:txBody>
      </p:sp>
      <p:sp>
        <p:nvSpPr>
          <p:cNvPr id="15379" name="Text Box 157"/>
          <p:cNvSpPr txBox="1">
            <a:spLocks noChangeArrowheads="1"/>
          </p:cNvSpPr>
          <p:nvPr/>
        </p:nvSpPr>
        <p:spPr bwMode="auto">
          <a:xfrm>
            <a:off x="1068555" y="3949294"/>
            <a:ext cx="2100263" cy="2319096"/>
          </a:xfrm>
          <a:prstGeom prst="rect">
            <a:avLst/>
          </a:prstGeom>
          <a:noFill/>
          <a:ln w="9525">
            <a:noFill/>
            <a:miter lim="800000"/>
            <a:headEnd/>
            <a:tailEnd/>
          </a:ln>
        </p:spPr>
        <p:txBody>
          <a:bodyPr>
            <a:spAutoFit/>
          </a:bodyPr>
          <a:lstStyle/>
          <a:p>
            <a:pPr algn="l">
              <a:lnSpc>
                <a:spcPct val="35000"/>
              </a:lnSpc>
              <a:spcBef>
                <a:spcPct val="50000"/>
              </a:spcBef>
            </a:pPr>
            <a:r>
              <a:rPr lang="en-US" altLang="ko-KR" sz="1600" dirty="0">
                <a:latin typeface="Arial" pitchFamily="34" charset="0"/>
                <a:cs typeface="Arial" pitchFamily="34" charset="0"/>
              </a:rPr>
              <a:t>Total Capacity : </a:t>
            </a:r>
          </a:p>
          <a:p>
            <a:pPr algn="l">
              <a:spcBef>
                <a:spcPct val="50000"/>
              </a:spcBef>
            </a:pPr>
            <a:r>
              <a:rPr lang="en-US" altLang="ko-KR" sz="1600" dirty="0" smtClean="0">
                <a:latin typeface="Arial" pitchFamily="34" charset="0"/>
                <a:cs typeface="Arial" pitchFamily="34" charset="0"/>
              </a:rPr>
              <a:t>76,078MW </a:t>
            </a:r>
            <a:r>
              <a:rPr lang="en-US" altLang="ko-KR" sz="1600" dirty="0">
                <a:latin typeface="Arial" pitchFamily="34" charset="0"/>
                <a:cs typeface="Arial" pitchFamily="34" charset="0"/>
              </a:rPr>
              <a:t>(100%)</a:t>
            </a:r>
          </a:p>
          <a:p>
            <a:pPr algn="l">
              <a:lnSpc>
                <a:spcPct val="130000"/>
              </a:lnSpc>
              <a:spcBef>
                <a:spcPct val="50000"/>
              </a:spcBef>
            </a:pPr>
            <a:r>
              <a:rPr lang="en-US" altLang="ko-KR" sz="1400" dirty="0">
                <a:latin typeface="Arial" pitchFamily="34" charset="0"/>
                <a:cs typeface="Arial" pitchFamily="34" charset="0"/>
              </a:rPr>
              <a:t>KEPCO &amp; Subsidiaries </a:t>
            </a:r>
            <a:r>
              <a:rPr lang="en-US" altLang="ko-KR" sz="1500" dirty="0">
                <a:latin typeface="Arial" pitchFamily="34" charset="0"/>
                <a:cs typeface="Arial" pitchFamily="34" charset="0"/>
              </a:rPr>
              <a:t>: </a:t>
            </a:r>
            <a:r>
              <a:rPr lang="en-US" altLang="ko-KR" sz="1600" dirty="0" smtClean="0">
                <a:latin typeface="Arial" pitchFamily="34" charset="0"/>
                <a:cs typeface="Arial" pitchFamily="34" charset="0"/>
              </a:rPr>
              <a:t>65,560MW (86%)</a:t>
            </a:r>
            <a:endParaRPr lang="en-US" altLang="ko-KR" sz="1600" dirty="0">
              <a:latin typeface="Arial" pitchFamily="34" charset="0"/>
              <a:cs typeface="Arial" pitchFamily="34" charset="0"/>
            </a:endParaRPr>
          </a:p>
          <a:p>
            <a:pPr algn="l">
              <a:lnSpc>
                <a:spcPct val="130000"/>
              </a:lnSpc>
              <a:spcBef>
                <a:spcPct val="50000"/>
              </a:spcBef>
            </a:pPr>
            <a:r>
              <a:rPr lang="en-US" altLang="ko-KR" sz="1600" dirty="0">
                <a:latin typeface="Arial" pitchFamily="34" charset="0"/>
                <a:cs typeface="Arial" pitchFamily="34" charset="0"/>
              </a:rPr>
              <a:t>IPPs &amp; Others :</a:t>
            </a:r>
          </a:p>
          <a:p>
            <a:pPr algn="l">
              <a:lnSpc>
                <a:spcPct val="80000"/>
              </a:lnSpc>
              <a:spcBef>
                <a:spcPct val="50000"/>
              </a:spcBef>
            </a:pPr>
            <a:r>
              <a:rPr lang="en-US" altLang="ko-KR" sz="1600" dirty="0" smtClean="0">
                <a:latin typeface="Arial" pitchFamily="34" charset="0"/>
                <a:cs typeface="Arial" pitchFamily="34" charset="0"/>
              </a:rPr>
              <a:t>10,518MW </a:t>
            </a:r>
            <a:r>
              <a:rPr lang="en-US" altLang="ko-KR" sz="1600" dirty="0">
                <a:latin typeface="Arial" pitchFamily="34" charset="0"/>
                <a:cs typeface="Arial" pitchFamily="34" charset="0"/>
              </a:rPr>
              <a:t>(</a:t>
            </a:r>
            <a:r>
              <a:rPr lang="en-US" altLang="ko-KR" sz="1600" dirty="0" smtClean="0">
                <a:latin typeface="Arial" pitchFamily="34" charset="0"/>
                <a:cs typeface="Arial" pitchFamily="34" charset="0"/>
              </a:rPr>
              <a:t>14%)</a:t>
            </a:r>
            <a:endParaRPr lang="en-US" altLang="ko-KR" sz="1600" b="0" dirty="0">
              <a:latin typeface="Arial" pitchFamily="34" charset="0"/>
              <a:cs typeface="Arial" pitchFamily="34" charset="0"/>
            </a:endParaRPr>
          </a:p>
        </p:txBody>
      </p:sp>
      <p:sp>
        <p:nvSpPr>
          <p:cNvPr id="15385" name="Text Box 168"/>
          <p:cNvSpPr txBox="1">
            <a:spLocks noChangeArrowheads="1"/>
          </p:cNvSpPr>
          <p:nvPr/>
        </p:nvSpPr>
        <p:spPr bwMode="auto">
          <a:xfrm>
            <a:off x="3925482" y="3875300"/>
            <a:ext cx="2171700" cy="1900237"/>
          </a:xfrm>
          <a:prstGeom prst="rect">
            <a:avLst/>
          </a:prstGeom>
          <a:noFill/>
          <a:ln w="9525">
            <a:noFill/>
            <a:miter lim="800000"/>
            <a:headEnd/>
            <a:tailEnd/>
          </a:ln>
        </p:spPr>
        <p:txBody>
          <a:bodyPr/>
          <a:lstStyle/>
          <a:p>
            <a:pPr algn="l">
              <a:lnSpc>
                <a:spcPct val="80000"/>
              </a:lnSpc>
              <a:spcBef>
                <a:spcPct val="50000"/>
              </a:spcBef>
              <a:buFont typeface="Wingdings" pitchFamily="2" charset="2"/>
              <a:buNone/>
            </a:pPr>
            <a:r>
              <a:rPr lang="en-US" altLang="ko-KR" sz="1600" dirty="0">
                <a:latin typeface="Arial" pitchFamily="34" charset="0"/>
                <a:cs typeface="Arial" pitchFamily="34" charset="0"/>
              </a:rPr>
              <a:t>Line Length :</a:t>
            </a:r>
          </a:p>
          <a:p>
            <a:pPr algn="l">
              <a:spcBef>
                <a:spcPct val="50000"/>
              </a:spcBef>
              <a:buFont typeface="Wingdings" pitchFamily="2" charset="2"/>
              <a:buNone/>
            </a:pPr>
            <a:r>
              <a:rPr lang="en-US" altLang="ko-KR" sz="1600" dirty="0" smtClean="0">
                <a:latin typeface="Arial" pitchFamily="34" charset="0"/>
                <a:cs typeface="Arial" pitchFamily="34" charset="0"/>
              </a:rPr>
              <a:t>30,676 </a:t>
            </a:r>
            <a:r>
              <a:rPr lang="en-US" altLang="ko-KR" sz="1600" dirty="0">
                <a:latin typeface="Arial" pitchFamily="34" charset="0"/>
                <a:cs typeface="Arial" pitchFamily="34" charset="0"/>
              </a:rPr>
              <a:t>c-km</a:t>
            </a:r>
          </a:p>
          <a:p>
            <a:pPr algn="l">
              <a:lnSpc>
                <a:spcPct val="110000"/>
              </a:lnSpc>
              <a:spcBef>
                <a:spcPct val="50000"/>
              </a:spcBef>
              <a:buFont typeface="Wingdings" pitchFamily="2" charset="2"/>
              <a:buNone/>
            </a:pPr>
            <a:r>
              <a:rPr lang="en-US" altLang="ko-KR" sz="1500" dirty="0">
                <a:latin typeface="Arial" pitchFamily="34" charset="0"/>
                <a:cs typeface="Arial" pitchFamily="34" charset="0"/>
              </a:rPr>
              <a:t>Substation Capacity :</a:t>
            </a:r>
            <a:r>
              <a:rPr lang="en-US" altLang="ko-KR" sz="1600" dirty="0">
                <a:latin typeface="Arial" pitchFamily="34" charset="0"/>
                <a:cs typeface="Arial" pitchFamily="34" charset="0"/>
              </a:rPr>
              <a:t> </a:t>
            </a:r>
          </a:p>
          <a:p>
            <a:pPr algn="l">
              <a:lnSpc>
                <a:spcPct val="70000"/>
              </a:lnSpc>
              <a:spcBef>
                <a:spcPct val="50000"/>
              </a:spcBef>
              <a:buFont typeface="Wingdings" pitchFamily="2" charset="2"/>
              <a:buNone/>
            </a:pPr>
            <a:r>
              <a:rPr lang="en-US" altLang="ko-KR" sz="1600" dirty="0" smtClean="0">
                <a:latin typeface="Arial" pitchFamily="34" charset="0"/>
                <a:cs typeface="Arial" pitchFamily="34" charset="0"/>
              </a:rPr>
              <a:t>256,318 </a:t>
            </a:r>
            <a:r>
              <a:rPr lang="en-US" altLang="ko-KR" sz="1600" dirty="0">
                <a:latin typeface="Arial" pitchFamily="34" charset="0"/>
                <a:cs typeface="Arial" pitchFamily="34" charset="0"/>
              </a:rPr>
              <a:t>MVA</a:t>
            </a:r>
          </a:p>
          <a:p>
            <a:pPr algn="l">
              <a:lnSpc>
                <a:spcPct val="200000"/>
              </a:lnSpc>
              <a:spcBef>
                <a:spcPct val="50000"/>
              </a:spcBef>
              <a:buFont typeface="Wingdings" pitchFamily="2" charset="2"/>
              <a:buNone/>
            </a:pPr>
            <a:r>
              <a:rPr lang="en-US" altLang="ko-KR" sz="1600" dirty="0" smtClean="0">
                <a:latin typeface="Arial" pitchFamily="34" charset="0"/>
                <a:cs typeface="Arial" pitchFamily="34" charset="0"/>
              </a:rPr>
              <a:t>731 </a:t>
            </a:r>
            <a:r>
              <a:rPr lang="en-US" altLang="ko-KR" sz="1600" dirty="0">
                <a:latin typeface="Arial" pitchFamily="34" charset="0"/>
                <a:cs typeface="Arial" pitchFamily="34" charset="0"/>
              </a:rPr>
              <a:t>Substations</a:t>
            </a:r>
          </a:p>
        </p:txBody>
      </p:sp>
      <p:sp>
        <p:nvSpPr>
          <p:cNvPr id="35" name="Text Box 6"/>
          <p:cNvSpPr txBox="1">
            <a:spLocks noChangeArrowheads="1"/>
          </p:cNvSpPr>
          <p:nvPr/>
        </p:nvSpPr>
        <p:spPr bwMode="auto">
          <a:xfrm>
            <a:off x="157129" y="88920"/>
            <a:ext cx="5623784" cy="55399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l">
              <a:defRPr/>
            </a:pPr>
            <a:r>
              <a:rPr lang="en-US" altLang="ko-KR" sz="3000" dirty="0" smtClean="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rPr>
              <a:t>KEPCO’s Position &amp; Facilities</a:t>
            </a:r>
          </a:p>
        </p:txBody>
      </p:sp>
      <p:grpSp>
        <p:nvGrpSpPr>
          <p:cNvPr id="37" name="Group 163"/>
          <p:cNvGrpSpPr>
            <a:grpSpLocks/>
          </p:cNvGrpSpPr>
          <p:nvPr/>
        </p:nvGrpSpPr>
        <p:grpSpPr bwMode="auto">
          <a:xfrm>
            <a:off x="1067947" y="4519025"/>
            <a:ext cx="2015722" cy="973139"/>
            <a:chOff x="4345" y="3067"/>
            <a:chExt cx="1134" cy="613"/>
          </a:xfrm>
        </p:grpSpPr>
        <p:sp>
          <p:nvSpPr>
            <p:cNvPr id="38" name="Line 164"/>
            <p:cNvSpPr>
              <a:spLocks noChangeShapeType="1"/>
            </p:cNvSpPr>
            <p:nvPr/>
          </p:nvSpPr>
          <p:spPr bwMode="auto">
            <a:xfrm>
              <a:off x="4345" y="3067"/>
              <a:ext cx="1134" cy="0"/>
            </a:xfrm>
            <a:prstGeom prst="line">
              <a:avLst/>
            </a:prstGeom>
            <a:noFill/>
            <a:ln w="6350">
              <a:solidFill>
                <a:schemeClr val="tx1"/>
              </a:solidFill>
              <a:round/>
              <a:headEnd/>
              <a:tailEnd/>
            </a:ln>
          </p:spPr>
          <p:txBody>
            <a:bodyPr/>
            <a:lstStyle/>
            <a:p>
              <a:endParaRPr lang="ko-KR" altLang="en-US">
                <a:latin typeface="Arial" pitchFamily="34" charset="0"/>
                <a:cs typeface="Arial" pitchFamily="34" charset="0"/>
              </a:endParaRPr>
            </a:p>
          </p:txBody>
        </p:sp>
        <p:sp>
          <p:nvSpPr>
            <p:cNvPr id="39" name="Line 165"/>
            <p:cNvSpPr>
              <a:spLocks noChangeShapeType="1"/>
            </p:cNvSpPr>
            <p:nvPr/>
          </p:nvSpPr>
          <p:spPr bwMode="auto">
            <a:xfrm>
              <a:off x="4345" y="3680"/>
              <a:ext cx="1134" cy="0"/>
            </a:xfrm>
            <a:prstGeom prst="line">
              <a:avLst/>
            </a:prstGeom>
            <a:noFill/>
            <a:ln w="12700">
              <a:solidFill>
                <a:schemeClr val="tx1"/>
              </a:solidFill>
              <a:round/>
              <a:headEnd/>
              <a:tailEnd/>
            </a:ln>
          </p:spPr>
          <p:txBody>
            <a:bodyPr/>
            <a:lstStyle/>
            <a:p>
              <a:endParaRPr lang="ko-KR" altLang="en-US">
                <a:latin typeface="Arial" pitchFamily="34" charset="0"/>
                <a:cs typeface="Arial" pitchFamily="34" charset="0"/>
              </a:endParaRPr>
            </a:p>
          </p:txBody>
        </p:sp>
      </p:grpSp>
      <p:grpSp>
        <p:nvGrpSpPr>
          <p:cNvPr id="40" name="Group 163"/>
          <p:cNvGrpSpPr>
            <a:grpSpLocks/>
          </p:cNvGrpSpPr>
          <p:nvPr/>
        </p:nvGrpSpPr>
        <p:grpSpPr bwMode="auto">
          <a:xfrm>
            <a:off x="3943140" y="4519006"/>
            <a:ext cx="2015722" cy="768350"/>
            <a:chOff x="4345" y="3067"/>
            <a:chExt cx="1134" cy="484"/>
          </a:xfrm>
        </p:grpSpPr>
        <p:sp>
          <p:nvSpPr>
            <p:cNvPr id="41" name="Line 164"/>
            <p:cNvSpPr>
              <a:spLocks noChangeShapeType="1"/>
            </p:cNvSpPr>
            <p:nvPr/>
          </p:nvSpPr>
          <p:spPr bwMode="auto">
            <a:xfrm>
              <a:off x="4345" y="3067"/>
              <a:ext cx="1134" cy="0"/>
            </a:xfrm>
            <a:prstGeom prst="line">
              <a:avLst/>
            </a:prstGeom>
            <a:noFill/>
            <a:ln w="6350">
              <a:solidFill>
                <a:schemeClr val="tx1"/>
              </a:solidFill>
              <a:round/>
              <a:headEnd/>
              <a:tailEnd/>
            </a:ln>
          </p:spPr>
          <p:txBody>
            <a:bodyPr/>
            <a:lstStyle/>
            <a:p>
              <a:endParaRPr lang="ko-KR" altLang="en-US">
                <a:latin typeface="Arial" pitchFamily="34" charset="0"/>
                <a:cs typeface="Arial" pitchFamily="34" charset="0"/>
              </a:endParaRPr>
            </a:p>
          </p:txBody>
        </p:sp>
        <p:sp>
          <p:nvSpPr>
            <p:cNvPr id="42" name="Line 165"/>
            <p:cNvSpPr>
              <a:spLocks noChangeShapeType="1"/>
            </p:cNvSpPr>
            <p:nvPr/>
          </p:nvSpPr>
          <p:spPr bwMode="auto">
            <a:xfrm>
              <a:off x="4345" y="3551"/>
              <a:ext cx="1134" cy="0"/>
            </a:xfrm>
            <a:prstGeom prst="line">
              <a:avLst/>
            </a:prstGeom>
            <a:noFill/>
            <a:ln w="12700">
              <a:solidFill>
                <a:schemeClr val="tx1"/>
              </a:solidFill>
              <a:round/>
              <a:headEnd/>
              <a:tailEnd/>
            </a:ln>
          </p:spPr>
          <p:txBody>
            <a:bodyPr/>
            <a:lstStyle/>
            <a:p>
              <a:endParaRPr lang="ko-KR" altLang="en-US">
                <a:latin typeface="Arial" pitchFamily="34" charset="0"/>
                <a:cs typeface="Arial" pitchFamily="34" charset="0"/>
              </a:endParaRPr>
            </a:p>
          </p:txBody>
        </p:sp>
      </p:grpSp>
      <p:grpSp>
        <p:nvGrpSpPr>
          <p:cNvPr id="43" name="Group 163"/>
          <p:cNvGrpSpPr>
            <a:grpSpLocks/>
          </p:cNvGrpSpPr>
          <p:nvPr/>
        </p:nvGrpSpPr>
        <p:grpSpPr bwMode="auto">
          <a:xfrm>
            <a:off x="6777862" y="4519016"/>
            <a:ext cx="2015722" cy="720725"/>
            <a:chOff x="4345" y="3067"/>
            <a:chExt cx="1134" cy="454"/>
          </a:xfrm>
        </p:grpSpPr>
        <p:sp>
          <p:nvSpPr>
            <p:cNvPr id="44" name="Line 164"/>
            <p:cNvSpPr>
              <a:spLocks noChangeShapeType="1"/>
            </p:cNvSpPr>
            <p:nvPr/>
          </p:nvSpPr>
          <p:spPr bwMode="auto">
            <a:xfrm>
              <a:off x="4345" y="3067"/>
              <a:ext cx="1134" cy="0"/>
            </a:xfrm>
            <a:prstGeom prst="line">
              <a:avLst/>
            </a:prstGeom>
            <a:noFill/>
            <a:ln w="6350">
              <a:solidFill>
                <a:schemeClr val="tx1"/>
              </a:solidFill>
              <a:round/>
              <a:headEnd/>
              <a:tailEnd/>
            </a:ln>
          </p:spPr>
          <p:txBody>
            <a:bodyPr/>
            <a:lstStyle/>
            <a:p>
              <a:endParaRPr lang="ko-KR" altLang="en-US">
                <a:latin typeface="Arial" pitchFamily="34" charset="0"/>
                <a:cs typeface="Arial" pitchFamily="34" charset="0"/>
              </a:endParaRPr>
            </a:p>
          </p:txBody>
        </p:sp>
        <p:sp>
          <p:nvSpPr>
            <p:cNvPr id="45" name="Line 165"/>
            <p:cNvSpPr>
              <a:spLocks noChangeShapeType="1"/>
            </p:cNvSpPr>
            <p:nvPr/>
          </p:nvSpPr>
          <p:spPr bwMode="auto">
            <a:xfrm>
              <a:off x="4345" y="3521"/>
              <a:ext cx="1134" cy="0"/>
            </a:xfrm>
            <a:prstGeom prst="line">
              <a:avLst/>
            </a:prstGeom>
            <a:noFill/>
            <a:ln w="12700">
              <a:solidFill>
                <a:schemeClr val="tx1"/>
              </a:solidFill>
              <a:round/>
              <a:headEnd/>
              <a:tailEnd/>
            </a:ln>
          </p:spPr>
          <p:txBody>
            <a:bodyPr/>
            <a:lstStyle/>
            <a:p>
              <a:endParaRPr lang="ko-KR" altLang="en-US">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Box 6"/>
          <p:cNvSpPr txBox="1">
            <a:spLocks noChangeArrowheads="1"/>
          </p:cNvSpPr>
          <p:nvPr/>
        </p:nvSpPr>
        <p:spPr bwMode="auto">
          <a:xfrm>
            <a:off x="157129" y="88920"/>
            <a:ext cx="4374916" cy="55399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l">
              <a:defRPr/>
            </a:pPr>
            <a:r>
              <a:rPr lang="en-US" altLang="ko-KR" sz="3000" dirty="0" smtClean="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rPr>
              <a:t>Generation Source Mix</a:t>
            </a:r>
          </a:p>
        </p:txBody>
      </p:sp>
      <p:grpSp>
        <p:nvGrpSpPr>
          <p:cNvPr id="2" name="그룹 77"/>
          <p:cNvGrpSpPr/>
          <p:nvPr/>
        </p:nvGrpSpPr>
        <p:grpSpPr>
          <a:xfrm>
            <a:off x="4884637" y="1357089"/>
            <a:ext cx="4716563" cy="4630964"/>
            <a:chOff x="4802960" y="1569806"/>
            <a:chExt cx="4905248" cy="4599672"/>
          </a:xfrm>
        </p:grpSpPr>
        <p:graphicFrame>
          <p:nvGraphicFramePr>
            <p:cNvPr id="79" name="차트 78"/>
            <p:cNvGraphicFramePr/>
            <p:nvPr/>
          </p:nvGraphicFramePr>
          <p:xfrm>
            <a:off x="4802960" y="2807343"/>
            <a:ext cx="4905248" cy="3072121"/>
          </p:xfrm>
          <a:graphic>
            <a:graphicData uri="http://schemas.openxmlformats.org/drawingml/2006/chart">
              <c:chart xmlns:c="http://schemas.openxmlformats.org/drawingml/2006/chart" xmlns:r="http://schemas.openxmlformats.org/officeDocument/2006/relationships" r:id="rId3"/>
            </a:graphicData>
          </a:graphic>
        </p:graphicFrame>
        <p:sp>
          <p:nvSpPr>
            <p:cNvPr id="80" name="TextBox 79"/>
            <p:cNvSpPr txBox="1"/>
            <p:nvPr/>
          </p:nvSpPr>
          <p:spPr>
            <a:xfrm>
              <a:off x="7851689" y="3247486"/>
              <a:ext cx="872243" cy="580824"/>
            </a:xfrm>
            <a:prstGeom prst="rect">
              <a:avLst/>
            </a:prstGeom>
            <a:noFill/>
          </p:spPr>
          <p:txBody>
            <a:bodyPr wrap="none">
              <a:spAutoFit/>
            </a:bodyPr>
            <a:lstStyle/>
            <a:p>
              <a:r>
                <a:rPr lang="en-US" altLang="ko-KR" sz="1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Coal</a:t>
              </a:r>
            </a:p>
            <a:p>
              <a:r>
                <a:rPr lang="en-US" altLang="ko-KR" dirty="0" smtClean="0">
                  <a:solidFill>
                    <a:schemeClr val="bg1"/>
                  </a:solidFill>
                  <a:effectLst>
                    <a:outerShdw blurRad="38100" dist="38100" dir="2700000" algn="tl">
                      <a:srgbClr val="000000">
                        <a:alpha val="43137"/>
                      </a:srgbClr>
                    </a:outerShdw>
                  </a:effectLst>
                  <a:latin typeface="Arial" pitchFamily="34" charset="0"/>
                  <a:cs typeface="Arial" pitchFamily="34" charset="0"/>
                </a:rPr>
                <a:t>40.9%</a:t>
              </a:r>
            </a:p>
          </p:txBody>
        </p:sp>
        <p:sp>
          <p:nvSpPr>
            <p:cNvPr id="81" name="TextBox 80"/>
            <p:cNvSpPr txBox="1"/>
            <p:nvPr/>
          </p:nvSpPr>
          <p:spPr>
            <a:xfrm>
              <a:off x="7305486" y="4327814"/>
              <a:ext cx="738872" cy="580824"/>
            </a:xfrm>
            <a:prstGeom prst="rect">
              <a:avLst/>
            </a:prstGeom>
            <a:noFill/>
          </p:spPr>
          <p:txBody>
            <a:bodyPr wrap="none">
              <a:spAutoFit/>
            </a:bodyPr>
            <a:lstStyle/>
            <a:p>
              <a:r>
                <a:rPr lang="en-US" altLang="ko-KR" sz="1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Oil</a:t>
              </a:r>
            </a:p>
            <a:p>
              <a:r>
                <a:rPr lang="en-US" altLang="ko-KR" dirty="0" smtClean="0">
                  <a:solidFill>
                    <a:schemeClr val="bg1"/>
                  </a:solidFill>
                  <a:effectLst>
                    <a:outerShdw blurRad="38100" dist="38100" dir="2700000" algn="tl">
                      <a:srgbClr val="000000">
                        <a:alpha val="43137"/>
                      </a:srgbClr>
                    </a:outerShdw>
                  </a:effectLst>
                  <a:latin typeface="Arial" pitchFamily="34" charset="0"/>
                  <a:cs typeface="Arial" pitchFamily="34" charset="0"/>
                </a:rPr>
                <a:t>5.3%</a:t>
              </a:r>
            </a:p>
          </p:txBody>
        </p:sp>
        <p:sp>
          <p:nvSpPr>
            <p:cNvPr id="82" name="TextBox 81"/>
            <p:cNvSpPr txBox="1"/>
            <p:nvPr/>
          </p:nvSpPr>
          <p:spPr>
            <a:xfrm>
              <a:off x="6479311" y="4184723"/>
              <a:ext cx="872243" cy="580824"/>
            </a:xfrm>
            <a:prstGeom prst="rect">
              <a:avLst/>
            </a:prstGeom>
            <a:noFill/>
          </p:spPr>
          <p:txBody>
            <a:bodyPr wrap="none">
              <a:spAutoFit/>
            </a:bodyPr>
            <a:lstStyle/>
            <a:p>
              <a:r>
                <a:rPr lang="en-US" altLang="ko-KR" sz="1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Gas</a:t>
              </a:r>
            </a:p>
            <a:p>
              <a:r>
                <a:rPr lang="en-US" altLang="ko-KR" dirty="0" smtClean="0">
                  <a:solidFill>
                    <a:schemeClr val="bg1"/>
                  </a:solidFill>
                  <a:effectLst>
                    <a:outerShdw blurRad="38100" dist="38100" dir="2700000" algn="tl">
                      <a:srgbClr val="000000">
                        <a:alpha val="43137"/>
                      </a:srgbClr>
                    </a:outerShdw>
                  </a:effectLst>
                  <a:latin typeface="Arial" pitchFamily="34" charset="0"/>
                  <a:cs typeface="Arial" pitchFamily="34" charset="0"/>
                </a:rPr>
                <a:t>20.3%</a:t>
              </a:r>
            </a:p>
          </p:txBody>
        </p:sp>
        <p:sp>
          <p:nvSpPr>
            <p:cNvPr id="85" name="TextBox 84"/>
            <p:cNvSpPr txBox="1"/>
            <p:nvPr/>
          </p:nvSpPr>
          <p:spPr>
            <a:xfrm>
              <a:off x="5502724" y="3418161"/>
              <a:ext cx="875577" cy="580824"/>
            </a:xfrm>
            <a:prstGeom prst="rect">
              <a:avLst/>
            </a:prstGeom>
            <a:noFill/>
          </p:spPr>
          <p:txBody>
            <a:bodyPr wrap="none">
              <a:spAutoFit/>
            </a:bodyPr>
            <a:lstStyle/>
            <a:p>
              <a:r>
                <a:rPr lang="en-US" altLang="ko-KR" sz="1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Nuclear</a:t>
              </a:r>
            </a:p>
            <a:p>
              <a:r>
                <a:rPr lang="en-US" altLang="ko-KR" dirty="0" smtClean="0">
                  <a:solidFill>
                    <a:schemeClr val="bg1"/>
                  </a:solidFill>
                  <a:effectLst>
                    <a:outerShdw blurRad="38100" dist="38100" dir="2700000" algn="tl">
                      <a:srgbClr val="000000">
                        <a:alpha val="43137"/>
                      </a:srgbClr>
                    </a:outerShdw>
                  </a:effectLst>
                  <a:latin typeface="Arial" pitchFamily="34" charset="0"/>
                  <a:cs typeface="Arial" pitchFamily="34" charset="0"/>
                </a:rPr>
                <a:t>31.3%</a:t>
              </a:r>
            </a:p>
          </p:txBody>
        </p:sp>
        <p:sp>
          <p:nvSpPr>
            <p:cNvPr id="86" name="TextBox 85"/>
            <p:cNvSpPr txBox="1"/>
            <p:nvPr/>
          </p:nvSpPr>
          <p:spPr>
            <a:xfrm>
              <a:off x="6030684" y="2373856"/>
              <a:ext cx="972458" cy="584775"/>
            </a:xfrm>
            <a:prstGeom prst="rect">
              <a:avLst/>
            </a:prstGeom>
            <a:noFill/>
          </p:spPr>
          <p:txBody>
            <a:bodyPr wrap="square">
              <a:spAutoFit/>
            </a:bodyPr>
            <a:lstStyle/>
            <a:p>
              <a:r>
                <a:rPr lang="en-US" altLang="ko-KR" sz="1400" dirty="0" smtClean="0">
                  <a:latin typeface="Arial" pitchFamily="34" charset="0"/>
                  <a:cs typeface="Arial" pitchFamily="34" charset="0"/>
                </a:rPr>
                <a:t>Hydro</a:t>
              </a:r>
            </a:p>
            <a:p>
              <a:r>
                <a:rPr lang="en-US" altLang="ko-KR" dirty="0" smtClean="0">
                  <a:latin typeface="Arial" pitchFamily="34" charset="0"/>
                  <a:cs typeface="Arial" pitchFamily="34" charset="0"/>
                </a:rPr>
                <a:t>1.4%</a:t>
              </a:r>
            </a:p>
          </p:txBody>
        </p:sp>
        <p:sp>
          <p:nvSpPr>
            <p:cNvPr id="87" name="TextBox 86"/>
            <p:cNvSpPr txBox="1"/>
            <p:nvPr/>
          </p:nvSpPr>
          <p:spPr>
            <a:xfrm>
              <a:off x="6959599" y="2330070"/>
              <a:ext cx="846740" cy="580824"/>
            </a:xfrm>
            <a:prstGeom prst="rect">
              <a:avLst/>
            </a:prstGeom>
            <a:noFill/>
          </p:spPr>
          <p:txBody>
            <a:bodyPr wrap="square">
              <a:spAutoFit/>
            </a:bodyPr>
            <a:lstStyle/>
            <a:p>
              <a:r>
                <a:rPr lang="en-US" altLang="ko-KR" sz="1400" dirty="0" smtClean="0">
                  <a:latin typeface="Arial" pitchFamily="34" charset="0"/>
                  <a:cs typeface="Arial" pitchFamily="34" charset="0"/>
                </a:rPr>
                <a:t>Green</a:t>
              </a:r>
            </a:p>
            <a:p>
              <a:r>
                <a:rPr lang="en-US" altLang="ko-KR" dirty="0" smtClean="0">
                  <a:latin typeface="Arial" pitchFamily="34" charset="0"/>
                  <a:cs typeface="Arial" pitchFamily="34" charset="0"/>
                </a:rPr>
                <a:t>0.8%</a:t>
              </a:r>
            </a:p>
          </p:txBody>
        </p:sp>
        <p:cxnSp>
          <p:nvCxnSpPr>
            <p:cNvPr id="88" name="직선 연결선 87"/>
            <p:cNvCxnSpPr/>
            <p:nvPr/>
          </p:nvCxnSpPr>
          <p:spPr>
            <a:xfrm rot="16200000" flipH="1">
              <a:off x="6832136" y="2904174"/>
              <a:ext cx="359923" cy="291831"/>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89" name="직선 연결선 88"/>
            <p:cNvCxnSpPr/>
            <p:nvPr/>
          </p:nvCxnSpPr>
          <p:spPr>
            <a:xfrm rot="16200000" flipH="1">
              <a:off x="7084922" y="3034291"/>
              <a:ext cx="363055" cy="8047"/>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grpSp>
          <p:nvGrpSpPr>
            <p:cNvPr id="3" name="그룹 160"/>
            <p:cNvGrpSpPr/>
            <p:nvPr/>
          </p:nvGrpSpPr>
          <p:grpSpPr>
            <a:xfrm>
              <a:off x="5237510" y="1569806"/>
              <a:ext cx="4052411" cy="482728"/>
              <a:chOff x="449262" y="990600"/>
              <a:chExt cx="4052411" cy="482728"/>
            </a:xfrm>
          </p:grpSpPr>
          <p:sp>
            <p:nvSpPr>
              <p:cNvPr id="92" name="모서리가 둥근 직사각형 91"/>
              <p:cNvSpPr/>
              <p:nvPr/>
            </p:nvSpPr>
            <p:spPr>
              <a:xfrm>
                <a:off x="449262" y="990600"/>
                <a:ext cx="4052411" cy="482728"/>
              </a:xfrm>
              <a:prstGeom prst="roundRect">
                <a:avLst>
                  <a:gd name="adj" fmla="val 50000"/>
                </a:avLst>
              </a:prstGeom>
              <a:gradFill flip="none" rotWithShape="1">
                <a:gsLst>
                  <a:gs pos="0">
                    <a:schemeClr val="accent1">
                      <a:lumMod val="60000"/>
                      <a:lumOff val="40000"/>
                    </a:schemeClr>
                  </a:gs>
                  <a:gs pos="50000">
                    <a:schemeClr val="accent1">
                      <a:lumMod val="40000"/>
                      <a:lumOff val="60000"/>
                    </a:schemeClr>
                  </a:gs>
                  <a:gs pos="100000">
                    <a:schemeClr val="tx2">
                      <a:lumMod val="60000"/>
                      <a:lumOff val="40000"/>
                    </a:schemeClr>
                  </a:gs>
                </a:gsLst>
                <a:lin ang="5400000" scaled="1"/>
                <a:tileRect/>
              </a:gra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sp>
            <p:nvSpPr>
              <p:cNvPr id="93" name="TextBox 92"/>
              <p:cNvSpPr txBox="1"/>
              <p:nvPr/>
            </p:nvSpPr>
            <p:spPr>
              <a:xfrm>
                <a:off x="1285804" y="1024216"/>
                <a:ext cx="2379329" cy="366836"/>
              </a:xfrm>
              <a:prstGeom prst="rect">
                <a:avLst/>
              </a:prstGeom>
              <a:noFill/>
            </p:spPr>
            <p:txBody>
              <a:bodyPr wrap="none" rtlCol="0">
                <a:spAutoFit/>
              </a:bodyPr>
              <a:lstStyle/>
              <a:p>
                <a:pPr lvl="0" fontAlgn="auto" latinLnBrk="0">
                  <a:spcBef>
                    <a:spcPts val="0"/>
                  </a:spcBef>
                  <a:spcAft>
                    <a:spcPts val="0"/>
                  </a:spcAft>
                  <a:defRPr/>
                </a:pPr>
                <a:r>
                  <a:rPr kumimoji="0" lang="en-US" altLang="ko-KR" kern="0" dirty="0" smtClean="0">
                    <a:latin typeface="Arial" pitchFamily="34" charset="0"/>
                    <a:ea typeface="맑은 고딕"/>
                    <a:cs typeface="Arial" pitchFamily="34" charset="0"/>
                  </a:rPr>
                  <a:t> Power Generation </a:t>
                </a:r>
              </a:p>
            </p:txBody>
          </p:sp>
        </p:grpSp>
        <p:sp>
          <p:nvSpPr>
            <p:cNvPr id="91" name="모서리가 둥근 직사각형 90"/>
            <p:cNvSpPr/>
            <p:nvPr/>
          </p:nvSpPr>
          <p:spPr>
            <a:xfrm>
              <a:off x="5904422" y="5660571"/>
              <a:ext cx="2949292" cy="508907"/>
            </a:xfrm>
            <a:prstGeom prst="roundRect">
              <a:avLst>
                <a:gd name="adj" fmla="val 2358"/>
              </a:avLst>
            </a:prstGeom>
            <a:gradFill flip="none" rotWithShape="1">
              <a:gsLst>
                <a:gs pos="0">
                  <a:schemeClr val="bg1">
                    <a:alpha val="60000"/>
                  </a:schemeClr>
                </a:gs>
                <a:gs pos="50000">
                  <a:schemeClr val="bg1"/>
                </a:gs>
                <a:gs pos="100000">
                  <a:schemeClr val="accent1">
                    <a:lumMod val="20000"/>
                    <a:lumOff val="80000"/>
                  </a:schemeClr>
                </a:gs>
              </a:gsLst>
              <a:lin ang="2700000" scaled="1"/>
              <a:tileRect/>
            </a:gradFill>
            <a:ln w="25400" cap="flat" cmpd="sng" algn="ctr">
              <a:gradFill flip="none" rotWithShape="1">
                <a:gsLst>
                  <a:gs pos="0">
                    <a:schemeClr val="tx2">
                      <a:lumMod val="50000"/>
                    </a:schemeClr>
                  </a:gs>
                  <a:gs pos="50000">
                    <a:schemeClr val="accent1">
                      <a:lumMod val="75000"/>
                    </a:schemeClr>
                  </a:gs>
                  <a:gs pos="100000">
                    <a:schemeClr val="tx2">
                      <a:lumMod val="40000"/>
                      <a:lumOff val="60000"/>
                    </a:schemeClr>
                  </a:gs>
                </a:gsLst>
                <a:lin ang="5400000" scaled="1"/>
                <a:tileRect/>
              </a:gradFill>
              <a:prstDash val="solid"/>
            </a:ln>
            <a:effectLst>
              <a:glow rad="63500">
                <a:schemeClr val="accent1">
                  <a:satMod val="175000"/>
                  <a:alpha val="40000"/>
                </a:schemeClr>
              </a:glow>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b="0" kern="0" dirty="0" smtClean="0">
                  <a:solidFill>
                    <a:sysClr val="windowText" lastClr="000000"/>
                  </a:solidFill>
                  <a:latin typeface="Arial" pitchFamily="34" charset="0"/>
                  <a:ea typeface="맑은 고딕"/>
                  <a:cs typeface="Arial" pitchFamily="34" charset="0"/>
                </a:rPr>
                <a:t>Generation</a:t>
              </a:r>
              <a:r>
                <a:rPr kumimoji="0" lang="en-US" altLang="ko-KR" sz="1800" b="0" i="0" u="none" strike="noStrike" kern="0" cap="none" spc="0" normalizeH="0" baseline="0" noProof="0" dirty="0" smtClean="0">
                  <a:ln>
                    <a:noFill/>
                  </a:ln>
                  <a:solidFill>
                    <a:sysClr val="windowText" lastClr="000000"/>
                  </a:solidFill>
                  <a:effectLst/>
                  <a:uLnTx/>
                  <a:uFillTx/>
                  <a:latin typeface="Arial" pitchFamily="34" charset="0"/>
                  <a:ea typeface="맑은 고딕"/>
                  <a:cs typeface="Arial" pitchFamily="34" charset="0"/>
                </a:rPr>
                <a:t> : 474,660G</a:t>
              </a:r>
              <a:r>
                <a:rPr kumimoji="0" lang="en-US" altLang="ko-KR" b="0" kern="0" dirty="0" err="1" smtClean="0">
                  <a:solidFill>
                    <a:sysClr val="windowText" lastClr="000000"/>
                  </a:solidFill>
                  <a:latin typeface="Arial" pitchFamily="34" charset="0"/>
                  <a:ea typeface="맑은 고딕"/>
                  <a:cs typeface="Arial" pitchFamily="34" charset="0"/>
                </a:rPr>
                <a:t>Wh</a:t>
              </a:r>
              <a:endParaRPr kumimoji="0" lang="ko-KR" altLang="en-US" sz="1800" b="0" i="0" u="none" strike="noStrike" kern="0" cap="none" spc="0" normalizeH="0" baseline="0" noProof="0" dirty="0">
                <a:ln>
                  <a:noFill/>
                </a:ln>
                <a:solidFill>
                  <a:sysClr val="windowText" lastClr="000000"/>
                </a:solidFill>
                <a:effectLst/>
                <a:uLnTx/>
                <a:uFillTx/>
                <a:latin typeface="Arial" pitchFamily="34" charset="0"/>
                <a:ea typeface="맑은 고딕"/>
                <a:cs typeface="Arial" pitchFamily="34" charset="0"/>
              </a:endParaRPr>
            </a:p>
          </p:txBody>
        </p:sp>
      </p:grpSp>
      <p:grpSp>
        <p:nvGrpSpPr>
          <p:cNvPr id="4" name="그룹 76"/>
          <p:cNvGrpSpPr/>
          <p:nvPr/>
        </p:nvGrpSpPr>
        <p:grpSpPr>
          <a:xfrm>
            <a:off x="188685" y="1393371"/>
            <a:ext cx="4716563" cy="4630964"/>
            <a:chOff x="4802960" y="1569806"/>
            <a:chExt cx="4905248" cy="4599672"/>
          </a:xfrm>
        </p:grpSpPr>
        <p:graphicFrame>
          <p:nvGraphicFramePr>
            <p:cNvPr id="95" name="차트 94"/>
            <p:cNvGraphicFramePr/>
            <p:nvPr/>
          </p:nvGraphicFramePr>
          <p:xfrm>
            <a:off x="4802960" y="2807343"/>
            <a:ext cx="4905248" cy="3072121"/>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그룹 75"/>
            <p:cNvGrpSpPr/>
            <p:nvPr/>
          </p:nvGrpSpPr>
          <p:grpSpPr>
            <a:xfrm>
              <a:off x="5237510" y="1569806"/>
              <a:ext cx="4052411" cy="4599672"/>
              <a:chOff x="5237510" y="1569806"/>
              <a:chExt cx="4052411" cy="4599672"/>
            </a:xfrm>
          </p:grpSpPr>
          <p:sp>
            <p:nvSpPr>
              <p:cNvPr id="97" name="TextBox 96"/>
              <p:cNvSpPr txBox="1"/>
              <p:nvPr/>
            </p:nvSpPr>
            <p:spPr>
              <a:xfrm>
                <a:off x="7851688" y="3247486"/>
                <a:ext cx="872243" cy="580824"/>
              </a:xfrm>
              <a:prstGeom prst="rect">
                <a:avLst/>
              </a:prstGeom>
              <a:noFill/>
            </p:spPr>
            <p:txBody>
              <a:bodyPr wrap="none">
                <a:spAutoFit/>
              </a:bodyPr>
              <a:lstStyle/>
              <a:p>
                <a:r>
                  <a:rPr lang="en-US" altLang="ko-KR" sz="1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Coal</a:t>
                </a:r>
              </a:p>
              <a:p>
                <a:r>
                  <a:rPr lang="en-US" altLang="ko-KR" dirty="0" smtClean="0">
                    <a:solidFill>
                      <a:schemeClr val="bg1"/>
                    </a:solidFill>
                    <a:effectLst>
                      <a:outerShdw blurRad="38100" dist="38100" dir="2700000" algn="tl">
                        <a:srgbClr val="000000">
                          <a:alpha val="43137"/>
                        </a:srgbClr>
                      </a:outerShdw>
                    </a:effectLst>
                    <a:latin typeface="Arial" pitchFamily="34" charset="0"/>
                    <a:cs typeface="Arial" pitchFamily="34" charset="0"/>
                  </a:rPr>
                  <a:t>31.8%</a:t>
                </a:r>
              </a:p>
            </p:txBody>
          </p:sp>
          <p:sp>
            <p:nvSpPr>
              <p:cNvPr id="98" name="TextBox 97"/>
              <p:cNvSpPr txBox="1"/>
              <p:nvPr/>
            </p:nvSpPr>
            <p:spPr>
              <a:xfrm>
                <a:off x="8074743" y="4139128"/>
                <a:ext cx="738872" cy="580824"/>
              </a:xfrm>
              <a:prstGeom prst="rect">
                <a:avLst/>
              </a:prstGeom>
              <a:noFill/>
            </p:spPr>
            <p:txBody>
              <a:bodyPr wrap="none">
                <a:spAutoFit/>
              </a:bodyPr>
              <a:lstStyle/>
              <a:p>
                <a:r>
                  <a:rPr lang="en-US" altLang="ko-KR" sz="1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Oil</a:t>
                </a:r>
              </a:p>
              <a:p>
                <a:r>
                  <a:rPr lang="en-US" altLang="ko-KR" dirty="0" smtClean="0">
                    <a:solidFill>
                      <a:schemeClr val="bg1"/>
                    </a:solidFill>
                    <a:effectLst>
                      <a:outerShdw blurRad="38100" dist="38100" dir="2700000" algn="tl">
                        <a:srgbClr val="000000">
                          <a:alpha val="43137"/>
                        </a:srgbClr>
                      </a:outerShdw>
                    </a:effectLst>
                    <a:latin typeface="Arial" pitchFamily="34" charset="0"/>
                    <a:cs typeface="Arial" pitchFamily="34" charset="0"/>
                  </a:rPr>
                  <a:t>9.8%</a:t>
                </a:r>
              </a:p>
            </p:txBody>
          </p:sp>
          <p:sp>
            <p:nvSpPr>
              <p:cNvPr id="99" name="TextBox 98"/>
              <p:cNvSpPr txBox="1"/>
              <p:nvPr/>
            </p:nvSpPr>
            <p:spPr>
              <a:xfrm>
                <a:off x="6479310" y="4184723"/>
                <a:ext cx="872243" cy="580824"/>
              </a:xfrm>
              <a:prstGeom prst="rect">
                <a:avLst/>
              </a:prstGeom>
              <a:noFill/>
            </p:spPr>
            <p:txBody>
              <a:bodyPr wrap="none">
                <a:spAutoFit/>
              </a:bodyPr>
              <a:lstStyle/>
              <a:p>
                <a:r>
                  <a:rPr lang="en-US" altLang="ko-KR" sz="1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Gas</a:t>
                </a:r>
              </a:p>
              <a:p>
                <a:r>
                  <a:rPr lang="en-US" altLang="ko-KR" dirty="0" smtClean="0">
                    <a:solidFill>
                      <a:schemeClr val="bg1"/>
                    </a:solidFill>
                    <a:effectLst>
                      <a:outerShdw blurRad="38100" dist="38100" dir="2700000" algn="tl">
                        <a:srgbClr val="000000">
                          <a:alpha val="43137"/>
                        </a:srgbClr>
                      </a:outerShdw>
                    </a:effectLst>
                    <a:latin typeface="Arial" pitchFamily="34" charset="0"/>
                    <a:cs typeface="Arial" pitchFamily="34" charset="0"/>
                  </a:rPr>
                  <a:t>25.5%</a:t>
                </a:r>
              </a:p>
            </p:txBody>
          </p:sp>
          <p:sp>
            <p:nvSpPr>
              <p:cNvPr id="100" name="TextBox 99"/>
              <p:cNvSpPr txBox="1"/>
              <p:nvPr/>
            </p:nvSpPr>
            <p:spPr>
              <a:xfrm>
                <a:off x="5502723" y="3418161"/>
                <a:ext cx="875577" cy="580824"/>
              </a:xfrm>
              <a:prstGeom prst="rect">
                <a:avLst/>
              </a:prstGeom>
              <a:noFill/>
            </p:spPr>
            <p:txBody>
              <a:bodyPr wrap="none">
                <a:spAutoFit/>
              </a:bodyPr>
              <a:lstStyle/>
              <a:p>
                <a:r>
                  <a:rPr lang="en-US" altLang="ko-KR" sz="1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Nuclear</a:t>
                </a:r>
              </a:p>
              <a:p>
                <a:r>
                  <a:rPr lang="en-US" altLang="ko-KR" dirty="0" smtClean="0">
                    <a:solidFill>
                      <a:schemeClr val="bg1"/>
                    </a:solidFill>
                    <a:effectLst>
                      <a:outerShdw blurRad="38100" dist="38100" dir="2700000" algn="tl">
                        <a:srgbClr val="000000">
                          <a:alpha val="43137"/>
                        </a:srgbClr>
                      </a:outerShdw>
                    </a:effectLst>
                    <a:latin typeface="Arial" pitchFamily="34" charset="0"/>
                    <a:cs typeface="Arial" pitchFamily="34" charset="0"/>
                  </a:rPr>
                  <a:t>23.3%</a:t>
                </a:r>
              </a:p>
            </p:txBody>
          </p:sp>
          <p:sp>
            <p:nvSpPr>
              <p:cNvPr id="101" name="TextBox 100"/>
              <p:cNvSpPr txBox="1"/>
              <p:nvPr/>
            </p:nvSpPr>
            <p:spPr>
              <a:xfrm>
                <a:off x="5977204" y="2373855"/>
                <a:ext cx="738872" cy="580824"/>
              </a:xfrm>
              <a:prstGeom prst="rect">
                <a:avLst/>
              </a:prstGeom>
              <a:noFill/>
            </p:spPr>
            <p:txBody>
              <a:bodyPr wrap="none">
                <a:spAutoFit/>
              </a:bodyPr>
              <a:lstStyle/>
              <a:p>
                <a:r>
                  <a:rPr lang="en-US" altLang="ko-KR" sz="1400" dirty="0" smtClean="0">
                    <a:latin typeface="Arial" pitchFamily="34" charset="0"/>
                    <a:cs typeface="Arial" pitchFamily="34" charset="0"/>
                  </a:rPr>
                  <a:t>Hydro</a:t>
                </a:r>
              </a:p>
              <a:p>
                <a:r>
                  <a:rPr lang="en-US" altLang="ko-KR" dirty="0" smtClean="0">
                    <a:latin typeface="Arial" pitchFamily="34" charset="0"/>
                    <a:cs typeface="Arial" pitchFamily="34" charset="0"/>
                  </a:rPr>
                  <a:t>7.3%</a:t>
                </a:r>
              </a:p>
            </p:txBody>
          </p:sp>
          <p:sp>
            <p:nvSpPr>
              <p:cNvPr id="102" name="TextBox 101"/>
              <p:cNvSpPr txBox="1"/>
              <p:nvPr/>
            </p:nvSpPr>
            <p:spPr>
              <a:xfrm>
                <a:off x="6805904" y="2272013"/>
                <a:ext cx="738872" cy="580824"/>
              </a:xfrm>
              <a:prstGeom prst="rect">
                <a:avLst/>
              </a:prstGeom>
              <a:noFill/>
            </p:spPr>
            <p:txBody>
              <a:bodyPr wrap="none">
                <a:spAutoFit/>
              </a:bodyPr>
              <a:lstStyle/>
              <a:p>
                <a:r>
                  <a:rPr lang="en-US" altLang="ko-KR" sz="1400" dirty="0" smtClean="0">
                    <a:latin typeface="Arial" pitchFamily="34" charset="0"/>
                    <a:cs typeface="Arial" pitchFamily="34" charset="0"/>
                  </a:rPr>
                  <a:t>Green</a:t>
                </a:r>
              </a:p>
              <a:p>
                <a:r>
                  <a:rPr lang="en-US" altLang="ko-KR" dirty="0" smtClean="0">
                    <a:latin typeface="Arial" pitchFamily="34" charset="0"/>
                    <a:cs typeface="Arial" pitchFamily="34" charset="0"/>
                  </a:rPr>
                  <a:t>2.3%</a:t>
                </a:r>
              </a:p>
            </p:txBody>
          </p:sp>
          <p:cxnSp>
            <p:nvCxnSpPr>
              <p:cNvPr id="103" name="직선 연결선 102"/>
              <p:cNvCxnSpPr/>
              <p:nvPr/>
            </p:nvCxnSpPr>
            <p:spPr>
              <a:xfrm rot="16200000" flipH="1">
                <a:off x="6541856" y="2991258"/>
                <a:ext cx="359923" cy="291831"/>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04" name="직선 연결선 103"/>
              <p:cNvCxnSpPr>
                <a:stCxn id="102" idx="2"/>
              </p:cNvCxnSpPr>
              <p:nvPr/>
            </p:nvCxnSpPr>
            <p:spPr>
              <a:xfrm rot="16200000" flipH="1">
                <a:off x="6995862" y="3032314"/>
                <a:ext cx="367004" cy="8047"/>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grpSp>
            <p:nvGrpSpPr>
              <p:cNvPr id="6" name="그룹 160"/>
              <p:cNvGrpSpPr/>
              <p:nvPr/>
            </p:nvGrpSpPr>
            <p:grpSpPr>
              <a:xfrm>
                <a:off x="5237510" y="1569806"/>
                <a:ext cx="4052411" cy="482728"/>
                <a:chOff x="449262" y="990600"/>
                <a:chExt cx="4052411" cy="482728"/>
              </a:xfrm>
            </p:grpSpPr>
            <p:sp>
              <p:nvSpPr>
                <p:cNvPr id="107" name="모서리가 둥근 직사각형 106"/>
                <p:cNvSpPr/>
                <p:nvPr/>
              </p:nvSpPr>
              <p:spPr>
                <a:xfrm>
                  <a:off x="449262" y="990600"/>
                  <a:ext cx="4052411" cy="482728"/>
                </a:xfrm>
                <a:prstGeom prst="roundRect">
                  <a:avLst>
                    <a:gd name="adj" fmla="val 50000"/>
                  </a:avLst>
                </a:prstGeom>
                <a:gradFill flip="none" rotWithShape="1">
                  <a:gsLst>
                    <a:gs pos="0">
                      <a:schemeClr val="accent1">
                        <a:lumMod val="60000"/>
                        <a:lumOff val="40000"/>
                      </a:schemeClr>
                    </a:gs>
                    <a:gs pos="50000">
                      <a:schemeClr val="accent1">
                        <a:lumMod val="40000"/>
                        <a:lumOff val="60000"/>
                      </a:schemeClr>
                    </a:gs>
                    <a:gs pos="100000">
                      <a:schemeClr val="tx2">
                        <a:lumMod val="60000"/>
                        <a:lumOff val="40000"/>
                      </a:schemeClr>
                    </a:gs>
                  </a:gsLst>
                  <a:lin ang="5400000" scaled="1"/>
                  <a:tileRect/>
                </a:gradFill>
                <a:ln>
                  <a:solidFill>
                    <a:schemeClr val="bg1"/>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700">
                    <a:latin typeface="Arial" pitchFamily="34" charset="0"/>
                    <a:cs typeface="Arial" pitchFamily="34" charset="0"/>
                  </a:endParaRPr>
                </a:p>
              </p:txBody>
            </p:sp>
            <p:sp>
              <p:nvSpPr>
                <p:cNvPr id="113" name="TextBox 112"/>
                <p:cNvSpPr txBox="1"/>
                <p:nvPr/>
              </p:nvSpPr>
              <p:spPr>
                <a:xfrm>
                  <a:off x="605615" y="1024216"/>
                  <a:ext cx="3739708" cy="366836"/>
                </a:xfrm>
                <a:prstGeom prst="rect">
                  <a:avLst/>
                </a:prstGeom>
                <a:noFill/>
              </p:spPr>
              <p:txBody>
                <a:bodyPr wrap="none" rtlCol="0">
                  <a:spAutoFit/>
                </a:bodyPr>
                <a:lstStyle/>
                <a:p>
                  <a:pPr lvl="0" fontAlgn="auto" latinLnBrk="0">
                    <a:spcBef>
                      <a:spcPts val="0"/>
                    </a:spcBef>
                    <a:spcAft>
                      <a:spcPts val="0"/>
                    </a:spcAft>
                    <a:defRPr/>
                  </a:pPr>
                  <a:r>
                    <a:rPr kumimoji="0" lang="en-US" altLang="ko-KR" kern="0" dirty="0" smtClean="0">
                      <a:latin typeface="Arial" pitchFamily="34" charset="0"/>
                      <a:ea typeface="맑은 고딕"/>
                      <a:cs typeface="Arial" pitchFamily="34" charset="0"/>
                    </a:rPr>
                    <a:t>Optimization of Generation Mix</a:t>
                  </a:r>
                </a:p>
              </p:txBody>
            </p:sp>
          </p:grpSp>
          <p:sp>
            <p:nvSpPr>
              <p:cNvPr id="106" name="모서리가 둥근 직사각형 105"/>
              <p:cNvSpPr/>
              <p:nvPr/>
            </p:nvSpPr>
            <p:spPr>
              <a:xfrm>
                <a:off x="5904422" y="5660571"/>
                <a:ext cx="2717064" cy="508907"/>
              </a:xfrm>
              <a:prstGeom prst="roundRect">
                <a:avLst>
                  <a:gd name="adj" fmla="val 2358"/>
                </a:avLst>
              </a:prstGeom>
              <a:gradFill flip="none" rotWithShape="1">
                <a:gsLst>
                  <a:gs pos="0">
                    <a:schemeClr val="bg1">
                      <a:alpha val="60000"/>
                    </a:schemeClr>
                  </a:gs>
                  <a:gs pos="50000">
                    <a:schemeClr val="bg1"/>
                  </a:gs>
                  <a:gs pos="100000">
                    <a:schemeClr val="accent1">
                      <a:lumMod val="20000"/>
                      <a:lumOff val="80000"/>
                    </a:schemeClr>
                  </a:gs>
                </a:gsLst>
                <a:lin ang="2700000" scaled="1"/>
                <a:tileRect/>
              </a:gradFill>
              <a:ln w="25400" cap="flat" cmpd="sng" algn="ctr">
                <a:gradFill flip="none" rotWithShape="1">
                  <a:gsLst>
                    <a:gs pos="0">
                      <a:schemeClr val="tx2">
                        <a:lumMod val="50000"/>
                      </a:schemeClr>
                    </a:gs>
                    <a:gs pos="50000">
                      <a:schemeClr val="accent1">
                        <a:lumMod val="75000"/>
                      </a:schemeClr>
                    </a:gs>
                    <a:gs pos="100000">
                      <a:schemeClr val="tx2">
                        <a:lumMod val="40000"/>
                        <a:lumOff val="60000"/>
                      </a:schemeClr>
                    </a:gs>
                  </a:gsLst>
                  <a:lin ang="5400000" scaled="1"/>
                  <a:tileRect/>
                </a:gradFill>
                <a:prstDash val="solid"/>
              </a:ln>
              <a:effectLst>
                <a:glow rad="63500">
                  <a:schemeClr val="accent1">
                    <a:satMod val="175000"/>
                    <a:alpha val="40000"/>
                  </a:schemeClr>
                </a:glo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smtClean="0">
                    <a:ln>
                      <a:noFill/>
                    </a:ln>
                    <a:solidFill>
                      <a:sysClr val="windowText" lastClr="000000"/>
                    </a:solidFill>
                    <a:effectLst/>
                    <a:uLnTx/>
                    <a:uFillTx/>
                    <a:latin typeface="Arial" pitchFamily="34" charset="0"/>
                    <a:ea typeface="맑은 고딕"/>
                    <a:cs typeface="Arial" pitchFamily="34" charset="0"/>
                  </a:rPr>
                  <a:t> Capacity : 76,078</a:t>
                </a:r>
                <a:r>
                  <a:rPr kumimoji="0" lang="en-US" altLang="ko-KR" b="0" kern="0" dirty="0" smtClean="0">
                    <a:solidFill>
                      <a:sysClr val="windowText" lastClr="000000"/>
                    </a:solidFill>
                    <a:latin typeface="Arial" pitchFamily="34" charset="0"/>
                    <a:ea typeface="맑은 고딕"/>
                    <a:cs typeface="Arial" pitchFamily="34" charset="0"/>
                  </a:rPr>
                  <a:t>MW</a:t>
                </a:r>
                <a:endParaRPr kumimoji="0" lang="ko-KR" altLang="en-US" sz="1800" b="0" i="0" u="none" strike="noStrike" kern="0" cap="none" spc="0" normalizeH="0" baseline="0" noProof="0" dirty="0">
                  <a:ln>
                    <a:noFill/>
                  </a:ln>
                  <a:solidFill>
                    <a:sysClr val="windowText" lastClr="000000"/>
                  </a:solidFill>
                  <a:effectLst/>
                  <a:uLnTx/>
                  <a:uFillTx/>
                  <a:latin typeface="Arial" pitchFamily="34" charset="0"/>
                  <a:ea typeface="맑은 고딕"/>
                  <a:cs typeface="Arial" pitchFamily="34" charset="0"/>
                </a:endParaRPr>
              </a:p>
            </p:txBody>
          </p:sp>
        </p:gr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93714" y="1111253"/>
            <a:ext cx="3033713" cy="4359275"/>
            <a:chOff x="287" y="700"/>
            <a:chExt cx="1764" cy="2746"/>
          </a:xfrm>
        </p:grpSpPr>
        <p:grpSp>
          <p:nvGrpSpPr>
            <p:cNvPr id="3" name="Group 3"/>
            <p:cNvGrpSpPr>
              <a:grpSpLocks/>
            </p:cNvGrpSpPr>
            <p:nvPr/>
          </p:nvGrpSpPr>
          <p:grpSpPr bwMode="auto">
            <a:xfrm>
              <a:off x="287" y="700"/>
              <a:ext cx="1764" cy="2746"/>
              <a:chOff x="304" y="700"/>
              <a:chExt cx="1662" cy="2746"/>
            </a:xfrm>
          </p:grpSpPr>
          <p:pic>
            <p:nvPicPr>
              <p:cNvPr id="1437700" name="Picture 4" descr="1"/>
              <p:cNvPicPr>
                <a:picLocks noChangeAspect="1" noChangeArrowheads="1"/>
              </p:cNvPicPr>
              <p:nvPr/>
            </p:nvPicPr>
            <p:blipFill>
              <a:blip r:embed="rId3" cstate="print"/>
              <a:srcRect/>
              <a:stretch>
                <a:fillRect/>
              </a:stretch>
            </p:blipFill>
            <p:spPr bwMode="auto">
              <a:xfrm>
                <a:off x="304" y="700"/>
                <a:ext cx="1662" cy="2746"/>
              </a:xfrm>
              <a:prstGeom prst="rect">
                <a:avLst/>
              </a:prstGeom>
              <a:noFill/>
            </p:spPr>
          </p:pic>
          <p:sp>
            <p:nvSpPr>
              <p:cNvPr id="1437701" name="Rectangle 5"/>
              <p:cNvSpPr>
                <a:spLocks noChangeArrowheads="1"/>
              </p:cNvSpPr>
              <p:nvPr/>
            </p:nvSpPr>
            <p:spPr bwMode="auto">
              <a:xfrm>
                <a:off x="417" y="807"/>
                <a:ext cx="1445" cy="2438"/>
              </a:xfrm>
              <a:prstGeom prst="rect">
                <a:avLst/>
              </a:prstGeom>
              <a:solidFill>
                <a:schemeClr val="bg1"/>
              </a:solidFill>
              <a:ln w="15875" algn="ctr">
                <a:noFill/>
                <a:miter lim="800000"/>
                <a:headEnd/>
                <a:tailEnd/>
              </a:ln>
              <a:effectLst/>
            </p:spPr>
            <p:txBody>
              <a:bodyPr wrap="none" anchor="ctr"/>
              <a:lstStyle/>
              <a:p>
                <a:endParaRPr lang="ko-KR" altLang="en-US">
                  <a:latin typeface="Arial" pitchFamily="34" charset="0"/>
                  <a:cs typeface="Arial" pitchFamily="34" charset="0"/>
                </a:endParaRPr>
              </a:p>
            </p:txBody>
          </p:sp>
        </p:grpSp>
        <p:grpSp>
          <p:nvGrpSpPr>
            <p:cNvPr id="4" name="Group 6"/>
            <p:cNvGrpSpPr>
              <a:grpSpLocks/>
            </p:cNvGrpSpPr>
            <p:nvPr/>
          </p:nvGrpSpPr>
          <p:grpSpPr bwMode="auto">
            <a:xfrm>
              <a:off x="458" y="846"/>
              <a:ext cx="1432" cy="224"/>
              <a:chOff x="663" y="1414"/>
              <a:chExt cx="1348" cy="224"/>
            </a:xfrm>
          </p:grpSpPr>
          <p:sp>
            <p:nvSpPr>
              <p:cNvPr id="1437703" name="AutoShape 7"/>
              <p:cNvSpPr>
                <a:spLocks noChangeArrowheads="1"/>
              </p:cNvSpPr>
              <p:nvPr/>
            </p:nvSpPr>
            <p:spPr bwMode="auto">
              <a:xfrm>
                <a:off x="663" y="1414"/>
                <a:ext cx="1348" cy="224"/>
              </a:xfrm>
              <a:prstGeom prst="roundRect">
                <a:avLst>
                  <a:gd name="adj" fmla="val 0"/>
                </a:avLst>
              </a:prstGeom>
              <a:solidFill>
                <a:srgbClr val="006699"/>
              </a:solidFill>
              <a:ln w="9525">
                <a:noFill/>
                <a:round/>
                <a:headEnd/>
                <a:tailEnd/>
              </a:ln>
              <a:effectLst/>
            </p:spPr>
            <p:txBody>
              <a:bodyPr wrap="none" anchor="ctr"/>
              <a:lstStyle/>
              <a:p>
                <a:endParaRPr lang="ko-KR" altLang="en-US">
                  <a:latin typeface="Arial" pitchFamily="34" charset="0"/>
                  <a:cs typeface="Arial" pitchFamily="34" charset="0"/>
                </a:endParaRPr>
              </a:p>
            </p:txBody>
          </p:sp>
          <p:sp>
            <p:nvSpPr>
              <p:cNvPr id="1437704" name="AutoShape 8"/>
              <p:cNvSpPr>
                <a:spLocks noChangeArrowheads="1"/>
              </p:cNvSpPr>
              <p:nvPr/>
            </p:nvSpPr>
            <p:spPr bwMode="auto">
              <a:xfrm>
                <a:off x="997" y="1444"/>
                <a:ext cx="710" cy="137"/>
              </a:xfrm>
              <a:prstGeom prst="roundRect">
                <a:avLst>
                  <a:gd name="adj" fmla="val 16667"/>
                </a:avLst>
              </a:prstGeom>
              <a:noFill/>
              <a:ln w="9525">
                <a:noFill/>
                <a:round/>
                <a:headEnd/>
                <a:tailEnd/>
              </a:ln>
              <a:effectLst/>
            </p:spPr>
            <p:txBody>
              <a:bodyPr wrap="none" anchor="ctr"/>
              <a:lstStyle/>
              <a:p>
                <a:pPr latinLnBrk="1">
                  <a:lnSpc>
                    <a:spcPct val="100000"/>
                  </a:lnSpc>
                  <a:spcBef>
                    <a:spcPct val="0"/>
                  </a:spcBef>
                </a:pPr>
                <a:r>
                  <a:rPr lang="ko-KR" altLang="ko-KR">
                    <a:solidFill>
                      <a:schemeClr val="bg1"/>
                    </a:solidFill>
                    <a:latin typeface="Arial" pitchFamily="34" charset="0"/>
                    <a:ea typeface="HY견고딕" pitchFamily="18" charset="-127"/>
                    <a:cs typeface="Arial" pitchFamily="34" charset="0"/>
                  </a:rPr>
                  <a:t>Characteristics</a:t>
                </a:r>
              </a:p>
            </p:txBody>
          </p:sp>
        </p:grpSp>
        <p:sp>
          <p:nvSpPr>
            <p:cNvPr id="1437705" name="Line 9"/>
            <p:cNvSpPr>
              <a:spLocks noChangeShapeType="1"/>
            </p:cNvSpPr>
            <p:nvPr/>
          </p:nvSpPr>
          <p:spPr bwMode="auto">
            <a:xfrm>
              <a:off x="527" y="2173"/>
              <a:ext cx="1303" cy="0"/>
            </a:xfrm>
            <a:prstGeom prst="line">
              <a:avLst/>
            </a:prstGeom>
            <a:noFill/>
            <a:ln w="9525">
              <a:solidFill>
                <a:srgbClr val="EAEAEA"/>
              </a:solidFill>
              <a:round/>
              <a:headEnd/>
              <a:tailEnd/>
            </a:ln>
            <a:effectLst/>
          </p:spPr>
          <p:txBody>
            <a:bodyPr anchor="ctr"/>
            <a:lstStyle/>
            <a:p>
              <a:endParaRPr lang="ko-KR" altLang="en-US">
                <a:latin typeface="Arial" pitchFamily="34" charset="0"/>
                <a:cs typeface="Arial" pitchFamily="34" charset="0"/>
              </a:endParaRPr>
            </a:p>
          </p:txBody>
        </p:sp>
        <p:sp>
          <p:nvSpPr>
            <p:cNvPr id="1437706" name="Line 10"/>
            <p:cNvSpPr>
              <a:spLocks noChangeShapeType="1"/>
            </p:cNvSpPr>
            <p:nvPr/>
          </p:nvSpPr>
          <p:spPr bwMode="auto">
            <a:xfrm>
              <a:off x="527" y="2703"/>
              <a:ext cx="1303" cy="0"/>
            </a:xfrm>
            <a:prstGeom prst="line">
              <a:avLst/>
            </a:prstGeom>
            <a:noFill/>
            <a:ln w="9525">
              <a:solidFill>
                <a:srgbClr val="EAEAEA"/>
              </a:solidFill>
              <a:round/>
              <a:headEnd/>
              <a:tailEnd/>
            </a:ln>
            <a:effectLst/>
          </p:spPr>
          <p:txBody>
            <a:bodyPr anchor="ctr"/>
            <a:lstStyle/>
            <a:p>
              <a:endParaRPr lang="ko-KR" altLang="en-US">
                <a:latin typeface="Arial" pitchFamily="34" charset="0"/>
                <a:cs typeface="Arial" pitchFamily="34" charset="0"/>
              </a:endParaRPr>
            </a:p>
          </p:txBody>
        </p:sp>
        <p:sp>
          <p:nvSpPr>
            <p:cNvPr id="1437707" name="Line 11"/>
            <p:cNvSpPr>
              <a:spLocks noChangeShapeType="1"/>
            </p:cNvSpPr>
            <p:nvPr/>
          </p:nvSpPr>
          <p:spPr bwMode="auto">
            <a:xfrm>
              <a:off x="527" y="1684"/>
              <a:ext cx="1303" cy="0"/>
            </a:xfrm>
            <a:prstGeom prst="line">
              <a:avLst/>
            </a:prstGeom>
            <a:noFill/>
            <a:ln w="9525">
              <a:solidFill>
                <a:srgbClr val="EAEAEA"/>
              </a:solidFill>
              <a:round/>
              <a:headEnd/>
              <a:tailEnd/>
            </a:ln>
            <a:effectLst/>
          </p:spPr>
          <p:txBody>
            <a:bodyPr anchor="ctr"/>
            <a:lstStyle/>
            <a:p>
              <a:endParaRPr lang="ko-KR" altLang="en-US">
                <a:latin typeface="Arial" pitchFamily="34" charset="0"/>
                <a:cs typeface="Arial" pitchFamily="34" charset="0"/>
              </a:endParaRPr>
            </a:p>
          </p:txBody>
        </p:sp>
      </p:grpSp>
      <p:grpSp>
        <p:nvGrpSpPr>
          <p:cNvPr id="5" name="Group 13"/>
          <p:cNvGrpSpPr>
            <a:grpSpLocks/>
          </p:cNvGrpSpPr>
          <p:nvPr/>
        </p:nvGrpSpPr>
        <p:grpSpPr bwMode="auto">
          <a:xfrm>
            <a:off x="1031878" y="4424369"/>
            <a:ext cx="1810710" cy="733425"/>
            <a:chOff x="600" y="2787"/>
            <a:chExt cx="1053" cy="462"/>
          </a:xfrm>
        </p:grpSpPr>
        <p:sp>
          <p:nvSpPr>
            <p:cNvPr id="1437710" name="Line 62"/>
            <p:cNvSpPr>
              <a:spLocks noChangeShapeType="1"/>
            </p:cNvSpPr>
            <p:nvPr/>
          </p:nvSpPr>
          <p:spPr bwMode="auto">
            <a:xfrm>
              <a:off x="600" y="2787"/>
              <a:ext cx="583" cy="1"/>
            </a:xfrm>
            <a:prstGeom prst="line">
              <a:avLst/>
            </a:prstGeom>
            <a:noFill/>
            <a:ln w="28575">
              <a:solidFill>
                <a:srgbClr val="CC0066"/>
              </a:solidFill>
              <a:prstDash val="sysDot"/>
              <a:round/>
              <a:headEnd/>
              <a:tailEnd/>
            </a:ln>
          </p:spPr>
          <p:txBody>
            <a:bodyPr/>
            <a:lstStyle/>
            <a:p>
              <a:endParaRPr lang="ko-KR" altLang="en-US">
                <a:latin typeface="Arial" pitchFamily="34" charset="0"/>
                <a:cs typeface="Arial" pitchFamily="34" charset="0"/>
              </a:endParaRPr>
            </a:p>
          </p:txBody>
        </p:sp>
        <p:sp>
          <p:nvSpPr>
            <p:cNvPr id="1437711" name="Text Box 65"/>
            <p:cNvSpPr txBox="1">
              <a:spLocks noChangeArrowheads="1"/>
            </p:cNvSpPr>
            <p:nvPr/>
          </p:nvSpPr>
          <p:spPr bwMode="auto">
            <a:xfrm>
              <a:off x="667" y="2807"/>
              <a:ext cx="986" cy="442"/>
            </a:xfrm>
            <a:prstGeom prst="rect">
              <a:avLst/>
            </a:prstGeom>
            <a:noFill/>
            <a:ln w="9525">
              <a:noFill/>
              <a:miter lim="800000"/>
              <a:headEnd/>
              <a:tailEnd/>
            </a:ln>
          </p:spPr>
          <p:txBody>
            <a:bodyPr wrap="none">
              <a:spAutoFit/>
            </a:bodyPr>
            <a:lstStyle/>
            <a:p>
              <a:pPr algn="l" latinLnBrk="1">
                <a:lnSpc>
                  <a:spcPct val="110000"/>
                </a:lnSpc>
                <a:spcBef>
                  <a:spcPct val="0"/>
                </a:spcBef>
              </a:pPr>
              <a:r>
                <a:rPr lang="en-US" altLang="ko-KR" sz="1200" dirty="0" smtClean="0">
                  <a:latin typeface="Arial" pitchFamily="34" charset="0"/>
                  <a:ea typeface="HY견고딕" pitchFamily="18" charset="-127"/>
                  <a:cs typeface="Arial" pitchFamily="34" charset="0"/>
                </a:rPr>
                <a:t>HVDC </a:t>
              </a:r>
              <a:r>
                <a:rPr lang="en-US" altLang="ko-KR" sz="1200" b="0" dirty="0" smtClean="0">
                  <a:latin typeface="Arial" pitchFamily="34" charset="0"/>
                  <a:ea typeface="HY견고딕" pitchFamily="18" charset="-127"/>
                  <a:cs typeface="Arial" pitchFamily="34" charset="0"/>
                </a:rPr>
                <a:t>Connects </a:t>
              </a:r>
            </a:p>
            <a:p>
              <a:pPr algn="l" latinLnBrk="1">
                <a:lnSpc>
                  <a:spcPct val="110000"/>
                </a:lnSpc>
                <a:spcBef>
                  <a:spcPct val="0"/>
                </a:spcBef>
              </a:pPr>
              <a:r>
                <a:rPr lang="en-US" altLang="ko-KR" sz="1200" b="0" dirty="0" smtClean="0">
                  <a:latin typeface="Arial" pitchFamily="34" charset="0"/>
                  <a:ea typeface="HY견고딕" pitchFamily="18" charset="-127"/>
                  <a:cs typeface="Arial" pitchFamily="34" charset="0"/>
                </a:rPr>
                <a:t>the </a:t>
              </a:r>
              <a:r>
                <a:rPr lang="en-US" altLang="ko-KR" sz="1200" b="0" dirty="0">
                  <a:latin typeface="Arial" pitchFamily="34" charset="0"/>
                  <a:ea typeface="HY견고딕" pitchFamily="18" charset="-127"/>
                  <a:cs typeface="Arial" pitchFamily="34" charset="0"/>
                </a:rPr>
                <a:t>main land </a:t>
              </a:r>
              <a:br>
                <a:rPr lang="en-US" altLang="ko-KR" sz="1200" b="0" dirty="0">
                  <a:latin typeface="Arial" pitchFamily="34" charset="0"/>
                  <a:ea typeface="HY견고딕" pitchFamily="18" charset="-127"/>
                  <a:cs typeface="Arial" pitchFamily="34" charset="0"/>
                </a:rPr>
              </a:br>
              <a:r>
                <a:rPr lang="en-US" altLang="ko-KR" sz="1200" b="0" dirty="0">
                  <a:latin typeface="Arial" pitchFamily="34" charset="0"/>
                  <a:ea typeface="HY견고딕" pitchFamily="18" charset="-127"/>
                  <a:cs typeface="Arial" pitchFamily="34" charset="0"/>
                </a:rPr>
                <a:t>to </a:t>
              </a:r>
              <a:r>
                <a:rPr lang="en-US" altLang="ko-KR" sz="1200" b="0" dirty="0" err="1">
                  <a:latin typeface="Arial" pitchFamily="34" charset="0"/>
                  <a:ea typeface="HY견고딕" pitchFamily="18" charset="-127"/>
                  <a:cs typeface="Arial" pitchFamily="34" charset="0"/>
                </a:rPr>
                <a:t>Jeju</a:t>
              </a:r>
              <a:r>
                <a:rPr lang="en-US" altLang="ko-KR" sz="1200" b="0" dirty="0">
                  <a:latin typeface="Arial" pitchFamily="34" charset="0"/>
                  <a:ea typeface="HY견고딕" pitchFamily="18" charset="-127"/>
                  <a:cs typeface="Arial" pitchFamily="34" charset="0"/>
                </a:rPr>
                <a:t> </a:t>
              </a:r>
              <a:r>
                <a:rPr lang="en-US" altLang="ko-KR" sz="1200" b="0" dirty="0" smtClean="0">
                  <a:latin typeface="Arial" pitchFamily="34" charset="0"/>
                  <a:ea typeface="HY견고딕" pitchFamily="18" charset="-127"/>
                  <a:cs typeface="Arial" pitchFamily="34" charset="0"/>
                </a:rPr>
                <a:t>Island (100km)</a:t>
              </a:r>
              <a:endParaRPr lang="en-US" altLang="ko-KR" sz="1200" b="0" dirty="0">
                <a:latin typeface="Arial" pitchFamily="34" charset="0"/>
                <a:ea typeface="HY견고딕" pitchFamily="18" charset="-127"/>
                <a:cs typeface="Arial" pitchFamily="34" charset="0"/>
              </a:endParaRPr>
            </a:p>
          </p:txBody>
        </p:sp>
        <p:pic>
          <p:nvPicPr>
            <p:cNvPr id="1437712" name="Picture 16" descr="INDIGO"/>
            <p:cNvPicPr>
              <a:picLocks noChangeAspect="1" noChangeArrowheads="1"/>
            </p:cNvPicPr>
            <p:nvPr/>
          </p:nvPicPr>
          <p:blipFill>
            <a:blip r:embed="rId4" cstate="print">
              <a:lum bright="12000" contrast="18000"/>
              <a:grayscl/>
            </a:blip>
            <a:srcRect/>
            <a:stretch>
              <a:fillRect/>
            </a:stretch>
          </p:blipFill>
          <p:spPr bwMode="auto">
            <a:xfrm>
              <a:off x="635" y="2885"/>
              <a:ext cx="52" cy="52"/>
            </a:xfrm>
            <a:prstGeom prst="rect">
              <a:avLst/>
            </a:prstGeom>
            <a:noFill/>
          </p:spPr>
        </p:pic>
      </p:grpSp>
      <p:grpSp>
        <p:nvGrpSpPr>
          <p:cNvPr id="6" name="Group 17"/>
          <p:cNvGrpSpPr>
            <a:grpSpLocks/>
          </p:cNvGrpSpPr>
          <p:nvPr/>
        </p:nvGrpSpPr>
        <p:grpSpPr bwMode="auto">
          <a:xfrm>
            <a:off x="1028701" y="2771781"/>
            <a:ext cx="2041644" cy="576263"/>
            <a:chOff x="422" y="1746"/>
            <a:chExt cx="1187" cy="363"/>
          </a:xfrm>
        </p:grpSpPr>
        <p:sp>
          <p:nvSpPr>
            <p:cNvPr id="1437714" name="Text Box 60"/>
            <p:cNvSpPr txBox="1">
              <a:spLocks noChangeArrowheads="1"/>
            </p:cNvSpPr>
            <p:nvPr/>
          </p:nvSpPr>
          <p:spPr bwMode="auto">
            <a:xfrm>
              <a:off x="1026" y="1746"/>
              <a:ext cx="451" cy="213"/>
            </a:xfrm>
            <a:prstGeom prst="rect">
              <a:avLst/>
            </a:prstGeom>
            <a:noFill/>
            <a:ln w="9525">
              <a:noFill/>
              <a:miter lim="800000"/>
              <a:headEnd/>
              <a:tailEnd/>
            </a:ln>
          </p:spPr>
          <p:txBody>
            <a:bodyPr wrap="none">
              <a:spAutoFit/>
            </a:bodyPr>
            <a:lstStyle/>
            <a:p>
              <a:pPr algn="l" latinLnBrk="1">
                <a:lnSpc>
                  <a:spcPct val="100000"/>
                </a:lnSpc>
                <a:spcBef>
                  <a:spcPct val="0"/>
                </a:spcBef>
              </a:pPr>
              <a:r>
                <a:rPr lang="en-US" altLang="ko-KR" sz="1600">
                  <a:solidFill>
                    <a:srgbClr val="3366CC"/>
                  </a:solidFill>
                  <a:latin typeface="Arial" pitchFamily="34" charset="0"/>
                  <a:ea typeface="HY견고딕" pitchFamily="18" charset="-127"/>
                  <a:cs typeface="Arial" pitchFamily="34" charset="0"/>
                </a:rPr>
                <a:t>345kV</a:t>
              </a:r>
            </a:p>
          </p:txBody>
        </p:sp>
        <p:sp>
          <p:nvSpPr>
            <p:cNvPr id="1437715" name="Text Box 61"/>
            <p:cNvSpPr txBox="1">
              <a:spLocks noChangeArrowheads="1"/>
            </p:cNvSpPr>
            <p:nvPr/>
          </p:nvSpPr>
          <p:spPr bwMode="auto">
            <a:xfrm>
              <a:off x="475" y="1935"/>
              <a:ext cx="1134" cy="174"/>
            </a:xfrm>
            <a:prstGeom prst="rect">
              <a:avLst/>
            </a:prstGeom>
            <a:noFill/>
            <a:ln w="9525">
              <a:noFill/>
              <a:miter lim="800000"/>
              <a:headEnd/>
              <a:tailEnd/>
            </a:ln>
          </p:spPr>
          <p:txBody>
            <a:bodyPr wrap="none">
              <a:spAutoFit/>
            </a:bodyPr>
            <a:lstStyle/>
            <a:p>
              <a:pPr algn="l" latinLnBrk="1">
                <a:lnSpc>
                  <a:spcPct val="100000"/>
                </a:lnSpc>
                <a:spcBef>
                  <a:spcPct val="0"/>
                </a:spcBef>
              </a:pPr>
              <a:r>
                <a:rPr lang="en-US" altLang="ko-KR" sz="1200" b="0">
                  <a:latin typeface="Arial" pitchFamily="34" charset="0"/>
                  <a:ea typeface="HY견고딕" pitchFamily="18" charset="-127"/>
                  <a:cs typeface="Arial" pitchFamily="34" charset="0"/>
                </a:rPr>
                <a:t>Main transmission system</a:t>
              </a:r>
            </a:p>
          </p:txBody>
        </p:sp>
        <p:pic>
          <p:nvPicPr>
            <p:cNvPr id="1437716" name="Picture 20" descr="INDIGO"/>
            <p:cNvPicPr>
              <a:picLocks noChangeAspect="1" noChangeArrowheads="1"/>
            </p:cNvPicPr>
            <p:nvPr/>
          </p:nvPicPr>
          <p:blipFill>
            <a:blip r:embed="rId4" cstate="print">
              <a:lum bright="12000" contrast="18000"/>
              <a:grayscl/>
            </a:blip>
            <a:srcRect/>
            <a:stretch>
              <a:fillRect/>
            </a:stretch>
          </p:blipFill>
          <p:spPr bwMode="auto">
            <a:xfrm>
              <a:off x="459" y="1996"/>
              <a:ext cx="52" cy="52"/>
            </a:xfrm>
            <a:prstGeom prst="rect">
              <a:avLst/>
            </a:prstGeom>
            <a:noFill/>
          </p:spPr>
        </p:pic>
        <p:sp>
          <p:nvSpPr>
            <p:cNvPr id="1437717" name="Line 58"/>
            <p:cNvSpPr>
              <a:spLocks noChangeShapeType="1"/>
            </p:cNvSpPr>
            <p:nvPr/>
          </p:nvSpPr>
          <p:spPr bwMode="auto">
            <a:xfrm>
              <a:off x="422" y="1846"/>
              <a:ext cx="549" cy="1"/>
            </a:xfrm>
            <a:prstGeom prst="line">
              <a:avLst/>
            </a:prstGeom>
            <a:noFill/>
            <a:ln w="28575">
              <a:solidFill>
                <a:srgbClr val="3366CC"/>
              </a:solidFill>
              <a:round/>
              <a:headEnd/>
              <a:tailEnd/>
            </a:ln>
          </p:spPr>
          <p:txBody>
            <a:bodyPr/>
            <a:lstStyle/>
            <a:p>
              <a:endParaRPr lang="ko-KR" altLang="en-US">
                <a:latin typeface="Arial" pitchFamily="34" charset="0"/>
                <a:cs typeface="Arial" pitchFamily="34" charset="0"/>
              </a:endParaRPr>
            </a:p>
          </p:txBody>
        </p:sp>
        <p:sp>
          <p:nvSpPr>
            <p:cNvPr id="1437718" name="Oval 22"/>
            <p:cNvSpPr>
              <a:spLocks noChangeArrowheads="1"/>
            </p:cNvSpPr>
            <p:nvPr/>
          </p:nvSpPr>
          <p:spPr bwMode="auto">
            <a:xfrm>
              <a:off x="663" y="1795"/>
              <a:ext cx="102" cy="102"/>
            </a:xfrm>
            <a:prstGeom prst="ellipse">
              <a:avLst/>
            </a:prstGeom>
            <a:solidFill>
              <a:srgbClr val="3366CC"/>
            </a:solidFill>
            <a:ln w="6350" algn="ctr">
              <a:solidFill>
                <a:srgbClr val="FFFFFF"/>
              </a:solidFill>
              <a:round/>
              <a:headEnd/>
              <a:tailEnd/>
            </a:ln>
            <a:effectLst/>
          </p:spPr>
          <p:txBody>
            <a:bodyPr wrap="none" anchor="ctr"/>
            <a:lstStyle/>
            <a:p>
              <a:endParaRPr lang="ko-KR" altLang="en-US">
                <a:latin typeface="Arial" pitchFamily="34" charset="0"/>
                <a:cs typeface="Arial" pitchFamily="34" charset="0"/>
              </a:endParaRPr>
            </a:p>
          </p:txBody>
        </p:sp>
      </p:grpSp>
      <p:grpSp>
        <p:nvGrpSpPr>
          <p:cNvPr id="7" name="Group 23"/>
          <p:cNvGrpSpPr>
            <a:grpSpLocks/>
          </p:cNvGrpSpPr>
          <p:nvPr/>
        </p:nvGrpSpPr>
        <p:grpSpPr bwMode="auto">
          <a:xfrm>
            <a:off x="1069976" y="1795466"/>
            <a:ext cx="1772657" cy="552450"/>
            <a:chOff x="622" y="1131"/>
            <a:chExt cx="1031" cy="348"/>
          </a:xfrm>
        </p:grpSpPr>
        <p:sp>
          <p:nvSpPr>
            <p:cNvPr id="1437720" name="Line 50"/>
            <p:cNvSpPr>
              <a:spLocks noChangeShapeType="1"/>
            </p:cNvSpPr>
            <p:nvPr/>
          </p:nvSpPr>
          <p:spPr bwMode="auto">
            <a:xfrm>
              <a:off x="622" y="1218"/>
              <a:ext cx="549" cy="1"/>
            </a:xfrm>
            <a:prstGeom prst="line">
              <a:avLst/>
            </a:prstGeom>
            <a:noFill/>
            <a:ln w="28575">
              <a:solidFill>
                <a:srgbClr val="FF6600"/>
              </a:solidFill>
              <a:round/>
              <a:headEnd/>
              <a:tailEnd/>
            </a:ln>
          </p:spPr>
          <p:txBody>
            <a:bodyPr/>
            <a:lstStyle/>
            <a:p>
              <a:endParaRPr lang="ko-KR" altLang="en-US">
                <a:latin typeface="Arial" pitchFamily="34" charset="0"/>
                <a:cs typeface="Arial" pitchFamily="34" charset="0"/>
              </a:endParaRPr>
            </a:p>
          </p:txBody>
        </p:sp>
        <p:sp>
          <p:nvSpPr>
            <p:cNvPr id="1437721" name="Text Box 55"/>
            <p:cNvSpPr txBox="1">
              <a:spLocks noChangeArrowheads="1"/>
            </p:cNvSpPr>
            <p:nvPr/>
          </p:nvSpPr>
          <p:spPr bwMode="auto">
            <a:xfrm>
              <a:off x="1202" y="1131"/>
              <a:ext cx="451" cy="213"/>
            </a:xfrm>
            <a:prstGeom prst="rect">
              <a:avLst/>
            </a:prstGeom>
            <a:noFill/>
            <a:ln w="9525">
              <a:noFill/>
              <a:miter lim="800000"/>
              <a:headEnd/>
              <a:tailEnd/>
            </a:ln>
          </p:spPr>
          <p:txBody>
            <a:bodyPr wrap="none">
              <a:spAutoFit/>
            </a:bodyPr>
            <a:lstStyle/>
            <a:p>
              <a:pPr algn="l" latinLnBrk="1">
                <a:lnSpc>
                  <a:spcPct val="100000"/>
                </a:lnSpc>
                <a:spcBef>
                  <a:spcPct val="0"/>
                </a:spcBef>
              </a:pPr>
              <a:r>
                <a:rPr lang="en-US" altLang="ko-KR" sz="1600">
                  <a:solidFill>
                    <a:srgbClr val="FF6600"/>
                  </a:solidFill>
                  <a:latin typeface="Arial" pitchFamily="34" charset="0"/>
                  <a:ea typeface="HY견고딕" pitchFamily="18" charset="-127"/>
                  <a:cs typeface="Arial" pitchFamily="34" charset="0"/>
                </a:rPr>
                <a:t>765kV</a:t>
              </a:r>
            </a:p>
          </p:txBody>
        </p:sp>
        <p:sp>
          <p:nvSpPr>
            <p:cNvPr id="1437722" name="Text Box 56"/>
            <p:cNvSpPr txBox="1">
              <a:spLocks noChangeArrowheads="1"/>
            </p:cNvSpPr>
            <p:nvPr/>
          </p:nvSpPr>
          <p:spPr bwMode="auto">
            <a:xfrm>
              <a:off x="688" y="1305"/>
              <a:ext cx="722" cy="174"/>
            </a:xfrm>
            <a:prstGeom prst="rect">
              <a:avLst/>
            </a:prstGeom>
            <a:noFill/>
            <a:ln w="9525">
              <a:noFill/>
              <a:miter lim="800000"/>
              <a:headEnd/>
              <a:tailEnd/>
            </a:ln>
          </p:spPr>
          <p:txBody>
            <a:bodyPr wrap="none">
              <a:spAutoFit/>
            </a:bodyPr>
            <a:lstStyle/>
            <a:p>
              <a:pPr algn="l" latinLnBrk="1">
                <a:lnSpc>
                  <a:spcPct val="100000"/>
                </a:lnSpc>
                <a:spcBef>
                  <a:spcPct val="0"/>
                </a:spcBef>
              </a:pPr>
              <a:r>
                <a:rPr lang="en-US" altLang="ko-KR" sz="1200" b="0" dirty="0">
                  <a:latin typeface="Arial" pitchFamily="34" charset="0"/>
                  <a:ea typeface="HY견고딕" pitchFamily="18" charset="-127"/>
                  <a:cs typeface="Arial" pitchFamily="34" charset="0"/>
                </a:rPr>
                <a:t>Highest </a:t>
              </a:r>
              <a:r>
                <a:rPr lang="en-US" altLang="ko-KR" sz="1200" b="0" dirty="0" smtClean="0">
                  <a:latin typeface="Arial" pitchFamily="34" charset="0"/>
                  <a:ea typeface="HY견고딕" pitchFamily="18" charset="-127"/>
                  <a:cs typeface="Arial" pitchFamily="34" charset="0"/>
                </a:rPr>
                <a:t>voltage</a:t>
              </a:r>
              <a:endParaRPr lang="en-US" altLang="ko-KR" sz="1200" b="0" dirty="0">
                <a:latin typeface="Arial" pitchFamily="34" charset="0"/>
                <a:ea typeface="HY견고딕" pitchFamily="18" charset="-127"/>
                <a:cs typeface="Arial" pitchFamily="34" charset="0"/>
              </a:endParaRPr>
            </a:p>
          </p:txBody>
        </p:sp>
        <p:pic>
          <p:nvPicPr>
            <p:cNvPr id="1437723" name="Picture 27" descr="INDIGO"/>
            <p:cNvPicPr>
              <a:picLocks noChangeAspect="1" noChangeArrowheads="1"/>
            </p:cNvPicPr>
            <p:nvPr/>
          </p:nvPicPr>
          <p:blipFill>
            <a:blip r:embed="rId4" cstate="print">
              <a:lum bright="12000" contrast="18000"/>
              <a:grayscl/>
            </a:blip>
            <a:srcRect/>
            <a:stretch>
              <a:fillRect/>
            </a:stretch>
          </p:blipFill>
          <p:spPr bwMode="auto">
            <a:xfrm>
              <a:off x="635" y="1366"/>
              <a:ext cx="52" cy="52"/>
            </a:xfrm>
            <a:prstGeom prst="rect">
              <a:avLst/>
            </a:prstGeom>
            <a:noFill/>
          </p:spPr>
        </p:pic>
        <p:grpSp>
          <p:nvGrpSpPr>
            <p:cNvPr id="8" name="Group 28"/>
            <p:cNvGrpSpPr>
              <a:grpSpLocks/>
            </p:cNvGrpSpPr>
            <p:nvPr/>
          </p:nvGrpSpPr>
          <p:grpSpPr bwMode="auto">
            <a:xfrm>
              <a:off x="821" y="1144"/>
              <a:ext cx="148" cy="148"/>
              <a:chOff x="3446" y="1805"/>
              <a:chExt cx="88" cy="88"/>
            </a:xfrm>
          </p:grpSpPr>
          <p:sp>
            <p:nvSpPr>
              <p:cNvPr id="1437725" name="Oval 29"/>
              <p:cNvSpPr>
                <a:spLocks noChangeArrowheads="1"/>
              </p:cNvSpPr>
              <p:nvPr/>
            </p:nvSpPr>
            <p:spPr bwMode="auto">
              <a:xfrm>
                <a:off x="3446" y="1805"/>
                <a:ext cx="88" cy="88"/>
              </a:xfrm>
              <a:prstGeom prst="ellipse">
                <a:avLst/>
              </a:prstGeom>
              <a:solidFill>
                <a:srgbClr val="FF6600"/>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7726" name="Oval 30"/>
              <p:cNvSpPr>
                <a:spLocks noChangeArrowheads="1"/>
              </p:cNvSpPr>
              <p:nvPr/>
            </p:nvSpPr>
            <p:spPr bwMode="auto">
              <a:xfrm>
                <a:off x="3466" y="1825"/>
                <a:ext cx="48" cy="48"/>
              </a:xfrm>
              <a:prstGeom prst="ellipse">
                <a:avLst/>
              </a:prstGeom>
              <a:solidFill>
                <a:srgbClr val="FF6600"/>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grpSp>
      </p:grpSp>
      <p:grpSp>
        <p:nvGrpSpPr>
          <p:cNvPr id="9" name="Group 31"/>
          <p:cNvGrpSpPr>
            <a:grpSpLocks/>
          </p:cNvGrpSpPr>
          <p:nvPr/>
        </p:nvGrpSpPr>
        <p:grpSpPr bwMode="auto">
          <a:xfrm>
            <a:off x="1028702" y="3509967"/>
            <a:ext cx="1752600" cy="746125"/>
            <a:chOff x="598" y="2247"/>
            <a:chExt cx="1019" cy="470"/>
          </a:xfrm>
        </p:grpSpPr>
        <p:sp>
          <p:nvSpPr>
            <p:cNvPr id="1437728" name="Rectangle 32"/>
            <p:cNvSpPr>
              <a:spLocks noChangeArrowheads="1"/>
            </p:cNvSpPr>
            <p:nvPr/>
          </p:nvSpPr>
          <p:spPr bwMode="auto">
            <a:xfrm>
              <a:off x="657" y="2445"/>
              <a:ext cx="817" cy="272"/>
            </a:xfrm>
            <a:prstGeom prst="rect">
              <a:avLst/>
            </a:prstGeom>
            <a:noFill/>
            <a:ln w="9525" algn="ctr">
              <a:noFill/>
              <a:miter lim="800000"/>
              <a:headEnd/>
              <a:tailEnd/>
            </a:ln>
            <a:effectLst/>
          </p:spPr>
          <p:txBody>
            <a:bodyPr wrap="none" anchor="ctr"/>
            <a:lstStyle/>
            <a:p>
              <a:pPr algn="l" latinLnBrk="1">
                <a:lnSpc>
                  <a:spcPct val="100000"/>
                </a:lnSpc>
                <a:spcBef>
                  <a:spcPct val="0"/>
                </a:spcBef>
              </a:pPr>
              <a:r>
                <a:rPr lang="en-US" altLang="ko-KR" sz="1200" b="0">
                  <a:latin typeface="Arial" pitchFamily="34" charset="0"/>
                  <a:ea typeface="HY견고딕" pitchFamily="18" charset="-127"/>
                  <a:cs typeface="Arial" pitchFamily="34" charset="0"/>
                </a:rPr>
                <a:t>Connected to major </a:t>
              </a:r>
              <a:br>
                <a:rPr lang="en-US" altLang="ko-KR" sz="1200" b="0">
                  <a:latin typeface="Arial" pitchFamily="34" charset="0"/>
                  <a:ea typeface="HY견고딕" pitchFamily="18" charset="-127"/>
                  <a:cs typeface="Arial" pitchFamily="34" charset="0"/>
                </a:rPr>
              </a:br>
              <a:r>
                <a:rPr lang="en-US" altLang="ko-KR" sz="1200" b="0">
                  <a:latin typeface="Arial" pitchFamily="34" charset="0"/>
                  <a:ea typeface="HY견고딕" pitchFamily="18" charset="-127"/>
                  <a:cs typeface="Arial" pitchFamily="34" charset="0"/>
                </a:rPr>
                <a:t>consuming areas</a:t>
              </a:r>
            </a:p>
          </p:txBody>
        </p:sp>
        <p:sp>
          <p:nvSpPr>
            <p:cNvPr id="1437729" name="Rectangle 33"/>
            <p:cNvSpPr>
              <a:spLocks noChangeArrowheads="1"/>
            </p:cNvSpPr>
            <p:nvPr/>
          </p:nvSpPr>
          <p:spPr bwMode="auto">
            <a:xfrm>
              <a:off x="1202" y="2247"/>
              <a:ext cx="415" cy="144"/>
            </a:xfrm>
            <a:prstGeom prst="rect">
              <a:avLst/>
            </a:prstGeom>
            <a:noFill/>
            <a:ln w="9525" algn="ctr">
              <a:noFill/>
              <a:miter lim="800000"/>
              <a:headEnd/>
              <a:tailEnd/>
            </a:ln>
            <a:effectLst/>
          </p:spPr>
          <p:txBody>
            <a:bodyPr wrap="none" anchor="ctr"/>
            <a:lstStyle/>
            <a:p>
              <a:pPr algn="l" latinLnBrk="1">
                <a:lnSpc>
                  <a:spcPct val="100000"/>
                </a:lnSpc>
                <a:spcBef>
                  <a:spcPct val="0"/>
                </a:spcBef>
              </a:pPr>
              <a:r>
                <a:rPr lang="en-US" altLang="ko-KR" sz="1600">
                  <a:latin typeface="Arial" pitchFamily="34" charset="0"/>
                  <a:ea typeface="HY견고딕" pitchFamily="18" charset="-127"/>
                  <a:cs typeface="Arial" pitchFamily="34" charset="0"/>
                </a:rPr>
                <a:t>154kV</a:t>
              </a:r>
            </a:p>
          </p:txBody>
        </p:sp>
        <p:pic>
          <p:nvPicPr>
            <p:cNvPr id="1437730" name="Picture 34" descr="INDIGO"/>
            <p:cNvPicPr>
              <a:picLocks noChangeAspect="1" noChangeArrowheads="1"/>
            </p:cNvPicPr>
            <p:nvPr/>
          </p:nvPicPr>
          <p:blipFill>
            <a:blip r:embed="rId4" cstate="print">
              <a:lum bright="12000" contrast="18000"/>
              <a:grayscl/>
            </a:blip>
            <a:srcRect/>
            <a:stretch>
              <a:fillRect/>
            </a:stretch>
          </p:blipFill>
          <p:spPr bwMode="auto">
            <a:xfrm>
              <a:off x="635" y="2496"/>
              <a:ext cx="52" cy="52"/>
            </a:xfrm>
            <a:prstGeom prst="rect">
              <a:avLst/>
            </a:prstGeom>
            <a:noFill/>
          </p:spPr>
        </p:pic>
        <p:sp>
          <p:nvSpPr>
            <p:cNvPr id="1437731" name="Line 58"/>
            <p:cNvSpPr>
              <a:spLocks noChangeShapeType="1"/>
            </p:cNvSpPr>
            <p:nvPr/>
          </p:nvSpPr>
          <p:spPr bwMode="auto">
            <a:xfrm>
              <a:off x="598" y="2330"/>
              <a:ext cx="549" cy="1"/>
            </a:xfrm>
            <a:prstGeom prst="line">
              <a:avLst/>
            </a:prstGeom>
            <a:noFill/>
            <a:ln w="28575">
              <a:solidFill>
                <a:srgbClr val="777777"/>
              </a:solidFill>
              <a:round/>
              <a:headEnd/>
              <a:tailEnd/>
            </a:ln>
          </p:spPr>
          <p:txBody>
            <a:bodyPr/>
            <a:lstStyle/>
            <a:p>
              <a:endParaRPr lang="ko-KR" altLang="en-US">
                <a:latin typeface="Arial" pitchFamily="34" charset="0"/>
                <a:cs typeface="Arial" pitchFamily="34" charset="0"/>
              </a:endParaRPr>
            </a:p>
          </p:txBody>
        </p:sp>
        <p:sp>
          <p:nvSpPr>
            <p:cNvPr id="1437732" name="Oval 36"/>
            <p:cNvSpPr>
              <a:spLocks noChangeArrowheads="1"/>
            </p:cNvSpPr>
            <p:nvPr/>
          </p:nvSpPr>
          <p:spPr bwMode="auto">
            <a:xfrm>
              <a:off x="839" y="2279"/>
              <a:ext cx="102" cy="102"/>
            </a:xfrm>
            <a:prstGeom prst="ellipse">
              <a:avLst/>
            </a:prstGeom>
            <a:solidFill>
              <a:schemeClr val="bg1"/>
            </a:solidFill>
            <a:ln w="25400" algn="ctr">
              <a:solidFill>
                <a:srgbClr val="777777"/>
              </a:solidFill>
              <a:round/>
              <a:headEnd/>
              <a:tailEnd/>
            </a:ln>
            <a:effectLst/>
          </p:spPr>
          <p:txBody>
            <a:bodyPr wrap="none" anchor="ctr"/>
            <a:lstStyle/>
            <a:p>
              <a:endParaRPr lang="ko-KR" altLang="en-US">
                <a:latin typeface="Arial" pitchFamily="34" charset="0"/>
                <a:cs typeface="Arial" pitchFamily="34" charset="0"/>
              </a:endParaRPr>
            </a:p>
          </p:txBody>
        </p:sp>
      </p:grpSp>
      <p:grpSp>
        <p:nvGrpSpPr>
          <p:cNvPr id="10" name="Group 37"/>
          <p:cNvGrpSpPr>
            <a:grpSpLocks/>
          </p:cNvGrpSpPr>
          <p:nvPr/>
        </p:nvGrpSpPr>
        <p:grpSpPr bwMode="auto">
          <a:xfrm>
            <a:off x="493714" y="5218113"/>
            <a:ext cx="3033713" cy="1390650"/>
            <a:chOff x="287" y="3287"/>
            <a:chExt cx="1764" cy="876"/>
          </a:xfrm>
        </p:grpSpPr>
        <p:grpSp>
          <p:nvGrpSpPr>
            <p:cNvPr id="11" name="Group 38"/>
            <p:cNvGrpSpPr>
              <a:grpSpLocks/>
            </p:cNvGrpSpPr>
            <p:nvPr/>
          </p:nvGrpSpPr>
          <p:grpSpPr bwMode="auto">
            <a:xfrm>
              <a:off x="287" y="3287"/>
              <a:ext cx="1764" cy="876"/>
              <a:chOff x="304" y="3343"/>
              <a:chExt cx="1662" cy="876"/>
            </a:xfrm>
          </p:grpSpPr>
          <p:pic>
            <p:nvPicPr>
              <p:cNvPr id="1437735" name="Picture 39" descr="1"/>
              <p:cNvPicPr>
                <a:picLocks noChangeAspect="1" noChangeArrowheads="1"/>
              </p:cNvPicPr>
              <p:nvPr/>
            </p:nvPicPr>
            <p:blipFill>
              <a:blip r:embed="rId3" cstate="print"/>
              <a:srcRect/>
              <a:stretch>
                <a:fillRect/>
              </a:stretch>
            </p:blipFill>
            <p:spPr bwMode="auto">
              <a:xfrm>
                <a:off x="304" y="3343"/>
                <a:ext cx="1662" cy="876"/>
              </a:xfrm>
              <a:prstGeom prst="rect">
                <a:avLst/>
              </a:prstGeom>
              <a:noFill/>
            </p:spPr>
          </p:pic>
          <p:sp>
            <p:nvSpPr>
              <p:cNvPr id="1437736" name="Rectangle 40"/>
              <p:cNvSpPr>
                <a:spLocks noChangeArrowheads="1"/>
              </p:cNvSpPr>
              <p:nvPr/>
            </p:nvSpPr>
            <p:spPr bwMode="auto">
              <a:xfrm>
                <a:off x="417" y="3394"/>
                <a:ext cx="1445" cy="747"/>
              </a:xfrm>
              <a:prstGeom prst="rect">
                <a:avLst/>
              </a:prstGeom>
              <a:solidFill>
                <a:schemeClr val="bg1"/>
              </a:solidFill>
              <a:ln w="15875" algn="ctr">
                <a:noFill/>
                <a:miter lim="800000"/>
                <a:headEnd/>
                <a:tailEnd/>
              </a:ln>
              <a:effectLst/>
            </p:spPr>
            <p:txBody>
              <a:bodyPr wrap="none" anchor="ctr"/>
              <a:lstStyle/>
              <a:p>
                <a:endParaRPr lang="ko-KR" altLang="en-US">
                  <a:latin typeface="Arial" pitchFamily="34" charset="0"/>
                  <a:cs typeface="Arial" pitchFamily="34" charset="0"/>
                </a:endParaRPr>
              </a:p>
            </p:txBody>
          </p:sp>
        </p:grpSp>
        <p:sp>
          <p:nvSpPr>
            <p:cNvPr id="1437737" name="AutoShape 41"/>
            <p:cNvSpPr>
              <a:spLocks noChangeArrowheads="1"/>
            </p:cNvSpPr>
            <p:nvPr/>
          </p:nvSpPr>
          <p:spPr bwMode="auto">
            <a:xfrm>
              <a:off x="449" y="3365"/>
              <a:ext cx="1454" cy="222"/>
            </a:xfrm>
            <a:prstGeom prst="roundRect">
              <a:avLst>
                <a:gd name="adj" fmla="val 0"/>
              </a:avLst>
            </a:prstGeom>
            <a:solidFill>
              <a:srgbClr val="CC9900"/>
            </a:solidFill>
            <a:ln w="9525">
              <a:noFill/>
              <a:round/>
              <a:headEnd/>
              <a:tailEnd/>
            </a:ln>
            <a:effectLst/>
          </p:spPr>
          <p:txBody>
            <a:bodyPr wrap="none" anchor="ctr"/>
            <a:lstStyle/>
            <a:p>
              <a:endParaRPr lang="ko-KR" altLang="en-US">
                <a:latin typeface="Arial" pitchFamily="34" charset="0"/>
                <a:cs typeface="Arial" pitchFamily="34" charset="0"/>
              </a:endParaRPr>
            </a:p>
          </p:txBody>
        </p:sp>
        <p:sp>
          <p:nvSpPr>
            <p:cNvPr id="1437738" name="Rectangle 67"/>
            <p:cNvSpPr>
              <a:spLocks noChangeArrowheads="1"/>
            </p:cNvSpPr>
            <p:nvPr/>
          </p:nvSpPr>
          <p:spPr bwMode="auto">
            <a:xfrm>
              <a:off x="471" y="3634"/>
              <a:ext cx="1129" cy="174"/>
            </a:xfrm>
            <a:prstGeom prst="rect">
              <a:avLst/>
            </a:prstGeom>
            <a:noFill/>
            <a:ln w="9525">
              <a:noFill/>
              <a:miter lim="800000"/>
              <a:headEnd/>
              <a:tailEnd/>
            </a:ln>
          </p:spPr>
          <p:txBody>
            <a:bodyPr wrap="none">
              <a:spAutoFit/>
            </a:bodyPr>
            <a:lstStyle/>
            <a:p>
              <a:pPr algn="l" latinLnBrk="1">
                <a:lnSpc>
                  <a:spcPct val="100000"/>
                </a:lnSpc>
                <a:spcBef>
                  <a:spcPct val="0"/>
                </a:spcBef>
              </a:pPr>
              <a:r>
                <a:rPr lang="en-US" altLang="ko-KR" sz="1200">
                  <a:latin typeface="Arial" pitchFamily="34" charset="0"/>
                  <a:ea typeface="HY견고딕" pitchFamily="18" charset="-127"/>
                  <a:cs typeface="Arial" pitchFamily="34" charset="0"/>
                </a:rPr>
                <a:t>154KV &lt; 345KV &lt; 765KV</a:t>
              </a:r>
            </a:p>
          </p:txBody>
        </p:sp>
        <p:sp>
          <p:nvSpPr>
            <p:cNvPr id="1437739" name="Line 58"/>
            <p:cNvSpPr>
              <a:spLocks noChangeShapeType="1"/>
            </p:cNvSpPr>
            <p:nvPr/>
          </p:nvSpPr>
          <p:spPr bwMode="auto">
            <a:xfrm>
              <a:off x="588" y="3941"/>
              <a:ext cx="222" cy="2"/>
            </a:xfrm>
            <a:prstGeom prst="line">
              <a:avLst/>
            </a:prstGeom>
            <a:noFill/>
            <a:ln w="28575">
              <a:solidFill>
                <a:srgbClr val="777777"/>
              </a:solidFill>
              <a:round/>
              <a:headEnd/>
              <a:tailEnd/>
            </a:ln>
          </p:spPr>
          <p:txBody>
            <a:bodyPr/>
            <a:lstStyle/>
            <a:p>
              <a:endParaRPr lang="ko-KR" altLang="en-US">
                <a:latin typeface="Arial" pitchFamily="34" charset="0"/>
                <a:cs typeface="Arial" pitchFamily="34" charset="0"/>
              </a:endParaRPr>
            </a:p>
          </p:txBody>
        </p:sp>
        <p:sp>
          <p:nvSpPr>
            <p:cNvPr id="1437740" name="Oval 44"/>
            <p:cNvSpPr>
              <a:spLocks noChangeArrowheads="1"/>
            </p:cNvSpPr>
            <p:nvPr/>
          </p:nvSpPr>
          <p:spPr bwMode="auto">
            <a:xfrm>
              <a:off x="648" y="3891"/>
              <a:ext cx="102" cy="102"/>
            </a:xfrm>
            <a:prstGeom prst="ellipse">
              <a:avLst/>
            </a:prstGeom>
            <a:solidFill>
              <a:schemeClr val="bg1"/>
            </a:solidFill>
            <a:ln w="25400" algn="ctr">
              <a:solidFill>
                <a:srgbClr val="777777"/>
              </a:solidFill>
              <a:round/>
              <a:headEnd/>
              <a:tailEnd/>
            </a:ln>
            <a:effectLst/>
          </p:spPr>
          <p:txBody>
            <a:bodyPr wrap="none" anchor="ctr"/>
            <a:lstStyle/>
            <a:p>
              <a:endParaRPr lang="ko-KR" altLang="en-US">
                <a:latin typeface="Arial" pitchFamily="34" charset="0"/>
                <a:cs typeface="Arial" pitchFamily="34" charset="0"/>
              </a:endParaRPr>
            </a:p>
          </p:txBody>
        </p:sp>
        <p:sp>
          <p:nvSpPr>
            <p:cNvPr id="1437741" name="Line 58"/>
            <p:cNvSpPr>
              <a:spLocks noChangeShapeType="1"/>
            </p:cNvSpPr>
            <p:nvPr/>
          </p:nvSpPr>
          <p:spPr bwMode="auto">
            <a:xfrm>
              <a:off x="1018" y="3941"/>
              <a:ext cx="222" cy="2"/>
            </a:xfrm>
            <a:prstGeom prst="line">
              <a:avLst/>
            </a:prstGeom>
            <a:noFill/>
            <a:ln w="28575">
              <a:solidFill>
                <a:srgbClr val="3366CC"/>
              </a:solidFill>
              <a:round/>
              <a:headEnd/>
              <a:tailEnd/>
            </a:ln>
            <a:effectLst/>
          </p:spPr>
          <p:txBody>
            <a:bodyPr/>
            <a:lstStyle/>
            <a:p>
              <a:endParaRPr lang="ko-KR" altLang="en-US">
                <a:latin typeface="Arial" pitchFamily="34" charset="0"/>
                <a:cs typeface="Arial" pitchFamily="34" charset="0"/>
              </a:endParaRPr>
            </a:p>
          </p:txBody>
        </p:sp>
        <p:sp>
          <p:nvSpPr>
            <p:cNvPr id="1437742" name="Oval 46"/>
            <p:cNvSpPr>
              <a:spLocks noChangeArrowheads="1"/>
            </p:cNvSpPr>
            <p:nvPr/>
          </p:nvSpPr>
          <p:spPr bwMode="auto">
            <a:xfrm>
              <a:off x="1078" y="3891"/>
              <a:ext cx="102" cy="102"/>
            </a:xfrm>
            <a:prstGeom prst="ellipse">
              <a:avLst/>
            </a:prstGeom>
            <a:solidFill>
              <a:srgbClr val="3366CC"/>
            </a:solidFill>
            <a:ln w="6350" algn="ctr">
              <a:solidFill>
                <a:srgbClr val="FFFFFF"/>
              </a:solidFill>
              <a:round/>
              <a:headEnd/>
              <a:tailEnd/>
            </a:ln>
            <a:effectLst/>
          </p:spPr>
          <p:txBody>
            <a:bodyPr wrap="none" anchor="ctr"/>
            <a:lstStyle/>
            <a:p>
              <a:endParaRPr lang="ko-KR" altLang="en-US">
                <a:latin typeface="Arial" pitchFamily="34" charset="0"/>
                <a:cs typeface="Arial" pitchFamily="34" charset="0"/>
              </a:endParaRPr>
            </a:p>
          </p:txBody>
        </p:sp>
        <p:sp>
          <p:nvSpPr>
            <p:cNvPr id="1437743" name="Line 58"/>
            <p:cNvSpPr>
              <a:spLocks noChangeShapeType="1"/>
            </p:cNvSpPr>
            <p:nvPr/>
          </p:nvSpPr>
          <p:spPr bwMode="auto">
            <a:xfrm>
              <a:off x="1485" y="3941"/>
              <a:ext cx="274" cy="2"/>
            </a:xfrm>
            <a:prstGeom prst="line">
              <a:avLst/>
            </a:prstGeom>
            <a:noFill/>
            <a:ln w="38100">
              <a:solidFill>
                <a:srgbClr val="FF6600"/>
              </a:solidFill>
              <a:round/>
              <a:headEnd/>
              <a:tailEnd/>
            </a:ln>
          </p:spPr>
          <p:txBody>
            <a:bodyPr/>
            <a:lstStyle/>
            <a:p>
              <a:endParaRPr lang="ko-KR" altLang="en-US">
                <a:latin typeface="Arial" pitchFamily="34" charset="0"/>
                <a:cs typeface="Arial" pitchFamily="34" charset="0"/>
              </a:endParaRPr>
            </a:p>
          </p:txBody>
        </p:sp>
        <p:sp>
          <p:nvSpPr>
            <p:cNvPr id="1437744" name="Oval 48"/>
            <p:cNvSpPr>
              <a:spLocks noChangeArrowheads="1"/>
            </p:cNvSpPr>
            <p:nvPr/>
          </p:nvSpPr>
          <p:spPr bwMode="auto">
            <a:xfrm>
              <a:off x="1551" y="3873"/>
              <a:ext cx="138" cy="138"/>
            </a:xfrm>
            <a:prstGeom prst="ellipse">
              <a:avLst/>
            </a:prstGeom>
            <a:solidFill>
              <a:srgbClr val="FF6600"/>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7745" name="Oval 49"/>
            <p:cNvSpPr>
              <a:spLocks noChangeArrowheads="1"/>
            </p:cNvSpPr>
            <p:nvPr/>
          </p:nvSpPr>
          <p:spPr bwMode="auto">
            <a:xfrm>
              <a:off x="1582" y="3904"/>
              <a:ext cx="76" cy="76"/>
            </a:xfrm>
            <a:prstGeom prst="ellipse">
              <a:avLst/>
            </a:prstGeom>
            <a:solidFill>
              <a:srgbClr val="FF6600"/>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7746" name="Text Box 4"/>
            <p:cNvSpPr txBox="1">
              <a:spLocks noChangeArrowheads="1"/>
            </p:cNvSpPr>
            <p:nvPr/>
          </p:nvSpPr>
          <p:spPr bwMode="auto">
            <a:xfrm>
              <a:off x="384" y="3358"/>
              <a:ext cx="1407" cy="213"/>
            </a:xfrm>
            <a:prstGeom prst="rect">
              <a:avLst/>
            </a:prstGeom>
            <a:noFill/>
            <a:ln w="9525">
              <a:noFill/>
              <a:miter lim="800000"/>
              <a:headEnd/>
              <a:tailEnd/>
            </a:ln>
          </p:spPr>
          <p:txBody>
            <a:bodyPr wrap="none">
              <a:spAutoFit/>
            </a:bodyPr>
            <a:lstStyle/>
            <a:p>
              <a:pPr latinLnBrk="1">
                <a:lnSpc>
                  <a:spcPct val="100000"/>
                </a:lnSpc>
                <a:spcBef>
                  <a:spcPct val="0"/>
                </a:spcBef>
              </a:pPr>
              <a:r>
                <a:rPr lang="en-US" altLang="ko-KR" sz="1600">
                  <a:solidFill>
                    <a:schemeClr val="bg1"/>
                  </a:solidFill>
                  <a:latin typeface="Arial" pitchFamily="34" charset="0"/>
                  <a:ea typeface="HY견고딕" pitchFamily="18" charset="-127"/>
                  <a:cs typeface="Arial" pitchFamily="34" charset="0"/>
                </a:rPr>
                <a:t>Transmission Capacity</a:t>
              </a:r>
            </a:p>
          </p:txBody>
        </p:sp>
      </p:grpSp>
      <p:pic>
        <p:nvPicPr>
          <p:cNvPr id="1437747" name="Picture 51" descr="1"/>
          <p:cNvPicPr preferRelativeResize="0">
            <a:picLocks noChangeAspect="1" noChangeArrowheads="1"/>
          </p:cNvPicPr>
          <p:nvPr/>
        </p:nvPicPr>
        <p:blipFill>
          <a:blip r:embed="rId5" cstate="print">
            <a:lum bright="6000" contrast="6000"/>
          </a:blip>
          <a:srcRect/>
          <a:stretch>
            <a:fillRect/>
          </a:stretch>
        </p:blipFill>
        <p:spPr bwMode="auto">
          <a:xfrm>
            <a:off x="2924774" y="452438"/>
            <a:ext cx="6940551" cy="6113462"/>
          </a:xfrm>
          <a:prstGeom prst="rect">
            <a:avLst/>
          </a:prstGeom>
          <a:noFill/>
          <a:ln w="25400" algn="ctr">
            <a:noFill/>
            <a:miter lim="800000"/>
            <a:headEnd/>
            <a:tailEnd/>
          </a:ln>
          <a:effectLst/>
        </p:spPr>
      </p:pic>
      <p:grpSp>
        <p:nvGrpSpPr>
          <p:cNvPr id="12" name="Group 52"/>
          <p:cNvGrpSpPr>
            <a:grpSpLocks/>
          </p:cNvGrpSpPr>
          <p:nvPr/>
        </p:nvGrpSpPr>
        <p:grpSpPr bwMode="auto">
          <a:xfrm>
            <a:off x="3593239" y="568328"/>
            <a:ext cx="5713413" cy="5756275"/>
            <a:chOff x="2126" y="286"/>
            <a:chExt cx="3322" cy="3626"/>
          </a:xfrm>
        </p:grpSpPr>
        <p:sp>
          <p:nvSpPr>
            <p:cNvPr id="1437749" name="Line 53"/>
            <p:cNvSpPr>
              <a:spLocks noChangeShapeType="1"/>
            </p:cNvSpPr>
            <p:nvPr/>
          </p:nvSpPr>
          <p:spPr bwMode="auto">
            <a:xfrm flipV="1">
              <a:off x="2554" y="3135"/>
              <a:ext cx="147" cy="207"/>
            </a:xfrm>
            <a:prstGeom prst="line">
              <a:avLst/>
            </a:prstGeom>
            <a:noFill/>
            <a:ln w="6350">
              <a:solidFill>
                <a:srgbClr val="B2B2B2"/>
              </a:solidFill>
              <a:round/>
              <a:headEnd/>
              <a:tailEnd/>
            </a:ln>
            <a:effectLst/>
          </p:spPr>
          <p:txBody>
            <a:bodyPr/>
            <a:lstStyle/>
            <a:p>
              <a:endParaRPr lang="ko-KR" altLang="en-US">
                <a:latin typeface="Arial" pitchFamily="34" charset="0"/>
                <a:cs typeface="Arial" pitchFamily="34" charset="0"/>
              </a:endParaRPr>
            </a:p>
          </p:txBody>
        </p:sp>
        <p:sp>
          <p:nvSpPr>
            <p:cNvPr id="1437750" name="Line 54"/>
            <p:cNvSpPr>
              <a:spLocks noChangeShapeType="1"/>
            </p:cNvSpPr>
            <p:nvPr/>
          </p:nvSpPr>
          <p:spPr bwMode="auto">
            <a:xfrm flipH="1" flipV="1">
              <a:off x="4092" y="2402"/>
              <a:ext cx="230" cy="262"/>
            </a:xfrm>
            <a:prstGeom prst="line">
              <a:avLst/>
            </a:prstGeom>
            <a:noFill/>
            <a:ln w="6350">
              <a:solidFill>
                <a:srgbClr val="B2B2B2"/>
              </a:solidFill>
              <a:round/>
              <a:headEnd/>
              <a:tailEnd/>
            </a:ln>
            <a:effectLst/>
          </p:spPr>
          <p:txBody>
            <a:bodyPr/>
            <a:lstStyle/>
            <a:p>
              <a:endParaRPr lang="ko-KR" altLang="en-US">
                <a:latin typeface="Arial" pitchFamily="34" charset="0"/>
                <a:cs typeface="Arial" pitchFamily="34" charset="0"/>
              </a:endParaRPr>
            </a:p>
          </p:txBody>
        </p:sp>
        <p:grpSp>
          <p:nvGrpSpPr>
            <p:cNvPr id="13" name="Group 55"/>
            <p:cNvGrpSpPr>
              <a:grpSpLocks/>
            </p:cNvGrpSpPr>
            <p:nvPr/>
          </p:nvGrpSpPr>
          <p:grpSpPr bwMode="auto">
            <a:xfrm>
              <a:off x="2126" y="286"/>
              <a:ext cx="3322" cy="3626"/>
              <a:chOff x="535" y="1492"/>
              <a:chExt cx="5112" cy="5581"/>
            </a:xfrm>
          </p:grpSpPr>
          <p:pic>
            <p:nvPicPr>
              <p:cNvPr id="1437752" name="Picture 56" descr="092"/>
              <p:cNvPicPr>
                <a:picLocks noChangeAspect="1" noChangeArrowheads="1"/>
              </p:cNvPicPr>
              <p:nvPr/>
            </p:nvPicPr>
            <p:blipFill>
              <a:blip r:embed="rId6" cstate="print"/>
              <a:srcRect/>
              <a:stretch>
                <a:fillRect/>
              </a:stretch>
            </p:blipFill>
            <p:spPr bwMode="auto">
              <a:xfrm>
                <a:off x="535" y="1492"/>
                <a:ext cx="5112" cy="4884"/>
              </a:xfrm>
              <a:prstGeom prst="rect">
                <a:avLst/>
              </a:prstGeom>
              <a:noFill/>
            </p:spPr>
          </p:pic>
          <p:grpSp>
            <p:nvGrpSpPr>
              <p:cNvPr id="14" name="Group 57"/>
              <p:cNvGrpSpPr>
                <a:grpSpLocks/>
              </p:cNvGrpSpPr>
              <p:nvPr/>
            </p:nvGrpSpPr>
            <p:grpSpPr bwMode="auto">
              <a:xfrm>
                <a:off x="801" y="1809"/>
                <a:ext cx="4777" cy="5264"/>
                <a:chOff x="801" y="1809"/>
                <a:chExt cx="4777" cy="5264"/>
              </a:xfrm>
            </p:grpSpPr>
            <p:sp>
              <p:nvSpPr>
                <p:cNvPr id="1437754" name="Line 58"/>
                <p:cNvSpPr>
                  <a:spLocks noChangeShapeType="1"/>
                </p:cNvSpPr>
                <p:nvPr/>
              </p:nvSpPr>
              <p:spPr bwMode="auto">
                <a:xfrm>
                  <a:off x="1436" y="6708"/>
                  <a:ext cx="0" cy="136"/>
                </a:xfrm>
                <a:prstGeom prst="line">
                  <a:avLst/>
                </a:prstGeom>
                <a:no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55" name="Freeform 59"/>
                <p:cNvSpPr>
                  <a:spLocks/>
                </p:cNvSpPr>
                <p:nvPr/>
              </p:nvSpPr>
              <p:spPr bwMode="auto">
                <a:xfrm>
                  <a:off x="983" y="6708"/>
                  <a:ext cx="952" cy="363"/>
                </a:xfrm>
                <a:custGeom>
                  <a:avLst/>
                  <a:gdLst/>
                  <a:ahLst/>
                  <a:cxnLst>
                    <a:cxn ang="0">
                      <a:pos x="680" y="0"/>
                    </a:cxn>
                    <a:cxn ang="0">
                      <a:pos x="635" y="91"/>
                    </a:cxn>
                    <a:cxn ang="0">
                      <a:pos x="451" y="138"/>
                    </a:cxn>
                    <a:cxn ang="0">
                      <a:pos x="0" y="136"/>
                    </a:cxn>
                    <a:cxn ang="0">
                      <a:pos x="272" y="227"/>
                    </a:cxn>
                    <a:cxn ang="0">
                      <a:pos x="499" y="363"/>
                    </a:cxn>
                    <a:cxn ang="0">
                      <a:pos x="680" y="227"/>
                    </a:cxn>
                    <a:cxn ang="0">
                      <a:pos x="952" y="136"/>
                    </a:cxn>
                  </a:cxnLst>
                  <a:rect l="0" t="0" r="r" b="b"/>
                  <a:pathLst>
                    <a:path w="952" h="363">
                      <a:moveTo>
                        <a:pt x="680" y="0"/>
                      </a:moveTo>
                      <a:lnTo>
                        <a:pt x="635" y="91"/>
                      </a:lnTo>
                      <a:lnTo>
                        <a:pt x="451" y="138"/>
                      </a:lnTo>
                      <a:lnTo>
                        <a:pt x="0" y="136"/>
                      </a:lnTo>
                      <a:lnTo>
                        <a:pt x="272" y="227"/>
                      </a:lnTo>
                      <a:lnTo>
                        <a:pt x="499" y="363"/>
                      </a:lnTo>
                      <a:lnTo>
                        <a:pt x="680" y="227"/>
                      </a:lnTo>
                      <a:lnTo>
                        <a:pt x="952" y="136"/>
                      </a:lnTo>
                    </a:path>
                  </a:pathLst>
                </a:custGeom>
                <a:noFill/>
                <a:ln w="6350" cap="flat" cmpd="sng">
                  <a:solidFill>
                    <a:srgbClr val="C0C0C0"/>
                  </a:solidFill>
                  <a:prstDash val="solid"/>
                  <a:round/>
                  <a:headEnd type="none" w="med" len="med"/>
                  <a:tailEnd type="none" w="med" len="med"/>
                </a:ln>
                <a:effectLst/>
              </p:spPr>
              <p:txBody>
                <a:bodyPr wrap="none" anchor="ctr"/>
                <a:lstStyle/>
                <a:p>
                  <a:endParaRPr lang="ko-KR" altLang="en-US">
                    <a:latin typeface="Arial" pitchFamily="34" charset="0"/>
                    <a:cs typeface="Arial" pitchFamily="34" charset="0"/>
                  </a:endParaRPr>
                </a:p>
              </p:txBody>
            </p:sp>
            <p:sp>
              <p:nvSpPr>
                <p:cNvPr id="1437756" name="Oval 60"/>
                <p:cNvSpPr>
                  <a:spLocks noChangeArrowheads="1"/>
                </p:cNvSpPr>
                <p:nvPr/>
              </p:nvSpPr>
              <p:spPr bwMode="auto">
                <a:xfrm>
                  <a:off x="1461" y="7029"/>
                  <a:ext cx="45" cy="44"/>
                </a:xfrm>
                <a:prstGeom prst="ellipse">
                  <a:avLst/>
                </a:prstGeom>
                <a:solidFill>
                  <a:schemeClr val="bg1"/>
                </a:solidFill>
                <a:ln w="6350" algn="ctr">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57" name="Oval 61"/>
                <p:cNvSpPr>
                  <a:spLocks noChangeArrowheads="1"/>
                </p:cNvSpPr>
                <p:nvPr/>
              </p:nvSpPr>
              <p:spPr bwMode="auto">
                <a:xfrm>
                  <a:off x="1416" y="6817"/>
                  <a:ext cx="45" cy="44"/>
                </a:xfrm>
                <a:prstGeom prst="ellipse">
                  <a:avLst/>
                </a:prstGeom>
                <a:solidFill>
                  <a:schemeClr val="bg1"/>
                </a:solidFill>
                <a:ln w="6350" algn="ctr">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58" name="Oval 62"/>
                <p:cNvSpPr>
                  <a:spLocks noChangeArrowheads="1"/>
                </p:cNvSpPr>
                <p:nvPr/>
              </p:nvSpPr>
              <p:spPr bwMode="auto">
                <a:xfrm>
                  <a:off x="1598" y="6774"/>
                  <a:ext cx="45" cy="44"/>
                </a:xfrm>
                <a:prstGeom prst="ellipse">
                  <a:avLst/>
                </a:prstGeom>
                <a:solidFill>
                  <a:schemeClr val="bg1"/>
                </a:solidFill>
                <a:ln w="6350" algn="ctr">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59" name="Oval 63"/>
                <p:cNvSpPr>
                  <a:spLocks noChangeArrowheads="1"/>
                </p:cNvSpPr>
                <p:nvPr/>
              </p:nvSpPr>
              <p:spPr bwMode="auto">
                <a:xfrm>
                  <a:off x="1416" y="6696"/>
                  <a:ext cx="45" cy="44"/>
                </a:xfrm>
                <a:prstGeom prst="ellipse">
                  <a:avLst/>
                </a:prstGeom>
                <a:solidFill>
                  <a:schemeClr val="bg1"/>
                </a:solidFill>
                <a:ln w="6350" algn="ctr">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60" name="Line 64"/>
                <p:cNvSpPr>
                  <a:spLocks noChangeShapeType="1"/>
                </p:cNvSpPr>
                <p:nvPr/>
              </p:nvSpPr>
              <p:spPr bwMode="auto">
                <a:xfrm>
                  <a:off x="1663" y="6663"/>
                  <a:ext cx="281" cy="171"/>
                </a:xfrm>
                <a:prstGeom prst="line">
                  <a:avLst/>
                </a:prstGeom>
                <a:no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61" name="Line 65"/>
                <p:cNvSpPr>
                  <a:spLocks noChangeShapeType="1"/>
                </p:cNvSpPr>
                <p:nvPr/>
              </p:nvSpPr>
              <p:spPr bwMode="auto">
                <a:xfrm flipH="1">
                  <a:off x="1210" y="6980"/>
                  <a:ext cx="45" cy="91"/>
                </a:xfrm>
                <a:prstGeom prst="line">
                  <a:avLst/>
                </a:prstGeom>
                <a:no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62" name="Line 66"/>
                <p:cNvSpPr>
                  <a:spLocks noChangeShapeType="1"/>
                </p:cNvSpPr>
                <p:nvPr/>
              </p:nvSpPr>
              <p:spPr bwMode="auto">
                <a:xfrm>
                  <a:off x="1696" y="6678"/>
                  <a:ext cx="194" cy="18"/>
                </a:xfrm>
                <a:prstGeom prst="line">
                  <a:avLst/>
                </a:prstGeom>
                <a:no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63" name="Oval 67"/>
                <p:cNvSpPr>
                  <a:spLocks noChangeArrowheads="1"/>
                </p:cNvSpPr>
                <p:nvPr/>
              </p:nvSpPr>
              <p:spPr bwMode="auto">
                <a:xfrm>
                  <a:off x="1646" y="6910"/>
                  <a:ext cx="45" cy="44"/>
                </a:xfrm>
                <a:prstGeom prst="ellipse">
                  <a:avLst/>
                </a:prstGeom>
                <a:solidFill>
                  <a:schemeClr val="bg1"/>
                </a:solidFill>
                <a:ln w="6350" algn="ctr">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64" name="Oval 68"/>
                <p:cNvSpPr>
                  <a:spLocks noChangeArrowheads="1"/>
                </p:cNvSpPr>
                <p:nvPr/>
              </p:nvSpPr>
              <p:spPr bwMode="auto">
                <a:xfrm>
                  <a:off x="1870" y="6671"/>
                  <a:ext cx="45" cy="44"/>
                </a:xfrm>
                <a:prstGeom prst="ellipse">
                  <a:avLst/>
                </a:prstGeom>
                <a:solidFill>
                  <a:schemeClr val="bg1"/>
                </a:solidFill>
                <a:ln w="6350" algn="ctr">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65" name="Oval 69"/>
                <p:cNvSpPr>
                  <a:spLocks noChangeArrowheads="1"/>
                </p:cNvSpPr>
                <p:nvPr/>
              </p:nvSpPr>
              <p:spPr bwMode="auto">
                <a:xfrm>
                  <a:off x="1930" y="6817"/>
                  <a:ext cx="45" cy="44"/>
                </a:xfrm>
                <a:prstGeom prst="ellipse">
                  <a:avLst/>
                </a:prstGeom>
                <a:solidFill>
                  <a:schemeClr val="bg1"/>
                </a:solidFill>
                <a:ln w="6350" algn="ctr">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66" name="Oval 70"/>
                <p:cNvSpPr>
                  <a:spLocks noChangeArrowheads="1"/>
                </p:cNvSpPr>
                <p:nvPr/>
              </p:nvSpPr>
              <p:spPr bwMode="auto">
                <a:xfrm>
                  <a:off x="1246" y="6931"/>
                  <a:ext cx="45" cy="44"/>
                </a:xfrm>
                <a:prstGeom prst="ellipse">
                  <a:avLst/>
                </a:prstGeom>
                <a:solidFill>
                  <a:schemeClr val="bg1"/>
                </a:solidFill>
                <a:ln w="6350" algn="ctr">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67" name="Oval 71"/>
                <p:cNvSpPr>
                  <a:spLocks noChangeArrowheads="1"/>
                </p:cNvSpPr>
                <p:nvPr/>
              </p:nvSpPr>
              <p:spPr bwMode="auto">
                <a:xfrm>
                  <a:off x="2757" y="4487"/>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68" name="Oval 72"/>
                <p:cNvSpPr>
                  <a:spLocks noChangeArrowheads="1"/>
                </p:cNvSpPr>
                <p:nvPr/>
              </p:nvSpPr>
              <p:spPr bwMode="auto">
                <a:xfrm>
                  <a:off x="2590" y="4304"/>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69" name="Oval 73"/>
                <p:cNvSpPr>
                  <a:spLocks noChangeArrowheads="1"/>
                </p:cNvSpPr>
                <p:nvPr/>
              </p:nvSpPr>
              <p:spPr bwMode="auto">
                <a:xfrm>
                  <a:off x="2570" y="4818"/>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70" name="Rectangle 74"/>
                <p:cNvSpPr>
                  <a:spLocks noChangeArrowheads="1"/>
                </p:cNvSpPr>
                <p:nvPr/>
              </p:nvSpPr>
              <p:spPr bwMode="auto">
                <a:xfrm>
                  <a:off x="1231" y="2263"/>
                  <a:ext cx="59" cy="59"/>
                </a:xfrm>
                <a:prstGeom prst="rect">
                  <a:avLst/>
                </a:prstGeom>
                <a:solidFill>
                  <a:schemeClr val="bg1"/>
                </a:solidFill>
                <a:ln w="6350" algn="ctr">
                  <a:solidFill>
                    <a:srgbClr val="C0C0C0"/>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7771" name="Rectangle 75"/>
                <p:cNvSpPr>
                  <a:spLocks noChangeArrowheads="1"/>
                </p:cNvSpPr>
                <p:nvPr/>
              </p:nvSpPr>
              <p:spPr bwMode="auto">
                <a:xfrm>
                  <a:off x="2344" y="2127"/>
                  <a:ext cx="59" cy="59"/>
                </a:xfrm>
                <a:prstGeom prst="rect">
                  <a:avLst/>
                </a:prstGeom>
                <a:solidFill>
                  <a:schemeClr val="bg1"/>
                </a:solidFill>
                <a:ln w="6350" algn="ctr">
                  <a:solidFill>
                    <a:srgbClr val="C0C0C0"/>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7772" name="Rectangle 76"/>
                <p:cNvSpPr>
                  <a:spLocks noChangeArrowheads="1"/>
                </p:cNvSpPr>
                <p:nvPr/>
              </p:nvSpPr>
              <p:spPr bwMode="auto">
                <a:xfrm>
                  <a:off x="2945" y="1892"/>
                  <a:ext cx="59" cy="59"/>
                </a:xfrm>
                <a:prstGeom prst="rect">
                  <a:avLst/>
                </a:prstGeom>
                <a:solidFill>
                  <a:schemeClr val="bg1"/>
                </a:solidFill>
                <a:ln w="6350" algn="ctr">
                  <a:solidFill>
                    <a:srgbClr val="C0C0C0"/>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7773" name="Rectangle 77"/>
                <p:cNvSpPr>
                  <a:spLocks noChangeArrowheads="1"/>
                </p:cNvSpPr>
                <p:nvPr/>
              </p:nvSpPr>
              <p:spPr bwMode="auto">
                <a:xfrm>
                  <a:off x="2706" y="2082"/>
                  <a:ext cx="59" cy="59"/>
                </a:xfrm>
                <a:prstGeom prst="rect">
                  <a:avLst/>
                </a:prstGeom>
                <a:solidFill>
                  <a:schemeClr val="bg1"/>
                </a:solidFill>
                <a:ln w="6350" algn="ctr">
                  <a:solidFill>
                    <a:srgbClr val="C0C0C0"/>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7774" name="Rectangle 78"/>
                <p:cNvSpPr>
                  <a:spLocks noChangeArrowheads="1"/>
                </p:cNvSpPr>
                <p:nvPr/>
              </p:nvSpPr>
              <p:spPr bwMode="auto">
                <a:xfrm>
                  <a:off x="4339" y="2263"/>
                  <a:ext cx="59" cy="59"/>
                </a:xfrm>
                <a:prstGeom prst="rect">
                  <a:avLst/>
                </a:prstGeom>
                <a:solidFill>
                  <a:schemeClr val="bg1"/>
                </a:solidFill>
                <a:ln w="6350" algn="ctr">
                  <a:solidFill>
                    <a:srgbClr val="C0C0C0"/>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7775" name="Rectangle 79"/>
                <p:cNvSpPr>
                  <a:spLocks noChangeArrowheads="1"/>
                </p:cNvSpPr>
                <p:nvPr/>
              </p:nvSpPr>
              <p:spPr bwMode="auto">
                <a:xfrm>
                  <a:off x="5337" y="4085"/>
                  <a:ext cx="59" cy="59"/>
                </a:xfrm>
                <a:prstGeom prst="rect">
                  <a:avLst/>
                </a:prstGeom>
                <a:solidFill>
                  <a:schemeClr val="bg1"/>
                </a:solidFill>
                <a:ln w="6350" algn="ctr">
                  <a:solidFill>
                    <a:srgbClr val="C0C0C0"/>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7776" name="Rectangle 80"/>
                <p:cNvSpPr>
                  <a:spLocks noChangeArrowheads="1"/>
                </p:cNvSpPr>
                <p:nvPr/>
              </p:nvSpPr>
              <p:spPr bwMode="auto">
                <a:xfrm>
                  <a:off x="2908" y="5472"/>
                  <a:ext cx="59" cy="59"/>
                </a:xfrm>
                <a:prstGeom prst="rect">
                  <a:avLst/>
                </a:prstGeom>
                <a:solidFill>
                  <a:schemeClr val="bg1"/>
                </a:solidFill>
                <a:ln w="6350" algn="ctr">
                  <a:solidFill>
                    <a:srgbClr val="C0C0C0"/>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7777" name="Rectangle 81"/>
                <p:cNvSpPr>
                  <a:spLocks noChangeArrowheads="1"/>
                </p:cNvSpPr>
                <p:nvPr/>
              </p:nvSpPr>
              <p:spPr bwMode="auto">
                <a:xfrm>
                  <a:off x="2706" y="5533"/>
                  <a:ext cx="59" cy="59"/>
                </a:xfrm>
                <a:prstGeom prst="rect">
                  <a:avLst/>
                </a:prstGeom>
                <a:solidFill>
                  <a:schemeClr val="bg1"/>
                </a:solidFill>
                <a:ln w="6350" algn="ctr">
                  <a:solidFill>
                    <a:srgbClr val="C0C0C0"/>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7778" name="Oval 82"/>
                <p:cNvSpPr>
                  <a:spLocks noChangeArrowheads="1"/>
                </p:cNvSpPr>
                <p:nvPr/>
              </p:nvSpPr>
              <p:spPr bwMode="auto">
                <a:xfrm>
                  <a:off x="3410" y="4123"/>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79" name="Oval 83"/>
                <p:cNvSpPr>
                  <a:spLocks noChangeArrowheads="1"/>
                </p:cNvSpPr>
                <p:nvPr/>
              </p:nvSpPr>
              <p:spPr bwMode="auto">
                <a:xfrm>
                  <a:off x="3209" y="3953"/>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80" name="Oval 84"/>
                <p:cNvSpPr>
                  <a:spLocks noChangeArrowheads="1"/>
                </p:cNvSpPr>
                <p:nvPr/>
              </p:nvSpPr>
              <p:spPr bwMode="auto">
                <a:xfrm>
                  <a:off x="1527" y="2206"/>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81" name="Oval 85"/>
                <p:cNvSpPr>
                  <a:spLocks noChangeArrowheads="1"/>
                </p:cNvSpPr>
                <p:nvPr/>
              </p:nvSpPr>
              <p:spPr bwMode="auto">
                <a:xfrm>
                  <a:off x="1565" y="2044"/>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82" name="Oval 86"/>
                <p:cNvSpPr>
                  <a:spLocks noChangeArrowheads="1"/>
                </p:cNvSpPr>
                <p:nvPr/>
              </p:nvSpPr>
              <p:spPr bwMode="auto">
                <a:xfrm>
                  <a:off x="1709" y="2156"/>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83" name="Oval 87"/>
                <p:cNvSpPr>
                  <a:spLocks noChangeArrowheads="1"/>
                </p:cNvSpPr>
                <p:nvPr/>
              </p:nvSpPr>
              <p:spPr bwMode="auto">
                <a:xfrm>
                  <a:off x="1482" y="2119"/>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84" name="Oval 88"/>
                <p:cNvSpPr>
                  <a:spLocks noChangeArrowheads="1"/>
                </p:cNvSpPr>
                <p:nvPr/>
              </p:nvSpPr>
              <p:spPr bwMode="auto">
                <a:xfrm>
                  <a:off x="1655" y="2705"/>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85" name="Oval 89"/>
                <p:cNvSpPr>
                  <a:spLocks noChangeArrowheads="1"/>
                </p:cNvSpPr>
                <p:nvPr/>
              </p:nvSpPr>
              <p:spPr bwMode="auto">
                <a:xfrm>
                  <a:off x="1460" y="2614"/>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86" name="Oval 90"/>
                <p:cNvSpPr>
                  <a:spLocks noChangeArrowheads="1"/>
                </p:cNvSpPr>
                <p:nvPr/>
              </p:nvSpPr>
              <p:spPr bwMode="auto">
                <a:xfrm>
                  <a:off x="1527" y="2762"/>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87" name="Oval 91"/>
                <p:cNvSpPr>
                  <a:spLocks noChangeArrowheads="1"/>
                </p:cNvSpPr>
                <p:nvPr/>
              </p:nvSpPr>
              <p:spPr bwMode="auto">
                <a:xfrm>
                  <a:off x="1969" y="3109"/>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88" name="Oval 92"/>
                <p:cNvSpPr>
                  <a:spLocks noChangeArrowheads="1"/>
                </p:cNvSpPr>
                <p:nvPr/>
              </p:nvSpPr>
              <p:spPr bwMode="auto">
                <a:xfrm>
                  <a:off x="1156" y="3113"/>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89" name="Oval 93"/>
                <p:cNvSpPr>
                  <a:spLocks noChangeArrowheads="1"/>
                </p:cNvSpPr>
                <p:nvPr/>
              </p:nvSpPr>
              <p:spPr bwMode="auto">
                <a:xfrm>
                  <a:off x="983" y="3352"/>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90" name="Oval 94"/>
                <p:cNvSpPr>
                  <a:spLocks noChangeArrowheads="1"/>
                </p:cNvSpPr>
                <p:nvPr/>
              </p:nvSpPr>
              <p:spPr bwMode="auto">
                <a:xfrm>
                  <a:off x="1462" y="3332"/>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91" name="Oval 95"/>
                <p:cNvSpPr>
                  <a:spLocks noChangeArrowheads="1"/>
                </p:cNvSpPr>
                <p:nvPr/>
              </p:nvSpPr>
              <p:spPr bwMode="auto">
                <a:xfrm>
                  <a:off x="1486" y="3549"/>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92" name="Oval 96"/>
                <p:cNvSpPr>
                  <a:spLocks noChangeArrowheads="1"/>
                </p:cNvSpPr>
                <p:nvPr/>
              </p:nvSpPr>
              <p:spPr bwMode="auto">
                <a:xfrm>
                  <a:off x="2038" y="3464"/>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93" name="Oval 97"/>
                <p:cNvSpPr>
                  <a:spLocks noChangeArrowheads="1"/>
                </p:cNvSpPr>
                <p:nvPr/>
              </p:nvSpPr>
              <p:spPr bwMode="auto">
                <a:xfrm>
                  <a:off x="2995" y="3249"/>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94" name="Oval 98"/>
                <p:cNvSpPr>
                  <a:spLocks noChangeArrowheads="1"/>
                </p:cNvSpPr>
                <p:nvPr/>
              </p:nvSpPr>
              <p:spPr bwMode="auto">
                <a:xfrm>
                  <a:off x="3024" y="2316"/>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95" name="Oval 99"/>
                <p:cNvSpPr>
                  <a:spLocks noChangeArrowheads="1"/>
                </p:cNvSpPr>
                <p:nvPr/>
              </p:nvSpPr>
              <p:spPr bwMode="auto">
                <a:xfrm>
                  <a:off x="3185" y="2646"/>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96" name="Oval 100"/>
                <p:cNvSpPr>
                  <a:spLocks noChangeArrowheads="1"/>
                </p:cNvSpPr>
                <p:nvPr/>
              </p:nvSpPr>
              <p:spPr bwMode="auto">
                <a:xfrm>
                  <a:off x="3399" y="2238"/>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97" name="Oval 101"/>
                <p:cNvSpPr>
                  <a:spLocks noChangeArrowheads="1"/>
                </p:cNvSpPr>
                <p:nvPr/>
              </p:nvSpPr>
              <p:spPr bwMode="auto">
                <a:xfrm>
                  <a:off x="3209" y="3050"/>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98" name="Oval 102"/>
                <p:cNvSpPr>
                  <a:spLocks noChangeArrowheads="1"/>
                </p:cNvSpPr>
                <p:nvPr/>
              </p:nvSpPr>
              <p:spPr bwMode="auto">
                <a:xfrm>
                  <a:off x="2237" y="3780"/>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799" name="Oval 103"/>
                <p:cNvSpPr>
                  <a:spLocks noChangeArrowheads="1"/>
                </p:cNvSpPr>
                <p:nvPr/>
              </p:nvSpPr>
              <p:spPr bwMode="auto">
                <a:xfrm>
                  <a:off x="1799" y="3744"/>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00" name="Oval 104"/>
                <p:cNvSpPr>
                  <a:spLocks noChangeArrowheads="1"/>
                </p:cNvSpPr>
                <p:nvPr/>
              </p:nvSpPr>
              <p:spPr bwMode="auto">
                <a:xfrm>
                  <a:off x="1535" y="4032"/>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01" name="Oval 105"/>
                <p:cNvSpPr>
                  <a:spLocks noChangeArrowheads="1"/>
                </p:cNvSpPr>
                <p:nvPr/>
              </p:nvSpPr>
              <p:spPr bwMode="auto">
                <a:xfrm>
                  <a:off x="1494" y="4189"/>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02" name="Oval 106"/>
                <p:cNvSpPr>
                  <a:spLocks noChangeArrowheads="1"/>
                </p:cNvSpPr>
                <p:nvPr/>
              </p:nvSpPr>
              <p:spPr bwMode="auto">
                <a:xfrm>
                  <a:off x="1734" y="4247"/>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03" name="Oval 107"/>
                <p:cNvSpPr>
                  <a:spLocks noChangeArrowheads="1"/>
                </p:cNvSpPr>
                <p:nvPr/>
              </p:nvSpPr>
              <p:spPr bwMode="auto">
                <a:xfrm>
                  <a:off x="2306" y="4221"/>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04" name="Oval 108"/>
                <p:cNvSpPr>
                  <a:spLocks noChangeArrowheads="1"/>
                </p:cNvSpPr>
                <p:nvPr/>
              </p:nvSpPr>
              <p:spPr bwMode="auto">
                <a:xfrm>
                  <a:off x="1969" y="4679"/>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05" name="Oval 109"/>
                <p:cNvSpPr>
                  <a:spLocks noChangeArrowheads="1"/>
                </p:cNvSpPr>
                <p:nvPr/>
              </p:nvSpPr>
              <p:spPr bwMode="auto">
                <a:xfrm>
                  <a:off x="2166" y="4807"/>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06" name="Oval 110"/>
                <p:cNvSpPr>
                  <a:spLocks noChangeArrowheads="1"/>
                </p:cNvSpPr>
                <p:nvPr/>
              </p:nvSpPr>
              <p:spPr bwMode="auto">
                <a:xfrm>
                  <a:off x="1336" y="4688"/>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07" name="Oval 111"/>
                <p:cNvSpPr>
                  <a:spLocks noChangeArrowheads="1"/>
                </p:cNvSpPr>
                <p:nvPr/>
              </p:nvSpPr>
              <p:spPr bwMode="auto">
                <a:xfrm>
                  <a:off x="1705" y="5099"/>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08" name="Oval 112"/>
                <p:cNvSpPr>
                  <a:spLocks noChangeArrowheads="1"/>
                </p:cNvSpPr>
                <p:nvPr/>
              </p:nvSpPr>
              <p:spPr bwMode="auto">
                <a:xfrm>
                  <a:off x="1362" y="5162"/>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09" name="Oval 113"/>
                <p:cNvSpPr>
                  <a:spLocks noChangeArrowheads="1"/>
                </p:cNvSpPr>
                <p:nvPr/>
              </p:nvSpPr>
              <p:spPr bwMode="auto">
                <a:xfrm>
                  <a:off x="1107" y="5339"/>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10" name="Oval 114"/>
                <p:cNvSpPr>
                  <a:spLocks noChangeArrowheads="1"/>
                </p:cNvSpPr>
                <p:nvPr/>
              </p:nvSpPr>
              <p:spPr bwMode="auto">
                <a:xfrm>
                  <a:off x="1119" y="5614"/>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11" name="Oval 115"/>
                <p:cNvSpPr>
                  <a:spLocks noChangeArrowheads="1"/>
                </p:cNvSpPr>
                <p:nvPr/>
              </p:nvSpPr>
              <p:spPr bwMode="auto">
                <a:xfrm>
                  <a:off x="1440" y="5371"/>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12" name="Oval 116"/>
                <p:cNvSpPr>
                  <a:spLocks noChangeArrowheads="1"/>
                </p:cNvSpPr>
                <p:nvPr/>
              </p:nvSpPr>
              <p:spPr bwMode="auto">
                <a:xfrm>
                  <a:off x="1383" y="5888"/>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13" name="Oval 117"/>
                <p:cNvSpPr>
                  <a:spLocks noChangeArrowheads="1"/>
                </p:cNvSpPr>
                <p:nvPr/>
              </p:nvSpPr>
              <p:spPr bwMode="auto">
                <a:xfrm>
                  <a:off x="1028" y="5732"/>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14" name="Oval 118"/>
                <p:cNvSpPr>
                  <a:spLocks noChangeArrowheads="1"/>
                </p:cNvSpPr>
                <p:nvPr/>
              </p:nvSpPr>
              <p:spPr bwMode="auto">
                <a:xfrm>
                  <a:off x="2208" y="5710"/>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15" name="Oval 119"/>
                <p:cNvSpPr>
                  <a:spLocks noChangeArrowheads="1"/>
                </p:cNvSpPr>
                <p:nvPr/>
              </p:nvSpPr>
              <p:spPr bwMode="auto">
                <a:xfrm>
                  <a:off x="1679" y="5501"/>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16" name="Oval 120"/>
                <p:cNvSpPr>
                  <a:spLocks noChangeArrowheads="1"/>
                </p:cNvSpPr>
                <p:nvPr/>
              </p:nvSpPr>
              <p:spPr bwMode="auto">
                <a:xfrm>
                  <a:off x="3060" y="5450"/>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17" name="Oval 121"/>
                <p:cNvSpPr>
                  <a:spLocks noChangeArrowheads="1"/>
                </p:cNvSpPr>
                <p:nvPr/>
              </p:nvSpPr>
              <p:spPr bwMode="auto">
                <a:xfrm>
                  <a:off x="3016" y="5237"/>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18" name="Oval 122"/>
                <p:cNvSpPr>
                  <a:spLocks noChangeArrowheads="1"/>
                </p:cNvSpPr>
                <p:nvPr/>
              </p:nvSpPr>
              <p:spPr bwMode="auto">
                <a:xfrm>
                  <a:off x="3338" y="4610"/>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19" name="Oval 123"/>
                <p:cNvSpPr>
                  <a:spLocks noChangeArrowheads="1"/>
                </p:cNvSpPr>
                <p:nvPr/>
              </p:nvSpPr>
              <p:spPr bwMode="auto">
                <a:xfrm>
                  <a:off x="3886" y="4726"/>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20" name="Oval 124"/>
                <p:cNvSpPr>
                  <a:spLocks noChangeArrowheads="1"/>
                </p:cNvSpPr>
                <p:nvPr/>
              </p:nvSpPr>
              <p:spPr bwMode="auto">
                <a:xfrm>
                  <a:off x="4365" y="5261"/>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21" name="Oval 125"/>
                <p:cNvSpPr>
                  <a:spLocks noChangeArrowheads="1"/>
                </p:cNvSpPr>
                <p:nvPr/>
              </p:nvSpPr>
              <p:spPr bwMode="auto">
                <a:xfrm>
                  <a:off x="4894" y="4955"/>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22" name="Oval 126"/>
                <p:cNvSpPr>
                  <a:spLocks noChangeArrowheads="1"/>
                </p:cNvSpPr>
                <p:nvPr/>
              </p:nvSpPr>
              <p:spPr bwMode="auto">
                <a:xfrm>
                  <a:off x="5085" y="4622"/>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23" name="Oval 127"/>
                <p:cNvSpPr>
                  <a:spLocks noChangeArrowheads="1"/>
                </p:cNvSpPr>
                <p:nvPr/>
              </p:nvSpPr>
              <p:spPr bwMode="auto">
                <a:xfrm>
                  <a:off x="5060" y="4203"/>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24" name="Oval 128"/>
                <p:cNvSpPr>
                  <a:spLocks noChangeArrowheads="1"/>
                </p:cNvSpPr>
                <p:nvPr/>
              </p:nvSpPr>
              <p:spPr bwMode="auto">
                <a:xfrm>
                  <a:off x="5252" y="4420"/>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25" name="Oval 129"/>
                <p:cNvSpPr>
                  <a:spLocks noChangeArrowheads="1"/>
                </p:cNvSpPr>
                <p:nvPr/>
              </p:nvSpPr>
              <p:spPr bwMode="auto">
                <a:xfrm>
                  <a:off x="4289" y="4516"/>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26" name="Oval 130"/>
                <p:cNvSpPr>
                  <a:spLocks noChangeArrowheads="1"/>
                </p:cNvSpPr>
                <p:nvPr/>
              </p:nvSpPr>
              <p:spPr bwMode="auto">
                <a:xfrm>
                  <a:off x="4075" y="3892"/>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27" name="Oval 131"/>
                <p:cNvSpPr>
                  <a:spLocks noChangeArrowheads="1"/>
                </p:cNvSpPr>
                <p:nvPr/>
              </p:nvSpPr>
              <p:spPr bwMode="auto">
                <a:xfrm>
                  <a:off x="4781" y="3558"/>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28" name="Oval 132"/>
                <p:cNvSpPr>
                  <a:spLocks noChangeArrowheads="1"/>
                </p:cNvSpPr>
                <p:nvPr/>
              </p:nvSpPr>
              <p:spPr bwMode="auto">
                <a:xfrm>
                  <a:off x="4909" y="3150"/>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29" name="Oval 133"/>
                <p:cNvSpPr>
                  <a:spLocks noChangeArrowheads="1"/>
                </p:cNvSpPr>
                <p:nvPr/>
              </p:nvSpPr>
              <p:spPr bwMode="auto">
                <a:xfrm>
                  <a:off x="4170" y="2869"/>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30" name="Oval 134"/>
                <p:cNvSpPr>
                  <a:spLocks noChangeArrowheads="1"/>
                </p:cNvSpPr>
                <p:nvPr/>
              </p:nvSpPr>
              <p:spPr bwMode="auto">
                <a:xfrm>
                  <a:off x="3460" y="2984"/>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31" name="Oval 135"/>
                <p:cNvSpPr>
                  <a:spLocks noChangeArrowheads="1"/>
                </p:cNvSpPr>
                <p:nvPr/>
              </p:nvSpPr>
              <p:spPr bwMode="auto">
                <a:xfrm>
                  <a:off x="4158" y="4387"/>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32" name="Oval 136"/>
                <p:cNvSpPr>
                  <a:spLocks noChangeArrowheads="1"/>
                </p:cNvSpPr>
                <p:nvPr/>
              </p:nvSpPr>
              <p:spPr bwMode="auto">
                <a:xfrm>
                  <a:off x="4476" y="4065"/>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33" name="Oval 137"/>
                <p:cNvSpPr>
                  <a:spLocks noChangeArrowheads="1"/>
                </p:cNvSpPr>
                <p:nvPr/>
              </p:nvSpPr>
              <p:spPr bwMode="auto">
                <a:xfrm>
                  <a:off x="4223" y="4069"/>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34" name="Oval 138"/>
                <p:cNvSpPr>
                  <a:spLocks noChangeArrowheads="1"/>
                </p:cNvSpPr>
                <p:nvPr/>
              </p:nvSpPr>
              <p:spPr bwMode="auto">
                <a:xfrm>
                  <a:off x="4071" y="3484"/>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35" name="Oval 139"/>
                <p:cNvSpPr>
                  <a:spLocks noChangeArrowheads="1"/>
                </p:cNvSpPr>
                <p:nvPr/>
              </p:nvSpPr>
              <p:spPr bwMode="auto">
                <a:xfrm>
                  <a:off x="2681" y="2374"/>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36" name="Oval 140"/>
                <p:cNvSpPr>
                  <a:spLocks noChangeArrowheads="1"/>
                </p:cNvSpPr>
                <p:nvPr/>
              </p:nvSpPr>
              <p:spPr bwMode="auto">
                <a:xfrm>
                  <a:off x="2616" y="2263"/>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37" name="Oval 141"/>
                <p:cNvSpPr>
                  <a:spLocks noChangeArrowheads="1"/>
                </p:cNvSpPr>
                <p:nvPr/>
              </p:nvSpPr>
              <p:spPr bwMode="auto">
                <a:xfrm>
                  <a:off x="2779" y="1888"/>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38" name="Oval 142"/>
                <p:cNvSpPr>
                  <a:spLocks noChangeArrowheads="1"/>
                </p:cNvSpPr>
                <p:nvPr/>
              </p:nvSpPr>
              <p:spPr bwMode="auto">
                <a:xfrm>
                  <a:off x="3211" y="2293"/>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39" name="Oval 143"/>
                <p:cNvSpPr>
                  <a:spLocks noChangeArrowheads="1"/>
                </p:cNvSpPr>
                <p:nvPr/>
              </p:nvSpPr>
              <p:spPr bwMode="auto">
                <a:xfrm>
                  <a:off x="4464" y="3261"/>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40" name="Rectangle 144"/>
                <p:cNvSpPr>
                  <a:spLocks noChangeArrowheads="1"/>
                </p:cNvSpPr>
                <p:nvPr/>
              </p:nvSpPr>
              <p:spPr bwMode="auto">
                <a:xfrm>
                  <a:off x="2344" y="2132"/>
                  <a:ext cx="59" cy="59"/>
                </a:xfrm>
                <a:prstGeom prst="rect">
                  <a:avLst/>
                </a:prstGeom>
                <a:solidFill>
                  <a:schemeClr val="bg1"/>
                </a:solidFill>
                <a:ln w="6350" algn="ctr">
                  <a:solidFill>
                    <a:srgbClr val="C0C0C0"/>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7841" name="Rectangle 145"/>
                <p:cNvSpPr>
                  <a:spLocks noChangeArrowheads="1"/>
                </p:cNvSpPr>
                <p:nvPr/>
              </p:nvSpPr>
              <p:spPr bwMode="auto">
                <a:xfrm>
                  <a:off x="2344" y="2132"/>
                  <a:ext cx="59" cy="59"/>
                </a:xfrm>
                <a:prstGeom prst="rect">
                  <a:avLst/>
                </a:prstGeom>
                <a:solidFill>
                  <a:schemeClr val="bg1"/>
                </a:solidFill>
                <a:ln w="6350" algn="ctr">
                  <a:solidFill>
                    <a:srgbClr val="C0C0C0"/>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7842" name="Oval 146"/>
                <p:cNvSpPr>
                  <a:spLocks noChangeArrowheads="1"/>
                </p:cNvSpPr>
                <p:nvPr/>
              </p:nvSpPr>
              <p:spPr bwMode="auto">
                <a:xfrm>
                  <a:off x="983" y="6073"/>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43" name="Oval 147"/>
                <p:cNvSpPr>
                  <a:spLocks noChangeArrowheads="1"/>
                </p:cNvSpPr>
                <p:nvPr/>
              </p:nvSpPr>
              <p:spPr bwMode="auto">
                <a:xfrm>
                  <a:off x="1539" y="6156"/>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44" name="Oval 148"/>
                <p:cNvSpPr>
                  <a:spLocks noChangeArrowheads="1"/>
                </p:cNvSpPr>
                <p:nvPr/>
              </p:nvSpPr>
              <p:spPr bwMode="auto">
                <a:xfrm>
                  <a:off x="1028" y="5484"/>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45" name="Oval 149"/>
                <p:cNvSpPr>
                  <a:spLocks noChangeArrowheads="1"/>
                </p:cNvSpPr>
                <p:nvPr/>
              </p:nvSpPr>
              <p:spPr bwMode="auto">
                <a:xfrm>
                  <a:off x="1028" y="5075"/>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46" name="Oval 150"/>
                <p:cNvSpPr>
                  <a:spLocks noChangeArrowheads="1"/>
                </p:cNvSpPr>
                <p:nvPr/>
              </p:nvSpPr>
              <p:spPr bwMode="auto">
                <a:xfrm>
                  <a:off x="1139" y="5201"/>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47" name="Oval 151"/>
                <p:cNvSpPr>
                  <a:spLocks noChangeArrowheads="1"/>
                </p:cNvSpPr>
                <p:nvPr/>
              </p:nvSpPr>
              <p:spPr bwMode="auto">
                <a:xfrm>
                  <a:off x="1255" y="4985"/>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48" name="Oval 152"/>
                <p:cNvSpPr>
                  <a:spLocks noChangeArrowheads="1"/>
                </p:cNvSpPr>
                <p:nvPr/>
              </p:nvSpPr>
              <p:spPr bwMode="auto">
                <a:xfrm>
                  <a:off x="1502" y="5030"/>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49" name="Oval 153"/>
                <p:cNvSpPr>
                  <a:spLocks noChangeArrowheads="1"/>
                </p:cNvSpPr>
                <p:nvPr/>
              </p:nvSpPr>
              <p:spPr bwMode="auto">
                <a:xfrm>
                  <a:off x="1154" y="4783"/>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50" name="Oval 154"/>
                <p:cNvSpPr>
                  <a:spLocks noChangeArrowheads="1"/>
                </p:cNvSpPr>
                <p:nvPr/>
              </p:nvSpPr>
              <p:spPr bwMode="auto">
                <a:xfrm>
                  <a:off x="1603" y="4637"/>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51" name="Oval 155"/>
                <p:cNvSpPr>
                  <a:spLocks noChangeArrowheads="1"/>
                </p:cNvSpPr>
                <p:nvPr/>
              </p:nvSpPr>
              <p:spPr bwMode="auto">
                <a:xfrm>
                  <a:off x="1290" y="4450"/>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52" name="Oval 156"/>
                <p:cNvSpPr>
                  <a:spLocks noChangeArrowheads="1"/>
                </p:cNvSpPr>
                <p:nvPr/>
              </p:nvSpPr>
              <p:spPr bwMode="auto">
                <a:xfrm>
                  <a:off x="1482" y="4350"/>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53" name="Oval 157"/>
                <p:cNvSpPr>
                  <a:spLocks noChangeArrowheads="1"/>
                </p:cNvSpPr>
                <p:nvPr/>
              </p:nvSpPr>
              <p:spPr bwMode="auto">
                <a:xfrm>
                  <a:off x="1255" y="4259"/>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54" name="Oval 158"/>
                <p:cNvSpPr>
                  <a:spLocks noChangeArrowheads="1"/>
                </p:cNvSpPr>
                <p:nvPr/>
              </p:nvSpPr>
              <p:spPr bwMode="auto">
                <a:xfrm>
                  <a:off x="1210" y="4077"/>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55" name="Oval 159"/>
                <p:cNvSpPr>
                  <a:spLocks noChangeArrowheads="1"/>
                </p:cNvSpPr>
                <p:nvPr/>
              </p:nvSpPr>
              <p:spPr bwMode="auto">
                <a:xfrm>
                  <a:off x="1300" y="3730"/>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56" name="Oval 160"/>
                <p:cNvSpPr>
                  <a:spLocks noChangeArrowheads="1"/>
                </p:cNvSpPr>
                <p:nvPr/>
              </p:nvSpPr>
              <p:spPr bwMode="auto">
                <a:xfrm>
                  <a:off x="1346" y="3578"/>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57" name="Oval 161"/>
                <p:cNvSpPr>
                  <a:spLocks noChangeArrowheads="1"/>
                </p:cNvSpPr>
                <p:nvPr/>
              </p:nvSpPr>
              <p:spPr bwMode="auto">
                <a:xfrm>
                  <a:off x="1164" y="3533"/>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58" name="Oval 162"/>
                <p:cNvSpPr>
                  <a:spLocks noChangeArrowheads="1"/>
                </p:cNvSpPr>
                <p:nvPr/>
              </p:nvSpPr>
              <p:spPr bwMode="auto">
                <a:xfrm>
                  <a:off x="1084" y="3513"/>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59" name="Oval 163"/>
                <p:cNvSpPr>
                  <a:spLocks noChangeArrowheads="1"/>
                </p:cNvSpPr>
                <p:nvPr/>
              </p:nvSpPr>
              <p:spPr bwMode="auto">
                <a:xfrm>
                  <a:off x="1456" y="3422"/>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60" name="Oval 164"/>
                <p:cNvSpPr>
                  <a:spLocks noChangeArrowheads="1"/>
                </p:cNvSpPr>
                <p:nvPr/>
              </p:nvSpPr>
              <p:spPr bwMode="auto">
                <a:xfrm>
                  <a:off x="1618" y="3306"/>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61" name="Oval 165"/>
                <p:cNvSpPr>
                  <a:spLocks noChangeArrowheads="1"/>
                </p:cNvSpPr>
                <p:nvPr/>
              </p:nvSpPr>
              <p:spPr bwMode="auto">
                <a:xfrm>
                  <a:off x="1573" y="3352"/>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62" name="Oval 166"/>
                <p:cNvSpPr>
                  <a:spLocks noChangeArrowheads="1"/>
                </p:cNvSpPr>
                <p:nvPr/>
              </p:nvSpPr>
              <p:spPr bwMode="auto">
                <a:xfrm>
                  <a:off x="1527" y="3034"/>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63" name="Oval 167"/>
                <p:cNvSpPr>
                  <a:spLocks noChangeArrowheads="1"/>
                </p:cNvSpPr>
                <p:nvPr/>
              </p:nvSpPr>
              <p:spPr bwMode="auto">
                <a:xfrm>
                  <a:off x="1588" y="2908"/>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64" name="Oval 168"/>
                <p:cNvSpPr>
                  <a:spLocks noChangeArrowheads="1"/>
                </p:cNvSpPr>
                <p:nvPr/>
              </p:nvSpPr>
              <p:spPr bwMode="auto">
                <a:xfrm>
                  <a:off x="2178" y="5262"/>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65" name="Oval 169"/>
                <p:cNvSpPr>
                  <a:spLocks noChangeArrowheads="1"/>
                </p:cNvSpPr>
                <p:nvPr/>
              </p:nvSpPr>
              <p:spPr bwMode="auto">
                <a:xfrm>
                  <a:off x="1799" y="5372"/>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66" name="Oval 170"/>
                <p:cNvSpPr>
                  <a:spLocks noChangeArrowheads="1"/>
                </p:cNvSpPr>
                <p:nvPr/>
              </p:nvSpPr>
              <p:spPr bwMode="auto">
                <a:xfrm>
                  <a:off x="2051" y="5922"/>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67" name="Oval 171"/>
                <p:cNvSpPr>
                  <a:spLocks noChangeArrowheads="1"/>
                </p:cNvSpPr>
                <p:nvPr/>
              </p:nvSpPr>
              <p:spPr bwMode="auto">
                <a:xfrm>
                  <a:off x="1724" y="6013"/>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68" name="Oval 172"/>
                <p:cNvSpPr>
                  <a:spLocks noChangeArrowheads="1"/>
                </p:cNvSpPr>
                <p:nvPr/>
              </p:nvSpPr>
              <p:spPr bwMode="auto">
                <a:xfrm>
                  <a:off x="2298" y="6073"/>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69" name="Oval 173"/>
                <p:cNvSpPr>
                  <a:spLocks noChangeArrowheads="1"/>
                </p:cNvSpPr>
                <p:nvPr/>
              </p:nvSpPr>
              <p:spPr bwMode="auto">
                <a:xfrm>
                  <a:off x="2465" y="5826"/>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70" name="Oval 174"/>
                <p:cNvSpPr>
                  <a:spLocks noChangeArrowheads="1"/>
                </p:cNvSpPr>
                <p:nvPr/>
              </p:nvSpPr>
              <p:spPr bwMode="auto">
                <a:xfrm>
                  <a:off x="2314" y="5489"/>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71" name="Oval 175"/>
                <p:cNvSpPr>
                  <a:spLocks noChangeArrowheads="1"/>
                </p:cNvSpPr>
                <p:nvPr/>
              </p:nvSpPr>
              <p:spPr bwMode="auto">
                <a:xfrm>
                  <a:off x="2167" y="5377"/>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72" name="Oval 176"/>
                <p:cNvSpPr>
                  <a:spLocks noChangeArrowheads="1"/>
                </p:cNvSpPr>
                <p:nvPr/>
              </p:nvSpPr>
              <p:spPr bwMode="auto">
                <a:xfrm>
                  <a:off x="2646" y="5433"/>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73" name="Oval 177"/>
                <p:cNvSpPr>
                  <a:spLocks noChangeArrowheads="1"/>
                </p:cNvSpPr>
                <p:nvPr/>
              </p:nvSpPr>
              <p:spPr bwMode="auto">
                <a:xfrm>
                  <a:off x="2863" y="5650"/>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74" name="Oval 178"/>
                <p:cNvSpPr>
                  <a:spLocks noChangeArrowheads="1"/>
                </p:cNvSpPr>
                <p:nvPr/>
              </p:nvSpPr>
              <p:spPr bwMode="auto">
                <a:xfrm>
                  <a:off x="3478" y="5372"/>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75" name="Oval 179"/>
                <p:cNvSpPr>
                  <a:spLocks noChangeArrowheads="1"/>
                </p:cNvSpPr>
                <p:nvPr/>
              </p:nvSpPr>
              <p:spPr bwMode="auto">
                <a:xfrm>
                  <a:off x="3487" y="5474"/>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76" name="Oval 180"/>
                <p:cNvSpPr>
                  <a:spLocks noChangeArrowheads="1"/>
                </p:cNvSpPr>
                <p:nvPr/>
              </p:nvSpPr>
              <p:spPr bwMode="auto">
                <a:xfrm>
                  <a:off x="3195" y="4884"/>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77" name="Oval 181"/>
                <p:cNvSpPr>
                  <a:spLocks noChangeArrowheads="1"/>
                </p:cNvSpPr>
                <p:nvPr/>
              </p:nvSpPr>
              <p:spPr bwMode="auto">
                <a:xfrm>
                  <a:off x="2888" y="4667"/>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78" name="Oval 182"/>
                <p:cNvSpPr>
                  <a:spLocks noChangeArrowheads="1"/>
                </p:cNvSpPr>
                <p:nvPr/>
              </p:nvSpPr>
              <p:spPr bwMode="auto">
                <a:xfrm>
                  <a:off x="2933" y="4168"/>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79" name="Oval 183"/>
                <p:cNvSpPr>
                  <a:spLocks noChangeArrowheads="1"/>
                </p:cNvSpPr>
                <p:nvPr/>
              </p:nvSpPr>
              <p:spPr bwMode="auto">
                <a:xfrm>
                  <a:off x="2752" y="3851"/>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80" name="Oval 184"/>
                <p:cNvSpPr>
                  <a:spLocks noChangeArrowheads="1"/>
                </p:cNvSpPr>
                <p:nvPr/>
              </p:nvSpPr>
              <p:spPr bwMode="auto">
                <a:xfrm>
                  <a:off x="2434" y="3669"/>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81" name="Oval 185"/>
                <p:cNvSpPr>
                  <a:spLocks noChangeArrowheads="1"/>
                </p:cNvSpPr>
                <p:nvPr/>
              </p:nvSpPr>
              <p:spPr bwMode="auto">
                <a:xfrm>
                  <a:off x="2570" y="3442"/>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82" name="Oval 186"/>
                <p:cNvSpPr>
                  <a:spLocks noChangeArrowheads="1"/>
                </p:cNvSpPr>
                <p:nvPr/>
              </p:nvSpPr>
              <p:spPr bwMode="auto">
                <a:xfrm>
                  <a:off x="2661" y="3326"/>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83" name="Oval 187"/>
                <p:cNvSpPr>
                  <a:spLocks noChangeArrowheads="1"/>
                </p:cNvSpPr>
                <p:nvPr/>
              </p:nvSpPr>
              <p:spPr bwMode="auto">
                <a:xfrm>
                  <a:off x="3071" y="3911"/>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84" name="Oval 188"/>
                <p:cNvSpPr>
                  <a:spLocks noChangeArrowheads="1"/>
                </p:cNvSpPr>
                <p:nvPr/>
              </p:nvSpPr>
              <p:spPr bwMode="auto">
                <a:xfrm>
                  <a:off x="2238" y="4128"/>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85" name="Oval 189"/>
                <p:cNvSpPr>
                  <a:spLocks noChangeArrowheads="1"/>
                </p:cNvSpPr>
                <p:nvPr/>
              </p:nvSpPr>
              <p:spPr bwMode="auto">
                <a:xfrm>
                  <a:off x="1981" y="4123"/>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86" name="Oval 190"/>
                <p:cNvSpPr>
                  <a:spLocks noChangeArrowheads="1"/>
                </p:cNvSpPr>
                <p:nvPr/>
              </p:nvSpPr>
              <p:spPr bwMode="auto">
                <a:xfrm>
                  <a:off x="1910" y="4178"/>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87" name="Oval 191"/>
                <p:cNvSpPr>
                  <a:spLocks noChangeArrowheads="1"/>
                </p:cNvSpPr>
                <p:nvPr/>
              </p:nvSpPr>
              <p:spPr bwMode="auto">
                <a:xfrm>
                  <a:off x="1830" y="3876"/>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88" name="Oval 192"/>
                <p:cNvSpPr>
                  <a:spLocks noChangeArrowheads="1"/>
                </p:cNvSpPr>
                <p:nvPr/>
              </p:nvSpPr>
              <p:spPr bwMode="auto">
                <a:xfrm>
                  <a:off x="2243" y="4365"/>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89" name="Oval 193"/>
                <p:cNvSpPr>
                  <a:spLocks noChangeArrowheads="1"/>
                </p:cNvSpPr>
                <p:nvPr/>
              </p:nvSpPr>
              <p:spPr bwMode="auto">
                <a:xfrm>
                  <a:off x="3644" y="4657"/>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90" name="Oval 194"/>
                <p:cNvSpPr>
                  <a:spLocks noChangeArrowheads="1"/>
                </p:cNvSpPr>
                <p:nvPr/>
              </p:nvSpPr>
              <p:spPr bwMode="auto">
                <a:xfrm>
                  <a:off x="3589" y="4461"/>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91" name="Oval 195"/>
                <p:cNvSpPr>
                  <a:spLocks noChangeArrowheads="1"/>
                </p:cNvSpPr>
                <p:nvPr/>
              </p:nvSpPr>
              <p:spPr bwMode="auto">
                <a:xfrm>
                  <a:off x="3739" y="4848"/>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92" name="Oval 196"/>
                <p:cNvSpPr>
                  <a:spLocks noChangeArrowheads="1"/>
                </p:cNvSpPr>
                <p:nvPr/>
              </p:nvSpPr>
              <p:spPr bwMode="auto">
                <a:xfrm>
                  <a:off x="3977" y="5363"/>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93" name="Oval 197"/>
                <p:cNvSpPr>
                  <a:spLocks noChangeArrowheads="1"/>
                </p:cNvSpPr>
                <p:nvPr/>
              </p:nvSpPr>
              <p:spPr bwMode="auto">
                <a:xfrm>
                  <a:off x="3840" y="5650"/>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94" name="Oval 198"/>
                <p:cNvSpPr>
                  <a:spLocks noChangeArrowheads="1"/>
                </p:cNvSpPr>
                <p:nvPr/>
              </p:nvSpPr>
              <p:spPr bwMode="auto">
                <a:xfrm>
                  <a:off x="2434" y="6164"/>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95" name="Oval 199"/>
                <p:cNvSpPr>
                  <a:spLocks noChangeArrowheads="1"/>
                </p:cNvSpPr>
                <p:nvPr/>
              </p:nvSpPr>
              <p:spPr bwMode="auto">
                <a:xfrm>
                  <a:off x="3659" y="5393"/>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96" name="Oval 200"/>
                <p:cNvSpPr>
                  <a:spLocks noChangeArrowheads="1"/>
                </p:cNvSpPr>
                <p:nvPr/>
              </p:nvSpPr>
              <p:spPr bwMode="auto">
                <a:xfrm>
                  <a:off x="4203" y="5257"/>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97" name="Oval 201"/>
                <p:cNvSpPr>
                  <a:spLocks noChangeArrowheads="1"/>
                </p:cNvSpPr>
                <p:nvPr/>
              </p:nvSpPr>
              <p:spPr bwMode="auto">
                <a:xfrm>
                  <a:off x="4203" y="5393"/>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98" name="Oval 202"/>
                <p:cNvSpPr>
                  <a:spLocks noChangeArrowheads="1"/>
                </p:cNvSpPr>
                <p:nvPr/>
              </p:nvSpPr>
              <p:spPr bwMode="auto">
                <a:xfrm>
                  <a:off x="4476" y="5347"/>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899" name="Oval 203"/>
                <p:cNvSpPr>
                  <a:spLocks noChangeArrowheads="1"/>
                </p:cNvSpPr>
                <p:nvPr/>
              </p:nvSpPr>
              <p:spPr bwMode="auto">
                <a:xfrm>
                  <a:off x="4284" y="5393"/>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00" name="Oval 204"/>
                <p:cNvSpPr>
                  <a:spLocks noChangeArrowheads="1"/>
                </p:cNvSpPr>
                <p:nvPr/>
              </p:nvSpPr>
              <p:spPr bwMode="auto">
                <a:xfrm>
                  <a:off x="4158" y="5030"/>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01" name="Oval 205"/>
                <p:cNvSpPr>
                  <a:spLocks noChangeArrowheads="1"/>
                </p:cNvSpPr>
                <p:nvPr/>
              </p:nvSpPr>
              <p:spPr bwMode="auto">
                <a:xfrm>
                  <a:off x="3987" y="4904"/>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02" name="Oval 206"/>
                <p:cNvSpPr>
                  <a:spLocks noChangeArrowheads="1"/>
                </p:cNvSpPr>
                <p:nvPr/>
              </p:nvSpPr>
              <p:spPr bwMode="auto">
                <a:xfrm>
                  <a:off x="4087" y="4823"/>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03" name="Oval 207"/>
                <p:cNvSpPr>
                  <a:spLocks noChangeArrowheads="1"/>
                </p:cNvSpPr>
                <p:nvPr/>
              </p:nvSpPr>
              <p:spPr bwMode="auto">
                <a:xfrm>
                  <a:off x="3755" y="5105"/>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04" name="Oval 208"/>
                <p:cNvSpPr>
                  <a:spLocks noChangeArrowheads="1"/>
                </p:cNvSpPr>
                <p:nvPr/>
              </p:nvSpPr>
              <p:spPr bwMode="auto">
                <a:xfrm>
                  <a:off x="4203" y="4667"/>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05" name="Oval 209"/>
                <p:cNvSpPr>
                  <a:spLocks noChangeArrowheads="1"/>
                </p:cNvSpPr>
                <p:nvPr/>
              </p:nvSpPr>
              <p:spPr bwMode="auto">
                <a:xfrm>
                  <a:off x="4294" y="4748"/>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06" name="Oval 210"/>
                <p:cNvSpPr>
                  <a:spLocks noChangeArrowheads="1"/>
                </p:cNvSpPr>
                <p:nvPr/>
              </p:nvSpPr>
              <p:spPr bwMode="auto">
                <a:xfrm>
                  <a:off x="4657" y="5166"/>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07" name="Oval 211"/>
                <p:cNvSpPr>
                  <a:spLocks noChangeArrowheads="1"/>
                </p:cNvSpPr>
                <p:nvPr/>
              </p:nvSpPr>
              <p:spPr bwMode="auto">
                <a:xfrm>
                  <a:off x="4692" y="5060"/>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08" name="Oval 212"/>
                <p:cNvSpPr>
                  <a:spLocks noChangeArrowheads="1"/>
                </p:cNvSpPr>
                <p:nvPr/>
              </p:nvSpPr>
              <p:spPr bwMode="auto">
                <a:xfrm>
                  <a:off x="5337" y="4894"/>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09" name="Oval 213"/>
                <p:cNvSpPr>
                  <a:spLocks noChangeArrowheads="1"/>
                </p:cNvSpPr>
                <p:nvPr/>
              </p:nvSpPr>
              <p:spPr bwMode="auto">
                <a:xfrm>
                  <a:off x="5292" y="4697"/>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10" name="Oval 214"/>
                <p:cNvSpPr>
                  <a:spLocks noChangeArrowheads="1"/>
                </p:cNvSpPr>
                <p:nvPr/>
              </p:nvSpPr>
              <p:spPr bwMode="auto">
                <a:xfrm>
                  <a:off x="5519" y="4576"/>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11" name="Oval 215"/>
                <p:cNvSpPr>
                  <a:spLocks noChangeArrowheads="1"/>
                </p:cNvSpPr>
                <p:nvPr/>
              </p:nvSpPr>
              <p:spPr bwMode="auto">
                <a:xfrm>
                  <a:off x="5337" y="4304"/>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12" name="Oval 216"/>
                <p:cNvSpPr>
                  <a:spLocks noChangeArrowheads="1"/>
                </p:cNvSpPr>
                <p:nvPr/>
              </p:nvSpPr>
              <p:spPr bwMode="auto">
                <a:xfrm>
                  <a:off x="4873" y="4057"/>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13" name="Oval 217"/>
                <p:cNvSpPr>
                  <a:spLocks noChangeArrowheads="1"/>
                </p:cNvSpPr>
                <p:nvPr/>
              </p:nvSpPr>
              <p:spPr bwMode="auto">
                <a:xfrm>
                  <a:off x="4849" y="4395"/>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14" name="Oval 218"/>
                <p:cNvSpPr>
                  <a:spLocks noChangeArrowheads="1"/>
                </p:cNvSpPr>
                <p:nvPr/>
              </p:nvSpPr>
              <p:spPr bwMode="auto">
                <a:xfrm>
                  <a:off x="4566" y="4375"/>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15" name="Oval 219"/>
                <p:cNvSpPr>
                  <a:spLocks noChangeArrowheads="1"/>
                </p:cNvSpPr>
                <p:nvPr/>
              </p:nvSpPr>
              <p:spPr bwMode="auto">
                <a:xfrm>
                  <a:off x="4460" y="4596"/>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16" name="Oval 220"/>
                <p:cNvSpPr>
                  <a:spLocks noChangeArrowheads="1"/>
                </p:cNvSpPr>
                <p:nvPr/>
              </p:nvSpPr>
              <p:spPr bwMode="auto">
                <a:xfrm>
                  <a:off x="4592" y="3916"/>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17" name="Oval 221"/>
                <p:cNvSpPr>
                  <a:spLocks noChangeArrowheads="1"/>
                </p:cNvSpPr>
                <p:nvPr/>
              </p:nvSpPr>
              <p:spPr bwMode="auto">
                <a:xfrm>
                  <a:off x="3921" y="4077"/>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18" name="Oval 222"/>
                <p:cNvSpPr>
                  <a:spLocks noChangeArrowheads="1"/>
                </p:cNvSpPr>
                <p:nvPr/>
              </p:nvSpPr>
              <p:spPr bwMode="auto">
                <a:xfrm>
                  <a:off x="3840" y="4123"/>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19" name="Oval 223"/>
                <p:cNvSpPr>
                  <a:spLocks noChangeArrowheads="1"/>
                </p:cNvSpPr>
                <p:nvPr/>
              </p:nvSpPr>
              <p:spPr bwMode="auto">
                <a:xfrm>
                  <a:off x="3866" y="3891"/>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20" name="Oval 224"/>
                <p:cNvSpPr>
                  <a:spLocks noChangeArrowheads="1"/>
                </p:cNvSpPr>
                <p:nvPr/>
              </p:nvSpPr>
              <p:spPr bwMode="auto">
                <a:xfrm>
                  <a:off x="3548" y="3669"/>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21" name="Oval 225"/>
                <p:cNvSpPr>
                  <a:spLocks noChangeArrowheads="1"/>
                </p:cNvSpPr>
                <p:nvPr/>
              </p:nvSpPr>
              <p:spPr bwMode="auto">
                <a:xfrm>
                  <a:off x="3553" y="3795"/>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22" name="Oval 226"/>
                <p:cNvSpPr>
                  <a:spLocks noChangeArrowheads="1"/>
                </p:cNvSpPr>
                <p:nvPr/>
              </p:nvSpPr>
              <p:spPr bwMode="auto">
                <a:xfrm>
                  <a:off x="3614" y="3427"/>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23" name="Oval 227"/>
                <p:cNvSpPr>
                  <a:spLocks noChangeArrowheads="1"/>
                </p:cNvSpPr>
                <p:nvPr/>
              </p:nvSpPr>
              <p:spPr bwMode="auto">
                <a:xfrm>
                  <a:off x="3800" y="3286"/>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24" name="Oval 228"/>
                <p:cNvSpPr>
                  <a:spLocks noChangeArrowheads="1"/>
                </p:cNvSpPr>
                <p:nvPr/>
              </p:nvSpPr>
              <p:spPr bwMode="auto">
                <a:xfrm>
                  <a:off x="3750" y="3079"/>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25" name="Oval 229"/>
                <p:cNvSpPr>
                  <a:spLocks noChangeArrowheads="1"/>
                </p:cNvSpPr>
                <p:nvPr/>
              </p:nvSpPr>
              <p:spPr bwMode="auto">
                <a:xfrm>
                  <a:off x="3750" y="2883"/>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26" name="Oval 230"/>
                <p:cNvSpPr>
                  <a:spLocks noChangeArrowheads="1"/>
                </p:cNvSpPr>
                <p:nvPr/>
              </p:nvSpPr>
              <p:spPr bwMode="auto">
                <a:xfrm>
                  <a:off x="3049" y="2883"/>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27" name="Oval 231"/>
                <p:cNvSpPr>
                  <a:spLocks noChangeArrowheads="1"/>
                </p:cNvSpPr>
                <p:nvPr/>
              </p:nvSpPr>
              <p:spPr bwMode="auto">
                <a:xfrm>
                  <a:off x="2843" y="2863"/>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28" name="Oval 232"/>
                <p:cNvSpPr>
                  <a:spLocks noChangeArrowheads="1"/>
                </p:cNvSpPr>
                <p:nvPr/>
              </p:nvSpPr>
              <p:spPr bwMode="auto">
                <a:xfrm>
                  <a:off x="2298" y="3422"/>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29" name="Oval 233"/>
                <p:cNvSpPr>
                  <a:spLocks noChangeArrowheads="1"/>
                </p:cNvSpPr>
                <p:nvPr/>
              </p:nvSpPr>
              <p:spPr bwMode="auto">
                <a:xfrm>
                  <a:off x="2112" y="3614"/>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30" name="Oval 234"/>
                <p:cNvSpPr>
                  <a:spLocks noChangeArrowheads="1"/>
                </p:cNvSpPr>
                <p:nvPr/>
              </p:nvSpPr>
              <p:spPr bwMode="auto">
                <a:xfrm>
                  <a:off x="1935" y="3760"/>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31" name="Oval 235"/>
                <p:cNvSpPr>
                  <a:spLocks noChangeArrowheads="1"/>
                </p:cNvSpPr>
                <p:nvPr/>
              </p:nvSpPr>
              <p:spPr bwMode="auto">
                <a:xfrm>
                  <a:off x="1870" y="3578"/>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32" name="Oval 236"/>
                <p:cNvSpPr>
                  <a:spLocks noChangeArrowheads="1"/>
                </p:cNvSpPr>
                <p:nvPr/>
              </p:nvSpPr>
              <p:spPr bwMode="auto">
                <a:xfrm>
                  <a:off x="1799" y="3578"/>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33" name="Oval 237"/>
                <p:cNvSpPr>
                  <a:spLocks noChangeArrowheads="1"/>
                </p:cNvSpPr>
                <p:nvPr/>
              </p:nvSpPr>
              <p:spPr bwMode="auto">
                <a:xfrm>
                  <a:off x="2157" y="3236"/>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34" name="Oval 238"/>
                <p:cNvSpPr>
                  <a:spLocks noChangeArrowheads="1"/>
                </p:cNvSpPr>
                <p:nvPr/>
              </p:nvSpPr>
              <p:spPr bwMode="auto">
                <a:xfrm>
                  <a:off x="5151" y="3110"/>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35" name="Oval 239"/>
                <p:cNvSpPr>
                  <a:spLocks noChangeArrowheads="1"/>
                </p:cNvSpPr>
                <p:nvPr/>
              </p:nvSpPr>
              <p:spPr bwMode="auto">
                <a:xfrm>
                  <a:off x="4909" y="3533"/>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36" name="Oval 240"/>
                <p:cNvSpPr>
                  <a:spLocks noChangeArrowheads="1"/>
                </p:cNvSpPr>
                <p:nvPr/>
              </p:nvSpPr>
              <p:spPr bwMode="auto">
                <a:xfrm>
                  <a:off x="4949" y="3699"/>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37" name="Oval 241"/>
                <p:cNvSpPr>
                  <a:spLocks noChangeArrowheads="1"/>
                </p:cNvSpPr>
                <p:nvPr/>
              </p:nvSpPr>
              <p:spPr bwMode="auto">
                <a:xfrm>
                  <a:off x="4057" y="3054"/>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38" name="Oval 242"/>
                <p:cNvSpPr>
                  <a:spLocks noChangeArrowheads="1"/>
                </p:cNvSpPr>
                <p:nvPr/>
              </p:nvSpPr>
              <p:spPr bwMode="auto">
                <a:xfrm>
                  <a:off x="4521" y="3261"/>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39" name="Oval 243"/>
                <p:cNvSpPr>
                  <a:spLocks noChangeArrowheads="1"/>
                </p:cNvSpPr>
                <p:nvPr/>
              </p:nvSpPr>
              <p:spPr bwMode="auto">
                <a:xfrm>
                  <a:off x="4501" y="2908"/>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40" name="Oval 244"/>
                <p:cNvSpPr>
                  <a:spLocks noChangeArrowheads="1"/>
                </p:cNvSpPr>
                <p:nvPr/>
              </p:nvSpPr>
              <p:spPr bwMode="auto">
                <a:xfrm>
                  <a:off x="4561" y="2829"/>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41" name="Oval 245"/>
                <p:cNvSpPr>
                  <a:spLocks noChangeArrowheads="1"/>
                </p:cNvSpPr>
                <p:nvPr/>
              </p:nvSpPr>
              <p:spPr bwMode="auto">
                <a:xfrm>
                  <a:off x="3367" y="2762"/>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42" name="Oval 246"/>
                <p:cNvSpPr>
                  <a:spLocks noChangeArrowheads="1"/>
                </p:cNvSpPr>
                <p:nvPr/>
              </p:nvSpPr>
              <p:spPr bwMode="auto">
                <a:xfrm>
                  <a:off x="3357" y="2656"/>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43" name="Oval 247"/>
                <p:cNvSpPr>
                  <a:spLocks noChangeArrowheads="1"/>
                </p:cNvSpPr>
                <p:nvPr/>
              </p:nvSpPr>
              <p:spPr bwMode="auto">
                <a:xfrm>
                  <a:off x="4183" y="2692"/>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44" name="Oval 248"/>
                <p:cNvSpPr>
                  <a:spLocks noChangeArrowheads="1"/>
                </p:cNvSpPr>
                <p:nvPr/>
              </p:nvSpPr>
              <p:spPr bwMode="auto">
                <a:xfrm>
                  <a:off x="2117" y="2762"/>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45" name="Oval 249"/>
                <p:cNvSpPr>
                  <a:spLocks noChangeArrowheads="1"/>
                </p:cNvSpPr>
                <p:nvPr/>
              </p:nvSpPr>
              <p:spPr bwMode="auto">
                <a:xfrm>
                  <a:off x="2086" y="2943"/>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46" name="Oval 250"/>
                <p:cNvSpPr>
                  <a:spLocks noChangeArrowheads="1"/>
                </p:cNvSpPr>
                <p:nvPr/>
              </p:nvSpPr>
              <p:spPr bwMode="auto">
                <a:xfrm>
                  <a:off x="2434" y="2898"/>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47" name="Oval 251"/>
                <p:cNvSpPr>
                  <a:spLocks noChangeArrowheads="1"/>
                </p:cNvSpPr>
                <p:nvPr/>
              </p:nvSpPr>
              <p:spPr bwMode="auto">
                <a:xfrm>
                  <a:off x="2550" y="2581"/>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48" name="Oval 252"/>
                <p:cNvSpPr>
                  <a:spLocks noChangeArrowheads="1"/>
                </p:cNvSpPr>
                <p:nvPr/>
              </p:nvSpPr>
              <p:spPr bwMode="auto">
                <a:xfrm>
                  <a:off x="2071" y="2399"/>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49" name="Oval 253"/>
                <p:cNvSpPr>
                  <a:spLocks noChangeArrowheads="1"/>
                </p:cNvSpPr>
                <p:nvPr/>
              </p:nvSpPr>
              <p:spPr bwMode="auto">
                <a:xfrm>
                  <a:off x="1754" y="2354"/>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50" name="Oval 254"/>
                <p:cNvSpPr>
                  <a:spLocks noChangeArrowheads="1"/>
                </p:cNvSpPr>
                <p:nvPr/>
              </p:nvSpPr>
              <p:spPr bwMode="auto">
                <a:xfrm>
                  <a:off x="2071" y="2581"/>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51" name="Oval 255"/>
                <p:cNvSpPr>
                  <a:spLocks noChangeArrowheads="1"/>
                </p:cNvSpPr>
                <p:nvPr/>
              </p:nvSpPr>
              <p:spPr bwMode="auto">
                <a:xfrm>
                  <a:off x="1935" y="2490"/>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52" name="Oval 256"/>
                <p:cNvSpPr>
                  <a:spLocks noChangeArrowheads="1"/>
                </p:cNvSpPr>
                <p:nvPr/>
              </p:nvSpPr>
              <p:spPr bwMode="auto">
                <a:xfrm>
                  <a:off x="1956" y="2248"/>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53" name="Oval 257"/>
                <p:cNvSpPr>
                  <a:spLocks noChangeArrowheads="1"/>
                </p:cNvSpPr>
                <p:nvPr/>
              </p:nvSpPr>
              <p:spPr bwMode="auto">
                <a:xfrm>
                  <a:off x="1461" y="2444"/>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54" name="Oval 258"/>
                <p:cNvSpPr>
                  <a:spLocks noChangeArrowheads="1"/>
                </p:cNvSpPr>
                <p:nvPr/>
              </p:nvSpPr>
              <p:spPr bwMode="auto">
                <a:xfrm>
                  <a:off x="1346" y="2172"/>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55" name="Oval 259"/>
                <p:cNvSpPr>
                  <a:spLocks noChangeArrowheads="1"/>
                </p:cNvSpPr>
                <p:nvPr/>
              </p:nvSpPr>
              <p:spPr bwMode="auto">
                <a:xfrm>
                  <a:off x="1164" y="2308"/>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56" name="Oval 260"/>
                <p:cNvSpPr>
                  <a:spLocks noChangeArrowheads="1"/>
                </p:cNvSpPr>
                <p:nvPr/>
              </p:nvSpPr>
              <p:spPr bwMode="auto">
                <a:xfrm>
                  <a:off x="1300" y="2581"/>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57" name="Oval 261"/>
                <p:cNvSpPr>
                  <a:spLocks noChangeArrowheads="1"/>
                </p:cNvSpPr>
                <p:nvPr/>
              </p:nvSpPr>
              <p:spPr bwMode="auto">
                <a:xfrm>
                  <a:off x="1900" y="2107"/>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58" name="Oval 262"/>
                <p:cNvSpPr>
                  <a:spLocks noChangeArrowheads="1"/>
                </p:cNvSpPr>
                <p:nvPr/>
              </p:nvSpPr>
              <p:spPr bwMode="auto">
                <a:xfrm>
                  <a:off x="2117" y="3170"/>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59" name="Oval 263"/>
                <p:cNvSpPr>
                  <a:spLocks noChangeArrowheads="1"/>
                </p:cNvSpPr>
                <p:nvPr/>
              </p:nvSpPr>
              <p:spPr bwMode="auto">
                <a:xfrm>
                  <a:off x="2364" y="2903"/>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60" name="Oval 264"/>
                <p:cNvSpPr>
                  <a:spLocks noChangeArrowheads="1"/>
                </p:cNvSpPr>
                <p:nvPr/>
              </p:nvSpPr>
              <p:spPr bwMode="auto">
                <a:xfrm>
                  <a:off x="2444" y="2193"/>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61" name="Oval 265"/>
                <p:cNvSpPr>
                  <a:spLocks noChangeArrowheads="1"/>
                </p:cNvSpPr>
                <p:nvPr/>
              </p:nvSpPr>
              <p:spPr bwMode="auto">
                <a:xfrm>
                  <a:off x="2208" y="2082"/>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62" name="Oval 266"/>
                <p:cNvSpPr>
                  <a:spLocks noChangeArrowheads="1"/>
                </p:cNvSpPr>
                <p:nvPr/>
              </p:nvSpPr>
              <p:spPr bwMode="auto">
                <a:xfrm>
                  <a:off x="2298" y="1900"/>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63" name="Oval 267"/>
                <p:cNvSpPr>
                  <a:spLocks noChangeArrowheads="1"/>
                </p:cNvSpPr>
                <p:nvPr/>
              </p:nvSpPr>
              <p:spPr bwMode="auto">
                <a:xfrm>
                  <a:off x="3407" y="2031"/>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64" name="Oval 268"/>
                <p:cNvSpPr>
                  <a:spLocks noChangeArrowheads="1"/>
                </p:cNvSpPr>
                <p:nvPr/>
              </p:nvSpPr>
              <p:spPr bwMode="auto">
                <a:xfrm>
                  <a:off x="3478" y="1900"/>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65" name="Oval 269"/>
                <p:cNvSpPr>
                  <a:spLocks noChangeArrowheads="1"/>
                </p:cNvSpPr>
                <p:nvPr/>
              </p:nvSpPr>
              <p:spPr bwMode="auto">
                <a:xfrm>
                  <a:off x="3870" y="1809"/>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66" name="Oval 270"/>
                <p:cNvSpPr>
                  <a:spLocks noChangeArrowheads="1"/>
                </p:cNvSpPr>
                <p:nvPr/>
              </p:nvSpPr>
              <p:spPr bwMode="auto">
                <a:xfrm>
                  <a:off x="3795" y="2218"/>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67" name="Oval 271"/>
                <p:cNvSpPr>
                  <a:spLocks noChangeArrowheads="1"/>
                </p:cNvSpPr>
                <p:nvPr/>
              </p:nvSpPr>
              <p:spPr bwMode="auto">
                <a:xfrm>
                  <a:off x="3548" y="2369"/>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68" name="Oval 272"/>
                <p:cNvSpPr>
                  <a:spLocks noChangeArrowheads="1"/>
                </p:cNvSpPr>
                <p:nvPr/>
              </p:nvSpPr>
              <p:spPr bwMode="auto">
                <a:xfrm>
                  <a:off x="3886" y="2419"/>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69" name="Oval 273"/>
                <p:cNvSpPr>
                  <a:spLocks noChangeArrowheads="1"/>
                </p:cNvSpPr>
                <p:nvPr/>
              </p:nvSpPr>
              <p:spPr bwMode="auto">
                <a:xfrm>
                  <a:off x="4521" y="2419"/>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70" name="Oval 274"/>
                <p:cNvSpPr>
                  <a:spLocks noChangeArrowheads="1"/>
                </p:cNvSpPr>
                <p:nvPr/>
              </p:nvSpPr>
              <p:spPr bwMode="auto">
                <a:xfrm>
                  <a:off x="4072" y="2561"/>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71" name="Oval 275"/>
                <p:cNvSpPr>
                  <a:spLocks noChangeArrowheads="1"/>
                </p:cNvSpPr>
                <p:nvPr/>
              </p:nvSpPr>
              <p:spPr bwMode="auto">
                <a:xfrm>
                  <a:off x="4511" y="3619"/>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72" name="Oval 276"/>
                <p:cNvSpPr>
                  <a:spLocks noChangeArrowheads="1"/>
                </p:cNvSpPr>
                <p:nvPr/>
              </p:nvSpPr>
              <p:spPr bwMode="auto">
                <a:xfrm>
                  <a:off x="3795" y="3649"/>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73" name="Oval 277"/>
                <p:cNvSpPr>
                  <a:spLocks noChangeArrowheads="1"/>
                </p:cNvSpPr>
                <p:nvPr/>
              </p:nvSpPr>
              <p:spPr bwMode="auto">
                <a:xfrm>
                  <a:off x="4249" y="3730"/>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sp>
              <p:nvSpPr>
                <p:cNvPr id="1437974" name="Oval 278"/>
                <p:cNvSpPr>
                  <a:spLocks noChangeArrowheads="1"/>
                </p:cNvSpPr>
                <p:nvPr/>
              </p:nvSpPr>
              <p:spPr bwMode="auto">
                <a:xfrm>
                  <a:off x="801" y="3261"/>
                  <a:ext cx="59" cy="59"/>
                </a:xfrm>
                <a:prstGeom prst="ellipse">
                  <a:avLst/>
                </a:prstGeom>
                <a:solidFill>
                  <a:schemeClr val="bg1"/>
                </a:solidFill>
                <a:ln w="6350">
                  <a:solidFill>
                    <a:srgbClr val="C0C0C0"/>
                  </a:solidFill>
                  <a:round/>
                  <a:headEnd/>
                  <a:tailEnd/>
                </a:ln>
                <a:effectLst/>
              </p:spPr>
              <p:txBody>
                <a:bodyPr wrap="none" anchor="ctr"/>
                <a:lstStyle/>
                <a:p>
                  <a:endParaRPr lang="ko-KR" altLang="en-US">
                    <a:latin typeface="Arial" pitchFamily="34" charset="0"/>
                    <a:cs typeface="Arial" pitchFamily="34" charset="0"/>
                  </a:endParaRPr>
                </a:p>
              </p:txBody>
            </p:sp>
          </p:grpSp>
        </p:grpSp>
      </p:grpSp>
      <p:grpSp>
        <p:nvGrpSpPr>
          <p:cNvPr id="15" name="Group 279"/>
          <p:cNvGrpSpPr>
            <a:grpSpLocks/>
          </p:cNvGrpSpPr>
          <p:nvPr/>
        </p:nvGrpSpPr>
        <p:grpSpPr bwMode="auto">
          <a:xfrm>
            <a:off x="4217002" y="5611817"/>
            <a:ext cx="631825" cy="117475"/>
            <a:chOff x="2517" y="3463"/>
            <a:chExt cx="368" cy="74"/>
          </a:xfrm>
        </p:grpSpPr>
        <p:sp>
          <p:nvSpPr>
            <p:cNvPr id="1437976" name="Freeform 280"/>
            <p:cNvSpPr>
              <a:spLocks/>
            </p:cNvSpPr>
            <p:nvPr/>
          </p:nvSpPr>
          <p:spPr bwMode="auto">
            <a:xfrm rot="18819777" flipH="1">
              <a:off x="2688" y="3318"/>
              <a:ext cx="52" cy="342"/>
            </a:xfrm>
            <a:custGeom>
              <a:avLst/>
              <a:gdLst/>
              <a:ahLst/>
              <a:cxnLst>
                <a:cxn ang="0">
                  <a:pos x="0" y="0"/>
                </a:cxn>
                <a:cxn ang="0">
                  <a:pos x="78" y="162"/>
                </a:cxn>
                <a:cxn ang="0">
                  <a:pos x="228" y="456"/>
                </a:cxn>
              </a:cxnLst>
              <a:rect l="0" t="0" r="r" b="b"/>
              <a:pathLst>
                <a:path w="228" h="456">
                  <a:moveTo>
                    <a:pt x="0" y="0"/>
                  </a:moveTo>
                  <a:lnTo>
                    <a:pt x="78" y="162"/>
                  </a:lnTo>
                  <a:lnTo>
                    <a:pt x="228" y="456"/>
                  </a:lnTo>
                </a:path>
              </a:pathLst>
            </a:custGeom>
            <a:noFill/>
            <a:ln w="38100" cap="flat" cmpd="sng">
              <a:solidFill>
                <a:srgbClr val="CC0066"/>
              </a:solidFill>
              <a:prstDash val="sysDot"/>
              <a:round/>
              <a:headEnd/>
              <a:tailEnd/>
            </a:ln>
            <a:effectLst/>
          </p:spPr>
          <p:txBody>
            <a:bodyPr wrap="none" anchor="ctr"/>
            <a:lstStyle/>
            <a:p>
              <a:endParaRPr lang="ko-KR" altLang="en-US">
                <a:latin typeface="Arial" pitchFamily="34" charset="0"/>
                <a:cs typeface="Arial" pitchFamily="34" charset="0"/>
              </a:endParaRPr>
            </a:p>
          </p:txBody>
        </p:sp>
        <p:sp>
          <p:nvSpPr>
            <p:cNvPr id="1437977" name="Freeform 281"/>
            <p:cNvSpPr>
              <a:spLocks/>
            </p:cNvSpPr>
            <p:nvPr/>
          </p:nvSpPr>
          <p:spPr bwMode="auto">
            <a:xfrm rot="18819777" flipH="1">
              <a:off x="2662" y="3340"/>
              <a:ext cx="52" cy="342"/>
            </a:xfrm>
            <a:custGeom>
              <a:avLst/>
              <a:gdLst/>
              <a:ahLst/>
              <a:cxnLst>
                <a:cxn ang="0">
                  <a:pos x="0" y="0"/>
                </a:cxn>
                <a:cxn ang="0">
                  <a:pos x="78" y="162"/>
                </a:cxn>
                <a:cxn ang="0">
                  <a:pos x="228" y="456"/>
                </a:cxn>
              </a:cxnLst>
              <a:rect l="0" t="0" r="r" b="b"/>
              <a:pathLst>
                <a:path w="228" h="456">
                  <a:moveTo>
                    <a:pt x="0" y="0"/>
                  </a:moveTo>
                  <a:lnTo>
                    <a:pt x="78" y="162"/>
                  </a:lnTo>
                  <a:lnTo>
                    <a:pt x="228" y="456"/>
                  </a:lnTo>
                </a:path>
              </a:pathLst>
            </a:custGeom>
            <a:noFill/>
            <a:ln w="38100" cap="flat" cmpd="sng">
              <a:solidFill>
                <a:srgbClr val="CC0066"/>
              </a:solidFill>
              <a:prstDash val="sysDot"/>
              <a:round/>
              <a:headEnd/>
              <a:tailEnd/>
            </a:ln>
            <a:effectLst/>
          </p:spPr>
          <p:txBody>
            <a:bodyPr wrap="none" anchor="ctr"/>
            <a:lstStyle/>
            <a:p>
              <a:endParaRPr lang="ko-KR" altLang="en-US">
                <a:latin typeface="Arial" pitchFamily="34" charset="0"/>
                <a:cs typeface="Arial" pitchFamily="34" charset="0"/>
              </a:endParaRPr>
            </a:p>
          </p:txBody>
        </p:sp>
      </p:grpSp>
      <p:grpSp>
        <p:nvGrpSpPr>
          <p:cNvPr id="16" name="Group 282"/>
          <p:cNvGrpSpPr>
            <a:grpSpLocks/>
          </p:cNvGrpSpPr>
          <p:nvPr/>
        </p:nvGrpSpPr>
        <p:grpSpPr bwMode="auto">
          <a:xfrm>
            <a:off x="3831239" y="1019179"/>
            <a:ext cx="5346700" cy="5351463"/>
            <a:chOff x="2327" y="642"/>
            <a:chExt cx="3109" cy="3371"/>
          </a:xfrm>
        </p:grpSpPr>
        <p:sp>
          <p:nvSpPr>
            <p:cNvPr id="1437979" name="Line 283"/>
            <p:cNvSpPr>
              <a:spLocks noChangeShapeType="1"/>
            </p:cNvSpPr>
            <p:nvPr/>
          </p:nvSpPr>
          <p:spPr bwMode="auto">
            <a:xfrm>
              <a:off x="3341" y="874"/>
              <a:ext cx="76" cy="8"/>
            </a:xfrm>
            <a:prstGeom prst="line">
              <a:avLst/>
            </a:prstGeom>
            <a:noFill/>
            <a:ln w="25400">
              <a:solidFill>
                <a:srgbClr val="3366CC"/>
              </a:solidFill>
              <a:round/>
              <a:headEnd/>
              <a:tailEnd/>
            </a:ln>
            <a:effectLst/>
          </p:spPr>
          <p:txBody>
            <a:bodyPr/>
            <a:lstStyle/>
            <a:p>
              <a:endParaRPr lang="ko-KR" altLang="en-US">
                <a:latin typeface="Arial" pitchFamily="34" charset="0"/>
                <a:cs typeface="Arial" pitchFamily="34" charset="0"/>
              </a:endParaRPr>
            </a:p>
          </p:txBody>
        </p:sp>
        <p:sp>
          <p:nvSpPr>
            <p:cNvPr id="1437980" name="Line 284"/>
            <p:cNvSpPr>
              <a:spLocks noChangeShapeType="1"/>
            </p:cNvSpPr>
            <p:nvPr/>
          </p:nvSpPr>
          <p:spPr bwMode="auto">
            <a:xfrm>
              <a:off x="2986" y="730"/>
              <a:ext cx="8" cy="70"/>
            </a:xfrm>
            <a:prstGeom prst="line">
              <a:avLst/>
            </a:prstGeom>
            <a:noFill/>
            <a:ln w="25400">
              <a:solidFill>
                <a:srgbClr val="3366CC"/>
              </a:solidFill>
              <a:round/>
              <a:headEnd/>
              <a:tailEnd/>
            </a:ln>
            <a:effectLst/>
          </p:spPr>
          <p:txBody>
            <a:bodyPr/>
            <a:lstStyle/>
            <a:p>
              <a:endParaRPr lang="ko-KR" altLang="en-US">
                <a:latin typeface="Arial" pitchFamily="34" charset="0"/>
                <a:cs typeface="Arial" pitchFamily="34" charset="0"/>
              </a:endParaRPr>
            </a:p>
          </p:txBody>
        </p:sp>
        <p:sp>
          <p:nvSpPr>
            <p:cNvPr id="1437981" name="Line 285"/>
            <p:cNvSpPr>
              <a:spLocks noChangeShapeType="1"/>
            </p:cNvSpPr>
            <p:nvPr/>
          </p:nvSpPr>
          <p:spPr bwMode="auto">
            <a:xfrm flipV="1">
              <a:off x="2661" y="1202"/>
              <a:ext cx="329" cy="15"/>
            </a:xfrm>
            <a:prstGeom prst="line">
              <a:avLst/>
            </a:prstGeom>
            <a:noFill/>
            <a:ln w="25400">
              <a:solidFill>
                <a:srgbClr val="3366CC"/>
              </a:solidFill>
              <a:round/>
              <a:headEnd/>
              <a:tailEnd/>
            </a:ln>
            <a:effectLst/>
          </p:spPr>
          <p:txBody>
            <a:bodyPr/>
            <a:lstStyle/>
            <a:p>
              <a:endParaRPr lang="ko-KR" altLang="en-US">
                <a:latin typeface="Arial" pitchFamily="34" charset="0"/>
                <a:cs typeface="Arial" pitchFamily="34" charset="0"/>
              </a:endParaRPr>
            </a:p>
          </p:txBody>
        </p:sp>
        <p:sp>
          <p:nvSpPr>
            <p:cNvPr id="1437982" name="Line 286"/>
            <p:cNvSpPr>
              <a:spLocks noChangeShapeType="1"/>
            </p:cNvSpPr>
            <p:nvPr/>
          </p:nvSpPr>
          <p:spPr bwMode="auto">
            <a:xfrm flipH="1">
              <a:off x="2998" y="1087"/>
              <a:ext cx="255" cy="115"/>
            </a:xfrm>
            <a:prstGeom prst="line">
              <a:avLst/>
            </a:prstGeom>
            <a:noFill/>
            <a:ln w="25400">
              <a:solidFill>
                <a:srgbClr val="3366CC"/>
              </a:solidFill>
              <a:round/>
              <a:headEnd/>
              <a:tailEnd/>
            </a:ln>
            <a:effectLst/>
          </p:spPr>
          <p:txBody>
            <a:bodyPr/>
            <a:lstStyle/>
            <a:p>
              <a:endParaRPr lang="ko-KR" altLang="en-US">
                <a:latin typeface="Arial" pitchFamily="34" charset="0"/>
                <a:cs typeface="Arial" pitchFamily="34" charset="0"/>
              </a:endParaRPr>
            </a:p>
          </p:txBody>
        </p:sp>
        <p:grpSp>
          <p:nvGrpSpPr>
            <p:cNvPr id="17" name="Group 287"/>
            <p:cNvGrpSpPr>
              <a:grpSpLocks/>
            </p:cNvGrpSpPr>
            <p:nvPr/>
          </p:nvGrpSpPr>
          <p:grpSpPr bwMode="auto">
            <a:xfrm>
              <a:off x="2360" y="662"/>
              <a:ext cx="3071" cy="2669"/>
              <a:chOff x="2306" y="590"/>
              <a:chExt cx="3071" cy="2669"/>
            </a:xfrm>
          </p:grpSpPr>
          <p:sp>
            <p:nvSpPr>
              <p:cNvPr id="1437984" name="Freeform 288"/>
              <p:cNvSpPr>
                <a:spLocks/>
              </p:cNvSpPr>
              <p:nvPr/>
            </p:nvSpPr>
            <p:spPr bwMode="auto">
              <a:xfrm>
                <a:off x="3149" y="897"/>
                <a:ext cx="167" cy="129"/>
              </a:xfrm>
              <a:custGeom>
                <a:avLst/>
                <a:gdLst/>
                <a:ahLst/>
                <a:cxnLst>
                  <a:cxn ang="0">
                    <a:pos x="259" y="0"/>
                  </a:cxn>
                  <a:cxn ang="0">
                    <a:pos x="72" y="199"/>
                  </a:cxn>
                  <a:cxn ang="0">
                    <a:pos x="0" y="7"/>
                  </a:cxn>
                </a:cxnLst>
                <a:rect l="0" t="0" r="r" b="b"/>
                <a:pathLst>
                  <a:path w="259" h="199">
                    <a:moveTo>
                      <a:pt x="259" y="0"/>
                    </a:moveTo>
                    <a:lnTo>
                      <a:pt x="72" y="199"/>
                    </a:lnTo>
                    <a:lnTo>
                      <a:pt x="0" y="7"/>
                    </a:lnTo>
                  </a:path>
                </a:pathLst>
              </a:custGeom>
              <a:noFill/>
              <a:ln w="25400" cap="flat" cmpd="sng">
                <a:solidFill>
                  <a:srgbClr val="3366CC"/>
                </a:solidFill>
                <a:prstDash val="solid"/>
                <a:round/>
                <a:headEnd type="none" w="med" len="med"/>
                <a:tailEnd type="none" w="med" len="med"/>
              </a:ln>
              <a:effectLst/>
            </p:spPr>
            <p:txBody>
              <a:bodyPr/>
              <a:lstStyle/>
              <a:p>
                <a:endParaRPr lang="ko-KR" altLang="en-US">
                  <a:latin typeface="Arial" pitchFamily="34" charset="0"/>
                  <a:cs typeface="Arial" pitchFamily="34" charset="0"/>
                </a:endParaRPr>
              </a:p>
            </p:txBody>
          </p:sp>
          <p:grpSp>
            <p:nvGrpSpPr>
              <p:cNvPr id="18" name="Group 289"/>
              <p:cNvGrpSpPr>
                <a:grpSpLocks/>
              </p:cNvGrpSpPr>
              <p:nvPr/>
            </p:nvGrpSpPr>
            <p:grpSpPr bwMode="auto">
              <a:xfrm>
                <a:off x="2306" y="590"/>
                <a:ext cx="3071" cy="2669"/>
                <a:chOff x="2306" y="590"/>
                <a:chExt cx="3071" cy="2669"/>
              </a:xfrm>
            </p:grpSpPr>
            <p:sp>
              <p:nvSpPr>
                <p:cNvPr id="1437986" name="Line 290"/>
                <p:cNvSpPr>
                  <a:spLocks noChangeShapeType="1"/>
                </p:cNvSpPr>
                <p:nvPr/>
              </p:nvSpPr>
              <p:spPr bwMode="auto">
                <a:xfrm flipH="1">
                  <a:off x="2561" y="747"/>
                  <a:ext cx="129" cy="213"/>
                </a:xfrm>
                <a:prstGeom prst="line">
                  <a:avLst/>
                </a:prstGeom>
                <a:noFill/>
                <a:ln w="25400">
                  <a:solidFill>
                    <a:srgbClr val="3366CC"/>
                  </a:solidFill>
                  <a:round/>
                  <a:headEnd/>
                  <a:tailEnd/>
                </a:ln>
                <a:effectLst/>
              </p:spPr>
              <p:txBody>
                <a:bodyPr/>
                <a:lstStyle/>
                <a:p>
                  <a:endParaRPr lang="ko-KR" altLang="en-US">
                    <a:latin typeface="Arial" pitchFamily="34" charset="0"/>
                    <a:cs typeface="Arial" pitchFamily="34" charset="0"/>
                  </a:endParaRPr>
                </a:p>
              </p:txBody>
            </p:sp>
            <p:sp>
              <p:nvSpPr>
                <p:cNvPr id="1437987" name="Line 291"/>
                <p:cNvSpPr>
                  <a:spLocks noChangeShapeType="1"/>
                </p:cNvSpPr>
                <p:nvPr/>
              </p:nvSpPr>
              <p:spPr bwMode="auto">
                <a:xfrm>
                  <a:off x="2702" y="751"/>
                  <a:ext cx="45" cy="178"/>
                </a:xfrm>
                <a:prstGeom prst="line">
                  <a:avLst/>
                </a:prstGeom>
                <a:noFill/>
                <a:ln w="25400">
                  <a:solidFill>
                    <a:srgbClr val="3366CC"/>
                  </a:solidFill>
                  <a:round/>
                  <a:headEnd/>
                  <a:tailEnd/>
                </a:ln>
                <a:effectLst/>
              </p:spPr>
              <p:txBody>
                <a:bodyPr/>
                <a:lstStyle/>
                <a:p>
                  <a:endParaRPr lang="ko-KR" altLang="en-US">
                    <a:latin typeface="Arial" pitchFamily="34" charset="0"/>
                    <a:cs typeface="Arial" pitchFamily="34" charset="0"/>
                  </a:endParaRPr>
                </a:p>
              </p:txBody>
            </p:sp>
            <p:sp>
              <p:nvSpPr>
                <p:cNvPr id="1437988" name="Line 292"/>
                <p:cNvSpPr>
                  <a:spLocks noChangeShapeType="1"/>
                </p:cNvSpPr>
                <p:nvPr/>
              </p:nvSpPr>
              <p:spPr bwMode="auto">
                <a:xfrm>
                  <a:off x="2534" y="848"/>
                  <a:ext cx="73" cy="31"/>
                </a:xfrm>
                <a:prstGeom prst="line">
                  <a:avLst/>
                </a:prstGeom>
                <a:noFill/>
                <a:ln w="25400">
                  <a:solidFill>
                    <a:srgbClr val="3366CC"/>
                  </a:solidFill>
                  <a:round/>
                  <a:headEnd/>
                  <a:tailEnd/>
                </a:ln>
                <a:effectLst/>
              </p:spPr>
              <p:txBody>
                <a:bodyPr/>
                <a:lstStyle/>
                <a:p>
                  <a:endParaRPr lang="ko-KR" altLang="en-US">
                    <a:latin typeface="Arial" pitchFamily="34" charset="0"/>
                    <a:cs typeface="Arial" pitchFamily="34" charset="0"/>
                  </a:endParaRPr>
                </a:p>
              </p:txBody>
            </p:sp>
            <p:sp>
              <p:nvSpPr>
                <p:cNvPr id="1437989" name="Line 293"/>
                <p:cNvSpPr>
                  <a:spLocks noChangeShapeType="1"/>
                </p:cNvSpPr>
                <p:nvPr/>
              </p:nvSpPr>
              <p:spPr bwMode="auto">
                <a:xfrm flipH="1">
                  <a:off x="2836" y="1228"/>
                  <a:ext cx="165" cy="22"/>
                </a:xfrm>
                <a:prstGeom prst="line">
                  <a:avLst/>
                </a:prstGeom>
                <a:noFill/>
                <a:ln w="25400">
                  <a:solidFill>
                    <a:srgbClr val="3366CC"/>
                  </a:solidFill>
                  <a:round/>
                  <a:headEnd/>
                  <a:tailEnd/>
                </a:ln>
                <a:effectLst/>
              </p:spPr>
              <p:txBody>
                <a:bodyPr/>
                <a:lstStyle/>
                <a:p>
                  <a:endParaRPr lang="ko-KR" altLang="en-US">
                    <a:latin typeface="Arial" pitchFamily="34" charset="0"/>
                    <a:cs typeface="Arial" pitchFamily="34" charset="0"/>
                  </a:endParaRPr>
                </a:p>
              </p:txBody>
            </p:sp>
            <p:sp>
              <p:nvSpPr>
                <p:cNvPr id="1437990" name="Line 294"/>
                <p:cNvSpPr>
                  <a:spLocks noChangeShapeType="1"/>
                </p:cNvSpPr>
                <p:nvPr/>
              </p:nvSpPr>
              <p:spPr bwMode="auto">
                <a:xfrm flipH="1">
                  <a:off x="2765" y="1303"/>
                  <a:ext cx="239" cy="26"/>
                </a:xfrm>
                <a:prstGeom prst="line">
                  <a:avLst/>
                </a:prstGeom>
                <a:noFill/>
                <a:ln w="25400">
                  <a:solidFill>
                    <a:srgbClr val="3366CC"/>
                  </a:solidFill>
                  <a:round/>
                  <a:headEnd/>
                  <a:tailEnd/>
                </a:ln>
                <a:effectLst/>
              </p:spPr>
              <p:txBody>
                <a:bodyPr/>
                <a:lstStyle/>
                <a:p>
                  <a:endParaRPr lang="ko-KR" altLang="en-US">
                    <a:latin typeface="Arial" pitchFamily="34" charset="0"/>
                    <a:cs typeface="Arial" pitchFamily="34" charset="0"/>
                  </a:endParaRPr>
                </a:p>
              </p:txBody>
            </p:sp>
            <p:sp>
              <p:nvSpPr>
                <p:cNvPr id="1437991" name="Line 295"/>
                <p:cNvSpPr>
                  <a:spLocks noChangeShapeType="1"/>
                </p:cNvSpPr>
                <p:nvPr/>
              </p:nvSpPr>
              <p:spPr bwMode="auto">
                <a:xfrm>
                  <a:off x="2936" y="886"/>
                  <a:ext cx="132" cy="54"/>
                </a:xfrm>
                <a:prstGeom prst="line">
                  <a:avLst/>
                </a:prstGeom>
                <a:noFill/>
                <a:ln w="25400">
                  <a:solidFill>
                    <a:srgbClr val="3366CC"/>
                  </a:solidFill>
                  <a:round/>
                  <a:headEnd/>
                  <a:tailEnd/>
                </a:ln>
                <a:effectLst/>
              </p:spPr>
              <p:txBody>
                <a:bodyPr/>
                <a:lstStyle/>
                <a:p>
                  <a:endParaRPr lang="ko-KR" altLang="en-US">
                    <a:latin typeface="Arial" pitchFamily="34" charset="0"/>
                    <a:cs typeface="Arial" pitchFamily="34" charset="0"/>
                  </a:endParaRPr>
                </a:p>
              </p:txBody>
            </p:sp>
            <p:sp>
              <p:nvSpPr>
                <p:cNvPr id="1437992" name="Line 296"/>
                <p:cNvSpPr>
                  <a:spLocks noChangeShapeType="1"/>
                </p:cNvSpPr>
                <p:nvPr/>
              </p:nvSpPr>
              <p:spPr bwMode="auto">
                <a:xfrm>
                  <a:off x="3023" y="722"/>
                  <a:ext cx="56" cy="87"/>
                </a:xfrm>
                <a:prstGeom prst="line">
                  <a:avLst/>
                </a:prstGeom>
                <a:noFill/>
                <a:ln w="25400">
                  <a:solidFill>
                    <a:srgbClr val="3366CC"/>
                  </a:solidFill>
                  <a:round/>
                  <a:headEnd/>
                  <a:tailEnd/>
                </a:ln>
                <a:effectLst/>
              </p:spPr>
              <p:txBody>
                <a:bodyPr/>
                <a:lstStyle/>
                <a:p>
                  <a:endParaRPr lang="ko-KR" altLang="en-US">
                    <a:latin typeface="Arial" pitchFamily="34" charset="0"/>
                    <a:cs typeface="Arial" pitchFamily="34" charset="0"/>
                  </a:endParaRPr>
                </a:p>
              </p:txBody>
            </p:sp>
            <p:sp>
              <p:nvSpPr>
                <p:cNvPr id="1437993" name="Freeform 297"/>
                <p:cNvSpPr>
                  <a:spLocks/>
                </p:cNvSpPr>
                <p:nvPr/>
              </p:nvSpPr>
              <p:spPr bwMode="auto">
                <a:xfrm>
                  <a:off x="2306" y="1307"/>
                  <a:ext cx="717" cy="267"/>
                </a:xfrm>
                <a:custGeom>
                  <a:avLst/>
                  <a:gdLst/>
                  <a:ahLst/>
                  <a:cxnLst>
                    <a:cxn ang="0">
                      <a:pos x="717" y="0"/>
                    </a:cxn>
                    <a:cxn ang="0">
                      <a:pos x="526" y="218"/>
                    </a:cxn>
                    <a:cxn ang="0">
                      <a:pos x="353" y="253"/>
                    </a:cxn>
                    <a:cxn ang="0">
                      <a:pos x="180" y="267"/>
                    </a:cxn>
                    <a:cxn ang="0">
                      <a:pos x="0" y="249"/>
                    </a:cxn>
                    <a:cxn ang="0">
                      <a:pos x="35" y="98"/>
                    </a:cxn>
                  </a:cxnLst>
                  <a:rect l="0" t="0" r="r" b="b"/>
                  <a:pathLst>
                    <a:path w="717" h="267">
                      <a:moveTo>
                        <a:pt x="717" y="0"/>
                      </a:moveTo>
                      <a:lnTo>
                        <a:pt x="526" y="218"/>
                      </a:lnTo>
                      <a:lnTo>
                        <a:pt x="353" y="253"/>
                      </a:lnTo>
                      <a:lnTo>
                        <a:pt x="180" y="267"/>
                      </a:lnTo>
                      <a:lnTo>
                        <a:pt x="0" y="249"/>
                      </a:lnTo>
                      <a:lnTo>
                        <a:pt x="35" y="98"/>
                      </a:lnTo>
                    </a:path>
                  </a:pathLst>
                </a:custGeom>
                <a:noFill/>
                <a:ln w="25400" cap="flat" cmpd="sng">
                  <a:solidFill>
                    <a:srgbClr val="3366CC"/>
                  </a:solidFill>
                  <a:prstDash val="solid"/>
                  <a:round/>
                  <a:headEnd type="none" w="med" len="med"/>
                  <a:tailEnd type="none" w="med" len="med"/>
                </a:ln>
                <a:effectLst/>
              </p:spPr>
              <p:txBody>
                <a:bodyPr/>
                <a:lstStyle/>
                <a:p>
                  <a:endParaRPr lang="ko-KR" altLang="en-US">
                    <a:latin typeface="Arial" pitchFamily="34" charset="0"/>
                    <a:cs typeface="Arial" pitchFamily="34" charset="0"/>
                  </a:endParaRPr>
                </a:p>
              </p:txBody>
            </p:sp>
            <p:sp>
              <p:nvSpPr>
                <p:cNvPr id="1437994" name="Freeform 298"/>
                <p:cNvSpPr>
                  <a:spLocks/>
                </p:cNvSpPr>
                <p:nvPr/>
              </p:nvSpPr>
              <p:spPr bwMode="auto">
                <a:xfrm>
                  <a:off x="2556" y="944"/>
                  <a:ext cx="604" cy="348"/>
                </a:xfrm>
                <a:custGeom>
                  <a:avLst/>
                  <a:gdLst/>
                  <a:ahLst/>
                  <a:cxnLst>
                    <a:cxn ang="0">
                      <a:pos x="0" y="18"/>
                    </a:cxn>
                    <a:cxn ang="0">
                      <a:pos x="104" y="144"/>
                    </a:cxn>
                    <a:cxn ang="0">
                      <a:pos x="626" y="300"/>
                    </a:cxn>
                    <a:cxn ang="0">
                      <a:pos x="710" y="540"/>
                    </a:cxn>
                    <a:cxn ang="0">
                      <a:pos x="938" y="276"/>
                    </a:cxn>
                    <a:cxn ang="0">
                      <a:pos x="800" y="0"/>
                    </a:cxn>
                    <a:cxn ang="0">
                      <a:pos x="620" y="282"/>
                    </a:cxn>
                  </a:cxnLst>
                  <a:rect l="0" t="0" r="r" b="b"/>
                  <a:pathLst>
                    <a:path w="938" h="540">
                      <a:moveTo>
                        <a:pt x="0" y="18"/>
                      </a:moveTo>
                      <a:lnTo>
                        <a:pt x="104" y="144"/>
                      </a:lnTo>
                      <a:lnTo>
                        <a:pt x="626" y="300"/>
                      </a:lnTo>
                      <a:lnTo>
                        <a:pt x="710" y="540"/>
                      </a:lnTo>
                      <a:lnTo>
                        <a:pt x="938" y="276"/>
                      </a:lnTo>
                      <a:lnTo>
                        <a:pt x="800" y="0"/>
                      </a:lnTo>
                      <a:lnTo>
                        <a:pt x="620" y="282"/>
                      </a:lnTo>
                    </a:path>
                  </a:pathLst>
                </a:custGeom>
                <a:noFill/>
                <a:ln w="25400" cap="flat" cmpd="sng">
                  <a:solidFill>
                    <a:srgbClr val="3366CC"/>
                  </a:solidFill>
                  <a:prstDash val="solid"/>
                  <a:round/>
                  <a:headEnd type="none" w="med" len="med"/>
                  <a:tailEnd type="none" w="med" len="med"/>
                </a:ln>
                <a:effectLst/>
              </p:spPr>
              <p:txBody>
                <a:bodyPr/>
                <a:lstStyle/>
                <a:p>
                  <a:endParaRPr lang="ko-KR" altLang="en-US">
                    <a:latin typeface="Arial" pitchFamily="34" charset="0"/>
                    <a:cs typeface="Arial" pitchFamily="34" charset="0"/>
                  </a:endParaRPr>
                </a:p>
              </p:txBody>
            </p:sp>
            <p:grpSp>
              <p:nvGrpSpPr>
                <p:cNvPr id="19" name="Group 299"/>
                <p:cNvGrpSpPr>
                  <a:grpSpLocks/>
                </p:cNvGrpSpPr>
                <p:nvPr/>
              </p:nvGrpSpPr>
              <p:grpSpPr bwMode="auto">
                <a:xfrm>
                  <a:off x="2461" y="590"/>
                  <a:ext cx="2916" cy="2669"/>
                  <a:chOff x="2461" y="590"/>
                  <a:chExt cx="2916" cy="2669"/>
                </a:xfrm>
              </p:grpSpPr>
              <p:sp>
                <p:nvSpPr>
                  <p:cNvPr id="1437996" name="Freeform 300"/>
                  <p:cNvSpPr>
                    <a:spLocks/>
                  </p:cNvSpPr>
                  <p:nvPr/>
                </p:nvSpPr>
                <p:spPr bwMode="auto">
                  <a:xfrm>
                    <a:off x="4241" y="1797"/>
                    <a:ext cx="1121" cy="387"/>
                  </a:xfrm>
                  <a:custGeom>
                    <a:avLst/>
                    <a:gdLst/>
                    <a:ahLst/>
                    <a:cxnLst>
                      <a:cxn ang="0">
                        <a:pos x="0" y="0"/>
                      </a:cxn>
                      <a:cxn ang="0">
                        <a:pos x="410" y="253"/>
                      </a:cxn>
                      <a:cxn ang="0">
                        <a:pos x="1010" y="329"/>
                      </a:cxn>
                      <a:cxn ang="0">
                        <a:pos x="1121" y="387"/>
                      </a:cxn>
                    </a:cxnLst>
                    <a:rect l="0" t="0" r="r" b="b"/>
                    <a:pathLst>
                      <a:path w="1121" h="387">
                        <a:moveTo>
                          <a:pt x="0" y="0"/>
                        </a:moveTo>
                        <a:lnTo>
                          <a:pt x="410" y="253"/>
                        </a:lnTo>
                        <a:lnTo>
                          <a:pt x="1010" y="329"/>
                        </a:lnTo>
                        <a:lnTo>
                          <a:pt x="1121" y="387"/>
                        </a:lnTo>
                      </a:path>
                    </a:pathLst>
                  </a:custGeom>
                  <a:noFill/>
                  <a:ln w="25400" cap="flat" cmpd="sng">
                    <a:solidFill>
                      <a:srgbClr val="3366CC"/>
                    </a:solidFill>
                    <a:prstDash val="solid"/>
                    <a:round/>
                    <a:headEnd type="none" w="med" len="med"/>
                    <a:tailEnd type="none" w="med" len="med"/>
                  </a:ln>
                  <a:effectLst/>
                </p:spPr>
                <p:txBody>
                  <a:bodyPr/>
                  <a:lstStyle/>
                  <a:p>
                    <a:endParaRPr lang="ko-KR" altLang="en-US">
                      <a:latin typeface="Arial" pitchFamily="34" charset="0"/>
                      <a:cs typeface="Arial" pitchFamily="34" charset="0"/>
                    </a:endParaRPr>
                  </a:p>
                </p:txBody>
              </p:sp>
              <p:sp>
                <p:nvSpPr>
                  <p:cNvPr id="1437997" name="Freeform 301"/>
                  <p:cNvSpPr>
                    <a:spLocks/>
                  </p:cNvSpPr>
                  <p:nvPr/>
                </p:nvSpPr>
                <p:spPr bwMode="auto">
                  <a:xfrm>
                    <a:off x="2538" y="1517"/>
                    <a:ext cx="2119" cy="526"/>
                  </a:xfrm>
                  <a:custGeom>
                    <a:avLst/>
                    <a:gdLst/>
                    <a:ahLst/>
                    <a:cxnLst>
                      <a:cxn ang="0">
                        <a:pos x="2119" y="526"/>
                      </a:cxn>
                      <a:cxn ang="0">
                        <a:pos x="956" y="521"/>
                      </a:cxn>
                      <a:cxn ang="0">
                        <a:pos x="769" y="374"/>
                      </a:cxn>
                      <a:cxn ang="0">
                        <a:pos x="241" y="432"/>
                      </a:cxn>
                      <a:cxn ang="0">
                        <a:pos x="0" y="460"/>
                      </a:cxn>
                      <a:cxn ang="0">
                        <a:pos x="294" y="0"/>
                      </a:cxn>
                    </a:cxnLst>
                    <a:rect l="0" t="0" r="r" b="b"/>
                    <a:pathLst>
                      <a:path w="2119" h="526">
                        <a:moveTo>
                          <a:pt x="2119" y="526"/>
                        </a:moveTo>
                        <a:lnTo>
                          <a:pt x="956" y="521"/>
                        </a:lnTo>
                        <a:lnTo>
                          <a:pt x="769" y="374"/>
                        </a:lnTo>
                        <a:lnTo>
                          <a:pt x="241" y="432"/>
                        </a:lnTo>
                        <a:lnTo>
                          <a:pt x="0" y="460"/>
                        </a:lnTo>
                        <a:lnTo>
                          <a:pt x="294" y="0"/>
                        </a:lnTo>
                      </a:path>
                    </a:pathLst>
                  </a:custGeom>
                  <a:noFill/>
                  <a:ln w="25400" cap="flat" cmpd="sng">
                    <a:solidFill>
                      <a:srgbClr val="3366CC"/>
                    </a:solidFill>
                    <a:prstDash val="solid"/>
                    <a:round/>
                    <a:headEnd type="none" w="med" len="med"/>
                    <a:tailEnd type="none" w="med" len="med"/>
                  </a:ln>
                  <a:effectLst/>
                </p:spPr>
                <p:txBody>
                  <a:bodyPr/>
                  <a:lstStyle/>
                  <a:p>
                    <a:endParaRPr lang="ko-KR" altLang="en-US">
                      <a:latin typeface="Arial" pitchFamily="34" charset="0"/>
                      <a:cs typeface="Arial" pitchFamily="34" charset="0"/>
                    </a:endParaRPr>
                  </a:p>
                </p:txBody>
              </p:sp>
              <p:sp>
                <p:nvSpPr>
                  <p:cNvPr id="1437998" name="Freeform 302"/>
                  <p:cNvSpPr>
                    <a:spLocks/>
                  </p:cNvSpPr>
                  <p:nvPr/>
                </p:nvSpPr>
                <p:spPr bwMode="auto">
                  <a:xfrm>
                    <a:off x="2461" y="1102"/>
                    <a:ext cx="708" cy="1716"/>
                  </a:xfrm>
                  <a:custGeom>
                    <a:avLst/>
                    <a:gdLst/>
                    <a:ahLst/>
                    <a:cxnLst>
                      <a:cxn ang="0">
                        <a:pos x="708" y="0"/>
                      </a:cxn>
                      <a:cxn ang="0">
                        <a:pos x="424" y="674"/>
                      </a:cxn>
                      <a:cxn ang="0">
                        <a:pos x="318" y="856"/>
                      </a:cxn>
                      <a:cxn ang="0">
                        <a:pos x="297" y="1072"/>
                      </a:cxn>
                      <a:cxn ang="0">
                        <a:pos x="386" y="1250"/>
                      </a:cxn>
                      <a:cxn ang="0">
                        <a:pos x="0" y="1532"/>
                      </a:cxn>
                      <a:cxn ang="0">
                        <a:pos x="160" y="1586"/>
                      </a:cxn>
                      <a:cxn ang="0">
                        <a:pos x="299" y="1639"/>
                      </a:cxn>
                      <a:cxn ang="0">
                        <a:pos x="385" y="1677"/>
                      </a:cxn>
                      <a:cxn ang="0">
                        <a:pos x="462" y="1716"/>
                      </a:cxn>
                    </a:cxnLst>
                    <a:rect l="0" t="0" r="r" b="b"/>
                    <a:pathLst>
                      <a:path w="708" h="1716">
                        <a:moveTo>
                          <a:pt x="708" y="0"/>
                        </a:moveTo>
                        <a:lnTo>
                          <a:pt x="424" y="674"/>
                        </a:lnTo>
                        <a:lnTo>
                          <a:pt x="318" y="856"/>
                        </a:lnTo>
                        <a:lnTo>
                          <a:pt x="297" y="1072"/>
                        </a:lnTo>
                        <a:lnTo>
                          <a:pt x="386" y="1250"/>
                        </a:lnTo>
                        <a:lnTo>
                          <a:pt x="0" y="1532"/>
                        </a:lnTo>
                        <a:lnTo>
                          <a:pt x="160" y="1586"/>
                        </a:lnTo>
                        <a:lnTo>
                          <a:pt x="299" y="1639"/>
                        </a:lnTo>
                        <a:lnTo>
                          <a:pt x="385" y="1677"/>
                        </a:lnTo>
                        <a:lnTo>
                          <a:pt x="462" y="1716"/>
                        </a:lnTo>
                      </a:path>
                    </a:pathLst>
                  </a:custGeom>
                  <a:noFill/>
                  <a:ln w="25400" cap="flat" cmpd="sng">
                    <a:solidFill>
                      <a:srgbClr val="3366CC"/>
                    </a:solidFill>
                    <a:prstDash val="solid"/>
                    <a:round/>
                    <a:headEnd type="none" w="med" len="med"/>
                    <a:tailEnd type="none" w="med" len="med"/>
                  </a:ln>
                  <a:effectLst/>
                </p:spPr>
                <p:txBody>
                  <a:bodyPr/>
                  <a:lstStyle/>
                  <a:p>
                    <a:endParaRPr lang="ko-KR" altLang="en-US">
                      <a:latin typeface="Arial" pitchFamily="34" charset="0"/>
                      <a:cs typeface="Arial" pitchFamily="34" charset="0"/>
                    </a:endParaRPr>
                  </a:p>
                </p:txBody>
              </p:sp>
              <p:sp>
                <p:nvSpPr>
                  <p:cNvPr id="1437999" name="Freeform 303"/>
                  <p:cNvSpPr>
                    <a:spLocks/>
                  </p:cNvSpPr>
                  <p:nvPr/>
                </p:nvSpPr>
                <p:spPr bwMode="auto">
                  <a:xfrm>
                    <a:off x="4406" y="1181"/>
                    <a:ext cx="722" cy="185"/>
                  </a:xfrm>
                  <a:custGeom>
                    <a:avLst/>
                    <a:gdLst/>
                    <a:ahLst/>
                    <a:cxnLst>
                      <a:cxn ang="0">
                        <a:pos x="722" y="185"/>
                      </a:cxn>
                      <a:cxn ang="0">
                        <a:pos x="0" y="0"/>
                      </a:cxn>
                    </a:cxnLst>
                    <a:rect l="0" t="0" r="r" b="b"/>
                    <a:pathLst>
                      <a:path w="722" h="185">
                        <a:moveTo>
                          <a:pt x="722" y="185"/>
                        </a:moveTo>
                        <a:lnTo>
                          <a:pt x="0" y="0"/>
                        </a:lnTo>
                      </a:path>
                    </a:pathLst>
                  </a:custGeom>
                  <a:noFill/>
                  <a:ln w="25400">
                    <a:solidFill>
                      <a:srgbClr val="3366CC"/>
                    </a:solidFill>
                    <a:round/>
                    <a:headEnd/>
                    <a:tailEnd/>
                  </a:ln>
                  <a:effectLst/>
                </p:spPr>
                <p:txBody>
                  <a:bodyPr/>
                  <a:lstStyle/>
                  <a:p>
                    <a:endParaRPr lang="ko-KR" altLang="en-US">
                      <a:latin typeface="Arial" pitchFamily="34" charset="0"/>
                      <a:cs typeface="Arial" pitchFamily="34" charset="0"/>
                    </a:endParaRPr>
                  </a:p>
                </p:txBody>
              </p:sp>
              <p:sp>
                <p:nvSpPr>
                  <p:cNvPr id="1438000" name="Freeform 304"/>
                  <p:cNvSpPr>
                    <a:spLocks/>
                  </p:cNvSpPr>
                  <p:nvPr/>
                </p:nvSpPr>
                <p:spPr bwMode="auto">
                  <a:xfrm>
                    <a:off x="4368" y="590"/>
                    <a:ext cx="753" cy="1004"/>
                  </a:xfrm>
                  <a:custGeom>
                    <a:avLst/>
                    <a:gdLst/>
                    <a:ahLst/>
                    <a:cxnLst>
                      <a:cxn ang="0">
                        <a:pos x="178" y="1004"/>
                      </a:cxn>
                      <a:cxn ang="0">
                        <a:pos x="753" y="780"/>
                      </a:cxn>
                      <a:cxn ang="0">
                        <a:pos x="347" y="339"/>
                      </a:cxn>
                      <a:cxn ang="0">
                        <a:pos x="0" y="0"/>
                      </a:cxn>
                    </a:cxnLst>
                    <a:rect l="0" t="0" r="r" b="b"/>
                    <a:pathLst>
                      <a:path w="753" h="1004">
                        <a:moveTo>
                          <a:pt x="178" y="1004"/>
                        </a:moveTo>
                        <a:lnTo>
                          <a:pt x="753" y="780"/>
                        </a:lnTo>
                        <a:lnTo>
                          <a:pt x="347" y="339"/>
                        </a:lnTo>
                        <a:lnTo>
                          <a:pt x="0" y="0"/>
                        </a:lnTo>
                      </a:path>
                    </a:pathLst>
                  </a:custGeom>
                  <a:noFill/>
                  <a:ln w="25400" cap="flat" cmpd="sng">
                    <a:solidFill>
                      <a:srgbClr val="3366CC"/>
                    </a:solidFill>
                    <a:prstDash val="solid"/>
                    <a:round/>
                    <a:headEnd type="none" w="med" len="med"/>
                    <a:tailEnd type="none" w="med" len="med"/>
                  </a:ln>
                  <a:effectLst/>
                </p:spPr>
                <p:txBody>
                  <a:bodyPr/>
                  <a:lstStyle/>
                  <a:p>
                    <a:endParaRPr lang="ko-KR" altLang="en-US">
                      <a:latin typeface="Arial" pitchFamily="34" charset="0"/>
                      <a:cs typeface="Arial" pitchFamily="34" charset="0"/>
                    </a:endParaRPr>
                  </a:p>
                </p:txBody>
              </p:sp>
              <p:sp>
                <p:nvSpPr>
                  <p:cNvPr id="1438001" name="Freeform 305"/>
                  <p:cNvSpPr>
                    <a:spLocks/>
                  </p:cNvSpPr>
                  <p:nvPr/>
                </p:nvSpPr>
                <p:spPr bwMode="auto">
                  <a:xfrm>
                    <a:off x="4046" y="926"/>
                    <a:ext cx="673" cy="524"/>
                  </a:xfrm>
                  <a:custGeom>
                    <a:avLst/>
                    <a:gdLst/>
                    <a:ahLst/>
                    <a:cxnLst>
                      <a:cxn ang="0">
                        <a:pos x="0" y="524"/>
                      </a:cxn>
                      <a:cxn ang="0">
                        <a:pos x="221" y="101"/>
                      </a:cxn>
                      <a:cxn ang="0">
                        <a:pos x="673" y="0"/>
                      </a:cxn>
                    </a:cxnLst>
                    <a:rect l="0" t="0" r="r" b="b"/>
                    <a:pathLst>
                      <a:path w="673" h="524">
                        <a:moveTo>
                          <a:pt x="0" y="524"/>
                        </a:moveTo>
                        <a:lnTo>
                          <a:pt x="221" y="101"/>
                        </a:lnTo>
                        <a:lnTo>
                          <a:pt x="673" y="0"/>
                        </a:lnTo>
                      </a:path>
                    </a:pathLst>
                  </a:custGeom>
                  <a:noFill/>
                  <a:ln w="25400">
                    <a:solidFill>
                      <a:srgbClr val="3366CC"/>
                    </a:solidFill>
                    <a:round/>
                    <a:headEnd/>
                    <a:tailEnd/>
                  </a:ln>
                  <a:effectLst/>
                </p:spPr>
                <p:txBody>
                  <a:bodyPr/>
                  <a:lstStyle/>
                  <a:p>
                    <a:endParaRPr lang="ko-KR" altLang="en-US">
                      <a:latin typeface="Arial" pitchFamily="34" charset="0"/>
                      <a:cs typeface="Arial" pitchFamily="34" charset="0"/>
                    </a:endParaRPr>
                  </a:p>
                </p:txBody>
              </p:sp>
              <p:sp>
                <p:nvSpPr>
                  <p:cNvPr id="1438002" name="Freeform 306"/>
                  <p:cNvSpPr>
                    <a:spLocks/>
                  </p:cNvSpPr>
                  <p:nvPr/>
                </p:nvSpPr>
                <p:spPr bwMode="auto">
                  <a:xfrm>
                    <a:off x="2696" y="670"/>
                    <a:ext cx="798" cy="2589"/>
                  </a:xfrm>
                  <a:custGeom>
                    <a:avLst/>
                    <a:gdLst/>
                    <a:ahLst/>
                    <a:cxnLst>
                      <a:cxn ang="0">
                        <a:pos x="222" y="2589"/>
                      </a:cxn>
                      <a:cxn ang="0">
                        <a:pos x="11" y="2460"/>
                      </a:cxn>
                      <a:cxn ang="0">
                        <a:pos x="237" y="2148"/>
                      </a:cxn>
                      <a:cxn ang="0">
                        <a:pos x="741" y="1754"/>
                      </a:cxn>
                      <a:cxn ang="0">
                        <a:pos x="798" y="1362"/>
                      </a:cxn>
                      <a:cxn ang="0">
                        <a:pos x="700" y="1040"/>
                      </a:cxn>
                      <a:cxn ang="0">
                        <a:pos x="576" y="878"/>
                      </a:cxn>
                      <a:cxn ang="0">
                        <a:pos x="611" y="541"/>
                      </a:cxn>
                      <a:cxn ang="0">
                        <a:pos x="607" y="217"/>
                      </a:cxn>
                      <a:cxn ang="0">
                        <a:pos x="692" y="93"/>
                      </a:cxn>
                      <a:cxn ang="0">
                        <a:pos x="719" y="0"/>
                      </a:cxn>
                      <a:cxn ang="0">
                        <a:pos x="538" y="43"/>
                      </a:cxn>
                      <a:cxn ang="0">
                        <a:pos x="337" y="58"/>
                      </a:cxn>
                      <a:cxn ang="0">
                        <a:pos x="0" y="70"/>
                      </a:cxn>
                    </a:cxnLst>
                    <a:rect l="0" t="0" r="r" b="b"/>
                    <a:pathLst>
                      <a:path w="798" h="2589">
                        <a:moveTo>
                          <a:pt x="222" y="2589"/>
                        </a:moveTo>
                        <a:lnTo>
                          <a:pt x="11" y="2460"/>
                        </a:lnTo>
                        <a:lnTo>
                          <a:pt x="237" y="2148"/>
                        </a:lnTo>
                        <a:lnTo>
                          <a:pt x="741" y="1754"/>
                        </a:lnTo>
                        <a:lnTo>
                          <a:pt x="798" y="1362"/>
                        </a:lnTo>
                        <a:lnTo>
                          <a:pt x="700" y="1040"/>
                        </a:lnTo>
                        <a:lnTo>
                          <a:pt x="576" y="878"/>
                        </a:lnTo>
                        <a:lnTo>
                          <a:pt x="611" y="541"/>
                        </a:lnTo>
                        <a:lnTo>
                          <a:pt x="607" y="217"/>
                        </a:lnTo>
                        <a:lnTo>
                          <a:pt x="692" y="93"/>
                        </a:lnTo>
                        <a:lnTo>
                          <a:pt x="719" y="0"/>
                        </a:lnTo>
                        <a:lnTo>
                          <a:pt x="538" y="43"/>
                        </a:lnTo>
                        <a:lnTo>
                          <a:pt x="337" y="58"/>
                        </a:lnTo>
                        <a:lnTo>
                          <a:pt x="0" y="70"/>
                        </a:lnTo>
                      </a:path>
                    </a:pathLst>
                  </a:custGeom>
                  <a:noFill/>
                  <a:ln w="25400" cap="flat" cmpd="sng">
                    <a:solidFill>
                      <a:srgbClr val="3366CC"/>
                    </a:solidFill>
                    <a:prstDash val="solid"/>
                    <a:round/>
                    <a:headEnd type="none" w="med" len="med"/>
                    <a:tailEnd type="none" w="med" len="med"/>
                  </a:ln>
                  <a:effectLst/>
                </p:spPr>
                <p:txBody>
                  <a:bodyPr/>
                  <a:lstStyle/>
                  <a:p>
                    <a:endParaRPr lang="ko-KR" altLang="en-US">
                      <a:latin typeface="Arial" pitchFamily="34" charset="0"/>
                      <a:cs typeface="Arial" pitchFamily="34" charset="0"/>
                    </a:endParaRPr>
                  </a:p>
                </p:txBody>
              </p:sp>
              <p:grpSp>
                <p:nvGrpSpPr>
                  <p:cNvPr id="20" name="Group 307"/>
                  <p:cNvGrpSpPr>
                    <a:grpSpLocks/>
                  </p:cNvGrpSpPr>
                  <p:nvPr/>
                </p:nvGrpSpPr>
                <p:grpSpPr bwMode="auto">
                  <a:xfrm>
                    <a:off x="3200" y="1014"/>
                    <a:ext cx="404" cy="384"/>
                    <a:chOff x="3200" y="1014"/>
                    <a:chExt cx="404" cy="384"/>
                  </a:xfrm>
                </p:grpSpPr>
                <p:sp>
                  <p:nvSpPr>
                    <p:cNvPr id="1438004" name="Line 308"/>
                    <p:cNvSpPr>
                      <a:spLocks noChangeShapeType="1"/>
                    </p:cNvSpPr>
                    <p:nvPr/>
                  </p:nvSpPr>
                  <p:spPr bwMode="auto">
                    <a:xfrm>
                      <a:off x="3200" y="1014"/>
                      <a:ext cx="394" cy="366"/>
                    </a:xfrm>
                    <a:prstGeom prst="line">
                      <a:avLst/>
                    </a:prstGeom>
                    <a:noFill/>
                    <a:ln w="25400">
                      <a:solidFill>
                        <a:srgbClr val="3366CC"/>
                      </a:solidFill>
                      <a:round/>
                      <a:headEnd/>
                      <a:tailEnd/>
                    </a:ln>
                    <a:effectLst/>
                  </p:spPr>
                  <p:txBody>
                    <a:bodyPr/>
                    <a:lstStyle/>
                    <a:p>
                      <a:endParaRPr lang="ko-KR" altLang="en-US">
                        <a:latin typeface="Arial" pitchFamily="34" charset="0"/>
                        <a:cs typeface="Arial" pitchFamily="34" charset="0"/>
                      </a:endParaRPr>
                    </a:p>
                  </p:txBody>
                </p:sp>
                <p:sp>
                  <p:nvSpPr>
                    <p:cNvPr id="1438005" name="Line 309"/>
                    <p:cNvSpPr>
                      <a:spLocks noChangeShapeType="1"/>
                    </p:cNvSpPr>
                    <p:nvPr/>
                  </p:nvSpPr>
                  <p:spPr bwMode="auto">
                    <a:xfrm>
                      <a:off x="3318" y="1212"/>
                      <a:ext cx="286" cy="186"/>
                    </a:xfrm>
                    <a:prstGeom prst="line">
                      <a:avLst/>
                    </a:prstGeom>
                    <a:noFill/>
                    <a:ln w="25400">
                      <a:solidFill>
                        <a:srgbClr val="3366CC"/>
                      </a:solidFill>
                      <a:round/>
                      <a:headEnd/>
                      <a:tailEnd/>
                    </a:ln>
                    <a:effectLst/>
                  </p:spPr>
                  <p:txBody>
                    <a:bodyPr/>
                    <a:lstStyle/>
                    <a:p>
                      <a:endParaRPr lang="ko-KR" altLang="en-US">
                        <a:latin typeface="Arial" pitchFamily="34" charset="0"/>
                        <a:cs typeface="Arial" pitchFamily="34" charset="0"/>
                      </a:endParaRPr>
                    </a:p>
                  </p:txBody>
                </p:sp>
              </p:grpSp>
              <p:sp>
                <p:nvSpPr>
                  <p:cNvPr id="1438006" name="Line 310"/>
                  <p:cNvSpPr>
                    <a:spLocks noChangeShapeType="1"/>
                  </p:cNvSpPr>
                  <p:nvPr/>
                </p:nvSpPr>
                <p:spPr bwMode="auto">
                  <a:xfrm flipH="1">
                    <a:off x="3243" y="1888"/>
                    <a:ext cx="45" cy="91"/>
                  </a:xfrm>
                  <a:prstGeom prst="line">
                    <a:avLst/>
                  </a:prstGeom>
                  <a:noFill/>
                  <a:ln w="25400">
                    <a:solidFill>
                      <a:srgbClr val="3366CC"/>
                    </a:solidFill>
                    <a:round/>
                    <a:headEnd/>
                    <a:tailEnd/>
                  </a:ln>
                  <a:effectLst/>
                </p:spPr>
                <p:txBody>
                  <a:bodyPr/>
                  <a:lstStyle/>
                  <a:p>
                    <a:endParaRPr lang="ko-KR" altLang="en-US">
                      <a:latin typeface="Arial" pitchFamily="34" charset="0"/>
                      <a:cs typeface="Arial" pitchFamily="34" charset="0"/>
                    </a:endParaRPr>
                  </a:p>
                </p:txBody>
              </p:sp>
              <p:sp>
                <p:nvSpPr>
                  <p:cNvPr id="1438007" name="Freeform 311"/>
                  <p:cNvSpPr>
                    <a:spLocks/>
                  </p:cNvSpPr>
                  <p:nvPr/>
                </p:nvSpPr>
                <p:spPr bwMode="auto">
                  <a:xfrm>
                    <a:off x="3424" y="2432"/>
                    <a:ext cx="227" cy="726"/>
                  </a:xfrm>
                  <a:custGeom>
                    <a:avLst/>
                    <a:gdLst/>
                    <a:ahLst/>
                    <a:cxnLst>
                      <a:cxn ang="0">
                        <a:pos x="0" y="0"/>
                      </a:cxn>
                      <a:cxn ang="0">
                        <a:pos x="138" y="554"/>
                      </a:cxn>
                      <a:cxn ang="0">
                        <a:pos x="227" y="726"/>
                      </a:cxn>
                    </a:cxnLst>
                    <a:rect l="0" t="0" r="r" b="b"/>
                    <a:pathLst>
                      <a:path w="227" h="726">
                        <a:moveTo>
                          <a:pt x="0" y="0"/>
                        </a:moveTo>
                        <a:lnTo>
                          <a:pt x="138" y="554"/>
                        </a:lnTo>
                        <a:lnTo>
                          <a:pt x="227" y="726"/>
                        </a:lnTo>
                      </a:path>
                    </a:pathLst>
                  </a:custGeom>
                  <a:noFill/>
                  <a:ln w="25400" cap="flat" cmpd="sng">
                    <a:solidFill>
                      <a:srgbClr val="3366CC"/>
                    </a:solidFill>
                    <a:prstDash val="solid"/>
                    <a:round/>
                    <a:headEnd type="none" w="med" len="med"/>
                    <a:tailEnd type="none" w="med" len="med"/>
                  </a:ln>
                  <a:effectLst/>
                </p:spPr>
                <p:txBody>
                  <a:bodyPr/>
                  <a:lstStyle/>
                  <a:p>
                    <a:endParaRPr lang="ko-KR" altLang="en-US">
                      <a:latin typeface="Arial" pitchFamily="34" charset="0"/>
                      <a:cs typeface="Arial" pitchFamily="34" charset="0"/>
                    </a:endParaRPr>
                  </a:p>
                </p:txBody>
              </p:sp>
              <p:sp>
                <p:nvSpPr>
                  <p:cNvPr id="1438008" name="Freeform 312"/>
                  <p:cNvSpPr>
                    <a:spLocks/>
                  </p:cNvSpPr>
                  <p:nvPr/>
                </p:nvSpPr>
                <p:spPr bwMode="auto">
                  <a:xfrm>
                    <a:off x="3427" y="2424"/>
                    <a:ext cx="1397" cy="413"/>
                  </a:xfrm>
                  <a:custGeom>
                    <a:avLst/>
                    <a:gdLst/>
                    <a:ahLst/>
                    <a:cxnLst>
                      <a:cxn ang="0">
                        <a:pos x="0" y="0"/>
                      </a:cxn>
                      <a:cxn ang="0">
                        <a:pos x="427" y="206"/>
                      </a:cxn>
                      <a:cxn ang="0">
                        <a:pos x="839" y="300"/>
                      </a:cxn>
                      <a:cxn ang="0">
                        <a:pos x="1397" y="259"/>
                      </a:cxn>
                      <a:cxn ang="0">
                        <a:pos x="1023" y="413"/>
                      </a:cxn>
                      <a:cxn ang="0">
                        <a:pos x="1344" y="413"/>
                      </a:cxn>
                    </a:cxnLst>
                    <a:rect l="0" t="0" r="r" b="b"/>
                    <a:pathLst>
                      <a:path w="1397" h="413">
                        <a:moveTo>
                          <a:pt x="0" y="0"/>
                        </a:moveTo>
                        <a:lnTo>
                          <a:pt x="427" y="206"/>
                        </a:lnTo>
                        <a:lnTo>
                          <a:pt x="839" y="300"/>
                        </a:lnTo>
                        <a:lnTo>
                          <a:pt x="1397" y="259"/>
                        </a:lnTo>
                        <a:lnTo>
                          <a:pt x="1023" y="413"/>
                        </a:lnTo>
                        <a:lnTo>
                          <a:pt x="1344" y="413"/>
                        </a:lnTo>
                      </a:path>
                    </a:pathLst>
                  </a:custGeom>
                  <a:noFill/>
                  <a:ln w="25400" cap="flat" cmpd="sng">
                    <a:solidFill>
                      <a:srgbClr val="3366CC"/>
                    </a:solidFill>
                    <a:prstDash val="solid"/>
                    <a:round/>
                    <a:headEnd type="none" w="med" len="med"/>
                    <a:tailEnd type="none" w="med" len="med"/>
                  </a:ln>
                  <a:effectLst/>
                </p:spPr>
                <p:txBody>
                  <a:bodyPr/>
                  <a:lstStyle/>
                  <a:p>
                    <a:endParaRPr lang="ko-KR" altLang="en-US">
                      <a:latin typeface="Arial" pitchFamily="34" charset="0"/>
                      <a:cs typeface="Arial" pitchFamily="34" charset="0"/>
                    </a:endParaRPr>
                  </a:p>
                </p:txBody>
              </p:sp>
              <p:sp>
                <p:nvSpPr>
                  <p:cNvPr id="1438009" name="Freeform 313"/>
                  <p:cNvSpPr>
                    <a:spLocks/>
                  </p:cNvSpPr>
                  <p:nvPr/>
                </p:nvSpPr>
                <p:spPr bwMode="auto">
                  <a:xfrm>
                    <a:off x="4260" y="2718"/>
                    <a:ext cx="182" cy="118"/>
                  </a:xfrm>
                  <a:custGeom>
                    <a:avLst/>
                    <a:gdLst/>
                    <a:ahLst/>
                    <a:cxnLst>
                      <a:cxn ang="0">
                        <a:pos x="182" y="118"/>
                      </a:cxn>
                      <a:cxn ang="0">
                        <a:pos x="0" y="0"/>
                      </a:cxn>
                    </a:cxnLst>
                    <a:rect l="0" t="0" r="r" b="b"/>
                    <a:pathLst>
                      <a:path w="182" h="118">
                        <a:moveTo>
                          <a:pt x="182" y="118"/>
                        </a:moveTo>
                        <a:lnTo>
                          <a:pt x="0" y="0"/>
                        </a:lnTo>
                      </a:path>
                    </a:pathLst>
                  </a:custGeom>
                  <a:noFill/>
                  <a:ln w="25400" cap="flat" cmpd="sng">
                    <a:solidFill>
                      <a:srgbClr val="3366CC"/>
                    </a:solidFill>
                    <a:prstDash val="solid"/>
                    <a:round/>
                    <a:headEnd type="none" w="med" len="med"/>
                    <a:tailEnd type="none" w="med" len="med"/>
                  </a:ln>
                  <a:effectLst/>
                </p:spPr>
                <p:txBody>
                  <a:bodyPr/>
                  <a:lstStyle/>
                  <a:p>
                    <a:endParaRPr lang="ko-KR" altLang="en-US">
                      <a:latin typeface="Arial" pitchFamily="34" charset="0"/>
                      <a:cs typeface="Arial" pitchFamily="34" charset="0"/>
                    </a:endParaRPr>
                  </a:p>
                </p:txBody>
              </p:sp>
              <p:sp>
                <p:nvSpPr>
                  <p:cNvPr id="1438010" name="Freeform 314"/>
                  <p:cNvSpPr>
                    <a:spLocks/>
                  </p:cNvSpPr>
                  <p:nvPr/>
                </p:nvSpPr>
                <p:spPr bwMode="auto">
                  <a:xfrm>
                    <a:off x="3816" y="2460"/>
                    <a:ext cx="38" cy="458"/>
                  </a:xfrm>
                  <a:custGeom>
                    <a:avLst/>
                    <a:gdLst/>
                    <a:ahLst/>
                    <a:cxnLst>
                      <a:cxn ang="0">
                        <a:pos x="34" y="458"/>
                      </a:cxn>
                      <a:cxn ang="0">
                        <a:pos x="38" y="161"/>
                      </a:cxn>
                      <a:cxn ang="0">
                        <a:pos x="0" y="0"/>
                      </a:cxn>
                    </a:cxnLst>
                    <a:rect l="0" t="0" r="r" b="b"/>
                    <a:pathLst>
                      <a:path w="38" h="458">
                        <a:moveTo>
                          <a:pt x="34" y="458"/>
                        </a:moveTo>
                        <a:lnTo>
                          <a:pt x="38" y="161"/>
                        </a:lnTo>
                        <a:lnTo>
                          <a:pt x="0" y="0"/>
                        </a:lnTo>
                      </a:path>
                    </a:pathLst>
                  </a:custGeom>
                  <a:noFill/>
                  <a:ln w="25400" cap="flat" cmpd="sng">
                    <a:solidFill>
                      <a:srgbClr val="3366CC"/>
                    </a:solidFill>
                    <a:prstDash val="solid"/>
                    <a:round/>
                    <a:headEnd type="none" w="med" len="med"/>
                    <a:tailEnd type="none" w="med" len="med"/>
                  </a:ln>
                  <a:effectLst/>
                </p:spPr>
                <p:txBody>
                  <a:bodyPr/>
                  <a:lstStyle/>
                  <a:p>
                    <a:endParaRPr lang="ko-KR" altLang="en-US">
                      <a:latin typeface="Arial" pitchFamily="34" charset="0"/>
                      <a:cs typeface="Arial" pitchFamily="34" charset="0"/>
                    </a:endParaRPr>
                  </a:p>
                </p:txBody>
              </p:sp>
              <p:sp>
                <p:nvSpPr>
                  <p:cNvPr id="1438011" name="Line 315"/>
                  <p:cNvSpPr>
                    <a:spLocks noChangeShapeType="1"/>
                  </p:cNvSpPr>
                  <p:nvPr/>
                </p:nvSpPr>
                <p:spPr bwMode="auto">
                  <a:xfrm>
                    <a:off x="3566" y="2986"/>
                    <a:ext cx="125" cy="38"/>
                  </a:xfrm>
                  <a:prstGeom prst="line">
                    <a:avLst/>
                  </a:prstGeom>
                  <a:noFill/>
                  <a:ln w="25400">
                    <a:solidFill>
                      <a:srgbClr val="3366CC"/>
                    </a:solidFill>
                    <a:round/>
                    <a:headEnd/>
                    <a:tailEnd/>
                  </a:ln>
                  <a:effectLst/>
                </p:spPr>
                <p:txBody>
                  <a:bodyPr/>
                  <a:lstStyle/>
                  <a:p>
                    <a:endParaRPr lang="ko-KR" altLang="en-US">
                      <a:latin typeface="Arial" pitchFamily="34" charset="0"/>
                      <a:cs typeface="Arial" pitchFamily="34" charset="0"/>
                    </a:endParaRPr>
                  </a:p>
                </p:txBody>
              </p:sp>
              <p:sp>
                <p:nvSpPr>
                  <p:cNvPr id="1438012" name="Line 316"/>
                  <p:cNvSpPr>
                    <a:spLocks noChangeShapeType="1"/>
                  </p:cNvSpPr>
                  <p:nvPr/>
                </p:nvSpPr>
                <p:spPr bwMode="auto">
                  <a:xfrm flipV="1">
                    <a:off x="3566" y="2908"/>
                    <a:ext cx="284" cy="77"/>
                  </a:xfrm>
                  <a:prstGeom prst="line">
                    <a:avLst/>
                  </a:prstGeom>
                  <a:noFill/>
                  <a:ln w="25400">
                    <a:solidFill>
                      <a:srgbClr val="3366CC"/>
                    </a:solidFill>
                    <a:round/>
                    <a:headEnd/>
                    <a:tailEnd/>
                  </a:ln>
                  <a:effectLst/>
                </p:spPr>
                <p:txBody>
                  <a:bodyPr/>
                  <a:lstStyle/>
                  <a:p>
                    <a:endParaRPr lang="ko-KR" altLang="en-US">
                      <a:latin typeface="Arial" pitchFamily="34" charset="0"/>
                      <a:cs typeface="Arial" pitchFamily="34" charset="0"/>
                    </a:endParaRPr>
                  </a:p>
                </p:txBody>
              </p:sp>
              <p:sp>
                <p:nvSpPr>
                  <p:cNvPr id="1438013" name="Line 317"/>
                  <p:cNvSpPr>
                    <a:spLocks noChangeShapeType="1"/>
                  </p:cNvSpPr>
                  <p:nvPr/>
                </p:nvSpPr>
                <p:spPr bwMode="auto">
                  <a:xfrm>
                    <a:off x="3577" y="2987"/>
                    <a:ext cx="143" cy="102"/>
                  </a:xfrm>
                  <a:prstGeom prst="line">
                    <a:avLst/>
                  </a:prstGeom>
                  <a:noFill/>
                  <a:ln w="25400">
                    <a:solidFill>
                      <a:srgbClr val="3366CC"/>
                    </a:solidFill>
                    <a:round/>
                    <a:headEnd/>
                    <a:tailEnd/>
                  </a:ln>
                  <a:effectLst/>
                </p:spPr>
                <p:txBody>
                  <a:bodyPr/>
                  <a:lstStyle/>
                  <a:p>
                    <a:endParaRPr lang="ko-KR" altLang="en-US">
                      <a:latin typeface="Arial" pitchFamily="34" charset="0"/>
                      <a:cs typeface="Arial" pitchFamily="34" charset="0"/>
                    </a:endParaRPr>
                  </a:p>
                </p:txBody>
              </p:sp>
              <p:sp>
                <p:nvSpPr>
                  <p:cNvPr id="1438014" name="Freeform 318"/>
                  <p:cNvSpPr>
                    <a:spLocks/>
                  </p:cNvSpPr>
                  <p:nvPr/>
                </p:nvSpPr>
                <p:spPr bwMode="auto">
                  <a:xfrm>
                    <a:off x="3288" y="890"/>
                    <a:ext cx="1954" cy="1236"/>
                  </a:xfrm>
                  <a:custGeom>
                    <a:avLst/>
                    <a:gdLst/>
                    <a:ahLst/>
                    <a:cxnLst>
                      <a:cxn ang="0">
                        <a:pos x="0" y="0"/>
                      </a:cxn>
                      <a:cxn ang="0">
                        <a:pos x="158" y="176"/>
                      </a:cxn>
                      <a:cxn ang="0">
                        <a:pos x="749" y="560"/>
                      </a:cxn>
                      <a:cxn ang="0">
                        <a:pos x="1258" y="713"/>
                      </a:cxn>
                      <a:cxn ang="0">
                        <a:pos x="1954" y="1236"/>
                      </a:cxn>
                    </a:cxnLst>
                    <a:rect l="0" t="0" r="r" b="b"/>
                    <a:pathLst>
                      <a:path w="1954" h="1236">
                        <a:moveTo>
                          <a:pt x="0" y="0"/>
                        </a:moveTo>
                        <a:lnTo>
                          <a:pt x="158" y="176"/>
                        </a:lnTo>
                        <a:lnTo>
                          <a:pt x="749" y="560"/>
                        </a:lnTo>
                        <a:lnTo>
                          <a:pt x="1258" y="713"/>
                        </a:lnTo>
                        <a:lnTo>
                          <a:pt x="1954" y="1236"/>
                        </a:lnTo>
                      </a:path>
                    </a:pathLst>
                  </a:custGeom>
                  <a:noFill/>
                  <a:ln w="25400" cap="flat" cmpd="sng">
                    <a:solidFill>
                      <a:srgbClr val="3366CC"/>
                    </a:solidFill>
                    <a:prstDash val="solid"/>
                    <a:round/>
                    <a:headEnd type="none" w="med" len="med"/>
                    <a:tailEnd type="none" w="med" len="med"/>
                  </a:ln>
                  <a:effectLst/>
                </p:spPr>
                <p:txBody>
                  <a:bodyPr/>
                  <a:lstStyle/>
                  <a:p>
                    <a:endParaRPr lang="ko-KR" altLang="en-US">
                      <a:latin typeface="Arial" pitchFamily="34" charset="0"/>
                      <a:cs typeface="Arial" pitchFamily="34" charset="0"/>
                    </a:endParaRPr>
                  </a:p>
                </p:txBody>
              </p:sp>
              <p:sp>
                <p:nvSpPr>
                  <p:cNvPr id="1438015" name="Freeform 319"/>
                  <p:cNvSpPr>
                    <a:spLocks/>
                  </p:cNvSpPr>
                  <p:nvPr/>
                </p:nvSpPr>
                <p:spPr bwMode="auto">
                  <a:xfrm>
                    <a:off x="3878" y="2045"/>
                    <a:ext cx="778" cy="569"/>
                  </a:xfrm>
                  <a:custGeom>
                    <a:avLst/>
                    <a:gdLst/>
                    <a:ahLst/>
                    <a:cxnLst>
                      <a:cxn ang="0">
                        <a:pos x="0" y="569"/>
                      </a:cxn>
                      <a:cxn ang="0">
                        <a:pos x="212" y="350"/>
                      </a:cxn>
                      <a:cxn ang="0">
                        <a:pos x="778" y="0"/>
                      </a:cxn>
                    </a:cxnLst>
                    <a:rect l="0" t="0" r="r" b="b"/>
                    <a:pathLst>
                      <a:path w="778" h="569">
                        <a:moveTo>
                          <a:pt x="0" y="569"/>
                        </a:moveTo>
                        <a:lnTo>
                          <a:pt x="212" y="350"/>
                        </a:lnTo>
                        <a:lnTo>
                          <a:pt x="778" y="0"/>
                        </a:lnTo>
                      </a:path>
                    </a:pathLst>
                  </a:custGeom>
                  <a:noFill/>
                  <a:ln w="25400" cap="flat" cmpd="sng">
                    <a:solidFill>
                      <a:srgbClr val="3366CC"/>
                    </a:solidFill>
                    <a:prstDash val="solid"/>
                    <a:round/>
                    <a:headEnd type="none" w="med" len="med"/>
                    <a:tailEnd type="none" w="med" len="med"/>
                  </a:ln>
                  <a:effectLst/>
                </p:spPr>
                <p:txBody>
                  <a:bodyPr/>
                  <a:lstStyle/>
                  <a:p>
                    <a:endParaRPr lang="ko-KR" altLang="en-US">
                      <a:latin typeface="Arial" pitchFamily="34" charset="0"/>
                      <a:cs typeface="Arial" pitchFamily="34" charset="0"/>
                    </a:endParaRPr>
                  </a:p>
                </p:txBody>
              </p:sp>
              <p:sp>
                <p:nvSpPr>
                  <p:cNvPr id="1438016" name="Freeform 320"/>
                  <p:cNvSpPr>
                    <a:spLocks/>
                  </p:cNvSpPr>
                  <p:nvPr/>
                </p:nvSpPr>
                <p:spPr bwMode="auto">
                  <a:xfrm>
                    <a:off x="4085" y="2126"/>
                    <a:ext cx="1292" cy="260"/>
                  </a:xfrm>
                  <a:custGeom>
                    <a:avLst/>
                    <a:gdLst/>
                    <a:ahLst/>
                    <a:cxnLst>
                      <a:cxn ang="0">
                        <a:pos x="0" y="260"/>
                      </a:cxn>
                      <a:cxn ang="0">
                        <a:pos x="254" y="159"/>
                      </a:cxn>
                      <a:cxn ang="0">
                        <a:pos x="576" y="0"/>
                      </a:cxn>
                      <a:cxn ang="0">
                        <a:pos x="989" y="48"/>
                      </a:cxn>
                      <a:cxn ang="0">
                        <a:pos x="1292" y="67"/>
                      </a:cxn>
                    </a:cxnLst>
                    <a:rect l="0" t="0" r="r" b="b"/>
                    <a:pathLst>
                      <a:path w="1292" h="260">
                        <a:moveTo>
                          <a:pt x="0" y="260"/>
                        </a:moveTo>
                        <a:lnTo>
                          <a:pt x="254" y="159"/>
                        </a:lnTo>
                        <a:lnTo>
                          <a:pt x="576" y="0"/>
                        </a:lnTo>
                        <a:lnTo>
                          <a:pt x="989" y="48"/>
                        </a:lnTo>
                        <a:lnTo>
                          <a:pt x="1292" y="67"/>
                        </a:lnTo>
                      </a:path>
                    </a:pathLst>
                  </a:custGeom>
                  <a:noFill/>
                  <a:ln w="25400" cap="flat" cmpd="sng">
                    <a:solidFill>
                      <a:srgbClr val="3366CC"/>
                    </a:solidFill>
                    <a:prstDash val="solid"/>
                    <a:round/>
                    <a:headEnd type="none" w="med" len="med"/>
                    <a:tailEnd type="none" w="med" len="med"/>
                  </a:ln>
                  <a:effectLst/>
                </p:spPr>
                <p:txBody>
                  <a:bodyPr/>
                  <a:lstStyle/>
                  <a:p>
                    <a:endParaRPr lang="ko-KR" altLang="en-US">
                      <a:latin typeface="Arial" pitchFamily="34" charset="0"/>
                      <a:cs typeface="Arial" pitchFamily="34" charset="0"/>
                    </a:endParaRPr>
                  </a:p>
                </p:txBody>
              </p:sp>
              <p:sp>
                <p:nvSpPr>
                  <p:cNvPr id="1438017" name="Freeform 321"/>
                  <p:cNvSpPr>
                    <a:spLocks/>
                  </p:cNvSpPr>
                  <p:nvPr/>
                </p:nvSpPr>
                <p:spPr bwMode="auto">
                  <a:xfrm>
                    <a:off x="4819" y="2251"/>
                    <a:ext cx="510" cy="427"/>
                  </a:xfrm>
                  <a:custGeom>
                    <a:avLst/>
                    <a:gdLst/>
                    <a:ahLst/>
                    <a:cxnLst>
                      <a:cxn ang="0">
                        <a:pos x="510" y="0"/>
                      </a:cxn>
                      <a:cxn ang="0">
                        <a:pos x="346" y="183"/>
                      </a:cxn>
                      <a:cxn ang="0">
                        <a:pos x="0" y="427"/>
                      </a:cxn>
                    </a:cxnLst>
                    <a:rect l="0" t="0" r="r" b="b"/>
                    <a:pathLst>
                      <a:path w="510" h="427">
                        <a:moveTo>
                          <a:pt x="510" y="0"/>
                        </a:moveTo>
                        <a:lnTo>
                          <a:pt x="346" y="183"/>
                        </a:lnTo>
                        <a:lnTo>
                          <a:pt x="0" y="427"/>
                        </a:lnTo>
                      </a:path>
                    </a:pathLst>
                  </a:custGeom>
                  <a:noFill/>
                  <a:ln w="25400" cap="flat" cmpd="sng">
                    <a:solidFill>
                      <a:srgbClr val="3366CC"/>
                    </a:solidFill>
                    <a:prstDash val="solid"/>
                    <a:round/>
                    <a:headEnd type="none" w="med" len="med"/>
                    <a:tailEnd type="none" w="med" len="med"/>
                  </a:ln>
                  <a:effectLst/>
                </p:spPr>
                <p:txBody>
                  <a:bodyPr/>
                  <a:lstStyle/>
                  <a:p>
                    <a:endParaRPr lang="ko-KR" altLang="en-US">
                      <a:latin typeface="Arial" pitchFamily="34" charset="0"/>
                      <a:cs typeface="Arial" pitchFamily="34" charset="0"/>
                    </a:endParaRPr>
                  </a:p>
                </p:txBody>
              </p:sp>
              <p:sp>
                <p:nvSpPr>
                  <p:cNvPr id="1438018" name="Freeform 322"/>
                  <p:cNvSpPr>
                    <a:spLocks/>
                  </p:cNvSpPr>
                  <p:nvPr/>
                </p:nvSpPr>
                <p:spPr bwMode="auto">
                  <a:xfrm>
                    <a:off x="5057" y="2160"/>
                    <a:ext cx="141" cy="413"/>
                  </a:xfrm>
                  <a:custGeom>
                    <a:avLst/>
                    <a:gdLst/>
                    <a:ahLst/>
                    <a:cxnLst>
                      <a:cxn ang="0">
                        <a:pos x="0" y="0"/>
                      </a:cxn>
                      <a:cxn ang="0">
                        <a:pos x="60" y="86"/>
                      </a:cxn>
                      <a:cxn ang="0">
                        <a:pos x="108" y="293"/>
                      </a:cxn>
                      <a:cxn ang="0">
                        <a:pos x="141" y="413"/>
                      </a:cxn>
                    </a:cxnLst>
                    <a:rect l="0" t="0" r="r" b="b"/>
                    <a:pathLst>
                      <a:path w="141" h="413">
                        <a:moveTo>
                          <a:pt x="0" y="0"/>
                        </a:moveTo>
                        <a:lnTo>
                          <a:pt x="60" y="86"/>
                        </a:lnTo>
                        <a:lnTo>
                          <a:pt x="108" y="293"/>
                        </a:lnTo>
                        <a:lnTo>
                          <a:pt x="141" y="413"/>
                        </a:lnTo>
                      </a:path>
                    </a:pathLst>
                  </a:custGeom>
                  <a:noFill/>
                  <a:ln w="25400" cap="flat" cmpd="sng">
                    <a:solidFill>
                      <a:srgbClr val="3366CC"/>
                    </a:solidFill>
                    <a:prstDash val="solid"/>
                    <a:round/>
                    <a:headEnd type="none" w="med" len="med"/>
                    <a:tailEnd type="none" w="med" len="med"/>
                  </a:ln>
                  <a:effectLst/>
                </p:spPr>
                <p:txBody>
                  <a:bodyPr/>
                  <a:lstStyle/>
                  <a:p>
                    <a:endParaRPr lang="ko-KR" altLang="en-US">
                      <a:latin typeface="Arial" pitchFamily="34" charset="0"/>
                      <a:cs typeface="Arial" pitchFamily="34" charset="0"/>
                    </a:endParaRPr>
                  </a:p>
                </p:txBody>
              </p:sp>
              <p:sp>
                <p:nvSpPr>
                  <p:cNvPr id="1438019" name="Freeform 323"/>
                  <p:cNvSpPr>
                    <a:spLocks/>
                  </p:cNvSpPr>
                  <p:nvPr/>
                </p:nvSpPr>
                <p:spPr bwMode="auto">
                  <a:xfrm>
                    <a:off x="5148" y="2246"/>
                    <a:ext cx="194" cy="226"/>
                  </a:xfrm>
                  <a:custGeom>
                    <a:avLst/>
                    <a:gdLst/>
                    <a:ahLst/>
                    <a:cxnLst>
                      <a:cxn ang="0">
                        <a:pos x="0" y="186"/>
                      </a:cxn>
                      <a:cxn ang="0">
                        <a:pos x="161" y="226"/>
                      </a:cxn>
                      <a:cxn ang="0">
                        <a:pos x="185" y="135"/>
                      </a:cxn>
                      <a:cxn ang="0">
                        <a:pos x="194" y="72"/>
                      </a:cxn>
                      <a:cxn ang="0">
                        <a:pos x="166" y="0"/>
                      </a:cxn>
                    </a:cxnLst>
                    <a:rect l="0" t="0" r="r" b="b"/>
                    <a:pathLst>
                      <a:path w="194" h="226">
                        <a:moveTo>
                          <a:pt x="0" y="186"/>
                        </a:moveTo>
                        <a:lnTo>
                          <a:pt x="161" y="226"/>
                        </a:lnTo>
                        <a:lnTo>
                          <a:pt x="185" y="135"/>
                        </a:lnTo>
                        <a:lnTo>
                          <a:pt x="194" y="72"/>
                        </a:lnTo>
                        <a:lnTo>
                          <a:pt x="166" y="0"/>
                        </a:lnTo>
                      </a:path>
                    </a:pathLst>
                  </a:custGeom>
                  <a:noFill/>
                  <a:ln w="25400" cap="flat" cmpd="sng">
                    <a:solidFill>
                      <a:srgbClr val="3366CC"/>
                    </a:solidFill>
                    <a:prstDash val="solid"/>
                    <a:round/>
                    <a:headEnd type="none" w="med" len="med"/>
                    <a:tailEnd type="none" w="med" len="med"/>
                  </a:ln>
                  <a:effectLst/>
                </p:spPr>
                <p:txBody>
                  <a:bodyPr/>
                  <a:lstStyle/>
                  <a:p>
                    <a:endParaRPr lang="ko-KR" altLang="en-US">
                      <a:latin typeface="Arial" pitchFamily="34" charset="0"/>
                      <a:cs typeface="Arial" pitchFamily="34" charset="0"/>
                    </a:endParaRPr>
                  </a:p>
                </p:txBody>
              </p:sp>
              <p:sp>
                <p:nvSpPr>
                  <p:cNvPr id="1438020" name="Line 324"/>
                  <p:cNvSpPr>
                    <a:spLocks noChangeShapeType="1"/>
                  </p:cNvSpPr>
                  <p:nvPr/>
                </p:nvSpPr>
                <p:spPr bwMode="auto">
                  <a:xfrm>
                    <a:off x="5239" y="2115"/>
                    <a:ext cx="70" cy="357"/>
                  </a:xfrm>
                  <a:prstGeom prst="line">
                    <a:avLst/>
                  </a:prstGeom>
                  <a:noFill/>
                  <a:ln w="25400">
                    <a:solidFill>
                      <a:srgbClr val="3366CC"/>
                    </a:solidFill>
                    <a:round/>
                    <a:headEnd/>
                    <a:tailEnd/>
                  </a:ln>
                  <a:effectLst/>
                </p:spPr>
                <p:txBody>
                  <a:bodyPr/>
                  <a:lstStyle/>
                  <a:p>
                    <a:endParaRPr lang="ko-KR" altLang="en-US">
                      <a:latin typeface="Arial" pitchFamily="34" charset="0"/>
                      <a:cs typeface="Arial" pitchFamily="34" charset="0"/>
                    </a:endParaRPr>
                  </a:p>
                </p:txBody>
              </p:sp>
              <p:sp>
                <p:nvSpPr>
                  <p:cNvPr id="1438021" name="Line 325"/>
                  <p:cNvSpPr>
                    <a:spLocks noChangeShapeType="1"/>
                  </p:cNvSpPr>
                  <p:nvPr/>
                </p:nvSpPr>
                <p:spPr bwMode="auto">
                  <a:xfrm flipV="1">
                    <a:off x="4755" y="1706"/>
                    <a:ext cx="75" cy="44"/>
                  </a:xfrm>
                  <a:prstGeom prst="line">
                    <a:avLst/>
                  </a:prstGeom>
                  <a:noFill/>
                  <a:ln w="25400">
                    <a:solidFill>
                      <a:srgbClr val="3366CC"/>
                    </a:solidFill>
                    <a:round/>
                    <a:headEnd/>
                    <a:tailEnd/>
                  </a:ln>
                  <a:effectLst/>
                </p:spPr>
                <p:txBody>
                  <a:bodyPr/>
                  <a:lstStyle/>
                  <a:p>
                    <a:endParaRPr lang="ko-KR" altLang="en-US">
                      <a:latin typeface="Arial" pitchFamily="34" charset="0"/>
                      <a:cs typeface="Arial" pitchFamily="34" charset="0"/>
                    </a:endParaRPr>
                  </a:p>
                </p:txBody>
              </p:sp>
              <p:sp>
                <p:nvSpPr>
                  <p:cNvPr id="1438022" name="Line 326"/>
                  <p:cNvSpPr>
                    <a:spLocks noChangeShapeType="1"/>
                  </p:cNvSpPr>
                  <p:nvPr/>
                </p:nvSpPr>
                <p:spPr bwMode="auto">
                  <a:xfrm flipV="1">
                    <a:off x="2472" y="2436"/>
                    <a:ext cx="967" cy="189"/>
                  </a:xfrm>
                  <a:prstGeom prst="line">
                    <a:avLst/>
                  </a:prstGeom>
                  <a:noFill/>
                  <a:ln w="25400">
                    <a:solidFill>
                      <a:srgbClr val="3366CC"/>
                    </a:solidFill>
                    <a:round/>
                    <a:headEnd/>
                    <a:tailEnd/>
                  </a:ln>
                  <a:effectLst/>
                </p:spPr>
                <p:txBody>
                  <a:bodyPr/>
                  <a:lstStyle/>
                  <a:p>
                    <a:endParaRPr lang="ko-KR" altLang="en-US">
                      <a:latin typeface="Arial" pitchFamily="34" charset="0"/>
                      <a:cs typeface="Arial" pitchFamily="34" charset="0"/>
                    </a:endParaRPr>
                  </a:p>
                </p:txBody>
              </p:sp>
              <p:sp>
                <p:nvSpPr>
                  <p:cNvPr id="1438023" name="Line 327"/>
                  <p:cNvSpPr>
                    <a:spLocks noChangeShapeType="1"/>
                  </p:cNvSpPr>
                  <p:nvPr/>
                </p:nvSpPr>
                <p:spPr bwMode="auto">
                  <a:xfrm flipH="1">
                    <a:off x="3591" y="2046"/>
                    <a:ext cx="116" cy="221"/>
                  </a:xfrm>
                  <a:prstGeom prst="line">
                    <a:avLst/>
                  </a:prstGeom>
                  <a:noFill/>
                  <a:ln w="25400">
                    <a:solidFill>
                      <a:srgbClr val="3366CC"/>
                    </a:solidFill>
                    <a:round/>
                    <a:headEnd/>
                    <a:tailEnd/>
                  </a:ln>
                  <a:effectLst/>
                </p:spPr>
                <p:txBody>
                  <a:bodyPr/>
                  <a:lstStyle/>
                  <a:p>
                    <a:endParaRPr lang="ko-KR" altLang="en-US">
                      <a:latin typeface="Arial" pitchFamily="34" charset="0"/>
                      <a:cs typeface="Arial" pitchFamily="34" charset="0"/>
                    </a:endParaRPr>
                  </a:p>
                </p:txBody>
              </p:sp>
              <p:sp>
                <p:nvSpPr>
                  <p:cNvPr id="1438024" name="Line 328"/>
                  <p:cNvSpPr>
                    <a:spLocks noChangeShapeType="1"/>
                  </p:cNvSpPr>
                  <p:nvPr/>
                </p:nvSpPr>
                <p:spPr bwMode="auto">
                  <a:xfrm flipV="1">
                    <a:off x="4831" y="1863"/>
                    <a:ext cx="70" cy="44"/>
                  </a:xfrm>
                  <a:prstGeom prst="line">
                    <a:avLst/>
                  </a:prstGeom>
                  <a:noFill/>
                  <a:ln w="25400">
                    <a:solidFill>
                      <a:srgbClr val="3366CC"/>
                    </a:solidFill>
                    <a:round/>
                    <a:headEnd/>
                    <a:tailEnd/>
                  </a:ln>
                  <a:effectLst/>
                </p:spPr>
                <p:txBody>
                  <a:bodyPr/>
                  <a:lstStyle/>
                  <a:p>
                    <a:endParaRPr lang="ko-KR" altLang="en-US">
                      <a:latin typeface="Arial" pitchFamily="34" charset="0"/>
                      <a:cs typeface="Arial" pitchFamily="34" charset="0"/>
                    </a:endParaRPr>
                  </a:p>
                </p:txBody>
              </p:sp>
            </p:grpSp>
          </p:grpSp>
        </p:grpSp>
        <p:sp>
          <p:nvSpPr>
            <p:cNvPr id="1438025" name="Oval 329"/>
            <p:cNvSpPr>
              <a:spLocks noChangeArrowheads="1"/>
            </p:cNvSpPr>
            <p:nvPr/>
          </p:nvSpPr>
          <p:spPr bwMode="auto">
            <a:xfrm>
              <a:off x="3107" y="857"/>
              <a:ext cx="49"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26" name="Oval 330"/>
            <p:cNvSpPr>
              <a:spLocks noChangeArrowheads="1"/>
            </p:cNvSpPr>
            <p:nvPr/>
          </p:nvSpPr>
          <p:spPr bwMode="auto">
            <a:xfrm>
              <a:off x="2974" y="938"/>
              <a:ext cx="50"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27" name="Oval 331"/>
            <p:cNvSpPr>
              <a:spLocks noChangeArrowheads="1"/>
            </p:cNvSpPr>
            <p:nvPr/>
          </p:nvSpPr>
          <p:spPr bwMode="auto">
            <a:xfrm>
              <a:off x="2519" y="1628"/>
              <a:ext cx="50" cy="45"/>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28" name="Rectangle 332"/>
            <p:cNvSpPr>
              <a:spLocks noChangeArrowheads="1"/>
            </p:cNvSpPr>
            <p:nvPr/>
          </p:nvSpPr>
          <p:spPr bwMode="auto">
            <a:xfrm>
              <a:off x="2458" y="3822"/>
              <a:ext cx="47" cy="45"/>
            </a:xfrm>
            <a:prstGeom prst="rect">
              <a:avLst/>
            </a:prstGeom>
            <a:solidFill>
              <a:srgbClr val="3366CC"/>
            </a:solidFill>
            <a:ln w="9525" algn="ctr">
              <a:solidFill>
                <a:schemeClr val="bg1"/>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8029" name="Rectangle 333"/>
            <p:cNvSpPr>
              <a:spLocks noChangeArrowheads="1"/>
            </p:cNvSpPr>
            <p:nvPr/>
          </p:nvSpPr>
          <p:spPr bwMode="auto">
            <a:xfrm>
              <a:off x="2587" y="3969"/>
              <a:ext cx="46" cy="44"/>
            </a:xfrm>
            <a:prstGeom prst="rect">
              <a:avLst/>
            </a:prstGeom>
            <a:solidFill>
              <a:srgbClr val="3366CC"/>
            </a:solidFill>
            <a:ln w="9525" algn="ctr">
              <a:solidFill>
                <a:schemeClr val="bg1"/>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8030" name="Oval 334"/>
            <p:cNvSpPr>
              <a:spLocks noChangeArrowheads="1"/>
            </p:cNvSpPr>
            <p:nvPr/>
          </p:nvSpPr>
          <p:spPr bwMode="auto">
            <a:xfrm>
              <a:off x="2962" y="719"/>
              <a:ext cx="50" cy="45"/>
            </a:xfrm>
            <a:prstGeom prst="ellipse">
              <a:avLst/>
            </a:prstGeom>
            <a:solidFill>
              <a:srgbClr val="3366CC"/>
            </a:solidFill>
            <a:ln w="9525" algn="ctr">
              <a:solidFill>
                <a:schemeClr val="bg1"/>
              </a:solidFill>
              <a:round/>
              <a:headEnd/>
              <a:tailEnd/>
            </a:ln>
            <a:effectLst/>
          </p:spPr>
          <p:txBody>
            <a:bodyPr wrap="none" anchor="ctr"/>
            <a:lstStyle/>
            <a:p>
              <a:pPr defTabSz="1222375" latinLnBrk="1">
                <a:lnSpc>
                  <a:spcPct val="100000"/>
                </a:lnSpc>
                <a:spcBef>
                  <a:spcPct val="0"/>
                </a:spcBef>
              </a:pPr>
              <a:endParaRPr lang="ko-KR" altLang="ko-KR" sz="500" b="0">
                <a:latin typeface="Arial" pitchFamily="34" charset="0"/>
                <a:ea typeface="굴림" pitchFamily="50" charset="-127"/>
                <a:cs typeface="Arial" pitchFamily="34" charset="0"/>
              </a:endParaRPr>
            </a:p>
          </p:txBody>
        </p:sp>
        <p:sp>
          <p:nvSpPr>
            <p:cNvPr id="1438031" name="Rectangle 335"/>
            <p:cNvSpPr>
              <a:spLocks noChangeArrowheads="1"/>
            </p:cNvSpPr>
            <p:nvPr/>
          </p:nvSpPr>
          <p:spPr bwMode="auto">
            <a:xfrm>
              <a:off x="2721" y="794"/>
              <a:ext cx="53" cy="48"/>
            </a:xfrm>
            <a:prstGeom prst="rect">
              <a:avLst/>
            </a:prstGeom>
            <a:solidFill>
              <a:srgbClr val="3366CC"/>
            </a:solidFill>
            <a:ln w="9525" algn="ctr">
              <a:solidFill>
                <a:schemeClr val="bg1"/>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8032" name="Oval 336"/>
            <p:cNvSpPr>
              <a:spLocks noChangeArrowheads="1"/>
            </p:cNvSpPr>
            <p:nvPr/>
          </p:nvSpPr>
          <p:spPr bwMode="auto">
            <a:xfrm>
              <a:off x="3053" y="775"/>
              <a:ext cx="49" cy="45"/>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33" name="Oval 337"/>
            <p:cNvSpPr>
              <a:spLocks noChangeArrowheads="1"/>
            </p:cNvSpPr>
            <p:nvPr/>
          </p:nvSpPr>
          <p:spPr bwMode="auto">
            <a:xfrm>
              <a:off x="2580" y="911"/>
              <a:ext cx="50"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34" name="Rectangle 338"/>
            <p:cNvSpPr>
              <a:spLocks noChangeArrowheads="1"/>
            </p:cNvSpPr>
            <p:nvPr/>
          </p:nvSpPr>
          <p:spPr bwMode="auto">
            <a:xfrm>
              <a:off x="2589" y="1010"/>
              <a:ext cx="52" cy="48"/>
            </a:xfrm>
            <a:prstGeom prst="rect">
              <a:avLst/>
            </a:prstGeom>
            <a:solidFill>
              <a:srgbClr val="3366CC"/>
            </a:solidFill>
            <a:ln w="9525" algn="ctr">
              <a:solidFill>
                <a:schemeClr val="bg1"/>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8035" name="Oval 339"/>
            <p:cNvSpPr>
              <a:spLocks noChangeArrowheads="1"/>
            </p:cNvSpPr>
            <p:nvPr/>
          </p:nvSpPr>
          <p:spPr bwMode="auto">
            <a:xfrm>
              <a:off x="2656" y="1092"/>
              <a:ext cx="50" cy="45"/>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36" name="Rectangle 340"/>
            <p:cNvSpPr>
              <a:spLocks noChangeArrowheads="1"/>
            </p:cNvSpPr>
            <p:nvPr/>
          </p:nvSpPr>
          <p:spPr bwMode="auto">
            <a:xfrm>
              <a:off x="2643" y="1200"/>
              <a:ext cx="52" cy="48"/>
            </a:xfrm>
            <a:prstGeom prst="rect">
              <a:avLst/>
            </a:prstGeom>
            <a:solidFill>
              <a:srgbClr val="3366CC"/>
            </a:solidFill>
            <a:ln w="9525" algn="ctr">
              <a:solidFill>
                <a:schemeClr val="bg1"/>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8037" name="Oval 341"/>
            <p:cNvSpPr>
              <a:spLocks noChangeArrowheads="1"/>
            </p:cNvSpPr>
            <p:nvPr/>
          </p:nvSpPr>
          <p:spPr bwMode="auto">
            <a:xfrm>
              <a:off x="2976" y="1178"/>
              <a:ext cx="50"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38" name="Oval 342"/>
            <p:cNvSpPr>
              <a:spLocks noChangeArrowheads="1"/>
            </p:cNvSpPr>
            <p:nvPr/>
          </p:nvSpPr>
          <p:spPr bwMode="auto">
            <a:xfrm>
              <a:off x="2774" y="973"/>
              <a:ext cx="50"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39" name="Oval 343"/>
            <p:cNvSpPr>
              <a:spLocks noChangeArrowheads="1"/>
            </p:cNvSpPr>
            <p:nvPr/>
          </p:nvSpPr>
          <p:spPr bwMode="auto">
            <a:xfrm>
              <a:off x="3107" y="998"/>
              <a:ext cx="49" cy="45"/>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40" name="Oval 344"/>
            <p:cNvSpPr>
              <a:spLocks noChangeArrowheads="1"/>
            </p:cNvSpPr>
            <p:nvPr/>
          </p:nvSpPr>
          <p:spPr bwMode="auto">
            <a:xfrm>
              <a:off x="3197" y="1177"/>
              <a:ext cx="50"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41" name="Oval 345"/>
            <p:cNvSpPr>
              <a:spLocks noChangeArrowheads="1"/>
            </p:cNvSpPr>
            <p:nvPr/>
          </p:nvSpPr>
          <p:spPr bwMode="auto">
            <a:xfrm>
              <a:off x="3233" y="1071"/>
              <a:ext cx="49" cy="45"/>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42" name="Oval 346"/>
            <p:cNvSpPr>
              <a:spLocks noChangeArrowheads="1"/>
            </p:cNvSpPr>
            <p:nvPr/>
          </p:nvSpPr>
          <p:spPr bwMode="auto">
            <a:xfrm>
              <a:off x="3334" y="940"/>
              <a:ext cx="49" cy="45"/>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43" name="Oval 347"/>
            <p:cNvSpPr>
              <a:spLocks noChangeArrowheads="1"/>
            </p:cNvSpPr>
            <p:nvPr/>
          </p:nvSpPr>
          <p:spPr bwMode="auto">
            <a:xfrm>
              <a:off x="3249" y="761"/>
              <a:ext cx="49" cy="45"/>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44" name="Oval 348"/>
            <p:cNvSpPr>
              <a:spLocks noChangeArrowheads="1"/>
            </p:cNvSpPr>
            <p:nvPr/>
          </p:nvSpPr>
          <p:spPr bwMode="auto">
            <a:xfrm>
              <a:off x="3330" y="853"/>
              <a:ext cx="49"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45" name="Oval 349"/>
            <p:cNvSpPr>
              <a:spLocks noChangeArrowheads="1"/>
            </p:cNvSpPr>
            <p:nvPr/>
          </p:nvSpPr>
          <p:spPr bwMode="auto">
            <a:xfrm>
              <a:off x="3412" y="818"/>
              <a:ext cx="49"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46" name="Oval 350"/>
            <p:cNvSpPr>
              <a:spLocks noChangeArrowheads="1"/>
            </p:cNvSpPr>
            <p:nvPr/>
          </p:nvSpPr>
          <p:spPr bwMode="auto">
            <a:xfrm>
              <a:off x="3477" y="1096"/>
              <a:ext cx="49"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47" name="Oval 351"/>
            <p:cNvSpPr>
              <a:spLocks noChangeArrowheads="1"/>
            </p:cNvSpPr>
            <p:nvPr/>
          </p:nvSpPr>
          <p:spPr bwMode="auto">
            <a:xfrm>
              <a:off x="3048" y="1351"/>
              <a:ext cx="50"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48" name="Oval 352"/>
            <p:cNvSpPr>
              <a:spLocks noChangeArrowheads="1"/>
            </p:cNvSpPr>
            <p:nvPr/>
          </p:nvSpPr>
          <p:spPr bwMode="auto">
            <a:xfrm>
              <a:off x="3253" y="1350"/>
              <a:ext cx="50"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49" name="Rectangle 353"/>
            <p:cNvSpPr>
              <a:spLocks noChangeArrowheads="1"/>
            </p:cNvSpPr>
            <p:nvPr/>
          </p:nvSpPr>
          <p:spPr bwMode="auto">
            <a:xfrm>
              <a:off x="2785" y="1379"/>
              <a:ext cx="52" cy="47"/>
            </a:xfrm>
            <a:prstGeom prst="rect">
              <a:avLst/>
            </a:prstGeom>
            <a:solidFill>
              <a:srgbClr val="3366CC"/>
            </a:solidFill>
            <a:ln w="9525" algn="ctr">
              <a:solidFill>
                <a:schemeClr val="bg1"/>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8050" name="Oval 354"/>
            <p:cNvSpPr>
              <a:spLocks noChangeArrowheads="1"/>
            </p:cNvSpPr>
            <p:nvPr/>
          </p:nvSpPr>
          <p:spPr bwMode="auto">
            <a:xfrm>
              <a:off x="2859" y="1304"/>
              <a:ext cx="49"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51" name="Oval 355"/>
            <p:cNvSpPr>
              <a:spLocks noChangeArrowheads="1"/>
            </p:cNvSpPr>
            <p:nvPr/>
          </p:nvSpPr>
          <p:spPr bwMode="auto">
            <a:xfrm>
              <a:off x="2866" y="1570"/>
              <a:ext cx="50" cy="45"/>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52" name="Rectangle 356"/>
            <p:cNvSpPr>
              <a:spLocks noChangeArrowheads="1"/>
            </p:cNvSpPr>
            <p:nvPr/>
          </p:nvSpPr>
          <p:spPr bwMode="auto">
            <a:xfrm>
              <a:off x="2370" y="1453"/>
              <a:ext cx="52" cy="48"/>
            </a:xfrm>
            <a:prstGeom prst="rect">
              <a:avLst/>
            </a:prstGeom>
            <a:solidFill>
              <a:srgbClr val="3366CC"/>
            </a:solidFill>
            <a:ln w="9525" algn="ctr">
              <a:solidFill>
                <a:schemeClr val="bg1"/>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8053" name="Rectangle 357"/>
            <p:cNvSpPr>
              <a:spLocks noChangeArrowheads="1"/>
            </p:cNvSpPr>
            <p:nvPr/>
          </p:nvSpPr>
          <p:spPr bwMode="auto">
            <a:xfrm>
              <a:off x="2327" y="1613"/>
              <a:ext cx="52" cy="48"/>
            </a:xfrm>
            <a:prstGeom prst="rect">
              <a:avLst/>
            </a:prstGeom>
            <a:solidFill>
              <a:srgbClr val="3366CC"/>
            </a:solidFill>
            <a:ln w="9525" algn="ctr">
              <a:solidFill>
                <a:schemeClr val="bg1"/>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8054" name="Oval 358"/>
            <p:cNvSpPr>
              <a:spLocks noChangeArrowheads="1"/>
            </p:cNvSpPr>
            <p:nvPr/>
          </p:nvSpPr>
          <p:spPr bwMode="auto">
            <a:xfrm>
              <a:off x="2909" y="1828"/>
              <a:ext cx="49" cy="45"/>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55" name="Rectangle 359"/>
            <p:cNvSpPr>
              <a:spLocks noChangeArrowheads="1"/>
            </p:cNvSpPr>
            <p:nvPr/>
          </p:nvSpPr>
          <p:spPr bwMode="auto">
            <a:xfrm>
              <a:off x="2581" y="2019"/>
              <a:ext cx="52" cy="47"/>
            </a:xfrm>
            <a:prstGeom prst="rect">
              <a:avLst/>
            </a:prstGeom>
            <a:solidFill>
              <a:srgbClr val="3366CC"/>
            </a:solidFill>
            <a:ln w="9525" algn="ctr">
              <a:solidFill>
                <a:schemeClr val="bg1"/>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8056" name="Oval 360"/>
            <p:cNvSpPr>
              <a:spLocks noChangeArrowheads="1"/>
            </p:cNvSpPr>
            <p:nvPr/>
          </p:nvSpPr>
          <p:spPr bwMode="auto">
            <a:xfrm>
              <a:off x="2803" y="2005"/>
              <a:ext cx="50" cy="45"/>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57" name="Oval 361"/>
            <p:cNvSpPr>
              <a:spLocks noChangeArrowheads="1"/>
            </p:cNvSpPr>
            <p:nvPr/>
          </p:nvSpPr>
          <p:spPr bwMode="auto">
            <a:xfrm>
              <a:off x="2873" y="2402"/>
              <a:ext cx="50" cy="45"/>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58" name="Rectangle 362"/>
            <p:cNvSpPr>
              <a:spLocks noChangeArrowheads="1"/>
            </p:cNvSpPr>
            <p:nvPr/>
          </p:nvSpPr>
          <p:spPr bwMode="auto">
            <a:xfrm>
              <a:off x="2499" y="2672"/>
              <a:ext cx="52" cy="47"/>
            </a:xfrm>
            <a:prstGeom prst="rect">
              <a:avLst/>
            </a:prstGeom>
            <a:solidFill>
              <a:srgbClr val="3366CC"/>
            </a:solidFill>
            <a:ln w="9525" algn="ctr">
              <a:solidFill>
                <a:schemeClr val="bg1"/>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8059" name="Oval 363"/>
            <p:cNvSpPr>
              <a:spLocks noChangeArrowheads="1"/>
            </p:cNvSpPr>
            <p:nvPr/>
          </p:nvSpPr>
          <p:spPr bwMode="auto">
            <a:xfrm>
              <a:off x="2949" y="2867"/>
              <a:ext cx="49"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60" name="Oval 364"/>
            <p:cNvSpPr>
              <a:spLocks noChangeArrowheads="1"/>
            </p:cNvSpPr>
            <p:nvPr/>
          </p:nvSpPr>
          <p:spPr bwMode="auto">
            <a:xfrm>
              <a:off x="2736" y="3173"/>
              <a:ext cx="49" cy="45"/>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61" name="Oval 365"/>
            <p:cNvSpPr>
              <a:spLocks noChangeArrowheads="1"/>
            </p:cNvSpPr>
            <p:nvPr/>
          </p:nvSpPr>
          <p:spPr bwMode="auto">
            <a:xfrm>
              <a:off x="2941" y="3299"/>
              <a:ext cx="50"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62" name="Oval 366"/>
            <p:cNvSpPr>
              <a:spLocks noChangeArrowheads="1"/>
            </p:cNvSpPr>
            <p:nvPr/>
          </p:nvSpPr>
          <p:spPr bwMode="auto">
            <a:xfrm>
              <a:off x="2587" y="3382"/>
              <a:ext cx="50" cy="45"/>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63" name="Rectangle 367"/>
            <p:cNvSpPr>
              <a:spLocks noChangeArrowheads="1"/>
            </p:cNvSpPr>
            <p:nvPr/>
          </p:nvSpPr>
          <p:spPr bwMode="auto">
            <a:xfrm>
              <a:off x="3670" y="3215"/>
              <a:ext cx="52" cy="48"/>
            </a:xfrm>
            <a:prstGeom prst="rect">
              <a:avLst/>
            </a:prstGeom>
            <a:solidFill>
              <a:srgbClr val="3366CC"/>
            </a:solidFill>
            <a:ln w="9525" algn="ctr">
              <a:solidFill>
                <a:schemeClr val="bg1"/>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8064" name="Oval 368"/>
            <p:cNvSpPr>
              <a:spLocks noChangeArrowheads="1"/>
            </p:cNvSpPr>
            <p:nvPr/>
          </p:nvSpPr>
          <p:spPr bwMode="auto">
            <a:xfrm>
              <a:off x="3700" y="3070"/>
              <a:ext cx="50"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65" name="Oval 369"/>
            <p:cNvSpPr>
              <a:spLocks noChangeArrowheads="1"/>
            </p:cNvSpPr>
            <p:nvPr/>
          </p:nvSpPr>
          <p:spPr bwMode="auto">
            <a:xfrm>
              <a:off x="3599" y="3040"/>
              <a:ext cx="50" cy="45"/>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66" name="Rectangle 370"/>
            <p:cNvSpPr>
              <a:spLocks noChangeArrowheads="1"/>
            </p:cNvSpPr>
            <p:nvPr/>
          </p:nvSpPr>
          <p:spPr bwMode="auto">
            <a:xfrm>
              <a:off x="3877" y="2958"/>
              <a:ext cx="52" cy="48"/>
            </a:xfrm>
            <a:prstGeom prst="rect">
              <a:avLst/>
            </a:prstGeom>
            <a:solidFill>
              <a:srgbClr val="3366CC"/>
            </a:solidFill>
            <a:ln w="9525" algn="ctr">
              <a:solidFill>
                <a:schemeClr val="bg1"/>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8067" name="Oval 371"/>
            <p:cNvSpPr>
              <a:spLocks noChangeArrowheads="1"/>
            </p:cNvSpPr>
            <p:nvPr/>
          </p:nvSpPr>
          <p:spPr bwMode="auto">
            <a:xfrm>
              <a:off x="3459" y="2474"/>
              <a:ext cx="50" cy="45"/>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68" name="Oval 372"/>
            <p:cNvSpPr>
              <a:spLocks noChangeArrowheads="1"/>
            </p:cNvSpPr>
            <p:nvPr/>
          </p:nvSpPr>
          <p:spPr bwMode="auto">
            <a:xfrm>
              <a:off x="3892" y="2675"/>
              <a:ext cx="50"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69" name="Rectangle 373"/>
            <p:cNvSpPr>
              <a:spLocks noChangeArrowheads="1"/>
            </p:cNvSpPr>
            <p:nvPr/>
          </p:nvSpPr>
          <p:spPr bwMode="auto">
            <a:xfrm>
              <a:off x="3840" y="2494"/>
              <a:ext cx="53" cy="48"/>
            </a:xfrm>
            <a:prstGeom prst="rect">
              <a:avLst/>
            </a:prstGeom>
            <a:solidFill>
              <a:srgbClr val="3366CC"/>
            </a:solidFill>
            <a:ln w="9525" algn="ctr">
              <a:solidFill>
                <a:schemeClr val="bg1"/>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8070" name="Rectangle 374"/>
            <p:cNvSpPr>
              <a:spLocks noChangeArrowheads="1"/>
            </p:cNvSpPr>
            <p:nvPr/>
          </p:nvSpPr>
          <p:spPr bwMode="auto">
            <a:xfrm>
              <a:off x="3606" y="2318"/>
              <a:ext cx="53" cy="48"/>
            </a:xfrm>
            <a:prstGeom prst="rect">
              <a:avLst/>
            </a:prstGeom>
            <a:solidFill>
              <a:srgbClr val="3366CC"/>
            </a:solidFill>
            <a:ln w="9525" algn="ctr">
              <a:solidFill>
                <a:schemeClr val="bg1"/>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8071" name="Oval 375"/>
            <p:cNvSpPr>
              <a:spLocks noChangeArrowheads="1"/>
            </p:cNvSpPr>
            <p:nvPr/>
          </p:nvSpPr>
          <p:spPr bwMode="auto">
            <a:xfrm>
              <a:off x="3524" y="2081"/>
              <a:ext cx="50"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72" name="Oval 376"/>
            <p:cNvSpPr>
              <a:spLocks noChangeArrowheads="1"/>
            </p:cNvSpPr>
            <p:nvPr/>
          </p:nvSpPr>
          <p:spPr bwMode="auto">
            <a:xfrm>
              <a:off x="3261" y="2041"/>
              <a:ext cx="49" cy="45"/>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73" name="Oval 377"/>
            <p:cNvSpPr>
              <a:spLocks noChangeArrowheads="1"/>
            </p:cNvSpPr>
            <p:nvPr/>
          </p:nvSpPr>
          <p:spPr bwMode="auto">
            <a:xfrm>
              <a:off x="3421" y="1765"/>
              <a:ext cx="50" cy="45"/>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74" name="Oval 378"/>
            <p:cNvSpPr>
              <a:spLocks noChangeArrowheads="1"/>
            </p:cNvSpPr>
            <p:nvPr/>
          </p:nvSpPr>
          <p:spPr bwMode="auto">
            <a:xfrm>
              <a:off x="3311" y="1613"/>
              <a:ext cx="50"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75" name="Oval 379"/>
            <p:cNvSpPr>
              <a:spLocks noChangeArrowheads="1"/>
            </p:cNvSpPr>
            <p:nvPr/>
          </p:nvSpPr>
          <p:spPr bwMode="auto">
            <a:xfrm>
              <a:off x="4790" y="2877"/>
              <a:ext cx="50" cy="45"/>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76" name="Rectangle 380"/>
            <p:cNvSpPr>
              <a:spLocks noChangeArrowheads="1"/>
            </p:cNvSpPr>
            <p:nvPr/>
          </p:nvSpPr>
          <p:spPr bwMode="auto">
            <a:xfrm>
              <a:off x="4476" y="2885"/>
              <a:ext cx="52" cy="48"/>
            </a:xfrm>
            <a:prstGeom prst="rect">
              <a:avLst/>
            </a:prstGeom>
            <a:solidFill>
              <a:srgbClr val="3366CC"/>
            </a:solidFill>
            <a:ln w="9525" algn="ctr">
              <a:solidFill>
                <a:schemeClr val="bg1"/>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8077" name="Oval 381"/>
            <p:cNvSpPr>
              <a:spLocks noChangeArrowheads="1"/>
            </p:cNvSpPr>
            <p:nvPr/>
          </p:nvSpPr>
          <p:spPr bwMode="auto">
            <a:xfrm>
              <a:off x="4295" y="2763"/>
              <a:ext cx="50"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78" name="Rectangle 382"/>
            <p:cNvSpPr>
              <a:spLocks noChangeArrowheads="1"/>
            </p:cNvSpPr>
            <p:nvPr/>
          </p:nvSpPr>
          <p:spPr bwMode="auto">
            <a:xfrm>
              <a:off x="5166" y="2631"/>
              <a:ext cx="52" cy="48"/>
            </a:xfrm>
            <a:prstGeom prst="rect">
              <a:avLst/>
            </a:prstGeom>
            <a:solidFill>
              <a:srgbClr val="3366CC"/>
            </a:solidFill>
            <a:ln w="9525" algn="ctr">
              <a:solidFill>
                <a:schemeClr val="bg1"/>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8079" name="Oval 383"/>
            <p:cNvSpPr>
              <a:spLocks noChangeArrowheads="1"/>
            </p:cNvSpPr>
            <p:nvPr/>
          </p:nvSpPr>
          <p:spPr bwMode="auto">
            <a:xfrm>
              <a:off x="5231" y="2623"/>
              <a:ext cx="50" cy="45"/>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80" name="Oval 384"/>
            <p:cNvSpPr>
              <a:spLocks noChangeArrowheads="1"/>
            </p:cNvSpPr>
            <p:nvPr/>
          </p:nvSpPr>
          <p:spPr bwMode="auto">
            <a:xfrm>
              <a:off x="5343" y="2523"/>
              <a:ext cx="50"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81" name="Rectangle 385"/>
            <p:cNvSpPr>
              <a:spLocks noChangeArrowheads="1"/>
            </p:cNvSpPr>
            <p:nvPr/>
          </p:nvSpPr>
          <p:spPr bwMode="auto">
            <a:xfrm>
              <a:off x="5357" y="2440"/>
              <a:ext cx="52" cy="48"/>
            </a:xfrm>
            <a:prstGeom prst="rect">
              <a:avLst/>
            </a:prstGeom>
            <a:solidFill>
              <a:srgbClr val="3366CC"/>
            </a:solidFill>
            <a:ln w="9525" algn="ctr">
              <a:solidFill>
                <a:schemeClr val="bg1"/>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8082" name="Oval 386"/>
            <p:cNvSpPr>
              <a:spLocks noChangeArrowheads="1"/>
            </p:cNvSpPr>
            <p:nvPr/>
          </p:nvSpPr>
          <p:spPr bwMode="auto">
            <a:xfrm>
              <a:off x="5375" y="2366"/>
              <a:ext cx="49" cy="45"/>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83" name="Rectangle 387"/>
            <p:cNvSpPr>
              <a:spLocks noChangeArrowheads="1"/>
            </p:cNvSpPr>
            <p:nvPr/>
          </p:nvSpPr>
          <p:spPr bwMode="auto">
            <a:xfrm>
              <a:off x="5345" y="2291"/>
              <a:ext cx="52" cy="48"/>
            </a:xfrm>
            <a:prstGeom prst="rect">
              <a:avLst/>
            </a:prstGeom>
            <a:solidFill>
              <a:srgbClr val="3366CC"/>
            </a:solidFill>
            <a:ln w="9525" algn="ctr">
              <a:solidFill>
                <a:schemeClr val="bg1"/>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8084" name="Rectangle 388"/>
            <p:cNvSpPr>
              <a:spLocks noChangeArrowheads="1"/>
            </p:cNvSpPr>
            <p:nvPr/>
          </p:nvSpPr>
          <p:spPr bwMode="auto">
            <a:xfrm>
              <a:off x="5384" y="2227"/>
              <a:ext cx="52" cy="48"/>
            </a:xfrm>
            <a:prstGeom prst="rect">
              <a:avLst/>
            </a:prstGeom>
            <a:solidFill>
              <a:srgbClr val="3366CC"/>
            </a:solidFill>
            <a:ln w="9525" algn="ctr">
              <a:solidFill>
                <a:schemeClr val="bg1"/>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8085" name="Oval 389"/>
            <p:cNvSpPr>
              <a:spLocks noChangeArrowheads="1"/>
            </p:cNvSpPr>
            <p:nvPr/>
          </p:nvSpPr>
          <p:spPr bwMode="auto">
            <a:xfrm>
              <a:off x="5276" y="2175"/>
              <a:ext cx="50"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86" name="Oval 390"/>
            <p:cNvSpPr>
              <a:spLocks noChangeArrowheads="1"/>
            </p:cNvSpPr>
            <p:nvPr/>
          </p:nvSpPr>
          <p:spPr bwMode="auto">
            <a:xfrm>
              <a:off x="4819" y="2122"/>
              <a:ext cx="49"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87" name="Oval 391"/>
            <p:cNvSpPr>
              <a:spLocks noChangeArrowheads="1"/>
            </p:cNvSpPr>
            <p:nvPr/>
          </p:nvSpPr>
          <p:spPr bwMode="auto">
            <a:xfrm>
              <a:off x="4250" y="1846"/>
              <a:ext cx="49" cy="45"/>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88" name="Oval 392"/>
            <p:cNvSpPr>
              <a:spLocks noChangeArrowheads="1"/>
            </p:cNvSpPr>
            <p:nvPr/>
          </p:nvSpPr>
          <p:spPr bwMode="auto">
            <a:xfrm>
              <a:off x="4697" y="2188"/>
              <a:ext cx="49"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89" name="Oval 393"/>
            <p:cNvSpPr>
              <a:spLocks noChangeArrowheads="1"/>
            </p:cNvSpPr>
            <p:nvPr/>
          </p:nvSpPr>
          <p:spPr bwMode="auto">
            <a:xfrm>
              <a:off x="5096" y="2224"/>
              <a:ext cx="50" cy="45"/>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90" name="Oval 394"/>
            <p:cNvSpPr>
              <a:spLocks noChangeArrowheads="1"/>
            </p:cNvSpPr>
            <p:nvPr/>
          </p:nvSpPr>
          <p:spPr bwMode="auto">
            <a:xfrm>
              <a:off x="5145" y="2293"/>
              <a:ext cx="49"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91" name="Oval 395"/>
            <p:cNvSpPr>
              <a:spLocks noChangeArrowheads="1"/>
            </p:cNvSpPr>
            <p:nvPr/>
          </p:nvSpPr>
          <p:spPr bwMode="auto">
            <a:xfrm>
              <a:off x="4576" y="1653"/>
              <a:ext cx="50" cy="45"/>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92" name="Oval 396"/>
            <p:cNvSpPr>
              <a:spLocks noChangeArrowheads="1"/>
            </p:cNvSpPr>
            <p:nvPr/>
          </p:nvSpPr>
          <p:spPr bwMode="auto">
            <a:xfrm>
              <a:off x="4868" y="1955"/>
              <a:ext cx="50" cy="45"/>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93" name="Rectangle 397"/>
            <p:cNvSpPr>
              <a:spLocks noChangeArrowheads="1"/>
            </p:cNvSpPr>
            <p:nvPr/>
          </p:nvSpPr>
          <p:spPr bwMode="auto">
            <a:xfrm>
              <a:off x="4849" y="1763"/>
              <a:ext cx="52" cy="48"/>
            </a:xfrm>
            <a:prstGeom prst="rect">
              <a:avLst/>
            </a:prstGeom>
            <a:solidFill>
              <a:srgbClr val="3366CC"/>
            </a:solidFill>
            <a:ln w="9525" algn="ctr">
              <a:solidFill>
                <a:schemeClr val="bg1"/>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8094" name="Rectangle 398"/>
            <p:cNvSpPr>
              <a:spLocks noChangeArrowheads="1"/>
            </p:cNvSpPr>
            <p:nvPr/>
          </p:nvSpPr>
          <p:spPr bwMode="auto">
            <a:xfrm>
              <a:off x="5153" y="1408"/>
              <a:ext cx="52" cy="47"/>
            </a:xfrm>
            <a:prstGeom prst="rect">
              <a:avLst/>
            </a:prstGeom>
            <a:solidFill>
              <a:srgbClr val="3366CC"/>
            </a:solidFill>
            <a:ln w="9525" algn="ctr">
              <a:solidFill>
                <a:schemeClr val="bg1"/>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8095" name="Oval 399"/>
            <p:cNvSpPr>
              <a:spLocks noChangeArrowheads="1"/>
            </p:cNvSpPr>
            <p:nvPr/>
          </p:nvSpPr>
          <p:spPr bwMode="auto">
            <a:xfrm>
              <a:off x="4750" y="976"/>
              <a:ext cx="50"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96" name="Rectangle 400"/>
            <p:cNvSpPr>
              <a:spLocks noChangeArrowheads="1"/>
            </p:cNvSpPr>
            <p:nvPr/>
          </p:nvSpPr>
          <p:spPr bwMode="auto">
            <a:xfrm>
              <a:off x="4396" y="642"/>
              <a:ext cx="52" cy="48"/>
            </a:xfrm>
            <a:prstGeom prst="rect">
              <a:avLst/>
            </a:prstGeom>
            <a:solidFill>
              <a:srgbClr val="3366CC"/>
            </a:solidFill>
            <a:ln w="9525" algn="ctr">
              <a:solidFill>
                <a:schemeClr val="bg1"/>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8097" name="Oval 401"/>
            <p:cNvSpPr>
              <a:spLocks noChangeArrowheads="1"/>
            </p:cNvSpPr>
            <p:nvPr/>
          </p:nvSpPr>
          <p:spPr bwMode="auto">
            <a:xfrm>
              <a:off x="4078" y="1497"/>
              <a:ext cx="50"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98" name="Oval 402"/>
            <p:cNvSpPr>
              <a:spLocks noChangeArrowheads="1"/>
            </p:cNvSpPr>
            <p:nvPr/>
          </p:nvSpPr>
          <p:spPr bwMode="auto">
            <a:xfrm>
              <a:off x="3341" y="1262"/>
              <a:ext cx="49"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099" name="Oval 403"/>
            <p:cNvSpPr>
              <a:spLocks noChangeArrowheads="1"/>
            </p:cNvSpPr>
            <p:nvPr/>
          </p:nvSpPr>
          <p:spPr bwMode="auto">
            <a:xfrm>
              <a:off x="2785" y="2227"/>
              <a:ext cx="50"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100" name="Oval 404"/>
            <p:cNvSpPr>
              <a:spLocks noChangeArrowheads="1"/>
            </p:cNvSpPr>
            <p:nvPr/>
          </p:nvSpPr>
          <p:spPr bwMode="auto">
            <a:xfrm>
              <a:off x="5184" y="2489"/>
              <a:ext cx="49" cy="45"/>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101" name="Oval 405"/>
            <p:cNvSpPr>
              <a:spLocks noChangeArrowheads="1"/>
            </p:cNvSpPr>
            <p:nvPr/>
          </p:nvSpPr>
          <p:spPr bwMode="auto">
            <a:xfrm>
              <a:off x="4682" y="2095"/>
              <a:ext cx="49"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102" name="Oval 406"/>
            <p:cNvSpPr>
              <a:spLocks noChangeArrowheads="1"/>
            </p:cNvSpPr>
            <p:nvPr/>
          </p:nvSpPr>
          <p:spPr bwMode="auto">
            <a:xfrm>
              <a:off x="3276" y="1026"/>
              <a:ext cx="49" cy="45"/>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103" name="Oval 407"/>
            <p:cNvSpPr>
              <a:spLocks noChangeArrowheads="1"/>
            </p:cNvSpPr>
            <p:nvPr/>
          </p:nvSpPr>
          <p:spPr bwMode="auto">
            <a:xfrm>
              <a:off x="3184" y="965"/>
              <a:ext cx="50" cy="45"/>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104" name="Oval 408"/>
            <p:cNvSpPr>
              <a:spLocks noChangeArrowheads="1"/>
            </p:cNvSpPr>
            <p:nvPr/>
          </p:nvSpPr>
          <p:spPr bwMode="auto">
            <a:xfrm>
              <a:off x="4861" y="2735"/>
              <a:ext cx="50"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105" name="Oval 409"/>
            <p:cNvSpPr>
              <a:spLocks noChangeArrowheads="1"/>
            </p:cNvSpPr>
            <p:nvPr/>
          </p:nvSpPr>
          <p:spPr bwMode="auto">
            <a:xfrm>
              <a:off x="3750" y="3139"/>
              <a:ext cx="50"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106" name="Rectangle 410"/>
            <p:cNvSpPr>
              <a:spLocks noChangeArrowheads="1"/>
            </p:cNvSpPr>
            <p:nvPr/>
          </p:nvSpPr>
          <p:spPr bwMode="auto">
            <a:xfrm>
              <a:off x="2872" y="3716"/>
              <a:ext cx="47" cy="45"/>
            </a:xfrm>
            <a:prstGeom prst="rect">
              <a:avLst/>
            </a:prstGeom>
            <a:solidFill>
              <a:srgbClr val="3366CC"/>
            </a:solidFill>
            <a:ln w="9525" algn="ctr">
              <a:solidFill>
                <a:schemeClr val="bg1"/>
              </a:solidFill>
              <a:miter lim="800000"/>
              <a:headEnd/>
              <a:tailEnd/>
            </a:ln>
            <a:effectLst/>
          </p:spPr>
          <p:txBody>
            <a:bodyPr wrap="none" anchor="ctr"/>
            <a:lstStyle/>
            <a:p>
              <a:endParaRPr lang="ko-KR" altLang="en-US">
                <a:latin typeface="Arial" pitchFamily="34" charset="0"/>
                <a:cs typeface="Arial" pitchFamily="34" charset="0"/>
              </a:endParaRPr>
            </a:p>
          </p:txBody>
        </p:sp>
        <p:sp>
          <p:nvSpPr>
            <p:cNvPr id="1438107" name="Oval 411"/>
            <p:cNvSpPr>
              <a:spLocks noChangeArrowheads="1"/>
            </p:cNvSpPr>
            <p:nvPr/>
          </p:nvSpPr>
          <p:spPr bwMode="auto">
            <a:xfrm>
              <a:off x="4111" y="2443"/>
              <a:ext cx="50" cy="45"/>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108" name="Oval 412"/>
            <p:cNvSpPr>
              <a:spLocks noChangeArrowheads="1"/>
            </p:cNvSpPr>
            <p:nvPr/>
          </p:nvSpPr>
          <p:spPr bwMode="auto">
            <a:xfrm>
              <a:off x="4574" y="2242"/>
              <a:ext cx="50" cy="44"/>
            </a:xfrm>
            <a:prstGeom prst="ellipse">
              <a:avLst/>
            </a:prstGeom>
            <a:solidFill>
              <a:srgbClr val="3366CC"/>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grpSp>
          <p:nvGrpSpPr>
            <p:cNvPr id="21" name="Group 413"/>
            <p:cNvGrpSpPr>
              <a:grpSpLocks/>
            </p:cNvGrpSpPr>
            <p:nvPr/>
          </p:nvGrpSpPr>
          <p:grpSpPr bwMode="auto">
            <a:xfrm>
              <a:off x="2390" y="694"/>
              <a:ext cx="2118" cy="987"/>
              <a:chOff x="2336" y="622"/>
              <a:chExt cx="2118" cy="987"/>
            </a:xfrm>
          </p:grpSpPr>
          <p:sp>
            <p:nvSpPr>
              <p:cNvPr id="1438110" name="Freeform 414"/>
              <p:cNvSpPr>
                <a:spLocks/>
              </p:cNvSpPr>
              <p:nvPr/>
            </p:nvSpPr>
            <p:spPr bwMode="auto">
              <a:xfrm>
                <a:off x="2382" y="1389"/>
                <a:ext cx="1223" cy="189"/>
              </a:xfrm>
              <a:custGeom>
                <a:avLst/>
                <a:gdLst/>
                <a:ahLst/>
                <a:cxnLst>
                  <a:cxn ang="0">
                    <a:pos x="0" y="21"/>
                  </a:cxn>
                  <a:cxn ang="0">
                    <a:pos x="274" y="189"/>
                  </a:cxn>
                  <a:cxn ang="0">
                    <a:pos x="762" y="145"/>
                  </a:cxn>
                  <a:cxn ang="0">
                    <a:pos x="1223" y="0"/>
                  </a:cxn>
                </a:cxnLst>
                <a:rect l="0" t="0" r="r" b="b"/>
                <a:pathLst>
                  <a:path w="1223" h="189">
                    <a:moveTo>
                      <a:pt x="0" y="21"/>
                    </a:moveTo>
                    <a:lnTo>
                      <a:pt x="274" y="189"/>
                    </a:lnTo>
                    <a:lnTo>
                      <a:pt x="762" y="145"/>
                    </a:lnTo>
                    <a:lnTo>
                      <a:pt x="1223" y="0"/>
                    </a:lnTo>
                  </a:path>
                </a:pathLst>
              </a:custGeom>
              <a:noFill/>
              <a:ln w="38100">
                <a:solidFill>
                  <a:srgbClr val="FF9900"/>
                </a:solidFill>
                <a:round/>
                <a:headEnd/>
                <a:tailEnd/>
              </a:ln>
              <a:effectLst/>
            </p:spPr>
            <p:txBody>
              <a:bodyPr/>
              <a:lstStyle/>
              <a:p>
                <a:endParaRPr lang="ko-KR" altLang="en-US">
                  <a:latin typeface="Arial" pitchFamily="34" charset="0"/>
                  <a:cs typeface="Arial" pitchFamily="34" charset="0"/>
                </a:endParaRPr>
              </a:p>
            </p:txBody>
          </p:sp>
          <p:sp>
            <p:nvSpPr>
              <p:cNvPr id="1438111" name="Freeform 415"/>
              <p:cNvSpPr>
                <a:spLocks/>
              </p:cNvSpPr>
              <p:nvPr/>
            </p:nvSpPr>
            <p:spPr bwMode="auto">
              <a:xfrm>
                <a:off x="3485" y="675"/>
                <a:ext cx="926" cy="506"/>
              </a:xfrm>
              <a:custGeom>
                <a:avLst/>
                <a:gdLst/>
                <a:ahLst/>
                <a:cxnLst>
                  <a:cxn ang="0">
                    <a:pos x="0" y="0"/>
                  </a:cxn>
                  <a:cxn ang="0">
                    <a:pos x="601" y="211"/>
                  </a:cxn>
                  <a:cxn ang="0">
                    <a:pos x="926" y="506"/>
                  </a:cxn>
                </a:cxnLst>
                <a:rect l="0" t="0" r="r" b="b"/>
                <a:pathLst>
                  <a:path w="926" h="506">
                    <a:moveTo>
                      <a:pt x="0" y="0"/>
                    </a:moveTo>
                    <a:lnTo>
                      <a:pt x="601" y="211"/>
                    </a:lnTo>
                    <a:lnTo>
                      <a:pt x="926" y="506"/>
                    </a:lnTo>
                  </a:path>
                </a:pathLst>
              </a:custGeom>
              <a:noFill/>
              <a:ln w="38100">
                <a:solidFill>
                  <a:srgbClr val="FF9900"/>
                </a:solidFill>
                <a:round/>
                <a:headEnd/>
                <a:tailEnd/>
              </a:ln>
              <a:effectLst/>
            </p:spPr>
            <p:txBody>
              <a:bodyPr/>
              <a:lstStyle/>
              <a:p>
                <a:endParaRPr lang="ko-KR" altLang="en-US">
                  <a:latin typeface="Arial" pitchFamily="34" charset="0"/>
                  <a:cs typeface="Arial" pitchFamily="34" charset="0"/>
                </a:endParaRPr>
              </a:p>
            </p:txBody>
          </p:sp>
          <p:sp>
            <p:nvSpPr>
              <p:cNvPr id="1438112" name="Freeform 416"/>
              <p:cNvSpPr>
                <a:spLocks/>
              </p:cNvSpPr>
              <p:nvPr/>
            </p:nvSpPr>
            <p:spPr bwMode="auto">
              <a:xfrm>
                <a:off x="3478" y="654"/>
                <a:ext cx="154" cy="738"/>
              </a:xfrm>
              <a:custGeom>
                <a:avLst/>
                <a:gdLst/>
                <a:ahLst/>
                <a:cxnLst>
                  <a:cxn ang="0">
                    <a:pos x="0" y="0"/>
                  </a:cxn>
                  <a:cxn ang="0">
                    <a:pos x="240" y="514"/>
                  </a:cxn>
                  <a:cxn ang="0">
                    <a:pos x="192" y="1146"/>
                  </a:cxn>
                </a:cxnLst>
                <a:rect l="0" t="0" r="r" b="b"/>
                <a:pathLst>
                  <a:path w="240" h="1146">
                    <a:moveTo>
                      <a:pt x="0" y="0"/>
                    </a:moveTo>
                    <a:lnTo>
                      <a:pt x="240" y="514"/>
                    </a:lnTo>
                    <a:lnTo>
                      <a:pt x="192" y="1146"/>
                    </a:lnTo>
                  </a:path>
                </a:pathLst>
              </a:custGeom>
              <a:noFill/>
              <a:ln w="38100" cap="rnd" cmpd="sng">
                <a:solidFill>
                  <a:srgbClr val="FF9900"/>
                </a:solidFill>
                <a:prstDash val="solid"/>
                <a:round/>
                <a:headEnd type="none" w="med" len="med"/>
                <a:tailEnd type="none" w="med" len="med"/>
              </a:ln>
              <a:effectLst/>
            </p:spPr>
            <p:txBody>
              <a:bodyPr/>
              <a:lstStyle/>
              <a:p>
                <a:endParaRPr lang="ko-KR" altLang="en-US">
                  <a:latin typeface="Arial" pitchFamily="34" charset="0"/>
                  <a:cs typeface="Arial" pitchFamily="34" charset="0"/>
                </a:endParaRPr>
              </a:p>
            </p:txBody>
          </p:sp>
          <p:grpSp>
            <p:nvGrpSpPr>
              <p:cNvPr id="22" name="Group 417"/>
              <p:cNvGrpSpPr>
                <a:grpSpLocks/>
              </p:cNvGrpSpPr>
              <p:nvPr/>
            </p:nvGrpSpPr>
            <p:grpSpPr bwMode="auto">
              <a:xfrm>
                <a:off x="3429" y="622"/>
                <a:ext cx="87" cy="80"/>
                <a:chOff x="3446" y="1805"/>
                <a:chExt cx="88" cy="88"/>
              </a:xfrm>
            </p:grpSpPr>
            <p:sp>
              <p:nvSpPr>
                <p:cNvPr id="1438114" name="Oval 418"/>
                <p:cNvSpPr>
                  <a:spLocks noChangeArrowheads="1"/>
                </p:cNvSpPr>
                <p:nvPr/>
              </p:nvSpPr>
              <p:spPr bwMode="auto">
                <a:xfrm>
                  <a:off x="3446" y="1805"/>
                  <a:ext cx="88" cy="88"/>
                </a:xfrm>
                <a:prstGeom prst="ellipse">
                  <a:avLst/>
                </a:prstGeom>
                <a:solidFill>
                  <a:srgbClr val="FF6600"/>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115" name="Oval 419"/>
                <p:cNvSpPr>
                  <a:spLocks noChangeArrowheads="1"/>
                </p:cNvSpPr>
                <p:nvPr/>
              </p:nvSpPr>
              <p:spPr bwMode="auto">
                <a:xfrm>
                  <a:off x="3466" y="1825"/>
                  <a:ext cx="48" cy="48"/>
                </a:xfrm>
                <a:prstGeom prst="ellipse">
                  <a:avLst/>
                </a:prstGeom>
                <a:solidFill>
                  <a:srgbClr val="FF6600"/>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grpSp>
          <p:grpSp>
            <p:nvGrpSpPr>
              <p:cNvPr id="23" name="Group 420"/>
              <p:cNvGrpSpPr>
                <a:grpSpLocks/>
              </p:cNvGrpSpPr>
              <p:nvPr/>
            </p:nvGrpSpPr>
            <p:grpSpPr bwMode="auto">
              <a:xfrm>
                <a:off x="4367" y="1148"/>
                <a:ext cx="87" cy="80"/>
                <a:chOff x="3446" y="1805"/>
                <a:chExt cx="88" cy="88"/>
              </a:xfrm>
            </p:grpSpPr>
            <p:sp>
              <p:nvSpPr>
                <p:cNvPr id="1438117" name="Oval 421"/>
                <p:cNvSpPr>
                  <a:spLocks noChangeArrowheads="1"/>
                </p:cNvSpPr>
                <p:nvPr/>
              </p:nvSpPr>
              <p:spPr bwMode="auto">
                <a:xfrm>
                  <a:off x="3446" y="1805"/>
                  <a:ext cx="88" cy="88"/>
                </a:xfrm>
                <a:prstGeom prst="ellipse">
                  <a:avLst/>
                </a:prstGeom>
                <a:solidFill>
                  <a:srgbClr val="FF6600"/>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118" name="Oval 422"/>
                <p:cNvSpPr>
                  <a:spLocks noChangeArrowheads="1"/>
                </p:cNvSpPr>
                <p:nvPr/>
              </p:nvSpPr>
              <p:spPr bwMode="auto">
                <a:xfrm>
                  <a:off x="3466" y="1825"/>
                  <a:ext cx="48" cy="48"/>
                </a:xfrm>
                <a:prstGeom prst="ellipse">
                  <a:avLst/>
                </a:prstGeom>
                <a:solidFill>
                  <a:srgbClr val="FF6600"/>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grpSp>
          <p:grpSp>
            <p:nvGrpSpPr>
              <p:cNvPr id="24" name="Group 423"/>
              <p:cNvGrpSpPr>
                <a:grpSpLocks/>
              </p:cNvGrpSpPr>
              <p:nvPr/>
            </p:nvGrpSpPr>
            <p:grpSpPr bwMode="auto">
              <a:xfrm>
                <a:off x="2608" y="1529"/>
                <a:ext cx="87" cy="80"/>
                <a:chOff x="3446" y="1805"/>
                <a:chExt cx="88" cy="88"/>
              </a:xfrm>
            </p:grpSpPr>
            <p:sp>
              <p:nvSpPr>
                <p:cNvPr id="1438120" name="Oval 424"/>
                <p:cNvSpPr>
                  <a:spLocks noChangeArrowheads="1"/>
                </p:cNvSpPr>
                <p:nvPr/>
              </p:nvSpPr>
              <p:spPr bwMode="auto">
                <a:xfrm>
                  <a:off x="3446" y="1805"/>
                  <a:ext cx="88" cy="88"/>
                </a:xfrm>
                <a:prstGeom prst="ellipse">
                  <a:avLst/>
                </a:prstGeom>
                <a:solidFill>
                  <a:srgbClr val="FF6600"/>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121" name="Oval 425"/>
                <p:cNvSpPr>
                  <a:spLocks noChangeArrowheads="1"/>
                </p:cNvSpPr>
                <p:nvPr/>
              </p:nvSpPr>
              <p:spPr bwMode="auto">
                <a:xfrm>
                  <a:off x="3466" y="1825"/>
                  <a:ext cx="48" cy="48"/>
                </a:xfrm>
                <a:prstGeom prst="ellipse">
                  <a:avLst/>
                </a:prstGeom>
                <a:solidFill>
                  <a:srgbClr val="FF6600"/>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grpSp>
          <p:grpSp>
            <p:nvGrpSpPr>
              <p:cNvPr id="25" name="Group 426"/>
              <p:cNvGrpSpPr>
                <a:grpSpLocks/>
              </p:cNvGrpSpPr>
              <p:nvPr/>
            </p:nvGrpSpPr>
            <p:grpSpPr bwMode="auto">
              <a:xfrm>
                <a:off x="3550" y="1340"/>
                <a:ext cx="87" cy="79"/>
                <a:chOff x="3446" y="1805"/>
                <a:chExt cx="88" cy="88"/>
              </a:xfrm>
            </p:grpSpPr>
            <p:sp>
              <p:nvSpPr>
                <p:cNvPr id="1438123" name="Oval 427"/>
                <p:cNvSpPr>
                  <a:spLocks noChangeArrowheads="1"/>
                </p:cNvSpPr>
                <p:nvPr/>
              </p:nvSpPr>
              <p:spPr bwMode="auto">
                <a:xfrm>
                  <a:off x="3446" y="1805"/>
                  <a:ext cx="88" cy="88"/>
                </a:xfrm>
                <a:prstGeom prst="ellipse">
                  <a:avLst/>
                </a:prstGeom>
                <a:solidFill>
                  <a:srgbClr val="FF6600"/>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124" name="Oval 428"/>
                <p:cNvSpPr>
                  <a:spLocks noChangeArrowheads="1"/>
                </p:cNvSpPr>
                <p:nvPr/>
              </p:nvSpPr>
              <p:spPr bwMode="auto">
                <a:xfrm>
                  <a:off x="3466" y="1825"/>
                  <a:ext cx="48" cy="48"/>
                </a:xfrm>
                <a:prstGeom prst="ellipse">
                  <a:avLst/>
                </a:prstGeom>
                <a:solidFill>
                  <a:srgbClr val="FF6600"/>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grpSp>
          <p:grpSp>
            <p:nvGrpSpPr>
              <p:cNvPr id="26" name="Group 429"/>
              <p:cNvGrpSpPr>
                <a:grpSpLocks/>
              </p:cNvGrpSpPr>
              <p:nvPr/>
            </p:nvGrpSpPr>
            <p:grpSpPr bwMode="auto">
              <a:xfrm>
                <a:off x="2336" y="1359"/>
                <a:ext cx="87" cy="80"/>
                <a:chOff x="3446" y="1805"/>
                <a:chExt cx="88" cy="88"/>
              </a:xfrm>
            </p:grpSpPr>
            <p:sp>
              <p:nvSpPr>
                <p:cNvPr id="1438126" name="Oval 430"/>
                <p:cNvSpPr>
                  <a:spLocks noChangeArrowheads="1"/>
                </p:cNvSpPr>
                <p:nvPr/>
              </p:nvSpPr>
              <p:spPr bwMode="auto">
                <a:xfrm>
                  <a:off x="3446" y="1805"/>
                  <a:ext cx="88" cy="88"/>
                </a:xfrm>
                <a:prstGeom prst="ellipse">
                  <a:avLst/>
                </a:prstGeom>
                <a:solidFill>
                  <a:srgbClr val="FF6600"/>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127" name="Oval 431"/>
                <p:cNvSpPr>
                  <a:spLocks noChangeArrowheads="1"/>
                </p:cNvSpPr>
                <p:nvPr/>
              </p:nvSpPr>
              <p:spPr bwMode="auto">
                <a:xfrm>
                  <a:off x="3466" y="1825"/>
                  <a:ext cx="48" cy="48"/>
                </a:xfrm>
                <a:prstGeom prst="ellipse">
                  <a:avLst/>
                </a:prstGeom>
                <a:solidFill>
                  <a:srgbClr val="FF6600"/>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grpSp>
        </p:grpSp>
      </p:grpSp>
      <p:grpSp>
        <p:nvGrpSpPr>
          <p:cNvPr id="27" name="Group 432"/>
          <p:cNvGrpSpPr>
            <a:grpSpLocks/>
          </p:cNvGrpSpPr>
          <p:nvPr/>
        </p:nvGrpSpPr>
        <p:grpSpPr bwMode="auto">
          <a:xfrm>
            <a:off x="3545489" y="1016000"/>
            <a:ext cx="5959475" cy="5397500"/>
            <a:chOff x="2161" y="640"/>
            <a:chExt cx="3465" cy="3400"/>
          </a:xfrm>
        </p:grpSpPr>
        <p:sp>
          <p:nvSpPr>
            <p:cNvPr id="1438129" name="Text Box 433"/>
            <p:cNvSpPr txBox="1">
              <a:spLocks noChangeArrowheads="1"/>
            </p:cNvSpPr>
            <p:nvPr/>
          </p:nvSpPr>
          <p:spPr bwMode="auto">
            <a:xfrm>
              <a:off x="4567" y="2287"/>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Daegu</a:t>
              </a:r>
            </a:p>
          </p:txBody>
        </p:sp>
        <p:grpSp>
          <p:nvGrpSpPr>
            <p:cNvPr id="28" name="Group 434"/>
            <p:cNvGrpSpPr>
              <a:grpSpLocks/>
            </p:cNvGrpSpPr>
            <p:nvPr/>
          </p:nvGrpSpPr>
          <p:grpSpPr bwMode="auto">
            <a:xfrm>
              <a:off x="2161" y="640"/>
              <a:ext cx="3465" cy="3400"/>
              <a:chOff x="2161" y="640"/>
              <a:chExt cx="3465" cy="3400"/>
            </a:xfrm>
          </p:grpSpPr>
          <p:sp>
            <p:nvSpPr>
              <p:cNvPr id="1438131" name="Text Box 435"/>
              <p:cNvSpPr txBox="1">
                <a:spLocks noChangeArrowheads="1"/>
              </p:cNvSpPr>
              <p:nvPr/>
            </p:nvSpPr>
            <p:spPr bwMode="auto">
              <a:xfrm>
                <a:off x="3633" y="2023"/>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Sin-Okcheon</a:t>
                </a:r>
              </a:p>
            </p:txBody>
          </p:sp>
          <p:grpSp>
            <p:nvGrpSpPr>
              <p:cNvPr id="29" name="Group 436"/>
              <p:cNvGrpSpPr>
                <a:grpSpLocks/>
              </p:cNvGrpSpPr>
              <p:nvPr/>
            </p:nvGrpSpPr>
            <p:grpSpPr bwMode="auto">
              <a:xfrm>
                <a:off x="2161" y="640"/>
                <a:ext cx="3465" cy="3400"/>
                <a:chOff x="2161" y="640"/>
                <a:chExt cx="3465" cy="3400"/>
              </a:xfrm>
            </p:grpSpPr>
            <p:sp>
              <p:nvSpPr>
                <p:cNvPr id="1438133" name="Text Box 437"/>
                <p:cNvSpPr txBox="1">
                  <a:spLocks noChangeArrowheads="1"/>
                </p:cNvSpPr>
                <p:nvPr/>
              </p:nvSpPr>
              <p:spPr bwMode="auto">
                <a:xfrm>
                  <a:off x="2882" y="3634"/>
                  <a:ext cx="171" cy="28"/>
                </a:xfrm>
                <a:prstGeom prst="rect">
                  <a:avLst/>
                </a:prstGeom>
                <a:noFill/>
                <a:ln w="9525" algn="ctr">
                  <a:noFill/>
                  <a:miter lim="800000"/>
                  <a:headEnd/>
                  <a:tailEnd/>
                </a:ln>
                <a:effectLst/>
              </p:spPr>
              <p:txBody>
                <a:bodyPr wrap="none"/>
                <a:lstStyle/>
                <a:p>
                  <a:pPr latinLnBrk="1">
                    <a:lnSpc>
                      <a:spcPct val="100000"/>
                    </a:lnSpc>
                    <a:spcBef>
                      <a:spcPct val="0"/>
                    </a:spcBef>
                  </a:pPr>
                  <a:r>
                    <a:rPr lang="en-US" altLang="ko-KR" sz="500" b="0">
                      <a:latin typeface="Arial" pitchFamily="34" charset="0"/>
                      <a:ea typeface="돋움" pitchFamily="50" charset="-127"/>
                      <a:cs typeface="Arial" pitchFamily="34" charset="0"/>
                    </a:rPr>
                    <a:t>Jeju T/P</a:t>
                  </a:r>
                </a:p>
              </p:txBody>
            </p:sp>
            <p:sp>
              <p:nvSpPr>
                <p:cNvPr id="1438134" name="Text Box 438"/>
                <p:cNvSpPr txBox="1">
                  <a:spLocks noChangeArrowheads="1"/>
                </p:cNvSpPr>
                <p:nvPr/>
              </p:nvSpPr>
              <p:spPr bwMode="auto">
                <a:xfrm>
                  <a:off x="3021" y="721"/>
                  <a:ext cx="115" cy="37"/>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Yangju</a:t>
                  </a:r>
                </a:p>
              </p:txBody>
            </p:sp>
            <p:sp>
              <p:nvSpPr>
                <p:cNvPr id="1438135" name="Text Box 439"/>
                <p:cNvSpPr txBox="1">
                  <a:spLocks noChangeArrowheads="1"/>
                </p:cNvSpPr>
                <p:nvPr/>
              </p:nvSpPr>
              <p:spPr bwMode="auto">
                <a:xfrm>
                  <a:off x="2424" y="902"/>
                  <a:ext cx="141" cy="49"/>
                </a:xfrm>
                <a:prstGeom prst="rect">
                  <a:avLst/>
                </a:prstGeom>
                <a:noFill/>
                <a:ln w="9525" algn="ctr">
                  <a:noFill/>
                  <a:miter lim="800000"/>
                  <a:headEnd/>
                  <a:tailEnd/>
                </a:ln>
                <a:effectLst/>
              </p:spPr>
              <p:txBody>
                <a:bodyPr wrap="none" lIns="0" tIns="0" rIns="0" bIns="0"/>
                <a:lstStyle/>
                <a:p>
                  <a:pPr algn="r" latinLnBrk="1">
                    <a:lnSpc>
                      <a:spcPct val="100000"/>
                    </a:lnSpc>
                    <a:spcBef>
                      <a:spcPct val="0"/>
                    </a:spcBef>
                  </a:pPr>
                  <a:r>
                    <a:rPr lang="en-US" altLang="ko-KR" sz="500" b="0">
                      <a:latin typeface="Arial" pitchFamily="34" charset="0"/>
                      <a:ea typeface="돋움" pitchFamily="50" charset="-127"/>
                      <a:cs typeface="Arial" pitchFamily="34" charset="0"/>
                    </a:rPr>
                    <a:t>Seo-Incheon</a:t>
                  </a:r>
                </a:p>
              </p:txBody>
            </p:sp>
            <p:sp>
              <p:nvSpPr>
                <p:cNvPr id="1438136" name="Text Box 440"/>
                <p:cNvSpPr txBox="1">
                  <a:spLocks noChangeArrowheads="1"/>
                </p:cNvSpPr>
                <p:nvPr/>
              </p:nvSpPr>
              <p:spPr bwMode="auto">
                <a:xfrm>
                  <a:off x="2401" y="1197"/>
                  <a:ext cx="14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Youngheung T/P</a:t>
                  </a:r>
                </a:p>
              </p:txBody>
            </p:sp>
            <p:sp>
              <p:nvSpPr>
                <p:cNvPr id="1438137" name="Text Box 441"/>
                <p:cNvSpPr txBox="1">
                  <a:spLocks noChangeArrowheads="1"/>
                </p:cNvSpPr>
                <p:nvPr/>
              </p:nvSpPr>
              <p:spPr bwMode="auto">
                <a:xfrm>
                  <a:off x="2247" y="3803"/>
                  <a:ext cx="171" cy="28"/>
                </a:xfrm>
                <a:prstGeom prst="rect">
                  <a:avLst/>
                </a:prstGeom>
                <a:noFill/>
                <a:ln w="9525" algn="ctr">
                  <a:noFill/>
                  <a:miter lim="800000"/>
                  <a:headEnd/>
                  <a:tailEnd/>
                </a:ln>
                <a:effectLst/>
              </p:spPr>
              <p:txBody>
                <a:bodyPr wrap="none"/>
                <a:lstStyle/>
                <a:p>
                  <a:pPr latinLnBrk="1">
                    <a:lnSpc>
                      <a:spcPct val="100000"/>
                    </a:lnSpc>
                    <a:spcBef>
                      <a:spcPct val="0"/>
                    </a:spcBef>
                  </a:pPr>
                  <a:r>
                    <a:rPr lang="en-US" altLang="ko-KR" sz="500" b="0">
                      <a:latin typeface="Arial" pitchFamily="34" charset="0"/>
                      <a:ea typeface="돋움" pitchFamily="50" charset="-127"/>
                      <a:cs typeface="Arial" pitchFamily="34" charset="0"/>
                    </a:rPr>
                    <a:t>Hanrim CC</a:t>
                  </a:r>
                </a:p>
              </p:txBody>
            </p:sp>
            <p:sp>
              <p:nvSpPr>
                <p:cNvPr id="1438138" name="Text Box 442"/>
                <p:cNvSpPr txBox="1">
                  <a:spLocks noChangeArrowheads="1"/>
                </p:cNvSpPr>
                <p:nvPr/>
              </p:nvSpPr>
              <p:spPr bwMode="auto">
                <a:xfrm>
                  <a:off x="2522" y="4012"/>
                  <a:ext cx="171" cy="28"/>
                </a:xfrm>
                <a:prstGeom prst="rect">
                  <a:avLst/>
                </a:prstGeom>
                <a:noFill/>
                <a:ln w="9525" algn="ctr">
                  <a:noFill/>
                  <a:miter lim="800000"/>
                  <a:headEnd/>
                  <a:tailEnd/>
                </a:ln>
                <a:effectLst/>
              </p:spPr>
              <p:txBody>
                <a:bodyPr wrap="none"/>
                <a:lstStyle/>
                <a:p>
                  <a:pPr latinLnBrk="1">
                    <a:lnSpc>
                      <a:spcPct val="100000"/>
                    </a:lnSpc>
                    <a:spcBef>
                      <a:spcPct val="0"/>
                    </a:spcBef>
                  </a:pPr>
                  <a:r>
                    <a:rPr lang="en-US" altLang="ko-KR" sz="500" b="0">
                      <a:latin typeface="Arial" pitchFamily="34" charset="0"/>
                      <a:ea typeface="돋움" pitchFamily="50" charset="-127"/>
                      <a:cs typeface="Arial" pitchFamily="34" charset="0"/>
                    </a:rPr>
                    <a:t>Namjeju</a:t>
                  </a:r>
                </a:p>
              </p:txBody>
            </p:sp>
            <p:sp>
              <p:nvSpPr>
                <p:cNvPr id="1438139" name="Text Box 443"/>
                <p:cNvSpPr txBox="1">
                  <a:spLocks noChangeArrowheads="1"/>
                </p:cNvSpPr>
                <p:nvPr/>
              </p:nvSpPr>
              <p:spPr bwMode="auto">
                <a:xfrm>
                  <a:off x="2639" y="739"/>
                  <a:ext cx="140" cy="49"/>
                </a:xfrm>
                <a:prstGeom prst="rect">
                  <a:avLst/>
                </a:prstGeom>
                <a:noFill/>
                <a:ln w="9525" algn="ctr">
                  <a:noFill/>
                  <a:miter lim="800000"/>
                  <a:headEnd/>
                  <a:tailEnd/>
                </a:ln>
                <a:effectLst/>
              </p:spPr>
              <p:txBody>
                <a:bodyPr wrap="none" lIns="0" tIns="0" rIns="0" bIns="0"/>
                <a:lstStyle/>
                <a:p>
                  <a:pPr algn="r" latinLnBrk="1">
                    <a:lnSpc>
                      <a:spcPct val="100000"/>
                    </a:lnSpc>
                    <a:spcBef>
                      <a:spcPct val="0"/>
                    </a:spcBef>
                  </a:pPr>
                  <a:r>
                    <a:rPr lang="ko-KR" altLang="ko-KR" sz="500" b="0">
                      <a:latin typeface="Arial" pitchFamily="34" charset="0"/>
                      <a:ea typeface="돋움" pitchFamily="50" charset="-127"/>
                      <a:cs typeface="Arial" pitchFamily="34" charset="0"/>
                    </a:rPr>
                    <a:t>Seo-Incheon C/C</a:t>
                  </a:r>
                </a:p>
              </p:txBody>
            </p:sp>
            <p:sp>
              <p:nvSpPr>
                <p:cNvPr id="1438140" name="Text Box 444"/>
                <p:cNvSpPr txBox="1">
                  <a:spLocks noChangeArrowheads="1"/>
                </p:cNvSpPr>
                <p:nvPr/>
              </p:nvSpPr>
              <p:spPr bwMode="auto">
                <a:xfrm>
                  <a:off x="2429" y="1006"/>
                  <a:ext cx="141" cy="49"/>
                </a:xfrm>
                <a:prstGeom prst="rect">
                  <a:avLst/>
                </a:prstGeom>
                <a:noFill/>
                <a:ln w="9525" algn="ctr">
                  <a:noFill/>
                  <a:miter lim="800000"/>
                  <a:headEnd/>
                  <a:tailEnd/>
                </a:ln>
                <a:effectLst/>
              </p:spPr>
              <p:txBody>
                <a:bodyPr wrap="none" lIns="0" tIns="0" rIns="0" bIns="0"/>
                <a:lstStyle/>
                <a:p>
                  <a:pPr algn="r" latinLnBrk="1">
                    <a:lnSpc>
                      <a:spcPct val="100000"/>
                    </a:lnSpc>
                    <a:spcBef>
                      <a:spcPct val="0"/>
                    </a:spcBef>
                  </a:pPr>
                  <a:r>
                    <a:rPr lang="en-US" altLang="ko-KR" sz="500" b="0">
                      <a:latin typeface="Arial" pitchFamily="34" charset="0"/>
                      <a:ea typeface="돋움" pitchFamily="50" charset="-127"/>
                      <a:cs typeface="Arial" pitchFamily="34" charset="0"/>
                    </a:rPr>
                    <a:t>Incheon T/P, C/C</a:t>
                  </a:r>
                </a:p>
              </p:txBody>
            </p:sp>
            <p:sp>
              <p:nvSpPr>
                <p:cNvPr id="1438141" name="Text Box 445"/>
                <p:cNvSpPr txBox="1">
                  <a:spLocks noChangeArrowheads="1"/>
                </p:cNvSpPr>
                <p:nvPr/>
              </p:nvSpPr>
              <p:spPr bwMode="auto">
                <a:xfrm>
                  <a:off x="2497" y="1086"/>
                  <a:ext cx="141" cy="49"/>
                </a:xfrm>
                <a:prstGeom prst="rect">
                  <a:avLst/>
                </a:prstGeom>
                <a:noFill/>
                <a:ln w="9525" algn="ctr">
                  <a:noFill/>
                  <a:miter lim="800000"/>
                  <a:headEnd/>
                  <a:tailEnd/>
                </a:ln>
                <a:effectLst/>
              </p:spPr>
              <p:txBody>
                <a:bodyPr wrap="none" lIns="0" tIns="0" rIns="0" bIns="0"/>
                <a:lstStyle/>
                <a:p>
                  <a:pPr algn="r" latinLnBrk="1">
                    <a:lnSpc>
                      <a:spcPct val="100000"/>
                    </a:lnSpc>
                    <a:spcBef>
                      <a:spcPct val="0"/>
                    </a:spcBef>
                  </a:pPr>
                  <a:r>
                    <a:rPr lang="en-US" altLang="ko-KR" sz="500" b="0">
                      <a:latin typeface="Arial" pitchFamily="34" charset="0"/>
                      <a:ea typeface="돋움" pitchFamily="50" charset="-127"/>
                      <a:cs typeface="Arial" pitchFamily="34" charset="0"/>
                    </a:rPr>
                    <a:t>Sin-Incheon</a:t>
                  </a:r>
                </a:p>
              </p:txBody>
            </p:sp>
            <p:sp>
              <p:nvSpPr>
                <p:cNvPr id="1438142" name="Text Box 446"/>
                <p:cNvSpPr txBox="1">
                  <a:spLocks noChangeArrowheads="1"/>
                </p:cNvSpPr>
                <p:nvPr/>
              </p:nvSpPr>
              <p:spPr bwMode="auto">
                <a:xfrm>
                  <a:off x="2843" y="1236"/>
                  <a:ext cx="141" cy="49"/>
                </a:xfrm>
                <a:prstGeom prst="rect">
                  <a:avLst/>
                </a:prstGeom>
                <a:noFill/>
                <a:ln w="9525" algn="ctr">
                  <a:noFill/>
                  <a:miter lim="800000"/>
                  <a:headEnd/>
                  <a:tailEnd/>
                </a:ln>
                <a:effectLst/>
              </p:spPr>
              <p:txBody>
                <a:bodyPr wrap="none" lIns="0" tIns="0" rIns="0" bIns="0"/>
                <a:lstStyle/>
                <a:p>
                  <a:pPr algn="r" latinLnBrk="1">
                    <a:lnSpc>
                      <a:spcPct val="100000"/>
                    </a:lnSpc>
                    <a:spcBef>
                      <a:spcPct val="0"/>
                    </a:spcBef>
                  </a:pPr>
                  <a:r>
                    <a:rPr lang="en-US" altLang="ko-KR" sz="500" b="0">
                      <a:latin typeface="Arial" pitchFamily="34" charset="0"/>
                      <a:ea typeface="돋움" pitchFamily="50" charset="-127"/>
                      <a:cs typeface="Arial" pitchFamily="34" charset="0"/>
                    </a:rPr>
                    <a:t>Sin-Sihung</a:t>
                  </a:r>
                </a:p>
              </p:txBody>
            </p:sp>
            <p:sp>
              <p:nvSpPr>
                <p:cNvPr id="1438143" name="Text Box 447"/>
                <p:cNvSpPr txBox="1">
                  <a:spLocks noChangeArrowheads="1"/>
                </p:cNvSpPr>
                <p:nvPr/>
              </p:nvSpPr>
              <p:spPr bwMode="auto">
                <a:xfrm>
                  <a:off x="2718" y="1017"/>
                  <a:ext cx="14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Sin-Bupyung</a:t>
                  </a:r>
                </a:p>
              </p:txBody>
            </p:sp>
            <p:sp>
              <p:nvSpPr>
                <p:cNvPr id="1438144" name="Text Box 448"/>
                <p:cNvSpPr txBox="1">
                  <a:spLocks noChangeArrowheads="1"/>
                </p:cNvSpPr>
                <p:nvPr/>
              </p:nvSpPr>
              <p:spPr bwMode="auto">
                <a:xfrm>
                  <a:off x="2931" y="664"/>
                  <a:ext cx="114" cy="42"/>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Sin-Dukheun</a:t>
                  </a:r>
                </a:p>
              </p:txBody>
            </p:sp>
            <p:sp>
              <p:nvSpPr>
                <p:cNvPr id="1438145" name="Text Box 449"/>
                <p:cNvSpPr txBox="1">
                  <a:spLocks noChangeArrowheads="1"/>
                </p:cNvSpPr>
                <p:nvPr/>
              </p:nvSpPr>
              <p:spPr bwMode="auto">
                <a:xfrm>
                  <a:off x="2992" y="843"/>
                  <a:ext cx="101" cy="46"/>
                </a:xfrm>
                <a:prstGeom prst="rect">
                  <a:avLst/>
                </a:prstGeom>
                <a:noFill/>
                <a:ln w="9525" algn="ctr">
                  <a:noFill/>
                  <a:miter lim="800000"/>
                  <a:headEnd/>
                  <a:tailEnd/>
                </a:ln>
                <a:effectLst/>
              </p:spPr>
              <p:txBody>
                <a:bodyPr wrap="none" lIns="0" tIns="0" rIns="0" bIns="0"/>
                <a:lstStyle/>
                <a:p>
                  <a:pPr algn="r" latinLnBrk="1">
                    <a:lnSpc>
                      <a:spcPct val="100000"/>
                    </a:lnSpc>
                    <a:spcBef>
                      <a:spcPct val="0"/>
                    </a:spcBef>
                  </a:pPr>
                  <a:r>
                    <a:rPr lang="en-US" altLang="ko-KR" sz="500" b="0">
                      <a:latin typeface="Arial" pitchFamily="34" charset="0"/>
                      <a:ea typeface="돋움" pitchFamily="50" charset="-127"/>
                      <a:cs typeface="Arial" pitchFamily="34" charset="0"/>
                    </a:rPr>
                    <a:t>Chungbu</a:t>
                  </a:r>
                </a:p>
              </p:txBody>
            </p:sp>
            <p:sp>
              <p:nvSpPr>
                <p:cNvPr id="1438146" name="Text Box 450"/>
                <p:cNvSpPr txBox="1">
                  <a:spLocks noChangeArrowheads="1"/>
                </p:cNvSpPr>
                <p:nvPr/>
              </p:nvSpPr>
              <p:spPr bwMode="auto">
                <a:xfrm>
                  <a:off x="2949" y="999"/>
                  <a:ext cx="101" cy="46"/>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Youngseo</a:t>
                  </a:r>
                </a:p>
              </p:txBody>
            </p:sp>
            <p:sp>
              <p:nvSpPr>
                <p:cNvPr id="1438147" name="Text Box 451"/>
                <p:cNvSpPr txBox="1">
                  <a:spLocks noChangeArrowheads="1"/>
                </p:cNvSpPr>
                <p:nvPr/>
              </p:nvSpPr>
              <p:spPr bwMode="auto">
                <a:xfrm>
                  <a:off x="3451" y="888"/>
                  <a:ext cx="101" cy="47"/>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Dong-Seoul</a:t>
                  </a:r>
                </a:p>
              </p:txBody>
            </p:sp>
            <p:sp>
              <p:nvSpPr>
                <p:cNvPr id="1438148" name="Text Box 452"/>
                <p:cNvSpPr txBox="1">
                  <a:spLocks noChangeArrowheads="1"/>
                </p:cNvSpPr>
                <p:nvPr/>
              </p:nvSpPr>
              <p:spPr bwMode="auto">
                <a:xfrm>
                  <a:off x="3223" y="696"/>
                  <a:ext cx="102" cy="46"/>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Uijeongbu</a:t>
                  </a:r>
                </a:p>
              </p:txBody>
            </p:sp>
            <p:sp>
              <p:nvSpPr>
                <p:cNvPr id="1438149" name="Text Box 453"/>
                <p:cNvSpPr txBox="1">
                  <a:spLocks noChangeArrowheads="1"/>
                </p:cNvSpPr>
                <p:nvPr/>
              </p:nvSpPr>
              <p:spPr bwMode="auto">
                <a:xfrm>
                  <a:off x="3201" y="809"/>
                  <a:ext cx="101" cy="47"/>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Sungdong</a:t>
                  </a:r>
                </a:p>
              </p:txBody>
            </p:sp>
            <p:sp>
              <p:nvSpPr>
                <p:cNvPr id="1438150" name="Text Box 454"/>
                <p:cNvSpPr txBox="1">
                  <a:spLocks noChangeArrowheads="1"/>
                </p:cNvSpPr>
                <p:nvPr/>
              </p:nvSpPr>
              <p:spPr bwMode="auto">
                <a:xfrm>
                  <a:off x="3477" y="810"/>
                  <a:ext cx="101" cy="46"/>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Migum</a:t>
                  </a:r>
                </a:p>
              </p:txBody>
            </p:sp>
            <p:sp>
              <p:nvSpPr>
                <p:cNvPr id="1438151" name="Text Box 455"/>
                <p:cNvSpPr txBox="1">
                  <a:spLocks noChangeArrowheads="1"/>
                </p:cNvSpPr>
                <p:nvPr/>
              </p:nvSpPr>
              <p:spPr bwMode="auto">
                <a:xfrm>
                  <a:off x="3201" y="1389"/>
                  <a:ext cx="78" cy="42"/>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Sin-suwon</a:t>
                  </a:r>
                </a:p>
              </p:txBody>
            </p:sp>
            <p:sp>
              <p:nvSpPr>
                <p:cNvPr id="1438152" name="Text Box 456"/>
                <p:cNvSpPr txBox="1">
                  <a:spLocks noChangeArrowheads="1"/>
                </p:cNvSpPr>
                <p:nvPr/>
              </p:nvSpPr>
              <p:spPr bwMode="auto">
                <a:xfrm>
                  <a:off x="2619" y="1378"/>
                  <a:ext cx="141" cy="49"/>
                </a:xfrm>
                <a:prstGeom prst="rect">
                  <a:avLst/>
                </a:prstGeom>
                <a:noFill/>
                <a:ln w="9525" algn="ctr">
                  <a:noFill/>
                  <a:miter lim="800000"/>
                  <a:headEnd/>
                  <a:tailEnd/>
                </a:ln>
                <a:effectLst/>
              </p:spPr>
              <p:txBody>
                <a:bodyPr wrap="none" lIns="0" tIns="0" rIns="0" bIns="0"/>
                <a:lstStyle/>
                <a:p>
                  <a:pPr algn="r" latinLnBrk="1">
                    <a:lnSpc>
                      <a:spcPct val="100000"/>
                    </a:lnSpc>
                    <a:spcBef>
                      <a:spcPct val="0"/>
                    </a:spcBef>
                  </a:pPr>
                  <a:r>
                    <a:rPr lang="en-US" altLang="ko-KR" sz="500" b="0">
                      <a:latin typeface="Arial" pitchFamily="34" charset="0"/>
                      <a:ea typeface="돋움" pitchFamily="50" charset="-127"/>
                      <a:cs typeface="Arial" pitchFamily="34" charset="0"/>
                    </a:rPr>
                    <a:t>Pyungtaek T/P, C/C</a:t>
                  </a:r>
                </a:p>
              </p:txBody>
            </p:sp>
            <p:sp>
              <p:nvSpPr>
                <p:cNvPr id="1438153" name="Text Box 457"/>
                <p:cNvSpPr txBox="1">
                  <a:spLocks noChangeArrowheads="1"/>
                </p:cNvSpPr>
                <p:nvPr/>
              </p:nvSpPr>
              <p:spPr bwMode="auto">
                <a:xfrm>
                  <a:off x="2934" y="1560"/>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Ansan</a:t>
                  </a:r>
                </a:p>
              </p:txBody>
            </p:sp>
            <p:sp>
              <p:nvSpPr>
                <p:cNvPr id="1438154" name="Text Box 458"/>
                <p:cNvSpPr txBox="1">
                  <a:spLocks noChangeArrowheads="1"/>
                </p:cNvSpPr>
                <p:nvPr/>
              </p:nvSpPr>
              <p:spPr bwMode="auto">
                <a:xfrm>
                  <a:off x="2445" y="1684"/>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Sin-Dangjin</a:t>
                  </a:r>
                </a:p>
              </p:txBody>
            </p:sp>
            <p:sp>
              <p:nvSpPr>
                <p:cNvPr id="1438155" name="Text Box 459"/>
                <p:cNvSpPr txBox="1">
                  <a:spLocks noChangeArrowheads="1"/>
                </p:cNvSpPr>
                <p:nvPr/>
              </p:nvSpPr>
              <p:spPr bwMode="auto">
                <a:xfrm>
                  <a:off x="2204" y="1453"/>
                  <a:ext cx="140" cy="49"/>
                </a:xfrm>
                <a:prstGeom prst="rect">
                  <a:avLst/>
                </a:prstGeom>
                <a:noFill/>
                <a:ln w="9525" algn="ctr">
                  <a:noFill/>
                  <a:miter lim="800000"/>
                  <a:headEnd/>
                  <a:tailEnd/>
                </a:ln>
                <a:effectLst/>
              </p:spPr>
              <p:txBody>
                <a:bodyPr wrap="none" lIns="0" tIns="0" rIns="0" bIns="0"/>
                <a:lstStyle/>
                <a:p>
                  <a:pPr algn="r" latinLnBrk="1">
                    <a:lnSpc>
                      <a:spcPct val="100000"/>
                    </a:lnSpc>
                    <a:spcBef>
                      <a:spcPct val="0"/>
                    </a:spcBef>
                  </a:pPr>
                  <a:r>
                    <a:rPr lang="en-US" altLang="ko-KR" sz="500" b="0">
                      <a:latin typeface="Arial" pitchFamily="34" charset="0"/>
                      <a:ea typeface="돋움" pitchFamily="50" charset="-127"/>
                      <a:cs typeface="Arial" pitchFamily="34" charset="0"/>
                    </a:rPr>
                    <a:t>Dangjin T/P</a:t>
                  </a:r>
                </a:p>
              </p:txBody>
            </p:sp>
            <p:sp>
              <p:nvSpPr>
                <p:cNvPr id="1438156" name="Text Box 460"/>
                <p:cNvSpPr txBox="1">
                  <a:spLocks noChangeArrowheads="1"/>
                </p:cNvSpPr>
                <p:nvPr/>
              </p:nvSpPr>
              <p:spPr bwMode="auto">
                <a:xfrm>
                  <a:off x="2161" y="1613"/>
                  <a:ext cx="141" cy="49"/>
                </a:xfrm>
                <a:prstGeom prst="rect">
                  <a:avLst/>
                </a:prstGeom>
                <a:noFill/>
                <a:ln w="9525" algn="ctr">
                  <a:noFill/>
                  <a:miter lim="800000"/>
                  <a:headEnd/>
                  <a:tailEnd/>
                </a:ln>
                <a:effectLst/>
              </p:spPr>
              <p:txBody>
                <a:bodyPr wrap="none" lIns="0" tIns="0" rIns="0" bIns="0"/>
                <a:lstStyle/>
                <a:p>
                  <a:pPr algn="r" latinLnBrk="1">
                    <a:lnSpc>
                      <a:spcPct val="100000"/>
                    </a:lnSpc>
                    <a:spcBef>
                      <a:spcPct val="0"/>
                    </a:spcBef>
                  </a:pPr>
                  <a:r>
                    <a:rPr lang="en-US" altLang="ko-KR" sz="500" b="0">
                      <a:latin typeface="Arial" pitchFamily="34" charset="0"/>
                      <a:ea typeface="돋움" pitchFamily="50" charset="-127"/>
                      <a:cs typeface="Arial" pitchFamily="34" charset="0"/>
                    </a:rPr>
                    <a:t>Taean T/P</a:t>
                  </a:r>
                </a:p>
              </p:txBody>
            </p:sp>
            <p:sp>
              <p:nvSpPr>
                <p:cNvPr id="1438157" name="Text Box 461"/>
                <p:cNvSpPr txBox="1">
                  <a:spLocks noChangeArrowheads="1"/>
                </p:cNvSpPr>
                <p:nvPr/>
              </p:nvSpPr>
              <p:spPr bwMode="auto">
                <a:xfrm>
                  <a:off x="3027" y="1826"/>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Sin-onyang</a:t>
                  </a:r>
                </a:p>
              </p:txBody>
            </p:sp>
            <p:sp>
              <p:nvSpPr>
                <p:cNvPr id="1438158" name="Text Box 462"/>
                <p:cNvSpPr txBox="1">
                  <a:spLocks noChangeArrowheads="1"/>
                </p:cNvSpPr>
                <p:nvPr/>
              </p:nvSpPr>
              <p:spPr bwMode="auto">
                <a:xfrm>
                  <a:off x="2415" y="2018"/>
                  <a:ext cx="141" cy="49"/>
                </a:xfrm>
                <a:prstGeom prst="rect">
                  <a:avLst/>
                </a:prstGeom>
                <a:noFill/>
                <a:ln w="9525" algn="ctr">
                  <a:noFill/>
                  <a:miter lim="800000"/>
                  <a:headEnd/>
                  <a:tailEnd/>
                </a:ln>
                <a:effectLst/>
              </p:spPr>
              <p:txBody>
                <a:bodyPr wrap="none" lIns="0" tIns="0" rIns="0" bIns="0"/>
                <a:lstStyle/>
                <a:p>
                  <a:pPr algn="r" latinLnBrk="1">
                    <a:lnSpc>
                      <a:spcPct val="100000"/>
                    </a:lnSpc>
                    <a:spcBef>
                      <a:spcPct val="0"/>
                    </a:spcBef>
                  </a:pPr>
                  <a:r>
                    <a:rPr lang="en-US" altLang="ko-KR" sz="500" b="0">
                      <a:latin typeface="Arial" pitchFamily="34" charset="0"/>
                      <a:ea typeface="돋움" pitchFamily="50" charset="-127"/>
                      <a:cs typeface="Arial" pitchFamily="34" charset="0"/>
                    </a:rPr>
                    <a:t>Boryeong T/P, C/C</a:t>
                  </a:r>
                </a:p>
              </p:txBody>
            </p:sp>
            <p:sp>
              <p:nvSpPr>
                <p:cNvPr id="1438159" name="Text Box 463"/>
                <p:cNvSpPr txBox="1">
                  <a:spLocks noChangeArrowheads="1"/>
                </p:cNvSpPr>
                <p:nvPr/>
              </p:nvSpPr>
              <p:spPr bwMode="auto">
                <a:xfrm>
                  <a:off x="2917" y="2045"/>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Chungyang</a:t>
                  </a:r>
                </a:p>
              </p:txBody>
            </p:sp>
            <p:sp>
              <p:nvSpPr>
                <p:cNvPr id="1438160" name="Text Box 464"/>
                <p:cNvSpPr txBox="1">
                  <a:spLocks noChangeArrowheads="1"/>
                </p:cNvSpPr>
                <p:nvPr/>
              </p:nvSpPr>
              <p:spPr bwMode="auto">
                <a:xfrm>
                  <a:off x="2865" y="2219"/>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Gunsan</a:t>
                  </a:r>
                </a:p>
              </p:txBody>
            </p:sp>
            <p:sp>
              <p:nvSpPr>
                <p:cNvPr id="1438161" name="Text Box 465"/>
                <p:cNvSpPr txBox="1">
                  <a:spLocks noChangeArrowheads="1"/>
                </p:cNvSpPr>
                <p:nvPr/>
              </p:nvSpPr>
              <p:spPr bwMode="auto">
                <a:xfrm>
                  <a:off x="2975" y="2396"/>
                  <a:ext cx="90"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Sin-Gimje</a:t>
                  </a:r>
                </a:p>
              </p:txBody>
            </p:sp>
            <p:sp>
              <p:nvSpPr>
                <p:cNvPr id="1438162" name="Text Box 466"/>
                <p:cNvSpPr txBox="1">
                  <a:spLocks noChangeArrowheads="1"/>
                </p:cNvSpPr>
                <p:nvPr/>
              </p:nvSpPr>
              <p:spPr bwMode="auto">
                <a:xfrm>
                  <a:off x="2333" y="2671"/>
                  <a:ext cx="141" cy="49"/>
                </a:xfrm>
                <a:prstGeom prst="rect">
                  <a:avLst/>
                </a:prstGeom>
                <a:noFill/>
                <a:ln w="9525" algn="ctr">
                  <a:noFill/>
                  <a:miter lim="800000"/>
                  <a:headEnd/>
                  <a:tailEnd/>
                </a:ln>
                <a:effectLst/>
              </p:spPr>
              <p:txBody>
                <a:bodyPr wrap="none" lIns="0" tIns="0" rIns="0" bIns="0"/>
                <a:lstStyle/>
                <a:p>
                  <a:pPr algn="r" latinLnBrk="1">
                    <a:lnSpc>
                      <a:spcPct val="100000"/>
                    </a:lnSpc>
                    <a:spcBef>
                      <a:spcPct val="0"/>
                    </a:spcBef>
                  </a:pPr>
                  <a:r>
                    <a:rPr lang="en-US" altLang="ko-KR" sz="500" b="0">
                      <a:latin typeface="Arial" pitchFamily="34" charset="0"/>
                      <a:ea typeface="돋움" pitchFamily="50" charset="-127"/>
                      <a:cs typeface="Arial" pitchFamily="34" charset="0"/>
                    </a:rPr>
                    <a:t>Youngwang N/P</a:t>
                  </a:r>
                </a:p>
              </p:txBody>
            </p:sp>
            <p:sp>
              <p:nvSpPr>
                <p:cNvPr id="1438163" name="Text Box 467"/>
                <p:cNvSpPr txBox="1">
                  <a:spLocks noChangeArrowheads="1"/>
                </p:cNvSpPr>
                <p:nvPr/>
              </p:nvSpPr>
              <p:spPr bwMode="auto">
                <a:xfrm>
                  <a:off x="3079" y="2892"/>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Sin-Gwangju</a:t>
                  </a:r>
                </a:p>
              </p:txBody>
            </p:sp>
            <p:sp>
              <p:nvSpPr>
                <p:cNvPr id="1438164" name="Text Box 468"/>
                <p:cNvSpPr txBox="1">
                  <a:spLocks noChangeArrowheads="1"/>
                </p:cNvSpPr>
                <p:nvPr/>
              </p:nvSpPr>
              <p:spPr bwMode="auto">
                <a:xfrm>
                  <a:off x="2855" y="3169"/>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HY견고딕" pitchFamily="18" charset="-127"/>
                      <a:cs typeface="Arial" pitchFamily="34" charset="0"/>
                    </a:rPr>
                    <a:t>Sin-Hwasun</a:t>
                  </a:r>
                </a:p>
              </p:txBody>
            </p:sp>
            <p:sp>
              <p:nvSpPr>
                <p:cNvPr id="1438165" name="Text Box 469"/>
                <p:cNvSpPr txBox="1">
                  <a:spLocks noChangeArrowheads="1"/>
                </p:cNvSpPr>
                <p:nvPr/>
              </p:nvSpPr>
              <p:spPr bwMode="auto">
                <a:xfrm>
                  <a:off x="3063" y="3295"/>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a:latin typeface="Arial" pitchFamily="34" charset="0"/>
                      <a:ea typeface="돋움" pitchFamily="50" charset="-127"/>
                      <a:cs typeface="Arial" pitchFamily="34" charset="0"/>
                    </a:rPr>
                    <a:t>Sin-Gangjin</a:t>
                  </a:r>
                </a:p>
              </p:txBody>
            </p:sp>
            <p:sp>
              <p:nvSpPr>
                <p:cNvPr id="1438166" name="Text Box 470"/>
                <p:cNvSpPr txBox="1">
                  <a:spLocks noChangeArrowheads="1"/>
                </p:cNvSpPr>
                <p:nvPr/>
              </p:nvSpPr>
              <p:spPr bwMode="auto">
                <a:xfrm>
                  <a:off x="2662" y="3374"/>
                  <a:ext cx="91" cy="49"/>
                </a:xfrm>
                <a:prstGeom prst="rect">
                  <a:avLst/>
                </a:prstGeom>
                <a:noFill/>
                <a:ln w="9525" algn="ctr">
                  <a:noFill/>
                  <a:miter lim="800000"/>
                  <a:headEnd/>
                  <a:tailEnd/>
                </a:ln>
                <a:effectLst/>
              </p:spPr>
              <p:txBody>
                <a:bodyPr wrap="none" lIns="0" tIns="0" rIns="0" bIns="0"/>
                <a:lstStyle/>
                <a:p>
                  <a:pPr algn="l" latinLnBrk="1">
                    <a:lnSpc>
                      <a:spcPct val="100000"/>
                    </a:lnSpc>
                    <a:spcBef>
                      <a:spcPct val="0"/>
                    </a:spcBef>
                  </a:pPr>
                  <a:r>
                    <a:rPr lang="en-US" altLang="ko-KR" sz="500" b="0">
                      <a:latin typeface="Arial" pitchFamily="34" charset="0"/>
                      <a:ea typeface="돋움" pitchFamily="50" charset="-127"/>
                      <a:cs typeface="Arial" pitchFamily="34" charset="0"/>
                    </a:rPr>
                    <a:t>Haenam C/S</a:t>
                  </a:r>
                </a:p>
              </p:txBody>
            </p:sp>
            <p:sp>
              <p:nvSpPr>
                <p:cNvPr id="1438167" name="Text Box 471"/>
                <p:cNvSpPr txBox="1">
                  <a:spLocks noChangeArrowheads="1"/>
                </p:cNvSpPr>
                <p:nvPr/>
              </p:nvSpPr>
              <p:spPr bwMode="auto">
                <a:xfrm>
                  <a:off x="3651" y="3272"/>
                  <a:ext cx="141" cy="49"/>
                </a:xfrm>
                <a:prstGeom prst="rect">
                  <a:avLst/>
                </a:prstGeom>
                <a:noFill/>
                <a:ln w="9525" algn="ctr">
                  <a:noFill/>
                  <a:miter lim="800000"/>
                  <a:headEnd/>
                  <a:tailEnd/>
                </a:ln>
                <a:effectLst/>
              </p:spPr>
              <p:txBody>
                <a:bodyPr wrap="none" lIns="0" tIns="0" rIns="0" bIns="0"/>
                <a:lstStyle/>
                <a:p>
                  <a:pPr algn="r" latinLnBrk="1">
                    <a:lnSpc>
                      <a:spcPct val="100000"/>
                    </a:lnSpc>
                    <a:spcBef>
                      <a:spcPct val="0"/>
                    </a:spcBef>
                  </a:pPr>
                  <a:r>
                    <a:rPr lang="en-US" altLang="ko-KR" sz="500" b="0">
                      <a:latin typeface="Arial" pitchFamily="34" charset="0"/>
                      <a:ea typeface="돋움" pitchFamily="50" charset="-127"/>
                      <a:cs typeface="Arial" pitchFamily="34" charset="0"/>
                    </a:rPr>
                    <a:t>Yeosu N/P</a:t>
                  </a:r>
                </a:p>
              </p:txBody>
            </p:sp>
            <p:sp>
              <p:nvSpPr>
                <p:cNvPr id="1438168" name="Text Box 472"/>
                <p:cNvSpPr txBox="1">
                  <a:spLocks noChangeArrowheads="1"/>
                </p:cNvSpPr>
                <p:nvPr/>
              </p:nvSpPr>
              <p:spPr bwMode="auto">
                <a:xfrm>
                  <a:off x="3877" y="3069"/>
                  <a:ext cx="90"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HY견고딕" pitchFamily="18" charset="-127"/>
                      <a:cs typeface="Arial" pitchFamily="34" charset="0"/>
                    </a:rPr>
                    <a:t>Gwangyang Steel</a:t>
                  </a:r>
                </a:p>
              </p:txBody>
            </p:sp>
            <p:sp>
              <p:nvSpPr>
                <p:cNvPr id="1438169" name="Text Box 473"/>
                <p:cNvSpPr txBox="1">
                  <a:spLocks noChangeArrowheads="1"/>
                </p:cNvSpPr>
                <p:nvPr/>
              </p:nvSpPr>
              <p:spPr bwMode="auto">
                <a:xfrm>
                  <a:off x="3432" y="3036"/>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Gwangyang</a:t>
                  </a:r>
                </a:p>
              </p:txBody>
            </p:sp>
            <p:sp>
              <p:nvSpPr>
                <p:cNvPr id="1438170" name="Text Box 474"/>
                <p:cNvSpPr txBox="1">
                  <a:spLocks noChangeArrowheads="1"/>
                </p:cNvSpPr>
                <p:nvPr/>
              </p:nvSpPr>
              <p:spPr bwMode="auto">
                <a:xfrm>
                  <a:off x="4013" y="2951"/>
                  <a:ext cx="141" cy="49"/>
                </a:xfrm>
                <a:prstGeom prst="rect">
                  <a:avLst/>
                </a:prstGeom>
                <a:noFill/>
                <a:ln w="9525" algn="ctr">
                  <a:noFill/>
                  <a:miter lim="800000"/>
                  <a:headEnd/>
                  <a:tailEnd/>
                </a:ln>
                <a:effectLst/>
              </p:spPr>
              <p:txBody>
                <a:bodyPr wrap="none" lIns="0" tIns="0" rIns="0" bIns="0"/>
                <a:lstStyle/>
                <a:p>
                  <a:pPr algn="r" latinLnBrk="1">
                    <a:lnSpc>
                      <a:spcPct val="100000"/>
                    </a:lnSpc>
                    <a:spcBef>
                      <a:spcPct val="0"/>
                    </a:spcBef>
                  </a:pPr>
                  <a:r>
                    <a:rPr lang="en-US" altLang="ko-KR" sz="500" b="0">
                      <a:latin typeface="Arial" pitchFamily="34" charset="0"/>
                      <a:ea typeface="돋움" pitchFamily="50" charset="-127"/>
                      <a:cs typeface="Arial" pitchFamily="34" charset="0"/>
                    </a:rPr>
                    <a:t>Hadong T/P</a:t>
                  </a:r>
                </a:p>
              </p:txBody>
            </p:sp>
            <p:sp>
              <p:nvSpPr>
                <p:cNvPr id="1438171" name="Text Box 475"/>
                <p:cNvSpPr txBox="1">
                  <a:spLocks noChangeArrowheads="1"/>
                </p:cNvSpPr>
                <p:nvPr/>
              </p:nvSpPr>
              <p:spPr bwMode="auto">
                <a:xfrm>
                  <a:off x="3281" y="2434"/>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Sin-Namwon</a:t>
                  </a:r>
                </a:p>
              </p:txBody>
            </p:sp>
            <p:sp>
              <p:nvSpPr>
                <p:cNvPr id="1438172" name="Text Box 476"/>
                <p:cNvSpPr txBox="1">
                  <a:spLocks noChangeArrowheads="1"/>
                </p:cNvSpPr>
                <p:nvPr/>
              </p:nvSpPr>
              <p:spPr bwMode="auto">
                <a:xfrm>
                  <a:off x="3763" y="2702"/>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Euiryong</a:t>
                  </a:r>
                </a:p>
              </p:txBody>
            </p:sp>
            <p:sp>
              <p:nvSpPr>
                <p:cNvPr id="1438173" name="Text Box 477"/>
                <p:cNvSpPr txBox="1">
                  <a:spLocks noChangeArrowheads="1"/>
                </p:cNvSpPr>
                <p:nvPr/>
              </p:nvSpPr>
              <p:spPr bwMode="auto">
                <a:xfrm>
                  <a:off x="3837" y="2422"/>
                  <a:ext cx="140" cy="49"/>
                </a:xfrm>
                <a:prstGeom prst="rect">
                  <a:avLst/>
                </a:prstGeom>
                <a:noFill/>
                <a:ln w="9525" algn="ctr">
                  <a:noFill/>
                  <a:miter lim="800000"/>
                  <a:headEnd/>
                  <a:tailEnd/>
                </a:ln>
                <a:effectLst/>
              </p:spPr>
              <p:txBody>
                <a:bodyPr wrap="none" lIns="0" tIns="0" rIns="0" bIns="0"/>
                <a:lstStyle/>
                <a:p>
                  <a:pPr algn="r" latinLnBrk="1">
                    <a:lnSpc>
                      <a:spcPct val="100000"/>
                    </a:lnSpc>
                    <a:spcBef>
                      <a:spcPct val="0"/>
                    </a:spcBef>
                  </a:pPr>
                  <a:r>
                    <a:rPr lang="en-US" altLang="ko-KR" sz="500" b="0">
                      <a:latin typeface="Arial" pitchFamily="34" charset="0"/>
                      <a:ea typeface="돋움" pitchFamily="50" charset="-127"/>
                      <a:cs typeface="Arial" pitchFamily="34" charset="0"/>
                    </a:rPr>
                    <a:t>Sincheong P/P</a:t>
                  </a:r>
                </a:p>
              </p:txBody>
            </p:sp>
            <p:sp>
              <p:nvSpPr>
                <p:cNvPr id="1438174" name="Text Box 478"/>
                <p:cNvSpPr txBox="1">
                  <a:spLocks noChangeArrowheads="1"/>
                </p:cNvSpPr>
                <p:nvPr/>
              </p:nvSpPr>
              <p:spPr bwMode="auto">
                <a:xfrm>
                  <a:off x="3561" y="2374"/>
                  <a:ext cx="141" cy="49"/>
                </a:xfrm>
                <a:prstGeom prst="rect">
                  <a:avLst/>
                </a:prstGeom>
                <a:noFill/>
                <a:ln w="9525" algn="ctr">
                  <a:noFill/>
                  <a:miter lim="800000"/>
                  <a:headEnd/>
                  <a:tailEnd/>
                </a:ln>
                <a:effectLst/>
              </p:spPr>
              <p:txBody>
                <a:bodyPr wrap="none" lIns="0" tIns="0" rIns="0" bIns="0"/>
                <a:lstStyle/>
                <a:p>
                  <a:pPr algn="r" latinLnBrk="1">
                    <a:lnSpc>
                      <a:spcPct val="100000"/>
                    </a:lnSpc>
                    <a:spcBef>
                      <a:spcPct val="0"/>
                    </a:spcBef>
                  </a:pPr>
                  <a:r>
                    <a:rPr lang="en-US" altLang="ko-KR" sz="500" b="0">
                      <a:latin typeface="Arial" pitchFamily="34" charset="0"/>
                      <a:ea typeface="돋움" pitchFamily="50" charset="-127"/>
                      <a:cs typeface="Arial" pitchFamily="34" charset="0"/>
                    </a:rPr>
                    <a:t>Muju P/P</a:t>
                  </a:r>
                </a:p>
              </p:txBody>
            </p:sp>
            <p:sp>
              <p:nvSpPr>
                <p:cNvPr id="1438175" name="Text Box 479"/>
                <p:cNvSpPr txBox="1">
                  <a:spLocks noChangeArrowheads="1"/>
                </p:cNvSpPr>
                <p:nvPr/>
              </p:nvSpPr>
              <p:spPr bwMode="auto">
                <a:xfrm>
                  <a:off x="3231" y="2106"/>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Sinkaedong</a:t>
                  </a:r>
                </a:p>
              </p:txBody>
            </p:sp>
            <p:sp>
              <p:nvSpPr>
                <p:cNvPr id="1438176" name="Text Box 480"/>
                <p:cNvSpPr txBox="1">
                  <a:spLocks noChangeArrowheads="1"/>
                </p:cNvSpPr>
                <p:nvPr/>
              </p:nvSpPr>
              <p:spPr bwMode="auto">
                <a:xfrm>
                  <a:off x="3536" y="1755"/>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Chungwon</a:t>
                  </a:r>
                  <a:endParaRPr lang="en-US" altLang="ko-KR" sz="600">
                    <a:latin typeface="Arial" pitchFamily="34" charset="0"/>
                    <a:ea typeface="돋움" pitchFamily="50" charset="-127"/>
                    <a:cs typeface="Arial" pitchFamily="34" charset="0"/>
                  </a:endParaRPr>
                </a:p>
              </p:txBody>
            </p:sp>
            <p:sp>
              <p:nvSpPr>
                <p:cNvPr id="1438177" name="Text Box 481"/>
                <p:cNvSpPr txBox="1">
                  <a:spLocks noChangeArrowheads="1"/>
                </p:cNvSpPr>
                <p:nvPr/>
              </p:nvSpPr>
              <p:spPr bwMode="auto">
                <a:xfrm>
                  <a:off x="3447" y="1602"/>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Sin-Jincheon</a:t>
                  </a:r>
                </a:p>
              </p:txBody>
            </p:sp>
            <p:sp>
              <p:nvSpPr>
                <p:cNvPr id="1438178" name="Text Box 482"/>
                <p:cNvSpPr txBox="1">
                  <a:spLocks noChangeArrowheads="1"/>
                </p:cNvSpPr>
                <p:nvPr/>
              </p:nvSpPr>
              <p:spPr bwMode="auto">
                <a:xfrm>
                  <a:off x="4861" y="2929"/>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Sin-Gosung</a:t>
                  </a:r>
                </a:p>
              </p:txBody>
            </p:sp>
            <p:sp>
              <p:nvSpPr>
                <p:cNvPr id="1438179" name="Text Box 483"/>
                <p:cNvSpPr txBox="1">
                  <a:spLocks noChangeArrowheads="1"/>
                </p:cNvSpPr>
                <p:nvPr/>
              </p:nvSpPr>
              <p:spPr bwMode="auto">
                <a:xfrm>
                  <a:off x="4524" y="2950"/>
                  <a:ext cx="141" cy="49"/>
                </a:xfrm>
                <a:prstGeom prst="rect">
                  <a:avLst/>
                </a:prstGeom>
                <a:noFill/>
                <a:ln w="9525" algn="ctr">
                  <a:noFill/>
                  <a:miter lim="800000"/>
                  <a:headEnd/>
                  <a:tailEnd/>
                </a:ln>
                <a:effectLst/>
              </p:spPr>
              <p:txBody>
                <a:bodyPr wrap="none" lIns="0" tIns="0" rIns="0" bIns="0"/>
                <a:lstStyle/>
                <a:p>
                  <a:pPr algn="r" latinLnBrk="1">
                    <a:lnSpc>
                      <a:spcPct val="100000"/>
                    </a:lnSpc>
                    <a:spcBef>
                      <a:spcPct val="0"/>
                    </a:spcBef>
                  </a:pPr>
                  <a:r>
                    <a:rPr lang="en-US" altLang="ko-KR" sz="500" b="0">
                      <a:latin typeface="Arial" pitchFamily="34" charset="0"/>
                      <a:ea typeface="돋움" pitchFamily="50" charset="-127"/>
                      <a:cs typeface="Arial" pitchFamily="34" charset="0"/>
                    </a:rPr>
                    <a:t>Samcheonpo T/P</a:t>
                  </a:r>
                </a:p>
              </p:txBody>
            </p:sp>
            <p:sp>
              <p:nvSpPr>
                <p:cNvPr id="1438180" name="Text Box 484"/>
                <p:cNvSpPr txBox="1">
                  <a:spLocks noChangeArrowheads="1"/>
                </p:cNvSpPr>
                <p:nvPr/>
              </p:nvSpPr>
              <p:spPr bwMode="auto">
                <a:xfrm>
                  <a:off x="4215" y="2818"/>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Sin-Masan</a:t>
                  </a:r>
                </a:p>
              </p:txBody>
            </p:sp>
            <p:sp>
              <p:nvSpPr>
                <p:cNvPr id="1438181" name="Text Box 485"/>
                <p:cNvSpPr txBox="1">
                  <a:spLocks noChangeArrowheads="1"/>
                </p:cNvSpPr>
                <p:nvPr/>
              </p:nvSpPr>
              <p:spPr bwMode="auto">
                <a:xfrm>
                  <a:off x="5048" y="2449"/>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HY견고딕" pitchFamily="18" charset="-127"/>
                      <a:cs typeface="Arial" pitchFamily="34" charset="0"/>
                    </a:rPr>
                    <a:t>Bukbusan</a:t>
                  </a:r>
                </a:p>
              </p:txBody>
            </p:sp>
            <p:sp>
              <p:nvSpPr>
                <p:cNvPr id="1438182" name="Text Box 486"/>
                <p:cNvSpPr txBox="1">
                  <a:spLocks noChangeArrowheads="1"/>
                </p:cNvSpPr>
                <p:nvPr/>
              </p:nvSpPr>
              <p:spPr bwMode="auto">
                <a:xfrm>
                  <a:off x="5123" y="2694"/>
                  <a:ext cx="140" cy="49"/>
                </a:xfrm>
                <a:prstGeom prst="rect">
                  <a:avLst/>
                </a:prstGeom>
                <a:noFill/>
                <a:ln w="9525" algn="ctr">
                  <a:noFill/>
                  <a:miter lim="800000"/>
                  <a:headEnd/>
                  <a:tailEnd/>
                </a:ln>
                <a:effectLst/>
              </p:spPr>
              <p:txBody>
                <a:bodyPr wrap="none" lIns="0" tIns="0" rIns="0" bIns="0"/>
                <a:lstStyle/>
                <a:p>
                  <a:pPr algn="r" latinLnBrk="1">
                    <a:lnSpc>
                      <a:spcPct val="100000"/>
                    </a:lnSpc>
                    <a:spcBef>
                      <a:spcPct val="0"/>
                    </a:spcBef>
                  </a:pPr>
                  <a:r>
                    <a:rPr lang="en-US" altLang="ko-KR" sz="500" b="0">
                      <a:latin typeface="Arial" pitchFamily="34" charset="0"/>
                      <a:ea typeface="돋움" pitchFamily="50" charset="-127"/>
                      <a:cs typeface="Arial" pitchFamily="34" charset="0"/>
                    </a:rPr>
                    <a:t>Pusan C/C</a:t>
                  </a:r>
                </a:p>
              </p:txBody>
            </p:sp>
            <p:sp>
              <p:nvSpPr>
                <p:cNvPr id="1438183" name="Text Box 487"/>
                <p:cNvSpPr txBox="1">
                  <a:spLocks noChangeArrowheads="1"/>
                </p:cNvSpPr>
                <p:nvPr/>
              </p:nvSpPr>
              <p:spPr bwMode="auto">
                <a:xfrm>
                  <a:off x="5345" y="2619"/>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HY견고딕" pitchFamily="18" charset="-127"/>
                      <a:cs typeface="Arial" pitchFamily="34" charset="0"/>
                    </a:rPr>
                    <a:t>Nam-Pusan</a:t>
                  </a:r>
                  <a:endParaRPr lang="en-US" altLang="ko-KR" sz="500" b="0">
                    <a:latin typeface="Arial" pitchFamily="34" charset="0"/>
                    <a:ea typeface="돋움" pitchFamily="50" charset="-127"/>
                    <a:cs typeface="Arial" pitchFamily="34" charset="0"/>
                  </a:endParaRPr>
                </a:p>
              </p:txBody>
            </p:sp>
            <p:sp>
              <p:nvSpPr>
                <p:cNvPr id="1438184" name="Text Box 488"/>
                <p:cNvSpPr txBox="1">
                  <a:spLocks noChangeArrowheads="1"/>
                </p:cNvSpPr>
                <p:nvPr/>
              </p:nvSpPr>
              <p:spPr bwMode="auto">
                <a:xfrm>
                  <a:off x="5471" y="2518"/>
                  <a:ext cx="90"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HY견고딕" pitchFamily="18" charset="-127"/>
                      <a:cs typeface="Arial" pitchFamily="34" charset="0"/>
                    </a:rPr>
                    <a:t>Sin-Yangsan</a:t>
                  </a:r>
                </a:p>
              </p:txBody>
            </p:sp>
            <p:sp>
              <p:nvSpPr>
                <p:cNvPr id="1438185" name="Text Box 489"/>
                <p:cNvSpPr txBox="1">
                  <a:spLocks noChangeArrowheads="1"/>
                </p:cNvSpPr>
                <p:nvPr/>
              </p:nvSpPr>
              <p:spPr bwMode="auto">
                <a:xfrm>
                  <a:off x="5426" y="2440"/>
                  <a:ext cx="141" cy="49"/>
                </a:xfrm>
                <a:prstGeom prst="rect">
                  <a:avLst/>
                </a:prstGeom>
                <a:noFill/>
                <a:ln w="9525" algn="ctr">
                  <a:noFill/>
                  <a:miter lim="800000"/>
                  <a:headEnd/>
                  <a:tailEnd/>
                </a:ln>
                <a:effectLst/>
              </p:spPr>
              <p:txBody>
                <a:bodyPr wrap="none" lIns="0" tIns="0" rIns="0" bIns="0"/>
                <a:lstStyle/>
                <a:p>
                  <a:pPr algn="r" latinLnBrk="1">
                    <a:lnSpc>
                      <a:spcPct val="100000"/>
                    </a:lnSpc>
                    <a:spcBef>
                      <a:spcPct val="0"/>
                    </a:spcBef>
                  </a:pPr>
                  <a:r>
                    <a:rPr lang="en-US" altLang="ko-KR" sz="500" b="0">
                      <a:latin typeface="Arial" pitchFamily="34" charset="0"/>
                      <a:ea typeface="HY견고딕" pitchFamily="18" charset="-127"/>
                      <a:cs typeface="Arial" pitchFamily="34" charset="0"/>
                    </a:rPr>
                    <a:t>Kori</a:t>
                  </a:r>
                  <a:r>
                    <a:rPr lang="en-US" altLang="ko-KR" sz="500" b="0">
                      <a:latin typeface="Arial" pitchFamily="34" charset="0"/>
                      <a:ea typeface="돋움" pitchFamily="50" charset="-127"/>
                      <a:cs typeface="Arial" pitchFamily="34" charset="0"/>
                    </a:rPr>
                    <a:t> N/P</a:t>
                  </a:r>
                </a:p>
              </p:txBody>
            </p:sp>
            <p:sp>
              <p:nvSpPr>
                <p:cNvPr id="1438186" name="Text Box 490"/>
                <p:cNvSpPr txBox="1">
                  <a:spLocks noChangeArrowheads="1"/>
                </p:cNvSpPr>
                <p:nvPr/>
              </p:nvSpPr>
              <p:spPr bwMode="auto">
                <a:xfrm>
                  <a:off x="5478" y="2360"/>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HY견고딕" pitchFamily="18" charset="-127"/>
                      <a:cs typeface="Arial" pitchFamily="34" charset="0"/>
                    </a:rPr>
                    <a:t>Sin-Onsan</a:t>
                  </a:r>
                </a:p>
              </p:txBody>
            </p:sp>
            <p:sp>
              <p:nvSpPr>
                <p:cNvPr id="1438187" name="Text Box 491"/>
                <p:cNvSpPr txBox="1">
                  <a:spLocks noChangeArrowheads="1"/>
                </p:cNvSpPr>
                <p:nvPr/>
              </p:nvSpPr>
              <p:spPr bwMode="auto">
                <a:xfrm>
                  <a:off x="5493" y="2291"/>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HY견고딕" pitchFamily="18" charset="-127"/>
                      <a:cs typeface="Arial" pitchFamily="34" charset="0"/>
                    </a:rPr>
                    <a:t>Ulsan</a:t>
                  </a:r>
                  <a:r>
                    <a:rPr lang="en-US" altLang="ko-KR" sz="500" b="0">
                      <a:latin typeface="Arial" pitchFamily="34" charset="0"/>
                      <a:ea typeface="돋움" pitchFamily="50" charset="-127"/>
                      <a:cs typeface="Arial" pitchFamily="34" charset="0"/>
                    </a:rPr>
                    <a:t> TP, C/C</a:t>
                  </a:r>
                </a:p>
              </p:txBody>
            </p:sp>
            <p:sp>
              <p:nvSpPr>
                <p:cNvPr id="1438188" name="Text Box 492"/>
                <p:cNvSpPr txBox="1">
                  <a:spLocks noChangeArrowheads="1"/>
                </p:cNvSpPr>
                <p:nvPr/>
              </p:nvSpPr>
              <p:spPr bwMode="auto">
                <a:xfrm>
                  <a:off x="5535" y="2227"/>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HY견고딕" pitchFamily="18" charset="-127"/>
                      <a:cs typeface="Arial" pitchFamily="34" charset="0"/>
                    </a:rPr>
                    <a:t>Wolseong</a:t>
                  </a:r>
                  <a:r>
                    <a:rPr lang="en-US" altLang="ko-KR" sz="500" b="0">
                      <a:latin typeface="Arial" pitchFamily="34" charset="0"/>
                      <a:ea typeface="돋움" pitchFamily="50" charset="-127"/>
                      <a:cs typeface="Arial" pitchFamily="34" charset="0"/>
                    </a:rPr>
                    <a:t> N/P</a:t>
                  </a:r>
                </a:p>
              </p:txBody>
            </p:sp>
            <p:sp>
              <p:nvSpPr>
                <p:cNvPr id="1438189" name="Text Box 493"/>
                <p:cNvSpPr txBox="1">
                  <a:spLocks noChangeArrowheads="1"/>
                </p:cNvSpPr>
                <p:nvPr/>
              </p:nvSpPr>
              <p:spPr bwMode="auto">
                <a:xfrm>
                  <a:off x="4862" y="2047"/>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Buk-Daegu</a:t>
                  </a:r>
                </a:p>
              </p:txBody>
            </p:sp>
            <p:sp>
              <p:nvSpPr>
                <p:cNvPr id="1438190" name="Text Box 494"/>
                <p:cNvSpPr txBox="1">
                  <a:spLocks noChangeArrowheads="1"/>
                </p:cNvSpPr>
                <p:nvPr/>
              </p:nvSpPr>
              <p:spPr bwMode="auto">
                <a:xfrm>
                  <a:off x="4224" y="1782"/>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Sunsan</a:t>
                  </a:r>
                </a:p>
              </p:txBody>
            </p:sp>
            <p:sp>
              <p:nvSpPr>
                <p:cNvPr id="1438191" name="Text Box 495"/>
                <p:cNvSpPr txBox="1">
                  <a:spLocks noChangeArrowheads="1"/>
                </p:cNvSpPr>
                <p:nvPr/>
              </p:nvSpPr>
              <p:spPr bwMode="auto">
                <a:xfrm>
                  <a:off x="4068" y="2368"/>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HY견고딕" pitchFamily="18" charset="-127"/>
                      <a:cs typeface="Arial" pitchFamily="34" charset="0"/>
                    </a:rPr>
                    <a:t>Goryeong</a:t>
                  </a:r>
                </a:p>
              </p:txBody>
            </p:sp>
            <p:sp>
              <p:nvSpPr>
                <p:cNvPr id="1438192" name="Text Box 496"/>
                <p:cNvSpPr txBox="1">
                  <a:spLocks noChangeArrowheads="1"/>
                </p:cNvSpPr>
                <p:nvPr/>
              </p:nvSpPr>
              <p:spPr bwMode="auto">
                <a:xfrm>
                  <a:off x="4777" y="2240"/>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Sin-Kyeongsan</a:t>
                  </a:r>
                </a:p>
              </p:txBody>
            </p:sp>
            <p:sp>
              <p:nvSpPr>
                <p:cNvPr id="1438193" name="Text Box 497"/>
                <p:cNvSpPr txBox="1">
                  <a:spLocks noChangeArrowheads="1"/>
                </p:cNvSpPr>
                <p:nvPr/>
              </p:nvSpPr>
              <p:spPr bwMode="auto">
                <a:xfrm>
                  <a:off x="5013" y="2263"/>
                  <a:ext cx="90"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Ulju</a:t>
                  </a:r>
                </a:p>
              </p:txBody>
            </p:sp>
            <p:sp>
              <p:nvSpPr>
                <p:cNvPr id="1438194" name="Text Box 498"/>
                <p:cNvSpPr txBox="1">
                  <a:spLocks noChangeArrowheads="1"/>
                </p:cNvSpPr>
                <p:nvPr/>
              </p:nvSpPr>
              <p:spPr bwMode="auto">
                <a:xfrm>
                  <a:off x="5013" y="2325"/>
                  <a:ext cx="90"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Sin-Ulsan</a:t>
                  </a:r>
                </a:p>
              </p:txBody>
            </p:sp>
            <p:sp>
              <p:nvSpPr>
                <p:cNvPr id="1438195" name="Text Box 499"/>
                <p:cNvSpPr txBox="1">
                  <a:spLocks noChangeArrowheads="1"/>
                </p:cNvSpPr>
                <p:nvPr/>
              </p:nvSpPr>
              <p:spPr bwMode="auto">
                <a:xfrm>
                  <a:off x="4513" y="1572"/>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HY견고딕" pitchFamily="18" charset="-127"/>
                      <a:cs typeface="Arial" pitchFamily="34" charset="0"/>
                    </a:rPr>
                    <a:t>Sin-Youngju</a:t>
                  </a:r>
                </a:p>
              </p:txBody>
            </p:sp>
            <p:sp>
              <p:nvSpPr>
                <p:cNvPr id="1438196" name="Text Box 500"/>
                <p:cNvSpPr txBox="1">
                  <a:spLocks noChangeArrowheads="1"/>
                </p:cNvSpPr>
                <p:nvPr/>
              </p:nvSpPr>
              <p:spPr bwMode="auto">
                <a:xfrm>
                  <a:off x="4706" y="1949"/>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HY견고딕" pitchFamily="18" charset="-127"/>
                      <a:cs typeface="Arial" pitchFamily="34" charset="0"/>
                    </a:rPr>
                    <a:t>Sin-Youngil</a:t>
                  </a:r>
                </a:p>
              </p:txBody>
            </p:sp>
            <p:sp>
              <p:nvSpPr>
                <p:cNvPr id="1438197" name="Text Box 501"/>
                <p:cNvSpPr txBox="1">
                  <a:spLocks noChangeArrowheads="1"/>
                </p:cNvSpPr>
                <p:nvPr/>
              </p:nvSpPr>
              <p:spPr bwMode="auto">
                <a:xfrm>
                  <a:off x="5014" y="1763"/>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HY견고딕" pitchFamily="18" charset="-127"/>
                      <a:cs typeface="Arial" pitchFamily="34" charset="0"/>
                    </a:rPr>
                    <a:t>Cheongsong</a:t>
                  </a:r>
                  <a:r>
                    <a:rPr lang="en-US" altLang="ko-KR" sz="500" b="0">
                      <a:latin typeface="Arial" pitchFamily="34" charset="0"/>
                      <a:ea typeface="돋움" pitchFamily="50" charset="-127"/>
                      <a:cs typeface="Arial" pitchFamily="34" charset="0"/>
                    </a:rPr>
                    <a:t> P/P</a:t>
                  </a:r>
                </a:p>
              </p:txBody>
            </p:sp>
            <p:sp>
              <p:nvSpPr>
                <p:cNvPr id="1438198" name="Text Box 502"/>
                <p:cNvSpPr txBox="1">
                  <a:spLocks noChangeArrowheads="1"/>
                </p:cNvSpPr>
                <p:nvPr/>
              </p:nvSpPr>
              <p:spPr bwMode="auto">
                <a:xfrm>
                  <a:off x="5249" y="1408"/>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HY견고딕" pitchFamily="18" charset="-127"/>
                      <a:cs typeface="Arial" pitchFamily="34" charset="0"/>
                    </a:rPr>
                    <a:t>Uljin</a:t>
                  </a:r>
                  <a:r>
                    <a:rPr lang="en-US" altLang="ko-KR" sz="500" b="0">
                      <a:latin typeface="Arial" pitchFamily="34" charset="0"/>
                      <a:ea typeface="돋움" pitchFamily="50" charset="-127"/>
                      <a:cs typeface="Arial" pitchFamily="34" charset="0"/>
                    </a:rPr>
                    <a:t> N/P</a:t>
                  </a:r>
                </a:p>
              </p:txBody>
            </p:sp>
            <p:sp>
              <p:nvSpPr>
                <p:cNvPr id="1438199" name="Text Box 503"/>
                <p:cNvSpPr txBox="1">
                  <a:spLocks noChangeArrowheads="1"/>
                </p:cNvSpPr>
                <p:nvPr/>
              </p:nvSpPr>
              <p:spPr bwMode="auto">
                <a:xfrm>
                  <a:off x="4841" y="969"/>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HY견고딕" pitchFamily="18" charset="-127"/>
                      <a:cs typeface="Arial" pitchFamily="34" charset="0"/>
                    </a:rPr>
                    <a:t>Donghae</a:t>
                  </a:r>
                </a:p>
              </p:txBody>
            </p:sp>
            <p:sp>
              <p:nvSpPr>
                <p:cNvPr id="1438200" name="Text Box 504"/>
                <p:cNvSpPr txBox="1">
                  <a:spLocks noChangeArrowheads="1"/>
                </p:cNvSpPr>
                <p:nvPr/>
              </p:nvSpPr>
              <p:spPr bwMode="auto">
                <a:xfrm>
                  <a:off x="4548" y="640"/>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HY견고딕" pitchFamily="18" charset="-127"/>
                      <a:cs typeface="Arial" pitchFamily="34" charset="0"/>
                    </a:rPr>
                    <a:t>Yangyang</a:t>
                  </a:r>
                  <a:r>
                    <a:rPr lang="en-US" altLang="ko-KR" sz="500" b="0">
                      <a:latin typeface="Arial" pitchFamily="34" charset="0"/>
                      <a:ea typeface="돋움" pitchFamily="50" charset="-127"/>
                      <a:cs typeface="Arial" pitchFamily="34" charset="0"/>
                    </a:rPr>
                    <a:t> P/P</a:t>
                  </a:r>
                </a:p>
              </p:txBody>
            </p:sp>
            <p:sp>
              <p:nvSpPr>
                <p:cNvPr id="1438201" name="Text Box 505"/>
                <p:cNvSpPr txBox="1">
                  <a:spLocks noChangeArrowheads="1"/>
                </p:cNvSpPr>
                <p:nvPr/>
              </p:nvSpPr>
              <p:spPr bwMode="auto">
                <a:xfrm>
                  <a:off x="4028" y="1556"/>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Sin-Jecheon</a:t>
                  </a:r>
                </a:p>
              </p:txBody>
            </p:sp>
            <p:sp>
              <p:nvSpPr>
                <p:cNvPr id="1438202" name="Text Box 506"/>
                <p:cNvSpPr txBox="1">
                  <a:spLocks noChangeArrowheads="1"/>
                </p:cNvSpPr>
                <p:nvPr/>
              </p:nvSpPr>
              <p:spPr bwMode="auto">
                <a:xfrm>
                  <a:off x="3579" y="641"/>
                  <a:ext cx="101" cy="46"/>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Sin-Gapyung</a:t>
                  </a:r>
                </a:p>
              </p:txBody>
            </p:sp>
            <p:sp>
              <p:nvSpPr>
                <p:cNvPr id="1438203" name="Text Box 507"/>
                <p:cNvSpPr txBox="1">
                  <a:spLocks noChangeArrowheads="1"/>
                </p:cNvSpPr>
                <p:nvPr/>
              </p:nvSpPr>
              <p:spPr bwMode="auto">
                <a:xfrm>
                  <a:off x="3671" y="1492"/>
                  <a:ext cx="101" cy="46"/>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Sin-Ansung</a:t>
                  </a:r>
                </a:p>
              </p:txBody>
            </p:sp>
            <p:sp>
              <p:nvSpPr>
                <p:cNvPr id="1438204" name="Text Box 508"/>
                <p:cNvSpPr txBox="1">
                  <a:spLocks noChangeArrowheads="1"/>
                </p:cNvSpPr>
                <p:nvPr/>
              </p:nvSpPr>
              <p:spPr bwMode="auto">
                <a:xfrm>
                  <a:off x="3184" y="907"/>
                  <a:ext cx="101" cy="47"/>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Sin-Yangje</a:t>
                  </a:r>
                </a:p>
              </p:txBody>
            </p:sp>
            <p:sp>
              <p:nvSpPr>
                <p:cNvPr id="1438205" name="Text Box 509"/>
                <p:cNvSpPr txBox="1">
                  <a:spLocks noChangeArrowheads="1"/>
                </p:cNvSpPr>
                <p:nvPr/>
              </p:nvSpPr>
              <p:spPr bwMode="auto">
                <a:xfrm>
                  <a:off x="2708" y="1297"/>
                  <a:ext cx="140" cy="49"/>
                </a:xfrm>
                <a:prstGeom prst="rect">
                  <a:avLst/>
                </a:prstGeom>
                <a:noFill/>
                <a:ln w="9525" algn="ctr">
                  <a:noFill/>
                  <a:miter lim="800000"/>
                  <a:headEnd/>
                  <a:tailEnd/>
                </a:ln>
                <a:effectLst/>
              </p:spPr>
              <p:txBody>
                <a:bodyPr wrap="none" lIns="0" tIns="0" rIns="0" bIns="0"/>
                <a:lstStyle/>
                <a:p>
                  <a:pPr algn="r" latinLnBrk="1">
                    <a:lnSpc>
                      <a:spcPct val="100000"/>
                    </a:lnSpc>
                    <a:spcBef>
                      <a:spcPct val="0"/>
                    </a:spcBef>
                  </a:pPr>
                  <a:r>
                    <a:rPr lang="en-US" altLang="ko-KR" sz="500" b="0">
                      <a:latin typeface="Arial" pitchFamily="34" charset="0"/>
                      <a:ea typeface="돋움" pitchFamily="50" charset="-127"/>
                      <a:cs typeface="Arial" pitchFamily="34" charset="0"/>
                    </a:rPr>
                    <a:t>Sin-Ansan</a:t>
                  </a:r>
                </a:p>
              </p:txBody>
            </p:sp>
            <p:sp>
              <p:nvSpPr>
                <p:cNvPr id="1438206" name="Text Box 510"/>
                <p:cNvSpPr txBox="1">
                  <a:spLocks noChangeArrowheads="1"/>
                </p:cNvSpPr>
                <p:nvPr/>
              </p:nvSpPr>
              <p:spPr bwMode="auto">
                <a:xfrm>
                  <a:off x="4494" y="1154"/>
                  <a:ext cx="101" cy="46"/>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solidFill>
                        <a:srgbClr val="FF6600"/>
                      </a:solidFill>
                      <a:latin typeface="Arial" pitchFamily="34" charset="0"/>
                      <a:ea typeface="HY견고딕" pitchFamily="18" charset="-127"/>
                      <a:cs typeface="Arial" pitchFamily="34" charset="0"/>
                    </a:rPr>
                    <a:t>Sin-Taebaek</a:t>
                  </a:r>
                </a:p>
              </p:txBody>
            </p:sp>
            <p:sp>
              <p:nvSpPr>
                <p:cNvPr id="1438207" name="Text Box 511"/>
                <p:cNvSpPr txBox="1">
                  <a:spLocks noChangeArrowheads="1"/>
                </p:cNvSpPr>
                <p:nvPr/>
              </p:nvSpPr>
              <p:spPr bwMode="auto">
                <a:xfrm>
                  <a:off x="3950" y="3170"/>
                  <a:ext cx="141" cy="49"/>
                </a:xfrm>
                <a:prstGeom prst="rect">
                  <a:avLst/>
                </a:prstGeom>
                <a:noFill/>
                <a:ln w="9525" algn="ctr">
                  <a:noFill/>
                  <a:miter lim="800000"/>
                  <a:headEnd/>
                  <a:tailEnd/>
                </a:ln>
                <a:effectLst/>
              </p:spPr>
              <p:txBody>
                <a:bodyPr wrap="none" lIns="0" tIns="0" rIns="0" bIns="0"/>
                <a:lstStyle/>
                <a:p>
                  <a:pPr algn="r" latinLnBrk="1">
                    <a:lnSpc>
                      <a:spcPct val="100000"/>
                    </a:lnSpc>
                    <a:spcBef>
                      <a:spcPct val="0"/>
                    </a:spcBef>
                  </a:pPr>
                  <a:r>
                    <a:rPr lang="en-US" altLang="ko-KR" sz="500" b="0">
                      <a:latin typeface="Arial" pitchFamily="34" charset="0"/>
                      <a:ea typeface="HY견고딕" pitchFamily="18" charset="-127"/>
                      <a:cs typeface="Arial" pitchFamily="34" charset="0"/>
                    </a:rPr>
                    <a:t>Gwangyang C/C</a:t>
                  </a:r>
                </a:p>
              </p:txBody>
            </p:sp>
            <p:sp>
              <p:nvSpPr>
                <p:cNvPr id="1438208" name="Text Box 512"/>
                <p:cNvSpPr txBox="1">
                  <a:spLocks noChangeArrowheads="1"/>
                </p:cNvSpPr>
                <p:nvPr/>
              </p:nvSpPr>
              <p:spPr bwMode="auto">
                <a:xfrm>
                  <a:off x="5313" y="2102"/>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ShinPohang</a:t>
                  </a:r>
                </a:p>
              </p:txBody>
            </p:sp>
            <p:sp>
              <p:nvSpPr>
                <p:cNvPr id="1438209" name="Text Box 513"/>
                <p:cNvSpPr txBox="1">
                  <a:spLocks noChangeArrowheads="1"/>
                </p:cNvSpPr>
                <p:nvPr/>
              </p:nvSpPr>
              <p:spPr bwMode="auto">
                <a:xfrm>
                  <a:off x="4992" y="2729"/>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Sin-Gimhae</a:t>
                  </a:r>
                </a:p>
              </p:txBody>
            </p:sp>
            <p:sp>
              <p:nvSpPr>
                <p:cNvPr id="1438210" name="Text Box 514"/>
                <p:cNvSpPr txBox="1">
                  <a:spLocks noChangeArrowheads="1"/>
                </p:cNvSpPr>
                <p:nvPr/>
              </p:nvSpPr>
              <p:spPr bwMode="auto">
                <a:xfrm>
                  <a:off x="3014" y="1399"/>
                  <a:ext cx="78" cy="42"/>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Hwasung</a:t>
                  </a:r>
                </a:p>
              </p:txBody>
            </p:sp>
            <p:sp>
              <p:nvSpPr>
                <p:cNvPr id="1438211" name="Text Box 515"/>
                <p:cNvSpPr txBox="1">
                  <a:spLocks noChangeArrowheads="1"/>
                </p:cNvSpPr>
                <p:nvPr/>
              </p:nvSpPr>
              <p:spPr bwMode="auto">
                <a:xfrm>
                  <a:off x="3387" y="1025"/>
                  <a:ext cx="101" cy="46"/>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Sin-Sungnam</a:t>
                  </a:r>
                </a:p>
              </p:txBody>
            </p:sp>
            <p:sp>
              <p:nvSpPr>
                <p:cNvPr id="1438212" name="Text Box 516"/>
                <p:cNvSpPr txBox="1">
                  <a:spLocks noChangeArrowheads="1"/>
                </p:cNvSpPr>
                <p:nvPr/>
              </p:nvSpPr>
              <p:spPr bwMode="auto">
                <a:xfrm>
                  <a:off x="3530" y="1143"/>
                  <a:ext cx="101" cy="46"/>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Gonjiam</a:t>
                  </a:r>
                </a:p>
              </p:txBody>
            </p:sp>
            <p:sp>
              <p:nvSpPr>
                <p:cNvPr id="1438213" name="Text Box 517"/>
                <p:cNvSpPr txBox="1">
                  <a:spLocks noChangeArrowheads="1"/>
                </p:cNvSpPr>
                <p:nvPr/>
              </p:nvSpPr>
              <p:spPr bwMode="auto">
                <a:xfrm>
                  <a:off x="3070" y="1162"/>
                  <a:ext cx="101" cy="46"/>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Seo-seoul</a:t>
                  </a:r>
                </a:p>
              </p:txBody>
            </p:sp>
            <p:sp>
              <p:nvSpPr>
                <p:cNvPr id="1438214" name="Text Box 518"/>
                <p:cNvSpPr txBox="1">
                  <a:spLocks noChangeArrowheads="1"/>
                </p:cNvSpPr>
                <p:nvPr/>
              </p:nvSpPr>
              <p:spPr bwMode="auto">
                <a:xfrm>
                  <a:off x="3468" y="1263"/>
                  <a:ext cx="78" cy="42"/>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Sin-Youngin</a:t>
                  </a:r>
                </a:p>
              </p:txBody>
            </p:sp>
            <p:sp>
              <p:nvSpPr>
                <p:cNvPr id="1438215" name="Text Box 519"/>
                <p:cNvSpPr txBox="1">
                  <a:spLocks noChangeArrowheads="1"/>
                </p:cNvSpPr>
                <p:nvPr/>
              </p:nvSpPr>
              <p:spPr bwMode="auto">
                <a:xfrm>
                  <a:off x="2869" y="911"/>
                  <a:ext cx="101" cy="46"/>
                </a:xfrm>
                <a:prstGeom prst="rect">
                  <a:avLst/>
                </a:prstGeom>
                <a:noFill/>
                <a:ln w="9525" algn="ctr">
                  <a:noFill/>
                  <a:miter lim="800000"/>
                  <a:headEnd/>
                  <a:tailEnd/>
                </a:ln>
                <a:effectLst/>
              </p:spPr>
              <p:txBody>
                <a:bodyPr wrap="none" lIns="0" tIns="0" rIns="0" bIns="0"/>
                <a:lstStyle/>
                <a:p>
                  <a:pPr algn="r" latinLnBrk="1">
                    <a:lnSpc>
                      <a:spcPct val="100000"/>
                    </a:lnSpc>
                    <a:spcBef>
                      <a:spcPct val="0"/>
                    </a:spcBef>
                  </a:pPr>
                  <a:r>
                    <a:rPr lang="en-US" altLang="ko-KR" sz="500" b="0">
                      <a:latin typeface="Arial" pitchFamily="34" charset="0"/>
                      <a:ea typeface="돋움" pitchFamily="50" charset="-127"/>
                      <a:cs typeface="Arial" pitchFamily="34" charset="0"/>
                    </a:rPr>
                    <a:t>Youngdeungpo</a:t>
                  </a:r>
                </a:p>
              </p:txBody>
            </p:sp>
            <p:sp>
              <p:nvSpPr>
                <p:cNvPr id="1438216" name="Text Box 520"/>
                <p:cNvSpPr txBox="1">
                  <a:spLocks noChangeArrowheads="1"/>
                </p:cNvSpPr>
                <p:nvPr/>
              </p:nvSpPr>
              <p:spPr bwMode="auto">
                <a:xfrm>
                  <a:off x="2660" y="1683"/>
                  <a:ext cx="102" cy="47"/>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Sin-seosan</a:t>
                  </a:r>
                </a:p>
              </p:txBody>
            </p:sp>
            <p:sp>
              <p:nvSpPr>
                <p:cNvPr id="1438217" name="Text Box 521"/>
                <p:cNvSpPr txBox="1">
                  <a:spLocks noChangeArrowheads="1"/>
                </p:cNvSpPr>
                <p:nvPr/>
              </p:nvSpPr>
              <p:spPr bwMode="auto">
                <a:xfrm>
                  <a:off x="4620" y="2017"/>
                  <a:ext cx="91" cy="49"/>
                </a:xfrm>
                <a:prstGeom prst="rect">
                  <a:avLst/>
                </a:prstGeom>
                <a:noFill/>
                <a:ln w="9525" algn="ctr">
                  <a:noFill/>
                  <a:miter lim="800000"/>
                  <a:headEnd/>
                  <a:tailEnd/>
                </a:ln>
                <a:effectLst/>
              </p:spPr>
              <p:txBody>
                <a:bodyPr wrap="none" lIns="0" tIns="0" rIns="0" bIns="0"/>
                <a:lstStyle/>
                <a:p>
                  <a:pPr latinLnBrk="1">
                    <a:lnSpc>
                      <a:spcPct val="100000"/>
                    </a:lnSpc>
                    <a:spcBef>
                      <a:spcPct val="0"/>
                    </a:spcBef>
                  </a:pPr>
                  <a:r>
                    <a:rPr lang="en-US" altLang="ko-KR" sz="500" b="0">
                      <a:latin typeface="Arial" pitchFamily="34" charset="0"/>
                      <a:ea typeface="돋움" pitchFamily="50" charset="-127"/>
                      <a:cs typeface="Arial" pitchFamily="34" charset="0"/>
                    </a:rPr>
                    <a:t>Seo-Daegu</a:t>
                  </a:r>
                </a:p>
              </p:txBody>
            </p:sp>
          </p:grpSp>
        </p:grpSp>
      </p:grpSp>
      <p:grpSp>
        <p:nvGrpSpPr>
          <p:cNvPr id="30" name="Group 522"/>
          <p:cNvGrpSpPr>
            <a:grpSpLocks/>
          </p:cNvGrpSpPr>
          <p:nvPr/>
        </p:nvGrpSpPr>
        <p:grpSpPr bwMode="auto">
          <a:xfrm>
            <a:off x="6406164" y="5259388"/>
            <a:ext cx="2873375" cy="1168400"/>
            <a:chOff x="3824" y="3414"/>
            <a:chExt cx="1671" cy="736"/>
          </a:xfrm>
        </p:grpSpPr>
        <p:sp>
          <p:nvSpPr>
            <p:cNvPr id="1438219" name="AutoShape 523"/>
            <p:cNvSpPr>
              <a:spLocks noChangeArrowheads="1"/>
            </p:cNvSpPr>
            <p:nvPr/>
          </p:nvSpPr>
          <p:spPr bwMode="auto">
            <a:xfrm>
              <a:off x="3824" y="3542"/>
              <a:ext cx="1671" cy="608"/>
            </a:xfrm>
            <a:prstGeom prst="roundRect">
              <a:avLst>
                <a:gd name="adj" fmla="val 6745"/>
              </a:avLst>
            </a:prstGeom>
            <a:solidFill>
              <a:schemeClr val="bg1"/>
            </a:solidFill>
            <a:ln w="25400" algn="ctr">
              <a:solidFill>
                <a:srgbClr val="ADCCF9"/>
              </a:solidFill>
              <a:round/>
              <a:headEnd/>
              <a:tailEnd/>
            </a:ln>
            <a:effectLst/>
          </p:spPr>
          <p:txBody>
            <a:bodyPr wrap="none" anchor="ctr"/>
            <a:lstStyle/>
            <a:p>
              <a:endParaRPr lang="ko-KR" altLang="en-US">
                <a:latin typeface="Arial" pitchFamily="34" charset="0"/>
                <a:cs typeface="Arial" pitchFamily="34" charset="0"/>
              </a:endParaRPr>
            </a:p>
          </p:txBody>
        </p:sp>
        <p:sp>
          <p:nvSpPr>
            <p:cNvPr id="1438220" name="AutoShape 524"/>
            <p:cNvSpPr>
              <a:spLocks noChangeArrowheads="1"/>
            </p:cNvSpPr>
            <p:nvPr/>
          </p:nvSpPr>
          <p:spPr bwMode="auto">
            <a:xfrm>
              <a:off x="4501" y="3414"/>
              <a:ext cx="954" cy="98"/>
            </a:xfrm>
            <a:prstGeom prst="roundRect">
              <a:avLst>
                <a:gd name="adj" fmla="val 16667"/>
              </a:avLst>
            </a:prstGeom>
            <a:noFill/>
            <a:ln w="9525" algn="ctr">
              <a:noFill/>
              <a:round/>
              <a:headEnd/>
              <a:tailEnd/>
            </a:ln>
            <a:effectLst/>
          </p:spPr>
          <p:txBody>
            <a:bodyPr wrap="none" anchor="ctr"/>
            <a:lstStyle/>
            <a:p>
              <a:pPr latinLnBrk="1">
                <a:lnSpc>
                  <a:spcPct val="100000"/>
                </a:lnSpc>
                <a:spcBef>
                  <a:spcPct val="0"/>
                </a:spcBef>
              </a:pPr>
              <a:r>
                <a:rPr lang="en-US" altLang="ko-KR" sz="1400" b="0" dirty="0">
                  <a:solidFill>
                    <a:srgbClr val="292929"/>
                  </a:solidFill>
                  <a:latin typeface="Arial" pitchFamily="34" charset="0"/>
                  <a:ea typeface="HY견고딕" pitchFamily="18" charset="-127"/>
                  <a:cs typeface="Arial" pitchFamily="34" charset="0"/>
                </a:rPr>
                <a:t>(Unit: c-km/ substations)</a:t>
              </a:r>
            </a:p>
          </p:txBody>
        </p:sp>
      </p:grpSp>
      <p:grpSp>
        <p:nvGrpSpPr>
          <p:cNvPr id="31" name="Group 525"/>
          <p:cNvGrpSpPr>
            <a:grpSpLocks/>
          </p:cNvGrpSpPr>
          <p:nvPr/>
        </p:nvGrpSpPr>
        <p:grpSpPr bwMode="auto">
          <a:xfrm>
            <a:off x="6574438" y="6135688"/>
            <a:ext cx="2760662" cy="184150"/>
            <a:chOff x="3922" y="3966"/>
            <a:chExt cx="1605" cy="116"/>
          </a:xfrm>
        </p:grpSpPr>
        <p:sp>
          <p:nvSpPr>
            <p:cNvPr id="1438222" name="Line 58"/>
            <p:cNvSpPr>
              <a:spLocks noChangeShapeType="1"/>
            </p:cNvSpPr>
            <p:nvPr/>
          </p:nvSpPr>
          <p:spPr bwMode="auto">
            <a:xfrm>
              <a:off x="3922" y="4027"/>
              <a:ext cx="187" cy="2"/>
            </a:xfrm>
            <a:prstGeom prst="line">
              <a:avLst/>
            </a:prstGeom>
            <a:noFill/>
            <a:ln w="28575">
              <a:solidFill>
                <a:srgbClr val="777777"/>
              </a:solidFill>
              <a:round/>
              <a:headEnd/>
              <a:tailEnd/>
            </a:ln>
          </p:spPr>
          <p:txBody>
            <a:bodyPr/>
            <a:lstStyle/>
            <a:p>
              <a:endParaRPr lang="ko-KR" altLang="en-US">
                <a:latin typeface="Arial" pitchFamily="34" charset="0"/>
                <a:cs typeface="Arial" pitchFamily="34" charset="0"/>
              </a:endParaRPr>
            </a:p>
          </p:txBody>
        </p:sp>
        <p:sp>
          <p:nvSpPr>
            <p:cNvPr id="1438223" name="Oval 527"/>
            <p:cNvSpPr>
              <a:spLocks noChangeArrowheads="1"/>
            </p:cNvSpPr>
            <p:nvPr/>
          </p:nvSpPr>
          <p:spPr bwMode="auto">
            <a:xfrm>
              <a:off x="3973" y="3985"/>
              <a:ext cx="85" cy="86"/>
            </a:xfrm>
            <a:prstGeom prst="ellipse">
              <a:avLst/>
            </a:prstGeom>
            <a:solidFill>
              <a:schemeClr val="bg1"/>
            </a:solidFill>
            <a:ln w="25400" algn="ctr">
              <a:solidFill>
                <a:srgbClr val="777777"/>
              </a:solidFill>
              <a:round/>
              <a:headEnd/>
              <a:tailEnd/>
            </a:ln>
            <a:effectLst/>
          </p:spPr>
          <p:txBody>
            <a:bodyPr wrap="none" anchor="ctr"/>
            <a:lstStyle/>
            <a:p>
              <a:endParaRPr lang="ko-KR" altLang="en-US">
                <a:latin typeface="Arial" pitchFamily="34" charset="0"/>
                <a:cs typeface="Arial" pitchFamily="34" charset="0"/>
              </a:endParaRPr>
            </a:p>
          </p:txBody>
        </p:sp>
        <p:sp>
          <p:nvSpPr>
            <p:cNvPr id="1438224" name="Rectangle 528"/>
            <p:cNvSpPr>
              <a:spLocks noChangeArrowheads="1"/>
            </p:cNvSpPr>
            <p:nvPr/>
          </p:nvSpPr>
          <p:spPr bwMode="auto">
            <a:xfrm>
              <a:off x="4140" y="3966"/>
              <a:ext cx="1387" cy="116"/>
            </a:xfrm>
            <a:prstGeom prst="rect">
              <a:avLst/>
            </a:prstGeom>
            <a:noFill/>
            <a:ln w="9525" algn="ctr">
              <a:noFill/>
              <a:miter lim="800000"/>
              <a:headEnd/>
              <a:tailEnd/>
            </a:ln>
            <a:effectLst/>
          </p:spPr>
          <p:txBody>
            <a:bodyPr wrap="none" anchor="ctr"/>
            <a:lstStyle/>
            <a:p>
              <a:pPr algn="l" latinLnBrk="1">
                <a:lnSpc>
                  <a:spcPct val="100000"/>
                </a:lnSpc>
                <a:spcBef>
                  <a:spcPct val="0"/>
                </a:spcBef>
              </a:pPr>
              <a:r>
                <a:rPr lang="en-US" altLang="ko-KR" sz="1400" dirty="0">
                  <a:latin typeface="Arial" pitchFamily="34" charset="0"/>
                  <a:ea typeface="HY견고딕" pitchFamily="18" charset="-127"/>
                  <a:cs typeface="Arial" pitchFamily="34" charset="0"/>
                </a:rPr>
                <a:t>154kV : </a:t>
              </a:r>
              <a:r>
                <a:rPr lang="en-US" altLang="ko-KR" sz="1400" dirty="0" smtClean="0">
                  <a:latin typeface="Arial" pitchFamily="34" charset="0"/>
                  <a:ea typeface="HY견고딕" pitchFamily="18" charset="-127"/>
                  <a:cs typeface="Arial" pitchFamily="34" charset="0"/>
                </a:rPr>
                <a:t>20,777 </a:t>
              </a:r>
              <a:r>
                <a:rPr lang="en-US" altLang="ko-KR" sz="1400" dirty="0">
                  <a:latin typeface="Arial" pitchFamily="34" charset="0"/>
                  <a:ea typeface="HY견고딕" pitchFamily="18" charset="-127"/>
                  <a:cs typeface="Arial" pitchFamily="34" charset="0"/>
                </a:rPr>
                <a:t>/ </a:t>
              </a:r>
              <a:r>
                <a:rPr lang="en-US" altLang="ko-KR" sz="1400" dirty="0" smtClean="0">
                  <a:latin typeface="Arial" pitchFamily="34" charset="0"/>
                  <a:ea typeface="HY견고딕" pitchFamily="18" charset="-127"/>
                  <a:cs typeface="Arial" pitchFamily="34" charset="0"/>
                </a:rPr>
                <a:t>628</a:t>
              </a:r>
              <a:endParaRPr lang="en-US" altLang="ko-KR" sz="1400" dirty="0">
                <a:latin typeface="Arial" pitchFamily="34" charset="0"/>
                <a:ea typeface="HY견고딕" pitchFamily="18" charset="-127"/>
                <a:cs typeface="Arial" pitchFamily="34" charset="0"/>
              </a:endParaRPr>
            </a:p>
          </p:txBody>
        </p:sp>
      </p:grpSp>
      <p:grpSp>
        <p:nvGrpSpPr>
          <p:cNvPr id="1438218" name="Group 529"/>
          <p:cNvGrpSpPr>
            <a:grpSpLocks/>
          </p:cNvGrpSpPr>
          <p:nvPr/>
        </p:nvGrpSpPr>
        <p:grpSpPr bwMode="auto">
          <a:xfrm>
            <a:off x="6574438" y="5868988"/>
            <a:ext cx="2760662" cy="184150"/>
            <a:chOff x="3922" y="3798"/>
            <a:chExt cx="1605" cy="116"/>
          </a:xfrm>
        </p:grpSpPr>
        <p:grpSp>
          <p:nvGrpSpPr>
            <p:cNvPr id="1438221" name="Group 530"/>
            <p:cNvGrpSpPr>
              <a:grpSpLocks/>
            </p:cNvGrpSpPr>
            <p:nvPr/>
          </p:nvGrpSpPr>
          <p:grpSpPr bwMode="auto">
            <a:xfrm>
              <a:off x="3922" y="3817"/>
              <a:ext cx="187" cy="86"/>
              <a:chOff x="4498" y="3929"/>
              <a:chExt cx="222" cy="102"/>
            </a:xfrm>
          </p:grpSpPr>
          <p:sp>
            <p:nvSpPr>
              <p:cNvPr id="1438227" name="Line 58"/>
              <p:cNvSpPr>
                <a:spLocks noChangeShapeType="1"/>
              </p:cNvSpPr>
              <p:nvPr/>
            </p:nvSpPr>
            <p:spPr bwMode="auto">
              <a:xfrm>
                <a:off x="4498" y="3979"/>
                <a:ext cx="222" cy="2"/>
              </a:xfrm>
              <a:prstGeom prst="line">
                <a:avLst/>
              </a:prstGeom>
              <a:noFill/>
              <a:ln w="28575">
                <a:solidFill>
                  <a:srgbClr val="3366CC"/>
                </a:solidFill>
                <a:round/>
                <a:headEnd/>
                <a:tailEnd/>
              </a:ln>
              <a:effectLst/>
            </p:spPr>
            <p:txBody>
              <a:bodyPr/>
              <a:lstStyle/>
              <a:p>
                <a:endParaRPr lang="ko-KR" altLang="en-US">
                  <a:latin typeface="Arial" pitchFamily="34" charset="0"/>
                  <a:cs typeface="Arial" pitchFamily="34" charset="0"/>
                </a:endParaRPr>
              </a:p>
            </p:txBody>
          </p:sp>
          <p:sp>
            <p:nvSpPr>
              <p:cNvPr id="1438228" name="Oval 532"/>
              <p:cNvSpPr>
                <a:spLocks noChangeArrowheads="1"/>
              </p:cNvSpPr>
              <p:nvPr/>
            </p:nvSpPr>
            <p:spPr bwMode="auto">
              <a:xfrm>
                <a:off x="4558" y="3929"/>
                <a:ext cx="102" cy="102"/>
              </a:xfrm>
              <a:prstGeom prst="ellipse">
                <a:avLst/>
              </a:prstGeom>
              <a:solidFill>
                <a:srgbClr val="3366CC"/>
              </a:solidFill>
              <a:ln w="6350" algn="ctr">
                <a:solidFill>
                  <a:srgbClr val="FFFFFF"/>
                </a:solidFill>
                <a:round/>
                <a:headEnd/>
                <a:tailEnd/>
              </a:ln>
              <a:effectLst/>
            </p:spPr>
            <p:txBody>
              <a:bodyPr wrap="none" anchor="ctr"/>
              <a:lstStyle/>
              <a:p>
                <a:endParaRPr lang="ko-KR" altLang="en-US">
                  <a:latin typeface="Arial" pitchFamily="34" charset="0"/>
                  <a:cs typeface="Arial" pitchFamily="34" charset="0"/>
                </a:endParaRPr>
              </a:p>
            </p:txBody>
          </p:sp>
        </p:grpSp>
        <p:sp>
          <p:nvSpPr>
            <p:cNvPr id="1438229" name="Rectangle 533"/>
            <p:cNvSpPr>
              <a:spLocks noChangeArrowheads="1"/>
            </p:cNvSpPr>
            <p:nvPr/>
          </p:nvSpPr>
          <p:spPr bwMode="auto">
            <a:xfrm>
              <a:off x="4140" y="3798"/>
              <a:ext cx="1387" cy="116"/>
            </a:xfrm>
            <a:prstGeom prst="rect">
              <a:avLst/>
            </a:prstGeom>
            <a:noFill/>
            <a:ln w="9525" algn="ctr">
              <a:noFill/>
              <a:miter lim="800000"/>
              <a:headEnd/>
              <a:tailEnd/>
            </a:ln>
            <a:effectLst/>
          </p:spPr>
          <p:txBody>
            <a:bodyPr wrap="none" anchor="ctr"/>
            <a:lstStyle/>
            <a:p>
              <a:pPr algn="l" latinLnBrk="1">
                <a:lnSpc>
                  <a:spcPct val="100000"/>
                </a:lnSpc>
                <a:spcBef>
                  <a:spcPct val="0"/>
                </a:spcBef>
              </a:pPr>
              <a:r>
                <a:rPr lang="en-US" altLang="ko-KR" sz="1400" dirty="0">
                  <a:solidFill>
                    <a:srgbClr val="3366CC"/>
                  </a:solidFill>
                  <a:latin typeface="Arial" pitchFamily="34" charset="0"/>
                  <a:ea typeface="HY견고딕" pitchFamily="18" charset="-127"/>
                  <a:cs typeface="Arial" pitchFamily="34" charset="0"/>
                </a:rPr>
                <a:t>345kV :   </a:t>
              </a:r>
              <a:r>
                <a:rPr lang="en-US" altLang="ko-KR" sz="1400" dirty="0" smtClean="0">
                  <a:solidFill>
                    <a:srgbClr val="3366CC"/>
                  </a:solidFill>
                  <a:latin typeface="Arial" pitchFamily="34" charset="0"/>
                  <a:ea typeface="HY견고딕" pitchFamily="18" charset="-127"/>
                  <a:cs typeface="Arial" pitchFamily="34" charset="0"/>
                </a:rPr>
                <a:t>8,580 /  88</a:t>
              </a:r>
              <a:endParaRPr lang="en-US" altLang="ko-KR" sz="1400" dirty="0">
                <a:solidFill>
                  <a:srgbClr val="3366CC"/>
                </a:solidFill>
                <a:latin typeface="Arial" pitchFamily="34" charset="0"/>
                <a:ea typeface="HY견고딕" pitchFamily="18" charset="-127"/>
                <a:cs typeface="Arial" pitchFamily="34" charset="0"/>
              </a:endParaRPr>
            </a:p>
          </p:txBody>
        </p:sp>
      </p:grpSp>
      <p:grpSp>
        <p:nvGrpSpPr>
          <p:cNvPr id="1438225" name="Group 534"/>
          <p:cNvGrpSpPr>
            <a:grpSpLocks/>
          </p:cNvGrpSpPr>
          <p:nvPr/>
        </p:nvGrpSpPr>
        <p:grpSpPr bwMode="auto">
          <a:xfrm>
            <a:off x="6537927" y="5589588"/>
            <a:ext cx="2797175" cy="184150"/>
            <a:chOff x="3901" y="3622"/>
            <a:chExt cx="1626" cy="116"/>
          </a:xfrm>
        </p:grpSpPr>
        <p:grpSp>
          <p:nvGrpSpPr>
            <p:cNvPr id="1438226" name="Group 535"/>
            <p:cNvGrpSpPr>
              <a:grpSpLocks/>
            </p:cNvGrpSpPr>
            <p:nvPr/>
          </p:nvGrpSpPr>
          <p:grpSpPr bwMode="auto">
            <a:xfrm>
              <a:off x="3901" y="3622"/>
              <a:ext cx="230" cy="116"/>
              <a:chOff x="5001" y="3911"/>
              <a:chExt cx="274" cy="138"/>
            </a:xfrm>
          </p:grpSpPr>
          <p:sp>
            <p:nvSpPr>
              <p:cNvPr id="1438232" name="Line 58"/>
              <p:cNvSpPr>
                <a:spLocks noChangeShapeType="1"/>
              </p:cNvSpPr>
              <p:nvPr/>
            </p:nvSpPr>
            <p:spPr bwMode="auto">
              <a:xfrm>
                <a:off x="5001" y="3979"/>
                <a:ext cx="274" cy="2"/>
              </a:xfrm>
              <a:prstGeom prst="line">
                <a:avLst/>
              </a:prstGeom>
              <a:noFill/>
              <a:ln w="38100">
                <a:solidFill>
                  <a:srgbClr val="FF6600"/>
                </a:solidFill>
                <a:round/>
                <a:headEnd/>
                <a:tailEnd/>
              </a:ln>
            </p:spPr>
            <p:txBody>
              <a:bodyPr/>
              <a:lstStyle/>
              <a:p>
                <a:endParaRPr lang="ko-KR" altLang="en-US">
                  <a:latin typeface="Arial" pitchFamily="34" charset="0"/>
                  <a:cs typeface="Arial" pitchFamily="34" charset="0"/>
                </a:endParaRPr>
              </a:p>
            </p:txBody>
          </p:sp>
          <p:grpSp>
            <p:nvGrpSpPr>
              <p:cNvPr id="1438230" name="Group 537"/>
              <p:cNvGrpSpPr>
                <a:grpSpLocks/>
              </p:cNvGrpSpPr>
              <p:nvPr/>
            </p:nvGrpSpPr>
            <p:grpSpPr bwMode="auto">
              <a:xfrm>
                <a:off x="5067" y="3911"/>
                <a:ext cx="138" cy="138"/>
                <a:chOff x="3446" y="1805"/>
                <a:chExt cx="88" cy="88"/>
              </a:xfrm>
            </p:grpSpPr>
            <p:sp>
              <p:nvSpPr>
                <p:cNvPr id="1438234" name="Oval 538"/>
                <p:cNvSpPr>
                  <a:spLocks noChangeArrowheads="1"/>
                </p:cNvSpPr>
                <p:nvPr/>
              </p:nvSpPr>
              <p:spPr bwMode="auto">
                <a:xfrm>
                  <a:off x="3446" y="1805"/>
                  <a:ext cx="88" cy="88"/>
                </a:xfrm>
                <a:prstGeom prst="ellipse">
                  <a:avLst/>
                </a:prstGeom>
                <a:solidFill>
                  <a:srgbClr val="FF6600"/>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sp>
              <p:nvSpPr>
                <p:cNvPr id="1438235" name="Oval 539"/>
                <p:cNvSpPr>
                  <a:spLocks noChangeArrowheads="1"/>
                </p:cNvSpPr>
                <p:nvPr/>
              </p:nvSpPr>
              <p:spPr bwMode="auto">
                <a:xfrm>
                  <a:off x="3466" y="1825"/>
                  <a:ext cx="48" cy="48"/>
                </a:xfrm>
                <a:prstGeom prst="ellipse">
                  <a:avLst/>
                </a:prstGeom>
                <a:solidFill>
                  <a:srgbClr val="FF6600"/>
                </a:solidFill>
                <a:ln w="9525" algn="ctr">
                  <a:solidFill>
                    <a:schemeClr val="bg1"/>
                  </a:solidFill>
                  <a:round/>
                  <a:headEnd/>
                  <a:tailEnd/>
                </a:ln>
                <a:effectLst/>
              </p:spPr>
              <p:txBody>
                <a:bodyPr wrap="none" anchor="ctr"/>
                <a:lstStyle/>
                <a:p>
                  <a:endParaRPr lang="ko-KR" altLang="en-US">
                    <a:latin typeface="Arial" pitchFamily="34" charset="0"/>
                    <a:cs typeface="Arial" pitchFamily="34" charset="0"/>
                  </a:endParaRPr>
                </a:p>
              </p:txBody>
            </p:sp>
          </p:grpSp>
        </p:grpSp>
        <p:sp>
          <p:nvSpPr>
            <p:cNvPr id="1438236" name="Rectangle 540"/>
            <p:cNvSpPr>
              <a:spLocks noChangeArrowheads="1"/>
            </p:cNvSpPr>
            <p:nvPr/>
          </p:nvSpPr>
          <p:spPr bwMode="auto">
            <a:xfrm>
              <a:off x="4140" y="3622"/>
              <a:ext cx="1387" cy="116"/>
            </a:xfrm>
            <a:prstGeom prst="rect">
              <a:avLst/>
            </a:prstGeom>
            <a:noFill/>
            <a:ln w="9525" algn="ctr">
              <a:noFill/>
              <a:miter lim="800000"/>
              <a:headEnd/>
              <a:tailEnd/>
            </a:ln>
            <a:effectLst/>
          </p:spPr>
          <p:txBody>
            <a:bodyPr wrap="none" anchor="ctr"/>
            <a:lstStyle/>
            <a:p>
              <a:pPr algn="l" latinLnBrk="1">
                <a:lnSpc>
                  <a:spcPct val="100000"/>
                </a:lnSpc>
                <a:spcBef>
                  <a:spcPct val="0"/>
                </a:spcBef>
              </a:pPr>
              <a:r>
                <a:rPr lang="en-US" altLang="ko-KR" sz="1400" dirty="0">
                  <a:solidFill>
                    <a:srgbClr val="FF6600"/>
                  </a:solidFill>
                  <a:latin typeface="Arial" pitchFamily="34" charset="0"/>
                  <a:ea typeface="HY견고딕" pitchFamily="18" charset="-127"/>
                  <a:cs typeface="Arial" pitchFamily="34" charset="0"/>
                </a:rPr>
                <a:t>765kV :      </a:t>
              </a:r>
              <a:r>
                <a:rPr lang="en-US" altLang="ko-KR" sz="1400" dirty="0" smtClean="0">
                  <a:solidFill>
                    <a:srgbClr val="FF6600"/>
                  </a:solidFill>
                  <a:latin typeface="Arial" pitchFamily="34" charset="0"/>
                  <a:ea typeface="HY견고딕" pitchFamily="18" charset="-127"/>
                  <a:cs typeface="Arial" pitchFamily="34" charset="0"/>
                </a:rPr>
                <a:t>835 </a:t>
              </a:r>
              <a:r>
                <a:rPr lang="en-US" altLang="ko-KR" sz="1400" dirty="0">
                  <a:solidFill>
                    <a:srgbClr val="FF6600"/>
                  </a:solidFill>
                  <a:latin typeface="Arial" pitchFamily="34" charset="0"/>
                  <a:ea typeface="HY견고딕" pitchFamily="18" charset="-127"/>
                  <a:cs typeface="Arial" pitchFamily="34" charset="0"/>
                </a:rPr>
                <a:t>/   5</a:t>
              </a:r>
            </a:p>
          </p:txBody>
        </p:sp>
      </p:grpSp>
      <p:sp>
        <p:nvSpPr>
          <p:cNvPr id="540" name="Text Box 6"/>
          <p:cNvSpPr txBox="1">
            <a:spLocks noChangeArrowheads="1"/>
          </p:cNvSpPr>
          <p:nvPr/>
        </p:nvSpPr>
        <p:spPr bwMode="auto">
          <a:xfrm>
            <a:off x="157133" y="88920"/>
            <a:ext cx="5761129" cy="55399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l">
              <a:defRPr/>
            </a:pPr>
            <a:r>
              <a:rPr lang="en-US" altLang="ko-KR" sz="3000" dirty="0" smtClean="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rPr>
              <a:t>Transmission System Network</a:t>
            </a:r>
          </a:p>
        </p:txBody>
      </p:sp>
    </p:spTree>
  </p:cSld>
  <p:clrMapOvr>
    <a:masterClrMapping/>
  </p:clrMapOvr>
  <p:transition advClick="0"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437747"/>
                                        </p:tgtEl>
                                        <p:attrNameLst>
                                          <p:attrName>style.visibility</p:attrName>
                                        </p:attrNameLst>
                                      </p:cBhvr>
                                      <p:to>
                                        <p:strVal val="visible"/>
                                      </p:to>
                                    </p:set>
                                    <p:anim calcmode="lin" valueType="num">
                                      <p:cBhvr>
                                        <p:cTn id="7" dur="500" fill="hold"/>
                                        <p:tgtEl>
                                          <p:spTgt spid="1437747"/>
                                        </p:tgtEl>
                                        <p:attrNameLst>
                                          <p:attrName>ppt_w</p:attrName>
                                        </p:attrNameLst>
                                      </p:cBhvr>
                                      <p:tavLst>
                                        <p:tav tm="0">
                                          <p:val>
                                            <p:fltVal val="0"/>
                                          </p:val>
                                        </p:tav>
                                        <p:tav tm="100000">
                                          <p:val>
                                            <p:strVal val="#ppt_w"/>
                                          </p:val>
                                        </p:tav>
                                      </p:tavLst>
                                    </p:anim>
                                    <p:anim calcmode="lin" valueType="num">
                                      <p:cBhvr>
                                        <p:cTn id="8" dur="500" fill="hold"/>
                                        <p:tgtEl>
                                          <p:spTgt spid="1437747"/>
                                        </p:tgtEl>
                                        <p:attrNameLst>
                                          <p:attrName>ppt_h</p:attrName>
                                        </p:attrNameLst>
                                      </p:cBhvr>
                                      <p:tavLst>
                                        <p:tav tm="0">
                                          <p:val>
                                            <p:fltVal val="0"/>
                                          </p:val>
                                        </p:tav>
                                        <p:tav tm="100000">
                                          <p:val>
                                            <p:strVal val="#ppt_h"/>
                                          </p:val>
                                        </p:tav>
                                      </p:tavLst>
                                    </p:anim>
                                    <p:animEffect transition="in" filter="fade">
                                      <p:cBhvr>
                                        <p:cTn id="9" dur="500"/>
                                        <p:tgtEl>
                                          <p:spTgt spid="1437747"/>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1500"/>
                            </p:stCondLst>
                            <p:childTnLst>
                              <p:par>
                                <p:cTn id="21" presetID="9"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dissolve">
                                      <p:cBhvr>
                                        <p:cTn id="23" dur="500"/>
                                        <p:tgtEl>
                                          <p:spTgt spid="30"/>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1" fill="hold" nodeType="withEffect">
                                  <p:stCondLst>
                                    <p:cond delay="0"/>
                                  </p:stCondLst>
                                  <p:childTnLst>
                                    <p:set>
                                      <p:cBhvr>
                                        <p:cTn id="29" dur="1" fill="hold">
                                          <p:stCondLst>
                                            <p:cond delay="0"/>
                                          </p:stCondLst>
                                        </p:cTn>
                                        <p:tgtEl>
                                          <p:spTgt spid="1438225"/>
                                        </p:tgtEl>
                                        <p:attrNameLst>
                                          <p:attrName>style.visibility</p:attrName>
                                        </p:attrNameLst>
                                      </p:cBhvr>
                                      <p:to>
                                        <p:strVal val="visible"/>
                                      </p:to>
                                    </p:set>
                                    <p:animEffect transition="in" filter="wipe(up)">
                                      <p:cBhvr>
                                        <p:cTn id="30" dur="500"/>
                                        <p:tgtEl>
                                          <p:spTgt spid="1438225"/>
                                        </p:tgtEl>
                                      </p:cBhvr>
                                    </p:animEffect>
                                  </p:childTnLst>
                                </p:cTn>
                              </p:par>
                            </p:childTnLst>
                          </p:cTn>
                        </p:par>
                        <p:par>
                          <p:cTn id="31" fill="hold">
                            <p:stCondLst>
                              <p:cond delay="2500"/>
                            </p:stCondLst>
                            <p:childTnLst>
                              <p:par>
                                <p:cTn id="32" presetID="22" presetClass="entr" presetSubtype="1"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par>
                                <p:cTn id="39" presetID="22" presetClass="entr" presetSubtype="1" fill="hold" nodeType="withEffect">
                                  <p:stCondLst>
                                    <p:cond delay="0"/>
                                  </p:stCondLst>
                                  <p:childTnLst>
                                    <p:set>
                                      <p:cBhvr>
                                        <p:cTn id="40" dur="1" fill="hold">
                                          <p:stCondLst>
                                            <p:cond delay="0"/>
                                          </p:stCondLst>
                                        </p:cTn>
                                        <p:tgtEl>
                                          <p:spTgt spid="1438218"/>
                                        </p:tgtEl>
                                        <p:attrNameLst>
                                          <p:attrName>style.visibility</p:attrName>
                                        </p:attrNameLst>
                                      </p:cBhvr>
                                      <p:to>
                                        <p:strVal val="visible"/>
                                      </p:to>
                                    </p:set>
                                    <p:animEffect transition="in" filter="wipe(up)">
                                      <p:cBhvr>
                                        <p:cTn id="41" dur="500"/>
                                        <p:tgtEl>
                                          <p:spTgt spid="1438218"/>
                                        </p:tgtEl>
                                      </p:cBhvr>
                                    </p:animEffect>
                                  </p:childTnLst>
                                </p:cTn>
                              </p:par>
                            </p:childTnLst>
                          </p:cTn>
                        </p:par>
                        <p:par>
                          <p:cTn id="42" fill="hold">
                            <p:stCondLst>
                              <p:cond delay="3500"/>
                            </p:stCondLst>
                            <p:childTnLst>
                              <p:par>
                                <p:cTn id="43" presetID="22" presetClass="entr" presetSubtype="1"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par>
                                <p:cTn id="50" presetID="22" presetClass="entr" presetSubtype="1"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up)">
                                      <p:cBhvr>
                                        <p:cTn id="52" dur="500"/>
                                        <p:tgtEl>
                                          <p:spTgt spid="31"/>
                                        </p:tgtEl>
                                      </p:cBhvr>
                                    </p:animEffect>
                                  </p:childTnLst>
                                </p:cTn>
                              </p:par>
                            </p:childTnLst>
                          </p:cTn>
                        </p:par>
                        <p:par>
                          <p:cTn id="53" fill="hold">
                            <p:stCondLst>
                              <p:cond delay="4500"/>
                            </p:stCondLst>
                            <p:childTnLst>
                              <p:par>
                                <p:cTn id="54" presetID="22" presetClass="entr" presetSubtype="1"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up)">
                                      <p:cBhvr>
                                        <p:cTn id="56" dur="500"/>
                                        <p:tgtEl>
                                          <p:spTgt spid="15"/>
                                        </p:tgtEl>
                                      </p:cBhvr>
                                    </p:animEffect>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anim calcmode="lin" valueType="num">
                                      <p:cBhvr>
                                        <p:cTn id="65" dur="500" fill="hold"/>
                                        <p:tgtEl>
                                          <p:spTgt spid="10"/>
                                        </p:tgtEl>
                                        <p:attrNameLst>
                                          <p:attrName>ppt_x</p:attrName>
                                        </p:attrNameLst>
                                      </p:cBhvr>
                                      <p:tavLst>
                                        <p:tav tm="0">
                                          <p:val>
                                            <p:strVal val="#ppt_x"/>
                                          </p:val>
                                        </p:tav>
                                        <p:tav tm="100000">
                                          <p:val>
                                            <p:strVal val="#ppt_x"/>
                                          </p:val>
                                        </p:tav>
                                      </p:tavLst>
                                    </p:anim>
                                    <p:anim calcmode="lin" valueType="num">
                                      <p:cBhvr>
                                        <p:cTn id="6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모서리가 둥근 직사각형 157"/>
          <p:cNvSpPr/>
          <p:nvPr/>
        </p:nvSpPr>
        <p:spPr>
          <a:xfrm>
            <a:off x="447899" y="1056048"/>
            <a:ext cx="9011348" cy="2448000"/>
          </a:xfrm>
          <a:prstGeom prst="roundRect">
            <a:avLst>
              <a:gd name="adj" fmla="val 2358"/>
            </a:avLst>
          </a:prstGeom>
          <a:gradFill flip="none" rotWithShape="1">
            <a:gsLst>
              <a:gs pos="0">
                <a:schemeClr val="bg1">
                  <a:alpha val="60000"/>
                </a:schemeClr>
              </a:gs>
              <a:gs pos="50000">
                <a:schemeClr val="bg1"/>
              </a:gs>
              <a:gs pos="100000">
                <a:srgbClr val="D6EDBD"/>
              </a:gs>
            </a:gsLst>
            <a:lin ang="2700000" scaled="1"/>
            <a:tileRect/>
          </a:gradFill>
          <a:ln w="25400" cap="flat" cmpd="sng" algn="ctr">
            <a:gradFill flip="none" rotWithShape="1">
              <a:gsLst>
                <a:gs pos="0">
                  <a:srgbClr val="002200"/>
                </a:gs>
                <a:gs pos="50000">
                  <a:srgbClr val="00B050"/>
                </a:gs>
                <a:gs pos="100000">
                  <a:srgbClr val="92D050"/>
                </a:gs>
              </a:gsLst>
              <a:lin ang="5400000" scaled="1"/>
              <a:tileRect/>
            </a:gradFill>
            <a:prstDash val="solid"/>
          </a:ln>
          <a:effectLst>
            <a:glow rad="63500">
              <a:schemeClr val="accent3">
                <a:satMod val="175000"/>
                <a:alpha val="40000"/>
              </a:schemeClr>
            </a:glow>
          </a:effectLst>
        </p:spPr>
        <p:txBody>
          <a:bodyPr anchor="ctr"/>
          <a:lstStyle/>
          <a:p>
            <a:pPr fontAlgn="auto" latinLnBrk="0">
              <a:spcBef>
                <a:spcPts val="0"/>
              </a:spcBef>
              <a:spcAft>
                <a:spcPts val="0"/>
              </a:spcAft>
              <a:defRPr/>
            </a:pPr>
            <a:endParaRPr kumimoji="0" lang="ko-KR" altLang="en-US" b="0" kern="0">
              <a:solidFill>
                <a:sysClr val="windowText" lastClr="000000"/>
              </a:solidFill>
              <a:latin typeface="Arial" pitchFamily="34" charset="0"/>
              <a:ea typeface="맑은 고딕"/>
              <a:cs typeface="Arial" pitchFamily="34" charset="0"/>
            </a:endParaRPr>
          </a:p>
        </p:txBody>
      </p:sp>
      <p:pic>
        <p:nvPicPr>
          <p:cNvPr id="221" name="Picture 6" descr="D:\KEPCO\02_파워포인트\2010_파워포인트\1분기\기획처(한규완차장님)_0322\PSD\png\001_04_06.png"/>
          <p:cNvPicPr>
            <a:picLocks noChangeAspect="1" noChangeArrowheads="1"/>
          </p:cNvPicPr>
          <p:nvPr/>
        </p:nvPicPr>
        <p:blipFill>
          <a:blip r:embed="rId3" cstate="print"/>
          <a:srcRect/>
          <a:stretch>
            <a:fillRect/>
          </a:stretch>
        </p:blipFill>
        <p:spPr bwMode="auto">
          <a:xfrm>
            <a:off x="932520" y="2761170"/>
            <a:ext cx="8176142" cy="320040"/>
          </a:xfrm>
          <a:prstGeom prst="rect">
            <a:avLst/>
          </a:prstGeom>
          <a:noFill/>
        </p:spPr>
      </p:pic>
      <p:sp>
        <p:nvSpPr>
          <p:cNvPr id="56" name="Text Box 6"/>
          <p:cNvSpPr txBox="1">
            <a:spLocks noChangeArrowheads="1"/>
          </p:cNvSpPr>
          <p:nvPr/>
        </p:nvSpPr>
        <p:spPr bwMode="auto">
          <a:xfrm>
            <a:off x="157133" y="88920"/>
            <a:ext cx="5973430" cy="55399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lgn="l">
              <a:defRPr/>
            </a:pPr>
            <a:r>
              <a:rPr lang="en-US" altLang="ko-KR" sz="3000" dirty="0" smtClean="0">
                <a:ln w="12700">
                  <a:solidFill>
                    <a:sysClr val="windowText" lastClr="000000"/>
                  </a:solidFill>
                  <a:prstDash val="solid"/>
                </a:ln>
                <a:gradFill flip="none" rotWithShape="1">
                  <a:gsLst>
                    <a:gs pos="0">
                      <a:schemeClr val="bg1"/>
                    </a:gs>
                    <a:gs pos="50000">
                      <a:srgbClr val="FFFF99"/>
                    </a:gs>
                    <a:gs pos="100000">
                      <a:srgbClr val="FFFF00"/>
                    </a:gs>
                  </a:gsLst>
                  <a:lin ang="5400000" scaled="1"/>
                  <a:tileRect/>
                </a:gradFill>
                <a:latin typeface="Arial" pitchFamily="34" charset="0"/>
                <a:ea typeface="HY헤드라인M" pitchFamily="18" charset="-127"/>
                <a:cs typeface="Arial" pitchFamily="34" charset="0"/>
              </a:rPr>
              <a:t>Electricity Consumption / Tariff </a:t>
            </a:r>
          </a:p>
        </p:txBody>
      </p:sp>
      <p:sp>
        <p:nvSpPr>
          <p:cNvPr id="59" name="모서리가 둥근 직사각형 58"/>
          <p:cNvSpPr/>
          <p:nvPr/>
        </p:nvSpPr>
        <p:spPr>
          <a:xfrm>
            <a:off x="418402" y="3961404"/>
            <a:ext cx="9011348" cy="2586880"/>
          </a:xfrm>
          <a:prstGeom prst="roundRect">
            <a:avLst>
              <a:gd name="adj" fmla="val 2358"/>
            </a:avLst>
          </a:prstGeom>
          <a:gradFill flip="none" rotWithShape="1">
            <a:gsLst>
              <a:gs pos="0">
                <a:schemeClr val="bg1">
                  <a:alpha val="60000"/>
                </a:schemeClr>
              </a:gs>
              <a:gs pos="50000">
                <a:schemeClr val="bg1"/>
              </a:gs>
              <a:gs pos="100000">
                <a:srgbClr val="D6EDBD"/>
              </a:gs>
            </a:gsLst>
            <a:lin ang="2700000" scaled="1"/>
            <a:tileRect/>
          </a:gradFill>
          <a:ln w="25400" cap="flat" cmpd="sng" algn="ctr">
            <a:gradFill flip="none" rotWithShape="1">
              <a:gsLst>
                <a:gs pos="0">
                  <a:srgbClr val="002200"/>
                </a:gs>
                <a:gs pos="50000">
                  <a:srgbClr val="00B050"/>
                </a:gs>
                <a:gs pos="100000">
                  <a:srgbClr val="92D050"/>
                </a:gs>
              </a:gsLst>
              <a:lin ang="5400000" scaled="1"/>
              <a:tileRect/>
            </a:gradFill>
            <a:prstDash val="solid"/>
          </a:ln>
          <a:effectLst>
            <a:glow rad="63500">
              <a:schemeClr val="accent3">
                <a:satMod val="175000"/>
                <a:alpha val="40000"/>
              </a:schemeClr>
            </a:glow>
          </a:effectLst>
        </p:spPr>
        <p:txBody>
          <a:bodyPr anchor="ctr"/>
          <a:lstStyle/>
          <a:p>
            <a:pPr fontAlgn="auto" latinLnBrk="0">
              <a:spcBef>
                <a:spcPts val="0"/>
              </a:spcBef>
              <a:spcAft>
                <a:spcPts val="0"/>
              </a:spcAft>
              <a:defRPr/>
            </a:pPr>
            <a:endParaRPr kumimoji="0" lang="ko-KR" altLang="en-US" b="0" kern="0">
              <a:solidFill>
                <a:sysClr val="windowText" lastClr="000000"/>
              </a:solidFill>
              <a:latin typeface="Arial" pitchFamily="34" charset="0"/>
              <a:ea typeface="맑은 고딕"/>
              <a:cs typeface="Arial" pitchFamily="34" charset="0"/>
            </a:endParaRPr>
          </a:p>
        </p:txBody>
      </p:sp>
      <p:sp>
        <p:nvSpPr>
          <p:cNvPr id="60" name="직사각형 59"/>
          <p:cNvSpPr/>
          <p:nvPr/>
        </p:nvSpPr>
        <p:spPr bwMode="auto">
          <a:xfrm>
            <a:off x="420990" y="3980202"/>
            <a:ext cx="9065910" cy="145280"/>
          </a:xfrm>
          <a:prstGeom prst="rect">
            <a:avLst/>
          </a:prstGeom>
          <a:gradFill flip="none" rotWithShape="1">
            <a:gsLst>
              <a:gs pos="0">
                <a:sysClr val="window" lastClr="FFFFFF">
                  <a:alpha val="0"/>
                </a:sysClr>
              </a:gs>
              <a:gs pos="50000">
                <a:srgbClr val="00B050"/>
              </a:gs>
              <a:gs pos="100000">
                <a:sysClr val="window" lastClr="FFFFFF">
                  <a:alpha val="0"/>
                </a:sysClr>
              </a:gs>
            </a:gsLst>
            <a:lin ang="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 lastClr="FFFFFF"/>
              </a:solidFill>
              <a:effectLst/>
              <a:uLnTx/>
              <a:uFillTx/>
              <a:latin typeface="Arial" pitchFamily="34" charset="0"/>
              <a:ea typeface="맑은 고딕"/>
              <a:cs typeface="Arial" pitchFamily="34" charset="0"/>
            </a:endParaRPr>
          </a:p>
        </p:txBody>
      </p:sp>
      <p:sp>
        <p:nvSpPr>
          <p:cNvPr id="61" name="Line 214"/>
          <p:cNvSpPr>
            <a:spLocks noChangeShapeType="1"/>
          </p:cNvSpPr>
          <p:nvPr/>
        </p:nvSpPr>
        <p:spPr bwMode="auto">
          <a:xfrm>
            <a:off x="9404350" y="3947942"/>
            <a:ext cx="0" cy="1722438"/>
          </a:xfrm>
          <a:prstGeom prst="line">
            <a:avLst/>
          </a:prstGeom>
          <a:noFill/>
          <a:ln w="9525">
            <a:solidFill>
              <a:schemeClr val="bg1"/>
            </a:solidFill>
            <a:round/>
            <a:headEnd/>
            <a:tailEnd/>
          </a:ln>
        </p:spPr>
        <p:txBody>
          <a:bodyPr/>
          <a:lstStyle/>
          <a:p>
            <a:endParaRPr lang="ko-KR" altLang="en-US">
              <a:latin typeface="Arial" pitchFamily="34" charset="0"/>
              <a:cs typeface="Arial" pitchFamily="34" charset="0"/>
            </a:endParaRPr>
          </a:p>
        </p:txBody>
      </p:sp>
      <p:sp>
        <p:nvSpPr>
          <p:cNvPr id="62" name="모서리가 둥근 직사각형 61"/>
          <p:cNvSpPr/>
          <p:nvPr/>
        </p:nvSpPr>
        <p:spPr>
          <a:xfrm>
            <a:off x="1115544" y="3743562"/>
            <a:ext cx="4991959" cy="466129"/>
          </a:xfrm>
          <a:prstGeom prst="roundRect">
            <a:avLst>
              <a:gd name="adj" fmla="val 50000"/>
            </a:avLst>
          </a:prstGeom>
          <a:gradFill flip="none" rotWithShape="1">
            <a:gsLst>
              <a:gs pos="0">
                <a:srgbClr val="002200"/>
              </a:gs>
              <a:gs pos="50000">
                <a:srgbClr val="007E39"/>
              </a:gs>
              <a:gs pos="100000">
                <a:srgbClr val="92D050"/>
              </a:gs>
            </a:gsLst>
            <a:lin ang="5400000" scaled="1"/>
            <a:tileRect/>
          </a:gra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a:latin typeface="Arial" pitchFamily="34" charset="0"/>
              <a:cs typeface="Arial" pitchFamily="34" charset="0"/>
            </a:endParaRPr>
          </a:p>
        </p:txBody>
      </p:sp>
      <p:sp>
        <p:nvSpPr>
          <p:cNvPr id="63" name="TextBox 62"/>
          <p:cNvSpPr txBox="1"/>
          <p:nvPr/>
        </p:nvSpPr>
        <p:spPr>
          <a:xfrm>
            <a:off x="1484578" y="3795625"/>
            <a:ext cx="4329626" cy="353943"/>
          </a:xfrm>
          <a:prstGeom prst="rect">
            <a:avLst/>
          </a:prstGeom>
          <a:noFill/>
        </p:spPr>
        <p:txBody>
          <a:bodyPr wrap="square" rtlCol="0">
            <a:spAutoFit/>
          </a:bodyPr>
          <a:lstStyle/>
          <a:p>
            <a:pPr lvl="0" fontAlgn="auto" latinLnBrk="0">
              <a:spcBef>
                <a:spcPts val="0"/>
              </a:spcBef>
              <a:spcAft>
                <a:spcPts val="0"/>
              </a:spcAft>
              <a:defRPr/>
            </a:pPr>
            <a:r>
              <a:rPr kumimoji="0" lang="en-US" altLang="ko-KR" sz="1700"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Comparison of Electricity Tariff  </a:t>
            </a:r>
          </a:p>
        </p:txBody>
      </p:sp>
      <p:sp>
        <p:nvSpPr>
          <p:cNvPr id="64" name="모서리가 둥근 직사각형 63"/>
          <p:cNvSpPr/>
          <p:nvPr/>
        </p:nvSpPr>
        <p:spPr>
          <a:xfrm>
            <a:off x="1208523" y="3799157"/>
            <a:ext cx="378090" cy="268254"/>
          </a:xfrm>
          <a:prstGeom prst="roundRect">
            <a:avLst>
              <a:gd name="adj" fmla="val 50000"/>
            </a:avLst>
          </a:prstGeom>
          <a:gradFill flip="none" rotWithShape="1">
            <a:gsLst>
              <a:gs pos="0">
                <a:schemeClr val="bg1"/>
              </a:gs>
              <a:gs pos="50000">
                <a:schemeClr val="bg1">
                  <a:alpha val="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pic>
        <p:nvPicPr>
          <p:cNvPr id="66" name="Picture 6" descr="D:\KEPCO\02_파워포인트\2010_파워포인트\1분기\기획처(한규완차장님)_0322\PSD\png\001_04_06.png"/>
          <p:cNvPicPr>
            <a:picLocks noChangeAspect="1" noChangeArrowheads="1"/>
          </p:cNvPicPr>
          <p:nvPr/>
        </p:nvPicPr>
        <p:blipFill>
          <a:blip r:embed="rId3" cstate="print"/>
          <a:srcRect/>
          <a:stretch>
            <a:fillRect/>
          </a:stretch>
        </p:blipFill>
        <p:spPr bwMode="auto">
          <a:xfrm>
            <a:off x="962017" y="5873004"/>
            <a:ext cx="8176142" cy="320040"/>
          </a:xfrm>
          <a:prstGeom prst="rect">
            <a:avLst/>
          </a:prstGeom>
          <a:noFill/>
        </p:spPr>
      </p:pic>
      <p:sp>
        <p:nvSpPr>
          <p:cNvPr id="68" name="TextBox 67"/>
          <p:cNvSpPr txBox="1"/>
          <p:nvPr/>
        </p:nvSpPr>
        <p:spPr>
          <a:xfrm>
            <a:off x="1613471" y="6175139"/>
            <a:ext cx="815608" cy="369332"/>
          </a:xfrm>
          <a:prstGeom prst="rect">
            <a:avLst/>
          </a:prstGeom>
          <a:noFill/>
        </p:spPr>
        <p:txBody>
          <a:bodyPr wrap="none">
            <a:spAutoFit/>
          </a:bodyPr>
          <a:lstStyle/>
          <a:p>
            <a:pPr algn="ctr">
              <a:defRPr/>
            </a:pPr>
            <a:r>
              <a:rPr lang="en-US" altLang="ko-KR" b="1" dirty="0" smtClean="0">
                <a:latin typeface="+mn-ea"/>
                <a:ea typeface="+mn-ea"/>
              </a:rPr>
              <a:t>Korea</a:t>
            </a:r>
            <a:endParaRPr lang="ko-KR" altLang="en-US" b="1" dirty="0">
              <a:latin typeface="+mn-ea"/>
              <a:ea typeface="+mn-ea"/>
            </a:endParaRPr>
          </a:p>
        </p:txBody>
      </p:sp>
      <p:sp>
        <p:nvSpPr>
          <p:cNvPr id="85" name="원통 84"/>
          <p:cNvSpPr/>
          <p:nvPr/>
        </p:nvSpPr>
        <p:spPr>
          <a:xfrm>
            <a:off x="3156102" y="4380268"/>
            <a:ext cx="712456" cy="1641667"/>
          </a:xfrm>
          <a:prstGeom prst="can">
            <a:avLst>
              <a:gd name="adj" fmla="val 15562"/>
            </a:avLst>
          </a:prstGeom>
          <a:gradFill flip="none" rotWithShape="1">
            <a:gsLst>
              <a:gs pos="0">
                <a:schemeClr val="accent3">
                  <a:lumMod val="50000"/>
                </a:schemeClr>
              </a:gs>
              <a:gs pos="80000">
                <a:srgbClr val="92D050"/>
              </a:gs>
              <a:gs pos="100000">
                <a:srgbClr val="D6EDBD"/>
              </a:gs>
            </a:gsLst>
            <a:lin ang="10800000" scaled="1"/>
            <a:tileRect/>
          </a:gradFill>
          <a:ln w="9525" cap="flat" cmpd="sng" algn="ctr">
            <a:noFill/>
            <a:prstDash val="solid"/>
          </a:ln>
          <a:effectLst>
            <a:outerShdw blurRad="76200" dir="18900000" sy="23000" kx="-1200000" algn="bl" rotWithShape="0">
              <a:prstClr val="black">
                <a:alpha val="2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800" b="0" i="0" u="none" strike="noStrike" kern="0" cap="none" spc="0" normalizeH="0" baseline="0" noProof="0" dirty="0" smtClean="0">
                <a:ln>
                  <a:noFill/>
                </a:ln>
                <a:solidFill>
                  <a:sysClr val="window" lastClr="FFFFFF"/>
                </a:solidFill>
                <a:effectLst/>
                <a:uLnTx/>
                <a:uFillTx/>
                <a:latin typeface="Arial" pitchFamily="34" charset="0"/>
                <a:ea typeface="맑은 고딕"/>
                <a:cs typeface="Arial" pitchFamily="34" charset="0"/>
              </a:rPr>
              <a:t>`</a:t>
            </a:r>
            <a:endParaRPr kumimoji="0" lang="ko-KR" altLang="en-US" sz="1800" b="0" i="0" u="none" strike="noStrike" kern="0" cap="none" spc="0" normalizeH="0" baseline="0" noProof="0" dirty="0">
              <a:ln>
                <a:noFill/>
              </a:ln>
              <a:solidFill>
                <a:sysClr val="window" lastClr="FFFFFF"/>
              </a:solidFill>
              <a:effectLst/>
              <a:uLnTx/>
              <a:uFillTx/>
              <a:latin typeface="Arial" pitchFamily="34" charset="0"/>
              <a:ea typeface="맑은 고딕"/>
              <a:cs typeface="Arial" pitchFamily="34" charset="0"/>
            </a:endParaRPr>
          </a:p>
        </p:txBody>
      </p:sp>
      <p:sp>
        <p:nvSpPr>
          <p:cNvPr id="95" name="TextBox 94"/>
          <p:cNvSpPr txBox="1"/>
          <p:nvPr/>
        </p:nvSpPr>
        <p:spPr>
          <a:xfrm>
            <a:off x="3181414" y="4485087"/>
            <a:ext cx="642361" cy="338554"/>
          </a:xfrm>
          <a:prstGeom prst="rect">
            <a:avLst/>
          </a:prstGeom>
          <a:noFill/>
        </p:spPr>
        <p:txBody>
          <a:bodyPr wrap="square">
            <a:spAutoFit/>
          </a:bodyPr>
          <a:lstStyle/>
          <a:p>
            <a:pPr>
              <a:defRPr/>
            </a:pPr>
            <a:r>
              <a:rPr lang="en-US" altLang="ko-KR" sz="1600" dirty="0" smtClean="0">
                <a:solidFill>
                  <a:srgbClr val="003300"/>
                </a:solidFill>
                <a:latin typeface="Arial" pitchFamily="34" charset="0"/>
                <a:ea typeface="+mn-ea"/>
                <a:cs typeface="Arial" pitchFamily="34" charset="0"/>
              </a:rPr>
              <a:t>0.16</a:t>
            </a:r>
            <a:endParaRPr lang="ko-KR" altLang="en-US" sz="1600" dirty="0">
              <a:solidFill>
                <a:srgbClr val="003300"/>
              </a:solidFill>
              <a:latin typeface="Arial" pitchFamily="34" charset="0"/>
              <a:ea typeface="+mn-ea"/>
              <a:cs typeface="Arial" pitchFamily="34" charset="0"/>
            </a:endParaRPr>
          </a:p>
        </p:txBody>
      </p:sp>
      <p:pic>
        <p:nvPicPr>
          <p:cNvPr id="108" name="Picture 2" descr="이미지를 클릭하시면 창이 닫힙니다"/>
          <p:cNvPicPr>
            <a:picLocks noChangeAspect="1" noChangeArrowheads="1"/>
          </p:cNvPicPr>
          <p:nvPr/>
        </p:nvPicPr>
        <p:blipFill>
          <a:blip r:embed="rId4" cstate="print"/>
          <a:srcRect/>
          <a:stretch>
            <a:fillRect/>
          </a:stretch>
        </p:blipFill>
        <p:spPr bwMode="auto">
          <a:xfrm>
            <a:off x="3336411" y="5604077"/>
            <a:ext cx="628970" cy="4206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27" name="원통 126"/>
          <p:cNvSpPr/>
          <p:nvPr/>
        </p:nvSpPr>
        <p:spPr>
          <a:xfrm>
            <a:off x="1725532" y="5206182"/>
            <a:ext cx="712456" cy="815752"/>
          </a:xfrm>
          <a:prstGeom prst="can">
            <a:avLst>
              <a:gd name="adj" fmla="val 15562"/>
            </a:avLst>
          </a:prstGeom>
          <a:gradFill flip="none" rotWithShape="1">
            <a:gsLst>
              <a:gs pos="0">
                <a:schemeClr val="accent3">
                  <a:lumMod val="50000"/>
                </a:schemeClr>
              </a:gs>
              <a:gs pos="80000">
                <a:srgbClr val="92D050"/>
              </a:gs>
              <a:gs pos="100000">
                <a:srgbClr val="D6EDBD"/>
              </a:gs>
            </a:gsLst>
            <a:lin ang="10800000" scaled="1"/>
            <a:tileRect/>
          </a:gradFill>
          <a:ln w="9525" cap="flat" cmpd="sng" algn="ctr">
            <a:noFill/>
            <a:prstDash val="solid"/>
          </a:ln>
          <a:effectLst>
            <a:outerShdw blurRad="76200" dir="18900000" sy="23000" kx="-1200000" algn="bl" rotWithShape="0">
              <a:prstClr val="black">
                <a:alpha val="2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 lastClr="FFFFFF"/>
              </a:solidFill>
              <a:effectLst/>
              <a:uLnTx/>
              <a:uFillTx/>
              <a:latin typeface="Arial" pitchFamily="34" charset="0"/>
              <a:ea typeface="맑은 고딕"/>
              <a:cs typeface="Arial" pitchFamily="34" charset="0"/>
            </a:endParaRPr>
          </a:p>
        </p:txBody>
      </p:sp>
      <p:sp>
        <p:nvSpPr>
          <p:cNvPr id="128" name="TextBox 127"/>
          <p:cNvSpPr txBox="1"/>
          <p:nvPr/>
        </p:nvSpPr>
        <p:spPr>
          <a:xfrm>
            <a:off x="1787870" y="5282427"/>
            <a:ext cx="642361" cy="338554"/>
          </a:xfrm>
          <a:prstGeom prst="rect">
            <a:avLst/>
          </a:prstGeom>
          <a:noFill/>
        </p:spPr>
        <p:txBody>
          <a:bodyPr wrap="square">
            <a:spAutoFit/>
          </a:bodyPr>
          <a:lstStyle/>
          <a:p>
            <a:pPr>
              <a:defRPr/>
            </a:pPr>
            <a:r>
              <a:rPr lang="en-US" altLang="ko-KR" sz="1600" dirty="0" smtClean="0">
                <a:solidFill>
                  <a:srgbClr val="003300"/>
                </a:solidFill>
                <a:latin typeface="Arial" pitchFamily="34" charset="0"/>
                <a:ea typeface="+mn-ea"/>
                <a:cs typeface="Arial" pitchFamily="34" charset="0"/>
              </a:rPr>
              <a:t>0.07</a:t>
            </a:r>
            <a:endParaRPr lang="ko-KR" altLang="en-US" sz="1600" dirty="0">
              <a:solidFill>
                <a:srgbClr val="003300"/>
              </a:solidFill>
              <a:latin typeface="Arial" pitchFamily="34" charset="0"/>
              <a:ea typeface="+mn-ea"/>
              <a:cs typeface="Arial" pitchFamily="34" charset="0"/>
            </a:endParaRPr>
          </a:p>
        </p:txBody>
      </p:sp>
      <p:pic>
        <p:nvPicPr>
          <p:cNvPr id="125" name="Picture 18" descr="이미지를 클릭하시면 창이 닫힙니다"/>
          <p:cNvPicPr preferRelativeResize="0">
            <a:picLocks noChangeAspect="1" noChangeArrowheads="1"/>
          </p:cNvPicPr>
          <p:nvPr/>
        </p:nvPicPr>
        <p:blipFill>
          <a:blip r:embed="rId5" cstate="print"/>
          <a:srcRect/>
          <a:stretch>
            <a:fillRect/>
          </a:stretch>
        </p:blipFill>
        <p:spPr bwMode="auto">
          <a:xfrm>
            <a:off x="1954767" y="5633807"/>
            <a:ext cx="596690" cy="41850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0" name="원통 129"/>
          <p:cNvSpPr/>
          <p:nvPr/>
        </p:nvSpPr>
        <p:spPr>
          <a:xfrm>
            <a:off x="4483460" y="5029200"/>
            <a:ext cx="712456" cy="992732"/>
          </a:xfrm>
          <a:prstGeom prst="can">
            <a:avLst>
              <a:gd name="adj" fmla="val 15562"/>
            </a:avLst>
          </a:prstGeom>
          <a:gradFill flip="none" rotWithShape="1">
            <a:gsLst>
              <a:gs pos="0">
                <a:schemeClr val="accent3">
                  <a:lumMod val="50000"/>
                </a:schemeClr>
              </a:gs>
              <a:gs pos="80000">
                <a:srgbClr val="92D050"/>
              </a:gs>
              <a:gs pos="100000">
                <a:srgbClr val="D6EDBD"/>
              </a:gs>
            </a:gsLst>
            <a:lin ang="10800000" scaled="1"/>
            <a:tileRect/>
          </a:gradFill>
          <a:ln w="9525" cap="flat" cmpd="sng" algn="ctr">
            <a:noFill/>
            <a:prstDash val="solid"/>
          </a:ln>
          <a:effectLst>
            <a:outerShdw blurRad="76200" dir="18900000" sy="23000" kx="-1200000" algn="bl" rotWithShape="0">
              <a:prstClr val="black">
                <a:alpha val="2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 lastClr="FFFFFF"/>
              </a:solidFill>
              <a:effectLst/>
              <a:uLnTx/>
              <a:uFillTx/>
              <a:latin typeface="Arial" pitchFamily="34" charset="0"/>
              <a:ea typeface="맑은 고딕"/>
              <a:cs typeface="Arial" pitchFamily="34" charset="0"/>
            </a:endParaRPr>
          </a:p>
        </p:txBody>
      </p:sp>
      <p:sp>
        <p:nvSpPr>
          <p:cNvPr id="140" name="원통 139"/>
          <p:cNvSpPr/>
          <p:nvPr/>
        </p:nvSpPr>
        <p:spPr>
          <a:xfrm>
            <a:off x="5825572" y="4527752"/>
            <a:ext cx="712456" cy="1523679"/>
          </a:xfrm>
          <a:prstGeom prst="can">
            <a:avLst>
              <a:gd name="adj" fmla="val 15562"/>
            </a:avLst>
          </a:prstGeom>
          <a:gradFill flip="none" rotWithShape="1">
            <a:gsLst>
              <a:gs pos="0">
                <a:schemeClr val="accent3">
                  <a:lumMod val="50000"/>
                </a:schemeClr>
              </a:gs>
              <a:gs pos="80000">
                <a:srgbClr val="92D050"/>
              </a:gs>
              <a:gs pos="100000">
                <a:srgbClr val="D6EDBD"/>
              </a:gs>
            </a:gsLst>
            <a:lin ang="10800000" scaled="1"/>
            <a:tileRect/>
          </a:gradFill>
          <a:ln w="9525" cap="flat" cmpd="sng" algn="ctr">
            <a:noFill/>
            <a:prstDash val="solid"/>
          </a:ln>
          <a:effectLst>
            <a:outerShdw blurRad="76200" dir="18900000" sy="23000" kx="-1200000" algn="bl" rotWithShape="0">
              <a:prstClr val="black">
                <a:alpha val="2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 lastClr="FFFFFF"/>
              </a:solidFill>
              <a:effectLst/>
              <a:uLnTx/>
              <a:uFillTx/>
              <a:latin typeface="Arial" pitchFamily="34" charset="0"/>
              <a:ea typeface="맑은 고딕"/>
              <a:cs typeface="Arial" pitchFamily="34" charset="0"/>
            </a:endParaRPr>
          </a:p>
        </p:txBody>
      </p:sp>
      <p:sp>
        <p:nvSpPr>
          <p:cNvPr id="141" name="TextBox 140"/>
          <p:cNvSpPr txBox="1"/>
          <p:nvPr/>
        </p:nvSpPr>
        <p:spPr>
          <a:xfrm>
            <a:off x="5885385" y="4647325"/>
            <a:ext cx="642361" cy="338554"/>
          </a:xfrm>
          <a:prstGeom prst="rect">
            <a:avLst/>
          </a:prstGeom>
          <a:noFill/>
        </p:spPr>
        <p:txBody>
          <a:bodyPr wrap="square">
            <a:spAutoFit/>
          </a:bodyPr>
          <a:lstStyle/>
          <a:p>
            <a:pPr>
              <a:defRPr/>
            </a:pPr>
            <a:r>
              <a:rPr lang="en-US" altLang="ko-KR" sz="1600" dirty="0" smtClean="0">
                <a:solidFill>
                  <a:srgbClr val="003300"/>
                </a:solidFill>
                <a:latin typeface="Arial" pitchFamily="34" charset="0"/>
                <a:ea typeface="+mn-ea"/>
                <a:cs typeface="Arial" pitchFamily="34" charset="0"/>
              </a:rPr>
              <a:t>0.15</a:t>
            </a:r>
            <a:endParaRPr lang="ko-KR" altLang="en-US" sz="1600" dirty="0">
              <a:solidFill>
                <a:srgbClr val="003300"/>
              </a:solidFill>
              <a:latin typeface="Arial" pitchFamily="34" charset="0"/>
              <a:ea typeface="+mn-ea"/>
              <a:cs typeface="Arial" pitchFamily="34" charset="0"/>
            </a:endParaRPr>
          </a:p>
        </p:txBody>
      </p:sp>
      <p:sp>
        <p:nvSpPr>
          <p:cNvPr id="142" name="원통 141"/>
          <p:cNvSpPr/>
          <p:nvPr/>
        </p:nvSpPr>
        <p:spPr>
          <a:xfrm>
            <a:off x="7344616" y="4837466"/>
            <a:ext cx="712456" cy="1213964"/>
          </a:xfrm>
          <a:prstGeom prst="can">
            <a:avLst>
              <a:gd name="adj" fmla="val 15562"/>
            </a:avLst>
          </a:prstGeom>
          <a:gradFill flip="none" rotWithShape="1">
            <a:gsLst>
              <a:gs pos="0">
                <a:schemeClr val="accent3">
                  <a:lumMod val="50000"/>
                </a:schemeClr>
              </a:gs>
              <a:gs pos="80000">
                <a:srgbClr val="92D050"/>
              </a:gs>
              <a:gs pos="100000">
                <a:srgbClr val="D6EDBD"/>
              </a:gs>
            </a:gsLst>
            <a:lin ang="10800000" scaled="1"/>
            <a:tileRect/>
          </a:gradFill>
          <a:ln w="9525" cap="flat" cmpd="sng" algn="ctr">
            <a:noFill/>
            <a:prstDash val="solid"/>
          </a:ln>
          <a:effectLst>
            <a:outerShdw blurRad="76200" dir="18900000" sy="23000" kx="-1200000" algn="bl" rotWithShape="0">
              <a:prstClr val="black">
                <a:alpha val="2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 lastClr="FFFFFF"/>
              </a:solidFill>
              <a:effectLst/>
              <a:uLnTx/>
              <a:uFillTx/>
              <a:latin typeface="Arial" pitchFamily="34" charset="0"/>
              <a:ea typeface="맑은 고딕"/>
              <a:cs typeface="Arial" pitchFamily="34" charset="0"/>
            </a:endParaRPr>
          </a:p>
        </p:txBody>
      </p:sp>
      <p:sp>
        <p:nvSpPr>
          <p:cNvPr id="143" name="TextBox 142"/>
          <p:cNvSpPr txBox="1"/>
          <p:nvPr/>
        </p:nvSpPr>
        <p:spPr>
          <a:xfrm>
            <a:off x="7426622" y="4927530"/>
            <a:ext cx="630450" cy="338554"/>
          </a:xfrm>
          <a:prstGeom prst="rect">
            <a:avLst/>
          </a:prstGeom>
          <a:noFill/>
        </p:spPr>
        <p:txBody>
          <a:bodyPr wrap="square">
            <a:spAutoFit/>
          </a:bodyPr>
          <a:lstStyle/>
          <a:p>
            <a:pPr algn="ctr">
              <a:defRPr/>
            </a:pPr>
            <a:r>
              <a:rPr lang="en-US" altLang="ko-KR" sz="1600" b="1" dirty="0" smtClean="0">
                <a:solidFill>
                  <a:srgbClr val="003300"/>
                </a:solidFill>
                <a:latin typeface="Arial" pitchFamily="34" charset="0"/>
                <a:ea typeface="+mn-ea"/>
                <a:cs typeface="Arial" pitchFamily="34" charset="0"/>
              </a:rPr>
              <a:t>0.11</a:t>
            </a:r>
            <a:endParaRPr lang="ko-KR" altLang="en-US" sz="1600" b="1" dirty="0">
              <a:solidFill>
                <a:srgbClr val="003300"/>
              </a:solidFill>
              <a:latin typeface="Arial" pitchFamily="34" charset="0"/>
              <a:ea typeface="+mn-ea"/>
              <a:cs typeface="Arial" pitchFamily="34" charset="0"/>
            </a:endParaRPr>
          </a:p>
        </p:txBody>
      </p:sp>
      <p:pic>
        <p:nvPicPr>
          <p:cNvPr id="111" name="Picture 8" descr="이미지를 클릭하시면 창이 닫힙니다"/>
          <p:cNvPicPr>
            <a:picLocks noChangeAspect="1" noChangeArrowheads="1"/>
          </p:cNvPicPr>
          <p:nvPr/>
        </p:nvPicPr>
        <p:blipFill>
          <a:blip r:embed="rId6" cstate="print"/>
          <a:srcRect l="2917" t="11833" r="3083" b="12000"/>
          <a:stretch>
            <a:fillRect/>
          </a:stretch>
        </p:blipFill>
        <p:spPr bwMode="auto">
          <a:xfrm>
            <a:off x="4669907" y="5589295"/>
            <a:ext cx="630936" cy="4206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1" name="Picture 14" descr="이미지를 클릭하시면 창이 닫힙니다"/>
          <p:cNvPicPr>
            <a:picLocks noChangeAspect="1" noChangeArrowheads="1"/>
          </p:cNvPicPr>
          <p:nvPr/>
        </p:nvPicPr>
        <p:blipFill>
          <a:blip r:embed="rId7" cstate="print"/>
          <a:srcRect/>
          <a:stretch>
            <a:fillRect/>
          </a:stretch>
        </p:blipFill>
        <p:spPr bwMode="auto">
          <a:xfrm>
            <a:off x="6005252" y="5633541"/>
            <a:ext cx="630936" cy="4206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7" name="TextBox 146"/>
          <p:cNvSpPr txBox="1"/>
          <p:nvPr/>
        </p:nvSpPr>
        <p:spPr>
          <a:xfrm>
            <a:off x="7227720" y="4184700"/>
            <a:ext cx="2141408" cy="323165"/>
          </a:xfrm>
          <a:prstGeom prst="rect">
            <a:avLst/>
          </a:prstGeom>
          <a:noFill/>
        </p:spPr>
        <p:txBody>
          <a:bodyPr wrap="square">
            <a:spAutoFit/>
          </a:bodyPr>
          <a:lstStyle/>
          <a:p>
            <a:pPr algn="ctr">
              <a:defRPr/>
            </a:pPr>
            <a:r>
              <a:rPr lang="en-US" altLang="ko-KR" sz="1500" b="1" dirty="0" smtClean="0">
                <a:latin typeface="+mn-ea"/>
                <a:ea typeface="+mn-ea"/>
              </a:rPr>
              <a:t>[ </a:t>
            </a:r>
            <a:r>
              <a:rPr lang="en-US" altLang="ko-KR" sz="1500" dirty="0" smtClean="0">
                <a:latin typeface="+mn-ea"/>
                <a:ea typeface="+mn-ea"/>
              </a:rPr>
              <a:t>Unit</a:t>
            </a:r>
            <a:r>
              <a:rPr lang="ko-KR" altLang="en-US" sz="1500" b="1" dirty="0" smtClean="0">
                <a:latin typeface="+mn-ea"/>
                <a:ea typeface="+mn-ea"/>
              </a:rPr>
              <a:t> </a:t>
            </a:r>
            <a:r>
              <a:rPr lang="en-US" altLang="ko-KR" sz="1500" b="1" dirty="0">
                <a:latin typeface="+mn-ea"/>
                <a:ea typeface="+mn-ea"/>
              </a:rPr>
              <a:t>: </a:t>
            </a:r>
            <a:r>
              <a:rPr lang="en-US" altLang="ko-KR" sz="1500" b="1" dirty="0" smtClean="0">
                <a:latin typeface="+mn-ea"/>
                <a:ea typeface="+mn-ea"/>
              </a:rPr>
              <a:t>US$/kWh ]</a:t>
            </a:r>
            <a:endParaRPr lang="en-US" altLang="ko-KR" sz="1500" b="1" dirty="0">
              <a:latin typeface="+mn-ea"/>
              <a:ea typeface="+mn-ea"/>
            </a:endParaRPr>
          </a:p>
        </p:txBody>
      </p:sp>
      <p:pic>
        <p:nvPicPr>
          <p:cNvPr id="148" name="Picture 6" descr="이미지를 클릭하시면 창이 닫힙니다"/>
          <p:cNvPicPr>
            <a:picLocks noChangeAspect="1" noChangeArrowheads="1"/>
          </p:cNvPicPr>
          <p:nvPr/>
        </p:nvPicPr>
        <p:blipFill>
          <a:blip r:embed="rId8" cstate="print"/>
          <a:srcRect/>
          <a:stretch>
            <a:fillRect/>
          </a:stretch>
        </p:blipFill>
        <p:spPr bwMode="auto">
          <a:xfrm>
            <a:off x="7572660" y="5618750"/>
            <a:ext cx="630936" cy="4206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51" name="TextBox 150"/>
          <p:cNvSpPr txBox="1"/>
          <p:nvPr/>
        </p:nvSpPr>
        <p:spPr>
          <a:xfrm>
            <a:off x="3118575" y="6175139"/>
            <a:ext cx="814069" cy="369332"/>
          </a:xfrm>
          <a:prstGeom prst="rect">
            <a:avLst/>
          </a:prstGeom>
          <a:noFill/>
        </p:spPr>
        <p:txBody>
          <a:bodyPr wrap="none">
            <a:spAutoFit/>
          </a:bodyPr>
          <a:lstStyle/>
          <a:p>
            <a:pPr algn="ctr">
              <a:defRPr/>
            </a:pPr>
            <a:r>
              <a:rPr lang="en-US" altLang="ko-KR" b="1" dirty="0" smtClean="0">
                <a:latin typeface="+mn-ea"/>
                <a:ea typeface="+mn-ea"/>
              </a:rPr>
              <a:t>Japan</a:t>
            </a:r>
            <a:endParaRPr lang="ko-KR" altLang="en-US" b="1" dirty="0">
              <a:latin typeface="+mn-ea"/>
              <a:ea typeface="+mn-ea"/>
            </a:endParaRPr>
          </a:p>
        </p:txBody>
      </p:sp>
      <p:sp>
        <p:nvSpPr>
          <p:cNvPr id="152" name="TextBox 151"/>
          <p:cNvSpPr txBox="1"/>
          <p:nvPr/>
        </p:nvSpPr>
        <p:spPr>
          <a:xfrm>
            <a:off x="4513930" y="6175139"/>
            <a:ext cx="766557" cy="369332"/>
          </a:xfrm>
          <a:prstGeom prst="rect">
            <a:avLst/>
          </a:prstGeom>
          <a:noFill/>
        </p:spPr>
        <p:txBody>
          <a:bodyPr wrap="none">
            <a:spAutoFit/>
          </a:bodyPr>
          <a:lstStyle/>
          <a:p>
            <a:pPr algn="ctr">
              <a:defRPr/>
            </a:pPr>
            <a:r>
              <a:rPr lang="en-US" altLang="ko-KR" b="1" dirty="0" smtClean="0">
                <a:latin typeface="+mn-ea"/>
                <a:ea typeface="+mn-ea"/>
              </a:rPr>
              <a:t>U.S.A</a:t>
            </a:r>
            <a:endParaRPr lang="ko-KR" altLang="en-US" b="1" dirty="0">
              <a:latin typeface="+mn-ea"/>
              <a:ea typeface="+mn-ea"/>
            </a:endParaRPr>
          </a:p>
        </p:txBody>
      </p:sp>
      <p:sp>
        <p:nvSpPr>
          <p:cNvPr id="153" name="TextBox 152"/>
          <p:cNvSpPr txBox="1"/>
          <p:nvPr/>
        </p:nvSpPr>
        <p:spPr>
          <a:xfrm>
            <a:off x="5943071" y="6175139"/>
            <a:ext cx="562975" cy="369332"/>
          </a:xfrm>
          <a:prstGeom prst="rect">
            <a:avLst/>
          </a:prstGeom>
          <a:noFill/>
        </p:spPr>
        <p:txBody>
          <a:bodyPr wrap="none">
            <a:spAutoFit/>
          </a:bodyPr>
          <a:lstStyle/>
          <a:p>
            <a:pPr algn="ctr">
              <a:defRPr/>
            </a:pPr>
            <a:r>
              <a:rPr lang="en-US" altLang="ko-KR" b="1" dirty="0" smtClean="0">
                <a:latin typeface="+mn-ea"/>
                <a:ea typeface="+mn-ea"/>
              </a:rPr>
              <a:t>U.K</a:t>
            </a:r>
            <a:endParaRPr lang="ko-KR" altLang="en-US" b="1" dirty="0">
              <a:latin typeface="+mn-ea"/>
              <a:ea typeface="+mn-ea"/>
            </a:endParaRPr>
          </a:p>
        </p:txBody>
      </p:sp>
      <p:sp>
        <p:nvSpPr>
          <p:cNvPr id="155" name="TextBox 154"/>
          <p:cNvSpPr txBox="1"/>
          <p:nvPr/>
        </p:nvSpPr>
        <p:spPr>
          <a:xfrm>
            <a:off x="7247983" y="6175139"/>
            <a:ext cx="902811" cy="369332"/>
          </a:xfrm>
          <a:prstGeom prst="rect">
            <a:avLst/>
          </a:prstGeom>
          <a:noFill/>
        </p:spPr>
        <p:txBody>
          <a:bodyPr wrap="none">
            <a:spAutoFit/>
          </a:bodyPr>
          <a:lstStyle/>
          <a:p>
            <a:pPr algn="ctr">
              <a:defRPr/>
            </a:pPr>
            <a:r>
              <a:rPr lang="en-US" altLang="ko-KR" dirty="0" smtClean="0">
                <a:latin typeface="+mn-ea"/>
                <a:ea typeface="+mn-ea"/>
              </a:rPr>
              <a:t>France</a:t>
            </a:r>
            <a:endParaRPr lang="ko-KR" altLang="en-US" b="1" dirty="0">
              <a:latin typeface="+mn-ea"/>
              <a:ea typeface="+mn-ea"/>
            </a:endParaRPr>
          </a:p>
        </p:txBody>
      </p:sp>
      <p:sp>
        <p:nvSpPr>
          <p:cNvPr id="159" name="직사각형 158"/>
          <p:cNvSpPr/>
          <p:nvPr/>
        </p:nvSpPr>
        <p:spPr bwMode="auto">
          <a:xfrm>
            <a:off x="420990" y="1074846"/>
            <a:ext cx="9065910" cy="145280"/>
          </a:xfrm>
          <a:prstGeom prst="rect">
            <a:avLst/>
          </a:prstGeom>
          <a:gradFill flip="none" rotWithShape="1">
            <a:gsLst>
              <a:gs pos="0">
                <a:sysClr val="window" lastClr="FFFFFF">
                  <a:alpha val="0"/>
                </a:sysClr>
              </a:gs>
              <a:gs pos="50000">
                <a:srgbClr val="00B050"/>
              </a:gs>
              <a:gs pos="100000">
                <a:sysClr val="window" lastClr="FFFFFF">
                  <a:alpha val="0"/>
                </a:sysClr>
              </a:gs>
            </a:gsLst>
            <a:lin ang="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 lastClr="FFFFFF"/>
              </a:solidFill>
              <a:effectLst/>
              <a:uLnTx/>
              <a:uFillTx/>
              <a:latin typeface="Arial" pitchFamily="34" charset="0"/>
              <a:ea typeface="맑은 고딕"/>
              <a:cs typeface="Arial" pitchFamily="34" charset="0"/>
            </a:endParaRPr>
          </a:p>
        </p:txBody>
      </p:sp>
      <p:sp>
        <p:nvSpPr>
          <p:cNvPr id="160" name="Line 214"/>
          <p:cNvSpPr>
            <a:spLocks noChangeShapeType="1"/>
          </p:cNvSpPr>
          <p:nvPr/>
        </p:nvSpPr>
        <p:spPr bwMode="auto">
          <a:xfrm>
            <a:off x="9404350" y="1042586"/>
            <a:ext cx="0" cy="1722438"/>
          </a:xfrm>
          <a:prstGeom prst="line">
            <a:avLst/>
          </a:prstGeom>
          <a:noFill/>
          <a:ln w="9525">
            <a:solidFill>
              <a:schemeClr val="bg1"/>
            </a:solidFill>
            <a:round/>
            <a:headEnd/>
            <a:tailEnd/>
          </a:ln>
        </p:spPr>
        <p:txBody>
          <a:bodyPr/>
          <a:lstStyle/>
          <a:p>
            <a:endParaRPr lang="ko-KR" altLang="en-US">
              <a:latin typeface="Arial" pitchFamily="34" charset="0"/>
              <a:cs typeface="Arial" pitchFamily="34" charset="0"/>
            </a:endParaRPr>
          </a:p>
        </p:txBody>
      </p:sp>
      <p:sp>
        <p:nvSpPr>
          <p:cNvPr id="161" name="모서리가 둥근 직사각형 160"/>
          <p:cNvSpPr/>
          <p:nvPr/>
        </p:nvSpPr>
        <p:spPr>
          <a:xfrm>
            <a:off x="1150051" y="862642"/>
            <a:ext cx="4940199" cy="405110"/>
          </a:xfrm>
          <a:prstGeom prst="roundRect">
            <a:avLst>
              <a:gd name="adj" fmla="val 50000"/>
            </a:avLst>
          </a:prstGeom>
          <a:solidFill>
            <a:schemeClr val="tx2">
              <a:lumMod val="60000"/>
              <a:lumOff val="40000"/>
            </a:schemeClr>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a:latin typeface="Arial" pitchFamily="34" charset="0"/>
              <a:cs typeface="Arial" pitchFamily="34" charset="0"/>
            </a:endParaRPr>
          </a:p>
        </p:txBody>
      </p:sp>
      <p:sp>
        <p:nvSpPr>
          <p:cNvPr id="162" name="TextBox 161"/>
          <p:cNvSpPr txBox="1"/>
          <p:nvPr/>
        </p:nvSpPr>
        <p:spPr>
          <a:xfrm>
            <a:off x="1344051" y="845392"/>
            <a:ext cx="4642682" cy="353943"/>
          </a:xfrm>
          <a:prstGeom prst="rect">
            <a:avLst/>
          </a:prstGeom>
          <a:noFill/>
        </p:spPr>
        <p:txBody>
          <a:bodyPr wrap="square" rtlCol="0">
            <a:spAutoFit/>
          </a:bodyPr>
          <a:lstStyle/>
          <a:p>
            <a:pPr lvl="0" fontAlgn="auto" latinLnBrk="0">
              <a:spcBef>
                <a:spcPts val="0"/>
              </a:spcBef>
              <a:spcAft>
                <a:spcPts val="0"/>
              </a:spcAft>
              <a:defRPr/>
            </a:pPr>
            <a:r>
              <a:rPr kumimoji="0" lang="en-US" altLang="ko-KR" sz="1700" kern="0" dirty="0" smtClean="0">
                <a:solidFill>
                  <a:sysClr val="window" lastClr="FFFFFF"/>
                </a:solidFill>
                <a:effectLst>
                  <a:outerShdw blurRad="38100" dist="38100" dir="2700000" algn="tl">
                    <a:srgbClr val="000000">
                      <a:alpha val="43137"/>
                    </a:srgbClr>
                  </a:outerShdw>
                </a:effectLst>
                <a:latin typeface="Arial" pitchFamily="34" charset="0"/>
                <a:ea typeface="맑은 고딕"/>
                <a:cs typeface="Arial" pitchFamily="34" charset="0"/>
              </a:rPr>
              <a:t>Annual Electricity Consumption per Capita</a:t>
            </a:r>
          </a:p>
        </p:txBody>
      </p:sp>
      <p:sp>
        <p:nvSpPr>
          <p:cNvPr id="163" name="모서리가 둥근 직사각형 162"/>
          <p:cNvSpPr/>
          <p:nvPr/>
        </p:nvSpPr>
        <p:spPr>
          <a:xfrm>
            <a:off x="1208523" y="923297"/>
            <a:ext cx="378090" cy="268254"/>
          </a:xfrm>
          <a:prstGeom prst="roundRect">
            <a:avLst>
              <a:gd name="adj" fmla="val 50000"/>
            </a:avLst>
          </a:prstGeom>
          <a:gradFill flip="none" rotWithShape="1">
            <a:gsLst>
              <a:gs pos="0">
                <a:schemeClr val="bg1"/>
              </a:gs>
              <a:gs pos="50000">
                <a:schemeClr val="bg1">
                  <a:alpha val="0"/>
                </a:schemeClr>
              </a:gs>
              <a:gs pos="10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165" name="TextBox 164"/>
          <p:cNvSpPr txBox="1"/>
          <p:nvPr/>
        </p:nvSpPr>
        <p:spPr>
          <a:xfrm>
            <a:off x="1613471" y="3122303"/>
            <a:ext cx="815608" cy="369332"/>
          </a:xfrm>
          <a:prstGeom prst="rect">
            <a:avLst/>
          </a:prstGeom>
          <a:noFill/>
        </p:spPr>
        <p:txBody>
          <a:bodyPr wrap="none">
            <a:spAutoFit/>
          </a:bodyPr>
          <a:lstStyle/>
          <a:p>
            <a:pPr algn="ctr">
              <a:defRPr/>
            </a:pPr>
            <a:r>
              <a:rPr lang="en-US" altLang="ko-KR" b="1" dirty="0" smtClean="0">
                <a:latin typeface="+mn-ea"/>
                <a:ea typeface="+mn-ea"/>
              </a:rPr>
              <a:t>Korea</a:t>
            </a:r>
            <a:endParaRPr lang="ko-KR" altLang="en-US" b="1" dirty="0">
              <a:latin typeface="+mn-ea"/>
              <a:ea typeface="+mn-ea"/>
            </a:endParaRPr>
          </a:p>
        </p:txBody>
      </p:sp>
      <p:sp>
        <p:nvSpPr>
          <p:cNvPr id="185" name="원통 184"/>
          <p:cNvSpPr/>
          <p:nvPr/>
        </p:nvSpPr>
        <p:spPr>
          <a:xfrm>
            <a:off x="3156102" y="1814053"/>
            <a:ext cx="724419" cy="1155044"/>
          </a:xfrm>
          <a:prstGeom prst="can">
            <a:avLst>
              <a:gd name="adj" fmla="val 15562"/>
            </a:avLst>
          </a:prstGeom>
          <a:gradFill>
            <a:gsLst>
              <a:gs pos="0">
                <a:schemeClr val="accent1"/>
              </a:gs>
              <a:gs pos="50000">
                <a:schemeClr val="accent1">
                  <a:tint val="44500"/>
                  <a:satMod val="160000"/>
                </a:schemeClr>
              </a:gs>
              <a:gs pos="100000">
                <a:schemeClr val="accent1">
                  <a:tint val="23500"/>
                  <a:satMod val="160000"/>
                </a:schemeClr>
              </a:gs>
            </a:gsLst>
            <a:lin ang="10800000" scaled="1"/>
          </a:gradFill>
          <a:ln w="9525" cap="flat" cmpd="sng" algn="ctr">
            <a:solidFill>
              <a:schemeClr val="accent1">
                <a:lumMod val="40000"/>
                <a:lumOff val="60000"/>
              </a:schemeClr>
            </a:solidFill>
            <a:prstDash val="solid"/>
          </a:ln>
          <a:effectLst>
            <a:innerShdw blurRad="63500" dist="50800">
              <a:prstClr val="black">
                <a:alpha val="50000"/>
              </a:prstClr>
            </a:innerShdw>
          </a:effectLst>
        </p:spPr>
        <p:txBody>
          <a:bodyPr anchor="ctr"/>
          <a:lstStyle/>
          <a:p>
            <a:pPr fontAlgn="auto" latinLnBrk="0">
              <a:spcBef>
                <a:spcPts val="0"/>
              </a:spcBef>
              <a:spcAft>
                <a:spcPts val="0"/>
              </a:spcAft>
              <a:defRPr/>
            </a:pPr>
            <a:endParaRPr kumimoji="0" lang="ko-KR" altLang="en-US" b="0" kern="0">
              <a:solidFill>
                <a:sysClr val="window" lastClr="FFFFFF"/>
              </a:solidFill>
              <a:latin typeface="Arial" pitchFamily="34" charset="0"/>
              <a:ea typeface="맑은 고딕"/>
              <a:cs typeface="Arial" pitchFamily="34" charset="0"/>
            </a:endParaRPr>
          </a:p>
        </p:txBody>
      </p:sp>
      <p:sp>
        <p:nvSpPr>
          <p:cNvPr id="191" name="TextBox 190"/>
          <p:cNvSpPr txBox="1"/>
          <p:nvPr/>
        </p:nvSpPr>
        <p:spPr>
          <a:xfrm>
            <a:off x="3136732" y="1921440"/>
            <a:ext cx="710650" cy="338554"/>
          </a:xfrm>
          <a:prstGeom prst="rect">
            <a:avLst/>
          </a:prstGeom>
          <a:noFill/>
        </p:spPr>
        <p:txBody>
          <a:bodyPr wrap="square">
            <a:spAutoFit/>
          </a:bodyPr>
          <a:lstStyle/>
          <a:p>
            <a:pPr algn="ctr">
              <a:defRPr/>
            </a:pPr>
            <a:r>
              <a:rPr lang="en-US" altLang="ko-KR" sz="1600" dirty="0" smtClean="0">
                <a:solidFill>
                  <a:srgbClr val="003300"/>
                </a:solidFill>
                <a:latin typeface="Arial" pitchFamily="34" charset="0"/>
                <a:ea typeface="+mn-ea"/>
                <a:cs typeface="Arial" pitchFamily="34" charset="0"/>
              </a:rPr>
              <a:t>7,818</a:t>
            </a:r>
            <a:endParaRPr lang="ko-KR" altLang="en-US" sz="1600" dirty="0">
              <a:solidFill>
                <a:srgbClr val="003300"/>
              </a:solidFill>
              <a:latin typeface="Arial" pitchFamily="34" charset="0"/>
              <a:ea typeface="+mn-ea"/>
              <a:cs typeface="Arial" pitchFamily="34" charset="0"/>
            </a:endParaRPr>
          </a:p>
        </p:txBody>
      </p:sp>
      <p:pic>
        <p:nvPicPr>
          <p:cNvPr id="192" name="Picture 2" descr="이미지를 클릭하시면 창이 닫힙니다"/>
          <p:cNvPicPr>
            <a:picLocks noChangeAspect="1" noChangeArrowheads="1"/>
          </p:cNvPicPr>
          <p:nvPr/>
        </p:nvPicPr>
        <p:blipFill>
          <a:blip r:embed="rId4" cstate="print"/>
          <a:srcRect/>
          <a:stretch>
            <a:fillRect/>
          </a:stretch>
        </p:blipFill>
        <p:spPr bwMode="auto">
          <a:xfrm>
            <a:off x="3336411" y="2551241"/>
            <a:ext cx="628970" cy="4206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93" name="원통 192"/>
          <p:cNvSpPr/>
          <p:nvPr/>
        </p:nvSpPr>
        <p:spPr>
          <a:xfrm>
            <a:off x="1725532" y="1592828"/>
            <a:ext cx="724419" cy="1376270"/>
          </a:xfrm>
          <a:prstGeom prst="can">
            <a:avLst>
              <a:gd name="adj" fmla="val 15562"/>
            </a:avLst>
          </a:prstGeom>
          <a:gradFill flip="none" rotWithShape="1">
            <a:gsLst>
              <a:gs pos="0">
                <a:schemeClr val="accent1"/>
              </a:gs>
              <a:gs pos="50000">
                <a:schemeClr val="accent1">
                  <a:tint val="44500"/>
                  <a:satMod val="160000"/>
                </a:schemeClr>
              </a:gs>
              <a:gs pos="100000">
                <a:schemeClr val="accent1">
                  <a:tint val="23500"/>
                  <a:satMod val="160000"/>
                </a:schemeClr>
              </a:gs>
            </a:gsLst>
            <a:lin ang="10800000" scaled="1"/>
            <a:tileRect/>
          </a:gradFill>
          <a:ln w="9525" cap="flat" cmpd="sng" algn="ctr">
            <a:solidFill>
              <a:schemeClr val="accent1">
                <a:lumMod val="40000"/>
                <a:lumOff val="60000"/>
              </a:schemeClr>
            </a:solidFill>
            <a:prstDash val="solid"/>
          </a:ln>
          <a:effectLst>
            <a:innerShdw blurRad="63500" dist="50800">
              <a:prstClr val="black">
                <a:alpha val="50000"/>
              </a:prstClr>
            </a:inn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ysClr val="window" lastClr="FFFFFF"/>
              </a:solidFill>
              <a:effectLst/>
              <a:uLnTx/>
              <a:uFillTx/>
              <a:latin typeface="Arial" pitchFamily="34" charset="0"/>
              <a:ea typeface="맑은 고딕"/>
              <a:cs typeface="Arial" pitchFamily="34" charset="0"/>
            </a:endParaRPr>
          </a:p>
        </p:txBody>
      </p:sp>
      <p:sp>
        <p:nvSpPr>
          <p:cNvPr id="194" name="TextBox 193"/>
          <p:cNvSpPr txBox="1"/>
          <p:nvPr/>
        </p:nvSpPr>
        <p:spPr>
          <a:xfrm>
            <a:off x="1686418" y="1673525"/>
            <a:ext cx="711725" cy="338554"/>
          </a:xfrm>
          <a:prstGeom prst="rect">
            <a:avLst/>
          </a:prstGeom>
          <a:noFill/>
        </p:spPr>
        <p:txBody>
          <a:bodyPr wrap="square">
            <a:spAutoFit/>
          </a:bodyPr>
          <a:lstStyle/>
          <a:p>
            <a:pPr algn="ctr">
              <a:defRPr/>
            </a:pPr>
            <a:r>
              <a:rPr lang="en-US" altLang="ko-KR" sz="1600" dirty="0" smtClean="0">
                <a:solidFill>
                  <a:srgbClr val="003300"/>
                </a:solidFill>
                <a:latin typeface="Arial" pitchFamily="34" charset="0"/>
                <a:ea typeface="+mn-ea"/>
                <a:cs typeface="Arial" pitchFamily="34" charset="0"/>
              </a:rPr>
              <a:t>8,833</a:t>
            </a:r>
            <a:endParaRPr lang="ko-KR" altLang="en-US" sz="1600" dirty="0">
              <a:solidFill>
                <a:srgbClr val="003300"/>
              </a:solidFill>
              <a:latin typeface="Arial" pitchFamily="34" charset="0"/>
              <a:ea typeface="+mn-ea"/>
              <a:cs typeface="Arial" pitchFamily="34" charset="0"/>
            </a:endParaRPr>
          </a:p>
        </p:txBody>
      </p:sp>
      <p:pic>
        <p:nvPicPr>
          <p:cNvPr id="195" name="Picture 18" descr="이미지를 클릭하시면 창이 닫힙니다"/>
          <p:cNvPicPr preferRelativeResize="0">
            <a:picLocks noChangeAspect="1" noChangeArrowheads="1"/>
          </p:cNvPicPr>
          <p:nvPr/>
        </p:nvPicPr>
        <p:blipFill>
          <a:blip r:embed="rId5" cstate="print"/>
          <a:srcRect/>
          <a:stretch>
            <a:fillRect/>
          </a:stretch>
        </p:blipFill>
        <p:spPr bwMode="auto">
          <a:xfrm>
            <a:off x="1954767" y="2580971"/>
            <a:ext cx="596690" cy="41850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96" name="원통 195"/>
          <p:cNvSpPr/>
          <p:nvPr/>
        </p:nvSpPr>
        <p:spPr>
          <a:xfrm>
            <a:off x="4380223" y="1342105"/>
            <a:ext cx="724419" cy="1626992"/>
          </a:xfrm>
          <a:prstGeom prst="can">
            <a:avLst>
              <a:gd name="adj" fmla="val 15562"/>
            </a:avLst>
          </a:prstGeom>
          <a:gradFill>
            <a:gsLst>
              <a:gs pos="0">
                <a:schemeClr val="accent1"/>
              </a:gs>
              <a:gs pos="50000">
                <a:schemeClr val="accent1">
                  <a:tint val="44500"/>
                  <a:satMod val="160000"/>
                </a:schemeClr>
              </a:gs>
              <a:gs pos="100000">
                <a:schemeClr val="accent1">
                  <a:tint val="23500"/>
                  <a:satMod val="160000"/>
                </a:schemeClr>
              </a:gs>
            </a:gsLst>
            <a:lin ang="10800000" scaled="1"/>
          </a:gradFill>
          <a:ln w="9525" cap="flat" cmpd="sng" algn="ctr">
            <a:solidFill>
              <a:schemeClr val="accent1">
                <a:lumMod val="40000"/>
                <a:lumOff val="60000"/>
              </a:schemeClr>
            </a:solidFill>
            <a:prstDash val="solid"/>
          </a:ln>
          <a:effectLst>
            <a:innerShdw blurRad="63500" dist="50800">
              <a:prstClr val="black">
                <a:alpha val="50000"/>
              </a:prstClr>
            </a:innerShdw>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b="0" kern="0">
              <a:solidFill>
                <a:sysClr val="window" lastClr="FFFFFF"/>
              </a:solidFill>
              <a:latin typeface="Arial" pitchFamily="34" charset="0"/>
              <a:ea typeface="맑은 고딕"/>
              <a:cs typeface="Arial" pitchFamily="34" charset="0"/>
            </a:endParaRPr>
          </a:p>
        </p:txBody>
      </p:sp>
      <p:sp>
        <p:nvSpPr>
          <p:cNvPr id="197" name="TextBox 196"/>
          <p:cNvSpPr txBox="1"/>
          <p:nvPr/>
        </p:nvSpPr>
        <p:spPr>
          <a:xfrm>
            <a:off x="4276652" y="1461736"/>
            <a:ext cx="899198" cy="338554"/>
          </a:xfrm>
          <a:prstGeom prst="rect">
            <a:avLst/>
          </a:prstGeom>
          <a:noFill/>
        </p:spPr>
        <p:txBody>
          <a:bodyPr wrap="square">
            <a:spAutoFit/>
          </a:bodyPr>
          <a:lstStyle/>
          <a:p>
            <a:pPr algn="ctr">
              <a:defRPr/>
            </a:pPr>
            <a:r>
              <a:rPr lang="en-US" altLang="ko-KR" sz="1600" dirty="0" smtClean="0">
                <a:solidFill>
                  <a:srgbClr val="003300"/>
                </a:solidFill>
                <a:latin typeface="Arial" pitchFamily="34" charset="0"/>
                <a:ea typeface="+mn-ea"/>
                <a:cs typeface="Arial" pitchFamily="34" charset="0"/>
              </a:rPr>
              <a:t>12,917</a:t>
            </a:r>
            <a:endParaRPr lang="ko-KR" altLang="en-US" sz="1600" dirty="0">
              <a:solidFill>
                <a:srgbClr val="003300"/>
              </a:solidFill>
              <a:latin typeface="Arial" pitchFamily="34" charset="0"/>
              <a:ea typeface="+mn-ea"/>
              <a:cs typeface="Arial" pitchFamily="34" charset="0"/>
            </a:endParaRPr>
          </a:p>
        </p:txBody>
      </p:sp>
      <p:sp>
        <p:nvSpPr>
          <p:cNvPr id="200" name="원통 199"/>
          <p:cNvSpPr/>
          <p:nvPr/>
        </p:nvSpPr>
        <p:spPr>
          <a:xfrm>
            <a:off x="5825572" y="2109021"/>
            <a:ext cx="724419" cy="889572"/>
          </a:xfrm>
          <a:prstGeom prst="can">
            <a:avLst>
              <a:gd name="adj" fmla="val 15562"/>
            </a:avLst>
          </a:prstGeom>
          <a:gradFill>
            <a:gsLst>
              <a:gs pos="0">
                <a:schemeClr val="accent1"/>
              </a:gs>
              <a:gs pos="50000">
                <a:schemeClr val="accent1">
                  <a:tint val="44500"/>
                  <a:satMod val="160000"/>
                </a:schemeClr>
              </a:gs>
              <a:gs pos="100000">
                <a:schemeClr val="accent1">
                  <a:tint val="23500"/>
                  <a:satMod val="160000"/>
                </a:schemeClr>
              </a:gs>
            </a:gsLst>
            <a:lin ang="10800000" scaled="1"/>
          </a:gradFill>
          <a:ln w="9525" cap="flat" cmpd="sng" algn="ctr">
            <a:solidFill>
              <a:schemeClr val="accent1">
                <a:lumMod val="40000"/>
                <a:lumOff val="60000"/>
              </a:schemeClr>
            </a:solidFill>
            <a:prstDash val="solid"/>
          </a:ln>
          <a:effectLst>
            <a:innerShdw blurRad="63500" dist="50800">
              <a:prstClr val="black">
                <a:alpha val="50000"/>
              </a:prstClr>
            </a:innerShdw>
          </a:effectLst>
        </p:spPr>
        <p:txBody>
          <a:bodyPr anchor="ctr"/>
          <a:lstStyle/>
          <a:p>
            <a:pPr fontAlgn="auto" latinLnBrk="0">
              <a:spcBef>
                <a:spcPts val="0"/>
              </a:spcBef>
              <a:spcAft>
                <a:spcPts val="0"/>
              </a:spcAft>
              <a:defRPr/>
            </a:pPr>
            <a:endParaRPr kumimoji="0" lang="ko-KR" altLang="en-US" b="0" kern="0">
              <a:solidFill>
                <a:sysClr val="window" lastClr="FFFFFF"/>
              </a:solidFill>
              <a:latin typeface="Arial" pitchFamily="34" charset="0"/>
              <a:ea typeface="맑은 고딕"/>
              <a:cs typeface="Arial" pitchFamily="34" charset="0"/>
            </a:endParaRPr>
          </a:p>
        </p:txBody>
      </p:sp>
      <p:sp>
        <p:nvSpPr>
          <p:cNvPr id="201" name="TextBox 200"/>
          <p:cNvSpPr txBox="1"/>
          <p:nvPr/>
        </p:nvSpPr>
        <p:spPr>
          <a:xfrm>
            <a:off x="5786438" y="2199158"/>
            <a:ext cx="769638" cy="338554"/>
          </a:xfrm>
          <a:prstGeom prst="rect">
            <a:avLst/>
          </a:prstGeom>
          <a:noFill/>
        </p:spPr>
        <p:txBody>
          <a:bodyPr wrap="square">
            <a:spAutoFit/>
          </a:bodyPr>
          <a:lstStyle/>
          <a:p>
            <a:pPr algn="ctr">
              <a:defRPr/>
            </a:pPr>
            <a:r>
              <a:rPr lang="en-US" altLang="ko-KR" sz="1600" dirty="0" smtClean="0">
                <a:solidFill>
                  <a:srgbClr val="003300"/>
                </a:solidFill>
                <a:latin typeface="Arial" pitchFamily="34" charset="0"/>
                <a:ea typeface="+mn-ea"/>
                <a:cs typeface="Arial" pitchFamily="34" charset="0"/>
              </a:rPr>
              <a:t>5,607</a:t>
            </a:r>
            <a:endParaRPr lang="ko-KR" altLang="en-US" sz="1600" dirty="0">
              <a:solidFill>
                <a:srgbClr val="003300"/>
              </a:solidFill>
              <a:latin typeface="Arial" pitchFamily="34" charset="0"/>
              <a:ea typeface="+mn-ea"/>
              <a:cs typeface="Arial" pitchFamily="34" charset="0"/>
            </a:endParaRPr>
          </a:p>
        </p:txBody>
      </p:sp>
      <p:sp>
        <p:nvSpPr>
          <p:cNvPr id="202" name="원통 201"/>
          <p:cNvSpPr/>
          <p:nvPr/>
        </p:nvSpPr>
        <p:spPr>
          <a:xfrm>
            <a:off x="7211883" y="1917293"/>
            <a:ext cx="724419" cy="1081301"/>
          </a:xfrm>
          <a:prstGeom prst="can">
            <a:avLst>
              <a:gd name="adj" fmla="val 15562"/>
            </a:avLst>
          </a:prstGeom>
          <a:gradFill>
            <a:gsLst>
              <a:gs pos="0">
                <a:schemeClr val="accent1"/>
              </a:gs>
              <a:gs pos="50000">
                <a:schemeClr val="accent1">
                  <a:tint val="44500"/>
                  <a:satMod val="160000"/>
                </a:schemeClr>
              </a:gs>
              <a:gs pos="100000">
                <a:schemeClr val="accent1">
                  <a:tint val="23500"/>
                  <a:satMod val="160000"/>
                </a:schemeClr>
              </a:gs>
            </a:gsLst>
            <a:lin ang="10800000" scaled="1"/>
          </a:gradFill>
          <a:ln w="9525" cap="flat" cmpd="sng" algn="ctr">
            <a:solidFill>
              <a:schemeClr val="accent1">
                <a:lumMod val="40000"/>
                <a:lumOff val="60000"/>
              </a:schemeClr>
            </a:solidFill>
            <a:prstDash val="solid"/>
          </a:ln>
          <a:effectLst>
            <a:innerShdw blurRad="63500" dist="50800">
              <a:prstClr val="black">
                <a:alpha val="50000"/>
              </a:prstClr>
            </a:innerShdw>
          </a:effectLst>
        </p:spPr>
        <p:txBody>
          <a:bodyPr anchor="ctr"/>
          <a:lstStyle/>
          <a:p>
            <a:pPr fontAlgn="auto" latinLnBrk="0">
              <a:spcBef>
                <a:spcPts val="0"/>
              </a:spcBef>
              <a:spcAft>
                <a:spcPts val="0"/>
              </a:spcAft>
              <a:defRPr/>
            </a:pPr>
            <a:endParaRPr kumimoji="0" lang="ko-KR" altLang="en-US" b="0" kern="0">
              <a:solidFill>
                <a:sysClr val="window" lastClr="FFFFFF"/>
              </a:solidFill>
              <a:latin typeface="Arial" pitchFamily="34" charset="0"/>
              <a:ea typeface="맑은 고딕"/>
              <a:cs typeface="Arial" pitchFamily="34" charset="0"/>
            </a:endParaRPr>
          </a:p>
        </p:txBody>
      </p:sp>
      <p:sp>
        <p:nvSpPr>
          <p:cNvPr id="203" name="TextBox 202"/>
          <p:cNvSpPr txBox="1"/>
          <p:nvPr/>
        </p:nvSpPr>
        <p:spPr>
          <a:xfrm>
            <a:off x="7192511" y="2019671"/>
            <a:ext cx="743791" cy="338554"/>
          </a:xfrm>
          <a:prstGeom prst="rect">
            <a:avLst/>
          </a:prstGeom>
          <a:noFill/>
        </p:spPr>
        <p:txBody>
          <a:bodyPr wrap="square">
            <a:spAutoFit/>
          </a:bodyPr>
          <a:lstStyle/>
          <a:p>
            <a:pPr algn="ctr">
              <a:defRPr/>
            </a:pPr>
            <a:r>
              <a:rPr lang="en-US" altLang="ko-KR" sz="1600" dirty="0" smtClean="0">
                <a:solidFill>
                  <a:srgbClr val="003300"/>
                </a:solidFill>
                <a:latin typeface="Arial" pitchFamily="34" charset="0"/>
                <a:ea typeface="+mn-ea"/>
                <a:cs typeface="Arial" pitchFamily="34" charset="0"/>
              </a:rPr>
              <a:t>7,512</a:t>
            </a:r>
            <a:endParaRPr lang="ko-KR" altLang="en-US" sz="1600" dirty="0">
              <a:solidFill>
                <a:srgbClr val="003300"/>
              </a:solidFill>
              <a:latin typeface="Arial" pitchFamily="34" charset="0"/>
              <a:ea typeface="+mn-ea"/>
              <a:cs typeface="Arial" pitchFamily="34" charset="0"/>
            </a:endParaRPr>
          </a:p>
        </p:txBody>
      </p:sp>
      <p:pic>
        <p:nvPicPr>
          <p:cNvPr id="204" name="Picture 8" descr="이미지를 클릭하시면 창이 닫힙니다"/>
          <p:cNvPicPr>
            <a:picLocks noChangeAspect="1" noChangeArrowheads="1"/>
          </p:cNvPicPr>
          <p:nvPr/>
        </p:nvPicPr>
        <p:blipFill>
          <a:blip r:embed="rId6" cstate="print"/>
          <a:srcRect l="2917" t="11833" r="3083" b="12000"/>
          <a:stretch>
            <a:fillRect/>
          </a:stretch>
        </p:blipFill>
        <p:spPr bwMode="auto">
          <a:xfrm>
            <a:off x="4669907" y="2536459"/>
            <a:ext cx="630936" cy="4206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5" name="Picture 14" descr="이미지를 클릭하시면 창이 닫힙니다"/>
          <p:cNvPicPr>
            <a:picLocks noChangeAspect="1" noChangeArrowheads="1"/>
          </p:cNvPicPr>
          <p:nvPr/>
        </p:nvPicPr>
        <p:blipFill>
          <a:blip r:embed="rId7" cstate="print"/>
          <a:srcRect/>
          <a:stretch>
            <a:fillRect/>
          </a:stretch>
        </p:blipFill>
        <p:spPr bwMode="auto">
          <a:xfrm>
            <a:off x="6005252" y="2580705"/>
            <a:ext cx="630936" cy="4206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06" name="TextBox 205"/>
          <p:cNvSpPr txBox="1"/>
          <p:nvPr/>
        </p:nvSpPr>
        <p:spPr>
          <a:xfrm>
            <a:off x="7209063" y="1190856"/>
            <a:ext cx="2141408" cy="323165"/>
          </a:xfrm>
          <a:prstGeom prst="rect">
            <a:avLst/>
          </a:prstGeom>
          <a:noFill/>
        </p:spPr>
        <p:txBody>
          <a:bodyPr wrap="square">
            <a:spAutoFit/>
          </a:bodyPr>
          <a:lstStyle/>
          <a:p>
            <a:pPr algn="ctr">
              <a:defRPr/>
            </a:pPr>
            <a:r>
              <a:rPr lang="en-US" altLang="ko-KR" sz="1500" b="1" dirty="0" smtClean="0">
                <a:latin typeface="+mn-ea"/>
                <a:ea typeface="+mn-ea"/>
              </a:rPr>
              <a:t>[ </a:t>
            </a:r>
            <a:r>
              <a:rPr lang="en-US" altLang="ko-KR" sz="1500" dirty="0" smtClean="0">
                <a:latin typeface="+mn-ea"/>
                <a:ea typeface="+mn-ea"/>
              </a:rPr>
              <a:t>Unit</a:t>
            </a:r>
            <a:r>
              <a:rPr lang="ko-KR" altLang="en-US" sz="1500" b="1" dirty="0" smtClean="0">
                <a:latin typeface="+mn-ea"/>
                <a:ea typeface="+mn-ea"/>
              </a:rPr>
              <a:t> </a:t>
            </a:r>
            <a:r>
              <a:rPr lang="en-US" altLang="ko-KR" sz="1500" b="1" dirty="0">
                <a:latin typeface="+mn-ea"/>
                <a:ea typeface="+mn-ea"/>
              </a:rPr>
              <a:t>: </a:t>
            </a:r>
            <a:r>
              <a:rPr lang="en-US" altLang="ko-KR" sz="1500" b="1" dirty="0" smtClean="0">
                <a:latin typeface="+mn-ea"/>
                <a:ea typeface="+mn-ea"/>
              </a:rPr>
              <a:t>kWh/capita ]</a:t>
            </a:r>
            <a:endParaRPr lang="en-US" altLang="ko-KR" sz="1500" b="1" dirty="0">
              <a:latin typeface="+mn-ea"/>
              <a:ea typeface="+mn-ea"/>
            </a:endParaRPr>
          </a:p>
        </p:txBody>
      </p:sp>
      <p:pic>
        <p:nvPicPr>
          <p:cNvPr id="207" name="Picture 6" descr="이미지를 클릭하시면 창이 닫힙니다"/>
          <p:cNvPicPr>
            <a:picLocks noChangeAspect="1" noChangeArrowheads="1"/>
          </p:cNvPicPr>
          <p:nvPr/>
        </p:nvPicPr>
        <p:blipFill>
          <a:blip r:embed="rId8" cstate="print"/>
          <a:srcRect/>
          <a:stretch>
            <a:fillRect/>
          </a:stretch>
        </p:blipFill>
        <p:spPr bwMode="auto">
          <a:xfrm>
            <a:off x="7439928" y="2565914"/>
            <a:ext cx="630936" cy="4206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08" name="TextBox 207"/>
          <p:cNvSpPr txBox="1"/>
          <p:nvPr/>
        </p:nvSpPr>
        <p:spPr>
          <a:xfrm>
            <a:off x="3118575" y="3122303"/>
            <a:ext cx="814069" cy="369332"/>
          </a:xfrm>
          <a:prstGeom prst="rect">
            <a:avLst/>
          </a:prstGeom>
          <a:noFill/>
        </p:spPr>
        <p:txBody>
          <a:bodyPr wrap="none">
            <a:spAutoFit/>
          </a:bodyPr>
          <a:lstStyle/>
          <a:p>
            <a:pPr algn="ctr">
              <a:defRPr/>
            </a:pPr>
            <a:r>
              <a:rPr lang="en-US" altLang="ko-KR" b="1" dirty="0" smtClean="0">
                <a:latin typeface="+mn-ea"/>
                <a:ea typeface="+mn-ea"/>
              </a:rPr>
              <a:t>Japan</a:t>
            </a:r>
            <a:endParaRPr lang="ko-KR" altLang="en-US" b="1" dirty="0">
              <a:latin typeface="+mn-ea"/>
              <a:ea typeface="+mn-ea"/>
            </a:endParaRPr>
          </a:p>
        </p:txBody>
      </p:sp>
      <p:sp>
        <p:nvSpPr>
          <p:cNvPr id="209" name="TextBox 208"/>
          <p:cNvSpPr txBox="1"/>
          <p:nvPr/>
        </p:nvSpPr>
        <p:spPr>
          <a:xfrm>
            <a:off x="4513930" y="3122303"/>
            <a:ext cx="766557" cy="369332"/>
          </a:xfrm>
          <a:prstGeom prst="rect">
            <a:avLst/>
          </a:prstGeom>
          <a:noFill/>
        </p:spPr>
        <p:txBody>
          <a:bodyPr wrap="none">
            <a:spAutoFit/>
          </a:bodyPr>
          <a:lstStyle/>
          <a:p>
            <a:pPr algn="ctr">
              <a:defRPr/>
            </a:pPr>
            <a:r>
              <a:rPr lang="en-US" altLang="ko-KR" b="1" dirty="0" smtClean="0">
                <a:latin typeface="+mn-ea"/>
                <a:ea typeface="+mn-ea"/>
              </a:rPr>
              <a:t>U.S.A</a:t>
            </a:r>
            <a:endParaRPr lang="ko-KR" altLang="en-US" b="1" dirty="0">
              <a:latin typeface="+mn-ea"/>
              <a:ea typeface="+mn-ea"/>
            </a:endParaRPr>
          </a:p>
        </p:txBody>
      </p:sp>
      <p:sp>
        <p:nvSpPr>
          <p:cNvPr id="210" name="TextBox 209"/>
          <p:cNvSpPr txBox="1"/>
          <p:nvPr/>
        </p:nvSpPr>
        <p:spPr>
          <a:xfrm>
            <a:off x="5943071" y="3122303"/>
            <a:ext cx="562975" cy="369332"/>
          </a:xfrm>
          <a:prstGeom prst="rect">
            <a:avLst/>
          </a:prstGeom>
          <a:noFill/>
        </p:spPr>
        <p:txBody>
          <a:bodyPr wrap="none">
            <a:spAutoFit/>
          </a:bodyPr>
          <a:lstStyle/>
          <a:p>
            <a:pPr algn="ctr">
              <a:defRPr/>
            </a:pPr>
            <a:r>
              <a:rPr lang="en-US" altLang="ko-KR" b="1" dirty="0" smtClean="0">
                <a:latin typeface="+mn-ea"/>
                <a:ea typeface="+mn-ea"/>
              </a:rPr>
              <a:t>U.K</a:t>
            </a:r>
            <a:endParaRPr lang="ko-KR" altLang="en-US" b="1" dirty="0">
              <a:latin typeface="+mn-ea"/>
              <a:ea typeface="+mn-ea"/>
            </a:endParaRPr>
          </a:p>
        </p:txBody>
      </p:sp>
      <p:sp>
        <p:nvSpPr>
          <p:cNvPr id="211" name="TextBox 210"/>
          <p:cNvSpPr txBox="1"/>
          <p:nvPr/>
        </p:nvSpPr>
        <p:spPr>
          <a:xfrm>
            <a:off x="7115251" y="3122303"/>
            <a:ext cx="902811" cy="369332"/>
          </a:xfrm>
          <a:prstGeom prst="rect">
            <a:avLst/>
          </a:prstGeom>
          <a:noFill/>
        </p:spPr>
        <p:txBody>
          <a:bodyPr wrap="none">
            <a:spAutoFit/>
          </a:bodyPr>
          <a:lstStyle/>
          <a:p>
            <a:pPr algn="ctr">
              <a:defRPr/>
            </a:pPr>
            <a:r>
              <a:rPr lang="en-US" altLang="ko-KR" dirty="0" smtClean="0">
                <a:latin typeface="+mn-ea"/>
                <a:ea typeface="+mn-ea"/>
              </a:rPr>
              <a:t>France</a:t>
            </a:r>
            <a:endParaRPr lang="ko-KR" altLang="en-US" b="1" dirty="0">
              <a:latin typeface="+mn-ea"/>
              <a:ea typeface="+mn-ea"/>
            </a:endParaRPr>
          </a:p>
        </p:txBody>
      </p:sp>
      <p:sp>
        <p:nvSpPr>
          <p:cNvPr id="215" name="TextBox 214"/>
          <p:cNvSpPr txBox="1"/>
          <p:nvPr/>
        </p:nvSpPr>
        <p:spPr>
          <a:xfrm>
            <a:off x="4508768" y="5153765"/>
            <a:ext cx="642361" cy="338554"/>
          </a:xfrm>
          <a:prstGeom prst="rect">
            <a:avLst/>
          </a:prstGeom>
          <a:noFill/>
        </p:spPr>
        <p:txBody>
          <a:bodyPr wrap="square">
            <a:spAutoFit/>
          </a:bodyPr>
          <a:lstStyle/>
          <a:p>
            <a:pPr>
              <a:defRPr/>
            </a:pPr>
            <a:r>
              <a:rPr lang="en-US" altLang="ko-KR" sz="1600" dirty="0" smtClean="0">
                <a:solidFill>
                  <a:srgbClr val="003300"/>
                </a:solidFill>
                <a:latin typeface="Arial" pitchFamily="34" charset="0"/>
                <a:ea typeface="+mn-ea"/>
                <a:cs typeface="Arial" pitchFamily="34" charset="0"/>
              </a:rPr>
              <a:t>0.09</a:t>
            </a:r>
            <a:endParaRPr lang="ko-KR" altLang="en-US" sz="1600" dirty="0">
              <a:solidFill>
                <a:srgbClr val="003300"/>
              </a:solidFill>
              <a:latin typeface="Arial" pitchFamily="34" charset="0"/>
              <a:ea typeface="+mn-ea"/>
              <a:cs typeface="Arial" pitchFamily="34" charset="0"/>
            </a:endParaRPr>
          </a:p>
        </p:txBody>
      </p:sp>
      <p:sp>
        <p:nvSpPr>
          <p:cNvPr id="65" name="TextBox 64"/>
          <p:cNvSpPr txBox="1"/>
          <p:nvPr/>
        </p:nvSpPr>
        <p:spPr>
          <a:xfrm>
            <a:off x="8073110" y="6211022"/>
            <a:ext cx="1484959" cy="307777"/>
          </a:xfrm>
          <a:prstGeom prst="rect">
            <a:avLst/>
          </a:prstGeom>
          <a:noFill/>
        </p:spPr>
        <p:txBody>
          <a:bodyPr wrap="square">
            <a:spAutoFit/>
          </a:bodyPr>
          <a:lstStyle/>
          <a:p>
            <a:pPr algn="ctr">
              <a:defRPr/>
            </a:pPr>
            <a:r>
              <a:rPr lang="en-US" altLang="ko-KR" sz="1400" dirty="0" smtClean="0">
                <a:latin typeface="+mn-ea"/>
                <a:ea typeface="+mn-ea"/>
              </a:rPr>
              <a:t>[Year : 2009</a:t>
            </a:r>
            <a:r>
              <a:rPr lang="en-US" altLang="ko-KR" sz="1400" b="1" dirty="0" smtClean="0">
                <a:latin typeface="+mn-ea"/>
                <a:ea typeface="+mn-ea"/>
              </a:rPr>
              <a:t>]</a:t>
            </a:r>
            <a:endParaRPr lang="en-US" altLang="ko-KR" sz="1400" b="1" dirty="0">
              <a:latin typeface="+mn-ea"/>
              <a:ea typeface="+mn-ea"/>
            </a:endParaRPr>
          </a:p>
        </p:txBody>
      </p:sp>
      <p:sp>
        <p:nvSpPr>
          <p:cNvPr id="67" name="TextBox 66"/>
          <p:cNvSpPr txBox="1"/>
          <p:nvPr/>
        </p:nvSpPr>
        <p:spPr>
          <a:xfrm>
            <a:off x="8090364" y="3122765"/>
            <a:ext cx="1484959" cy="307777"/>
          </a:xfrm>
          <a:prstGeom prst="rect">
            <a:avLst/>
          </a:prstGeom>
          <a:noFill/>
        </p:spPr>
        <p:txBody>
          <a:bodyPr wrap="square">
            <a:spAutoFit/>
          </a:bodyPr>
          <a:lstStyle/>
          <a:p>
            <a:pPr algn="ctr">
              <a:defRPr/>
            </a:pPr>
            <a:r>
              <a:rPr lang="en-US" altLang="ko-KR" sz="1400" dirty="0" smtClean="0">
                <a:latin typeface="+mn-ea"/>
                <a:ea typeface="+mn-ea"/>
              </a:rPr>
              <a:t>[Year : 2009</a:t>
            </a:r>
            <a:r>
              <a:rPr lang="en-US" altLang="ko-KR" sz="1400" b="1" dirty="0" smtClean="0">
                <a:latin typeface="+mn-ea"/>
                <a:ea typeface="+mn-ea"/>
              </a:rPr>
              <a:t>]</a:t>
            </a:r>
            <a:endParaRPr lang="en-US" altLang="ko-KR" sz="1400" b="1" dirty="0">
              <a:latin typeface="+mn-ea"/>
              <a:ea typeface="+mn-ea"/>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ZZJOB11/18/2008 9:59:26 AM" val="370C981"/>
  <p:tag name="JOB" val="9272997"/>
</p:tagLst>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63022</TotalTime>
  <Words>4048</Words>
  <Application>Microsoft Office PowerPoint</Application>
  <PresentationFormat>A4 용지(210x297mm)</PresentationFormat>
  <Paragraphs>923</Paragraphs>
  <Slides>37</Slides>
  <Notes>31</Notes>
  <HiddenSlides>0</HiddenSlides>
  <MMClips>0</MMClips>
  <ScaleCrop>false</ScaleCrop>
  <HeadingPairs>
    <vt:vector size="4" baseType="variant">
      <vt:variant>
        <vt:lpstr>테마</vt:lpstr>
      </vt:variant>
      <vt:variant>
        <vt:i4>1</vt:i4>
      </vt:variant>
      <vt:variant>
        <vt:lpstr>슬라이드 제목</vt:lpstr>
      </vt:variant>
      <vt:variant>
        <vt:i4>37</vt:i4>
      </vt:variant>
    </vt:vector>
  </HeadingPairs>
  <TitlesOfParts>
    <vt:vector size="38" baseType="lpstr">
      <vt:lpstr>1_Office 테마</vt:lpstr>
      <vt:lpstr>슬라이드 1</vt:lpstr>
      <vt:lpstr>슬라이드 2</vt:lpstr>
      <vt:lpstr>슬라이드 3</vt:lpstr>
      <vt:lpstr>슬라이드 4</vt:lpstr>
      <vt:lpstr>슬라이드 5</vt:lpstr>
      <vt:lpstr>슬라이드 6</vt:lpstr>
      <vt:lpstr>슬라이드 7</vt:lpstr>
      <vt:lpstr>슬라이드 8</vt:lpstr>
      <vt:lpstr>슬라이드 9</vt:lpstr>
      <vt:lpstr>슬라이드 10</vt:lpstr>
      <vt:lpstr>슬라이드 11</vt:lpstr>
      <vt:lpstr>KEPCO’s Power IT Solutions</vt:lpstr>
      <vt:lpstr>Smart Grid Test Bed</vt:lpstr>
      <vt:lpstr>슬라이드 14</vt:lpstr>
      <vt:lpstr>슬라이드 15</vt:lpstr>
      <vt:lpstr>슬라이드 16</vt:lpstr>
      <vt:lpstr>슬라이드 17</vt:lpstr>
      <vt:lpstr>슬라이드 18</vt:lpstr>
      <vt:lpstr>슬라이드 19</vt:lpstr>
      <vt:lpstr>슬라이드 20</vt:lpstr>
      <vt:lpstr>슬라이드 21</vt:lpstr>
      <vt:lpstr>슬라이드 22</vt:lpstr>
      <vt:lpstr>Energy Development Business </vt:lpstr>
      <vt:lpstr>슬라이드 24</vt:lpstr>
      <vt:lpstr>슬라이드 25</vt:lpstr>
      <vt:lpstr>슬라이드 26</vt:lpstr>
      <vt:lpstr>슬라이드 27</vt:lpstr>
      <vt:lpstr>슬라이드 28</vt:lpstr>
      <vt:lpstr>슬라이드 29</vt:lpstr>
      <vt:lpstr>슬라이드 30</vt:lpstr>
      <vt:lpstr>슬라이드 31</vt:lpstr>
      <vt:lpstr>슬라이드 32</vt:lpstr>
      <vt:lpstr>슬라이드 33</vt:lpstr>
      <vt:lpstr>슬라이드 34</vt:lpstr>
      <vt:lpstr>슬라이드 35</vt:lpstr>
      <vt:lpstr>슬라이드 36</vt:lpstr>
      <vt:lpstr>슬라이드 37</vt:lpstr>
    </vt:vector>
  </TitlesOfParts>
  <Company>굿디넷</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김인철</dc:creator>
  <cp:lastModifiedBy>kepco</cp:lastModifiedBy>
  <cp:revision>4042</cp:revision>
  <dcterms:created xsi:type="dcterms:W3CDTF">2004-09-14T04:23:29Z</dcterms:created>
  <dcterms:modified xsi:type="dcterms:W3CDTF">2011-06-27T07:17:27Z</dcterms:modified>
</cp:coreProperties>
</file>