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1" r:id="rId1"/>
  </p:sldMasterIdLst>
  <p:notesMasterIdLst>
    <p:notesMasterId r:id="rId20"/>
  </p:notesMasterIdLst>
  <p:handoutMasterIdLst>
    <p:handoutMasterId r:id="rId21"/>
  </p:handoutMasterIdLst>
  <p:sldIdLst>
    <p:sldId id="279" r:id="rId2"/>
    <p:sldId id="265" r:id="rId3"/>
    <p:sldId id="350" r:id="rId4"/>
    <p:sldId id="300" r:id="rId5"/>
    <p:sldId id="288" r:id="rId6"/>
    <p:sldId id="304" r:id="rId7"/>
    <p:sldId id="292" r:id="rId8"/>
    <p:sldId id="348" r:id="rId9"/>
    <p:sldId id="336" r:id="rId10"/>
    <p:sldId id="339" r:id="rId11"/>
    <p:sldId id="340" r:id="rId12"/>
    <p:sldId id="341" r:id="rId13"/>
    <p:sldId id="351" r:id="rId14"/>
    <p:sldId id="356" r:id="rId15"/>
    <p:sldId id="352" r:id="rId16"/>
    <p:sldId id="354" r:id="rId17"/>
    <p:sldId id="355" r:id="rId18"/>
    <p:sldId id="317" r:id="rId19"/>
  </p:sldIdLst>
  <p:sldSz cx="10693400" cy="756126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8">
          <p15:clr>
            <a:srgbClr val="A4A3A4"/>
          </p15:clr>
        </p15:guide>
        <p15:guide id="2" orient="horz" pos="4105">
          <p15:clr>
            <a:srgbClr val="A4A3A4"/>
          </p15:clr>
        </p15:guide>
        <p15:guide id="3" pos="6362">
          <p15:clr>
            <a:srgbClr val="A4A3A4"/>
          </p15:clr>
        </p15:guide>
        <p15:guide id="4" pos="374">
          <p15:clr>
            <a:srgbClr val="A4A3A4"/>
          </p15:clr>
        </p15:guide>
        <p15:guide id="5" pos="2461">
          <p15:clr>
            <a:srgbClr val="A4A3A4"/>
          </p15:clr>
        </p15:guide>
        <p15:guide id="6" pos="4275">
          <p15:clr>
            <a:srgbClr val="A4A3A4"/>
          </p15:clr>
        </p15:guide>
        <p15:guide id="7" pos="4547">
          <p15:clr>
            <a:srgbClr val="A4A3A4"/>
          </p15:clr>
        </p15:guide>
        <p15:guide id="8" pos="2189">
          <p15:clr>
            <a:srgbClr val="A4A3A4"/>
          </p15:clr>
        </p15:guide>
        <p15:guide id="9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D8F"/>
    <a:srgbClr val="46AAA0"/>
    <a:srgbClr val="742128"/>
    <a:srgbClr val="D9D9D9"/>
    <a:srgbClr val="DDDC00"/>
    <a:srgbClr val="879E97"/>
    <a:srgbClr val="BEC4BA"/>
    <a:srgbClr val="90CCC6"/>
    <a:srgbClr val="E2EEEE"/>
    <a:srgbClr val="7B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9" autoAdjust="0"/>
    <p:restoredTop sz="94675" autoAdjust="0"/>
  </p:normalViewPr>
  <p:slideViewPr>
    <p:cSldViewPr showGuides="1">
      <p:cViewPr varScale="1">
        <p:scale>
          <a:sx n="106" d="100"/>
          <a:sy n="106" d="100"/>
        </p:scale>
        <p:origin x="1290" y="102"/>
      </p:cViewPr>
      <p:guideLst>
        <p:guide orient="horz" pos="1428"/>
        <p:guide orient="horz" pos="4105"/>
        <p:guide pos="6362"/>
        <p:guide pos="374"/>
        <p:guide pos="2461"/>
        <p:guide pos="4275"/>
        <p:guide pos="4547"/>
        <p:guide pos="2189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3342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D001F-22F8-4314-A74C-ECC475FE5FE7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4AE44-6F57-47D3-A661-A43C5B5395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7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1C5952-A8AB-4951-9E92-F085E35E01D4}" type="datetimeFigureOut">
              <a:rPr lang="de-DE"/>
              <a:pPr>
                <a:defRPr/>
              </a:pPr>
              <a:t>29.09.2017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E95388-7F7D-43F8-90D7-3064B11887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571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87" y="1440000"/>
            <a:ext cx="3324323" cy="5436000"/>
          </a:xfrm>
          <a:prstGeom prst="rect">
            <a:avLst/>
          </a:prstGeom>
          <a:ln w="6350" cmpd="sng">
            <a:noFill/>
          </a:ln>
        </p:spPr>
      </p:pic>
      <p:pic>
        <p:nvPicPr>
          <p:cNvPr id="12" name="Grafik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" y="1439999"/>
            <a:ext cx="1018503" cy="5436000"/>
          </a:xfrm>
          <a:prstGeom prst="rect">
            <a:avLst/>
          </a:prstGeom>
          <a:ln w="6350" cmpd="sng">
            <a:noFill/>
          </a:ln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60000" y="4716735"/>
            <a:ext cx="5886900" cy="101608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000" cap="all" baseline="0"/>
            </a:lvl1pPr>
          </a:lstStyle>
          <a:p>
            <a:r>
              <a:rPr lang="de-DE" dirty="0" smtClean="0"/>
              <a:t>&lt;Titel&gt;</a:t>
            </a:r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60000" y="5737562"/>
            <a:ext cx="5886900" cy="6353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600"/>
            </a:lvl1pPr>
          </a:lstStyle>
          <a:p>
            <a:pPr lvl="0"/>
            <a:r>
              <a:rPr lang="de-DE" dirty="0" smtClean="0"/>
              <a:t>&lt;Untertitel&gt;</a:t>
            </a:r>
            <a:endParaRPr lang="de-DE" dirty="0"/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1044000" y="1440000"/>
            <a:ext cx="6300000" cy="299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00" y="360000"/>
            <a:ext cx="2340000" cy="84945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6876975"/>
            <a:ext cx="1069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2882" y="7063200"/>
            <a:ext cx="5563387" cy="31756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1000" b="1" cap="all" baseline="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Absendername</a:t>
            </a:r>
            <a:endParaRPr lang="de-DE" dirty="0"/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700" y="1440000"/>
            <a:ext cx="106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7506940" y="7063462"/>
            <a:ext cx="2654771" cy="317569"/>
          </a:xfrm>
          <a:prstGeom prst="rect">
            <a:avLst/>
          </a:prstGeom>
        </p:spPr>
        <p:txBody>
          <a:bodyPr wrap="square" lIns="99569" tIns="49785" rIns="99569" bIns="49785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 cap="all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978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5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93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913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cap="none" baseline="0" dirty="0" smtClean="0"/>
              <a:t>» www.leuphana.de</a:t>
            </a:r>
            <a:endParaRPr lang="de-DE" cap="none" baseline="0" dirty="0"/>
          </a:p>
        </p:txBody>
      </p:sp>
    </p:spTree>
    <p:extLst>
      <p:ext uri="{BB962C8B-B14F-4D97-AF65-F5344CB8AC3E}">
        <p14:creationId xmlns:p14="http://schemas.microsoft.com/office/powerpoint/2010/main" val="74442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2232000" y="1692000"/>
            <a:ext cx="6300000" cy="299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6876975"/>
            <a:ext cx="1069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2882" y="7063200"/>
            <a:ext cx="5563387" cy="317569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1000" b="1" cap="all" baseline="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Absendername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00" y="360000"/>
            <a:ext cx="2340000" cy="849453"/>
          </a:xfrm>
          <a:prstGeom prst="rect">
            <a:avLst/>
          </a:prstGeom>
        </p:spPr>
      </p:pic>
      <p:sp>
        <p:nvSpPr>
          <p:cNvPr id="13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32000" y="5809570"/>
            <a:ext cx="6300000" cy="6353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de-DE" dirty="0" smtClean="0"/>
              <a:t>&lt;Untertitel&gt;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232000" y="4788743"/>
            <a:ext cx="6300000" cy="10152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000" b="1" cap="all" baseline="0"/>
            </a:lvl1pPr>
          </a:lstStyle>
          <a:p>
            <a:r>
              <a:rPr lang="de-DE" dirty="0" smtClean="0"/>
              <a:t>&lt;Titel&gt;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7506940" y="7063462"/>
            <a:ext cx="2654771" cy="317569"/>
          </a:xfrm>
          <a:prstGeom prst="rect">
            <a:avLst/>
          </a:prstGeom>
        </p:spPr>
        <p:txBody>
          <a:bodyPr wrap="square" lIns="99569" tIns="49785" rIns="99569" bIns="49785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 cap="all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978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5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93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913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cap="none" baseline="0" dirty="0" smtClean="0"/>
              <a:t>» www.leuphana.de</a:t>
            </a:r>
            <a:endParaRPr lang="de-DE" cap="none" baseline="0" dirty="0"/>
          </a:p>
        </p:txBody>
      </p:sp>
    </p:spTree>
    <p:extLst>
      <p:ext uri="{BB962C8B-B14F-4D97-AF65-F5344CB8AC3E}">
        <p14:creationId xmlns:p14="http://schemas.microsoft.com/office/powerpoint/2010/main" val="330515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594000" y="2268463"/>
            <a:ext cx="9504000" cy="4248688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 Narrow" panose="020B0606020202030204" pitchFamily="34" charset="0"/>
              <a:buChar char="—"/>
              <a:defRPr sz="2400"/>
            </a:lvl1pPr>
            <a:lvl2pPr>
              <a:defRPr sz="1800"/>
            </a:lvl2pPr>
            <a:lvl3pPr marL="623888" indent="-285750" algn="l">
              <a:buFont typeface="Arial Narrow" panose="020B0606020202030204" pitchFamily="34" charset="0"/>
              <a:buChar char="—"/>
              <a:defRPr sz="2400"/>
            </a:lvl3pPr>
            <a:lvl4pPr marL="922338" indent="-285750" algn="l" defTabSz="990600">
              <a:buFont typeface="Arial Narrow" panose="020B0606020202030204" pitchFamily="34" charset="0"/>
              <a:buChar char="—"/>
              <a:tabLst/>
              <a:defRPr sz="2400"/>
            </a:lvl4pPr>
            <a:lvl5pPr marL="1209675" indent="-285750" algn="l">
              <a:buFont typeface="Arial Narrow" panose="020B0606020202030204" pitchFamily="34" charset="0"/>
              <a:buChar char="—"/>
              <a:defRPr sz="2400"/>
            </a:lvl5pPr>
          </a:lstStyle>
          <a:p>
            <a:pPr lvl="0"/>
            <a:r>
              <a:rPr lang="de-DE" dirty="0" smtClean="0"/>
              <a:t> &lt;Hier Text eingeben&gt;</a:t>
            </a:r>
          </a:p>
          <a:p>
            <a:pPr lvl="2"/>
            <a:r>
              <a:rPr lang="de-DE" dirty="0" smtClean="0"/>
              <a:t>&lt;Zweite Ebene&gt;</a:t>
            </a:r>
          </a:p>
          <a:p>
            <a:pPr lvl="3"/>
            <a:r>
              <a:rPr lang="de-DE" dirty="0" smtClean="0"/>
              <a:t>&lt;Dritte Ebene&gt;</a:t>
            </a:r>
          </a:p>
          <a:p>
            <a:pPr lvl="4"/>
            <a:r>
              <a:rPr lang="de-DE" dirty="0" smtClean="0"/>
              <a:t>&lt;Vierte Ebene&gt;</a:t>
            </a:r>
          </a:p>
          <a:p>
            <a:pPr lvl="0"/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&lt;Titel&gt;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TITEL DER PRÄSENTATION / Name der Autorin/des Autors</a:t>
            </a:r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&lt;Titel&gt;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TITEL DER PRÄSENTATION / Name der Autorin/des Autors</a:t>
            </a:r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3725" y="2268463"/>
            <a:ext cx="9505950" cy="424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&lt;Text&gt;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52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zeilige_ue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4700" y="1152000"/>
            <a:ext cx="9504000" cy="91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&lt;Titel&gt;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TITEL DER PRÄSENTATION / Name der Autorin/des Autors</a:t>
            </a:r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3725" y="2266951"/>
            <a:ext cx="9505950" cy="4249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&lt;Text&gt;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82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&lt;Titel&gt;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TITEL DER PRÄSENTATION / Name der Autorin/des Autors</a:t>
            </a:r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3"/>
          </p:nvPr>
        </p:nvSpPr>
        <p:spPr>
          <a:xfrm>
            <a:off x="594868" y="2268463"/>
            <a:ext cx="6191695" cy="288234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218363" y="2266950"/>
            <a:ext cx="2880617" cy="2881313"/>
          </a:xfrm>
        </p:spPr>
        <p:txBody>
          <a:bodyPr/>
          <a:lstStyle>
            <a:lvl1pPr marL="266700" indent="-266700">
              <a:buSzPct val="150000"/>
              <a:buFont typeface="Symbol" pitchFamily="18" charset="2"/>
              <a:buChar char="-"/>
              <a:defRPr sz="2400"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 &lt;Hier Text eingeben&gt;</a:t>
            </a:r>
          </a:p>
          <a:p>
            <a:pPr lvl="2"/>
            <a:r>
              <a:rPr lang="de-DE" dirty="0" smtClean="0"/>
              <a:t>&lt;Zweite Ebene&gt;</a:t>
            </a:r>
          </a:p>
          <a:p>
            <a:pPr lvl="3"/>
            <a:r>
              <a:rPr lang="de-DE" dirty="0" smtClean="0"/>
              <a:t>&lt;Dritte Ebene&gt;</a:t>
            </a:r>
          </a:p>
          <a:p>
            <a:pPr lvl="4"/>
            <a:r>
              <a:rPr lang="de-DE" dirty="0" smtClean="0"/>
              <a:t>&lt;Vierte Ebene&gt;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5178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es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TITEL DER PRÄSENTATION / Name der Autorin/des Autors</a:t>
            </a:r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693400" cy="687697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876975"/>
            <a:ext cx="10693400" cy="697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de-DE" sz="1100" dirty="0">
              <a:solidFill>
                <a:schemeClr val="tx1"/>
              </a:solidFill>
              <a:latin typeface="Trade Gothic LT Std Cn" pitchFamily="50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9379148" y="7055201"/>
            <a:ext cx="707257" cy="316800"/>
          </a:xfrm>
          <a:prstGeom prst="rect">
            <a:avLst/>
          </a:prstGeom>
        </p:spPr>
        <p:txBody>
          <a:bodyPr vert="horz" wrap="square" lIns="91440" tIns="45720" rIns="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BEEB87E6-A2BA-422A-A856-101554BD2A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22164" y="7063462"/>
            <a:ext cx="4771299" cy="317569"/>
          </a:xfrm>
          <a:prstGeom prst="rect">
            <a:avLst/>
          </a:prstGeom>
        </p:spPr>
        <p:txBody>
          <a:bodyPr wrap="square" lIns="99569" tIns="49785" rIns="99569" bIns="49785" anchor="ctr"/>
          <a:lstStyle>
            <a:lvl1pPr>
              <a:defRPr sz="1000" b="1" cap="none" baseline="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TITEL DER PRÄSENTATION / Name der Autorin/des Autors</a:t>
            </a:r>
            <a:endParaRPr lang="de-DE" dirty="0"/>
          </a:p>
        </p:txBody>
      </p:sp>
      <p:pic>
        <p:nvPicPr>
          <p:cNvPr id="23" name="Picture 2" descr="C:\Users\Justine Bak\Desktop\Logos\logo_leuphana NEU_print_S_ja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4740" y="377073"/>
            <a:ext cx="2323920" cy="3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94700" y="1152024"/>
            <a:ext cx="9504000" cy="6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&lt;Titel&gt;</a:t>
            </a:r>
          </a:p>
        </p:txBody>
      </p:sp>
      <p:sp>
        <p:nvSpPr>
          <p:cNvPr id="8" name="Fußzeilenplatzhalter 2"/>
          <p:cNvSpPr txBox="1">
            <a:spLocks/>
          </p:cNvSpPr>
          <p:nvPr/>
        </p:nvSpPr>
        <p:spPr>
          <a:xfrm>
            <a:off x="2303593" y="7135470"/>
            <a:ext cx="1530939" cy="317569"/>
          </a:xfrm>
          <a:prstGeom prst="rect">
            <a:avLst/>
          </a:prstGeom>
        </p:spPr>
        <p:txBody>
          <a:bodyPr lIns="99569" tIns="49785" rIns="99569" bIns="49785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 cap="all" baseline="0">
                <a:solidFill>
                  <a:schemeClr val="tx1"/>
                </a:solidFill>
                <a:latin typeface="Trade Gothic LT Std Cn" pitchFamily="50" charset="0"/>
                <a:ea typeface="+mn-ea"/>
                <a:cs typeface="+mn-cs"/>
              </a:defRPr>
            </a:lvl1pPr>
            <a:lvl2pPr marL="4978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5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93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913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78948" y="7055201"/>
            <a:ext cx="1199406" cy="316800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E123F965-0CB2-4158-9136-314DE9724DB2}" type="datetime1">
              <a:rPr lang="de-DE" smtClean="0"/>
              <a:pPr/>
              <a:t>29.09.2017</a:t>
            </a:fld>
            <a:endParaRPr lang="de-DE" dirty="0"/>
          </a:p>
        </p:txBody>
      </p:sp>
      <p:sp>
        <p:nvSpPr>
          <p:cNvPr id="2" name="Textplatzhalter 1"/>
          <p:cNvSpPr>
            <a:spLocks noGrp="1" noChangeAspect="1"/>
          </p:cNvSpPr>
          <p:nvPr>
            <p:ph type="body" idx="1"/>
          </p:nvPr>
        </p:nvSpPr>
        <p:spPr>
          <a:xfrm>
            <a:off x="594700" y="2268000"/>
            <a:ext cx="9504000" cy="4248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&lt;Text&gt;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44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899" r:id="rId3"/>
    <p:sldLayoutId id="2147483904" r:id="rId4"/>
    <p:sldLayoutId id="2147483908" r:id="rId5"/>
    <p:sldLayoutId id="2147483906" r:id="rId6"/>
    <p:sldLayoutId id="2147483907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 cap="none" baseline="0">
          <a:solidFill>
            <a:schemeClr val="tx1"/>
          </a:solidFill>
          <a:latin typeface="Arial Narrow" panose="020B060602020203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Arial" charset="0"/>
          <a:cs typeface="Arial" charset="0"/>
        </a:defRPr>
      </a:lvl5pPr>
      <a:lvl6pPr marL="49784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Arial" charset="0"/>
          <a:cs typeface="Arial" charset="0"/>
        </a:defRPr>
      </a:lvl6pPr>
      <a:lvl7pPr marL="99569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Arial" charset="0"/>
          <a:cs typeface="Arial" charset="0"/>
        </a:defRPr>
      </a:lvl7pPr>
      <a:lvl8pPr marL="149353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Arial" charset="0"/>
          <a:cs typeface="Arial" charset="0"/>
        </a:defRPr>
      </a:lvl8pPr>
      <a:lvl9pPr marL="199138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04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None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202249" indent="0" algn="l" rtl="0" eaLnBrk="1" fontAlgn="base" hangingPunct="1">
        <a:spcBef>
          <a:spcPct val="20000"/>
        </a:spcBef>
        <a:spcAft>
          <a:spcPct val="0"/>
        </a:spcAft>
        <a:buClrTx/>
        <a:buFont typeface="Trade Gothic LT Std Cn" pitchFamily="50" charset="0"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490930" indent="0" algn="l" rtl="0" eaLnBrk="1" fontAlgn="base" hangingPunct="1">
        <a:spcBef>
          <a:spcPct val="20000"/>
        </a:spcBef>
        <a:spcAft>
          <a:spcPct val="0"/>
        </a:spcAft>
        <a:buClrTx/>
        <a:buFont typeface="Trade Gothic LT Std Cn" pitchFamily="50" charset="0"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779611" indent="0" algn="l" rtl="0" eaLnBrk="1" fontAlgn="base" hangingPunct="1">
        <a:spcBef>
          <a:spcPct val="20000"/>
        </a:spcBef>
        <a:spcAft>
          <a:spcPct val="0"/>
        </a:spcAft>
        <a:buClrTx/>
        <a:buFont typeface="Trade Gothic LT Std Cn" pitchFamily="50" charset="0"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068292" indent="0" algn="l" rtl="0" eaLnBrk="1" fontAlgn="base" hangingPunct="1">
        <a:spcBef>
          <a:spcPct val="20000"/>
        </a:spcBef>
        <a:spcAft>
          <a:spcPct val="0"/>
        </a:spcAft>
        <a:buClrTx/>
        <a:buFont typeface="Trade Gothic LT Std Cn" pitchFamily="50" charset="0"/>
        <a:buNone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70236" y="1764407"/>
            <a:ext cx="6120680" cy="367240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social challenges to land use strategies in a multilevel governance context: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of southwestern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Land Policy in Africa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(CLPA-2017)</a:t>
            </a:r>
            <a:b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Addis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Abeba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66180" y="7092999"/>
            <a:ext cx="5563387" cy="317569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Leuphana UNIVERSITY </a:t>
            </a:r>
            <a:endParaRPr lang="de-DE" dirty="0"/>
          </a:p>
        </p:txBody>
      </p:sp>
      <p:sp>
        <p:nvSpPr>
          <p:cNvPr id="8" name="Textplatzhalter 6"/>
          <p:cNvSpPr txBox="1">
            <a:spLocks/>
          </p:cNvSpPr>
          <p:nvPr/>
        </p:nvSpPr>
        <p:spPr>
          <a:xfrm>
            <a:off x="1320910" y="5940871"/>
            <a:ext cx="5819331" cy="86409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202249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490930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79611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068292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Senbeto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Jiren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 Dorresteijn,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Arvid Bergesten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Jannik Schultner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Hanspach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Joern Fischer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6300" y="723977"/>
            <a:ext cx="9504000" cy="648072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governance network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University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1260351"/>
            <a:ext cx="7344816" cy="5616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5879" y="510449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woreda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2823" y="64628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Woreda  </a:t>
            </a:r>
          </a:p>
        </p:txBody>
      </p:sp>
      <p:sp>
        <p:nvSpPr>
          <p:cNvPr id="22" name="Oval 21"/>
          <p:cNvSpPr/>
          <p:nvPr/>
        </p:nvSpPr>
        <p:spPr>
          <a:xfrm>
            <a:off x="1030686" y="4212679"/>
            <a:ext cx="85963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93463" y="3780100"/>
            <a:ext cx="705022" cy="83890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74012" y="5404726"/>
            <a:ext cx="1050811" cy="1091381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49599" y="479723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   Woreda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758" y="342769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0" dirty="0" smtClean="0">
                <a:latin typeface="Arial Narrow" panose="020B0606020202030204" pitchFamily="34" charset="0"/>
              </a:rPr>
              <a:t>   </a:t>
            </a:r>
            <a:r>
              <a:rPr lang="en-US" sz="2000" b="1" dirty="0" smtClean="0">
                <a:latin typeface="Arial Narrow" panose="020B0606020202030204" pitchFamily="34" charset="0"/>
              </a:rPr>
              <a:t>Kebeles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33174" y="1372049"/>
            <a:ext cx="4090954" cy="64633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horizontal linkages between </a:t>
            </a:r>
            <a:r>
              <a:rPr lang="en-US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woredas</a:t>
            </a:r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34332" y="4932759"/>
            <a:ext cx="1656184" cy="93610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664178" y="4500711"/>
            <a:ext cx="644141" cy="94497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0277" y="702778"/>
            <a:ext cx="6408712" cy="648072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governance network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University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1260351"/>
            <a:ext cx="7344816" cy="561662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28954" y="3793261"/>
            <a:ext cx="788266" cy="1231407"/>
          </a:xfrm>
          <a:prstGeom prst="ellipse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50756" y="3564608"/>
            <a:ext cx="1224136" cy="1260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72906" y="5835650"/>
            <a:ext cx="788266" cy="1041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24823" y="6048648"/>
            <a:ext cx="788266" cy="828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66880" y="379326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0" dirty="0" smtClean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  Kebeles  </a:t>
            </a:r>
            <a:endParaRPr lang="en-US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758" y="342769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0" dirty="0" smtClean="0">
                <a:latin typeface="Arial Narrow" panose="020B0606020202030204" pitchFamily="34" charset="0"/>
              </a:rPr>
              <a:t>   </a:t>
            </a:r>
            <a:r>
              <a:rPr lang="en-US" sz="2000" b="1" dirty="0" smtClean="0">
                <a:latin typeface="Arial Narrow" panose="020B0606020202030204" pitchFamily="34" charset="0"/>
              </a:rPr>
              <a:t>Kebeles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0699" y="587937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   Kebeles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4812" y="1620391"/>
            <a:ext cx="4032448" cy="58477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horizontal linkages between Kebeles</a:t>
            </a:r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462824" y="4009013"/>
            <a:ext cx="407431" cy="3687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2405" y="4362031"/>
            <a:ext cx="1659" cy="29299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90234" y="6583607"/>
            <a:ext cx="71930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331" y="743985"/>
            <a:ext cx="5400600" cy="61238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governance network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Leuphana University</a:t>
            </a:r>
            <a:endParaRPr lang="de-DE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0" y="1764407"/>
            <a:ext cx="6984776" cy="511721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1062488" y="2412479"/>
            <a:ext cx="998390" cy="109222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2164" y="2149183"/>
            <a:ext cx="93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34167" y="3581882"/>
            <a:ext cx="388329" cy="287187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29168" y="642786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17224" y="1764406"/>
            <a:ext cx="3286060" cy="49859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is the broker between policy makers and implementers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 brokering across level </a:t>
            </a:r>
          </a:p>
          <a:p>
            <a:pPr algn="just"/>
            <a:endParaRPr lang="en-US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interaction without NGO between policy makers and implementers 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hierarchical</a:t>
            </a:r>
          </a:p>
          <a:p>
            <a:pPr algn="just"/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gap leads to implementation deficit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5368" y="370862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Setema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woreda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kebeles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8016" y="541968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woreda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kebeles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302" y="483207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Gumay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woreda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kebeles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0476" y="26986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Oromia region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22496" y="22502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</a:p>
        </p:txBody>
      </p:sp>
    </p:spTree>
    <p:extLst>
      <p:ext uri="{BB962C8B-B14F-4D97-AF65-F5344CB8AC3E}">
        <p14:creationId xmlns:p14="http://schemas.microsoft.com/office/powerpoint/2010/main" val="26085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76" y="745757"/>
            <a:ext cx="9504000" cy="612383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governance process challenges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</a:t>
            </a:r>
            <a:r>
              <a:rPr lang="de-DE" dirty="0" smtClean="0"/>
              <a:t>University 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5479"/>
              </p:ext>
            </p:extLst>
          </p:nvPr>
        </p:nvGraphicFramePr>
        <p:xfrm>
          <a:off x="882204" y="1855819"/>
          <a:ext cx="9204201" cy="47331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5354"/>
                <a:gridCol w="1916670"/>
                <a:gridCol w="7122177"/>
              </a:tblGrid>
              <a:tr h="64709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68" marR="49668" marT="897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challenges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68" marR="49668" marT="8976" marB="0"/>
                </a:tc>
              </a:tr>
              <a:tr h="18458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 overlap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68" marR="49668" marT="8976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institutional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density,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overlapping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responsibilities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inconsistencies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Policy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enforcement or implementation gaps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segregation of stakeholders 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accountability and decision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68" marR="49668" marT="8976" marB="0"/>
                </a:tc>
              </a:tr>
              <a:tr h="9447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 use strategy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68" marR="49668" marT="8976" marB="0"/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Policy element contradictions with regard to land use governance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Contradicting interest over land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68" marR="49668" marT="8976" marB="0"/>
                </a:tc>
              </a:tr>
              <a:tr h="1295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Coordination gaps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68" marR="49668" marT="8976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coordination of stakeholders both vertically and horizontally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Missing or weak coordinating institutions on the land governance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68" marR="49668" marT="897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9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19" y="717711"/>
            <a:ext cx="9504000" cy="612383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governance process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</a:t>
            </a:r>
            <a:r>
              <a:rPr lang="de-DE" dirty="0" smtClean="0"/>
              <a:t>University 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83057"/>
              </p:ext>
            </p:extLst>
          </p:nvPr>
        </p:nvGraphicFramePr>
        <p:xfrm>
          <a:off x="666180" y="1764407"/>
          <a:ext cx="9420225" cy="515281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64296"/>
                <a:gridCol w="6755929"/>
              </a:tblGrid>
              <a:tr h="578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challenges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54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challenges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 tasks versus implementers capacity mismatch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local capacity to implement land  policy  and land use plans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92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Procedural challenges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participation in decision making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 procedural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incompatibility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land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 goals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9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traps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Unequal treatment and favoritism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merit based bureaucracy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implementation level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0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268" y="752589"/>
            <a:ext cx="9504000" cy="61238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 of land use by stakeholders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</a:t>
            </a:r>
            <a:r>
              <a:rPr lang="de-DE" dirty="0" smtClean="0"/>
              <a:t>University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2124" y="1548383"/>
            <a:ext cx="5688632" cy="4896544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overnance level and community wealth determined land use preference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strategy was more popular at the implementation level (45%, n = 62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sparing and a mixture were preferred at the policy-making level (39% each, n=18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community members unanimously preferred land sharing (100%, n=11).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 community preferred land sparing followed by a mixed land use strategy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and 33%, n=12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24854" y="1548383"/>
            <a:ext cx="3837571" cy="2592288"/>
            <a:chOff x="1570688" y="3748445"/>
            <a:chExt cx="2737353" cy="19661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0688" y="3752274"/>
              <a:ext cx="2737353" cy="1962336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3392109" y="3748445"/>
              <a:ext cx="910650" cy="16384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Land sharing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47875" y="4279502"/>
            <a:ext cx="3861551" cy="2512569"/>
            <a:chOff x="4911444" y="3752274"/>
            <a:chExt cx="2955047" cy="19623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1444" y="3752274"/>
              <a:ext cx="2955047" cy="1962336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6828723" y="3752274"/>
              <a:ext cx="1019418" cy="20080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Land sparing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236" y="896606"/>
            <a:ext cx="8944288" cy="435754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</a:t>
            </a:r>
            <a:r>
              <a:rPr lang="de-DE" dirty="0" smtClean="0"/>
              <a:t>University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2124" y="1476375"/>
            <a:ext cx="5328592" cy="5256584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regard to the study area, the study produced three main findings: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structure of food security and biodiversity was strongly hierarchical and this could lead to implementation deficits;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challenges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emanating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institutional, governance process and capacity limitations for policy enforcement;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mismatches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preferences of land use between policy-making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implementing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31865" r="-267" b="24895"/>
          <a:stretch/>
        </p:blipFill>
        <p:spPr bwMode="auto">
          <a:xfrm>
            <a:off x="5706740" y="3924647"/>
            <a:ext cx="48245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t="35900" r="22908" b="40691"/>
          <a:stretch/>
        </p:blipFill>
        <p:spPr bwMode="auto">
          <a:xfrm>
            <a:off x="5653617" y="1476375"/>
            <a:ext cx="48273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61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332" y="972319"/>
            <a:ext cx="6624736" cy="574585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</a:t>
            </a:r>
            <a:r>
              <a:rPr lang="de-DE" dirty="0" smtClean="0"/>
              <a:t>University 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2124" y="1404366"/>
            <a:ext cx="10369152" cy="5150187"/>
          </a:xfrm>
        </p:spPr>
        <p:txBody>
          <a:bodyPr/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our findings we stress the following two issues for further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consideration: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overnance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supporting interactions across multiple layers of governance, and across jurisdictions, would likely improve land use governance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Fostering stakeholders coordination, enhancing the capacity of implementing stakeholders and promoting institutional fit needs priority attention for the sustainable land governance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land use preferences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mismatches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land use policies should ensure stakeholder participation and coordination between sectors.</a:t>
            </a:r>
          </a:p>
          <a:p>
            <a:endParaRPr lang="en-US" dirty="0" smtClean="0"/>
          </a:p>
          <a:p>
            <a:pPr marL="833830" lvl="2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Leuphana University</a:t>
            </a:r>
            <a:endParaRPr lang="de-DE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610396" y="2192060"/>
            <a:ext cx="5112568" cy="5232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attention!!!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 txBox="1">
            <a:spLocks noGrp="1"/>
          </p:cNvSpPr>
          <p:nvPr>
            <p:ph type="body" sz="quarter" idx="13"/>
          </p:nvPr>
        </p:nvSpPr>
        <p:spPr>
          <a:xfrm>
            <a:off x="1298455" y="3276575"/>
            <a:ext cx="7488832" cy="266429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202249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490930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79611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068292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Acknowledgements: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ERC-project to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Joern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Fischer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community and all stakeholders who provided the data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Oromia National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Democratic Republic of Ethiopia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90116" y="1370157"/>
            <a:ext cx="10603284" cy="5434810"/>
          </a:xfrm>
        </p:spPr>
        <p:txBody>
          <a:bodyPr/>
          <a:lstStyle/>
          <a:p>
            <a:pPr algn="just"/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biodiversity conservation are the contemporary global challenges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successful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harmonization strongly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on the effectiveness of land governance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governance approaches for attaining this dual goal varies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green 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revolution vs food </a:t>
            </a: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sovereignty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land 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sparing vs land sharing strategy  </a:t>
            </a:r>
            <a:endParaRPr lang="de-D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comprises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structures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 and biodiversity conservation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governance involves 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and processes related to the introduction, implementation or monitoring of land use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39530" y="757774"/>
            <a:ext cx="4104456" cy="612383"/>
          </a:xfrm>
        </p:spPr>
        <p:txBody>
          <a:bodyPr/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U</a:t>
            </a:r>
            <a:r>
              <a:rPr lang="de-DE" dirty="0" smtClean="0"/>
              <a:t>niversity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5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62124" y="1368677"/>
            <a:ext cx="10369152" cy="5076249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linkages between stakeholders lay the foundation for how different interests, policies and strategies on the land are integrated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action, integration of diverse interests, sharing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implementation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all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fostered/hindered by the land governance structures</a:t>
            </a:r>
          </a:p>
          <a:p>
            <a:pPr marL="5715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poor coordination,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participation, and limited capacity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hamper effectiveness of land governance </a:t>
            </a:r>
          </a:p>
          <a:p>
            <a:pPr lvl="1"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how the existing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governance arrangements help or hinder the harmonization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crucial because many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of the Global South are biodiverse and food insecure at the same time.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synergies or trade-offs between production and conservation are most pertinent in smallholder-dominated rural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landscapes</a:t>
            </a:r>
          </a:p>
          <a:p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164" y="756295"/>
            <a:ext cx="9504000" cy="612383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to study land governance?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U</a:t>
            </a:r>
            <a:r>
              <a:rPr lang="de-DE" dirty="0" smtClean="0"/>
              <a:t>niversity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7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5228" y="1252342"/>
            <a:ext cx="10535383" cy="2586030"/>
          </a:xfrm>
        </p:spPr>
        <p:txBody>
          <a:bodyPr/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Mapping structural interaction of stakeholders in land governance for harmonizing food security and biodiversity in a multilevel governance context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challenges hampering land governance for harmonizing food security and biodiversity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Investigate 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stakeholder’s preferences of land use strategies for future land governance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8881" y="759940"/>
            <a:ext cx="9027524" cy="612383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the study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Leuphana University</a:t>
            </a:r>
            <a:endParaRPr lang="de-DE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63" y="4068662"/>
            <a:ext cx="3384376" cy="25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" y="4068663"/>
            <a:ext cx="3443632" cy="2582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63" y="4068663"/>
            <a:ext cx="3428966" cy="25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2244" y="739388"/>
            <a:ext cx="6942898" cy="612383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the country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Leuphana University </a:t>
            </a:r>
            <a:endParaRPr lang="de-DE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3618" y="5691520"/>
            <a:ext cx="7381314" cy="118545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Autofit/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 Narrow" panose="020B0606020202030204" pitchFamily="34" charset="0"/>
              <a:buChar char="—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202249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Trade Gothic LT Std Cn" pitchFamily="50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62388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 Narrow" panose="020B0606020202030204" pitchFamily="34" charset="0"/>
              <a:buChar char="—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922338" indent="-285750" algn="l" defTabSz="9906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 Narrow" panose="020B0606020202030204" pitchFamily="34" charset="0"/>
              <a:buChar char="—"/>
              <a:tabLst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096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 Narrow" panose="020B0606020202030204" pitchFamily="34" charset="0"/>
              <a:buChar char="—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40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the population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food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(USDA, 2014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 but declining biodiversity (IUCN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31039" r="17455" b="19244"/>
          <a:stretch>
            <a:fillRect/>
          </a:stretch>
        </p:blipFill>
        <p:spPr bwMode="auto">
          <a:xfrm>
            <a:off x="278859" y="1477714"/>
            <a:ext cx="4968552" cy="37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185142" y="1242625"/>
            <a:ext cx="2346134" cy="69034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Federal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868564" y="5307196"/>
            <a:ext cx="1174236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Kebele 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722899" y="4324707"/>
            <a:ext cx="1465566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Woreda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638189" y="3342218"/>
            <a:ext cx="1634988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Zone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445922" y="2330082"/>
            <a:ext cx="2019522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9392501" y="1932933"/>
            <a:ext cx="126365" cy="392051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9392500" y="4915145"/>
            <a:ext cx="126365" cy="392051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Up-Down Arrow 25"/>
          <p:cNvSpPr/>
          <p:nvPr/>
        </p:nvSpPr>
        <p:spPr>
          <a:xfrm>
            <a:off x="9392501" y="3918282"/>
            <a:ext cx="126365" cy="392051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Up-Down Arrow 26"/>
          <p:cNvSpPr/>
          <p:nvPr/>
        </p:nvSpPr>
        <p:spPr>
          <a:xfrm>
            <a:off x="9405854" y="2924958"/>
            <a:ext cx="126365" cy="392051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9" name="Straight Arrow Connector 28"/>
          <p:cNvCxnSpPr>
            <a:endCxn id="16" idx="2"/>
          </p:cNvCxnSpPr>
          <p:nvPr/>
        </p:nvCxnSpPr>
        <p:spPr>
          <a:xfrm flipV="1">
            <a:off x="2394372" y="1587799"/>
            <a:ext cx="5790770" cy="68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7" idx="2"/>
          </p:cNvCxnSpPr>
          <p:nvPr/>
        </p:nvCxnSpPr>
        <p:spPr>
          <a:xfrm>
            <a:off x="2178348" y="4900771"/>
            <a:ext cx="6690216" cy="694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3163" y="755237"/>
            <a:ext cx="5400600" cy="612383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of the study area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Leuphana University</a:t>
            </a:r>
            <a:endParaRPr lang="de-DE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29020" y="951501"/>
            <a:ext cx="6541816" cy="5380208"/>
            <a:chOff x="3414692" y="1474823"/>
            <a:chExt cx="5681685" cy="529500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2" t="23334" r="16928" b="26666"/>
            <a:stretch>
              <a:fillRect/>
            </a:stretch>
          </p:blipFill>
          <p:spPr bwMode="auto">
            <a:xfrm>
              <a:off x="3414692" y="1474823"/>
              <a:ext cx="5648008" cy="529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800554" y="1522718"/>
              <a:ext cx="1295823" cy="762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31039" r="17455" b="19244"/>
          <a:stretch>
            <a:fillRect/>
          </a:stretch>
        </p:blipFill>
        <p:spPr bwMode="auto">
          <a:xfrm>
            <a:off x="7362924" y="425968"/>
            <a:ext cx="3155529" cy="277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3474492" y="2196455"/>
            <a:ext cx="4464496" cy="72008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5994772" y="2268463"/>
            <a:ext cx="1944216" cy="115212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0916" y="619949"/>
            <a:ext cx="4867438" cy="557978"/>
          </a:xfrm>
          <a:effectLst/>
        </p:spPr>
        <p:txBody>
          <a:bodyPr/>
          <a:lstStyle/>
          <a:p>
            <a:pPr algn="ctr"/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FBFABFFE-90DD-440B-AC35-B7B4159FFB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de-DE" dirty="0" smtClean="0"/>
              <a:t>Leuphana University</a:t>
            </a:r>
            <a:endParaRPr lang="de-DE" cap="non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effectLst/>
        </p:spPr>
        <p:txBody>
          <a:bodyPr/>
          <a:lstStyle/>
          <a:p>
            <a:fld id="{81B64C01-70D9-483D-9D35-B6DC569065F5}" type="datetime1">
              <a:rPr lang="de-DE" smtClean="0"/>
              <a:t>29.09.2017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62124" y="4130970"/>
            <a:ext cx="1440160" cy="9458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414787" y="3242594"/>
            <a:ext cx="7975786" cy="136127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Focus group discussions were conducted at 6 kebeles</a:t>
            </a:r>
          </a:p>
          <a:p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Key Informant interviews were administred</a:t>
            </a:r>
          </a:p>
        </p:txBody>
      </p:sp>
      <p:sp>
        <p:nvSpPr>
          <p:cNvPr id="25" name="Rechteck 24"/>
          <p:cNvSpPr/>
          <p:nvPr/>
        </p:nvSpPr>
        <p:spPr>
          <a:xfrm>
            <a:off x="2414787" y="1232079"/>
            <a:ext cx="7975786" cy="152443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Snow-ball sampling for the identification of stakeholders across multilevel governance</a:t>
            </a:r>
          </a:p>
          <a:p>
            <a:pPr algn="just"/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from kebele-national level in both food security and biodiversity sectors were involved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winkelte Verbindung 10"/>
          <p:cNvCxnSpPr>
            <a:stCxn id="7" idx="3"/>
          </p:cNvCxnSpPr>
          <p:nvPr/>
        </p:nvCxnSpPr>
        <p:spPr>
          <a:xfrm flipV="1">
            <a:off x="1602284" y="2125529"/>
            <a:ext cx="422982" cy="2478344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>
            <a:stCxn id="7" idx="3"/>
          </p:cNvCxnSpPr>
          <p:nvPr/>
        </p:nvCxnSpPr>
        <p:spPr>
          <a:xfrm>
            <a:off x="1602284" y="4603873"/>
            <a:ext cx="427400" cy="1504551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Gleichschenkliges Dreieck 27"/>
          <p:cNvSpPr/>
          <p:nvPr/>
        </p:nvSpPr>
        <p:spPr>
          <a:xfrm rot="5400000">
            <a:off x="1991114" y="2069155"/>
            <a:ext cx="438328" cy="216000"/>
          </a:xfrm>
          <a:prstGeom prst="triangle">
            <a:avLst>
              <a:gd name="adj" fmla="val 4945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 rot="5400000">
            <a:off x="2000862" y="3935147"/>
            <a:ext cx="438328" cy="216000"/>
          </a:xfrm>
          <a:prstGeom prst="triangle">
            <a:avLst>
              <a:gd name="adj" fmla="val 4945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29"/>
          <p:cNvSpPr/>
          <p:nvPr/>
        </p:nvSpPr>
        <p:spPr>
          <a:xfrm rot="5400000">
            <a:off x="1986091" y="5845627"/>
            <a:ext cx="438328" cy="216000"/>
          </a:xfrm>
          <a:prstGeom prst="triangle">
            <a:avLst>
              <a:gd name="adj" fmla="val 4945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23"/>
          <p:cNvSpPr/>
          <p:nvPr/>
        </p:nvSpPr>
        <p:spPr>
          <a:xfrm>
            <a:off x="2380825" y="4821180"/>
            <a:ext cx="8009747" cy="16897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Analysis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stakeholders network mapping</a:t>
            </a:r>
          </a:p>
          <a:p>
            <a:pPr marL="1338590" lvl="2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 with “R” program </a:t>
            </a:r>
          </a:p>
          <a:p>
            <a:pPr lvl="2"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content analysis for governance challenges </a:t>
            </a:r>
          </a:p>
          <a:p>
            <a:pPr marL="1338590" lvl="2" indent="-3429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NVIVO V.11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50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2405" y="612279"/>
            <a:ext cx="9504000" cy="648072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governance network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University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1260351"/>
            <a:ext cx="7344816" cy="56166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98711" y="1438577"/>
            <a:ext cx="3267931" cy="37856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stakeholders, 80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directly involved in land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homogeneous stakeholders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72% of the food security links and 51% of the biodiversity links were reciprocated.  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was strongly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hierarchical, exhibiting many vertical links between the five governance levels </a:t>
            </a:r>
            <a:endParaRPr lang="en-US" b="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599" y="606002"/>
            <a:ext cx="9504000" cy="64807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takeholders governance network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ABFFE-90DD-440B-AC35-B7B4159FFB7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Leuphana University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65D29C-5FAD-450E-9AF9-47122E739D9B}" type="datetime1">
              <a:rPr lang="de-DE" smtClean="0"/>
              <a:t>29.09.2017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1260351"/>
            <a:ext cx="7344816" cy="56166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22364" y="1620391"/>
            <a:ext cx="1800200" cy="864096"/>
          </a:xfrm>
          <a:prstGeom prst="ellipse">
            <a:avLst/>
          </a:prstGeom>
          <a:noFill/>
          <a:ln>
            <a:solidFill>
              <a:srgbClr val="46A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8235" y="190842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37908" y="3899387"/>
            <a:ext cx="1426693" cy="829978"/>
          </a:xfrm>
          <a:prstGeom prst="roundRect">
            <a:avLst/>
          </a:prstGeom>
          <a:noFill/>
          <a:ln>
            <a:solidFill>
              <a:srgbClr val="E4A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83015" y="472226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Zonal</a:t>
            </a:r>
            <a:r>
              <a:rPr lang="en-US" sz="1600" b="0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5879" y="510449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woreda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2823" y="64628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Woreda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7151" y="26748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70336" y="2556494"/>
            <a:ext cx="2078846" cy="75394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83408" y="4136936"/>
            <a:ext cx="859630" cy="93610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38192" y="3802555"/>
            <a:ext cx="1025729" cy="94999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87381" y="5371431"/>
            <a:ext cx="1050811" cy="1091381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49599" y="479723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</a:rPr>
              <a:t>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Woreda</a:t>
            </a:r>
            <a:r>
              <a:rPr lang="en-US" sz="2000" b="1" dirty="0" smtClean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70836" y="1254074"/>
            <a:ext cx="3672408" cy="58477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is the central liaison broker 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2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Vorlage_140710_bHa">
  <a:themeElements>
    <a:clrScheme name="Leuphana Farben">
      <a:dk1>
        <a:srgbClr val="000000"/>
      </a:dk1>
      <a:lt1>
        <a:srgbClr val="FFFFFF"/>
      </a:lt1>
      <a:dk2>
        <a:srgbClr val="FFFFFF"/>
      </a:dk2>
      <a:lt2>
        <a:srgbClr val="7B0832"/>
      </a:lt2>
      <a:accent1>
        <a:srgbClr val="A1CCC9"/>
      </a:accent1>
      <a:accent2>
        <a:srgbClr val="DBCB96"/>
      </a:accent2>
      <a:accent3>
        <a:srgbClr val="BFC2BA"/>
      </a:accent3>
      <a:accent4>
        <a:srgbClr val="CFAB8C"/>
      </a:accent4>
      <a:accent5>
        <a:srgbClr val="92AFCC"/>
      </a:accent5>
      <a:accent6>
        <a:srgbClr val="B199AE"/>
      </a:accent6>
      <a:hlink>
        <a:srgbClr val="000000"/>
      </a:hlink>
      <a:folHlink>
        <a:srgbClr val="000000"/>
      </a:folHlink>
    </a:clrScheme>
    <a:fontScheme name="Leuphana Prä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1600" b="0"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PowerPoint_Vorlage_beamervariante_mit_Beispielfolien_150106_bHa</Template>
  <TotalTime>0</TotalTime>
  <Words>983</Words>
  <Application>Microsoft Office PowerPoint</Application>
  <PresentationFormat>Custom</PresentationFormat>
  <Paragraphs>222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Symbol</vt:lpstr>
      <vt:lpstr>Tahoma</vt:lpstr>
      <vt:lpstr>Times New Roman</vt:lpstr>
      <vt:lpstr>Trade Gothic LT Std Cn</vt:lpstr>
      <vt:lpstr>Wingdings</vt:lpstr>
      <vt:lpstr>PowerPoint_Vorlage_140710_bHa</vt:lpstr>
      <vt:lpstr>Institutional and social challenges to land use strategies in a multilevel governance context:  the case of southwestern Ethiopia  Conference on Land Policy in Africa  (CLPA-2017) Addis Abeba, ethiopia</vt:lpstr>
      <vt:lpstr>Introduction </vt:lpstr>
      <vt:lpstr>Why to study land governance?</vt:lpstr>
      <vt:lpstr>Aim of the study </vt:lpstr>
      <vt:lpstr>Background of the country</vt:lpstr>
      <vt:lpstr>Map of the study area </vt:lpstr>
      <vt:lpstr>Methods</vt:lpstr>
      <vt:lpstr>Stakeholders governance network </vt:lpstr>
      <vt:lpstr>                     Stakeholders governance network </vt:lpstr>
      <vt:lpstr>Stakeholders governance network </vt:lpstr>
      <vt:lpstr>                     Stakeholders governance network </vt:lpstr>
      <vt:lpstr>Stakeholders governance network </vt:lpstr>
      <vt:lpstr>Land governance process challenges</vt:lpstr>
      <vt:lpstr>Land governance process challenges</vt:lpstr>
      <vt:lpstr>Preference of land use by stakeholders    </vt:lpstr>
      <vt:lpstr>Conclusion </vt:lpstr>
      <vt:lpstr>Recommendation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2016-04-06T10:06:12Z</dcterms:created>
  <dcterms:modified xsi:type="dcterms:W3CDTF">2017-09-29T14:08:16Z</dcterms:modified>
</cp:coreProperties>
</file>