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3833" r:id="rId2"/>
    <p:sldMasterId id="2147483845" r:id="rId3"/>
    <p:sldMasterId id="2147483857" r:id="rId4"/>
    <p:sldMasterId id="2147483869" r:id="rId5"/>
    <p:sldMasterId id="2147483881" r:id="rId6"/>
    <p:sldMasterId id="2147483893" r:id="rId7"/>
  </p:sldMasterIdLst>
  <p:sldIdLst>
    <p:sldId id="264" r:id="rId8"/>
    <p:sldId id="258" r:id="rId9"/>
    <p:sldId id="259" r:id="rId10"/>
    <p:sldId id="260" r:id="rId11"/>
    <p:sldId id="274" r:id="rId12"/>
    <p:sldId id="261" r:id="rId13"/>
    <p:sldId id="268" r:id="rId14"/>
    <p:sldId id="277" r:id="rId15"/>
    <p:sldId id="271" r:id="rId16"/>
    <p:sldId id="275" r:id="rId17"/>
    <p:sldId id="270" r:id="rId18"/>
    <p:sldId id="276" r:id="rId19"/>
    <p:sldId id="263" r:id="rId20"/>
    <p:sldId id="26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10085105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247041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266471567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5093522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849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42060870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416164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9924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2989069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281964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1982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61176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1322064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3691630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285819248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427789357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7708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327738877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1446235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75150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307241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256387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277490970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51432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44147491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2107012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38422229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16044250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46577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410942145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1709099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3499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40888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2501552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57954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75833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00796302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2511336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240479713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76597551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47108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215426420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68782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639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14116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750388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3323391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52250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53600142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2270130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24547175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75609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59252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228016348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217358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67524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0788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3095284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30328921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2505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8879485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1013294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359771748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6D77E72-CB53-4675-943E-B5BD7D25D7D4}" type="datetime1">
              <a:rPr lang="en-US" smtClean="0"/>
              <a:pPr>
                <a:defRPr/>
              </a:pPr>
              <a:t>9/30/2017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r>
              <a:rPr lang="en-US" smtClean="0">
                <a:solidFill>
                  <a:srgbClr val="EBDDC3"/>
                </a:solidFill>
              </a:rPr>
              <a:t>Research and Publication Coordination Office </a:t>
            </a: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8E2FC084-FF67-40A3-9A90-5279E484355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3136236612"/>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AC78668-2221-483B-AFCA-A3D30668653B}"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075074-DE62-40B5-B1AB-B32FD68C451D}"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76054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817FE88-1797-449C-A6A6-89F7644977B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07E45704-C6BA-46EC-83FD-41D16A50A91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3590032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519968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193113AE-1124-4E7D-9787-1E5AE5628507}" type="datetime1">
              <a:rPr lang="en-US" smtClean="0">
                <a:solidFill>
                  <a:srgbClr val="775F55"/>
                </a:solidFill>
              </a:rPr>
              <a:pPr>
                <a:defRPr/>
              </a:pPr>
              <a:t>9/30/2017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7A1654B1-5C64-4C4B-892D-68C47AFB8A5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Tree>
    <p:extLst>
      <p:ext uri="{BB962C8B-B14F-4D97-AF65-F5344CB8AC3E}">
        <p14:creationId xmlns:p14="http://schemas.microsoft.com/office/powerpoint/2010/main" val="1293278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53B0F34-BD19-47AA-A361-6D86A1F1D7A3}" type="datetime1">
              <a:rPr lang="en-US" smtClean="0">
                <a:solidFill>
                  <a:srgbClr val="775F55"/>
                </a:solidFill>
              </a:rPr>
              <a:pPr>
                <a:defRPr/>
              </a:pPr>
              <a:t>9/30/2017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AE2501BE-E8D9-4CD3-87F9-EF75EE84DC5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29223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DF68F0-B82D-429A-83C6-487AB5F0138B}" type="datetime1">
              <a:rPr lang="en-US" smtClean="0">
                <a:solidFill>
                  <a:srgbClr val="775F55"/>
                </a:solidFill>
              </a:rPr>
              <a:pPr>
                <a:defRPr/>
              </a:pPr>
              <a:t>9/30/2017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E0F886B-1DD6-4ACF-8951-A942E9E27272}" type="slidenum">
              <a:rPr lang="en-US" smtClean="0"/>
              <a:pPr>
                <a:defRPr/>
              </a:pPr>
              <a:t>‹#›</a:t>
            </a:fld>
            <a:endParaRPr lang="en-US"/>
          </a:p>
        </p:txBody>
      </p:sp>
    </p:spTree>
    <p:extLst>
      <p:ext uri="{BB962C8B-B14F-4D97-AF65-F5344CB8AC3E}">
        <p14:creationId xmlns:p14="http://schemas.microsoft.com/office/powerpoint/2010/main" val="4280493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91B77-ED83-46C9-A0B3-8B245B342292}" type="datetime1">
              <a:rPr lang="en-US" smtClean="0">
                <a:solidFill>
                  <a:srgbClr val="775F55"/>
                </a:solidFill>
              </a:rPr>
              <a:pPr>
                <a:defRPr/>
              </a:pPr>
              <a:t>9/30/2017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8E9FD988-351F-433D-8E1B-5A43844E08F3}"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1970284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29323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08921512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BAB3DF-3EA5-4885-8FE3-2F1DB7D3D121}"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6C44725-43A4-4F0C-A6A4-474637C91D94}" type="slidenum">
              <a:rPr lang="en-US" smtClean="0"/>
              <a:pPr>
                <a:defRPr/>
              </a:pPr>
              <a:t>‹#›</a:t>
            </a:fld>
            <a:endParaRPr lang="en-US"/>
          </a:p>
        </p:txBody>
      </p:sp>
    </p:spTree>
    <p:extLst>
      <p:ext uri="{BB962C8B-B14F-4D97-AF65-F5344CB8AC3E}">
        <p14:creationId xmlns:p14="http://schemas.microsoft.com/office/powerpoint/2010/main" val="3383842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6473DCD9-F979-45B1-9FD9-7DD1C55E98C3}" type="datetime1">
              <a:rPr lang="en-US" smtClean="0">
                <a:solidFill>
                  <a:srgbClr val="775F55"/>
                </a:solidFill>
              </a:rPr>
              <a:pPr>
                <a:defRPr/>
              </a:pPr>
              <a:t>9/30/2017</a:t>
            </a:fld>
            <a:endParaRPr lang="en-US">
              <a:solidFill>
                <a:srgbClr val="775F55"/>
              </a:solidFill>
            </a:endParaRPr>
          </a:p>
        </p:txBody>
      </p:sp>
      <p:sp>
        <p:nvSpPr>
          <p:cNvPr id="5" name="Footer Placeholder 4"/>
          <p:cNvSpPr>
            <a:spLocks noGrp="1"/>
          </p:cNvSpPr>
          <p:nvPr>
            <p:ph type="ftr" sz="quarter" idx="11"/>
          </p:nvPr>
        </p:nvSpPr>
        <p:spPr>
          <a:xfrm>
            <a:off x="609602" y="6248208"/>
            <a:ext cx="7431311" cy="365125"/>
          </a:xfrm>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C6FBAD3-A07C-44D4-B8DA-3B0319983E72}" type="slidenum">
              <a:rPr lang="en-US" smtClean="0"/>
              <a:pPr>
                <a:defRPr/>
              </a:pPr>
              <a:t>‹#›</a:t>
            </a:fld>
            <a:endParaRPr lang="en-US"/>
          </a:p>
        </p:txBody>
      </p:sp>
    </p:spTree>
    <p:extLst>
      <p:ext uri="{BB962C8B-B14F-4D97-AF65-F5344CB8AC3E}">
        <p14:creationId xmlns:p14="http://schemas.microsoft.com/office/powerpoint/2010/main" val="24582999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6FF41C4-D925-4AC1-91F6-36D6F00B3E13}" type="datetime1">
              <a:rPr lang="en-US" smtClean="0">
                <a:solidFill>
                  <a:srgbClr val="775F55"/>
                </a:solidFill>
              </a:rPr>
              <a:pPr>
                <a:defRPr/>
              </a:pPr>
              <a:t>9/30/2017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Research and Publication Coordination Office </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630FD8C-7954-4588-BAB0-39EFFB7A878F}"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0307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pPr>
              <a:defRPr/>
            </a:pPr>
            <a:fld id="{A68D92DE-E10D-4D00-8071-8021B8E00ED9}" type="datetime1">
              <a:rPr lang="en-US" smtClean="0">
                <a:solidFill>
                  <a:srgbClr val="775F55"/>
                </a:solidFill>
              </a:rPr>
              <a:pPr>
                <a:defRPr/>
              </a:pPr>
              <a:t>9/30/2017</a:t>
            </a:fld>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2AD1F3F5-6314-454A-8C77-B62AA3056E2E}" type="slidenum">
              <a:rPr lang="en-US" smtClean="0"/>
              <a:pPr>
                <a:defRPr/>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pPr>
              <a:defRPr/>
            </a:pPr>
            <a:r>
              <a:rPr lang="en-US" smtClean="0">
                <a:solidFill>
                  <a:srgbClr val="775F55"/>
                </a:solidFill>
              </a:rPr>
              <a:t>Research and Publication Coordination Office </a:t>
            </a: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975401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8294917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89931493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8315149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419234902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38658993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599944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C243598E-9470-4E85-81A7-5789D82C9759}" type="datetime1">
              <a:rPr lang="en-US" smtClean="0">
                <a:solidFill>
                  <a:srgbClr val="775F55"/>
                </a:solidFill>
                <a:latin typeface="Arial" charset="0"/>
              </a:rPr>
              <a:pPr fontAlgn="base">
                <a:spcBef>
                  <a:spcPct val="0"/>
                </a:spcBef>
                <a:spcAft>
                  <a:spcPct val="0"/>
                </a:spcAft>
                <a:defRPr/>
              </a:pPr>
              <a:t>9/30/2017</a:t>
            </a:fld>
            <a:endParaRPr lang="en-US">
              <a:solidFill>
                <a:srgbClr val="775F55"/>
              </a:solidFill>
              <a:latin typeface="Arial" charset="0"/>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r>
              <a:rPr lang="en-US" smtClean="0">
                <a:solidFill>
                  <a:srgbClr val="775F55"/>
                </a:solidFill>
                <a:latin typeface="Arial" charset="0"/>
              </a:rPr>
              <a:t>Research and Publication Coordination Office </a:t>
            </a:r>
            <a:endParaRPr lang="en-US">
              <a:solidFill>
                <a:srgbClr val="775F55"/>
              </a:solidFill>
              <a:latin typeface="Arial"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A71B3D65-42C3-4C04-85F1-28D5E36EFB0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47046818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ndotee@gmail.com" TargetMode="External"/><Relationship Id="rId2" Type="http://schemas.openxmlformats.org/officeDocument/2006/relationships/hyperlink" Target="mailto:tendayi.gondo@univen.ac.z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35169"/>
            <a:ext cx="8428338" cy="1176070"/>
          </a:xfrm>
        </p:spPr>
        <p:txBody>
          <a:bodyPr>
            <a:noAutofit/>
          </a:bodyPr>
          <a:lstStyle/>
          <a:p>
            <a:r>
              <a:rPr lang="en-ZA" sz="3200" b="1" dirty="0" smtClean="0">
                <a:latin typeface="Gill Sans MT" pitchFamily="34" charset="0"/>
              </a:rPr>
              <a:t>Conference </a:t>
            </a:r>
            <a:r>
              <a:rPr lang="en-ZA" sz="3200" b="1" dirty="0">
                <a:latin typeface="Gill Sans MT" pitchFamily="34" charset="0"/>
              </a:rPr>
              <a:t>on Land Policy in Africa (CLPA) </a:t>
            </a:r>
            <a:r>
              <a:rPr lang="en-ZA" sz="3200" b="1" dirty="0" smtClean="0">
                <a:latin typeface="Gill Sans MT" pitchFamily="34" charset="0"/>
              </a:rPr>
              <a:t>14-17 </a:t>
            </a:r>
            <a:r>
              <a:rPr lang="en-ZA" sz="3200" b="1" dirty="0">
                <a:latin typeface="Gill Sans MT" pitchFamily="34" charset="0"/>
              </a:rPr>
              <a:t>November, 2017 </a:t>
            </a:r>
            <a:r>
              <a:rPr lang="en-ZA" sz="3200" b="1" dirty="0" smtClean="0">
                <a:latin typeface="Gill Sans MT" pitchFamily="34" charset="0"/>
              </a:rPr>
              <a:t>.</a:t>
            </a:r>
            <a:br>
              <a:rPr lang="en-ZA" sz="3200" b="1" dirty="0" smtClean="0">
                <a:latin typeface="Gill Sans MT" pitchFamily="34" charset="0"/>
              </a:rPr>
            </a:br>
            <a:r>
              <a:rPr lang="en-ZA" sz="3200" b="1" dirty="0" smtClean="0">
                <a:latin typeface="Gill Sans MT" pitchFamily="34" charset="0"/>
              </a:rPr>
              <a:t>Addis </a:t>
            </a:r>
            <a:r>
              <a:rPr lang="en-ZA" sz="3200" b="1" dirty="0">
                <a:latin typeface="Gill Sans MT" pitchFamily="34" charset="0"/>
              </a:rPr>
              <a:t>Ababa, Ethiopia.</a:t>
            </a:r>
            <a:endParaRPr lang="en-US" sz="32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1</a:t>
            </a:fld>
            <a:endParaRPr lang="en-US" smtClean="0"/>
          </a:p>
        </p:txBody>
      </p:sp>
      <p:sp>
        <p:nvSpPr>
          <p:cNvPr id="4099" name="Content Placeholder 2"/>
          <p:cNvSpPr>
            <a:spLocks noGrp="1"/>
          </p:cNvSpPr>
          <p:nvPr>
            <p:ph sz="quarter" idx="1"/>
          </p:nvPr>
        </p:nvSpPr>
        <p:spPr>
          <a:xfrm>
            <a:off x="1943100" y="1677038"/>
            <a:ext cx="8229600" cy="4258963"/>
          </a:xfrm>
        </p:spPr>
        <p:txBody>
          <a:bodyPr>
            <a:normAutofit fontScale="40000" lnSpcReduction="20000"/>
          </a:bodyPr>
          <a:lstStyle/>
          <a:p>
            <a:pPr marL="0" indent="0" algn="ctr">
              <a:buNone/>
            </a:pPr>
            <a:endParaRPr lang="en-ZA" sz="5100" dirty="0">
              <a:latin typeface="Gill Sans MT" pitchFamily="34" charset="0"/>
            </a:endParaRPr>
          </a:p>
          <a:p>
            <a:pPr marL="0" indent="0">
              <a:buNone/>
            </a:pPr>
            <a:endParaRPr lang="en-ZA" sz="5100" b="1" dirty="0" smtClean="0">
              <a:latin typeface="Gill Sans MT" panose="020B0502020104020203" pitchFamily="34" charset="0"/>
            </a:endParaRPr>
          </a:p>
          <a:p>
            <a:pPr marL="0" indent="0">
              <a:buNone/>
            </a:pPr>
            <a:r>
              <a:rPr lang="en-ZA" sz="5900" b="1" dirty="0" smtClean="0">
                <a:latin typeface="Gill Sans MT" panose="020B0502020104020203" pitchFamily="34" charset="0"/>
              </a:rPr>
              <a:t>Agricultural </a:t>
            </a:r>
            <a:r>
              <a:rPr lang="en-ZA" sz="5900" b="1" dirty="0">
                <a:latin typeface="Gill Sans MT" panose="020B0502020104020203" pitchFamily="34" charset="0"/>
              </a:rPr>
              <a:t>transformation and proximity to urban centres: Exploring win-win options for youth involvement in Ethiopia.</a:t>
            </a:r>
            <a:endParaRPr lang="en-US" sz="5100" dirty="0" smtClean="0">
              <a:latin typeface="Gill Sans MT" panose="020B0502020104020203" pitchFamily="34" charset="0"/>
            </a:endParaRPr>
          </a:p>
          <a:p>
            <a:pPr marL="0" indent="0">
              <a:buNone/>
            </a:pPr>
            <a:endParaRPr lang="en-US" sz="5100" dirty="0">
              <a:latin typeface="Gill Sans MT" panose="020B0502020104020203" pitchFamily="34" charset="0"/>
            </a:endParaRPr>
          </a:p>
          <a:p>
            <a:pPr marL="0" indent="0">
              <a:buNone/>
            </a:pPr>
            <a:r>
              <a:rPr lang="en-ZA" sz="5100" dirty="0" smtClean="0">
                <a:latin typeface="Gill Sans MT" panose="020B0502020104020203" pitchFamily="34" charset="0"/>
              </a:rPr>
              <a:t>               </a:t>
            </a:r>
            <a:r>
              <a:rPr lang="en-ZA" sz="5100" dirty="0" smtClean="0">
                <a:latin typeface="Gill Sans MT" panose="020B0502020104020203" pitchFamily="34" charset="0"/>
              </a:rPr>
              <a:t>Tendayi Gondo* and Juliet Akola</a:t>
            </a:r>
          </a:p>
          <a:p>
            <a:pPr marL="0" indent="0">
              <a:buNone/>
            </a:pPr>
            <a:endParaRPr lang="en-ZA" sz="5100" dirty="0" smtClean="0">
              <a:latin typeface="Gill Sans MT" panose="020B0502020104020203" pitchFamily="34" charset="0"/>
            </a:endParaRPr>
          </a:p>
          <a:p>
            <a:pPr marL="0" indent="0">
              <a:buNone/>
            </a:pPr>
            <a:r>
              <a:rPr lang="en-ZA" sz="5100" dirty="0" smtClean="0">
                <a:latin typeface="Gill Sans MT" panose="020B0502020104020203" pitchFamily="34" charset="0"/>
              </a:rPr>
              <a:t>*</a:t>
            </a:r>
            <a:r>
              <a:rPr lang="en-ZA" sz="3800" dirty="0" smtClean="0">
                <a:latin typeface="Gill Sans MT" panose="020B0502020104020203" pitchFamily="34" charset="0"/>
              </a:rPr>
              <a:t>Department of Urban and Regional planning, University of Venda, Private Bag X5050, Thohoyandou 0950, Limpopo Province, South Africa: Email </a:t>
            </a:r>
            <a:r>
              <a:rPr lang="en-ZA" sz="3800" dirty="0" smtClean="0">
                <a:latin typeface="Gill Sans MT" panose="020B0502020104020203" pitchFamily="34" charset="0"/>
                <a:hlinkClick r:id="rId2"/>
              </a:rPr>
              <a:t>tendayi.gondo@univen.ac.za</a:t>
            </a:r>
            <a:r>
              <a:rPr lang="en-ZA" sz="3800" dirty="0" smtClean="0">
                <a:latin typeface="Gill Sans MT" panose="020B0502020104020203" pitchFamily="34" charset="0"/>
              </a:rPr>
              <a:t> OR </a:t>
            </a:r>
            <a:r>
              <a:rPr lang="en-ZA" sz="3800" dirty="0" smtClean="0">
                <a:latin typeface="Gill Sans MT" panose="020B0502020104020203" pitchFamily="34" charset="0"/>
                <a:hlinkClick r:id="rId3"/>
              </a:rPr>
              <a:t>gondotee@gmail.com</a:t>
            </a:r>
            <a:r>
              <a:rPr lang="en-ZA" sz="3800" dirty="0" smtClean="0">
                <a:latin typeface="Gill Sans MT" panose="020B0502020104020203" pitchFamily="34" charset="0"/>
              </a:rPr>
              <a:t>: Tel +27159628583</a:t>
            </a:r>
            <a:endParaRPr lang="en-ZA" sz="3800" dirty="0" smtClean="0">
              <a:latin typeface="Gill Sans MT" panose="020B0502020104020203" pitchFamily="34" charset="0"/>
            </a:endParaRPr>
          </a:p>
          <a:p>
            <a:pPr marL="0" indent="0">
              <a:buNone/>
            </a:pPr>
            <a:endParaRPr lang="en-ZA" sz="5100" dirty="0" smtClean="0">
              <a:latin typeface="Gill Sans MT" panose="020B0502020104020203" pitchFamily="34" charset="0"/>
            </a:endParaRPr>
          </a:p>
          <a:p>
            <a:pPr marL="0" indent="0">
              <a:buNone/>
            </a:pPr>
            <a:r>
              <a:rPr lang="en-ZA" sz="3000" b="1" dirty="0" smtClean="0">
                <a:latin typeface="Gill Sans MT" panose="020B0502020104020203" pitchFamily="34" charset="0"/>
              </a:rPr>
              <a:t>                    </a:t>
            </a:r>
            <a:endParaRPr lang="en-US" sz="3000" b="1" dirty="0">
              <a:latin typeface="Gill Sans MT" panose="020B0502020104020203" pitchFamily="34" charset="0"/>
            </a:endParaRPr>
          </a:p>
          <a:p>
            <a:endParaRPr lang="en-US" sz="3000" b="1" dirty="0" smtClean="0">
              <a:latin typeface="Gill Sans MT" pitchFamily="34" charset="0"/>
            </a:endParaRPr>
          </a:p>
          <a:p>
            <a:endParaRPr lang="en-US" dirty="0">
              <a:latin typeface="Gill Sans MT" pitchFamily="34" charset="0"/>
            </a:endParaRPr>
          </a:p>
          <a:p>
            <a:endParaRPr lang="en-US" dirty="0" smtClean="0">
              <a:latin typeface="Gill Sans MT" pitchFamily="34" charset="0"/>
            </a:endParaRPr>
          </a:p>
        </p:txBody>
      </p:sp>
      <p:pic>
        <p:nvPicPr>
          <p:cNvPr id="6" name="Picture 5"/>
          <p:cNvPicPr/>
          <p:nvPr/>
        </p:nvPicPr>
        <p:blipFill>
          <a:blip r:embed="rId4"/>
          <a:srcRect/>
          <a:stretch>
            <a:fillRect/>
          </a:stretch>
        </p:blipFill>
        <p:spPr bwMode="auto">
          <a:xfrm>
            <a:off x="10460854" y="63843"/>
            <a:ext cx="1485900" cy="971550"/>
          </a:xfrm>
          <a:prstGeom prst="rect">
            <a:avLst/>
          </a:prstGeom>
          <a:noFill/>
          <a:ln w="9525">
            <a:noFill/>
            <a:miter lim="800000"/>
            <a:headEnd/>
            <a:tailEnd/>
          </a:ln>
        </p:spPr>
      </p:pic>
      <p:pic>
        <p:nvPicPr>
          <p:cNvPr id="7" name="Picture 6"/>
          <p:cNvPicPr/>
          <p:nvPr/>
        </p:nvPicPr>
        <p:blipFill rotWithShape="1">
          <a:blip r:embed="rId5"/>
          <a:srcRect l="26758" t="23828" r="52216" b="55188"/>
          <a:stretch/>
        </p:blipFill>
        <p:spPr bwMode="auto">
          <a:xfrm>
            <a:off x="355600" y="164758"/>
            <a:ext cx="1247140" cy="913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76569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Homogeneity and Dimensionality</a:t>
            </a:r>
            <a:endParaRPr lang="en-ZA" dirty="0"/>
          </a:p>
        </p:txBody>
      </p:sp>
      <p:sp>
        <p:nvSpPr>
          <p:cNvPr id="3" name="Slide Number Placeholder 2"/>
          <p:cNvSpPr>
            <a:spLocks noGrp="1"/>
          </p:cNvSpPr>
          <p:nvPr>
            <p:ph type="sldNum" sz="quarter" idx="12"/>
          </p:nvPr>
        </p:nvSpPr>
        <p:spPr/>
        <p:txBody>
          <a:bodyPr>
            <a:normAutofit fontScale="85000" lnSpcReduction="20000"/>
          </a:bodyPr>
          <a:lstStyle/>
          <a:p>
            <a:pPr>
              <a:defRPr/>
            </a:pPr>
            <a:fld id="{8E0F886B-1DD6-4ACF-8951-A942E9E27272}" type="slidenum">
              <a:rPr lang="en-US" smtClean="0"/>
              <a:pPr>
                <a:defRPr/>
              </a:pPr>
              <a:t>10</a:t>
            </a:fld>
            <a:endParaRPr lang="en-US"/>
          </a:p>
        </p:txBody>
      </p:sp>
      <p:pic>
        <p:nvPicPr>
          <p:cNvPr id="5" name="Picture 4"/>
          <p:cNvPicPr/>
          <p:nvPr/>
        </p:nvPicPr>
        <p:blipFill>
          <a:blip r:embed="rId2"/>
          <a:stretch>
            <a:fillRect/>
          </a:stretch>
        </p:blipFill>
        <p:spPr>
          <a:xfrm>
            <a:off x="6072554" y="3458305"/>
            <a:ext cx="2416754" cy="1825574"/>
          </a:xfrm>
          <a:prstGeom prst="rect">
            <a:avLst/>
          </a:prstGeom>
        </p:spPr>
      </p:pic>
      <p:pic>
        <p:nvPicPr>
          <p:cNvPr id="6" name="Picture 5"/>
          <p:cNvPicPr/>
          <p:nvPr/>
        </p:nvPicPr>
        <p:blipFill>
          <a:blip r:embed="rId3"/>
          <a:stretch>
            <a:fillRect/>
          </a:stretch>
        </p:blipFill>
        <p:spPr>
          <a:xfrm>
            <a:off x="9038492" y="3446582"/>
            <a:ext cx="2438593" cy="1823986"/>
          </a:xfrm>
          <a:prstGeom prst="rect">
            <a:avLst/>
          </a:prstGeom>
        </p:spPr>
      </p:pic>
      <p:pic>
        <p:nvPicPr>
          <p:cNvPr id="7" name="Picture 6"/>
          <p:cNvPicPr/>
          <p:nvPr/>
        </p:nvPicPr>
        <p:blipFill>
          <a:blip r:embed="rId4"/>
          <a:stretch>
            <a:fillRect/>
          </a:stretch>
        </p:blipFill>
        <p:spPr>
          <a:xfrm>
            <a:off x="6072554" y="5169877"/>
            <a:ext cx="2472511" cy="1811614"/>
          </a:xfrm>
          <a:prstGeom prst="rect">
            <a:avLst/>
          </a:prstGeom>
        </p:spPr>
      </p:pic>
      <p:pic>
        <p:nvPicPr>
          <p:cNvPr id="8" name="Picture 7"/>
          <p:cNvPicPr/>
          <p:nvPr/>
        </p:nvPicPr>
        <p:blipFill>
          <a:blip r:embed="rId5"/>
          <a:stretch>
            <a:fillRect/>
          </a:stretch>
        </p:blipFill>
        <p:spPr>
          <a:xfrm>
            <a:off x="9132277" y="5169877"/>
            <a:ext cx="2410359" cy="178687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18983034"/>
              </p:ext>
            </p:extLst>
          </p:nvPr>
        </p:nvGraphicFramePr>
        <p:xfrm>
          <a:off x="0" y="1932692"/>
          <a:ext cx="5489499" cy="4876800"/>
        </p:xfrm>
        <a:graphic>
          <a:graphicData uri="http://schemas.openxmlformats.org/drawingml/2006/table">
            <a:tbl>
              <a:tblPr/>
              <a:tblGrid>
                <a:gridCol w="648352"/>
                <a:gridCol w="2837791"/>
                <a:gridCol w="584165"/>
                <a:gridCol w="501133"/>
                <a:gridCol w="500545"/>
                <a:gridCol w="417513"/>
              </a:tblGrid>
              <a:tr h="188582">
                <a:tc rowSpan="2">
                  <a:txBody>
                    <a:bodyPr/>
                    <a:lstStyle/>
                    <a:p>
                      <a:pPr marL="38100" marR="38100">
                        <a:lnSpc>
                          <a:spcPts val="1600"/>
                        </a:lnSpc>
                        <a:spcAft>
                          <a:spcPts val="0"/>
                        </a:spcAft>
                      </a:pPr>
                      <a:r>
                        <a:rPr lang="en-ZA" sz="800" b="1">
                          <a:solidFill>
                            <a:srgbClr val="000000"/>
                          </a:solidFill>
                          <a:effectLst/>
                          <a:latin typeface="Arial"/>
                          <a:ea typeface="Calibri"/>
                          <a:cs typeface="Times New Roman"/>
                        </a:rPr>
                        <a:t>Variable Code</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ZA" sz="1000" b="1">
                          <a:effectLst/>
                          <a:latin typeface="Calibri"/>
                          <a:ea typeface="Calibri"/>
                          <a:cs typeface="Times New Roman"/>
                        </a:rPr>
                        <a:t>Study variables</a:t>
                      </a:r>
                      <a:endParaRPr lang="en-ZA" sz="1000">
                        <a:effectLst/>
                        <a:latin typeface="Calibri"/>
                        <a:ea typeface="Calibri"/>
                        <a:cs typeface="Times New Roman"/>
                      </a:endParaRPr>
                    </a:p>
                    <a:p>
                      <a:pPr>
                        <a:lnSpc>
                          <a:spcPct val="115000"/>
                        </a:lnSpc>
                        <a:spcAft>
                          <a:spcPts val="0"/>
                        </a:spcAft>
                      </a:pPr>
                      <a:r>
                        <a:rPr lang="en-ZA" sz="1000" b="1">
                          <a:effectLst/>
                          <a:latin typeface="Calibri"/>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38100" marR="38100" algn="ctr">
                        <a:lnSpc>
                          <a:spcPts val="1600"/>
                        </a:lnSpc>
                        <a:spcAft>
                          <a:spcPts val="0"/>
                        </a:spcAft>
                      </a:pPr>
                      <a:r>
                        <a:rPr lang="en-ZA" sz="800">
                          <a:solidFill>
                            <a:srgbClr val="000000"/>
                          </a:solidFill>
                          <a:effectLst/>
                          <a:latin typeface="Arial"/>
                          <a:ea typeface="Calibri"/>
                          <a:cs typeface="Times New Roman"/>
                        </a:rPr>
                        <a:t>Component</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188582">
                <a:tc vMerge="1">
                  <a:txBody>
                    <a:bodyPr/>
                    <a:lstStyle/>
                    <a:p>
                      <a:endParaRPr lang="en-ZA"/>
                    </a:p>
                  </a:txBody>
                  <a:tcPr/>
                </a:tc>
                <a:tc vMerge="1">
                  <a:txBody>
                    <a:bodyPr/>
                    <a:lstStyle/>
                    <a:p>
                      <a:endParaRPr lang="en-ZA"/>
                    </a:p>
                  </a:txBody>
                  <a:tcPr/>
                </a:tc>
                <a:tc>
                  <a:txBody>
                    <a:bodyPr/>
                    <a:lstStyle/>
                    <a:p>
                      <a:pPr marL="38100" marR="38100" algn="ctr">
                        <a:lnSpc>
                          <a:spcPts val="1600"/>
                        </a:lnSpc>
                        <a:spcAft>
                          <a:spcPts val="0"/>
                        </a:spcAft>
                      </a:pPr>
                      <a:r>
                        <a:rPr lang="en-ZA" sz="800">
                          <a:solidFill>
                            <a:srgbClr val="000000"/>
                          </a:solidFill>
                          <a:effectLst/>
                          <a:latin typeface="Arial"/>
                          <a:ea typeface="Calibri"/>
                          <a:cs typeface="Times New Roman"/>
                        </a:rPr>
                        <a:t>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n-ZA" sz="800">
                          <a:solidFill>
                            <a:srgbClr val="000000"/>
                          </a:solidFill>
                          <a:effectLst/>
                          <a:latin typeface="Arial"/>
                          <a:ea typeface="Calibri"/>
                          <a:cs typeface="Times New Roman"/>
                        </a:rPr>
                        <a:t>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n-ZA" sz="800">
                          <a:solidFill>
                            <a:srgbClr val="000000"/>
                          </a:solidFill>
                          <a:effectLst/>
                          <a:latin typeface="Arial"/>
                          <a:ea typeface="Calibri"/>
                          <a:cs typeface="Times New Roman"/>
                        </a:rPr>
                        <a:t>3</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n-ZA" sz="800">
                          <a:solidFill>
                            <a:srgbClr val="000000"/>
                          </a:solidFill>
                          <a:effectLst/>
                          <a:latin typeface="Arial"/>
                          <a:ea typeface="Calibri"/>
                          <a:cs typeface="Times New Roman"/>
                        </a:rPr>
                        <a:t>4</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Spatial coverage of extension services</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.960</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Chemical fertiliser support scheme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.890</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INST3</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Financial support</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.862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-.452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INST4</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Agricultural growth capacity</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.717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.678</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INST5</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Competition over scarce land</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-.617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INST6</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Quality of extension services</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.557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ENG1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Improved irrigation</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.895</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ENG1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Distance to nearest large town</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.876</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ENG3</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Improved seed use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-.441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.837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ENG4</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Size of land cultivated</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.740</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ENG5</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Agriculture yield</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.502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.737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SE1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Agglomeration index</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.885</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SE2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Access to water</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.860</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SE3</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Size of urban markets</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.847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SE4</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Size of city economy</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.711</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INST7</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Environmental management policy</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.918</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INST8</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Market potential</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.894</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INST9</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a:effectLst/>
                          <a:latin typeface="Calibri"/>
                          <a:ea typeface="Calibri"/>
                          <a:cs typeface="Times New Roman"/>
                        </a:rPr>
                        <a:t>Water quality management</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.422</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800">
                          <a:solidFill>
                            <a:srgbClr val="000000"/>
                          </a:solidFill>
                          <a:effectLst/>
                          <a:latin typeface="Arial"/>
                          <a:ea typeface="Calibri"/>
                          <a:cs typeface="Times New Roman"/>
                        </a:rPr>
                        <a:t>.833</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ZA" sz="8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gridSpan="6">
                  <a:txBody>
                    <a:bodyPr/>
                    <a:lstStyle/>
                    <a:p>
                      <a:pPr marL="38100" marR="38100">
                        <a:lnSpc>
                          <a:spcPts val="1600"/>
                        </a:lnSpc>
                        <a:spcAft>
                          <a:spcPts val="0"/>
                        </a:spcAft>
                      </a:pPr>
                      <a:r>
                        <a:rPr lang="en-ZA" sz="800">
                          <a:solidFill>
                            <a:srgbClr val="000000"/>
                          </a:solidFill>
                          <a:effectLst/>
                          <a:latin typeface="Arial"/>
                          <a:ea typeface="Calibri"/>
                          <a:cs typeface="Times New Roman"/>
                        </a:rPr>
                        <a:t>Extraction Method: Principal Component Analysis. </a:t>
                      </a:r>
                      <a:endParaRPr lang="en-ZA" sz="1000">
                        <a:effectLst/>
                        <a:latin typeface="Calibri"/>
                        <a:ea typeface="Calibri"/>
                        <a:cs typeface="Times New Roman"/>
                      </a:endParaRPr>
                    </a:p>
                    <a:p>
                      <a:pPr marL="38100" marR="38100">
                        <a:lnSpc>
                          <a:spcPts val="1600"/>
                        </a:lnSpc>
                        <a:spcAft>
                          <a:spcPts val="0"/>
                        </a:spcAft>
                      </a:pPr>
                      <a:r>
                        <a:rPr lang="en-ZA" sz="800">
                          <a:solidFill>
                            <a:srgbClr val="000000"/>
                          </a:solidFill>
                          <a:effectLst/>
                          <a:latin typeface="Arial"/>
                          <a:ea typeface="Calibri"/>
                          <a:cs typeface="Times New Roman"/>
                        </a:rPr>
                        <a:t> Rotation Method: Varimax with Kaiser Normalization.</a:t>
                      </a:r>
                      <a:endParaRPr lang="en-ZA" sz="100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8582">
                <a:tc gridSpan="6">
                  <a:txBody>
                    <a:bodyPr/>
                    <a:lstStyle/>
                    <a:p>
                      <a:pPr marL="38100" marR="38100">
                        <a:lnSpc>
                          <a:spcPts val="1600"/>
                        </a:lnSpc>
                        <a:spcAft>
                          <a:spcPts val="0"/>
                        </a:spcAft>
                      </a:pPr>
                      <a:r>
                        <a:rPr lang="en-ZA" sz="800" dirty="0">
                          <a:solidFill>
                            <a:srgbClr val="000000"/>
                          </a:solidFill>
                          <a:effectLst/>
                          <a:latin typeface="Arial"/>
                          <a:ea typeface="Calibri"/>
                          <a:cs typeface="Times New Roman"/>
                        </a:rPr>
                        <a:t>a. Rotation converged in 7 iterations.</a:t>
                      </a:r>
                      <a:endParaRPr lang="en-ZA" sz="1000" dirty="0">
                        <a:effectLst/>
                        <a:latin typeface="Calibri"/>
                        <a:ea typeface="Calibri"/>
                        <a:cs typeface="Times New Roman"/>
                      </a:endParaRP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1104209"/>
              </p:ext>
            </p:extLst>
          </p:nvPr>
        </p:nvGraphicFramePr>
        <p:xfrm>
          <a:off x="6513363" y="1802006"/>
          <a:ext cx="4557395" cy="1542288"/>
        </p:xfrm>
        <a:graphic>
          <a:graphicData uri="http://schemas.openxmlformats.org/drawingml/2006/table">
            <a:tbl>
              <a:tblPr firstRow="1" firstCol="1" bandRow="1"/>
              <a:tblGrid>
                <a:gridCol w="1238885"/>
                <a:gridCol w="630555"/>
                <a:gridCol w="630555"/>
                <a:gridCol w="730885"/>
                <a:gridCol w="697865"/>
                <a:gridCol w="628650"/>
              </a:tblGrid>
              <a:tr h="349250">
                <a:tc rowSpan="2">
                  <a:txBody>
                    <a:bodyPr/>
                    <a:lstStyle/>
                    <a:p>
                      <a:pPr algn="just">
                        <a:lnSpc>
                          <a:spcPct val="115000"/>
                        </a:lnSpc>
                        <a:spcAft>
                          <a:spcPts val="0"/>
                        </a:spcAft>
                      </a:pPr>
                      <a:r>
                        <a:rPr lang="en-GB" sz="1100" dirty="0">
                          <a:effectLst/>
                          <a:latin typeface="Arial Narrow"/>
                          <a:ea typeface="Calibri"/>
                          <a:cs typeface="Times New Roman"/>
                        </a:rPr>
                        <a:t>Study Construct</a:t>
                      </a:r>
                      <a:endParaRPr lang="en-ZA" sz="1100" dirty="0">
                        <a:effectLst/>
                        <a:latin typeface="Calibri"/>
                        <a:ea typeface="Calibri"/>
                        <a:cs typeface="Times New Roman"/>
                      </a:endParaRPr>
                    </a:p>
                    <a:p>
                      <a:pPr>
                        <a:lnSpc>
                          <a:spcPct val="115000"/>
                        </a:lnSpc>
                        <a:spcAft>
                          <a:spcPts val="0"/>
                        </a:spcAft>
                      </a:pPr>
                      <a:r>
                        <a:rPr lang="en-GB" sz="1100" dirty="0">
                          <a:effectLst/>
                          <a:latin typeface="Arial Narrow"/>
                          <a:ea typeface="Calibri"/>
                          <a:cs typeface="Times New Roman"/>
                        </a:rPr>
                        <a:t> </a:t>
                      </a:r>
                      <a:endParaRPr lang="en-ZA" sz="1100" dirty="0">
                        <a:effectLst/>
                        <a:latin typeface="Calibri"/>
                        <a:ea typeface="Calibri"/>
                        <a:cs typeface="Times New Roman"/>
                      </a:endParaRPr>
                    </a:p>
                    <a:p>
                      <a:pPr algn="r">
                        <a:lnSpc>
                          <a:spcPct val="115000"/>
                        </a:lnSpc>
                        <a:spcAft>
                          <a:spcPts val="0"/>
                        </a:spcAft>
                      </a:pPr>
                      <a:r>
                        <a:rPr lang="en-GB" sz="1100" dirty="0">
                          <a:effectLst/>
                          <a:latin typeface="Arial Narrow"/>
                          <a:ea typeface="Calibri"/>
                          <a:cs typeface="Times New Roman"/>
                        </a:rPr>
                        <a:t>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Construct Code</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GB" sz="1100">
                          <a:effectLst/>
                          <a:latin typeface="Arial Narrow"/>
                          <a:ea typeface="Calibri"/>
                          <a:cs typeface="Times New Roman"/>
                        </a:rPr>
                        <a:t>Number of items</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ZA" sz="1100">
                          <a:effectLst/>
                          <a:latin typeface="Arial Narrow"/>
                          <a:ea typeface="Calibri"/>
                          <a:cs typeface="Times New Roman"/>
                        </a:rPr>
                        <a:t>Cronbach’s alpha (&gt;=0.6)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ZA" sz="1100">
                          <a:effectLst/>
                          <a:latin typeface="Arial Narrow"/>
                          <a:ea typeface="Calibri"/>
                          <a:cs typeface="Times New Roman"/>
                        </a:rPr>
                        <a:t>Composite reliability (&gt;=0.6)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ZA" sz="1100">
                          <a:effectLst/>
                          <a:latin typeface="Arial Narrow"/>
                          <a:ea typeface="Calibri"/>
                          <a:cs typeface="Times New Roman"/>
                        </a:rPr>
                        <a:t>Average variance extracted (&gt;=0.5)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vMerge="1">
                  <a:txBody>
                    <a:bodyPr/>
                    <a:lstStyle/>
                    <a:p>
                      <a:endParaRPr lang="en-ZA"/>
                    </a:p>
                  </a:txBody>
                  <a:tcPr/>
                </a:tc>
                <a:tc>
                  <a:txBody>
                    <a:bodyPr/>
                    <a:lstStyle/>
                    <a:p>
                      <a:pPr algn="just">
                        <a:lnSpc>
                          <a:spcPct val="115000"/>
                        </a:lnSpc>
                        <a:spcAft>
                          <a:spcPts val="0"/>
                        </a:spcAft>
                      </a:pPr>
                      <a:r>
                        <a:rPr lang="en-GB" sz="1100">
                          <a:effectLst/>
                          <a:latin typeface="Arial Narrow"/>
                          <a:ea typeface="Calibri"/>
                          <a:cs typeface="Times New Roman"/>
                        </a:rPr>
                        <a:t> </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 </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tr>
              <a:tr h="0">
                <a:tc>
                  <a:txBody>
                    <a:bodyPr/>
                    <a:lstStyle/>
                    <a:p>
                      <a:pPr algn="just">
                        <a:lnSpc>
                          <a:spcPct val="115000"/>
                        </a:lnSpc>
                        <a:spcAft>
                          <a:spcPts val="0"/>
                        </a:spcAft>
                      </a:pPr>
                      <a:r>
                        <a:rPr lang="en-GB" sz="1100" dirty="0">
                          <a:effectLst/>
                          <a:latin typeface="Arial Narrow"/>
                          <a:ea typeface="Calibri"/>
                          <a:cs typeface="Times New Roman"/>
                        </a:rPr>
                        <a:t>Engineering/ physical</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ENG</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0.747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0.911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0.6720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GB" sz="1100">
                          <a:effectLst/>
                          <a:latin typeface="Arial Narrow"/>
                          <a:ea typeface="Calibri"/>
                          <a:cs typeface="Times New Roman"/>
                        </a:rPr>
                        <a:t>Socio-economic</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SE</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4</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0.744</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0.897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0.7319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GB" sz="1100">
                          <a:effectLst/>
                          <a:latin typeface="Arial Narrow"/>
                          <a:ea typeface="Calibri"/>
                          <a:cs typeface="Times New Roman"/>
                        </a:rPr>
                        <a:t>Institutional</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INST</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8</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0.747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0.949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0.7356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GB" sz="1100">
                          <a:effectLst/>
                          <a:latin typeface="Arial Narrow"/>
                          <a:ea typeface="Calibri"/>
                          <a:cs typeface="Times New Roman"/>
                        </a:rPr>
                        <a:t>Natural / ecological</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NAT</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effectLst/>
                          <a:latin typeface="Arial Narrow"/>
                          <a:ea typeface="Calibri"/>
                          <a:cs typeface="Times New Roman"/>
                        </a:rPr>
                        <a:t>4</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0.555*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a:ea typeface="Calibri"/>
                          <a:cs typeface="Times New Roman"/>
                        </a:rPr>
                        <a:t>0.876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effectLst/>
                          <a:latin typeface="Arial Narrow"/>
                          <a:ea typeface="Calibri"/>
                          <a:cs typeface="Times New Roman"/>
                        </a:rPr>
                        <a:t>0.6411</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6576646" y="1535723"/>
            <a:ext cx="4689231" cy="276999"/>
          </a:xfrm>
          <a:prstGeom prst="rect">
            <a:avLst/>
          </a:prstGeom>
          <a:noFill/>
        </p:spPr>
        <p:txBody>
          <a:bodyPr wrap="square" rtlCol="0">
            <a:spAutoFit/>
          </a:bodyPr>
          <a:lstStyle/>
          <a:p>
            <a:r>
              <a:rPr lang="en-ZA" sz="1200" dirty="0" smtClean="0"/>
              <a:t>Table 2: Reliability and validity analysis</a:t>
            </a:r>
            <a:endParaRPr lang="en-ZA" sz="1200" dirty="0"/>
          </a:p>
        </p:txBody>
      </p:sp>
      <p:sp>
        <p:nvSpPr>
          <p:cNvPr id="12" name="TextBox 11"/>
          <p:cNvSpPr txBox="1"/>
          <p:nvPr/>
        </p:nvSpPr>
        <p:spPr>
          <a:xfrm>
            <a:off x="-23402" y="1629508"/>
            <a:ext cx="4689231" cy="276999"/>
          </a:xfrm>
          <a:prstGeom prst="rect">
            <a:avLst/>
          </a:prstGeom>
          <a:noFill/>
        </p:spPr>
        <p:txBody>
          <a:bodyPr wrap="square" rtlCol="0">
            <a:spAutoFit/>
          </a:bodyPr>
          <a:lstStyle/>
          <a:p>
            <a:r>
              <a:rPr lang="en-ZA" sz="1200" dirty="0" smtClean="0"/>
              <a:t>Table 1: Principal Components Analysis (PCA)</a:t>
            </a:r>
            <a:endParaRPr lang="en-ZA" sz="1200" dirty="0"/>
          </a:p>
        </p:txBody>
      </p:sp>
    </p:spTree>
    <p:extLst>
      <p:ext uri="{BB962C8B-B14F-4D97-AF65-F5344CB8AC3E}">
        <p14:creationId xmlns:p14="http://schemas.microsoft.com/office/powerpoint/2010/main" val="2775909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75F55"/>
                </a:solidFill>
                <a:latin typeface="Gill Sans MT" pitchFamily="34" charset="0"/>
              </a:rPr>
              <a:t>Results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11</a:t>
            </a:fld>
            <a:endParaRPr lang="en-US"/>
          </a:p>
        </p:txBody>
      </p:sp>
      <p:pic>
        <p:nvPicPr>
          <p:cNvPr id="5" name="Picture 4"/>
          <p:cNvPicPr/>
          <p:nvPr/>
        </p:nvPicPr>
        <p:blipFill rotWithShape="1">
          <a:blip r:embed="rId2"/>
          <a:srcRect l="26758" t="23828" r="52216" b="55188"/>
          <a:stretch/>
        </p:blipFill>
        <p:spPr bwMode="auto">
          <a:xfrm>
            <a:off x="10604603" y="228600"/>
            <a:ext cx="1247140" cy="913765"/>
          </a:xfrm>
          <a:prstGeom prst="rect">
            <a:avLst/>
          </a:prstGeom>
          <a:ln>
            <a:noFill/>
          </a:ln>
          <a:extLst>
            <a:ext uri="{53640926-AAD7-44D8-BBD7-CCE9431645EC}">
              <a14:shadowObscured xmlns:a14="http://schemas.microsoft.com/office/drawing/2010/main"/>
            </a:ext>
          </a:extLst>
        </p:spPr>
      </p:pic>
      <p:graphicFrame>
        <p:nvGraphicFramePr>
          <p:cNvPr id="7" name="Content Placeholder 6"/>
          <p:cNvGraphicFramePr>
            <a:graphicFrameLocks noGrp="1"/>
          </p:cNvGraphicFramePr>
          <p:nvPr>
            <p:ph sz="quarter" idx="1"/>
            <p:extLst>
              <p:ext uri="{D42A27DB-BD31-4B8C-83A1-F6EECF244321}">
                <p14:modId xmlns:p14="http://schemas.microsoft.com/office/powerpoint/2010/main" val="254660755"/>
              </p:ext>
            </p:extLst>
          </p:nvPr>
        </p:nvGraphicFramePr>
        <p:xfrm>
          <a:off x="164121" y="4560276"/>
          <a:ext cx="5451232" cy="2039815"/>
        </p:xfrm>
        <a:graphic>
          <a:graphicData uri="http://schemas.openxmlformats.org/drawingml/2006/table">
            <a:tbl>
              <a:tblPr firstRow="1" firstCol="1" bandRow="1"/>
              <a:tblGrid>
                <a:gridCol w="1546962"/>
                <a:gridCol w="917785"/>
                <a:gridCol w="853181"/>
                <a:gridCol w="1237288"/>
                <a:gridCol w="896016"/>
              </a:tblGrid>
              <a:tr h="985675">
                <a:tc>
                  <a:txBody>
                    <a:bodyPr/>
                    <a:lstStyle/>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r>
                        <a:rPr lang="en-ZA" sz="900" b="1" dirty="0" smtClean="0">
                          <a:effectLst/>
                          <a:latin typeface="Calibri"/>
                          <a:ea typeface="Calibri"/>
                          <a:cs typeface="Times New Roman"/>
                        </a:rPr>
                        <a:t>Pair </a:t>
                      </a:r>
                      <a:r>
                        <a:rPr lang="en-ZA" sz="900" b="1" dirty="0">
                          <a:effectLst/>
                          <a:latin typeface="Calibri"/>
                          <a:ea typeface="Calibri"/>
                          <a:cs typeface="Times New Roman"/>
                        </a:rPr>
                        <a:t>description</a:t>
                      </a:r>
                    </a:p>
                    <a:p>
                      <a:pPr>
                        <a:lnSpc>
                          <a:spcPct val="115000"/>
                        </a:lnSpc>
                        <a:spcAft>
                          <a:spcPts val="1000"/>
                        </a:spcAft>
                      </a:pPr>
                      <a:r>
                        <a:rPr lang="en-ZA" sz="900" b="1" dirty="0">
                          <a:effectLst/>
                          <a:latin typeface="Calibri"/>
                          <a:ea typeface="Calibri"/>
                          <a:cs typeface="Times New Roman"/>
                        </a:rPr>
                        <a:t>Cluster </a:t>
                      </a:r>
                      <a:r>
                        <a:rPr lang="en-ZA" sz="900" b="1" i="1" dirty="0">
                          <a:effectLst/>
                          <a:latin typeface="Calibri"/>
                          <a:ea typeface="Calibri"/>
                          <a:cs typeface="Times New Roman"/>
                        </a:rPr>
                        <a:t>a</a:t>
                      </a:r>
                      <a:r>
                        <a:rPr lang="en-ZA" sz="900" b="1" dirty="0">
                          <a:effectLst/>
                          <a:latin typeface="Calibri"/>
                          <a:ea typeface="Calibri"/>
                          <a:cs typeface="Times New Roman"/>
                        </a:rPr>
                        <a:t> - Cluster </a:t>
                      </a:r>
                      <a:r>
                        <a:rPr lang="en-ZA" sz="900" b="1" i="1" dirty="0">
                          <a:effectLst/>
                          <a:latin typeface="Calibri"/>
                          <a:ea typeface="Calibri"/>
                          <a:cs typeface="Times New Roman"/>
                        </a:rPr>
                        <a:t>b</a:t>
                      </a:r>
                      <a:endParaRPr lang="en-ZA" sz="900" b="1" dirty="0">
                        <a:effectLst/>
                        <a:latin typeface="Calibri"/>
                        <a:ea typeface="Calibri"/>
                        <a:cs typeface="Times New Roman"/>
                      </a:endParaRP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r>
                        <a:rPr lang="en-ZA" sz="900" b="1" dirty="0" smtClean="0">
                          <a:effectLst/>
                          <a:latin typeface="Calibri"/>
                          <a:ea typeface="Calibri"/>
                          <a:cs typeface="Times New Roman"/>
                        </a:rPr>
                        <a:t>Test </a:t>
                      </a:r>
                      <a:r>
                        <a:rPr lang="en-ZA" sz="900" b="1" dirty="0">
                          <a:effectLst/>
                          <a:latin typeface="Calibri"/>
                          <a:ea typeface="Calibri"/>
                          <a:cs typeface="Times New Roman"/>
                        </a:rPr>
                        <a:t>Statistic (χ</a:t>
                      </a:r>
                      <a:r>
                        <a:rPr lang="en-ZA" sz="900" b="1" baseline="30000" dirty="0">
                          <a:effectLst/>
                          <a:latin typeface="Calibri"/>
                          <a:ea typeface="Calibri"/>
                          <a:cs typeface="Times New Roman"/>
                        </a:rPr>
                        <a:t>2</a:t>
                      </a:r>
                      <a:r>
                        <a:rPr lang="en-ZA" sz="900" b="1" dirty="0">
                          <a:effectLst/>
                          <a:latin typeface="Calibri"/>
                          <a:ea typeface="Calibri"/>
                          <a:cs typeface="Times New Roman"/>
                        </a:rPr>
                        <a:t>)</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b="1" dirty="0">
                          <a:effectLst/>
                          <a:latin typeface="Calibri"/>
                          <a:ea typeface="Calibri"/>
                          <a:cs typeface="Times New Roman"/>
                        </a:rPr>
                        <a:t> </a:t>
                      </a:r>
                    </a:p>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r>
                        <a:rPr lang="en-ZA" sz="900" b="1" dirty="0" smtClean="0">
                          <a:effectLst/>
                          <a:latin typeface="Calibri"/>
                          <a:ea typeface="Calibri"/>
                          <a:cs typeface="Times New Roman"/>
                        </a:rPr>
                        <a:t>Std</a:t>
                      </a:r>
                      <a:r>
                        <a:rPr lang="en-ZA" sz="900" b="1" dirty="0">
                          <a:effectLst/>
                          <a:latin typeface="Calibri"/>
                          <a:ea typeface="Calibri"/>
                          <a:cs typeface="Times New Roman"/>
                        </a:rPr>
                        <a:t>. Error</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r>
                        <a:rPr lang="en-ZA" sz="900" b="1" dirty="0" smtClean="0">
                          <a:effectLst/>
                          <a:latin typeface="Calibri"/>
                          <a:ea typeface="Calibri"/>
                          <a:cs typeface="Times New Roman"/>
                        </a:rPr>
                        <a:t>Standardized</a:t>
                      </a:r>
                      <a:endParaRPr lang="en-ZA" sz="900" b="1" dirty="0">
                        <a:effectLst/>
                        <a:latin typeface="Calibri"/>
                        <a:ea typeface="Calibri"/>
                        <a:cs typeface="Times New Roman"/>
                      </a:endParaRPr>
                    </a:p>
                    <a:p>
                      <a:pPr>
                        <a:lnSpc>
                          <a:spcPct val="115000"/>
                        </a:lnSpc>
                        <a:spcAft>
                          <a:spcPts val="1000"/>
                        </a:spcAft>
                      </a:pPr>
                      <a:r>
                        <a:rPr lang="en-ZA" sz="900" b="1" dirty="0">
                          <a:effectLst/>
                          <a:latin typeface="Calibri"/>
                          <a:ea typeface="Calibri"/>
                          <a:cs typeface="Times New Roman"/>
                        </a:rPr>
                        <a:t>Test Statistic</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b="1" dirty="0">
                          <a:effectLst/>
                          <a:latin typeface="Calibri"/>
                          <a:ea typeface="Calibri"/>
                          <a:cs typeface="Times New Roman"/>
                        </a:rPr>
                        <a:t> </a:t>
                      </a:r>
                    </a:p>
                    <a:p>
                      <a:pPr>
                        <a:lnSpc>
                          <a:spcPct val="115000"/>
                        </a:lnSpc>
                        <a:spcAft>
                          <a:spcPts val="1000"/>
                        </a:spcAft>
                      </a:pPr>
                      <a:endParaRPr lang="en-ZA" sz="900" b="1" dirty="0" smtClean="0">
                        <a:effectLst/>
                        <a:latin typeface="Calibri"/>
                        <a:ea typeface="Calibri"/>
                        <a:cs typeface="Times New Roman"/>
                      </a:endParaRPr>
                    </a:p>
                    <a:p>
                      <a:pPr>
                        <a:lnSpc>
                          <a:spcPct val="115000"/>
                        </a:lnSpc>
                        <a:spcAft>
                          <a:spcPts val="1000"/>
                        </a:spcAft>
                      </a:pPr>
                      <a:r>
                        <a:rPr lang="en-ZA" sz="900" b="1" dirty="0" smtClean="0">
                          <a:effectLst/>
                          <a:latin typeface="Calibri"/>
                          <a:ea typeface="Calibri"/>
                          <a:cs typeface="Times New Roman"/>
                        </a:rPr>
                        <a:t>P-value</a:t>
                      </a:r>
                      <a:endParaRPr lang="en-ZA" sz="900" b="1" dirty="0">
                        <a:effectLst/>
                        <a:latin typeface="Calibri"/>
                        <a:ea typeface="Calibri"/>
                        <a:cs typeface="Times New Roman"/>
                      </a:endParaRP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80">
                <a:tc>
                  <a:txBody>
                    <a:bodyPr/>
                    <a:lstStyle/>
                    <a:p>
                      <a:pPr>
                        <a:lnSpc>
                          <a:spcPct val="115000"/>
                        </a:lnSpc>
                        <a:spcAft>
                          <a:spcPts val="1000"/>
                        </a:spcAft>
                      </a:pPr>
                      <a:r>
                        <a:rPr lang="en-ZA" sz="900">
                          <a:effectLst/>
                          <a:latin typeface="Calibri"/>
                          <a:ea typeface="Calibri"/>
                          <a:cs typeface="Times New Roman"/>
                        </a:rPr>
                        <a:t>Cluster 1 – Cluster 2</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-9.000</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2.985</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-4.051</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.008</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80">
                <a:tc>
                  <a:txBody>
                    <a:bodyPr/>
                    <a:lstStyle/>
                    <a:p>
                      <a:pPr>
                        <a:lnSpc>
                          <a:spcPct val="115000"/>
                        </a:lnSpc>
                        <a:spcAft>
                          <a:spcPts val="1000"/>
                        </a:spcAft>
                      </a:pPr>
                      <a:r>
                        <a:rPr lang="en-ZA" sz="900">
                          <a:effectLst/>
                          <a:latin typeface="Calibri"/>
                          <a:ea typeface="Calibri"/>
                          <a:cs typeface="Times New Roman"/>
                        </a:rPr>
                        <a:t>Cluster 1 – Cluster 3</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-16.000</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3.532</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-4.530</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.000</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80">
                <a:tc>
                  <a:txBody>
                    <a:bodyPr/>
                    <a:lstStyle/>
                    <a:p>
                      <a:pPr>
                        <a:lnSpc>
                          <a:spcPct val="115000"/>
                        </a:lnSpc>
                        <a:spcAft>
                          <a:spcPts val="1000"/>
                        </a:spcAft>
                      </a:pPr>
                      <a:r>
                        <a:rPr lang="en-ZA" sz="900">
                          <a:effectLst/>
                          <a:latin typeface="Calibri"/>
                          <a:ea typeface="Calibri"/>
                          <a:cs typeface="Times New Roman"/>
                        </a:rPr>
                        <a:t>Cluster 2 – Cluster 3</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-7000</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3.532</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a:effectLst/>
                          <a:latin typeface="Calibri"/>
                          <a:ea typeface="Calibri"/>
                          <a:cs typeface="Times New Roman"/>
                        </a:rPr>
                        <a:t>-1.982</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900" dirty="0">
                          <a:effectLst/>
                          <a:latin typeface="Calibri"/>
                          <a:ea typeface="Calibri"/>
                          <a:cs typeface="Times New Roman"/>
                        </a:rPr>
                        <a:t>.047</a:t>
                      </a:r>
                    </a:p>
                  </a:txBody>
                  <a:tcPr marL="56097" marR="5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89563781"/>
              </p:ext>
            </p:extLst>
          </p:nvPr>
        </p:nvGraphicFramePr>
        <p:xfrm>
          <a:off x="99064" y="2046455"/>
          <a:ext cx="10871201" cy="2039112"/>
        </p:xfrm>
        <a:graphic>
          <a:graphicData uri="http://schemas.openxmlformats.org/drawingml/2006/table">
            <a:tbl>
              <a:tblPr/>
              <a:tblGrid>
                <a:gridCol w="1469786"/>
                <a:gridCol w="1395862"/>
                <a:gridCol w="1221923"/>
                <a:gridCol w="1454567"/>
                <a:gridCol w="1454567"/>
                <a:gridCol w="913181"/>
                <a:gridCol w="1208877"/>
                <a:gridCol w="1213226"/>
                <a:gridCol w="539212"/>
              </a:tblGrid>
              <a:tr h="203200">
                <a:tc rowSpan="3">
                  <a:txBody>
                    <a:bodyPr/>
                    <a:lstStyle/>
                    <a:p>
                      <a:pPr marL="38100" marR="38100">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nSpc>
                          <a:spcPts val="1600"/>
                        </a:lnSpc>
                        <a:spcAft>
                          <a:spcPts val="0"/>
                        </a:spcAft>
                      </a:pPr>
                      <a:r>
                        <a:rPr lang="en-ZA" sz="900" b="1" dirty="0">
                          <a:solidFill>
                            <a:srgbClr val="000000"/>
                          </a:solidFill>
                          <a:effectLst/>
                          <a:latin typeface="Arial"/>
                          <a:ea typeface="Calibri"/>
                          <a:cs typeface="Times New Roman"/>
                        </a:rPr>
                        <a:t>Cluster type</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R="38100">
                        <a:lnSpc>
                          <a:spcPts val="1600"/>
                        </a:lnSpc>
                        <a:spcAft>
                          <a:spcPts val="0"/>
                        </a:spcAft>
                      </a:pPr>
                      <a:r>
                        <a:rPr lang="en-ZA" sz="900" b="1" dirty="0" smtClean="0">
                          <a:solidFill>
                            <a:srgbClr val="000000"/>
                          </a:solidFill>
                          <a:effectLst/>
                          <a:latin typeface="Arial"/>
                          <a:ea typeface="Calibri"/>
                          <a:cs typeface="Times New Roman"/>
                        </a:rPr>
                        <a:t>Number </a:t>
                      </a:r>
                      <a:r>
                        <a:rPr lang="en-ZA" sz="900" b="1" dirty="0">
                          <a:solidFill>
                            <a:srgbClr val="000000"/>
                          </a:solidFill>
                          <a:effectLst/>
                          <a:latin typeface="Arial"/>
                          <a:ea typeface="Calibri"/>
                          <a:cs typeface="Times New Roman"/>
                        </a:rPr>
                        <a:t>of cities / towns</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Percent</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R="38100">
                        <a:lnSpc>
                          <a:spcPts val="1600"/>
                        </a:lnSpc>
                        <a:spcAft>
                          <a:spcPts val="0"/>
                        </a:spcAft>
                      </a:pPr>
                      <a:r>
                        <a:rPr lang="en-ZA" sz="900" b="1" dirty="0">
                          <a:solidFill>
                            <a:srgbClr val="000000"/>
                          </a:solidFill>
                          <a:effectLst/>
                          <a:latin typeface="Arial"/>
                          <a:ea typeface="Calibri"/>
                          <a:cs typeface="Times New Roman"/>
                        </a:rPr>
                        <a:t>Valid Percent</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R="38100">
                        <a:lnSpc>
                          <a:spcPts val="1600"/>
                        </a:lnSpc>
                        <a:spcAft>
                          <a:spcPts val="0"/>
                        </a:spcAft>
                      </a:pPr>
                      <a:r>
                        <a:rPr lang="en-ZA" sz="900" b="1" dirty="0">
                          <a:solidFill>
                            <a:srgbClr val="000000"/>
                          </a:solidFill>
                          <a:effectLst/>
                          <a:latin typeface="Arial"/>
                          <a:ea typeface="Calibri"/>
                          <a:cs typeface="Times New Roman"/>
                        </a:rPr>
                        <a:t>Cumulative Percent</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38100" marR="38100" algn="ctr">
                        <a:lnSpc>
                          <a:spcPts val="1600"/>
                        </a:lnSpc>
                        <a:spcAft>
                          <a:spcPts val="0"/>
                        </a:spcAft>
                      </a:pPr>
                      <a:r>
                        <a:rPr lang="en-ZA" sz="900" b="1">
                          <a:solidFill>
                            <a:srgbClr val="000000"/>
                          </a:solidFill>
                          <a:effectLst/>
                          <a:latin typeface="Arial"/>
                          <a:ea typeface="Calibri"/>
                          <a:cs typeface="Times New Roman"/>
                        </a:rPr>
                        <a:t>Bootstrap for Percent</a:t>
                      </a:r>
                      <a:r>
                        <a:rPr lang="en-ZA" sz="900" b="1" baseline="30000">
                          <a:solidFill>
                            <a:srgbClr val="000000"/>
                          </a:solidFill>
                          <a:effectLst/>
                          <a:latin typeface="Arial"/>
                          <a:ea typeface="Calibri"/>
                          <a:cs typeface="Times New Roman"/>
                        </a:rPr>
                        <a:t>a</a:t>
                      </a:r>
                      <a:endParaRPr lang="en-ZA"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4064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Bias</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gn="ctr">
                        <a:lnSpc>
                          <a:spcPts val="1600"/>
                        </a:lnSpc>
                        <a:spcAft>
                          <a:spcPts val="0"/>
                        </a:spcAft>
                      </a:pPr>
                      <a:r>
                        <a:rPr lang="en-ZA" sz="900" b="1" dirty="0">
                          <a:solidFill>
                            <a:srgbClr val="000000"/>
                          </a:solidFill>
                          <a:effectLst/>
                          <a:latin typeface="Arial"/>
                          <a:ea typeface="Calibri"/>
                          <a:cs typeface="Times New Roman"/>
                        </a:rPr>
                        <a:t> </a:t>
                      </a:r>
                      <a:endParaRPr lang="en-ZA" sz="1100" b="1" dirty="0">
                        <a:effectLst/>
                        <a:latin typeface="Calibri"/>
                        <a:ea typeface="Calibri"/>
                        <a:cs typeface="Times New Roman"/>
                      </a:endParaRPr>
                    </a:p>
                    <a:p>
                      <a:pPr marL="38100" marR="38100" algn="ctr">
                        <a:lnSpc>
                          <a:spcPts val="1600"/>
                        </a:lnSpc>
                        <a:spcAft>
                          <a:spcPts val="0"/>
                        </a:spcAft>
                      </a:pPr>
                      <a:r>
                        <a:rPr lang="en-ZA" sz="900" b="1" dirty="0">
                          <a:solidFill>
                            <a:srgbClr val="000000"/>
                          </a:solidFill>
                          <a:effectLst/>
                          <a:latin typeface="Arial"/>
                          <a:ea typeface="Calibri"/>
                          <a:cs typeface="Times New Roman"/>
                        </a:rPr>
                        <a:t>Std. Error</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8100" marR="38100" algn="ctr">
                        <a:lnSpc>
                          <a:spcPts val="1600"/>
                        </a:lnSpc>
                        <a:spcAft>
                          <a:spcPts val="0"/>
                        </a:spcAft>
                      </a:pPr>
                      <a:r>
                        <a:rPr lang="en-ZA" sz="900" b="1" dirty="0" err="1">
                          <a:solidFill>
                            <a:srgbClr val="000000"/>
                          </a:solidFill>
                          <a:effectLst/>
                          <a:latin typeface="Arial"/>
                          <a:ea typeface="Calibri"/>
                          <a:cs typeface="Times New Roman"/>
                        </a:rPr>
                        <a:t>BCa</a:t>
                      </a:r>
                      <a:r>
                        <a:rPr lang="en-ZA" sz="900" b="1" dirty="0">
                          <a:solidFill>
                            <a:srgbClr val="000000"/>
                          </a:solidFill>
                          <a:effectLst/>
                          <a:latin typeface="Arial"/>
                          <a:ea typeface="Calibri"/>
                          <a:cs typeface="Times New Roman"/>
                        </a:rPr>
                        <a:t> 95% Confidence Interval</a:t>
                      </a:r>
                      <a:endParaRPr lang="en-ZA"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r h="4064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38100" marR="38100" algn="ctr">
                        <a:lnSpc>
                          <a:spcPts val="1600"/>
                        </a:lnSpc>
                        <a:spcAft>
                          <a:spcPts val="0"/>
                        </a:spcAft>
                      </a:pPr>
                      <a:r>
                        <a:rPr lang="en-ZA" sz="900">
                          <a:solidFill>
                            <a:srgbClr val="000000"/>
                          </a:solidFill>
                          <a:effectLst/>
                          <a:latin typeface="Arial"/>
                          <a:ea typeface="Calibri"/>
                          <a:cs typeface="Times New Roman"/>
                        </a:rPr>
                        <a:t> </a:t>
                      </a:r>
                      <a:endParaRPr lang="en-ZA" sz="1100">
                        <a:effectLst/>
                        <a:latin typeface="Calibri"/>
                        <a:ea typeface="Calibri"/>
                        <a:cs typeface="Times New Roman"/>
                      </a:endParaRPr>
                    </a:p>
                    <a:p>
                      <a:pPr marL="38100" marR="38100" algn="ctr">
                        <a:lnSpc>
                          <a:spcPts val="1600"/>
                        </a:lnSpc>
                        <a:spcAft>
                          <a:spcPts val="0"/>
                        </a:spcAft>
                      </a:pPr>
                      <a:r>
                        <a:rPr lang="en-ZA" sz="900">
                          <a:solidFill>
                            <a:srgbClr val="000000"/>
                          </a:solidFill>
                          <a:effectLst/>
                          <a:latin typeface="Arial"/>
                          <a:ea typeface="Calibri"/>
                          <a:cs typeface="Times New Roman"/>
                        </a:rPr>
                        <a:t>Lower</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n-ZA" sz="900">
                          <a:solidFill>
                            <a:srgbClr val="000000"/>
                          </a:solidFill>
                          <a:effectLst/>
                          <a:latin typeface="Arial"/>
                          <a:ea typeface="Calibri"/>
                          <a:cs typeface="Times New Roman"/>
                        </a:rPr>
                        <a:t> </a:t>
                      </a:r>
                      <a:endParaRPr lang="en-ZA" sz="1100">
                        <a:effectLst/>
                        <a:latin typeface="Calibri"/>
                        <a:ea typeface="Calibri"/>
                        <a:cs typeface="Times New Roman"/>
                      </a:endParaRPr>
                    </a:p>
                    <a:p>
                      <a:pPr marL="38100" marR="38100" algn="ctr">
                        <a:lnSpc>
                          <a:spcPts val="1600"/>
                        </a:lnSpc>
                        <a:spcAft>
                          <a:spcPts val="0"/>
                        </a:spcAft>
                      </a:pPr>
                      <a:r>
                        <a:rPr lang="en-ZA" sz="900">
                          <a:solidFill>
                            <a:srgbClr val="000000"/>
                          </a:solidFill>
                          <a:effectLst/>
                          <a:latin typeface="Arial"/>
                          <a:ea typeface="Calibri"/>
                          <a:cs typeface="Times New Roman"/>
                        </a:rPr>
                        <a:t>Upper</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rowSpan="4">
                  <a:txBody>
                    <a:bodyPr/>
                    <a:lstStyle/>
                    <a:p>
                      <a:pPr marL="38100" marR="38100">
                        <a:lnSpc>
                          <a:spcPts val="1600"/>
                        </a:lnSpc>
                        <a:spcAft>
                          <a:spcPts val="0"/>
                        </a:spcAft>
                      </a:pPr>
                      <a:r>
                        <a:rPr lang="en-ZA" sz="900">
                          <a:solidFill>
                            <a:srgbClr val="000000"/>
                          </a:solidFill>
                          <a:effectLst/>
                          <a:latin typeface="Arial"/>
                          <a:ea typeface="Calibri"/>
                          <a:cs typeface="Times New Roman"/>
                        </a:rPr>
                        <a:t>1</a:t>
                      </a:r>
                      <a:endParaRPr lang="en-ZA" sz="1100">
                        <a:effectLst/>
                        <a:latin typeface="Calibri"/>
                        <a:ea typeface="Calibri"/>
                        <a:cs typeface="Times New Roman"/>
                      </a:endParaRPr>
                    </a:p>
                    <a:p>
                      <a:pPr marL="38100" marR="38100">
                        <a:lnSpc>
                          <a:spcPts val="1600"/>
                        </a:lnSpc>
                        <a:spcAft>
                          <a:spcPts val="0"/>
                        </a:spcAft>
                      </a:pPr>
                      <a:r>
                        <a:rPr lang="en-ZA" sz="900">
                          <a:solidFill>
                            <a:srgbClr val="000000"/>
                          </a:solidFill>
                          <a:effectLst/>
                          <a:latin typeface="Arial"/>
                          <a:ea typeface="Calibri"/>
                          <a:cs typeface="Times New Roman"/>
                        </a:rPr>
                        <a:t>2</a:t>
                      </a:r>
                      <a:endParaRPr lang="en-ZA" sz="1100">
                        <a:effectLst/>
                        <a:latin typeface="Calibri"/>
                        <a:ea typeface="Calibri"/>
                        <a:cs typeface="Times New Roman"/>
                      </a:endParaRPr>
                    </a:p>
                    <a:p>
                      <a:pPr marL="38100" marR="38100">
                        <a:lnSpc>
                          <a:spcPts val="1600"/>
                        </a:lnSpc>
                        <a:spcAft>
                          <a:spcPts val="0"/>
                        </a:spcAft>
                      </a:pPr>
                      <a:r>
                        <a:rPr lang="en-ZA" sz="900">
                          <a:solidFill>
                            <a:srgbClr val="000000"/>
                          </a:solidFill>
                          <a:effectLst/>
                          <a:latin typeface="Arial"/>
                          <a:ea typeface="Calibri"/>
                          <a:cs typeface="Times New Roman"/>
                        </a:rPr>
                        <a:t>3</a:t>
                      </a:r>
                      <a:endParaRPr lang="en-ZA" sz="1100">
                        <a:effectLst/>
                        <a:latin typeface="Calibri"/>
                        <a:ea typeface="Calibri"/>
                        <a:cs typeface="Times New Roman"/>
                      </a:endParaRPr>
                    </a:p>
                    <a:p>
                      <a:pPr marL="38100" marR="38100">
                        <a:lnSpc>
                          <a:spcPts val="1600"/>
                        </a:lnSpc>
                        <a:spcAft>
                          <a:spcPts val="0"/>
                        </a:spcAft>
                      </a:pPr>
                      <a:r>
                        <a:rPr lang="en-ZA" sz="900">
                          <a:solidFill>
                            <a:srgbClr val="000000"/>
                          </a:solidFill>
                          <a:effectLst/>
                          <a:latin typeface="Arial"/>
                          <a:ea typeface="Calibri"/>
                          <a:cs typeface="Times New Roman"/>
                        </a:rPr>
                        <a:t>Total</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39.1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39.1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39.1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9.9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26.1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56.5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vMerge="1">
                  <a:txBody>
                    <a:bodyPr/>
                    <a:lstStyle/>
                    <a:p>
                      <a:endParaRPr lang="en-ZA"/>
                    </a:p>
                  </a:txBody>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39.1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39.1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78.3</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10.2</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21.7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56.5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vMerge="1">
                  <a:txBody>
                    <a:bodyPr/>
                    <a:lstStyle/>
                    <a:p>
                      <a:endParaRPr lang="en-ZA"/>
                    </a:p>
                  </a:txBody>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5</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21.7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21.7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100.0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8.7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8.7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34.8</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2">
                <a:tc vMerge="1">
                  <a:txBody>
                    <a:bodyPr/>
                    <a:lstStyle/>
                    <a:p>
                      <a:endParaRPr lang="en-ZA"/>
                    </a:p>
                  </a:txBody>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23</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100.0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100.0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effectLst/>
                          <a:latin typeface="Times New Roman"/>
                          <a:ea typeface="Calibri"/>
                          <a:cs typeface="Times New Roman"/>
                        </a:rPr>
                        <a:t> </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n-ZA" sz="900">
                          <a:solidFill>
                            <a:srgbClr val="000000"/>
                          </a:solidFill>
                          <a:effectLst/>
                          <a:latin typeface="Arial"/>
                          <a:ea typeface="Calibri"/>
                          <a:cs typeface="Times New Roman"/>
                        </a:rPr>
                        <a:t>.</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gridSpan="9">
                  <a:txBody>
                    <a:bodyPr/>
                    <a:lstStyle/>
                    <a:p>
                      <a:pPr marL="38100" marR="38100">
                        <a:lnSpc>
                          <a:spcPts val="1600"/>
                        </a:lnSpc>
                        <a:spcAft>
                          <a:spcPts val="0"/>
                        </a:spcAft>
                      </a:pPr>
                      <a:r>
                        <a:rPr lang="en-ZA" sz="900" dirty="0">
                          <a:solidFill>
                            <a:srgbClr val="000000"/>
                          </a:solidFill>
                          <a:effectLst/>
                          <a:latin typeface="Arial"/>
                          <a:ea typeface="Calibri"/>
                          <a:cs typeface="Times New Roman"/>
                        </a:rPr>
                        <a:t>a. Bootstrap results are based on 1000 bootstrap samples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
        <p:nvSpPr>
          <p:cNvPr id="10" name="Rectangle 9"/>
          <p:cNvSpPr/>
          <p:nvPr/>
        </p:nvSpPr>
        <p:spPr>
          <a:xfrm>
            <a:off x="164122" y="1534943"/>
            <a:ext cx="7631723" cy="307777"/>
          </a:xfrm>
          <a:prstGeom prst="rect">
            <a:avLst/>
          </a:prstGeom>
        </p:spPr>
        <p:txBody>
          <a:bodyPr wrap="square">
            <a:spAutoFit/>
          </a:bodyPr>
          <a:lstStyle/>
          <a:p>
            <a:r>
              <a:rPr lang="en-ZA" sz="1400" b="1" dirty="0" smtClean="0">
                <a:latin typeface="Calibri"/>
                <a:ea typeface="Calibri"/>
                <a:cs typeface="Times New Roman"/>
              </a:rPr>
              <a:t>Table 3: </a:t>
            </a:r>
            <a:r>
              <a:rPr lang="en-ZA" sz="1400" b="1" dirty="0">
                <a:latin typeface="Calibri"/>
                <a:ea typeface="Calibri"/>
                <a:cs typeface="Times New Roman"/>
              </a:rPr>
              <a:t>Number of cities and / or towns occupying each cluster type</a:t>
            </a:r>
            <a:endParaRPr lang="en-ZA" sz="1400" b="1" dirty="0"/>
          </a:p>
        </p:txBody>
      </p:sp>
      <p:sp>
        <p:nvSpPr>
          <p:cNvPr id="11" name="Rectangle 10"/>
          <p:cNvSpPr/>
          <p:nvPr/>
        </p:nvSpPr>
        <p:spPr>
          <a:xfrm>
            <a:off x="164121" y="4160912"/>
            <a:ext cx="8346833" cy="307777"/>
          </a:xfrm>
          <a:prstGeom prst="rect">
            <a:avLst/>
          </a:prstGeom>
        </p:spPr>
        <p:txBody>
          <a:bodyPr wrap="square">
            <a:spAutoFit/>
          </a:bodyPr>
          <a:lstStyle/>
          <a:p>
            <a:r>
              <a:rPr lang="en-ZA" sz="1400" b="1" dirty="0" smtClean="0">
                <a:latin typeface="Calibri" panose="020F0502020204030204" pitchFamily="34" charset="0"/>
              </a:rPr>
              <a:t>Table 4: </a:t>
            </a:r>
            <a:r>
              <a:rPr lang="en-ZA" sz="1400" b="1" dirty="0">
                <a:latin typeface="Calibri" panose="020F0502020204030204" pitchFamily="34" charset="0"/>
              </a:rPr>
              <a:t>Pairwise comparison of Clusters base on </a:t>
            </a:r>
            <a:r>
              <a:rPr lang="en-ZA" sz="1400" b="1" dirty="0" err="1">
                <a:latin typeface="Calibri" panose="020F0502020204030204" pitchFamily="34" charset="0"/>
              </a:rPr>
              <a:t>Kruskal</a:t>
            </a:r>
            <a:r>
              <a:rPr lang="en-ZA" sz="1400" b="1" dirty="0">
                <a:latin typeface="Calibri" panose="020F0502020204030204" pitchFamily="34" charset="0"/>
              </a:rPr>
              <a:t>-Wallis Test ANOVA test results</a:t>
            </a:r>
          </a:p>
        </p:txBody>
      </p:sp>
      <p:sp>
        <p:nvSpPr>
          <p:cNvPr id="12" name="TextBox 11"/>
          <p:cNvSpPr txBox="1"/>
          <p:nvPr/>
        </p:nvSpPr>
        <p:spPr>
          <a:xfrm>
            <a:off x="6060831" y="4468689"/>
            <a:ext cx="5685692" cy="1200329"/>
          </a:xfrm>
          <a:prstGeom prst="rect">
            <a:avLst/>
          </a:prstGeom>
          <a:noFill/>
        </p:spPr>
        <p:txBody>
          <a:bodyPr wrap="square" rtlCol="0">
            <a:spAutoFit/>
          </a:bodyPr>
          <a:lstStyle/>
          <a:p>
            <a:pPr marL="285750" indent="-285750">
              <a:buFont typeface="Wingdings" panose="05000000000000000000" pitchFamily="2" charset="2"/>
              <a:buChar char="q"/>
            </a:pPr>
            <a:r>
              <a:rPr lang="en-ZA" dirty="0"/>
              <a:t>The analysis reveals three distinct clusters of urban </a:t>
            </a:r>
            <a:r>
              <a:rPr lang="en-ZA" dirty="0" smtClean="0"/>
              <a:t>centres</a:t>
            </a:r>
            <a:r>
              <a:rPr lang="en-ZA" dirty="0"/>
              <a:t> </a:t>
            </a:r>
            <a:r>
              <a:rPr lang="en-ZA" dirty="0" smtClean="0"/>
              <a:t>which have </a:t>
            </a:r>
            <a:r>
              <a:rPr lang="en-ZA" dirty="0"/>
              <a:t>v</a:t>
            </a:r>
            <a:r>
              <a:rPr lang="en-ZA" dirty="0" smtClean="0"/>
              <a:t>arying implications for mainstreaming youth involvement in agricultural growth and transformation.</a:t>
            </a:r>
            <a:endParaRPr lang="en-ZA" dirty="0"/>
          </a:p>
        </p:txBody>
      </p:sp>
    </p:spTree>
    <p:extLst>
      <p:ext uri="{BB962C8B-B14F-4D97-AF65-F5344CB8AC3E}">
        <p14:creationId xmlns:p14="http://schemas.microsoft.com/office/powerpoint/2010/main" val="378438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75F55"/>
                </a:solidFill>
                <a:latin typeface="Gill Sans MT" pitchFamily="34" charset="0"/>
              </a:rPr>
              <a:t>Results …</a:t>
            </a:r>
            <a:endParaRPr lang="en-ZA" dirty="0"/>
          </a:p>
        </p:txBody>
      </p:sp>
      <p:sp>
        <p:nvSpPr>
          <p:cNvPr id="3" name="Content Placeholder 2"/>
          <p:cNvSpPr>
            <a:spLocks noGrp="1"/>
          </p:cNvSpPr>
          <p:nvPr>
            <p:ph sz="quarter" idx="1"/>
          </p:nvPr>
        </p:nvSpPr>
        <p:spPr>
          <a:xfrm>
            <a:off x="765908" y="1952983"/>
            <a:ext cx="5181600" cy="4572000"/>
          </a:xfrm>
        </p:spPr>
        <p:txBody>
          <a:bodyPr>
            <a:normAutofit fontScale="92500" lnSpcReduction="20000"/>
          </a:bodyPr>
          <a:lstStyle/>
          <a:p>
            <a:r>
              <a:rPr lang="en-ZA" dirty="0" smtClean="0">
                <a:latin typeface="Gill Sans MT" panose="020B0502020104020203" pitchFamily="34" charset="0"/>
              </a:rPr>
              <a:t>Cluster 1 comprises of Addis </a:t>
            </a:r>
            <a:r>
              <a:rPr lang="en-ZA" dirty="0">
                <a:latin typeface="Gill Sans MT" panose="020B0502020104020203" pitchFamily="34" charset="0"/>
              </a:rPr>
              <a:t>Ababa; Dire </a:t>
            </a:r>
            <a:r>
              <a:rPr lang="en-ZA" dirty="0" err="1">
                <a:latin typeface="Gill Sans MT" panose="020B0502020104020203" pitchFamily="34" charset="0"/>
              </a:rPr>
              <a:t>Dawa</a:t>
            </a:r>
            <a:r>
              <a:rPr lang="en-ZA" dirty="0">
                <a:latin typeface="Gill Sans MT" panose="020B0502020104020203" pitchFamily="34" charset="0"/>
              </a:rPr>
              <a:t>; </a:t>
            </a:r>
            <a:r>
              <a:rPr lang="en-ZA" dirty="0" err="1">
                <a:latin typeface="Gill Sans MT" panose="020B0502020104020203" pitchFamily="34" charset="0"/>
              </a:rPr>
              <a:t>Godar</a:t>
            </a:r>
            <a:r>
              <a:rPr lang="en-ZA" dirty="0">
                <a:latin typeface="Gill Sans MT" panose="020B0502020104020203" pitchFamily="34" charset="0"/>
              </a:rPr>
              <a:t>; Bar </a:t>
            </a:r>
            <a:r>
              <a:rPr lang="en-ZA" dirty="0" err="1">
                <a:latin typeface="Gill Sans MT" panose="020B0502020104020203" pitchFamily="34" charset="0"/>
              </a:rPr>
              <a:t>Hirda</a:t>
            </a:r>
            <a:r>
              <a:rPr lang="en-ZA" dirty="0">
                <a:latin typeface="Gill Sans MT" panose="020B0502020104020203" pitchFamily="34" charset="0"/>
              </a:rPr>
              <a:t>; Dessie; </a:t>
            </a:r>
            <a:r>
              <a:rPr lang="en-ZA" dirty="0" err="1">
                <a:latin typeface="Gill Sans MT" panose="020B0502020104020203" pitchFamily="34" charset="0"/>
              </a:rPr>
              <a:t>Harar</a:t>
            </a:r>
            <a:r>
              <a:rPr lang="en-ZA" dirty="0">
                <a:latin typeface="Gill Sans MT" panose="020B0502020104020203" pitchFamily="34" charset="0"/>
              </a:rPr>
              <a:t>; </a:t>
            </a:r>
            <a:r>
              <a:rPr lang="en-ZA" dirty="0" err="1">
                <a:latin typeface="Gill Sans MT" panose="020B0502020104020203" pitchFamily="34" charset="0"/>
              </a:rPr>
              <a:t>Debre</a:t>
            </a:r>
            <a:r>
              <a:rPr lang="en-ZA" dirty="0">
                <a:latin typeface="Gill Sans MT" panose="020B0502020104020203" pitchFamily="34" charset="0"/>
              </a:rPr>
              <a:t> Markos; </a:t>
            </a:r>
            <a:r>
              <a:rPr lang="en-ZA" dirty="0" err="1">
                <a:latin typeface="Gill Sans MT" panose="020B0502020104020203" pitchFamily="34" charset="0"/>
              </a:rPr>
              <a:t>Debre</a:t>
            </a:r>
            <a:r>
              <a:rPr lang="en-ZA" dirty="0">
                <a:latin typeface="Gill Sans MT" panose="020B0502020104020203" pitchFamily="34" charset="0"/>
              </a:rPr>
              <a:t> </a:t>
            </a:r>
            <a:r>
              <a:rPr lang="en-ZA" dirty="0" err="1">
                <a:latin typeface="Gill Sans MT" panose="020B0502020104020203" pitchFamily="34" charset="0"/>
              </a:rPr>
              <a:t>Birhan</a:t>
            </a:r>
            <a:r>
              <a:rPr lang="en-ZA" dirty="0">
                <a:latin typeface="Gill Sans MT" panose="020B0502020104020203" pitchFamily="34" charset="0"/>
              </a:rPr>
              <a:t>; </a:t>
            </a:r>
            <a:r>
              <a:rPr lang="en-ZA" dirty="0" err="1" smtClean="0">
                <a:latin typeface="Gill Sans MT" panose="020B0502020104020203" pitchFamily="34" charset="0"/>
              </a:rPr>
              <a:t>Kombolcha</a:t>
            </a:r>
            <a:endParaRPr lang="en-ZA" dirty="0" smtClean="0">
              <a:latin typeface="Gill Sans MT" panose="020B0502020104020203" pitchFamily="34" charset="0"/>
            </a:endParaRPr>
          </a:p>
          <a:p>
            <a:r>
              <a:rPr lang="en-ZA" dirty="0" smtClean="0">
                <a:latin typeface="Gill Sans MT" panose="020B0502020104020203" pitchFamily="34" charset="0"/>
              </a:rPr>
              <a:t>Cluster 2 comprises </a:t>
            </a:r>
            <a:r>
              <a:rPr lang="en-ZA" dirty="0">
                <a:latin typeface="Gill Sans MT" panose="020B0502020104020203" pitchFamily="34" charset="0"/>
              </a:rPr>
              <a:t>of </a:t>
            </a:r>
            <a:r>
              <a:rPr lang="en-ZA" dirty="0" err="1">
                <a:latin typeface="Gill Sans MT" panose="020B0502020104020203" pitchFamily="34" charset="0"/>
              </a:rPr>
              <a:t>Mekelle</a:t>
            </a:r>
            <a:r>
              <a:rPr lang="en-ZA" dirty="0">
                <a:latin typeface="Gill Sans MT" panose="020B0502020104020203" pitchFamily="34" charset="0"/>
              </a:rPr>
              <a:t>; </a:t>
            </a:r>
            <a:r>
              <a:rPr lang="en-ZA" dirty="0" err="1">
                <a:latin typeface="Gill Sans MT" panose="020B0502020104020203" pitchFamily="34" charset="0"/>
              </a:rPr>
              <a:t>Hawassa</a:t>
            </a:r>
            <a:r>
              <a:rPr lang="en-ZA" dirty="0">
                <a:latin typeface="Gill Sans MT" panose="020B0502020104020203" pitchFamily="34" charset="0"/>
              </a:rPr>
              <a:t>; </a:t>
            </a:r>
            <a:r>
              <a:rPr lang="en-ZA" dirty="0" err="1">
                <a:latin typeface="Gill Sans MT" panose="020B0502020104020203" pitchFamily="34" charset="0"/>
              </a:rPr>
              <a:t>Sodo</a:t>
            </a:r>
            <a:r>
              <a:rPr lang="en-ZA" dirty="0">
                <a:latin typeface="Gill Sans MT" panose="020B0502020104020203" pitchFamily="34" charset="0"/>
              </a:rPr>
              <a:t>; </a:t>
            </a:r>
            <a:r>
              <a:rPr lang="en-ZA" dirty="0" err="1">
                <a:latin typeface="Gill Sans MT" panose="020B0502020104020203" pitchFamily="34" charset="0"/>
              </a:rPr>
              <a:t>Arba</a:t>
            </a:r>
            <a:r>
              <a:rPr lang="en-ZA" dirty="0">
                <a:latin typeface="Gill Sans MT" panose="020B0502020104020203" pitchFamily="34" charset="0"/>
              </a:rPr>
              <a:t> Minch; </a:t>
            </a:r>
            <a:r>
              <a:rPr lang="en-ZA" dirty="0" err="1">
                <a:latin typeface="Gill Sans MT" panose="020B0502020104020203" pitchFamily="34" charset="0"/>
              </a:rPr>
              <a:t>Hosana</a:t>
            </a:r>
            <a:r>
              <a:rPr lang="en-ZA" dirty="0">
                <a:latin typeface="Gill Sans MT" panose="020B0502020104020203" pitchFamily="34" charset="0"/>
              </a:rPr>
              <a:t>; </a:t>
            </a:r>
            <a:r>
              <a:rPr lang="en-ZA" dirty="0" err="1" smtClean="0">
                <a:latin typeface="Gill Sans MT" panose="020B0502020104020203" pitchFamily="34" charset="0"/>
              </a:rPr>
              <a:t>Adigrat</a:t>
            </a:r>
            <a:r>
              <a:rPr lang="en-ZA" dirty="0" smtClean="0">
                <a:latin typeface="Gill Sans MT" panose="020B0502020104020203" pitchFamily="34" charset="0"/>
              </a:rPr>
              <a:t>; </a:t>
            </a:r>
            <a:r>
              <a:rPr lang="en-ZA" dirty="0">
                <a:latin typeface="Gill Sans MT" panose="020B0502020104020203" pitchFamily="34" charset="0"/>
              </a:rPr>
              <a:t>Adwa; Axum; </a:t>
            </a:r>
            <a:r>
              <a:rPr lang="en-ZA" dirty="0" err="1" smtClean="0">
                <a:latin typeface="Gill Sans MT" panose="020B0502020104020203" pitchFamily="34" charset="0"/>
              </a:rPr>
              <a:t>Dilla</a:t>
            </a:r>
            <a:endParaRPr lang="en-ZA" dirty="0" smtClean="0">
              <a:latin typeface="Gill Sans MT" panose="020B0502020104020203" pitchFamily="34" charset="0"/>
            </a:endParaRPr>
          </a:p>
          <a:p>
            <a:r>
              <a:rPr lang="en-ZA" dirty="0" smtClean="0">
                <a:latin typeface="Gill Sans MT" panose="020B0502020104020203" pitchFamily="34" charset="0"/>
              </a:rPr>
              <a:t>Cluster </a:t>
            </a:r>
            <a:r>
              <a:rPr lang="en-ZA" dirty="0">
                <a:latin typeface="Gill Sans MT" panose="020B0502020104020203" pitchFamily="34" charset="0"/>
              </a:rPr>
              <a:t>3 comprises of </a:t>
            </a:r>
            <a:r>
              <a:rPr lang="en-ZA" dirty="0" err="1">
                <a:latin typeface="Gill Sans MT" panose="020B0502020104020203" pitchFamily="34" charset="0"/>
              </a:rPr>
              <a:t>Adama</a:t>
            </a:r>
            <a:r>
              <a:rPr lang="en-ZA" dirty="0">
                <a:latin typeface="Gill Sans MT" panose="020B0502020104020203" pitchFamily="34" charset="0"/>
              </a:rPr>
              <a:t>; </a:t>
            </a:r>
            <a:r>
              <a:rPr lang="en-ZA" dirty="0" err="1">
                <a:latin typeface="Gill Sans MT" panose="020B0502020104020203" pitchFamily="34" charset="0"/>
              </a:rPr>
              <a:t>Jimma</a:t>
            </a:r>
            <a:r>
              <a:rPr lang="en-ZA" dirty="0">
                <a:latin typeface="Gill Sans MT" panose="020B0502020104020203" pitchFamily="34" charset="0"/>
              </a:rPr>
              <a:t>; </a:t>
            </a:r>
            <a:r>
              <a:rPr lang="en-ZA" dirty="0" err="1">
                <a:latin typeface="Gill Sans MT" panose="020B0502020104020203" pitchFamily="34" charset="0"/>
              </a:rPr>
              <a:t>Shashamane</a:t>
            </a:r>
            <a:r>
              <a:rPr lang="en-ZA" dirty="0">
                <a:latin typeface="Gill Sans MT" panose="020B0502020104020203" pitchFamily="34" charset="0"/>
              </a:rPr>
              <a:t>; </a:t>
            </a:r>
            <a:r>
              <a:rPr lang="en-ZA" dirty="0" err="1">
                <a:latin typeface="Gill Sans MT" panose="020B0502020104020203" pitchFamily="34" charset="0"/>
              </a:rPr>
              <a:t>Bishoftu</a:t>
            </a:r>
            <a:r>
              <a:rPr lang="en-ZA" dirty="0">
                <a:latin typeface="Gill Sans MT" panose="020B0502020104020203" pitchFamily="34" charset="0"/>
              </a:rPr>
              <a:t>; </a:t>
            </a:r>
            <a:r>
              <a:rPr lang="en-ZA" dirty="0" err="1">
                <a:latin typeface="Gill Sans MT" panose="020B0502020104020203" pitchFamily="34" charset="0"/>
              </a:rPr>
              <a:t>Nekemte</a:t>
            </a:r>
            <a:endParaRPr lang="en-ZA" dirty="0">
              <a:latin typeface="Gill Sans MT" panose="020B0502020104020203" pitchFamily="34" charset="0"/>
            </a:endParaRPr>
          </a:p>
        </p:txBody>
      </p:sp>
      <p:sp>
        <p:nvSpPr>
          <p:cNvPr id="5" name="Slide Number Placeholder 4"/>
          <p:cNvSpPr>
            <a:spLocks noGrp="1"/>
          </p:cNvSpPr>
          <p:nvPr>
            <p:ph type="sldNum" sz="quarter" idx="16"/>
          </p:nvPr>
        </p:nvSpPr>
        <p:spPr/>
        <p:txBody>
          <a:bodyPr>
            <a:normAutofit fontScale="85000" lnSpcReduction="20000"/>
          </a:bodyPr>
          <a:lstStyle/>
          <a:p>
            <a:pPr>
              <a:defRPr/>
            </a:pPr>
            <a:fld id="{7A1654B1-5C64-4C4B-892D-68C47AFB8A5B}" type="slidenum">
              <a:rPr lang="en-US" smtClean="0"/>
              <a:pPr>
                <a:defRPr/>
              </a:pPr>
              <a:t>12</a:t>
            </a:fld>
            <a:endParaRPr lang="en-US"/>
          </a:p>
        </p:txBody>
      </p:sp>
      <p:pic>
        <p:nvPicPr>
          <p:cNvPr id="6" name="Content Placeholder 5"/>
          <p:cNvPicPr>
            <a:picLocks noGrp="1"/>
          </p:cNvPicPr>
          <p:nvPr>
            <p:ph sz="quarter" idx="2"/>
          </p:nvPr>
        </p:nvPicPr>
        <p:blipFill>
          <a:blip r:embed="rId2"/>
          <a:stretch>
            <a:fillRect/>
          </a:stretch>
        </p:blipFill>
        <p:spPr>
          <a:xfrm>
            <a:off x="6295292" y="1589088"/>
            <a:ext cx="5369170" cy="5268912"/>
          </a:xfrm>
          <a:prstGeom prst="rect">
            <a:avLst/>
          </a:prstGeom>
        </p:spPr>
      </p:pic>
    </p:spTree>
    <p:extLst>
      <p:ext uri="{BB962C8B-B14F-4D97-AF65-F5344CB8AC3E}">
        <p14:creationId xmlns:p14="http://schemas.microsoft.com/office/powerpoint/2010/main" val="63901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228600"/>
            <a:ext cx="7658100" cy="1028700"/>
          </a:xfrm>
        </p:spPr>
        <p:txBody>
          <a:bodyPr>
            <a:normAutofit/>
          </a:bodyPr>
          <a:lstStyle/>
          <a:p>
            <a:r>
              <a:rPr lang="en-US" sz="4000" b="1" dirty="0" smtClean="0">
                <a:latin typeface="Gill Sans MT" pitchFamily="34" charset="0"/>
              </a:rPr>
              <a:t>Results …</a:t>
            </a:r>
            <a:endParaRPr lang="en-US" sz="40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13</a:t>
            </a:fld>
            <a:endParaRPr lang="en-US" smtClean="0"/>
          </a:p>
        </p:txBody>
      </p:sp>
      <p:sp>
        <p:nvSpPr>
          <p:cNvPr id="4099" name="Content Placeholder 2"/>
          <p:cNvSpPr>
            <a:spLocks noGrp="1"/>
          </p:cNvSpPr>
          <p:nvPr>
            <p:ph sz="quarter" idx="1"/>
          </p:nvPr>
        </p:nvSpPr>
        <p:spPr>
          <a:xfrm>
            <a:off x="5076093" y="1585560"/>
            <a:ext cx="6670430" cy="5143486"/>
          </a:xfrm>
        </p:spPr>
        <p:txBody>
          <a:bodyPr>
            <a:normAutofit fontScale="62500" lnSpcReduction="20000"/>
          </a:bodyPr>
          <a:lstStyle/>
          <a:p>
            <a:pPr marL="0" marR="0" indent="0" algn="just">
              <a:lnSpc>
                <a:spcPct val="107000"/>
              </a:lnSpc>
              <a:spcBef>
                <a:spcPts val="0"/>
              </a:spcBef>
              <a:spcAft>
                <a:spcPts val="800"/>
              </a:spcAft>
              <a:buNone/>
            </a:pPr>
            <a:r>
              <a:rPr lang="en-US" sz="3200" b="1" dirty="0" smtClean="0">
                <a:latin typeface="Gill Sans MT" panose="020B0502020104020203" pitchFamily="34" charset="0"/>
                <a:ea typeface="Calibri" panose="020F0502020204030204" pitchFamily="34" charset="0"/>
                <a:cs typeface="Times New Roman" panose="02020603050405020304" pitchFamily="18" charset="0"/>
              </a:rPr>
              <a:t>Relative importance of cluster attributes</a:t>
            </a:r>
            <a:r>
              <a:rPr lang="en-US" sz="3200" b="1" dirty="0" smtClean="0">
                <a:latin typeface="Gill Sans MT" panose="020B0502020104020203" pitchFamily="34" charset="0"/>
                <a:ea typeface="Calibri" panose="020F0502020204030204" pitchFamily="34" charset="0"/>
                <a:cs typeface="Times New Roman" panose="02020603050405020304" pitchFamily="18" charset="0"/>
              </a:rPr>
              <a:t>;-</a:t>
            </a:r>
            <a:endParaRPr lang="en-US" sz="3200" b="1" dirty="0" smtClean="0">
              <a:latin typeface="Gill Sans MT" panose="020B0502020104020203"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US" sz="800" b="1" dirty="0" smtClean="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ZA" sz="2800" dirty="0">
                <a:latin typeface="Gill Sans MT" panose="020B0502020104020203" pitchFamily="34" charset="0"/>
                <a:ea typeface="Calibri" panose="020F0502020204030204" pitchFamily="34" charset="0"/>
                <a:cs typeface="Times New Roman" panose="02020603050405020304" pitchFamily="18" charset="0"/>
              </a:rPr>
              <a:t>While existing literature on agricultural growth and transformation maintains the general importance of promoting innovations in agricultural infrastructure, inputs,  policies, market situation, institutions and technological options (Williams et al., 2000), at a </a:t>
            </a:r>
            <a:r>
              <a:rPr lang="en-ZA" sz="2800" dirty="0" err="1">
                <a:latin typeface="Gill Sans MT" panose="020B0502020104020203" pitchFamily="34" charset="0"/>
                <a:ea typeface="Calibri" panose="020F0502020204030204" pitchFamily="34" charset="0"/>
                <a:cs typeface="Times New Roman" panose="02020603050405020304" pitchFamily="18" charset="0"/>
              </a:rPr>
              <a:t>meso</a:t>
            </a:r>
            <a:r>
              <a:rPr lang="en-ZA" sz="2800" dirty="0">
                <a:latin typeface="Gill Sans MT" panose="020B0502020104020203" pitchFamily="34" charset="0"/>
                <a:ea typeface="Calibri" panose="020F0502020204030204" pitchFamily="34" charset="0"/>
                <a:cs typeface="Times New Roman" panose="02020603050405020304" pitchFamily="18" charset="0"/>
              </a:rPr>
              <a:t>-scale level, our analysis </a:t>
            </a:r>
            <a:r>
              <a:rPr lang="en-ZA" sz="2800" dirty="0" smtClean="0">
                <a:latin typeface="Gill Sans MT" panose="020B0502020104020203" pitchFamily="34" charset="0"/>
                <a:ea typeface="Calibri" panose="020F0502020204030204" pitchFamily="34" charset="0"/>
                <a:cs typeface="Times New Roman" panose="02020603050405020304" pitchFamily="18" charset="0"/>
              </a:rPr>
              <a:t>has also </a:t>
            </a:r>
            <a:r>
              <a:rPr lang="en-ZA" sz="2800" dirty="0">
                <a:latin typeface="Gill Sans MT" panose="020B0502020104020203" pitchFamily="34" charset="0"/>
                <a:ea typeface="Calibri" panose="020F0502020204030204" pitchFamily="34" charset="0"/>
                <a:cs typeface="Times New Roman" panose="02020603050405020304" pitchFamily="18" charset="0"/>
              </a:rPr>
              <a:t>underscored the value of natural and / ecological factor conditions. </a:t>
            </a:r>
            <a:endParaRPr lang="en-ZA" sz="2800" dirty="0" smtClean="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ZA" sz="2800" dirty="0" smtClean="0">
                <a:latin typeface="Gill Sans MT" panose="020B0502020104020203" pitchFamily="34" charset="0"/>
                <a:ea typeface="Calibri" panose="020F0502020204030204" pitchFamily="34" charset="0"/>
                <a:cs typeface="Times New Roman" panose="02020603050405020304" pitchFamily="18" charset="0"/>
              </a:rPr>
              <a:t>A </a:t>
            </a:r>
            <a:r>
              <a:rPr lang="en-ZA" sz="2800" dirty="0">
                <a:latin typeface="Gill Sans MT" panose="020B0502020104020203" pitchFamily="34" charset="0"/>
                <a:ea typeface="Calibri" panose="020F0502020204030204" pitchFamily="34" charset="0"/>
                <a:cs typeface="Times New Roman" panose="02020603050405020304" pitchFamily="18" charset="0"/>
              </a:rPr>
              <a:t>two-step clustering process to predict the relative importance of each predictor variable, revealed a relatively high ranking for ecological factors, followed by socio-economic urban settings, the institutional arrangements and lastly the engineering attributes. </a:t>
            </a:r>
            <a:endParaRPr lang="en-ZA" sz="2800" dirty="0" smtClean="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ZA" sz="2800" dirty="0" smtClean="0">
                <a:latin typeface="Gill Sans MT" panose="020B0502020104020203" pitchFamily="34" charset="0"/>
                <a:ea typeface="Calibri" panose="020F0502020204030204" pitchFamily="34" charset="0"/>
                <a:cs typeface="Times New Roman" panose="02020603050405020304" pitchFamily="18" charset="0"/>
              </a:rPr>
              <a:t>With </a:t>
            </a:r>
            <a:r>
              <a:rPr lang="en-ZA" sz="2800" dirty="0">
                <a:latin typeface="Gill Sans MT" panose="020B0502020104020203" pitchFamily="34" charset="0"/>
                <a:ea typeface="Calibri" panose="020F0502020204030204" pitchFamily="34" charset="0"/>
                <a:cs typeface="Times New Roman" panose="02020603050405020304" pitchFamily="18" charset="0"/>
              </a:rPr>
              <a:t>climate change high on the agenda, the high value attached to natural factors such as precipitation, temperature and flood events, should be of serious concern in future agricultural efforts that seek to align agricultural growth plans with employment creation.</a:t>
            </a:r>
            <a:endParaRPr lang="en-ZA" sz="2800" dirty="0" smtClean="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ZA" sz="800" dirty="0" smtClean="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dirty="0" smtClean="0">
              <a:latin typeface="Gill Sans MT" pitchFamily="34" charset="0"/>
            </a:endParaRPr>
          </a:p>
        </p:txBody>
      </p:sp>
      <p:pic>
        <p:nvPicPr>
          <p:cNvPr id="6" name="Picture 5"/>
          <p:cNvPicPr/>
          <p:nvPr/>
        </p:nvPicPr>
        <p:blipFill rotWithShape="1">
          <a:blip r:embed="rId2"/>
          <a:srcRect l="26758" t="23828" r="52216" b="55188"/>
          <a:stretch/>
        </p:blipFill>
        <p:spPr bwMode="auto">
          <a:xfrm>
            <a:off x="10291565" y="228600"/>
            <a:ext cx="1247140" cy="91376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0" y="1477109"/>
            <a:ext cx="4982308" cy="4944964"/>
          </a:xfrm>
          <a:prstGeom prst="rect">
            <a:avLst/>
          </a:prstGeom>
        </p:spPr>
      </p:pic>
    </p:spTree>
    <p:extLst>
      <p:ext uri="{BB962C8B-B14F-4D97-AF65-F5344CB8AC3E}">
        <p14:creationId xmlns:p14="http://schemas.microsoft.com/office/powerpoint/2010/main" val="42322307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Recommendations </a:t>
            </a:r>
            <a:endParaRPr lang="en-US" sz="4000" b="1" dirty="0"/>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14</a:t>
            </a:fld>
            <a:endParaRPr lang="en-US"/>
          </a:p>
        </p:txBody>
      </p:sp>
      <p:sp>
        <p:nvSpPr>
          <p:cNvPr id="4" name="Content Placeholder 3"/>
          <p:cNvSpPr>
            <a:spLocks noGrp="1"/>
          </p:cNvSpPr>
          <p:nvPr>
            <p:ph sz="quarter" idx="1"/>
          </p:nvPr>
        </p:nvSpPr>
        <p:spPr/>
        <p:txBody>
          <a:bodyPr>
            <a:normAutofit fontScale="62500" lnSpcReduction="20000"/>
          </a:bodyPr>
          <a:lstStyle/>
          <a:p>
            <a:r>
              <a:rPr lang="en-ZA" dirty="0" smtClean="0">
                <a:latin typeface="Gill Sans MT" panose="020B0502020104020203" pitchFamily="34" charset="0"/>
              </a:rPr>
              <a:t>We recommend that UPAs in close proximity to cluster 1 type cities and / or towns be prioritized for mainstreaming youth involvement on agricultural growth and transformation initiatives as they offer best socio-economic, ecological, and institutional opportunities. </a:t>
            </a:r>
            <a:r>
              <a:rPr lang="en-ZA" dirty="0" smtClean="0">
                <a:latin typeface="Gill Sans MT" panose="020B0502020104020203" pitchFamily="34" charset="0"/>
              </a:rPr>
              <a:t>There is however scope for improvement on the engineering / physical planning related opportunities particularly with regard to land management system.</a:t>
            </a:r>
            <a:endParaRPr lang="en-ZA" dirty="0" smtClean="0">
              <a:latin typeface="Gill Sans MT" panose="020B0502020104020203" pitchFamily="34" charset="0"/>
            </a:endParaRPr>
          </a:p>
          <a:p>
            <a:pPr marL="0" indent="0">
              <a:buNone/>
            </a:pPr>
            <a:endParaRPr lang="en-ZA" dirty="0" smtClean="0">
              <a:latin typeface="Gill Sans MT" panose="020B0502020104020203" pitchFamily="34" charset="0"/>
            </a:endParaRPr>
          </a:p>
          <a:p>
            <a:r>
              <a:rPr lang="en-ZA" dirty="0" smtClean="0">
                <a:latin typeface="Gill Sans MT" panose="020B0502020104020203" pitchFamily="34" charset="0"/>
              </a:rPr>
              <a:t>The second best opportunities are offered by UPAs in close proximity to cluster 2 type cities and / towns</a:t>
            </a:r>
            <a:r>
              <a:rPr lang="en-ZA" dirty="0">
                <a:latin typeface="Gill Sans MT" panose="020B0502020104020203" pitchFamily="34" charset="0"/>
              </a:rPr>
              <a:t>. </a:t>
            </a:r>
            <a:r>
              <a:rPr lang="en-ZA" dirty="0" smtClean="0">
                <a:latin typeface="Gill Sans MT" panose="020B0502020104020203" pitchFamily="34" charset="0"/>
              </a:rPr>
              <a:t> These are however </a:t>
            </a:r>
            <a:r>
              <a:rPr lang="en-ZA" dirty="0">
                <a:latin typeface="Gill Sans MT" panose="020B0502020104020203" pitchFamily="34" charset="0"/>
              </a:rPr>
              <a:t>performing better than all other clusters in terms of engineering attributes and in general offer </a:t>
            </a:r>
            <a:r>
              <a:rPr lang="en-ZA" dirty="0" smtClean="0">
                <a:latin typeface="Gill Sans MT" panose="020B0502020104020203" pitchFamily="34" charset="0"/>
              </a:rPr>
              <a:t>the </a:t>
            </a:r>
            <a:r>
              <a:rPr lang="en-ZA" dirty="0">
                <a:latin typeface="Gill Sans MT" panose="020B0502020104020203" pitchFamily="34" charset="0"/>
              </a:rPr>
              <a:t>best opportunities for agricultural growth and </a:t>
            </a:r>
            <a:r>
              <a:rPr lang="en-ZA" dirty="0" smtClean="0">
                <a:latin typeface="Gill Sans MT" panose="020B0502020104020203" pitchFamily="34" charset="0"/>
              </a:rPr>
              <a:t>transformation from an engineering perspective. </a:t>
            </a:r>
            <a:r>
              <a:rPr lang="en-ZA" dirty="0">
                <a:latin typeface="Gill Sans MT" panose="020B0502020104020203" pitchFamily="34" charset="0"/>
              </a:rPr>
              <a:t>Heavy investments in agricultural infrastructure and related inputs in such areas as improved seed and improved irrigation systems are more likely to yield win – win options for youth involvement in </a:t>
            </a:r>
            <a:r>
              <a:rPr lang="en-ZA" dirty="0" smtClean="0">
                <a:latin typeface="Gill Sans MT" panose="020B0502020104020203" pitchFamily="34" charset="0"/>
              </a:rPr>
              <a:t>agriculture when compared to other clusters.</a:t>
            </a:r>
            <a:endParaRPr lang="en-ZA" dirty="0" smtClean="0">
              <a:latin typeface="Gill Sans MT" panose="020B0502020104020203" pitchFamily="34" charset="0"/>
            </a:endParaRPr>
          </a:p>
          <a:p>
            <a:endParaRPr lang="en-ZA" dirty="0" smtClean="0">
              <a:latin typeface="Gill Sans MT" panose="020B0502020104020203" pitchFamily="34" charset="0"/>
            </a:endParaRPr>
          </a:p>
          <a:p>
            <a:r>
              <a:rPr lang="en-ZA" dirty="0" smtClean="0">
                <a:latin typeface="Gill Sans MT" panose="020B0502020104020203" pitchFamily="34" charset="0"/>
              </a:rPr>
              <a:t>The least opportunities are offered by UPAs in close proximity to cluster 3 type cities and / town. Win – win scenarios for mainstreaming youth involvement in farming business will require heavy investments on the part of policy makers in areas including, agricultural innovations and associated investments, institutional support mechanisms and associated institutional innovations, market innovations to boost agricultural demand and a host of innovations targeted at making the ecological settings conducive for agro-business.</a:t>
            </a:r>
            <a:endParaRPr lang="en-ZA" dirty="0" smtClean="0">
              <a:latin typeface="Gill Sans MT" panose="020B0502020104020203" pitchFamily="34" charset="0"/>
            </a:endParaRPr>
          </a:p>
          <a:p>
            <a:endParaRPr lang="en-ZA" dirty="0"/>
          </a:p>
        </p:txBody>
      </p:sp>
      <p:pic>
        <p:nvPicPr>
          <p:cNvPr id="5" name="Picture 4"/>
          <p:cNvPicPr>
            <a:picLocks noChangeAspect="1"/>
          </p:cNvPicPr>
          <p:nvPr/>
        </p:nvPicPr>
        <p:blipFill>
          <a:blip r:embed="rId2"/>
          <a:stretch>
            <a:fillRect/>
          </a:stretch>
        </p:blipFill>
        <p:spPr>
          <a:xfrm>
            <a:off x="10553852" y="228600"/>
            <a:ext cx="1249788" cy="914479"/>
          </a:xfrm>
          <a:prstGeom prst="rect">
            <a:avLst/>
          </a:prstGeom>
        </p:spPr>
      </p:pic>
    </p:spTree>
    <p:extLst>
      <p:ext uri="{BB962C8B-B14F-4D97-AF65-F5344CB8AC3E}">
        <p14:creationId xmlns:p14="http://schemas.microsoft.com/office/powerpoint/2010/main" val="406471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Thank </a:t>
            </a:r>
            <a:r>
              <a:rPr lang="en-US" dirty="0"/>
              <a:t>You!</a:t>
            </a:r>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15</a:t>
            </a:fld>
            <a:endParaRPr lang="en-US"/>
          </a:p>
        </p:txBody>
      </p:sp>
      <p:sp>
        <p:nvSpPr>
          <p:cNvPr id="4" name="Content Placeholder 3"/>
          <p:cNvSpPr>
            <a:spLocks noGrp="1"/>
          </p:cNvSpPr>
          <p:nvPr>
            <p:ph sz="quarter" idx="1"/>
          </p:nvPr>
        </p:nvSpPr>
        <p:spPr/>
        <p:txBody>
          <a:bodyPr/>
          <a:lstStyle/>
          <a:p>
            <a:r>
              <a:rPr lang="en-US" dirty="0" smtClean="0"/>
              <a:t>Questions</a:t>
            </a:r>
            <a:r>
              <a:rPr lang="en-US" dirty="0"/>
              <a:t>?</a:t>
            </a:r>
          </a:p>
          <a:p>
            <a:r>
              <a:rPr lang="en-US" dirty="0"/>
              <a:t> </a:t>
            </a:r>
            <a:r>
              <a:rPr lang="en-US" dirty="0" smtClean="0"/>
              <a:t>Comments</a:t>
            </a:r>
            <a:r>
              <a:rPr lang="en-US" dirty="0"/>
              <a:t>?</a:t>
            </a:r>
          </a:p>
          <a:p>
            <a:r>
              <a:rPr lang="en-US" dirty="0"/>
              <a:t> </a:t>
            </a:r>
            <a:r>
              <a:rPr lang="en-US" dirty="0" smtClean="0"/>
              <a:t>Suggestions</a:t>
            </a:r>
            <a:endParaRPr lang="en-US" dirty="0"/>
          </a:p>
        </p:txBody>
      </p:sp>
      <p:pic>
        <p:nvPicPr>
          <p:cNvPr id="5" name="Picture 4"/>
          <p:cNvPicPr>
            <a:picLocks noChangeAspect="1"/>
          </p:cNvPicPr>
          <p:nvPr/>
        </p:nvPicPr>
        <p:blipFill>
          <a:blip r:embed="rId2"/>
          <a:stretch>
            <a:fillRect/>
          </a:stretch>
        </p:blipFill>
        <p:spPr>
          <a:xfrm>
            <a:off x="10438276" y="228600"/>
            <a:ext cx="1249788" cy="914479"/>
          </a:xfrm>
          <a:prstGeom prst="rect">
            <a:avLst/>
          </a:prstGeom>
        </p:spPr>
      </p:pic>
    </p:spTree>
    <p:extLst>
      <p:ext uri="{BB962C8B-B14F-4D97-AF65-F5344CB8AC3E}">
        <p14:creationId xmlns:p14="http://schemas.microsoft.com/office/powerpoint/2010/main" val="423868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228600"/>
            <a:ext cx="7658100" cy="1028700"/>
          </a:xfrm>
        </p:spPr>
        <p:txBody>
          <a:bodyPr>
            <a:normAutofit/>
          </a:bodyPr>
          <a:lstStyle/>
          <a:p>
            <a:r>
              <a:rPr lang="en-US" sz="4000" b="1" dirty="0" smtClean="0">
                <a:latin typeface="Gill Sans MT" pitchFamily="34" charset="0"/>
              </a:rPr>
              <a:t>Introduction </a:t>
            </a:r>
            <a:endParaRPr lang="en-US" sz="40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2</a:t>
            </a:fld>
            <a:endParaRPr lang="en-US" smtClean="0"/>
          </a:p>
        </p:txBody>
      </p:sp>
      <p:sp>
        <p:nvSpPr>
          <p:cNvPr id="4099" name="Content Placeholder 2"/>
          <p:cNvSpPr>
            <a:spLocks noGrp="1"/>
          </p:cNvSpPr>
          <p:nvPr>
            <p:ph sz="quarter" idx="1"/>
          </p:nvPr>
        </p:nvSpPr>
        <p:spPr>
          <a:xfrm>
            <a:off x="1981200" y="1585559"/>
            <a:ext cx="8229600" cy="5045899"/>
          </a:xfrm>
        </p:spPr>
        <p:txBody>
          <a:bodyPr>
            <a:noAutofit/>
          </a:bodyPr>
          <a:lstStyle/>
          <a:p>
            <a:r>
              <a:rPr lang="en-ZA" sz="2400" dirty="0">
                <a:latin typeface="Gill Sans MT" pitchFamily="34" charset="0"/>
              </a:rPr>
              <a:t>Rapid urbanization together with the extraordinary growth of cities has seen half  of the world’s population residing in urban </a:t>
            </a:r>
            <a:r>
              <a:rPr lang="en-ZA" sz="2400" dirty="0" err="1">
                <a:latin typeface="Gill Sans MT" pitchFamily="34" charset="0"/>
              </a:rPr>
              <a:t>centers</a:t>
            </a:r>
            <a:r>
              <a:rPr lang="en-ZA" sz="2400" dirty="0">
                <a:latin typeface="Gill Sans MT" pitchFamily="34" charset="0"/>
              </a:rPr>
              <a:t> (UNDESA, 2013</a:t>
            </a:r>
            <a:r>
              <a:rPr lang="en-ZA" sz="2400" dirty="0" smtClean="0">
                <a:latin typeface="Gill Sans MT" pitchFamily="34" charset="0"/>
              </a:rPr>
              <a:t>).</a:t>
            </a:r>
          </a:p>
          <a:p>
            <a:r>
              <a:rPr lang="en-ZA" sz="2400" dirty="0" smtClean="0">
                <a:latin typeface="Gill Sans MT" pitchFamily="34" charset="0"/>
              </a:rPr>
              <a:t>With </a:t>
            </a:r>
            <a:r>
              <a:rPr lang="en-ZA" sz="2400" dirty="0">
                <a:latin typeface="Gill Sans MT" pitchFamily="34" charset="0"/>
              </a:rPr>
              <a:t>much of this growth expected to occur in urban </a:t>
            </a:r>
            <a:r>
              <a:rPr lang="en-ZA" sz="2400" dirty="0" err="1">
                <a:latin typeface="Gill Sans MT" pitchFamily="34" charset="0"/>
              </a:rPr>
              <a:t>centers</a:t>
            </a:r>
            <a:r>
              <a:rPr lang="en-ZA" sz="2400" dirty="0">
                <a:latin typeface="Gill Sans MT" pitchFamily="34" charset="0"/>
              </a:rPr>
              <a:t> of Africa and Asia (</a:t>
            </a:r>
            <a:r>
              <a:rPr lang="en-ZA" sz="2400" dirty="0" err="1">
                <a:latin typeface="Gill Sans MT" pitchFamily="34" charset="0"/>
              </a:rPr>
              <a:t>Reviet</a:t>
            </a:r>
            <a:r>
              <a:rPr lang="en-ZA" sz="2400" dirty="0">
                <a:latin typeface="Gill Sans MT" pitchFamily="34" charset="0"/>
              </a:rPr>
              <a:t> al., 2014; Taylor and Peter, 2014), cities in these regions  face significant adjustment pressures, as poverty becomes increasingly urbanized, demand for urban services swells, and as cities exert greater influence on </a:t>
            </a:r>
            <a:r>
              <a:rPr lang="en-ZA" sz="2400" dirty="0" err="1">
                <a:latin typeface="Gill Sans MT" pitchFamily="34" charset="0"/>
              </a:rPr>
              <a:t>peri</a:t>
            </a:r>
            <a:r>
              <a:rPr lang="en-ZA" sz="2400" dirty="0">
                <a:latin typeface="Gill Sans MT" pitchFamily="34" charset="0"/>
              </a:rPr>
              <a:t>-urban and rural livelihoods and environments (Forster and </a:t>
            </a:r>
            <a:r>
              <a:rPr lang="en-ZA" sz="2400" dirty="0" err="1">
                <a:latin typeface="Gill Sans MT" pitchFamily="34" charset="0"/>
              </a:rPr>
              <a:t>Escudero</a:t>
            </a:r>
            <a:r>
              <a:rPr lang="en-ZA" sz="2400" dirty="0">
                <a:latin typeface="Gill Sans MT" pitchFamily="34" charset="0"/>
              </a:rPr>
              <a:t>, 2014: </a:t>
            </a:r>
            <a:r>
              <a:rPr lang="en-ZA" sz="2400" dirty="0" err="1">
                <a:latin typeface="Gill Sans MT" pitchFamily="34" charset="0"/>
              </a:rPr>
              <a:t>Padgham</a:t>
            </a:r>
            <a:r>
              <a:rPr lang="en-ZA" sz="2400" dirty="0">
                <a:latin typeface="Gill Sans MT" pitchFamily="34" charset="0"/>
              </a:rPr>
              <a:t> et al., 2015). </a:t>
            </a:r>
            <a:endParaRPr lang="en-ZA" sz="2400" dirty="0" smtClean="0">
              <a:latin typeface="Gill Sans MT" pitchFamily="34" charset="0"/>
            </a:endParaRPr>
          </a:p>
          <a:p>
            <a:r>
              <a:rPr lang="en-ZA" sz="2400" dirty="0" smtClean="0">
                <a:latin typeface="Gill Sans MT" pitchFamily="34" charset="0"/>
              </a:rPr>
              <a:t>The </a:t>
            </a:r>
            <a:r>
              <a:rPr lang="en-ZA" sz="2400" dirty="0">
                <a:latin typeface="Gill Sans MT" pitchFamily="34" charset="0"/>
              </a:rPr>
              <a:t>multiplicity of challenges and uncertainties associated with the growing urban footprint are accentuated by emerging patterns of youth unemployment.</a:t>
            </a:r>
            <a:endParaRPr lang="en-US" sz="2400" dirty="0" smtClean="0">
              <a:latin typeface="Gill Sans MT" pitchFamily="34" charset="0"/>
            </a:endParaRPr>
          </a:p>
        </p:txBody>
      </p:sp>
      <p:pic>
        <p:nvPicPr>
          <p:cNvPr id="6" name="Picture 5"/>
          <p:cNvPicPr/>
          <p:nvPr/>
        </p:nvPicPr>
        <p:blipFill rotWithShape="1">
          <a:blip r:embed="rId2"/>
          <a:srcRect l="26758" t="23828" r="52216" b="55188"/>
          <a:stretch/>
        </p:blipFill>
        <p:spPr bwMode="auto">
          <a:xfrm>
            <a:off x="10562281" y="228600"/>
            <a:ext cx="1247140" cy="913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5149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228600"/>
            <a:ext cx="7658100" cy="1028700"/>
          </a:xfrm>
        </p:spPr>
        <p:txBody>
          <a:bodyPr>
            <a:normAutofit/>
          </a:bodyPr>
          <a:lstStyle/>
          <a:p>
            <a:r>
              <a:rPr lang="en-US" sz="4000" b="1" dirty="0" smtClean="0">
                <a:latin typeface="Gill Sans MT" pitchFamily="34" charset="0"/>
              </a:rPr>
              <a:t>Introduction…</a:t>
            </a:r>
            <a:endParaRPr lang="en-US" sz="40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3</a:t>
            </a:fld>
            <a:endParaRPr lang="en-US" smtClean="0"/>
          </a:p>
        </p:txBody>
      </p:sp>
      <p:sp>
        <p:nvSpPr>
          <p:cNvPr id="4099" name="Content Placeholder 2"/>
          <p:cNvSpPr>
            <a:spLocks noGrp="1"/>
          </p:cNvSpPr>
          <p:nvPr>
            <p:ph sz="quarter" idx="1"/>
          </p:nvPr>
        </p:nvSpPr>
        <p:spPr>
          <a:xfrm>
            <a:off x="1981200" y="1585560"/>
            <a:ext cx="8229600" cy="4869248"/>
          </a:xfrm>
        </p:spPr>
        <p:txBody>
          <a:bodyPr>
            <a:noAutofit/>
          </a:bodyPr>
          <a:lstStyle/>
          <a:p>
            <a:r>
              <a:rPr lang="en-ZA" sz="2400" dirty="0" smtClean="0">
                <a:latin typeface="Gill Sans MT" pitchFamily="34" charset="0"/>
              </a:rPr>
              <a:t>In </a:t>
            </a:r>
            <a:r>
              <a:rPr lang="en-ZA" sz="2400" dirty="0">
                <a:latin typeface="Gill Sans MT" pitchFamily="34" charset="0"/>
              </a:rPr>
              <a:t>Sub-Saharan Africa (SSA) alone, the UN estimates that the number of people living in cities has grown by 160% between 1990 and 2014 and that this number is further expected to triple to 1.3 billion people in 2050 (UN 2014). </a:t>
            </a:r>
            <a:endParaRPr lang="en-ZA" sz="2400" dirty="0" smtClean="0">
              <a:latin typeface="Gill Sans MT" pitchFamily="34" charset="0"/>
            </a:endParaRPr>
          </a:p>
          <a:p>
            <a:r>
              <a:rPr lang="en-ZA" sz="2400" dirty="0" smtClean="0">
                <a:latin typeface="Gill Sans MT" pitchFamily="34" charset="0"/>
              </a:rPr>
              <a:t>Youth </a:t>
            </a:r>
            <a:r>
              <a:rPr lang="en-ZA" sz="2400" dirty="0">
                <a:latin typeface="Gill Sans MT" pitchFamily="34" charset="0"/>
              </a:rPr>
              <a:t>unemployment is not only a challenge threatening the economic performance of </a:t>
            </a:r>
            <a:r>
              <a:rPr lang="en-ZA" sz="2400" dirty="0" smtClean="0">
                <a:latin typeface="Gill Sans MT" pitchFamily="34" charset="0"/>
              </a:rPr>
              <a:t>urban centres </a:t>
            </a:r>
            <a:r>
              <a:rPr lang="en-ZA" sz="2400" dirty="0">
                <a:latin typeface="Gill Sans MT" pitchFamily="34" charset="0"/>
              </a:rPr>
              <a:t>but a general concern to the overall economic development of the concerned national economies. </a:t>
            </a:r>
            <a:endParaRPr lang="en-ZA" sz="2400" dirty="0" smtClean="0">
              <a:latin typeface="Gill Sans MT" pitchFamily="34" charset="0"/>
            </a:endParaRPr>
          </a:p>
          <a:p>
            <a:r>
              <a:rPr lang="en-ZA" sz="2400" dirty="0" smtClean="0">
                <a:latin typeface="Gill Sans MT" pitchFamily="34" charset="0"/>
              </a:rPr>
              <a:t>The </a:t>
            </a:r>
            <a:r>
              <a:rPr lang="en-ZA" sz="2400" dirty="0">
                <a:latin typeface="Gill Sans MT" pitchFamily="34" charset="0"/>
              </a:rPr>
              <a:t>burgeoning youthful populations in and around such centres and associated land scarcity issues present a big challenge in promoting growth and agricultural transformation strategies that seek to absorb the youth into the farming business. </a:t>
            </a:r>
            <a:endParaRPr lang="en-ZA" sz="2400" dirty="0" smtClean="0">
              <a:latin typeface="Gill Sans MT" pitchFamily="34" charset="0"/>
            </a:endParaRPr>
          </a:p>
        </p:txBody>
      </p:sp>
      <p:pic>
        <p:nvPicPr>
          <p:cNvPr id="6" name="Picture 5"/>
          <p:cNvPicPr/>
          <p:nvPr/>
        </p:nvPicPr>
        <p:blipFill rotWithShape="1">
          <a:blip r:embed="rId2"/>
          <a:srcRect l="26758" t="23828" r="52216" b="55188"/>
          <a:stretch/>
        </p:blipFill>
        <p:spPr bwMode="auto">
          <a:xfrm>
            <a:off x="10670505" y="286067"/>
            <a:ext cx="1247140" cy="913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75289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228600"/>
            <a:ext cx="7658100" cy="1028700"/>
          </a:xfrm>
        </p:spPr>
        <p:txBody>
          <a:bodyPr>
            <a:normAutofit/>
          </a:bodyPr>
          <a:lstStyle/>
          <a:p>
            <a:r>
              <a:rPr lang="en-US" sz="4000" b="1" dirty="0" smtClean="0">
                <a:latin typeface="Gill Sans MT" pitchFamily="34" charset="0"/>
              </a:rPr>
              <a:t>Problem Statement </a:t>
            </a:r>
            <a:endParaRPr lang="en-US" sz="40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4</a:t>
            </a:fld>
            <a:endParaRPr lang="en-US" smtClean="0"/>
          </a:p>
        </p:txBody>
      </p:sp>
      <p:sp>
        <p:nvSpPr>
          <p:cNvPr id="4099" name="Content Placeholder 2"/>
          <p:cNvSpPr>
            <a:spLocks noGrp="1"/>
          </p:cNvSpPr>
          <p:nvPr>
            <p:ph sz="quarter" idx="1"/>
          </p:nvPr>
        </p:nvSpPr>
        <p:spPr>
          <a:xfrm>
            <a:off x="844063" y="1594338"/>
            <a:ext cx="10093567" cy="5099539"/>
          </a:xfrm>
        </p:spPr>
        <p:txBody>
          <a:bodyPr>
            <a:normAutofit fontScale="85000" lnSpcReduction="20000"/>
          </a:bodyPr>
          <a:lstStyle/>
          <a:p>
            <a:r>
              <a:rPr lang="en-ZA" dirty="0">
                <a:latin typeface="Gill Sans MT" pitchFamily="34" charset="0"/>
              </a:rPr>
              <a:t>The possibility of promoting agricultural growth and transformation development strategies in urban and </a:t>
            </a:r>
            <a:r>
              <a:rPr lang="en-ZA" dirty="0" err="1">
                <a:latin typeface="Gill Sans MT" pitchFamily="34" charset="0"/>
              </a:rPr>
              <a:t>peri</a:t>
            </a:r>
            <a:r>
              <a:rPr lang="en-ZA" dirty="0">
                <a:latin typeface="Gill Sans MT" pitchFamily="34" charset="0"/>
              </a:rPr>
              <a:t>- urban areas (UPA) has seen concerns over food security, income inequalities and youth employment gaining traction in recent years (FAO, 2012; </a:t>
            </a:r>
            <a:r>
              <a:rPr lang="en-ZA" dirty="0" err="1">
                <a:latin typeface="Gill Sans MT" pitchFamily="34" charset="0"/>
              </a:rPr>
              <a:t>Padgham</a:t>
            </a:r>
            <a:r>
              <a:rPr lang="en-ZA" dirty="0">
                <a:latin typeface="Gill Sans MT" pitchFamily="34" charset="0"/>
              </a:rPr>
              <a:t> et al., 2015). </a:t>
            </a:r>
            <a:endParaRPr lang="en-ZA" dirty="0" smtClean="0">
              <a:latin typeface="Gill Sans MT" pitchFamily="34" charset="0"/>
            </a:endParaRPr>
          </a:p>
          <a:p>
            <a:endParaRPr lang="en-ZA" dirty="0" smtClean="0">
              <a:latin typeface="Gill Sans MT" pitchFamily="34" charset="0"/>
            </a:endParaRPr>
          </a:p>
          <a:p>
            <a:r>
              <a:rPr lang="en-ZA" dirty="0" smtClean="0">
                <a:latin typeface="Gill Sans MT" pitchFamily="34" charset="0"/>
              </a:rPr>
              <a:t>UPA </a:t>
            </a:r>
            <a:r>
              <a:rPr lang="en-ZA" dirty="0">
                <a:latin typeface="Gill Sans MT" pitchFamily="34" charset="0"/>
              </a:rPr>
              <a:t>resides within the current urban food security and youth unemployment discourse, and where it is viewed by some scholars as an important entry point for addressing both urban food security challenges as well as problems relating to youth unemployment (FAO, 2012; </a:t>
            </a:r>
            <a:r>
              <a:rPr lang="en-ZA" dirty="0" err="1">
                <a:latin typeface="Gill Sans MT" pitchFamily="34" charset="0"/>
              </a:rPr>
              <a:t>Padgham</a:t>
            </a:r>
            <a:r>
              <a:rPr lang="en-ZA" dirty="0">
                <a:latin typeface="Gill Sans MT" pitchFamily="34" charset="0"/>
              </a:rPr>
              <a:t> et al., 2015). </a:t>
            </a:r>
            <a:endParaRPr lang="en-ZA" dirty="0" smtClean="0">
              <a:latin typeface="Gill Sans MT" pitchFamily="34" charset="0"/>
            </a:endParaRPr>
          </a:p>
          <a:p>
            <a:endParaRPr lang="en-ZA" dirty="0" smtClean="0">
              <a:latin typeface="Gill Sans MT" pitchFamily="34" charset="0"/>
            </a:endParaRPr>
          </a:p>
          <a:p>
            <a:r>
              <a:rPr lang="en-ZA" dirty="0" smtClean="0">
                <a:latin typeface="Gill Sans MT" pitchFamily="34" charset="0"/>
              </a:rPr>
              <a:t>Rising </a:t>
            </a:r>
            <a:r>
              <a:rPr lang="en-ZA" dirty="0">
                <a:latin typeface="Gill Sans MT" pitchFamily="34" charset="0"/>
              </a:rPr>
              <a:t>urbanization and other territorial attributes characterizing UPA presents various challenges and prospects to achieving agricultural growth and transformation and subsequently the ability of such landscapes to create employment opportunities in the agricultural sector. </a:t>
            </a:r>
          </a:p>
          <a:p>
            <a:endParaRPr lang="en-ZA" dirty="0" smtClean="0">
              <a:latin typeface="Gill Sans MT" pitchFamily="34" charset="0"/>
            </a:endParaRPr>
          </a:p>
          <a:p>
            <a:endParaRPr lang="en-ZA" dirty="0" smtClean="0">
              <a:latin typeface="Gill Sans MT" pitchFamily="34" charset="0"/>
            </a:endParaRPr>
          </a:p>
          <a:p>
            <a:endParaRPr lang="en-US" dirty="0" smtClean="0">
              <a:latin typeface="Gill Sans MT" pitchFamily="34" charset="0"/>
            </a:endParaRPr>
          </a:p>
        </p:txBody>
      </p:sp>
      <p:pic>
        <p:nvPicPr>
          <p:cNvPr id="6" name="Picture 5"/>
          <p:cNvPicPr/>
          <p:nvPr/>
        </p:nvPicPr>
        <p:blipFill rotWithShape="1">
          <a:blip r:embed="rId2"/>
          <a:srcRect l="26758" t="23828" r="52216" b="55188"/>
          <a:stretch/>
        </p:blipFill>
        <p:spPr bwMode="auto">
          <a:xfrm>
            <a:off x="10505749" y="138301"/>
            <a:ext cx="1247140" cy="913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2409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75F55"/>
                </a:solidFill>
                <a:latin typeface="Gill Sans MT" pitchFamily="34" charset="0"/>
              </a:rPr>
              <a:t>Problem Statement </a:t>
            </a:r>
            <a:r>
              <a:rPr lang="en-US" sz="4000" b="1" dirty="0" smtClean="0">
                <a:solidFill>
                  <a:srgbClr val="775F55"/>
                </a:solidFill>
                <a:latin typeface="Gill Sans MT" pitchFamily="34" charset="0"/>
              </a:rPr>
              <a:t>…</a:t>
            </a:r>
            <a:endParaRPr lang="en-ZA" dirty="0"/>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5</a:t>
            </a:fld>
            <a:endParaRPr lang="en-US"/>
          </a:p>
        </p:txBody>
      </p:sp>
      <p:sp>
        <p:nvSpPr>
          <p:cNvPr id="4" name="Content Placeholder 3"/>
          <p:cNvSpPr>
            <a:spLocks noGrp="1"/>
          </p:cNvSpPr>
          <p:nvPr>
            <p:ph sz="quarter" idx="1"/>
          </p:nvPr>
        </p:nvSpPr>
        <p:spPr>
          <a:xfrm>
            <a:off x="816864" y="1600200"/>
            <a:ext cx="10871200" cy="5257800"/>
          </a:xfrm>
        </p:spPr>
        <p:txBody>
          <a:bodyPr>
            <a:normAutofit fontScale="77500" lnSpcReduction="20000"/>
          </a:bodyPr>
          <a:lstStyle/>
          <a:p>
            <a:r>
              <a:rPr lang="en-ZA" dirty="0" smtClean="0">
                <a:latin typeface="Gill Sans MT" panose="020B0502020104020203" pitchFamily="34" charset="0"/>
              </a:rPr>
              <a:t>While </a:t>
            </a:r>
            <a:r>
              <a:rPr lang="en-ZA" dirty="0">
                <a:latin typeface="Gill Sans MT" panose="020B0502020104020203" pitchFamily="34" charset="0"/>
              </a:rPr>
              <a:t>UPA may indeed offer potential to mainstreaming youth involvement in agricultural growth and transformation initiatives associated with the farming business, the knowledge base to support this position and to indicate where conditions are most favourable is quite tenuous. </a:t>
            </a:r>
            <a:endParaRPr lang="en-ZA" dirty="0" smtClean="0">
              <a:latin typeface="Gill Sans MT" panose="020B0502020104020203" pitchFamily="34" charset="0"/>
            </a:endParaRPr>
          </a:p>
          <a:p>
            <a:r>
              <a:rPr lang="en-ZA" dirty="0" smtClean="0">
                <a:latin typeface="Gill Sans MT" panose="020B0502020104020203" pitchFamily="34" charset="0"/>
              </a:rPr>
              <a:t>In </a:t>
            </a:r>
            <a:r>
              <a:rPr lang="en-ZA" dirty="0">
                <a:latin typeface="Gill Sans MT" panose="020B0502020104020203" pitchFamily="34" charset="0"/>
              </a:rPr>
              <a:t>this analysis we argue that any prospects of mainstreaming youth involvement in agricultural growth and transformation are to a large extent moderated by unique characteristics of different urban and the surrounding rural spaces – attributes that we refer to as urban proximity related. </a:t>
            </a:r>
            <a:endParaRPr lang="en-ZA" dirty="0" smtClean="0">
              <a:latin typeface="Gill Sans MT" panose="020B0502020104020203" pitchFamily="34" charset="0"/>
            </a:endParaRPr>
          </a:p>
          <a:p>
            <a:r>
              <a:rPr lang="en-ZA" dirty="0" smtClean="0">
                <a:latin typeface="Gill Sans MT" panose="020B0502020104020203" pitchFamily="34" charset="0"/>
              </a:rPr>
              <a:t>Many </a:t>
            </a:r>
            <a:r>
              <a:rPr lang="en-ZA" dirty="0">
                <a:latin typeface="Gill Sans MT" panose="020B0502020104020203" pitchFamily="34" charset="0"/>
              </a:rPr>
              <a:t>related studies in this field </a:t>
            </a:r>
            <a:r>
              <a:rPr lang="en-ZA" dirty="0" smtClean="0">
                <a:latin typeface="Gill Sans MT" panose="020B0502020104020203" pitchFamily="34" charset="0"/>
              </a:rPr>
              <a:t>have </a:t>
            </a:r>
            <a:r>
              <a:rPr lang="en-ZA" dirty="0">
                <a:latin typeface="Gill Sans MT" panose="020B0502020104020203" pitchFamily="34" charset="0"/>
              </a:rPr>
              <a:t>often failed fail to employ a multiple criteria based evaluation that depict complex and interrelated attributes that make certain UPA better placed for stimulating youth employment in agro-business. </a:t>
            </a:r>
            <a:endParaRPr lang="en-ZA" dirty="0" smtClean="0">
              <a:latin typeface="Gill Sans MT" panose="020B0502020104020203" pitchFamily="34" charset="0"/>
            </a:endParaRPr>
          </a:p>
          <a:p>
            <a:r>
              <a:rPr lang="en-ZA" dirty="0" smtClean="0">
                <a:latin typeface="Gill Sans MT" panose="020B0502020104020203" pitchFamily="34" charset="0"/>
              </a:rPr>
              <a:t>Research </a:t>
            </a:r>
            <a:r>
              <a:rPr lang="en-ZA" dirty="0">
                <a:latin typeface="Gill Sans MT" panose="020B0502020104020203" pitchFamily="34" charset="0"/>
              </a:rPr>
              <a:t>and practices associated with youth, agricultural transformation and urban proximity have largely remained uninformed by appropriate territorial studies that recognize the uniqueness of different urban and surrounding rural spaces and their associated variations </a:t>
            </a:r>
            <a:r>
              <a:rPr lang="en-ZA" dirty="0" smtClean="0">
                <a:latin typeface="Gill Sans MT" panose="020B0502020104020203" pitchFamily="34" charset="0"/>
              </a:rPr>
              <a:t>in urbanization </a:t>
            </a:r>
            <a:r>
              <a:rPr lang="en-ZA" dirty="0">
                <a:latin typeface="Gill Sans MT" panose="020B0502020104020203" pitchFamily="34" charset="0"/>
              </a:rPr>
              <a:t>or urbanism induced threats to agricultural growth (Dodman et al., 2017).</a:t>
            </a:r>
          </a:p>
        </p:txBody>
      </p:sp>
    </p:spTree>
    <p:extLst>
      <p:ext uri="{BB962C8B-B14F-4D97-AF65-F5344CB8AC3E}">
        <p14:creationId xmlns:p14="http://schemas.microsoft.com/office/powerpoint/2010/main" val="41002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43100" y="228600"/>
            <a:ext cx="7658100" cy="1028700"/>
          </a:xfrm>
        </p:spPr>
        <p:txBody>
          <a:bodyPr>
            <a:normAutofit/>
          </a:bodyPr>
          <a:lstStyle/>
          <a:p>
            <a:r>
              <a:rPr lang="en-US" sz="4000" b="1" dirty="0" smtClean="0">
                <a:latin typeface="Gill Sans MT" pitchFamily="34" charset="0"/>
              </a:rPr>
              <a:t>Research Objectives</a:t>
            </a:r>
            <a:endParaRPr lang="en-US" sz="4000" b="1" dirty="0">
              <a:latin typeface="Gill Sans MT" pitchFamily="34" charset="0"/>
            </a:endParaRPr>
          </a:p>
        </p:txBody>
      </p:sp>
      <p:sp>
        <p:nvSpPr>
          <p:cNvPr id="4100" name="Slide Number Placeholder 4"/>
          <p:cNvSpPr>
            <a:spLocks noGrp="1"/>
          </p:cNvSpPr>
          <p:nvPr>
            <p:ph type="sldNum" sz="quarter" idx="12"/>
          </p:nvPr>
        </p:nvSpPr>
        <p:spPr>
          <a:noFill/>
        </p:spPr>
        <p:txBody>
          <a:bodyPr>
            <a:normAutofit fontScale="85000" lnSpcReduction="20000"/>
          </a:bodyPr>
          <a:lstStyle/>
          <a:p>
            <a:fld id="{E3C42F80-571A-4D3D-9BE8-FDF7278423C5}" type="slidenum">
              <a:rPr lang="en-US" smtClean="0"/>
              <a:pPr/>
              <a:t>6</a:t>
            </a:fld>
            <a:endParaRPr lang="en-US" smtClean="0"/>
          </a:p>
        </p:txBody>
      </p:sp>
      <p:sp>
        <p:nvSpPr>
          <p:cNvPr id="4099" name="Content Placeholder 2"/>
          <p:cNvSpPr>
            <a:spLocks noGrp="1"/>
          </p:cNvSpPr>
          <p:nvPr>
            <p:ph sz="quarter" idx="1"/>
          </p:nvPr>
        </p:nvSpPr>
        <p:spPr>
          <a:xfrm>
            <a:off x="1981200" y="1585560"/>
            <a:ext cx="8229600" cy="4869248"/>
          </a:xfrm>
        </p:spPr>
        <p:txBody>
          <a:bodyPr>
            <a:normAutofit lnSpcReduction="10000"/>
          </a:bodyPr>
          <a:lstStyle/>
          <a:p>
            <a:pPr marL="0" indent="0">
              <a:buNone/>
            </a:pPr>
            <a:r>
              <a:rPr lang="en-ZA" dirty="0">
                <a:latin typeface="Gill Sans MT" pitchFamily="34" charset="0"/>
              </a:rPr>
              <a:t>With no imminent indications of </a:t>
            </a:r>
            <a:r>
              <a:rPr lang="en-ZA" dirty="0" smtClean="0">
                <a:latin typeface="Gill Sans MT" pitchFamily="34" charset="0"/>
              </a:rPr>
              <a:t>reverse urbanization / backward </a:t>
            </a:r>
            <a:r>
              <a:rPr lang="en-ZA" dirty="0">
                <a:latin typeface="Gill Sans MT" pitchFamily="34" charset="0"/>
              </a:rPr>
              <a:t>migration,  questions of where and how actual and aspiring youthful farmers can circumvent agricultural challenges and realize better welfare outcomes need to be addressed</a:t>
            </a:r>
            <a:r>
              <a:rPr lang="en-ZA" dirty="0" smtClean="0">
                <a:latin typeface="Gill Sans MT" pitchFamily="34" charset="0"/>
              </a:rPr>
              <a:t>. This study specifically sought to</a:t>
            </a:r>
            <a:r>
              <a:rPr lang="en-ZA" dirty="0" smtClean="0">
                <a:latin typeface="Gill Sans MT" pitchFamily="34" charset="0"/>
              </a:rPr>
              <a:t>;-</a:t>
            </a:r>
            <a:endParaRPr lang="en-ZA" dirty="0" smtClean="0">
              <a:latin typeface="Gill Sans MT" pitchFamily="34" charset="0"/>
            </a:endParaRPr>
          </a:p>
          <a:p>
            <a:r>
              <a:rPr lang="en-ZA" dirty="0" smtClean="0">
                <a:latin typeface="Gill Sans MT" pitchFamily="34" charset="0"/>
              </a:rPr>
              <a:t> </a:t>
            </a:r>
            <a:r>
              <a:rPr lang="en-ZA" dirty="0">
                <a:latin typeface="Gill Sans MT" pitchFamily="34" charset="0"/>
              </a:rPr>
              <a:t>E</a:t>
            </a:r>
            <a:r>
              <a:rPr lang="en-ZA" dirty="0" smtClean="0">
                <a:latin typeface="Gill Sans MT" pitchFamily="34" charset="0"/>
              </a:rPr>
              <a:t>valuate the extent to which the urban settings of 23 </a:t>
            </a:r>
            <a:r>
              <a:rPr lang="en-ZA" dirty="0">
                <a:latin typeface="Gill Sans MT" pitchFamily="34" charset="0"/>
              </a:rPr>
              <a:t>E</a:t>
            </a:r>
            <a:r>
              <a:rPr lang="en-ZA" dirty="0" smtClean="0">
                <a:latin typeface="Gill Sans MT" pitchFamily="34" charset="0"/>
              </a:rPr>
              <a:t>thiopian cities / towns are conducive to mainstreaming youth involvement </a:t>
            </a:r>
            <a:r>
              <a:rPr lang="en-ZA" dirty="0" smtClean="0">
                <a:latin typeface="Gill Sans MT" pitchFamily="34" charset="0"/>
              </a:rPr>
              <a:t>in </a:t>
            </a:r>
            <a:r>
              <a:rPr lang="en-ZA" dirty="0" smtClean="0">
                <a:latin typeface="Gill Sans MT" pitchFamily="34" charset="0"/>
              </a:rPr>
              <a:t>agricultural growth and transformation initiatives associated with UPA.</a:t>
            </a:r>
            <a:endParaRPr lang="en-ZA" dirty="0">
              <a:latin typeface="Gill Sans MT" pitchFamily="34" charset="0"/>
            </a:endParaRPr>
          </a:p>
        </p:txBody>
      </p:sp>
      <p:pic>
        <p:nvPicPr>
          <p:cNvPr id="6" name="Picture 5"/>
          <p:cNvPicPr/>
          <p:nvPr/>
        </p:nvPicPr>
        <p:blipFill rotWithShape="1">
          <a:blip r:embed="rId2"/>
          <a:srcRect l="26758" t="23828" r="52216" b="55188"/>
          <a:stretch/>
        </p:blipFill>
        <p:spPr bwMode="auto">
          <a:xfrm>
            <a:off x="10604603" y="228600"/>
            <a:ext cx="1247140" cy="913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1395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75F55"/>
                </a:solidFill>
                <a:latin typeface="Gill Sans MT" pitchFamily="34" charset="0"/>
              </a:rPr>
              <a:t>Assessment Framework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7</a:t>
            </a:fld>
            <a:endParaRPr lang="en-US"/>
          </a:p>
        </p:txBody>
      </p:sp>
      <p:pic>
        <p:nvPicPr>
          <p:cNvPr id="5" name="Picture 4"/>
          <p:cNvPicPr/>
          <p:nvPr/>
        </p:nvPicPr>
        <p:blipFill rotWithShape="1">
          <a:blip r:embed="rId2"/>
          <a:srcRect l="26758" t="23828" r="52216" b="55188"/>
          <a:stretch/>
        </p:blipFill>
        <p:spPr bwMode="auto">
          <a:xfrm>
            <a:off x="10604603" y="228600"/>
            <a:ext cx="1247140" cy="913765"/>
          </a:xfrm>
          <a:prstGeom prst="rect">
            <a:avLst/>
          </a:prstGeom>
          <a:ln>
            <a:noFill/>
          </a:ln>
          <a:extLst>
            <a:ext uri="{53640926-AAD7-44D8-BBD7-CCE9431645EC}">
              <a14:shadowObscured xmlns:a14="http://schemas.microsoft.com/office/drawing/2010/main"/>
            </a:ext>
          </a:extLst>
        </p:spPr>
      </p:pic>
      <p:pic>
        <p:nvPicPr>
          <p:cNvPr id="2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245" y="-175846"/>
            <a:ext cx="7228357" cy="781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57908" y="1582616"/>
            <a:ext cx="2895600" cy="5386090"/>
          </a:xfrm>
          <a:prstGeom prst="rect">
            <a:avLst/>
          </a:prstGeom>
          <a:noFill/>
        </p:spPr>
        <p:txBody>
          <a:bodyPr wrap="square" rtlCol="0">
            <a:spAutoFit/>
          </a:bodyPr>
          <a:lstStyle/>
          <a:p>
            <a:pPr algn="r"/>
            <a:r>
              <a:rPr lang="en-ZA" sz="2000" dirty="0" smtClean="0">
                <a:latin typeface="Gill Sans MT" panose="020B0502020104020203" pitchFamily="34" charset="0"/>
              </a:rPr>
              <a:t>The analysis first developed </a:t>
            </a:r>
            <a:r>
              <a:rPr lang="en-ZA" sz="2000" dirty="0">
                <a:latin typeface="Gill Sans MT" panose="020B0502020104020203" pitchFamily="34" charset="0"/>
              </a:rPr>
              <a:t>an indicator system that </a:t>
            </a:r>
            <a:r>
              <a:rPr lang="en-ZA" sz="2000" dirty="0" smtClean="0">
                <a:latin typeface="Gill Sans MT" panose="020B0502020104020203" pitchFamily="34" charset="0"/>
              </a:rPr>
              <a:t>defined </a:t>
            </a:r>
            <a:r>
              <a:rPr lang="en-ZA" sz="2000" dirty="0">
                <a:latin typeface="Gill Sans MT" panose="020B0502020104020203" pitchFamily="34" charset="0"/>
              </a:rPr>
              <a:t>conduciveness within the context of farm proximity to urban centres. To develop such an indicator system we borrowed insights from literature on agricultural intensification and agricultural </a:t>
            </a:r>
            <a:r>
              <a:rPr lang="en-ZA" sz="2000" dirty="0" smtClean="0">
                <a:latin typeface="Gill Sans MT" panose="020B0502020104020203" pitchFamily="34" charset="0"/>
              </a:rPr>
              <a:t>transformation as well as associated vulnerability and resilience literature that is often linked to agricultural growth in UPA</a:t>
            </a:r>
            <a:r>
              <a:rPr lang="en-ZA" sz="2400" dirty="0" smtClean="0">
                <a:latin typeface="Gill Sans MT" panose="020B0502020104020203" pitchFamily="34" charset="0"/>
              </a:rPr>
              <a:t>. </a:t>
            </a:r>
            <a:endParaRPr lang="en-ZA" sz="2400" dirty="0">
              <a:latin typeface="Gill Sans MT" panose="020B0502020104020203" pitchFamily="34" charset="0"/>
            </a:endParaRPr>
          </a:p>
        </p:txBody>
      </p:sp>
    </p:spTree>
    <p:extLst>
      <p:ext uri="{BB962C8B-B14F-4D97-AF65-F5344CB8AC3E}">
        <p14:creationId xmlns:p14="http://schemas.microsoft.com/office/powerpoint/2010/main" val="1085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Gill Sans MT" panose="020B0502020104020203" pitchFamily="34" charset="0"/>
              </a:rPr>
              <a:t>Methodology</a:t>
            </a:r>
            <a:endParaRPr lang="en-ZA" b="1" dirty="0">
              <a:latin typeface="Gill Sans MT" panose="020B0502020104020203"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8</a:t>
            </a:fld>
            <a:endParaRPr lang="en-US"/>
          </a:p>
        </p:txBody>
      </p:sp>
      <p:sp>
        <p:nvSpPr>
          <p:cNvPr id="4" name="Content Placeholder 3"/>
          <p:cNvSpPr>
            <a:spLocks noGrp="1"/>
          </p:cNvSpPr>
          <p:nvPr>
            <p:ph sz="quarter" idx="1"/>
          </p:nvPr>
        </p:nvSpPr>
        <p:spPr/>
        <p:txBody>
          <a:bodyPr>
            <a:normAutofit fontScale="85000" lnSpcReduction="20000"/>
          </a:bodyPr>
          <a:lstStyle/>
          <a:p>
            <a:r>
              <a:rPr lang="en-ZA" dirty="0" smtClean="0"/>
              <a:t>Data Sources:</a:t>
            </a:r>
          </a:p>
          <a:p>
            <a:pPr lvl="1"/>
            <a:r>
              <a:rPr lang="en-ZA" sz="2800" dirty="0">
                <a:latin typeface="Gill Sans MT" panose="020B0502020104020203" pitchFamily="34" charset="0"/>
                <a:ea typeface="Calibri"/>
                <a:cs typeface="Times New Roman"/>
              </a:rPr>
              <a:t>Data on a number of agricultural growth and transformation attributes from was obtained mainly from the Ethiopia’s Agricultural Growth Plan (AGPI) baseline, (2011 - 2016), Agricultural Growth Programme – Agribusiness Marketing and Development Project (</a:t>
            </a:r>
            <a:r>
              <a:rPr lang="en-ZA" sz="2800" dirty="0" err="1">
                <a:latin typeface="Gill Sans MT" panose="020B0502020104020203" pitchFamily="34" charset="0"/>
                <a:ea typeface="Calibri"/>
                <a:cs typeface="Times New Roman"/>
              </a:rPr>
              <a:t>AMDe</a:t>
            </a:r>
            <a:r>
              <a:rPr lang="en-ZA" sz="2800" dirty="0">
                <a:latin typeface="Gill Sans MT" panose="020B0502020104020203" pitchFamily="34" charset="0"/>
                <a:ea typeface="Calibri"/>
                <a:cs typeface="Times New Roman"/>
              </a:rPr>
              <a:t>), Midterm Evaluation Report, February, (2015) and the AGP II, (2017). </a:t>
            </a:r>
            <a:endParaRPr lang="en-ZA" sz="2800" dirty="0" smtClean="0">
              <a:latin typeface="Gill Sans MT" panose="020B0502020104020203" pitchFamily="34" charset="0"/>
              <a:ea typeface="Calibri"/>
              <a:cs typeface="Times New Roman"/>
            </a:endParaRPr>
          </a:p>
          <a:p>
            <a:pPr lvl="1"/>
            <a:r>
              <a:rPr lang="en-ZA" sz="2800" dirty="0" smtClean="0">
                <a:latin typeface="Gill Sans MT" panose="020B0502020104020203" pitchFamily="34" charset="0"/>
                <a:ea typeface="Calibri"/>
                <a:cs typeface="Times New Roman"/>
              </a:rPr>
              <a:t>Where </a:t>
            </a:r>
            <a:r>
              <a:rPr lang="en-ZA" sz="2800" dirty="0">
                <a:latin typeface="Gill Sans MT" panose="020B0502020104020203" pitchFamily="34" charset="0"/>
                <a:ea typeface="Calibri"/>
                <a:cs typeface="Times New Roman"/>
              </a:rPr>
              <a:t>city specific data was not available, averages within the region were used. </a:t>
            </a:r>
            <a:endParaRPr lang="en-ZA" sz="2800" dirty="0" smtClean="0">
              <a:latin typeface="Gill Sans MT" panose="020B0502020104020203" pitchFamily="34" charset="0"/>
              <a:ea typeface="Calibri"/>
              <a:cs typeface="Times New Roman"/>
            </a:endParaRPr>
          </a:p>
          <a:p>
            <a:pPr lvl="1"/>
            <a:r>
              <a:rPr lang="en-ZA" sz="2800" dirty="0" smtClean="0">
                <a:latin typeface="Gill Sans MT" panose="020B0502020104020203" pitchFamily="34" charset="0"/>
                <a:ea typeface="Calibri"/>
                <a:cs typeface="Times New Roman"/>
              </a:rPr>
              <a:t>Data </a:t>
            </a:r>
            <a:r>
              <a:rPr lang="en-ZA" sz="2800" dirty="0">
                <a:latin typeface="Gill Sans MT" panose="020B0502020104020203" pitchFamily="34" charset="0"/>
                <a:ea typeface="Calibri"/>
                <a:cs typeface="Times New Roman"/>
              </a:rPr>
              <a:t>on other important urban </a:t>
            </a:r>
            <a:r>
              <a:rPr lang="en-ZA" sz="2800" dirty="0" smtClean="0">
                <a:latin typeface="Gill Sans MT" panose="020B0502020104020203" pitchFamily="34" charset="0"/>
                <a:ea typeface="Calibri"/>
                <a:cs typeface="Times New Roman"/>
              </a:rPr>
              <a:t>proximity, land </a:t>
            </a:r>
            <a:r>
              <a:rPr lang="en-ZA" sz="2800" dirty="0">
                <a:latin typeface="Gill Sans MT" panose="020B0502020104020203" pitchFamily="34" charset="0"/>
                <a:ea typeface="Calibri"/>
                <a:cs typeface="Times New Roman"/>
              </a:rPr>
              <a:t>use planning and environmental planning integrity variables was solicited mainly from Ethiopia’s Growth and Transformation Plan II (GTP II) (2015/16-2019/20); State of Ethiopian Cities Report - SECR, (2015); Urban Waste NAMA (Nationally Appropriate Mitigation Actions) - (2016</a:t>
            </a:r>
            <a:r>
              <a:rPr lang="en-ZA" sz="2800" dirty="0" smtClean="0">
                <a:latin typeface="Gill Sans MT" panose="020B0502020104020203" pitchFamily="34" charset="0"/>
                <a:ea typeface="Calibri"/>
                <a:cs typeface="Times New Roman"/>
              </a:rPr>
              <a:t>); </a:t>
            </a:r>
            <a:r>
              <a:rPr lang="en-ZA" sz="2800" dirty="0">
                <a:latin typeface="Gill Sans MT" panose="020B0502020104020203" pitchFamily="34" charset="0"/>
                <a:ea typeface="Calibri"/>
                <a:cs typeface="Times New Roman"/>
              </a:rPr>
              <a:t>Central Statistical Agency of Ethiopia, (2013); and the Environmental Policy Update 2012. </a:t>
            </a:r>
            <a:endParaRPr lang="en-ZA" dirty="0">
              <a:latin typeface="Gill Sans MT" panose="020B0502020104020203" pitchFamily="34" charset="0"/>
            </a:endParaRPr>
          </a:p>
        </p:txBody>
      </p:sp>
    </p:spTree>
    <p:extLst>
      <p:ext uri="{BB962C8B-B14F-4D97-AF65-F5344CB8AC3E}">
        <p14:creationId xmlns:p14="http://schemas.microsoft.com/office/powerpoint/2010/main" val="196474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36" y="625435"/>
            <a:ext cx="8533813" cy="691290"/>
          </a:xfrm>
        </p:spPr>
        <p:txBody>
          <a:bodyPr>
            <a:normAutofit/>
          </a:bodyPr>
          <a:lstStyle/>
          <a:p>
            <a:r>
              <a:rPr lang="en-GB" sz="3200" b="1" dirty="0" smtClean="0">
                <a:latin typeface="Gill Sans MT" pitchFamily="34" charset="0"/>
              </a:rPr>
              <a:t>Methodology…</a:t>
            </a:r>
            <a:endParaRPr lang="en-GB" sz="3200" b="1" dirty="0">
              <a:latin typeface="Gill Sans MT"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4A075074-DE62-40B5-B1AB-B32FD68C451D}" type="slidenum">
              <a:rPr lang="en-US" smtClean="0"/>
              <a:pPr>
                <a:defRPr/>
              </a:pPr>
              <a:t>9</a:t>
            </a:fld>
            <a:endParaRPr lang="en-US"/>
          </a:p>
        </p:txBody>
      </p:sp>
      <p:sp>
        <p:nvSpPr>
          <p:cNvPr id="4" name="Content Placeholder 3"/>
          <p:cNvSpPr>
            <a:spLocks noGrp="1"/>
          </p:cNvSpPr>
          <p:nvPr>
            <p:ph sz="quarter" idx="1"/>
          </p:nvPr>
        </p:nvSpPr>
        <p:spPr>
          <a:xfrm>
            <a:off x="433755" y="1508751"/>
            <a:ext cx="6276726" cy="5349250"/>
          </a:xfrm>
        </p:spPr>
        <p:txBody>
          <a:bodyPr>
            <a:noAutofit/>
          </a:bodyPr>
          <a:lstStyle/>
          <a:p>
            <a:r>
              <a:rPr lang="en-ZA" sz="1800" dirty="0" smtClean="0">
                <a:latin typeface="Gill Sans MT" pitchFamily="34" charset="0"/>
              </a:rPr>
              <a:t>Statistical Procedures:</a:t>
            </a:r>
          </a:p>
          <a:p>
            <a:pPr lvl="1"/>
            <a:r>
              <a:rPr lang="en-ZA" sz="1800" dirty="0" smtClean="0">
                <a:latin typeface="Gill Sans MT" pitchFamily="34" charset="0"/>
              </a:rPr>
              <a:t>Prior </a:t>
            </a:r>
            <a:r>
              <a:rPr lang="en-ZA" sz="1800" dirty="0">
                <a:latin typeface="Gill Sans MT" pitchFamily="34" charset="0"/>
              </a:rPr>
              <a:t>to analysis we assessed our study constructs for homogeneity and dimensionality. </a:t>
            </a:r>
            <a:endParaRPr lang="en-ZA" sz="1800" dirty="0" smtClean="0">
              <a:latin typeface="Gill Sans MT" pitchFamily="34" charset="0"/>
            </a:endParaRPr>
          </a:p>
          <a:p>
            <a:pPr lvl="1"/>
            <a:r>
              <a:rPr lang="en-ZA" sz="1800" dirty="0" smtClean="0">
                <a:latin typeface="Gill Sans MT" pitchFamily="34" charset="0"/>
              </a:rPr>
              <a:t>Building </a:t>
            </a:r>
            <a:r>
              <a:rPr lang="en-ZA" sz="1800" dirty="0">
                <a:latin typeface="Gill Sans MT" pitchFamily="34" charset="0"/>
              </a:rPr>
              <a:t>on Principal Components Analysis (PCA), we then used a hierarchical segmentation based clustering approach to create unique clusters of cities that depicted different welfare outcomes for the youth involvement in farming business. </a:t>
            </a:r>
            <a:endParaRPr lang="en-ZA" sz="1800" dirty="0" smtClean="0">
              <a:latin typeface="Gill Sans MT" pitchFamily="34" charset="0"/>
            </a:endParaRPr>
          </a:p>
          <a:p>
            <a:pPr lvl="1"/>
            <a:r>
              <a:rPr lang="en-ZA" sz="1800" dirty="0" smtClean="0">
                <a:latin typeface="Gill Sans MT" pitchFamily="34" charset="0"/>
              </a:rPr>
              <a:t>The </a:t>
            </a:r>
            <a:r>
              <a:rPr lang="en-ZA" sz="1800" dirty="0">
                <a:latin typeface="Gill Sans MT" pitchFamily="34" charset="0"/>
              </a:rPr>
              <a:t>relative stability of such clusters was assessed through the </a:t>
            </a:r>
            <a:r>
              <a:rPr lang="en-ZA" sz="1800" dirty="0" err="1">
                <a:latin typeface="Gill Sans MT" pitchFamily="34" charset="0"/>
              </a:rPr>
              <a:t>Kruskall</a:t>
            </a:r>
            <a:r>
              <a:rPr lang="en-ZA" sz="1800" dirty="0">
                <a:latin typeface="Gill Sans MT" pitchFamily="34" charset="0"/>
              </a:rPr>
              <a:t> </a:t>
            </a:r>
            <a:r>
              <a:rPr lang="en-ZA" sz="1800" dirty="0" err="1">
                <a:latin typeface="Gill Sans MT" pitchFamily="34" charset="0"/>
              </a:rPr>
              <a:t>Wallas</a:t>
            </a:r>
            <a:r>
              <a:rPr lang="en-ZA" sz="1800" dirty="0">
                <a:latin typeface="Gill Sans MT" pitchFamily="34" charset="0"/>
              </a:rPr>
              <a:t> H – one way ANOVA test. </a:t>
            </a:r>
            <a:endParaRPr lang="en-ZA" sz="1800" dirty="0" smtClean="0">
              <a:latin typeface="Gill Sans MT" pitchFamily="34" charset="0"/>
            </a:endParaRPr>
          </a:p>
          <a:p>
            <a:pPr lvl="1"/>
            <a:r>
              <a:rPr lang="en-ZA" sz="1800" dirty="0" smtClean="0">
                <a:latin typeface="Gill Sans MT" pitchFamily="34" charset="0"/>
              </a:rPr>
              <a:t>The </a:t>
            </a:r>
            <a:r>
              <a:rPr lang="en-ZA" sz="1800" dirty="0">
                <a:latin typeface="Gill Sans MT" pitchFamily="34" charset="0"/>
              </a:rPr>
              <a:t>relative importance of the welfare defining indicators which ultimately shaped the identification of what we have referred to as win-win options to youth involvement in agricultural transformation was assessed by a two-step clustering technique.</a:t>
            </a:r>
            <a:endParaRPr lang="en-GB" sz="1800" dirty="0">
              <a:latin typeface="Gill Sans MT" pitchFamily="34" charset="0"/>
            </a:endParaRPr>
          </a:p>
        </p:txBody>
      </p:sp>
      <p:sp>
        <p:nvSpPr>
          <p:cNvPr id="6" name="Rectangle 5"/>
          <p:cNvSpPr/>
          <p:nvPr/>
        </p:nvSpPr>
        <p:spPr>
          <a:xfrm>
            <a:off x="7785820" y="1815991"/>
            <a:ext cx="2534730" cy="461665"/>
          </a:xfrm>
          <a:prstGeom prst="rect">
            <a:avLst/>
          </a:prstGeom>
        </p:spPr>
        <p:txBody>
          <a:bodyPr wrap="square">
            <a:spAutoFit/>
          </a:bodyPr>
          <a:lstStyle/>
          <a:p>
            <a:pPr eaLnBrk="0" fontAlgn="base" hangingPunct="0">
              <a:spcBef>
                <a:spcPct val="0"/>
              </a:spcBef>
              <a:spcAft>
                <a:spcPct val="0"/>
              </a:spcAft>
            </a:pPr>
            <a:r>
              <a:rPr lang="en-GB" sz="2400" dirty="0">
                <a:solidFill>
                  <a:prstClr val="black"/>
                </a:solidFill>
                <a:latin typeface="Gill Sans MT" pitchFamily="34" charset="0"/>
              </a:rPr>
              <a:t>Study site</a:t>
            </a:r>
            <a:endParaRPr lang="en-US" sz="2400" dirty="0">
              <a:solidFill>
                <a:prstClr val="black"/>
              </a:solidFill>
              <a:latin typeface="Gill Sans MT" pitchFamily="34" charset="0"/>
            </a:endParaRPr>
          </a:p>
        </p:txBody>
      </p:sp>
      <p:pic>
        <p:nvPicPr>
          <p:cNvPr id="8" name="Picture 7"/>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729045" y="2254463"/>
            <a:ext cx="5462955" cy="4271645"/>
          </a:xfrm>
          <a:prstGeom prst="rect">
            <a:avLst/>
          </a:prstGeom>
          <a:noFill/>
          <a:ln>
            <a:noFill/>
          </a:ln>
        </p:spPr>
      </p:pic>
    </p:spTree>
    <p:extLst>
      <p:ext uri="{BB962C8B-B14F-4D97-AF65-F5344CB8AC3E}">
        <p14:creationId xmlns:p14="http://schemas.microsoft.com/office/powerpoint/2010/main" val="3124720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1867</Words>
  <Application>Microsoft Office PowerPoint</Application>
  <PresentationFormat>Custom</PresentationFormat>
  <Paragraphs>344</Paragraphs>
  <Slides>15</Slides>
  <Notes>0</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Median</vt:lpstr>
      <vt:lpstr>1_Median</vt:lpstr>
      <vt:lpstr>2_Median</vt:lpstr>
      <vt:lpstr>3_Median</vt:lpstr>
      <vt:lpstr>4_Median</vt:lpstr>
      <vt:lpstr>5_Median</vt:lpstr>
      <vt:lpstr>6_Median</vt:lpstr>
      <vt:lpstr>Conference on Land Policy in Africa (CLPA) 14-17 November, 2017 . Addis Ababa, Ethiopia.</vt:lpstr>
      <vt:lpstr>Introduction </vt:lpstr>
      <vt:lpstr>Introduction…</vt:lpstr>
      <vt:lpstr>Problem Statement </vt:lpstr>
      <vt:lpstr>Problem Statement …</vt:lpstr>
      <vt:lpstr>Research Objectives</vt:lpstr>
      <vt:lpstr>Assessment Framework</vt:lpstr>
      <vt:lpstr>Methodology</vt:lpstr>
      <vt:lpstr>Methodology…</vt:lpstr>
      <vt:lpstr>Homogeneity and Dimensionality</vt:lpstr>
      <vt:lpstr>Results …</vt:lpstr>
      <vt:lpstr>Results …</vt:lpstr>
      <vt:lpstr>Results …</vt:lpstr>
      <vt:lpstr>Recommendations </vt:lpstr>
      <vt:lpstr>                       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Juliet Akola</dc:creator>
  <cp:lastModifiedBy>Administrator</cp:lastModifiedBy>
  <cp:revision>56</cp:revision>
  <dcterms:created xsi:type="dcterms:W3CDTF">2017-09-25T16:42:35Z</dcterms:created>
  <dcterms:modified xsi:type="dcterms:W3CDTF">2017-09-30T06:26:46Z</dcterms:modified>
</cp:coreProperties>
</file>