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73" r:id="rId9"/>
    <p:sldId id="274" r:id="rId10"/>
    <p:sldId id="262" r:id="rId11"/>
    <p:sldId id="264" r:id="rId12"/>
    <p:sldId id="265" r:id="rId13"/>
    <p:sldId id="269" r:id="rId14"/>
    <p:sldId id="270" r:id="rId15"/>
  </p:sldIdLst>
  <p:sldSz cx="9144000" cy="6858000" type="screen4x3"/>
  <p:notesSz cx="6723063" cy="9853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5" autoAdjust="0"/>
    <p:restoredTop sz="94750" autoAdjust="0"/>
  </p:normalViewPr>
  <p:slideViewPr>
    <p:cSldViewPr>
      <p:cViewPr varScale="1">
        <p:scale>
          <a:sx n="70" d="100"/>
          <a:sy n="70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08" y="-84"/>
      </p:cViewPr>
      <p:guideLst>
        <p:guide orient="horz" pos="3103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D2DD-9A49-491E-949B-F3E87942E7A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35990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04FB-58AB-4264-827C-6AC7B927D3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180" y="0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2837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7" y="4680466"/>
            <a:ext cx="5378450" cy="44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222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180" y="9359222"/>
            <a:ext cx="2913327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4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64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42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08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Illegal</a:t>
            </a:r>
            <a:r>
              <a:rPr lang="nl-NL" dirty="0" smtClean="0"/>
              <a:t> </a:t>
            </a:r>
            <a:r>
              <a:rPr lang="nl-NL" dirty="0" err="1" smtClean="0"/>
              <a:t>shacks</a:t>
            </a:r>
            <a:r>
              <a:rPr lang="nl-NL" dirty="0" smtClean="0"/>
              <a:t> in </a:t>
            </a:r>
            <a:r>
              <a:rPr lang="nl-NL" dirty="0" err="1" smtClean="0"/>
              <a:t>Oshakati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79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Mogoditshane</a:t>
            </a:r>
            <a:r>
              <a:rPr lang="nl-NL" dirty="0" smtClean="0"/>
              <a:t>: House </a:t>
            </a:r>
            <a:r>
              <a:rPr lang="nl-NL" dirty="0" err="1" smtClean="0"/>
              <a:t>earmarked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demolution</a:t>
            </a:r>
            <a:r>
              <a:rPr lang="nl-NL" dirty="0" smtClean="0"/>
              <a:t>;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‘</a:t>
            </a:r>
            <a:r>
              <a:rPr lang="nl-NL" dirty="0" err="1" smtClean="0"/>
              <a:t>self-allocation</a:t>
            </a:r>
            <a:r>
              <a:rPr lang="nl-NL" dirty="0" smtClean="0"/>
              <a:t>’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99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Para professional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record keeper (</a:t>
            </a:r>
            <a:r>
              <a:rPr lang="nl-NL" baseline="0" dirty="0" err="1" smtClean="0"/>
              <a:t>eight</a:t>
            </a:r>
            <a:r>
              <a:rPr lang="nl-NL" baseline="0" dirty="0" smtClean="0"/>
              <a:t> design element)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land </a:t>
            </a:r>
            <a:r>
              <a:rPr lang="nl-NL" baseline="0" dirty="0" err="1" smtClean="0"/>
              <a:t>surveyor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applicable</a:t>
            </a:r>
            <a:r>
              <a:rPr lang="nl-NL" baseline="0" dirty="0" smtClean="0"/>
              <a:t> in PPLRT).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63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11">
    <p:bg bwMode="gray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1781422" y="2177330"/>
            <a:ext cx="6318970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781422" y="3567980"/>
            <a:ext cx="6320449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6609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bulleted lis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80000" y="1577500"/>
            <a:ext cx="78012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ed list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80000" y="1577500"/>
            <a:ext cx="3780032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8"/>
          </p:nvPr>
        </p:nvSpPr>
        <p:spPr bwMode="auto">
          <a:xfrm>
            <a:off x="5076056" y="1577500"/>
            <a:ext cx="3805144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6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5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499992" y="1580224"/>
            <a:ext cx="4546800" cy="4580879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600" smtClean="0"/>
              <a:t>CONFERENCE ON LAND POLICY IN AFRICA, Addis Abeba, 2017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577500"/>
            <a:ext cx="3347984" cy="4587804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6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-8878" y="465207"/>
            <a:ext cx="977900" cy="49504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list, no ITC style elemen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80000" y="1576800"/>
            <a:ext cx="8072462" cy="4000528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600" smtClean="0"/>
              <a:t>CONFERENCE ON LAND POLICY IN AFRICA, Addis Abeba, 2017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600" smtClean="0"/>
              <a:t>CONFERENCE ON LAND POLICY IN AFRICA, Addis Abeba, 2017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6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600" smtClean="0"/>
              <a:t>CONFERENCE ON LAND POLICY IN AFRICA, Addis Abeba, 2017</a:t>
            </a:r>
            <a:endParaRPr lang="en-US" sz="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7572375" y="6402388"/>
            <a:ext cx="936625" cy="47625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pic>
        <p:nvPicPr>
          <p:cNvPr id="11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88982" y="396770"/>
            <a:ext cx="7776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 dirty="0" smtClean="0"/>
              <a:t>Click here and type the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35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1577500"/>
            <a:ext cx="78012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272715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8" name="Picture 4" descr="Itc_logo transpara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72" r:id="rId3"/>
    <p:sldLayoutId id="2147483665" r:id="rId4"/>
    <p:sldLayoutId id="2147483650" r:id="rId5"/>
    <p:sldLayoutId id="2147483660" r:id="rId6"/>
    <p:sldLayoutId id="2147483661" r:id="rId7"/>
    <p:sldLayoutId id="2147483667" r:id="rId8"/>
    <p:sldLayoutId id="2147483671" r:id="rId9"/>
    <p:sldLayoutId id="2147483673" r:id="rId10"/>
    <p:sldLayoutId id="214748367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1720" y="1656705"/>
            <a:ext cx="6318970" cy="1470025"/>
          </a:xfrm>
        </p:spPr>
        <p:txBody>
          <a:bodyPr/>
          <a:lstStyle/>
          <a:p>
            <a:r>
              <a:rPr lang="en-US" dirty="0" err="1" smtClean="0"/>
              <a:t>ScaLING</a:t>
            </a:r>
            <a:r>
              <a:rPr lang="en-US" dirty="0" smtClean="0"/>
              <a:t> UP PRO-POOR LAND RECORDATION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1720" y="3284984"/>
            <a:ext cx="6320449" cy="1101725"/>
          </a:xfrm>
        </p:spPr>
        <p:txBody>
          <a:bodyPr/>
          <a:lstStyle/>
          <a:p>
            <a:r>
              <a:rPr lang="en-GB" b="1" dirty="0"/>
              <a:t>findings and consequences of three </a:t>
            </a:r>
            <a:r>
              <a:rPr lang="en-GB" b="1" dirty="0" err="1" smtClean="0"/>
              <a:t>peri</a:t>
            </a:r>
            <a:r>
              <a:rPr lang="en-GB" b="1" dirty="0" smtClean="0"/>
              <a:t>-urban cases from sub-Saharan Africa</a:t>
            </a:r>
          </a:p>
          <a:p>
            <a:endParaRPr lang="nl-NL" b="1" dirty="0"/>
          </a:p>
          <a:p>
            <a:r>
              <a:rPr lang="nl-NL" b="1" dirty="0" smtClean="0"/>
              <a:t>Paul van Asperen</a:t>
            </a:r>
          </a:p>
          <a:p>
            <a:r>
              <a:rPr lang="nl-NL" b="1" dirty="0" smtClean="0"/>
              <a:t>Jaap Zevenbergen</a:t>
            </a:r>
          </a:p>
          <a:p>
            <a:r>
              <a:rPr lang="nl-NL" b="1" dirty="0" smtClean="0"/>
              <a:t>Bob hendriks</a:t>
            </a:r>
          </a:p>
          <a:p>
            <a:endParaRPr lang="nl-NL" b="1" dirty="0"/>
          </a:p>
          <a:p>
            <a:r>
              <a:rPr lang="en-GB" sz="1400" b="1" dirty="0"/>
              <a:t>CONFERENCE ON LAND POLICY IN </a:t>
            </a:r>
            <a:r>
              <a:rPr lang="en-GB" sz="1400" b="1" dirty="0" smtClean="0"/>
              <a:t>AFRICA, Addis </a:t>
            </a:r>
            <a:r>
              <a:rPr lang="en-GB" sz="1400" b="1" dirty="0" err="1" smtClean="0"/>
              <a:t>abeba</a:t>
            </a:r>
            <a:r>
              <a:rPr lang="en-GB" sz="1400" b="1" dirty="0" smtClean="0"/>
              <a:t>, 14-17 November 2017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Recordation of all tenure forms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recognition by all stakeholders and subsequent recordation of all existing tenures and </a:t>
            </a:r>
            <a:r>
              <a:rPr lang="en-GB" dirty="0" smtClean="0"/>
              <a:t>rights:</a:t>
            </a:r>
          </a:p>
          <a:p>
            <a:pPr lvl="1"/>
            <a:r>
              <a:rPr lang="nl-NL" dirty="0" err="1" smtClean="0"/>
              <a:t>All</a:t>
            </a:r>
            <a:r>
              <a:rPr lang="nl-NL" dirty="0" smtClean="0"/>
              <a:t> claims</a:t>
            </a:r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or without </a:t>
            </a:r>
            <a:r>
              <a:rPr lang="nl-NL" dirty="0" err="1" smtClean="0"/>
              <a:t>documents</a:t>
            </a:r>
            <a:endParaRPr lang="nl-NL" dirty="0" smtClean="0"/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or without official </a:t>
            </a:r>
            <a:r>
              <a:rPr lang="nl-NL" dirty="0" err="1" smtClean="0"/>
              <a:t>certificates</a:t>
            </a:r>
            <a:endParaRPr lang="nl-NL" dirty="0" smtClean="0"/>
          </a:p>
          <a:p>
            <a:pPr marL="257175" lvl="1" indent="0">
              <a:buNone/>
            </a:pPr>
            <a:endParaRPr lang="nl-NL" dirty="0"/>
          </a:p>
          <a:p>
            <a:pPr marL="257175" lvl="1" indent="0">
              <a:buNone/>
            </a:pPr>
            <a:r>
              <a:rPr lang="nl-NL" dirty="0" err="1" smtClean="0"/>
              <a:t>S</a:t>
            </a:r>
            <a:r>
              <a:rPr lang="nl-NL" dirty="0" err="1" smtClean="0"/>
              <a:t>hadow</a:t>
            </a:r>
            <a:r>
              <a:rPr lang="nl-NL" dirty="0" smtClean="0"/>
              <a:t> </a:t>
            </a:r>
            <a:r>
              <a:rPr lang="nl-NL" dirty="0" smtClean="0"/>
              <a:t>registers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Headmen</a:t>
            </a:r>
            <a:r>
              <a:rPr lang="nl-NL" dirty="0" smtClean="0"/>
              <a:t> in </a:t>
            </a:r>
            <a:r>
              <a:rPr lang="nl-NL" dirty="0" err="1" smtClean="0"/>
              <a:t>Oshakati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Namibia</a:t>
            </a:r>
          </a:p>
          <a:p>
            <a:pPr lvl="1"/>
            <a:r>
              <a:rPr lang="nl-NL" dirty="0" err="1" smtClean="0"/>
              <a:t>Saving</a:t>
            </a:r>
            <a:r>
              <a:rPr lang="nl-NL" dirty="0" smtClean="0"/>
              <a:t> </a:t>
            </a:r>
            <a:r>
              <a:rPr lang="nl-NL" dirty="0" err="1" smtClean="0"/>
              <a:t>scheme</a:t>
            </a:r>
            <a:r>
              <a:rPr lang="nl-NL" dirty="0" smtClean="0"/>
              <a:t> in </a:t>
            </a:r>
            <a:r>
              <a:rPr lang="nl-NL" dirty="0" err="1" smtClean="0"/>
              <a:t>Oshakati</a:t>
            </a:r>
            <a:endParaRPr lang="nl-NL" dirty="0"/>
          </a:p>
          <a:p>
            <a:pPr marL="257175" lvl="1" indent="0">
              <a:buNone/>
            </a:pPr>
            <a:r>
              <a:rPr lang="en-GB" dirty="0" smtClean="0"/>
              <a:t>Therefore: ‘unambiguous</a:t>
            </a:r>
            <a:r>
              <a:rPr lang="en-GB" dirty="0"/>
              <a:t>’ recordation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3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Affordable and accessible dispute resolution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PPLRT should result </a:t>
            </a:r>
            <a:r>
              <a:rPr lang="en-GB" dirty="0"/>
              <a:t>in a decrease of land </a:t>
            </a:r>
            <a:r>
              <a:rPr lang="en-GB" dirty="0" smtClean="0"/>
              <a:t>disputes, although the  mechanisms still need to be affordable and accessible.</a:t>
            </a:r>
          </a:p>
          <a:p>
            <a:endParaRPr lang="nl-NL" dirty="0"/>
          </a:p>
          <a:p>
            <a:r>
              <a:rPr lang="nl-NL" dirty="0"/>
              <a:t>People went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dirty="0" err="1"/>
              <a:t>institutions</a:t>
            </a:r>
            <a:r>
              <a:rPr lang="nl-NL" dirty="0"/>
              <a:t> (in the </a:t>
            </a:r>
            <a:r>
              <a:rPr lang="nl-NL" dirty="0" err="1"/>
              <a:t>neighborhood</a:t>
            </a:r>
            <a:r>
              <a:rPr lang="nl-NL" dirty="0"/>
              <a:t>, at low </a:t>
            </a:r>
            <a:r>
              <a:rPr lang="nl-NL" dirty="0" err="1"/>
              <a:t>cost</a:t>
            </a:r>
            <a:r>
              <a:rPr lang="nl-NL" dirty="0"/>
              <a:t>), </a:t>
            </a:r>
            <a:r>
              <a:rPr lang="nl-NL" dirty="0" err="1"/>
              <a:t>however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lacked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 smtClean="0"/>
              <a:t>institutions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/>
              <a:t>the right </a:t>
            </a:r>
            <a:r>
              <a:rPr lang="nl-NL" dirty="0" err="1" smtClean="0"/>
              <a:t>ones</a:t>
            </a:r>
            <a:r>
              <a:rPr lang="nl-NL" dirty="0" smtClean="0"/>
              <a:t>: </a:t>
            </a:r>
            <a:r>
              <a:rPr lang="en-GB" dirty="0" smtClean="0"/>
              <a:t>affordable, accessible and </a:t>
            </a:r>
            <a:r>
              <a:rPr lang="en-GB" dirty="0"/>
              <a:t>‘well-informed’ </a:t>
            </a:r>
            <a:r>
              <a:rPr lang="en-GB" dirty="0" smtClean="0"/>
              <a:t>dispute resolution.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3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multiple sources and local weighting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may access land through a variety of channels, with a variety of </a:t>
            </a:r>
            <a:r>
              <a:rPr lang="en-GB" dirty="0" smtClean="0"/>
              <a:t>evidence: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Oshakati</a:t>
            </a:r>
            <a:r>
              <a:rPr lang="nl-NL" dirty="0" smtClean="0"/>
              <a:t>: </a:t>
            </a:r>
            <a:r>
              <a:rPr lang="nl-NL" dirty="0" err="1" smtClean="0"/>
              <a:t>shadow</a:t>
            </a:r>
            <a:r>
              <a:rPr lang="nl-NL" dirty="0" smtClean="0"/>
              <a:t> register</a:t>
            </a:r>
            <a:r>
              <a:rPr lang="en-GB" dirty="0"/>
              <a:t> </a:t>
            </a:r>
            <a:r>
              <a:rPr lang="en-GB" dirty="0" smtClean="0"/>
              <a:t>headman and saving scheme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Chazanga</a:t>
            </a:r>
            <a:r>
              <a:rPr lang="nl-NL" dirty="0" smtClean="0"/>
              <a:t>: </a:t>
            </a:r>
            <a:r>
              <a:rPr lang="nl-NL" dirty="0" err="1"/>
              <a:t>shadow</a:t>
            </a:r>
            <a:r>
              <a:rPr lang="nl-NL" dirty="0"/>
              <a:t> register</a:t>
            </a:r>
            <a:r>
              <a:rPr lang="en-GB" dirty="0"/>
              <a:t> </a:t>
            </a:r>
            <a:r>
              <a:rPr lang="en-GB" dirty="0" smtClean="0"/>
              <a:t>headman, witnesses for transfers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Peri-</a:t>
            </a:r>
            <a:r>
              <a:rPr lang="nl-NL" dirty="0" err="1" smtClean="0"/>
              <a:t>urban</a:t>
            </a:r>
            <a:r>
              <a:rPr lang="nl-NL" dirty="0" smtClean="0"/>
              <a:t> Gaborone: </a:t>
            </a:r>
            <a:r>
              <a:rPr lang="nl-NL" dirty="0" err="1" smtClean="0"/>
              <a:t>mapping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imagery</a:t>
            </a:r>
            <a:endParaRPr lang="en-GB" dirty="0"/>
          </a:p>
          <a:p>
            <a:r>
              <a:rPr lang="nl-NL" dirty="0" smtClean="0"/>
              <a:t>No </a:t>
            </a:r>
            <a:r>
              <a:rPr lang="nl-NL" dirty="0" err="1" smtClean="0"/>
              <a:t>regulations</a:t>
            </a:r>
            <a:r>
              <a:rPr lang="nl-NL" dirty="0" smtClean="0"/>
              <a:t> 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smtClean="0"/>
              <a:t>no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smtClean="0"/>
              <a:t>found</a:t>
            </a:r>
            <a:r>
              <a:rPr lang="nl-NL" dirty="0"/>
              <a:t> </a:t>
            </a:r>
            <a:r>
              <a:rPr lang="nl-NL" dirty="0" smtClean="0"/>
              <a:t>on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weighting</a:t>
            </a:r>
            <a:r>
              <a:rPr lang="nl-NL" dirty="0" smtClean="0"/>
              <a:t> was </a:t>
            </a:r>
            <a:r>
              <a:rPr lang="nl-NL" dirty="0" err="1" smtClean="0"/>
              <a:t>executed</a:t>
            </a:r>
            <a:r>
              <a:rPr lang="nl-NL" dirty="0" smtClean="0"/>
              <a:t>. It will be challenging to see how this can be achieved in peri-urban areas: need for show-cases.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3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recommendations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findings in the studied cases </a:t>
            </a:r>
            <a:r>
              <a:rPr lang="en-GB" dirty="0" smtClean="0"/>
              <a:t>largely confirmed </a:t>
            </a:r>
            <a:r>
              <a:rPr lang="en-GB" dirty="0"/>
              <a:t>the validity of the PPRLT design elements in </a:t>
            </a:r>
            <a:r>
              <a:rPr lang="en-GB" dirty="0" err="1"/>
              <a:t>peri</a:t>
            </a:r>
            <a:r>
              <a:rPr lang="en-GB" dirty="0"/>
              <a:t>-urban </a:t>
            </a:r>
            <a:r>
              <a:rPr lang="en-GB" dirty="0" smtClean="0"/>
              <a:t>contexts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The co-existence and contestation of customary and statutory authorities lead to two recommendations for refinement: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‘U</a:t>
            </a:r>
            <a:r>
              <a:rPr lang="en-US" dirty="0" err="1" smtClean="0"/>
              <a:t>nambiguous</a:t>
            </a:r>
            <a:r>
              <a:rPr lang="en-US" dirty="0" smtClean="0"/>
              <a:t>’ </a:t>
            </a:r>
            <a:r>
              <a:rPr lang="en-US" dirty="0"/>
              <a:t>recordation of all </a:t>
            </a:r>
            <a:r>
              <a:rPr lang="en-US" dirty="0" smtClean="0"/>
              <a:t>tenures.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Affordable</a:t>
            </a:r>
            <a:r>
              <a:rPr lang="en-GB" dirty="0"/>
              <a:t>, accessible and </a:t>
            </a:r>
            <a:r>
              <a:rPr lang="en-GB" dirty="0" smtClean="0"/>
              <a:t>‘well-informed’ </a:t>
            </a:r>
            <a:r>
              <a:rPr lang="en-GB" dirty="0"/>
              <a:t>dispute </a:t>
            </a:r>
            <a:r>
              <a:rPr lang="en-GB" dirty="0" smtClean="0"/>
              <a:t>resolution.</a:t>
            </a:r>
          </a:p>
          <a:p>
            <a:endParaRPr lang="nl-NL" dirty="0" smtClean="0"/>
          </a:p>
          <a:p>
            <a:r>
              <a:rPr lang="nl-NL" dirty="0" smtClean="0"/>
              <a:t>General </a:t>
            </a:r>
            <a:r>
              <a:rPr lang="nl-NL" dirty="0" err="1" smtClean="0"/>
              <a:t>recommendations</a:t>
            </a:r>
            <a:r>
              <a:rPr lang="nl-NL" dirty="0" smtClean="0"/>
              <a:t>: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Para-professional instead off para-legal officer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showcases/research on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weighting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1720" y="1656705"/>
            <a:ext cx="6318970" cy="1470025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1720" y="3047355"/>
            <a:ext cx="6320449" cy="1101725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33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Pro-poor land recordation tool</a:t>
            </a:r>
          </a:p>
          <a:p>
            <a:r>
              <a:rPr lang="en-US" dirty="0" smtClean="0"/>
              <a:t>11 design elements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Findings: exploring 3 design elements</a:t>
            </a:r>
          </a:p>
          <a:p>
            <a:r>
              <a:rPr lang="en-US" dirty="0" smtClean="0"/>
              <a:t>Conclusions and recommendations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CONFERENCE ON LAND POLICY IN AFRICA, Addis </a:t>
            </a:r>
            <a:r>
              <a:rPr lang="en-GB" dirty="0" err="1" smtClean="0"/>
              <a:t>Abeba</a:t>
            </a:r>
            <a:r>
              <a:rPr lang="en-GB" dirty="0" smtClean="0"/>
              <a:t>, 2017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6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Pro-</a:t>
            </a:r>
            <a:r>
              <a:rPr lang="nl-NL" dirty="0" err="1" smtClean="0"/>
              <a:t>poor</a:t>
            </a:r>
            <a:r>
              <a:rPr lang="nl-NL" dirty="0" smtClean="0"/>
              <a:t> land </a:t>
            </a:r>
            <a:r>
              <a:rPr lang="nl-NL" dirty="0" err="1" smtClean="0"/>
              <a:t>recordation</a:t>
            </a:r>
            <a:r>
              <a:rPr lang="nl-NL" dirty="0" smtClean="0"/>
              <a:t> tool (PPLRT)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2012: Release of GLTN Pro-Poor Land Recordation Tool: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 set </a:t>
            </a:r>
            <a:r>
              <a:rPr lang="en-GB" dirty="0"/>
              <a:t>of design principles for establishing and maintaining land records for improved protection and access to land for a community’s poorest </a:t>
            </a:r>
            <a:r>
              <a:rPr lang="en-GB" dirty="0" smtClean="0"/>
              <a:t>members.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dirty="0" smtClean="0"/>
          </a:p>
          <a:p>
            <a:r>
              <a:rPr lang="en-GB" dirty="0" smtClean="0"/>
              <a:t>2013-2015: Further refinement of PPLRT under GLTN Partnership Land Tool Development Project: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Unpacking the broad notion of ‘community’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4 rural cases</a:t>
            </a:r>
            <a:r>
              <a:rPr lang="en-GB" dirty="0"/>
              <a:t> </a:t>
            </a:r>
            <a:r>
              <a:rPr lang="en-GB" dirty="0" smtClean="0"/>
              <a:t>(Tanzania, Kenya, Uganda, Mexico)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dirty="0" smtClean="0"/>
          </a:p>
          <a:p>
            <a:r>
              <a:rPr lang="en-GB" dirty="0" smtClean="0"/>
              <a:t>2017: Does PPLRT withstand (</a:t>
            </a:r>
            <a:r>
              <a:rPr lang="en-GB" dirty="0" err="1" smtClean="0"/>
              <a:t>peri</a:t>
            </a:r>
            <a:r>
              <a:rPr lang="en-GB" dirty="0" smtClean="0"/>
              <a:t>-</a:t>
            </a:r>
            <a:r>
              <a:rPr lang="en-GB" dirty="0" smtClean="0"/>
              <a:t>)urban </a:t>
            </a:r>
            <a:r>
              <a:rPr lang="en-GB" dirty="0" smtClean="0"/>
              <a:t>dynamics?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3 (</a:t>
            </a:r>
            <a:r>
              <a:rPr lang="en-GB" dirty="0" err="1" smtClean="0"/>
              <a:t>peri</a:t>
            </a:r>
            <a:r>
              <a:rPr lang="en-GB" dirty="0" smtClean="0"/>
              <a:t>-</a:t>
            </a:r>
            <a:r>
              <a:rPr lang="en-GB" dirty="0" smtClean="0"/>
              <a:t>)urban </a:t>
            </a:r>
            <a:r>
              <a:rPr lang="en-GB" dirty="0" smtClean="0"/>
              <a:t>cases (Namibia, Zambia, Botswana)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 design elements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433484"/>
            <a:ext cx="7801200" cy="4803828"/>
          </a:xfrm>
        </p:spPr>
        <p:txBody>
          <a:bodyPr/>
          <a:lstStyle/>
          <a:p>
            <a:pPr lvl="0"/>
            <a:r>
              <a:rPr lang="en-GB" dirty="0"/>
              <a:t>Apply macro and micro political-economy analysis</a:t>
            </a:r>
          </a:p>
          <a:p>
            <a:pPr lvl="0"/>
            <a:r>
              <a:rPr lang="en-GB" dirty="0"/>
              <a:t>Enable mobilization</a:t>
            </a:r>
          </a:p>
          <a:p>
            <a:pPr lvl="0"/>
            <a:r>
              <a:rPr lang="en-GB" dirty="0"/>
              <a:t>Build on inclusive community tenure practices</a:t>
            </a:r>
          </a:p>
          <a:p>
            <a:pPr lvl="0"/>
            <a:r>
              <a:rPr lang="en-GB" dirty="0"/>
              <a:t>Introduce acceptable local recognition and a para-legal officer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Recordation of all tenure forms</a:t>
            </a:r>
          </a:p>
          <a:p>
            <a:pPr lvl="0"/>
            <a:r>
              <a:rPr lang="en-GB" dirty="0"/>
              <a:t>Joint inspection of land records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Affordable and accessible dispute resolution</a:t>
            </a:r>
          </a:p>
          <a:p>
            <a:pPr lvl="0"/>
            <a:r>
              <a:rPr lang="en-GB" dirty="0"/>
              <a:t>Land records, indexes and a record keeper for a specified area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Multiple sources of evidence and local weighting</a:t>
            </a:r>
          </a:p>
          <a:p>
            <a:pPr lvl="0"/>
            <a:r>
              <a:rPr lang="en-GB" dirty="0"/>
              <a:t>System ownership and co-management by state and community – as a public good</a:t>
            </a:r>
          </a:p>
          <a:p>
            <a:pPr lvl="0"/>
            <a:r>
              <a:rPr lang="en-GB" dirty="0"/>
              <a:t>Emphasis on continuum of land recording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Evaluation of economic, social and environmental outcomes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 studies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8355"/>
            <a:ext cx="5152332" cy="49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3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Characteristics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Peri-</a:t>
            </a:r>
            <a:r>
              <a:rPr lang="nl-NL" dirty="0" err="1" smtClean="0"/>
              <a:t>urban</a:t>
            </a:r>
            <a:r>
              <a:rPr lang="nl-NL" dirty="0" smtClean="0"/>
              <a:t> </a:t>
            </a:r>
            <a:r>
              <a:rPr lang="nl-NL" dirty="0" err="1" smtClean="0"/>
              <a:t>settlements</a:t>
            </a:r>
            <a:r>
              <a:rPr lang="nl-NL" dirty="0" smtClean="0"/>
              <a:t> 20,000 – 50,000 </a:t>
            </a:r>
            <a:r>
              <a:rPr lang="nl-NL" dirty="0" err="1" smtClean="0"/>
              <a:t>inhabitants</a:t>
            </a:r>
            <a:endParaRPr lang="nl-NL" dirty="0" smtClean="0"/>
          </a:p>
          <a:p>
            <a:r>
              <a:rPr lang="nl-NL" dirty="0" smtClean="0"/>
              <a:t>Both </a:t>
            </a:r>
            <a:r>
              <a:rPr lang="nl-NL" dirty="0" err="1" smtClean="0"/>
              <a:t>customary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statutory</a:t>
            </a:r>
            <a:r>
              <a:rPr lang="nl-NL" dirty="0" smtClean="0"/>
              <a:t> </a:t>
            </a:r>
            <a:r>
              <a:rPr lang="nl-NL" dirty="0" err="1" smtClean="0"/>
              <a:t>influence</a:t>
            </a:r>
            <a:endParaRPr lang="nl-NL" dirty="0" smtClean="0"/>
          </a:p>
          <a:p>
            <a:r>
              <a:rPr lang="nl-NL" dirty="0" err="1" smtClean="0"/>
              <a:t>Recordation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Oshakati</a:t>
            </a:r>
            <a:r>
              <a:rPr lang="nl-NL" dirty="0" smtClean="0"/>
              <a:t>: </a:t>
            </a:r>
            <a:r>
              <a:rPr lang="nl-NL" dirty="0" err="1" smtClean="0"/>
              <a:t>Registration</a:t>
            </a:r>
            <a:r>
              <a:rPr lang="nl-NL" dirty="0" smtClean="0"/>
              <a:t> of </a:t>
            </a:r>
            <a:r>
              <a:rPr lang="nl-NL" dirty="0" err="1" smtClean="0"/>
              <a:t>occupation</a:t>
            </a: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Chazanga</a:t>
            </a:r>
            <a:r>
              <a:rPr lang="nl-NL" dirty="0" smtClean="0"/>
              <a:t>: </a:t>
            </a:r>
            <a:r>
              <a:rPr lang="nl-NL" dirty="0" err="1" smtClean="0"/>
              <a:t>Occupancy</a:t>
            </a:r>
            <a:r>
              <a:rPr lang="nl-NL" dirty="0" smtClean="0"/>
              <a:t> </a:t>
            </a:r>
            <a:r>
              <a:rPr lang="nl-NL" dirty="0" err="1" smtClean="0"/>
              <a:t>licences</a:t>
            </a:r>
            <a:r>
              <a:rPr lang="nl-NL" dirty="0" smtClean="0"/>
              <a:t> (</a:t>
            </a:r>
            <a:r>
              <a:rPr lang="nl-NL" dirty="0" err="1" smtClean="0"/>
              <a:t>Housing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Statutory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Improvement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) </a:t>
            </a:r>
            <a:r>
              <a:rPr lang="nl-NL" dirty="0" smtClean="0"/>
              <a:t>Act,1975)</a:t>
            </a: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Peri-</a:t>
            </a:r>
            <a:r>
              <a:rPr lang="nl-NL" dirty="0" err="1" smtClean="0"/>
              <a:t>urban</a:t>
            </a:r>
            <a:r>
              <a:rPr lang="nl-NL" dirty="0" smtClean="0"/>
              <a:t> Gaborone: </a:t>
            </a:r>
            <a:r>
              <a:rPr lang="nl-NL" dirty="0" err="1" smtClean="0"/>
              <a:t>Certificate</a:t>
            </a:r>
            <a:r>
              <a:rPr lang="nl-NL" dirty="0" smtClean="0"/>
              <a:t> of </a:t>
            </a:r>
            <a:r>
              <a:rPr lang="nl-NL" dirty="0" err="1" smtClean="0"/>
              <a:t>customary</a:t>
            </a:r>
            <a:r>
              <a:rPr lang="nl-NL" dirty="0" smtClean="0"/>
              <a:t> land </a:t>
            </a:r>
            <a:r>
              <a:rPr lang="nl-NL" dirty="0" err="1" smtClean="0"/>
              <a:t>grant</a:t>
            </a:r>
            <a:r>
              <a:rPr lang="nl-NL" dirty="0" smtClean="0"/>
              <a:t> (</a:t>
            </a:r>
            <a:r>
              <a:rPr lang="nl-NL" dirty="0" err="1" smtClean="0"/>
              <a:t>Tribal</a:t>
            </a:r>
            <a:r>
              <a:rPr lang="nl-NL" dirty="0" smtClean="0"/>
              <a:t> Land </a:t>
            </a:r>
            <a:r>
              <a:rPr lang="nl-NL" dirty="0" smtClean="0"/>
              <a:t>Act, 1970)</a:t>
            </a:r>
            <a:endParaRPr lang="nl-NL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CONFERENCE ON LAND POLICY IN AFRICA, Addis Abeba,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A380-CEF3-4FA4-B905-6E6A3B62A7C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2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2291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4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101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52" y="-27385"/>
            <a:ext cx="4629448" cy="61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8" t="18650" r="23069" b="17941"/>
          <a:stretch/>
        </p:blipFill>
        <p:spPr bwMode="auto">
          <a:xfrm>
            <a:off x="2119" y="4376869"/>
            <a:ext cx="4104456" cy="24482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99592" y="2780928"/>
            <a:ext cx="1152128" cy="7920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0" y="3573016"/>
            <a:ext cx="899592" cy="803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051720" y="3573016"/>
            <a:ext cx="2054855" cy="8038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C 2010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704</Words>
  <Application>Microsoft Office PowerPoint</Application>
  <PresentationFormat>Diavoorstelling (4:3)</PresentationFormat>
  <Paragraphs>104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Wingdings</vt:lpstr>
      <vt:lpstr>ITC 2010</vt:lpstr>
      <vt:lpstr>ScaLING UP PRO-POOR LAND RECORDATION</vt:lpstr>
      <vt:lpstr>introduction</vt:lpstr>
      <vt:lpstr>Pro-poor land recordation tool (PPLRT)</vt:lpstr>
      <vt:lpstr>11 design elements</vt:lpstr>
      <vt:lpstr>Case studies</vt:lpstr>
      <vt:lpstr>Characteristics</vt:lpstr>
      <vt:lpstr>PowerPoint-presentatie</vt:lpstr>
      <vt:lpstr>PowerPoint-presentatie</vt:lpstr>
      <vt:lpstr>PowerPoint-presentatie</vt:lpstr>
      <vt:lpstr>Recordation of all tenure forms</vt:lpstr>
      <vt:lpstr>Affordable and accessible dispute resolution</vt:lpstr>
      <vt:lpstr> multiple sources and local weighting</vt:lpstr>
      <vt:lpstr>Conclusions and recommendations</vt:lpstr>
      <vt:lpstr>Thank you for your attention!</vt:lpstr>
    </vt:vector>
  </TitlesOfParts>
  <Company>ITC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Rinsum</dc:creator>
  <cp:lastModifiedBy>Paul van</cp:lastModifiedBy>
  <cp:revision>65</cp:revision>
  <dcterms:created xsi:type="dcterms:W3CDTF">2010-09-13T09:12:49Z</dcterms:created>
  <dcterms:modified xsi:type="dcterms:W3CDTF">2017-09-29T07:55:48Z</dcterms:modified>
</cp:coreProperties>
</file>