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64" r:id="rId3"/>
    <p:sldId id="266" r:id="rId4"/>
    <p:sldId id="268" r:id="rId5"/>
    <p:sldId id="269" r:id="rId6"/>
    <p:sldId id="270" r:id="rId7"/>
    <p:sldId id="272" r:id="rId8"/>
    <p:sldId id="273" r:id="rId9"/>
    <p:sldId id="275" r:id="rId10"/>
    <p:sldId id="276" r:id="rId11"/>
    <p:sldId id="277" r:id="rId12"/>
    <p:sldId id="278" r:id="rId13"/>
    <p:sldId id="279" r:id="rId14"/>
    <p:sldId id="280" r:id="rId15"/>
    <p:sldId id="260"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9" d="100"/>
          <a:sy n="89" d="100"/>
        </p:scale>
        <p:origin x="13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27B8929F-37BF-4256-B99F-43FA934A5EEC}" type="datetimeFigureOut">
              <a:rPr lang="en-US"/>
              <a:pPr>
                <a:defRPr/>
              </a:pPr>
              <a:t>11/15/2017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AB7710-06A2-4FC9-B310-8A7DF0A32C40}" type="slidenum">
              <a:rPr lang="en-US"/>
              <a:pPr>
                <a:defRPr/>
              </a:pPr>
              <a:t>‹#›</a:t>
            </a:fld>
            <a:endParaRPr lang="en-US"/>
          </a:p>
        </p:txBody>
      </p:sp>
    </p:spTree>
    <p:extLst>
      <p:ext uri="{BB962C8B-B14F-4D97-AF65-F5344CB8AC3E}">
        <p14:creationId xmlns:p14="http://schemas.microsoft.com/office/powerpoint/2010/main" val="250208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1541F29-20DC-40A6-84D4-5C0D06D016E5}" type="datetimeFigureOut">
              <a:rPr lang="en-US"/>
              <a:pPr>
                <a:defRPr/>
              </a:pPr>
              <a:t>11/15/2017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270786-47D1-46FD-ACF0-829E31A96F8C}" type="slidenum">
              <a:rPr lang="en-US"/>
              <a:pPr>
                <a:defRPr/>
              </a:pPr>
              <a:t>‹#›</a:t>
            </a:fld>
            <a:endParaRPr lang="en-US"/>
          </a:p>
        </p:txBody>
      </p:sp>
    </p:spTree>
    <p:extLst>
      <p:ext uri="{BB962C8B-B14F-4D97-AF65-F5344CB8AC3E}">
        <p14:creationId xmlns:p14="http://schemas.microsoft.com/office/powerpoint/2010/main" val="3170321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67525EE-2E3D-4BB3-80A1-6835F1A877DD}" type="datetimeFigureOut">
              <a:rPr lang="en-US"/>
              <a:pPr>
                <a:defRPr/>
              </a:pPr>
              <a:t>11/15/2017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96DDB9-71A2-4DF3-8783-A420B0669B63}" type="slidenum">
              <a:rPr lang="en-US"/>
              <a:pPr>
                <a:defRPr/>
              </a:pPr>
              <a:t>‹#›</a:t>
            </a:fld>
            <a:endParaRPr lang="en-US"/>
          </a:p>
        </p:txBody>
      </p:sp>
    </p:spTree>
    <p:extLst>
      <p:ext uri="{BB962C8B-B14F-4D97-AF65-F5344CB8AC3E}">
        <p14:creationId xmlns:p14="http://schemas.microsoft.com/office/powerpoint/2010/main" val="326244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A65CAFC-6995-407A-85F3-891BFFDD9667}" type="datetimeFigureOut">
              <a:rPr lang="en-US"/>
              <a:pPr>
                <a:defRPr/>
              </a:pPr>
              <a:t>11/15/2017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55E635-1D49-4BC1-B347-A282E4DE959B}" type="slidenum">
              <a:rPr lang="en-US"/>
              <a:pPr>
                <a:defRPr/>
              </a:pPr>
              <a:t>‹#›</a:t>
            </a:fld>
            <a:endParaRPr lang="en-US"/>
          </a:p>
        </p:txBody>
      </p:sp>
    </p:spTree>
    <p:extLst>
      <p:ext uri="{BB962C8B-B14F-4D97-AF65-F5344CB8AC3E}">
        <p14:creationId xmlns:p14="http://schemas.microsoft.com/office/powerpoint/2010/main" val="417112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A928DFD-0744-4BF8-89C4-336D33713660}" type="datetimeFigureOut">
              <a:rPr lang="en-US"/>
              <a:pPr>
                <a:defRPr/>
              </a:pPr>
              <a:t>11/15/2017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E14CC4-B65D-4605-8ED8-FBEF9DE5DAB9}" type="slidenum">
              <a:rPr lang="en-US"/>
              <a:pPr>
                <a:defRPr/>
              </a:pPr>
              <a:t>‹#›</a:t>
            </a:fld>
            <a:endParaRPr lang="en-US"/>
          </a:p>
        </p:txBody>
      </p:sp>
    </p:spTree>
    <p:extLst>
      <p:ext uri="{BB962C8B-B14F-4D97-AF65-F5344CB8AC3E}">
        <p14:creationId xmlns:p14="http://schemas.microsoft.com/office/powerpoint/2010/main" val="1689187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67DF198-7310-479E-B3D9-80FF46716068}" type="datetimeFigureOut">
              <a:rPr lang="en-US"/>
              <a:pPr>
                <a:defRPr/>
              </a:pPr>
              <a:t>11/15/2017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16CDB6-96D8-408E-956B-018BBFA131F1}" type="slidenum">
              <a:rPr lang="en-US"/>
              <a:pPr>
                <a:defRPr/>
              </a:pPr>
              <a:t>‹#›</a:t>
            </a:fld>
            <a:endParaRPr lang="en-US"/>
          </a:p>
        </p:txBody>
      </p:sp>
    </p:spTree>
    <p:extLst>
      <p:ext uri="{BB962C8B-B14F-4D97-AF65-F5344CB8AC3E}">
        <p14:creationId xmlns:p14="http://schemas.microsoft.com/office/powerpoint/2010/main" val="435279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5D1EDD4-7AEE-4A12-A6B7-B96062C516A3}" type="datetimeFigureOut">
              <a:rPr lang="en-US"/>
              <a:pPr>
                <a:defRPr/>
              </a:pPr>
              <a:t>11/15/2017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94CFD3D-5062-4D1C-A649-0AB04170DBBF}" type="slidenum">
              <a:rPr lang="en-US"/>
              <a:pPr>
                <a:defRPr/>
              </a:pPr>
              <a:t>‹#›</a:t>
            </a:fld>
            <a:endParaRPr lang="en-US"/>
          </a:p>
        </p:txBody>
      </p:sp>
    </p:spTree>
    <p:extLst>
      <p:ext uri="{BB962C8B-B14F-4D97-AF65-F5344CB8AC3E}">
        <p14:creationId xmlns:p14="http://schemas.microsoft.com/office/powerpoint/2010/main" val="2589555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E45E7FB-F141-4028-8D37-BD2CBEE2A749}" type="datetimeFigureOut">
              <a:rPr lang="en-US"/>
              <a:pPr>
                <a:defRPr/>
              </a:pPr>
              <a:t>11/15/2017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9280ADE-32BC-4FE6-9A1C-DFE4EB953A8C}" type="slidenum">
              <a:rPr lang="en-US"/>
              <a:pPr>
                <a:defRPr/>
              </a:pPr>
              <a:t>‹#›</a:t>
            </a:fld>
            <a:endParaRPr lang="en-US"/>
          </a:p>
        </p:txBody>
      </p:sp>
    </p:spTree>
    <p:extLst>
      <p:ext uri="{BB962C8B-B14F-4D97-AF65-F5344CB8AC3E}">
        <p14:creationId xmlns:p14="http://schemas.microsoft.com/office/powerpoint/2010/main" val="1074298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39AFF9-8D5A-4219-8F6F-BCD49BFD208D}" type="datetimeFigureOut">
              <a:rPr lang="en-US"/>
              <a:pPr>
                <a:defRPr/>
              </a:pPr>
              <a:t>11/15/2017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6202B3D-44F2-4E06-95DB-170A02B18166}" type="slidenum">
              <a:rPr lang="en-US"/>
              <a:pPr>
                <a:defRPr/>
              </a:pPr>
              <a:t>‹#›</a:t>
            </a:fld>
            <a:endParaRPr lang="en-US"/>
          </a:p>
        </p:txBody>
      </p:sp>
    </p:spTree>
    <p:extLst>
      <p:ext uri="{BB962C8B-B14F-4D97-AF65-F5344CB8AC3E}">
        <p14:creationId xmlns:p14="http://schemas.microsoft.com/office/powerpoint/2010/main" val="3428780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2A64D3-56CE-4748-8EAD-83E2555F8A56}" type="datetimeFigureOut">
              <a:rPr lang="en-US"/>
              <a:pPr>
                <a:defRPr/>
              </a:pPr>
              <a:t>11/15/2017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30AAFF-C690-4924-B2C1-3605C6E289DB}" type="slidenum">
              <a:rPr lang="en-US"/>
              <a:pPr>
                <a:defRPr/>
              </a:pPr>
              <a:t>‹#›</a:t>
            </a:fld>
            <a:endParaRPr lang="en-US"/>
          </a:p>
        </p:txBody>
      </p:sp>
    </p:spTree>
    <p:extLst>
      <p:ext uri="{BB962C8B-B14F-4D97-AF65-F5344CB8AC3E}">
        <p14:creationId xmlns:p14="http://schemas.microsoft.com/office/powerpoint/2010/main" val="438509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570E8E-BDD3-4002-A60C-78A219817980}" type="datetimeFigureOut">
              <a:rPr lang="en-US"/>
              <a:pPr>
                <a:defRPr/>
              </a:pPr>
              <a:t>11/15/2017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E7DCB8-A8A0-4536-99B6-8BA1DEA451A4}" type="slidenum">
              <a:rPr lang="en-US"/>
              <a:pPr>
                <a:defRPr/>
              </a:pPr>
              <a:t>‹#›</a:t>
            </a:fld>
            <a:endParaRPr lang="en-US"/>
          </a:p>
        </p:txBody>
      </p:sp>
    </p:spTree>
    <p:extLst>
      <p:ext uri="{BB962C8B-B14F-4D97-AF65-F5344CB8AC3E}">
        <p14:creationId xmlns:p14="http://schemas.microsoft.com/office/powerpoint/2010/main" val="163343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0B1C23-EE84-436F-BD32-BDF8ABCE796C}" type="datetimeFigureOut">
              <a:rPr lang="en-US"/>
              <a:pPr>
                <a:defRPr/>
              </a:pPr>
              <a:t>11/15/2017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12F5AEC-EFD2-4725-A33D-D6E439D8C45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0" y="2277375"/>
            <a:ext cx="9144000" cy="862642"/>
          </a:xfrm>
        </p:spPr>
        <p:txBody>
          <a:bodyPr/>
          <a:lstStyle/>
          <a:p>
            <a:pPr eaLnBrk="1" hangingPunct="1">
              <a:lnSpc>
                <a:spcPct val="100000"/>
              </a:lnSpc>
            </a:pPr>
            <a:r>
              <a:rPr lang="en-ZA" altLang="en-US" sz="2800" b="1" dirty="0">
                <a:solidFill>
                  <a:schemeClr val="bg1"/>
                </a:solidFill>
                <a:latin typeface="Gotham" panose="02000504050000020004" pitchFamily="2" charset="0"/>
              </a:rPr>
              <a:t> Voices of Youths on Customary Land Rights and  Registration in </a:t>
            </a:r>
            <a:r>
              <a:rPr lang="en-ZA" altLang="en-US" sz="2800" b="1" dirty="0" smtClean="0">
                <a:solidFill>
                  <a:schemeClr val="bg1"/>
                </a:solidFill>
                <a:latin typeface="Gotham" panose="02000504050000020004" pitchFamily="2" charset="0"/>
              </a:rPr>
              <a:t/>
            </a:r>
            <a:br>
              <a:rPr lang="en-ZA" altLang="en-US" sz="2800" b="1" dirty="0" smtClean="0">
                <a:solidFill>
                  <a:schemeClr val="bg1"/>
                </a:solidFill>
                <a:latin typeface="Gotham" panose="02000504050000020004" pitchFamily="2" charset="0"/>
              </a:rPr>
            </a:br>
            <a:r>
              <a:rPr lang="en-ZA" altLang="en-US" sz="2800" b="1" dirty="0" err="1" smtClean="0">
                <a:solidFill>
                  <a:schemeClr val="bg1"/>
                </a:solidFill>
                <a:latin typeface="Gotham" panose="02000504050000020004" pitchFamily="2" charset="0"/>
              </a:rPr>
              <a:t>Ohangwena</a:t>
            </a:r>
            <a:r>
              <a:rPr lang="en-ZA" altLang="en-US" sz="2800" b="1" dirty="0">
                <a:solidFill>
                  <a:schemeClr val="bg1"/>
                </a:solidFill>
                <a:latin typeface="Gotham" panose="02000504050000020004" pitchFamily="2" charset="0"/>
              </a:rPr>
              <a:t>, Kavango East and Zambezi Regions of  Namibia </a:t>
            </a:r>
            <a:endParaRPr lang="en-US" altLang="en-US" sz="2800" b="1" dirty="0" smtClean="0">
              <a:solidFill>
                <a:schemeClr val="bg1"/>
              </a:solidFill>
              <a:latin typeface="Gotham" panose="02000504050000020004" pitchFamily="2" charset="0"/>
            </a:endParaRPr>
          </a:p>
        </p:txBody>
      </p:sp>
      <p:sp>
        <p:nvSpPr>
          <p:cNvPr id="2051" name="Subtitle 2"/>
          <p:cNvSpPr>
            <a:spLocks noGrp="1"/>
          </p:cNvSpPr>
          <p:nvPr>
            <p:ph type="subTitle" idx="1"/>
          </p:nvPr>
        </p:nvSpPr>
        <p:spPr>
          <a:xfrm>
            <a:off x="4822166" y="3407434"/>
            <a:ext cx="4080294" cy="2769079"/>
          </a:xfrm>
        </p:spPr>
        <p:txBody>
          <a:bodyPr/>
          <a:lstStyle/>
          <a:p>
            <a:pPr eaLnBrk="1" hangingPunct="1"/>
            <a:r>
              <a:rPr lang="en-ZA" altLang="en-US" sz="2000" dirty="0">
                <a:solidFill>
                  <a:schemeClr val="bg1"/>
                </a:solidFill>
              </a:rPr>
              <a:t>Kletus Likuwa</a:t>
            </a:r>
          </a:p>
          <a:p>
            <a:pPr eaLnBrk="1" hangingPunct="1"/>
            <a:r>
              <a:rPr lang="en-ZA" altLang="en-US" sz="2000" dirty="0">
                <a:solidFill>
                  <a:schemeClr val="bg1"/>
                </a:solidFill>
              </a:rPr>
              <a:t>Senior </a:t>
            </a:r>
            <a:r>
              <a:rPr lang="en-ZA" altLang="en-US" sz="2000" dirty="0" smtClean="0">
                <a:solidFill>
                  <a:schemeClr val="bg1"/>
                </a:solidFill>
              </a:rPr>
              <a:t>Researcher &amp; Deputy Director </a:t>
            </a:r>
            <a:endParaRPr lang="en-ZA" altLang="en-US" sz="2000" dirty="0">
              <a:solidFill>
                <a:schemeClr val="bg1"/>
              </a:solidFill>
            </a:endParaRPr>
          </a:p>
          <a:p>
            <a:pPr eaLnBrk="1" hangingPunct="1"/>
            <a:r>
              <a:rPr lang="en-ZA" altLang="en-US" sz="2000" dirty="0">
                <a:solidFill>
                  <a:schemeClr val="bg1"/>
                </a:solidFill>
              </a:rPr>
              <a:t>University of Namibia</a:t>
            </a:r>
          </a:p>
          <a:p>
            <a:pPr eaLnBrk="1" hangingPunct="1"/>
            <a:r>
              <a:rPr lang="en-ZA" altLang="en-US" sz="2000" dirty="0">
                <a:solidFill>
                  <a:schemeClr val="bg1"/>
                </a:solidFill>
              </a:rPr>
              <a:t>Email: klikuwa@unam.na</a:t>
            </a:r>
          </a:p>
          <a:p>
            <a:pPr eaLnBrk="1" hangingPunct="1"/>
            <a:r>
              <a:rPr lang="en-US" altLang="en-US" sz="2000" smtClean="0">
                <a:solidFill>
                  <a:schemeClr val="bg1"/>
                </a:solidFill>
              </a:rPr>
              <a:t>Addis-Ababa, 2017</a:t>
            </a:r>
            <a:endParaRPr lang="en-US" altLang="en-US" sz="2000"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lstStyle/>
          <a:p>
            <a:endParaRPr lang="en-ZA" sz="2000" dirty="0"/>
          </a:p>
          <a:p>
            <a:r>
              <a:rPr lang="en-ZA" sz="2000" dirty="0"/>
              <a:t>The youths are unemployed and poor and many can not afford to pay  the required R25 application form fee for customary land, they therefore remain sceptical </a:t>
            </a:r>
            <a:r>
              <a:rPr lang="en-ZA" sz="2000" dirty="0" smtClean="0"/>
              <a:t>that customary </a:t>
            </a:r>
            <a:r>
              <a:rPr lang="en-ZA" sz="2000" dirty="0"/>
              <a:t>registration will give them access to finance and </a:t>
            </a:r>
            <a:r>
              <a:rPr lang="en-ZA" sz="2000" dirty="0" smtClean="0"/>
              <a:t> make investment in their land. </a:t>
            </a:r>
            <a:endParaRPr lang="en-ZA" sz="2000" dirty="0"/>
          </a:p>
          <a:p>
            <a:r>
              <a:rPr lang="en-ZA" sz="2000" dirty="0"/>
              <a:t>Furthermore, youth are aware that the banking institutions do not consider customary land rights </a:t>
            </a:r>
            <a:r>
              <a:rPr lang="en-ZA" sz="2000" dirty="0" smtClean="0"/>
              <a:t>as security </a:t>
            </a:r>
            <a:r>
              <a:rPr lang="en-ZA" sz="2000" dirty="0"/>
              <a:t>for money lending or investment, </a:t>
            </a:r>
            <a:r>
              <a:rPr lang="en-ZA" sz="2000" dirty="0" smtClean="0"/>
              <a:t>they thus </a:t>
            </a:r>
            <a:r>
              <a:rPr lang="en-ZA" sz="2000" dirty="0"/>
              <a:t>considers customary land rights registration useless </a:t>
            </a:r>
            <a:r>
              <a:rPr lang="en-ZA" sz="2000" dirty="0" smtClean="0"/>
              <a:t>in terms of financial access and land investment.</a:t>
            </a:r>
            <a:endParaRPr lang="en-ZA" sz="2000" dirty="0"/>
          </a:p>
          <a:p>
            <a:r>
              <a:rPr lang="en-ZA" sz="2000" dirty="0"/>
              <a:t>L</a:t>
            </a:r>
            <a:r>
              <a:rPr lang="en-ZA" sz="2000" dirty="0" smtClean="0"/>
              <a:t>and </a:t>
            </a:r>
            <a:r>
              <a:rPr lang="en-ZA" sz="2000" dirty="0"/>
              <a:t>programmes with a youth target are marginal in Namibia, </a:t>
            </a:r>
            <a:r>
              <a:rPr lang="en-ZA" sz="2000" dirty="0" smtClean="0"/>
              <a:t>therefore, youths </a:t>
            </a:r>
            <a:r>
              <a:rPr lang="en-ZA" sz="2000" dirty="0"/>
              <a:t>have limited opportunities or platforms to engage in land matters</a:t>
            </a:r>
          </a:p>
          <a:p>
            <a:endParaRPr lang="en-ZA" dirty="0"/>
          </a:p>
          <a:p>
            <a:endParaRPr lang="en-ZA" dirty="0"/>
          </a:p>
        </p:txBody>
      </p:sp>
    </p:spTree>
    <p:extLst>
      <p:ext uri="{BB962C8B-B14F-4D97-AF65-F5344CB8AC3E}">
        <p14:creationId xmlns:p14="http://schemas.microsoft.com/office/powerpoint/2010/main" val="2028300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err="1" smtClean="0"/>
              <a:t>Recomendations</a:t>
            </a:r>
            <a:endParaRPr lang="en-ZA" b="1" dirty="0"/>
          </a:p>
        </p:txBody>
      </p:sp>
      <p:sp>
        <p:nvSpPr>
          <p:cNvPr id="3" name="Content Placeholder 2"/>
          <p:cNvSpPr>
            <a:spLocks noGrp="1"/>
          </p:cNvSpPr>
          <p:nvPr>
            <p:ph idx="1"/>
          </p:nvPr>
        </p:nvSpPr>
        <p:spPr/>
        <p:txBody>
          <a:bodyPr/>
          <a:lstStyle/>
          <a:p>
            <a:pPr algn="just"/>
            <a:r>
              <a:rPr lang="en-ZA" sz="2000" dirty="0"/>
              <a:t>Government should engage youth and their communities to discuss </a:t>
            </a:r>
            <a:r>
              <a:rPr lang="en-ZA" sz="2000" dirty="0" smtClean="0"/>
              <a:t> </a:t>
            </a:r>
            <a:r>
              <a:rPr lang="en-ZA" sz="2000" dirty="0"/>
              <a:t>impediments in </a:t>
            </a:r>
            <a:r>
              <a:rPr lang="en-ZA" sz="2000" dirty="0" smtClean="0"/>
              <a:t>customary </a:t>
            </a:r>
            <a:r>
              <a:rPr lang="en-ZA" sz="2000" dirty="0"/>
              <a:t>land registration program in a manner beneficial to </a:t>
            </a:r>
            <a:r>
              <a:rPr lang="en-ZA" sz="2000" dirty="0" smtClean="0"/>
              <a:t> youths and their communities</a:t>
            </a:r>
            <a:endParaRPr lang="en-ZA" sz="2000" dirty="0"/>
          </a:p>
          <a:p>
            <a:pPr algn="just"/>
            <a:r>
              <a:rPr lang="en-ZA" sz="2000" dirty="0"/>
              <a:t>Government need to develop and implement land policies that are home-grown and that responds to the pressing social and economic needs of local communities with community participation if such land policies are to gain community support and implementation</a:t>
            </a:r>
          </a:p>
          <a:p>
            <a:pPr algn="just"/>
            <a:r>
              <a:rPr lang="en-ZA" sz="2000" dirty="0"/>
              <a:t>Namibia land policies and land reform programmes should prioritise youth </a:t>
            </a:r>
            <a:r>
              <a:rPr lang="en-ZA" sz="2000" dirty="0" smtClean="0"/>
              <a:t>if </a:t>
            </a:r>
            <a:r>
              <a:rPr lang="en-ZA" sz="2000" dirty="0"/>
              <a:t>the country is to harness from the potential and energy of youths for </a:t>
            </a:r>
            <a:r>
              <a:rPr lang="en-ZA" sz="2000" dirty="0" smtClean="0"/>
              <a:t>sustainable </a:t>
            </a:r>
            <a:r>
              <a:rPr lang="en-ZA" sz="2000" dirty="0"/>
              <a:t>economic development</a:t>
            </a:r>
          </a:p>
          <a:p>
            <a:pPr algn="just"/>
            <a:r>
              <a:rPr lang="en-ZA" sz="2000" dirty="0"/>
              <a:t>Government should prioritise rural development programmes to provide opportunities that youth are seeking for in urban areas so as to encourage </a:t>
            </a:r>
            <a:r>
              <a:rPr lang="en-ZA" sz="2000" dirty="0" smtClean="0"/>
              <a:t>youths </a:t>
            </a:r>
            <a:r>
              <a:rPr lang="en-ZA" sz="2000" dirty="0"/>
              <a:t>to remain and develop rural </a:t>
            </a:r>
            <a:r>
              <a:rPr lang="en-ZA" sz="2000" dirty="0" smtClean="0"/>
              <a:t>communities</a:t>
            </a:r>
            <a:endParaRPr lang="en-ZA" dirty="0"/>
          </a:p>
        </p:txBody>
      </p:sp>
    </p:spTree>
    <p:extLst>
      <p:ext uri="{BB962C8B-B14F-4D97-AF65-F5344CB8AC3E}">
        <p14:creationId xmlns:p14="http://schemas.microsoft.com/office/powerpoint/2010/main" val="3924027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r>
              <a:rPr lang="en-ZA" sz="2000" dirty="0" smtClean="0"/>
              <a:t>There </a:t>
            </a:r>
            <a:r>
              <a:rPr lang="en-ZA" sz="2000" dirty="0"/>
              <a:t>is a need for increased </a:t>
            </a:r>
            <a:r>
              <a:rPr lang="en-ZA" sz="2000" dirty="0" smtClean="0"/>
              <a:t>development </a:t>
            </a:r>
            <a:r>
              <a:rPr lang="en-ZA" sz="2000" dirty="0"/>
              <a:t>intervention programmes to reduce poverty and unemployment among the youth if the goals for customary land </a:t>
            </a:r>
            <a:r>
              <a:rPr lang="en-ZA" sz="2000" dirty="0" smtClean="0"/>
              <a:t>registration of </a:t>
            </a:r>
            <a:r>
              <a:rPr lang="en-ZA" sz="2000" dirty="0"/>
              <a:t>access to finance </a:t>
            </a:r>
            <a:r>
              <a:rPr lang="en-ZA" sz="2000" dirty="0" smtClean="0"/>
              <a:t>and investment in land is </a:t>
            </a:r>
            <a:r>
              <a:rPr lang="en-ZA" sz="2000" dirty="0"/>
              <a:t>to be realised.</a:t>
            </a:r>
          </a:p>
          <a:p>
            <a:r>
              <a:rPr lang="en-ZA" sz="2000" dirty="0"/>
              <a:t>G</a:t>
            </a:r>
            <a:r>
              <a:rPr lang="en-ZA" sz="2000" dirty="0" smtClean="0"/>
              <a:t>overnment </a:t>
            </a:r>
            <a:r>
              <a:rPr lang="en-ZA" sz="2000" dirty="0"/>
              <a:t>and NGOs should streamline youths in all land </a:t>
            </a:r>
            <a:r>
              <a:rPr lang="en-ZA" sz="2000" dirty="0" smtClean="0"/>
              <a:t>programs and resources </a:t>
            </a:r>
            <a:r>
              <a:rPr lang="en-ZA" sz="2000" dirty="0"/>
              <a:t>distribution </a:t>
            </a:r>
            <a:r>
              <a:rPr lang="en-ZA" sz="2000" dirty="0" smtClean="0"/>
              <a:t>should </a:t>
            </a:r>
            <a:r>
              <a:rPr lang="en-ZA" sz="2000" dirty="0"/>
              <a:t>be intergenerational and target both youth and elders equally.</a:t>
            </a:r>
          </a:p>
          <a:p>
            <a:endParaRPr lang="en-ZA" sz="2000" dirty="0"/>
          </a:p>
          <a:p>
            <a:endParaRPr lang="en-ZA" sz="2000" dirty="0"/>
          </a:p>
        </p:txBody>
      </p:sp>
    </p:spTree>
    <p:extLst>
      <p:ext uri="{BB962C8B-B14F-4D97-AF65-F5344CB8AC3E}">
        <p14:creationId xmlns:p14="http://schemas.microsoft.com/office/powerpoint/2010/main" val="2321798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b="1" dirty="0" smtClean="0"/>
              <a:t>References</a:t>
            </a:r>
            <a:endParaRPr lang="en-ZA" sz="4000" b="1" dirty="0"/>
          </a:p>
        </p:txBody>
      </p:sp>
      <p:sp>
        <p:nvSpPr>
          <p:cNvPr id="3" name="Content Placeholder 2"/>
          <p:cNvSpPr>
            <a:spLocks noGrp="1"/>
          </p:cNvSpPr>
          <p:nvPr>
            <p:ph idx="1"/>
          </p:nvPr>
        </p:nvSpPr>
        <p:spPr/>
        <p:txBody>
          <a:bodyPr/>
          <a:lstStyle/>
          <a:p>
            <a:pPr marL="0" indent="0">
              <a:buNone/>
            </a:pPr>
            <a:r>
              <a:rPr lang="en-ZA" sz="2000" dirty="0" err="1" smtClean="0"/>
              <a:t>Bukalo</a:t>
            </a:r>
            <a:r>
              <a:rPr lang="en-ZA" sz="2000" dirty="0" smtClean="0"/>
              <a:t> youths. </a:t>
            </a:r>
            <a:r>
              <a:rPr lang="en-ZA" sz="2000" dirty="0"/>
              <a:t>(2014, 05 22). Interview on customary land rights. (K. Likuwa, Interviewer)</a:t>
            </a:r>
          </a:p>
          <a:p>
            <a:pPr marL="0" indent="0">
              <a:buNone/>
            </a:pPr>
            <a:r>
              <a:rPr lang="en-ZA" sz="2000" dirty="0" err="1" smtClean="0"/>
              <a:t>Dimbare</a:t>
            </a:r>
            <a:r>
              <a:rPr lang="en-ZA" sz="2000" dirty="0"/>
              <a:t> </a:t>
            </a:r>
            <a:r>
              <a:rPr lang="en-ZA" sz="2000" dirty="0" err="1" smtClean="0"/>
              <a:t>Frans</a:t>
            </a:r>
            <a:r>
              <a:rPr lang="en-ZA" sz="2000" dirty="0" smtClean="0"/>
              <a:t> youths. </a:t>
            </a:r>
            <a:r>
              <a:rPr lang="en-ZA" sz="2000" dirty="0"/>
              <a:t>(2014, November). </a:t>
            </a:r>
            <a:r>
              <a:rPr lang="en-ZA" sz="2000" dirty="0" smtClean="0"/>
              <a:t>Interview </a:t>
            </a:r>
            <a:r>
              <a:rPr lang="en-ZA" sz="2000" dirty="0"/>
              <a:t>on </a:t>
            </a:r>
            <a:r>
              <a:rPr lang="en-ZA" sz="2000" dirty="0" smtClean="0"/>
              <a:t>customary </a:t>
            </a:r>
            <a:r>
              <a:rPr lang="en-ZA" sz="2000" dirty="0"/>
              <a:t>land rights. (K. Likuwa, Interviewer)</a:t>
            </a:r>
          </a:p>
          <a:p>
            <a:pPr marL="0" indent="0">
              <a:buNone/>
            </a:pPr>
            <a:r>
              <a:rPr lang="en-ZA" sz="2000" dirty="0" smtClean="0"/>
              <a:t>Mariental youths. </a:t>
            </a:r>
            <a:r>
              <a:rPr lang="en-ZA" sz="2000" dirty="0"/>
              <a:t>(2014, 07 31). Interview on customary land. (K. Likuwa, Interviewer)</a:t>
            </a:r>
          </a:p>
          <a:p>
            <a:pPr marL="0" indent="0">
              <a:buNone/>
            </a:pPr>
            <a:r>
              <a:rPr lang="en-ZA" sz="2000" dirty="0" err="1"/>
              <a:t>Mbandje</a:t>
            </a:r>
            <a:r>
              <a:rPr lang="en-ZA" sz="2000" dirty="0"/>
              <a:t>, N. S. (2014, November). Interview on customary land rights . (K. Likuwa, Interviewer)</a:t>
            </a:r>
          </a:p>
          <a:p>
            <a:pPr marL="0" indent="0">
              <a:buNone/>
            </a:pPr>
            <a:r>
              <a:rPr lang="en-ZA" sz="2000" dirty="0" err="1"/>
              <a:t>Mumbala</a:t>
            </a:r>
            <a:r>
              <a:rPr lang="en-ZA" sz="2000" dirty="0"/>
              <a:t>. (2014, 05 22). Interview on customary land. (K. Likuwa, Interviewer)</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210189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pPr marL="0" indent="0">
              <a:buNone/>
            </a:pPr>
            <a:r>
              <a:rPr lang="en-ZA" sz="1800" b="1" dirty="0" smtClean="0"/>
              <a:t>Books</a:t>
            </a:r>
            <a:endParaRPr lang="en-ZA" sz="1800" dirty="0"/>
          </a:p>
          <a:p>
            <a:r>
              <a:rPr lang="en-ZA" sz="1800" dirty="0" err="1"/>
              <a:t>Kapitango</a:t>
            </a:r>
            <a:r>
              <a:rPr lang="en-ZA" sz="1800" dirty="0"/>
              <a:t>, M. M. (2009). Communal Land Registration . Windhoek: NID.</a:t>
            </a:r>
          </a:p>
          <a:p>
            <a:r>
              <a:rPr lang="en-ZA" sz="1800" dirty="0"/>
              <a:t>Likuwa, K. M. (July 2013). Review of Liberating Namibia the long diplomatic struggle between the United Nations and South Africa. Journal of African History, 54, 1.</a:t>
            </a:r>
          </a:p>
          <a:p>
            <a:r>
              <a:rPr lang="en-ZA" sz="1800" dirty="0" err="1"/>
              <a:t>Namwoonde</a:t>
            </a:r>
            <a:r>
              <a:rPr lang="en-ZA" sz="1800" dirty="0"/>
              <a:t>, N. E. (2008). A rejected import : registration of customary land rights in Kavango (LLB </a:t>
            </a:r>
            <a:r>
              <a:rPr lang="en-ZA" sz="1800" dirty="0" err="1"/>
              <a:t>dessertation</a:t>
            </a:r>
            <a:r>
              <a:rPr lang="en-ZA" sz="1800" dirty="0"/>
              <a:t>). Windhoek: UNAM.</a:t>
            </a:r>
          </a:p>
          <a:p>
            <a:r>
              <a:rPr lang="en-ZA" sz="1800" dirty="0"/>
              <a:t>NPC. (2012). Namibia's Fourth National Development Plan, (NDP4), 2012-2017. Windhoek: Government printers.</a:t>
            </a:r>
          </a:p>
          <a:p>
            <a:r>
              <a:rPr lang="en-ZA" sz="1800" dirty="0"/>
              <a:t>OPM. (2002). Communal Land Reform Act, 2002. Windhoek: Office of the Prime Minister.</a:t>
            </a:r>
          </a:p>
          <a:p>
            <a:endParaRPr lang="en-ZA" dirty="0"/>
          </a:p>
        </p:txBody>
      </p:sp>
    </p:spTree>
    <p:extLst>
      <p:ext uri="{BB962C8B-B14F-4D97-AF65-F5344CB8AC3E}">
        <p14:creationId xmlns:p14="http://schemas.microsoft.com/office/powerpoint/2010/main" val="26095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146" name="Title 1"/>
          <p:cNvSpPr txBox="1">
            <a:spLocks/>
          </p:cNvSpPr>
          <p:nvPr/>
        </p:nvSpPr>
        <p:spPr bwMode="auto">
          <a:xfrm>
            <a:off x="5338763" y="5075109"/>
            <a:ext cx="358281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n-US" sz="3600" b="1" dirty="0">
                <a:solidFill>
                  <a:schemeClr val="bg1"/>
                </a:solidFill>
                <a:latin typeface="Gotham" panose="02000504050000020004" pitchFamily="2" charset="0"/>
              </a:rPr>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326725" y="462692"/>
            <a:ext cx="7235610" cy="847124"/>
          </a:xfrm>
        </p:spPr>
        <p:txBody>
          <a:bodyPr/>
          <a:lstStyle/>
          <a:p>
            <a:pPr eaLnBrk="1" hangingPunct="1"/>
            <a:r>
              <a:rPr lang="en-US" altLang="en-US" sz="3600" b="1" dirty="0">
                <a:solidFill>
                  <a:schemeClr val="bg1"/>
                </a:solidFill>
                <a:latin typeface="Gotham" panose="02000504050000020004" pitchFamily="2" charset="0"/>
              </a:rPr>
              <a:t>Namibia’s 14 Political regions</a:t>
            </a:r>
            <a:endParaRPr lang="en-US" altLang="en-US" sz="3600" dirty="0" smtClean="0">
              <a:solidFill>
                <a:schemeClr val="bg1"/>
              </a:solidFill>
              <a:latin typeface="Gotham" panose="02000504050000020004" pitchFamily="2" charset="0"/>
            </a:endParaRPr>
          </a:p>
        </p:txBody>
      </p:sp>
      <p:pic>
        <p:nvPicPr>
          <p:cNvPr id="2" name="Content Placeholder 1"/>
          <p:cNvPicPr>
            <a:picLocks noGrp="1" noChangeAspect="1"/>
          </p:cNvPicPr>
          <p:nvPr>
            <p:ph idx="1"/>
          </p:nvPr>
        </p:nvPicPr>
        <p:blipFill>
          <a:blip r:embed="rId3"/>
          <a:stretch>
            <a:fillRect/>
          </a:stretch>
        </p:blipFill>
        <p:spPr>
          <a:xfrm>
            <a:off x="2506037" y="1964533"/>
            <a:ext cx="4170025" cy="435292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326725" y="462692"/>
            <a:ext cx="7235610" cy="847124"/>
          </a:xfrm>
        </p:spPr>
        <p:txBody>
          <a:bodyPr/>
          <a:lstStyle/>
          <a:p>
            <a:pPr eaLnBrk="1" hangingPunct="1"/>
            <a:r>
              <a:rPr lang="en-US" altLang="en-US" sz="2800" b="1" dirty="0" smtClean="0">
                <a:solidFill>
                  <a:schemeClr val="bg1"/>
                </a:solidFill>
                <a:latin typeface="Gotham" panose="02000504050000020004" pitchFamily="2" charset="0"/>
              </a:rPr>
              <a:t>INTRODUCTION</a:t>
            </a:r>
          </a:p>
        </p:txBody>
      </p:sp>
      <p:sp>
        <p:nvSpPr>
          <p:cNvPr id="3075" name="Content Placeholder 2"/>
          <p:cNvSpPr>
            <a:spLocks noGrp="1"/>
          </p:cNvSpPr>
          <p:nvPr>
            <p:ph idx="1"/>
          </p:nvPr>
        </p:nvSpPr>
        <p:spPr>
          <a:xfrm>
            <a:off x="326725" y="1938638"/>
            <a:ext cx="8528951" cy="4404497"/>
          </a:xfrm>
        </p:spPr>
        <p:txBody>
          <a:bodyPr/>
          <a:lstStyle/>
          <a:p>
            <a:pPr eaLnBrk="1" hangingPunct="1"/>
            <a:r>
              <a:rPr lang="en-ZA" altLang="en-US" sz="1800" dirty="0"/>
              <a:t>The study focussed on </a:t>
            </a:r>
            <a:r>
              <a:rPr lang="en-ZA" altLang="en-US" sz="1800" dirty="0" smtClean="0"/>
              <a:t>exploring youth </a:t>
            </a:r>
            <a:r>
              <a:rPr lang="en-ZA" altLang="en-US" sz="1800" dirty="0"/>
              <a:t>voices on customary land rights and registration from selected regions in Namibia.  </a:t>
            </a:r>
            <a:endParaRPr lang="en-ZA" altLang="en-US" sz="1800" dirty="0" smtClean="0"/>
          </a:p>
          <a:p>
            <a:pPr eaLnBrk="1" hangingPunct="1"/>
            <a:r>
              <a:rPr lang="en-ZA" altLang="en-US" sz="1800" dirty="0"/>
              <a:t>Customary land rights registration was introduced through the Ministry of Land reform to promote land security and productivity in line with Communal Land Reform Act of 2002 (</a:t>
            </a:r>
            <a:r>
              <a:rPr lang="en-ZA" altLang="en-US" sz="1800" dirty="0" err="1"/>
              <a:t>Kapitango</a:t>
            </a:r>
            <a:r>
              <a:rPr lang="en-ZA" altLang="en-US" sz="1800" dirty="0"/>
              <a:t>, 2009). </a:t>
            </a:r>
          </a:p>
          <a:p>
            <a:pPr eaLnBrk="1" hangingPunct="1"/>
            <a:r>
              <a:rPr lang="en-ZA" altLang="en-US" sz="1800" dirty="0"/>
              <a:t>The aim of registration was to bring about tenure security and promote investment in </a:t>
            </a:r>
            <a:r>
              <a:rPr lang="en-ZA" altLang="en-US" sz="1800" dirty="0" smtClean="0"/>
              <a:t>communal land </a:t>
            </a:r>
            <a:r>
              <a:rPr lang="en-ZA" altLang="en-US" sz="1800" dirty="0"/>
              <a:t>as a means to improve the lives of the poor.</a:t>
            </a:r>
          </a:p>
          <a:p>
            <a:pPr eaLnBrk="1" hangingPunct="1"/>
            <a:r>
              <a:rPr lang="en-ZA" altLang="en-US" sz="1800" dirty="0"/>
              <a:t>It was puzzling that despite the centrality of youths in land related developments, youth voices have been absent from the discourses on customary land rights registration with minimal emerging youth voices in the urban settings </a:t>
            </a:r>
            <a:endParaRPr lang="en-ZA" altLang="en-US" sz="1800" dirty="0" smtClean="0"/>
          </a:p>
          <a:p>
            <a:pPr marL="0" indent="0" eaLnBrk="1" hangingPunct="1">
              <a:buNone/>
            </a:pPr>
            <a:endParaRPr lang="en-ZA" altLang="en-US" sz="1800" dirty="0"/>
          </a:p>
          <a:p>
            <a:pPr eaLnBrk="1" hangingPunct="1"/>
            <a:endParaRPr lang="en-ZA" altLang="en-US" sz="1800" dirty="0" smtClean="0"/>
          </a:p>
          <a:p>
            <a:pPr eaLnBrk="1" hangingPunct="1"/>
            <a:endParaRPr lang="en-ZA" altLang="en-US" sz="1800" dirty="0" smtClean="0"/>
          </a:p>
        </p:txBody>
      </p:sp>
    </p:spTree>
    <p:extLst>
      <p:ext uri="{BB962C8B-B14F-4D97-AF65-F5344CB8AC3E}">
        <p14:creationId xmlns:p14="http://schemas.microsoft.com/office/powerpoint/2010/main" val="2073054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61417"/>
          </a:xfrm>
        </p:spPr>
        <p:txBody>
          <a:bodyPr/>
          <a:lstStyle/>
          <a:p>
            <a:endParaRPr lang="en-ZA" dirty="0"/>
          </a:p>
        </p:txBody>
      </p:sp>
      <p:sp>
        <p:nvSpPr>
          <p:cNvPr id="3" name="Content Placeholder 2"/>
          <p:cNvSpPr>
            <a:spLocks noGrp="1"/>
          </p:cNvSpPr>
          <p:nvPr>
            <p:ph idx="1"/>
          </p:nvPr>
        </p:nvSpPr>
        <p:spPr>
          <a:xfrm>
            <a:off x="483079" y="1371600"/>
            <a:ext cx="8032271" cy="4805363"/>
          </a:xfrm>
        </p:spPr>
        <p:txBody>
          <a:bodyPr/>
          <a:lstStyle/>
          <a:p>
            <a:pPr algn="just"/>
            <a:endParaRPr lang="en-ZA" sz="1800" dirty="0" smtClean="0"/>
          </a:p>
          <a:p>
            <a:pPr algn="just"/>
            <a:r>
              <a:rPr lang="en-ZA" sz="1800" dirty="0" smtClean="0"/>
              <a:t>Namibia national </a:t>
            </a:r>
            <a:r>
              <a:rPr lang="en-ZA" sz="1800" dirty="0"/>
              <a:t>goal of improving people’s social and economic conditions and reducing poverty will depend on people’s productive use of land through agriculture and tourism and youth participation (NPC 2012)</a:t>
            </a:r>
          </a:p>
          <a:p>
            <a:pPr algn="just"/>
            <a:r>
              <a:rPr lang="en-ZA" sz="1800" dirty="0"/>
              <a:t>Youths in Namibia are expected to be at the forefront of developmental transformations within their communities </a:t>
            </a:r>
          </a:p>
          <a:p>
            <a:pPr algn="just"/>
            <a:r>
              <a:rPr lang="en-ZA" sz="1800" dirty="0" smtClean="0"/>
              <a:t>Since </a:t>
            </a:r>
            <a:r>
              <a:rPr lang="en-ZA" sz="1800" dirty="0"/>
              <a:t>the African agenda of the Africa we want is to achieve socio-economic transformation through inclusive and equitable access to land by youth, it is important that we continue to discuss the problem of the lack of youth participation in customary land rights and registration </a:t>
            </a:r>
            <a:r>
              <a:rPr lang="en-ZA" sz="1800" dirty="0" smtClean="0"/>
              <a:t> </a:t>
            </a:r>
            <a:endParaRPr lang="en-ZA" sz="1800" dirty="0"/>
          </a:p>
          <a:p>
            <a:pPr algn="just"/>
            <a:r>
              <a:rPr lang="en-ZA" sz="1800" dirty="0"/>
              <a:t>African youths continue to lobby that their perspectives and voices on land should be heard. It is accepted that research on youths land rights and needs and their perspectives on land will help to strengthen land interventions. </a:t>
            </a:r>
          </a:p>
          <a:p>
            <a:pPr marL="0" indent="0">
              <a:buNone/>
            </a:pPr>
            <a:endParaRPr lang="en-ZA" dirty="0"/>
          </a:p>
        </p:txBody>
      </p:sp>
    </p:spTree>
    <p:extLst>
      <p:ext uri="{BB962C8B-B14F-4D97-AF65-F5344CB8AC3E}">
        <p14:creationId xmlns:p14="http://schemas.microsoft.com/office/powerpoint/2010/main" val="2577533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Methodology and Aims of study</a:t>
            </a:r>
            <a:endParaRPr lang="en-ZA" b="1" dirty="0"/>
          </a:p>
        </p:txBody>
      </p:sp>
      <p:sp>
        <p:nvSpPr>
          <p:cNvPr id="3" name="Content Placeholder 2"/>
          <p:cNvSpPr>
            <a:spLocks noGrp="1"/>
          </p:cNvSpPr>
          <p:nvPr>
            <p:ph idx="1"/>
          </p:nvPr>
        </p:nvSpPr>
        <p:spPr/>
        <p:txBody>
          <a:bodyPr/>
          <a:lstStyle/>
          <a:p>
            <a:pPr marL="0" indent="0">
              <a:buNone/>
            </a:pPr>
            <a:r>
              <a:rPr lang="en-ZA" sz="2000" dirty="0"/>
              <a:t>By using a qualitative method of oral group discussions with 80 purposefully selected youths and perusing </a:t>
            </a:r>
            <a:r>
              <a:rPr lang="en-ZA" sz="2000" dirty="0" smtClean="0"/>
              <a:t>government </a:t>
            </a:r>
            <a:r>
              <a:rPr lang="en-ZA" sz="2000" dirty="0"/>
              <a:t>publications, the </a:t>
            </a:r>
            <a:r>
              <a:rPr lang="en-ZA" sz="2000" dirty="0" smtClean="0"/>
              <a:t>study aimed to:</a:t>
            </a:r>
          </a:p>
          <a:p>
            <a:r>
              <a:rPr lang="en-ZA" sz="2000" dirty="0"/>
              <a:t>E</a:t>
            </a:r>
            <a:r>
              <a:rPr lang="en-ZA" sz="2000" dirty="0" smtClean="0"/>
              <a:t>xplore youths’ perceptions over </a:t>
            </a:r>
            <a:r>
              <a:rPr lang="en-ZA" sz="2000" dirty="0"/>
              <a:t>government intentions for customary land registration; </a:t>
            </a:r>
            <a:endParaRPr lang="en-ZA" sz="2000" dirty="0" smtClean="0"/>
          </a:p>
          <a:p>
            <a:r>
              <a:rPr lang="en-ZA" sz="2000" dirty="0" smtClean="0"/>
              <a:t>Explain the youth’s interest  </a:t>
            </a:r>
            <a:r>
              <a:rPr lang="en-ZA" sz="2000" dirty="0"/>
              <a:t>and participation in the government initiated customary land rights registration process; </a:t>
            </a:r>
            <a:r>
              <a:rPr lang="en-ZA" sz="2000" dirty="0" smtClean="0"/>
              <a:t>and</a:t>
            </a:r>
          </a:p>
          <a:p>
            <a:r>
              <a:rPr lang="en-ZA" sz="2000" dirty="0" smtClean="0"/>
              <a:t>To </a:t>
            </a:r>
            <a:r>
              <a:rPr lang="en-ZA" sz="2000" dirty="0"/>
              <a:t>make recommendations for improved </a:t>
            </a:r>
            <a:r>
              <a:rPr lang="en-ZA" sz="2000" dirty="0" smtClean="0"/>
              <a:t>participation</a:t>
            </a:r>
            <a:endParaRPr lang="en-ZA" dirty="0"/>
          </a:p>
        </p:txBody>
      </p:sp>
    </p:spTree>
    <p:extLst>
      <p:ext uri="{BB962C8B-B14F-4D97-AF65-F5344CB8AC3E}">
        <p14:creationId xmlns:p14="http://schemas.microsoft.com/office/powerpoint/2010/main" val="1556543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t>RESULTS OF THE STUDY</a:t>
            </a:r>
          </a:p>
        </p:txBody>
      </p:sp>
      <p:sp>
        <p:nvSpPr>
          <p:cNvPr id="3" name="Content Placeholder 2"/>
          <p:cNvSpPr>
            <a:spLocks noGrp="1"/>
          </p:cNvSpPr>
          <p:nvPr>
            <p:ph idx="1"/>
          </p:nvPr>
        </p:nvSpPr>
        <p:spPr/>
        <p:txBody>
          <a:bodyPr/>
          <a:lstStyle/>
          <a:p>
            <a:pPr marL="0" indent="0">
              <a:buNone/>
            </a:pPr>
            <a:r>
              <a:rPr lang="en-ZA" sz="2000" b="1" dirty="0" smtClean="0"/>
              <a:t>The youth voices pointed out that:</a:t>
            </a:r>
            <a:endParaRPr lang="en-ZA" sz="2000" b="1" dirty="0"/>
          </a:p>
          <a:p>
            <a:pPr marL="0" indent="0">
              <a:buNone/>
            </a:pPr>
            <a:r>
              <a:rPr lang="en-ZA" sz="2000" dirty="0"/>
              <a:t>Government targeted invitations for land registration meetings to land owners e</a:t>
            </a:r>
            <a:r>
              <a:rPr lang="en-ZA" sz="2000" dirty="0" smtClean="0"/>
              <a:t>xcluded most youths</a:t>
            </a:r>
            <a:r>
              <a:rPr lang="en-ZA" sz="2000" dirty="0"/>
              <a:t>.</a:t>
            </a:r>
          </a:p>
          <a:p>
            <a:pPr marL="0" indent="0">
              <a:buNone/>
            </a:pPr>
            <a:r>
              <a:rPr lang="en-ZA" sz="2000" dirty="0"/>
              <a:t>Contestation over customary law and statutory law </a:t>
            </a:r>
            <a:r>
              <a:rPr lang="en-ZA" sz="2000" dirty="0" smtClean="0"/>
              <a:t>on customary </a:t>
            </a:r>
            <a:r>
              <a:rPr lang="en-ZA" sz="2000" dirty="0"/>
              <a:t>land ownership and control and the fear of </a:t>
            </a:r>
            <a:r>
              <a:rPr lang="en-ZA" sz="2000" dirty="0" smtClean="0"/>
              <a:t>land loss and control through customary land registration informed youths and their communities’  </a:t>
            </a:r>
            <a:r>
              <a:rPr lang="en-ZA" sz="2000" dirty="0"/>
              <a:t>lack of interest to participate.</a:t>
            </a:r>
          </a:p>
          <a:p>
            <a:pPr marL="0" indent="0">
              <a:buNone/>
            </a:pPr>
            <a:r>
              <a:rPr lang="en-ZA" sz="2000" dirty="0"/>
              <a:t>Youths remain sceptical over why they and their communities must register and how registration </a:t>
            </a:r>
            <a:r>
              <a:rPr lang="en-ZA" sz="2000" dirty="0" smtClean="0"/>
              <a:t>would </a:t>
            </a:r>
            <a:r>
              <a:rPr lang="en-ZA" sz="2000" dirty="0"/>
              <a:t>contribute to improving family lives. </a:t>
            </a:r>
          </a:p>
          <a:p>
            <a:pPr marL="0" indent="0">
              <a:buNone/>
            </a:pPr>
            <a:r>
              <a:rPr lang="en-ZA" sz="2000" dirty="0"/>
              <a:t>Since majority are poor and unemployed and </a:t>
            </a:r>
            <a:r>
              <a:rPr lang="en-ZA" sz="2000" dirty="0" smtClean="0"/>
              <a:t>could not afford a customary </a:t>
            </a:r>
            <a:r>
              <a:rPr lang="en-ZA" sz="2000" dirty="0"/>
              <a:t>land application fee of N$25 or R25, government expectations that registration will </a:t>
            </a:r>
            <a:r>
              <a:rPr lang="en-ZA" sz="2000" dirty="0" smtClean="0"/>
              <a:t>encourage access to </a:t>
            </a:r>
            <a:r>
              <a:rPr lang="en-ZA" sz="2000" dirty="0"/>
              <a:t>finance and </a:t>
            </a:r>
            <a:r>
              <a:rPr lang="en-ZA" sz="2000" dirty="0" smtClean="0"/>
              <a:t>investment </a:t>
            </a:r>
            <a:r>
              <a:rPr lang="en-ZA" sz="2000" dirty="0"/>
              <a:t>in their land </a:t>
            </a:r>
            <a:r>
              <a:rPr lang="en-ZA" sz="2000" dirty="0" smtClean="0"/>
              <a:t>was </a:t>
            </a:r>
            <a:r>
              <a:rPr lang="en-ZA" sz="2000" dirty="0"/>
              <a:t>questionable </a:t>
            </a:r>
            <a:r>
              <a:rPr lang="en-ZA" sz="2000" dirty="0" smtClean="0"/>
              <a:t>and even laughable among the youths</a:t>
            </a:r>
            <a:endParaRPr lang="en-ZA" sz="2000" dirty="0"/>
          </a:p>
          <a:p>
            <a:pPr marL="0" indent="0">
              <a:buNone/>
            </a:pPr>
            <a:endParaRPr lang="en-ZA" dirty="0"/>
          </a:p>
        </p:txBody>
      </p:sp>
    </p:spTree>
    <p:extLst>
      <p:ext uri="{BB962C8B-B14F-4D97-AF65-F5344CB8AC3E}">
        <p14:creationId xmlns:p14="http://schemas.microsoft.com/office/powerpoint/2010/main" val="4157327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1131094"/>
            <a:ext cx="7800975" cy="514826"/>
          </a:xfrm>
        </p:spPr>
        <p:txBody>
          <a:bodyPr>
            <a:normAutofit fontScale="90000"/>
          </a:bodyPr>
          <a:lstStyle/>
          <a:p>
            <a:r>
              <a:rPr lang="en-ZA" b="1" dirty="0" smtClean="0"/>
              <a:t/>
            </a:r>
            <a:br>
              <a:rPr lang="en-ZA" b="1" dirty="0" smtClean="0"/>
            </a:br>
            <a:r>
              <a:rPr lang="en-ZA" dirty="0"/>
              <a:t/>
            </a:r>
            <a:br>
              <a:rPr lang="en-ZA" dirty="0"/>
            </a:br>
            <a:endParaRPr lang="en-ZA" dirty="0"/>
          </a:p>
        </p:txBody>
      </p:sp>
      <p:sp>
        <p:nvSpPr>
          <p:cNvPr id="3" name="Content Placeholder 2"/>
          <p:cNvSpPr>
            <a:spLocks noGrp="1"/>
          </p:cNvSpPr>
          <p:nvPr>
            <p:ph idx="1"/>
          </p:nvPr>
        </p:nvSpPr>
        <p:spPr>
          <a:xfrm>
            <a:off x="622935" y="1714501"/>
            <a:ext cx="7892415" cy="3775472"/>
          </a:xfrm>
        </p:spPr>
        <p:txBody>
          <a:bodyPr>
            <a:normAutofit fontScale="40000" lnSpcReduction="20000"/>
          </a:bodyPr>
          <a:lstStyle/>
          <a:p>
            <a:pPr algn="just"/>
            <a:r>
              <a:rPr lang="en-ZA" sz="5000" dirty="0" smtClean="0"/>
              <a:t>Government’s assertion about the advantages or benefits for registration remains un-convincing in light of high unemployment and poverty among the youths.</a:t>
            </a:r>
          </a:p>
          <a:p>
            <a:pPr algn="just"/>
            <a:r>
              <a:rPr lang="en-ZA" sz="5000" dirty="0" smtClean="0"/>
              <a:t>Youths view customary land registration under  an individuals’ name as individualistic rather then promoting existing communal approach to customary land holding.</a:t>
            </a:r>
          </a:p>
          <a:p>
            <a:pPr algn="just"/>
            <a:r>
              <a:rPr lang="en-ZA" sz="5000" dirty="0" smtClean="0"/>
              <a:t>The belief is that a serious threat and possible future loss to customary land lies not within the communities but from outsiders with land grabbing interest using customary land registration program as a pretext for eventual land grabbing</a:t>
            </a:r>
          </a:p>
          <a:p>
            <a:pPr algn="just"/>
            <a:r>
              <a:rPr lang="en-ZA" sz="5000" dirty="0" smtClean="0"/>
              <a:t>Customary land registration required Namibian </a:t>
            </a:r>
            <a:r>
              <a:rPr lang="en-ZA" sz="5000" dirty="0"/>
              <a:t>identification </a:t>
            </a:r>
            <a:r>
              <a:rPr lang="en-ZA" sz="5000" dirty="0" smtClean="0"/>
              <a:t>documents </a:t>
            </a:r>
            <a:r>
              <a:rPr lang="en-ZA" sz="5000" dirty="0"/>
              <a:t>and since many in the communal areas </a:t>
            </a:r>
            <a:r>
              <a:rPr lang="en-ZA" sz="5000" dirty="0" smtClean="0"/>
              <a:t>lacks them, </a:t>
            </a:r>
            <a:r>
              <a:rPr lang="en-ZA" sz="5000" dirty="0"/>
              <a:t>they </a:t>
            </a:r>
            <a:r>
              <a:rPr lang="en-ZA" sz="5000" dirty="0" smtClean="0"/>
              <a:t>feared </a:t>
            </a:r>
            <a:r>
              <a:rPr lang="en-ZA" sz="5000" dirty="0"/>
              <a:t>that </a:t>
            </a:r>
            <a:r>
              <a:rPr lang="en-ZA" sz="5000" dirty="0" smtClean="0"/>
              <a:t>registration </a:t>
            </a:r>
            <a:r>
              <a:rPr lang="en-ZA" sz="5000" dirty="0"/>
              <a:t>will result in the loss of their customary lands</a:t>
            </a:r>
          </a:p>
          <a:p>
            <a:pPr marL="0" indent="0" algn="just">
              <a:buNone/>
            </a:pPr>
            <a:endParaRPr lang="en-ZA" dirty="0" smtClean="0"/>
          </a:p>
          <a:p>
            <a:endParaRPr lang="en-ZA" dirty="0"/>
          </a:p>
        </p:txBody>
      </p:sp>
    </p:spTree>
    <p:extLst>
      <p:ext uri="{BB962C8B-B14F-4D97-AF65-F5344CB8AC3E}">
        <p14:creationId xmlns:p14="http://schemas.microsoft.com/office/powerpoint/2010/main" val="882792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a:xfrm>
            <a:off x="628650" y="1825625"/>
            <a:ext cx="7886700" cy="4549296"/>
          </a:xfrm>
        </p:spPr>
        <p:txBody>
          <a:bodyPr/>
          <a:lstStyle/>
          <a:p>
            <a:r>
              <a:rPr lang="en-ZA" sz="1800" dirty="0"/>
              <a:t>Since communities practice shifting land cultivations and continuously changes areas of abode, limitations to 20 hectare  per person as per the original registration requirement and </a:t>
            </a:r>
            <a:r>
              <a:rPr lang="en-ZA" sz="1800" dirty="0" smtClean="0"/>
              <a:t>the  </a:t>
            </a:r>
            <a:r>
              <a:rPr lang="en-ZA" sz="1800" dirty="0"/>
              <a:t>question of what will happen to the remaining unregistered land, </a:t>
            </a:r>
            <a:r>
              <a:rPr lang="en-ZA" sz="1800" dirty="0" smtClean="0"/>
              <a:t>created </a:t>
            </a:r>
            <a:r>
              <a:rPr lang="en-ZA" sz="1800" dirty="0"/>
              <a:t>fear and </a:t>
            </a:r>
            <a:r>
              <a:rPr lang="en-ZA" sz="1800" dirty="0" smtClean="0"/>
              <a:t>discouraged  </a:t>
            </a:r>
            <a:r>
              <a:rPr lang="en-ZA" sz="1800" dirty="0"/>
              <a:t>participation in customary land registration.</a:t>
            </a:r>
          </a:p>
          <a:p>
            <a:r>
              <a:rPr lang="en-ZA" sz="1800" dirty="0"/>
              <a:t>Youths </a:t>
            </a:r>
            <a:r>
              <a:rPr lang="en-ZA" sz="1800" dirty="0" smtClean="0"/>
              <a:t>linked </a:t>
            </a:r>
            <a:r>
              <a:rPr lang="en-ZA" sz="1800" dirty="0"/>
              <a:t>customary registration to payment for service delivery and to eventual land loss due to failures to live up to payment expectations</a:t>
            </a:r>
          </a:p>
          <a:p>
            <a:r>
              <a:rPr lang="en-ZA" sz="1800" dirty="0"/>
              <a:t>Many youths are leaving poverty ridden and underdeveloped rural areas for opportunities in urban areas and thus lacks interest in asserting or </a:t>
            </a:r>
            <a:r>
              <a:rPr lang="en-ZA" sz="1800" dirty="0" smtClean="0"/>
              <a:t>voicing their </a:t>
            </a:r>
            <a:r>
              <a:rPr lang="en-ZA" sz="1800" dirty="0"/>
              <a:t>participation in rural land affairs as their future lies in the urban </a:t>
            </a:r>
            <a:r>
              <a:rPr lang="en-ZA" sz="1800" dirty="0" smtClean="0"/>
              <a:t>areas</a:t>
            </a:r>
          </a:p>
          <a:p>
            <a:r>
              <a:rPr lang="en-ZA" sz="1800" dirty="0"/>
              <a:t>While youths in rural areas need customary land, many do not want to settle and use it immediately as they still regard their future in urban areas and only wish to ensure that  customary land remains something to only fall onto should their urban land settlement plans fail</a:t>
            </a:r>
            <a:r>
              <a:rPr lang="en-ZA" sz="1800" dirty="0" smtClean="0"/>
              <a:t>.</a:t>
            </a:r>
          </a:p>
          <a:p>
            <a:r>
              <a:rPr lang="en-ZA" sz="1800" dirty="0"/>
              <a:t>There are lack of government initiatives or programmes to promote land ownership and </a:t>
            </a:r>
            <a:r>
              <a:rPr lang="en-ZA" sz="1800" dirty="0" smtClean="0"/>
              <a:t>land use </a:t>
            </a:r>
            <a:r>
              <a:rPr lang="en-ZA" sz="1800" dirty="0"/>
              <a:t>among youths</a:t>
            </a:r>
          </a:p>
          <a:p>
            <a:endParaRPr lang="en-ZA" sz="1800" dirty="0"/>
          </a:p>
          <a:p>
            <a:endParaRPr lang="en-ZA" dirty="0"/>
          </a:p>
        </p:txBody>
      </p:sp>
    </p:spTree>
    <p:extLst>
      <p:ext uri="{BB962C8B-B14F-4D97-AF65-F5344CB8AC3E}">
        <p14:creationId xmlns:p14="http://schemas.microsoft.com/office/powerpoint/2010/main" val="1695111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1" dirty="0" smtClean="0"/>
              <a:t> CONCLUSIONS</a:t>
            </a:r>
            <a:endParaRPr lang="en-ZA" sz="2000" b="1" dirty="0"/>
          </a:p>
        </p:txBody>
      </p:sp>
      <p:sp>
        <p:nvSpPr>
          <p:cNvPr id="3" name="Content Placeholder 2"/>
          <p:cNvSpPr>
            <a:spLocks noGrp="1"/>
          </p:cNvSpPr>
          <p:nvPr>
            <p:ph idx="1"/>
          </p:nvPr>
        </p:nvSpPr>
        <p:spPr/>
        <p:txBody>
          <a:bodyPr/>
          <a:lstStyle/>
          <a:p>
            <a:r>
              <a:rPr lang="en-ZA" sz="2000" dirty="0"/>
              <a:t>Government introduced customary land rights registration to promote tenure security and improve access to finance for investment with conviction that this will promote social and economic development for the rural land </a:t>
            </a:r>
            <a:r>
              <a:rPr lang="en-ZA" sz="2000" dirty="0" smtClean="0"/>
              <a:t>holders</a:t>
            </a:r>
            <a:endParaRPr lang="en-ZA" sz="2000" dirty="0"/>
          </a:p>
          <a:p>
            <a:r>
              <a:rPr lang="en-ZA" sz="2000" dirty="0"/>
              <a:t>Customary land registration has been rejected by </a:t>
            </a:r>
            <a:r>
              <a:rPr lang="en-ZA" sz="2000" dirty="0" smtClean="0"/>
              <a:t>youths </a:t>
            </a:r>
            <a:r>
              <a:rPr lang="en-ZA" sz="2000" dirty="0"/>
              <a:t>and communities </a:t>
            </a:r>
            <a:r>
              <a:rPr lang="en-ZA" sz="2000" dirty="0" smtClean="0"/>
              <a:t>who saw it as </a:t>
            </a:r>
            <a:r>
              <a:rPr lang="en-ZA" sz="2000" dirty="0"/>
              <a:t>a foreign land </a:t>
            </a:r>
            <a:r>
              <a:rPr lang="en-ZA" sz="2000" dirty="0" smtClean="0"/>
              <a:t>policy  </a:t>
            </a:r>
            <a:r>
              <a:rPr lang="en-ZA" sz="2000" dirty="0"/>
              <a:t>imposed on </a:t>
            </a:r>
            <a:r>
              <a:rPr lang="en-ZA" sz="2000" dirty="0" smtClean="0"/>
              <a:t>them</a:t>
            </a:r>
            <a:endParaRPr lang="en-ZA" sz="2000" dirty="0"/>
          </a:p>
          <a:p>
            <a:r>
              <a:rPr lang="en-ZA" sz="2000" dirty="0"/>
              <a:t>Youth are not prioritised in Namibia’s land policies and land reform programmes leaves the </a:t>
            </a:r>
            <a:r>
              <a:rPr lang="en-ZA" sz="2000" dirty="0" smtClean="0"/>
              <a:t>youths </a:t>
            </a:r>
            <a:r>
              <a:rPr lang="en-ZA" sz="2000" dirty="0"/>
              <a:t>feeling marginalised</a:t>
            </a:r>
          </a:p>
          <a:p>
            <a:r>
              <a:rPr lang="en-ZA" sz="2000" dirty="0"/>
              <a:t>Landlessness and lack of economic opportunities in rural </a:t>
            </a:r>
            <a:r>
              <a:rPr lang="en-ZA" sz="2000" dirty="0" smtClean="0"/>
              <a:t>areas </a:t>
            </a:r>
            <a:r>
              <a:rPr lang="en-ZA" sz="2000" dirty="0"/>
              <a:t>continue to push youths into urban areas where they eventually face social economic challenges resulting from landlessness and lack of </a:t>
            </a:r>
            <a:r>
              <a:rPr lang="en-ZA" sz="2000" dirty="0" smtClean="0"/>
              <a:t>housing</a:t>
            </a:r>
            <a:endParaRPr lang="en-ZA" dirty="0"/>
          </a:p>
        </p:txBody>
      </p:sp>
    </p:spTree>
    <p:extLst>
      <p:ext uri="{BB962C8B-B14F-4D97-AF65-F5344CB8AC3E}">
        <p14:creationId xmlns:p14="http://schemas.microsoft.com/office/powerpoint/2010/main" val="594976818"/>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AM Powerpoint Presentation  [Compatibility Mode]" id="{B3727DFD-9C20-43F3-806B-8B4FBA40DC49}" vid="{8B0CE34C-2FE4-4338-B2A8-A526A4FC7141}"/>
    </a:ext>
  </a:extLst>
</a:theme>
</file>

<file path=docProps/app.xml><?xml version="1.0" encoding="utf-8"?>
<Properties xmlns="http://schemas.openxmlformats.org/officeDocument/2006/extended-properties" xmlns:vt="http://schemas.openxmlformats.org/officeDocument/2006/docPropsVTypes">
  <Template/>
  <TotalTime>246</TotalTime>
  <Words>1367</Words>
  <Application>Microsoft Office PowerPoint</Application>
  <PresentationFormat>On-screen Show (4:3)</PresentationFormat>
  <Paragraphs>68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Gotham</vt:lpstr>
      <vt:lpstr>Office Theme</vt:lpstr>
      <vt:lpstr> Voices of Youths on Customary Land Rights and  Registration in  Ohangwena, Kavango East and Zambezi Regions of  Namibia </vt:lpstr>
      <vt:lpstr>Namibia’s 14 Political regions</vt:lpstr>
      <vt:lpstr>INTRODUCTION</vt:lpstr>
      <vt:lpstr>PowerPoint Presentation</vt:lpstr>
      <vt:lpstr>Methodology and Aims of study</vt:lpstr>
      <vt:lpstr>RESULTS OF THE STUDY</vt:lpstr>
      <vt:lpstr>  </vt:lpstr>
      <vt:lpstr>PowerPoint Presentation</vt:lpstr>
      <vt:lpstr> CONCLUSIONS</vt:lpstr>
      <vt:lpstr>PowerPoint Presentation</vt:lpstr>
      <vt:lpstr>Recomendations</vt:lpstr>
      <vt:lpstr>PowerPoint Presentation</vt:lpstr>
      <vt:lpstr>References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Communications &amp; Marketing PowerPoint Template</dc:title>
  <dc:creator>Rittmann, John</dc:creator>
  <cp:lastModifiedBy>Likuwa, Kletus Muhena</cp:lastModifiedBy>
  <cp:revision>33</cp:revision>
  <dcterms:created xsi:type="dcterms:W3CDTF">2015-02-09T12:48:18Z</dcterms:created>
  <dcterms:modified xsi:type="dcterms:W3CDTF">2017-11-15T08:33:47Z</dcterms:modified>
</cp:coreProperties>
</file>