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200" r:id="rId1"/>
  </p:sldMasterIdLst>
  <p:notesMasterIdLst>
    <p:notesMasterId r:id="rId15"/>
  </p:notesMasterIdLst>
  <p:sldIdLst>
    <p:sldId id="256" r:id="rId2"/>
    <p:sldId id="259" r:id="rId3"/>
    <p:sldId id="263" r:id="rId4"/>
    <p:sldId id="260" r:id="rId5"/>
    <p:sldId id="268" r:id="rId6"/>
    <p:sldId id="271" r:id="rId7"/>
    <p:sldId id="272" r:id="rId8"/>
    <p:sldId id="273" r:id="rId9"/>
    <p:sldId id="275" r:id="rId10"/>
    <p:sldId id="276" r:id="rId11"/>
    <p:sldId id="274" r:id="rId12"/>
    <p:sldId id="269" r:id="rId13"/>
    <p:sldId id="270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111" autoAdjust="0"/>
  </p:normalViewPr>
  <p:slideViewPr>
    <p:cSldViewPr>
      <p:cViewPr varScale="1">
        <p:scale>
          <a:sx n="54" d="100"/>
          <a:sy n="54" d="100"/>
        </p:scale>
        <p:origin x="37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8C18D3-1987-4655-A2A2-D664DA62FBCD}" type="datetimeFigureOut">
              <a:rPr lang="en-US" smtClean="0"/>
              <a:t>9/22/2017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D04861-8E88-40B0-8615-C43E07331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060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04861-8E88-40B0-8615-C43E07331BE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333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04861-8E88-40B0-8615-C43E07331BE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517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04861-8E88-40B0-8615-C43E07331BE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265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39D2-0124-4BBF-83F1-9A33C138AC4B}" type="datetimeFigureOut">
              <a:rPr lang="en-US" smtClean="0"/>
              <a:t>9/22/2017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D1DB-83DD-447A-8311-85FD64644A2B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39D2-0124-4BBF-83F1-9A33C138AC4B}" type="datetimeFigureOut">
              <a:rPr lang="en-US" smtClean="0"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D1DB-83DD-447A-8311-85FD64644A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39D2-0124-4BBF-83F1-9A33C138AC4B}" type="datetimeFigureOut">
              <a:rPr lang="en-US" smtClean="0"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D1DB-83DD-447A-8311-85FD64644A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39D2-0124-4BBF-83F1-9A33C138AC4B}" type="datetimeFigureOut">
              <a:rPr lang="en-US" smtClean="0"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D1DB-83DD-447A-8311-85FD64644A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39D2-0124-4BBF-83F1-9A33C138AC4B}" type="datetimeFigureOut">
              <a:rPr lang="en-US" smtClean="0"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D1DB-83DD-447A-8311-85FD64644A2B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39D2-0124-4BBF-83F1-9A33C138AC4B}" type="datetimeFigureOut">
              <a:rPr lang="en-US" smtClean="0"/>
              <a:t>9/22/2017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D1DB-83DD-447A-8311-85FD64644A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39D2-0124-4BBF-83F1-9A33C138AC4B}" type="datetimeFigureOut">
              <a:rPr lang="en-US" smtClean="0"/>
              <a:t>9/22/2017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D1DB-83DD-447A-8311-85FD64644A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39D2-0124-4BBF-83F1-9A33C138AC4B}" type="datetimeFigureOut">
              <a:rPr lang="en-US" smtClean="0"/>
              <a:t>9/22/2017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D1DB-83DD-447A-8311-85FD64644A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39D2-0124-4BBF-83F1-9A33C138AC4B}" type="datetimeFigureOut">
              <a:rPr lang="en-US" smtClean="0"/>
              <a:t>9/22/2017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D1DB-83DD-447A-8311-85FD64644A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39D2-0124-4BBF-83F1-9A33C138AC4B}" type="datetimeFigureOut">
              <a:rPr lang="en-US" smtClean="0"/>
              <a:t>9/22/2017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D1DB-83DD-447A-8311-85FD64644A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39D2-0124-4BBF-83F1-9A33C138AC4B}" type="datetimeFigureOut">
              <a:rPr lang="en-US" smtClean="0"/>
              <a:t>9/22/2017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07DD1DB-83DD-447A-8311-85FD64644A2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2D39D2-0124-4BBF-83F1-9A33C138AC4B}" type="datetimeFigureOut">
              <a:rPr lang="en-US" smtClean="0"/>
              <a:t>9/22/2017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7DD1DB-83DD-447A-8311-85FD64644A2B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838200"/>
            <a:ext cx="8534400" cy="1600200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effectLst/>
              </a:rPr>
              <a:t>Securing </a:t>
            </a:r>
            <a:r>
              <a:rPr lang="en-US" sz="4000" dirty="0" smtClean="0">
                <a:effectLst/>
              </a:rPr>
              <a:t>Land Tenure </a:t>
            </a:r>
            <a:r>
              <a:rPr lang="en-US" sz="4000" dirty="0">
                <a:effectLst/>
              </a:rPr>
              <a:t>and </a:t>
            </a:r>
            <a:r>
              <a:rPr lang="en-US" sz="4000" dirty="0" smtClean="0">
                <a:effectLst/>
              </a:rPr>
              <a:t>Access for the Youth to Modernize </a:t>
            </a:r>
            <a:r>
              <a:rPr lang="en-US" sz="4000" dirty="0">
                <a:effectLst/>
              </a:rPr>
              <a:t>African </a:t>
            </a:r>
            <a:r>
              <a:rPr lang="en-US" sz="4000" dirty="0" smtClean="0">
                <a:effectLst/>
              </a:rPr>
              <a:t>Agriculture</a:t>
            </a:r>
            <a:endParaRPr lang="en-US" sz="400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124200"/>
            <a:ext cx="7543800" cy="3581400"/>
          </a:xfrm>
        </p:spPr>
        <p:txBody>
          <a:bodyPr>
            <a:normAutofit fontScale="92500"/>
          </a:bodyPr>
          <a:lstStyle/>
          <a:p>
            <a:pPr algn="l"/>
            <a:r>
              <a:rPr lang="en-US" sz="2800" dirty="0" smtClean="0"/>
              <a:t>Frank F K Byamugisha and Yaw </a:t>
            </a:r>
            <a:r>
              <a:rPr lang="en-US" sz="2800" dirty="0" err="1" smtClean="0"/>
              <a:t>Ansu</a:t>
            </a:r>
            <a:endParaRPr lang="en-US" sz="2800" dirty="0" smtClean="0"/>
          </a:p>
          <a:p>
            <a:pPr algn="l"/>
            <a:r>
              <a:rPr lang="en-US" sz="2800" dirty="0" smtClean="0"/>
              <a:t>African Center for Economic Transformation (ACET)</a:t>
            </a:r>
          </a:p>
          <a:p>
            <a:pPr algn="l"/>
            <a:r>
              <a:rPr lang="en-US" sz="2800" dirty="0" smtClean="0"/>
              <a:t>Accra, Ghana</a:t>
            </a:r>
          </a:p>
          <a:p>
            <a:pPr algn="l"/>
            <a:endParaRPr lang="en-US" sz="2400" dirty="0"/>
          </a:p>
          <a:p>
            <a:pPr algn="l"/>
            <a:r>
              <a:rPr lang="en-US" sz="2800" dirty="0" smtClean="0"/>
              <a:t>Conference on Land Policy in Africa</a:t>
            </a:r>
          </a:p>
          <a:p>
            <a:pPr algn="l"/>
            <a:r>
              <a:rPr lang="en-US" sz="2800" dirty="0" smtClean="0"/>
              <a:t>UN Conference Center, Addis Ababa, Ethiopia</a:t>
            </a:r>
          </a:p>
          <a:p>
            <a:pPr algn="l"/>
            <a:r>
              <a:rPr lang="en-US" sz="2800" dirty="0" smtClean="0"/>
              <a:t>14-17 November 2017</a:t>
            </a:r>
          </a:p>
          <a:p>
            <a:pPr algn="l"/>
            <a:endParaRPr lang="en-US" sz="2400" dirty="0" smtClean="0"/>
          </a:p>
          <a:p>
            <a:pPr algn="l"/>
            <a:endParaRPr lang="en-US" sz="2400" dirty="0" smtClean="0"/>
          </a:p>
          <a:p>
            <a:pPr algn="l"/>
            <a:endParaRPr lang="en-US" sz="2400" dirty="0" smtClean="0"/>
          </a:p>
          <a:p>
            <a:pPr algn="ctr"/>
            <a:endParaRPr lang="en-US" sz="2400" dirty="0"/>
          </a:p>
          <a:p>
            <a:pPr algn="ctr"/>
            <a:endParaRPr lang="en-US" sz="2400" dirty="0" smtClean="0"/>
          </a:p>
          <a:p>
            <a:pPr algn="ctr"/>
            <a:endParaRPr lang="en-US" sz="2400" dirty="0"/>
          </a:p>
          <a:p>
            <a:pPr algn="ctr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670433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Mexico Land Fund </a:t>
            </a:r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729" y="914400"/>
            <a:ext cx="8986157" cy="5943600"/>
          </a:xfrm>
        </p:spPr>
        <p:txBody>
          <a:bodyPr>
            <a:normAutofit fontScale="92500"/>
          </a:bodyPr>
          <a:lstStyle/>
          <a:p>
            <a:r>
              <a:rPr lang="en-US" sz="2700" dirty="0" smtClean="0"/>
              <a:t>Started in </a:t>
            </a:r>
            <a:r>
              <a:rPr lang="en-US" sz="2700" dirty="0" smtClean="0"/>
              <a:t>2004 in </a:t>
            </a:r>
            <a:r>
              <a:rPr lang="en-US" sz="2700" i="1" dirty="0" err="1" smtClean="0"/>
              <a:t>ejido</a:t>
            </a:r>
            <a:r>
              <a:rPr lang="en-US" sz="2700" i="1" dirty="0" err="1"/>
              <a:t>s</a:t>
            </a:r>
            <a:r>
              <a:rPr lang="en-US" sz="2700" dirty="0" smtClean="0"/>
              <a:t>, </a:t>
            </a:r>
            <a:r>
              <a:rPr lang="en-US" sz="2700" dirty="0" smtClean="0"/>
              <a:t>with WB support </a:t>
            </a:r>
            <a:r>
              <a:rPr lang="en-US" sz="2700" dirty="0" smtClean="0"/>
              <a:t>of $100m up to </a:t>
            </a:r>
            <a:r>
              <a:rPr lang="en-US" sz="2700" dirty="0" smtClean="0"/>
              <a:t>2010, but </a:t>
            </a:r>
            <a:r>
              <a:rPr lang="en-US" sz="2700" dirty="0"/>
              <a:t>continued </a:t>
            </a:r>
            <a:r>
              <a:rPr lang="en-US" sz="2700" dirty="0" smtClean="0"/>
              <a:t>funded by </a:t>
            </a:r>
            <a:r>
              <a:rPr lang="en-US" sz="2700" dirty="0" smtClean="0"/>
              <a:t>Mexican </a:t>
            </a:r>
            <a:r>
              <a:rPr lang="en-US" sz="2700" dirty="0" err="1" smtClean="0"/>
              <a:t>Gov’nt</a:t>
            </a:r>
            <a:r>
              <a:rPr lang="en-US" sz="2700" dirty="0" smtClean="0"/>
              <a:t>:</a:t>
            </a:r>
          </a:p>
          <a:p>
            <a:pPr lvl="1"/>
            <a:r>
              <a:rPr lang="en-US" sz="2600" dirty="0" smtClean="0"/>
              <a:t>Initially subsidized loans </a:t>
            </a:r>
            <a:r>
              <a:rPr lang="en-US" sz="2600" dirty="0" smtClean="0"/>
              <a:t>for land purchase</a:t>
            </a:r>
          </a:p>
          <a:p>
            <a:pPr lvl="1"/>
            <a:r>
              <a:rPr lang="en-US" sz="2600" dirty="0"/>
              <a:t>Grants for entrepreneurship training &amp; on-farm group </a:t>
            </a:r>
            <a:r>
              <a:rPr lang="en-US" sz="2600" dirty="0" smtClean="0"/>
              <a:t>investments</a:t>
            </a:r>
          </a:p>
          <a:p>
            <a:pPr lvl="1"/>
            <a:r>
              <a:rPr lang="en-US" sz="2600" dirty="0" smtClean="0"/>
              <a:t>Incentives </a:t>
            </a:r>
            <a:r>
              <a:rPr lang="en-US" sz="2600" dirty="0" smtClean="0"/>
              <a:t>for</a:t>
            </a:r>
            <a:r>
              <a:rPr lang="en-US" sz="2600" dirty="0" smtClean="0"/>
              <a:t> </a:t>
            </a:r>
            <a:r>
              <a:rPr lang="en-US" sz="2600" dirty="0" smtClean="0"/>
              <a:t>older farmers </a:t>
            </a:r>
            <a:r>
              <a:rPr lang="en-US" sz="2600" dirty="0" smtClean="0"/>
              <a:t>(65 plus) to </a:t>
            </a:r>
            <a:r>
              <a:rPr lang="en-US" sz="2600" dirty="0" smtClean="0"/>
              <a:t>participate in social welfare schemes so as to </a:t>
            </a:r>
            <a:r>
              <a:rPr lang="en-US" sz="2600" dirty="0" smtClean="0"/>
              <a:t>bequeath inheritance </a:t>
            </a:r>
            <a:r>
              <a:rPr lang="en-US" sz="2600" dirty="0" smtClean="0"/>
              <a:t>land </a:t>
            </a:r>
            <a:r>
              <a:rPr lang="en-US" sz="2600" dirty="0" smtClean="0"/>
              <a:t>early (land sales allowed only within community members)</a:t>
            </a:r>
            <a:endParaRPr lang="en-US" sz="2600" dirty="0" smtClean="0"/>
          </a:p>
          <a:p>
            <a:r>
              <a:rPr lang="en-US" sz="2700" dirty="0" smtClean="0"/>
              <a:t> WB project </a:t>
            </a:r>
            <a:r>
              <a:rPr lang="en-US" sz="2700" dirty="0"/>
              <a:t>results:</a:t>
            </a:r>
          </a:p>
          <a:p>
            <a:pPr lvl="1"/>
            <a:r>
              <a:rPr lang="en-US" sz="2600" dirty="0" smtClean="0"/>
              <a:t>4,526 </a:t>
            </a:r>
            <a:r>
              <a:rPr lang="en-US" sz="2600" dirty="0"/>
              <a:t>youth </a:t>
            </a:r>
            <a:r>
              <a:rPr lang="en-US" sz="2600" dirty="0" smtClean="0"/>
              <a:t>received </a:t>
            </a:r>
            <a:r>
              <a:rPr lang="en-US" sz="2600" dirty="0" smtClean="0"/>
              <a:t>loans for land </a:t>
            </a:r>
            <a:r>
              <a:rPr lang="en-US" sz="2600" dirty="0" smtClean="0"/>
              <a:t>purchase/rental </a:t>
            </a:r>
            <a:endParaRPr lang="en-US" sz="2600" dirty="0" smtClean="0"/>
          </a:p>
          <a:p>
            <a:pPr lvl="1"/>
            <a:r>
              <a:rPr lang="en-US" sz="2600" dirty="0" smtClean="0"/>
              <a:t>Land rental was successful</a:t>
            </a:r>
            <a:r>
              <a:rPr lang="en-US" sz="2600" dirty="0" smtClean="0"/>
              <a:t>; loan </a:t>
            </a:r>
            <a:r>
              <a:rPr lang="en-US" sz="2600" dirty="0" smtClean="0"/>
              <a:t>purchases declined </a:t>
            </a:r>
            <a:r>
              <a:rPr lang="en-US" sz="2600" dirty="0" smtClean="0"/>
              <a:t>due to </a:t>
            </a:r>
            <a:r>
              <a:rPr lang="en-US" sz="2600" dirty="0" smtClean="0"/>
              <a:t>removal of loans subsidies</a:t>
            </a:r>
            <a:endParaRPr lang="en-US" sz="2600" dirty="0"/>
          </a:p>
          <a:p>
            <a:pPr lvl="1"/>
            <a:r>
              <a:rPr lang="en-US" sz="2600" dirty="0" smtClean="0"/>
              <a:t>Incentives </a:t>
            </a:r>
            <a:r>
              <a:rPr lang="en-US" sz="2600" dirty="0" smtClean="0"/>
              <a:t>for early inheritance </a:t>
            </a:r>
            <a:r>
              <a:rPr lang="en-US" sz="2600" dirty="0" smtClean="0"/>
              <a:t>were successful (80% of land transfers were from farmers aged 65 plus)</a:t>
            </a:r>
            <a:endParaRPr lang="en-US" sz="2600" dirty="0"/>
          </a:p>
          <a:p>
            <a:pPr lvl="1"/>
            <a:endParaRPr lang="en-US" sz="3400" dirty="0"/>
          </a:p>
          <a:p>
            <a:endParaRPr lang="en-US" dirty="0" smtClean="0"/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52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4582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Government-based Policy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Aim: Transfer </a:t>
            </a:r>
            <a:r>
              <a:rPr lang="en-US" sz="3200" dirty="0" smtClean="0"/>
              <a:t>state-owned or controlled </a:t>
            </a:r>
            <a:r>
              <a:rPr lang="en-US" sz="3200" dirty="0" smtClean="0"/>
              <a:t>land:</a:t>
            </a:r>
            <a:endParaRPr lang="en-US" sz="3200" dirty="0" smtClean="0"/>
          </a:p>
          <a:p>
            <a:pPr lvl="1"/>
            <a:r>
              <a:rPr lang="en-US" sz="2900" dirty="0" smtClean="0"/>
              <a:t>Legal </a:t>
            </a:r>
            <a:r>
              <a:rPr lang="en-US" sz="2900" dirty="0" smtClean="0"/>
              <a:t>mandate </a:t>
            </a:r>
            <a:r>
              <a:rPr lang="en-US" sz="2900" dirty="0" smtClean="0"/>
              <a:t>to allocate to youth </a:t>
            </a:r>
            <a:r>
              <a:rPr lang="en-US" sz="2900" dirty="0" err="1" smtClean="0"/>
              <a:t>eg</a:t>
            </a:r>
            <a:r>
              <a:rPr lang="en-US" sz="2900" dirty="0" smtClean="0"/>
              <a:t>. Ethiopia</a:t>
            </a:r>
          </a:p>
          <a:p>
            <a:pPr lvl="1"/>
            <a:r>
              <a:rPr lang="en-US" sz="2900" dirty="0" smtClean="0"/>
              <a:t>State-owned land allocation to the youth </a:t>
            </a:r>
            <a:r>
              <a:rPr lang="en-US" sz="2900" dirty="0" err="1" smtClean="0"/>
              <a:t>eg</a:t>
            </a:r>
            <a:r>
              <a:rPr lang="en-US" sz="2900" dirty="0" smtClean="0"/>
              <a:t>. Senegal under IFAD project</a:t>
            </a:r>
          </a:p>
          <a:p>
            <a:pPr lvl="1"/>
            <a:r>
              <a:rPr lang="en-US" sz="2900" dirty="0" smtClean="0"/>
              <a:t>State-controlled customary land </a:t>
            </a:r>
            <a:r>
              <a:rPr lang="en-US" sz="2900" dirty="0" smtClean="0"/>
              <a:t>allocation </a:t>
            </a:r>
            <a:r>
              <a:rPr lang="en-US" sz="2900" dirty="0" err="1" smtClean="0"/>
              <a:t>eg</a:t>
            </a:r>
            <a:r>
              <a:rPr lang="en-US" sz="2900" dirty="0" smtClean="0"/>
              <a:t>.:</a:t>
            </a:r>
            <a:endParaRPr lang="en-US" sz="2900" dirty="0" smtClean="0"/>
          </a:p>
          <a:p>
            <a:pPr lvl="2"/>
            <a:r>
              <a:rPr lang="en-US" sz="2800" dirty="0" smtClean="0"/>
              <a:t>Gambia under IFAD project</a:t>
            </a:r>
          </a:p>
          <a:p>
            <a:pPr lvl="2"/>
            <a:r>
              <a:rPr lang="en-US" sz="2800" dirty="0" smtClean="0"/>
              <a:t>Togo as part of physical </a:t>
            </a:r>
            <a:r>
              <a:rPr lang="en-US" sz="2800" dirty="0" smtClean="0"/>
              <a:t>planning &amp; allocation</a:t>
            </a:r>
            <a:endParaRPr lang="en-US" sz="2800" dirty="0" smtClean="0"/>
          </a:p>
          <a:p>
            <a:r>
              <a:rPr lang="en-US" sz="3200" dirty="0" smtClean="0"/>
              <a:t>These programs </a:t>
            </a:r>
            <a:r>
              <a:rPr lang="en-US" sz="3200" dirty="0" smtClean="0"/>
              <a:t>are typically </a:t>
            </a:r>
            <a:r>
              <a:rPr lang="en-US" sz="3200" dirty="0" smtClean="0"/>
              <a:t>small and uncommon due to:</a:t>
            </a:r>
          </a:p>
          <a:p>
            <a:pPr lvl="1"/>
            <a:r>
              <a:rPr lang="en-US" sz="2900" dirty="0" smtClean="0"/>
              <a:t>Lack </a:t>
            </a:r>
            <a:r>
              <a:rPr lang="en-US" sz="2900" dirty="0"/>
              <a:t>of state </a:t>
            </a:r>
            <a:r>
              <a:rPr lang="en-US" sz="2900" dirty="0" smtClean="0"/>
              <a:t>funds </a:t>
            </a:r>
            <a:r>
              <a:rPr lang="en-US" sz="2900" dirty="0"/>
              <a:t>or </a:t>
            </a:r>
            <a:r>
              <a:rPr lang="en-US" sz="2900" dirty="0" smtClean="0"/>
              <a:t>state land</a:t>
            </a:r>
            <a:endParaRPr lang="en-US" sz="2900" dirty="0" smtClean="0"/>
          </a:p>
          <a:p>
            <a:pPr lvl="1"/>
            <a:r>
              <a:rPr lang="en-US" sz="2900" dirty="0" smtClean="0"/>
              <a:t>Too </a:t>
            </a:r>
            <a:r>
              <a:rPr lang="en-US" sz="2900" dirty="0"/>
              <a:t>costly to provide at scale and </a:t>
            </a:r>
            <a:r>
              <a:rPr lang="en-US" sz="2900" dirty="0" smtClean="0"/>
              <a:t>sustain </a:t>
            </a:r>
            <a:r>
              <a:rPr lang="en-US" sz="2900" dirty="0"/>
              <a:t>as they are normally grants in kind or </a:t>
            </a:r>
            <a:r>
              <a:rPr lang="en-US" sz="2900" dirty="0" smtClean="0"/>
              <a:t>cash</a:t>
            </a:r>
            <a:endParaRPr lang="en-US" sz="2900" dirty="0"/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257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"/>
            <a:ext cx="8229600" cy="6477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914" y="851044"/>
            <a:ext cx="8839200" cy="600695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Youth land access challenges are formidable but not insurmountable</a:t>
            </a:r>
          </a:p>
          <a:p>
            <a:r>
              <a:rPr lang="en-US" sz="3600" dirty="0" smtClean="0"/>
              <a:t>Pay-off is high – employment &amp; income</a:t>
            </a:r>
          </a:p>
          <a:p>
            <a:r>
              <a:rPr lang="en-US" sz="3600" dirty="0" smtClean="0"/>
              <a:t>Policy menu for African policy makers:</a:t>
            </a:r>
          </a:p>
          <a:p>
            <a:pPr lvl="1"/>
            <a:r>
              <a:rPr lang="en-US" sz="3400" dirty="0" smtClean="0"/>
              <a:t>Market-improving policy actions</a:t>
            </a:r>
          </a:p>
          <a:p>
            <a:pPr lvl="1"/>
            <a:r>
              <a:rPr lang="en-US" sz="3400" dirty="0" smtClean="0"/>
              <a:t>Market-based policy actions</a:t>
            </a:r>
          </a:p>
          <a:p>
            <a:pPr lvl="1"/>
            <a:r>
              <a:rPr lang="en-US" sz="3400" dirty="0" smtClean="0"/>
              <a:t>Government-based policy actions</a:t>
            </a:r>
          </a:p>
          <a:p>
            <a:r>
              <a:rPr lang="en-US" sz="3600" dirty="0" smtClean="0"/>
              <a:t>Specific policy choices will vary depending on country circumstances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6530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71800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/>
              <a:t>THANK YOU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70676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pPr algn="ctr"/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102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Introduction</a:t>
            </a:r>
          </a:p>
          <a:p>
            <a:r>
              <a:rPr lang="en-US" sz="4400" dirty="0" smtClean="0"/>
              <a:t>Challenges to youth access to land</a:t>
            </a:r>
          </a:p>
          <a:p>
            <a:r>
              <a:rPr lang="en-US" sz="4400" dirty="0" smtClean="0"/>
              <a:t>Opportunities to accessing land</a:t>
            </a:r>
          </a:p>
          <a:p>
            <a:r>
              <a:rPr lang="en-US" sz="4400" dirty="0" smtClean="0"/>
              <a:t>Policy Actions to overcome the challenges</a:t>
            </a:r>
          </a:p>
          <a:p>
            <a:r>
              <a:rPr lang="en-US" sz="4400" dirty="0" smtClean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3374998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6933"/>
            <a:ext cx="8229600" cy="66886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60198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Agriculture can lead Africa’s economic transformation if, among other things, it is modernized to attract the youth (ACET 2017), who  are:</a:t>
            </a:r>
          </a:p>
          <a:p>
            <a:pPr marL="708660" lvl="1" indent="-342900"/>
            <a:r>
              <a:rPr lang="en-US" sz="2800" dirty="0" smtClean="0"/>
              <a:t>More educated to handle modern technology &amp; entrepreneurship;</a:t>
            </a:r>
          </a:p>
          <a:p>
            <a:pPr marL="708660" lvl="1" indent="-342900"/>
            <a:r>
              <a:rPr lang="en-US" sz="2800" dirty="0" smtClean="0"/>
              <a:t>Predominant &amp; energetic – the under 24 make up 60% of total population; and</a:t>
            </a:r>
          </a:p>
          <a:p>
            <a:pPr marL="708660" lvl="1" indent="-342900"/>
            <a:r>
              <a:rPr lang="en-US" sz="2800" dirty="0" smtClean="0"/>
              <a:t>Key to replenishing the ageing farming population</a:t>
            </a:r>
          </a:p>
          <a:p>
            <a:r>
              <a:rPr lang="en-US" sz="3000" dirty="0" smtClean="0"/>
              <a:t>But the youth have </a:t>
            </a:r>
            <a:r>
              <a:rPr lang="en-US" sz="3000" dirty="0" smtClean="0"/>
              <a:t>limited</a:t>
            </a:r>
            <a:r>
              <a:rPr lang="en-US" sz="3000" dirty="0" smtClean="0"/>
              <a:t> </a:t>
            </a:r>
            <a:r>
              <a:rPr lang="en-US" sz="3000" dirty="0" smtClean="0"/>
              <a:t>access to land; hence:</a:t>
            </a:r>
          </a:p>
          <a:p>
            <a:pPr lvl="1"/>
            <a:r>
              <a:rPr lang="en-US" sz="2800" dirty="0" smtClean="0"/>
              <a:t>No land to farm; and</a:t>
            </a:r>
          </a:p>
          <a:p>
            <a:pPr lvl="1"/>
            <a:r>
              <a:rPr lang="en-US" sz="2800" dirty="0" smtClean="0"/>
              <a:t>No collateral for loans to do farming as a business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6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Challenges to Accessing Land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8674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Customary tenure </a:t>
            </a:r>
            <a:r>
              <a:rPr lang="en-US" sz="3600" dirty="0" smtClean="0"/>
              <a:t>and </a:t>
            </a:r>
            <a:r>
              <a:rPr lang="en-US" sz="3600" dirty="0" smtClean="0"/>
              <a:t>customary practices – largely </a:t>
            </a:r>
            <a:r>
              <a:rPr lang="en-US" sz="3600" dirty="0" smtClean="0"/>
              <a:t>communal &amp; </a:t>
            </a:r>
            <a:r>
              <a:rPr lang="en-US" sz="3600" dirty="0" smtClean="0"/>
              <a:t>biased against </a:t>
            </a:r>
            <a:r>
              <a:rPr lang="en-US" sz="3600" dirty="0" smtClean="0"/>
              <a:t>youth, girls </a:t>
            </a:r>
            <a:r>
              <a:rPr lang="en-US" sz="3600" dirty="0" smtClean="0"/>
              <a:t>&amp; young women</a:t>
            </a:r>
          </a:p>
          <a:p>
            <a:r>
              <a:rPr lang="en-US" sz="3600" dirty="0" smtClean="0"/>
              <a:t>Over-reliance on </a:t>
            </a:r>
            <a:r>
              <a:rPr lang="en-US" sz="3600" dirty="0" smtClean="0"/>
              <a:t>inheritance: </a:t>
            </a:r>
            <a:r>
              <a:rPr lang="en-US" sz="3600" dirty="0" smtClean="0"/>
              <a:t>Unpredictable &amp; </a:t>
            </a:r>
            <a:r>
              <a:rPr lang="en-US" sz="3600" dirty="0" smtClean="0"/>
              <a:t>offers limited </a:t>
            </a:r>
            <a:r>
              <a:rPr lang="en-US" sz="3600" dirty="0" smtClean="0"/>
              <a:t>choices</a:t>
            </a:r>
          </a:p>
          <a:p>
            <a:r>
              <a:rPr lang="en-US" sz="3600" dirty="0" smtClean="0"/>
              <a:t>Poorly </a:t>
            </a:r>
            <a:r>
              <a:rPr lang="en-US" sz="3600" dirty="0" smtClean="0"/>
              <a:t>developed </a:t>
            </a:r>
            <a:r>
              <a:rPr lang="en-US" sz="3600" dirty="0" smtClean="0"/>
              <a:t>sales and rental markets</a:t>
            </a:r>
          </a:p>
          <a:p>
            <a:r>
              <a:rPr lang="en-US" sz="3600" dirty="0" smtClean="0"/>
              <a:t>Lack of resources to buy or rent land</a:t>
            </a:r>
          </a:p>
          <a:p>
            <a:r>
              <a:rPr lang="en-US" sz="3600" dirty="0" smtClean="0"/>
              <a:t>Limited legal protection and access to information on their land rights</a:t>
            </a:r>
          </a:p>
          <a:p>
            <a:r>
              <a:rPr lang="en-US" sz="3600" dirty="0" smtClean="0"/>
              <a:t>Marginalized in land reform programs</a:t>
            </a:r>
          </a:p>
          <a:p>
            <a:endParaRPr lang="en-US" sz="3200" dirty="0" smtClean="0"/>
          </a:p>
          <a:p>
            <a:endParaRPr lang="en-US" i="1" dirty="0" smtClean="0"/>
          </a:p>
          <a:p>
            <a:pPr marL="393192" lvl="1" indent="0">
              <a:buNone/>
            </a:pP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1915975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229" y="89647"/>
            <a:ext cx="8229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Opportunities to Accessing 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876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Surplus </a:t>
            </a:r>
            <a:r>
              <a:rPr lang="en-US" sz="4400" dirty="0" smtClean="0"/>
              <a:t>arable </a:t>
            </a:r>
            <a:r>
              <a:rPr lang="en-US" sz="4400" dirty="0" smtClean="0"/>
              <a:t>land</a:t>
            </a:r>
            <a:endParaRPr lang="en-US" sz="4400" dirty="0" smtClean="0"/>
          </a:p>
          <a:p>
            <a:r>
              <a:rPr lang="en-US" sz="4400" dirty="0" smtClean="0"/>
              <a:t>Potential to increase employment &amp; incomes</a:t>
            </a:r>
          </a:p>
          <a:p>
            <a:r>
              <a:rPr lang="en-US" sz="4400" dirty="0" smtClean="0"/>
              <a:t>Potential to replenish ageing </a:t>
            </a:r>
            <a:r>
              <a:rPr lang="en-US" sz="4400" dirty="0" smtClean="0"/>
              <a:t>farming population (average age is 60) with </a:t>
            </a:r>
            <a:r>
              <a:rPr lang="en-US" sz="4400" dirty="0" smtClean="0"/>
              <a:t>educated youth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0935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Policy Actions to Overcome Challenges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181600"/>
          </a:xfrm>
        </p:spPr>
        <p:txBody>
          <a:bodyPr>
            <a:normAutofit fontScale="92500"/>
          </a:bodyPr>
          <a:lstStyle/>
          <a:p>
            <a:r>
              <a:rPr lang="en-US" sz="4800" dirty="0" smtClean="0"/>
              <a:t>Objective - </a:t>
            </a:r>
            <a:r>
              <a:rPr lang="en-US" sz="4600" dirty="0" smtClean="0"/>
              <a:t>Provide access to land, credit &amp; </a:t>
            </a:r>
            <a:r>
              <a:rPr lang="en-US" sz="4600" dirty="0" smtClean="0"/>
              <a:t>entrepreneurial skills</a:t>
            </a:r>
            <a:endParaRPr lang="en-US" sz="4600" dirty="0" smtClean="0"/>
          </a:p>
          <a:p>
            <a:r>
              <a:rPr lang="en-US" sz="4600" dirty="0" smtClean="0"/>
              <a:t>Policy Menu:</a:t>
            </a:r>
            <a:endParaRPr lang="en-US" sz="4600" dirty="0"/>
          </a:p>
          <a:p>
            <a:pPr lvl="1"/>
            <a:r>
              <a:rPr lang="en-US" sz="4000" dirty="0" smtClean="0"/>
              <a:t>Market-Improving (land sales &amp; rental)</a:t>
            </a:r>
          </a:p>
          <a:p>
            <a:pPr lvl="1"/>
            <a:r>
              <a:rPr lang="en-US" sz="4000" dirty="0" smtClean="0"/>
              <a:t>Market–based (land &amp; credit markets)</a:t>
            </a:r>
          </a:p>
          <a:p>
            <a:pPr lvl="1"/>
            <a:r>
              <a:rPr lang="en-US" sz="4000" dirty="0" smtClean="0"/>
              <a:t>Government-based (state-owned &amp; controlled land)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3177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6329"/>
            <a:ext cx="8915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Market-Improving Policy </a:t>
            </a:r>
            <a:r>
              <a:rPr lang="en-US" sz="4000" dirty="0" smtClean="0"/>
              <a:t>Actions - To Improve </a:t>
            </a:r>
            <a:r>
              <a:rPr lang="en-US" sz="4000" dirty="0" smtClean="0"/>
              <a:t>Market Access and </a:t>
            </a:r>
            <a:r>
              <a:rPr lang="en-US" sz="4000" dirty="0" smtClean="0"/>
              <a:t>Transparency (ACET 2017)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8674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Register communal land rights </a:t>
            </a:r>
            <a:r>
              <a:rPr lang="en-US" sz="2800" dirty="0" err="1" smtClean="0"/>
              <a:t>eg</a:t>
            </a:r>
            <a:r>
              <a:rPr lang="en-US" sz="2800" dirty="0" smtClean="0"/>
              <a:t>. Mexico</a:t>
            </a:r>
          </a:p>
          <a:p>
            <a:r>
              <a:rPr lang="en-US" sz="2800" dirty="0" smtClean="0"/>
              <a:t>Register individual land rights </a:t>
            </a:r>
            <a:r>
              <a:rPr lang="en-US" sz="2800" dirty="0" err="1" smtClean="0"/>
              <a:t>eg</a:t>
            </a:r>
            <a:r>
              <a:rPr lang="en-US" sz="2800" dirty="0" smtClean="0"/>
              <a:t>. Rwanda</a:t>
            </a:r>
          </a:p>
          <a:p>
            <a:r>
              <a:rPr lang="en-US" sz="2800" dirty="0" smtClean="0"/>
              <a:t>Develop local land governance institutions to allocate &amp; lease land </a:t>
            </a:r>
            <a:r>
              <a:rPr lang="en-US" sz="2800" dirty="0" err="1" smtClean="0"/>
              <a:t>eg</a:t>
            </a:r>
            <a:r>
              <a:rPr lang="en-US" sz="2800" dirty="0" smtClean="0"/>
              <a:t>. Botswana, Fiji, Mexico</a:t>
            </a:r>
          </a:p>
          <a:p>
            <a:r>
              <a:rPr lang="en-US" sz="2800" dirty="0" smtClean="0"/>
              <a:t>Reduce restrictions on land rental markets </a:t>
            </a:r>
            <a:r>
              <a:rPr lang="en-US" sz="2800" dirty="0" err="1" smtClean="0"/>
              <a:t>eg</a:t>
            </a:r>
            <a:r>
              <a:rPr lang="en-US" sz="2800" dirty="0" smtClean="0"/>
              <a:t>. China, Viet Nam, Ethiopia</a:t>
            </a:r>
          </a:p>
          <a:p>
            <a:r>
              <a:rPr lang="en-US" sz="2800" dirty="0" smtClean="0"/>
              <a:t>Computerize land information systems to reduce transaction costs </a:t>
            </a:r>
            <a:r>
              <a:rPr lang="en-US" sz="2800" dirty="0" err="1" smtClean="0"/>
              <a:t>eg</a:t>
            </a:r>
            <a:r>
              <a:rPr lang="en-US" sz="2800" dirty="0" smtClean="0"/>
              <a:t>. Rwanda, Uganda</a:t>
            </a:r>
          </a:p>
          <a:p>
            <a:r>
              <a:rPr lang="en-US" sz="2800" dirty="0" smtClean="0"/>
              <a:t>Bring idle land into use – land tax; infrastructure access; better mechanisms to allocate state lands</a:t>
            </a:r>
          </a:p>
          <a:p>
            <a:r>
              <a:rPr lang="en-US" sz="2800" dirty="0" smtClean="0"/>
              <a:t>Strengthen formal and traditional institutions to resolve land disputes</a:t>
            </a:r>
          </a:p>
          <a:p>
            <a:r>
              <a:rPr lang="en-US" sz="2800" dirty="0" smtClean="0"/>
              <a:t>Enhance and protect land rights of women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90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0"/>
            <a:ext cx="8610600" cy="1295400"/>
          </a:xfrm>
        </p:spPr>
        <p:txBody>
          <a:bodyPr>
            <a:noAutofit/>
          </a:bodyPr>
          <a:lstStyle/>
          <a:p>
            <a:pPr algn="ctr"/>
            <a:r>
              <a:rPr lang="en-US" sz="4300" dirty="0" smtClean="0"/>
              <a:t>Market-based Policy Actions – Augment markets to deliver to Youth</a:t>
            </a:r>
            <a:endParaRPr lang="en-US" sz="4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578429"/>
            <a:ext cx="8877300" cy="5257800"/>
          </a:xfrm>
        </p:spPr>
        <p:txBody>
          <a:bodyPr/>
          <a:lstStyle/>
          <a:p>
            <a:r>
              <a:rPr lang="en-US" sz="3800" dirty="0" smtClean="0"/>
              <a:t>No experience in Africa</a:t>
            </a:r>
          </a:p>
          <a:p>
            <a:r>
              <a:rPr lang="en-US" sz="3800" dirty="0" smtClean="0"/>
              <a:t>Experience mainly in Latin America with Land Fund Programs for </a:t>
            </a:r>
            <a:r>
              <a:rPr lang="en-US" sz="3800" dirty="0" smtClean="0"/>
              <a:t>youth, especially:</a:t>
            </a:r>
            <a:endParaRPr lang="en-US" sz="3800" dirty="0" smtClean="0"/>
          </a:p>
          <a:p>
            <a:pPr lvl="1"/>
            <a:r>
              <a:rPr lang="en-US" sz="3600" dirty="0" smtClean="0"/>
              <a:t>Brazil </a:t>
            </a:r>
          </a:p>
          <a:p>
            <a:pPr lvl="1"/>
            <a:r>
              <a:rPr lang="en-US" sz="3600" dirty="0" smtClean="0"/>
              <a:t>Mexico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3774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443" y="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Brazil Land Fund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991600" cy="59436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Started 2003 to serve youth</a:t>
            </a:r>
          </a:p>
          <a:p>
            <a:r>
              <a:rPr lang="en-US" sz="3600" dirty="0" smtClean="0"/>
              <a:t>WB support </a:t>
            </a:r>
            <a:r>
              <a:rPr lang="en-US" sz="3600" dirty="0" smtClean="0"/>
              <a:t>of $202m up to </a:t>
            </a:r>
            <a:r>
              <a:rPr lang="en-US" sz="3600" dirty="0" smtClean="0"/>
              <a:t>2008, </a:t>
            </a:r>
            <a:r>
              <a:rPr lang="en-US" sz="3600" dirty="0" smtClean="0"/>
              <a:t>but continued funded by Brazil </a:t>
            </a:r>
            <a:r>
              <a:rPr lang="en-US" sz="3600" dirty="0" err="1" smtClean="0"/>
              <a:t>Gov’nt</a:t>
            </a:r>
            <a:r>
              <a:rPr lang="en-US" sz="3600" dirty="0" smtClean="0"/>
              <a:t>:</a:t>
            </a:r>
          </a:p>
          <a:p>
            <a:pPr lvl="1"/>
            <a:r>
              <a:rPr lang="en-US" sz="3400" dirty="0" smtClean="0"/>
              <a:t>Commercial </a:t>
            </a:r>
            <a:r>
              <a:rPr lang="en-US" sz="3400" dirty="0" smtClean="0"/>
              <a:t>loans </a:t>
            </a:r>
            <a:r>
              <a:rPr lang="en-US" sz="3400" dirty="0" smtClean="0"/>
              <a:t>for land </a:t>
            </a:r>
            <a:r>
              <a:rPr lang="en-US" sz="3400" dirty="0" smtClean="0"/>
              <a:t>purchase/rental</a:t>
            </a:r>
            <a:endParaRPr lang="en-US" sz="3400" dirty="0" smtClean="0"/>
          </a:p>
          <a:p>
            <a:pPr lvl="1"/>
            <a:r>
              <a:rPr lang="en-US" sz="3400" dirty="0" smtClean="0"/>
              <a:t>Grants for entrepreneurship training &amp; on-farm group investments</a:t>
            </a:r>
          </a:p>
          <a:p>
            <a:r>
              <a:rPr lang="en-US" sz="3600" dirty="0" smtClean="0"/>
              <a:t>World Bank project results:</a:t>
            </a:r>
          </a:p>
          <a:p>
            <a:pPr lvl="1"/>
            <a:r>
              <a:rPr lang="en-US" sz="3400" dirty="0" smtClean="0"/>
              <a:t>2,500 youth supported</a:t>
            </a:r>
          </a:p>
          <a:p>
            <a:pPr lvl="1"/>
            <a:r>
              <a:rPr lang="en-US" sz="3400" dirty="0" smtClean="0"/>
              <a:t>Commercial loan repayment: 97%</a:t>
            </a:r>
          </a:p>
          <a:p>
            <a:pPr lvl="1"/>
            <a:r>
              <a:rPr lang="en-US" sz="3400" dirty="0" smtClean="0"/>
              <a:t>Economic rate of return: 12.6%</a:t>
            </a:r>
          </a:p>
          <a:p>
            <a:pPr lvl="1"/>
            <a:endParaRPr lang="en-US" sz="3400" dirty="0" smtClean="0"/>
          </a:p>
          <a:p>
            <a:pPr lvl="1"/>
            <a:endParaRPr lang="en-US" sz="3400" dirty="0" smtClean="0"/>
          </a:p>
          <a:p>
            <a:endParaRPr lang="en-US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4830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4044</TotalTime>
  <Words>724</Words>
  <Application>Microsoft Office PowerPoint</Application>
  <PresentationFormat>On-screen Show (4:3)</PresentationFormat>
  <Paragraphs>103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Constantia</vt:lpstr>
      <vt:lpstr>Wingdings 2</vt:lpstr>
      <vt:lpstr>Flow</vt:lpstr>
      <vt:lpstr>Securing Land Tenure and Access for the Youth to Modernize African Agriculture</vt:lpstr>
      <vt:lpstr>Outline</vt:lpstr>
      <vt:lpstr>Introduction</vt:lpstr>
      <vt:lpstr>Challenges to Accessing Land</vt:lpstr>
      <vt:lpstr>Opportunities to Accessing Land</vt:lpstr>
      <vt:lpstr>Policy Actions to Overcome Challenges</vt:lpstr>
      <vt:lpstr>Market-Improving Policy Actions - To Improve Market Access and Transparency (ACET 2017)</vt:lpstr>
      <vt:lpstr>Market-based Policy Actions – Augment markets to deliver to Youth</vt:lpstr>
      <vt:lpstr>The Brazil Land Fund Program</vt:lpstr>
      <vt:lpstr>The Mexico Land Fund Program</vt:lpstr>
      <vt:lpstr>Government-based Policy Actions</vt:lpstr>
      <vt:lpstr>Conclusions</vt:lpstr>
      <vt:lpstr>THANK YOU</vt:lpstr>
    </vt:vector>
  </TitlesOfParts>
  <Company>The World Bank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 Administration and Reform in SSA Overview of Key Messages</dc:title>
  <dc:creator>Frank Fulgence K. Byamugisha</dc:creator>
  <cp:lastModifiedBy>Frank Byamugisha</cp:lastModifiedBy>
  <cp:revision>109</cp:revision>
  <cp:lastPrinted>2013-06-13T15:51:44Z</cp:lastPrinted>
  <dcterms:created xsi:type="dcterms:W3CDTF">2012-10-13T18:40:32Z</dcterms:created>
  <dcterms:modified xsi:type="dcterms:W3CDTF">2017-09-22T15:45:15Z</dcterms:modified>
</cp:coreProperties>
</file>