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5"/>
  </p:notesMasterIdLst>
  <p:handoutMasterIdLst>
    <p:handoutMasterId r:id="rId36"/>
  </p:handoutMasterIdLst>
  <p:sldIdLst>
    <p:sldId id="284" r:id="rId2"/>
    <p:sldId id="343" r:id="rId3"/>
    <p:sldId id="344" r:id="rId4"/>
    <p:sldId id="357" r:id="rId5"/>
    <p:sldId id="356" r:id="rId6"/>
    <p:sldId id="273" r:id="rId7"/>
    <p:sldId id="290" r:id="rId8"/>
    <p:sldId id="291" r:id="rId9"/>
    <p:sldId id="303" r:id="rId10"/>
    <p:sldId id="310" r:id="rId11"/>
    <p:sldId id="311" r:id="rId12"/>
    <p:sldId id="312" r:id="rId13"/>
    <p:sldId id="358" r:id="rId14"/>
    <p:sldId id="316" r:id="rId15"/>
    <p:sldId id="319" r:id="rId16"/>
    <p:sldId id="328" r:id="rId17"/>
    <p:sldId id="330" r:id="rId18"/>
    <p:sldId id="331" r:id="rId19"/>
    <p:sldId id="338" r:id="rId20"/>
    <p:sldId id="332" r:id="rId21"/>
    <p:sldId id="334" r:id="rId22"/>
    <p:sldId id="335" r:id="rId23"/>
    <p:sldId id="346" r:id="rId24"/>
    <p:sldId id="342" r:id="rId25"/>
    <p:sldId id="347" r:id="rId26"/>
    <p:sldId id="349" r:id="rId27"/>
    <p:sldId id="350" r:id="rId28"/>
    <p:sldId id="353" r:id="rId29"/>
    <p:sldId id="351" r:id="rId30"/>
    <p:sldId id="352" r:id="rId31"/>
    <p:sldId id="354" r:id="rId32"/>
    <p:sldId id="355" r:id="rId33"/>
    <p:sldId id="326" r:id="rId34"/>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94693" autoAdjust="0"/>
  </p:normalViewPr>
  <p:slideViewPr>
    <p:cSldViewPr>
      <p:cViewPr varScale="1">
        <p:scale>
          <a:sx n="47" d="100"/>
          <a:sy n="47" d="100"/>
        </p:scale>
        <p:origin x="-5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36867"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36868"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36869"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E4476C7-7511-4E2B-951B-A64756DB02E9}" type="slidenum">
              <a:rPr lang="en-US"/>
              <a:pPr/>
              <a:t>‹#›</a:t>
            </a:fld>
            <a:endParaRPr lang="en-US" dirty="0"/>
          </a:p>
        </p:txBody>
      </p:sp>
    </p:spTree>
    <p:extLst>
      <p:ext uri="{BB962C8B-B14F-4D97-AF65-F5344CB8AC3E}">
        <p14:creationId xmlns:p14="http://schemas.microsoft.com/office/powerpoint/2010/main" xmlns="" val="3814118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863558F0-3D52-48CD-A47E-F62A1CF0B1A7}" type="datetimeFigureOut">
              <a:rPr lang="en-US" smtClean="0"/>
              <a:pPr/>
              <a:t>9/30/2017</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E372DBBE-95B5-4164-8AAC-7B3E52471925}" type="slidenum">
              <a:rPr lang="en-US" smtClean="0"/>
              <a:pPr/>
              <a:t>‹#›</a:t>
            </a:fld>
            <a:endParaRPr lang="en-US" dirty="0"/>
          </a:p>
        </p:txBody>
      </p:sp>
    </p:spTree>
    <p:extLst>
      <p:ext uri="{BB962C8B-B14F-4D97-AF65-F5344CB8AC3E}">
        <p14:creationId xmlns:p14="http://schemas.microsoft.com/office/powerpoint/2010/main" xmlns="" val="3545480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372DBBE-95B5-4164-8AAC-7B3E52471925}" type="slidenum">
              <a:rPr lang="en-US" smtClean="0"/>
              <a:pPr/>
              <a:t>1</a:t>
            </a:fld>
            <a:endParaRPr lang="en-US"/>
          </a:p>
        </p:txBody>
      </p:sp>
    </p:spTree>
    <p:extLst>
      <p:ext uri="{BB962C8B-B14F-4D97-AF65-F5344CB8AC3E}">
        <p14:creationId xmlns:p14="http://schemas.microsoft.com/office/powerpoint/2010/main" xmlns="" val="27788149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41E95A8-E15D-4C50-B328-327C7DFE275E}"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4E43A21-B1CF-41F0-AC22-520F72DEF278}"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48EC51-0B75-49C5-AC69-83EE75674344}"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8001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2362200"/>
            <a:ext cx="8001000" cy="3733800"/>
          </a:xfrm>
        </p:spPr>
        <p:txBody>
          <a:bodyPr/>
          <a:lstStyle/>
          <a:p>
            <a:endParaRPr lang="en-US" dirty="0"/>
          </a:p>
        </p:txBody>
      </p:sp>
      <p:sp>
        <p:nvSpPr>
          <p:cNvPr id="4" name="Date Placeholder 3"/>
          <p:cNvSpPr>
            <a:spLocks noGrp="1"/>
          </p:cNvSpPr>
          <p:nvPr>
            <p:ph type="dt" sz="half" idx="10"/>
          </p:nvPr>
        </p:nvSpPr>
        <p:spPr>
          <a:xfrm>
            <a:off x="7010400" y="6553200"/>
            <a:ext cx="1905000" cy="304800"/>
          </a:xfrm>
        </p:spPr>
        <p:txBody>
          <a:bodyPr/>
          <a:lstStyle>
            <a:lvl1pPr>
              <a:defRPr/>
            </a:lvl1pPr>
          </a:lstStyle>
          <a:p>
            <a:endParaRPr lang="en-US" dirty="0"/>
          </a:p>
        </p:txBody>
      </p:sp>
      <p:sp>
        <p:nvSpPr>
          <p:cNvPr id="5" name="Footer Placeholder 4"/>
          <p:cNvSpPr>
            <a:spLocks noGrp="1"/>
          </p:cNvSpPr>
          <p:nvPr>
            <p:ph type="ftr" sz="quarter" idx="11"/>
          </p:nvPr>
        </p:nvSpPr>
        <p:spPr>
          <a:xfrm>
            <a:off x="2936875" y="6529388"/>
            <a:ext cx="2895600" cy="304800"/>
          </a:xfrm>
        </p:spPr>
        <p:txBody>
          <a:bodyPr/>
          <a:lstStyle>
            <a:lvl1pPr>
              <a:defRPr/>
            </a:lvl1pPr>
          </a:lstStyle>
          <a:p>
            <a:endParaRPr lang="en-US" dirty="0"/>
          </a:p>
        </p:txBody>
      </p:sp>
      <p:sp>
        <p:nvSpPr>
          <p:cNvPr id="6" name="Slide Number Placeholder 5"/>
          <p:cNvSpPr>
            <a:spLocks noGrp="1"/>
          </p:cNvSpPr>
          <p:nvPr>
            <p:ph type="sldNum" sz="quarter" idx="12"/>
          </p:nvPr>
        </p:nvSpPr>
        <p:spPr>
          <a:xfrm>
            <a:off x="84138" y="6343650"/>
            <a:ext cx="587375" cy="488950"/>
          </a:xfrm>
        </p:spPr>
        <p:txBody>
          <a:bodyPr/>
          <a:lstStyle>
            <a:lvl1pPr>
              <a:defRPr/>
            </a:lvl1pPr>
          </a:lstStyle>
          <a:p>
            <a:fld id="{35E6B6BD-A538-42C2-A2BC-10623E840B27}" type="slidenum">
              <a:rPr lang="en-US"/>
              <a:pPr/>
              <a:t>‹#›</a:t>
            </a:fld>
            <a:endParaRPr lang="en-US" dirty="0"/>
          </a:p>
        </p:txBody>
      </p:sp>
    </p:spTree>
  </p:cSld>
  <p:clrMapOvr>
    <a:masterClrMapping/>
  </p:clrMapOvr>
  <p:transition>
    <p:pull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ED76035-3483-4468-B5B9-A6E7867DFDE1}"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pull dir="ru"/>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E6A56850-0393-48FD-9567-9EE07CFBEB9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5E6201C2-90CE-46AB-A497-58349AD5DF66}"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02A23733-CCBE-45BC-8516-436E5E36F82E}"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9FC36A5-6D14-4E1D-A7F4-4446CBB3FF46}"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1BDB339-3679-46F7-A255-E02931B177A7}" type="slidenum">
              <a:rPr lang="en-US" smtClean="0"/>
              <a:pPr/>
              <a:t>‹#›</a:t>
            </a:fld>
            <a:endParaRPr lang="en-US" dirty="0"/>
          </a:p>
        </p:txBody>
      </p:sp>
    </p:spTree>
  </p:cSld>
  <p:clrMapOvr>
    <a:masterClrMapping/>
  </p:clrMapOvr>
  <p:transition>
    <p:pull dir="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E963AC8-D1B6-477E-A79B-8F6FA09DD7A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0F6BE42-0348-430D-9CA2-A785D298DAE2}"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p:pull dir="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D5AB27F-32B9-483E-A9DC-E5F80016CCD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ransition>
    <p:pull dir="ru"/>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1219200" y="1066800"/>
            <a:ext cx="7489825" cy="1752600"/>
          </a:xfrm>
        </p:spPr>
        <p:txBody>
          <a:bodyPr/>
          <a:lstStyle/>
          <a:p>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4822" name="Rectangle 6"/>
          <p:cNvSpPr>
            <a:spLocks noChangeArrowheads="1"/>
          </p:cNvSpPr>
          <p:nvPr/>
        </p:nvSpPr>
        <p:spPr bwMode="auto">
          <a:xfrm>
            <a:off x="4572000" y="2895600"/>
            <a:ext cx="4572000" cy="1447800"/>
          </a:xfrm>
          <a:prstGeom prst="rect">
            <a:avLst/>
          </a:prstGeom>
          <a:noFill/>
          <a:ln w="9525">
            <a:noFill/>
            <a:miter lim="800000"/>
            <a:headEnd/>
            <a:tailEnd/>
          </a:ln>
          <a:effectLst/>
        </p:spPr>
        <p:txBody>
          <a:bodyPr anchor="ctr"/>
          <a:lstStyle/>
          <a:p>
            <a:pPr algn="ctr">
              <a:lnSpc>
                <a:spcPct val="90000"/>
              </a:lnSpc>
            </a:pPr>
            <a:endParaRPr lang="en-US" b="1" dirty="0">
              <a:cs typeface="Times New Roman" pitchFamily="18" charset="0"/>
            </a:endParaRPr>
          </a:p>
        </p:txBody>
      </p:sp>
      <p:sp>
        <p:nvSpPr>
          <p:cNvPr id="34823" name="Rectangle 7"/>
          <p:cNvSpPr>
            <a:spLocks noChangeArrowheads="1"/>
          </p:cNvSpPr>
          <p:nvPr/>
        </p:nvSpPr>
        <p:spPr bwMode="auto">
          <a:xfrm>
            <a:off x="762000" y="685800"/>
            <a:ext cx="7772400" cy="1295400"/>
          </a:xfrm>
          <a:prstGeom prst="rect">
            <a:avLst/>
          </a:prstGeom>
          <a:noFill/>
          <a:ln w="9525">
            <a:noFill/>
            <a:miter lim="800000"/>
            <a:headEnd/>
            <a:tailEnd/>
          </a:ln>
          <a:effectLst/>
        </p:spPr>
        <p:txBody>
          <a:bodyPr anchor="b"/>
          <a:lstStyle/>
          <a:p>
            <a:pPr algn="ctr"/>
            <a:r>
              <a:rPr lang="en-US" sz="3600" b="1" dirty="0" smtClean="0"/>
              <a:t>LAND REFORM IN THE CONTEXT OF </a:t>
            </a:r>
            <a:endParaRPr lang="en-US" sz="3600" b="1" dirty="0" smtClean="0"/>
          </a:p>
          <a:p>
            <a:pPr algn="ctr"/>
            <a:r>
              <a:rPr lang="en-US" sz="3600" b="1" dirty="0" smtClean="0"/>
              <a:t>DEVOLUTION</a:t>
            </a:r>
            <a:endParaRPr lang="en-US" sz="3600" dirty="0"/>
          </a:p>
        </p:txBody>
      </p:sp>
      <p:sp>
        <p:nvSpPr>
          <p:cNvPr id="5" name="Rectangle 7"/>
          <p:cNvSpPr>
            <a:spLocks noChangeArrowheads="1"/>
          </p:cNvSpPr>
          <p:nvPr/>
        </p:nvSpPr>
        <p:spPr bwMode="auto">
          <a:xfrm>
            <a:off x="304800" y="2133600"/>
            <a:ext cx="8610600" cy="2819400"/>
          </a:xfrm>
          <a:prstGeom prst="rect">
            <a:avLst/>
          </a:prstGeom>
          <a:noFill/>
          <a:ln w="9525">
            <a:noFill/>
            <a:miter lim="800000"/>
            <a:headEnd/>
            <a:tailEnd/>
          </a:ln>
          <a:effectLst/>
        </p:spPr>
        <p:txBody>
          <a:bodyPr anchor="b"/>
          <a:lstStyle/>
          <a:p>
            <a:pPr algn="ctr"/>
            <a:r>
              <a:rPr lang="en-US" sz="3600" b="1" dirty="0" smtClean="0"/>
              <a:t>By </a:t>
            </a:r>
            <a:endParaRPr lang="en-US" sz="3600" dirty="0" smtClean="0"/>
          </a:p>
          <a:p>
            <a:pPr algn="ctr"/>
            <a:r>
              <a:rPr lang="en-US" sz="3600" b="1" dirty="0" err="1" smtClean="0"/>
              <a:t>Everlyne</a:t>
            </a:r>
            <a:r>
              <a:rPr lang="en-US" sz="3600" b="1" dirty="0" smtClean="0"/>
              <a:t> Komba, </a:t>
            </a:r>
            <a:endParaRPr lang="en-US" sz="3600" b="1" dirty="0" smtClean="0"/>
          </a:p>
          <a:p>
            <a:pPr algn="ctr"/>
            <a:r>
              <a:rPr lang="en-US" sz="3600" b="1" dirty="0" smtClean="0"/>
              <a:t>Ali </a:t>
            </a:r>
            <a:r>
              <a:rPr lang="en-US" sz="3600" b="1" dirty="0" err="1" smtClean="0"/>
              <a:t>Letura</a:t>
            </a:r>
            <a:r>
              <a:rPr lang="en-US" sz="3600" b="1" dirty="0" smtClean="0"/>
              <a:t>, </a:t>
            </a:r>
          </a:p>
          <a:p>
            <a:pPr algn="ctr"/>
            <a:r>
              <a:rPr lang="en-US" sz="3600" b="1" dirty="0" smtClean="0"/>
              <a:t>Kenneth </a:t>
            </a:r>
            <a:r>
              <a:rPr lang="en-US" sz="3600" b="1" dirty="0" smtClean="0"/>
              <a:t>Odary</a:t>
            </a:r>
            <a:endParaRPr lang="en-US" sz="3600" dirty="0"/>
          </a:p>
        </p:txBody>
      </p:sp>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Land Buyers</a:t>
            </a:r>
            <a:endParaRPr lang="en-US" dirty="0">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762000" y="1219200"/>
          <a:ext cx="8001000" cy="4652434"/>
        </p:xfrm>
        <a:graphic>
          <a:graphicData uri="http://schemas.openxmlformats.org/drawingml/2006/table">
            <a:tbl>
              <a:tblPr/>
              <a:tblGrid>
                <a:gridCol w="4000500"/>
                <a:gridCol w="4000500"/>
              </a:tblGrid>
              <a:tr h="384661">
                <a:tc>
                  <a:txBody>
                    <a:bodyPr/>
                    <a:lstStyle/>
                    <a:p>
                      <a:pPr marL="0" marR="0" algn="just">
                        <a:lnSpc>
                          <a:spcPct val="150000"/>
                        </a:lnSpc>
                        <a:spcBef>
                          <a:spcPts val="0"/>
                        </a:spcBef>
                        <a:spcAft>
                          <a:spcPts val="0"/>
                        </a:spcAft>
                      </a:pPr>
                      <a:r>
                        <a:rPr lang="en-US" sz="1600" dirty="0">
                          <a:latin typeface="Times New Roman"/>
                          <a:ea typeface="Times New Roman"/>
                        </a:rPr>
                        <a:t>Land buyer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6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67773">
                <a:tc>
                  <a:txBody>
                    <a:bodyPr/>
                    <a:lstStyle/>
                    <a:p>
                      <a:pPr marL="0" marR="0" algn="just">
                        <a:lnSpc>
                          <a:spcPct val="150000"/>
                        </a:lnSpc>
                        <a:spcBef>
                          <a:spcPts val="0"/>
                        </a:spcBef>
                        <a:spcAft>
                          <a:spcPts val="0"/>
                        </a:spcAft>
                      </a:pPr>
                      <a:r>
                        <a:rPr lang="en-US" sz="1600" dirty="0">
                          <a:solidFill>
                            <a:schemeClr val="bg1"/>
                          </a:solidFill>
                          <a:latin typeface="Times New Roman"/>
                          <a:ea typeface="Times New Roman"/>
                        </a:rPr>
                        <a:t>A company </a:t>
                      </a:r>
                    </a:p>
                    <a:p>
                      <a:pPr marL="0" marR="0" algn="just">
                        <a:lnSpc>
                          <a:spcPct val="150000"/>
                        </a:lnSpc>
                        <a:spcBef>
                          <a:spcPts val="0"/>
                        </a:spcBef>
                        <a:spcAft>
                          <a:spcPts val="0"/>
                        </a:spcAft>
                      </a:pPr>
                      <a:r>
                        <a:rPr lang="en-US" sz="1600" dirty="0">
                          <a:solidFill>
                            <a:schemeClr val="bg1"/>
                          </a:solidFill>
                          <a:latin typeface="Times New Roman"/>
                          <a:ea typeface="Times New Roman"/>
                        </a:rPr>
                        <a:t>Religious institutions </a:t>
                      </a:r>
                    </a:p>
                    <a:p>
                      <a:pPr marL="0" marR="0" algn="just">
                        <a:lnSpc>
                          <a:spcPct val="150000"/>
                        </a:lnSpc>
                        <a:spcBef>
                          <a:spcPts val="0"/>
                        </a:spcBef>
                        <a:spcAft>
                          <a:spcPts val="0"/>
                        </a:spcAft>
                      </a:pPr>
                      <a:r>
                        <a:rPr lang="en-US" sz="1600" dirty="0">
                          <a:solidFill>
                            <a:schemeClr val="bg1"/>
                          </a:solidFill>
                          <a:latin typeface="Times New Roman"/>
                          <a:ea typeface="Times New Roman"/>
                        </a:rPr>
                        <a:t>Educational institutions </a:t>
                      </a:r>
                    </a:p>
                    <a:p>
                      <a:pPr marL="0" marR="0" algn="just">
                        <a:lnSpc>
                          <a:spcPct val="150000"/>
                        </a:lnSpc>
                        <a:spcBef>
                          <a:spcPts val="0"/>
                        </a:spcBef>
                        <a:spcAft>
                          <a:spcPts val="0"/>
                        </a:spcAft>
                      </a:pPr>
                      <a:r>
                        <a:rPr lang="en-US" sz="1600" dirty="0">
                          <a:solidFill>
                            <a:schemeClr val="bg1"/>
                          </a:solidFill>
                          <a:latin typeface="Times New Roman"/>
                          <a:ea typeface="Times New Roman"/>
                        </a:rPr>
                        <a:t>A group of people </a:t>
                      </a:r>
                    </a:p>
                    <a:p>
                      <a:pPr marL="0" marR="0" algn="just">
                        <a:lnSpc>
                          <a:spcPct val="150000"/>
                        </a:lnSpc>
                        <a:spcBef>
                          <a:spcPts val="0"/>
                        </a:spcBef>
                        <a:spcAft>
                          <a:spcPts val="0"/>
                        </a:spcAft>
                      </a:pPr>
                      <a:r>
                        <a:rPr lang="en-US" sz="1600" dirty="0">
                          <a:solidFill>
                            <a:schemeClr val="bg1"/>
                          </a:solidFill>
                          <a:latin typeface="Times New Roman"/>
                          <a:ea typeface="Times New Roman"/>
                        </a:rPr>
                        <a:t>SACCO </a:t>
                      </a:r>
                    </a:p>
                    <a:p>
                      <a:pPr marL="0" marR="0" algn="just">
                        <a:lnSpc>
                          <a:spcPct val="150000"/>
                        </a:lnSpc>
                        <a:spcBef>
                          <a:spcPts val="0"/>
                        </a:spcBef>
                        <a:spcAft>
                          <a:spcPts val="0"/>
                        </a:spcAft>
                      </a:pPr>
                      <a:r>
                        <a:rPr lang="en-US" sz="1600" dirty="0">
                          <a:solidFill>
                            <a:schemeClr val="bg1"/>
                          </a:solidFill>
                          <a:latin typeface="Times New Roman"/>
                          <a:ea typeface="Times New Roman"/>
                        </a:rPr>
                        <a:t>An individual </a:t>
                      </a:r>
                      <a:r>
                        <a:rPr lang="en-US" sz="1600" dirty="0" smtClean="0">
                          <a:solidFill>
                            <a:schemeClr val="bg1"/>
                          </a:solidFill>
                          <a:latin typeface="Times New Roman"/>
                          <a:ea typeface="Times New Roman"/>
                        </a:rPr>
                        <a:t>Maasai </a:t>
                      </a:r>
                      <a:r>
                        <a:rPr lang="en-US" sz="1600" dirty="0">
                          <a:solidFill>
                            <a:schemeClr val="bg1"/>
                          </a:solidFill>
                          <a:latin typeface="Times New Roman"/>
                          <a:ea typeface="Times New Roman"/>
                        </a:rPr>
                        <a:t>person </a:t>
                      </a:r>
                    </a:p>
                    <a:p>
                      <a:pPr marL="0" marR="0" algn="just">
                        <a:lnSpc>
                          <a:spcPct val="150000"/>
                        </a:lnSpc>
                        <a:spcBef>
                          <a:spcPts val="0"/>
                        </a:spcBef>
                        <a:spcAft>
                          <a:spcPts val="0"/>
                        </a:spcAft>
                      </a:pPr>
                      <a:r>
                        <a:rPr lang="en-US" sz="1600" b="1" dirty="0">
                          <a:solidFill>
                            <a:schemeClr val="bg1"/>
                          </a:solidFill>
                          <a:latin typeface="Times New Roman"/>
                          <a:ea typeface="Times New Roman"/>
                        </a:rPr>
                        <a:t>An individual </a:t>
                      </a:r>
                      <a:r>
                        <a:rPr lang="en-US" sz="1600" b="1" dirty="0" smtClean="0">
                          <a:solidFill>
                            <a:schemeClr val="bg1"/>
                          </a:solidFill>
                          <a:latin typeface="Times New Roman"/>
                          <a:ea typeface="Times New Roman"/>
                        </a:rPr>
                        <a:t>non-Maasai </a:t>
                      </a:r>
                      <a:r>
                        <a:rPr lang="en-US" sz="1600" b="1" dirty="0">
                          <a:solidFill>
                            <a:schemeClr val="bg1"/>
                          </a:solidFill>
                          <a:latin typeface="Times New Roman"/>
                          <a:ea typeface="Times New Roman"/>
                        </a:rPr>
                        <a:t>person </a:t>
                      </a:r>
                    </a:p>
                    <a:p>
                      <a:pPr marL="0" marR="0" algn="just">
                        <a:lnSpc>
                          <a:spcPct val="150000"/>
                        </a:lnSpc>
                        <a:spcBef>
                          <a:spcPts val="0"/>
                        </a:spcBef>
                        <a:spcAft>
                          <a:spcPts val="0"/>
                        </a:spcAft>
                      </a:pPr>
                      <a:r>
                        <a:rPr lang="en-US" sz="1600" dirty="0">
                          <a:solidFill>
                            <a:schemeClr val="bg1"/>
                          </a:solidFill>
                          <a:latin typeface="Times New Roman"/>
                          <a:ea typeface="Times New Roman"/>
                        </a:rPr>
                        <a:t>An Asian </a:t>
                      </a:r>
                    </a:p>
                    <a:p>
                      <a:pPr marL="0" marR="0" algn="just">
                        <a:lnSpc>
                          <a:spcPct val="150000"/>
                        </a:lnSpc>
                        <a:spcBef>
                          <a:spcPts val="0"/>
                        </a:spcBef>
                        <a:spcAft>
                          <a:spcPts val="0"/>
                        </a:spcAft>
                      </a:pPr>
                      <a:r>
                        <a:rPr lang="en-US" sz="1600" dirty="0">
                          <a:solidFill>
                            <a:schemeClr val="bg1"/>
                          </a:solidFill>
                          <a:latin typeface="Times New Roman"/>
                          <a:ea typeface="Times New Roman"/>
                        </a:rPr>
                        <a:t>A land broker </a:t>
                      </a:r>
                    </a:p>
                    <a:p>
                      <a:pPr marL="0" marR="0" algn="just">
                        <a:lnSpc>
                          <a:spcPct val="150000"/>
                        </a:lnSpc>
                        <a:spcBef>
                          <a:spcPts val="0"/>
                        </a:spcBef>
                        <a:spcAft>
                          <a:spcPts val="0"/>
                        </a:spcAft>
                      </a:pPr>
                      <a:r>
                        <a:rPr lang="en-US" sz="1600" dirty="0">
                          <a:solidFill>
                            <a:schemeClr val="bg1"/>
                          </a:solidFill>
                          <a:latin typeface="Times New Roman"/>
                          <a:ea typeface="Times New Roman"/>
                        </a:rPr>
                        <a:t>A European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1600" dirty="0">
                          <a:solidFill>
                            <a:schemeClr val="bg1"/>
                          </a:solidFill>
                          <a:latin typeface="Times New Roman"/>
                          <a:ea typeface="Times New Roman"/>
                        </a:rPr>
                        <a:t>3.7</a:t>
                      </a:r>
                    </a:p>
                    <a:p>
                      <a:pPr marL="0" marR="0" algn="just">
                        <a:lnSpc>
                          <a:spcPct val="150000"/>
                        </a:lnSpc>
                        <a:spcBef>
                          <a:spcPts val="0"/>
                        </a:spcBef>
                        <a:spcAft>
                          <a:spcPts val="0"/>
                        </a:spcAft>
                      </a:pPr>
                      <a:r>
                        <a:rPr lang="en-US" sz="1600" dirty="0">
                          <a:solidFill>
                            <a:schemeClr val="bg1"/>
                          </a:solidFill>
                          <a:latin typeface="Times New Roman"/>
                          <a:ea typeface="Times New Roman"/>
                        </a:rPr>
                        <a:t>2.3</a:t>
                      </a:r>
                    </a:p>
                    <a:p>
                      <a:pPr marL="0" marR="0" algn="just">
                        <a:lnSpc>
                          <a:spcPct val="150000"/>
                        </a:lnSpc>
                        <a:spcBef>
                          <a:spcPts val="0"/>
                        </a:spcBef>
                        <a:spcAft>
                          <a:spcPts val="0"/>
                        </a:spcAft>
                      </a:pPr>
                      <a:r>
                        <a:rPr lang="en-US" sz="1600" dirty="0">
                          <a:solidFill>
                            <a:schemeClr val="bg1"/>
                          </a:solidFill>
                          <a:latin typeface="Times New Roman"/>
                          <a:ea typeface="Times New Roman"/>
                        </a:rPr>
                        <a:t>0.5</a:t>
                      </a:r>
                    </a:p>
                    <a:p>
                      <a:pPr marL="0" marR="0" algn="just">
                        <a:lnSpc>
                          <a:spcPct val="150000"/>
                        </a:lnSpc>
                        <a:spcBef>
                          <a:spcPts val="0"/>
                        </a:spcBef>
                        <a:spcAft>
                          <a:spcPts val="0"/>
                        </a:spcAft>
                      </a:pPr>
                      <a:r>
                        <a:rPr lang="en-US" sz="1600" dirty="0">
                          <a:solidFill>
                            <a:schemeClr val="bg1"/>
                          </a:solidFill>
                          <a:latin typeface="Times New Roman"/>
                          <a:ea typeface="Times New Roman"/>
                        </a:rPr>
                        <a:t>15.8</a:t>
                      </a:r>
                    </a:p>
                    <a:p>
                      <a:pPr marL="0" marR="0" algn="just">
                        <a:lnSpc>
                          <a:spcPct val="150000"/>
                        </a:lnSpc>
                        <a:spcBef>
                          <a:spcPts val="0"/>
                        </a:spcBef>
                        <a:spcAft>
                          <a:spcPts val="0"/>
                        </a:spcAft>
                      </a:pPr>
                      <a:r>
                        <a:rPr lang="en-US" sz="1600" dirty="0">
                          <a:solidFill>
                            <a:schemeClr val="bg1"/>
                          </a:solidFill>
                          <a:latin typeface="Times New Roman"/>
                          <a:ea typeface="Times New Roman"/>
                        </a:rPr>
                        <a:t>2.3</a:t>
                      </a:r>
                    </a:p>
                    <a:p>
                      <a:pPr marL="0" marR="0" algn="just">
                        <a:lnSpc>
                          <a:spcPct val="150000"/>
                        </a:lnSpc>
                        <a:spcBef>
                          <a:spcPts val="0"/>
                        </a:spcBef>
                        <a:spcAft>
                          <a:spcPts val="0"/>
                        </a:spcAft>
                      </a:pPr>
                      <a:r>
                        <a:rPr lang="en-US" sz="1600" dirty="0">
                          <a:solidFill>
                            <a:schemeClr val="bg1"/>
                          </a:solidFill>
                          <a:latin typeface="Times New Roman"/>
                          <a:ea typeface="Times New Roman"/>
                        </a:rPr>
                        <a:t>14.4</a:t>
                      </a:r>
                    </a:p>
                    <a:p>
                      <a:pPr marL="0" marR="0" algn="just">
                        <a:lnSpc>
                          <a:spcPct val="150000"/>
                        </a:lnSpc>
                        <a:spcBef>
                          <a:spcPts val="0"/>
                        </a:spcBef>
                        <a:spcAft>
                          <a:spcPts val="0"/>
                        </a:spcAft>
                      </a:pPr>
                      <a:r>
                        <a:rPr lang="en-US" sz="1600" b="1" dirty="0">
                          <a:solidFill>
                            <a:schemeClr val="bg1"/>
                          </a:solidFill>
                          <a:latin typeface="Times New Roman"/>
                          <a:ea typeface="Times New Roman"/>
                        </a:rPr>
                        <a:t>50.7</a:t>
                      </a:r>
                    </a:p>
                    <a:p>
                      <a:pPr marL="0" marR="0" algn="just">
                        <a:lnSpc>
                          <a:spcPct val="150000"/>
                        </a:lnSpc>
                        <a:spcBef>
                          <a:spcPts val="0"/>
                        </a:spcBef>
                        <a:spcAft>
                          <a:spcPts val="0"/>
                        </a:spcAft>
                      </a:pPr>
                      <a:r>
                        <a:rPr lang="en-US" sz="1600" dirty="0">
                          <a:solidFill>
                            <a:schemeClr val="bg1"/>
                          </a:solidFill>
                          <a:latin typeface="Times New Roman"/>
                          <a:ea typeface="Times New Roman"/>
                        </a:rPr>
                        <a:t>3.3</a:t>
                      </a:r>
                    </a:p>
                    <a:p>
                      <a:pPr marL="0" marR="0" algn="just">
                        <a:lnSpc>
                          <a:spcPct val="150000"/>
                        </a:lnSpc>
                        <a:spcBef>
                          <a:spcPts val="0"/>
                        </a:spcBef>
                        <a:spcAft>
                          <a:spcPts val="0"/>
                        </a:spcAft>
                      </a:pPr>
                      <a:r>
                        <a:rPr lang="en-US" sz="1600" dirty="0">
                          <a:solidFill>
                            <a:schemeClr val="bg1"/>
                          </a:solidFill>
                          <a:latin typeface="Times New Roman"/>
                          <a:ea typeface="Times New Roman"/>
                        </a:rPr>
                        <a:t>5,6</a:t>
                      </a:r>
                    </a:p>
                    <a:p>
                      <a:pPr marL="0" marR="0" algn="just">
                        <a:lnSpc>
                          <a:spcPct val="150000"/>
                        </a:lnSpc>
                        <a:spcBef>
                          <a:spcPts val="0"/>
                        </a:spcBef>
                        <a:spcAft>
                          <a:spcPts val="0"/>
                        </a:spcAft>
                      </a:pPr>
                      <a:r>
                        <a:rPr lang="en-US" sz="1600" dirty="0">
                          <a:solidFill>
                            <a:schemeClr val="bg1"/>
                          </a:solidFill>
                          <a:latin typeface="Times New Roman"/>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dirty="0" smtClean="0">
                <a:latin typeface="Times New Roman" pitchFamily="18" charset="0"/>
                <a:cs typeface="Times New Roman" pitchFamily="18" charset="0"/>
              </a:rPr>
              <a:t>Motivating Factor to sell Land</a:t>
            </a:r>
            <a:endParaRPr lang="en-US" dirty="0">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457200" y="838200"/>
          <a:ext cx="8305800" cy="6029307"/>
        </p:xfrm>
        <a:graphic>
          <a:graphicData uri="http://schemas.openxmlformats.org/drawingml/2006/table">
            <a:tbl>
              <a:tblPr/>
              <a:tblGrid>
                <a:gridCol w="4990461"/>
                <a:gridCol w="3315339"/>
              </a:tblGrid>
              <a:tr h="371840">
                <a:tc>
                  <a:txBody>
                    <a:bodyPr/>
                    <a:lstStyle/>
                    <a:p>
                      <a:pPr marL="0" marR="0" algn="just">
                        <a:lnSpc>
                          <a:spcPct val="150000"/>
                        </a:lnSpc>
                        <a:spcBef>
                          <a:spcPts val="0"/>
                        </a:spcBef>
                        <a:spcAft>
                          <a:spcPts val="0"/>
                        </a:spcAft>
                      </a:pPr>
                      <a:r>
                        <a:rPr lang="en-US" sz="1400" dirty="0">
                          <a:solidFill>
                            <a:schemeClr val="bg1"/>
                          </a:solidFill>
                          <a:latin typeface="Times New Roman"/>
                          <a:ea typeface="Times New Roman"/>
                        </a:rPr>
                        <a:t>Why sell land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57467">
                <a:tc>
                  <a:txBody>
                    <a:bodyPr/>
                    <a:lstStyle/>
                    <a:p>
                      <a:pPr marL="0" marR="0" algn="just">
                        <a:lnSpc>
                          <a:spcPct val="150000"/>
                        </a:lnSpc>
                        <a:spcBef>
                          <a:spcPts val="0"/>
                        </a:spcBef>
                        <a:spcAft>
                          <a:spcPts val="0"/>
                        </a:spcAft>
                      </a:pPr>
                      <a:r>
                        <a:rPr lang="en-US" sz="1800" b="1" u="sng" dirty="0">
                          <a:solidFill>
                            <a:schemeClr val="bg1"/>
                          </a:solidFill>
                          <a:latin typeface="Times New Roman"/>
                          <a:ea typeface="Times New Roman"/>
                        </a:rPr>
                        <a:t>To </a:t>
                      </a:r>
                      <a:r>
                        <a:rPr lang="en-US" sz="1800" b="1" u="sng" dirty="0" smtClean="0">
                          <a:solidFill>
                            <a:schemeClr val="bg1"/>
                          </a:solidFill>
                          <a:latin typeface="Times New Roman"/>
                          <a:ea typeface="Times New Roman"/>
                        </a:rPr>
                        <a:t>pay school  </a:t>
                      </a:r>
                      <a:r>
                        <a:rPr lang="en-US" sz="1800" b="1" u="sng" dirty="0">
                          <a:solidFill>
                            <a:schemeClr val="bg1"/>
                          </a:solidFill>
                          <a:latin typeface="Times New Roman"/>
                          <a:ea typeface="Times New Roman"/>
                        </a:rPr>
                        <a:t>fees </a:t>
                      </a:r>
                    </a:p>
                    <a:p>
                      <a:pPr marL="0" marR="0" algn="just">
                        <a:lnSpc>
                          <a:spcPct val="150000"/>
                        </a:lnSpc>
                        <a:spcBef>
                          <a:spcPts val="0"/>
                        </a:spcBef>
                        <a:spcAft>
                          <a:spcPts val="0"/>
                        </a:spcAft>
                      </a:pPr>
                      <a:r>
                        <a:rPr lang="en-US" sz="1800" dirty="0">
                          <a:solidFill>
                            <a:schemeClr val="bg1"/>
                          </a:solidFill>
                          <a:latin typeface="Times New Roman"/>
                          <a:ea typeface="Times New Roman"/>
                        </a:rPr>
                        <a:t>To clear a debt </a:t>
                      </a:r>
                    </a:p>
                    <a:p>
                      <a:pPr marL="0" marR="0" algn="just">
                        <a:lnSpc>
                          <a:spcPct val="150000"/>
                        </a:lnSpc>
                        <a:spcBef>
                          <a:spcPts val="0"/>
                        </a:spcBef>
                        <a:spcAft>
                          <a:spcPts val="0"/>
                        </a:spcAft>
                      </a:pPr>
                      <a:r>
                        <a:rPr lang="en-US" sz="1800" dirty="0">
                          <a:solidFill>
                            <a:schemeClr val="bg1"/>
                          </a:solidFill>
                          <a:latin typeface="Times New Roman"/>
                          <a:ea typeface="Times New Roman"/>
                        </a:rPr>
                        <a:t>To invest in real estate </a:t>
                      </a:r>
                    </a:p>
                    <a:p>
                      <a:pPr marL="0" marR="0" algn="just">
                        <a:lnSpc>
                          <a:spcPct val="150000"/>
                        </a:lnSpc>
                        <a:spcBef>
                          <a:spcPts val="0"/>
                        </a:spcBef>
                        <a:spcAft>
                          <a:spcPts val="0"/>
                        </a:spcAft>
                      </a:pPr>
                      <a:r>
                        <a:rPr lang="en-US" sz="1800" dirty="0">
                          <a:solidFill>
                            <a:schemeClr val="bg1"/>
                          </a:solidFill>
                          <a:latin typeface="Times New Roman"/>
                          <a:ea typeface="Times New Roman"/>
                        </a:rPr>
                        <a:t>To purchase more livestock </a:t>
                      </a:r>
                    </a:p>
                    <a:p>
                      <a:pPr marL="0" marR="0" algn="just">
                        <a:lnSpc>
                          <a:spcPct val="150000"/>
                        </a:lnSpc>
                        <a:spcBef>
                          <a:spcPts val="0"/>
                        </a:spcBef>
                        <a:spcAft>
                          <a:spcPts val="0"/>
                        </a:spcAft>
                      </a:pPr>
                      <a:r>
                        <a:rPr lang="en-US" sz="1800" dirty="0">
                          <a:solidFill>
                            <a:schemeClr val="bg1"/>
                          </a:solidFill>
                          <a:latin typeface="Times New Roman"/>
                          <a:ea typeface="Times New Roman"/>
                        </a:rPr>
                        <a:t>A land broker convinced me </a:t>
                      </a:r>
                    </a:p>
                    <a:p>
                      <a:pPr marL="0" marR="0" algn="just">
                        <a:lnSpc>
                          <a:spcPct val="150000"/>
                        </a:lnSpc>
                        <a:spcBef>
                          <a:spcPts val="0"/>
                        </a:spcBef>
                        <a:spcAft>
                          <a:spcPts val="0"/>
                        </a:spcAft>
                      </a:pPr>
                      <a:r>
                        <a:rPr lang="en-US" sz="1800" dirty="0">
                          <a:solidFill>
                            <a:schemeClr val="bg1"/>
                          </a:solidFill>
                          <a:latin typeface="Times New Roman"/>
                          <a:ea typeface="Times New Roman"/>
                        </a:rPr>
                        <a:t>A buyer approached me </a:t>
                      </a:r>
                    </a:p>
                    <a:p>
                      <a:pPr marL="0" marR="0" algn="just">
                        <a:lnSpc>
                          <a:spcPct val="150000"/>
                        </a:lnSpc>
                        <a:spcBef>
                          <a:spcPts val="0"/>
                        </a:spcBef>
                        <a:spcAft>
                          <a:spcPts val="0"/>
                        </a:spcAft>
                      </a:pPr>
                      <a:r>
                        <a:rPr lang="en-US" sz="1800" dirty="0">
                          <a:solidFill>
                            <a:schemeClr val="bg1"/>
                          </a:solidFill>
                          <a:latin typeface="Times New Roman"/>
                          <a:ea typeface="Times New Roman"/>
                        </a:rPr>
                        <a:t>Leisure </a:t>
                      </a:r>
                    </a:p>
                    <a:p>
                      <a:pPr marL="0" marR="0" algn="just">
                        <a:lnSpc>
                          <a:spcPct val="150000"/>
                        </a:lnSpc>
                        <a:spcBef>
                          <a:spcPts val="0"/>
                        </a:spcBef>
                        <a:spcAft>
                          <a:spcPts val="0"/>
                        </a:spcAft>
                      </a:pPr>
                      <a:r>
                        <a:rPr lang="en-US" sz="1800" dirty="0">
                          <a:solidFill>
                            <a:schemeClr val="bg1"/>
                          </a:solidFill>
                          <a:latin typeface="Times New Roman"/>
                          <a:ea typeface="Times New Roman"/>
                        </a:rPr>
                        <a:t>In order to pay for land subdivision </a:t>
                      </a:r>
                    </a:p>
                    <a:p>
                      <a:pPr marL="0" marR="0" algn="just">
                        <a:lnSpc>
                          <a:spcPct val="150000"/>
                        </a:lnSpc>
                        <a:spcBef>
                          <a:spcPts val="0"/>
                        </a:spcBef>
                        <a:spcAft>
                          <a:spcPts val="0"/>
                        </a:spcAft>
                      </a:pPr>
                      <a:r>
                        <a:rPr lang="en-US" sz="1800" dirty="0">
                          <a:solidFill>
                            <a:schemeClr val="bg1"/>
                          </a:solidFill>
                          <a:latin typeface="Times New Roman"/>
                          <a:ea typeface="Times New Roman"/>
                        </a:rPr>
                        <a:t>Poverty </a:t>
                      </a:r>
                    </a:p>
                    <a:p>
                      <a:pPr marL="0" marR="0" algn="just">
                        <a:lnSpc>
                          <a:spcPct val="150000"/>
                        </a:lnSpc>
                        <a:spcBef>
                          <a:spcPts val="0"/>
                        </a:spcBef>
                        <a:spcAft>
                          <a:spcPts val="0"/>
                        </a:spcAft>
                      </a:pPr>
                      <a:r>
                        <a:rPr lang="en-US" sz="1800" dirty="0">
                          <a:solidFill>
                            <a:schemeClr val="bg1"/>
                          </a:solidFill>
                          <a:latin typeface="Times New Roman"/>
                          <a:ea typeface="Times New Roman"/>
                        </a:rPr>
                        <a:t>To build a new modern home </a:t>
                      </a:r>
                    </a:p>
                    <a:p>
                      <a:pPr marL="0" marR="0" algn="just">
                        <a:lnSpc>
                          <a:spcPct val="150000"/>
                        </a:lnSpc>
                        <a:spcBef>
                          <a:spcPts val="0"/>
                        </a:spcBef>
                        <a:spcAft>
                          <a:spcPts val="0"/>
                        </a:spcAft>
                      </a:pPr>
                      <a:r>
                        <a:rPr lang="en-US" sz="1800" dirty="0">
                          <a:solidFill>
                            <a:schemeClr val="bg1"/>
                          </a:solidFill>
                          <a:latin typeface="Times New Roman"/>
                          <a:ea typeface="Times New Roman"/>
                        </a:rPr>
                        <a:t>To use the money for initiation ceremony </a:t>
                      </a:r>
                    </a:p>
                    <a:p>
                      <a:pPr marL="0" marR="0" algn="just">
                        <a:lnSpc>
                          <a:spcPct val="150000"/>
                        </a:lnSpc>
                        <a:spcBef>
                          <a:spcPts val="0"/>
                        </a:spcBef>
                        <a:spcAft>
                          <a:spcPts val="0"/>
                        </a:spcAft>
                      </a:pPr>
                      <a:r>
                        <a:rPr lang="en-US" sz="1800" dirty="0">
                          <a:solidFill>
                            <a:schemeClr val="bg1"/>
                          </a:solidFill>
                          <a:latin typeface="Times New Roman"/>
                          <a:ea typeface="Times New Roman"/>
                        </a:rPr>
                        <a:t>To drill a borehole</a:t>
                      </a:r>
                    </a:p>
                    <a:p>
                      <a:pPr marL="0" marR="0" algn="just">
                        <a:lnSpc>
                          <a:spcPct val="150000"/>
                        </a:lnSpc>
                        <a:spcBef>
                          <a:spcPts val="0"/>
                        </a:spcBef>
                        <a:spcAft>
                          <a:spcPts val="0"/>
                        </a:spcAft>
                      </a:pPr>
                      <a:r>
                        <a:rPr lang="en-US" sz="1800" dirty="0">
                          <a:solidFill>
                            <a:schemeClr val="bg1"/>
                          </a:solidFill>
                          <a:latin typeface="Times New Roman"/>
                          <a:ea typeface="Times New Roman"/>
                        </a:rPr>
                        <a:t>To save money in the bank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1800" b="1" u="sng" dirty="0">
                          <a:solidFill>
                            <a:schemeClr val="bg1"/>
                          </a:solidFill>
                          <a:latin typeface="Times New Roman"/>
                          <a:ea typeface="Times New Roman"/>
                        </a:rPr>
                        <a:t>47.3</a:t>
                      </a:r>
                    </a:p>
                    <a:p>
                      <a:pPr marL="0" marR="0" algn="just">
                        <a:lnSpc>
                          <a:spcPct val="150000"/>
                        </a:lnSpc>
                        <a:spcBef>
                          <a:spcPts val="0"/>
                        </a:spcBef>
                        <a:spcAft>
                          <a:spcPts val="0"/>
                        </a:spcAft>
                      </a:pPr>
                      <a:r>
                        <a:rPr lang="en-US" sz="1800" dirty="0">
                          <a:solidFill>
                            <a:schemeClr val="bg1"/>
                          </a:solidFill>
                          <a:latin typeface="Times New Roman"/>
                          <a:ea typeface="Times New Roman"/>
                        </a:rPr>
                        <a:t>10.1</a:t>
                      </a:r>
                    </a:p>
                    <a:p>
                      <a:pPr marL="0" marR="0" algn="just">
                        <a:lnSpc>
                          <a:spcPct val="150000"/>
                        </a:lnSpc>
                        <a:spcBef>
                          <a:spcPts val="0"/>
                        </a:spcBef>
                        <a:spcAft>
                          <a:spcPts val="0"/>
                        </a:spcAft>
                      </a:pPr>
                      <a:r>
                        <a:rPr lang="en-US" sz="1800" dirty="0">
                          <a:solidFill>
                            <a:schemeClr val="bg1"/>
                          </a:solidFill>
                          <a:latin typeface="Times New Roman"/>
                          <a:ea typeface="Times New Roman"/>
                        </a:rPr>
                        <a:t>12.2</a:t>
                      </a:r>
                    </a:p>
                    <a:p>
                      <a:pPr marL="0" marR="0" algn="just">
                        <a:lnSpc>
                          <a:spcPct val="150000"/>
                        </a:lnSpc>
                        <a:spcBef>
                          <a:spcPts val="0"/>
                        </a:spcBef>
                        <a:spcAft>
                          <a:spcPts val="0"/>
                        </a:spcAft>
                      </a:pPr>
                      <a:r>
                        <a:rPr lang="en-US" sz="1800" dirty="0">
                          <a:solidFill>
                            <a:schemeClr val="bg1"/>
                          </a:solidFill>
                          <a:latin typeface="Times New Roman"/>
                          <a:ea typeface="Times New Roman"/>
                        </a:rPr>
                        <a:t>36.5</a:t>
                      </a:r>
                    </a:p>
                    <a:p>
                      <a:pPr marL="0" marR="0" algn="just">
                        <a:lnSpc>
                          <a:spcPct val="150000"/>
                        </a:lnSpc>
                        <a:spcBef>
                          <a:spcPts val="0"/>
                        </a:spcBef>
                        <a:spcAft>
                          <a:spcPts val="0"/>
                        </a:spcAft>
                      </a:pPr>
                      <a:r>
                        <a:rPr lang="en-US" sz="1800" dirty="0">
                          <a:solidFill>
                            <a:schemeClr val="bg1"/>
                          </a:solidFill>
                          <a:latin typeface="Times New Roman"/>
                          <a:ea typeface="Times New Roman"/>
                        </a:rPr>
                        <a:t>18.2</a:t>
                      </a:r>
                    </a:p>
                    <a:p>
                      <a:pPr marL="0" marR="0" algn="just">
                        <a:lnSpc>
                          <a:spcPct val="150000"/>
                        </a:lnSpc>
                        <a:spcBef>
                          <a:spcPts val="0"/>
                        </a:spcBef>
                        <a:spcAft>
                          <a:spcPts val="0"/>
                        </a:spcAft>
                      </a:pPr>
                      <a:r>
                        <a:rPr lang="en-US" sz="1800" dirty="0">
                          <a:solidFill>
                            <a:schemeClr val="bg1"/>
                          </a:solidFill>
                          <a:latin typeface="Times New Roman"/>
                          <a:ea typeface="Times New Roman"/>
                        </a:rPr>
                        <a:t>7.4</a:t>
                      </a:r>
                    </a:p>
                    <a:p>
                      <a:pPr marL="0" marR="0" algn="just">
                        <a:lnSpc>
                          <a:spcPct val="150000"/>
                        </a:lnSpc>
                        <a:spcBef>
                          <a:spcPts val="0"/>
                        </a:spcBef>
                        <a:spcAft>
                          <a:spcPts val="0"/>
                        </a:spcAft>
                      </a:pPr>
                      <a:r>
                        <a:rPr lang="en-US" sz="1800" dirty="0">
                          <a:solidFill>
                            <a:schemeClr val="bg1"/>
                          </a:solidFill>
                          <a:latin typeface="Times New Roman"/>
                          <a:ea typeface="Times New Roman"/>
                        </a:rPr>
                        <a:t>4.7</a:t>
                      </a:r>
                    </a:p>
                    <a:p>
                      <a:pPr marL="0" marR="0" algn="just">
                        <a:lnSpc>
                          <a:spcPct val="150000"/>
                        </a:lnSpc>
                        <a:spcBef>
                          <a:spcPts val="0"/>
                        </a:spcBef>
                        <a:spcAft>
                          <a:spcPts val="0"/>
                        </a:spcAft>
                      </a:pPr>
                      <a:r>
                        <a:rPr lang="en-US" sz="1800" dirty="0">
                          <a:solidFill>
                            <a:schemeClr val="bg1"/>
                          </a:solidFill>
                          <a:latin typeface="Times New Roman"/>
                          <a:ea typeface="Times New Roman"/>
                        </a:rPr>
                        <a:t>1.4</a:t>
                      </a:r>
                    </a:p>
                    <a:p>
                      <a:pPr marL="0" marR="0" algn="just">
                        <a:lnSpc>
                          <a:spcPct val="150000"/>
                        </a:lnSpc>
                        <a:spcBef>
                          <a:spcPts val="0"/>
                        </a:spcBef>
                        <a:spcAft>
                          <a:spcPts val="0"/>
                        </a:spcAft>
                      </a:pPr>
                      <a:r>
                        <a:rPr lang="en-US" sz="1800" dirty="0">
                          <a:solidFill>
                            <a:schemeClr val="bg1"/>
                          </a:solidFill>
                          <a:latin typeface="Times New Roman"/>
                          <a:ea typeface="Times New Roman"/>
                        </a:rPr>
                        <a:t>1.4</a:t>
                      </a:r>
                    </a:p>
                    <a:p>
                      <a:pPr marL="0" marR="0" algn="just">
                        <a:lnSpc>
                          <a:spcPct val="150000"/>
                        </a:lnSpc>
                        <a:spcBef>
                          <a:spcPts val="0"/>
                        </a:spcBef>
                        <a:spcAft>
                          <a:spcPts val="0"/>
                        </a:spcAft>
                      </a:pPr>
                      <a:r>
                        <a:rPr lang="en-US" sz="1800" dirty="0">
                          <a:solidFill>
                            <a:schemeClr val="bg1"/>
                          </a:solidFill>
                          <a:latin typeface="Times New Roman"/>
                          <a:ea typeface="Times New Roman"/>
                        </a:rPr>
                        <a:t>3.4</a:t>
                      </a:r>
                    </a:p>
                    <a:p>
                      <a:pPr marL="0" marR="0" algn="just">
                        <a:lnSpc>
                          <a:spcPct val="150000"/>
                        </a:lnSpc>
                        <a:spcBef>
                          <a:spcPts val="0"/>
                        </a:spcBef>
                        <a:spcAft>
                          <a:spcPts val="0"/>
                        </a:spcAft>
                      </a:pPr>
                      <a:r>
                        <a:rPr lang="en-US" sz="1800" dirty="0">
                          <a:solidFill>
                            <a:schemeClr val="bg1"/>
                          </a:solidFill>
                          <a:latin typeface="Times New Roman"/>
                          <a:ea typeface="Times New Roman"/>
                        </a:rPr>
                        <a:t>2.0</a:t>
                      </a:r>
                    </a:p>
                    <a:p>
                      <a:pPr marL="0" marR="0" algn="just">
                        <a:lnSpc>
                          <a:spcPct val="150000"/>
                        </a:lnSpc>
                        <a:spcBef>
                          <a:spcPts val="0"/>
                        </a:spcBef>
                        <a:spcAft>
                          <a:spcPts val="0"/>
                        </a:spcAft>
                      </a:pPr>
                      <a:r>
                        <a:rPr lang="en-US" sz="1800" dirty="0">
                          <a:solidFill>
                            <a:schemeClr val="bg1"/>
                          </a:solidFill>
                          <a:latin typeface="Times New Roman"/>
                          <a:ea typeface="Times New Roman"/>
                        </a:rPr>
                        <a:t>1.4</a:t>
                      </a:r>
                    </a:p>
                    <a:p>
                      <a:pPr marL="0" marR="0" algn="just">
                        <a:lnSpc>
                          <a:spcPct val="150000"/>
                        </a:lnSpc>
                        <a:spcBef>
                          <a:spcPts val="0"/>
                        </a:spcBef>
                        <a:spcAft>
                          <a:spcPts val="0"/>
                        </a:spcAft>
                      </a:pPr>
                      <a:r>
                        <a:rPr lang="en-US" sz="1800" dirty="0">
                          <a:solidFill>
                            <a:schemeClr val="bg1"/>
                          </a:solidFill>
                          <a:latin typeface="Times New Roman"/>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rmAutofit fontScale="90000"/>
          </a:bodyPr>
          <a:lstStyle/>
          <a:p>
            <a:r>
              <a:rPr lang="en-US" sz="3600" dirty="0" smtClean="0">
                <a:solidFill>
                  <a:srgbClr val="FFC000"/>
                </a:solidFill>
                <a:latin typeface="Times New Roman" pitchFamily="18" charset="0"/>
                <a:cs typeface="Times New Roman" pitchFamily="18" charset="0"/>
              </a:rPr>
              <a:t>How Money </a:t>
            </a:r>
            <a:r>
              <a:rPr lang="en-US" sz="3600" dirty="0" smtClean="0">
                <a:solidFill>
                  <a:srgbClr val="FFC000"/>
                </a:solidFill>
                <a:latin typeface="Times New Roman" pitchFamily="18" charset="0"/>
                <a:cs typeface="Times New Roman" pitchFamily="18" charset="0"/>
              </a:rPr>
              <a:t>was actually spent</a:t>
            </a:r>
            <a:endParaRPr lang="en-US" sz="3600" dirty="0">
              <a:solidFill>
                <a:srgbClr val="FFC000"/>
              </a:solidFill>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457200" y="914400"/>
          <a:ext cx="8382000" cy="5760720"/>
        </p:xfrm>
        <a:graphic>
          <a:graphicData uri="http://schemas.openxmlformats.org/drawingml/2006/table">
            <a:tbl>
              <a:tblPr/>
              <a:tblGrid>
                <a:gridCol w="5036243"/>
                <a:gridCol w="3345757"/>
              </a:tblGrid>
              <a:tr h="4551680">
                <a:tc>
                  <a:txBody>
                    <a:bodyPr/>
                    <a:lstStyle/>
                    <a:p>
                      <a:pPr marL="0" marR="0" algn="just">
                        <a:lnSpc>
                          <a:spcPct val="150000"/>
                        </a:lnSpc>
                        <a:spcBef>
                          <a:spcPts val="0"/>
                        </a:spcBef>
                        <a:spcAft>
                          <a:spcPts val="0"/>
                        </a:spcAft>
                      </a:pPr>
                      <a:r>
                        <a:rPr lang="en-US" sz="1800" dirty="0">
                          <a:solidFill>
                            <a:schemeClr val="bg1"/>
                          </a:solidFill>
                          <a:latin typeface="Times New Roman"/>
                          <a:ea typeface="Times New Roman"/>
                        </a:rPr>
                        <a:t>Buy household goods e.g. </a:t>
                      </a:r>
                      <a:r>
                        <a:rPr lang="en-US" sz="1800" dirty="0" err="1">
                          <a:solidFill>
                            <a:schemeClr val="bg1"/>
                          </a:solidFill>
                          <a:latin typeface="Times New Roman"/>
                          <a:ea typeface="Times New Roman"/>
                        </a:rPr>
                        <a:t>sofaset</a:t>
                      </a:r>
                      <a:r>
                        <a:rPr lang="en-US" sz="1800" dirty="0">
                          <a:solidFill>
                            <a:schemeClr val="bg1"/>
                          </a:solidFill>
                          <a:latin typeface="Times New Roman"/>
                          <a:ea typeface="Times New Roman"/>
                        </a:rPr>
                        <a:t>, TV, bicycle </a:t>
                      </a:r>
                    </a:p>
                    <a:p>
                      <a:pPr marL="0" marR="0" algn="just">
                        <a:lnSpc>
                          <a:spcPct val="150000"/>
                        </a:lnSpc>
                        <a:spcBef>
                          <a:spcPts val="0"/>
                        </a:spcBef>
                        <a:spcAft>
                          <a:spcPts val="0"/>
                        </a:spcAft>
                      </a:pPr>
                      <a:r>
                        <a:rPr lang="en-US" sz="1800" dirty="0">
                          <a:solidFill>
                            <a:schemeClr val="bg1"/>
                          </a:solidFill>
                          <a:latin typeface="Times New Roman"/>
                          <a:ea typeface="Times New Roman"/>
                        </a:rPr>
                        <a:t>Drinking alcohol</a:t>
                      </a:r>
                    </a:p>
                    <a:p>
                      <a:pPr marL="0" marR="0" algn="just">
                        <a:lnSpc>
                          <a:spcPct val="150000"/>
                        </a:lnSpc>
                        <a:spcBef>
                          <a:spcPts val="0"/>
                        </a:spcBef>
                        <a:spcAft>
                          <a:spcPts val="0"/>
                        </a:spcAft>
                      </a:pPr>
                      <a:r>
                        <a:rPr lang="en-US" sz="1800" dirty="0">
                          <a:solidFill>
                            <a:schemeClr val="bg1"/>
                          </a:solidFill>
                          <a:latin typeface="Times New Roman"/>
                          <a:ea typeface="Times New Roman"/>
                        </a:rPr>
                        <a:t>Buy urban plot </a:t>
                      </a:r>
                    </a:p>
                    <a:p>
                      <a:pPr marL="0" marR="0" algn="just">
                        <a:lnSpc>
                          <a:spcPct val="150000"/>
                        </a:lnSpc>
                        <a:spcBef>
                          <a:spcPts val="0"/>
                        </a:spcBef>
                        <a:spcAft>
                          <a:spcPts val="0"/>
                        </a:spcAft>
                      </a:pPr>
                      <a:r>
                        <a:rPr lang="en-US" sz="1800" dirty="0">
                          <a:solidFill>
                            <a:schemeClr val="bg1"/>
                          </a:solidFill>
                          <a:latin typeface="Times New Roman"/>
                          <a:ea typeface="Times New Roman"/>
                        </a:rPr>
                        <a:t>Subdivide jointly owned land </a:t>
                      </a:r>
                    </a:p>
                    <a:p>
                      <a:pPr marL="0" marR="0" algn="just">
                        <a:lnSpc>
                          <a:spcPct val="150000"/>
                        </a:lnSpc>
                        <a:spcBef>
                          <a:spcPts val="0"/>
                        </a:spcBef>
                        <a:spcAft>
                          <a:spcPts val="0"/>
                        </a:spcAft>
                      </a:pPr>
                      <a:r>
                        <a:rPr lang="en-US" sz="1800" dirty="0">
                          <a:solidFill>
                            <a:schemeClr val="bg1"/>
                          </a:solidFill>
                          <a:latin typeface="Times New Roman"/>
                          <a:ea typeface="Times New Roman"/>
                        </a:rPr>
                        <a:t>Buy a car </a:t>
                      </a:r>
                    </a:p>
                    <a:p>
                      <a:pPr marL="0" marR="0" algn="just">
                        <a:lnSpc>
                          <a:spcPct val="150000"/>
                        </a:lnSpc>
                        <a:spcBef>
                          <a:spcPts val="0"/>
                        </a:spcBef>
                        <a:spcAft>
                          <a:spcPts val="0"/>
                        </a:spcAft>
                      </a:pPr>
                      <a:r>
                        <a:rPr lang="en-US" sz="1800" dirty="0">
                          <a:solidFill>
                            <a:schemeClr val="bg1"/>
                          </a:solidFill>
                          <a:latin typeface="Times New Roman"/>
                          <a:ea typeface="Times New Roman"/>
                        </a:rPr>
                        <a:t>Buy another land elsewhere </a:t>
                      </a:r>
                    </a:p>
                    <a:p>
                      <a:pPr marL="0" marR="0" algn="just">
                        <a:lnSpc>
                          <a:spcPct val="150000"/>
                        </a:lnSpc>
                        <a:spcBef>
                          <a:spcPts val="0"/>
                        </a:spcBef>
                        <a:spcAft>
                          <a:spcPts val="0"/>
                        </a:spcAft>
                      </a:pPr>
                      <a:r>
                        <a:rPr lang="en-US" sz="1800" dirty="0">
                          <a:solidFill>
                            <a:schemeClr val="bg1"/>
                          </a:solidFill>
                          <a:latin typeface="Times New Roman"/>
                          <a:ea typeface="Times New Roman"/>
                        </a:rPr>
                        <a:t>Buy new clothing </a:t>
                      </a:r>
                    </a:p>
                    <a:p>
                      <a:pPr marL="0" marR="0" algn="just">
                        <a:lnSpc>
                          <a:spcPct val="150000"/>
                        </a:lnSpc>
                        <a:spcBef>
                          <a:spcPts val="0"/>
                        </a:spcBef>
                        <a:spcAft>
                          <a:spcPts val="0"/>
                        </a:spcAft>
                      </a:pPr>
                      <a:r>
                        <a:rPr lang="en-US" sz="1800" dirty="0">
                          <a:solidFill>
                            <a:schemeClr val="bg1"/>
                          </a:solidFill>
                          <a:latin typeface="Times New Roman"/>
                          <a:ea typeface="Times New Roman"/>
                        </a:rPr>
                        <a:t>Build a house </a:t>
                      </a:r>
                    </a:p>
                    <a:p>
                      <a:pPr marL="0" marR="0" algn="just">
                        <a:lnSpc>
                          <a:spcPct val="150000"/>
                        </a:lnSpc>
                        <a:spcBef>
                          <a:spcPts val="0"/>
                        </a:spcBef>
                        <a:spcAft>
                          <a:spcPts val="0"/>
                        </a:spcAft>
                      </a:pPr>
                      <a:r>
                        <a:rPr lang="en-US" sz="1800" dirty="0">
                          <a:solidFill>
                            <a:schemeClr val="bg1"/>
                          </a:solidFill>
                          <a:latin typeface="Times New Roman"/>
                          <a:ea typeface="Times New Roman"/>
                        </a:rPr>
                        <a:t>Marry another wife / wives</a:t>
                      </a:r>
                    </a:p>
                    <a:p>
                      <a:pPr marL="0" marR="0" algn="just">
                        <a:lnSpc>
                          <a:spcPct val="150000"/>
                        </a:lnSpc>
                        <a:spcBef>
                          <a:spcPts val="0"/>
                        </a:spcBef>
                        <a:spcAft>
                          <a:spcPts val="0"/>
                        </a:spcAft>
                      </a:pPr>
                      <a:r>
                        <a:rPr lang="en-US" sz="1800" dirty="0">
                          <a:solidFill>
                            <a:schemeClr val="bg1"/>
                          </a:solidFill>
                          <a:latin typeface="Times New Roman"/>
                          <a:ea typeface="Times New Roman"/>
                        </a:rPr>
                        <a:t>Travel to new places </a:t>
                      </a:r>
                    </a:p>
                    <a:p>
                      <a:pPr marL="0" marR="0" algn="just">
                        <a:lnSpc>
                          <a:spcPct val="150000"/>
                        </a:lnSpc>
                        <a:spcBef>
                          <a:spcPts val="0"/>
                        </a:spcBef>
                        <a:spcAft>
                          <a:spcPts val="0"/>
                        </a:spcAft>
                      </a:pPr>
                      <a:r>
                        <a:rPr lang="en-US" sz="1800" b="1" u="sng" dirty="0">
                          <a:solidFill>
                            <a:schemeClr val="bg1"/>
                          </a:solidFill>
                          <a:latin typeface="Times New Roman"/>
                          <a:ea typeface="Times New Roman"/>
                        </a:rPr>
                        <a:t>Paid school fees </a:t>
                      </a:r>
                    </a:p>
                    <a:p>
                      <a:pPr marL="0" marR="0" algn="just">
                        <a:lnSpc>
                          <a:spcPct val="150000"/>
                        </a:lnSpc>
                        <a:spcBef>
                          <a:spcPts val="0"/>
                        </a:spcBef>
                        <a:spcAft>
                          <a:spcPts val="0"/>
                        </a:spcAft>
                      </a:pPr>
                      <a:r>
                        <a:rPr lang="en-US" sz="1800" dirty="0">
                          <a:solidFill>
                            <a:schemeClr val="bg1"/>
                          </a:solidFill>
                          <a:latin typeface="Times New Roman"/>
                          <a:ea typeface="Times New Roman"/>
                        </a:rPr>
                        <a:t>Paid debt </a:t>
                      </a:r>
                    </a:p>
                    <a:p>
                      <a:pPr marL="0" marR="0" algn="just">
                        <a:lnSpc>
                          <a:spcPct val="150000"/>
                        </a:lnSpc>
                        <a:spcBef>
                          <a:spcPts val="0"/>
                        </a:spcBef>
                        <a:spcAft>
                          <a:spcPts val="0"/>
                        </a:spcAft>
                      </a:pPr>
                      <a:r>
                        <a:rPr lang="en-US" sz="1800" dirty="0">
                          <a:solidFill>
                            <a:schemeClr val="bg1"/>
                          </a:solidFill>
                          <a:latin typeface="Times New Roman"/>
                          <a:ea typeface="Times New Roman"/>
                        </a:rPr>
                        <a:t>To prepare initiation ceremony </a:t>
                      </a:r>
                    </a:p>
                    <a:p>
                      <a:pPr marL="0" marR="0" algn="just">
                        <a:lnSpc>
                          <a:spcPct val="150000"/>
                        </a:lnSpc>
                        <a:spcBef>
                          <a:spcPts val="0"/>
                        </a:spcBef>
                        <a:spcAft>
                          <a:spcPts val="0"/>
                        </a:spcAft>
                      </a:pPr>
                      <a:r>
                        <a:rPr lang="en-US" sz="1800" dirty="0">
                          <a:solidFill>
                            <a:schemeClr val="bg1"/>
                          </a:solidFill>
                          <a:latin typeface="Times New Roman"/>
                          <a:ea typeface="Times New Roman"/>
                        </a:rPr>
                        <a:t>Bought more livestock </a:t>
                      </a:r>
                    </a:p>
                  </a:txBody>
                  <a:tcPr marL="67733" marR="67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1800" dirty="0">
                          <a:solidFill>
                            <a:schemeClr val="bg1"/>
                          </a:solidFill>
                          <a:latin typeface="Times New Roman"/>
                          <a:ea typeface="Times New Roman"/>
                        </a:rPr>
                        <a:t>25.0</a:t>
                      </a:r>
                    </a:p>
                    <a:p>
                      <a:pPr marL="0" marR="0" algn="just">
                        <a:lnSpc>
                          <a:spcPct val="150000"/>
                        </a:lnSpc>
                        <a:spcBef>
                          <a:spcPts val="0"/>
                        </a:spcBef>
                        <a:spcAft>
                          <a:spcPts val="0"/>
                        </a:spcAft>
                      </a:pPr>
                      <a:r>
                        <a:rPr lang="en-US" sz="1800" dirty="0">
                          <a:solidFill>
                            <a:schemeClr val="bg1"/>
                          </a:solidFill>
                          <a:latin typeface="Times New Roman"/>
                          <a:ea typeface="Times New Roman"/>
                        </a:rPr>
                        <a:t>23.6</a:t>
                      </a:r>
                    </a:p>
                    <a:p>
                      <a:pPr marL="0" marR="0" algn="just">
                        <a:lnSpc>
                          <a:spcPct val="150000"/>
                        </a:lnSpc>
                        <a:spcBef>
                          <a:spcPts val="0"/>
                        </a:spcBef>
                        <a:spcAft>
                          <a:spcPts val="0"/>
                        </a:spcAft>
                      </a:pPr>
                      <a:r>
                        <a:rPr lang="en-US" sz="1800" dirty="0">
                          <a:solidFill>
                            <a:schemeClr val="bg1"/>
                          </a:solidFill>
                          <a:latin typeface="Times New Roman"/>
                          <a:ea typeface="Times New Roman"/>
                        </a:rPr>
                        <a:t>21.6</a:t>
                      </a:r>
                    </a:p>
                    <a:p>
                      <a:pPr marL="0" marR="0" algn="just">
                        <a:lnSpc>
                          <a:spcPct val="150000"/>
                        </a:lnSpc>
                        <a:spcBef>
                          <a:spcPts val="0"/>
                        </a:spcBef>
                        <a:spcAft>
                          <a:spcPts val="0"/>
                        </a:spcAft>
                      </a:pPr>
                      <a:r>
                        <a:rPr lang="en-US" sz="1800" dirty="0">
                          <a:solidFill>
                            <a:schemeClr val="bg1"/>
                          </a:solidFill>
                          <a:latin typeface="Times New Roman"/>
                          <a:ea typeface="Times New Roman"/>
                        </a:rPr>
                        <a:t>18.2</a:t>
                      </a:r>
                    </a:p>
                    <a:p>
                      <a:pPr marL="0" marR="0" algn="just">
                        <a:lnSpc>
                          <a:spcPct val="150000"/>
                        </a:lnSpc>
                        <a:spcBef>
                          <a:spcPts val="0"/>
                        </a:spcBef>
                        <a:spcAft>
                          <a:spcPts val="0"/>
                        </a:spcAft>
                      </a:pPr>
                      <a:r>
                        <a:rPr lang="en-US" sz="1800" dirty="0">
                          <a:solidFill>
                            <a:schemeClr val="bg1"/>
                          </a:solidFill>
                          <a:latin typeface="Times New Roman"/>
                          <a:ea typeface="Times New Roman"/>
                        </a:rPr>
                        <a:t>17.6</a:t>
                      </a:r>
                    </a:p>
                    <a:p>
                      <a:pPr marL="0" marR="0" algn="just">
                        <a:lnSpc>
                          <a:spcPct val="150000"/>
                        </a:lnSpc>
                        <a:spcBef>
                          <a:spcPts val="0"/>
                        </a:spcBef>
                        <a:spcAft>
                          <a:spcPts val="0"/>
                        </a:spcAft>
                      </a:pPr>
                      <a:r>
                        <a:rPr lang="en-US" sz="1800" dirty="0">
                          <a:solidFill>
                            <a:schemeClr val="bg1"/>
                          </a:solidFill>
                          <a:latin typeface="Times New Roman"/>
                          <a:ea typeface="Times New Roman"/>
                        </a:rPr>
                        <a:t>15.5</a:t>
                      </a:r>
                    </a:p>
                    <a:p>
                      <a:pPr marL="0" marR="0" algn="just">
                        <a:lnSpc>
                          <a:spcPct val="150000"/>
                        </a:lnSpc>
                        <a:spcBef>
                          <a:spcPts val="0"/>
                        </a:spcBef>
                        <a:spcAft>
                          <a:spcPts val="0"/>
                        </a:spcAft>
                      </a:pPr>
                      <a:r>
                        <a:rPr lang="en-US" sz="1800" dirty="0">
                          <a:solidFill>
                            <a:schemeClr val="bg1"/>
                          </a:solidFill>
                          <a:latin typeface="Times New Roman"/>
                          <a:ea typeface="Times New Roman"/>
                        </a:rPr>
                        <a:t>10.8</a:t>
                      </a:r>
                    </a:p>
                    <a:p>
                      <a:pPr marL="0" marR="0" algn="just">
                        <a:lnSpc>
                          <a:spcPct val="150000"/>
                        </a:lnSpc>
                        <a:spcBef>
                          <a:spcPts val="0"/>
                        </a:spcBef>
                        <a:spcAft>
                          <a:spcPts val="0"/>
                        </a:spcAft>
                      </a:pPr>
                      <a:r>
                        <a:rPr lang="en-US" sz="1800" dirty="0">
                          <a:solidFill>
                            <a:schemeClr val="bg1"/>
                          </a:solidFill>
                          <a:latin typeface="Times New Roman"/>
                          <a:ea typeface="Times New Roman"/>
                        </a:rPr>
                        <a:t>9.5</a:t>
                      </a:r>
                    </a:p>
                    <a:p>
                      <a:pPr marL="0" marR="0" algn="just">
                        <a:lnSpc>
                          <a:spcPct val="150000"/>
                        </a:lnSpc>
                        <a:spcBef>
                          <a:spcPts val="0"/>
                        </a:spcBef>
                        <a:spcAft>
                          <a:spcPts val="0"/>
                        </a:spcAft>
                      </a:pPr>
                      <a:r>
                        <a:rPr lang="en-US" sz="1800" dirty="0">
                          <a:solidFill>
                            <a:schemeClr val="bg1"/>
                          </a:solidFill>
                          <a:latin typeface="Times New Roman"/>
                          <a:ea typeface="Times New Roman"/>
                        </a:rPr>
                        <a:t>6.8</a:t>
                      </a:r>
                    </a:p>
                    <a:p>
                      <a:pPr marL="0" marR="0" algn="just">
                        <a:lnSpc>
                          <a:spcPct val="150000"/>
                        </a:lnSpc>
                        <a:spcBef>
                          <a:spcPts val="0"/>
                        </a:spcBef>
                        <a:spcAft>
                          <a:spcPts val="0"/>
                        </a:spcAft>
                      </a:pPr>
                      <a:r>
                        <a:rPr lang="en-US" sz="1800" dirty="0">
                          <a:solidFill>
                            <a:schemeClr val="bg1"/>
                          </a:solidFill>
                          <a:latin typeface="Times New Roman"/>
                          <a:ea typeface="Times New Roman"/>
                        </a:rPr>
                        <a:t>4.7</a:t>
                      </a:r>
                    </a:p>
                    <a:p>
                      <a:pPr marL="0" marR="0" algn="just">
                        <a:lnSpc>
                          <a:spcPct val="150000"/>
                        </a:lnSpc>
                        <a:spcBef>
                          <a:spcPts val="0"/>
                        </a:spcBef>
                        <a:spcAft>
                          <a:spcPts val="0"/>
                        </a:spcAft>
                      </a:pPr>
                      <a:r>
                        <a:rPr lang="en-US" sz="1800" b="1" dirty="0">
                          <a:solidFill>
                            <a:schemeClr val="bg1"/>
                          </a:solidFill>
                          <a:latin typeface="Times New Roman"/>
                          <a:ea typeface="Times New Roman"/>
                        </a:rPr>
                        <a:t>4.7</a:t>
                      </a:r>
                    </a:p>
                    <a:p>
                      <a:pPr marL="0" marR="0" algn="just">
                        <a:lnSpc>
                          <a:spcPct val="150000"/>
                        </a:lnSpc>
                        <a:spcBef>
                          <a:spcPts val="0"/>
                        </a:spcBef>
                        <a:spcAft>
                          <a:spcPts val="0"/>
                        </a:spcAft>
                      </a:pPr>
                      <a:r>
                        <a:rPr lang="en-US" sz="1800" dirty="0">
                          <a:solidFill>
                            <a:schemeClr val="bg1"/>
                          </a:solidFill>
                          <a:latin typeface="Times New Roman"/>
                          <a:ea typeface="Times New Roman"/>
                        </a:rPr>
                        <a:t>2.0</a:t>
                      </a:r>
                    </a:p>
                    <a:p>
                      <a:pPr marL="0" marR="0" algn="just">
                        <a:lnSpc>
                          <a:spcPct val="150000"/>
                        </a:lnSpc>
                        <a:spcBef>
                          <a:spcPts val="0"/>
                        </a:spcBef>
                        <a:spcAft>
                          <a:spcPts val="0"/>
                        </a:spcAft>
                      </a:pPr>
                      <a:r>
                        <a:rPr lang="en-US" sz="1800" dirty="0">
                          <a:solidFill>
                            <a:schemeClr val="bg1"/>
                          </a:solidFill>
                          <a:latin typeface="Times New Roman"/>
                          <a:ea typeface="Times New Roman"/>
                        </a:rPr>
                        <a:t>0.7</a:t>
                      </a:r>
                    </a:p>
                  </a:txBody>
                  <a:tcPr marL="67733" marR="67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latin typeface="Times New Roman" pitchFamily="18" charset="0"/>
                <a:cs typeface="Times New Roman" pitchFamily="18" charset="0"/>
              </a:rPr>
              <a:t>Land Sale and Payment</a:t>
            </a:r>
            <a:endParaRPr lang="en-US" dirty="0">
              <a:latin typeface="Times New Roman" pitchFamily="18" charset="0"/>
              <a:cs typeface="Times New Roman" pitchFamily="18" charset="0"/>
            </a:endParaRPr>
          </a:p>
        </p:txBody>
      </p:sp>
      <p:sp>
        <p:nvSpPr>
          <p:cNvPr id="3" name="Rectangle 2"/>
          <p:cNvSpPr/>
          <p:nvPr/>
        </p:nvSpPr>
        <p:spPr>
          <a:xfrm>
            <a:off x="304800" y="1295400"/>
            <a:ext cx="8534400" cy="4401205"/>
          </a:xfrm>
          <a:prstGeom prst="rect">
            <a:avLst/>
          </a:prstGeom>
        </p:spPr>
        <p:txBody>
          <a:bodyPr wrap="square">
            <a:spAutoFit/>
          </a:bodyPr>
          <a:lstStyle/>
          <a:p>
            <a:pPr algn="just">
              <a:buFont typeface="Arial" pitchFamily="34" charset="0"/>
              <a:buChar char="•"/>
            </a:pPr>
            <a:r>
              <a:rPr lang="en-US" sz="2800" dirty="0"/>
              <a:t>61.0% involved a land broker in the land </a:t>
            </a:r>
            <a:r>
              <a:rPr lang="en-US" sz="2800" dirty="0" smtClean="0"/>
              <a:t>transaction, mostly </a:t>
            </a:r>
            <a:r>
              <a:rPr lang="en-US" sz="2800" dirty="0" smtClean="0"/>
              <a:t>a </a:t>
            </a:r>
            <a:r>
              <a:rPr lang="en-US" sz="2800" dirty="0" smtClean="0"/>
              <a:t>fellow Maasai but also </a:t>
            </a:r>
            <a:r>
              <a:rPr lang="en-US" sz="2800" dirty="0"/>
              <a:t>chiefs, government officers, surveyors and religious </a:t>
            </a:r>
            <a:r>
              <a:rPr lang="en-US" sz="2800" dirty="0" smtClean="0"/>
              <a:t>leaders</a:t>
            </a:r>
          </a:p>
          <a:p>
            <a:pPr algn="just">
              <a:buFont typeface="Arial" pitchFamily="34" charset="0"/>
              <a:buChar char="•"/>
            </a:pPr>
            <a:endParaRPr lang="en-US" sz="2800" dirty="0" smtClean="0"/>
          </a:p>
          <a:p>
            <a:pPr algn="just">
              <a:buFont typeface="Arial" pitchFamily="34" charset="0"/>
              <a:buChar char="•"/>
            </a:pPr>
            <a:r>
              <a:rPr lang="en-US" sz="2800" dirty="0"/>
              <a:t>47.3% </a:t>
            </a:r>
            <a:r>
              <a:rPr lang="en-US" sz="2800" dirty="0" smtClean="0"/>
              <a:t> </a:t>
            </a:r>
            <a:r>
              <a:rPr lang="en-US" sz="2800" dirty="0"/>
              <a:t>received </a:t>
            </a:r>
            <a:r>
              <a:rPr lang="en-US" sz="2800" dirty="0" smtClean="0"/>
              <a:t>payment </a:t>
            </a:r>
            <a:r>
              <a:rPr lang="en-US" sz="2800" dirty="0"/>
              <a:t>direct from the land buyer, 38.0% from the land broker and </a:t>
            </a:r>
            <a:r>
              <a:rPr lang="en-US" sz="2800" dirty="0" smtClean="0"/>
              <a:t>14.7</a:t>
            </a:r>
            <a:r>
              <a:rPr lang="en-US" sz="2800" dirty="0"/>
              <a:t>% from the </a:t>
            </a:r>
            <a:r>
              <a:rPr lang="en-US" sz="2800" dirty="0" smtClean="0"/>
              <a:t>lawyer</a:t>
            </a:r>
          </a:p>
          <a:p>
            <a:pPr algn="just">
              <a:buFont typeface="Arial" pitchFamily="34" charset="0"/>
              <a:buChar char="•"/>
            </a:pPr>
            <a:endParaRPr lang="en-US" sz="2800" dirty="0" smtClean="0"/>
          </a:p>
          <a:p>
            <a:pPr>
              <a:buFont typeface="Arial" pitchFamily="34" charset="0"/>
              <a:buChar char="•"/>
            </a:pPr>
            <a:r>
              <a:rPr lang="en-US" sz="2800" dirty="0" smtClean="0"/>
              <a:t>25.0% land owners received all payment at once</a:t>
            </a:r>
          </a:p>
          <a:p>
            <a:pPr>
              <a:buFont typeface="Arial" pitchFamily="34" charset="0"/>
              <a:buChar char="•"/>
            </a:pPr>
            <a:endParaRPr lang="en-US" sz="2800" dirty="0" smtClean="0"/>
          </a:p>
          <a:p>
            <a:pPr>
              <a:buFont typeface="Arial" pitchFamily="34" charset="0"/>
              <a:buChar char="•"/>
            </a:pPr>
            <a:r>
              <a:rPr lang="en-US" sz="2800" dirty="0" smtClean="0"/>
              <a:t>75.0% received it in </a:t>
            </a:r>
            <a:r>
              <a:rPr lang="en-US" sz="2800" dirty="0" smtClean="0"/>
              <a:t>installments</a:t>
            </a:r>
            <a:endParaRPr lang="en-US" sz="2800" dirty="0" smtClean="0"/>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371600"/>
            <a:ext cx="7467600" cy="3000821"/>
          </a:xfrm>
          <a:prstGeom prst="rect">
            <a:avLst/>
          </a:prstGeom>
        </p:spPr>
        <p:txBody>
          <a:bodyPr wrap="square">
            <a:spAutoFit/>
          </a:bodyPr>
          <a:lstStyle/>
          <a:p>
            <a:pPr algn="just">
              <a:buFont typeface="Arial" pitchFamily="34" charset="0"/>
              <a:buChar char="•"/>
            </a:pPr>
            <a:r>
              <a:rPr lang="en-US" sz="2700" dirty="0" smtClean="0"/>
              <a:t>Payment in kind  - car </a:t>
            </a:r>
            <a:r>
              <a:rPr lang="en-US" sz="2700" dirty="0"/>
              <a:t>17.4%, </a:t>
            </a:r>
            <a:endParaRPr lang="en-US" sz="2700" dirty="0" smtClean="0"/>
          </a:p>
          <a:p>
            <a:pPr algn="just">
              <a:buFont typeface="Arial" pitchFamily="34" charset="0"/>
              <a:buChar char="•"/>
            </a:pPr>
            <a:endParaRPr lang="en-US" sz="2700" dirty="0" smtClean="0"/>
          </a:p>
          <a:p>
            <a:pPr algn="just">
              <a:buFont typeface="Arial" pitchFamily="34" charset="0"/>
              <a:buChar char="•"/>
            </a:pPr>
            <a:r>
              <a:rPr lang="en-US" sz="2700" dirty="0" smtClean="0"/>
              <a:t>bank </a:t>
            </a:r>
            <a:r>
              <a:rPr lang="en-US" sz="2700" dirty="0"/>
              <a:t>transfer 4.3%, mobile money 6.5% </a:t>
            </a:r>
            <a:endParaRPr lang="en-US" sz="2700" dirty="0" smtClean="0"/>
          </a:p>
          <a:p>
            <a:pPr algn="just">
              <a:buFont typeface="Arial" pitchFamily="34" charset="0"/>
              <a:buChar char="•"/>
            </a:pPr>
            <a:r>
              <a:rPr lang="en-US" sz="2700" dirty="0" smtClean="0"/>
              <a:t> </a:t>
            </a:r>
            <a:r>
              <a:rPr lang="en-US" sz="2700" dirty="0"/>
              <a:t>cheque 2.4%. </a:t>
            </a:r>
            <a:endParaRPr lang="en-US" sz="2700" dirty="0" smtClean="0"/>
          </a:p>
          <a:p>
            <a:pPr algn="just">
              <a:buFont typeface="Arial" pitchFamily="34" charset="0"/>
              <a:buChar char="•"/>
            </a:pPr>
            <a:endParaRPr lang="en-US" sz="2700" dirty="0" smtClean="0"/>
          </a:p>
          <a:p>
            <a:pPr algn="just">
              <a:buFont typeface="Arial" pitchFamily="34" charset="0"/>
              <a:buChar char="•"/>
            </a:pPr>
            <a:r>
              <a:rPr lang="en-US" sz="2700" dirty="0" smtClean="0"/>
              <a:t> </a:t>
            </a:r>
            <a:r>
              <a:rPr lang="en-US" sz="2700" dirty="0" smtClean="0"/>
              <a:t>25.3</a:t>
            </a:r>
            <a:r>
              <a:rPr lang="en-US" sz="2700" dirty="0"/>
              <a:t>% </a:t>
            </a:r>
            <a:r>
              <a:rPr lang="en-US" sz="2700" dirty="0" smtClean="0"/>
              <a:t>of Household heads were </a:t>
            </a:r>
            <a:r>
              <a:rPr lang="en-US" sz="2700" dirty="0"/>
              <a:t>aware of another land seller who did not receive all his money. </a:t>
            </a:r>
          </a:p>
        </p:txBody>
      </p:sp>
      <p:sp>
        <p:nvSpPr>
          <p:cNvPr id="4" name="Title 1"/>
          <p:cNvSpPr>
            <a:spLocks noGrp="1"/>
          </p:cNvSpPr>
          <p:nvPr>
            <p:ph type="title"/>
          </p:nvPr>
        </p:nvSpPr>
        <p:spPr/>
        <p:txBody>
          <a:bodyPr/>
          <a:lstStyle/>
          <a:p>
            <a:r>
              <a:rPr lang="en-US" dirty="0" smtClean="0">
                <a:latin typeface="Times New Roman" pitchFamily="18" charset="0"/>
                <a:cs typeface="Times New Roman" pitchFamily="18" charset="0"/>
              </a:rPr>
              <a:t>Land Sale and Payment Cont..</a:t>
            </a:r>
            <a:endParaRPr lang="en-US" dirty="0">
              <a:latin typeface="Times New Roman" pitchFamily="18" charset="0"/>
              <a:cs typeface="Times New Roman" pitchFamily="18" charset="0"/>
            </a:endParaRPr>
          </a:p>
        </p:txBody>
      </p:sp>
    </p:spTree>
  </p:cSld>
  <p:clrMapOvr>
    <a:masterClrMapping/>
  </p:clrMapOvr>
  <p:transition>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Possibilities of Children's Reactions</a:t>
            </a:r>
            <a:endParaRPr lang="en-US" dirty="0">
              <a:latin typeface="Times New Roman" pitchFamily="18" charset="0"/>
              <a:cs typeface="Times New Roman" pitchFamily="18" charset="0"/>
            </a:endParaRPr>
          </a:p>
        </p:txBody>
      </p:sp>
      <p:graphicFrame>
        <p:nvGraphicFramePr>
          <p:cNvPr id="3" name="Table 2"/>
          <p:cNvGraphicFramePr>
            <a:graphicFrameLocks noGrp="1"/>
          </p:cNvGraphicFramePr>
          <p:nvPr/>
        </p:nvGraphicFramePr>
        <p:xfrm>
          <a:off x="533400" y="1371600"/>
          <a:ext cx="7924800" cy="4016248"/>
        </p:xfrm>
        <a:graphic>
          <a:graphicData uri="http://schemas.openxmlformats.org/drawingml/2006/table">
            <a:tbl>
              <a:tblPr/>
              <a:tblGrid>
                <a:gridCol w="3962400"/>
                <a:gridCol w="3962400"/>
              </a:tblGrid>
              <a:tr h="358140">
                <a:tc>
                  <a:txBody>
                    <a:bodyPr/>
                    <a:lstStyle/>
                    <a:p>
                      <a:pPr marL="0" marR="0" algn="just">
                        <a:lnSpc>
                          <a:spcPct val="150000"/>
                        </a:lnSpc>
                        <a:spcBef>
                          <a:spcPts val="0"/>
                        </a:spcBef>
                        <a:spcAft>
                          <a:spcPts val="0"/>
                        </a:spcAft>
                      </a:pPr>
                      <a:r>
                        <a:rPr lang="en-US" sz="1800" dirty="0">
                          <a:solidFill>
                            <a:schemeClr val="bg1"/>
                          </a:solidFill>
                          <a:latin typeface="Times New Roman"/>
                          <a:ea typeface="Times New Roman"/>
                        </a:rPr>
                        <a:t>Possibility of reaction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dirty="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260">
                <a:tc>
                  <a:txBody>
                    <a:bodyPr/>
                    <a:lstStyle/>
                    <a:p>
                      <a:pPr marL="0" marR="0" algn="just">
                        <a:lnSpc>
                          <a:spcPct val="150000"/>
                        </a:lnSpc>
                        <a:spcBef>
                          <a:spcPts val="0"/>
                        </a:spcBef>
                        <a:spcAft>
                          <a:spcPts val="0"/>
                        </a:spcAft>
                      </a:pPr>
                      <a:r>
                        <a:rPr lang="en-US" sz="1800" b="1" u="sng" dirty="0">
                          <a:solidFill>
                            <a:schemeClr val="bg1"/>
                          </a:solidFill>
                          <a:latin typeface="Times New Roman"/>
                          <a:ea typeface="Times New Roman"/>
                        </a:rPr>
                        <a:t>Demand all their land is returned </a:t>
                      </a:r>
                    </a:p>
                    <a:p>
                      <a:pPr marL="0" marR="0" algn="just">
                        <a:lnSpc>
                          <a:spcPct val="150000"/>
                        </a:lnSpc>
                        <a:spcBef>
                          <a:spcPts val="0"/>
                        </a:spcBef>
                        <a:spcAft>
                          <a:spcPts val="0"/>
                        </a:spcAft>
                      </a:pPr>
                      <a:r>
                        <a:rPr lang="en-US" sz="1800" dirty="0">
                          <a:solidFill>
                            <a:schemeClr val="bg1"/>
                          </a:solidFill>
                          <a:latin typeface="Times New Roman"/>
                          <a:ea typeface="Times New Roman"/>
                        </a:rPr>
                        <a:t>Demand part of their is returned </a:t>
                      </a:r>
                    </a:p>
                    <a:p>
                      <a:pPr marL="0" marR="0" algn="just">
                        <a:lnSpc>
                          <a:spcPct val="150000"/>
                        </a:lnSpc>
                        <a:spcBef>
                          <a:spcPts val="0"/>
                        </a:spcBef>
                        <a:spcAft>
                          <a:spcPts val="0"/>
                        </a:spcAft>
                      </a:pPr>
                      <a:r>
                        <a:rPr lang="en-US" sz="1800" dirty="0">
                          <a:solidFill>
                            <a:schemeClr val="bg1"/>
                          </a:solidFill>
                          <a:latin typeface="Times New Roman"/>
                          <a:ea typeface="Times New Roman"/>
                        </a:rPr>
                        <a:t>Wallow in poverty </a:t>
                      </a:r>
                    </a:p>
                    <a:p>
                      <a:pPr marL="0" marR="0" algn="just">
                        <a:lnSpc>
                          <a:spcPct val="150000"/>
                        </a:lnSpc>
                        <a:spcBef>
                          <a:spcPts val="0"/>
                        </a:spcBef>
                        <a:spcAft>
                          <a:spcPts val="0"/>
                        </a:spcAft>
                      </a:pPr>
                      <a:r>
                        <a:rPr lang="en-US" sz="1800" dirty="0">
                          <a:solidFill>
                            <a:schemeClr val="bg1"/>
                          </a:solidFill>
                          <a:latin typeface="Times New Roman"/>
                          <a:ea typeface="Times New Roman"/>
                        </a:rPr>
                        <a:t>Become squatters</a:t>
                      </a:r>
                    </a:p>
                    <a:p>
                      <a:pPr marL="0" marR="0" algn="just">
                        <a:lnSpc>
                          <a:spcPct val="150000"/>
                        </a:lnSpc>
                        <a:spcBef>
                          <a:spcPts val="0"/>
                        </a:spcBef>
                        <a:spcAft>
                          <a:spcPts val="0"/>
                        </a:spcAft>
                      </a:pPr>
                      <a:r>
                        <a:rPr lang="en-US" sz="1800" dirty="0">
                          <a:solidFill>
                            <a:schemeClr val="bg1"/>
                          </a:solidFill>
                          <a:latin typeface="Times New Roman"/>
                          <a:ea typeface="Times New Roman"/>
                        </a:rPr>
                        <a:t>Nothing</a:t>
                      </a:r>
                    </a:p>
                    <a:p>
                      <a:pPr marL="0" marR="0" algn="just">
                        <a:lnSpc>
                          <a:spcPct val="150000"/>
                        </a:lnSpc>
                        <a:spcBef>
                          <a:spcPts val="0"/>
                        </a:spcBef>
                        <a:spcAft>
                          <a:spcPts val="0"/>
                        </a:spcAft>
                      </a:pPr>
                      <a:r>
                        <a:rPr lang="en-US" sz="1800" dirty="0">
                          <a:solidFill>
                            <a:schemeClr val="bg1"/>
                          </a:solidFill>
                          <a:latin typeface="Times New Roman"/>
                          <a:ea typeface="Times New Roman"/>
                        </a:rPr>
                        <a:t>Children go to the streets </a:t>
                      </a:r>
                    </a:p>
                    <a:p>
                      <a:pPr marL="0" marR="0" algn="just">
                        <a:lnSpc>
                          <a:spcPct val="150000"/>
                        </a:lnSpc>
                        <a:spcBef>
                          <a:spcPts val="0"/>
                        </a:spcBef>
                        <a:spcAft>
                          <a:spcPts val="0"/>
                        </a:spcAft>
                      </a:pPr>
                      <a:r>
                        <a:rPr lang="en-US" sz="1800" dirty="0">
                          <a:solidFill>
                            <a:schemeClr val="bg1"/>
                          </a:solidFill>
                          <a:latin typeface="Times New Roman"/>
                          <a:ea typeface="Times New Roman"/>
                        </a:rPr>
                        <a:t>Conflict between buyer and seller arise </a:t>
                      </a:r>
                    </a:p>
                    <a:p>
                      <a:pPr marL="0" marR="0" algn="just">
                        <a:lnSpc>
                          <a:spcPct val="150000"/>
                        </a:lnSpc>
                        <a:spcBef>
                          <a:spcPts val="0"/>
                        </a:spcBef>
                        <a:spcAft>
                          <a:spcPts val="0"/>
                        </a:spcAft>
                      </a:pPr>
                      <a:r>
                        <a:rPr lang="en-US" sz="1800" dirty="0">
                          <a:solidFill>
                            <a:schemeClr val="bg1"/>
                          </a:solidFill>
                          <a:latin typeface="Times New Roman"/>
                          <a:ea typeface="Times New Roman"/>
                        </a:rPr>
                        <a:t>Ethnic conflict </a:t>
                      </a:r>
                    </a:p>
                    <a:p>
                      <a:pPr marL="0" marR="0" algn="just">
                        <a:lnSpc>
                          <a:spcPct val="150000"/>
                        </a:lnSpc>
                        <a:spcBef>
                          <a:spcPts val="0"/>
                        </a:spcBef>
                        <a:spcAft>
                          <a:spcPts val="0"/>
                        </a:spcAft>
                      </a:pPr>
                      <a:r>
                        <a:rPr lang="en-US" sz="1800" dirty="0">
                          <a:solidFill>
                            <a:schemeClr val="bg1"/>
                          </a:solidFill>
                          <a:latin typeface="Times New Roman"/>
                          <a:ea typeface="Times New Roman"/>
                        </a:rPr>
                        <a:t>Forceful land takeover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1800" b="1" dirty="0">
                          <a:solidFill>
                            <a:schemeClr val="bg1"/>
                          </a:solidFill>
                          <a:latin typeface="Times New Roman"/>
                          <a:ea typeface="Times New Roman"/>
                        </a:rPr>
                        <a:t>37.4</a:t>
                      </a:r>
                    </a:p>
                    <a:p>
                      <a:pPr marL="0" marR="0" algn="just">
                        <a:lnSpc>
                          <a:spcPct val="150000"/>
                        </a:lnSpc>
                        <a:spcBef>
                          <a:spcPts val="0"/>
                        </a:spcBef>
                        <a:spcAft>
                          <a:spcPts val="0"/>
                        </a:spcAft>
                      </a:pPr>
                      <a:r>
                        <a:rPr lang="en-US" sz="1800" dirty="0">
                          <a:solidFill>
                            <a:schemeClr val="bg1"/>
                          </a:solidFill>
                          <a:latin typeface="Times New Roman"/>
                          <a:ea typeface="Times New Roman"/>
                        </a:rPr>
                        <a:t>17.2</a:t>
                      </a:r>
                    </a:p>
                    <a:p>
                      <a:pPr marL="0" marR="0" algn="just">
                        <a:lnSpc>
                          <a:spcPct val="150000"/>
                        </a:lnSpc>
                        <a:spcBef>
                          <a:spcPts val="0"/>
                        </a:spcBef>
                        <a:spcAft>
                          <a:spcPts val="0"/>
                        </a:spcAft>
                      </a:pPr>
                      <a:r>
                        <a:rPr lang="en-US" sz="1800" dirty="0">
                          <a:solidFill>
                            <a:schemeClr val="bg1"/>
                          </a:solidFill>
                          <a:latin typeface="Times New Roman"/>
                          <a:ea typeface="Times New Roman"/>
                        </a:rPr>
                        <a:t>14.5</a:t>
                      </a:r>
                    </a:p>
                    <a:p>
                      <a:pPr marL="0" marR="0" algn="just">
                        <a:lnSpc>
                          <a:spcPct val="150000"/>
                        </a:lnSpc>
                        <a:spcBef>
                          <a:spcPts val="0"/>
                        </a:spcBef>
                        <a:spcAft>
                          <a:spcPts val="0"/>
                        </a:spcAft>
                      </a:pPr>
                      <a:r>
                        <a:rPr lang="en-US" sz="1800" dirty="0">
                          <a:solidFill>
                            <a:schemeClr val="bg1"/>
                          </a:solidFill>
                          <a:latin typeface="Times New Roman"/>
                          <a:ea typeface="Times New Roman"/>
                        </a:rPr>
                        <a:t>10.4</a:t>
                      </a:r>
                    </a:p>
                    <a:p>
                      <a:pPr marL="0" marR="0" algn="just">
                        <a:lnSpc>
                          <a:spcPct val="150000"/>
                        </a:lnSpc>
                        <a:spcBef>
                          <a:spcPts val="0"/>
                        </a:spcBef>
                        <a:spcAft>
                          <a:spcPts val="0"/>
                        </a:spcAft>
                      </a:pPr>
                      <a:r>
                        <a:rPr lang="en-US" sz="1800" dirty="0">
                          <a:solidFill>
                            <a:schemeClr val="bg1"/>
                          </a:solidFill>
                          <a:latin typeface="Times New Roman"/>
                          <a:ea typeface="Times New Roman"/>
                        </a:rPr>
                        <a:t>5.2</a:t>
                      </a:r>
                    </a:p>
                    <a:p>
                      <a:pPr marL="0" marR="0" algn="just">
                        <a:lnSpc>
                          <a:spcPct val="150000"/>
                        </a:lnSpc>
                        <a:spcBef>
                          <a:spcPts val="0"/>
                        </a:spcBef>
                        <a:spcAft>
                          <a:spcPts val="0"/>
                        </a:spcAft>
                      </a:pPr>
                      <a:r>
                        <a:rPr lang="en-US" sz="1800" dirty="0">
                          <a:solidFill>
                            <a:schemeClr val="bg1"/>
                          </a:solidFill>
                          <a:latin typeface="Times New Roman"/>
                          <a:ea typeface="Times New Roman"/>
                        </a:rPr>
                        <a:t>8.9</a:t>
                      </a:r>
                    </a:p>
                    <a:p>
                      <a:pPr marL="0" marR="0" algn="just">
                        <a:lnSpc>
                          <a:spcPct val="150000"/>
                        </a:lnSpc>
                        <a:spcBef>
                          <a:spcPts val="0"/>
                        </a:spcBef>
                        <a:spcAft>
                          <a:spcPts val="0"/>
                        </a:spcAft>
                      </a:pPr>
                      <a:r>
                        <a:rPr lang="en-US" sz="1800" dirty="0">
                          <a:solidFill>
                            <a:schemeClr val="bg1"/>
                          </a:solidFill>
                          <a:latin typeface="Times New Roman"/>
                          <a:ea typeface="Times New Roman"/>
                        </a:rPr>
                        <a:t>3.9</a:t>
                      </a:r>
                    </a:p>
                    <a:p>
                      <a:pPr marL="0" marR="0" algn="just">
                        <a:lnSpc>
                          <a:spcPct val="150000"/>
                        </a:lnSpc>
                        <a:spcBef>
                          <a:spcPts val="0"/>
                        </a:spcBef>
                        <a:spcAft>
                          <a:spcPts val="0"/>
                        </a:spcAft>
                      </a:pPr>
                      <a:r>
                        <a:rPr lang="en-US" sz="1800" dirty="0">
                          <a:solidFill>
                            <a:schemeClr val="bg1"/>
                          </a:solidFill>
                          <a:latin typeface="Times New Roman"/>
                          <a:ea typeface="Times New Roman"/>
                        </a:rPr>
                        <a:t>1.1</a:t>
                      </a:r>
                    </a:p>
                    <a:p>
                      <a:pPr marL="0" marR="0" algn="just">
                        <a:lnSpc>
                          <a:spcPct val="150000"/>
                        </a:lnSpc>
                        <a:spcBef>
                          <a:spcPts val="0"/>
                        </a:spcBef>
                        <a:spcAft>
                          <a:spcPts val="0"/>
                        </a:spcAft>
                      </a:pPr>
                      <a:r>
                        <a:rPr lang="en-US" sz="1800" dirty="0">
                          <a:solidFill>
                            <a:schemeClr val="bg1"/>
                          </a:solidFill>
                          <a:latin typeface="Times New Roman"/>
                          <a:ea typeface="Times New Roman"/>
                        </a:rPr>
                        <a:t>0.2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143000"/>
          </a:xfrm>
        </p:spPr>
        <p:txBody>
          <a:bodyPr>
            <a:normAutofit/>
          </a:bodyPr>
          <a:lstStyle/>
          <a:p>
            <a:r>
              <a:rPr lang="en-US" sz="3600" dirty="0" smtClean="0"/>
              <a:t>Policy, Legal and Institutional Review</a:t>
            </a:r>
            <a:endParaRPr lang="en-US" sz="3600" dirty="0"/>
          </a:p>
        </p:txBody>
      </p:sp>
      <p:sp>
        <p:nvSpPr>
          <p:cNvPr id="5" name="Rectangle 4"/>
          <p:cNvSpPr/>
          <p:nvPr/>
        </p:nvSpPr>
        <p:spPr>
          <a:xfrm>
            <a:off x="457200" y="1143000"/>
            <a:ext cx="8305800" cy="5262979"/>
          </a:xfrm>
          <a:prstGeom prst="rect">
            <a:avLst/>
          </a:prstGeom>
        </p:spPr>
        <p:txBody>
          <a:bodyPr wrap="square">
            <a:spAutoFit/>
          </a:bodyPr>
          <a:lstStyle/>
          <a:p>
            <a:pPr algn="just"/>
            <a:r>
              <a:rPr lang="en-US" dirty="0" smtClean="0"/>
              <a:t>Numerous national </a:t>
            </a:r>
            <a:r>
              <a:rPr lang="en-US" dirty="0" smtClean="0"/>
              <a:t>and county policy directives </a:t>
            </a:r>
            <a:r>
              <a:rPr lang="en-US" dirty="0" smtClean="0"/>
              <a:t>contradictions;</a:t>
            </a:r>
            <a:endParaRPr lang="en-US" dirty="0" smtClean="0"/>
          </a:p>
          <a:p>
            <a:pPr algn="just"/>
            <a:endParaRPr lang="en-US" dirty="0" smtClean="0"/>
          </a:p>
          <a:p>
            <a:pPr algn="just"/>
            <a:r>
              <a:rPr lang="en-US" dirty="0" smtClean="0"/>
              <a:t>Land registries </a:t>
            </a:r>
            <a:r>
              <a:rPr lang="en-US" dirty="0" smtClean="0"/>
              <a:t>was not </a:t>
            </a:r>
            <a:r>
              <a:rPr lang="en-US" dirty="0" smtClean="0"/>
              <a:t>a devolved </a:t>
            </a:r>
            <a:r>
              <a:rPr lang="en-US" dirty="0" smtClean="0"/>
              <a:t>function;</a:t>
            </a:r>
            <a:endParaRPr lang="en-US" dirty="0" smtClean="0"/>
          </a:p>
          <a:p>
            <a:pPr algn="just"/>
            <a:endParaRPr lang="en-US" dirty="0" smtClean="0"/>
          </a:p>
          <a:p>
            <a:pPr algn="just"/>
            <a:r>
              <a:rPr lang="en-US" dirty="0" smtClean="0"/>
              <a:t>County Land Management Board mandate on public land not fully </a:t>
            </a:r>
            <a:r>
              <a:rPr lang="en-US" dirty="0" smtClean="0"/>
              <a:t>appreciated;</a:t>
            </a:r>
            <a:endParaRPr lang="en-US" dirty="0" smtClean="0"/>
          </a:p>
          <a:p>
            <a:pPr algn="just"/>
            <a:endParaRPr lang="en-US" dirty="0" smtClean="0"/>
          </a:p>
          <a:p>
            <a:pPr algn="just"/>
            <a:r>
              <a:rPr lang="en-US" dirty="0" smtClean="0"/>
              <a:t>Consent from kin absent in many </a:t>
            </a:r>
            <a:r>
              <a:rPr lang="en-US" dirty="0" smtClean="0"/>
              <a:t>cases;</a:t>
            </a:r>
          </a:p>
          <a:p>
            <a:pPr algn="just"/>
            <a:endParaRPr lang="en-US" dirty="0" smtClean="0"/>
          </a:p>
          <a:p>
            <a:pPr algn="just"/>
            <a:r>
              <a:rPr lang="en-US" dirty="0" smtClean="0"/>
              <a:t>Land control board role in subdivisions </a:t>
            </a:r>
            <a:r>
              <a:rPr lang="en-US" dirty="0" smtClean="0"/>
              <a:t>glaring;</a:t>
            </a:r>
            <a:endParaRPr lang="en-US" dirty="0" smtClean="0"/>
          </a:p>
          <a:p>
            <a:pPr algn="just"/>
            <a:endParaRPr lang="en-US" dirty="0" smtClean="0"/>
          </a:p>
          <a:p>
            <a:pPr algn="just"/>
            <a:r>
              <a:rPr lang="en-US" dirty="0" smtClean="0"/>
              <a:t>Land use planning </a:t>
            </a:r>
            <a:r>
              <a:rPr lang="en-US" dirty="0" smtClean="0"/>
              <a:t>was </a:t>
            </a:r>
            <a:r>
              <a:rPr lang="en-US" dirty="0" smtClean="0"/>
              <a:t>individual based due to land use planning tools being routinely </a:t>
            </a:r>
            <a:r>
              <a:rPr lang="en-US" dirty="0" smtClean="0"/>
              <a:t>ignored.</a:t>
            </a:r>
            <a:endParaRPr lang="en-US" sz="2800" dirty="0" smtClean="0"/>
          </a:p>
          <a:p>
            <a:pPr algn="just"/>
            <a:endParaRPr lang="en-US" dirty="0" smtClean="0"/>
          </a:p>
        </p:txBody>
      </p:sp>
    </p:spTree>
  </p:cSld>
  <p:clrMapOvr>
    <a:masterClrMapping/>
  </p:clrMapOvr>
  <p:transition>
    <p:pull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82000" cy="1143000"/>
          </a:xfrm>
        </p:spPr>
        <p:txBody>
          <a:bodyPr>
            <a:normAutofit fontScale="90000"/>
          </a:bodyPr>
          <a:lstStyle/>
          <a:p>
            <a:r>
              <a:rPr lang="en-US" dirty="0" smtClean="0"/>
              <a:t>Policy, Legal and Institutional Review</a:t>
            </a:r>
            <a:endParaRPr lang="en-US" dirty="0"/>
          </a:p>
        </p:txBody>
      </p:sp>
      <p:sp>
        <p:nvSpPr>
          <p:cNvPr id="5" name="Rectangle 4"/>
          <p:cNvSpPr/>
          <p:nvPr/>
        </p:nvSpPr>
        <p:spPr>
          <a:xfrm>
            <a:off x="533400" y="1447800"/>
            <a:ext cx="8382000" cy="4308872"/>
          </a:xfrm>
          <a:prstGeom prst="rect">
            <a:avLst/>
          </a:prstGeom>
        </p:spPr>
        <p:txBody>
          <a:bodyPr wrap="square">
            <a:spAutoFit/>
          </a:bodyPr>
          <a:lstStyle/>
          <a:p>
            <a:pPr algn="just"/>
            <a:r>
              <a:rPr lang="en-US" sz="2500" dirty="0" smtClean="0"/>
              <a:t>Unpreparedness for urbanization characterized by shanty towns </a:t>
            </a:r>
            <a:r>
              <a:rPr lang="en-US" sz="2500" dirty="0" smtClean="0"/>
              <a:t>and </a:t>
            </a:r>
            <a:r>
              <a:rPr lang="en-US" sz="2500" dirty="0" smtClean="0"/>
              <a:t>Corridor type development along </a:t>
            </a:r>
            <a:r>
              <a:rPr lang="en-US" sz="2500" dirty="0" smtClean="0"/>
              <a:t>major arteries;</a:t>
            </a:r>
            <a:endParaRPr lang="en-US" sz="2500" dirty="0" smtClean="0"/>
          </a:p>
          <a:p>
            <a:pPr algn="just"/>
            <a:endParaRPr lang="en-US" sz="2500" dirty="0" smtClean="0"/>
          </a:p>
          <a:p>
            <a:pPr algn="just"/>
            <a:r>
              <a:rPr lang="en-US" sz="2500" dirty="0" smtClean="0"/>
              <a:t>Insufficient information on land suitability to ensure optimal </a:t>
            </a:r>
            <a:r>
              <a:rPr lang="en-US" sz="2500" dirty="0" smtClean="0"/>
              <a:t>use;</a:t>
            </a:r>
            <a:endParaRPr lang="en-US" sz="2500" dirty="0" smtClean="0"/>
          </a:p>
          <a:p>
            <a:pPr algn="just"/>
            <a:endParaRPr lang="en-US" sz="2500" dirty="0" smtClean="0"/>
          </a:p>
          <a:p>
            <a:pPr algn="just"/>
            <a:r>
              <a:rPr lang="en-US" sz="2500" dirty="0" smtClean="0"/>
              <a:t>Land use planning function is not well </a:t>
            </a:r>
            <a:r>
              <a:rPr lang="en-US" sz="2500" dirty="0" smtClean="0"/>
              <a:t>resourced/capacitated;</a:t>
            </a:r>
            <a:endParaRPr lang="en-US" sz="2500" dirty="0" smtClean="0"/>
          </a:p>
          <a:p>
            <a:pPr algn="just"/>
            <a:endParaRPr lang="en-US" sz="2500" dirty="0" smtClean="0"/>
          </a:p>
          <a:p>
            <a:pPr algn="just"/>
            <a:r>
              <a:rPr lang="en-US" sz="2500" dirty="0" smtClean="0"/>
              <a:t>Land use planning approaches very restrictive, not facilitative </a:t>
            </a:r>
            <a:r>
              <a:rPr lang="en-US" sz="2500" dirty="0" smtClean="0"/>
              <a:t>enough.</a:t>
            </a:r>
            <a:endParaRPr lang="en-US" sz="2500" dirty="0" smtClean="0"/>
          </a:p>
          <a:p>
            <a:pPr algn="just"/>
            <a:endParaRPr lang="en-US" dirty="0" smtClean="0"/>
          </a:p>
        </p:txBody>
      </p:sp>
    </p:spTree>
  </p:cSld>
  <p:clrMapOvr>
    <a:masterClrMapping/>
  </p:clrMapOvr>
  <p:transition>
    <p:pull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382000" cy="1143000"/>
          </a:xfrm>
        </p:spPr>
        <p:txBody>
          <a:bodyPr/>
          <a:lstStyle/>
          <a:p>
            <a:r>
              <a:rPr lang="en-US" dirty="0" smtClean="0"/>
              <a:t>Land markets</a:t>
            </a:r>
            <a:endParaRPr lang="en-US" dirty="0"/>
          </a:p>
        </p:txBody>
      </p:sp>
      <p:sp>
        <p:nvSpPr>
          <p:cNvPr id="5" name="Rectangle 4"/>
          <p:cNvSpPr/>
          <p:nvPr/>
        </p:nvSpPr>
        <p:spPr>
          <a:xfrm>
            <a:off x="304800" y="990600"/>
            <a:ext cx="8610600" cy="2893100"/>
          </a:xfrm>
          <a:prstGeom prst="rect">
            <a:avLst/>
          </a:prstGeom>
        </p:spPr>
        <p:txBody>
          <a:bodyPr wrap="square">
            <a:spAutoFit/>
          </a:bodyPr>
          <a:lstStyle/>
          <a:p>
            <a:pPr algn="just"/>
            <a:r>
              <a:rPr lang="en-US" sz="2600" dirty="0" smtClean="0"/>
              <a:t>Land sales not helping ordinary </a:t>
            </a:r>
            <a:r>
              <a:rPr lang="en-US" sz="2600" dirty="0" smtClean="0"/>
              <a:t>Maasai;</a:t>
            </a:r>
            <a:endParaRPr lang="en-US" sz="2600" dirty="0" smtClean="0"/>
          </a:p>
          <a:p>
            <a:pPr algn="just"/>
            <a:endParaRPr lang="en-US" sz="2600" dirty="0" smtClean="0"/>
          </a:p>
          <a:p>
            <a:pPr algn="just"/>
            <a:r>
              <a:rPr lang="en-US" sz="2600" dirty="0" smtClean="0"/>
              <a:t>Unnecessary multiplicity of actors and unethical /unprofessional </a:t>
            </a:r>
            <a:r>
              <a:rPr lang="en-US" sz="2600" dirty="0" smtClean="0"/>
              <a:t>conduct including p</a:t>
            </a:r>
            <a:r>
              <a:rPr lang="en-US" sz="2600" dirty="0" smtClean="0"/>
              <a:t>roliferation </a:t>
            </a:r>
            <a:r>
              <a:rPr lang="en-US" sz="2600" dirty="0" smtClean="0"/>
              <a:t>of land brokers, both formal and </a:t>
            </a:r>
            <a:r>
              <a:rPr lang="en-US" sz="2600" dirty="0" smtClean="0"/>
              <a:t>informal;</a:t>
            </a:r>
            <a:endParaRPr lang="en-US" sz="2600" dirty="0" smtClean="0"/>
          </a:p>
          <a:p>
            <a:pPr algn="just"/>
            <a:endParaRPr lang="en-US" sz="2600" dirty="0" smtClean="0"/>
          </a:p>
          <a:p>
            <a:pPr algn="just"/>
            <a:r>
              <a:rPr lang="en-US" sz="2600" dirty="0" smtClean="0"/>
              <a:t>Succession/Inheritance </a:t>
            </a:r>
            <a:r>
              <a:rPr lang="en-US" sz="2600" dirty="0" smtClean="0"/>
              <a:t>fueling land </a:t>
            </a:r>
            <a:r>
              <a:rPr lang="en-US" sz="2600" dirty="0" smtClean="0"/>
              <a:t>sales.</a:t>
            </a:r>
            <a:endParaRPr lang="en-US" sz="2600" dirty="0" smtClean="0"/>
          </a:p>
        </p:txBody>
      </p:sp>
    </p:spTree>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8077200" cy="4419600"/>
          </a:xfrm>
        </p:spPr>
        <p:txBody>
          <a:bodyPr>
            <a:normAutofit fontScale="70000" lnSpcReduction="20000"/>
          </a:bodyPr>
          <a:lstStyle/>
          <a:p>
            <a:endParaRPr lang="en-US" dirty="0" smtClean="0"/>
          </a:p>
          <a:p>
            <a:pPr algn="just"/>
            <a:r>
              <a:rPr lang="en-US" sz="3400" dirty="0" smtClean="0"/>
              <a:t>Shrinking land carrying capacity eroding beef </a:t>
            </a:r>
            <a:r>
              <a:rPr lang="en-US" sz="3400" dirty="0" smtClean="0"/>
              <a:t>production;</a:t>
            </a:r>
            <a:endParaRPr lang="en-US" sz="3400" dirty="0" smtClean="0"/>
          </a:p>
          <a:p>
            <a:pPr algn="just"/>
            <a:endParaRPr lang="en-US" sz="3400" dirty="0" smtClean="0"/>
          </a:p>
          <a:p>
            <a:pPr algn="just"/>
            <a:r>
              <a:rPr lang="en-US" sz="3400" dirty="0" smtClean="0"/>
              <a:t>Depletion and pollution of water </a:t>
            </a:r>
            <a:r>
              <a:rPr lang="en-US" sz="3400" dirty="0" smtClean="0"/>
              <a:t>sources;</a:t>
            </a:r>
            <a:endParaRPr lang="en-US" sz="3400" dirty="0" smtClean="0"/>
          </a:p>
          <a:p>
            <a:pPr algn="just"/>
            <a:endParaRPr lang="en-US" sz="3400" dirty="0" smtClean="0"/>
          </a:p>
          <a:p>
            <a:pPr algn="just"/>
            <a:r>
              <a:rPr lang="en-US" sz="3400" dirty="0" smtClean="0"/>
              <a:t>Increased fencing undermining wildlife and causing </a:t>
            </a:r>
            <a:r>
              <a:rPr lang="en-US" sz="3400" dirty="0" smtClean="0"/>
              <a:t>conflicts;</a:t>
            </a:r>
            <a:endParaRPr lang="en-US" sz="3400" dirty="0" smtClean="0"/>
          </a:p>
          <a:p>
            <a:pPr algn="just"/>
            <a:endParaRPr lang="en-US" sz="3400" dirty="0" smtClean="0"/>
          </a:p>
          <a:p>
            <a:pPr algn="just"/>
            <a:r>
              <a:rPr lang="en-US" sz="3400" dirty="0" smtClean="0"/>
              <a:t>Increased migration from rural to urban by Maasai characterized by increased vulnerability of </a:t>
            </a:r>
            <a:r>
              <a:rPr lang="en-US" sz="3400" dirty="0" smtClean="0"/>
              <a:t>Women and youth left landless.</a:t>
            </a:r>
            <a:endParaRPr lang="en-US" sz="3400" dirty="0"/>
          </a:p>
        </p:txBody>
      </p:sp>
      <p:sp>
        <p:nvSpPr>
          <p:cNvPr id="2" name="Title 1"/>
          <p:cNvSpPr>
            <a:spLocks noGrp="1"/>
          </p:cNvSpPr>
          <p:nvPr>
            <p:ph type="title"/>
          </p:nvPr>
        </p:nvSpPr>
        <p:spPr>
          <a:xfrm>
            <a:off x="914400" y="762000"/>
            <a:ext cx="8001000" cy="762000"/>
          </a:xfrm>
        </p:spPr>
        <p:txBody>
          <a:bodyPr/>
          <a:lstStyle/>
          <a:p>
            <a:r>
              <a:rPr lang="en-US" dirty="0" smtClean="0"/>
              <a:t>Livelihoods perspective</a:t>
            </a:r>
            <a:endParaRPr lang="en-US" dirty="0"/>
          </a:p>
        </p:txBody>
      </p:sp>
    </p:spTree>
  </p:cSld>
  <p:clrMapOvr>
    <a:masterClrMapping/>
  </p:clrMapOvr>
  <p:transition>
    <p:pull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133599" cy="717550"/>
          </a:xfrm>
        </p:spPr>
        <p:txBody>
          <a:bodyPr/>
          <a:lstStyle/>
          <a:p>
            <a:r>
              <a:rPr lang="en-US" dirty="0" smtClean="0"/>
              <a:t>Kenya</a:t>
            </a:r>
            <a:endParaRPr lang="en-US" dirty="0"/>
          </a:p>
        </p:txBody>
      </p:sp>
      <p:sp>
        <p:nvSpPr>
          <p:cNvPr id="4" name="Text Placeholder 3"/>
          <p:cNvSpPr>
            <a:spLocks noGrp="1"/>
          </p:cNvSpPr>
          <p:nvPr>
            <p:ph type="body" idx="2"/>
          </p:nvPr>
        </p:nvSpPr>
        <p:spPr>
          <a:xfrm>
            <a:off x="228601" y="990600"/>
            <a:ext cx="2438399" cy="5562600"/>
          </a:xfrm>
          <a:solidFill>
            <a:srgbClr val="FFC000"/>
          </a:solidFill>
        </p:spPr>
        <p:txBody>
          <a:bodyPr>
            <a:normAutofit lnSpcReduction="10000"/>
          </a:bodyPr>
          <a:lstStyle/>
          <a:p>
            <a:pPr algn="just"/>
            <a:endParaRPr lang="en-US" dirty="0" smtClean="0"/>
          </a:p>
          <a:p>
            <a:pPr algn="just"/>
            <a:r>
              <a:rPr lang="en-US" dirty="0" smtClean="0"/>
              <a:t>Independence </a:t>
            </a:r>
            <a:r>
              <a:rPr lang="en-US" dirty="0" smtClean="0"/>
              <a:t>gained in </a:t>
            </a:r>
            <a:r>
              <a:rPr lang="en-US" dirty="0" smtClean="0"/>
              <a:t>1963;</a:t>
            </a:r>
          </a:p>
          <a:p>
            <a:pPr algn="just"/>
            <a:endParaRPr lang="en-US" dirty="0" smtClean="0"/>
          </a:p>
          <a:p>
            <a:pPr algn="just"/>
            <a:r>
              <a:rPr lang="en-US" dirty="0" smtClean="0"/>
              <a:t>Adopted new Constitution of Kenya in </a:t>
            </a:r>
            <a:r>
              <a:rPr lang="en-US" dirty="0" smtClean="0"/>
              <a:t>2010;</a:t>
            </a:r>
          </a:p>
          <a:p>
            <a:pPr algn="just"/>
            <a:endParaRPr lang="en-US" dirty="0" smtClean="0"/>
          </a:p>
          <a:p>
            <a:pPr algn="just"/>
            <a:r>
              <a:rPr lang="en-US" dirty="0" smtClean="0"/>
              <a:t>System of government is Unitary republic with 1 national and 47 devolved </a:t>
            </a:r>
            <a:r>
              <a:rPr lang="en-US" dirty="0" smtClean="0"/>
              <a:t>governments;</a:t>
            </a:r>
          </a:p>
          <a:p>
            <a:pPr algn="just"/>
            <a:endParaRPr lang="en-US" dirty="0" smtClean="0"/>
          </a:p>
          <a:p>
            <a:pPr algn="just"/>
            <a:r>
              <a:rPr lang="en-US" dirty="0" smtClean="0"/>
              <a:t>Devolved units officially called Counties led by Governors in-charge of County Executive and Legislators who sit in the County Assembly.</a:t>
            </a:r>
            <a:endParaRPr lang="en-US" dirty="0" smtClean="0"/>
          </a:p>
          <a:p>
            <a:endParaRPr lang="en-US" dirty="0"/>
          </a:p>
        </p:txBody>
      </p:sp>
      <p:sp>
        <p:nvSpPr>
          <p:cNvPr id="3" name="Content Placeholder 2"/>
          <p:cNvSpPr>
            <a:spLocks noGrp="1"/>
          </p:cNvSpPr>
          <p:nvPr>
            <p:ph sz="half" idx="1"/>
          </p:nvPr>
        </p:nvSpPr>
        <p:spPr>
          <a:xfrm>
            <a:off x="2590800" y="273050"/>
            <a:ext cx="6324600" cy="6356350"/>
          </a:xfrm>
        </p:spPr>
        <p:txBody>
          <a:bodyPr>
            <a:normAutofit fontScale="92500" lnSpcReduction="20000"/>
          </a:bodyPr>
          <a:lstStyle/>
          <a:p>
            <a:pPr algn="ctr"/>
            <a:r>
              <a:rPr lang="en-US" sz="2400" b="1" dirty="0" smtClean="0"/>
              <a:t>Background &amp; Context -Kenya</a:t>
            </a:r>
          </a:p>
          <a:p>
            <a:pPr algn="just"/>
            <a:endParaRPr lang="en-US" sz="2000" dirty="0" smtClean="0"/>
          </a:p>
          <a:p>
            <a:pPr algn="just"/>
            <a:r>
              <a:rPr lang="en-US" sz="2000" dirty="0" smtClean="0"/>
              <a:t>Kenya </a:t>
            </a:r>
            <a:r>
              <a:rPr lang="en-US" sz="2000" dirty="0" smtClean="0"/>
              <a:t>has an area of approximately 582,646 </a:t>
            </a:r>
            <a:r>
              <a:rPr lang="en-US" sz="2000" dirty="0" smtClean="0"/>
              <a:t>sq. Km; </a:t>
            </a:r>
          </a:p>
          <a:p>
            <a:pPr algn="just"/>
            <a:endParaRPr lang="en-US" sz="2000" dirty="0" smtClean="0"/>
          </a:p>
          <a:p>
            <a:pPr algn="just"/>
            <a:r>
              <a:rPr lang="en-US" sz="2000" dirty="0" smtClean="0"/>
              <a:t>Land is mostly arid </a:t>
            </a:r>
            <a:r>
              <a:rPr lang="en-US" sz="2000" dirty="0" smtClean="0"/>
              <a:t>or </a:t>
            </a:r>
            <a:r>
              <a:rPr lang="en-US" sz="2000" dirty="0" smtClean="0"/>
              <a:t>semi-arid; </a:t>
            </a:r>
          </a:p>
          <a:p>
            <a:pPr algn="just"/>
            <a:endParaRPr lang="en-US" sz="2000" dirty="0" smtClean="0"/>
          </a:p>
          <a:p>
            <a:pPr algn="just"/>
            <a:r>
              <a:rPr lang="en-US" sz="2000" dirty="0" smtClean="0"/>
              <a:t>Agriculturally </a:t>
            </a:r>
            <a:r>
              <a:rPr lang="en-US" sz="2000" dirty="0" smtClean="0"/>
              <a:t>the country has been classified into three broad zones high, middle and </a:t>
            </a:r>
            <a:r>
              <a:rPr lang="en-US" sz="2000" dirty="0" smtClean="0"/>
              <a:t>low;</a:t>
            </a:r>
          </a:p>
          <a:p>
            <a:pPr algn="just"/>
            <a:endParaRPr lang="en-US" sz="2000" dirty="0" smtClean="0"/>
          </a:p>
          <a:p>
            <a:pPr algn="just"/>
            <a:r>
              <a:rPr lang="en-US" sz="2000" dirty="0" smtClean="0"/>
              <a:t>80</a:t>
            </a:r>
            <a:r>
              <a:rPr lang="en-US" sz="2000" dirty="0" smtClean="0"/>
              <a:t>% of the population is settled on only about 20</a:t>
            </a:r>
            <a:r>
              <a:rPr lang="en-US" sz="2000" dirty="0" smtClean="0"/>
              <a:t>%; </a:t>
            </a:r>
          </a:p>
          <a:p>
            <a:pPr algn="just"/>
            <a:endParaRPr lang="en-US" sz="2000" dirty="0" smtClean="0"/>
          </a:p>
          <a:p>
            <a:pPr algn="just"/>
            <a:r>
              <a:rPr lang="en-US" sz="2000" dirty="0" smtClean="0"/>
              <a:t>70% of the land is held under customary systems of ownership and </a:t>
            </a:r>
            <a:r>
              <a:rPr lang="en-US" sz="2000" dirty="0" smtClean="0"/>
              <a:t>use;</a:t>
            </a:r>
          </a:p>
          <a:p>
            <a:pPr algn="just"/>
            <a:endParaRPr lang="en-US" sz="2000" dirty="0" smtClean="0"/>
          </a:p>
          <a:p>
            <a:pPr algn="just"/>
            <a:r>
              <a:rPr lang="en-US" sz="2000" dirty="0" smtClean="0"/>
              <a:t>Economic </a:t>
            </a:r>
            <a:r>
              <a:rPr lang="en-US" sz="2000" dirty="0" smtClean="0"/>
              <a:t>activities in the high and medium potential is characterized by intensive agricultural and livestock </a:t>
            </a:r>
            <a:r>
              <a:rPr lang="en-US" sz="2000" dirty="0" smtClean="0"/>
              <a:t>husbandry;</a:t>
            </a:r>
          </a:p>
          <a:p>
            <a:pPr algn="just"/>
            <a:endParaRPr lang="en-US" sz="2000" dirty="0" smtClean="0"/>
          </a:p>
          <a:p>
            <a:pPr algn="just"/>
            <a:r>
              <a:rPr lang="en-US" sz="2000" dirty="0" smtClean="0"/>
              <a:t>Economic activities </a:t>
            </a:r>
            <a:r>
              <a:rPr lang="en-US" sz="2000" dirty="0" smtClean="0"/>
              <a:t>in </a:t>
            </a:r>
            <a:r>
              <a:rPr lang="en-US" sz="2000" dirty="0" smtClean="0"/>
              <a:t>the low potential areas is pastoral, ranching and wildlife based systems and in some places, dry-land farming. </a:t>
            </a:r>
            <a:endParaRPr lang="en-US" sz="2000" dirty="0"/>
          </a:p>
        </p:txBody>
      </p:sp>
    </p:spTree>
  </p:cSld>
  <p:clrMapOvr>
    <a:masterClrMapping/>
  </p:clrMapOvr>
  <p:transition>
    <p:pull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1143000"/>
          </a:xfrm>
        </p:spPr>
        <p:txBody>
          <a:bodyPr/>
          <a:lstStyle/>
          <a:p>
            <a:r>
              <a:rPr lang="en-US" dirty="0" smtClean="0"/>
              <a:t>Recommendations - </a:t>
            </a:r>
            <a:r>
              <a:rPr lang="en-US" sz="2400" dirty="0" smtClean="0"/>
              <a:t>Policy &amp; Regulation </a:t>
            </a:r>
            <a:endParaRPr lang="en-US" dirty="0"/>
          </a:p>
        </p:txBody>
      </p:sp>
      <p:sp>
        <p:nvSpPr>
          <p:cNvPr id="3" name="Rectangle 2"/>
          <p:cNvSpPr/>
          <p:nvPr/>
        </p:nvSpPr>
        <p:spPr>
          <a:xfrm>
            <a:off x="304800" y="1524000"/>
            <a:ext cx="8610600" cy="4093428"/>
          </a:xfrm>
          <a:prstGeom prst="rect">
            <a:avLst/>
          </a:prstGeom>
        </p:spPr>
        <p:txBody>
          <a:bodyPr wrap="square">
            <a:spAutoFit/>
          </a:bodyPr>
          <a:lstStyle/>
          <a:p>
            <a:pPr algn="just">
              <a:buFont typeface="Arial" pitchFamily="34" charset="0"/>
              <a:buChar char="•"/>
            </a:pPr>
            <a:r>
              <a:rPr lang="en-GB" sz="2000" dirty="0" smtClean="0"/>
              <a:t>The County government </a:t>
            </a:r>
            <a:r>
              <a:rPr lang="en-GB" sz="2000" dirty="0" smtClean="0"/>
              <a:t>needs </a:t>
            </a:r>
            <a:r>
              <a:rPr lang="en-GB" sz="2000" dirty="0" smtClean="0"/>
              <a:t>to develop a domesticated land policy to guide land transaction and land </a:t>
            </a:r>
            <a:r>
              <a:rPr lang="en-GB" sz="2000" dirty="0" smtClean="0"/>
              <a:t>use;</a:t>
            </a:r>
            <a:endParaRPr lang="en-US" sz="2000" dirty="0" smtClean="0"/>
          </a:p>
          <a:p>
            <a:pPr algn="just">
              <a:buFont typeface="Arial" pitchFamily="34" charset="0"/>
              <a:buChar char="•"/>
            </a:pPr>
            <a:endParaRPr lang="en-US" sz="2000" dirty="0" smtClean="0"/>
          </a:p>
          <a:p>
            <a:pPr algn="just">
              <a:buFont typeface="Arial" pitchFamily="34" charset="0"/>
              <a:buChar char="•"/>
            </a:pPr>
            <a:r>
              <a:rPr lang="en-US" sz="2000" dirty="0" smtClean="0"/>
              <a:t>Engage the professional bodies on omission and commission of their members- explore formulation Kajiado specific rules of engagement </a:t>
            </a:r>
            <a:r>
              <a:rPr lang="en-GB" sz="2000" dirty="0" smtClean="0"/>
              <a:t>to </a:t>
            </a:r>
            <a:r>
              <a:rPr lang="en-GB" sz="2000" dirty="0"/>
              <a:t>fight corruption and illegal </a:t>
            </a:r>
            <a:r>
              <a:rPr lang="en-GB" sz="2000" dirty="0" smtClean="0"/>
              <a:t>transactions </a:t>
            </a:r>
            <a:r>
              <a:rPr lang="en-GB" sz="2000" dirty="0"/>
              <a:t>in the national and county land </a:t>
            </a:r>
            <a:r>
              <a:rPr lang="en-GB" sz="2000" dirty="0" smtClean="0"/>
              <a:t>offices;</a:t>
            </a:r>
            <a:endParaRPr lang="en-GB" sz="2000" dirty="0" smtClean="0"/>
          </a:p>
          <a:p>
            <a:pPr algn="just">
              <a:buFont typeface="Arial" pitchFamily="34" charset="0"/>
              <a:buChar char="•"/>
            </a:pPr>
            <a:endParaRPr lang="en-GB" sz="2000" dirty="0" smtClean="0"/>
          </a:p>
          <a:p>
            <a:pPr algn="just">
              <a:buFont typeface="Arial" pitchFamily="34" charset="0"/>
              <a:buChar char="•"/>
            </a:pPr>
            <a:r>
              <a:rPr lang="en-GB" sz="2000" dirty="0" smtClean="0"/>
              <a:t>Establish Local/Community committees </a:t>
            </a:r>
            <a:r>
              <a:rPr lang="en-GB" sz="2000" dirty="0"/>
              <a:t>comprising of men, women and youth </a:t>
            </a:r>
            <a:r>
              <a:rPr lang="en-GB" sz="2000" dirty="0" smtClean="0"/>
              <a:t>to </a:t>
            </a:r>
            <a:r>
              <a:rPr lang="en-GB" sz="2000" dirty="0"/>
              <a:t>vet and approve individual land sales applications before official transactions </a:t>
            </a:r>
            <a:r>
              <a:rPr lang="en-GB" sz="2000" dirty="0" smtClean="0"/>
              <a:t>commence</a:t>
            </a:r>
            <a:r>
              <a:rPr lang="en-GB" sz="2000" dirty="0" smtClean="0"/>
              <a:t>;</a:t>
            </a:r>
            <a:endParaRPr lang="en-GB" sz="2000" dirty="0" smtClean="0"/>
          </a:p>
          <a:p>
            <a:pPr algn="just">
              <a:buFont typeface="Arial" pitchFamily="34" charset="0"/>
              <a:buChar char="•"/>
            </a:pPr>
            <a:endParaRPr lang="en-GB" sz="2000" dirty="0" smtClean="0"/>
          </a:p>
          <a:p>
            <a:pPr algn="just">
              <a:buFont typeface="Arial" pitchFamily="34" charset="0"/>
              <a:buChar char="•"/>
            </a:pPr>
            <a:r>
              <a:rPr lang="en-US" sz="2000" dirty="0" smtClean="0">
                <a:cs typeface="Times New Roman" pitchFamily="18" charset="0"/>
              </a:rPr>
              <a:t>Sensitization and awareness creation of the community by county leaders on land sales, registration of deaths and law of succession/inheritance among </a:t>
            </a:r>
            <a:r>
              <a:rPr lang="en-US" sz="2000" dirty="0" smtClean="0">
                <a:cs typeface="Times New Roman" pitchFamily="18" charset="0"/>
              </a:rPr>
              <a:t>others.</a:t>
            </a:r>
            <a:endParaRPr lang="en-US" sz="2000" dirty="0" smtClean="0">
              <a:cs typeface="Times New Roman" pitchFamily="18" charset="0"/>
            </a:endParaRPr>
          </a:p>
        </p:txBody>
      </p:sp>
    </p:spTree>
  </p:cSld>
  <p:clrMapOvr>
    <a:masterClrMapping/>
  </p:clrMapOvr>
  <p:transition>
    <p:pull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Recommendations – </a:t>
            </a:r>
            <a:r>
              <a:rPr lang="en-US" sz="2400" dirty="0" smtClean="0"/>
              <a:t>Land markets</a:t>
            </a:r>
            <a:endParaRPr lang="en-US" dirty="0"/>
          </a:p>
        </p:txBody>
      </p:sp>
      <p:sp>
        <p:nvSpPr>
          <p:cNvPr id="3" name="Rectangle 2"/>
          <p:cNvSpPr/>
          <p:nvPr/>
        </p:nvSpPr>
        <p:spPr>
          <a:xfrm>
            <a:off x="457200" y="1143000"/>
            <a:ext cx="8305800" cy="4572000"/>
          </a:xfrm>
          <a:prstGeom prst="rect">
            <a:avLst/>
          </a:prstGeom>
        </p:spPr>
        <p:txBody>
          <a:bodyPr wrap="square">
            <a:spAutoFit/>
          </a:bodyPr>
          <a:lstStyle/>
          <a:p>
            <a:pPr algn="just">
              <a:buFont typeface="Arial" pitchFamily="34" charset="0"/>
              <a:buChar char="•"/>
            </a:pPr>
            <a:r>
              <a:rPr lang="en-US" sz="2800" dirty="0" smtClean="0"/>
              <a:t>Undertake a study on land banking using public private and community partnerships (PPCP)</a:t>
            </a:r>
            <a:r>
              <a:rPr lang="en-GB" sz="2800" dirty="0" smtClean="0"/>
              <a:t> through which the </a:t>
            </a:r>
            <a:r>
              <a:rPr lang="en-GB" sz="2800" dirty="0"/>
              <a:t>County Government </a:t>
            </a:r>
            <a:r>
              <a:rPr lang="en-GB" sz="2800" dirty="0" smtClean="0"/>
              <a:t>can purchase land and hold on </a:t>
            </a:r>
            <a:r>
              <a:rPr lang="en-GB" sz="2800" dirty="0"/>
              <a:t>behalf of the </a:t>
            </a:r>
            <a:r>
              <a:rPr lang="en-GB" sz="2800" dirty="0" smtClean="0"/>
              <a:t>community</a:t>
            </a:r>
            <a:r>
              <a:rPr lang="en-GB" sz="2800" dirty="0" smtClean="0"/>
              <a:t>;</a:t>
            </a:r>
            <a:endParaRPr lang="en-US" sz="2800" dirty="0" smtClean="0"/>
          </a:p>
          <a:p>
            <a:pPr algn="just">
              <a:buFont typeface="Arial" pitchFamily="34" charset="0"/>
              <a:buChar char="•"/>
            </a:pPr>
            <a:endParaRPr lang="en-US" sz="2800" dirty="0"/>
          </a:p>
          <a:p>
            <a:pPr algn="just">
              <a:buFont typeface="Arial" pitchFamily="34" charset="0"/>
              <a:buChar char="•"/>
            </a:pPr>
            <a:r>
              <a:rPr lang="en-GB" sz="2800" dirty="0"/>
              <a:t>Land Owners be encouraged and facilitated to form a land cooperative which will hold all the </a:t>
            </a:r>
            <a:r>
              <a:rPr lang="en-GB" sz="2800" dirty="0" smtClean="0"/>
              <a:t>land</a:t>
            </a:r>
            <a:r>
              <a:rPr lang="en-GB" sz="2800" dirty="0" smtClean="0"/>
              <a:t>;</a:t>
            </a:r>
            <a:endParaRPr lang="en-GB" sz="2800" dirty="0" smtClean="0"/>
          </a:p>
          <a:p>
            <a:pPr algn="just">
              <a:buFont typeface="Arial" pitchFamily="34" charset="0"/>
              <a:buChar char="•"/>
            </a:pPr>
            <a:endParaRPr lang="en-GB" sz="2800" dirty="0" smtClean="0"/>
          </a:p>
          <a:p>
            <a:pPr algn="just">
              <a:buFont typeface="Arial" pitchFamily="34" charset="0"/>
              <a:buChar char="•"/>
            </a:pPr>
            <a:r>
              <a:rPr lang="en-GB" sz="2800" dirty="0" smtClean="0"/>
              <a:t>Ensure all land actors carrying out land transactions in Kajiado are regulated.</a:t>
            </a:r>
            <a:endParaRPr lang="en-US" sz="2800" dirty="0"/>
          </a:p>
        </p:txBody>
      </p:sp>
    </p:spTree>
  </p:cSld>
  <p:clrMapOvr>
    <a:masterClrMapping/>
  </p:clrMapOvr>
  <p:transition>
    <p:pull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229600" cy="4191000"/>
          </a:xfrm>
        </p:spPr>
        <p:txBody>
          <a:bodyPr>
            <a:normAutofit lnSpcReduction="10000"/>
          </a:bodyPr>
          <a:lstStyle/>
          <a:p>
            <a:pPr algn="just"/>
            <a:r>
              <a:rPr lang="en-US" sz="2400" dirty="0" smtClean="0"/>
              <a:t>Empowerment of the Maasai community – alternative livelihoods away from sale of land and </a:t>
            </a:r>
            <a:r>
              <a:rPr lang="en-US" sz="2400" dirty="0" smtClean="0"/>
              <a:t>livestock;</a:t>
            </a:r>
            <a:endParaRPr lang="en-US" sz="2400" dirty="0" smtClean="0"/>
          </a:p>
          <a:p>
            <a:pPr algn="just"/>
            <a:endParaRPr lang="en-US" sz="2400" dirty="0" smtClean="0"/>
          </a:p>
          <a:p>
            <a:pPr algn="just"/>
            <a:r>
              <a:rPr lang="en-GB" sz="2400" dirty="0" smtClean="0"/>
              <a:t>Need for increased awareness creation and education  among the Maasai through the County department for Social Services and </a:t>
            </a:r>
            <a:r>
              <a:rPr lang="en-GB" sz="2400" dirty="0" smtClean="0"/>
              <a:t>gender;</a:t>
            </a:r>
            <a:endParaRPr lang="en-GB" sz="2400" dirty="0" smtClean="0"/>
          </a:p>
          <a:p>
            <a:pPr algn="just"/>
            <a:endParaRPr lang="en-GB" sz="2400" dirty="0" smtClean="0"/>
          </a:p>
          <a:p>
            <a:pPr algn="just"/>
            <a:r>
              <a:rPr lang="en-GB" sz="2400" dirty="0" smtClean="0"/>
              <a:t>Diversify sources of income for households since a considerable proportion of land sellers cite fees payment as the main reason for land sales. </a:t>
            </a:r>
            <a:endParaRPr lang="en-US" dirty="0" smtClean="0"/>
          </a:p>
          <a:p>
            <a:pPr algn="just"/>
            <a:endParaRPr lang="en-US" dirty="0" smtClean="0"/>
          </a:p>
        </p:txBody>
      </p:sp>
      <p:sp>
        <p:nvSpPr>
          <p:cNvPr id="2" name="Title 1"/>
          <p:cNvSpPr>
            <a:spLocks noGrp="1"/>
          </p:cNvSpPr>
          <p:nvPr>
            <p:ph type="title"/>
          </p:nvPr>
        </p:nvSpPr>
        <p:spPr/>
        <p:txBody>
          <a:bodyPr/>
          <a:lstStyle/>
          <a:p>
            <a:r>
              <a:rPr lang="en-US" dirty="0" smtClean="0"/>
              <a:t>Recommendations - </a:t>
            </a:r>
            <a:r>
              <a:rPr lang="en-US" sz="2400" dirty="0" smtClean="0"/>
              <a:t>livelihoods</a:t>
            </a:r>
            <a:endParaRPr lang="en-US" dirty="0"/>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 the policy</a:t>
            </a:r>
            <a:endParaRPr lang="en-US" dirty="0"/>
          </a:p>
        </p:txBody>
      </p:sp>
    </p:spTree>
  </p:cSld>
  <p:clrMapOvr>
    <a:masterClrMapping/>
  </p:clrMapOvr>
  <p:transition>
    <p:pull dir="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40491"/>
          </a:xfrm>
        </p:spPr>
        <p:txBody>
          <a:bodyPr>
            <a:normAutofit fontScale="92500" lnSpcReduction="10000"/>
          </a:bodyPr>
          <a:lstStyle/>
          <a:p>
            <a:r>
              <a:rPr lang="en-US" sz="2400" dirty="0" smtClean="0"/>
              <a:t>County Government organized the </a:t>
            </a:r>
            <a:r>
              <a:rPr lang="en-US" sz="2400" dirty="0" smtClean="0"/>
              <a:t>Kajiado County Consultative </a:t>
            </a:r>
            <a:r>
              <a:rPr lang="en-US" sz="2400" dirty="0" smtClean="0"/>
              <a:t>Forum; </a:t>
            </a:r>
          </a:p>
          <a:p>
            <a:endParaRPr lang="en-US" sz="2400" dirty="0" smtClean="0"/>
          </a:p>
          <a:p>
            <a:pPr algn="just"/>
            <a:r>
              <a:rPr lang="en-US" sz="2400" dirty="0" smtClean="0"/>
              <a:t>The forum included stakeholders drawn from across the county including youth and women groups, civil society, interested investors, private organizations, natural resource groups engaged in sand harvesting and charcoal burning, county legislators and County executives;</a:t>
            </a:r>
          </a:p>
          <a:p>
            <a:pPr algn="just"/>
            <a:endParaRPr lang="en-US" sz="2400" dirty="0" smtClean="0"/>
          </a:p>
          <a:p>
            <a:pPr algn="just"/>
            <a:r>
              <a:rPr lang="en-US" sz="2400" dirty="0" smtClean="0"/>
              <a:t>Deliberated and validated the findings of the baseline survey; </a:t>
            </a:r>
          </a:p>
          <a:p>
            <a:pPr algn="just"/>
            <a:endParaRPr lang="en-US" sz="2400" dirty="0" smtClean="0"/>
          </a:p>
          <a:p>
            <a:pPr algn="just"/>
            <a:r>
              <a:rPr lang="en-US" sz="2400" dirty="0" smtClean="0"/>
              <a:t>Set the stage for the selection of an all inclusive policy team </a:t>
            </a:r>
          </a:p>
          <a:p>
            <a:endParaRPr lang="en-US" dirty="0"/>
          </a:p>
        </p:txBody>
      </p:sp>
      <p:sp>
        <p:nvSpPr>
          <p:cNvPr id="2" name="Title 1"/>
          <p:cNvSpPr>
            <a:spLocks noGrp="1"/>
          </p:cNvSpPr>
          <p:nvPr>
            <p:ph type="title"/>
          </p:nvPr>
        </p:nvSpPr>
        <p:spPr>
          <a:xfrm>
            <a:off x="457200" y="274638"/>
            <a:ext cx="8229600" cy="715962"/>
          </a:xfrm>
        </p:spPr>
        <p:txBody>
          <a:bodyPr>
            <a:normAutofit/>
          </a:bodyPr>
          <a:lstStyle/>
          <a:p>
            <a:r>
              <a:rPr lang="en-US" sz="3600" dirty="0" smtClean="0"/>
              <a:t>Kajiado County Consultative Forum</a:t>
            </a:r>
            <a:endParaRPr lang="en-US" sz="3600" dirty="0"/>
          </a:p>
        </p:txBody>
      </p:sp>
    </p:spTree>
  </p:cSld>
  <p:clrMapOvr>
    <a:masterClrMapping/>
  </p:clrMapOvr>
  <p:transition>
    <p:pull dir="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40491"/>
          </a:xfrm>
        </p:spPr>
        <p:txBody>
          <a:bodyPr>
            <a:normAutofit/>
          </a:bodyPr>
          <a:lstStyle/>
          <a:p>
            <a:pPr lvl="0"/>
            <a:r>
              <a:rPr lang="en-US" sz="2800" dirty="0" smtClean="0"/>
              <a:t>Arising from the consultations;</a:t>
            </a:r>
          </a:p>
          <a:p>
            <a:pPr lvl="0"/>
            <a:endParaRPr lang="en-US" sz="2800" dirty="0" smtClean="0"/>
          </a:p>
          <a:p>
            <a:pPr lvl="1" algn="just"/>
            <a:r>
              <a:rPr lang="en-US" sz="2400" dirty="0" smtClean="0"/>
              <a:t>A draft policy was deemed necessary to be formulated </a:t>
            </a:r>
            <a:r>
              <a:rPr lang="en-US" sz="2400" dirty="0" smtClean="0"/>
              <a:t>to reach the desired </a:t>
            </a:r>
            <a:r>
              <a:rPr lang="en-US" sz="2400" dirty="0" smtClean="0"/>
              <a:t>threshold; </a:t>
            </a:r>
          </a:p>
          <a:p>
            <a:pPr lvl="1" algn="just"/>
            <a:endParaRPr lang="en-US" sz="2400" dirty="0" smtClean="0"/>
          </a:p>
          <a:p>
            <a:pPr lvl="1" algn="just"/>
            <a:r>
              <a:rPr lang="en-US" sz="2400" dirty="0" smtClean="0"/>
              <a:t>A team </a:t>
            </a:r>
            <a:r>
              <a:rPr lang="en-US" sz="2400" dirty="0" smtClean="0"/>
              <a:t>to </a:t>
            </a:r>
            <a:r>
              <a:rPr lang="en-US" sz="2400" dirty="0" smtClean="0"/>
              <a:t>guide the policy process were nominated </a:t>
            </a:r>
            <a:r>
              <a:rPr lang="en-US" sz="2400" dirty="0" smtClean="0"/>
              <a:t>and meeting dates </a:t>
            </a:r>
            <a:r>
              <a:rPr lang="en-US" sz="2400" dirty="0" smtClean="0"/>
              <a:t>arranged;         </a:t>
            </a:r>
          </a:p>
          <a:p>
            <a:pPr lvl="1" algn="just">
              <a:buNone/>
            </a:pPr>
            <a:r>
              <a:rPr lang="en-US" sz="2400" dirty="0" smtClean="0"/>
              <a:t>                                                                                   </a:t>
            </a:r>
            <a:endParaRPr lang="en-US" sz="2400" dirty="0" smtClean="0"/>
          </a:p>
          <a:p>
            <a:pPr lvl="1" algn="just"/>
            <a:r>
              <a:rPr lang="en-US" sz="2400" dirty="0" smtClean="0"/>
              <a:t>The team was tasked to  ensure document promotes </a:t>
            </a:r>
            <a:r>
              <a:rPr lang="en-US" sz="2400" dirty="0" smtClean="0"/>
              <a:t>efficient </a:t>
            </a:r>
            <a:r>
              <a:rPr lang="en-US" sz="2400" dirty="0" smtClean="0"/>
              <a:t>engagement on land by all actors </a:t>
            </a:r>
            <a:r>
              <a:rPr lang="en-US" sz="2400" dirty="0" smtClean="0"/>
              <a:t>at all </a:t>
            </a:r>
            <a:r>
              <a:rPr lang="en-US" sz="2400" dirty="0" smtClean="0"/>
              <a:t>levels. </a:t>
            </a:r>
            <a:endParaRPr lang="en-US" sz="2400" dirty="0" smtClean="0"/>
          </a:p>
          <a:p>
            <a:endParaRPr lang="en-US" dirty="0"/>
          </a:p>
        </p:txBody>
      </p:sp>
      <p:sp>
        <p:nvSpPr>
          <p:cNvPr id="2" name="Title 1"/>
          <p:cNvSpPr>
            <a:spLocks noGrp="1"/>
          </p:cNvSpPr>
          <p:nvPr>
            <p:ph type="title"/>
          </p:nvPr>
        </p:nvSpPr>
        <p:spPr>
          <a:xfrm>
            <a:off x="457200" y="274638"/>
            <a:ext cx="8229600" cy="715962"/>
          </a:xfrm>
        </p:spPr>
        <p:txBody>
          <a:bodyPr>
            <a:normAutofit/>
          </a:bodyPr>
          <a:lstStyle/>
          <a:p>
            <a:pPr lvl="1"/>
            <a:r>
              <a:rPr lang="en-US" sz="2400" b="1" dirty="0" smtClean="0"/>
              <a:t>Way forward</a:t>
            </a:r>
            <a:endParaRPr lang="en-US" sz="2800" b="1" dirty="0" smtClean="0"/>
          </a:p>
        </p:txBody>
      </p:sp>
    </p:spTree>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953000"/>
          </a:xfrm>
        </p:spPr>
        <p:txBody>
          <a:bodyPr>
            <a:normAutofit fontScale="92500" lnSpcReduction="10000"/>
          </a:bodyPr>
          <a:lstStyle/>
          <a:p>
            <a:pPr lvl="0"/>
            <a:r>
              <a:rPr lang="x-none" sz="2800" b="1" smtClean="0"/>
              <a:t>P</a:t>
            </a:r>
            <a:r>
              <a:rPr lang="en-US" sz="2800" b="1" dirty="0" smtClean="0"/>
              <a:t>olicy process methodology</a:t>
            </a:r>
            <a:r>
              <a:rPr lang="x-none" sz="2800" b="1" smtClean="0"/>
              <a:t> </a:t>
            </a:r>
            <a:r>
              <a:rPr lang="en-US" sz="2800" b="1" dirty="0" smtClean="0"/>
              <a:t>;</a:t>
            </a:r>
          </a:p>
          <a:p>
            <a:pPr lvl="1" algn="just"/>
            <a:r>
              <a:rPr lang="x-none" sz="2400" b="1" smtClean="0"/>
              <a:t>Brainstorming </a:t>
            </a:r>
            <a:r>
              <a:rPr lang="x-none" sz="2400" b="1" smtClean="0"/>
              <a:t>on Issues </a:t>
            </a:r>
            <a:r>
              <a:rPr lang="x-none" sz="2400" b="1" smtClean="0"/>
              <a:t>and </a:t>
            </a:r>
            <a:r>
              <a:rPr lang="en-US" sz="2400" b="1" dirty="0" smtClean="0"/>
              <a:t>f</a:t>
            </a:r>
            <a:r>
              <a:rPr lang="x-none" sz="2400" b="1" smtClean="0"/>
              <a:t>ormat </a:t>
            </a:r>
            <a:r>
              <a:rPr lang="x-none" sz="2400" b="1" smtClean="0"/>
              <a:t>of </a:t>
            </a:r>
            <a:r>
              <a:rPr lang="en-US" sz="2400" b="1" dirty="0" smtClean="0"/>
              <a:t>p</a:t>
            </a:r>
            <a:r>
              <a:rPr lang="x-none" sz="2400" b="1" smtClean="0"/>
              <a:t>olicy</a:t>
            </a:r>
            <a:r>
              <a:rPr lang="en-US" sz="2400" b="1" dirty="0" smtClean="0"/>
              <a:t> document – </a:t>
            </a:r>
            <a:r>
              <a:rPr lang="en-US" sz="2400" dirty="0" smtClean="0"/>
              <a:t>visioning process, problem tree analysis;</a:t>
            </a:r>
          </a:p>
          <a:p>
            <a:pPr lvl="1" algn="just"/>
            <a:endParaRPr lang="en-US" sz="2400" b="1" dirty="0" smtClean="0"/>
          </a:p>
          <a:p>
            <a:pPr lvl="1" algn="just"/>
            <a:r>
              <a:rPr lang="en-US" sz="2400" b="1" dirty="0" smtClean="0"/>
              <a:t>Syndicate group sessions – generated </a:t>
            </a:r>
            <a:r>
              <a:rPr lang="en-US" sz="2400" dirty="0" smtClean="0"/>
              <a:t>introductory part of the policy document, situation analysis, institutional framework and the policy implementation </a:t>
            </a:r>
            <a:r>
              <a:rPr lang="en-US" sz="2400" dirty="0" smtClean="0"/>
              <a:t>matrix;</a:t>
            </a:r>
            <a:r>
              <a:rPr lang="en-US" sz="2400" b="1" dirty="0" smtClean="0"/>
              <a:t> </a:t>
            </a:r>
          </a:p>
          <a:p>
            <a:pPr lvl="1" algn="just"/>
            <a:endParaRPr lang="en-US" sz="2400" b="1" dirty="0" smtClean="0"/>
          </a:p>
          <a:p>
            <a:pPr lvl="1" algn="just"/>
            <a:r>
              <a:rPr lang="en-US" sz="2400" b="1" dirty="0" smtClean="0"/>
              <a:t>Plenary discussions - </a:t>
            </a:r>
            <a:r>
              <a:rPr lang="en-US" sz="2400" dirty="0" smtClean="0"/>
              <a:t>to discuss </a:t>
            </a:r>
            <a:r>
              <a:rPr lang="en-US" sz="2400" dirty="0" smtClean="0"/>
              <a:t>and </a:t>
            </a:r>
            <a:r>
              <a:rPr lang="en-US" sz="2400" dirty="0" smtClean="0"/>
              <a:t>receive input </a:t>
            </a:r>
            <a:r>
              <a:rPr lang="en-US" sz="2400" dirty="0" smtClean="0"/>
              <a:t>from the rest from </a:t>
            </a:r>
            <a:r>
              <a:rPr lang="en-US" sz="2400" dirty="0" smtClean="0"/>
              <a:t>participants;</a:t>
            </a:r>
          </a:p>
          <a:p>
            <a:pPr lvl="1" algn="just"/>
            <a:endParaRPr lang="en-US" sz="2400" dirty="0" smtClean="0"/>
          </a:p>
          <a:p>
            <a:pPr lvl="1" algn="just"/>
            <a:r>
              <a:rPr lang="en-US" sz="2400" b="1" dirty="0" smtClean="0"/>
              <a:t>Drafting of policy document </a:t>
            </a:r>
            <a:r>
              <a:rPr lang="en-US" sz="2400" dirty="0" smtClean="0"/>
              <a:t>– streamlining statements into policy language and populating the policy themes.</a:t>
            </a:r>
            <a:endParaRPr lang="en-US" sz="2800" dirty="0" smtClean="0"/>
          </a:p>
          <a:p>
            <a:pPr lvl="1"/>
            <a:endParaRPr lang="en-US" sz="2800" b="1" dirty="0" smtClean="0"/>
          </a:p>
          <a:p>
            <a:endParaRPr lang="en-US" dirty="0"/>
          </a:p>
        </p:txBody>
      </p:sp>
      <p:sp>
        <p:nvSpPr>
          <p:cNvPr id="2" name="Title 1"/>
          <p:cNvSpPr>
            <a:spLocks noGrp="1"/>
          </p:cNvSpPr>
          <p:nvPr>
            <p:ph type="title"/>
          </p:nvPr>
        </p:nvSpPr>
        <p:spPr>
          <a:xfrm>
            <a:off x="457200" y="274638"/>
            <a:ext cx="8229600" cy="715962"/>
          </a:xfrm>
        </p:spPr>
        <p:txBody>
          <a:bodyPr>
            <a:normAutofit/>
          </a:bodyPr>
          <a:lstStyle/>
          <a:p>
            <a:pPr lvl="1"/>
            <a:r>
              <a:rPr lang="en-US" sz="2400" b="1" dirty="0" smtClean="0"/>
              <a:t>Policy team retreat</a:t>
            </a:r>
            <a:endParaRPr lang="en-US" sz="2800" b="1" dirty="0" smtClean="0"/>
          </a:p>
        </p:txBody>
      </p:sp>
    </p:spTree>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382000" cy="4953000"/>
          </a:xfrm>
        </p:spPr>
        <p:txBody>
          <a:bodyPr>
            <a:normAutofit fontScale="85000" lnSpcReduction="10000"/>
          </a:bodyPr>
          <a:lstStyle/>
          <a:p>
            <a:pPr lvl="0"/>
            <a:endParaRPr lang="en-US" sz="2800" b="1" dirty="0" smtClean="0"/>
          </a:p>
          <a:p>
            <a:pPr lvl="1" algn="just"/>
            <a:r>
              <a:rPr lang="en-US" sz="2400" b="1" dirty="0" smtClean="0"/>
              <a:t>Clustered meetings with different stakeholders  groups –  </a:t>
            </a:r>
            <a:r>
              <a:rPr lang="en-US" sz="2400" dirty="0" smtClean="0"/>
              <a:t>done at venues proximate to stakeholder groups;</a:t>
            </a:r>
          </a:p>
          <a:p>
            <a:pPr lvl="1" algn="just"/>
            <a:endParaRPr lang="en-US" sz="2400" b="1" dirty="0" smtClean="0"/>
          </a:p>
          <a:p>
            <a:pPr lvl="1" algn="just"/>
            <a:r>
              <a:rPr lang="en-US" sz="2400" b="1" dirty="0" smtClean="0"/>
              <a:t>Consensus building on draft policy document – </a:t>
            </a:r>
            <a:r>
              <a:rPr lang="en-US" sz="2400" dirty="0" smtClean="0"/>
              <a:t>Policy document was harmonized reflecting the different inputs by stakeholder groups;</a:t>
            </a:r>
            <a:endParaRPr lang="en-US" sz="2400" b="1" dirty="0" smtClean="0"/>
          </a:p>
          <a:p>
            <a:pPr lvl="1" algn="just"/>
            <a:endParaRPr lang="en-US" sz="2400" b="1" dirty="0" smtClean="0"/>
          </a:p>
          <a:p>
            <a:pPr lvl="1" algn="just"/>
            <a:r>
              <a:rPr lang="en-US" sz="2400" b="1" dirty="0" smtClean="0"/>
              <a:t>Presentation and Approval of draft policy- </a:t>
            </a:r>
            <a:r>
              <a:rPr lang="en-US" sz="2400" dirty="0" smtClean="0"/>
              <a:t>the finalized draft policy was presented to the County Executive for Land who then presented to the county cabinet for </a:t>
            </a:r>
            <a:r>
              <a:rPr lang="en-US" sz="2400" dirty="0" smtClean="0"/>
              <a:t>approval;</a:t>
            </a:r>
            <a:endParaRPr lang="en-US" sz="2400" dirty="0" smtClean="0"/>
          </a:p>
          <a:p>
            <a:pPr lvl="1" algn="just"/>
            <a:endParaRPr lang="en-US" sz="2400" dirty="0" smtClean="0"/>
          </a:p>
          <a:p>
            <a:pPr lvl="1" algn="just"/>
            <a:r>
              <a:rPr lang="en-US" sz="2400" b="1" dirty="0" smtClean="0"/>
              <a:t>Transmission to legislative assembly</a:t>
            </a:r>
            <a:r>
              <a:rPr lang="en-US" sz="2400" dirty="0" smtClean="0"/>
              <a:t>– Pursuant to the legal requirements the County Executive transmitted the policy to the County Assembly through the </a:t>
            </a:r>
            <a:r>
              <a:rPr lang="en-US" sz="2400" dirty="0" err="1" smtClean="0"/>
              <a:t>Sectoral</a:t>
            </a:r>
            <a:r>
              <a:rPr lang="en-US" sz="2400" dirty="0" smtClean="0"/>
              <a:t> committee on Lands, Physical planning, Housing and Natural Resources.</a:t>
            </a:r>
            <a:endParaRPr lang="en-US" sz="2800" dirty="0" smtClean="0"/>
          </a:p>
          <a:p>
            <a:pPr lvl="1"/>
            <a:endParaRPr lang="en-US" sz="2800" b="1" dirty="0" smtClean="0"/>
          </a:p>
          <a:p>
            <a:endParaRPr lang="en-US" dirty="0"/>
          </a:p>
        </p:txBody>
      </p:sp>
      <p:sp>
        <p:nvSpPr>
          <p:cNvPr id="2" name="Title 1"/>
          <p:cNvSpPr>
            <a:spLocks noGrp="1"/>
          </p:cNvSpPr>
          <p:nvPr>
            <p:ph type="title"/>
          </p:nvPr>
        </p:nvSpPr>
        <p:spPr>
          <a:xfrm>
            <a:off x="457200" y="274638"/>
            <a:ext cx="8229600" cy="715962"/>
          </a:xfrm>
        </p:spPr>
        <p:txBody>
          <a:bodyPr>
            <a:normAutofit/>
          </a:bodyPr>
          <a:lstStyle/>
          <a:p>
            <a:pPr lvl="1"/>
            <a:r>
              <a:rPr lang="en-US" sz="2400" b="1" dirty="0" smtClean="0"/>
              <a:t>Draft  land policy consultative meetings</a:t>
            </a:r>
            <a:endParaRPr lang="en-US" sz="2800" b="1" dirty="0" smtClean="0"/>
          </a:p>
        </p:txBody>
      </p:sp>
    </p:spTree>
  </p:cSld>
  <p:clrMapOvr>
    <a:masterClrMapping/>
  </p:clrMapOvr>
  <p:transition>
    <p:pull dir="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458200" cy="641350"/>
          </a:xfrm>
        </p:spPr>
        <p:txBody>
          <a:bodyPr>
            <a:normAutofit fontScale="90000"/>
          </a:bodyPr>
          <a:lstStyle/>
          <a:p>
            <a:r>
              <a:rPr lang="en-US" dirty="0" smtClean="0"/>
              <a:t>Key Policy Wins</a:t>
            </a:r>
            <a:endParaRPr lang="en-US" dirty="0"/>
          </a:p>
        </p:txBody>
      </p:sp>
      <p:sp>
        <p:nvSpPr>
          <p:cNvPr id="3" name="Text Placeholder 2"/>
          <p:cNvSpPr>
            <a:spLocks noGrp="1"/>
          </p:cNvSpPr>
          <p:nvPr>
            <p:ph type="body" idx="1"/>
          </p:nvPr>
        </p:nvSpPr>
        <p:spPr>
          <a:xfrm>
            <a:off x="457200" y="5715000"/>
            <a:ext cx="4040188" cy="762000"/>
          </a:xfrm>
        </p:spPr>
        <p:txBody>
          <a:bodyPr/>
          <a:lstStyle/>
          <a:p>
            <a:r>
              <a:rPr lang="en-US" dirty="0" smtClean="0"/>
              <a:t>Women</a:t>
            </a:r>
            <a:endParaRPr lang="en-US" dirty="0"/>
          </a:p>
        </p:txBody>
      </p:sp>
      <p:sp>
        <p:nvSpPr>
          <p:cNvPr id="4" name="Text Placeholder 3"/>
          <p:cNvSpPr>
            <a:spLocks noGrp="1"/>
          </p:cNvSpPr>
          <p:nvPr>
            <p:ph type="body" sz="half" idx="3"/>
          </p:nvPr>
        </p:nvSpPr>
        <p:spPr>
          <a:xfrm>
            <a:off x="5410200" y="5715000"/>
            <a:ext cx="3508375" cy="762000"/>
          </a:xfrm>
        </p:spPr>
        <p:txBody>
          <a:bodyPr/>
          <a:lstStyle/>
          <a:p>
            <a:r>
              <a:rPr lang="en-US" dirty="0" smtClean="0"/>
              <a:t>Youth</a:t>
            </a:r>
            <a:endParaRPr lang="en-US" dirty="0"/>
          </a:p>
        </p:txBody>
      </p:sp>
      <p:sp>
        <p:nvSpPr>
          <p:cNvPr id="5" name="Content Placeholder 4"/>
          <p:cNvSpPr>
            <a:spLocks noGrp="1"/>
          </p:cNvSpPr>
          <p:nvPr>
            <p:ph sz="quarter" idx="2"/>
          </p:nvPr>
        </p:nvSpPr>
        <p:spPr>
          <a:xfrm>
            <a:off x="228600" y="914400"/>
            <a:ext cx="4724400" cy="4800600"/>
          </a:xfrm>
          <a:solidFill>
            <a:srgbClr val="FFC000"/>
          </a:solidFill>
        </p:spPr>
        <p:txBody>
          <a:bodyPr>
            <a:normAutofit fontScale="62500" lnSpcReduction="20000"/>
          </a:bodyPr>
          <a:lstStyle/>
          <a:p>
            <a:pPr algn="just"/>
            <a:r>
              <a:rPr lang="en-US" sz="2600" dirty="0" smtClean="0"/>
              <a:t>Policy </a:t>
            </a:r>
            <a:r>
              <a:rPr lang="en-US" sz="2600" dirty="0" smtClean="0"/>
              <a:t>now seeks to </a:t>
            </a:r>
            <a:r>
              <a:rPr lang="en-US" sz="2600" dirty="0" smtClean="0"/>
              <a:t>enhance joint </a:t>
            </a:r>
            <a:r>
              <a:rPr lang="en-US" sz="2600" dirty="0" smtClean="0"/>
              <a:t>land ownership thus bringing constitutional intentions </a:t>
            </a:r>
            <a:r>
              <a:rPr lang="en-US" sz="2600" dirty="0" smtClean="0"/>
              <a:t>closer; </a:t>
            </a:r>
          </a:p>
          <a:p>
            <a:pPr algn="just"/>
            <a:endParaRPr lang="en-US" sz="2600" dirty="0" smtClean="0"/>
          </a:p>
          <a:p>
            <a:pPr algn="just"/>
            <a:r>
              <a:rPr lang="en-US" sz="2600" dirty="0" smtClean="0"/>
              <a:t>Policy now seeks to </a:t>
            </a:r>
            <a:r>
              <a:rPr lang="en-US" sz="2600" dirty="0" smtClean="0"/>
              <a:t>promote formation </a:t>
            </a:r>
            <a:r>
              <a:rPr lang="en-US" sz="2600" dirty="0" smtClean="0"/>
              <a:t>of both housing and land cooperatives in which women are properly </a:t>
            </a:r>
            <a:r>
              <a:rPr lang="en-US" sz="2600" dirty="0" smtClean="0"/>
              <a:t>represented; </a:t>
            </a:r>
          </a:p>
          <a:p>
            <a:pPr algn="just"/>
            <a:endParaRPr lang="en-US" sz="2600" dirty="0" smtClean="0"/>
          </a:p>
          <a:p>
            <a:pPr algn="just"/>
            <a:r>
              <a:rPr lang="en-US" sz="2600" dirty="0" smtClean="0"/>
              <a:t>Policy now seeks to </a:t>
            </a:r>
            <a:r>
              <a:rPr lang="en-US" sz="2600" dirty="0" smtClean="0"/>
              <a:t>deepen the </a:t>
            </a:r>
            <a:r>
              <a:rPr lang="en-US" sz="2600" dirty="0" smtClean="0"/>
              <a:t>involvement of </a:t>
            </a:r>
            <a:r>
              <a:rPr lang="en-US" sz="2600" dirty="0" smtClean="0"/>
              <a:t>women in land management;</a:t>
            </a:r>
          </a:p>
          <a:p>
            <a:pPr algn="just"/>
            <a:endParaRPr lang="en-US" sz="2600" dirty="0" smtClean="0"/>
          </a:p>
          <a:p>
            <a:pPr algn="just"/>
            <a:r>
              <a:rPr lang="en-US" sz="2600" dirty="0" smtClean="0"/>
              <a:t>Policy now seeks </a:t>
            </a:r>
            <a:r>
              <a:rPr lang="en-US" sz="2600" dirty="0" smtClean="0"/>
              <a:t>to encourage women to lodge complaints </a:t>
            </a:r>
            <a:r>
              <a:rPr lang="en-US" sz="2600" dirty="0" smtClean="0"/>
              <a:t>and seek reprieve </a:t>
            </a:r>
            <a:r>
              <a:rPr lang="en-US" sz="2600" dirty="0" smtClean="0"/>
              <a:t>against the sale of </a:t>
            </a:r>
            <a:r>
              <a:rPr lang="en-US" sz="2600" dirty="0" smtClean="0"/>
              <a:t>land </a:t>
            </a:r>
            <a:r>
              <a:rPr lang="en-US" sz="2600" dirty="0" smtClean="0"/>
              <a:t>without </a:t>
            </a:r>
            <a:r>
              <a:rPr lang="en-US" sz="2600" dirty="0" smtClean="0"/>
              <a:t>spousal </a:t>
            </a:r>
            <a:r>
              <a:rPr lang="en-US" sz="2600" dirty="0" smtClean="0"/>
              <a:t>consent; </a:t>
            </a:r>
          </a:p>
          <a:p>
            <a:pPr algn="just"/>
            <a:endParaRPr lang="en-US" sz="2600" dirty="0" smtClean="0"/>
          </a:p>
          <a:p>
            <a:pPr algn="just"/>
            <a:r>
              <a:rPr lang="en-US" sz="2600" dirty="0" smtClean="0"/>
              <a:t>Policy now seeks to </a:t>
            </a:r>
            <a:r>
              <a:rPr lang="en-US" sz="2600" dirty="0" smtClean="0"/>
              <a:t>strengthen governance through establishment </a:t>
            </a:r>
            <a:r>
              <a:rPr lang="en-US" sz="2600" dirty="0" smtClean="0"/>
              <a:t>of </a:t>
            </a:r>
            <a:r>
              <a:rPr lang="en-US" sz="2600" dirty="0" smtClean="0"/>
              <a:t>consultative </a:t>
            </a:r>
            <a:r>
              <a:rPr lang="en-US" sz="2600" dirty="0" smtClean="0"/>
              <a:t>citizen </a:t>
            </a:r>
            <a:r>
              <a:rPr lang="en-US" sz="2600" dirty="0" err="1" smtClean="0"/>
              <a:t>fora</a:t>
            </a:r>
            <a:r>
              <a:rPr lang="en-US" sz="2600" dirty="0" smtClean="0"/>
              <a:t> with significant representation of women. </a:t>
            </a:r>
          </a:p>
          <a:p>
            <a:endParaRPr lang="en-US" dirty="0"/>
          </a:p>
        </p:txBody>
      </p:sp>
      <p:sp>
        <p:nvSpPr>
          <p:cNvPr id="6" name="Content Placeholder 5"/>
          <p:cNvSpPr>
            <a:spLocks noGrp="1"/>
          </p:cNvSpPr>
          <p:nvPr>
            <p:ph sz="quarter" idx="4"/>
          </p:nvPr>
        </p:nvSpPr>
        <p:spPr>
          <a:xfrm>
            <a:off x="4953000" y="914400"/>
            <a:ext cx="4191000" cy="4724400"/>
          </a:xfrm>
          <a:solidFill>
            <a:srgbClr val="FFFF00"/>
          </a:solidFill>
        </p:spPr>
        <p:txBody>
          <a:bodyPr>
            <a:normAutofit fontScale="55000" lnSpcReduction="20000"/>
          </a:bodyPr>
          <a:lstStyle/>
          <a:p>
            <a:pPr algn="just"/>
            <a:r>
              <a:rPr lang="en-US" sz="2500" dirty="0" smtClean="0"/>
              <a:t>Policy now </a:t>
            </a:r>
            <a:r>
              <a:rPr lang="en-US" sz="2500" dirty="0" smtClean="0"/>
              <a:t>calls </a:t>
            </a:r>
            <a:r>
              <a:rPr lang="en-US" sz="2500" dirty="0" smtClean="0"/>
              <a:t>for the establishment of mechanisms to enable families retain minimum percentage of acreage thereby assuring availability of land to future </a:t>
            </a:r>
            <a:r>
              <a:rPr lang="en-US" sz="2500" dirty="0" smtClean="0"/>
              <a:t>generations</a:t>
            </a:r>
            <a:r>
              <a:rPr lang="en-US" sz="2500" dirty="0" smtClean="0"/>
              <a:t>;</a:t>
            </a:r>
            <a:endParaRPr lang="en-US" sz="2500" dirty="0" smtClean="0"/>
          </a:p>
          <a:p>
            <a:pPr algn="just"/>
            <a:endParaRPr lang="en-US" sz="2500" dirty="0" smtClean="0"/>
          </a:p>
          <a:p>
            <a:pPr algn="just"/>
            <a:r>
              <a:rPr lang="en-US" sz="2500" dirty="0" smtClean="0"/>
              <a:t>Policy now calls for the establishment of a framework to regulate artisanal mining of sand and other natural resources which are youth;</a:t>
            </a:r>
          </a:p>
          <a:p>
            <a:pPr algn="just"/>
            <a:endParaRPr lang="en-US" sz="2500" dirty="0" smtClean="0"/>
          </a:p>
          <a:p>
            <a:pPr algn="just"/>
            <a:r>
              <a:rPr lang="en-US" sz="2500" dirty="0" smtClean="0"/>
              <a:t>Policy now call for creation of organized livelihood opportunities for youth such as those engaged in land broking;</a:t>
            </a:r>
          </a:p>
          <a:p>
            <a:pPr algn="just"/>
            <a:endParaRPr lang="en-US" sz="2500" dirty="0" smtClean="0"/>
          </a:p>
          <a:p>
            <a:pPr algn="just"/>
            <a:r>
              <a:rPr lang="en-US" sz="2500" dirty="0" smtClean="0"/>
              <a:t>Policy </a:t>
            </a:r>
            <a:r>
              <a:rPr lang="en-US" sz="2500" dirty="0" smtClean="0"/>
              <a:t>now </a:t>
            </a:r>
            <a:r>
              <a:rPr lang="en-US" sz="2500" dirty="0" smtClean="0"/>
              <a:t>tasks </a:t>
            </a:r>
            <a:r>
              <a:rPr lang="en-US" sz="2500" dirty="0" smtClean="0"/>
              <a:t>the County government </a:t>
            </a:r>
            <a:r>
              <a:rPr lang="en-US" sz="2500" dirty="0" smtClean="0"/>
              <a:t>with ensuring further </a:t>
            </a:r>
            <a:r>
              <a:rPr lang="en-US" sz="2500" dirty="0" smtClean="0"/>
              <a:t>public education on land rights especially those relating to Law of succession, Matrimonial property act and Children’s </a:t>
            </a:r>
            <a:r>
              <a:rPr lang="en-US" sz="2500" dirty="0" smtClean="0"/>
              <a:t>act</a:t>
            </a:r>
            <a:r>
              <a:rPr lang="en-US" sz="2500" dirty="0" smtClean="0"/>
              <a:t>;</a:t>
            </a:r>
            <a:endParaRPr lang="en-US" sz="2500" dirty="0" smtClean="0"/>
          </a:p>
          <a:p>
            <a:pPr algn="just"/>
            <a:endParaRPr lang="en-US" sz="2500" dirty="0" smtClean="0"/>
          </a:p>
          <a:p>
            <a:pPr algn="just"/>
            <a:r>
              <a:rPr lang="en-US" sz="2500" dirty="0" smtClean="0"/>
              <a:t>Further</a:t>
            </a:r>
            <a:r>
              <a:rPr lang="en-US" sz="2500" dirty="0" smtClean="0"/>
              <a:t>, the </a:t>
            </a:r>
            <a:r>
              <a:rPr lang="en-US" sz="2500" dirty="0" smtClean="0"/>
              <a:t>policy </a:t>
            </a:r>
            <a:r>
              <a:rPr lang="en-US" sz="2500" dirty="0" smtClean="0"/>
              <a:t>now </a:t>
            </a:r>
            <a:r>
              <a:rPr lang="en-US" sz="2500" dirty="0" smtClean="0"/>
              <a:t>tasks the county government with </a:t>
            </a:r>
            <a:r>
              <a:rPr lang="en-US" sz="2500" dirty="0" smtClean="0"/>
              <a:t>ensuring greater participation of vulnerable and marginalized groups in decision making </a:t>
            </a:r>
            <a:r>
              <a:rPr lang="en-US" sz="2500" dirty="0" smtClean="0"/>
              <a:t>organs.</a:t>
            </a:r>
            <a:endParaRPr lang="en-US" sz="2500" dirty="0" smtClean="0"/>
          </a:p>
          <a:p>
            <a:endParaRPr lang="en-US" dirty="0"/>
          </a:p>
        </p:txBody>
      </p:sp>
    </p:spTree>
  </p:cSld>
  <p:clrMapOvr>
    <a:masterClrMapping/>
  </p:clrMapOvr>
  <p:transition>
    <p:pull dir="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534400" cy="4953000"/>
          </a:xfrm>
        </p:spPr>
        <p:txBody>
          <a:bodyPr>
            <a:normAutofit fontScale="70000" lnSpcReduction="20000"/>
          </a:bodyPr>
          <a:lstStyle/>
          <a:p>
            <a:pPr lvl="1" algn="just"/>
            <a:r>
              <a:rPr lang="en-US" sz="2900" b="1" dirty="0" smtClean="0"/>
              <a:t>Publishing </a:t>
            </a:r>
            <a:r>
              <a:rPr lang="en-US" sz="2900" b="1" dirty="0" smtClean="0"/>
              <a:t>and </a:t>
            </a:r>
            <a:r>
              <a:rPr lang="en-US" sz="2900" b="1" dirty="0" smtClean="0"/>
              <a:t>tabling </a:t>
            </a:r>
            <a:r>
              <a:rPr lang="en-US" sz="2900" dirty="0" smtClean="0"/>
              <a:t>– the draft was published and presented in </a:t>
            </a:r>
            <a:r>
              <a:rPr lang="en-US" sz="2900" dirty="0" smtClean="0"/>
              <a:t>the </a:t>
            </a:r>
            <a:r>
              <a:rPr lang="en-US" sz="2900" dirty="0" smtClean="0"/>
              <a:t>county assembly;</a:t>
            </a:r>
          </a:p>
          <a:p>
            <a:pPr lvl="1" algn="just"/>
            <a:endParaRPr lang="en-US" sz="2900" b="1" dirty="0" smtClean="0"/>
          </a:p>
          <a:p>
            <a:pPr lvl="1" algn="just"/>
            <a:r>
              <a:rPr lang="en-US" sz="2900" b="1" dirty="0" smtClean="0"/>
              <a:t>Scrutiny and consideration</a:t>
            </a:r>
            <a:r>
              <a:rPr lang="en-US" sz="2900" dirty="0" smtClean="0"/>
              <a:t> - in </a:t>
            </a:r>
            <a:r>
              <a:rPr lang="en-US" sz="2900" dirty="0" smtClean="0"/>
              <a:t>accordance with the Standing Orders, </a:t>
            </a:r>
            <a:r>
              <a:rPr lang="en-US" sz="2900" dirty="0" smtClean="0"/>
              <a:t>the </a:t>
            </a:r>
            <a:r>
              <a:rPr lang="en-US" sz="2900" dirty="0" smtClean="0"/>
              <a:t>policy document </a:t>
            </a:r>
            <a:r>
              <a:rPr lang="en-US" sz="2900" dirty="0" smtClean="0"/>
              <a:t> was introduced in </a:t>
            </a:r>
            <a:r>
              <a:rPr lang="en-US" sz="2900" dirty="0" smtClean="0"/>
              <a:t>the House, </a:t>
            </a:r>
            <a:r>
              <a:rPr lang="en-US" sz="2900" dirty="0" smtClean="0"/>
              <a:t>by the </a:t>
            </a:r>
            <a:r>
              <a:rPr lang="en-US" sz="2900" dirty="0" smtClean="0"/>
              <a:t>relevant House Committee for scrutiny and further consideration. Further, like all State entities, subject to the mandatory constitutional principle of public participation, the House may subject the policy to public and stakeholder </a:t>
            </a:r>
            <a:r>
              <a:rPr lang="en-US" sz="2900" dirty="0" smtClean="0"/>
              <a:t>consideration; </a:t>
            </a:r>
          </a:p>
          <a:p>
            <a:pPr lvl="1" algn="just"/>
            <a:endParaRPr lang="en-US" sz="2900" b="1" dirty="0" smtClean="0"/>
          </a:p>
          <a:p>
            <a:pPr lvl="1" algn="just"/>
            <a:r>
              <a:rPr lang="en-US" sz="2900" b="1" dirty="0" smtClean="0"/>
              <a:t>Report back and Amendments- </a:t>
            </a:r>
            <a:r>
              <a:rPr lang="en-US" sz="2900" dirty="0" smtClean="0"/>
              <a:t>The </a:t>
            </a:r>
            <a:r>
              <a:rPr lang="en-US" sz="2900" dirty="0" smtClean="0"/>
              <a:t>Committee </a:t>
            </a:r>
            <a:r>
              <a:rPr lang="en-US" sz="2900" dirty="0" smtClean="0"/>
              <a:t>reported </a:t>
            </a:r>
            <a:r>
              <a:rPr lang="en-US" sz="2900" dirty="0" smtClean="0"/>
              <a:t>back to the whole </a:t>
            </a:r>
            <a:r>
              <a:rPr lang="en-US" sz="2900" dirty="0" smtClean="0"/>
              <a:t>House which approved the </a:t>
            </a:r>
            <a:r>
              <a:rPr lang="en-US" sz="2900" dirty="0" smtClean="0"/>
              <a:t>policy document </a:t>
            </a:r>
            <a:r>
              <a:rPr lang="en-US" sz="2900" dirty="0" smtClean="0"/>
              <a:t>with minor amendments; </a:t>
            </a:r>
          </a:p>
          <a:p>
            <a:pPr lvl="1" algn="just"/>
            <a:endParaRPr lang="en-US" sz="2400" dirty="0" smtClean="0"/>
          </a:p>
          <a:p>
            <a:pPr lvl="1" algn="just"/>
            <a:r>
              <a:rPr lang="en-US" sz="2800" b="1" dirty="0" smtClean="0"/>
              <a:t>Assent and publication- </a:t>
            </a:r>
            <a:r>
              <a:rPr lang="en-US" sz="2800" dirty="0" smtClean="0"/>
              <a:t>Upon passing </a:t>
            </a:r>
            <a:r>
              <a:rPr lang="en-US" sz="2800" dirty="0" smtClean="0"/>
              <a:t>of the policy </a:t>
            </a:r>
            <a:r>
              <a:rPr lang="en-US" sz="2800" dirty="0" smtClean="0"/>
              <a:t>the </a:t>
            </a:r>
            <a:r>
              <a:rPr lang="en-US" sz="2800" dirty="0" err="1" smtClean="0"/>
              <a:t>the</a:t>
            </a:r>
            <a:r>
              <a:rPr lang="en-US" sz="2800" dirty="0" smtClean="0"/>
              <a:t> </a:t>
            </a:r>
            <a:r>
              <a:rPr lang="en-US" sz="2800" dirty="0" smtClean="0"/>
              <a:t>Speaker </a:t>
            </a:r>
            <a:r>
              <a:rPr lang="en-US" sz="2800" dirty="0" smtClean="0"/>
              <a:t>submitted </a:t>
            </a:r>
            <a:r>
              <a:rPr lang="en-US" sz="2800" dirty="0" smtClean="0"/>
              <a:t>the approved policy to the </a:t>
            </a:r>
            <a:r>
              <a:rPr lang="en-US" sz="2800" dirty="0" smtClean="0"/>
              <a:t>Governor to </a:t>
            </a:r>
            <a:r>
              <a:rPr lang="en-US" sz="2800" dirty="0" smtClean="0"/>
              <a:t>formally endorse, by affixing the </a:t>
            </a:r>
            <a:r>
              <a:rPr lang="en-US" sz="2800" dirty="0" smtClean="0"/>
              <a:t>County </a:t>
            </a:r>
            <a:r>
              <a:rPr lang="en-US" sz="2800" dirty="0" smtClean="0"/>
              <a:t>Seal </a:t>
            </a:r>
            <a:r>
              <a:rPr lang="en-US" sz="2800" dirty="0" smtClean="0"/>
              <a:t>and </a:t>
            </a:r>
            <a:r>
              <a:rPr lang="en-US" sz="2800" dirty="0" smtClean="0"/>
              <a:t>signing the policy. </a:t>
            </a:r>
            <a:endParaRPr lang="en-US" sz="2800" b="1" dirty="0" smtClean="0"/>
          </a:p>
          <a:p>
            <a:endParaRPr lang="en-US" dirty="0"/>
          </a:p>
        </p:txBody>
      </p:sp>
      <p:sp>
        <p:nvSpPr>
          <p:cNvPr id="2" name="Title 1"/>
          <p:cNvSpPr>
            <a:spLocks noGrp="1"/>
          </p:cNvSpPr>
          <p:nvPr>
            <p:ph type="title"/>
          </p:nvPr>
        </p:nvSpPr>
        <p:spPr>
          <a:xfrm>
            <a:off x="457200" y="274638"/>
            <a:ext cx="8229600" cy="715962"/>
          </a:xfrm>
        </p:spPr>
        <p:txBody>
          <a:bodyPr>
            <a:normAutofit fontScale="90000"/>
          </a:bodyPr>
          <a:lstStyle/>
          <a:p>
            <a:pPr lvl="1"/>
            <a:r>
              <a:rPr lang="en-US" sz="2400" b="1" dirty="0" smtClean="0"/>
              <a:t>Legislative input to the  land policy consultative meetings</a:t>
            </a:r>
            <a:endParaRPr lang="en-US" sz="2800" b="1" dirty="0" smtClean="0"/>
          </a:p>
        </p:txBody>
      </p:sp>
    </p:spTree>
  </p:cSld>
  <p:clrMapOvr>
    <a:masterClrMapping/>
  </p:clrMapOvr>
  <p:transition>
    <p:pull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2362200" cy="1162050"/>
          </a:xfrm>
        </p:spPr>
        <p:txBody>
          <a:bodyPr/>
          <a:lstStyle/>
          <a:p>
            <a:r>
              <a:rPr lang="en-US" dirty="0" smtClean="0"/>
              <a:t>Kajiado</a:t>
            </a:r>
            <a:endParaRPr lang="en-US" dirty="0"/>
          </a:p>
        </p:txBody>
      </p:sp>
      <p:sp>
        <p:nvSpPr>
          <p:cNvPr id="3" name="Content Placeholder 2"/>
          <p:cNvSpPr>
            <a:spLocks noGrp="1"/>
          </p:cNvSpPr>
          <p:nvPr>
            <p:ph sz="half" idx="1"/>
          </p:nvPr>
        </p:nvSpPr>
        <p:spPr>
          <a:xfrm>
            <a:off x="533400" y="762000"/>
            <a:ext cx="8382000" cy="5715000"/>
          </a:xfrm>
        </p:spPr>
        <p:txBody>
          <a:bodyPr>
            <a:normAutofit/>
          </a:bodyPr>
          <a:lstStyle/>
          <a:p>
            <a:r>
              <a:rPr lang="en-US" sz="2800" dirty="0" smtClean="0"/>
              <a:t>Background &amp; Context –Kajiado County</a:t>
            </a:r>
          </a:p>
          <a:p>
            <a:pPr lvl="1" algn="just"/>
            <a:r>
              <a:rPr lang="en-US" sz="2400" dirty="0" smtClean="0"/>
              <a:t>Kajiado county </a:t>
            </a:r>
            <a:r>
              <a:rPr lang="en-US" sz="2400" dirty="0" smtClean="0"/>
              <a:t>has an area of approximately 21,292.7 </a:t>
            </a:r>
            <a:r>
              <a:rPr lang="en-US" sz="2400" dirty="0" smtClean="0"/>
              <a:t>km² and population </a:t>
            </a:r>
            <a:r>
              <a:rPr lang="en-US" sz="2400" dirty="0" smtClean="0"/>
              <a:t>of </a:t>
            </a:r>
            <a:r>
              <a:rPr lang="en-US" sz="2400" dirty="0" smtClean="0"/>
              <a:t>687,312;</a:t>
            </a:r>
          </a:p>
          <a:p>
            <a:pPr lvl="1" algn="just"/>
            <a:endParaRPr lang="en-US" sz="2400" dirty="0" smtClean="0"/>
          </a:p>
          <a:p>
            <a:pPr lvl="1" algn="just"/>
            <a:r>
              <a:rPr lang="en-US" sz="2400" dirty="0" smtClean="0"/>
              <a:t>Majority Inhabited by the Maasai pastoralists </a:t>
            </a:r>
            <a:r>
              <a:rPr lang="en-US" sz="2400" dirty="0" smtClean="0"/>
              <a:t>community;</a:t>
            </a:r>
          </a:p>
          <a:p>
            <a:pPr lvl="1" algn="just"/>
            <a:endParaRPr lang="en-US" sz="2400" dirty="0" smtClean="0"/>
          </a:p>
          <a:p>
            <a:pPr lvl="1" algn="just"/>
            <a:r>
              <a:rPr lang="en-US" sz="2400" dirty="0" smtClean="0"/>
              <a:t>Closely located to Nairobi City; </a:t>
            </a:r>
            <a:endParaRPr lang="en-US" sz="2400" dirty="0" smtClean="0"/>
          </a:p>
          <a:p>
            <a:pPr lvl="1" algn="just"/>
            <a:endParaRPr lang="en-US" sz="2400" dirty="0" smtClean="0"/>
          </a:p>
          <a:p>
            <a:pPr lvl="1" algn="just"/>
            <a:r>
              <a:rPr lang="en-US" sz="2400" dirty="0" smtClean="0"/>
              <a:t>Kajiado </a:t>
            </a:r>
            <a:r>
              <a:rPr lang="en-US" sz="2400" dirty="0" smtClean="0"/>
              <a:t>is mostly </a:t>
            </a:r>
            <a:r>
              <a:rPr lang="en-US" sz="2400" dirty="0" smtClean="0"/>
              <a:t>semi-arid</a:t>
            </a:r>
            <a:r>
              <a:rPr lang="en-US" sz="2400" dirty="0" smtClean="0"/>
              <a:t>; </a:t>
            </a:r>
            <a:endParaRPr lang="en-US" sz="2400" dirty="0" smtClean="0"/>
          </a:p>
          <a:p>
            <a:pPr lvl="1" algn="just"/>
            <a:endParaRPr lang="en-US" sz="2400" dirty="0" smtClean="0"/>
          </a:p>
          <a:p>
            <a:pPr lvl="1" algn="just"/>
            <a:r>
              <a:rPr lang="en-US" sz="2400" dirty="0" smtClean="0"/>
              <a:t>Proximity to Nairobi has led to encroachment on fragile Kajiado land.</a:t>
            </a:r>
          </a:p>
          <a:p>
            <a:pPr algn="just"/>
            <a:endParaRPr lang="en-US" sz="2800" dirty="0" smtClean="0"/>
          </a:p>
          <a:p>
            <a:endParaRPr lang="en-US" sz="2800" dirty="0" smtClean="0"/>
          </a:p>
        </p:txBody>
      </p:sp>
    </p:spTree>
  </p:cSld>
  <p:clrMapOvr>
    <a:masterClrMapping/>
  </p:clrMapOvr>
  <p:transition>
    <p:pull dir="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92500" lnSpcReduction="20000"/>
          </a:bodyPr>
          <a:lstStyle/>
          <a:p>
            <a:pPr algn="just"/>
            <a:r>
              <a:rPr lang="en-US" dirty="0" smtClean="0"/>
              <a:t>To </a:t>
            </a:r>
            <a:r>
              <a:rPr lang="en-US" dirty="0" smtClean="0"/>
              <a:t>widely circulate the </a:t>
            </a:r>
            <a:r>
              <a:rPr lang="en-US" dirty="0" smtClean="0"/>
              <a:t>policy as well as keep </a:t>
            </a:r>
            <a:r>
              <a:rPr lang="en-US" dirty="0" smtClean="0"/>
              <a:t>the public informed of the likely effects of the </a:t>
            </a:r>
            <a:r>
              <a:rPr lang="en-US" dirty="0" smtClean="0"/>
              <a:t>Policy the County Executive organized a launch ceremony to </a:t>
            </a:r>
            <a:r>
              <a:rPr lang="en-US" dirty="0" smtClean="0"/>
              <a:t>raise the profile of the Kajiado land policy including generating political will necessary for its implementation. In particular the </a:t>
            </a:r>
            <a:r>
              <a:rPr lang="en-US" dirty="0" err="1" smtClean="0"/>
              <a:t>launc</a:t>
            </a:r>
            <a:r>
              <a:rPr lang="en-US" dirty="0" smtClean="0"/>
              <a:t> workshop </a:t>
            </a:r>
            <a:r>
              <a:rPr lang="en-US" dirty="0" smtClean="0"/>
              <a:t>aimed to: </a:t>
            </a:r>
            <a:endParaRPr lang="en-US" dirty="0" smtClean="0"/>
          </a:p>
          <a:p>
            <a:pPr algn="just"/>
            <a:endParaRPr lang="en-US" dirty="0" smtClean="0"/>
          </a:p>
          <a:p>
            <a:pPr lvl="1" algn="just"/>
            <a:r>
              <a:rPr lang="en-US" dirty="0" smtClean="0"/>
              <a:t>Provide </a:t>
            </a:r>
            <a:r>
              <a:rPr lang="en-US" dirty="0" smtClean="0"/>
              <a:t>an overview of the Kajiado land policy roadmap and the interface with relevant national </a:t>
            </a:r>
            <a:r>
              <a:rPr lang="en-US" dirty="0" smtClean="0"/>
              <a:t>agencies;</a:t>
            </a:r>
          </a:p>
          <a:p>
            <a:pPr lvl="1" algn="just"/>
            <a:endParaRPr lang="en-US" dirty="0" smtClean="0"/>
          </a:p>
          <a:p>
            <a:pPr lvl="1" algn="just"/>
            <a:r>
              <a:rPr lang="en-US" dirty="0" smtClean="0"/>
              <a:t>Present an overview of the background research on </a:t>
            </a:r>
            <a:r>
              <a:rPr lang="en-US" dirty="0" smtClean="0"/>
              <a:t>land in Kajiado;</a:t>
            </a:r>
          </a:p>
          <a:p>
            <a:pPr lvl="1" algn="just"/>
            <a:endParaRPr lang="en-US" dirty="0" smtClean="0"/>
          </a:p>
          <a:p>
            <a:pPr lvl="1" algn="just"/>
            <a:r>
              <a:rPr lang="en-US" dirty="0" smtClean="0"/>
              <a:t>Raise </a:t>
            </a:r>
            <a:r>
              <a:rPr lang="en-US" dirty="0" smtClean="0"/>
              <a:t>awareness of the land issues in Kajiado county </a:t>
            </a:r>
          </a:p>
          <a:p>
            <a:pPr lvl="1" algn="just"/>
            <a:r>
              <a:rPr lang="en-US" dirty="0" smtClean="0"/>
              <a:t>Increase the awareness on the role of Kajiado land policy</a:t>
            </a:r>
            <a:r>
              <a:rPr lang="en-US" dirty="0" smtClean="0"/>
              <a:t> </a:t>
            </a:r>
            <a:r>
              <a:rPr lang="en-US" dirty="0" smtClean="0"/>
              <a:t>and the perspectives for the </a:t>
            </a:r>
            <a:r>
              <a:rPr lang="en-US" dirty="0" smtClean="0"/>
              <a:t>implementation.</a:t>
            </a:r>
            <a:endParaRPr lang="en-US" dirty="0" smtClean="0"/>
          </a:p>
          <a:p>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smtClean="0"/>
              <a:t>Launch</a:t>
            </a:r>
            <a:endParaRPr lang="en-US" dirty="0"/>
          </a:p>
        </p:txBody>
      </p:sp>
    </p:spTree>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lnSpcReduction="10000"/>
          </a:bodyPr>
          <a:lstStyle/>
          <a:p>
            <a:r>
              <a:rPr lang="en-US" dirty="0" smtClean="0"/>
              <a:t>Evidence based policy making can embrace a plurality of stakeholders;</a:t>
            </a:r>
          </a:p>
          <a:p>
            <a:endParaRPr lang="en-US" dirty="0" smtClean="0"/>
          </a:p>
          <a:p>
            <a:r>
              <a:rPr lang="en-US" dirty="0" smtClean="0"/>
              <a:t>Government is the best placed actor to setup mechanisms for public participation in delivering public goods and services;</a:t>
            </a:r>
          </a:p>
          <a:p>
            <a:endParaRPr lang="en-US" dirty="0" smtClean="0"/>
          </a:p>
          <a:p>
            <a:r>
              <a:rPr lang="en-US" dirty="0" smtClean="0"/>
              <a:t>Understand the levels of vulnerability  and marginalization; </a:t>
            </a:r>
          </a:p>
          <a:p>
            <a:endParaRPr lang="en-US" dirty="0" smtClean="0"/>
          </a:p>
          <a:p>
            <a:r>
              <a:rPr lang="en-US" dirty="0" smtClean="0"/>
              <a:t>Work </a:t>
            </a:r>
            <a:r>
              <a:rPr lang="en-US" dirty="0" smtClean="0"/>
              <a:t>through legitimate mechanisms and ongoing </a:t>
            </a:r>
            <a:r>
              <a:rPr lang="en-US" dirty="0" smtClean="0"/>
              <a:t>processes to get public buy-in.</a:t>
            </a:r>
            <a:endParaRPr lang="en-US" dirty="0" smtClean="0"/>
          </a:p>
          <a:p>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smtClean="0"/>
              <a:t>Conclusion and Lessons</a:t>
            </a:r>
            <a:endParaRPr lang="en-US" dirty="0"/>
          </a:p>
        </p:txBody>
      </p:sp>
    </p:spTree>
  </p:cSld>
  <p:clrMapOvr>
    <a:masterClrMapping/>
  </p:clrMapOvr>
  <p:transition>
    <p:pull dir="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169091"/>
          </a:xfrm>
        </p:spPr>
        <p:txBody>
          <a:bodyPr>
            <a:normAutofit fontScale="77500" lnSpcReduction="20000"/>
          </a:bodyPr>
          <a:lstStyle/>
          <a:p>
            <a:pPr algn="just"/>
            <a:r>
              <a:rPr lang="en-US" dirty="0" smtClean="0"/>
              <a:t>Political will and </a:t>
            </a:r>
            <a:r>
              <a:rPr lang="en-US" dirty="0" smtClean="0"/>
              <a:t>teamwork by the those in Government  ensured confidence in the process;</a:t>
            </a:r>
            <a:endParaRPr lang="en-US" dirty="0" smtClean="0"/>
          </a:p>
          <a:p>
            <a:pPr algn="just"/>
            <a:endParaRPr lang="en-US" dirty="0" smtClean="0"/>
          </a:p>
          <a:p>
            <a:pPr algn="just"/>
            <a:r>
              <a:rPr lang="en-US" dirty="0" smtClean="0"/>
              <a:t>Popular Participation and Multi-stakeholder </a:t>
            </a:r>
            <a:r>
              <a:rPr lang="en-US" dirty="0" smtClean="0"/>
              <a:t>engagement helped to negotiate competing interests and create ownership of the process;</a:t>
            </a:r>
          </a:p>
          <a:p>
            <a:pPr algn="just"/>
            <a:endParaRPr lang="en-US" dirty="0" smtClean="0"/>
          </a:p>
          <a:p>
            <a:pPr algn="just"/>
            <a:r>
              <a:rPr lang="en-US" dirty="0" smtClean="0"/>
              <a:t>Inclusivity and dialogue </a:t>
            </a:r>
            <a:r>
              <a:rPr lang="en-US" dirty="0" smtClean="0"/>
              <a:t>created spaces for mainstreaming of issues of the marginalized leading to gender transformation;</a:t>
            </a:r>
          </a:p>
          <a:p>
            <a:pPr algn="just"/>
            <a:endParaRPr lang="en-US" dirty="0" smtClean="0"/>
          </a:p>
          <a:p>
            <a:pPr algn="just"/>
            <a:r>
              <a:rPr lang="en-US" dirty="0" smtClean="0"/>
              <a:t>Work </a:t>
            </a:r>
            <a:r>
              <a:rPr lang="en-US" dirty="0" smtClean="0"/>
              <a:t>through legitimate mechanisms and ongoing </a:t>
            </a:r>
            <a:r>
              <a:rPr lang="en-US" dirty="0" smtClean="0"/>
              <a:t>processes to galvanize public buy-in;</a:t>
            </a:r>
          </a:p>
          <a:p>
            <a:pPr algn="just"/>
            <a:endParaRPr lang="en-US" dirty="0" smtClean="0"/>
          </a:p>
          <a:p>
            <a:pPr algn="just"/>
            <a:r>
              <a:rPr lang="en-US" dirty="0" smtClean="0"/>
              <a:t>Understand context </a:t>
            </a:r>
            <a:r>
              <a:rPr lang="en-US" dirty="0" smtClean="0"/>
              <a:t>specific issues </a:t>
            </a:r>
            <a:r>
              <a:rPr lang="en-US" dirty="0" smtClean="0"/>
              <a:t>in order to better explain pertinent land matters to members of the public.</a:t>
            </a:r>
            <a:endParaRPr lang="en-US" dirty="0" smtClean="0"/>
          </a:p>
          <a:p>
            <a:endParaRPr lang="en-US" dirty="0"/>
          </a:p>
        </p:txBody>
      </p:sp>
      <p:sp>
        <p:nvSpPr>
          <p:cNvPr id="3" name="Title 2"/>
          <p:cNvSpPr>
            <a:spLocks noGrp="1"/>
          </p:cNvSpPr>
          <p:nvPr>
            <p:ph type="title"/>
          </p:nvPr>
        </p:nvSpPr>
        <p:spPr>
          <a:xfrm>
            <a:off x="457200" y="274638"/>
            <a:ext cx="8229600" cy="563562"/>
          </a:xfrm>
        </p:spPr>
        <p:txBody>
          <a:bodyPr>
            <a:normAutofit fontScale="90000"/>
          </a:bodyPr>
          <a:lstStyle/>
          <a:p>
            <a:r>
              <a:rPr lang="en-US" dirty="0" smtClean="0"/>
              <a:t>Lessons</a:t>
            </a:r>
            <a:endParaRPr lang="en-US" dirty="0"/>
          </a:p>
        </p:txBody>
      </p:sp>
    </p:spTree>
  </p:cSld>
  <p:clrMapOvr>
    <a:masterClrMapping/>
  </p:clrMapOvr>
  <p:transition>
    <p:pull dir="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838200"/>
            <a:ext cx="8001000" cy="1143000"/>
          </a:xfrm>
        </p:spPr>
        <p:txBody>
          <a:bodyPr/>
          <a:lstStyle/>
          <a:p>
            <a:endParaRPr lang="en-US" dirty="0"/>
          </a:p>
        </p:txBody>
      </p:sp>
      <p:sp>
        <p:nvSpPr>
          <p:cNvPr id="3" name="Rectangle 2"/>
          <p:cNvSpPr/>
          <p:nvPr/>
        </p:nvSpPr>
        <p:spPr>
          <a:xfrm>
            <a:off x="990600" y="2362200"/>
            <a:ext cx="7543800" cy="1200329"/>
          </a:xfrm>
          <a:prstGeom prst="rect">
            <a:avLst/>
          </a:prstGeom>
        </p:spPr>
        <p:txBody>
          <a:bodyPr wrap="square">
            <a:spAutoFit/>
          </a:bodyPr>
          <a:lstStyle/>
          <a:p>
            <a:pPr>
              <a:buFont typeface="Arial" pitchFamily="34" charset="0"/>
              <a:buChar char="•"/>
            </a:pPr>
            <a:r>
              <a:rPr lang="en-US" sz="4400" dirty="0" smtClean="0"/>
              <a:t>END</a:t>
            </a:r>
            <a:endParaRPr lang="en-US" sz="4400" dirty="0"/>
          </a:p>
          <a:p>
            <a:pPr>
              <a:buFont typeface="Arial" pitchFamily="34" charset="0"/>
              <a:buChar char="•"/>
            </a:pPr>
            <a:endParaRPr lang="en-US" sz="2800" dirty="0"/>
          </a:p>
        </p:txBody>
      </p:sp>
    </p:spTree>
  </p:cSld>
  <p:clrMapOvr>
    <a:masterClrMapping/>
  </p:clrMapOvr>
  <p:transition>
    <p:pull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normAutofit/>
          </a:bodyPr>
          <a:lstStyle/>
          <a:p>
            <a:r>
              <a:rPr lang="en-US" dirty="0" smtClean="0"/>
              <a:t>Catalyst</a:t>
            </a:r>
          </a:p>
          <a:p>
            <a:pPr lvl="1"/>
            <a:r>
              <a:rPr lang="en-US" dirty="0" smtClean="0"/>
              <a:t>National Land policy 2009</a:t>
            </a:r>
          </a:p>
          <a:p>
            <a:pPr lvl="1"/>
            <a:r>
              <a:rPr lang="en-US" dirty="0" err="1" smtClean="0"/>
              <a:t>CoK</a:t>
            </a:r>
            <a:r>
              <a:rPr lang="en-US" dirty="0" smtClean="0"/>
              <a:t>, 2010 – chapters3,4,5,11, </a:t>
            </a:r>
          </a:p>
          <a:p>
            <a:pPr lvl="1"/>
            <a:r>
              <a:rPr lang="en-US" dirty="0" smtClean="0"/>
              <a:t>Various  Land commission reports</a:t>
            </a:r>
          </a:p>
          <a:p>
            <a:pPr lvl="1"/>
            <a:r>
              <a:rPr lang="en-US" dirty="0" smtClean="0"/>
              <a:t>Numerous complaints regarding land by Kajiado residence</a:t>
            </a:r>
            <a:endParaRPr lang="en-US" dirty="0"/>
          </a:p>
        </p:txBody>
      </p:sp>
      <p:sp>
        <p:nvSpPr>
          <p:cNvPr id="3" name="Content Placeholder 2"/>
          <p:cNvSpPr>
            <a:spLocks noGrp="1"/>
          </p:cNvSpPr>
          <p:nvPr>
            <p:ph sz="half" idx="2"/>
          </p:nvPr>
        </p:nvSpPr>
        <p:spPr>
          <a:xfrm>
            <a:off x="4495800" y="1481328"/>
            <a:ext cx="4343400" cy="4525963"/>
          </a:xfrm>
        </p:spPr>
        <p:txBody>
          <a:bodyPr>
            <a:normAutofit/>
          </a:bodyPr>
          <a:lstStyle/>
          <a:p>
            <a:r>
              <a:rPr lang="en-US" dirty="0" smtClean="0"/>
              <a:t>Drivers</a:t>
            </a:r>
          </a:p>
          <a:p>
            <a:pPr lvl="1"/>
            <a:r>
              <a:rPr lang="en-US" dirty="0" smtClean="0"/>
              <a:t>County Government </a:t>
            </a:r>
          </a:p>
          <a:p>
            <a:pPr lvl="2"/>
            <a:r>
              <a:rPr lang="en-US" dirty="0" smtClean="0"/>
              <a:t>Governor, </a:t>
            </a:r>
          </a:p>
          <a:p>
            <a:pPr lvl="2"/>
            <a:r>
              <a:rPr lang="en-US" dirty="0" smtClean="0"/>
              <a:t>County Executive Committee (Cabinet) </a:t>
            </a:r>
          </a:p>
          <a:p>
            <a:pPr lvl="2"/>
            <a:r>
              <a:rPr lang="en-US" dirty="0" smtClean="0"/>
              <a:t>County Executive for (Minister) Lands, Physical planning and natural resources</a:t>
            </a:r>
          </a:p>
          <a:p>
            <a:pPr lvl="1"/>
            <a:r>
              <a:rPr lang="en-US" dirty="0" smtClean="0"/>
              <a:t>Civil Society Organizations</a:t>
            </a:r>
          </a:p>
          <a:p>
            <a:pPr lvl="1"/>
            <a:r>
              <a:rPr lang="en-US" dirty="0" smtClean="0"/>
              <a:t>Academia</a:t>
            </a:r>
            <a:endParaRPr lang="en-US" dirty="0"/>
          </a:p>
        </p:txBody>
      </p:sp>
      <p:sp>
        <p:nvSpPr>
          <p:cNvPr id="4" name="Title 3"/>
          <p:cNvSpPr>
            <a:spLocks noGrp="1"/>
          </p:cNvSpPr>
          <p:nvPr>
            <p:ph type="title"/>
          </p:nvPr>
        </p:nvSpPr>
        <p:spPr/>
        <p:txBody>
          <a:bodyPr/>
          <a:lstStyle/>
          <a:p>
            <a:r>
              <a:rPr lang="en-US" dirty="0" err="1" smtClean="0"/>
              <a:t>Kickstarting</a:t>
            </a:r>
            <a:r>
              <a:rPr lang="en-US" dirty="0" smtClean="0"/>
              <a:t> the process</a:t>
            </a:r>
            <a:endParaRPr lang="en-US" dirty="0"/>
          </a:p>
        </p:txBody>
      </p:sp>
    </p:spTree>
  </p:cSld>
  <p:clrMapOvr>
    <a:masterClrMapping/>
  </p:clrMapOvr>
  <p:transition>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ransition>
    <p:pull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381000" y="1219200"/>
            <a:ext cx="8382000" cy="4800600"/>
          </a:xfrm>
        </p:spPr>
        <p:txBody>
          <a:bodyPr>
            <a:normAutofit/>
          </a:bodyPr>
          <a:lstStyle/>
          <a:p>
            <a:pPr algn="just"/>
            <a:r>
              <a:rPr lang="en-US" sz="2700" dirty="0" smtClean="0">
                <a:solidFill>
                  <a:schemeClr val="tx1"/>
                </a:solidFill>
                <a:latin typeface="Times New Roman" pitchFamily="18" charset="0"/>
                <a:cs typeface="Times New Roman" pitchFamily="18" charset="0"/>
              </a:rPr>
              <a:t>Rapid Land Sales </a:t>
            </a:r>
            <a:r>
              <a:rPr lang="en-US" sz="2700" dirty="0" smtClean="0">
                <a:solidFill>
                  <a:schemeClr val="tx1"/>
                </a:solidFill>
                <a:latin typeface="Times New Roman" pitchFamily="18" charset="0"/>
                <a:cs typeface="Times New Roman" pitchFamily="18" charset="0"/>
              </a:rPr>
              <a:t>by the Maasai </a:t>
            </a:r>
            <a:r>
              <a:rPr lang="en-US" sz="2700" dirty="0" smtClean="0">
                <a:latin typeface="Times New Roman" pitchFamily="18" charset="0"/>
                <a:cs typeface="Times New Roman" pitchFamily="18" charset="0"/>
              </a:rPr>
              <a:t>brought </a:t>
            </a:r>
            <a:r>
              <a:rPr lang="en-US" sz="2700" dirty="0" smtClean="0">
                <a:latin typeface="Times New Roman" pitchFamily="18" charset="0"/>
                <a:cs typeface="Times New Roman" pitchFamily="18" charset="0"/>
              </a:rPr>
              <a:t>to the fore by </a:t>
            </a:r>
            <a:endParaRPr lang="en-US" sz="2700" dirty="0" smtClean="0">
              <a:latin typeface="Times New Roman" pitchFamily="18" charset="0"/>
              <a:cs typeface="Times New Roman" pitchFamily="18" charset="0"/>
            </a:endParaRPr>
          </a:p>
          <a:p>
            <a:pPr algn="just"/>
            <a:endParaRPr lang="en-US" dirty="0" smtClean="0">
              <a:solidFill>
                <a:schemeClr val="tx1"/>
              </a:solidFill>
              <a:latin typeface="Times New Roman" pitchFamily="18" charset="0"/>
              <a:cs typeface="Times New Roman" pitchFamily="18" charset="0"/>
            </a:endParaRPr>
          </a:p>
          <a:p>
            <a:pPr lvl="1" algn="just"/>
            <a:r>
              <a:rPr lang="en-US" sz="2300" dirty="0" err="1" smtClean="0">
                <a:solidFill>
                  <a:schemeClr val="tx1"/>
                </a:solidFill>
                <a:latin typeface="Times New Roman" pitchFamily="18" charset="0"/>
                <a:cs typeface="Times New Roman" pitchFamily="18" charset="0"/>
              </a:rPr>
              <a:t>Kituyi</a:t>
            </a:r>
            <a:r>
              <a:rPr lang="en-US" sz="2300" dirty="0" smtClean="0">
                <a:solidFill>
                  <a:schemeClr val="tx1"/>
                </a:solidFill>
                <a:latin typeface="Times New Roman" pitchFamily="18" charset="0"/>
                <a:cs typeface="Times New Roman" pitchFamily="18" charset="0"/>
              </a:rPr>
              <a:t> </a:t>
            </a:r>
            <a:r>
              <a:rPr lang="en-US" sz="2300" dirty="0">
                <a:solidFill>
                  <a:schemeClr val="tx1"/>
                </a:solidFill>
                <a:latin typeface="Times New Roman" pitchFamily="18" charset="0"/>
                <a:cs typeface="Times New Roman" pitchFamily="18" charset="0"/>
              </a:rPr>
              <a:t>(1990) in </a:t>
            </a:r>
            <a:r>
              <a:rPr lang="en-US" sz="2300" dirty="0" smtClean="0">
                <a:solidFill>
                  <a:schemeClr val="tx1"/>
                </a:solidFill>
                <a:latin typeface="Times New Roman" pitchFamily="18" charset="0"/>
                <a:cs typeface="Times New Roman" pitchFamily="18" charset="0"/>
              </a:rPr>
              <a:t>“Becoming Kenyans”</a:t>
            </a:r>
            <a:endParaRPr lang="en-US" sz="2300" dirty="0" smtClean="0">
              <a:solidFill>
                <a:schemeClr val="tx1"/>
              </a:solidFill>
              <a:latin typeface="Times New Roman" pitchFamily="18" charset="0"/>
              <a:cs typeface="Times New Roman" pitchFamily="18" charset="0"/>
            </a:endParaRPr>
          </a:p>
          <a:p>
            <a:pPr lvl="1" algn="just"/>
            <a:endParaRPr lang="en-US" sz="2300" dirty="0" smtClean="0">
              <a:solidFill>
                <a:schemeClr val="tx1"/>
              </a:solidFill>
              <a:latin typeface="Times New Roman" pitchFamily="18" charset="0"/>
              <a:cs typeface="Times New Roman" pitchFamily="18" charset="0"/>
            </a:endParaRPr>
          </a:p>
          <a:p>
            <a:pPr lvl="1" algn="just"/>
            <a:r>
              <a:rPr lang="en-US" dirty="0" err="1" smtClean="0">
                <a:latin typeface="Times New Roman" pitchFamily="18" charset="0"/>
                <a:cs typeface="Times New Roman" pitchFamily="18" charset="0"/>
              </a:rPr>
              <a:t>Rutten</a:t>
            </a:r>
            <a:r>
              <a:rPr lang="en-US" dirty="0" smtClean="0">
                <a:latin typeface="Times New Roman" pitchFamily="18" charset="0"/>
                <a:cs typeface="Times New Roman" pitchFamily="18" charset="0"/>
              </a:rPr>
              <a:t> (1992) </a:t>
            </a:r>
            <a:r>
              <a:rPr lang="en-US" dirty="0" smtClean="0">
                <a:latin typeface="Times New Roman" pitchFamily="18" charset="0"/>
                <a:cs typeface="Times New Roman" pitchFamily="18" charset="0"/>
              </a:rPr>
              <a:t>“Selling </a:t>
            </a:r>
            <a:r>
              <a:rPr lang="en-US" dirty="0" smtClean="0">
                <a:latin typeface="Times New Roman" pitchFamily="18" charset="0"/>
                <a:cs typeface="Times New Roman" pitchFamily="18" charset="0"/>
              </a:rPr>
              <a:t>Wealth to Buy Poverty: The Process if Individualization of Land Ownership among the Maasai pastoralists of Kajiado District </a:t>
            </a:r>
            <a:r>
              <a:rPr lang="en-US" dirty="0" smtClean="0">
                <a:latin typeface="Times New Roman" pitchFamily="18" charset="0"/>
                <a:cs typeface="Times New Roman" pitchFamily="18" charset="0"/>
              </a:rPr>
              <a:t>1890-1990”.</a:t>
            </a:r>
            <a:endParaRPr lang="en-US" dirty="0" smtClean="0">
              <a:latin typeface="Times New Roman" pitchFamily="18" charset="0"/>
              <a:cs typeface="Times New Roman" pitchFamily="18" charset="0"/>
            </a:endParaRPr>
          </a:p>
          <a:p>
            <a:pPr lvl="1" algn="just"/>
            <a:endParaRPr lang="en-US" sz="2300" dirty="0" smtClean="0">
              <a:latin typeface="Times New Roman" pitchFamily="18" charset="0"/>
              <a:cs typeface="Times New Roman" pitchFamily="18" charset="0"/>
            </a:endParaRPr>
          </a:p>
          <a:p>
            <a:pPr lvl="1" algn="just"/>
            <a:r>
              <a:rPr lang="en-US" sz="2300" dirty="0" smtClean="0">
                <a:latin typeface="Times New Roman" pitchFamily="18" charset="0"/>
                <a:cs typeface="Times New Roman" pitchFamily="18" charset="0"/>
              </a:rPr>
              <a:t>Also </a:t>
            </a:r>
            <a:r>
              <a:rPr lang="en-US" sz="2300" dirty="0" smtClean="0">
                <a:latin typeface="Times New Roman" pitchFamily="18" charset="0"/>
                <a:cs typeface="Times New Roman" pitchFamily="18" charset="0"/>
              </a:rPr>
              <a:t>by </a:t>
            </a:r>
            <a:r>
              <a:rPr lang="en-US" sz="2300" dirty="0" err="1" smtClean="0">
                <a:latin typeface="Times New Roman" pitchFamily="18" charset="0"/>
                <a:cs typeface="Times New Roman" pitchFamily="18" charset="0"/>
              </a:rPr>
              <a:t>Galaty</a:t>
            </a:r>
            <a:r>
              <a:rPr lang="en-US" sz="2300" dirty="0" smtClean="0">
                <a:latin typeface="Times New Roman" pitchFamily="18" charset="0"/>
                <a:cs typeface="Times New Roman" pitchFamily="18" charset="0"/>
              </a:rPr>
              <a:t> (1994)- </a:t>
            </a:r>
            <a:r>
              <a:rPr lang="en-US" sz="2300" dirty="0" smtClean="0">
                <a:latin typeface="Times New Roman" pitchFamily="18" charset="0"/>
                <a:cs typeface="Times New Roman" pitchFamily="18" charset="0"/>
              </a:rPr>
              <a:t>“Rangelands </a:t>
            </a:r>
            <a:r>
              <a:rPr lang="en-US" sz="2300" dirty="0" smtClean="0">
                <a:latin typeface="Times New Roman" pitchFamily="18" charset="0"/>
                <a:cs typeface="Times New Roman" pitchFamily="18" charset="0"/>
              </a:rPr>
              <a:t>and Tenure and </a:t>
            </a:r>
            <a:r>
              <a:rPr lang="en-US" sz="2300" dirty="0" err="1" smtClean="0">
                <a:latin typeface="Times New Roman" pitchFamily="18" charset="0"/>
                <a:cs typeface="Times New Roman" pitchFamily="18" charset="0"/>
              </a:rPr>
              <a:t>Pastoralism</a:t>
            </a:r>
            <a:r>
              <a:rPr lang="en-US" sz="2300" dirty="0" smtClean="0">
                <a:latin typeface="Times New Roman" pitchFamily="18" charset="0"/>
                <a:cs typeface="Times New Roman" pitchFamily="18" charset="0"/>
              </a:rPr>
              <a:t> in </a:t>
            </a:r>
            <a:r>
              <a:rPr lang="en-US" sz="2300" dirty="0" smtClean="0">
                <a:latin typeface="Times New Roman" pitchFamily="18" charset="0"/>
                <a:cs typeface="Times New Roman" pitchFamily="18" charset="0"/>
              </a:rPr>
              <a:t>Africa”.</a:t>
            </a:r>
          </a:p>
          <a:p>
            <a:endParaRPr lang="en-US" dirty="0" smtClean="0">
              <a:latin typeface="Times New Roman" pitchFamily="18" charset="0"/>
              <a:cs typeface="Times New Roman" pitchFamily="18" charset="0"/>
            </a:endParaRPr>
          </a:p>
          <a:p>
            <a:endParaRPr lang="en-US" sz="2700" dirty="0" smtClean="0">
              <a:latin typeface="Times New Roman" pitchFamily="18" charset="0"/>
              <a:cs typeface="Times New Roman" pitchFamily="18" charset="0"/>
            </a:endParaRPr>
          </a:p>
          <a:p>
            <a:endParaRPr lang="en-US" sz="2700" dirty="0" smtClean="0">
              <a:latin typeface="Times New Roman" pitchFamily="18" charset="0"/>
              <a:cs typeface="Times New Roman" pitchFamily="18" charset="0"/>
            </a:endParaRP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20482" name="Rectangle 2"/>
          <p:cNvSpPr>
            <a:spLocks noGrp="1" noChangeArrowheads="1"/>
          </p:cNvSpPr>
          <p:nvPr>
            <p:ph type="title"/>
          </p:nvPr>
        </p:nvSpPr>
        <p:spPr/>
        <p:txBody>
          <a:bodyPr/>
          <a:lstStyle/>
          <a:p>
            <a:r>
              <a:rPr lang="en-US" dirty="0" err="1" smtClean="0">
                <a:latin typeface="Times New Roman" pitchFamily="18" charset="0"/>
              </a:rPr>
              <a:t>LitRev</a:t>
            </a:r>
            <a:endParaRPr lang="en-US" dirty="0">
              <a:latin typeface="Times New Roman" pitchFamily="18" charset="0"/>
            </a:endParaRPr>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5" name="Rectangle 99"/>
          <p:cNvSpPr>
            <a:spLocks noGrp="1" noChangeArrowheads="1"/>
          </p:cNvSpPr>
          <p:nvPr>
            <p:ph type="title"/>
          </p:nvPr>
        </p:nvSpPr>
        <p:spPr>
          <a:xfrm>
            <a:off x="762000" y="457200"/>
            <a:ext cx="8001000" cy="1143000"/>
          </a:xfrm>
          <a:noFill/>
          <a:ln/>
        </p:spPr>
        <p:txBody>
          <a:bodyPr/>
          <a:lstStyle/>
          <a:p>
            <a:r>
              <a:rPr lang="en-US" dirty="0" smtClean="0">
                <a:latin typeface="Times New Roman" pitchFamily="18" charset="0"/>
              </a:rPr>
              <a:t>Level of Education</a:t>
            </a:r>
            <a:endParaRPr lang="en-US" dirty="0">
              <a:latin typeface="Times New Roman" pitchFamily="18" charset="0"/>
            </a:endParaRPr>
          </a:p>
        </p:txBody>
      </p:sp>
      <p:sp>
        <p:nvSpPr>
          <p:cNvPr id="45156" name="Rectangle 100"/>
          <p:cNvSpPr>
            <a:spLocks noChangeArrowheads="1"/>
          </p:cNvSpPr>
          <p:nvPr/>
        </p:nvSpPr>
        <p:spPr bwMode="auto">
          <a:xfrm>
            <a:off x="1371600" y="2362200"/>
            <a:ext cx="6858000" cy="838200"/>
          </a:xfrm>
          <a:prstGeom prst="rect">
            <a:avLst/>
          </a:prstGeom>
          <a:noFill/>
          <a:ln w="9525">
            <a:noFill/>
            <a:miter lim="800000"/>
            <a:headEnd/>
            <a:tailEnd/>
          </a:ln>
          <a:effectLst/>
        </p:spPr>
        <p:txBody>
          <a:bodyPr anchor="b"/>
          <a:lstStyle/>
          <a:p>
            <a:pPr>
              <a:lnSpc>
                <a:spcPct val="90000"/>
              </a:lnSpc>
            </a:pPr>
            <a:r>
              <a:rPr lang="en-US" sz="1800" b="1">
                <a:solidFill>
                  <a:schemeClr val="tx2"/>
                </a:solidFill>
              </a:rPr>
              <a:t>              </a:t>
            </a:r>
          </a:p>
        </p:txBody>
      </p:sp>
      <p:sp>
        <p:nvSpPr>
          <p:cNvPr id="45161" name="Rectangle 105"/>
          <p:cNvSpPr>
            <a:spLocks noChangeArrowheads="1"/>
          </p:cNvSpPr>
          <p:nvPr/>
        </p:nvSpPr>
        <p:spPr bwMode="auto">
          <a:xfrm>
            <a:off x="1066800" y="2438400"/>
            <a:ext cx="8077200" cy="4524315"/>
          </a:xfrm>
          <a:prstGeom prst="rect">
            <a:avLst/>
          </a:prstGeom>
          <a:noFill/>
          <a:ln w="9525">
            <a:noFill/>
            <a:miter lim="800000"/>
            <a:headEnd/>
            <a:tailEnd/>
          </a:ln>
          <a:effectLst/>
        </p:spPr>
        <p:txBody>
          <a:bodyPr>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graphicFrame>
        <p:nvGraphicFramePr>
          <p:cNvPr id="7" name="Table 6"/>
          <p:cNvGraphicFramePr>
            <a:graphicFrameLocks noGrp="1"/>
          </p:cNvGraphicFramePr>
          <p:nvPr/>
        </p:nvGraphicFramePr>
        <p:xfrm>
          <a:off x="762000" y="1447800"/>
          <a:ext cx="7924800" cy="4084318"/>
        </p:xfrm>
        <a:graphic>
          <a:graphicData uri="http://schemas.openxmlformats.org/drawingml/2006/table">
            <a:tbl>
              <a:tblPr/>
              <a:tblGrid>
                <a:gridCol w="3980329"/>
                <a:gridCol w="3944471"/>
              </a:tblGrid>
              <a:tr h="583474">
                <a:tc>
                  <a:txBody>
                    <a:bodyPr/>
                    <a:lstStyle/>
                    <a:p>
                      <a:pPr marL="0" marR="0" algn="just">
                        <a:lnSpc>
                          <a:spcPct val="150000"/>
                        </a:lnSpc>
                        <a:spcBef>
                          <a:spcPts val="0"/>
                        </a:spcBef>
                        <a:spcAft>
                          <a:spcPts val="0"/>
                        </a:spcAft>
                      </a:pPr>
                      <a:r>
                        <a:rPr lang="en-US" sz="2800" b="1" dirty="0">
                          <a:latin typeface="Times New Roman"/>
                          <a:ea typeface="Times New Roman"/>
                        </a:rPr>
                        <a:t>Level</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a:latin typeface="Times New Roman"/>
                          <a:ea typeface="Times New Roman"/>
                        </a:rPr>
                        <a:t>%</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74">
                <a:tc>
                  <a:txBody>
                    <a:bodyPr/>
                    <a:lstStyle/>
                    <a:p>
                      <a:pPr marL="0" marR="0" algn="just">
                        <a:lnSpc>
                          <a:spcPct val="150000"/>
                        </a:lnSpc>
                        <a:spcBef>
                          <a:spcPts val="0"/>
                        </a:spcBef>
                        <a:spcAft>
                          <a:spcPts val="0"/>
                        </a:spcAft>
                      </a:pPr>
                      <a:r>
                        <a:rPr lang="en-US" sz="2800" b="1">
                          <a:latin typeface="Times New Roman"/>
                          <a:ea typeface="Times New Roman"/>
                        </a:rPr>
                        <a:t>None</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2800" b="1" dirty="0">
                          <a:latin typeface="Times New Roman"/>
                          <a:ea typeface="Times New Roman"/>
                        </a:rPr>
                        <a:t>43.8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83474">
                <a:tc>
                  <a:txBody>
                    <a:bodyPr/>
                    <a:lstStyle/>
                    <a:p>
                      <a:pPr marL="0" marR="0" algn="just">
                        <a:lnSpc>
                          <a:spcPct val="150000"/>
                        </a:lnSpc>
                        <a:spcBef>
                          <a:spcPts val="0"/>
                        </a:spcBef>
                        <a:spcAft>
                          <a:spcPts val="0"/>
                        </a:spcAft>
                      </a:pPr>
                      <a:r>
                        <a:rPr lang="en-US" sz="2800" b="1">
                          <a:latin typeface="Times New Roman"/>
                          <a:ea typeface="Times New Roman"/>
                        </a:rPr>
                        <a:t>Primary </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a:latin typeface="Times New Roman"/>
                          <a:ea typeface="Times New Roman"/>
                        </a:rPr>
                        <a:t>26.7</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74">
                <a:tc>
                  <a:txBody>
                    <a:bodyPr/>
                    <a:lstStyle/>
                    <a:p>
                      <a:pPr marL="0" marR="0" algn="just">
                        <a:lnSpc>
                          <a:spcPct val="150000"/>
                        </a:lnSpc>
                        <a:spcBef>
                          <a:spcPts val="0"/>
                        </a:spcBef>
                        <a:spcAft>
                          <a:spcPts val="0"/>
                        </a:spcAft>
                      </a:pPr>
                      <a:r>
                        <a:rPr lang="en-US" sz="2800" b="1">
                          <a:latin typeface="Times New Roman"/>
                          <a:ea typeface="Times New Roman"/>
                        </a:rPr>
                        <a:t>Secondary</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a:latin typeface="Times New Roman"/>
                          <a:ea typeface="Times New Roman"/>
                        </a:rPr>
                        <a:t>15.3</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74">
                <a:tc>
                  <a:txBody>
                    <a:bodyPr/>
                    <a:lstStyle/>
                    <a:p>
                      <a:pPr marL="0" marR="0" algn="just">
                        <a:lnSpc>
                          <a:spcPct val="150000"/>
                        </a:lnSpc>
                        <a:spcBef>
                          <a:spcPts val="0"/>
                        </a:spcBef>
                        <a:spcAft>
                          <a:spcPts val="0"/>
                        </a:spcAft>
                      </a:pPr>
                      <a:r>
                        <a:rPr lang="en-US" sz="2800" b="1">
                          <a:latin typeface="Times New Roman"/>
                          <a:ea typeface="Times New Roman"/>
                        </a:rPr>
                        <a:t>College</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a:latin typeface="Times New Roman"/>
                          <a:ea typeface="Times New Roman"/>
                        </a:rPr>
                        <a:t>10.3</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74">
                <a:tc>
                  <a:txBody>
                    <a:bodyPr/>
                    <a:lstStyle/>
                    <a:p>
                      <a:pPr marL="0" marR="0" algn="just">
                        <a:lnSpc>
                          <a:spcPct val="150000"/>
                        </a:lnSpc>
                        <a:spcBef>
                          <a:spcPts val="0"/>
                        </a:spcBef>
                        <a:spcAft>
                          <a:spcPts val="0"/>
                        </a:spcAft>
                      </a:pPr>
                      <a:r>
                        <a:rPr lang="en-US" sz="2800" b="1">
                          <a:latin typeface="Times New Roman"/>
                          <a:ea typeface="Times New Roman"/>
                        </a:rPr>
                        <a:t>University</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a:latin typeface="Times New Roman"/>
                          <a:ea typeface="Times New Roman"/>
                        </a:rPr>
                        <a:t>3.9</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3474">
                <a:tc>
                  <a:txBody>
                    <a:bodyPr/>
                    <a:lstStyle/>
                    <a:p>
                      <a:pPr marL="0" marR="0" algn="just">
                        <a:lnSpc>
                          <a:spcPct val="150000"/>
                        </a:lnSpc>
                        <a:spcBef>
                          <a:spcPts val="0"/>
                        </a:spcBef>
                        <a:spcAft>
                          <a:spcPts val="0"/>
                        </a:spcAft>
                      </a:pPr>
                      <a:r>
                        <a:rPr lang="en-US" sz="2800" b="1">
                          <a:latin typeface="Times New Roman"/>
                          <a:ea typeface="Times New Roman"/>
                        </a:rPr>
                        <a:t>Total</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800" b="1" dirty="0">
                          <a:latin typeface="Times New Roman"/>
                          <a:ea typeface="Times New Roman"/>
                        </a:rPr>
                        <a:t>100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04" name="Rectangle 124"/>
          <p:cNvSpPr>
            <a:spLocks noGrp="1" noChangeArrowheads="1"/>
          </p:cNvSpPr>
          <p:nvPr>
            <p:ph type="title"/>
          </p:nvPr>
        </p:nvSpPr>
        <p:spPr>
          <a:xfrm>
            <a:off x="762000" y="838200"/>
            <a:ext cx="8382000" cy="990600"/>
          </a:xfrm>
          <a:noFill/>
          <a:ln w="9525">
            <a:noFill/>
            <a:miter lim="800000"/>
            <a:headEnd/>
            <a:tailEnd/>
          </a:ln>
          <a:effectLst/>
        </p:spPr>
        <p:txBody>
          <a:bodyPr vert="horz" wrap="square" lIns="91440" tIns="45720" rIns="91440" bIns="45720" numCol="1" anchor="b" anchorCtr="0" compatLnSpc="1">
            <a:prstTxWarp prst="textNoShape">
              <a:avLst/>
            </a:prstTxWarp>
          </a:bodyPr>
          <a:lstStyle/>
          <a:p>
            <a:r>
              <a:rPr lang="en-US" dirty="0">
                <a:latin typeface="Times New Roman" pitchFamily="18" charset="0"/>
              </a:rPr>
              <a:t>  </a:t>
            </a:r>
          </a:p>
        </p:txBody>
      </p:sp>
      <p:sp>
        <p:nvSpPr>
          <p:cNvPr id="46242" name="Rectangle 162"/>
          <p:cNvSpPr>
            <a:spLocks noChangeArrowheads="1"/>
          </p:cNvSpPr>
          <p:nvPr/>
        </p:nvSpPr>
        <p:spPr bwMode="auto">
          <a:xfrm>
            <a:off x="914400" y="762000"/>
            <a:ext cx="8001000" cy="1066800"/>
          </a:xfrm>
          <a:prstGeom prst="rect">
            <a:avLst/>
          </a:prstGeom>
          <a:noFill/>
          <a:ln w="9525">
            <a:noFill/>
            <a:miter lim="800000"/>
            <a:headEnd/>
            <a:tailEnd/>
          </a:ln>
          <a:effectLst/>
        </p:spPr>
        <p:txBody>
          <a:bodyPr anchor="b"/>
          <a:lstStyle/>
          <a:p>
            <a:pPr>
              <a:lnSpc>
                <a:spcPct val="90000"/>
              </a:lnSpc>
            </a:pPr>
            <a:r>
              <a:rPr lang="en-US" sz="3600" b="1" dirty="0">
                <a:solidFill>
                  <a:schemeClr val="tx2"/>
                </a:solidFill>
              </a:rPr>
              <a:t> </a:t>
            </a:r>
          </a:p>
        </p:txBody>
      </p:sp>
      <p:graphicFrame>
        <p:nvGraphicFramePr>
          <p:cNvPr id="7" name="Table 6"/>
          <p:cNvGraphicFramePr>
            <a:graphicFrameLocks noGrp="1"/>
          </p:cNvGraphicFramePr>
          <p:nvPr/>
        </p:nvGraphicFramePr>
        <p:xfrm>
          <a:off x="914400" y="1066800"/>
          <a:ext cx="7772400" cy="4075212"/>
        </p:xfrm>
        <a:graphic>
          <a:graphicData uri="http://schemas.openxmlformats.org/drawingml/2006/table">
            <a:tbl>
              <a:tblPr/>
              <a:tblGrid>
                <a:gridCol w="5097117"/>
                <a:gridCol w="2675283"/>
              </a:tblGrid>
              <a:tr h="464806">
                <a:tc>
                  <a:txBody>
                    <a:bodyPr/>
                    <a:lstStyle/>
                    <a:p>
                      <a:pPr marL="0" marR="0" algn="just">
                        <a:lnSpc>
                          <a:spcPct val="150000"/>
                        </a:lnSpc>
                        <a:spcBef>
                          <a:spcPts val="0"/>
                        </a:spcBef>
                        <a:spcAft>
                          <a:spcPts val="0"/>
                        </a:spcAft>
                      </a:pPr>
                      <a:r>
                        <a:rPr lang="en-US" sz="2000" dirty="0">
                          <a:latin typeface="Times New Roman"/>
                          <a:ea typeface="Times New Roman"/>
                        </a:rPr>
                        <a:t>Occupation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0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41599">
                <a:tc>
                  <a:txBody>
                    <a:bodyPr/>
                    <a:lstStyle/>
                    <a:p>
                      <a:pPr marL="0" marR="0" algn="just">
                        <a:lnSpc>
                          <a:spcPct val="150000"/>
                        </a:lnSpc>
                        <a:spcBef>
                          <a:spcPts val="0"/>
                        </a:spcBef>
                        <a:spcAft>
                          <a:spcPts val="0"/>
                        </a:spcAft>
                      </a:pPr>
                      <a:r>
                        <a:rPr lang="en-US" sz="2000" dirty="0">
                          <a:latin typeface="Times New Roman"/>
                          <a:ea typeface="Times New Roman"/>
                        </a:rPr>
                        <a:t>Businessmen/ woman </a:t>
                      </a:r>
                    </a:p>
                    <a:p>
                      <a:pPr marL="0" marR="0" algn="just">
                        <a:lnSpc>
                          <a:spcPct val="150000"/>
                        </a:lnSpc>
                        <a:spcBef>
                          <a:spcPts val="0"/>
                        </a:spcBef>
                        <a:spcAft>
                          <a:spcPts val="0"/>
                        </a:spcAft>
                      </a:pPr>
                      <a:r>
                        <a:rPr lang="en-US" sz="2000" dirty="0">
                          <a:latin typeface="Times New Roman"/>
                          <a:ea typeface="Times New Roman"/>
                        </a:rPr>
                        <a:t>Formal employment </a:t>
                      </a:r>
                    </a:p>
                    <a:p>
                      <a:pPr marL="0" marR="0" algn="just">
                        <a:lnSpc>
                          <a:spcPct val="150000"/>
                        </a:lnSpc>
                        <a:spcBef>
                          <a:spcPts val="0"/>
                        </a:spcBef>
                        <a:spcAft>
                          <a:spcPts val="0"/>
                        </a:spcAft>
                      </a:pPr>
                      <a:r>
                        <a:rPr lang="en-US" sz="2000" dirty="0">
                          <a:latin typeface="Times New Roman"/>
                          <a:ea typeface="Times New Roman"/>
                        </a:rPr>
                        <a:t>Casual </a:t>
                      </a:r>
                      <a:r>
                        <a:rPr lang="en-US" sz="2000" dirty="0" err="1">
                          <a:latin typeface="Times New Roman"/>
                          <a:ea typeface="Times New Roman"/>
                        </a:rPr>
                        <a:t>labourer</a:t>
                      </a:r>
                      <a:r>
                        <a:rPr lang="en-US" sz="2000" dirty="0">
                          <a:latin typeface="Times New Roman"/>
                          <a:ea typeface="Times New Roman"/>
                        </a:rPr>
                        <a:t> / unemployed </a:t>
                      </a:r>
                    </a:p>
                    <a:p>
                      <a:pPr marL="0" marR="0" algn="just">
                        <a:lnSpc>
                          <a:spcPct val="150000"/>
                        </a:lnSpc>
                        <a:spcBef>
                          <a:spcPts val="0"/>
                        </a:spcBef>
                        <a:spcAft>
                          <a:spcPts val="0"/>
                        </a:spcAft>
                      </a:pPr>
                      <a:r>
                        <a:rPr lang="en-US" sz="2000" b="1" u="sng" dirty="0" err="1">
                          <a:latin typeface="Times New Roman"/>
                          <a:ea typeface="Times New Roman"/>
                        </a:rPr>
                        <a:t>Pastoralism</a:t>
                      </a:r>
                      <a:r>
                        <a:rPr lang="en-US" sz="2000" b="1" u="sng" dirty="0">
                          <a:latin typeface="Times New Roman"/>
                          <a:ea typeface="Times New Roman"/>
                        </a:rPr>
                        <a:t> / livestock keeping</a:t>
                      </a:r>
                    </a:p>
                    <a:p>
                      <a:pPr marL="0" marR="0" algn="just">
                        <a:lnSpc>
                          <a:spcPct val="150000"/>
                        </a:lnSpc>
                        <a:spcBef>
                          <a:spcPts val="0"/>
                        </a:spcBef>
                        <a:spcAft>
                          <a:spcPts val="0"/>
                        </a:spcAft>
                      </a:pPr>
                      <a:r>
                        <a:rPr lang="en-US" sz="2000" dirty="0">
                          <a:latin typeface="Times New Roman"/>
                          <a:ea typeface="Times New Roman"/>
                        </a:rPr>
                        <a:t>Crop farmer </a:t>
                      </a:r>
                    </a:p>
                    <a:p>
                      <a:pPr marL="0" marR="0" algn="just">
                        <a:lnSpc>
                          <a:spcPct val="150000"/>
                        </a:lnSpc>
                        <a:spcBef>
                          <a:spcPts val="0"/>
                        </a:spcBef>
                        <a:spcAft>
                          <a:spcPts val="0"/>
                        </a:spcAft>
                      </a:pPr>
                      <a:r>
                        <a:rPr lang="en-US" sz="2000" dirty="0">
                          <a:latin typeface="Times New Roman"/>
                          <a:ea typeface="Times New Roman"/>
                        </a:rPr>
                        <a:t>Land broker </a:t>
                      </a:r>
                    </a:p>
                    <a:p>
                      <a:pPr marL="0" marR="0" algn="just">
                        <a:lnSpc>
                          <a:spcPct val="150000"/>
                        </a:lnSpc>
                        <a:spcBef>
                          <a:spcPts val="0"/>
                        </a:spcBef>
                        <a:spcAft>
                          <a:spcPts val="0"/>
                        </a:spcAft>
                      </a:pPr>
                      <a:r>
                        <a:rPr lang="en-US" sz="2000" dirty="0">
                          <a:latin typeface="Times New Roman"/>
                          <a:ea typeface="Times New Roman"/>
                        </a:rPr>
                        <a:t>Self employed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2000" dirty="0">
                          <a:latin typeface="Times New Roman"/>
                          <a:ea typeface="Times New Roman"/>
                        </a:rPr>
                        <a:t>29.3</a:t>
                      </a:r>
                    </a:p>
                    <a:p>
                      <a:pPr marL="0" marR="0" algn="just">
                        <a:lnSpc>
                          <a:spcPct val="150000"/>
                        </a:lnSpc>
                        <a:spcBef>
                          <a:spcPts val="0"/>
                        </a:spcBef>
                        <a:spcAft>
                          <a:spcPts val="0"/>
                        </a:spcAft>
                      </a:pPr>
                      <a:r>
                        <a:rPr lang="en-US" sz="2000" dirty="0">
                          <a:latin typeface="Times New Roman"/>
                          <a:ea typeface="Times New Roman"/>
                        </a:rPr>
                        <a:t>8.5</a:t>
                      </a:r>
                    </a:p>
                    <a:p>
                      <a:pPr marL="0" marR="0" algn="just">
                        <a:lnSpc>
                          <a:spcPct val="150000"/>
                        </a:lnSpc>
                        <a:spcBef>
                          <a:spcPts val="0"/>
                        </a:spcBef>
                        <a:spcAft>
                          <a:spcPts val="0"/>
                        </a:spcAft>
                      </a:pPr>
                      <a:r>
                        <a:rPr lang="en-US" sz="2000" dirty="0">
                          <a:latin typeface="Times New Roman"/>
                          <a:ea typeface="Times New Roman"/>
                        </a:rPr>
                        <a:t>13.8</a:t>
                      </a:r>
                    </a:p>
                    <a:p>
                      <a:pPr marL="0" marR="0" algn="just">
                        <a:lnSpc>
                          <a:spcPct val="150000"/>
                        </a:lnSpc>
                        <a:spcBef>
                          <a:spcPts val="0"/>
                        </a:spcBef>
                        <a:spcAft>
                          <a:spcPts val="0"/>
                        </a:spcAft>
                      </a:pPr>
                      <a:r>
                        <a:rPr lang="en-US" sz="2000" b="1" u="sng" dirty="0">
                          <a:latin typeface="Times New Roman"/>
                          <a:ea typeface="Times New Roman"/>
                        </a:rPr>
                        <a:t>40.1</a:t>
                      </a:r>
                    </a:p>
                    <a:p>
                      <a:pPr marL="0" marR="0" algn="just">
                        <a:lnSpc>
                          <a:spcPct val="150000"/>
                        </a:lnSpc>
                        <a:spcBef>
                          <a:spcPts val="0"/>
                        </a:spcBef>
                        <a:spcAft>
                          <a:spcPts val="0"/>
                        </a:spcAft>
                      </a:pPr>
                      <a:r>
                        <a:rPr lang="en-US" sz="2000" dirty="0">
                          <a:latin typeface="Times New Roman"/>
                          <a:ea typeface="Times New Roman"/>
                        </a:rPr>
                        <a:t>0.7</a:t>
                      </a:r>
                    </a:p>
                    <a:p>
                      <a:pPr marL="0" marR="0" algn="just">
                        <a:lnSpc>
                          <a:spcPct val="150000"/>
                        </a:lnSpc>
                        <a:spcBef>
                          <a:spcPts val="0"/>
                        </a:spcBef>
                        <a:spcAft>
                          <a:spcPts val="0"/>
                        </a:spcAft>
                      </a:pPr>
                      <a:r>
                        <a:rPr lang="en-US" sz="2000" dirty="0">
                          <a:latin typeface="Times New Roman"/>
                          <a:ea typeface="Times New Roman"/>
                        </a:rPr>
                        <a:t>0.4</a:t>
                      </a:r>
                    </a:p>
                    <a:p>
                      <a:pPr marL="0" marR="0" algn="just">
                        <a:lnSpc>
                          <a:spcPct val="150000"/>
                        </a:lnSpc>
                        <a:spcBef>
                          <a:spcPts val="0"/>
                        </a:spcBef>
                        <a:spcAft>
                          <a:spcPts val="0"/>
                        </a:spcAft>
                      </a:pPr>
                      <a:r>
                        <a:rPr lang="en-US" sz="2000" dirty="0">
                          <a:latin typeface="Times New Roman"/>
                          <a:ea typeface="Times New Roman"/>
                        </a:rPr>
                        <a:t>7.2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4806">
                <a:tc>
                  <a:txBody>
                    <a:bodyPr/>
                    <a:lstStyle/>
                    <a:p>
                      <a:pPr marL="0" marR="0" algn="just">
                        <a:lnSpc>
                          <a:spcPct val="150000"/>
                        </a:lnSpc>
                        <a:spcBef>
                          <a:spcPts val="0"/>
                        </a:spcBef>
                        <a:spcAft>
                          <a:spcPts val="0"/>
                        </a:spcAft>
                      </a:pPr>
                      <a:r>
                        <a:rPr lang="en-US" sz="2000" dirty="0">
                          <a:latin typeface="Times New Roman"/>
                          <a:ea typeface="Times New Roman"/>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000" dirty="0">
                          <a:latin typeface="Times New Roman"/>
                          <a:ea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838200" y="304800"/>
            <a:ext cx="7315200" cy="1200329"/>
          </a:xfrm>
          <a:prstGeom prst="rect">
            <a:avLst/>
          </a:prstGeom>
        </p:spPr>
        <p:txBody>
          <a:bodyPr wrap="square">
            <a:spAutoFit/>
          </a:bodyPr>
          <a:lstStyle/>
          <a:p>
            <a:r>
              <a:rPr lang="en-US" sz="3600" b="1" dirty="0"/>
              <a:t>Main occupation of household </a:t>
            </a:r>
            <a:r>
              <a:rPr lang="en-US" sz="3600" b="1" dirty="0" smtClean="0"/>
              <a:t>head</a:t>
            </a:r>
          </a:p>
          <a:p>
            <a:r>
              <a:rPr lang="en-US" sz="3600" b="1" dirty="0" smtClean="0"/>
              <a:t> </a:t>
            </a:r>
            <a:endParaRPr lang="en-US" sz="3600" dirty="0"/>
          </a:p>
        </p:txBody>
      </p:sp>
    </p:spTree>
  </p:cSld>
  <p:clrMapOvr>
    <a:masterClrMapping/>
  </p:clrMapOvr>
  <p:transition>
    <p:pull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990600" y="381000"/>
            <a:ext cx="7772400" cy="1143000"/>
          </a:xfrm>
        </p:spPr>
        <p:txBody>
          <a:bodyPr/>
          <a:lstStyle/>
          <a:p>
            <a:r>
              <a:rPr lang="en-US" dirty="0" smtClean="0">
                <a:latin typeface="Times New Roman" pitchFamily="18" charset="0"/>
              </a:rPr>
              <a:t>Mode of Land Acquisition</a:t>
            </a:r>
            <a:endParaRPr lang="en-US" dirty="0">
              <a:latin typeface="Times New Roman" pitchFamily="18" charset="0"/>
            </a:endParaRPr>
          </a:p>
        </p:txBody>
      </p:sp>
      <p:graphicFrame>
        <p:nvGraphicFramePr>
          <p:cNvPr id="6" name="Table 5"/>
          <p:cNvGraphicFramePr>
            <a:graphicFrameLocks noGrp="1"/>
          </p:cNvGraphicFramePr>
          <p:nvPr/>
        </p:nvGraphicFramePr>
        <p:xfrm>
          <a:off x="914400" y="1371600"/>
          <a:ext cx="7696200" cy="4316831"/>
        </p:xfrm>
        <a:graphic>
          <a:graphicData uri="http://schemas.openxmlformats.org/drawingml/2006/table">
            <a:tbl>
              <a:tblPr/>
              <a:tblGrid>
                <a:gridCol w="5100970"/>
                <a:gridCol w="2595230"/>
              </a:tblGrid>
              <a:tr h="374283">
                <a:tc>
                  <a:txBody>
                    <a:bodyPr/>
                    <a:lstStyle/>
                    <a:p>
                      <a:pPr marL="0" marR="0" algn="just">
                        <a:lnSpc>
                          <a:spcPct val="150000"/>
                        </a:lnSpc>
                        <a:spcBef>
                          <a:spcPts val="0"/>
                        </a:spcBef>
                        <a:spcAft>
                          <a:spcPts val="0"/>
                        </a:spcAft>
                      </a:pPr>
                      <a:r>
                        <a:rPr lang="en-US" sz="2400" dirty="0">
                          <a:latin typeface="Times New Roman"/>
                          <a:ea typeface="Times New Roman"/>
                        </a:rPr>
                        <a:t>Mode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400">
                          <a:latin typeface="Times New Roman"/>
                          <a:ea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0995">
                <a:tc>
                  <a:txBody>
                    <a:bodyPr/>
                    <a:lstStyle/>
                    <a:p>
                      <a:pPr marL="0" marR="0" algn="just">
                        <a:lnSpc>
                          <a:spcPct val="150000"/>
                        </a:lnSpc>
                        <a:spcBef>
                          <a:spcPts val="0"/>
                        </a:spcBef>
                        <a:spcAft>
                          <a:spcPts val="0"/>
                        </a:spcAft>
                      </a:pPr>
                      <a:r>
                        <a:rPr lang="en-US" sz="2400" dirty="0">
                          <a:latin typeface="Times New Roman"/>
                          <a:ea typeface="Times New Roman"/>
                        </a:rPr>
                        <a:t>Bought </a:t>
                      </a:r>
                    </a:p>
                    <a:p>
                      <a:pPr marL="0" marR="0" algn="just">
                        <a:lnSpc>
                          <a:spcPct val="150000"/>
                        </a:lnSpc>
                        <a:spcBef>
                          <a:spcPts val="0"/>
                        </a:spcBef>
                        <a:spcAft>
                          <a:spcPts val="0"/>
                        </a:spcAft>
                      </a:pPr>
                      <a:r>
                        <a:rPr lang="en-US" sz="2400" b="1" u="sng" dirty="0">
                          <a:latin typeface="Times New Roman"/>
                          <a:ea typeface="Times New Roman"/>
                        </a:rPr>
                        <a:t>Inherited from father </a:t>
                      </a:r>
                    </a:p>
                    <a:p>
                      <a:pPr marL="0" marR="0" algn="just">
                        <a:lnSpc>
                          <a:spcPct val="150000"/>
                        </a:lnSpc>
                        <a:spcBef>
                          <a:spcPts val="0"/>
                        </a:spcBef>
                        <a:spcAft>
                          <a:spcPts val="0"/>
                        </a:spcAft>
                      </a:pPr>
                      <a:r>
                        <a:rPr lang="en-US" sz="2400" dirty="0">
                          <a:latin typeface="Times New Roman"/>
                          <a:ea typeface="Times New Roman"/>
                        </a:rPr>
                        <a:t>From group ranch </a:t>
                      </a:r>
                    </a:p>
                    <a:p>
                      <a:pPr marL="0" marR="0" algn="just">
                        <a:lnSpc>
                          <a:spcPct val="150000"/>
                        </a:lnSpc>
                        <a:spcBef>
                          <a:spcPts val="0"/>
                        </a:spcBef>
                        <a:spcAft>
                          <a:spcPts val="0"/>
                        </a:spcAft>
                      </a:pPr>
                      <a:r>
                        <a:rPr lang="en-US" sz="2400" dirty="0">
                          <a:latin typeface="Times New Roman"/>
                          <a:ea typeface="Times New Roman"/>
                        </a:rPr>
                        <a:t>Allocated by government </a:t>
                      </a:r>
                    </a:p>
                    <a:p>
                      <a:pPr marL="0" marR="0" algn="just">
                        <a:lnSpc>
                          <a:spcPct val="150000"/>
                        </a:lnSpc>
                        <a:spcBef>
                          <a:spcPts val="0"/>
                        </a:spcBef>
                        <a:spcAft>
                          <a:spcPts val="0"/>
                        </a:spcAft>
                      </a:pPr>
                      <a:r>
                        <a:rPr lang="en-US" sz="2400" dirty="0">
                          <a:latin typeface="Times New Roman"/>
                          <a:ea typeface="Times New Roman"/>
                        </a:rPr>
                        <a:t>Allocated by county council </a:t>
                      </a:r>
                    </a:p>
                    <a:p>
                      <a:pPr marL="0" marR="0" algn="just">
                        <a:lnSpc>
                          <a:spcPct val="150000"/>
                        </a:lnSpc>
                        <a:spcBef>
                          <a:spcPts val="0"/>
                        </a:spcBef>
                        <a:spcAft>
                          <a:spcPts val="0"/>
                        </a:spcAft>
                      </a:pPr>
                      <a:r>
                        <a:rPr lang="en-US" sz="2400" dirty="0">
                          <a:latin typeface="Times New Roman"/>
                          <a:ea typeface="Times New Roman"/>
                        </a:rPr>
                        <a:t>Fenced it myself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just">
                        <a:lnSpc>
                          <a:spcPct val="150000"/>
                        </a:lnSpc>
                        <a:spcBef>
                          <a:spcPts val="0"/>
                        </a:spcBef>
                        <a:spcAft>
                          <a:spcPts val="0"/>
                        </a:spcAft>
                      </a:pPr>
                      <a:r>
                        <a:rPr lang="en-US" sz="2400" dirty="0">
                          <a:latin typeface="Times New Roman"/>
                          <a:ea typeface="Times New Roman"/>
                        </a:rPr>
                        <a:t>6.1</a:t>
                      </a:r>
                    </a:p>
                    <a:p>
                      <a:pPr marL="0" marR="0" algn="just">
                        <a:lnSpc>
                          <a:spcPct val="150000"/>
                        </a:lnSpc>
                        <a:spcBef>
                          <a:spcPts val="0"/>
                        </a:spcBef>
                        <a:spcAft>
                          <a:spcPts val="0"/>
                        </a:spcAft>
                      </a:pPr>
                      <a:r>
                        <a:rPr lang="en-US" sz="2400" b="1" u="sng" dirty="0">
                          <a:latin typeface="Times New Roman"/>
                          <a:ea typeface="Times New Roman"/>
                        </a:rPr>
                        <a:t>63.7</a:t>
                      </a:r>
                    </a:p>
                    <a:p>
                      <a:pPr marL="0" marR="0" algn="just">
                        <a:lnSpc>
                          <a:spcPct val="150000"/>
                        </a:lnSpc>
                        <a:spcBef>
                          <a:spcPts val="0"/>
                        </a:spcBef>
                        <a:spcAft>
                          <a:spcPts val="0"/>
                        </a:spcAft>
                      </a:pPr>
                      <a:r>
                        <a:rPr lang="en-US" sz="2400" dirty="0">
                          <a:latin typeface="Times New Roman"/>
                          <a:ea typeface="Times New Roman"/>
                        </a:rPr>
                        <a:t>20.8</a:t>
                      </a:r>
                    </a:p>
                    <a:p>
                      <a:pPr marL="0" marR="0" algn="just">
                        <a:lnSpc>
                          <a:spcPct val="150000"/>
                        </a:lnSpc>
                        <a:spcBef>
                          <a:spcPts val="0"/>
                        </a:spcBef>
                        <a:spcAft>
                          <a:spcPts val="0"/>
                        </a:spcAft>
                      </a:pPr>
                      <a:r>
                        <a:rPr lang="en-US" sz="2400" dirty="0">
                          <a:latin typeface="Times New Roman"/>
                          <a:ea typeface="Times New Roman"/>
                        </a:rPr>
                        <a:t>7.5</a:t>
                      </a:r>
                    </a:p>
                    <a:p>
                      <a:pPr marL="0" marR="0" algn="just">
                        <a:lnSpc>
                          <a:spcPct val="150000"/>
                        </a:lnSpc>
                        <a:spcBef>
                          <a:spcPts val="0"/>
                        </a:spcBef>
                        <a:spcAft>
                          <a:spcPts val="0"/>
                        </a:spcAft>
                      </a:pPr>
                      <a:r>
                        <a:rPr lang="en-US" sz="2400" dirty="0">
                          <a:latin typeface="Times New Roman"/>
                          <a:ea typeface="Times New Roman"/>
                        </a:rPr>
                        <a:t>0.8</a:t>
                      </a:r>
                    </a:p>
                    <a:p>
                      <a:pPr marL="0" marR="0" algn="just">
                        <a:lnSpc>
                          <a:spcPct val="150000"/>
                        </a:lnSpc>
                        <a:spcBef>
                          <a:spcPts val="0"/>
                        </a:spcBef>
                        <a:spcAft>
                          <a:spcPts val="0"/>
                        </a:spcAft>
                      </a:pPr>
                      <a:r>
                        <a:rPr lang="en-US" sz="2400" dirty="0">
                          <a:latin typeface="Times New Roman"/>
                          <a:ea typeface="Times New Roman"/>
                        </a:rPr>
                        <a:t>1.8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283">
                <a:tc>
                  <a:txBody>
                    <a:bodyPr/>
                    <a:lstStyle/>
                    <a:p>
                      <a:pPr marL="0" marR="0" algn="just">
                        <a:lnSpc>
                          <a:spcPct val="150000"/>
                        </a:lnSpc>
                        <a:spcBef>
                          <a:spcPts val="0"/>
                        </a:spcBef>
                        <a:spcAft>
                          <a:spcPts val="0"/>
                        </a:spcAft>
                      </a:pPr>
                      <a:r>
                        <a:rPr lang="en-US" sz="2400" dirty="0">
                          <a:latin typeface="Times New Roman"/>
                          <a:ea typeface="Times New Roman"/>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2400" dirty="0">
                          <a:latin typeface="Times New Roman"/>
                          <a:ea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pull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2185</TotalTime>
  <Words>2075</Words>
  <Application>Microsoft Office PowerPoint</Application>
  <PresentationFormat>On-screen Show (4:3)</PresentationFormat>
  <Paragraphs>397</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Concourse</vt:lpstr>
      <vt:lpstr> </vt:lpstr>
      <vt:lpstr>Kenya</vt:lpstr>
      <vt:lpstr>Kajiado</vt:lpstr>
      <vt:lpstr>Kickstarting the process</vt:lpstr>
      <vt:lpstr>Evidence</vt:lpstr>
      <vt:lpstr>LitRev</vt:lpstr>
      <vt:lpstr>Level of Education</vt:lpstr>
      <vt:lpstr>  </vt:lpstr>
      <vt:lpstr>Mode of Land Acquisition</vt:lpstr>
      <vt:lpstr>Land Buyers</vt:lpstr>
      <vt:lpstr>Motivating Factor to sell Land</vt:lpstr>
      <vt:lpstr>How Money was actually spent</vt:lpstr>
      <vt:lpstr>Land Sale and Payment</vt:lpstr>
      <vt:lpstr>Land Sale and Payment Cont..</vt:lpstr>
      <vt:lpstr>Possibilities of Children's Reactions</vt:lpstr>
      <vt:lpstr>Policy, Legal and Institutional Review</vt:lpstr>
      <vt:lpstr>Policy, Legal and Institutional Review</vt:lpstr>
      <vt:lpstr>Land markets</vt:lpstr>
      <vt:lpstr>Livelihoods perspective</vt:lpstr>
      <vt:lpstr>Recommendations - Policy &amp; Regulation </vt:lpstr>
      <vt:lpstr>Recommendations – Land markets</vt:lpstr>
      <vt:lpstr>Recommendations - livelihoods</vt:lpstr>
      <vt:lpstr>Framing the policy</vt:lpstr>
      <vt:lpstr>Kajiado County Consultative Forum</vt:lpstr>
      <vt:lpstr>Way forward</vt:lpstr>
      <vt:lpstr>Policy team retreat</vt:lpstr>
      <vt:lpstr>Draft  land policy consultative meetings</vt:lpstr>
      <vt:lpstr>Key Policy Wins</vt:lpstr>
      <vt:lpstr>Legislative input to the  land policy consultative meetings</vt:lpstr>
      <vt:lpstr>Launch</vt:lpstr>
      <vt:lpstr>Conclusion and Lessons</vt:lpstr>
      <vt:lpstr>Lessons</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Monitoring?</dc:title>
  <dc:creator>user</dc:creator>
  <cp:lastModifiedBy>Jeff</cp:lastModifiedBy>
  <cp:revision>100</cp:revision>
  <dcterms:created xsi:type="dcterms:W3CDTF">2003-11-06T11:35:54Z</dcterms:created>
  <dcterms:modified xsi:type="dcterms:W3CDTF">2017-09-30T19:33:02Z</dcterms:modified>
</cp:coreProperties>
</file>