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notesMasterIdLst>
    <p:notesMasterId r:id="rId20"/>
  </p:notesMasterIdLst>
  <p:sldIdLst>
    <p:sldId id="257" r:id="rId2"/>
    <p:sldId id="308" r:id="rId3"/>
    <p:sldId id="285" r:id="rId4"/>
    <p:sldId id="358" r:id="rId5"/>
    <p:sldId id="294" r:id="rId6"/>
    <p:sldId id="312" r:id="rId7"/>
    <p:sldId id="295" r:id="rId8"/>
    <p:sldId id="296" r:id="rId9"/>
    <p:sldId id="302" r:id="rId10"/>
    <p:sldId id="300" r:id="rId11"/>
    <p:sldId id="360" r:id="rId12"/>
    <p:sldId id="366" r:id="rId13"/>
    <p:sldId id="338" r:id="rId14"/>
    <p:sldId id="362" r:id="rId15"/>
    <p:sldId id="361" r:id="rId16"/>
    <p:sldId id="356" r:id="rId17"/>
    <p:sldId id="367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>
        <p:scale>
          <a:sx n="76" d="100"/>
          <a:sy n="76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80882821890254"/>
          <c:y val="0.0648653242115228"/>
          <c:w val="0.845698236318591"/>
          <c:h val="0.804015349145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(2)'!$A$6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'Sheet1 (2)'!$B$5:$H$5</c:f>
              <c:strCache>
                <c:ptCount val="7"/>
                <c:pt idx="0">
                  <c:v>Below 2 acres</c:v>
                </c:pt>
                <c:pt idx="1">
                  <c:v>2-3 acres</c:v>
                </c:pt>
                <c:pt idx="2">
                  <c:v>4-5 acres</c:v>
                </c:pt>
                <c:pt idx="3">
                  <c:v>6-8 acres</c:v>
                </c:pt>
                <c:pt idx="4">
                  <c:v>9-12 acres</c:v>
                </c:pt>
                <c:pt idx="5">
                  <c:v>13-15 acres</c:v>
                </c:pt>
                <c:pt idx="6">
                  <c:v>Above 15 acres</c:v>
                </c:pt>
              </c:strCache>
            </c:strRef>
          </c:cat>
          <c:val>
            <c:numRef>
              <c:f>'Sheet1 (2)'!$B$6:$H$6</c:f>
              <c:numCache>
                <c:formatCode>General</c:formatCode>
                <c:ptCount val="7"/>
                <c:pt idx="0">
                  <c:v>29.0</c:v>
                </c:pt>
                <c:pt idx="1">
                  <c:v>32.0</c:v>
                </c:pt>
                <c:pt idx="2">
                  <c:v>18.0</c:v>
                </c:pt>
                <c:pt idx="3">
                  <c:v>8.0</c:v>
                </c:pt>
                <c:pt idx="4">
                  <c:v>5.0</c:v>
                </c:pt>
                <c:pt idx="5">
                  <c:v>5.0</c:v>
                </c:pt>
                <c:pt idx="6">
                  <c:v>3.0</c:v>
                </c:pt>
              </c:numCache>
            </c:numRef>
          </c:val>
        </c:ser>
        <c:ser>
          <c:idx val="1"/>
          <c:order val="1"/>
          <c:tx>
            <c:strRef>
              <c:f>'Sheet1 (2)'!$A$7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'Sheet1 (2)'!$B$5:$H$5</c:f>
              <c:strCache>
                <c:ptCount val="7"/>
                <c:pt idx="0">
                  <c:v>Below 2 acres</c:v>
                </c:pt>
                <c:pt idx="1">
                  <c:v>2-3 acres</c:v>
                </c:pt>
                <c:pt idx="2">
                  <c:v>4-5 acres</c:v>
                </c:pt>
                <c:pt idx="3">
                  <c:v>6-8 acres</c:v>
                </c:pt>
                <c:pt idx="4">
                  <c:v>9-12 acres</c:v>
                </c:pt>
                <c:pt idx="5">
                  <c:v>13-15 acres</c:v>
                </c:pt>
                <c:pt idx="6">
                  <c:v>Above 15 acres</c:v>
                </c:pt>
              </c:strCache>
            </c:strRef>
          </c:cat>
          <c:val>
            <c:numRef>
              <c:f>'Sheet1 (2)'!$B$7:$H$7</c:f>
              <c:numCache>
                <c:formatCode>General</c:formatCode>
                <c:ptCount val="7"/>
                <c:pt idx="0">
                  <c:v>44.0</c:v>
                </c:pt>
                <c:pt idx="1">
                  <c:v>30.0</c:v>
                </c:pt>
                <c:pt idx="2">
                  <c:v>13.0</c:v>
                </c:pt>
                <c:pt idx="3">
                  <c:v>8.0</c:v>
                </c:pt>
                <c:pt idx="4">
                  <c:v>3.0</c:v>
                </c:pt>
                <c:pt idx="5">
                  <c:v>0.0</c:v>
                </c:pt>
                <c:pt idx="6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-2141192184"/>
        <c:axId val="-2141002664"/>
        <c:axId val="0"/>
      </c:bar3DChart>
      <c:catAx>
        <c:axId val="-2141192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41002664"/>
        <c:crosses val="autoZero"/>
        <c:auto val="1"/>
        <c:lblAlgn val="ctr"/>
        <c:lblOffset val="100"/>
        <c:noMultiLvlLbl val="0"/>
      </c:catAx>
      <c:valAx>
        <c:axId val="-2141002664"/>
        <c:scaling>
          <c:orientation val="minMax"/>
        </c:scaling>
        <c:delete val="0"/>
        <c:axPos val="l"/>
        <c:title>
          <c:tx>
            <c:rich>
              <a:bodyPr rot="-5400000" vert="horz" anchor="t" anchorCtr="1"/>
              <a:lstStyle/>
              <a:p>
                <a:pPr>
                  <a:defRPr sz="1500"/>
                </a:pPr>
                <a:r>
                  <a:rPr lang="en-GB" sz="1500"/>
                  <a:t>RESPONSES (%)</a:t>
                </a:r>
              </a:p>
            </c:rich>
          </c:tx>
          <c:layout>
            <c:manualLayout>
              <c:xMode val="edge"/>
              <c:yMode val="edge"/>
              <c:x val="0.0184836895388077"/>
              <c:y val="0.3720950819450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411921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300"/>
            </a:pPr>
            <a:endParaRPr lang="en-US"/>
          </a:p>
        </c:txPr>
      </c:legendEntry>
      <c:layout>
        <c:manualLayout>
          <c:xMode val="edge"/>
          <c:yMode val="edge"/>
          <c:x val="0.744445345067161"/>
          <c:y val="0.406149963902327"/>
          <c:w val="0.136215840666975"/>
          <c:h val="0.11932124263155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12700"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260A-6649-4B5E-83EF-8961FDCDDD84}" type="datetimeFigureOut">
              <a:rPr lang="en-GB" smtClean="0"/>
              <a:pPr/>
              <a:t>11/13/17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0E077-ED0F-40DA-B808-EEEF67AE9B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3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63CB-95DB-46E2-B988-16C53E890819}" type="datetime1">
              <a:rPr lang="en-GB" smtClean="0"/>
              <a:t>11/13/17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848A-DA88-4775-95DF-217EC0BC0B88}" type="datetime1">
              <a:rPr lang="en-GB" smtClean="0"/>
              <a:t>11/13/17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74A-F4B3-490C-89AB-A893C825734F}" type="datetime1">
              <a:rPr lang="en-GB" smtClean="0"/>
              <a:t>11/13/17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353A-C0C9-46D9-802D-6B24390ADB42}" type="datetime1">
              <a:rPr lang="en-GB" smtClean="0"/>
              <a:t>11/13/17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5DC5-D5BF-4ECC-AC82-D08C7FD5D290}" type="datetime1">
              <a:rPr lang="en-GB" smtClean="0"/>
              <a:t>11/13/17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1DA-0507-4913-B158-9808BF37AB43}" type="datetime1">
              <a:rPr lang="en-GB" smtClean="0"/>
              <a:t>11/13/17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9BBE-88F8-4131-A928-4AA244CDFF5E}" type="datetime1">
              <a:rPr lang="en-GB" smtClean="0"/>
              <a:t>11/13/17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7118-77D1-47FD-82E0-F313FC66BA64}" type="datetime1">
              <a:rPr lang="en-GB" smtClean="0"/>
              <a:t>11/13/17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BCCE-FFA0-4B83-90CA-EF91F3A34F48}" type="datetime1">
              <a:rPr lang="en-GB" smtClean="0"/>
              <a:t>11/13/17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6E9C-DC7F-48BD-9556-02570B6F6C2D}" type="datetime1">
              <a:rPr lang="en-GB" smtClean="0"/>
              <a:t>11/13/17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7661-5152-441E-9F69-457147F828C9}" type="datetime1">
              <a:rPr lang="en-GB" smtClean="0"/>
              <a:t>11/13/17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F6627F-B674-4198-8002-CAFCB7159F8D}" type="datetime1">
              <a:rPr lang="en-GB" smtClean="0"/>
              <a:t>11/13/17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nn-NO" smtClean="0"/>
              <a:t>PHD SEMINAR, NOV. 20, 2015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52FBCD-9EAD-442F-8712-C60D69BDA56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 spd="slow">
    <p:cover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75" y="533400"/>
            <a:ext cx="8001000" cy="137160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effectLst/>
                <a:latin typeface="Garamond" pitchFamily="18" charset="0"/>
              </a:rPr>
              <a:t>Gender Dimensions of Youth Access to Agricultural Land under Customary Tenure System in the Techiman Traditional Area of Ghana</a:t>
            </a:r>
            <a:endParaRPr lang="en-GB" sz="2800" dirty="0"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762056" cy="3657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BY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>
                <a:latin typeface="Garamond" pitchFamily="18" charset="0"/>
              </a:rPr>
              <a:t>JOSEPH KWAKU KIDIDO </a:t>
            </a:r>
          </a:p>
          <a:p>
            <a:pPr algn="ctr"/>
            <a:endParaRPr lang="en-US" sz="2800" b="1" dirty="0" smtClean="0">
              <a:latin typeface="Garamond" pitchFamily="18" charset="0"/>
            </a:endParaRPr>
          </a:p>
          <a:p>
            <a:pPr algn="ctr"/>
            <a:r>
              <a:rPr lang="en-US" sz="2800" b="1" dirty="0" smtClean="0">
                <a:latin typeface="Garamond" pitchFamily="18" charset="0"/>
              </a:rPr>
              <a:t>JOHN TIAH BUGRI (PROF.)</a:t>
            </a:r>
          </a:p>
          <a:p>
            <a:pPr algn="ctr"/>
            <a:r>
              <a:rPr lang="en-US" sz="2800" b="1" dirty="0">
                <a:latin typeface="Garamond" pitchFamily="18" charset="0"/>
              </a:rPr>
              <a:t>&amp;</a:t>
            </a:r>
            <a:endParaRPr lang="en-US" sz="2800" b="1" dirty="0" smtClean="0">
              <a:latin typeface="Garamond" pitchFamily="18" charset="0"/>
            </a:endParaRPr>
          </a:p>
          <a:p>
            <a:pPr algn="ctr"/>
            <a:r>
              <a:rPr lang="en-US" sz="2800" b="1" dirty="0" smtClean="0">
                <a:latin typeface="Garamond" pitchFamily="18" charset="0"/>
              </a:rPr>
              <a:t>RAPHAEL KASIM KASANGA (PROF.)</a:t>
            </a:r>
          </a:p>
          <a:p>
            <a:pPr algn="ctr"/>
            <a:endParaRPr lang="en-US" sz="2800" b="1" dirty="0">
              <a:latin typeface="Garamond" pitchFamily="18" charset="0"/>
            </a:endParaRPr>
          </a:p>
          <a:p>
            <a:pPr algn="ctr"/>
            <a:r>
              <a:rPr lang="en-US" sz="3200" b="1" dirty="0" smtClean="0">
                <a:latin typeface="Garamond" pitchFamily="18" charset="0"/>
              </a:rPr>
              <a:t>Department </a:t>
            </a:r>
            <a:r>
              <a:rPr lang="en-US" sz="3200" b="1" dirty="0">
                <a:latin typeface="Garamond" pitchFamily="18" charset="0"/>
              </a:rPr>
              <a:t>of Land </a:t>
            </a:r>
            <a:r>
              <a:rPr lang="en-US" sz="3200" b="1" dirty="0" smtClean="0">
                <a:latin typeface="Garamond" pitchFamily="18" charset="0"/>
              </a:rPr>
              <a:t>Economy</a:t>
            </a:r>
          </a:p>
          <a:p>
            <a:pPr algn="ctr"/>
            <a:r>
              <a:rPr lang="en-US" sz="3200" b="1" dirty="0" smtClean="0">
                <a:latin typeface="Garamond" pitchFamily="18" charset="0"/>
              </a:rPr>
              <a:t>Faculty of Built Environment</a:t>
            </a:r>
            <a:endParaRPr lang="en-GB" sz="3200" dirty="0">
              <a:latin typeface="Garamond" pitchFamily="18" charset="0"/>
            </a:endParaRPr>
          </a:p>
          <a:p>
            <a:pPr algn="ctr"/>
            <a:r>
              <a:rPr lang="en-US" sz="3200" b="1" dirty="0">
                <a:latin typeface="Garamond" pitchFamily="18" charset="0"/>
              </a:rPr>
              <a:t>KNUST</a:t>
            </a:r>
            <a:r>
              <a:rPr lang="en-GB" sz="3200" dirty="0">
                <a:latin typeface="Garamond" pitchFamily="18" charset="0"/>
              </a:rPr>
              <a:t>, </a:t>
            </a:r>
            <a:r>
              <a:rPr lang="en-US" sz="3200" b="1" dirty="0">
                <a:latin typeface="Garamond" pitchFamily="18" charset="0"/>
              </a:rPr>
              <a:t>Kumasi</a:t>
            </a:r>
            <a:endParaRPr lang="en-GB" sz="3200" dirty="0">
              <a:latin typeface="Garamond" pitchFamily="18" charset="0"/>
            </a:endParaRPr>
          </a:p>
          <a:p>
            <a:pPr algn="l">
              <a:lnSpc>
                <a:spcPct val="150000"/>
              </a:lnSpc>
            </a:pPr>
            <a:endParaRPr lang="en-GB" i="1" dirty="0">
              <a:latin typeface="Sitka Heading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2017  CONFERENCE ON LAND POLICY IN AFRICA, ADDIS ABABA, ETHIOPIA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67754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992888" cy="476672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Methods (</a:t>
            </a:r>
            <a:r>
              <a:rPr lang="en-US" sz="2800" i="1" dirty="0">
                <a:solidFill>
                  <a:srgbClr val="FF0000"/>
                </a:solidFill>
                <a:effectLst/>
                <a:latin typeface="Sitka Heading" pitchFamily="2" charset="0"/>
              </a:rPr>
              <a:t>4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)</a:t>
            </a:r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68952" cy="5763344"/>
          </a:xfrm>
        </p:spPr>
        <p:txBody>
          <a:bodyPr>
            <a:normAutofit/>
          </a:bodyPr>
          <a:lstStyle/>
          <a:p>
            <a:pPr algn="just"/>
            <a:r>
              <a:rPr lang="en-US" sz="2700" b="1" i="1" dirty="0" smtClean="0">
                <a:latin typeface="Garamond" pitchFamily="18" charset="0"/>
              </a:rPr>
              <a:t>Analytical Approach</a:t>
            </a:r>
          </a:p>
          <a:p>
            <a:pPr algn="just"/>
            <a:endParaRPr lang="en-US" sz="2700" b="1" i="1" dirty="0" smtClean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r>
              <a:rPr lang="en-US" sz="2700" dirty="0" smtClean="0">
                <a:latin typeface="Garamond" pitchFamily="18" charset="0"/>
              </a:rPr>
              <a:t>The use of Statistical </a:t>
            </a:r>
            <a:r>
              <a:rPr lang="en-US" sz="2700" dirty="0">
                <a:latin typeface="Garamond" pitchFamily="18" charset="0"/>
              </a:rPr>
              <a:t>Package for Social Sciences (</a:t>
            </a:r>
            <a:r>
              <a:rPr lang="en-US" sz="2700" dirty="0" smtClean="0">
                <a:latin typeface="Garamond" pitchFamily="18" charset="0"/>
              </a:rPr>
              <a:t>SPSS) software tool.</a:t>
            </a: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700" dirty="0" smtClean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700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r>
              <a:rPr lang="en-US" sz="2700" dirty="0" smtClean="0">
                <a:latin typeface="Garamond" pitchFamily="18" charset="0"/>
              </a:rPr>
              <a:t>Statistical descriptions, cross-tabulations etc.</a:t>
            </a: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700" dirty="0" smtClean="0">
              <a:latin typeface="Garamond" pitchFamily="18" charset="0"/>
            </a:endParaRPr>
          </a:p>
          <a:p>
            <a:pPr algn="just">
              <a:buClrTx/>
            </a:pPr>
            <a:endParaRPr lang="en-US" sz="2700" dirty="0" smtClean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700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700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700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2626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992888" cy="476672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Results</a:t>
            </a:r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568952" cy="5610944"/>
          </a:xfrm>
        </p:spPr>
        <p:txBody>
          <a:bodyPr>
            <a:normAutofit/>
          </a:bodyPr>
          <a:lstStyle/>
          <a:p>
            <a:pPr algn="ctr"/>
            <a:r>
              <a:rPr lang="en-GB" sz="2800" b="1" i="1" dirty="0" smtClean="0">
                <a:latin typeface="Garamond" pitchFamily="18" charset="0"/>
              </a:rPr>
              <a:t>Gender composition of the respondents</a:t>
            </a:r>
          </a:p>
          <a:p>
            <a:pPr algn="ctr"/>
            <a:endParaRPr lang="en-GB" b="1" i="1" dirty="0">
              <a:latin typeface="Garamond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dirty="0">
                <a:latin typeface="Garamond" pitchFamily="18" charset="0"/>
              </a:rPr>
              <a:t>299 (65.7%) male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dirty="0" smtClean="0">
                <a:latin typeface="Garamond" pitchFamily="18" charset="0"/>
              </a:rPr>
              <a:t> </a:t>
            </a:r>
            <a:r>
              <a:rPr lang="en-GB" dirty="0">
                <a:latin typeface="Garamond" pitchFamily="18" charset="0"/>
              </a:rPr>
              <a:t>156 (34.3%) female </a:t>
            </a:r>
            <a:r>
              <a:rPr lang="en-GB" dirty="0" smtClean="0">
                <a:latin typeface="Garamond" pitchFamily="18" charset="0"/>
              </a:rPr>
              <a:t>youth</a:t>
            </a:r>
            <a:endParaRPr lang="en-US" sz="2700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700" dirty="0" smtClean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r>
              <a:rPr lang="en-US" sz="2700" dirty="0" smtClean="0">
                <a:latin typeface="Garamond" pitchFamily="18" charset="0"/>
              </a:rPr>
              <a:t>Fairly reflects level of youth involvement in agriculture in Ghana.</a:t>
            </a: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700" dirty="0" smtClean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ü"/>
            </a:pPr>
            <a:r>
              <a:rPr lang="en-GB" sz="2800" dirty="0" smtClean="0">
                <a:latin typeface="Garamond" pitchFamily="18" charset="0"/>
                <a:ea typeface="Calibri"/>
              </a:rPr>
              <a:t>45.1% of male youth were </a:t>
            </a:r>
            <a:r>
              <a:rPr lang="en-GB" sz="2800" dirty="0">
                <a:latin typeface="Garamond" pitchFamily="18" charset="0"/>
                <a:ea typeface="Calibri"/>
              </a:rPr>
              <a:t>employed by the agricultural sector compared to 38.3% among the female youth </a:t>
            </a:r>
            <a:r>
              <a:rPr lang="en-GB" sz="2800" dirty="0" smtClean="0">
                <a:latin typeface="Garamond" pitchFamily="18" charset="0"/>
                <a:ea typeface="Calibri"/>
              </a:rPr>
              <a:t>(</a:t>
            </a:r>
            <a:r>
              <a:rPr lang="en-GB" sz="2800" dirty="0" smtClean="0">
                <a:latin typeface="Garamond" pitchFamily="18" charset="0"/>
              </a:rPr>
              <a:t>GSS, 2014)</a:t>
            </a:r>
            <a:endParaRPr lang="en-US" sz="2700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8282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278" y="228600"/>
            <a:ext cx="7992888" cy="47667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Land Ownership and Access Mechanisms</a:t>
            </a:r>
            <a:endParaRPr lang="en-GB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762000"/>
            <a:ext cx="8568952" cy="579120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en-US" sz="2200" b="1" dirty="0" smtClean="0">
                <a:latin typeface="Garamond" pitchFamily="18" charset="0"/>
              </a:rPr>
              <a:t>Table </a:t>
            </a:r>
            <a:r>
              <a:rPr lang="en-US" sz="2200" b="1" dirty="0">
                <a:latin typeface="Garamond" pitchFamily="18" charset="0"/>
              </a:rPr>
              <a:t>2</a:t>
            </a:r>
            <a:r>
              <a:rPr lang="en-US" sz="2200" b="1" dirty="0" smtClean="0">
                <a:latin typeface="Garamond" pitchFamily="18" charset="0"/>
              </a:rPr>
              <a:t>: Gender Dimension of Youth Land Access and Ownership</a:t>
            </a: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b="1" i="1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dirty="0">
              <a:latin typeface="Garamond" pitchFamily="18" charset="0"/>
            </a:endParaRPr>
          </a:p>
          <a:p>
            <a:pPr marL="0" marR="45720" lvl="2" algn="just">
              <a:buClrTx/>
              <a:buSzPct val="95000"/>
            </a:pPr>
            <a:endParaRPr lang="en-US" sz="2400" dirty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400" dirty="0" smtClean="0">
              <a:latin typeface="Garamond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en-US" sz="28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5" name="Table 4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12832"/>
              </p:ext>
            </p:extLst>
          </p:nvPr>
        </p:nvGraphicFramePr>
        <p:xfrm>
          <a:off x="762000" y="1219200"/>
          <a:ext cx="7696199" cy="5316891"/>
        </p:xfrm>
        <a:graphic>
          <a:graphicData uri="http://schemas.openxmlformats.org/drawingml/2006/table">
            <a:tbl>
              <a:tblPr firstRow="1" firstCol="1" bandRow="1"/>
              <a:tblGrid>
                <a:gridCol w="3252455"/>
                <a:gridCol w="1617873"/>
                <a:gridCol w="2111295"/>
                <a:gridCol w="714576"/>
              </a:tblGrid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Gender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Owns land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(14%)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(20%)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256 (86%)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 (80%)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Access mechanism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Purchase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(0.3%)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Gift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(11%)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(14%)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Sharecropping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(15%)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(9%)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Inherited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(3%)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(6%)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Customary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Licence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(44%)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(59%)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Pledged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(0.3%)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Rented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(26%)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(12%)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 (100%)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 (100%)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Source of land acquired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Male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Community elders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(0.6%)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In-law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(2%)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(3%)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Chief/ Queen mother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(0.7%)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(1%)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Father/ Mother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 (42%)</a:t>
                      </a:r>
                      <a:endParaRPr lang="en-GB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(54%)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Government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(0.3%)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head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(4%)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(3%)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Other land owners/Usufructs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 (43%)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(24%)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Grand Father/Mother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(5%)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(5%)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(0.7%)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(2%)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(2%)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(7%)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 (100%)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 (100%)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80569"/>
              </p:ext>
            </p:extLst>
          </p:nvPr>
        </p:nvGraphicFramePr>
        <p:xfrm>
          <a:off x="914400" y="1209334"/>
          <a:ext cx="7696199" cy="5648666"/>
        </p:xfrm>
        <a:graphic>
          <a:graphicData uri="http://schemas.openxmlformats.org/drawingml/2006/table">
            <a:tbl>
              <a:tblPr firstRow="1" firstCol="1" bandRow="1"/>
              <a:tblGrid>
                <a:gridCol w="3252455"/>
                <a:gridCol w="1617873"/>
                <a:gridCol w="2111295"/>
                <a:gridCol w="714576"/>
              </a:tblGrid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Gender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Owns land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(14%)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(20%)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256 (86%)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 (80%)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Access mechanism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Male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Purchase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(0.3%)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Gift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(11%)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(14%)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Sharecropping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(15%)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(9%)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Inherited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(3%)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(6%)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Customary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Licence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(44%)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(59%)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Pledged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(0.3%)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Rented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(26%)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(12%)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 (100%)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 (100%)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Source of land acquired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Male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Community elders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(0.6%)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In-law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(2%)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(3%)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Chief/ Queen mother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(0.7%)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(1%)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Father/ Mother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 (42%)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(54%)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Government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(0.3%)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Family head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(4%)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(3%)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Other land owners/Usufructs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 (43%)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(24%)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Grand Father/Mother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(5%)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(5%)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(0.7%)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(2%)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(2%)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(7%)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 (100%)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 (100%)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56" marR="600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477000" y="1600200"/>
            <a:ext cx="762000" cy="24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477000" y="32766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34203" y="5181600"/>
            <a:ext cx="762000" cy="225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2000" y="57912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591833" y="37338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6190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278" y="228600"/>
            <a:ext cx="7992888" cy="47667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Youth Land Access Cont.</a:t>
            </a:r>
            <a:endParaRPr lang="en-GB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762000"/>
            <a:ext cx="8568952" cy="5791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300" b="1" dirty="0">
                <a:latin typeface="Times New Roman"/>
                <a:ea typeface="Calibri"/>
                <a:cs typeface="Times New Roman"/>
              </a:rPr>
              <a:t>Figure 2: Land </a:t>
            </a:r>
            <a:r>
              <a:rPr lang="en-GB" sz="2300" b="1" dirty="0" smtClean="0">
                <a:latin typeface="Times New Roman"/>
                <a:ea typeface="Calibri"/>
                <a:cs typeface="Times New Roman"/>
              </a:rPr>
              <a:t>sizes of </a:t>
            </a:r>
            <a:r>
              <a:rPr lang="en-GB" sz="2300" b="1" dirty="0">
                <a:latin typeface="Times New Roman"/>
                <a:ea typeface="Calibri"/>
                <a:cs typeface="Times New Roman"/>
              </a:rPr>
              <a:t>both male and </a:t>
            </a:r>
            <a:r>
              <a:rPr lang="en-GB" sz="2300" b="1" dirty="0" smtClean="0">
                <a:latin typeface="Times New Roman"/>
                <a:ea typeface="Calibri"/>
                <a:cs typeface="Times New Roman"/>
              </a:rPr>
              <a:t>female youth in the area</a:t>
            </a:r>
            <a:r>
              <a:rPr lang="en-GB" sz="2300" b="1" dirty="0">
                <a:latin typeface="Times New Roman"/>
                <a:ea typeface="Calibri"/>
                <a:cs typeface="Times New Roman"/>
              </a:rPr>
              <a:t>. </a:t>
            </a:r>
            <a:endParaRPr lang="en-GB" sz="23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b="1" i="1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dirty="0">
              <a:latin typeface="Garamond" pitchFamily="18" charset="0"/>
            </a:endParaRPr>
          </a:p>
          <a:p>
            <a:pPr marL="0" marR="45720" lvl="2" algn="just">
              <a:buClrTx/>
              <a:buSzPct val="95000"/>
            </a:pPr>
            <a:endParaRPr lang="en-US" sz="2400" dirty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400" dirty="0" smtClean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500" dirty="0" smtClean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500" dirty="0">
              <a:latin typeface="Garamond" pitchFamily="18" charset="0"/>
            </a:endParaRPr>
          </a:p>
          <a:p>
            <a:pPr marL="0" marR="45720" lvl="2" algn="l">
              <a:buClrTx/>
              <a:buSzPct val="95000"/>
            </a:pPr>
            <a:endParaRPr lang="en-US" sz="2500" dirty="0" smtClean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500" dirty="0">
              <a:latin typeface="Garamond" pitchFamily="18" charset="0"/>
            </a:endParaRPr>
          </a:p>
          <a:p>
            <a:pPr algn="just"/>
            <a:endParaRPr lang="en-US" sz="2500" dirty="0">
              <a:latin typeface="Garamond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en-US" sz="28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7650038"/>
              </p:ext>
            </p:extLst>
          </p:nvPr>
        </p:nvGraphicFramePr>
        <p:xfrm>
          <a:off x="457200" y="12192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5756" y="575553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Garamond" pitchFamily="18" charset="0"/>
              </a:rPr>
              <a:t>Source: Field data, 2016		Male (n=299; Female (n=156)</a:t>
            </a:r>
            <a:endParaRPr lang="en-GB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9772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967" y="182908"/>
            <a:ext cx="7992888" cy="6858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Youth Land Sizes</a:t>
            </a:r>
            <a:endParaRPr lang="en-GB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71600"/>
            <a:ext cx="8568952" cy="5181599"/>
          </a:xfrm>
        </p:spPr>
        <p:txBody>
          <a:bodyPr>
            <a:normAutofit/>
          </a:bodyPr>
          <a:lstStyle/>
          <a:p>
            <a:pPr algn="just">
              <a:buClrTx/>
            </a:pPr>
            <a:endParaRPr lang="en-US" b="1" i="1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dirty="0">
              <a:latin typeface="Garamond" pitchFamily="18" charset="0"/>
            </a:endParaRPr>
          </a:p>
          <a:p>
            <a:pPr marL="0" marR="45720" lvl="2" algn="just">
              <a:buClrTx/>
              <a:buSzPct val="95000"/>
            </a:pPr>
            <a:endParaRPr lang="en-US" sz="2400" dirty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400" dirty="0" smtClean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500" dirty="0" smtClean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500" dirty="0">
              <a:latin typeface="Garamond" pitchFamily="18" charset="0"/>
            </a:endParaRPr>
          </a:p>
          <a:p>
            <a:pPr lvl="0" algn="just"/>
            <a:endParaRPr lang="en-GB" sz="1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en-GB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Chi-square </a:t>
            </a:r>
            <a:r>
              <a:rPr lang="en-GB" sz="1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value= </a:t>
            </a:r>
            <a:r>
              <a:rPr lang="en-GB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6.720, </a:t>
            </a:r>
            <a:r>
              <a:rPr lang="en-GB" sz="18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df</a:t>
            </a:r>
            <a:r>
              <a:rPr lang="en-GB" sz="1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GB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 </a:t>
            </a:r>
            <a:r>
              <a:rPr lang="en-GB" sz="18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p-value= </a:t>
            </a:r>
            <a:r>
              <a:rPr lang="en-GB" sz="18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0.01) </a:t>
            </a:r>
            <a:r>
              <a:rPr lang="en-GB" sz="1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95% confidence interval and a margin of error of </a:t>
            </a:r>
            <a:r>
              <a:rPr lang="en-GB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GB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2148" y="1068762"/>
            <a:ext cx="8394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GB" sz="2400" b="1" dirty="0" smtClean="0" bmk="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able 3 L</a:t>
            </a:r>
            <a:r>
              <a:rPr lang="en-GB" sz="2400" b="1" dirty="0" smtClean="0" bmk="_Toc473270802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andholding sizes</a:t>
            </a:r>
            <a:r>
              <a:rPr lang="en-GB" sz="2400" b="1" dirty="0" bmk="_Toc473270802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dirty="0" smtClean="0" bmk="_Toc473270802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of both male and female youth</a:t>
            </a:r>
            <a:endParaRPr lang="en-GB" sz="2400" i="1" dirty="0" smtClean="0">
              <a:solidFill>
                <a:prstClr val="black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175790"/>
              </p:ext>
            </p:extLst>
          </p:nvPr>
        </p:nvGraphicFramePr>
        <p:xfrm>
          <a:off x="762000" y="1542953"/>
          <a:ext cx="7239000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807"/>
                <a:gridCol w="2078968"/>
                <a:gridCol w="1916897"/>
                <a:gridCol w="1219328"/>
              </a:tblGrid>
              <a:tr h="50661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Residence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Land </a:t>
                      </a:r>
                      <a:r>
                        <a:rPr lang="en-GB" sz="2000" dirty="0" smtClean="0">
                          <a:effectLst/>
                        </a:rPr>
                        <a:t>Size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25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1- 3 acres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≥ 4 acres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9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Male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182 (60.9%)</a:t>
                      </a:r>
                      <a:endParaRPr lang="en-GB" sz="18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117 (39.1%)</a:t>
                      </a:r>
                      <a:endParaRPr lang="en-GB" sz="18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299 (100%)</a:t>
                      </a:r>
                      <a:endParaRPr lang="en-GB" sz="180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114 (73.1%)</a:t>
                      </a:r>
                      <a:endParaRPr lang="en-GB" sz="18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42 (26.9%)</a:t>
                      </a:r>
                      <a:endParaRPr lang="en-GB" sz="18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156 (100%)</a:t>
                      </a:r>
                      <a:endParaRPr lang="en-GB" sz="18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296</a:t>
                      </a:r>
                      <a:endParaRPr lang="en-GB" sz="180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159</a:t>
                      </a:r>
                      <a:endParaRPr lang="en-GB" sz="18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455</a:t>
                      </a:r>
                      <a:endParaRPr lang="en-GB" sz="18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03459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278" y="228600"/>
            <a:ext cx="7992888" cy="47667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Access Challenges </a:t>
            </a:r>
            <a:endParaRPr lang="en-GB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762000"/>
            <a:ext cx="8568952" cy="579120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en-US" sz="2300" b="1" dirty="0" smtClean="0">
                <a:latin typeface="Garamond" pitchFamily="18" charset="0"/>
              </a:rPr>
              <a:t>Figure </a:t>
            </a:r>
            <a:r>
              <a:rPr lang="en-US" sz="2300" b="1" dirty="0">
                <a:latin typeface="Garamond" pitchFamily="18" charset="0"/>
              </a:rPr>
              <a:t>3</a:t>
            </a:r>
            <a:r>
              <a:rPr lang="en-US" sz="2300" b="1" dirty="0" smtClean="0">
                <a:latin typeface="Garamond" pitchFamily="18" charset="0"/>
              </a:rPr>
              <a:t>:  Access </a:t>
            </a:r>
            <a:r>
              <a:rPr lang="en-US" sz="2300" b="1" dirty="0">
                <a:latin typeface="Garamond" pitchFamily="18" charset="0"/>
              </a:rPr>
              <a:t>c</a:t>
            </a:r>
            <a:r>
              <a:rPr lang="en-US" sz="2300" b="1" dirty="0" smtClean="0">
                <a:latin typeface="Garamond" pitchFamily="18" charset="0"/>
              </a:rPr>
              <a:t>hallenges from gender dimension </a:t>
            </a: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b="1" i="1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dirty="0">
              <a:latin typeface="Garamond" pitchFamily="18" charset="0"/>
            </a:endParaRPr>
          </a:p>
          <a:p>
            <a:pPr marL="0" marR="45720" lvl="2" algn="just">
              <a:buClrTx/>
              <a:buSzPct val="95000"/>
            </a:pPr>
            <a:endParaRPr lang="en-US" sz="2400" dirty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400" dirty="0" smtClean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500" dirty="0" smtClean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500" dirty="0">
              <a:latin typeface="Garamond" pitchFamily="18" charset="0"/>
            </a:endParaRPr>
          </a:p>
          <a:p>
            <a:pPr marL="0" marR="45720" lvl="2" algn="l">
              <a:buClrTx/>
              <a:buSzPct val="95000"/>
            </a:pPr>
            <a:endParaRPr lang="en-US" sz="2500" dirty="0" smtClean="0">
              <a:latin typeface="Garamond" pitchFamily="18" charset="0"/>
            </a:endParaRPr>
          </a:p>
          <a:p>
            <a:pPr marL="342900" marR="45720" lvl="2" indent="-342900" algn="l">
              <a:buClrTx/>
              <a:buSzPct val="95000"/>
              <a:buFont typeface="Wingdings" pitchFamily="2" charset="2"/>
              <a:buChar char="§"/>
            </a:pPr>
            <a:endParaRPr lang="en-US" sz="2500" dirty="0">
              <a:latin typeface="Garamond" pitchFamily="18" charset="0"/>
            </a:endParaRPr>
          </a:p>
          <a:p>
            <a:pPr algn="just"/>
            <a:endParaRPr lang="en-US" sz="2500" dirty="0">
              <a:latin typeface="Garamond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en-US" sz="28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4430" t="21707" r="17835" b="24556"/>
          <a:stretch/>
        </p:blipFill>
        <p:spPr bwMode="auto">
          <a:xfrm>
            <a:off x="228600" y="1189971"/>
            <a:ext cx="8534400" cy="5236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850806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7992888" cy="381000"/>
          </a:xfrm>
        </p:spPr>
        <p:txBody>
          <a:bodyPr>
            <a:noAutofit/>
          </a:bodyPr>
          <a:lstStyle/>
          <a:p>
            <a:pPr algn="ctr"/>
            <a:r>
              <a:rPr lang="en-GB" sz="3200" i="1" dirty="0" smtClean="0">
                <a:solidFill>
                  <a:srgbClr val="FF0000"/>
                </a:solidFill>
                <a:effectLst/>
                <a:latin typeface="Sitka Subheading" pitchFamily="2" charset="0"/>
              </a:rPr>
              <a:t>Recommendation</a:t>
            </a:r>
            <a:endParaRPr lang="en-GB" sz="3200" i="1" dirty="0">
              <a:solidFill>
                <a:srgbClr val="FF0000"/>
              </a:solidFill>
              <a:effectLst/>
              <a:latin typeface="Sitka Subhea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19200"/>
            <a:ext cx="8568952" cy="5306144"/>
          </a:xfrm>
        </p:spPr>
        <p:txBody>
          <a:bodyPr>
            <a:normAutofit/>
          </a:bodyPr>
          <a:lstStyle/>
          <a:p>
            <a:pPr algn="just">
              <a:buClrTx/>
            </a:pPr>
            <a:endParaRPr lang="en-US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2288" t="10059" r="4363" b="7101"/>
          <a:stretch/>
        </p:blipFill>
        <p:spPr bwMode="auto">
          <a:xfrm>
            <a:off x="152400" y="838200"/>
            <a:ext cx="8991599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206534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7992888" cy="518236"/>
          </a:xfrm>
        </p:spPr>
        <p:txBody>
          <a:bodyPr>
            <a:noAutofit/>
          </a:bodyPr>
          <a:lstStyle/>
          <a:p>
            <a:pPr algn="ctr"/>
            <a:r>
              <a:rPr lang="en-GB" sz="3200" i="1" dirty="0" smtClean="0">
                <a:solidFill>
                  <a:srgbClr val="FF0000"/>
                </a:solidFill>
                <a:effectLst/>
                <a:latin typeface="Sitka Subheading" pitchFamily="2" charset="0"/>
              </a:rPr>
              <a:t>Recommendations Cont.</a:t>
            </a:r>
            <a:endParaRPr lang="en-GB" sz="3200" i="1" dirty="0">
              <a:solidFill>
                <a:srgbClr val="FF0000"/>
              </a:solidFill>
              <a:effectLst/>
              <a:latin typeface="Sitka Subhea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95400"/>
            <a:ext cx="8568952" cy="5229944"/>
          </a:xfrm>
        </p:spPr>
        <p:txBody>
          <a:bodyPr>
            <a:normAutofit fontScale="92500"/>
          </a:bodyPr>
          <a:lstStyle/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GB" dirty="0">
                <a:latin typeface="Garamond" pitchFamily="18" charset="0"/>
              </a:rPr>
              <a:t>T</a:t>
            </a:r>
            <a:r>
              <a:rPr lang="en-GB" dirty="0" smtClean="0">
                <a:latin typeface="Garamond" pitchFamily="18" charset="0"/>
              </a:rPr>
              <a:t>he </a:t>
            </a:r>
            <a:r>
              <a:rPr lang="en-GB" dirty="0">
                <a:latin typeface="Garamond" pitchFamily="18" charset="0"/>
              </a:rPr>
              <a:t>model </a:t>
            </a:r>
            <a:r>
              <a:rPr lang="en-GB" dirty="0" smtClean="0">
                <a:latin typeface="Garamond" pitchFamily="18" charset="0"/>
              </a:rPr>
              <a:t>need </a:t>
            </a:r>
            <a:r>
              <a:rPr lang="en-GB" dirty="0">
                <a:latin typeface="Garamond" pitchFamily="18" charset="0"/>
              </a:rPr>
              <a:t>to function under a land policy which focuses on the </a:t>
            </a:r>
            <a:r>
              <a:rPr lang="en-GB" dirty="0" smtClean="0">
                <a:latin typeface="Garamond" pitchFamily="18" charset="0"/>
              </a:rPr>
              <a:t>youth. </a:t>
            </a:r>
          </a:p>
          <a:p>
            <a:pPr algn="just">
              <a:buClrTx/>
            </a:pPr>
            <a:r>
              <a:rPr lang="en-GB" i="1" dirty="0">
                <a:latin typeface="Garamond" pitchFamily="18" charset="0"/>
              </a:rPr>
              <a:t>“Sound land policies can safeguard the livelihood of the very vulnerable by giving them access to land </a:t>
            </a:r>
            <a:r>
              <a:rPr lang="en-GB" i="1" dirty="0" smtClean="0">
                <a:latin typeface="Garamond" pitchFamily="18" charset="0"/>
              </a:rPr>
              <a:t>…through </a:t>
            </a:r>
            <a:r>
              <a:rPr lang="en-GB" i="1" dirty="0">
                <a:latin typeface="Garamond" pitchFamily="18" charset="0"/>
              </a:rPr>
              <a:t>rental </a:t>
            </a:r>
            <a:r>
              <a:rPr lang="en-GB" i="1" dirty="0" smtClean="0">
                <a:latin typeface="Garamond" pitchFamily="18" charset="0"/>
              </a:rPr>
              <a:t>markets..”. (</a:t>
            </a:r>
            <a:r>
              <a:rPr lang="en-GB" dirty="0" smtClean="0">
                <a:latin typeface="Garamond" pitchFamily="18" charset="0"/>
              </a:rPr>
              <a:t>World Bank, 2012)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GB" b="1" i="1" dirty="0" smtClean="0">
              <a:latin typeface="Garamond" pitchFamily="18" charset="0"/>
            </a:endParaRPr>
          </a:p>
          <a:p>
            <a:pPr algn="just">
              <a:buClrTx/>
            </a:pPr>
            <a:r>
              <a:rPr lang="en-GB" dirty="0" smtClean="0">
                <a:latin typeface="Garamond" pitchFamily="18" charset="0"/>
              </a:rPr>
              <a:t>-There is the need for youth </a:t>
            </a:r>
            <a:r>
              <a:rPr lang="en-GB" dirty="0">
                <a:latin typeface="Garamond" pitchFamily="18" charset="0"/>
              </a:rPr>
              <a:t>agricultural land access policy or a review of the existing National Land Policy to capture the </a:t>
            </a:r>
            <a:r>
              <a:rPr lang="en-GB" dirty="0" smtClean="0">
                <a:latin typeface="Garamond" pitchFamily="18" charset="0"/>
              </a:rPr>
              <a:t>model </a:t>
            </a:r>
            <a:r>
              <a:rPr lang="en-GB" dirty="0">
                <a:latin typeface="Garamond" pitchFamily="18" charset="0"/>
              </a:rPr>
              <a:t>interventions and </a:t>
            </a:r>
            <a:r>
              <a:rPr lang="en-GB" dirty="0" smtClean="0">
                <a:latin typeface="Garamond" pitchFamily="18" charset="0"/>
              </a:rPr>
              <a:t>special </a:t>
            </a:r>
            <a:r>
              <a:rPr lang="en-GB" dirty="0">
                <a:latin typeface="Garamond" pitchFamily="18" charset="0"/>
              </a:rPr>
              <a:t>provisions to assist the </a:t>
            </a:r>
            <a:r>
              <a:rPr lang="en-GB" dirty="0" smtClean="0">
                <a:latin typeface="Garamond" pitchFamily="18" charset="0"/>
              </a:rPr>
              <a:t>youth.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GB" b="1" i="1" dirty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GB" dirty="0">
                <a:latin typeface="Garamond" pitchFamily="18" charset="0"/>
              </a:rPr>
              <a:t>T</a:t>
            </a:r>
            <a:r>
              <a:rPr lang="en-GB" dirty="0" smtClean="0">
                <a:latin typeface="Garamond" pitchFamily="18" charset="0"/>
              </a:rPr>
              <a:t>he </a:t>
            </a:r>
            <a:r>
              <a:rPr lang="en-GB" dirty="0">
                <a:latin typeface="Garamond" pitchFamily="18" charset="0"/>
              </a:rPr>
              <a:t>study recommends further</a:t>
            </a:r>
            <a:r>
              <a:rPr lang="en-GB" i="1" dirty="0">
                <a:latin typeface="Garamond" pitchFamily="18" charset="0"/>
              </a:rPr>
              <a:t> </a:t>
            </a:r>
            <a:r>
              <a:rPr lang="en-GB" b="1" i="1" dirty="0">
                <a:latin typeface="Garamond" pitchFamily="18" charset="0"/>
              </a:rPr>
              <a:t>research into youth access to agricultural land under the main customary tenure regimes across the country as a means of </a:t>
            </a:r>
            <a:r>
              <a:rPr lang="en-GB" b="1" i="1" dirty="0" smtClean="0">
                <a:latin typeface="Garamond" pitchFamily="18" charset="0"/>
              </a:rPr>
              <a:t>formulating </a:t>
            </a:r>
            <a:r>
              <a:rPr lang="en-GB" b="1" i="1" dirty="0">
                <a:latin typeface="Garamond" pitchFamily="18" charset="0"/>
              </a:rPr>
              <a:t>an evidence-based youth agricultural land access </a:t>
            </a:r>
            <a:r>
              <a:rPr lang="en-GB" b="1" i="1" dirty="0" smtClean="0">
                <a:latin typeface="Garamond" pitchFamily="18" charset="0"/>
              </a:rPr>
              <a:t>policy.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GB" sz="2400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9422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92888" cy="576064"/>
          </a:xfrm>
        </p:spPr>
        <p:txBody>
          <a:bodyPr>
            <a:noAutofit/>
          </a:bodyPr>
          <a:lstStyle/>
          <a:p>
            <a:pPr algn="ctr"/>
            <a:endParaRPr lang="en-GB" sz="2800" dirty="0">
              <a:solidFill>
                <a:srgbClr val="FF0000"/>
              </a:solidFill>
              <a:effectLst/>
              <a:latin typeface="Sitka Hea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5904656" cy="5256584"/>
          </a:xfrm>
        </p:spPr>
        <p:txBody>
          <a:bodyPr>
            <a:normAutofit/>
          </a:bodyPr>
          <a:lstStyle/>
          <a:p>
            <a:pPr algn="ctr"/>
            <a:endParaRPr lang="en-US" sz="2500" dirty="0" smtClean="0"/>
          </a:p>
          <a:p>
            <a:pPr algn="ctr"/>
            <a:endParaRPr lang="en-US" sz="2500" dirty="0"/>
          </a:p>
          <a:p>
            <a:pPr algn="ctr"/>
            <a:endParaRPr lang="en-US" sz="2800" i="1" dirty="0" smtClean="0">
              <a:latin typeface="Sitka Heading" pitchFamily="2" charset="0"/>
            </a:endParaRPr>
          </a:p>
        </p:txBody>
      </p:sp>
      <p:pic>
        <p:nvPicPr>
          <p:cNvPr id="2050" name="Picture 2" descr="http://thumbs.dreamstime.com/z/vector-thank-you-icon-illustration-comic-character-face-457216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4"/>
          <a:stretch/>
        </p:blipFill>
        <p:spPr bwMode="auto">
          <a:xfrm>
            <a:off x="2339752" y="620688"/>
            <a:ext cx="4536504" cy="42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1847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432048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Sitka Heading" pitchFamily="2" charset="0"/>
              </a:rPr>
              <a:t>Presentation Outline</a:t>
            </a:r>
            <a:endParaRPr lang="en-GB" sz="3200" dirty="0">
              <a:solidFill>
                <a:srgbClr val="FF0000"/>
              </a:solidFill>
              <a:latin typeface="Sitka Hea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95400"/>
            <a:ext cx="8352928" cy="501392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GB" sz="2700" dirty="0" smtClean="0">
                <a:latin typeface="Garamond" pitchFamily="18" charset="0"/>
              </a:rPr>
              <a:t>Introduction and Research Problem</a:t>
            </a:r>
            <a:endParaRPr lang="en-GB" sz="2700" dirty="0">
              <a:latin typeface="Garamond" pitchFamily="18" charset="0"/>
            </a:endParaRPr>
          </a:p>
          <a:p>
            <a:pPr marL="457200" indent="-457200" algn="l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GB" sz="2700" dirty="0" smtClean="0">
                <a:latin typeface="Garamond" pitchFamily="18" charset="0"/>
              </a:rPr>
              <a:t>Study Area</a:t>
            </a:r>
            <a:endParaRPr lang="en-GB" sz="2700" dirty="0">
              <a:latin typeface="Garamond" pitchFamily="18" charset="0"/>
            </a:endParaRPr>
          </a:p>
          <a:p>
            <a:pPr marL="457200" indent="-457200" algn="l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GB" sz="2700" dirty="0">
                <a:latin typeface="Garamond" pitchFamily="18" charset="0"/>
              </a:rPr>
              <a:t>Methods </a:t>
            </a:r>
          </a:p>
          <a:p>
            <a:pPr marL="457200" indent="-457200" algn="l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GB" sz="2700" dirty="0">
                <a:latin typeface="Garamond" pitchFamily="18" charset="0"/>
              </a:rPr>
              <a:t>Results </a:t>
            </a:r>
            <a:endParaRPr lang="en-GB" sz="2700" dirty="0" smtClean="0">
              <a:latin typeface="Garamond" pitchFamily="18" charset="0"/>
            </a:endParaRPr>
          </a:p>
          <a:p>
            <a:pPr marL="457200" indent="-457200" algn="l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GB" sz="2700" dirty="0" smtClean="0">
                <a:latin typeface="Garamond" pitchFamily="18" charset="0"/>
              </a:rPr>
              <a:t>Recommendations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94929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Garamond" pitchFamily="18" charset="0"/>
              </a:rPr>
              <a:t>Introduction</a:t>
            </a:r>
            <a:endParaRPr lang="en-GB" sz="32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496944" cy="5475312"/>
          </a:xfrm>
        </p:spPr>
        <p:txBody>
          <a:bodyPr>
            <a:noAutofit/>
          </a:bodyPr>
          <a:lstStyle/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US" sz="2500" dirty="0" smtClean="0">
                <a:latin typeface="Garamond" pitchFamily="18" charset="0"/>
              </a:rPr>
              <a:t>The youth constitute an important human capital for the socio-economic development of Ghana.</a:t>
            </a:r>
          </a:p>
          <a:p>
            <a:pPr algn="just">
              <a:buClrTx/>
            </a:pPr>
            <a:r>
              <a:rPr lang="en-US" sz="2400" i="1" dirty="0" smtClean="0">
                <a:latin typeface="Garamond" pitchFamily="18" charset="0"/>
              </a:rPr>
              <a:t>-they constitute </a:t>
            </a:r>
            <a:r>
              <a:rPr lang="en-US" sz="2400" b="1" i="1" dirty="0" smtClean="0">
                <a:latin typeface="Garamond" pitchFamily="18" charset="0"/>
              </a:rPr>
              <a:t>34.1% </a:t>
            </a:r>
            <a:r>
              <a:rPr lang="en-US" sz="2400" i="1" dirty="0" smtClean="0">
                <a:latin typeface="Garamond" pitchFamily="18" charset="0"/>
              </a:rPr>
              <a:t>of Ghana’s population (GSS, 2014) 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US" sz="2400" dirty="0" smtClean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GB" sz="2500" dirty="0">
                <a:latin typeface="Garamond" pitchFamily="18" charset="0"/>
              </a:rPr>
              <a:t>T</a:t>
            </a:r>
            <a:r>
              <a:rPr lang="en-GB" sz="2500" dirty="0" smtClean="0">
                <a:latin typeface="Garamond" pitchFamily="18" charset="0"/>
              </a:rPr>
              <a:t>he </a:t>
            </a:r>
            <a:r>
              <a:rPr lang="en-GB" sz="2500" dirty="0">
                <a:latin typeface="Garamond" pitchFamily="18" charset="0"/>
              </a:rPr>
              <a:t>youth are economically marginalized  (</a:t>
            </a:r>
            <a:r>
              <a:rPr lang="en-GB" sz="2500" dirty="0" err="1">
                <a:latin typeface="Garamond" pitchFamily="18" charset="0"/>
              </a:rPr>
              <a:t>Abbink</a:t>
            </a:r>
            <a:r>
              <a:rPr lang="en-GB" sz="2500" dirty="0">
                <a:latin typeface="Garamond" pitchFamily="18" charset="0"/>
              </a:rPr>
              <a:t>, 2005</a:t>
            </a:r>
            <a:r>
              <a:rPr lang="en-GB" sz="2500" dirty="0" smtClean="0">
                <a:latin typeface="Garamond" pitchFamily="18" charset="0"/>
              </a:rPr>
              <a:t>),</a:t>
            </a:r>
            <a:r>
              <a:rPr lang="en-GB" sz="2500" dirty="0" smtClean="0"/>
              <a:t> </a:t>
            </a:r>
          </a:p>
          <a:p>
            <a:pPr algn="just">
              <a:buClrTx/>
            </a:pPr>
            <a:r>
              <a:rPr lang="en-US" sz="2400" i="1" dirty="0" smtClean="0">
                <a:latin typeface="Garamond" pitchFamily="18" charset="0"/>
              </a:rPr>
              <a:t>-Youth </a:t>
            </a:r>
            <a:r>
              <a:rPr lang="en-US" sz="2400" i="1" dirty="0">
                <a:latin typeface="Garamond" pitchFamily="18" charset="0"/>
              </a:rPr>
              <a:t>u</a:t>
            </a:r>
            <a:r>
              <a:rPr lang="en-US" sz="2400" i="1" dirty="0" smtClean="0">
                <a:latin typeface="Garamond" pitchFamily="18" charset="0"/>
              </a:rPr>
              <a:t>nemployment rate in Ghana estimated at </a:t>
            </a:r>
            <a:r>
              <a:rPr lang="en-US" sz="2400" b="1" i="1" dirty="0" smtClean="0">
                <a:latin typeface="Garamond" pitchFamily="18" charset="0"/>
              </a:rPr>
              <a:t>5.5% </a:t>
            </a:r>
            <a:r>
              <a:rPr lang="en-US" sz="2400" i="1" dirty="0" smtClean="0">
                <a:latin typeface="Garamond" pitchFamily="18" charset="0"/>
              </a:rPr>
              <a:t>(</a:t>
            </a:r>
            <a:r>
              <a:rPr lang="en-US" sz="2400" i="1" dirty="0">
                <a:latin typeface="Garamond" pitchFamily="18" charset="0"/>
              </a:rPr>
              <a:t>GSS, </a:t>
            </a:r>
            <a:r>
              <a:rPr lang="en-US" sz="2400" i="1" dirty="0" smtClean="0">
                <a:latin typeface="Garamond" pitchFamily="18" charset="0"/>
              </a:rPr>
              <a:t>2014), </a:t>
            </a:r>
          </a:p>
          <a:p>
            <a:pPr algn="just">
              <a:buClrTx/>
            </a:pPr>
            <a:r>
              <a:rPr lang="en-US" sz="2400" i="1" dirty="0" smtClean="0">
                <a:latin typeface="Garamond" pitchFamily="18" charset="0"/>
              </a:rPr>
              <a:t>-11.7% for Sub-Saharan Africa (ILO, 2013) </a:t>
            </a:r>
          </a:p>
          <a:p>
            <a:pPr algn="just">
              <a:buClrTx/>
            </a:pPr>
            <a:endParaRPr lang="en-US" sz="2400" i="1" dirty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GB" sz="2500" dirty="0">
                <a:latin typeface="Garamond" pitchFamily="18" charset="0"/>
                <a:ea typeface="Verdana" pitchFamily="34" charset="0"/>
                <a:cs typeface="Vani" pitchFamily="34" charset="0"/>
              </a:rPr>
              <a:t>Agriculture remains the world’s single biggest source of employment (</a:t>
            </a:r>
            <a:r>
              <a:rPr lang="en-GB" sz="2500" dirty="0">
                <a:latin typeface="Garamond" pitchFamily="18" charset="0"/>
                <a:cs typeface="Vani" pitchFamily="34" charset="0"/>
              </a:rPr>
              <a:t>World Bank, 2014; White, 2011;</a:t>
            </a:r>
            <a:r>
              <a:rPr lang="en-GB" sz="2500" dirty="0">
                <a:latin typeface="Garamond" pitchFamily="18" charset="0"/>
                <a:ea typeface="Verdana" pitchFamily="34" charset="0"/>
                <a:cs typeface="Vani" pitchFamily="34" charset="0"/>
              </a:rPr>
              <a:t> IFAD, 2010</a:t>
            </a:r>
            <a:r>
              <a:rPr lang="en-GB" sz="2500" dirty="0" smtClean="0">
                <a:latin typeface="Garamond" pitchFamily="18" charset="0"/>
                <a:ea typeface="Verdana" pitchFamily="34" charset="0"/>
                <a:cs typeface="Vani" pitchFamily="34" charset="0"/>
              </a:rPr>
              <a:t>).</a:t>
            </a:r>
            <a:endParaRPr lang="en-GB" sz="2500" dirty="0">
              <a:latin typeface="Garamond" pitchFamily="18" charset="0"/>
              <a:ea typeface="Verdana" pitchFamily="34" charset="0"/>
              <a:cs typeface="Vani" pitchFamily="34" charset="0"/>
            </a:endParaRPr>
          </a:p>
          <a:p>
            <a:pPr marL="342900" indent="-342900" algn="just">
              <a:buClrTx/>
              <a:buFont typeface="Wingdings" pitchFamily="2" charset="2"/>
              <a:buChar char="Ø"/>
            </a:pPr>
            <a:r>
              <a:rPr lang="en-GB" sz="2400" b="1" i="1" dirty="0" smtClean="0">
                <a:latin typeface="Garamond" pitchFamily="18" charset="0"/>
                <a:ea typeface="Verdana" pitchFamily="34" charset="0"/>
                <a:cs typeface="Vani" pitchFamily="34" charset="0"/>
              </a:rPr>
              <a:t>Do </a:t>
            </a:r>
            <a:r>
              <a:rPr lang="en-GB" sz="2400" b="1" i="1" dirty="0">
                <a:latin typeface="Garamond" pitchFamily="18" charset="0"/>
                <a:ea typeface="Verdana" pitchFamily="34" charset="0"/>
                <a:cs typeface="Vani" pitchFamily="34" charset="0"/>
              </a:rPr>
              <a:t>youth have access to land on favourable terms and viable sizes for agricultural purpose?</a:t>
            </a:r>
            <a:endParaRPr lang="en-US" sz="2400" b="1" i="1" dirty="0">
              <a:latin typeface="Garamond" pitchFamily="18" charset="0"/>
            </a:endParaRPr>
          </a:p>
          <a:p>
            <a:pPr algn="just">
              <a:buClrTx/>
            </a:pPr>
            <a:endParaRPr lang="en-GB" sz="2400" dirty="0">
              <a:latin typeface="Garamond" pitchFamily="18" charset="0"/>
              <a:ea typeface="Verdana" pitchFamily="34" charset="0"/>
              <a:cs typeface="Vani" pitchFamily="34" charset="0"/>
            </a:endParaRPr>
          </a:p>
          <a:p>
            <a:pPr algn="just"/>
            <a:endParaRPr lang="en-US" sz="2400" dirty="0" smtClean="0">
              <a:latin typeface="Sitka Tex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3873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ENTRIES_2015\Survey Pictures\DSC028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1"/>
          <a:stretch/>
        </p:blipFill>
        <p:spPr bwMode="auto">
          <a:xfrm>
            <a:off x="5791200" y="609600"/>
            <a:ext cx="3324616" cy="266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Sitka Heading" pitchFamily="2" charset="0"/>
              </a:rPr>
              <a:t> Introduction Cont.</a:t>
            </a:r>
            <a:r>
              <a:rPr lang="en-GB" sz="3200" b="1" dirty="0" smtClean="0">
                <a:solidFill>
                  <a:srgbClr val="FF0000"/>
                </a:solidFill>
                <a:latin typeface="Sitka Heading" pitchFamily="2" charset="0"/>
              </a:rPr>
              <a:t>  </a:t>
            </a:r>
            <a:endParaRPr lang="en-GB" sz="3200" b="1" dirty="0">
              <a:solidFill>
                <a:srgbClr val="FF0000"/>
              </a:solidFill>
              <a:latin typeface="Sitka Hea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8200"/>
            <a:ext cx="8668072" cy="5399112"/>
          </a:xfrm>
        </p:spPr>
        <p:txBody>
          <a:bodyPr>
            <a:noAutofit/>
          </a:bodyPr>
          <a:lstStyle/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GB" sz="2700" dirty="0">
                <a:latin typeface="Garamond" pitchFamily="18" charset="0"/>
              </a:rPr>
              <a:t>Land is a </a:t>
            </a:r>
            <a:r>
              <a:rPr lang="en-GB" sz="2700" dirty="0" smtClean="0">
                <a:latin typeface="Garamond" pitchFamily="18" charset="0"/>
              </a:rPr>
              <a:t>key productive resource.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GB" sz="2700" b="1" i="1" dirty="0">
              <a:latin typeface="Garamond" pitchFamily="18" charset="0"/>
              <a:ea typeface="Verdana" pitchFamily="34" charset="0"/>
              <a:cs typeface="Vani" pitchFamily="34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r>
              <a:rPr lang="en-US" sz="2700" dirty="0" smtClean="0">
                <a:latin typeface="Garamond" pitchFamily="18" charset="0"/>
              </a:rPr>
              <a:t>Access </a:t>
            </a:r>
            <a:r>
              <a:rPr lang="en-US" sz="2700" dirty="0">
                <a:latin typeface="Garamond" pitchFamily="18" charset="0"/>
              </a:rPr>
              <a:t>mechanisms </a:t>
            </a:r>
            <a:r>
              <a:rPr lang="en-US" sz="2700" dirty="0" smtClean="0">
                <a:latin typeface="Garamond" pitchFamily="18" charset="0"/>
              </a:rPr>
              <a:t>reflect </a:t>
            </a:r>
          </a:p>
          <a:p>
            <a:pPr algn="just">
              <a:buClrTx/>
            </a:pPr>
            <a:r>
              <a:rPr lang="en-US" sz="2700" dirty="0">
                <a:latin typeface="Garamond" pitchFamily="18" charset="0"/>
              </a:rPr>
              <a:t> </a:t>
            </a:r>
            <a:r>
              <a:rPr lang="en-US" sz="2700" dirty="0" smtClean="0">
                <a:latin typeface="Garamond" pitchFamily="18" charset="0"/>
              </a:rPr>
              <a:t>   the </a:t>
            </a:r>
            <a:r>
              <a:rPr lang="en-US" sz="2700" dirty="0">
                <a:latin typeface="Garamond" pitchFamily="18" charset="0"/>
              </a:rPr>
              <a:t>prevailing land tenure system </a:t>
            </a:r>
            <a:endParaRPr lang="en-US" sz="2700" dirty="0" smtClean="0">
              <a:latin typeface="Garamond" pitchFamily="18" charset="0"/>
            </a:endParaRPr>
          </a:p>
          <a:p>
            <a:pPr algn="just">
              <a:buClrTx/>
            </a:pPr>
            <a:endParaRPr lang="en-US" sz="2700" dirty="0">
              <a:latin typeface="Garamond" pitchFamily="18" charset="0"/>
            </a:endParaRPr>
          </a:p>
          <a:p>
            <a:pPr marL="457200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700" dirty="0">
                <a:latin typeface="Garamond" pitchFamily="18" charset="0"/>
              </a:rPr>
              <a:t>The customary land tenure system dominates in Ghana </a:t>
            </a:r>
          </a:p>
          <a:p>
            <a:pPr algn="just">
              <a:buClr>
                <a:schemeClr val="tx1"/>
              </a:buClr>
            </a:pPr>
            <a:r>
              <a:rPr lang="en-US" sz="2500" i="1" dirty="0">
                <a:latin typeface="Garamond" pitchFamily="18" charset="0"/>
              </a:rPr>
              <a:t>-</a:t>
            </a:r>
            <a:r>
              <a:rPr lang="en-US" sz="2400" i="1" dirty="0">
                <a:latin typeface="Garamond" pitchFamily="18" charset="0"/>
              </a:rPr>
              <a:t>constitute about 80% (</a:t>
            </a:r>
            <a:r>
              <a:rPr lang="en-GB" sz="2400" i="1" dirty="0" err="1">
                <a:latin typeface="Garamond" pitchFamily="18" charset="0"/>
              </a:rPr>
              <a:t>Sulemana</a:t>
            </a:r>
            <a:r>
              <a:rPr lang="en-GB" sz="2400" i="1" dirty="0">
                <a:latin typeface="Garamond" pitchFamily="18" charset="0"/>
              </a:rPr>
              <a:t>, 2011; Bugri, 2013). </a:t>
            </a:r>
            <a:endParaRPr lang="en-US" sz="2400" i="1" dirty="0">
              <a:latin typeface="Garamond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en-US" sz="2400" i="1" dirty="0">
                <a:latin typeface="Garamond" pitchFamily="18" charset="0"/>
              </a:rPr>
              <a:t>-</a:t>
            </a:r>
            <a:r>
              <a:rPr lang="en-US" sz="2400" i="1" dirty="0" smtClean="0">
                <a:latin typeface="Garamond" pitchFamily="18" charset="0"/>
              </a:rPr>
              <a:t>Excludes </a:t>
            </a:r>
            <a:r>
              <a:rPr lang="en-US" sz="2400" i="1" dirty="0">
                <a:latin typeface="Garamond" pitchFamily="18" charset="0"/>
              </a:rPr>
              <a:t>groups such as the</a:t>
            </a:r>
            <a:r>
              <a:rPr lang="en-US" sz="2400" i="1" u="sng" dirty="0">
                <a:latin typeface="Garamond" pitchFamily="18" charset="0"/>
              </a:rPr>
              <a:t> youth </a:t>
            </a:r>
            <a:r>
              <a:rPr lang="en-US" sz="2400" i="1" dirty="0">
                <a:latin typeface="Garamond" pitchFamily="18" charset="0"/>
              </a:rPr>
              <a:t>and women from equitable access to land (</a:t>
            </a:r>
            <a:r>
              <a:rPr lang="en-US" sz="2400" i="1" dirty="0" err="1">
                <a:latin typeface="Garamond" pitchFamily="18" charset="0"/>
              </a:rPr>
              <a:t>Kwapong</a:t>
            </a:r>
            <a:r>
              <a:rPr lang="en-US" sz="2400" i="1" dirty="0">
                <a:latin typeface="Garamond" pitchFamily="18" charset="0"/>
              </a:rPr>
              <a:t>, 2009</a:t>
            </a:r>
            <a:r>
              <a:rPr lang="en-US" sz="2400" i="1" dirty="0" smtClean="0">
                <a:latin typeface="Garamond" pitchFamily="18" charset="0"/>
              </a:rPr>
              <a:t>).</a:t>
            </a:r>
          </a:p>
          <a:p>
            <a:pPr marL="342900" indent="-3429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Existing studies; Kidido et al. (2017), </a:t>
            </a:r>
            <a:r>
              <a:rPr lang="en-US" sz="2400" dirty="0" err="1">
                <a:latin typeface="Garamond" pitchFamily="18" charset="0"/>
              </a:rPr>
              <a:t>Amanor</a:t>
            </a:r>
            <a:r>
              <a:rPr lang="en-US" sz="2400" dirty="0">
                <a:latin typeface="Garamond" pitchFamily="18" charset="0"/>
              </a:rPr>
              <a:t> (2010), </a:t>
            </a:r>
            <a:r>
              <a:rPr lang="en-US" sz="2400" dirty="0" err="1" smtClean="0">
                <a:latin typeface="Garamond" pitchFamily="18" charset="0"/>
              </a:rPr>
              <a:t>Boni</a:t>
            </a:r>
            <a:r>
              <a:rPr lang="en-US" sz="2400" dirty="0" smtClean="0">
                <a:latin typeface="Garamond" pitchFamily="18" charset="0"/>
              </a:rPr>
              <a:t> (2008)</a:t>
            </a:r>
            <a:endParaRPr lang="en-US" sz="2400" dirty="0">
              <a:latin typeface="Garamond" pitchFamily="18" charset="0"/>
            </a:endParaRPr>
          </a:p>
          <a:p>
            <a:pPr marL="457200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500" dirty="0" smtClean="0">
                <a:latin typeface="Garamond" pitchFamily="18" charset="0"/>
              </a:rPr>
              <a:t>The study investigated </a:t>
            </a:r>
            <a:r>
              <a:rPr lang="en-GB" sz="2500" dirty="0">
                <a:latin typeface="Garamond" pitchFamily="18" charset="0"/>
              </a:rPr>
              <a:t>youth access to agricultural land under the customary tenure </a:t>
            </a:r>
            <a:r>
              <a:rPr lang="en-GB" sz="2500" dirty="0" smtClean="0">
                <a:latin typeface="Garamond" pitchFamily="18" charset="0"/>
              </a:rPr>
              <a:t>regime.</a:t>
            </a:r>
          </a:p>
          <a:p>
            <a:pPr algn="just">
              <a:buClr>
                <a:schemeClr val="tx1"/>
              </a:buClr>
            </a:pPr>
            <a:r>
              <a:rPr lang="en-GB" sz="2400" i="1" dirty="0" smtClean="0">
                <a:latin typeface="Garamond" pitchFamily="18" charset="0"/>
              </a:rPr>
              <a:t>-Understanding </a:t>
            </a:r>
            <a:r>
              <a:rPr lang="en-GB" sz="2400" i="1" dirty="0">
                <a:latin typeface="Garamond" pitchFamily="18" charset="0"/>
              </a:rPr>
              <a:t>G</a:t>
            </a:r>
            <a:r>
              <a:rPr lang="en-GB" sz="2400" i="1" dirty="0" smtClean="0">
                <a:latin typeface="Garamond" pitchFamily="18" charset="0"/>
              </a:rPr>
              <a:t>ender Dimensions</a:t>
            </a:r>
            <a:endParaRPr lang="en-US" sz="2400" i="1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238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342900"/>
            <a:ext cx="7992888" cy="990601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Garamond" pitchFamily="18" charset="0"/>
              </a:rPr>
              <a:t>The Study Area</a:t>
            </a:r>
            <a:br>
              <a:rPr lang="en-US" sz="3200" i="1" dirty="0">
                <a:solidFill>
                  <a:srgbClr val="FF0000"/>
                </a:solidFill>
                <a:latin typeface="Garamond" pitchFamily="18" charset="0"/>
              </a:rPr>
            </a:br>
            <a:endParaRPr lang="en-GB" sz="3200" b="1" dirty="0">
              <a:solidFill>
                <a:srgbClr val="FF0000"/>
              </a:solidFill>
              <a:latin typeface="Sitka Hea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762000"/>
            <a:ext cx="4191000" cy="5763344"/>
          </a:xfrm>
        </p:spPr>
        <p:txBody>
          <a:bodyPr>
            <a:noAutofit/>
          </a:bodyPr>
          <a:lstStyle/>
          <a:p>
            <a:pPr algn="just">
              <a:buClrTx/>
            </a:pPr>
            <a:endParaRPr lang="en-US" b="1" i="1" dirty="0" smtClean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r>
              <a:rPr lang="en-US" sz="2500" dirty="0" smtClean="0">
                <a:latin typeface="Garamond" pitchFamily="18" charset="0"/>
              </a:rPr>
              <a:t>The </a:t>
            </a:r>
            <a:r>
              <a:rPr lang="en-US" sz="2500" dirty="0">
                <a:latin typeface="Garamond" pitchFamily="18" charset="0"/>
              </a:rPr>
              <a:t>study purposively selected Techiman Traditional </a:t>
            </a:r>
            <a:r>
              <a:rPr lang="en-US" sz="2500" dirty="0" smtClean="0">
                <a:latin typeface="Garamond" pitchFamily="18" charset="0"/>
              </a:rPr>
              <a:t>Area</a:t>
            </a:r>
            <a:endParaRPr lang="en-US" sz="2500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endParaRPr lang="en-US" sz="2500" dirty="0">
              <a:latin typeface="Garamond" pitchFamily="18" charset="0"/>
            </a:endParaRPr>
          </a:p>
          <a:p>
            <a:pPr algn="just">
              <a:buClrTx/>
            </a:pPr>
            <a:endParaRPr lang="en-GB" sz="2500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r>
              <a:rPr lang="en-GB" sz="2500" dirty="0">
                <a:latin typeface="Garamond" pitchFamily="18" charset="0"/>
              </a:rPr>
              <a:t>Covers two administrative districts:</a:t>
            </a:r>
          </a:p>
          <a:p>
            <a:pPr algn="just">
              <a:buClrTx/>
            </a:pPr>
            <a:r>
              <a:rPr lang="en-GB" sz="2500" dirty="0">
                <a:latin typeface="Garamond" pitchFamily="18" charset="0"/>
              </a:rPr>
              <a:t>-</a:t>
            </a:r>
            <a:r>
              <a:rPr lang="en-GB" sz="2500" i="1" dirty="0">
                <a:latin typeface="Garamond" pitchFamily="18" charset="0"/>
              </a:rPr>
              <a:t>Techiman Municipality  </a:t>
            </a:r>
          </a:p>
          <a:p>
            <a:pPr algn="just">
              <a:buClrTx/>
            </a:pPr>
            <a:r>
              <a:rPr lang="en-GB" sz="2500" i="1" dirty="0">
                <a:latin typeface="Garamond" pitchFamily="18" charset="0"/>
              </a:rPr>
              <a:t>-Techiman North district</a:t>
            </a:r>
            <a:endParaRPr lang="en-US" sz="2500" i="1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838201"/>
            <a:ext cx="4851903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410201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latin typeface="Garamond" pitchFamily="18" charset="0"/>
              </a:rPr>
              <a:t>Figure 1: </a:t>
            </a:r>
            <a:r>
              <a:rPr lang="en-GB" b="1" dirty="0">
                <a:latin typeface="Garamond" pitchFamily="18" charset="0"/>
              </a:rPr>
              <a:t>District Map of </a:t>
            </a:r>
            <a:r>
              <a:rPr lang="en-GB" b="1" dirty="0" err="1">
                <a:latin typeface="Garamond" pitchFamily="18" charset="0"/>
              </a:rPr>
              <a:t>Brong</a:t>
            </a:r>
            <a:r>
              <a:rPr lang="en-GB" b="1" dirty="0">
                <a:latin typeface="Garamond" pitchFamily="18" charset="0"/>
              </a:rPr>
              <a:t> </a:t>
            </a:r>
            <a:r>
              <a:rPr lang="en-GB" b="1" dirty="0" err="1">
                <a:latin typeface="Garamond" pitchFamily="18" charset="0"/>
              </a:rPr>
              <a:t>Ahafo</a:t>
            </a:r>
            <a:r>
              <a:rPr lang="en-GB" b="1" dirty="0">
                <a:latin typeface="Garamond" pitchFamily="18" charset="0"/>
              </a:rPr>
              <a:t> Region Highlighting the Study Area Districts</a:t>
            </a:r>
          </a:p>
        </p:txBody>
      </p:sp>
    </p:spTree>
    <p:extLst>
      <p:ext uri="{BB962C8B-B14F-4D97-AF65-F5344CB8AC3E}">
        <p14:creationId xmlns:p14="http://schemas.microsoft.com/office/powerpoint/2010/main" val="295195169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0452"/>
            <a:ext cx="7992888" cy="616496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Study Area Cont.</a:t>
            </a:r>
            <a:endParaRPr lang="en-GB" sz="3200" b="1" dirty="0">
              <a:solidFill>
                <a:srgbClr val="FF0000"/>
              </a:solidFill>
              <a:latin typeface="Sitka Hea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62000"/>
            <a:ext cx="4777680" cy="5763344"/>
          </a:xfrm>
        </p:spPr>
        <p:txBody>
          <a:bodyPr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3200" b="1" i="1" dirty="0" smtClean="0">
                <a:latin typeface="Garamond" pitchFamily="18" charset="0"/>
              </a:rPr>
              <a:t>Why </a:t>
            </a:r>
            <a:r>
              <a:rPr lang="en-US" sz="3200" b="1" i="1" dirty="0">
                <a:latin typeface="Garamond" pitchFamily="18" charset="0"/>
              </a:rPr>
              <a:t>Techiman Area?</a:t>
            </a:r>
            <a:endParaRPr lang="en-GB" sz="2800" b="1" i="1" dirty="0">
              <a:latin typeface="Garamond" pitchFamily="18" charset="0"/>
            </a:endParaRPr>
          </a:p>
          <a:p>
            <a:pPr marL="514350" indent="-514350" algn="just">
              <a:buClrTx/>
              <a:buFont typeface="Wingdings" pitchFamily="2" charset="2"/>
              <a:buChar char="§"/>
            </a:pPr>
            <a:r>
              <a:rPr lang="en-GB" sz="2500" dirty="0" smtClean="0">
                <a:latin typeface="Garamond" pitchFamily="18" charset="0"/>
              </a:rPr>
              <a:t>Contributes substantially to </a:t>
            </a:r>
            <a:r>
              <a:rPr lang="en-GB" sz="2500" dirty="0">
                <a:latin typeface="Garamond" pitchFamily="18" charset="0"/>
              </a:rPr>
              <a:t>Ghana’s food </a:t>
            </a:r>
            <a:r>
              <a:rPr lang="en-GB" sz="2500" dirty="0" smtClean="0">
                <a:latin typeface="Garamond" pitchFamily="18" charset="0"/>
              </a:rPr>
              <a:t>production (TENDA</a:t>
            </a:r>
            <a:r>
              <a:rPr lang="en-GB" sz="2500" dirty="0">
                <a:latin typeface="Garamond" pitchFamily="18" charset="0"/>
              </a:rPr>
              <a:t>, 2013</a:t>
            </a:r>
            <a:r>
              <a:rPr lang="en-GB" sz="2500" dirty="0" smtClean="0">
                <a:latin typeface="Garamond" pitchFamily="18" charset="0"/>
              </a:rPr>
              <a:t>).</a:t>
            </a:r>
          </a:p>
          <a:p>
            <a:pPr marL="514350" indent="-514350" algn="just">
              <a:buClrTx/>
              <a:buFont typeface="Wingdings" pitchFamily="2" charset="2"/>
              <a:buChar char="§"/>
            </a:pPr>
            <a:endParaRPr lang="en-US" sz="2500" dirty="0" smtClean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GB" sz="2500" dirty="0" smtClean="0">
                <a:latin typeface="Garamond" pitchFamily="18" charset="0"/>
              </a:rPr>
              <a:t>Strategically located. 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GB" sz="2500" dirty="0" smtClean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GB" sz="2500" dirty="0">
                <a:latin typeface="Garamond" pitchFamily="18" charset="0"/>
              </a:rPr>
              <a:t>H</a:t>
            </a:r>
            <a:r>
              <a:rPr lang="en-GB" sz="2500" dirty="0" smtClean="0">
                <a:latin typeface="Garamond" pitchFamily="18" charset="0"/>
              </a:rPr>
              <a:t>as </a:t>
            </a:r>
            <a:r>
              <a:rPr lang="en-GB" sz="2500" dirty="0">
                <a:latin typeface="Garamond" pitchFamily="18" charset="0"/>
              </a:rPr>
              <a:t>one of the biggest agricultural markets in Ghana </a:t>
            </a:r>
            <a:r>
              <a:rPr lang="en-GB" sz="2500" dirty="0" smtClean="0">
                <a:latin typeface="Garamond" pitchFamily="18" charset="0"/>
              </a:rPr>
              <a:t>(</a:t>
            </a:r>
            <a:r>
              <a:rPr lang="en-GB" sz="2500" dirty="0">
                <a:latin typeface="Garamond" pitchFamily="18" charset="0"/>
              </a:rPr>
              <a:t>GSS, </a:t>
            </a:r>
            <a:r>
              <a:rPr lang="en-GB" sz="2500" dirty="0" smtClean="0">
                <a:latin typeface="Garamond" pitchFamily="18" charset="0"/>
              </a:rPr>
              <a:t>2014).</a:t>
            </a:r>
            <a:endParaRPr lang="en-US" sz="2500" dirty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US" sz="2500" i="1" dirty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US" sz="2500" dirty="0">
                <a:latin typeface="Garamond" pitchFamily="18" charset="0"/>
              </a:rPr>
              <a:t>P</a:t>
            </a:r>
            <a:r>
              <a:rPr lang="en-US" sz="2500" dirty="0" smtClean="0">
                <a:latin typeface="Garamond" pitchFamily="18" charset="0"/>
              </a:rPr>
              <a:t>referred </a:t>
            </a:r>
            <a:r>
              <a:rPr lang="en-US" sz="2500" dirty="0">
                <a:latin typeface="Garamond" pitchFamily="18" charset="0"/>
              </a:rPr>
              <a:t>area by some youth to engage in </a:t>
            </a:r>
            <a:r>
              <a:rPr lang="en-US" sz="2500" dirty="0" smtClean="0">
                <a:latin typeface="Garamond" pitchFamily="18" charset="0"/>
              </a:rPr>
              <a:t>agric</a:t>
            </a:r>
            <a:r>
              <a:rPr lang="en-US" sz="2400" dirty="0" smtClean="0">
                <a:latin typeface="Garamond" pitchFamily="18" charset="0"/>
              </a:rPr>
              <a:t>ulture </a:t>
            </a:r>
            <a:r>
              <a:rPr lang="en-US" sz="2400" dirty="0">
                <a:latin typeface="Garamond" pitchFamily="18" charset="0"/>
              </a:rPr>
              <a:t>(</a:t>
            </a:r>
            <a:r>
              <a:rPr lang="en-US" sz="2400" dirty="0" err="1">
                <a:latin typeface="Garamond" pitchFamily="18" charset="0"/>
              </a:rPr>
              <a:t>Okali</a:t>
            </a:r>
            <a:r>
              <a:rPr lang="en-US" sz="2400" dirty="0">
                <a:latin typeface="Garamond" pitchFamily="18" charset="0"/>
              </a:rPr>
              <a:t> and </a:t>
            </a:r>
            <a:r>
              <a:rPr lang="en-US" sz="2400" dirty="0" err="1">
                <a:latin typeface="Garamond" pitchFamily="18" charset="0"/>
              </a:rPr>
              <a:t>Sumberg</a:t>
            </a:r>
            <a:r>
              <a:rPr lang="en-US" sz="2400" dirty="0">
                <a:latin typeface="Garamond" pitchFamily="18" charset="0"/>
              </a:rPr>
              <a:t>, 2012). </a:t>
            </a:r>
            <a:endParaRPr lang="en-US" sz="2400" i="1" dirty="0" smtClean="0">
              <a:latin typeface="Garamond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 descr="C:\Users\user\Desktop\ENTRIES_2015\Survey Pictures\DSC0278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8"/>
          <a:stretch/>
        </p:blipFill>
        <p:spPr bwMode="auto">
          <a:xfrm>
            <a:off x="5105400" y="762000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user\Desktop\ENTRIES_2015\Survey Pictures\DSC027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4"/>
          <a:stretch/>
        </p:blipFill>
        <p:spPr bwMode="auto">
          <a:xfrm>
            <a:off x="5105400" y="3505200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076065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92888" cy="47667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Methods (1)</a:t>
            </a:r>
            <a:endParaRPr lang="en-GB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568952" cy="5976664"/>
          </a:xfrm>
        </p:spPr>
        <p:txBody>
          <a:bodyPr>
            <a:normAutofit/>
          </a:bodyPr>
          <a:lstStyle/>
          <a:p>
            <a:pPr algn="just">
              <a:buClr>
                <a:schemeClr val="bg1"/>
              </a:buClr>
            </a:pPr>
            <a:r>
              <a:rPr lang="en-US" sz="3500" b="1" i="1" dirty="0" smtClean="0">
                <a:latin typeface="Garamond" pitchFamily="18" charset="0"/>
              </a:rPr>
              <a:t>Sampling Approach </a:t>
            </a:r>
            <a:endParaRPr lang="en-US" sz="3500" dirty="0">
              <a:latin typeface="Garamond" pitchFamily="18" charset="0"/>
            </a:endParaRPr>
          </a:p>
          <a:p>
            <a:pPr marL="457200" indent="-457200" algn="just">
              <a:buClrTx/>
              <a:buFont typeface="Wingdings" pitchFamily="2" charset="2"/>
              <a:buChar char="§"/>
            </a:pPr>
            <a:r>
              <a:rPr lang="en-US" sz="2800" dirty="0">
                <a:latin typeface="Garamond" pitchFamily="18" charset="0"/>
              </a:rPr>
              <a:t>Multistage sampling (communities, respondents)</a:t>
            </a:r>
          </a:p>
          <a:p>
            <a:pPr marL="342900" indent="-342900" algn="just">
              <a:buClr>
                <a:schemeClr val="bg1"/>
              </a:buClr>
              <a:buFont typeface="Wingdings" pitchFamily="2" charset="2"/>
              <a:buChar char="§"/>
            </a:pPr>
            <a:endParaRPr lang="en-US" sz="2800" dirty="0">
              <a:latin typeface="Garamond" pitchFamily="18" charset="0"/>
            </a:endParaRPr>
          </a:p>
          <a:p>
            <a:pPr algn="just">
              <a:buClr>
                <a:schemeClr val="bg1"/>
              </a:buClr>
            </a:pPr>
            <a:r>
              <a:rPr lang="en-US" sz="2900" b="1" i="1" dirty="0" smtClean="0">
                <a:latin typeface="Garamond" pitchFamily="18" charset="0"/>
              </a:rPr>
              <a:t>Sampling </a:t>
            </a:r>
            <a:r>
              <a:rPr lang="en-US" sz="2900" b="1" i="1" dirty="0">
                <a:latin typeface="Garamond" pitchFamily="18" charset="0"/>
              </a:rPr>
              <a:t>of communities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US" sz="2700" dirty="0" smtClean="0">
                <a:latin typeface="Garamond" pitchFamily="18" charset="0"/>
              </a:rPr>
              <a:t>Purposive selection of </a:t>
            </a:r>
            <a:r>
              <a:rPr lang="en-US" sz="2700" b="1" dirty="0" smtClean="0">
                <a:latin typeface="Garamond" pitchFamily="18" charset="0"/>
              </a:rPr>
              <a:t>nine</a:t>
            </a:r>
            <a:r>
              <a:rPr lang="en-US" sz="2700" dirty="0" smtClean="0">
                <a:latin typeface="Garamond" pitchFamily="18" charset="0"/>
              </a:rPr>
              <a:t> zonal councils capitals (Techiman Municipality 4; Techiman North District 5).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US" sz="2700" dirty="0" smtClean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US" sz="2700" dirty="0" smtClean="0">
                <a:latin typeface="Garamond" pitchFamily="18" charset="0"/>
              </a:rPr>
              <a:t>Selection of 11 additional towns using simple random approach.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US" sz="2700" dirty="0" smtClean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US" sz="2700" dirty="0" smtClean="0">
                <a:latin typeface="Garamond" pitchFamily="18" charset="0"/>
              </a:rPr>
              <a:t>Total of 20 communities sampled for the study. 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544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992888" cy="47667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Methods (1)</a:t>
            </a:r>
            <a:endParaRPr lang="en-GB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66800"/>
            <a:ext cx="8568952" cy="5458544"/>
          </a:xfrm>
        </p:spPr>
        <p:txBody>
          <a:bodyPr>
            <a:normAutofit/>
          </a:bodyPr>
          <a:lstStyle/>
          <a:p>
            <a:pPr algn="just"/>
            <a:r>
              <a:rPr lang="en-US" sz="2700" b="1" i="1" dirty="0" smtClean="0">
                <a:latin typeface="Garamond" pitchFamily="18" charset="0"/>
              </a:rPr>
              <a:t>Sampling of the Youth Respondents</a:t>
            </a:r>
          </a:p>
          <a:p>
            <a:pPr algn="just"/>
            <a:endParaRPr lang="en-US" sz="2700" dirty="0" smtClean="0">
              <a:latin typeface="Garamond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§"/>
            </a:pPr>
            <a:r>
              <a:rPr lang="en-GB" sz="2700" dirty="0">
                <a:latin typeface="Garamond" pitchFamily="18" charset="0"/>
              </a:rPr>
              <a:t>Households were used as the reference point for the sampling of  the youth</a:t>
            </a:r>
            <a:r>
              <a:rPr lang="en-GB" sz="2700" dirty="0" smtClean="0">
                <a:latin typeface="Garamond" pitchFamily="18" charset="0"/>
              </a:rPr>
              <a:t>.</a:t>
            </a:r>
          </a:p>
          <a:p>
            <a:pPr marL="342900" indent="-342900" algn="just">
              <a:buClrTx/>
              <a:buFont typeface="Wingdings" pitchFamily="2" charset="2"/>
              <a:buChar char="§"/>
            </a:pPr>
            <a:endParaRPr lang="en-GB" sz="2700" dirty="0" smtClean="0">
              <a:latin typeface="Garamond" pitchFamily="18" charset="0"/>
            </a:endParaRPr>
          </a:p>
          <a:p>
            <a:pPr algn="just">
              <a:buClrTx/>
            </a:pPr>
            <a:r>
              <a:rPr lang="en-GB" sz="2700" dirty="0" smtClean="0">
                <a:latin typeface="Garamond" pitchFamily="18" charset="0"/>
              </a:rPr>
              <a:t>-</a:t>
            </a:r>
            <a:r>
              <a:rPr lang="en-GB" sz="2700" i="1" dirty="0" smtClean="0">
                <a:latin typeface="Garamond" pitchFamily="18" charset="0"/>
              </a:rPr>
              <a:t>The </a:t>
            </a:r>
            <a:r>
              <a:rPr lang="en-GB" sz="2700" i="1" dirty="0">
                <a:latin typeface="Garamond" pitchFamily="18" charset="0"/>
              </a:rPr>
              <a:t>youth respondents were then purposively sampled based on the age range of 15-34 years and involvement in on-farm agricultural activities</a:t>
            </a:r>
            <a:r>
              <a:rPr lang="en-GB" sz="2700" dirty="0">
                <a:latin typeface="Garamond" pitchFamily="18" charset="0"/>
              </a:rPr>
              <a:t>. </a:t>
            </a:r>
            <a:endParaRPr lang="en-GB" sz="2700" dirty="0" smtClean="0">
              <a:latin typeface="Garamond" pitchFamily="18" charset="0"/>
            </a:endParaRPr>
          </a:p>
          <a:p>
            <a:pPr algn="just"/>
            <a:endParaRPr lang="en-US" sz="2700" dirty="0" smtClean="0">
              <a:latin typeface="Garamond" pitchFamily="18" charset="0"/>
            </a:endParaRPr>
          </a:p>
          <a:p>
            <a:pPr algn="just">
              <a:buClr>
                <a:schemeClr val="bg1"/>
              </a:buClr>
            </a:pPr>
            <a:endParaRPr lang="en-US" sz="27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09111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992888" cy="30480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Methods (</a:t>
            </a:r>
            <a:r>
              <a:rPr lang="en-US" sz="2800" i="1" dirty="0">
                <a:solidFill>
                  <a:srgbClr val="FF0000"/>
                </a:solidFill>
                <a:effectLst/>
                <a:latin typeface="Sitka Heading" pitchFamily="2" charset="0"/>
              </a:rPr>
              <a:t>3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Sitka Heading" pitchFamily="2" charset="0"/>
              </a:rPr>
              <a:t>)</a:t>
            </a:r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568952" cy="6068144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>
                <a:solidFill>
                  <a:srgbClr val="C00000"/>
                </a:solidFill>
                <a:latin typeface="Sitka Heading" pitchFamily="2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Sitka Heading" pitchFamily="2" charset="0"/>
              </a:rPr>
              <a:t>     Table 1: Respondents in the communities</a:t>
            </a:r>
            <a:endParaRPr lang="en-US" sz="2000" b="1" i="1" dirty="0">
              <a:solidFill>
                <a:srgbClr val="C00000"/>
              </a:solidFill>
              <a:latin typeface="Sitka Heading" pitchFamily="2" charset="0"/>
            </a:endParaRPr>
          </a:p>
          <a:p>
            <a:pPr algn="l"/>
            <a:endParaRPr lang="en-US" sz="2000" b="1" i="1" dirty="0" smtClean="0">
              <a:solidFill>
                <a:srgbClr val="C00000"/>
              </a:solidFill>
              <a:latin typeface="Sitka Heading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BCD-9EAD-442F-8712-C60D69BDA567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66985"/>
              </p:ext>
            </p:extLst>
          </p:nvPr>
        </p:nvGraphicFramePr>
        <p:xfrm>
          <a:off x="1066800" y="914399"/>
          <a:ext cx="6705599" cy="6169152"/>
        </p:xfrm>
        <a:graphic>
          <a:graphicData uri="http://schemas.openxmlformats.org/drawingml/2006/table">
            <a:tbl>
              <a:tblPr firstRow="1" firstCol="1" bandRow="1"/>
              <a:tblGrid>
                <a:gridCol w="2564600"/>
                <a:gridCol w="3601979"/>
                <a:gridCol w="539020"/>
              </a:tblGrid>
              <a:tr h="274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Community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7540" algn="l"/>
                        </a:tabLst>
                      </a:pPr>
                      <a:r>
                        <a:rPr lang="en-GB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Youth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Hansua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Krobo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Tuobodom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Nkwaeso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Bamiri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Twimia-Koase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Mesidan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Sansama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Kuntunso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Aworowa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Nsuta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Buoyem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Tanoso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Adieso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Tadieso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Amangoase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Tanoboase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Offuman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Kokroko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Fiaso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6231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3710</TotalTime>
  <Words>1450</Words>
  <Application>Microsoft Macintosh PowerPoint</Application>
  <PresentationFormat>On-screen Show (4:3)</PresentationFormat>
  <Paragraphs>428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Gender Dimensions of Youth Access to Agricultural Land under Customary Tenure System in the Techiman Traditional Area of Ghana</vt:lpstr>
      <vt:lpstr>Presentation Outline</vt:lpstr>
      <vt:lpstr>Introduction</vt:lpstr>
      <vt:lpstr> Introduction Cont.  </vt:lpstr>
      <vt:lpstr>The Study Area </vt:lpstr>
      <vt:lpstr>Study Area Cont.</vt:lpstr>
      <vt:lpstr>Methods (1)</vt:lpstr>
      <vt:lpstr>Methods (1)</vt:lpstr>
      <vt:lpstr>Methods (3)</vt:lpstr>
      <vt:lpstr>Methods (4)</vt:lpstr>
      <vt:lpstr>Results</vt:lpstr>
      <vt:lpstr>Land Ownership and Access Mechanisms</vt:lpstr>
      <vt:lpstr>Youth Land Access Cont.</vt:lpstr>
      <vt:lpstr>Youth Land Sizes</vt:lpstr>
      <vt:lpstr>Access Challenges </vt:lpstr>
      <vt:lpstr>Recommendation</vt:lpstr>
      <vt:lpstr>Recommendations Cont.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 F</cp:lastModifiedBy>
  <cp:revision>354</cp:revision>
  <dcterms:created xsi:type="dcterms:W3CDTF">2015-08-19T11:23:21Z</dcterms:created>
  <dcterms:modified xsi:type="dcterms:W3CDTF">2017-11-13T13:26:07Z</dcterms:modified>
</cp:coreProperties>
</file>