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49BB4-FEC6-47C7-8DE1-54AD3640B5C3}" type="datetimeFigureOut">
              <a:rPr lang="en-US" smtClean="0"/>
              <a:t>11/13/17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EA359-9E28-4716-9485-71C0AF9DE16D}" type="slidenum">
              <a:rPr lang="en-US" smtClean="0"/>
              <a:t>‹#›</a:t>
            </a:fld>
            <a:endParaRPr lang="en-US"/>
          </a:p>
        </p:txBody>
      </p:sp>
    </p:spTree>
    <p:extLst>
      <p:ext uri="{BB962C8B-B14F-4D97-AF65-F5344CB8AC3E}">
        <p14:creationId xmlns:p14="http://schemas.microsoft.com/office/powerpoint/2010/main" val="89314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1</a:t>
            </a:fld>
            <a:endParaRPr lang="en-US"/>
          </a:p>
        </p:txBody>
      </p:sp>
    </p:spTree>
    <p:extLst>
      <p:ext uri="{BB962C8B-B14F-4D97-AF65-F5344CB8AC3E}">
        <p14:creationId xmlns:p14="http://schemas.microsoft.com/office/powerpoint/2010/main" val="1017525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7</a:t>
            </a:fld>
            <a:endParaRPr lang="en-US"/>
          </a:p>
        </p:txBody>
      </p:sp>
    </p:spTree>
    <p:extLst>
      <p:ext uri="{BB962C8B-B14F-4D97-AF65-F5344CB8AC3E}">
        <p14:creationId xmlns:p14="http://schemas.microsoft.com/office/powerpoint/2010/main" val="127489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8</a:t>
            </a:fld>
            <a:endParaRPr lang="en-US"/>
          </a:p>
        </p:txBody>
      </p:sp>
    </p:spTree>
    <p:extLst>
      <p:ext uri="{BB962C8B-B14F-4D97-AF65-F5344CB8AC3E}">
        <p14:creationId xmlns:p14="http://schemas.microsoft.com/office/powerpoint/2010/main" val="826408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9</a:t>
            </a:fld>
            <a:endParaRPr lang="en-US"/>
          </a:p>
        </p:txBody>
      </p:sp>
    </p:spTree>
    <p:extLst>
      <p:ext uri="{BB962C8B-B14F-4D97-AF65-F5344CB8AC3E}">
        <p14:creationId xmlns:p14="http://schemas.microsoft.com/office/powerpoint/2010/main" val="3630157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10</a:t>
            </a:fld>
            <a:endParaRPr lang="en-US"/>
          </a:p>
        </p:txBody>
      </p:sp>
    </p:spTree>
    <p:extLst>
      <p:ext uri="{BB962C8B-B14F-4D97-AF65-F5344CB8AC3E}">
        <p14:creationId xmlns:p14="http://schemas.microsoft.com/office/powerpoint/2010/main" val="1135624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BEA359-9E28-4716-9485-71C0AF9DE16D}" type="slidenum">
              <a:rPr lang="en-US" smtClean="0"/>
              <a:t>11</a:t>
            </a:fld>
            <a:endParaRPr lang="en-US"/>
          </a:p>
        </p:txBody>
      </p:sp>
    </p:spTree>
    <p:extLst>
      <p:ext uri="{BB962C8B-B14F-4D97-AF65-F5344CB8AC3E}">
        <p14:creationId xmlns:p14="http://schemas.microsoft.com/office/powerpoint/2010/main" val="312701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70A7B-4FF3-45F2-8D7F-0378ADA3C5B4}" type="datetime1">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83085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1FF56-4CD4-40B7-B804-364FDA98E62A}" type="datetime1">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191579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78576-4CA2-4C7B-BD56-B5741C64039B}" type="datetime1">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296362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29EC4-90C4-407A-8431-BF1A01BFFEF9}" type="datetime1">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189724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C39B2-B1EF-4AE9-BB83-A06A13E54840}" type="datetime1">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123836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0605D-5F50-4EE6-9262-9CDB1E9CB6D7}" type="datetime1">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338796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D7B3F-CD9C-43AF-B00C-0C2C11E90A7A}" type="datetime1">
              <a:rPr lang="en-US" smtClean="0"/>
              <a:t>11/13/17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103293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DA4C0-FAF4-4EA8-832E-83D2B4EC11CF}" type="datetime1">
              <a:rPr lang="en-US" smtClean="0"/>
              <a:t>11/13/17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373466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C2E5A-8F39-46EE-B1F0-D7A07A9D690F}" type="datetime1">
              <a:rPr lang="en-US" smtClean="0"/>
              <a:t>11/13/17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317168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AAB0B-A255-4549-AC08-B5537D9A0CC7}" type="datetime1">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150161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804DB-C9DB-4C8F-B5E9-C72E0127B002}" type="datetime1">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84FA4-61C2-4990-842D-5C3F84BFB13B}" type="slidenum">
              <a:rPr lang="en-US" smtClean="0"/>
              <a:t>‹#›</a:t>
            </a:fld>
            <a:endParaRPr lang="en-US"/>
          </a:p>
        </p:txBody>
      </p:sp>
    </p:spTree>
    <p:extLst>
      <p:ext uri="{BB962C8B-B14F-4D97-AF65-F5344CB8AC3E}">
        <p14:creationId xmlns:p14="http://schemas.microsoft.com/office/powerpoint/2010/main" val="691420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D1536-3FD8-43D2-824C-0ECF47ED3DD3}" type="datetime1">
              <a:rPr lang="en-US" smtClean="0"/>
              <a:t>11/13/17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84FA4-61C2-4990-842D-5C3F84BFB13B}" type="slidenum">
              <a:rPr lang="en-US" smtClean="0"/>
              <a:t>‹#›</a:t>
            </a:fld>
            <a:endParaRPr lang="en-US"/>
          </a:p>
        </p:txBody>
      </p:sp>
    </p:spTree>
    <p:extLst>
      <p:ext uri="{BB962C8B-B14F-4D97-AF65-F5344CB8AC3E}">
        <p14:creationId xmlns:p14="http://schemas.microsoft.com/office/powerpoint/2010/main" val="145477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odilonboris@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5069" y="1897419"/>
            <a:ext cx="9144000" cy="2387600"/>
          </a:xfrm>
        </p:spPr>
        <p:txBody>
          <a:bodyPr>
            <a:normAutofit/>
          </a:bodyPr>
          <a:lstStyle/>
          <a:p>
            <a:r>
              <a:rPr lang="en-GB" sz="4800" b="1" dirty="0"/>
              <a:t>Impact of women’s access to and control over land on food security of agricultural households in rural Benin</a:t>
            </a:r>
            <a:endParaRPr lang="en-US" sz="4800" dirty="0"/>
          </a:p>
        </p:txBody>
      </p:sp>
      <p:sp>
        <p:nvSpPr>
          <p:cNvPr id="3" name="Subtitle 2"/>
          <p:cNvSpPr>
            <a:spLocks noGrp="1"/>
          </p:cNvSpPr>
          <p:nvPr>
            <p:ph type="subTitle" idx="1"/>
          </p:nvPr>
        </p:nvSpPr>
        <p:spPr>
          <a:xfrm>
            <a:off x="1715069" y="4667534"/>
            <a:ext cx="9144000" cy="1815152"/>
          </a:xfrm>
        </p:spPr>
        <p:txBody>
          <a:bodyPr>
            <a:noAutofit/>
          </a:bodyPr>
          <a:lstStyle/>
          <a:p>
            <a:r>
              <a:rPr lang="fr-FR" b="1" dirty="0"/>
              <a:t>Boris Odilon </a:t>
            </a:r>
            <a:r>
              <a:rPr lang="fr-FR" b="1" dirty="0" err="1"/>
              <a:t>Kounagbè</a:t>
            </a:r>
            <a:r>
              <a:rPr lang="fr-FR" b="1" dirty="0"/>
              <a:t> </a:t>
            </a:r>
            <a:r>
              <a:rPr lang="fr-FR" b="1" dirty="0" err="1" smtClean="0"/>
              <a:t>Lokonon</a:t>
            </a:r>
            <a:endParaRPr lang="fr-FR" b="1" dirty="0" smtClean="0"/>
          </a:p>
          <a:p>
            <a:r>
              <a:rPr lang="fr-FR" sz="2000" dirty="0"/>
              <a:t>Centre de Recherche en Entreprenariat, Croissance et Innovation (CRECI) &amp; Laboratoire de Recherche en Economie et Gestion (LAREG), Faculté des Sciences Economiques et de Gestion-Université de Parakou, Benin, </a:t>
            </a:r>
            <a:r>
              <a:rPr lang="fr-FR" sz="2000" u="sng" dirty="0" smtClean="0">
                <a:hlinkClick r:id="rId3"/>
              </a:rPr>
              <a:t>odilonboris@gmail.com</a:t>
            </a:r>
            <a:endParaRPr lang="en-US" sz="2000" dirty="0"/>
          </a:p>
        </p:txBody>
      </p:sp>
      <p:sp>
        <p:nvSpPr>
          <p:cNvPr id="6" name="Subtitle 2"/>
          <p:cNvSpPr txBox="1">
            <a:spLocks/>
          </p:cNvSpPr>
          <p:nvPr/>
        </p:nvSpPr>
        <p:spPr>
          <a:xfrm>
            <a:off x="1130490" y="682578"/>
            <a:ext cx="9144000" cy="102358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dirty="0"/>
              <a:t>Conference on Land Policy in Africa (CLPA-2017)</a:t>
            </a:r>
            <a:endParaRPr lang="en-US" sz="2000" dirty="0"/>
          </a:p>
          <a:p>
            <a:r>
              <a:rPr lang="en-GB" sz="2000" i="1" dirty="0"/>
              <a:t>The Africa We Want: Achieving socio-economic transformation through inclusive and equitable access to land by the youth. </a:t>
            </a:r>
            <a:r>
              <a:rPr lang="en-GB" sz="2000" b="1" dirty="0"/>
              <a:t>ADDIS ABABA, ETHIOPIA</a:t>
            </a:r>
            <a:endParaRPr lang="en-US" sz="2000" dirty="0"/>
          </a:p>
        </p:txBody>
      </p:sp>
    </p:spTree>
    <p:extLst>
      <p:ext uri="{BB962C8B-B14F-4D97-AF65-F5344CB8AC3E}">
        <p14:creationId xmlns:p14="http://schemas.microsoft.com/office/powerpoint/2010/main" val="5736397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b="1" dirty="0" smtClean="0"/>
              <a:t>Material and methods (5/6)</a:t>
            </a:r>
            <a:endParaRPr lang="en-US" b="1" dirty="0"/>
          </a:p>
        </p:txBody>
      </p:sp>
      <p:sp>
        <p:nvSpPr>
          <p:cNvPr id="3" name="Content Placeholder 2"/>
          <p:cNvSpPr>
            <a:spLocks noGrp="1"/>
          </p:cNvSpPr>
          <p:nvPr>
            <p:ph idx="1"/>
          </p:nvPr>
        </p:nvSpPr>
        <p:spPr>
          <a:xfrm>
            <a:off x="838200" y="1241946"/>
            <a:ext cx="10515600" cy="4935017"/>
          </a:xfrm>
        </p:spPr>
        <p:txBody>
          <a:bodyPr>
            <a:normAutofit/>
          </a:bodyPr>
          <a:lstStyle/>
          <a:p>
            <a:endParaRPr lang="en-US" sz="2600" dirty="0"/>
          </a:p>
          <a:p>
            <a:endParaRPr lang="en-US" dirty="0"/>
          </a:p>
        </p:txBody>
      </p:sp>
      <p:sp>
        <p:nvSpPr>
          <p:cNvPr id="4" name="Slide Number Placeholder 3"/>
          <p:cNvSpPr>
            <a:spLocks noGrp="1"/>
          </p:cNvSpPr>
          <p:nvPr>
            <p:ph type="sldNum" sz="quarter" idx="12"/>
          </p:nvPr>
        </p:nvSpPr>
        <p:spPr/>
        <p:txBody>
          <a:bodyPr/>
          <a:lstStyle/>
          <a:p>
            <a:fld id="{8C284FA4-61C2-4990-842D-5C3F84BFB13B}" type="slidenum">
              <a:rPr lang="en-US" smtClean="0"/>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77362408"/>
              </p:ext>
            </p:extLst>
          </p:nvPr>
        </p:nvGraphicFramePr>
        <p:xfrm>
          <a:off x="573205" y="1241946"/>
          <a:ext cx="11136573" cy="5369809"/>
        </p:xfrm>
        <a:graphic>
          <a:graphicData uri="http://schemas.openxmlformats.org/drawingml/2006/table">
            <a:tbl>
              <a:tblPr firstRow="1" firstCol="1">
                <a:tableStyleId>{5C22544A-7EE6-4342-B048-85BDC9FD1C3A}</a:tableStyleId>
              </a:tblPr>
              <a:tblGrid>
                <a:gridCol w="2240733"/>
                <a:gridCol w="5183649"/>
                <a:gridCol w="3712191"/>
              </a:tblGrid>
              <a:tr h="243543">
                <a:tc>
                  <a:txBody>
                    <a:bodyPr/>
                    <a:lstStyle/>
                    <a:p>
                      <a:pPr>
                        <a:lnSpc>
                          <a:spcPct val="107000"/>
                        </a:lnSpc>
                        <a:spcAft>
                          <a:spcPts val="0"/>
                        </a:spcAft>
                      </a:pPr>
                      <a:r>
                        <a:rPr lang="en-US" sz="1400" dirty="0">
                          <a:effectLst/>
                        </a:rPr>
                        <a:t>Variables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Description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Unit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Per capita food expenditures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Per capita food expenditures of the households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Local currency (CFA F)</a:t>
                      </a:r>
                      <a:r>
                        <a:rPr lang="en-US" sz="1400" baseline="30000">
                          <a:effectLst/>
                        </a:rPr>
                        <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Food security status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Food security cluster of the household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0=Food secure/slightly food insecure and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1=Moderately food insecure/severely food insecure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Sex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Sex of household head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1=Male and 0=Female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Education of household head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1=None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2=Primary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3=Secondary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4=University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Household size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Number of individuals in the household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Number of persons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Irrigation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Practice of irrigation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0=No and 1=Yes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Seeds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Use of improved seeds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0=No and 1=Yes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Herbicides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Use of herbicides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0=No and 1=Yes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Organic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Use of manure/organic fertilizers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0=No and 1=Yes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Fertilizers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Use chemical fertilizers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0=No and 1=Yes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Insecticides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Use of insecticides/fungicides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0=No and 1=Yes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Livestock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Livestock ownership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0=No and 1=Yes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Age of household head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316398">
                <a:tc>
                  <a:txBody>
                    <a:bodyPr/>
                    <a:lstStyle/>
                    <a:p>
                      <a:pPr>
                        <a:lnSpc>
                          <a:spcPct val="107000"/>
                        </a:lnSpc>
                        <a:spcAft>
                          <a:spcPts val="0"/>
                        </a:spcAft>
                      </a:pPr>
                      <a:r>
                        <a:rPr lang="en-US" sz="1400">
                          <a:effectLst/>
                        </a:rPr>
                        <a:t>Active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Number of household members that contribute to household income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Number of persons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r h="243543">
                <a:tc>
                  <a:txBody>
                    <a:bodyPr/>
                    <a:lstStyle/>
                    <a:p>
                      <a:pPr>
                        <a:lnSpc>
                          <a:spcPct val="107000"/>
                        </a:lnSpc>
                        <a:spcAft>
                          <a:spcPts val="0"/>
                        </a:spcAft>
                      </a:pPr>
                      <a:r>
                        <a:rPr lang="en-US" sz="1400">
                          <a:effectLst/>
                        </a:rPr>
                        <a:t>Women own land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a:effectLst/>
                        </a:rPr>
                        <a:t>Women’s are owner of land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c>
                  <a:txBody>
                    <a:bodyPr/>
                    <a:lstStyle/>
                    <a:p>
                      <a:pPr>
                        <a:lnSpc>
                          <a:spcPct val="107000"/>
                        </a:lnSpc>
                        <a:spcAft>
                          <a:spcPts val="0"/>
                        </a:spcAft>
                      </a:pPr>
                      <a:r>
                        <a:rPr lang="en-US" sz="1400" dirty="0">
                          <a:effectLst/>
                        </a:rPr>
                        <a:t>0=No and 1=Yes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32" marR="59032" marT="0" marB="0"/>
                </a:tc>
              </a:tr>
            </a:tbl>
          </a:graphicData>
        </a:graphic>
      </p:graphicFrame>
    </p:spTree>
    <p:extLst>
      <p:ext uri="{BB962C8B-B14F-4D97-AF65-F5344CB8AC3E}">
        <p14:creationId xmlns:p14="http://schemas.microsoft.com/office/powerpoint/2010/main" val="22106952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b="1" dirty="0" smtClean="0"/>
              <a:t>Material and methods (6/6)</a:t>
            </a:r>
            <a:endParaRPr lang="en-US" b="1" dirty="0"/>
          </a:p>
        </p:txBody>
      </p:sp>
      <p:sp>
        <p:nvSpPr>
          <p:cNvPr id="3" name="Content Placeholder 2"/>
          <p:cNvSpPr>
            <a:spLocks noGrp="1"/>
          </p:cNvSpPr>
          <p:nvPr>
            <p:ph idx="1"/>
          </p:nvPr>
        </p:nvSpPr>
        <p:spPr>
          <a:xfrm>
            <a:off x="838200" y="1241946"/>
            <a:ext cx="10515600" cy="4935017"/>
          </a:xfrm>
        </p:spPr>
        <p:txBody>
          <a:bodyPr>
            <a:normAutofit/>
          </a:bodyPr>
          <a:lstStyle/>
          <a:p>
            <a:r>
              <a:rPr lang="en-US" sz="2400" dirty="0"/>
              <a:t>The paper focusses on agricultural households from rural areas in Benin using data from the Survey of the Overall Analysis of Vulnerability and Food Security carried out in 2013 from February to March by the National Institute of Statistics and Economic Analysis (</a:t>
            </a:r>
            <a:r>
              <a:rPr lang="en-US" sz="2400" dirty="0" err="1"/>
              <a:t>Institut</a:t>
            </a:r>
            <a:r>
              <a:rPr lang="en-US" sz="2400" dirty="0"/>
              <a:t> National de la </a:t>
            </a:r>
            <a:r>
              <a:rPr lang="en-US" sz="2400" dirty="0" err="1"/>
              <a:t>Statistique</a:t>
            </a:r>
            <a:r>
              <a:rPr lang="en-US" sz="2400" dirty="0"/>
              <a:t> et de </a:t>
            </a:r>
            <a:r>
              <a:rPr lang="en-US" sz="2400" dirty="0" err="1"/>
              <a:t>l’Analyse</a:t>
            </a:r>
            <a:r>
              <a:rPr lang="en-US" sz="2400" dirty="0"/>
              <a:t> </a:t>
            </a:r>
            <a:r>
              <a:rPr lang="en-US" sz="2400" dirty="0" err="1"/>
              <a:t>Economique</a:t>
            </a:r>
            <a:r>
              <a:rPr lang="en-US" sz="2400" dirty="0"/>
              <a:t> – INSAE). </a:t>
            </a:r>
            <a:endParaRPr lang="en-US" sz="2400" dirty="0" smtClean="0"/>
          </a:p>
          <a:p>
            <a:r>
              <a:rPr lang="en-US" sz="2400" dirty="0" smtClean="0"/>
              <a:t>The </a:t>
            </a:r>
            <a:r>
              <a:rPr lang="en-US" sz="2400" dirty="0"/>
              <a:t>survey included 15,000 households from 750 villages/neighborhoods and is representative at the national, departmental and communal levels. </a:t>
            </a:r>
            <a:endParaRPr lang="en-US" sz="2400" dirty="0" smtClean="0"/>
          </a:p>
          <a:p>
            <a:r>
              <a:rPr lang="en-US" sz="2400" dirty="0" smtClean="0"/>
              <a:t>After </a:t>
            </a:r>
            <a:r>
              <a:rPr lang="en-US" sz="2400" dirty="0"/>
              <a:t>cleaning the dataset, it includes 4,371 usable observations (agricultural households from rural areas). </a:t>
            </a:r>
            <a:endParaRPr lang="en-US" sz="2400" dirty="0" smtClean="0"/>
          </a:p>
          <a:p>
            <a:r>
              <a:rPr lang="en-US" sz="2400" dirty="0" smtClean="0"/>
              <a:t>In </a:t>
            </a:r>
            <a:r>
              <a:rPr lang="en-US" sz="2400" dirty="0"/>
              <a:t>the survey women’s access to and control over land is captured by ownership of women of the land they cultivate; thus a binary variable. However, this variable does not provide information on the quality of the land women own.</a:t>
            </a:r>
            <a:endParaRPr lang="en-US" sz="2600" dirty="0"/>
          </a:p>
          <a:p>
            <a:endParaRPr lang="en-US" dirty="0"/>
          </a:p>
        </p:txBody>
      </p:sp>
      <p:sp>
        <p:nvSpPr>
          <p:cNvPr id="4" name="Slide Number Placeholder 3"/>
          <p:cNvSpPr>
            <a:spLocks noGrp="1"/>
          </p:cNvSpPr>
          <p:nvPr>
            <p:ph type="sldNum" sz="quarter" idx="12"/>
          </p:nvPr>
        </p:nvSpPr>
        <p:spPr/>
        <p:txBody>
          <a:bodyPr/>
          <a:lstStyle/>
          <a:p>
            <a:fld id="{8C284FA4-61C2-4990-842D-5C3F84BFB13B}" type="slidenum">
              <a:rPr lang="en-US" smtClean="0"/>
              <a:t>11</a:t>
            </a:fld>
            <a:endParaRPr lang="en-US"/>
          </a:p>
        </p:txBody>
      </p:sp>
    </p:spTree>
    <p:extLst>
      <p:ext uri="{BB962C8B-B14F-4D97-AF65-F5344CB8AC3E}">
        <p14:creationId xmlns:p14="http://schemas.microsoft.com/office/powerpoint/2010/main" val="13168031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400"/>
          </a:xfrm>
        </p:spPr>
        <p:txBody>
          <a:bodyPr/>
          <a:lstStyle/>
          <a:p>
            <a:r>
              <a:rPr lang="en-GB" b="1" dirty="0" smtClean="0"/>
              <a:t>Results and discussion (1/3)</a:t>
            </a:r>
            <a:endParaRPr lang="en-US" b="1" dirty="0"/>
          </a:p>
        </p:txBody>
      </p:sp>
      <p:sp>
        <p:nvSpPr>
          <p:cNvPr id="3" name="Content Placeholder 2"/>
          <p:cNvSpPr>
            <a:spLocks noGrp="1"/>
          </p:cNvSpPr>
          <p:nvPr>
            <p:ph idx="1"/>
          </p:nvPr>
        </p:nvSpPr>
        <p:spPr>
          <a:xfrm>
            <a:off x="838200" y="1201003"/>
            <a:ext cx="10515600" cy="4975960"/>
          </a:xfrm>
        </p:spPr>
        <p:txBody>
          <a:bodyPr>
            <a:normAutofit lnSpcReduction="10000"/>
          </a:bodyPr>
          <a:lstStyle/>
          <a:p>
            <a:r>
              <a:rPr lang="en-US" dirty="0"/>
              <a:t>As aforementioned, the likely endogeneity of women’s access to and control over land is taken into account in the two econometric regressions. </a:t>
            </a:r>
            <a:endParaRPr lang="en-US" dirty="0" smtClean="0"/>
          </a:p>
          <a:p>
            <a:r>
              <a:rPr lang="en-US" dirty="0" smtClean="0"/>
              <a:t>However</a:t>
            </a:r>
            <a:r>
              <a:rPr lang="en-US" dirty="0"/>
              <a:t>, the Durbin and Wu-</a:t>
            </a:r>
            <a:r>
              <a:rPr lang="en-US" dirty="0" err="1"/>
              <a:t>Hausman</a:t>
            </a:r>
            <a:r>
              <a:rPr lang="en-US" dirty="0"/>
              <a:t> tests indicate the non-acceptance of the hypothesis of endogeneity of women’s access to and control over land. </a:t>
            </a:r>
            <a:endParaRPr lang="en-US" dirty="0" smtClean="0"/>
          </a:p>
          <a:p>
            <a:r>
              <a:rPr lang="en-US" dirty="0" smtClean="0"/>
              <a:t>Owing </a:t>
            </a:r>
            <a:r>
              <a:rPr lang="en-US" dirty="0"/>
              <a:t>to this finding, the paper considers women’s access to and control over land as exogenous and estimate by OLS the model of per capita food expenditures. </a:t>
            </a:r>
            <a:endParaRPr lang="en-US" dirty="0" smtClean="0"/>
          </a:p>
          <a:p>
            <a:r>
              <a:rPr lang="en-US" dirty="0" smtClean="0"/>
              <a:t>Nevertheless</a:t>
            </a:r>
            <a:r>
              <a:rPr lang="en-US" dirty="0"/>
              <a:t>, the results of OLS and two stages least squares (2SLS) estimations are reported (Table 3). But, the preferred model is the OLS.</a:t>
            </a:r>
          </a:p>
        </p:txBody>
      </p:sp>
      <p:sp>
        <p:nvSpPr>
          <p:cNvPr id="4" name="Slide Number Placeholder 3"/>
          <p:cNvSpPr>
            <a:spLocks noGrp="1"/>
          </p:cNvSpPr>
          <p:nvPr>
            <p:ph type="sldNum" sz="quarter" idx="12"/>
          </p:nvPr>
        </p:nvSpPr>
        <p:spPr/>
        <p:txBody>
          <a:bodyPr/>
          <a:lstStyle/>
          <a:p>
            <a:fld id="{8C284FA4-61C2-4990-842D-5C3F84BFB13B}" type="slidenum">
              <a:rPr lang="en-US" smtClean="0"/>
              <a:t>12</a:t>
            </a:fld>
            <a:endParaRPr lang="en-US"/>
          </a:p>
        </p:txBody>
      </p:sp>
    </p:spTree>
    <p:extLst>
      <p:ext uri="{BB962C8B-B14F-4D97-AF65-F5344CB8AC3E}">
        <p14:creationId xmlns:p14="http://schemas.microsoft.com/office/powerpoint/2010/main" val="38916886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774"/>
            <a:ext cx="10515600" cy="655092"/>
          </a:xfrm>
        </p:spPr>
        <p:txBody>
          <a:bodyPr>
            <a:noAutofit/>
          </a:bodyPr>
          <a:lstStyle/>
          <a:p>
            <a:r>
              <a:rPr lang="en-GB" sz="3200" b="1" dirty="0" smtClean="0"/>
              <a:t>Results and discussion (per capita food expenditures) (2/3)</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3816192"/>
              </p:ext>
            </p:extLst>
          </p:nvPr>
        </p:nvGraphicFramePr>
        <p:xfrm>
          <a:off x="614150" y="928047"/>
          <a:ext cx="11259400" cy="5873164"/>
        </p:xfrm>
        <a:graphic>
          <a:graphicData uri="http://schemas.openxmlformats.org/drawingml/2006/table">
            <a:tbl>
              <a:tblPr firstRow="1" firstCol="1">
                <a:tableStyleId>{5C22544A-7EE6-4342-B048-85BDC9FD1C3A}</a:tableStyleId>
              </a:tblPr>
              <a:tblGrid>
                <a:gridCol w="3248165"/>
                <a:gridCol w="2429302"/>
                <a:gridCol w="2060812"/>
                <a:gridCol w="1583140"/>
                <a:gridCol w="1937981"/>
              </a:tblGrid>
              <a:tr h="278097">
                <a:tc>
                  <a:txBody>
                    <a:bodyPr/>
                    <a:lstStyle/>
                    <a:p>
                      <a:pPr>
                        <a:lnSpc>
                          <a:spcPct val="107000"/>
                        </a:lnSpc>
                        <a:spcAft>
                          <a:spcPts val="0"/>
                        </a:spcAft>
                      </a:pPr>
                      <a:r>
                        <a:rPr lang="en-US" sz="1800" dirty="0">
                          <a:effectLst/>
                        </a:rPr>
                        <a:t>Variables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US" sz="1800">
                          <a:effectLst/>
                        </a:rPr>
                        <a:t>2SLS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en-US" sz="1800">
                          <a:effectLst/>
                        </a:rPr>
                        <a:t>OLS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278097">
                <a:tc>
                  <a:txBody>
                    <a:bodyPr/>
                    <a:lstStyle/>
                    <a:p>
                      <a:pPr>
                        <a:lnSpc>
                          <a:spcPct val="107000"/>
                        </a:lnSpc>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Coef.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Robust Std. Errors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Coef.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Robust Std. Errors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dirty="0">
                          <a:effectLst/>
                        </a:rPr>
                        <a:t>Women own land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2263.42**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962.94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828.25***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ctr">
                        <a:lnSpc>
                          <a:spcPct val="107000"/>
                        </a:lnSpc>
                        <a:spcAft>
                          <a:spcPts val="0"/>
                        </a:spcAft>
                      </a:pPr>
                      <a:r>
                        <a:rPr lang="en-US" sz="1800" dirty="0">
                          <a:effectLst/>
                        </a:rPr>
                        <a:t>171.28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Sex: Reference = Female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-1172.12***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266.3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-881.62***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205.99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239">
                <a:tc>
                  <a:txBody>
                    <a:bodyPr/>
                    <a:lstStyle/>
                    <a:p>
                      <a:pPr>
                        <a:lnSpc>
                          <a:spcPct val="107000"/>
                        </a:lnSpc>
                        <a:spcAft>
                          <a:spcPts val="0"/>
                        </a:spcAft>
                      </a:pPr>
                      <a:r>
                        <a:rPr lang="en-US" sz="1800">
                          <a:effectLst/>
                        </a:rPr>
                        <a:t>Education: Reference =None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Primary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49.14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165.88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91.4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162.21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Secondary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978.82***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280.82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1064.38***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276.45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University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1719.07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1866.31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1666.29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1864.73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Household size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-716.55***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35.5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-725.59***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35.12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Irrigation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874.25***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256.28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994.42***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232.02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Seeds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1594.14***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382.57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1958.74***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331.22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Herbicides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1396.52***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242.21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1484.42***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240.55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Organic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433.31**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211.88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533.76***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201.02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Fertilizers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131.20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151.99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81.65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149.72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Insecticides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-631.87***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233.31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-829.18***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200.00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Livestock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804.45***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144.12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782.40***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142.13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10.77**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4.95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12.05**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4.88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Active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-70.68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72.38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-2.74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64.31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8476.73***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366.68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8599.64***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350.77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097">
                <a:tc>
                  <a:txBody>
                    <a:bodyPr/>
                    <a:lstStyle/>
                    <a:p>
                      <a:pPr>
                        <a:lnSpc>
                          <a:spcPct val="107000"/>
                        </a:lnSpc>
                        <a:spcAft>
                          <a:spcPts val="0"/>
                        </a:spcAft>
                      </a:pPr>
                      <a:r>
                        <a:rPr lang="en-US" sz="1800">
                          <a:effectLst/>
                        </a:rPr>
                        <a:t>Observations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US" sz="1800">
                          <a:effectLst/>
                        </a:rPr>
                        <a:t>4368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en-US" sz="1800" dirty="0">
                          <a:effectLst/>
                        </a:rPr>
                        <a:t>4371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8C284FA4-61C2-4990-842D-5C3F84BFB13B}" type="slidenum">
              <a:rPr lang="en-US" smtClean="0"/>
              <a:t>13</a:t>
            </a:fld>
            <a:endParaRPr lang="en-US"/>
          </a:p>
        </p:txBody>
      </p:sp>
    </p:spTree>
    <p:extLst>
      <p:ext uri="{BB962C8B-B14F-4D97-AF65-F5344CB8AC3E}">
        <p14:creationId xmlns:p14="http://schemas.microsoft.com/office/powerpoint/2010/main" val="36630623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774"/>
            <a:ext cx="10515600" cy="655092"/>
          </a:xfrm>
        </p:spPr>
        <p:txBody>
          <a:bodyPr>
            <a:noAutofit/>
          </a:bodyPr>
          <a:lstStyle/>
          <a:p>
            <a:r>
              <a:rPr lang="en-GB" sz="3600" b="1" dirty="0" smtClean="0"/>
              <a:t>Results and discussion (food security status) (3/3)</a:t>
            </a:r>
            <a:endParaRPr lang="en-US" sz="3600" b="1" dirty="0"/>
          </a:p>
        </p:txBody>
      </p:sp>
      <p:sp>
        <p:nvSpPr>
          <p:cNvPr id="4" name="Slide Number Placeholder 3"/>
          <p:cNvSpPr>
            <a:spLocks noGrp="1"/>
          </p:cNvSpPr>
          <p:nvPr>
            <p:ph type="sldNum" sz="quarter" idx="12"/>
          </p:nvPr>
        </p:nvSpPr>
        <p:spPr/>
        <p:txBody>
          <a:bodyPr/>
          <a:lstStyle/>
          <a:p>
            <a:fld id="{8C284FA4-61C2-4990-842D-5C3F84BFB13B}" type="slidenum">
              <a:rPr lang="en-US" smtClean="0"/>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1542050"/>
              </p:ext>
            </p:extLst>
          </p:nvPr>
        </p:nvGraphicFramePr>
        <p:xfrm>
          <a:off x="789296" y="818866"/>
          <a:ext cx="11043312" cy="5870448"/>
        </p:xfrm>
        <a:graphic>
          <a:graphicData uri="http://schemas.openxmlformats.org/drawingml/2006/table">
            <a:tbl>
              <a:tblPr firstRow="1" firstCol="1">
                <a:tableStyleId>{5C22544A-7EE6-4342-B048-85BDC9FD1C3A}</a:tableStyleId>
              </a:tblPr>
              <a:tblGrid>
                <a:gridCol w="2950191"/>
                <a:gridCol w="1610435"/>
                <a:gridCol w="1514902"/>
                <a:gridCol w="1801504"/>
                <a:gridCol w="1325728"/>
                <a:gridCol w="1840552"/>
              </a:tblGrid>
              <a:tr h="223824">
                <a:tc>
                  <a:txBody>
                    <a:bodyPr/>
                    <a:lstStyle/>
                    <a:p>
                      <a:pPr>
                        <a:lnSpc>
                          <a:spcPct val="107000"/>
                        </a:lnSpc>
                        <a:spcAft>
                          <a:spcPts val="0"/>
                        </a:spcAft>
                      </a:pPr>
                      <a:r>
                        <a:rPr lang="en-US" sz="1800" dirty="0">
                          <a:effectLst/>
                        </a:rPr>
                        <a:t>Variables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en-US" sz="1800" dirty="0">
                          <a:effectLst/>
                        </a:rPr>
                        <a:t>Special regression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algn="ctr">
                        <a:lnSpc>
                          <a:spcPct val="107000"/>
                        </a:lnSpc>
                        <a:spcAft>
                          <a:spcPts val="0"/>
                        </a:spcAft>
                      </a:pPr>
                      <a:r>
                        <a:rPr lang="en-US" sz="1800">
                          <a:effectLst/>
                        </a:rPr>
                        <a:t>Logistic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223824">
                <a:tc>
                  <a:txBody>
                    <a:bodyPr/>
                    <a:lstStyle/>
                    <a:p>
                      <a:pPr>
                        <a:lnSpc>
                          <a:spcPct val="107000"/>
                        </a:lnSpc>
                        <a:spcAft>
                          <a:spcPts val="0"/>
                        </a:spcAft>
                      </a:pPr>
                      <a:r>
                        <a:rPr lang="en-US" sz="18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Coef.</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Std. Errors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Marginal effects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Odds Ratio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Robust Std. Errors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Women own land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-0.22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ctr">
                        <a:lnSpc>
                          <a:spcPct val="107000"/>
                        </a:lnSpc>
                        <a:spcAft>
                          <a:spcPts val="0"/>
                        </a:spcAft>
                      </a:pPr>
                      <a:r>
                        <a:rPr lang="en-US" sz="1800">
                          <a:effectLst/>
                        </a:rPr>
                        <a:t>0.06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Sex: Reference = Female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Education: Reference =None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Primary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0.67***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Secondary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0.004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University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0.004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0.45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Household size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0.97*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Irrigation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Seeds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Herbicides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0.76*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Organic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0.91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Fertilizers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1.49***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Insecticides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0.96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Livestock</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1.43***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Age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0.003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Active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0.77***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Constant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-0.004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a:effectLst/>
                        </a:rPr>
                        <a:t>0.30***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800" dirty="0">
                          <a:effectLst/>
                        </a:rPr>
                        <a:t>0.06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3824">
                <a:tc>
                  <a:txBody>
                    <a:bodyPr/>
                    <a:lstStyle/>
                    <a:p>
                      <a:pPr>
                        <a:lnSpc>
                          <a:spcPct val="107000"/>
                        </a:lnSpc>
                        <a:spcAft>
                          <a:spcPts val="0"/>
                        </a:spcAft>
                      </a:pPr>
                      <a:r>
                        <a:rPr lang="en-US" sz="1800">
                          <a:effectLst/>
                        </a:rPr>
                        <a:t>Observations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en-US" sz="1800">
                          <a:effectLst/>
                        </a:rPr>
                        <a:t>4151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algn="ctr">
                        <a:lnSpc>
                          <a:spcPct val="107000"/>
                        </a:lnSpc>
                        <a:spcAft>
                          <a:spcPts val="0"/>
                        </a:spcAft>
                      </a:pPr>
                      <a:r>
                        <a:rPr lang="en-US" sz="1800" dirty="0">
                          <a:effectLst/>
                        </a:rPr>
                        <a:t>4369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23460185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lstStyle/>
          <a:p>
            <a:r>
              <a:rPr lang="en-GB" b="1" dirty="0" smtClean="0"/>
              <a:t>Conclusion and policy implications</a:t>
            </a:r>
            <a:endParaRPr lang="en-US" b="1" dirty="0"/>
          </a:p>
        </p:txBody>
      </p:sp>
      <p:sp>
        <p:nvSpPr>
          <p:cNvPr id="3" name="Content Placeholder 2"/>
          <p:cNvSpPr>
            <a:spLocks noGrp="1"/>
          </p:cNvSpPr>
          <p:nvPr>
            <p:ph idx="1"/>
          </p:nvPr>
        </p:nvSpPr>
        <p:spPr>
          <a:xfrm>
            <a:off x="838200" y="1214652"/>
            <a:ext cx="10515600" cy="4962311"/>
          </a:xfrm>
        </p:spPr>
        <p:txBody>
          <a:bodyPr>
            <a:normAutofit fontScale="77500" lnSpcReduction="20000"/>
          </a:bodyPr>
          <a:lstStyle/>
          <a:p>
            <a:r>
              <a:rPr lang="en-US" dirty="0"/>
              <a:t>This paper examined the impact of women’s access to and control over land on per capita food expenditures and food security status in rural Benin. </a:t>
            </a:r>
            <a:endParaRPr lang="en-US" dirty="0" smtClean="0"/>
          </a:p>
          <a:p>
            <a:r>
              <a:rPr lang="en-US" dirty="0" smtClean="0"/>
              <a:t>Women </a:t>
            </a:r>
            <a:r>
              <a:rPr lang="en-US" dirty="0"/>
              <a:t>have access to and control over land in 21.19% of the agricultural households included in the sample. </a:t>
            </a:r>
            <a:endParaRPr lang="en-US" dirty="0" smtClean="0"/>
          </a:p>
          <a:p>
            <a:r>
              <a:rPr lang="en-US" dirty="0" smtClean="0"/>
              <a:t>Per </a:t>
            </a:r>
            <a:r>
              <a:rPr lang="en-US" dirty="0"/>
              <a:t>capita food expenditures and food security status of the households appear to be positively related to women’s access to and control over land, supporting the importance of women empowerment with regards to land rights in improving food consumption and food security. </a:t>
            </a:r>
            <a:endParaRPr lang="en-US" dirty="0" smtClean="0"/>
          </a:p>
          <a:p>
            <a:r>
              <a:rPr lang="en-US" dirty="0" smtClean="0"/>
              <a:t>Within </a:t>
            </a:r>
            <a:r>
              <a:rPr lang="en-US" dirty="0"/>
              <a:t>a period of 30 days, farm households with women having access to and control over land have on average per capita food expenditures higher of 828.25 CFA F compared with their counterparts. </a:t>
            </a:r>
            <a:endParaRPr lang="en-US" dirty="0" smtClean="0"/>
          </a:p>
          <a:p>
            <a:r>
              <a:rPr lang="en-US" dirty="0" smtClean="0"/>
              <a:t>The </a:t>
            </a:r>
            <a:r>
              <a:rPr lang="en-US" dirty="0"/>
              <a:t>findings suggest that to improve food security the Beninese government should enact policies that facilitate women’s access to and control over land and their effective access to resources such as labor, and fertilizers (going beyond assuming a unitary model of the household). </a:t>
            </a:r>
            <a:endParaRPr lang="en-US" dirty="0" smtClean="0"/>
          </a:p>
          <a:p>
            <a:r>
              <a:rPr lang="en-US" dirty="0" smtClean="0"/>
              <a:t>The </a:t>
            </a:r>
            <a:r>
              <a:rPr lang="en-US" dirty="0"/>
              <a:t>indicator of women’s access to and control over land used does not account for the quality of land, therefore future research should account for that.</a:t>
            </a:r>
          </a:p>
        </p:txBody>
      </p:sp>
      <p:sp>
        <p:nvSpPr>
          <p:cNvPr id="4" name="Slide Number Placeholder 3"/>
          <p:cNvSpPr>
            <a:spLocks noGrp="1"/>
          </p:cNvSpPr>
          <p:nvPr>
            <p:ph type="sldNum" sz="quarter" idx="12"/>
          </p:nvPr>
        </p:nvSpPr>
        <p:spPr/>
        <p:txBody>
          <a:bodyPr/>
          <a:lstStyle/>
          <a:p>
            <a:fld id="{8C284FA4-61C2-4990-842D-5C3F84BFB13B}" type="slidenum">
              <a:rPr lang="en-US" smtClean="0"/>
              <a:t>15</a:t>
            </a:fld>
            <a:endParaRPr lang="en-US"/>
          </a:p>
        </p:txBody>
      </p:sp>
    </p:spTree>
    <p:extLst>
      <p:ext uri="{BB962C8B-B14F-4D97-AF65-F5344CB8AC3E}">
        <p14:creationId xmlns:p14="http://schemas.microsoft.com/office/powerpoint/2010/main" val="17244681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6313"/>
            <a:ext cx="10515600" cy="1325563"/>
          </a:xfrm>
        </p:spPr>
        <p:txBody>
          <a:bodyPr/>
          <a:lstStyle/>
          <a:p>
            <a:pPr algn="ctr"/>
            <a:r>
              <a:rPr lang="en-GB" b="1" dirty="0" smtClean="0"/>
              <a:t>Thank you</a:t>
            </a:r>
            <a:endParaRPr lang="en-US" b="1" dirty="0"/>
          </a:p>
        </p:txBody>
      </p:sp>
      <p:sp>
        <p:nvSpPr>
          <p:cNvPr id="3" name="Slide Number Placeholder 2"/>
          <p:cNvSpPr>
            <a:spLocks noGrp="1"/>
          </p:cNvSpPr>
          <p:nvPr>
            <p:ph type="sldNum" sz="quarter" idx="12"/>
          </p:nvPr>
        </p:nvSpPr>
        <p:spPr/>
        <p:txBody>
          <a:bodyPr/>
          <a:lstStyle/>
          <a:p>
            <a:fld id="{8C284FA4-61C2-4990-842D-5C3F84BFB13B}" type="slidenum">
              <a:rPr lang="en-US" smtClean="0"/>
              <a:t>16</a:t>
            </a:fld>
            <a:endParaRPr lang="en-US"/>
          </a:p>
        </p:txBody>
      </p:sp>
    </p:spTree>
    <p:extLst>
      <p:ext uri="{BB962C8B-B14F-4D97-AF65-F5344CB8AC3E}">
        <p14:creationId xmlns:p14="http://schemas.microsoft.com/office/powerpoint/2010/main" val="8732244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Outline</a:t>
            </a:r>
            <a:endParaRPr lang="en-US" b="1" dirty="0"/>
          </a:p>
        </p:txBody>
      </p:sp>
      <p:sp>
        <p:nvSpPr>
          <p:cNvPr id="3" name="Content Placeholder 2"/>
          <p:cNvSpPr>
            <a:spLocks noGrp="1"/>
          </p:cNvSpPr>
          <p:nvPr>
            <p:ph idx="1"/>
          </p:nvPr>
        </p:nvSpPr>
        <p:spPr/>
        <p:txBody>
          <a:bodyPr>
            <a:normAutofit/>
          </a:bodyPr>
          <a:lstStyle/>
          <a:p>
            <a:r>
              <a:rPr lang="en-GB" sz="3600" dirty="0" smtClean="0"/>
              <a:t>Introduction</a:t>
            </a:r>
          </a:p>
          <a:p>
            <a:endParaRPr lang="en-GB" sz="3600" dirty="0" smtClean="0"/>
          </a:p>
          <a:p>
            <a:r>
              <a:rPr lang="en-GB" sz="3600" dirty="0" smtClean="0"/>
              <a:t>Material and methods</a:t>
            </a:r>
          </a:p>
          <a:p>
            <a:endParaRPr lang="en-GB" sz="3600" dirty="0" smtClean="0"/>
          </a:p>
          <a:p>
            <a:r>
              <a:rPr lang="en-GB" sz="3600" dirty="0" smtClean="0"/>
              <a:t>Results and discussion</a:t>
            </a:r>
          </a:p>
          <a:p>
            <a:endParaRPr lang="en-GB" sz="3600" dirty="0" smtClean="0"/>
          </a:p>
          <a:p>
            <a:r>
              <a:rPr lang="en-GB" sz="3600" dirty="0" smtClean="0"/>
              <a:t>Conclusion and policy implications</a:t>
            </a:r>
            <a:endParaRPr lang="en-US" sz="3600" dirty="0"/>
          </a:p>
        </p:txBody>
      </p:sp>
      <p:sp>
        <p:nvSpPr>
          <p:cNvPr id="4" name="Slide Number Placeholder 3"/>
          <p:cNvSpPr>
            <a:spLocks noGrp="1"/>
          </p:cNvSpPr>
          <p:nvPr>
            <p:ph type="sldNum" sz="quarter" idx="12"/>
          </p:nvPr>
        </p:nvSpPr>
        <p:spPr/>
        <p:txBody>
          <a:bodyPr/>
          <a:lstStyle/>
          <a:p>
            <a:fld id="{8C284FA4-61C2-4990-842D-5C3F84BFB13B}" type="slidenum">
              <a:rPr lang="en-US" smtClean="0"/>
              <a:t>2</a:t>
            </a:fld>
            <a:endParaRPr lang="en-US"/>
          </a:p>
        </p:txBody>
      </p:sp>
    </p:spTree>
    <p:extLst>
      <p:ext uri="{BB962C8B-B14F-4D97-AF65-F5344CB8AC3E}">
        <p14:creationId xmlns:p14="http://schemas.microsoft.com/office/powerpoint/2010/main" val="18409891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1162"/>
          </a:xfrm>
        </p:spPr>
        <p:txBody>
          <a:bodyPr>
            <a:normAutofit fontScale="90000"/>
          </a:bodyPr>
          <a:lstStyle/>
          <a:p>
            <a:r>
              <a:rPr lang="en-GB" b="1" dirty="0" smtClean="0"/>
              <a:t>Introduction (1/3)</a:t>
            </a:r>
            <a:endParaRPr lang="en-US" b="1" dirty="0"/>
          </a:p>
        </p:txBody>
      </p:sp>
      <p:sp>
        <p:nvSpPr>
          <p:cNvPr id="3" name="Content Placeholder 2"/>
          <p:cNvSpPr>
            <a:spLocks noGrp="1"/>
          </p:cNvSpPr>
          <p:nvPr>
            <p:ph idx="1"/>
          </p:nvPr>
        </p:nvSpPr>
        <p:spPr>
          <a:xfrm>
            <a:off x="838200" y="996288"/>
            <a:ext cx="10515600" cy="5254387"/>
          </a:xfrm>
        </p:spPr>
        <p:txBody>
          <a:bodyPr>
            <a:normAutofit/>
          </a:bodyPr>
          <a:lstStyle/>
          <a:p>
            <a:r>
              <a:rPr lang="en-US" sz="2400" dirty="0"/>
              <a:t>Land constitutes an important capital (natural capital) for people that draw their livelihoods from agriculture</a:t>
            </a:r>
            <a:r>
              <a:rPr lang="en-US" sz="2400" dirty="0" smtClean="0"/>
              <a:t>.</a:t>
            </a:r>
          </a:p>
          <a:p>
            <a:r>
              <a:rPr lang="en-US" sz="2400" dirty="0"/>
              <a:t>However, women are mostly left behind in terms of land rights in Sub-Saharan Africa (SSA</a:t>
            </a:r>
            <a:r>
              <a:rPr lang="en-US" sz="2400" dirty="0" smtClean="0"/>
              <a:t>).</a:t>
            </a:r>
          </a:p>
          <a:p>
            <a:r>
              <a:rPr lang="en-US" sz="2400" dirty="0"/>
              <a:t>For instance, men dominate women in decision-making with regard to access to and control over land. </a:t>
            </a:r>
            <a:endParaRPr lang="en-US" sz="2400" dirty="0" smtClean="0"/>
          </a:p>
          <a:p>
            <a:r>
              <a:rPr lang="en-US" sz="2400" dirty="0" smtClean="0"/>
              <a:t>Nevertheless</a:t>
            </a:r>
            <a:r>
              <a:rPr lang="en-US" sz="2400" dirty="0"/>
              <a:t>, women play a key role in farming in SSA, and their access to and control over land influence positively food supply, farm household income and welfare including food security status</a:t>
            </a:r>
            <a:r>
              <a:rPr lang="en-US" sz="2400" dirty="0" smtClean="0"/>
              <a:t>.</a:t>
            </a:r>
          </a:p>
          <a:p>
            <a:r>
              <a:rPr lang="en-US" sz="2400" dirty="0" smtClean="0"/>
              <a:t>Access </a:t>
            </a:r>
            <a:r>
              <a:rPr lang="en-US" sz="2400" dirty="0"/>
              <a:t>to and control over land is important in sustaining livelihoods, resource management and overall rural development (</a:t>
            </a:r>
            <a:r>
              <a:rPr lang="en-US" sz="2400" dirty="0" err="1"/>
              <a:t>Wineman</a:t>
            </a:r>
            <a:r>
              <a:rPr lang="en-US" sz="2400" dirty="0"/>
              <a:t> and Liverpool-</a:t>
            </a:r>
            <a:r>
              <a:rPr lang="en-US" sz="2400" dirty="0" err="1"/>
              <a:t>Tasie</a:t>
            </a:r>
            <a:r>
              <a:rPr lang="en-US" sz="2400" dirty="0"/>
              <a:t>, 2017; </a:t>
            </a:r>
            <a:r>
              <a:rPr lang="en-US" sz="2400" dirty="0" err="1"/>
              <a:t>Alemu</a:t>
            </a:r>
            <a:r>
              <a:rPr lang="en-US" sz="2400" dirty="0"/>
              <a:t>, 2015; Alston, 2014; </a:t>
            </a:r>
            <a:r>
              <a:rPr lang="en-US" sz="2400" dirty="0" err="1"/>
              <a:t>Kongolo</a:t>
            </a:r>
            <a:r>
              <a:rPr lang="en-US" sz="2400" dirty="0"/>
              <a:t>, 2012; </a:t>
            </a:r>
            <a:r>
              <a:rPr lang="en-US" sz="2400" dirty="0" err="1"/>
              <a:t>Meinzen</a:t>
            </a:r>
            <a:r>
              <a:rPr lang="en-US" sz="2400" dirty="0"/>
              <a:t>-Dick </a:t>
            </a:r>
            <a:r>
              <a:rPr lang="en-US" sz="2400" i="1" dirty="0"/>
              <a:t>et al.</a:t>
            </a:r>
            <a:r>
              <a:rPr lang="en-US" sz="2400" dirty="0"/>
              <a:t>, 1997).</a:t>
            </a:r>
          </a:p>
        </p:txBody>
      </p:sp>
      <p:sp>
        <p:nvSpPr>
          <p:cNvPr id="4" name="Slide Number Placeholder 3"/>
          <p:cNvSpPr>
            <a:spLocks noGrp="1"/>
          </p:cNvSpPr>
          <p:nvPr>
            <p:ph type="sldNum" sz="quarter" idx="12"/>
          </p:nvPr>
        </p:nvSpPr>
        <p:spPr/>
        <p:txBody>
          <a:bodyPr/>
          <a:lstStyle/>
          <a:p>
            <a:fld id="{8C284FA4-61C2-4990-842D-5C3F84BFB13B}" type="slidenum">
              <a:rPr lang="en-US" smtClean="0"/>
              <a:t>3</a:t>
            </a:fld>
            <a:endParaRPr lang="en-US"/>
          </a:p>
        </p:txBody>
      </p:sp>
    </p:spTree>
    <p:extLst>
      <p:ext uri="{BB962C8B-B14F-4D97-AF65-F5344CB8AC3E}">
        <p14:creationId xmlns:p14="http://schemas.microsoft.com/office/powerpoint/2010/main" val="30782889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r>
              <a:rPr lang="en-GB" b="1" dirty="0" smtClean="0"/>
              <a:t>Introduction (2/3)</a:t>
            </a:r>
            <a:endParaRPr lang="en-US" b="1" dirty="0"/>
          </a:p>
        </p:txBody>
      </p:sp>
      <p:sp>
        <p:nvSpPr>
          <p:cNvPr id="3" name="Content Placeholder 2"/>
          <p:cNvSpPr>
            <a:spLocks noGrp="1"/>
          </p:cNvSpPr>
          <p:nvPr>
            <p:ph idx="1"/>
          </p:nvPr>
        </p:nvSpPr>
        <p:spPr>
          <a:xfrm>
            <a:off x="838200" y="1119116"/>
            <a:ext cx="10515600" cy="5131559"/>
          </a:xfrm>
        </p:spPr>
        <p:txBody>
          <a:bodyPr>
            <a:normAutofit/>
          </a:bodyPr>
          <a:lstStyle/>
          <a:p>
            <a:r>
              <a:rPr lang="en-US" sz="2600" dirty="0"/>
              <a:t>Nonetheless, empirical analyses are needed to test the validity of this assertion, to guide policy-makers on relevant policies to be implemented to improve food security status and in-fine to reduce poverty and inequality, especially in rural areas, heart of the agricultural production</a:t>
            </a:r>
            <a:r>
              <a:rPr lang="en-US" sz="2600" dirty="0" smtClean="0"/>
              <a:t>.</a:t>
            </a:r>
          </a:p>
          <a:p>
            <a:r>
              <a:rPr lang="en-US" sz="2600" dirty="0"/>
              <a:t>Agricultural development is the engine to promote economic development and food security in Benin, a developing country located in West Africa</a:t>
            </a:r>
            <a:r>
              <a:rPr lang="en-US" sz="2600" dirty="0" smtClean="0"/>
              <a:t>.</a:t>
            </a:r>
          </a:p>
          <a:p>
            <a:r>
              <a:rPr lang="en-US" sz="2600" dirty="0"/>
              <a:t>Benin is a coastal country with a population amounting to 10,008,749 inhabitants in 2013, according to the fourth census of the population. </a:t>
            </a:r>
            <a:endParaRPr lang="en-US" sz="2600" dirty="0" smtClean="0"/>
          </a:p>
          <a:p>
            <a:r>
              <a:rPr lang="en-US" sz="2600" dirty="0" smtClean="0"/>
              <a:t>It </a:t>
            </a:r>
            <a:r>
              <a:rPr lang="en-US" sz="2600" dirty="0"/>
              <a:t>should be noted that the total land size of the country is 114,763 square kilometers. Agriculture contributes about 35%% of the gross domestic product (GDP), and 70% of employment (</a:t>
            </a:r>
            <a:r>
              <a:rPr lang="en-US" sz="2600" dirty="0" err="1"/>
              <a:t>République</a:t>
            </a:r>
            <a:r>
              <a:rPr lang="en-US" sz="2600" dirty="0"/>
              <a:t> du </a:t>
            </a:r>
            <a:r>
              <a:rPr lang="en-US" sz="2600" dirty="0" err="1" smtClean="0"/>
              <a:t>Bénin</a:t>
            </a:r>
            <a:r>
              <a:rPr lang="en-US" sz="2600" dirty="0"/>
              <a:t>, 2014).</a:t>
            </a:r>
          </a:p>
        </p:txBody>
      </p:sp>
      <p:sp>
        <p:nvSpPr>
          <p:cNvPr id="4" name="Slide Number Placeholder 3"/>
          <p:cNvSpPr>
            <a:spLocks noGrp="1"/>
          </p:cNvSpPr>
          <p:nvPr>
            <p:ph type="sldNum" sz="quarter" idx="12"/>
          </p:nvPr>
        </p:nvSpPr>
        <p:spPr/>
        <p:txBody>
          <a:bodyPr/>
          <a:lstStyle/>
          <a:p>
            <a:fld id="{8C284FA4-61C2-4990-842D-5C3F84BFB13B}" type="slidenum">
              <a:rPr lang="en-US" smtClean="0"/>
              <a:t>4</a:t>
            </a:fld>
            <a:endParaRPr lang="en-US"/>
          </a:p>
        </p:txBody>
      </p:sp>
    </p:spTree>
    <p:extLst>
      <p:ext uri="{BB962C8B-B14F-4D97-AF65-F5344CB8AC3E}">
        <p14:creationId xmlns:p14="http://schemas.microsoft.com/office/powerpoint/2010/main" val="3584892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GB" b="1" dirty="0" smtClean="0"/>
              <a:t>Introduction (3/3)</a:t>
            </a:r>
            <a:endParaRPr lang="en-US" b="1" dirty="0"/>
          </a:p>
        </p:txBody>
      </p:sp>
      <p:sp>
        <p:nvSpPr>
          <p:cNvPr id="3" name="Content Placeholder 2"/>
          <p:cNvSpPr>
            <a:spLocks noGrp="1"/>
          </p:cNvSpPr>
          <p:nvPr>
            <p:ph idx="1"/>
          </p:nvPr>
        </p:nvSpPr>
        <p:spPr>
          <a:xfrm>
            <a:off x="838200" y="1009934"/>
            <a:ext cx="10515600" cy="5240741"/>
          </a:xfrm>
        </p:spPr>
        <p:txBody>
          <a:bodyPr>
            <a:normAutofit/>
          </a:bodyPr>
          <a:lstStyle/>
          <a:p>
            <a:r>
              <a:rPr lang="en-US" sz="2400" dirty="0"/>
              <a:t>Women’s land rights is found to promote development by empowering women, increasing productivity, and improving welfare (</a:t>
            </a:r>
            <a:r>
              <a:rPr lang="en-US" sz="2400" dirty="0" err="1"/>
              <a:t>Allendorf</a:t>
            </a:r>
            <a:r>
              <a:rPr lang="en-US" sz="2400" dirty="0"/>
              <a:t>, 2007</a:t>
            </a:r>
            <a:r>
              <a:rPr lang="en-US" sz="2400" dirty="0" smtClean="0"/>
              <a:t>).</a:t>
            </a:r>
          </a:p>
          <a:p>
            <a:r>
              <a:rPr lang="en-US" sz="2400" dirty="0"/>
              <a:t>Indeed, women empowerment is considered as crucial in improving livelihoods and in boosting economic development. </a:t>
            </a:r>
            <a:endParaRPr lang="en-US" sz="2400" dirty="0" smtClean="0"/>
          </a:p>
          <a:p>
            <a:r>
              <a:rPr lang="en-US" sz="2400" dirty="0" smtClean="0"/>
              <a:t>Land </a:t>
            </a:r>
            <a:r>
              <a:rPr lang="en-US" sz="2400" dirty="0"/>
              <a:t>ownership constitutes a means of women empowerment by increasing women’s security and affects their control over household decisions, including those related to food and nutrition (Agarwal, 1997; Haddad </a:t>
            </a:r>
            <a:r>
              <a:rPr lang="en-US" sz="2400" i="1" dirty="0"/>
              <a:t>et al.</a:t>
            </a:r>
            <a:r>
              <a:rPr lang="en-US" sz="2400" dirty="0"/>
              <a:t>, 1997</a:t>
            </a:r>
            <a:r>
              <a:rPr lang="en-US" sz="2400" dirty="0" smtClean="0"/>
              <a:t>).</a:t>
            </a:r>
          </a:p>
          <a:p>
            <a:r>
              <a:rPr lang="en-US" sz="2400" dirty="0"/>
              <a:t>It should be noted that women empowerment goes beyond the view of considering the household as a “unitary entity” which was introduced by Becker (1965) and assumes in modeling that household members seek to maximize utility on the basis of a set of common preferences represented by an aggregate utility function, and a common budget constraint (Agarwal, 1997). </a:t>
            </a:r>
            <a:endParaRPr lang="en-US" sz="2400" dirty="0" smtClean="0"/>
          </a:p>
          <a:p>
            <a:r>
              <a:rPr lang="en-US" sz="2400" dirty="0"/>
              <a:t>In this paper, we explore the impact of women’s access to and control over land on per capita food expenditures and food security status.</a:t>
            </a:r>
          </a:p>
        </p:txBody>
      </p:sp>
      <p:sp>
        <p:nvSpPr>
          <p:cNvPr id="4" name="Slide Number Placeholder 3"/>
          <p:cNvSpPr>
            <a:spLocks noGrp="1"/>
          </p:cNvSpPr>
          <p:nvPr>
            <p:ph type="sldNum" sz="quarter" idx="12"/>
          </p:nvPr>
        </p:nvSpPr>
        <p:spPr/>
        <p:txBody>
          <a:bodyPr/>
          <a:lstStyle/>
          <a:p>
            <a:fld id="{8C284FA4-61C2-4990-842D-5C3F84BFB13B}" type="slidenum">
              <a:rPr lang="en-US" smtClean="0"/>
              <a:t>5</a:t>
            </a:fld>
            <a:endParaRPr lang="en-US"/>
          </a:p>
        </p:txBody>
      </p:sp>
    </p:spTree>
    <p:extLst>
      <p:ext uri="{BB962C8B-B14F-4D97-AF65-F5344CB8AC3E}">
        <p14:creationId xmlns:p14="http://schemas.microsoft.com/office/powerpoint/2010/main" val="28201469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434"/>
          </a:xfrm>
        </p:spPr>
        <p:txBody>
          <a:bodyPr/>
          <a:lstStyle/>
          <a:p>
            <a:r>
              <a:rPr lang="en-GB" b="1" dirty="0" smtClean="0"/>
              <a:t>Material and methods (1/6)</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62560"/>
                <a:ext cx="10515600" cy="5114403"/>
              </a:xfrm>
            </p:spPr>
            <p:txBody>
              <a:bodyPr>
                <a:normAutofit/>
              </a:bodyPr>
              <a:lstStyle/>
              <a:p>
                <a:r>
                  <a:rPr lang="en-US" sz="2500" dirty="0"/>
                  <a:t>Two types of models are estimated in this paper: the model of per capita food expenditures and that of food security status. Actually, food security is captured by per capita food expenditures and a variable related to food security status of the household</a:t>
                </a:r>
                <a:r>
                  <a:rPr lang="en-US" sz="2500" dirty="0" smtClean="0"/>
                  <a:t>.</a:t>
                </a:r>
              </a:p>
              <a:p>
                <a:r>
                  <a:rPr lang="en-US" sz="2500" dirty="0"/>
                  <a:t>The model of per capita food expenditures is specified as follows</a:t>
                </a:r>
                <a:r>
                  <a:rPr lang="en-US" sz="2500" dirty="0" smtClean="0"/>
                  <a:t>:</a:t>
                </a:r>
              </a:p>
              <a:p>
                <a14:m>
                  <m:oMath xmlns:m="http://schemas.openxmlformats.org/officeDocument/2006/math" xmlns="">
                    <m:sSub>
                      <m:sSubPr>
                        <m:ctrlPr>
                          <a:rPr lang="en-US" sz="2500" i="1"/>
                        </m:ctrlPr>
                      </m:sSubPr>
                      <m:e>
                        <m:r>
                          <a:rPr lang="en-US" sz="2500" i="1"/>
                          <m:t>𝑌</m:t>
                        </m:r>
                      </m:e>
                      <m:sub>
                        <m:r>
                          <a:rPr lang="en-US" sz="2500" i="1"/>
                          <m:t>𝑖</m:t>
                        </m:r>
                      </m:sub>
                    </m:sSub>
                    <m:r>
                      <a:rPr lang="en-US" sz="2500" i="1"/>
                      <m:t>=</m:t>
                    </m:r>
                    <m:sSub>
                      <m:sSubPr>
                        <m:ctrlPr>
                          <a:rPr lang="en-US" sz="2500" i="1"/>
                        </m:ctrlPr>
                      </m:sSubPr>
                      <m:e>
                        <m:r>
                          <a:rPr lang="en-US" sz="2500" i="1"/>
                          <m:t>𝛽</m:t>
                        </m:r>
                      </m:e>
                      <m:sub>
                        <m:r>
                          <a:rPr lang="en-US" sz="2500" i="1"/>
                          <m:t>0</m:t>
                        </m:r>
                      </m:sub>
                    </m:sSub>
                    <m:r>
                      <a:rPr lang="en-US" sz="2500" i="1"/>
                      <m:t>+</m:t>
                    </m:r>
                    <m:sSubSup>
                      <m:sSubSupPr>
                        <m:ctrlPr>
                          <a:rPr lang="en-US" sz="2500" i="1"/>
                        </m:ctrlPr>
                      </m:sSubSupPr>
                      <m:e>
                        <m:r>
                          <a:rPr lang="en-US" sz="2500" i="1"/>
                          <m:t>𝑋</m:t>
                        </m:r>
                      </m:e>
                      <m:sub>
                        <m:r>
                          <a:rPr lang="en-US" sz="2500" i="1"/>
                          <m:t>𝑖</m:t>
                        </m:r>
                      </m:sub>
                      <m:sup>
                        <m:r>
                          <a:rPr lang="en-US" sz="2500" i="1"/>
                          <m:t>′</m:t>
                        </m:r>
                      </m:sup>
                    </m:sSubSup>
                    <m:r>
                      <a:rPr lang="en-US" sz="2500" i="1"/>
                      <m:t>𝛽</m:t>
                    </m:r>
                    <m:r>
                      <a:rPr lang="en-US" sz="2500" i="1"/>
                      <m:t>+</m:t>
                    </m:r>
                    <m:r>
                      <a:rPr lang="en-US" sz="2500" i="1"/>
                      <m:t>𝛼</m:t>
                    </m:r>
                    <m:sSub>
                      <m:sSubPr>
                        <m:ctrlPr>
                          <a:rPr lang="en-US" sz="2500" i="1"/>
                        </m:ctrlPr>
                      </m:sSubPr>
                      <m:e>
                        <m:r>
                          <a:rPr lang="en-US" sz="2500" i="1"/>
                          <m:t>𝑊</m:t>
                        </m:r>
                      </m:e>
                      <m:sub>
                        <m:r>
                          <a:rPr lang="en-US" sz="2500" i="1"/>
                          <m:t>𝑖</m:t>
                        </m:r>
                      </m:sub>
                    </m:sSub>
                    <m:r>
                      <a:rPr lang="en-US" sz="2500" i="1"/>
                      <m:t>+</m:t>
                    </m:r>
                    <m:sSub>
                      <m:sSubPr>
                        <m:ctrlPr>
                          <a:rPr lang="en-US" sz="2500" i="1"/>
                        </m:ctrlPr>
                      </m:sSubPr>
                      <m:e>
                        <m:r>
                          <a:rPr lang="en-US" sz="2500" i="1"/>
                          <m:t>𝜇</m:t>
                        </m:r>
                      </m:e>
                      <m:sub>
                        <m:r>
                          <a:rPr lang="en-US" sz="2500" i="1"/>
                          <m:t>𝑖</m:t>
                        </m:r>
                      </m:sub>
                    </m:sSub>
                  </m:oMath>
                </a14:m>
                <a:r>
                  <a:rPr lang="en-US" sz="2500" dirty="0"/>
                  <a:t>  (1)</a:t>
                </a:r>
              </a:p>
              <a:p>
                <a:r>
                  <a:rPr lang="en-US" sz="2500" dirty="0"/>
                  <a:t>where </a:t>
                </a:r>
                <a14:m>
                  <m:oMath xmlns:m="http://schemas.openxmlformats.org/officeDocument/2006/math" xmlns="">
                    <m:sSub>
                      <m:sSubPr>
                        <m:ctrlPr>
                          <a:rPr lang="en-US" sz="2500" i="1"/>
                        </m:ctrlPr>
                      </m:sSubPr>
                      <m:e>
                        <m:r>
                          <a:rPr lang="en-US" sz="2500" i="1"/>
                          <m:t>𝑌</m:t>
                        </m:r>
                      </m:e>
                      <m:sub>
                        <m:r>
                          <a:rPr lang="en-US" sz="2500" i="1"/>
                          <m:t>𝑖</m:t>
                        </m:r>
                      </m:sub>
                    </m:sSub>
                  </m:oMath>
                </a14:m>
                <a:r>
                  <a:rPr lang="en-US" sz="2500" dirty="0"/>
                  <a:t> is the per capita food expenditures of the household </a:t>
                </a:r>
                <a14:m>
                  <m:oMath xmlns:m="http://schemas.openxmlformats.org/officeDocument/2006/math" xmlns="">
                    <m:r>
                      <a:rPr lang="en-US" sz="2500" i="1"/>
                      <m:t>𝑖</m:t>
                    </m:r>
                  </m:oMath>
                </a14:m>
                <a:r>
                  <a:rPr lang="en-US" sz="2500" dirty="0"/>
                  <a:t>, </a:t>
                </a:r>
                <a14:m>
                  <m:oMath xmlns:m="http://schemas.openxmlformats.org/officeDocument/2006/math" xmlns="">
                    <m:sSub>
                      <m:sSubPr>
                        <m:ctrlPr>
                          <a:rPr lang="en-US" sz="2500" i="1"/>
                        </m:ctrlPr>
                      </m:sSubPr>
                      <m:e>
                        <m:r>
                          <a:rPr lang="en-US" sz="2500" i="1"/>
                          <m:t>𝑋</m:t>
                        </m:r>
                      </m:e>
                      <m:sub>
                        <m:r>
                          <a:rPr lang="en-US" sz="2500" i="1"/>
                          <m:t>𝑖</m:t>
                        </m:r>
                      </m:sub>
                    </m:sSub>
                  </m:oMath>
                </a14:m>
                <a:r>
                  <a:rPr lang="en-US" sz="2500" dirty="0"/>
                  <a:t> is the vector of regressors apart from the variable capturing women’s access to and control over land, and </a:t>
                </a:r>
                <a14:m>
                  <m:oMath xmlns:m="http://schemas.openxmlformats.org/officeDocument/2006/math" xmlns="">
                    <m:sSub>
                      <m:sSubPr>
                        <m:ctrlPr>
                          <a:rPr lang="en-US" sz="2500" i="1"/>
                        </m:ctrlPr>
                      </m:sSubPr>
                      <m:e>
                        <m:r>
                          <a:rPr lang="en-US" sz="2500" i="1"/>
                          <m:t>𝜇</m:t>
                        </m:r>
                      </m:e>
                      <m:sub>
                        <m:r>
                          <a:rPr lang="en-US" sz="2500" i="1"/>
                          <m:t>𝑖</m:t>
                        </m:r>
                      </m:sub>
                    </m:sSub>
                  </m:oMath>
                </a14:m>
                <a:r>
                  <a:rPr lang="en-US" sz="2500" dirty="0"/>
                  <a:t> is the error term. </a:t>
                </a:r>
                <a:endParaRPr lang="en-US" sz="2500" dirty="0" smtClean="0"/>
              </a:p>
              <a:p>
                <a:r>
                  <a:rPr lang="en-US" sz="2500" dirty="0" smtClean="0"/>
                  <a:t>The </a:t>
                </a:r>
                <a:r>
                  <a:rPr lang="en-US" sz="2500" dirty="0"/>
                  <a:t>regressor of interest is </a:t>
                </a:r>
                <a14:m>
                  <m:oMath xmlns:m="http://schemas.openxmlformats.org/officeDocument/2006/math" xmlns="">
                    <m:sSub>
                      <m:sSubPr>
                        <m:ctrlPr>
                          <a:rPr lang="en-US" sz="2500" i="1"/>
                        </m:ctrlPr>
                      </m:sSubPr>
                      <m:e>
                        <m:r>
                          <a:rPr lang="en-US" sz="2500" i="1"/>
                          <m:t>𝑊</m:t>
                        </m:r>
                      </m:e>
                      <m:sub>
                        <m:r>
                          <a:rPr lang="en-US" sz="2500" i="1"/>
                          <m:t>𝑖</m:t>
                        </m:r>
                      </m:sub>
                    </m:sSub>
                  </m:oMath>
                </a14:m>
                <a:r>
                  <a:rPr lang="en-US" sz="2500" dirty="0"/>
                  <a:t> which is relative to women’s access to and control over land. Actually, we are interested in the magnitude and the sign of the parameter </a:t>
                </a:r>
                <a14:m>
                  <m:oMath xmlns:m="http://schemas.openxmlformats.org/officeDocument/2006/math" xmlns="">
                    <m:r>
                      <a:rPr lang="en-US" sz="2500" i="1"/>
                      <m:t>𝛼</m:t>
                    </m:r>
                  </m:oMath>
                </a14:m>
                <a:r>
                  <a:rPr lang="en-US" sz="2500"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62560"/>
                <a:ext cx="10515600" cy="5114403"/>
              </a:xfrm>
              <a:blipFill rotWithShape="0">
                <a:blip r:embed="rId2"/>
                <a:stretch>
                  <a:fillRect l="-870" t="-1549" r="-87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C284FA4-61C2-4990-842D-5C3F84BFB13B}" type="slidenum">
              <a:rPr lang="en-US" smtClean="0"/>
              <a:t>6</a:t>
            </a:fld>
            <a:endParaRPr lang="en-US"/>
          </a:p>
        </p:txBody>
      </p:sp>
    </p:spTree>
    <p:extLst>
      <p:ext uri="{BB962C8B-B14F-4D97-AF65-F5344CB8AC3E}">
        <p14:creationId xmlns:p14="http://schemas.microsoft.com/office/powerpoint/2010/main" val="31332400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b="1" dirty="0" smtClean="0"/>
              <a:t>Material and methods (2/6)</a:t>
            </a:r>
            <a:endParaRPr lang="en-US" b="1" dirty="0"/>
          </a:p>
        </p:txBody>
      </p:sp>
      <p:sp>
        <p:nvSpPr>
          <p:cNvPr id="3" name="Content Placeholder 2"/>
          <p:cNvSpPr>
            <a:spLocks noGrp="1"/>
          </p:cNvSpPr>
          <p:nvPr>
            <p:ph idx="1"/>
          </p:nvPr>
        </p:nvSpPr>
        <p:spPr>
          <a:xfrm>
            <a:off x="838200" y="1241946"/>
            <a:ext cx="10515600" cy="4935017"/>
          </a:xfrm>
        </p:spPr>
        <p:txBody>
          <a:bodyPr>
            <a:normAutofit fontScale="92500" lnSpcReduction="20000"/>
          </a:bodyPr>
          <a:lstStyle/>
          <a:p>
            <a:r>
              <a:rPr lang="en-US" dirty="0"/>
              <a:t>Equation (1) can be estimated by the means of the ordinary least squares (OLS). However, the OLS estimates may be biased, because the variable capturing women’s access to and control over land may be endogenous</a:t>
            </a:r>
            <a:r>
              <a:rPr lang="en-US" dirty="0" smtClean="0"/>
              <a:t>.</a:t>
            </a:r>
          </a:p>
          <a:p>
            <a:r>
              <a:rPr lang="en-US" dirty="0"/>
              <a:t>Thus, the paper tests the endogeneity of women’s access to and control over land through an IV approach of the model of per capita food expenditures (paying attention to the fact that the treatment is binary to avoid estimating a forbidden regression</a:t>
            </a:r>
            <a:r>
              <a:rPr lang="en-US" dirty="0" smtClean="0"/>
              <a:t>).</a:t>
            </a:r>
          </a:p>
          <a:p>
            <a:r>
              <a:rPr lang="en-US" dirty="0"/>
              <a:t>Ethnicity of the household head is then used as instrument. Indeed, empowering women by giving them the right to control land may vary across ethnic groups. </a:t>
            </a:r>
            <a:endParaRPr lang="en-US" dirty="0" smtClean="0"/>
          </a:p>
          <a:p>
            <a:r>
              <a:rPr lang="en-US" dirty="0" smtClean="0"/>
              <a:t>Other </a:t>
            </a:r>
            <a:r>
              <a:rPr lang="en-US" dirty="0"/>
              <a:t>regressors of the model include the sex, the education level, and the age of the household head, household size, the number of persons that contribute to household income, livestock ownership, practice of irrigation, and use of improved seeds, herbicides, manure/organic fertilizers, chemical fertilizers and insecticides/fungicides, following the literature on the topic (e.g., Garret and </a:t>
            </a:r>
            <a:r>
              <a:rPr lang="en-US" dirty="0" err="1"/>
              <a:t>Ruel</a:t>
            </a:r>
            <a:r>
              <a:rPr lang="en-US" dirty="0"/>
              <a:t>, 1999).</a:t>
            </a:r>
          </a:p>
        </p:txBody>
      </p:sp>
      <p:sp>
        <p:nvSpPr>
          <p:cNvPr id="4" name="Slide Number Placeholder 3"/>
          <p:cNvSpPr>
            <a:spLocks noGrp="1"/>
          </p:cNvSpPr>
          <p:nvPr>
            <p:ph type="sldNum" sz="quarter" idx="12"/>
          </p:nvPr>
        </p:nvSpPr>
        <p:spPr/>
        <p:txBody>
          <a:bodyPr/>
          <a:lstStyle/>
          <a:p>
            <a:fld id="{8C284FA4-61C2-4990-842D-5C3F84BFB13B}" type="slidenum">
              <a:rPr lang="en-US" smtClean="0"/>
              <a:t>7</a:t>
            </a:fld>
            <a:endParaRPr lang="en-US"/>
          </a:p>
        </p:txBody>
      </p:sp>
    </p:spTree>
    <p:extLst>
      <p:ext uri="{BB962C8B-B14F-4D97-AF65-F5344CB8AC3E}">
        <p14:creationId xmlns:p14="http://schemas.microsoft.com/office/powerpoint/2010/main" val="19157119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b="1" dirty="0" smtClean="0"/>
              <a:t>Material and methods (3/6)</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41946"/>
                <a:ext cx="10515600" cy="4935017"/>
              </a:xfrm>
            </p:spPr>
            <p:txBody>
              <a:bodyPr>
                <a:normAutofit/>
              </a:bodyPr>
              <a:lstStyle/>
              <a:p>
                <a:r>
                  <a:rPr lang="en-US" dirty="0"/>
                  <a:t>The other model estimated in the paper is related to the determinants of food security status of the household. This model is specified as follows</a:t>
                </a:r>
                <a:r>
                  <a:rPr lang="en-US" dirty="0" smtClean="0"/>
                  <a:t>:</a:t>
                </a:r>
              </a:p>
              <a:p>
                <a14:m>
                  <m:oMath xmlns:m="http://schemas.openxmlformats.org/officeDocument/2006/math" xmlns="">
                    <m:sSub>
                      <m:sSubPr>
                        <m:ctrlPr>
                          <a:rPr lang="en-US" i="1"/>
                        </m:ctrlPr>
                      </m:sSubPr>
                      <m:e>
                        <m:r>
                          <a:rPr lang="en-US" i="1"/>
                          <m:t>𝑍</m:t>
                        </m:r>
                      </m:e>
                      <m:sub>
                        <m:r>
                          <a:rPr lang="en-US" i="1"/>
                          <m:t>𝑖</m:t>
                        </m:r>
                      </m:sub>
                    </m:sSub>
                    <m:r>
                      <a:rPr lang="en-US" i="1"/>
                      <m:t>=</m:t>
                    </m:r>
                    <m:sSub>
                      <m:sSubPr>
                        <m:ctrlPr>
                          <a:rPr lang="en-US" i="1"/>
                        </m:ctrlPr>
                      </m:sSubPr>
                      <m:e>
                        <m:r>
                          <a:rPr lang="en-US" i="1"/>
                          <m:t>𝛾</m:t>
                        </m:r>
                      </m:e>
                      <m:sub>
                        <m:r>
                          <a:rPr lang="en-US" i="1"/>
                          <m:t>0</m:t>
                        </m:r>
                      </m:sub>
                    </m:sSub>
                    <m:r>
                      <a:rPr lang="en-US" i="1"/>
                      <m:t>+</m:t>
                    </m:r>
                    <m:sSubSup>
                      <m:sSubSupPr>
                        <m:ctrlPr>
                          <a:rPr lang="en-US" i="1"/>
                        </m:ctrlPr>
                      </m:sSubSupPr>
                      <m:e>
                        <m:r>
                          <a:rPr lang="en-US" i="1"/>
                          <m:t>𝑋</m:t>
                        </m:r>
                      </m:e>
                      <m:sub>
                        <m:r>
                          <a:rPr lang="en-US" i="1"/>
                          <m:t>𝑖</m:t>
                        </m:r>
                      </m:sub>
                      <m:sup>
                        <m:r>
                          <a:rPr lang="en-US" i="1"/>
                          <m:t>′</m:t>
                        </m:r>
                      </m:sup>
                    </m:sSubSup>
                    <m:r>
                      <a:rPr lang="en-US" i="1"/>
                      <m:t>𝛾</m:t>
                    </m:r>
                    <m:r>
                      <a:rPr lang="en-US" i="1"/>
                      <m:t>+</m:t>
                    </m:r>
                    <m:r>
                      <a:rPr lang="en-US" i="1"/>
                      <m:t>𝛿</m:t>
                    </m:r>
                    <m:sSub>
                      <m:sSubPr>
                        <m:ctrlPr>
                          <a:rPr lang="en-US" i="1"/>
                        </m:ctrlPr>
                      </m:sSubPr>
                      <m:e>
                        <m:r>
                          <a:rPr lang="en-US" i="1"/>
                          <m:t>𝑊</m:t>
                        </m:r>
                      </m:e>
                      <m:sub>
                        <m:r>
                          <a:rPr lang="en-US" i="1"/>
                          <m:t>𝑖</m:t>
                        </m:r>
                      </m:sub>
                    </m:sSub>
                    <m:r>
                      <a:rPr lang="en-US" i="1"/>
                      <m:t>+</m:t>
                    </m:r>
                    <m:sSub>
                      <m:sSubPr>
                        <m:ctrlPr>
                          <a:rPr lang="en-US" i="1"/>
                        </m:ctrlPr>
                      </m:sSubPr>
                      <m:e>
                        <m:r>
                          <a:rPr lang="en-US" i="1"/>
                          <m:t>𝜑</m:t>
                        </m:r>
                      </m:e>
                      <m:sub>
                        <m:r>
                          <a:rPr lang="en-US" i="1"/>
                          <m:t>𝑖</m:t>
                        </m:r>
                      </m:sub>
                    </m:sSub>
                  </m:oMath>
                </a14:m>
                <a:r>
                  <a:rPr lang="en-US" dirty="0"/>
                  <a:t>  (2)</a:t>
                </a:r>
              </a:p>
              <a:p>
                <a:r>
                  <a:rPr lang="en-US" dirty="0"/>
                  <a:t>where </a:t>
                </a:r>
                <a14:m>
                  <m:oMath xmlns:m="http://schemas.openxmlformats.org/officeDocument/2006/math" xmlns="">
                    <m:sSub>
                      <m:sSubPr>
                        <m:ctrlPr>
                          <a:rPr lang="en-US" i="1"/>
                        </m:ctrlPr>
                      </m:sSubPr>
                      <m:e>
                        <m:r>
                          <a:rPr lang="en-US" i="1"/>
                          <m:t>𝑍</m:t>
                        </m:r>
                      </m:e>
                      <m:sub>
                        <m:r>
                          <a:rPr lang="en-US" i="1"/>
                          <m:t>𝑖</m:t>
                        </m:r>
                      </m:sub>
                    </m:sSub>
                  </m:oMath>
                </a14:m>
                <a:r>
                  <a:rPr lang="en-US" dirty="0"/>
                  <a:t> is the food security status of the household </a:t>
                </a:r>
                <a14:m>
                  <m:oMath xmlns:m="http://schemas.openxmlformats.org/officeDocument/2006/math" xmlns="">
                    <m:r>
                      <a:rPr lang="en-US" i="1"/>
                      <m:t>𝑖</m:t>
                    </m:r>
                  </m:oMath>
                </a14:m>
                <a:r>
                  <a:rPr lang="en-US" dirty="0"/>
                  <a:t>, </a:t>
                </a:r>
                <a14:m>
                  <m:oMath xmlns:m="http://schemas.openxmlformats.org/officeDocument/2006/math" xmlns="">
                    <m:sSub>
                      <m:sSubPr>
                        <m:ctrlPr>
                          <a:rPr lang="en-US" i="1"/>
                        </m:ctrlPr>
                      </m:sSubPr>
                      <m:e>
                        <m:r>
                          <a:rPr lang="en-US" i="1"/>
                          <m:t>𝑋</m:t>
                        </m:r>
                      </m:e>
                      <m:sub>
                        <m:r>
                          <a:rPr lang="en-US" i="1"/>
                          <m:t>𝑖</m:t>
                        </m:r>
                      </m:sub>
                    </m:sSub>
                  </m:oMath>
                </a14:m>
                <a:r>
                  <a:rPr lang="en-US" dirty="0"/>
                  <a:t> is the vector of regressors as described above, and </a:t>
                </a:r>
                <a14:m>
                  <m:oMath xmlns:m="http://schemas.openxmlformats.org/officeDocument/2006/math" xmlns="">
                    <m:sSub>
                      <m:sSubPr>
                        <m:ctrlPr>
                          <a:rPr lang="en-US" i="1"/>
                        </m:ctrlPr>
                      </m:sSubPr>
                      <m:e>
                        <m:r>
                          <a:rPr lang="en-US" i="1"/>
                          <m:t>𝜑</m:t>
                        </m:r>
                      </m:e>
                      <m:sub>
                        <m:r>
                          <a:rPr lang="en-US" i="1"/>
                          <m:t>𝑖</m:t>
                        </m:r>
                      </m:sub>
                    </m:sSub>
                  </m:oMath>
                </a14:m>
                <a:r>
                  <a:rPr lang="en-US" dirty="0"/>
                  <a:t> is the error term. </a:t>
                </a:r>
                <a:endParaRPr lang="en-US" dirty="0" smtClean="0"/>
              </a:p>
              <a:p>
                <a:r>
                  <a:rPr lang="en-US" dirty="0" smtClean="0"/>
                  <a:t>Like </a:t>
                </a:r>
                <a:r>
                  <a:rPr lang="en-US" dirty="0"/>
                  <a:t>in the case of per capita food expenditures, the interest is particularly by the side of the parameter </a:t>
                </a:r>
                <a14:m>
                  <m:oMath xmlns:m="http://schemas.openxmlformats.org/officeDocument/2006/math" xmlns="">
                    <m:r>
                      <a:rPr lang="en-US" i="1"/>
                      <m:t>𝛿</m:t>
                    </m:r>
                  </m:oMath>
                </a14:m>
                <a:r>
                  <a:rPr lang="en-US" dirty="0"/>
                  <a:t>. </a:t>
                </a:r>
                <a:endParaRPr lang="en-US" dirty="0" smtClean="0"/>
              </a:p>
              <a:p>
                <a:r>
                  <a:rPr lang="en-US" dirty="0"/>
                  <a:t>The same issue related to the likely endogeneity of women’s access to and control over land also holds in equation (2).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41946"/>
                <a:ext cx="10515600" cy="4935017"/>
              </a:xfrm>
              <a:blipFill rotWithShape="0">
                <a:blip r:embed="rId3"/>
                <a:stretch>
                  <a:fillRect l="-1043" t="-2101" r="-173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C284FA4-61C2-4990-842D-5C3F84BFB13B}" type="slidenum">
              <a:rPr lang="en-US" smtClean="0"/>
              <a:t>8</a:t>
            </a:fld>
            <a:endParaRPr lang="en-US"/>
          </a:p>
        </p:txBody>
      </p:sp>
    </p:spTree>
    <p:extLst>
      <p:ext uri="{BB962C8B-B14F-4D97-AF65-F5344CB8AC3E}">
        <p14:creationId xmlns:p14="http://schemas.microsoft.com/office/powerpoint/2010/main" val="40842531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GB" b="1" dirty="0" smtClean="0"/>
              <a:t>Material and methods (4/6)</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41946"/>
                <a:ext cx="10515600" cy="4935017"/>
              </a:xfrm>
            </p:spPr>
            <p:txBody>
              <a:bodyPr>
                <a:normAutofit fontScale="92500" lnSpcReduction="10000"/>
              </a:bodyPr>
              <a:lstStyle/>
              <a:p>
                <a:r>
                  <a:rPr lang="en-US" dirty="0"/>
                  <a:t>Thus, IV technique may be used. However, owing to the fact that the dependent variable – the food security status of the household – is categorical, the usual IV method is not applicable. </a:t>
                </a:r>
                <a:endParaRPr lang="en-US" dirty="0" smtClean="0"/>
              </a:p>
              <a:p>
                <a:r>
                  <a:rPr lang="en-US" dirty="0" smtClean="0"/>
                  <a:t>Thus</a:t>
                </a:r>
                <a:r>
                  <a:rPr lang="en-US" dirty="0"/>
                  <a:t>, one has to resort to the special regressor method using </a:t>
                </a:r>
                <a:r>
                  <a:rPr lang="en-US" dirty="0" err="1"/>
                  <a:t>Lewbel</a:t>
                </a:r>
                <a:r>
                  <a:rPr lang="en-US" dirty="0"/>
                  <a:t> (2012) approach (Baum, 2012). </a:t>
                </a:r>
                <a:endParaRPr lang="en-US" dirty="0" smtClean="0"/>
              </a:p>
              <a:p>
                <a:r>
                  <a:rPr lang="en-US" dirty="0" smtClean="0"/>
                  <a:t>The </a:t>
                </a:r>
                <a:r>
                  <a:rPr lang="en-US" dirty="0"/>
                  <a:t>same instrument – ethnicity of the household head – is used to implement the special regression. </a:t>
                </a:r>
                <a:endParaRPr lang="en-US" dirty="0" smtClean="0"/>
              </a:p>
              <a:p>
                <a:r>
                  <a:rPr lang="en-US" dirty="0" smtClean="0"/>
                  <a:t>To </a:t>
                </a:r>
                <a:r>
                  <a:rPr lang="en-US" dirty="0"/>
                  <a:t>estimate equation (2) with this technique, the dependent variable must be binary. Therefore, this paper uses a binary variable of food security status. Accordingly, the dependent variable in equation (2) is described as follows</a:t>
                </a:r>
                <a:r>
                  <a:rPr lang="en-US" dirty="0" smtClean="0"/>
                  <a:t>:</a:t>
                </a:r>
              </a:p>
              <a:p>
                <a14:m>
                  <m:oMath xmlns:m="http://schemas.openxmlformats.org/officeDocument/2006/math" xmlns="">
                    <m:sSub>
                      <m:sSubPr>
                        <m:ctrlPr>
                          <a:rPr lang="en-US" sz="2600" i="1"/>
                        </m:ctrlPr>
                      </m:sSubPr>
                      <m:e>
                        <m:r>
                          <a:rPr lang="en-US" sz="2600" i="1"/>
                          <m:t>𝑍</m:t>
                        </m:r>
                      </m:e>
                      <m:sub>
                        <m:r>
                          <a:rPr lang="en-US" sz="2600" i="1"/>
                          <m:t>𝑖</m:t>
                        </m:r>
                      </m:sub>
                    </m:sSub>
                    <m:r>
                      <a:rPr lang="en-US" sz="2600" i="1"/>
                      <m:t>=</m:t>
                    </m:r>
                    <m:d>
                      <m:dPr>
                        <m:begChr m:val="{"/>
                        <m:endChr m:val=""/>
                        <m:ctrlPr>
                          <a:rPr lang="en-US" sz="2600" i="1"/>
                        </m:ctrlPr>
                      </m:dPr>
                      <m:e>
                        <m:eqArr>
                          <m:eqArrPr>
                            <m:ctrlPr>
                              <a:rPr lang="en-US" sz="2600" i="1"/>
                            </m:ctrlPr>
                          </m:eqArrPr>
                          <m:e>
                            <m:r>
                              <a:rPr lang="en-US" sz="2600" i="1"/>
                              <m:t>1 </m:t>
                            </m:r>
                            <m:r>
                              <a:rPr lang="en-US" sz="2600" i="1"/>
                              <m:t>𝑖𝑓</m:t>
                            </m:r>
                            <m:r>
                              <a:rPr lang="en-US" sz="2600" i="1"/>
                              <m:t> </m:t>
                            </m:r>
                            <m:r>
                              <a:rPr lang="en-US" sz="2600" i="1"/>
                              <m:t>𝑡h𝑒</m:t>
                            </m:r>
                            <m:r>
                              <a:rPr lang="en-US" sz="2600" i="1"/>
                              <m:t> </m:t>
                            </m:r>
                            <m:r>
                              <a:rPr lang="en-US" sz="2600" i="1"/>
                              <m:t>h𝑜𝑢𝑠𝑒h𝑜𝑙𝑑</m:t>
                            </m:r>
                            <m:r>
                              <a:rPr lang="en-US" sz="2600" i="1"/>
                              <m:t> </m:t>
                            </m:r>
                            <m:r>
                              <a:rPr lang="en-US" sz="2600" i="1"/>
                              <m:t>𝑖𝑠</m:t>
                            </m:r>
                            <m:r>
                              <a:rPr lang="en-US" sz="2600" i="1"/>
                              <m:t> </m:t>
                            </m:r>
                            <m:r>
                              <a:rPr lang="en-US" sz="2600" i="1"/>
                              <m:t>𝑒𝑖𝑡h𝑒𝑟</m:t>
                            </m:r>
                            <m:r>
                              <a:rPr lang="en-US" sz="2600" i="1"/>
                              <m:t> </m:t>
                            </m:r>
                            <m:r>
                              <a:rPr lang="en-US" sz="2600" i="1"/>
                              <m:t>𝑚𝑜𝑑𝑒𝑟𝑎𝑡𝑒𝑙𝑦</m:t>
                            </m:r>
                            <m:r>
                              <a:rPr lang="en-US" sz="2600" i="1"/>
                              <m:t> </m:t>
                            </m:r>
                            <m:r>
                              <a:rPr lang="en-US" sz="2600" i="1"/>
                              <m:t>𝑜𝑟</m:t>
                            </m:r>
                            <m:r>
                              <a:rPr lang="en-US" sz="2600" i="1"/>
                              <m:t> </m:t>
                            </m:r>
                            <m:r>
                              <a:rPr lang="en-US" sz="2600" i="1"/>
                              <m:t>𝑠𝑒𝑣𝑒𝑟𝑒𝑙𝑦</m:t>
                            </m:r>
                            <m:r>
                              <a:rPr lang="en-US" sz="2600" i="1"/>
                              <m:t> </m:t>
                            </m:r>
                            <m:r>
                              <a:rPr lang="en-US" sz="2600" i="1"/>
                              <m:t>𝑓𝑜𝑜𝑑</m:t>
                            </m:r>
                            <m:r>
                              <a:rPr lang="en-US" sz="2600" i="1"/>
                              <m:t> </m:t>
                            </m:r>
                            <m:r>
                              <a:rPr lang="en-US" sz="2600" i="1"/>
                              <m:t>𝑖𝑛𝑠𝑒𝑐𝑢𝑟𝑒</m:t>
                            </m:r>
                          </m:e>
                          <m:e>
                            <m:r>
                              <a:rPr lang="en-US" sz="2600" i="1"/>
                              <m:t>0 </m:t>
                            </m:r>
                            <m:r>
                              <a:rPr lang="en-US" sz="2600" i="1"/>
                              <m:t>𝑖𝑓</m:t>
                            </m:r>
                            <m:r>
                              <a:rPr lang="en-US" sz="2600" i="1"/>
                              <m:t> </m:t>
                            </m:r>
                            <m:r>
                              <a:rPr lang="en-US" sz="2600" i="1"/>
                              <m:t>𝑡h𝑒</m:t>
                            </m:r>
                            <m:r>
                              <a:rPr lang="en-US" sz="2600" i="1"/>
                              <m:t> </m:t>
                            </m:r>
                            <m:r>
                              <a:rPr lang="en-US" sz="2600" i="1"/>
                              <m:t>h𝑜𝑢𝑠𝑒h𝑜𝑙𝑑</m:t>
                            </m:r>
                            <m:r>
                              <a:rPr lang="en-US" sz="2600" i="1"/>
                              <m:t> </m:t>
                            </m:r>
                            <m:r>
                              <a:rPr lang="en-US" sz="2600" i="1"/>
                              <m:t>𝑖𝑠</m:t>
                            </m:r>
                            <m:r>
                              <a:rPr lang="en-US" sz="2600" i="1"/>
                              <m:t> </m:t>
                            </m:r>
                            <m:r>
                              <a:rPr lang="en-US" sz="2600" i="1"/>
                              <m:t>𝑒𝑖𝑡h𝑒𝑟</m:t>
                            </m:r>
                            <m:r>
                              <a:rPr lang="en-US" sz="2600" i="1"/>
                              <m:t> </m:t>
                            </m:r>
                            <m:r>
                              <a:rPr lang="en-US" sz="2600" i="1"/>
                              <m:t>𝑓𝑜𝑜𝑑</m:t>
                            </m:r>
                            <m:r>
                              <a:rPr lang="en-US" sz="2600" i="1"/>
                              <m:t> </m:t>
                            </m:r>
                            <m:r>
                              <a:rPr lang="en-US" sz="2600" i="1"/>
                              <m:t>𝑠𝑒𝑐𝑢𝑟𝑒</m:t>
                            </m:r>
                            <m:r>
                              <a:rPr lang="en-US" sz="2600" i="1"/>
                              <m:t> </m:t>
                            </m:r>
                            <m:r>
                              <a:rPr lang="en-US" sz="2600" i="1"/>
                              <m:t>𝑜𝑟</m:t>
                            </m:r>
                            <m:r>
                              <a:rPr lang="en-US" sz="2600" i="1"/>
                              <m:t> </m:t>
                            </m:r>
                            <m:r>
                              <a:rPr lang="en-US" sz="2600" i="1"/>
                              <m:t>𝑠𝑙𝑖𝑔h𝑡𝑙𝑦</m:t>
                            </m:r>
                            <m:r>
                              <a:rPr lang="en-US" sz="2600" i="1"/>
                              <m:t> </m:t>
                            </m:r>
                            <m:r>
                              <a:rPr lang="en-US" sz="2600" i="1"/>
                              <m:t>𝑓𝑜𝑜𝑑</m:t>
                            </m:r>
                            <m:r>
                              <a:rPr lang="en-US" sz="2600" i="1"/>
                              <m:t> </m:t>
                            </m:r>
                            <m:r>
                              <a:rPr lang="en-US" sz="2600" i="1"/>
                              <m:t>𝑖𝑛𝑠𝑒𝑐𝑢𝑟𝑒</m:t>
                            </m:r>
                          </m:e>
                        </m:eqArr>
                      </m:e>
                    </m:d>
                  </m:oMath>
                </a14:m>
                <a:endParaRPr lang="en-US" sz="26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41946"/>
                <a:ext cx="10515600" cy="4935017"/>
              </a:xfrm>
              <a:blipFill rotWithShape="0">
                <a:blip r:embed="rId3"/>
                <a:stretch>
                  <a:fillRect l="-928" t="-2596" r="-23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C284FA4-61C2-4990-842D-5C3F84BFB13B}" type="slidenum">
              <a:rPr lang="en-US" smtClean="0"/>
              <a:t>9</a:t>
            </a:fld>
            <a:endParaRPr lang="en-US"/>
          </a:p>
        </p:txBody>
      </p:sp>
    </p:spTree>
    <p:extLst>
      <p:ext uri="{BB962C8B-B14F-4D97-AF65-F5344CB8AC3E}">
        <p14:creationId xmlns:p14="http://schemas.microsoft.com/office/powerpoint/2010/main" val="1030280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2416</Words>
  <Application>Microsoft Macintosh PowerPoint</Application>
  <PresentationFormat>Custom</PresentationFormat>
  <Paragraphs>365</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Impact of women’s access to and control over land on food security of agricultural households in rural Benin</vt:lpstr>
      <vt:lpstr>Outline</vt:lpstr>
      <vt:lpstr>Introduction (1/3)</vt:lpstr>
      <vt:lpstr>Introduction (2/3)</vt:lpstr>
      <vt:lpstr>Introduction (3/3)</vt:lpstr>
      <vt:lpstr>Material and methods (1/6)</vt:lpstr>
      <vt:lpstr>Material and methods (2/6)</vt:lpstr>
      <vt:lpstr>Material and methods (3/6)</vt:lpstr>
      <vt:lpstr>Material and methods (4/6)</vt:lpstr>
      <vt:lpstr>Material and methods (5/6)</vt:lpstr>
      <vt:lpstr>Material and methods (6/6)</vt:lpstr>
      <vt:lpstr>Results and discussion (1/3)</vt:lpstr>
      <vt:lpstr>Results and discussion (per capita food expenditures) (2/3)</vt:lpstr>
      <vt:lpstr>Results and discussion (food security status) (3/3)</vt:lpstr>
      <vt:lpstr>Conclusion and policy implications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women’s access to and control over land on food security of agricultural households in rural Benin</dc:title>
  <dc:creator>Authors</dc:creator>
  <cp:lastModifiedBy>AS F</cp:lastModifiedBy>
  <cp:revision>44</cp:revision>
  <dcterms:created xsi:type="dcterms:W3CDTF">2017-09-29T20:27:38Z</dcterms:created>
  <dcterms:modified xsi:type="dcterms:W3CDTF">2017-11-13T13:20:32Z</dcterms:modified>
</cp:coreProperties>
</file>