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7" r:id="rId3"/>
    <p:sldId id="278" r:id="rId4"/>
    <p:sldId id="279" r:id="rId5"/>
    <p:sldId id="281" r:id="rId6"/>
    <p:sldId id="282" r:id="rId7"/>
    <p:sldId id="283" r:id="rId8"/>
    <p:sldId id="28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31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sz="2800" dirty="0" smtClean="0"/>
              <a:t>THE FAST TRACK LAND REFORM PROGRAMME, POLITICAL PATRONAGE AND GUARDED URBAN BOUNDARIES: IMPLICATIONS FOR PERI – URBAN LAND POLICY IN ZIMBABWE</a:t>
            </a:r>
            <a:endParaRPr lang="en-Z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14 – 17 November 2017, addis ababa, ethiopia</a:t>
            </a:r>
          </a:p>
          <a:p>
            <a:r>
              <a:rPr lang="en-ZA" dirty="0" smtClean="0"/>
              <a:t>Dr charles chavunduka</a:t>
            </a: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2706" y="4770437"/>
            <a:ext cx="877887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170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and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Land reform for emancipation and economic empowerment of the dispossessed</a:t>
            </a:r>
          </a:p>
          <a:p>
            <a:r>
              <a:rPr lang="en-US" sz="2200" dirty="0" smtClean="0"/>
              <a:t>Land occupations reached a climax in 2000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Shift towards occupation of urban and peri – urban land</a:t>
            </a:r>
          </a:p>
          <a:p>
            <a:r>
              <a:rPr lang="en-US" sz="2200" dirty="0" smtClean="0"/>
              <a:t>Drivers of land occupations and the Fast Track Land Reform Programme (FTLRP)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Failure of the Economic Structural Adjustment Programme (ESAP) of the 1990s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Cost of involvement in the DRC in 1998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Formation of the opposition Movement for Democratic Change (MDC) in 1999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Defeat of a Constitutional Referendum in February 2000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33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 – urban land policy in Zimbabwe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Urban land use policy provided in master and local plans</a:t>
            </a:r>
          </a:p>
          <a:p>
            <a:r>
              <a:rPr lang="en-US" dirty="0" smtClean="0"/>
              <a:t>Land reform also sought to provide land for urban development</a:t>
            </a:r>
          </a:p>
          <a:p>
            <a:r>
              <a:rPr lang="en-US" dirty="0" smtClean="0"/>
              <a:t>Historically, urban areas expanded through incorporation of neighboring rural land</a:t>
            </a:r>
          </a:p>
          <a:p>
            <a:r>
              <a:rPr lang="en-US" dirty="0" smtClean="0"/>
              <a:t>But since the 2000 elections most urban areas came under the control of the opposition MDC, and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Rural areas substantially remained under the control of the Zimbabwe African National Union – Patriotic Front (ZANU PF)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ZANU – PF acquired peri – urban land became state land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But the government would not incorporate it into opposition controlled urban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25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In peri – urban areas, the FTLRP disregarded provisions of master and local plans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People settled in areas of their choice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Even where infrastructure had not been developed</a:t>
            </a:r>
          </a:p>
          <a:p>
            <a:r>
              <a:rPr lang="en-US" sz="2400" dirty="0" smtClean="0"/>
              <a:t>Against a background of political and economic crisis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Central government allocated acquired peri – urban land to politically aligned housing cooperatives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Resulting in the mushrooming of unplanned settlements around cities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The main problem faced by beneficiaries of reform has been insecurity of tenure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3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Formalization of squatter settlements and political patronage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De Soto perceives informally held property as dead capital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Based on the de Soto wisdom squatters in peri – urban areas could be turned into homeowners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Through land titling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But evidence from development assistance defies the de Soto solution to poverty</a:t>
            </a:r>
          </a:p>
          <a:p>
            <a:r>
              <a:rPr lang="en-US" sz="2400" dirty="0" smtClean="0"/>
              <a:t>Instead of providing a basis for leveraging access to credit and investment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Zimbabwe’s peri – urban land has served as a source of political patronage</a:t>
            </a:r>
          </a:p>
        </p:txBody>
      </p:sp>
    </p:spTree>
    <p:extLst>
      <p:ext uri="{BB962C8B-B14F-4D97-AF65-F5344CB8AC3E}">
        <p14:creationId xmlns:p14="http://schemas.microsoft.com/office/powerpoint/2010/main" val="342923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on Zimbabwe’s peri – urban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FTLRP people went ahead to build houses on land that had not been surveyed nor serviced</a:t>
            </a:r>
          </a:p>
          <a:p>
            <a:r>
              <a:rPr lang="en-US" dirty="0" smtClean="0"/>
              <a:t>Land use problems in peri – urban areas were exacerbated by multiple and sometimes conflicting authorities</a:t>
            </a:r>
          </a:p>
          <a:p>
            <a:r>
              <a:rPr lang="en-US" dirty="0" smtClean="0"/>
              <a:t>After the 2005 Operation Restore Order (Operation Murambatsvina) government decided to formalize squatter settlements</a:t>
            </a:r>
          </a:p>
          <a:p>
            <a:r>
              <a:rPr lang="en-US" dirty="0" smtClean="0"/>
              <a:t>In the absence of formalization protocol, planners hold different views about what it encompasses</a:t>
            </a:r>
          </a:p>
          <a:p>
            <a:r>
              <a:rPr lang="en-US" dirty="0" smtClean="0"/>
              <a:t>Some politicians have been supporting formalization as a means to creating political constituencies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3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peri – urban land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help towards sorting out the land use problems in Zimbabwe’s peri – urban areas,</a:t>
            </a:r>
          </a:p>
          <a:p>
            <a:r>
              <a:rPr lang="en-US" sz="2400" dirty="0" smtClean="0"/>
              <a:t>This paper recommends a peri – urban land policy framework composed of the following elements: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Spatial development framework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Streamlined authority system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Non – partisan procedures for extending urban boundaries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Squatter settlement formalization protocol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Securing land tenure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929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C55CA-9334-405F-AE5E-27549222EE8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69999" y="3501008"/>
            <a:ext cx="9652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0" dirty="0" smtClean="0">
                <a:solidFill>
                  <a:schemeClr val="tx1"/>
                </a:solidFill>
                <a:effectLst/>
                <a:latin typeface="+mn-lt"/>
              </a:rPr>
              <a:t>“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+mn-lt"/>
              </a:rPr>
              <a:t>The way to help families out of poverty is for governments to pursue policies that will create jobs</a:t>
            </a:r>
            <a:r>
              <a:rPr lang="en-US" sz="2800" b="0" dirty="0" smtClean="0">
                <a:solidFill>
                  <a:schemeClr val="tx1"/>
                </a:solidFill>
                <a:effectLst/>
                <a:latin typeface="+mn-lt"/>
              </a:rPr>
              <a:t>”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endParaRPr lang="en-US" sz="2000" b="0" dirty="0">
              <a:solidFill>
                <a:schemeClr val="tx1"/>
              </a:solidFill>
              <a:effectLst/>
              <a:latin typeface="+mn-lt"/>
            </a:endParaRPr>
          </a:p>
          <a:p>
            <a:pPr algn="ctr"/>
            <a:r>
              <a:rPr lang="en-US" sz="2000" b="0" dirty="0">
                <a:solidFill>
                  <a:schemeClr val="tx1"/>
                </a:solidFill>
                <a:effectLst/>
                <a:latin typeface="+mn-lt"/>
              </a:rPr>
              <a:t>– 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+mn-lt"/>
              </a:rPr>
              <a:t>Daniel Bromley</a:t>
            </a:r>
            <a:endParaRPr lang="en-US" sz="2000" b="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11582400" y="5740401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FFDA65E2-41E9-435B-BE9D-8FF1F26F7F0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Pentagon 15"/>
          <p:cNvSpPr/>
          <p:nvPr/>
        </p:nvSpPr>
        <p:spPr bwMode="auto">
          <a:xfrm rot="5400000">
            <a:off x="4649228" y="682637"/>
            <a:ext cx="2893542" cy="2743200"/>
          </a:xfrm>
          <a:prstGeom prst="homePlate">
            <a:avLst>
              <a:gd name="adj" fmla="val 37727"/>
            </a:avLst>
          </a:prstGeom>
          <a:solidFill>
            <a:schemeClr val="accent1">
              <a:lumMod val="75000"/>
              <a:alpha val="70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384800" y="787398"/>
            <a:ext cx="1422400" cy="106680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200" b="1" dirty="0"/>
          </a:p>
        </p:txBody>
      </p:sp>
      <p:sp>
        <p:nvSpPr>
          <p:cNvPr id="8" name="Freeform 14"/>
          <p:cNvSpPr>
            <a:spLocks noEditPoints="1"/>
          </p:cNvSpPr>
          <p:nvPr/>
        </p:nvSpPr>
        <p:spPr bwMode="auto">
          <a:xfrm>
            <a:off x="5661025" y="993375"/>
            <a:ext cx="869951" cy="654846"/>
          </a:xfrm>
          <a:custGeom>
            <a:avLst/>
            <a:gdLst/>
            <a:ahLst/>
            <a:cxnLst>
              <a:cxn ang="0">
                <a:pos x="227" y="103"/>
              </a:cxn>
              <a:cxn ang="0">
                <a:pos x="245" y="135"/>
              </a:cxn>
              <a:cxn ang="0">
                <a:pos x="192" y="114"/>
              </a:cxn>
              <a:cxn ang="0">
                <a:pos x="176" y="116"/>
              </a:cxn>
              <a:cxn ang="0">
                <a:pos x="104" y="58"/>
              </a:cxn>
              <a:cxn ang="0">
                <a:pos x="176" y="0"/>
              </a:cxn>
              <a:cxn ang="0">
                <a:pos x="256" y="58"/>
              </a:cxn>
              <a:cxn ang="0">
                <a:pos x="227" y="103"/>
              </a:cxn>
              <a:cxn ang="0">
                <a:pos x="89" y="64"/>
              </a:cxn>
              <a:cxn ang="0">
                <a:pos x="170" y="132"/>
              </a:cxn>
              <a:cxn ang="0">
                <a:pos x="186" y="130"/>
              </a:cxn>
              <a:cxn ang="0">
                <a:pos x="186" y="130"/>
              </a:cxn>
              <a:cxn ang="0">
                <a:pos x="188" y="130"/>
              </a:cxn>
              <a:cxn ang="0">
                <a:pos x="229" y="147"/>
              </a:cxn>
              <a:cxn ang="0">
                <a:pos x="122" y="215"/>
              </a:cxn>
              <a:cxn ang="0">
                <a:pos x="98" y="211"/>
              </a:cxn>
              <a:cxn ang="0">
                <a:pos x="16" y="244"/>
              </a:cxn>
              <a:cxn ang="0">
                <a:pos x="44" y="195"/>
              </a:cxn>
              <a:cxn ang="0">
                <a:pos x="0" y="126"/>
              </a:cxn>
              <a:cxn ang="0">
                <a:pos x="93" y="40"/>
              </a:cxn>
              <a:cxn ang="0">
                <a:pos x="89" y="64"/>
              </a:cxn>
            </a:cxnLst>
            <a:rect l="0" t="0" r="r" b="b"/>
            <a:pathLst>
              <a:path w="256" h="251">
                <a:moveTo>
                  <a:pt x="227" y="103"/>
                </a:moveTo>
                <a:cubicBezTo>
                  <a:pt x="223" y="106"/>
                  <a:pt x="222" y="124"/>
                  <a:pt x="245" y="135"/>
                </a:cubicBezTo>
                <a:cubicBezTo>
                  <a:pt x="245" y="135"/>
                  <a:pt x="213" y="140"/>
                  <a:pt x="192" y="114"/>
                </a:cubicBezTo>
                <a:cubicBezTo>
                  <a:pt x="187" y="114"/>
                  <a:pt x="181" y="116"/>
                  <a:pt x="176" y="116"/>
                </a:cubicBezTo>
                <a:cubicBezTo>
                  <a:pt x="131" y="116"/>
                  <a:pt x="104" y="90"/>
                  <a:pt x="104" y="58"/>
                </a:cubicBezTo>
                <a:cubicBezTo>
                  <a:pt x="104" y="26"/>
                  <a:pt x="131" y="0"/>
                  <a:pt x="176" y="0"/>
                </a:cubicBezTo>
                <a:cubicBezTo>
                  <a:pt x="221" y="0"/>
                  <a:pt x="256" y="26"/>
                  <a:pt x="256" y="58"/>
                </a:cubicBezTo>
                <a:cubicBezTo>
                  <a:pt x="256" y="76"/>
                  <a:pt x="245" y="93"/>
                  <a:pt x="227" y="103"/>
                </a:cubicBezTo>
                <a:moveTo>
                  <a:pt x="89" y="64"/>
                </a:moveTo>
                <a:cubicBezTo>
                  <a:pt x="91" y="99"/>
                  <a:pt x="122" y="129"/>
                  <a:pt x="170" y="132"/>
                </a:cubicBezTo>
                <a:cubicBezTo>
                  <a:pt x="176" y="133"/>
                  <a:pt x="181" y="131"/>
                  <a:pt x="186" y="130"/>
                </a:cubicBezTo>
                <a:cubicBezTo>
                  <a:pt x="186" y="130"/>
                  <a:pt x="186" y="130"/>
                  <a:pt x="186" y="130"/>
                </a:cubicBezTo>
                <a:cubicBezTo>
                  <a:pt x="188" y="130"/>
                  <a:pt x="188" y="130"/>
                  <a:pt x="188" y="130"/>
                </a:cubicBezTo>
                <a:cubicBezTo>
                  <a:pt x="202" y="144"/>
                  <a:pt x="219" y="147"/>
                  <a:pt x="229" y="147"/>
                </a:cubicBezTo>
                <a:cubicBezTo>
                  <a:pt x="219" y="186"/>
                  <a:pt x="180" y="215"/>
                  <a:pt x="122" y="215"/>
                </a:cubicBezTo>
                <a:cubicBezTo>
                  <a:pt x="114" y="215"/>
                  <a:pt x="106" y="212"/>
                  <a:pt x="98" y="211"/>
                </a:cubicBezTo>
                <a:cubicBezTo>
                  <a:pt x="66" y="251"/>
                  <a:pt x="16" y="244"/>
                  <a:pt x="16" y="244"/>
                </a:cubicBezTo>
                <a:cubicBezTo>
                  <a:pt x="51" y="227"/>
                  <a:pt x="51" y="199"/>
                  <a:pt x="44" y="195"/>
                </a:cubicBezTo>
                <a:cubicBezTo>
                  <a:pt x="17" y="179"/>
                  <a:pt x="0" y="154"/>
                  <a:pt x="0" y="126"/>
                </a:cubicBezTo>
                <a:cubicBezTo>
                  <a:pt x="0" y="84"/>
                  <a:pt x="39" y="49"/>
                  <a:pt x="93" y="40"/>
                </a:cubicBezTo>
                <a:cubicBezTo>
                  <a:pt x="90" y="47"/>
                  <a:pt x="89" y="55"/>
                  <a:pt x="89" y="64"/>
                </a:cubicBezTo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99" y="5583500"/>
            <a:ext cx="853000" cy="8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525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438</TotalTime>
  <Words>538</Words>
  <Application>Microsoft Office PowerPoint</Application>
  <PresentationFormat>Custom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Ion</vt:lpstr>
      <vt:lpstr>THE FAST TRACK LAND REFORM PROGRAMME, POLITICAL PATRONAGE AND GUARDED URBAN BOUNDARIES: IMPLICATIONS FOR PERI – URBAN LAND POLICY IN ZIMBABWE</vt:lpstr>
      <vt:lpstr>Introduction and background</vt:lpstr>
      <vt:lpstr>Peri – urban land policy in Zimbabwe</vt:lpstr>
      <vt:lpstr>Cont’d</vt:lpstr>
      <vt:lpstr>Formalization of squatter settlements and political patronage</vt:lpstr>
      <vt:lpstr>Evidence on Zimbabwe’s peri – urban areas</vt:lpstr>
      <vt:lpstr>Implications for peri – urban land policy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HOUSE GASES</dc:title>
  <dc:creator>HP</dc:creator>
  <cp:lastModifiedBy>Dr.C. Chavunduka</cp:lastModifiedBy>
  <cp:revision>47</cp:revision>
  <dcterms:created xsi:type="dcterms:W3CDTF">2017-03-05T15:52:06Z</dcterms:created>
  <dcterms:modified xsi:type="dcterms:W3CDTF">2017-10-04T13:28:31Z</dcterms:modified>
</cp:coreProperties>
</file>