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504" r:id="rId3"/>
    <p:sldId id="493" r:id="rId4"/>
    <p:sldId id="488" r:id="rId5"/>
    <p:sldId id="492" r:id="rId6"/>
    <p:sldId id="489" r:id="rId7"/>
    <p:sldId id="511" r:id="rId8"/>
    <p:sldId id="498" r:id="rId9"/>
    <p:sldId id="506" r:id="rId10"/>
    <p:sldId id="507" r:id="rId11"/>
    <p:sldId id="508" r:id="rId12"/>
    <p:sldId id="509" r:id="rId13"/>
    <p:sldId id="495" r:id="rId14"/>
    <p:sldId id="494" r:id="rId15"/>
    <p:sldId id="497" r:id="rId16"/>
    <p:sldId id="496" r:id="rId17"/>
    <p:sldId id="510" r:id="rId18"/>
    <p:sldId id="500" r:id="rId19"/>
    <p:sldId id="484" r:id="rId20"/>
    <p:sldId id="503" r:id="rId21"/>
    <p:sldId id="5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5052" autoAdjust="0"/>
  </p:normalViewPr>
  <p:slideViewPr>
    <p:cSldViewPr snapToGrid="0" snapToObjects="1">
      <p:cViewPr>
        <p:scale>
          <a:sx n="80" d="100"/>
          <a:sy n="80" d="100"/>
        </p:scale>
        <p:origin x="936" y="206"/>
      </p:cViewPr>
      <p:guideLst>
        <p:guide orient="horz" pos="2160"/>
        <p:guide pos="3840"/>
      </p:guideLst>
    </p:cSldViewPr>
  </p:slideViewPr>
  <p:outlineViewPr>
    <p:cViewPr>
      <p:scale>
        <a:sx n="33" d="100"/>
        <a:sy n="33" d="100"/>
      </p:scale>
      <p:origin x="0" y="-9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viddasneves:Desktop:UNDP:SDGs:Countries:C&#244;te%20d'Ivoire:Mission%209-13Avril2018:RIA:Tableau%201:RIA%20tableau%201_CIV_DRAFT_23May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radarChart>
        <c:radarStyle val="marker"/>
        <c:varyColors val="0"/>
        <c:ser>
          <c:idx val="0"/>
          <c:order val="0"/>
          <c:tx>
            <c:strRef>
              <c:f>'Graph 2'!$B$1</c:f>
              <c:strCache>
                <c:ptCount val="1"/>
                <c:pt idx="0">
                  <c:v>Full alignment</c:v>
                </c:pt>
              </c:strCache>
            </c:strRef>
          </c:tx>
          <c:marker>
            <c:symbol val="none"/>
          </c:marker>
          <c:cat>
            <c:strRef>
              <c:f>'Graph 2'!$A$2:$A$17</c:f>
              <c:strCache>
                <c:ptCount val="16"/>
                <c:pt idx="0">
                  <c:v>SDG 1</c:v>
                </c:pt>
                <c:pt idx="1">
                  <c:v>SDG 2 </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strCache>
            </c:strRef>
          </c:cat>
          <c:val>
            <c:numRef>
              <c:f>'Graph 2'!$B$2:$B$17</c:f>
              <c:numCache>
                <c:formatCode>0%</c:formatCode>
                <c:ptCount val="16"/>
                <c:pt idx="0">
                  <c:v>0.2</c:v>
                </c:pt>
                <c:pt idx="1">
                  <c:v>0</c:v>
                </c:pt>
                <c:pt idx="2">
                  <c:v>0</c:v>
                </c:pt>
                <c:pt idx="3">
                  <c:v>0.14000000000000001</c:v>
                </c:pt>
                <c:pt idx="4">
                  <c:v>0</c:v>
                </c:pt>
                <c:pt idx="5">
                  <c:v>0</c:v>
                </c:pt>
                <c:pt idx="6">
                  <c:v>0</c:v>
                </c:pt>
                <c:pt idx="7">
                  <c:v>0</c:v>
                </c:pt>
                <c:pt idx="8">
                  <c:v>0</c:v>
                </c:pt>
                <c:pt idx="9">
                  <c:v>0</c:v>
                </c:pt>
                <c:pt idx="10">
                  <c:v>0</c:v>
                </c:pt>
                <c:pt idx="11">
                  <c:v>0</c:v>
                </c:pt>
                <c:pt idx="12">
                  <c:v>0</c:v>
                </c:pt>
                <c:pt idx="13">
                  <c:v>0.4</c:v>
                </c:pt>
                <c:pt idx="14">
                  <c:v>0.11</c:v>
                </c:pt>
                <c:pt idx="15">
                  <c:v>0</c:v>
                </c:pt>
              </c:numCache>
            </c:numRef>
          </c:val>
          <c:extLst>
            <c:ext xmlns:c16="http://schemas.microsoft.com/office/drawing/2014/chart" uri="{C3380CC4-5D6E-409C-BE32-E72D297353CC}">
              <c16:uniqueId val="{00000000-F370-4409-A307-6CDB3E3F76B5}"/>
            </c:ext>
          </c:extLst>
        </c:ser>
        <c:ser>
          <c:idx val="1"/>
          <c:order val="1"/>
          <c:tx>
            <c:strRef>
              <c:f>'Graph 2'!$C$1</c:f>
              <c:strCache>
                <c:ptCount val="1"/>
                <c:pt idx="0">
                  <c:v>Partial alignment</c:v>
                </c:pt>
              </c:strCache>
            </c:strRef>
          </c:tx>
          <c:marker>
            <c:symbol val="none"/>
          </c:marker>
          <c:cat>
            <c:strRef>
              <c:f>'Graph 2'!$A$2:$A$17</c:f>
              <c:strCache>
                <c:ptCount val="16"/>
                <c:pt idx="0">
                  <c:v>SDG 1</c:v>
                </c:pt>
                <c:pt idx="1">
                  <c:v>SDG 2 </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strCache>
            </c:strRef>
          </c:cat>
          <c:val>
            <c:numRef>
              <c:f>'Graph 2'!$C$2:$C$17</c:f>
              <c:numCache>
                <c:formatCode>0%</c:formatCode>
                <c:ptCount val="16"/>
                <c:pt idx="0">
                  <c:v>0.4</c:v>
                </c:pt>
                <c:pt idx="1">
                  <c:v>0.8</c:v>
                </c:pt>
                <c:pt idx="2">
                  <c:v>0.56000000000000005</c:v>
                </c:pt>
                <c:pt idx="3">
                  <c:v>0.56999999999999995</c:v>
                </c:pt>
                <c:pt idx="4">
                  <c:v>0</c:v>
                </c:pt>
                <c:pt idx="5">
                  <c:v>0.17</c:v>
                </c:pt>
                <c:pt idx="6">
                  <c:v>0.67</c:v>
                </c:pt>
                <c:pt idx="7">
                  <c:v>0.7</c:v>
                </c:pt>
                <c:pt idx="8">
                  <c:v>0.8</c:v>
                </c:pt>
                <c:pt idx="9">
                  <c:v>0.56999999999999995</c:v>
                </c:pt>
                <c:pt idx="10">
                  <c:v>0.86</c:v>
                </c:pt>
                <c:pt idx="11">
                  <c:v>0.25</c:v>
                </c:pt>
                <c:pt idx="12">
                  <c:v>1</c:v>
                </c:pt>
                <c:pt idx="13">
                  <c:v>0.2</c:v>
                </c:pt>
                <c:pt idx="14">
                  <c:v>0.56000000000000005</c:v>
                </c:pt>
                <c:pt idx="15">
                  <c:v>0.5</c:v>
                </c:pt>
              </c:numCache>
            </c:numRef>
          </c:val>
          <c:extLst>
            <c:ext xmlns:c16="http://schemas.microsoft.com/office/drawing/2014/chart" uri="{C3380CC4-5D6E-409C-BE32-E72D297353CC}">
              <c16:uniqueId val="{00000001-F370-4409-A307-6CDB3E3F76B5}"/>
            </c:ext>
          </c:extLst>
        </c:ser>
        <c:ser>
          <c:idx val="2"/>
          <c:order val="2"/>
          <c:tx>
            <c:strRef>
              <c:f>'Graph 2'!$D$1</c:f>
              <c:strCache>
                <c:ptCount val="1"/>
                <c:pt idx="0">
                  <c:v>Very partial alignement</c:v>
                </c:pt>
              </c:strCache>
            </c:strRef>
          </c:tx>
          <c:marker>
            <c:symbol val="none"/>
          </c:marker>
          <c:cat>
            <c:strRef>
              <c:f>'Graph 2'!$A$2:$A$17</c:f>
              <c:strCache>
                <c:ptCount val="16"/>
                <c:pt idx="0">
                  <c:v>SDG 1</c:v>
                </c:pt>
                <c:pt idx="1">
                  <c:v>SDG 2 </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strCache>
            </c:strRef>
          </c:cat>
          <c:val>
            <c:numRef>
              <c:f>'Graph 2'!$D$2:$D$17</c:f>
              <c:numCache>
                <c:formatCode>0%</c:formatCode>
                <c:ptCount val="16"/>
                <c:pt idx="0">
                  <c:v>0</c:v>
                </c:pt>
                <c:pt idx="1">
                  <c:v>0.2</c:v>
                </c:pt>
                <c:pt idx="2">
                  <c:v>0.22</c:v>
                </c:pt>
                <c:pt idx="3">
                  <c:v>0.14000000000000001</c:v>
                </c:pt>
                <c:pt idx="4">
                  <c:v>0.33</c:v>
                </c:pt>
                <c:pt idx="5">
                  <c:v>0.5</c:v>
                </c:pt>
                <c:pt idx="6">
                  <c:v>0</c:v>
                </c:pt>
                <c:pt idx="7">
                  <c:v>0.1</c:v>
                </c:pt>
                <c:pt idx="8">
                  <c:v>0</c:v>
                </c:pt>
                <c:pt idx="9">
                  <c:v>0</c:v>
                </c:pt>
                <c:pt idx="10">
                  <c:v>0</c:v>
                </c:pt>
                <c:pt idx="11">
                  <c:v>0.25</c:v>
                </c:pt>
                <c:pt idx="12">
                  <c:v>0</c:v>
                </c:pt>
                <c:pt idx="13">
                  <c:v>0</c:v>
                </c:pt>
                <c:pt idx="14">
                  <c:v>0</c:v>
                </c:pt>
                <c:pt idx="15">
                  <c:v>0</c:v>
                </c:pt>
              </c:numCache>
            </c:numRef>
          </c:val>
          <c:extLst>
            <c:ext xmlns:c16="http://schemas.microsoft.com/office/drawing/2014/chart" uri="{C3380CC4-5D6E-409C-BE32-E72D297353CC}">
              <c16:uniqueId val="{00000002-F370-4409-A307-6CDB3E3F76B5}"/>
            </c:ext>
          </c:extLst>
        </c:ser>
        <c:ser>
          <c:idx val="3"/>
          <c:order val="3"/>
          <c:tx>
            <c:strRef>
              <c:f>'Graph 2'!$E$1</c:f>
              <c:strCache>
                <c:ptCount val="1"/>
                <c:pt idx="0">
                  <c:v>Combined alignment </c:v>
                </c:pt>
              </c:strCache>
            </c:strRef>
          </c:tx>
          <c:marker>
            <c:symbol val="none"/>
          </c:marker>
          <c:cat>
            <c:strRef>
              <c:f>'Graph 2'!$A$2:$A$17</c:f>
              <c:strCache>
                <c:ptCount val="16"/>
                <c:pt idx="0">
                  <c:v>SDG 1</c:v>
                </c:pt>
                <c:pt idx="1">
                  <c:v>SDG 2 </c:v>
                </c:pt>
                <c:pt idx="2">
                  <c:v>SDG 3</c:v>
                </c:pt>
                <c:pt idx="3">
                  <c:v>SDG 4</c:v>
                </c:pt>
                <c:pt idx="4">
                  <c:v>SDG 5</c:v>
                </c:pt>
                <c:pt idx="5">
                  <c:v>SDG 6</c:v>
                </c:pt>
                <c:pt idx="6">
                  <c:v>SDG 7</c:v>
                </c:pt>
                <c:pt idx="7">
                  <c:v>SDG 8</c:v>
                </c:pt>
                <c:pt idx="8">
                  <c:v>SDG 9</c:v>
                </c:pt>
                <c:pt idx="9">
                  <c:v>SDG 10</c:v>
                </c:pt>
                <c:pt idx="10">
                  <c:v>SDG 11</c:v>
                </c:pt>
                <c:pt idx="11">
                  <c:v>SDG 12</c:v>
                </c:pt>
                <c:pt idx="12">
                  <c:v>SDG 13</c:v>
                </c:pt>
                <c:pt idx="13">
                  <c:v>SDG 14</c:v>
                </c:pt>
                <c:pt idx="14">
                  <c:v>SDG 15</c:v>
                </c:pt>
                <c:pt idx="15">
                  <c:v>SDG 16</c:v>
                </c:pt>
              </c:strCache>
            </c:strRef>
          </c:cat>
          <c:val>
            <c:numRef>
              <c:f>'Graph 2'!$E$2:$E$17</c:f>
              <c:numCache>
                <c:formatCode>0%</c:formatCode>
                <c:ptCount val="16"/>
                <c:pt idx="0">
                  <c:v>0.6</c:v>
                </c:pt>
                <c:pt idx="1">
                  <c:v>1</c:v>
                </c:pt>
                <c:pt idx="2">
                  <c:v>0.78</c:v>
                </c:pt>
                <c:pt idx="3">
                  <c:v>0.86</c:v>
                </c:pt>
                <c:pt idx="4">
                  <c:v>0.33</c:v>
                </c:pt>
                <c:pt idx="5">
                  <c:v>0.67</c:v>
                </c:pt>
                <c:pt idx="6">
                  <c:v>0.67</c:v>
                </c:pt>
                <c:pt idx="7">
                  <c:v>0.8</c:v>
                </c:pt>
                <c:pt idx="8">
                  <c:v>0.8</c:v>
                </c:pt>
                <c:pt idx="9">
                  <c:v>0.56999999999999995</c:v>
                </c:pt>
                <c:pt idx="10">
                  <c:v>0.86</c:v>
                </c:pt>
                <c:pt idx="11">
                  <c:v>0.5</c:v>
                </c:pt>
                <c:pt idx="12">
                  <c:v>1</c:v>
                </c:pt>
                <c:pt idx="13">
                  <c:v>0.6</c:v>
                </c:pt>
                <c:pt idx="14">
                  <c:v>0.67</c:v>
                </c:pt>
                <c:pt idx="15">
                  <c:v>0.5</c:v>
                </c:pt>
              </c:numCache>
            </c:numRef>
          </c:val>
          <c:extLst>
            <c:ext xmlns:c16="http://schemas.microsoft.com/office/drawing/2014/chart" uri="{C3380CC4-5D6E-409C-BE32-E72D297353CC}">
              <c16:uniqueId val="{00000003-F370-4409-A307-6CDB3E3F76B5}"/>
            </c:ext>
          </c:extLst>
        </c:ser>
        <c:dLbls>
          <c:showLegendKey val="0"/>
          <c:showVal val="0"/>
          <c:showCatName val="0"/>
          <c:showSerName val="0"/>
          <c:showPercent val="0"/>
          <c:showBubbleSize val="0"/>
        </c:dLbls>
        <c:axId val="247194392"/>
        <c:axId val="247062728"/>
      </c:radarChart>
      <c:catAx>
        <c:axId val="247194392"/>
        <c:scaling>
          <c:orientation val="minMax"/>
        </c:scaling>
        <c:delete val="0"/>
        <c:axPos val="b"/>
        <c:majorGridlines/>
        <c:numFmt formatCode="General" sourceLinked="0"/>
        <c:majorTickMark val="out"/>
        <c:minorTickMark val="none"/>
        <c:tickLblPos val="nextTo"/>
        <c:crossAx val="247062728"/>
        <c:crosses val="autoZero"/>
        <c:auto val="1"/>
        <c:lblAlgn val="ctr"/>
        <c:lblOffset val="100"/>
        <c:noMultiLvlLbl val="0"/>
      </c:catAx>
      <c:valAx>
        <c:axId val="247062728"/>
        <c:scaling>
          <c:orientation val="minMax"/>
        </c:scaling>
        <c:delete val="0"/>
        <c:axPos val="l"/>
        <c:majorGridlines/>
        <c:numFmt formatCode="0%" sourceLinked="1"/>
        <c:majorTickMark val="cross"/>
        <c:minorTickMark val="none"/>
        <c:tickLblPos val="nextTo"/>
        <c:crossAx val="24719439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4C0E9-FF51-9D48-9BAD-F4774828CFAE}" type="datetimeFigureOut">
              <a:rPr lang="en-US" smtClean="0"/>
              <a:pPr/>
              <a:t>7/16/2018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FE0B8-F4FD-0043-A8FF-D977A7510530}" type="slidenum">
              <a:rPr lang="en-US" smtClean="0"/>
              <a:pPr/>
              <a:t>‹#›</a:t>
            </a:fld>
            <a:endParaRPr lang="en-US"/>
          </a:p>
        </p:txBody>
      </p:sp>
    </p:spTree>
    <p:extLst>
      <p:ext uri="{BB962C8B-B14F-4D97-AF65-F5344CB8AC3E}">
        <p14:creationId xmlns:p14="http://schemas.microsoft.com/office/powerpoint/2010/main" val="159966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rdee.du.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a:t>
            </a:r>
            <a:r>
              <a:rPr lang="en-US" baseline="0" dirty="0"/>
              <a:t> we wanted to focus on w</a:t>
            </a:r>
            <a:r>
              <a:rPr lang="en-US" dirty="0"/>
              <a:t>hat</a:t>
            </a:r>
            <a:r>
              <a:rPr lang="en-US" baseline="0" dirty="0"/>
              <a:t> UNDP could bring into the discussion on the revision of the Social Policy Framework for Africa, as an organization which we believe has the expertise to address developmental issues in a cross-</a:t>
            </a:r>
            <a:r>
              <a:rPr lang="en-US" baseline="0" dirty="0" err="1"/>
              <a:t>sectoral</a:t>
            </a:r>
            <a:r>
              <a:rPr lang="en-US" baseline="0" dirty="0"/>
              <a:t> and holistic way.</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1</a:t>
            </a:fld>
            <a:endParaRPr lang="en-US"/>
          </a:p>
        </p:txBody>
      </p:sp>
    </p:spTree>
    <p:extLst>
      <p:ext uri="{BB962C8B-B14F-4D97-AF65-F5344CB8AC3E}">
        <p14:creationId xmlns:p14="http://schemas.microsoft.com/office/powerpoint/2010/main" val="41953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2E52980-7586-474B-806B-AAC8E0DA75FC}" type="slidenum">
              <a:rPr lang="en-US" smtClean="0"/>
              <a:pPr/>
              <a:t>10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International Futures (IFs) software is a tool developed by the </a:t>
            </a:r>
            <a:r>
              <a:rPr lang="en-US" sz="1200" u="sng" kern="1200" dirty="0">
                <a:solidFill>
                  <a:schemeClr val="tx1"/>
                </a:solidFill>
                <a:effectLst/>
                <a:latin typeface="+mn-lt"/>
                <a:ea typeface="+mn-ea"/>
                <a:cs typeface="+mn-cs"/>
                <a:hlinkClick r:id="rId3"/>
              </a:rPr>
              <a:t>Frederick S. Pardee Center</a:t>
            </a:r>
            <a:r>
              <a:rPr lang="en-US" sz="1200" kern="1200" dirty="0">
                <a:solidFill>
                  <a:schemeClr val="tx1"/>
                </a:solidFill>
                <a:effectLst/>
                <a:latin typeface="+mn-lt"/>
                <a:ea typeface="+mn-ea"/>
                <a:cs typeface="+mn-cs"/>
              </a:rPr>
              <a:t> under the University of Denver. The IFs forecasting tool allows for thinking about long-term policies at national, regional and global levels. IFs integrates forecasts across different sub-models, including: population, economy, agriculture, education, energy, sociopolitical, international political, environment, technology, infrastructure, and health. As the sub-models are dynamically connected, the model simulates how changes in one system lead to changes across all other systems. The integrated nature of the model makes it a powerful tool to analyze policies and planning for the future.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IFs uses historical data, trends and dynamic relationships to forecast indicators for 186 countries for every year from 2010 to 2100. It is a unique software package that has wide-ranging and flexible capacity, and is able to provide forward-looking, policy-relevant material that frames uncertainty around global development. The software assists with understanding the state of the world, by exploring trends and learning about the dynamics of global systems. It helps in thinking about the future we want to see, and enables us to think systematically about goals and priorities. </a:t>
            </a:r>
          </a:p>
          <a:p>
            <a:r>
              <a:rPr lang="en-US" sz="1200" kern="1200" dirty="0">
                <a:solidFill>
                  <a:schemeClr val="tx1"/>
                </a:solidFill>
                <a:effectLst/>
                <a:latin typeface="+mn-lt"/>
                <a:ea typeface="+mn-ea"/>
                <a:cs typeface="+mn-cs"/>
              </a:rPr>
              <a:t> </a:t>
            </a:r>
          </a:p>
          <a:p>
            <a:endParaRPr lang="en-US" dirty="0">
              <a:latin typeface="Arial" charset="0"/>
            </a:endParaRPr>
          </a:p>
        </p:txBody>
      </p:sp>
    </p:spTree>
    <p:extLst>
      <p:ext uri="{BB962C8B-B14F-4D97-AF65-F5344CB8AC3E}">
        <p14:creationId xmlns:p14="http://schemas.microsoft.com/office/powerpoint/2010/main" val="76062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073F1-D206-4E1B-AEF8-C7AF229303CF}" type="slidenum">
              <a:rPr lang="en-US" smtClean="0"/>
              <a:t>11</a:t>
            </a:fld>
            <a:endParaRPr lang="en-US"/>
          </a:p>
        </p:txBody>
      </p:sp>
    </p:spTree>
    <p:extLst>
      <p:ext uri="{BB962C8B-B14F-4D97-AF65-F5344CB8AC3E}">
        <p14:creationId xmlns:p14="http://schemas.microsoft.com/office/powerpoint/2010/main" val="138017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F12B59-8684-4E53-B170-FB7F62930F18}" type="slidenum">
              <a:rPr lang="en-US" smtClean="0"/>
              <a:t>12</a:t>
            </a:fld>
            <a:endParaRPr lang="en-US"/>
          </a:p>
        </p:txBody>
      </p:sp>
    </p:spTree>
    <p:extLst>
      <p:ext uri="{BB962C8B-B14F-4D97-AF65-F5344CB8AC3E}">
        <p14:creationId xmlns:p14="http://schemas.microsoft.com/office/powerpoint/2010/main" val="1281419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13</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14</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15</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16</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kern="1200" dirty="0">
                <a:solidFill>
                  <a:schemeClr val="tx1"/>
                </a:solidFill>
                <a:effectLst/>
                <a:latin typeface="+mn-lt"/>
                <a:ea typeface="+mn-ea"/>
                <a:cs typeface="+mn-cs"/>
              </a:rPr>
              <a:t>The objective for the tool is to assist policymakers in identifying areas of intervention with benefits across multiple sectors and SDGs. This should provide the basis for different ministries (and donors) to come together and co-finance such interventions.  </a:t>
            </a:r>
            <a:r>
              <a:rPr lang="en-US" dirty="0">
                <a:effectLst/>
              </a:rPr>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co-financing approach was borne of a particular problem – namely that implementing sectors/payers do not typically consider the effects of an intervention or investment area beyond their primary mandates/interests. That is, in the conventional cost-effectiveness framework, each sector decides which programmes to finance based on its own cost-effectiveness calculations, for its own specific outcomes. For instance, when deciding how to spend a fixed amount of money, the agricultural sector will likely choose the intervention option that generates the highest agricultural yields. It is unlikely to factor in any downstream impacts (e.g. school completion rates). When programme outcomes are assessed from a single sector perspective, they may be undervalued, and as a result under-provided. Some programmes may not be funded at all, if they are not deemed a cost-effective investment from any single sector’s perspective. </a:t>
            </a:r>
            <a:endParaRPr lang="en-US" sz="1200" kern="1200" dirty="0">
              <a:solidFill>
                <a:schemeClr val="tx1"/>
              </a:solidFill>
              <a:effectLst/>
              <a:latin typeface="+mn-lt"/>
              <a:ea typeface="+mn-ea"/>
              <a:cs typeface="+mn-cs"/>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F12B59-8684-4E53-B170-FB7F62930F1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000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18</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20</a:t>
            </a:fld>
            <a:endParaRPr lang="en-US"/>
          </a:p>
        </p:txBody>
      </p:sp>
    </p:spTree>
    <p:extLst>
      <p:ext uri="{BB962C8B-B14F-4D97-AF65-F5344CB8AC3E}">
        <p14:creationId xmlns:p14="http://schemas.microsoft.com/office/powerpoint/2010/main" val="78830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3213" y="709613"/>
            <a:ext cx="6299200" cy="35448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5ABAA6-5C02-464D-9651-7B28753BBC04}" type="slidenum">
              <a:rPr lang="fr-FR" smtClean="0"/>
              <a:pPr/>
              <a:t>2</a:t>
            </a:fld>
            <a:endParaRPr lang="fr-FR" dirty="0"/>
          </a:p>
        </p:txBody>
      </p:sp>
    </p:spTree>
    <p:extLst>
      <p:ext uri="{BB962C8B-B14F-4D97-AF65-F5344CB8AC3E}">
        <p14:creationId xmlns:p14="http://schemas.microsoft.com/office/powerpoint/2010/main" val="2727905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21</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dirty="0"/>
          </a:p>
        </p:txBody>
      </p:sp>
      <p:sp>
        <p:nvSpPr>
          <p:cNvPr id="4" name="Slide Number Placeholder 3"/>
          <p:cNvSpPr>
            <a:spLocks noGrp="1"/>
          </p:cNvSpPr>
          <p:nvPr>
            <p:ph type="sldNum" sz="quarter" idx="10"/>
          </p:nvPr>
        </p:nvSpPr>
        <p:spPr/>
        <p:txBody>
          <a:bodyPr/>
          <a:lstStyle/>
          <a:p>
            <a:fld id="{F8955789-FA29-F842-BF0B-2EE47532C98D}" type="slidenum">
              <a:rPr lang="en-GB" smtClean="0"/>
              <a:pPr/>
              <a:t>3</a:t>
            </a:fld>
            <a:endParaRPr lang="en-GB"/>
          </a:p>
        </p:txBody>
      </p:sp>
    </p:spTree>
    <p:extLst>
      <p:ext uri="{BB962C8B-B14F-4D97-AF65-F5344CB8AC3E}">
        <p14:creationId xmlns:p14="http://schemas.microsoft.com/office/powerpoint/2010/main" val="351438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4</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say, we have Agenda 2030 and</a:t>
            </a:r>
            <a:r>
              <a:rPr lang="en-US" baseline="0" dirty="0"/>
              <a:t> the </a:t>
            </a:r>
            <a:r>
              <a:rPr lang="en-US" baseline="0" dirty="0" err="1"/>
              <a:t>SDGs</a:t>
            </a:r>
            <a:r>
              <a:rPr lang="en-US" baseline="0" dirty="0"/>
              <a:t>, which are built around 3 key principles.: </a:t>
            </a:r>
          </a:p>
          <a:p>
            <a:endParaRPr lang="en-US" baseline="0" dirty="0"/>
          </a:p>
          <a:p>
            <a:pPr>
              <a:buFontTx/>
              <a:buChar char="-"/>
            </a:pPr>
            <a:r>
              <a:rPr lang="en-US" b="1" baseline="0" dirty="0"/>
              <a:t> Universality</a:t>
            </a:r>
            <a:r>
              <a:rPr lang="en-US" baseline="0" dirty="0"/>
              <a:t>: implies that goals are relevant to all countries, not only to developing countries, but also to developed countries, and the necessity for countries to contextualize or land the </a:t>
            </a:r>
            <a:r>
              <a:rPr lang="en-US" baseline="0" dirty="0" err="1"/>
              <a:t>SDGs</a:t>
            </a:r>
            <a:r>
              <a:rPr lang="en-US" baseline="0" dirty="0"/>
              <a:t> in their own national reality and processes (so we are not talking here about uniformity)</a:t>
            </a:r>
          </a:p>
          <a:p>
            <a:pPr>
              <a:buFontTx/>
              <a:buNone/>
            </a:pPr>
            <a:r>
              <a:rPr lang="en-US" b="0" baseline="0" dirty="0"/>
              <a:t>- </a:t>
            </a:r>
            <a:r>
              <a:rPr lang="en-US" b="1" baseline="0" dirty="0"/>
              <a:t>Integration</a:t>
            </a:r>
            <a:r>
              <a:rPr lang="en-US" baseline="0" dirty="0"/>
              <a:t>, and this is mainly what we will focus on in the next hour or so: means that we have a sustainable development agenda, covering 3 dimensions: the social, the economy and the environment, which are somehow interlinked and so require an integrated approach, working across sectors, to maximize synergies and minimize trade-offs. </a:t>
            </a:r>
          </a:p>
          <a:p>
            <a:pPr>
              <a:buFontTx/>
              <a:buChar char="-"/>
            </a:pPr>
            <a:r>
              <a:rPr lang="en-US" b="1" baseline="0" dirty="0"/>
              <a:t> Leaving no one behind</a:t>
            </a:r>
            <a:r>
              <a:rPr lang="en-US" baseline="0" dirty="0"/>
              <a:t>, which is particularly relevant today, to ensure that the most vulnerable categories of the population are reached and benefit from the development gains. And this implies for countries the work on their capacity to use disaggregated data to monitor progress and evaluate results.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5</a:t>
            </a:fld>
            <a:endParaRPr lang="en-US"/>
          </a:p>
        </p:txBody>
      </p:sp>
    </p:spTree>
    <p:extLst>
      <p:ext uri="{BB962C8B-B14F-4D97-AF65-F5344CB8AC3E}">
        <p14:creationId xmlns:p14="http://schemas.microsoft.com/office/powerpoint/2010/main" val="20900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6</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It is not easy to talk about Acceleration. Demand is high from countries for assistance in prioritizing specific entry points, and many organizations are working on different tools and approaches. The UNDG is now in the process of preparing an online Acceleration Platform.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platform will inventory tools that will contribute to identifying bottlenecks and accelerating SDG achievement. The principles of integration, reaching the last mile, risk-informed development and universality provides a guiding framework for this Toolkit, and the Toolkit will not only look at the UN agencies’ tools but those from other international organizations and think tanks. </a:t>
            </a:r>
          </a:p>
          <a:p>
            <a:endParaRPr lang="en-US" dirty="0"/>
          </a:p>
        </p:txBody>
      </p:sp>
      <p:sp>
        <p:nvSpPr>
          <p:cNvPr id="4" name="Slide Number Placeholder 3"/>
          <p:cNvSpPr>
            <a:spLocks noGrp="1"/>
          </p:cNvSpPr>
          <p:nvPr>
            <p:ph type="sldNum" sz="quarter" idx="10"/>
          </p:nvPr>
        </p:nvSpPr>
        <p:spPr/>
        <p:txBody>
          <a:bodyPr/>
          <a:lstStyle/>
          <a:p>
            <a:fld id="{BF1E14DC-B668-4A3E-8790-5FEB1C966F09}" type="slidenum">
              <a:rPr lang="en-US" smtClean="0"/>
              <a:t>7</a:t>
            </a:fld>
            <a:endParaRPr lang="en-US" dirty="0"/>
          </a:p>
        </p:txBody>
      </p:sp>
    </p:spTree>
    <p:extLst>
      <p:ext uri="{BB962C8B-B14F-4D97-AF65-F5344CB8AC3E}">
        <p14:creationId xmlns:p14="http://schemas.microsoft.com/office/powerpoint/2010/main" val="240826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concentrate a bit on the concept of integration which our main focus in this session</a:t>
            </a:r>
            <a:endParaRPr lang="en-US" dirty="0"/>
          </a:p>
          <a:p>
            <a:endParaRPr lang="en-US" dirty="0"/>
          </a:p>
          <a:p>
            <a:r>
              <a:rPr lang="en-US" dirty="0"/>
              <a:t>The question here is</a:t>
            </a:r>
            <a:r>
              <a:rPr lang="en-US" baseline="0" dirty="0"/>
              <a:t>….if </a:t>
            </a:r>
            <a:r>
              <a:rPr lang="en-US" dirty="0"/>
              <a:t>sustainable</a:t>
            </a:r>
            <a:r>
              <a:rPr lang="en-US" baseline="0" dirty="0"/>
              <a:t> development is our ultimate objective, how do achieve that? How do we do sustainable development? And to answer that question, we have to understand that the </a:t>
            </a:r>
            <a:r>
              <a:rPr lang="en-US" baseline="0" dirty="0" err="1"/>
              <a:t>SDGs</a:t>
            </a:r>
            <a:r>
              <a:rPr lang="en-US" baseline="0" dirty="0"/>
              <a:t> are indivisible and integrated in nature. As we see here, sustainable development brings together the economy, the social, the environment, governance. </a:t>
            </a:r>
          </a:p>
          <a:p>
            <a:endParaRPr lang="en-US" baseline="0" dirty="0"/>
          </a:p>
          <a:p>
            <a:r>
              <a:rPr lang="en-US" baseline="0" dirty="0"/>
              <a:t>Because of this feature,, we believe that we should simultaneously focus on all these to get the whole picture and try understand how policies in these different areas interact. </a:t>
            </a:r>
          </a:p>
          <a:p>
            <a:endParaRPr lang="en-US" baseline="0" dirty="0"/>
          </a:p>
          <a:p>
            <a:r>
              <a:rPr lang="en-US" baseline="0" dirty="0"/>
              <a:t>Because at some point, trade-offs but also potential synergies across areas will come up and we need to take this into consideration when we do sustainable development, and this is also why the concept of integration becomes relevant in the context of the Social Policy Framework for Africa. </a:t>
            </a:r>
            <a:endParaRPr lang="en-US" dirty="0"/>
          </a:p>
        </p:txBody>
      </p:sp>
      <p:sp>
        <p:nvSpPr>
          <p:cNvPr id="4" name="Slide Number Placeholder 3"/>
          <p:cNvSpPr>
            <a:spLocks noGrp="1"/>
          </p:cNvSpPr>
          <p:nvPr>
            <p:ph type="sldNum" sz="quarter" idx="10"/>
          </p:nvPr>
        </p:nvSpPr>
        <p:spPr/>
        <p:txBody>
          <a:bodyPr/>
          <a:lstStyle/>
          <a:p>
            <a:fld id="{823FE0B8-F4FD-0043-A8FF-D977A7510530}" type="slidenum">
              <a:rPr lang="en-US" smtClean="0"/>
              <a:pPr/>
              <a:t>8</a:t>
            </a:fld>
            <a:endParaRPr lang="en-US"/>
          </a:p>
        </p:txBody>
      </p:sp>
    </p:spTree>
    <p:extLst>
      <p:ext uri="{BB962C8B-B14F-4D97-AF65-F5344CB8AC3E}">
        <p14:creationId xmlns:p14="http://schemas.microsoft.com/office/powerpoint/2010/main" val="87083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r>
              <a:rPr lang="en-US" dirty="0"/>
              <a:t>Five quantitative modelling tools are being used by UNDESA and UNDP to help countries assess sustainable development policy options.</a:t>
            </a:r>
          </a:p>
          <a:p>
            <a:pPr marL="171450" indent="-171450">
              <a:buFont typeface="Arial" panose="020B0604020202020204" pitchFamily="34" charset="0"/>
              <a:buChar char="•"/>
            </a:pPr>
            <a:r>
              <a:rPr lang="en-US" dirty="0"/>
              <a:t>The Climate, Land-use, Energy and Water Systems analysis and model (CLEWS)</a:t>
            </a:r>
          </a:p>
          <a:p>
            <a:pPr marL="171450" indent="-171450">
              <a:buFont typeface="Arial" panose="020B0604020202020204" pitchFamily="34" charset="0"/>
              <a:buChar char="•"/>
            </a:pPr>
            <a:r>
              <a:rPr lang="en-US" dirty="0"/>
              <a:t>Economy-wide models</a:t>
            </a:r>
          </a:p>
          <a:p>
            <a:pPr marL="171450" indent="-171450">
              <a:buFont typeface="Arial" panose="020B0604020202020204" pitchFamily="34" charset="0"/>
              <a:buChar char="•"/>
            </a:pPr>
            <a:r>
              <a:rPr lang="en-US" dirty="0"/>
              <a:t>Socioeconomic microsimulations</a:t>
            </a:r>
          </a:p>
          <a:p>
            <a:pPr marL="171450" indent="-171450">
              <a:buFont typeface="Arial" panose="020B0604020202020204" pitchFamily="34" charset="0"/>
              <a:buChar char="•"/>
            </a:pPr>
            <a:r>
              <a:rPr lang="en-US" dirty="0"/>
              <a:t>Energy systems models</a:t>
            </a:r>
          </a:p>
          <a:p>
            <a:pPr marL="171450" indent="-171450">
              <a:buFont typeface="Arial" panose="020B0604020202020204" pitchFamily="34" charset="0"/>
              <a:buChar char="•"/>
            </a:pPr>
            <a:r>
              <a:rPr lang="en-US" dirty="0"/>
              <a:t>Geo-spatial electrification access modelling</a:t>
            </a:r>
          </a:p>
          <a:p>
            <a:r>
              <a:rPr lang="en-US" dirty="0"/>
              <a:t>The tools use, to the extent possible, open source software and state-of-the-art knowledge. Continuous development and improvement, backed by a global community of experts, spurs innovation and overcomes challenges.</a:t>
            </a:r>
          </a:p>
          <a:p>
            <a:endParaRPr lang="en-US" dirty="0"/>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Integrated Assessment models</a:t>
            </a:r>
            <a:r>
              <a:rPr lang="en-GB" sz="1200" kern="1200" dirty="0">
                <a:solidFill>
                  <a:schemeClr val="tx1"/>
                </a:solidFill>
                <a:effectLst/>
                <a:latin typeface="+mn-lt"/>
                <a:ea typeface="+mn-ea"/>
                <a:cs typeface="+mn-cs"/>
              </a:rPr>
              <a:t>, such as the CLEWS, provides a unifying framework to study interlinkages across climate, land, energy and water systems.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Economy-wide Models</a:t>
            </a:r>
            <a:r>
              <a:rPr lang="en-GB" sz="1200" kern="1200" dirty="0">
                <a:solidFill>
                  <a:schemeClr val="tx1"/>
                </a:solidFill>
                <a:effectLst/>
                <a:latin typeface="+mn-lt"/>
                <a:ea typeface="+mn-ea"/>
                <a:cs typeface="+mn-cs"/>
              </a:rPr>
              <a:t> that are useful to assess the implications of alternative policies on the economy, including employment, output, trade, investments, savings, poverty, among others.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Energy Systems Dynamic Models</a:t>
            </a:r>
            <a:r>
              <a:rPr lang="en-GB" sz="1200" kern="1200" dirty="0">
                <a:solidFill>
                  <a:schemeClr val="tx1"/>
                </a:solidFill>
                <a:effectLst/>
                <a:latin typeface="+mn-lt"/>
                <a:ea typeface="+mn-ea"/>
                <a:cs typeface="+mn-cs"/>
              </a:rPr>
              <a:t> that can assist medium and long term energy planning by identifying the minimum cost path of meeting energy demand under alternative scenarios and investment portfolios.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electrification modelling tool</a:t>
            </a:r>
            <a:r>
              <a:rPr lang="en-GB" sz="1200" kern="1200" dirty="0">
                <a:solidFill>
                  <a:schemeClr val="tx1"/>
                </a:solidFill>
                <a:effectLst/>
                <a:latin typeface="+mn-lt"/>
                <a:ea typeface="+mn-ea"/>
                <a:cs typeface="+mn-cs"/>
              </a:rPr>
              <a:t> uses open geo-spatial data to analyse prospects for universal access to electricity by 2030 with the least cost technology for countries in Africa</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Socio-Economic </a:t>
            </a:r>
            <a:r>
              <a:rPr lang="en-GB" sz="1200" b="1" kern="1200" dirty="0">
                <a:solidFill>
                  <a:schemeClr val="tx1"/>
                </a:solidFill>
                <a:effectLst/>
                <a:latin typeface="+mn-lt"/>
                <a:ea typeface="+mn-ea"/>
                <a:cs typeface="+mn-cs"/>
              </a:rPr>
              <a:t>Micro-Simulations</a:t>
            </a:r>
            <a:r>
              <a:rPr lang="en-GB" sz="1200" kern="1200" dirty="0">
                <a:solidFill>
                  <a:schemeClr val="tx1"/>
                </a:solidFill>
                <a:effectLst/>
                <a:latin typeface="+mn-lt"/>
                <a:ea typeface="+mn-ea"/>
                <a:cs typeface="+mn-cs"/>
              </a:rPr>
              <a:t> are used 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undertake detailed evaluations of the socio-economic impacts of alternative development policies in the areas of poverty eradication, inequality reduction, enhanced food security and energy access.</a:t>
            </a:r>
            <a:endParaRPr lang="en-US" sz="1200" kern="1200" dirty="0">
              <a:solidFill>
                <a:schemeClr val="tx1"/>
              </a:solidFill>
              <a:effectLst/>
              <a:latin typeface="+mn-lt"/>
              <a:ea typeface="+mn-ea"/>
              <a:cs typeface="+mn-cs"/>
            </a:endParaRPr>
          </a:p>
          <a:p>
            <a:endParaRPr lang="en-US" dirty="0"/>
          </a:p>
          <a:p>
            <a:endParaRPr lang="en-US"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9</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797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73B3AC-8783-0141-85F9-CA13FA00A2CA}"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35879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3B3AC-8783-0141-85F9-CA13FA00A2CA}"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15458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3B3AC-8783-0141-85F9-CA13FA00A2CA}"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43955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Footer Placeholder 2"/>
          <p:cNvSpPr txBox="1">
            <a:spLocks/>
          </p:cNvSpPr>
          <p:nvPr userDrawn="1"/>
        </p:nvSpPr>
        <p:spPr>
          <a:xfrm rot="5400000">
            <a:off x="10553155" y="5219162"/>
            <a:ext cx="2959826" cy="29173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UNDP – Implementing the 2030 Agenda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0811" y="104372"/>
            <a:ext cx="607968" cy="1166451"/>
          </a:xfrm>
          <a:prstGeom prst="rect">
            <a:avLst/>
          </a:prstGeom>
        </p:spPr>
      </p:pic>
    </p:spTree>
    <p:extLst>
      <p:ext uri="{BB962C8B-B14F-4D97-AF65-F5344CB8AC3E}">
        <p14:creationId xmlns:p14="http://schemas.microsoft.com/office/powerpoint/2010/main" val="137940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3B3AC-8783-0141-85F9-CA13FA00A2CA}"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00555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73B3AC-8783-0141-85F9-CA13FA00A2CA}" type="datetimeFigureOut">
              <a:rPr lang="en-US" smtClean="0"/>
              <a:pPr/>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84001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3B3AC-8783-0141-85F9-CA13FA00A2CA}"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39725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73B3AC-8783-0141-85F9-CA13FA00A2CA}" type="datetimeFigureOut">
              <a:rPr lang="en-US" smtClean="0"/>
              <a:pPr/>
              <a:t>7/16/2018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89001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73B3AC-8783-0141-85F9-CA13FA00A2CA}" type="datetimeFigureOut">
              <a:rPr lang="en-US" smtClean="0"/>
              <a:pPr/>
              <a:t>7/16/2018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20707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3B3AC-8783-0141-85F9-CA13FA00A2CA}" type="datetimeFigureOut">
              <a:rPr lang="en-US" smtClean="0"/>
              <a:pPr/>
              <a:t>7/16/2018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848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3B3AC-8783-0141-85F9-CA13FA00A2CA}"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46270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73B3AC-8783-0141-85F9-CA13FA00A2CA}" type="datetimeFigureOut">
              <a:rPr lang="en-US" smtClean="0"/>
              <a:pPr/>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A1A1-B3FC-4F4A-92A6-425E58AFD94F}" type="slidenum">
              <a:rPr lang="en-US" smtClean="0"/>
              <a:pPr/>
              <a:t>‹#›</a:t>
            </a:fld>
            <a:endParaRPr lang="en-US"/>
          </a:p>
        </p:txBody>
      </p:sp>
    </p:spTree>
    <p:extLst>
      <p:ext uri="{BB962C8B-B14F-4D97-AF65-F5344CB8AC3E}">
        <p14:creationId xmlns:p14="http://schemas.microsoft.com/office/powerpoint/2010/main" val="149130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3B3AC-8783-0141-85F9-CA13FA00A2CA}" type="datetimeFigureOut">
              <a:rPr lang="en-US" smtClean="0"/>
              <a:pPr/>
              <a:t>7/16/2018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A1A1-B3FC-4F4A-92A6-425E58AFD94F}" type="slidenum">
              <a:rPr lang="en-US" smtClean="0"/>
              <a:pPr/>
              <a:t>‹#›</a:t>
            </a:fld>
            <a:endParaRPr lang="en-US"/>
          </a:p>
        </p:txBody>
      </p:sp>
    </p:spTree>
    <p:extLst>
      <p:ext uri="{BB962C8B-B14F-4D97-AF65-F5344CB8AC3E}">
        <p14:creationId xmlns:p14="http://schemas.microsoft.com/office/powerpoint/2010/main" val="56684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39989" y="2290818"/>
            <a:ext cx="10112021" cy="646331"/>
          </a:xfrm>
          <a:prstGeom prst="rect">
            <a:avLst/>
          </a:prstGeom>
          <a:noFill/>
        </p:spPr>
        <p:txBody>
          <a:bodyPr wrap="square" rtlCol="0">
            <a:spAutoFit/>
          </a:bodyPr>
          <a:lstStyle/>
          <a:p>
            <a:pPr algn="ctr"/>
            <a:r>
              <a:rPr lang="en-GB" sz="3600" b="1" spc="300" dirty="0">
                <a:solidFill>
                  <a:schemeClr val="bg1"/>
                </a:solidFill>
                <a:latin typeface="Calibri" charset="0"/>
                <a:ea typeface="Calibri" charset="0"/>
                <a:cs typeface="Calibri" charset="0"/>
              </a:rPr>
              <a:t>SDGs &amp; MAPS support in SSA</a:t>
            </a:r>
          </a:p>
        </p:txBody>
      </p:sp>
      <p:sp>
        <p:nvSpPr>
          <p:cNvPr id="15" name="TextBox 14"/>
          <p:cNvSpPr txBox="1"/>
          <p:nvPr/>
        </p:nvSpPr>
        <p:spPr>
          <a:xfrm>
            <a:off x="1190065" y="4064088"/>
            <a:ext cx="9811870" cy="1938992"/>
          </a:xfrm>
          <a:prstGeom prst="rect">
            <a:avLst/>
          </a:prstGeom>
          <a:noFill/>
        </p:spPr>
        <p:txBody>
          <a:bodyPr wrap="square" rtlCol="0">
            <a:spAutoFit/>
          </a:bodyPr>
          <a:lstStyle/>
          <a:p>
            <a:pPr algn="ctr"/>
            <a:r>
              <a:rPr lang="es-US" sz="2400" b="1" spc="300" dirty="0">
                <a:solidFill>
                  <a:schemeClr val="bg1"/>
                </a:solidFill>
                <a:latin typeface="Calibri" charset="0"/>
                <a:ea typeface="Calibri" charset="0"/>
                <a:cs typeface="Calibri" charset="0"/>
              </a:rPr>
              <a:t>New York</a:t>
            </a:r>
          </a:p>
          <a:p>
            <a:pPr algn="ctr"/>
            <a:r>
              <a:rPr lang="es-US" sz="2400" b="1" spc="300" dirty="0">
                <a:solidFill>
                  <a:schemeClr val="bg1"/>
                </a:solidFill>
                <a:latin typeface="Calibri" charset="0"/>
                <a:ea typeface="Calibri" charset="0"/>
                <a:cs typeface="Calibri" charset="0"/>
              </a:rPr>
              <a:t> 17 </a:t>
            </a:r>
            <a:r>
              <a:rPr lang="es-US" sz="2400" b="1" spc="300" dirty="0" err="1">
                <a:solidFill>
                  <a:schemeClr val="bg1"/>
                </a:solidFill>
                <a:latin typeface="Calibri" charset="0"/>
                <a:ea typeface="Calibri" charset="0"/>
                <a:cs typeface="Calibri" charset="0"/>
              </a:rPr>
              <a:t>July</a:t>
            </a:r>
            <a:r>
              <a:rPr lang="es-US" sz="2400" b="1" spc="300" dirty="0">
                <a:solidFill>
                  <a:schemeClr val="bg1"/>
                </a:solidFill>
                <a:latin typeface="Calibri" charset="0"/>
                <a:ea typeface="Calibri" charset="0"/>
                <a:cs typeface="Calibri" charset="0"/>
              </a:rPr>
              <a:t> 2018</a:t>
            </a:r>
          </a:p>
          <a:p>
            <a:pPr algn="ctr"/>
            <a:endParaRPr lang="es-US" sz="2400" b="1" spc="300" dirty="0">
              <a:solidFill>
                <a:schemeClr val="bg1"/>
              </a:solidFill>
              <a:latin typeface="Calibri" charset="0"/>
              <a:ea typeface="Calibri" charset="0"/>
              <a:cs typeface="Calibri" charset="0"/>
            </a:endParaRPr>
          </a:p>
          <a:p>
            <a:pPr algn="ctr"/>
            <a:r>
              <a:rPr lang="es-US" sz="2400" b="1" spc="300" dirty="0">
                <a:solidFill>
                  <a:schemeClr val="bg1"/>
                </a:solidFill>
                <a:latin typeface="Calibri" charset="0"/>
                <a:ea typeface="Calibri" charset="0"/>
                <a:cs typeface="Calibri" charset="0"/>
              </a:rPr>
              <a:t>Mansour Ndiaye</a:t>
            </a:r>
          </a:p>
          <a:p>
            <a:pPr algn="ctr"/>
            <a:r>
              <a:rPr lang="es-US" sz="2400" b="1" spc="300" dirty="0" err="1">
                <a:solidFill>
                  <a:schemeClr val="bg1"/>
                </a:solidFill>
                <a:latin typeface="Calibri" charset="0"/>
                <a:ea typeface="Calibri" charset="0"/>
                <a:cs typeface="Calibri" charset="0"/>
              </a:rPr>
              <a:t>Cluster</a:t>
            </a:r>
            <a:r>
              <a:rPr lang="es-US" sz="2400" b="1" spc="300" dirty="0">
                <a:solidFill>
                  <a:schemeClr val="bg1"/>
                </a:solidFill>
                <a:latin typeface="Calibri" charset="0"/>
                <a:ea typeface="Calibri" charset="0"/>
                <a:cs typeface="Calibri" charset="0"/>
              </a:rPr>
              <a:t> Leader, </a:t>
            </a:r>
            <a:r>
              <a:rPr lang="es-US" sz="2400" b="1" spc="300" dirty="0" err="1">
                <a:solidFill>
                  <a:schemeClr val="bg1"/>
                </a:solidFill>
                <a:latin typeface="Calibri" charset="0"/>
                <a:ea typeface="Calibri" charset="0"/>
                <a:cs typeface="Calibri" charset="0"/>
              </a:rPr>
              <a:t>Sustainable</a:t>
            </a:r>
            <a:r>
              <a:rPr lang="es-US" sz="2400" b="1" spc="300" dirty="0">
                <a:solidFill>
                  <a:schemeClr val="bg1"/>
                </a:solidFill>
                <a:latin typeface="Calibri" charset="0"/>
                <a:ea typeface="Calibri" charset="0"/>
                <a:cs typeface="Calibri" charset="0"/>
              </a:rPr>
              <a:t> </a:t>
            </a:r>
            <a:r>
              <a:rPr lang="es-US" sz="2400" b="1" spc="300" dirty="0" err="1">
                <a:solidFill>
                  <a:schemeClr val="bg1"/>
                </a:solidFill>
                <a:latin typeface="Calibri" charset="0"/>
                <a:ea typeface="Calibri" charset="0"/>
                <a:cs typeface="Calibri" charset="0"/>
              </a:rPr>
              <a:t>Development</a:t>
            </a:r>
            <a:r>
              <a:rPr lang="es-US" sz="2400" b="1" spc="300" dirty="0">
                <a:solidFill>
                  <a:schemeClr val="bg1"/>
                </a:solidFill>
                <a:latin typeface="Calibri" charset="0"/>
                <a:ea typeface="Calibri" charset="0"/>
                <a:cs typeface="Calibri" charset="0"/>
              </a:rPr>
              <a:t>, UNDP Africa </a:t>
            </a:r>
          </a:p>
        </p:txBody>
      </p:sp>
      <p:pic>
        <p:nvPicPr>
          <p:cNvPr id="6" name="Picture 5" descr="UNDP_Logo-Blue w TaglineBlue-ENG.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855" y="422174"/>
            <a:ext cx="1048688" cy="2046635"/>
          </a:xfrm>
          <a:prstGeom prst="rect">
            <a:avLst/>
          </a:prstGeom>
        </p:spPr>
      </p:pic>
      <p:pic>
        <p:nvPicPr>
          <p:cNvPr id="9" name="Picture 2" descr="Image result for ods"/>
          <p:cNvPicPr>
            <a:picLocks noChangeAspect="1" noChangeArrowheads="1"/>
          </p:cNvPicPr>
          <p:nvPr/>
        </p:nvPicPr>
        <p:blipFill rotWithShape="1">
          <a:blip r:embed="rId4">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204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ww.png"/>
          <p:cNvPicPr>
            <a:picLocks noChangeAspect="1"/>
          </p:cNvPicPr>
          <p:nvPr/>
        </p:nvPicPr>
        <p:blipFill>
          <a:blip r:embed="rId3" cstate="print">
            <a:alphaModFix amt="12000"/>
            <a:extLst>
              <a:ext uri="{28A0092B-C50C-407E-A947-70E740481C1C}">
                <a14:useLocalDpi xmlns:a14="http://schemas.microsoft.com/office/drawing/2010/main" val="0"/>
              </a:ext>
            </a:extLst>
          </a:blip>
          <a:stretch>
            <a:fillRect/>
          </a:stretch>
        </p:blipFill>
        <p:spPr>
          <a:xfrm rot="4259150">
            <a:off x="4919732" y="335053"/>
            <a:ext cx="2677476" cy="9768167"/>
          </a:xfrm>
          <a:prstGeom prst="rect">
            <a:avLst/>
          </a:prstGeom>
        </p:spPr>
      </p:pic>
      <p:sp>
        <p:nvSpPr>
          <p:cNvPr id="9218" name="Rectangle 2"/>
          <p:cNvSpPr>
            <a:spLocks noGrp="1" noChangeArrowheads="1"/>
          </p:cNvSpPr>
          <p:nvPr>
            <p:ph type="title"/>
          </p:nvPr>
        </p:nvSpPr>
        <p:spPr>
          <a:xfrm>
            <a:off x="452063" y="1523597"/>
            <a:ext cx="8158537" cy="1063964"/>
          </a:xfrm>
        </p:spPr>
        <p:txBody>
          <a:bodyPr>
            <a:normAutofit fontScale="90000"/>
          </a:bodyPr>
          <a:lstStyle/>
          <a:p>
            <a:pPr algn="l"/>
            <a:r>
              <a:rPr lang="en-GB" b="1" cap="small" dirty="0"/>
              <a:t>The International Futures System</a:t>
            </a:r>
            <a:br>
              <a:rPr lang="en-GB" b="1" cap="small" dirty="0"/>
            </a:br>
            <a:endParaRPr lang="en-GB" sz="3100" b="1" cap="small" dirty="0"/>
          </a:p>
        </p:txBody>
      </p:sp>
      <p:sp>
        <p:nvSpPr>
          <p:cNvPr id="9220" name="Rectangle 4"/>
          <p:cNvSpPr>
            <a:spLocks noGrp="1" noChangeArrowheads="1"/>
          </p:cNvSpPr>
          <p:nvPr>
            <p:ph type="body" sz="half" idx="2"/>
          </p:nvPr>
        </p:nvSpPr>
        <p:spPr>
          <a:xfrm>
            <a:off x="7502232" y="2677372"/>
            <a:ext cx="3660415" cy="3904341"/>
          </a:xfrm>
        </p:spPr>
        <p:txBody>
          <a:bodyPr>
            <a:normAutofit/>
          </a:bodyPr>
          <a:lstStyle/>
          <a:p>
            <a:r>
              <a:rPr lang="en-GB" sz="2000" dirty="0"/>
              <a:t>Dynamic, recursive, 1-year steps (myopic) to 2100 </a:t>
            </a:r>
          </a:p>
          <a:p>
            <a:r>
              <a:rPr lang="en-GB" sz="2000" dirty="0"/>
              <a:t>Hard-linked, heavily integrated models</a:t>
            </a:r>
          </a:p>
          <a:p>
            <a:r>
              <a:rPr lang="en-GB" sz="2000" dirty="0"/>
              <a:t>User interface for data and scenario analysis</a:t>
            </a:r>
          </a:p>
          <a:p>
            <a:r>
              <a:rPr lang="en-GB" sz="2000" dirty="0"/>
              <a:t>Transparent/open, no cost at Pardee.du.edu (download and web versions)</a:t>
            </a:r>
          </a:p>
        </p:txBody>
      </p:sp>
      <p:sp>
        <p:nvSpPr>
          <p:cNvPr id="7" name="Slide Number Placeholder 2"/>
          <p:cNvSpPr>
            <a:spLocks noGrp="1"/>
          </p:cNvSpPr>
          <p:nvPr>
            <p:ph type="sldNum" sz="quarter" idx="12"/>
          </p:nvPr>
        </p:nvSpPr>
        <p:spPr/>
        <p:txBody>
          <a:bodyPr/>
          <a:lstStyle/>
          <a:p>
            <a:fld id="{13C06EB0-20E8-4808-9023-C7573AF99EDD}" type="slidenum">
              <a:rPr lang="en-US" smtClean="0"/>
              <a:pPr/>
              <a:t>10</a:t>
            </a:fld>
            <a:endParaRPr lang="en-US" dirty="0"/>
          </a:p>
        </p:txBody>
      </p:sp>
      <p:sp>
        <p:nvSpPr>
          <p:cNvPr id="9222" name="Text Box 6"/>
          <p:cNvSpPr txBox="1">
            <a:spLocks noChangeArrowheads="1"/>
          </p:cNvSpPr>
          <p:nvPr/>
        </p:nvSpPr>
        <p:spPr bwMode="auto">
          <a:xfrm>
            <a:off x="7820614" y="2064238"/>
            <a:ext cx="3810000" cy="523220"/>
          </a:xfrm>
          <a:prstGeom prst="rect">
            <a:avLst/>
          </a:prstGeom>
          <a:noFill/>
          <a:ln w="9525">
            <a:noFill/>
            <a:miter lim="800000"/>
            <a:headEnd/>
            <a:tailEnd/>
          </a:ln>
        </p:spPr>
        <p:txBody>
          <a:bodyPr wrap="square">
            <a:spAutoFit/>
          </a:bodyPr>
          <a:lstStyle/>
          <a:p>
            <a:pPr>
              <a:spcBef>
                <a:spcPct val="50000"/>
              </a:spcBef>
            </a:pPr>
            <a:r>
              <a:rPr lang="en-US" sz="2800" b="1" dirty="0"/>
              <a:t>Basic Features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627" y="2362198"/>
            <a:ext cx="4848945" cy="3277134"/>
          </a:xfrm>
          <a:prstGeom prst="rect">
            <a:avLst/>
          </a:prstGeom>
        </p:spPr>
      </p:pic>
      <p:pic>
        <p:nvPicPr>
          <p:cNvPr id="11" name="Picture 6">
            <a:extLst>
              <a:ext uri="{FF2B5EF4-FFF2-40B4-BE49-F238E27FC236}">
                <a16:creationId xmlns:a16="http://schemas.microsoft.com/office/drawing/2014/main" id="{D4B54FD7-A40D-5F47-9199-F1803ACFB53F}"/>
              </a:ext>
            </a:extLst>
          </p:cNvPr>
          <p:cNvPicPr>
            <a:picLocks noChangeAspect="1"/>
          </p:cNvPicPr>
          <p:nvPr/>
        </p:nvPicPr>
        <p:blipFill>
          <a:blip r:embed="rId5" cstate="print"/>
          <a:srcRect r="6413"/>
          <a:stretch>
            <a:fillRect/>
          </a:stretch>
        </p:blipFill>
        <p:spPr bwMode="auto">
          <a:xfrm>
            <a:off x="0" y="83973"/>
            <a:ext cx="3429000" cy="1575176"/>
          </a:xfrm>
          <a:prstGeom prst="rect">
            <a:avLst/>
          </a:prstGeom>
          <a:noFill/>
        </p:spPr>
      </p:pic>
    </p:spTree>
    <p:extLst>
      <p:ext uri="{BB962C8B-B14F-4D97-AF65-F5344CB8AC3E}">
        <p14:creationId xmlns:p14="http://schemas.microsoft.com/office/powerpoint/2010/main" val="285412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413360" y="1041002"/>
            <a:ext cx="8528134" cy="4737852"/>
          </a:xfrm>
          <a:prstGeom prst="rect">
            <a:avLst/>
          </a:prstGeom>
        </p:spPr>
      </p:pic>
      <p:cxnSp>
        <p:nvCxnSpPr>
          <p:cNvPr id="5" name="Straight Connector 4"/>
          <p:cNvCxnSpPr/>
          <p:nvPr/>
        </p:nvCxnSpPr>
        <p:spPr>
          <a:xfrm>
            <a:off x="413359" y="839244"/>
            <a:ext cx="63131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3359" y="469912"/>
            <a:ext cx="35580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SDG 1 and </a:t>
            </a:r>
            <a:r>
              <a:rPr lang="en-US" noProof="0" dirty="0" err="1">
                <a:solidFill>
                  <a:prstClr val="black"/>
                </a:solidFill>
                <a:latin typeface="Calibri" panose="020F0502020204030204"/>
              </a:rPr>
              <a:t>SudanPeace</a:t>
            </a:r>
            <a:r>
              <a:rPr lang="en-US" noProof="0" dirty="0">
                <a:solidFill>
                  <a:prstClr val="black"/>
                </a:solidFill>
                <a:latin typeface="Calibri" panose="020F0502020204030204"/>
              </a:rPr>
              <a:t>+</a:t>
            </a:r>
            <a:r>
              <a:rPr lang="en-US" dirty="0" err="1">
                <a:solidFill>
                  <a:prstClr val="black"/>
                </a:solidFill>
                <a:latin typeface="Calibri" panose="020F0502020204030204"/>
              </a:rPr>
              <a:t>FertilityLow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8941493" y="2860123"/>
            <a:ext cx="3013946" cy="3416320"/>
          </a:xfrm>
          <a:prstGeom prst="rect">
            <a:avLst/>
          </a:prstGeom>
        </p:spPr>
        <p:txBody>
          <a:bodyPr wrap="square">
            <a:spAutoFit/>
          </a:bodyPr>
          <a:lstStyle/>
          <a:p>
            <a:pPr lvl="0">
              <a:defRPr/>
            </a:pPr>
            <a:r>
              <a:rPr lang="en-US" i="1" dirty="0">
                <a:solidFill>
                  <a:prstClr val="black"/>
                </a:solidFill>
              </a:rPr>
              <a:t>Agricultural intensification has been identified as a potential accelerator of SDG attainment for Sudan. In this display, the results of 1.5-fold and 2-fold increases in yield relative to the Current Path forecast are modeled. Under this initial analysis, increasing agricultural yield has significant poverty reduction potential.</a:t>
            </a:r>
            <a:endParaRPr lang="en-US" sz="2000" dirty="0">
              <a:solidFill>
                <a:prstClr val="black"/>
              </a:solidFill>
            </a:endParaRPr>
          </a:p>
        </p:txBody>
      </p:sp>
      <p:sp>
        <p:nvSpPr>
          <p:cNvPr id="9" name="TextBox 8"/>
          <p:cNvSpPr txBox="1"/>
          <p:nvPr/>
        </p:nvSpPr>
        <p:spPr>
          <a:xfrm>
            <a:off x="936191" y="4910402"/>
            <a:ext cx="65277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Source: Forecast values from IFs 7.30, Frederick S. </a:t>
            </a:r>
            <a:r>
              <a:rPr kumimoji="0" lang="en-US" sz="1100" b="0" i="1"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Pardee</a:t>
            </a:r>
            <a:r>
              <a:rPr kumimoji="0" lang="en-US" sz="1100" b="0"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Center for International Futures, University of Denver </a:t>
            </a:r>
          </a:p>
        </p:txBody>
      </p:sp>
      <p:cxnSp>
        <p:nvCxnSpPr>
          <p:cNvPr id="7" name="Straight Connector 6"/>
          <p:cNvCxnSpPr/>
          <p:nvPr/>
        </p:nvCxnSpPr>
        <p:spPr>
          <a:xfrm>
            <a:off x="8941493" y="2860123"/>
            <a:ext cx="29184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1075866" y="4360777"/>
          <a:ext cx="6248400" cy="382905"/>
        </p:xfrm>
        <a:graphic>
          <a:graphicData uri="http://schemas.openxmlformats.org/drawingml/2006/table">
            <a:tbl>
              <a:tblPr/>
              <a:tblGrid>
                <a:gridCol w="949408">
                  <a:extLst>
                    <a:ext uri="{9D8B030D-6E8A-4147-A177-3AD203B41FA5}">
                      <a16:colId xmlns:a16="http://schemas.microsoft.com/office/drawing/2014/main" val="803327224"/>
                    </a:ext>
                  </a:extLst>
                </a:gridCol>
                <a:gridCol w="163774">
                  <a:extLst>
                    <a:ext uri="{9D8B030D-6E8A-4147-A177-3AD203B41FA5}">
                      <a16:colId xmlns:a16="http://schemas.microsoft.com/office/drawing/2014/main" val="3487812109"/>
                    </a:ext>
                  </a:extLst>
                </a:gridCol>
                <a:gridCol w="805217">
                  <a:extLst>
                    <a:ext uri="{9D8B030D-6E8A-4147-A177-3AD203B41FA5}">
                      <a16:colId xmlns:a16="http://schemas.microsoft.com/office/drawing/2014/main" val="83566568"/>
                    </a:ext>
                  </a:extLst>
                </a:gridCol>
                <a:gridCol w="122830">
                  <a:extLst>
                    <a:ext uri="{9D8B030D-6E8A-4147-A177-3AD203B41FA5}">
                      <a16:colId xmlns:a16="http://schemas.microsoft.com/office/drawing/2014/main" val="3648077336"/>
                    </a:ext>
                  </a:extLst>
                </a:gridCol>
                <a:gridCol w="1405720">
                  <a:extLst>
                    <a:ext uri="{9D8B030D-6E8A-4147-A177-3AD203B41FA5}">
                      <a16:colId xmlns:a16="http://schemas.microsoft.com/office/drawing/2014/main" val="3582287384"/>
                    </a:ext>
                  </a:extLst>
                </a:gridCol>
                <a:gridCol w="177421">
                  <a:extLst>
                    <a:ext uri="{9D8B030D-6E8A-4147-A177-3AD203B41FA5}">
                      <a16:colId xmlns:a16="http://schemas.microsoft.com/office/drawing/2014/main" val="1197881705"/>
                    </a:ext>
                  </a:extLst>
                </a:gridCol>
                <a:gridCol w="1433015">
                  <a:extLst>
                    <a:ext uri="{9D8B030D-6E8A-4147-A177-3AD203B41FA5}">
                      <a16:colId xmlns:a16="http://schemas.microsoft.com/office/drawing/2014/main" val="976818368"/>
                    </a:ext>
                  </a:extLst>
                </a:gridCol>
                <a:gridCol w="191068">
                  <a:extLst>
                    <a:ext uri="{9D8B030D-6E8A-4147-A177-3AD203B41FA5}">
                      <a16:colId xmlns:a16="http://schemas.microsoft.com/office/drawing/2014/main" val="3902251254"/>
                    </a:ext>
                  </a:extLst>
                </a:gridCol>
                <a:gridCol w="999947">
                  <a:extLst>
                    <a:ext uri="{9D8B030D-6E8A-4147-A177-3AD203B41FA5}">
                      <a16:colId xmlns:a16="http://schemas.microsoft.com/office/drawing/2014/main" val="2347481479"/>
                    </a:ext>
                  </a:extLst>
                </a:gridCol>
              </a:tblGrid>
              <a:tr h="190500">
                <a:tc>
                  <a:txBody>
                    <a:bodyPr/>
                    <a:lstStyle/>
                    <a:p>
                      <a:pPr algn="l" fontAlgn="b"/>
                      <a:r>
                        <a:rPr lang="en-US" sz="1200" b="0" i="0" u="none" strike="noStrike" dirty="0">
                          <a:solidFill>
                            <a:srgbClr val="000000"/>
                          </a:solidFill>
                          <a:effectLst/>
                          <a:latin typeface="Calibri" panose="020F0502020204030204" pitchFamily="34" charset="0"/>
                        </a:rPr>
                        <a:t>Current Path </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dirty="0" err="1">
                          <a:solidFill>
                            <a:srgbClr val="000000"/>
                          </a:solidFill>
                          <a:effectLst/>
                          <a:latin typeface="Calibri" panose="020F0502020204030204" pitchFamily="34" charset="0"/>
                        </a:rPr>
                        <a:t>SudanPeace</a:t>
                      </a:r>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SudanPeace+Yields1.5</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SudanPeace+Yields2.0</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SDG Goal Path</a:t>
                      </a:r>
                    </a:p>
                  </a:txBody>
                  <a:tcPr marL="9525" marR="9525" marT="9525" marB="0" anchor="b">
                    <a:lnL>
                      <a:noFill/>
                    </a:lnL>
                    <a:lnR>
                      <a:noFill/>
                    </a:lnR>
                    <a:lnT>
                      <a:noFill/>
                    </a:lnT>
                    <a:lnB>
                      <a:noFill/>
                    </a:lnB>
                  </a:tcPr>
                </a:tc>
                <a:extLst>
                  <a:ext uri="{0D108BD9-81ED-4DB2-BD59-A6C34878D82A}">
                    <a16:rowId xmlns:a16="http://schemas.microsoft.com/office/drawing/2014/main" val="2591469201"/>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05496"/>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7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000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3">
                        <a:lumMod val="7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6">
                        <a:lumMod val="75000"/>
                      </a:schemeClr>
                    </a:solidFill>
                  </a:tcPr>
                </a:tc>
                <a:extLst>
                  <a:ext uri="{0D108BD9-81ED-4DB2-BD59-A6C34878D82A}">
                    <a16:rowId xmlns:a16="http://schemas.microsoft.com/office/drawing/2014/main" val="2902370832"/>
                  </a:ext>
                </a:extLst>
              </a:tr>
            </a:tbl>
          </a:graphicData>
        </a:graphic>
      </p:graphicFrame>
    </p:spTree>
    <p:extLst>
      <p:ext uri="{BB962C8B-B14F-4D97-AF65-F5344CB8AC3E}">
        <p14:creationId xmlns:p14="http://schemas.microsoft.com/office/powerpoint/2010/main" val="310933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03798" y="43876"/>
            <a:ext cx="9869040" cy="474738"/>
          </a:xfrm>
          <a:prstGeom prst="rect">
            <a:avLst/>
          </a:prstGeom>
          <a:solidFill>
            <a:schemeClr val="accent1">
              <a:lumMod val="75000"/>
            </a:schemeClr>
          </a:solidFill>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200" dirty="0" err="1">
                <a:solidFill>
                  <a:schemeClr val="bg1"/>
                </a:solidFill>
                <a:latin typeface="Berlin Sans FB" panose="020E0602020502020306" pitchFamily="34" charset="0"/>
              </a:rPr>
              <a:t>Povrisk</a:t>
            </a:r>
            <a:endParaRPr lang="en-US" sz="3200" dirty="0">
              <a:solidFill>
                <a:schemeClr val="bg1"/>
              </a:solidFill>
              <a:latin typeface="Berlin Sans FB" panose="020E0602020502020306" pitchFamily="34" charset="0"/>
            </a:endParaRPr>
          </a:p>
        </p:txBody>
      </p:sp>
      <p:sp>
        <p:nvSpPr>
          <p:cNvPr id="8" name="TextBox 7"/>
          <p:cNvSpPr txBox="1"/>
          <p:nvPr/>
        </p:nvSpPr>
        <p:spPr>
          <a:xfrm>
            <a:off x="0" y="1"/>
            <a:ext cx="615553" cy="6858000"/>
          </a:xfrm>
          <a:prstGeom prst="rect">
            <a:avLst/>
          </a:prstGeom>
          <a:solidFill>
            <a:schemeClr val="accent1"/>
          </a:solidFill>
        </p:spPr>
        <p:txBody>
          <a:bodyPr vert="vert270" wrap="square" rtlCol="0">
            <a:spAutoFit/>
          </a:bodyPr>
          <a:lstStyle/>
          <a:p>
            <a:pPr algn="ctr"/>
            <a:r>
              <a:rPr lang="en-US" sz="2800" dirty="0">
                <a:solidFill>
                  <a:schemeClr val="bg1"/>
                </a:solidFill>
              </a:rPr>
              <a:t>Poverty Risk Analysis Tool</a:t>
            </a:r>
          </a:p>
        </p:txBody>
      </p:sp>
      <p:sp>
        <p:nvSpPr>
          <p:cNvPr id="16" name="TextBox 15"/>
          <p:cNvSpPr txBox="1"/>
          <p:nvPr/>
        </p:nvSpPr>
        <p:spPr>
          <a:xfrm>
            <a:off x="5763491" y="1249232"/>
            <a:ext cx="5509347" cy="4801314"/>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altLang="en-US" dirty="0"/>
              <a:t>Eradicating poverty requires a closer look at the dynamics of poverty. </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dirty="0"/>
              <a:t>Poverty reduction is not a one-way transition out of poverty: many people exit or fall back into poverty every year. </a:t>
            </a:r>
            <a:endParaRPr lang="en-US" alt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determinants of exiting poverty are not necessarily the same than those correlated to falling back into poverty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LAC for example “exiting poverty” was correlated with </a:t>
            </a:r>
            <a:r>
              <a:rPr lang="en-US" b="1" dirty="0"/>
              <a:t>education</a:t>
            </a:r>
            <a:r>
              <a:rPr lang="en-US" dirty="0"/>
              <a:t> and </a:t>
            </a:r>
            <a:r>
              <a:rPr lang="en-US" b="1" dirty="0" err="1"/>
              <a:t>labour</a:t>
            </a:r>
            <a:r>
              <a:rPr lang="en-US" b="1" dirty="0"/>
              <a:t> market characteristics</a:t>
            </a:r>
            <a:r>
              <a:rPr lang="en-US" dirty="0"/>
              <a:t>, and “falling back into poverty” was correlated with </a:t>
            </a:r>
            <a:r>
              <a:rPr lang="en-US" b="1" dirty="0"/>
              <a:t>social protection, systems of care, access to assets, and </a:t>
            </a:r>
            <a:r>
              <a:rPr lang="en-US" b="1" dirty="0" err="1"/>
              <a:t>labour</a:t>
            </a:r>
            <a:r>
              <a:rPr lang="en-US" b="1" dirty="0"/>
              <a:t> qualifications. </a:t>
            </a:r>
          </a:p>
          <a:p>
            <a:pPr marL="285750" indent="-285750">
              <a:buFont typeface="Arial" panose="020B0604020202020204" pitchFamily="34" charset="0"/>
              <a:buChar char="•"/>
            </a:pPr>
            <a:endParaRPr lang="en-US" altLang="en-US" dirty="0"/>
          </a:p>
        </p:txBody>
      </p:sp>
      <p:grpSp>
        <p:nvGrpSpPr>
          <p:cNvPr id="2" name="Group 1"/>
          <p:cNvGrpSpPr/>
          <p:nvPr/>
        </p:nvGrpSpPr>
        <p:grpSpPr>
          <a:xfrm>
            <a:off x="958229" y="2011675"/>
            <a:ext cx="4676167" cy="3395438"/>
            <a:chOff x="958229" y="2377443"/>
            <a:chExt cx="4676167" cy="3395438"/>
          </a:xfrm>
        </p:grpSpPr>
        <p:sp>
          <p:nvSpPr>
            <p:cNvPr id="3" name="Rectangle 2"/>
            <p:cNvSpPr/>
            <p:nvPr/>
          </p:nvSpPr>
          <p:spPr>
            <a:xfrm>
              <a:off x="958229" y="4069981"/>
              <a:ext cx="3714156" cy="11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Up Arrow 4"/>
            <p:cNvSpPr/>
            <p:nvPr/>
          </p:nvSpPr>
          <p:spPr>
            <a:xfrm>
              <a:off x="1452132" y="3153142"/>
              <a:ext cx="432000" cy="18000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Down Arrow 8"/>
            <p:cNvSpPr/>
            <p:nvPr/>
          </p:nvSpPr>
          <p:spPr>
            <a:xfrm>
              <a:off x="2230750" y="3457556"/>
              <a:ext cx="432000" cy="149558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Up Arrow 9"/>
            <p:cNvSpPr/>
            <p:nvPr/>
          </p:nvSpPr>
          <p:spPr>
            <a:xfrm>
              <a:off x="3704215" y="3701090"/>
              <a:ext cx="432000" cy="72000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p:cNvSpPr txBox="1"/>
            <p:nvPr/>
          </p:nvSpPr>
          <p:spPr>
            <a:xfrm>
              <a:off x="958229" y="2377443"/>
              <a:ext cx="1483757"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dirty="0"/>
                <a:t>Flows out of poverty: </a:t>
              </a:r>
            </a:p>
            <a:p>
              <a:pPr algn="ctr"/>
              <a:r>
                <a:rPr lang="en-US" sz="1400" dirty="0"/>
                <a:t>14% per year</a:t>
              </a:r>
              <a:endParaRPr lang="en-GB" sz="1400" dirty="0"/>
            </a:p>
          </p:txBody>
        </p:sp>
        <p:sp>
          <p:nvSpPr>
            <p:cNvPr id="13" name="TextBox 12"/>
            <p:cNvSpPr txBox="1"/>
            <p:nvPr/>
          </p:nvSpPr>
          <p:spPr>
            <a:xfrm>
              <a:off x="1704871" y="5034217"/>
              <a:ext cx="148375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Flows into poverty: </a:t>
              </a:r>
            </a:p>
            <a:p>
              <a:pPr algn="ctr"/>
              <a:r>
                <a:rPr lang="en-US" sz="1400" dirty="0"/>
                <a:t>12% per year</a:t>
              </a:r>
              <a:endParaRPr lang="en-GB" sz="1400" dirty="0"/>
            </a:p>
          </p:txBody>
        </p:sp>
        <p:sp>
          <p:nvSpPr>
            <p:cNvPr id="14" name="TextBox 13"/>
            <p:cNvSpPr txBox="1"/>
            <p:nvPr/>
          </p:nvSpPr>
          <p:spPr>
            <a:xfrm>
              <a:off x="3188628" y="2873339"/>
              <a:ext cx="1483757"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dirty="0"/>
                <a:t>Net change in poverty: </a:t>
              </a:r>
            </a:p>
            <a:p>
              <a:pPr algn="ctr"/>
              <a:r>
                <a:rPr lang="en-US" sz="1400" dirty="0"/>
                <a:t>2% per year</a:t>
              </a:r>
              <a:endParaRPr lang="en-GB" sz="1400" dirty="0"/>
            </a:p>
          </p:txBody>
        </p:sp>
        <p:sp>
          <p:nvSpPr>
            <p:cNvPr id="15" name="TextBox 14"/>
            <p:cNvSpPr txBox="1"/>
            <p:nvPr/>
          </p:nvSpPr>
          <p:spPr>
            <a:xfrm>
              <a:off x="4543290" y="3987521"/>
              <a:ext cx="1091106"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Poverty line</a:t>
              </a:r>
              <a:endParaRPr lang="en-GB" sz="1400" dirty="0"/>
            </a:p>
          </p:txBody>
        </p:sp>
      </p:grpSp>
    </p:spTree>
    <p:extLst>
      <p:ext uri="{BB962C8B-B14F-4D97-AF65-F5344CB8AC3E}">
        <p14:creationId xmlns:p14="http://schemas.microsoft.com/office/powerpoint/2010/main" val="417461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Participation and Engagement </a:t>
            </a:r>
            <a:endParaRPr lang="en-GB" sz="4800" dirty="0">
              <a:solidFill>
                <a:schemeClr val="bg1"/>
              </a:solidFill>
              <a:latin typeface="Calibri" charset="0"/>
              <a:ea typeface="Calibri" charset="0"/>
              <a:cs typeface="Calibri" charset="0"/>
            </a:endParaRPr>
          </a:p>
        </p:txBody>
      </p:sp>
      <p:pic>
        <p:nvPicPr>
          <p:cNvPr id="9" name="Image 8"/>
          <p:cNvPicPr>
            <a:picLocks noChangeAspect="1"/>
          </p:cNvPicPr>
          <p:nvPr/>
        </p:nvPicPr>
        <p:blipFill>
          <a:blip r:embed="rId4"/>
          <a:stretch>
            <a:fillRect/>
          </a:stretch>
        </p:blipFill>
        <p:spPr>
          <a:xfrm>
            <a:off x="7231437" y="1035547"/>
            <a:ext cx="4945075" cy="3372999"/>
          </a:xfrm>
          <a:prstGeom prst="rect">
            <a:avLst/>
          </a:prstGeom>
        </p:spPr>
      </p:pic>
      <p:pic>
        <p:nvPicPr>
          <p:cNvPr id="10" name="Image 9"/>
          <p:cNvPicPr>
            <a:picLocks noChangeAspect="1"/>
          </p:cNvPicPr>
          <p:nvPr/>
        </p:nvPicPr>
        <p:blipFill>
          <a:blip r:embed="rId5"/>
          <a:stretch>
            <a:fillRect/>
          </a:stretch>
        </p:blipFill>
        <p:spPr>
          <a:xfrm>
            <a:off x="6653974" y="4408547"/>
            <a:ext cx="5642407" cy="683599"/>
          </a:xfrm>
          <a:prstGeom prst="rect">
            <a:avLst/>
          </a:prstGeom>
        </p:spPr>
      </p:pic>
      <p:sp>
        <p:nvSpPr>
          <p:cNvPr id="25" name="ZoneTexte 24"/>
          <p:cNvSpPr txBox="1"/>
          <p:nvPr/>
        </p:nvSpPr>
        <p:spPr>
          <a:xfrm>
            <a:off x="253995" y="980755"/>
            <a:ext cx="7024256" cy="2800766"/>
          </a:xfrm>
          <a:prstGeom prst="rect">
            <a:avLst/>
          </a:prstGeom>
          <a:solidFill>
            <a:schemeClr val="accent5">
              <a:lumMod val="20000"/>
              <a:lumOff val="80000"/>
            </a:schemeClr>
          </a:solidFill>
        </p:spPr>
        <p:txBody>
          <a:bodyPr wrap="square" rtlCol="0">
            <a:spAutoFit/>
          </a:bodyPr>
          <a:lstStyle/>
          <a:p>
            <a:pPr>
              <a:buFont typeface="Arial"/>
              <a:buChar char="•"/>
            </a:pPr>
            <a:r>
              <a:rPr lang="en-GB" sz="2200" dirty="0"/>
              <a:t> </a:t>
            </a:r>
            <a:r>
              <a:rPr lang="en-GB" sz="2200" b="1" dirty="0"/>
              <a:t>Wider range of stakeholders since 2016 and HLPF </a:t>
            </a:r>
            <a:r>
              <a:rPr lang="en-GB" sz="2200" i="1" dirty="0"/>
              <a:t>(President’s and PM’s office)</a:t>
            </a:r>
          </a:p>
          <a:p>
            <a:pPr>
              <a:buFont typeface="Arial"/>
              <a:buChar char="•"/>
            </a:pPr>
            <a:r>
              <a:rPr lang="en-GB" sz="2200" b="1" dirty="0"/>
              <a:t> Multistakeholder engagement</a:t>
            </a:r>
            <a:endParaRPr lang="en-GB" sz="2200" dirty="0"/>
          </a:p>
          <a:p>
            <a:pPr>
              <a:buFont typeface="Arial"/>
              <a:buChar char="•"/>
            </a:pPr>
            <a:r>
              <a:rPr lang="en-GB" sz="2200" dirty="0"/>
              <a:t> </a:t>
            </a:r>
            <a:r>
              <a:rPr lang="en-GB" sz="2200" b="1" dirty="0"/>
              <a:t>Institutionalizing stakeholder engagement</a:t>
            </a:r>
            <a:r>
              <a:rPr lang="en-GB" sz="2200" dirty="0"/>
              <a:t> </a:t>
            </a:r>
            <a:r>
              <a:rPr lang="en-GB" sz="2200" i="1" dirty="0"/>
              <a:t>(sustained commitment and participation)</a:t>
            </a:r>
          </a:p>
          <a:p>
            <a:pPr>
              <a:buFont typeface="Arial"/>
              <a:buChar char="•"/>
            </a:pPr>
            <a:r>
              <a:rPr lang="en-GB" sz="2200" dirty="0"/>
              <a:t> </a:t>
            </a:r>
            <a:r>
              <a:rPr lang="en-GB" sz="2200" b="1" dirty="0"/>
              <a:t>Validation of findings</a:t>
            </a:r>
          </a:p>
          <a:p>
            <a:pPr>
              <a:buFont typeface="Arial"/>
              <a:buChar char="•"/>
            </a:pPr>
            <a:r>
              <a:rPr lang="en-GB" sz="2200" dirty="0"/>
              <a:t> Tapping the </a:t>
            </a:r>
            <a:r>
              <a:rPr lang="en-GB" sz="2200" b="1" dirty="0"/>
              <a:t>power of innovation </a:t>
            </a:r>
            <a:r>
              <a:rPr lang="en-GB" sz="2200" i="1" dirty="0"/>
              <a:t>(new forms of participation) </a:t>
            </a:r>
          </a:p>
        </p:txBody>
      </p:sp>
      <p:pic>
        <p:nvPicPr>
          <p:cNvPr id="2" name="Picture 1">
            <a:extLst>
              <a:ext uri="{FF2B5EF4-FFF2-40B4-BE49-F238E27FC236}">
                <a16:creationId xmlns:a16="http://schemas.microsoft.com/office/drawing/2014/main" id="{52181B5D-C3F8-4360-8CBF-1CAA712DCCDE}"/>
              </a:ext>
            </a:extLst>
          </p:cNvPr>
          <p:cNvPicPr>
            <a:picLocks noChangeAspect="1"/>
          </p:cNvPicPr>
          <p:nvPr/>
        </p:nvPicPr>
        <p:blipFill>
          <a:blip r:embed="rId6"/>
          <a:stretch>
            <a:fillRect/>
          </a:stretch>
        </p:blipFill>
        <p:spPr>
          <a:xfrm>
            <a:off x="2560473" y="3923575"/>
            <a:ext cx="2859272" cy="2853175"/>
          </a:xfrm>
          <a:prstGeom prst="rect">
            <a:avLst/>
          </a:prstGeom>
        </p:spPr>
      </p:pic>
    </p:spTree>
    <p:extLst>
      <p:ext uri="{BB962C8B-B14F-4D97-AF65-F5344CB8AC3E}">
        <p14:creationId xmlns:p14="http://schemas.microsoft.com/office/powerpoint/2010/main" val="16214933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Institutional Coordination </a:t>
            </a:r>
            <a:endParaRPr lang="en-GB" sz="4800" dirty="0">
              <a:solidFill>
                <a:schemeClr val="bg1"/>
              </a:solidFill>
              <a:latin typeface="Calibri" charset="0"/>
              <a:ea typeface="Calibri" charset="0"/>
              <a:cs typeface="Calibri" charset="0"/>
            </a:endParaRPr>
          </a:p>
        </p:txBody>
      </p:sp>
      <p:pic>
        <p:nvPicPr>
          <p:cNvPr id="8" name="Image 7"/>
          <p:cNvPicPr>
            <a:picLocks noChangeAspect="1"/>
          </p:cNvPicPr>
          <p:nvPr/>
        </p:nvPicPr>
        <p:blipFill>
          <a:blip r:embed="rId3"/>
          <a:stretch>
            <a:fillRect/>
          </a:stretch>
        </p:blipFill>
        <p:spPr>
          <a:xfrm>
            <a:off x="493082" y="3758147"/>
            <a:ext cx="2612701" cy="3392228"/>
          </a:xfrm>
          <a:prstGeom prst="rect">
            <a:avLst/>
          </a:prstGeom>
        </p:spPr>
      </p:pic>
      <p:pic>
        <p:nvPicPr>
          <p:cNvPr id="30" name="Image 29"/>
          <p:cNvPicPr>
            <a:picLocks noChangeAspect="1"/>
          </p:cNvPicPr>
          <p:nvPr/>
        </p:nvPicPr>
        <p:blipFill>
          <a:blip r:embed="rId4"/>
          <a:stretch>
            <a:fillRect/>
          </a:stretch>
        </p:blipFill>
        <p:spPr>
          <a:xfrm>
            <a:off x="5310701" y="1834973"/>
            <a:ext cx="6939025" cy="4687288"/>
          </a:xfrm>
          <a:prstGeom prst="rect">
            <a:avLst/>
          </a:prstGeom>
        </p:spPr>
      </p:pic>
      <p:sp>
        <p:nvSpPr>
          <p:cNvPr id="31" name="ZoneTexte 30"/>
          <p:cNvSpPr txBox="1"/>
          <p:nvPr/>
        </p:nvSpPr>
        <p:spPr>
          <a:xfrm>
            <a:off x="493082" y="957381"/>
            <a:ext cx="5340082" cy="2800766"/>
          </a:xfrm>
          <a:prstGeom prst="rect">
            <a:avLst/>
          </a:prstGeom>
          <a:solidFill>
            <a:schemeClr val="accent5">
              <a:lumMod val="20000"/>
              <a:lumOff val="80000"/>
            </a:schemeClr>
          </a:solidFill>
        </p:spPr>
        <p:txBody>
          <a:bodyPr wrap="square" rtlCol="0">
            <a:spAutoFit/>
          </a:bodyPr>
          <a:lstStyle/>
          <a:p>
            <a:pPr>
              <a:buFont typeface="Arial"/>
              <a:buChar char="•"/>
            </a:pPr>
            <a:r>
              <a:rPr lang="en-GB" sz="2200" b="1" dirty="0"/>
              <a:t> </a:t>
            </a:r>
            <a:r>
              <a:rPr lang="en-GB" sz="2200" dirty="0"/>
              <a:t>One of the most </a:t>
            </a:r>
            <a:r>
              <a:rPr lang="en-GB" sz="2200" b="1" dirty="0"/>
              <a:t>decisive factor </a:t>
            </a:r>
            <a:r>
              <a:rPr lang="en-GB" sz="2200" dirty="0"/>
              <a:t>in succeeding on the goals </a:t>
            </a:r>
          </a:p>
          <a:p>
            <a:pPr>
              <a:buFont typeface="Arial"/>
              <a:buChar char="•"/>
            </a:pPr>
            <a:r>
              <a:rPr lang="en-GB" sz="2200" b="1" dirty="0"/>
              <a:t> </a:t>
            </a:r>
            <a:r>
              <a:rPr lang="en-GB" sz="2200" dirty="0"/>
              <a:t>A checklist of </a:t>
            </a:r>
            <a:r>
              <a:rPr lang="en-GB" sz="2200" b="1" dirty="0"/>
              <a:t>key ingredients</a:t>
            </a:r>
          </a:p>
          <a:p>
            <a:pPr>
              <a:buFont typeface="Arial"/>
              <a:buChar char="•"/>
            </a:pPr>
            <a:r>
              <a:rPr lang="en-GB" sz="2200" b="1" dirty="0"/>
              <a:t> </a:t>
            </a:r>
            <a:r>
              <a:rPr lang="en-GB" sz="2200" dirty="0"/>
              <a:t>How to link and coordinate different </a:t>
            </a:r>
            <a:r>
              <a:rPr lang="en-GB" sz="2200" b="1" dirty="0"/>
              <a:t>branches of government </a:t>
            </a:r>
            <a:r>
              <a:rPr lang="en-GB" sz="2200" i="1" dirty="0"/>
              <a:t>(national, local and </a:t>
            </a:r>
            <a:r>
              <a:rPr lang="en-GB" sz="2200" i="1" dirty="0" err="1"/>
              <a:t>sectoral</a:t>
            </a:r>
            <a:r>
              <a:rPr lang="en-GB" sz="2200" i="1" dirty="0"/>
              <a:t>)</a:t>
            </a:r>
          </a:p>
          <a:p>
            <a:pPr>
              <a:buFont typeface="Arial"/>
              <a:buChar char="•"/>
            </a:pPr>
            <a:r>
              <a:rPr lang="en-GB" sz="2200" b="1" dirty="0"/>
              <a:t> Central role for </a:t>
            </a:r>
            <a:r>
              <a:rPr lang="en-GB" sz="2200" dirty="0"/>
              <a:t>NSA in SDG coordination mechanisms</a:t>
            </a:r>
          </a:p>
        </p:txBody>
      </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1" y="63969"/>
            <a:ext cx="11698919"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Indicators, Data and Statistics </a:t>
            </a:r>
            <a:endParaRPr lang="en-GB" sz="4800" dirty="0">
              <a:solidFill>
                <a:schemeClr val="bg1"/>
              </a:solidFill>
              <a:latin typeface="Calibri" charset="0"/>
              <a:ea typeface="Calibri" charset="0"/>
              <a:cs typeface="Calibri" charset="0"/>
            </a:endParaRPr>
          </a:p>
        </p:txBody>
      </p:sp>
      <p:sp>
        <p:nvSpPr>
          <p:cNvPr id="8" name="ZoneTexte 7"/>
          <p:cNvSpPr txBox="1"/>
          <p:nvPr/>
        </p:nvSpPr>
        <p:spPr>
          <a:xfrm>
            <a:off x="319903" y="1584947"/>
            <a:ext cx="6063335" cy="4493537"/>
          </a:xfrm>
          <a:prstGeom prst="rect">
            <a:avLst/>
          </a:prstGeom>
          <a:solidFill>
            <a:schemeClr val="accent5">
              <a:lumMod val="20000"/>
              <a:lumOff val="80000"/>
            </a:schemeClr>
          </a:solidFill>
        </p:spPr>
        <p:txBody>
          <a:bodyPr wrap="square" rtlCol="0">
            <a:spAutoFit/>
          </a:bodyPr>
          <a:lstStyle/>
          <a:p>
            <a:pPr>
              <a:buFont typeface="Arial"/>
              <a:buChar char="•"/>
            </a:pPr>
            <a:r>
              <a:rPr lang="en-GB" sz="2200" b="1" dirty="0"/>
              <a:t> </a:t>
            </a:r>
            <a:r>
              <a:rPr lang="en-GB" sz="2200" dirty="0"/>
              <a:t>Recommendations on improving the </a:t>
            </a:r>
            <a:r>
              <a:rPr lang="en-GB" sz="2200" b="1" dirty="0"/>
              <a:t>production and use of data</a:t>
            </a:r>
          </a:p>
          <a:p>
            <a:pPr>
              <a:buFont typeface="Arial"/>
              <a:buChar char="•"/>
            </a:pPr>
            <a:r>
              <a:rPr lang="en-GB" sz="2200" b="1" dirty="0"/>
              <a:t> </a:t>
            </a:r>
            <a:r>
              <a:rPr lang="en-GB" sz="2200" dirty="0"/>
              <a:t>Attention to </a:t>
            </a:r>
            <a:r>
              <a:rPr lang="en-GB" sz="2200" b="1" dirty="0"/>
              <a:t>data availability and use of different « tiers » </a:t>
            </a:r>
            <a:r>
              <a:rPr lang="en-GB" sz="2200" dirty="0"/>
              <a:t>of SDG indicators </a:t>
            </a:r>
          </a:p>
          <a:p>
            <a:pPr>
              <a:buFont typeface="Arial"/>
              <a:buChar char="•"/>
            </a:pPr>
            <a:r>
              <a:rPr lang="en-GB" sz="2200" b="1" dirty="0"/>
              <a:t> Preparatory assessments </a:t>
            </a:r>
            <a:r>
              <a:rPr lang="en-GB" sz="2200" dirty="0"/>
              <a:t>of data capacities have been emphasized</a:t>
            </a:r>
          </a:p>
          <a:p>
            <a:pPr>
              <a:buFont typeface="Arial"/>
              <a:buChar char="•"/>
            </a:pPr>
            <a:r>
              <a:rPr lang="en-GB" sz="2200" b="1" dirty="0"/>
              <a:t> </a:t>
            </a:r>
            <a:r>
              <a:rPr lang="en-GB" sz="2200" dirty="0"/>
              <a:t>Assessments of </a:t>
            </a:r>
            <a:r>
              <a:rPr lang="en-GB" sz="2200" b="1" dirty="0"/>
              <a:t>data availability and the readiness of national statistical systems </a:t>
            </a:r>
            <a:r>
              <a:rPr lang="en-GB" sz="2200" i="1" dirty="0"/>
              <a:t>(Comoros, Gambia)</a:t>
            </a:r>
          </a:p>
          <a:p>
            <a:pPr>
              <a:buFont typeface="Arial"/>
              <a:buChar char="•"/>
            </a:pPr>
            <a:r>
              <a:rPr lang="en-GB" sz="2200" b="1" dirty="0"/>
              <a:t> </a:t>
            </a:r>
            <a:r>
              <a:rPr lang="en-GB" sz="2200" dirty="0"/>
              <a:t>Missions addressed entry points for </a:t>
            </a:r>
            <a:r>
              <a:rPr lang="en-GB" sz="2200" b="1" dirty="0"/>
              <a:t>engagement around data</a:t>
            </a:r>
          </a:p>
          <a:p>
            <a:pPr>
              <a:buFont typeface="Arial"/>
              <a:buChar char="•"/>
            </a:pPr>
            <a:r>
              <a:rPr lang="en-GB" sz="2200" b="1" dirty="0"/>
              <a:t> Coordination capacities </a:t>
            </a:r>
          </a:p>
          <a:p>
            <a:pPr>
              <a:buFont typeface="Arial"/>
              <a:buChar char="•"/>
            </a:pPr>
            <a:r>
              <a:rPr lang="en-GB" sz="2200" b="1" dirty="0"/>
              <a:t> Data ecosystems  </a:t>
            </a:r>
          </a:p>
        </p:txBody>
      </p:sp>
      <p:pic>
        <p:nvPicPr>
          <p:cNvPr id="10" name="Image 9"/>
          <p:cNvPicPr>
            <a:picLocks noChangeAspect="1"/>
          </p:cNvPicPr>
          <p:nvPr/>
        </p:nvPicPr>
        <p:blipFill>
          <a:blip r:embed="rId4"/>
          <a:stretch>
            <a:fillRect/>
          </a:stretch>
        </p:blipFill>
        <p:spPr>
          <a:xfrm>
            <a:off x="6383238" y="1214316"/>
            <a:ext cx="5599766" cy="2818549"/>
          </a:xfrm>
          <a:prstGeom prst="rect">
            <a:avLst/>
          </a:prstGeom>
        </p:spPr>
      </p:pic>
      <p:pic>
        <p:nvPicPr>
          <p:cNvPr id="9" name="Image 25">
            <a:extLst>
              <a:ext uri="{FF2B5EF4-FFF2-40B4-BE49-F238E27FC236}">
                <a16:creationId xmlns:a16="http://schemas.microsoft.com/office/drawing/2014/main" id="{D6C42564-BC1B-4477-B3F4-5182256F3624}"/>
              </a:ext>
            </a:extLst>
          </p:cNvPr>
          <p:cNvPicPr>
            <a:picLocks noChangeAspect="1"/>
          </p:cNvPicPr>
          <p:nvPr/>
        </p:nvPicPr>
        <p:blipFill>
          <a:blip r:embed="rId5"/>
          <a:stretch>
            <a:fillRect/>
          </a:stretch>
        </p:blipFill>
        <p:spPr>
          <a:xfrm>
            <a:off x="6710048" y="4221018"/>
            <a:ext cx="3141084" cy="2438400"/>
          </a:xfrm>
          <a:prstGeom prst="rect">
            <a:avLst/>
          </a:prstGeom>
          <a:ln>
            <a:solidFill>
              <a:schemeClr val="bg1">
                <a:lumMod val="50000"/>
              </a:schemeClr>
            </a:solidFill>
          </a:ln>
        </p:spPr>
      </p:pic>
    </p:spTree>
    <p:extLst>
      <p:ext uri="{BB962C8B-B14F-4D97-AF65-F5344CB8AC3E}">
        <p14:creationId xmlns:p14="http://schemas.microsoft.com/office/powerpoint/2010/main" val="16214933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Financing </a:t>
            </a:r>
            <a:endParaRPr lang="en-GB" sz="4800" dirty="0">
              <a:solidFill>
                <a:schemeClr val="bg1"/>
              </a:solidFill>
              <a:latin typeface="Calibri" charset="0"/>
              <a:ea typeface="Calibri" charset="0"/>
              <a:cs typeface="Calibri" charset="0"/>
            </a:endParaRPr>
          </a:p>
        </p:txBody>
      </p:sp>
      <p:sp>
        <p:nvSpPr>
          <p:cNvPr id="8" name="ZoneTexte 7"/>
          <p:cNvSpPr txBox="1"/>
          <p:nvPr/>
        </p:nvSpPr>
        <p:spPr>
          <a:xfrm>
            <a:off x="204452" y="958936"/>
            <a:ext cx="6671733" cy="3139321"/>
          </a:xfrm>
          <a:prstGeom prst="rect">
            <a:avLst/>
          </a:prstGeom>
          <a:solidFill>
            <a:schemeClr val="accent5">
              <a:lumMod val="20000"/>
              <a:lumOff val="80000"/>
            </a:schemeClr>
          </a:solidFill>
        </p:spPr>
        <p:txBody>
          <a:bodyPr wrap="square" rtlCol="0">
            <a:spAutoFit/>
          </a:bodyPr>
          <a:lstStyle/>
          <a:p>
            <a:pPr>
              <a:buFont typeface="Arial"/>
              <a:buChar char="•"/>
            </a:pPr>
            <a:r>
              <a:rPr lang="en-GB" sz="2200" dirty="0"/>
              <a:t> One of the most consistent</a:t>
            </a:r>
            <a:r>
              <a:rPr lang="en-GB" sz="2200" b="1" dirty="0"/>
              <a:t> area of demand </a:t>
            </a:r>
            <a:r>
              <a:rPr lang="en-GB" sz="2200" dirty="0"/>
              <a:t>from recent MAPS countries</a:t>
            </a:r>
          </a:p>
          <a:p>
            <a:pPr>
              <a:buFont typeface="Arial"/>
              <a:buChar char="•"/>
            </a:pPr>
            <a:r>
              <a:rPr lang="en-GB" sz="2200" dirty="0"/>
              <a:t> Assessing diverse </a:t>
            </a:r>
            <a:r>
              <a:rPr lang="en-GB" sz="2200" b="1" dirty="0"/>
              <a:t>financing options</a:t>
            </a:r>
            <a:r>
              <a:rPr lang="en-GB" sz="2200" dirty="0"/>
              <a:t> towards integrated strategies (</a:t>
            </a:r>
            <a:r>
              <a:rPr lang="en-GB" sz="2200" dirty="0" err="1"/>
              <a:t>DFAs</a:t>
            </a:r>
            <a:r>
              <a:rPr lang="en-GB" sz="2200" dirty="0"/>
              <a:t>: Benin, Mozambique, The Gambia, etc.)</a:t>
            </a:r>
          </a:p>
          <a:p>
            <a:pPr>
              <a:buFont typeface="Arial"/>
              <a:buChar char="•"/>
            </a:pPr>
            <a:r>
              <a:rPr lang="en-GB" sz="2200" dirty="0"/>
              <a:t> </a:t>
            </a:r>
            <a:r>
              <a:rPr lang="en-GB" sz="2200" b="1" dirty="0"/>
              <a:t>Limited capacities </a:t>
            </a:r>
            <a:r>
              <a:rPr lang="en-GB" sz="2200" dirty="0"/>
              <a:t>for detailed analysis</a:t>
            </a:r>
          </a:p>
          <a:p>
            <a:pPr>
              <a:buFont typeface="Arial"/>
              <a:buChar char="•"/>
            </a:pPr>
            <a:r>
              <a:rPr lang="en-GB" sz="2200" dirty="0"/>
              <a:t> More rigour needed on </a:t>
            </a:r>
            <a:r>
              <a:rPr lang="en-GB" sz="2200" b="1" dirty="0"/>
              <a:t>PPP recommendations</a:t>
            </a:r>
          </a:p>
          <a:p>
            <a:pPr>
              <a:buFont typeface="Arial"/>
              <a:buChar char="•"/>
            </a:pPr>
            <a:r>
              <a:rPr lang="en-GB" sz="2200" dirty="0"/>
              <a:t> </a:t>
            </a:r>
            <a:r>
              <a:rPr lang="en-GB" sz="2200" b="1" dirty="0"/>
              <a:t>Leveraging finance</a:t>
            </a:r>
            <a:r>
              <a:rPr lang="en-GB" sz="2200" dirty="0"/>
              <a:t>: integrated partnerships and use of full range of financing tools (external, domestic, public, private)</a:t>
            </a:r>
          </a:p>
        </p:txBody>
      </p:sp>
      <p:pic>
        <p:nvPicPr>
          <p:cNvPr id="9" name="Image 8"/>
          <p:cNvPicPr>
            <a:picLocks noChangeAspect="1"/>
          </p:cNvPicPr>
          <p:nvPr/>
        </p:nvPicPr>
        <p:blipFill>
          <a:blip r:embed="rId4"/>
          <a:stretch>
            <a:fillRect/>
          </a:stretch>
        </p:blipFill>
        <p:spPr>
          <a:xfrm>
            <a:off x="709086" y="4331275"/>
            <a:ext cx="1155700" cy="1739900"/>
          </a:xfrm>
          <a:prstGeom prst="rect">
            <a:avLst/>
          </a:prstGeom>
        </p:spPr>
      </p:pic>
      <p:sp>
        <p:nvSpPr>
          <p:cNvPr id="10" name="ZoneTexte 9"/>
          <p:cNvSpPr txBox="1"/>
          <p:nvPr/>
        </p:nvSpPr>
        <p:spPr>
          <a:xfrm>
            <a:off x="454598" y="6205883"/>
            <a:ext cx="8665951" cy="430887"/>
          </a:xfrm>
          <a:prstGeom prst="rect">
            <a:avLst/>
          </a:prstGeom>
          <a:noFill/>
        </p:spPr>
        <p:txBody>
          <a:bodyPr wrap="square" rtlCol="0">
            <a:spAutoFit/>
          </a:bodyPr>
          <a:lstStyle/>
          <a:p>
            <a:r>
              <a:rPr lang="en-GB" sz="2200" i="1" dirty="0"/>
              <a:t>The trillion-dollar question: How much will it cost to achieve the </a:t>
            </a:r>
            <a:r>
              <a:rPr lang="en-GB" sz="2200" i="1" dirty="0" err="1"/>
              <a:t>SDGs</a:t>
            </a:r>
            <a:r>
              <a:rPr lang="en-GB" sz="2200" i="1" dirty="0"/>
              <a:t>?</a:t>
            </a:r>
          </a:p>
        </p:txBody>
      </p:sp>
      <p:pic>
        <p:nvPicPr>
          <p:cNvPr id="13" name="Image 12"/>
          <p:cNvPicPr>
            <a:picLocks noChangeAspect="1"/>
          </p:cNvPicPr>
          <p:nvPr/>
        </p:nvPicPr>
        <p:blipFill>
          <a:blip r:embed="rId5"/>
          <a:stretch>
            <a:fillRect/>
          </a:stretch>
        </p:blipFill>
        <p:spPr>
          <a:xfrm>
            <a:off x="7030404" y="1337733"/>
            <a:ext cx="5147243" cy="3457336"/>
          </a:xfrm>
          <a:prstGeom prst="rect">
            <a:avLst/>
          </a:prstGeom>
        </p:spPr>
      </p:pic>
      <p:sp>
        <p:nvSpPr>
          <p:cNvPr id="14" name="Ellipse 13"/>
          <p:cNvSpPr/>
          <p:nvPr/>
        </p:nvSpPr>
        <p:spPr>
          <a:xfrm>
            <a:off x="3965472" y="4465983"/>
            <a:ext cx="3064932" cy="1516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SDG Costing approach in Benin</a:t>
            </a:r>
          </a:p>
        </p:txBody>
      </p:sp>
      <p:cxnSp>
        <p:nvCxnSpPr>
          <p:cNvPr id="16" name="Connecteur droit avec flèche 15"/>
          <p:cNvCxnSpPr>
            <a:stCxn id="14" idx="7"/>
          </p:cNvCxnSpPr>
          <p:nvPr/>
        </p:nvCxnSpPr>
        <p:spPr>
          <a:xfrm rot="5400000" flipH="1" flipV="1">
            <a:off x="6587725" y="3803073"/>
            <a:ext cx="878795" cy="89113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0" name="Ellipse 19"/>
          <p:cNvSpPr/>
          <p:nvPr/>
        </p:nvSpPr>
        <p:spPr>
          <a:xfrm>
            <a:off x="7164816" y="3166533"/>
            <a:ext cx="4991366" cy="82973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902440" y="3954407"/>
            <a:ext cx="289560" cy="2862322"/>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itle 1"/>
          <p:cNvSpPr txBox="1">
            <a:spLocks/>
          </p:cNvSpPr>
          <p:nvPr/>
        </p:nvSpPr>
        <p:spPr>
          <a:xfrm>
            <a:off x="180975" y="43876"/>
            <a:ext cx="11091863" cy="474738"/>
          </a:xfrm>
          <a:prstGeom prst="rect">
            <a:avLst/>
          </a:prstGeom>
          <a:solidFill>
            <a:schemeClr val="accent1">
              <a:lumMod val="75000"/>
            </a:schemeClr>
          </a:solidFill>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200" dirty="0">
                <a:solidFill>
                  <a:prstClr val="white"/>
                </a:solidFill>
                <a:latin typeface="Berlin Sans FB" panose="020E0602020502020306" pitchFamily="34" charset="0"/>
              </a:rPr>
              <a:t>Co-Financing Approach</a:t>
            </a:r>
          </a:p>
        </p:txBody>
      </p:sp>
      <p:sp>
        <p:nvSpPr>
          <p:cNvPr id="9" name="Rounded Rectangle 8"/>
          <p:cNvSpPr/>
          <p:nvPr/>
        </p:nvSpPr>
        <p:spPr>
          <a:xfrm>
            <a:off x="9096406" y="2987903"/>
            <a:ext cx="3095594" cy="1143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bg1">
                <a:lumMod val="65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rPr>
              <a:t>Win-win interventions such as social protection are needed to realize the broad and interconnected SDGs.</a:t>
            </a:r>
          </a:p>
        </p:txBody>
      </p:sp>
      <p:sp>
        <p:nvSpPr>
          <p:cNvPr id="12" name="Rounded Rectangle 11"/>
          <p:cNvSpPr/>
          <p:nvPr/>
        </p:nvSpPr>
        <p:spPr>
          <a:xfrm>
            <a:off x="9096406" y="5979064"/>
            <a:ext cx="3095595" cy="837665"/>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bg1">
                <a:lumMod val="75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rPr>
              <a:t>The result is welfare loss and suboptimal resource allocation.</a:t>
            </a:r>
          </a:p>
        </p:txBody>
      </p:sp>
      <p:sp>
        <p:nvSpPr>
          <p:cNvPr id="13" name="Rounded Rectangle 12"/>
          <p:cNvSpPr/>
          <p:nvPr/>
        </p:nvSpPr>
        <p:spPr>
          <a:xfrm>
            <a:off x="9096406" y="4222848"/>
            <a:ext cx="3095594" cy="166427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bg1">
                <a:lumMod val="75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rPr>
              <a:t>However, these interventions </a:t>
            </a:r>
            <a:r>
              <a:rPr lang="en-US" sz="1600" dirty="0">
                <a:solidFill>
                  <a:prstClr val="black"/>
                </a:solidFill>
              </a:rPr>
              <a:t>are less likely to be prioritized, financed and taken to scale where sectors evaluate costs and benefits in isolation.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53" y="692375"/>
            <a:ext cx="7571761" cy="6124354"/>
          </a:xfrm>
          <a:prstGeom prst="rect">
            <a:avLst/>
          </a:prstGeom>
        </p:spPr>
      </p:pic>
      <p:pic>
        <p:nvPicPr>
          <p:cNvPr id="2" name="Picture 1">
            <a:extLst>
              <a:ext uri="{FF2B5EF4-FFF2-40B4-BE49-F238E27FC236}">
                <a16:creationId xmlns:a16="http://schemas.microsoft.com/office/drawing/2014/main" id="{25F0EC6C-1205-43F4-89B5-8F818B8780DF}"/>
              </a:ext>
            </a:extLst>
          </p:cNvPr>
          <p:cNvPicPr>
            <a:picLocks noChangeAspect="1"/>
          </p:cNvPicPr>
          <p:nvPr/>
        </p:nvPicPr>
        <p:blipFill>
          <a:blip r:embed="rId4"/>
          <a:stretch>
            <a:fillRect/>
          </a:stretch>
        </p:blipFill>
        <p:spPr>
          <a:xfrm>
            <a:off x="8194091" y="518614"/>
            <a:ext cx="3078747" cy="2377343"/>
          </a:xfrm>
          <a:prstGeom prst="rect">
            <a:avLst/>
          </a:prstGeom>
        </p:spPr>
      </p:pic>
    </p:spTree>
    <p:extLst>
      <p:ext uri="{BB962C8B-B14F-4D97-AF65-F5344CB8AC3E}">
        <p14:creationId xmlns:p14="http://schemas.microsoft.com/office/powerpoint/2010/main" val="134315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1" y="63969"/>
            <a:ext cx="11698919"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The Way Forward</a:t>
            </a:r>
            <a:endParaRPr lang="en-GB" sz="4800" dirty="0">
              <a:solidFill>
                <a:schemeClr val="bg1"/>
              </a:solidFill>
              <a:latin typeface="Calibri" charset="0"/>
              <a:ea typeface="Calibri" charset="0"/>
              <a:cs typeface="Calibri" charset="0"/>
            </a:endParaRPr>
          </a:p>
        </p:txBody>
      </p:sp>
      <p:pic>
        <p:nvPicPr>
          <p:cNvPr id="8" name="Image 7"/>
          <p:cNvPicPr>
            <a:picLocks noChangeAspect="1"/>
          </p:cNvPicPr>
          <p:nvPr/>
        </p:nvPicPr>
        <p:blipFill>
          <a:blip r:embed="rId4"/>
          <a:stretch>
            <a:fillRect/>
          </a:stretch>
        </p:blipFill>
        <p:spPr>
          <a:xfrm>
            <a:off x="8678098" y="500344"/>
            <a:ext cx="5839993" cy="5080794"/>
          </a:xfrm>
          <a:prstGeom prst="rect">
            <a:avLst/>
          </a:prstGeom>
        </p:spPr>
      </p:pic>
      <p:sp>
        <p:nvSpPr>
          <p:cNvPr id="9" name="ZoneTexte 8"/>
          <p:cNvSpPr txBox="1"/>
          <p:nvPr/>
        </p:nvSpPr>
        <p:spPr>
          <a:xfrm>
            <a:off x="396866" y="1406659"/>
            <a:ext cx="8954576" cy="5201424"/>
          </a:xfrm>
          <a:prstGeom prst="rect">
            <a:avLst/>
          </a:prstGeom>
          <a:noFill/>
        </p:spPr>
        <p:txBody>
          <a:bodyPr wrap="square" rtlCol="0">
            <a:spAutoFit/>
          </a:bodyPr>
          <a:lstStyle/>
          <a:p>
            <a:pPr marL="457200" indent="-457200">
              <a:buFont typeface="+mj-lt"/>
              <a:buAutoNum type="arabicPeriod"/>
            </a:pPr>
            <a:r>
              <a:rPr lang="en-GB" sz="2400" dirty="0"/>
              <a:t>Achieve more </a:t>
            </a:r>
            <a:r>
              <a:rPr lang="en-GB" sz="2400" b="1" dirty="0"/>
              <a:t>systematic engagement </a:t>
            </a:r>
            <a:r>
              <a:rPr lang="en-GB" sz="2400" dirty="0"/>
              <a:t>within UN, with AU and other partners </a:t>
            </a:r>
          </a:p>
          <a:p>
            <a:pPr marL="457200" indent="-457200">
              <a:buFont typeface="+mj-lt"/>
              <a:buAutoNum type="arabicPeriod"/>
            </a:pPr>
            <a:r>
              <a:rPr lang="en-US" sz="2400" b="1" dirty="0"/>
              <a:t>Build complementarities and work collaboratively </a:t>
            </a:r>
            <a:r>
              <a:rPr lang="en-US" sz="2400" dirty="0"/>
              <a:t>to help countries address key development challenges and achieve sustainable development. </a:t>
            </a:r>
            <a:endParaRPr lang="en-GB" sz="2400" dirty="0"/>
          </a:p>
          <a:p>
            <a:pPr marL="457200" indent="-457200">
              <a:buFont typeface="+mj-lt"/>
              <a:buAutoNum type="arabicPeriod"/>
            </a:pPr>
            <a:r>
              <a:rPr lang="en-GB" sz="2400" dirty="0"/>
              <a:t>Give a more prominent role to </a:t>
            </a:r>
            <a:r>
              <a:rPr lang="en-GB" sz="2400" b="1" dirty="0"/>
              <a:t>South-South cooperation </a:t>
            </a:r>
            <a:r>
              <a:rPr lang="en-GB" sz="2400" dirty="0"/>
              <a:t>and </a:t>
            </a:r>
            <a:r>
              <a:rPr lang="en-GB" sz="2400" b="1" dirty="0"/>
              <a:t>innovation </a:t>
            </a:r>
          </a:p>
          <a:p>
            <a:pPr marL="457200" indent="-457200">
              <a:buFont typeface="+mj-lt"/>
              <a:buAutoNum type="arabicPeriod"/>
            </a:pPr>
            <a:r>
              <a:rPr lang="en-GB" sz="2400" dirty="0"/>
              <a:t>Move towards a more explicit </a:t>
            </a:r>
            <a:r>
              <a:rPr lang="en-GB" sz="2400" b="1" dirty="0"/>
              <a:t>focus on poverty</a:t>
            </a:r>
          </a:p>
          <a:p>
            <a:pPr marL="457200" indent="-457200">
              <a:buFont typeface="+mj-lt"/>
              <a:buAutoNum type="arabicPeriod"/>
            </a:pPr>
            <a:r>
              <a:rPr lang="en-GB" sz="2400" dirty="0"/>
              <a:t>Take MAPS to the </a:t>
            </a:r>
            <a:r>
              <a:rPr lang="en-GB" sz="2400" b="1" dirty="0"/>
              <a:t>subnational level (localization)</a:t>
            </a:r>
          </a:p>
          <a:p>
            <a:pPr marL="457200" indent="-457200">
              <a:buFont typeface="+mj-lt"/>
              <a:buAutoNum type="arabicPeriod"/>
            </a:pPr>
            <a:r>
              <a:rPr lang="en-GB" sz="2400" dirty="0"/>
              <a:t>Deepen </a:t>
            </a:r>
            <a:r>
              <a:rPr lang="en-GB" sz="2400" b="1" dirty="0"/>
              <a:t>risk analysis</a:t>
            </a:r>
          </a:p>
          <a:p>
            <a:pPr marL="457200" indent="-457200">
              <a:buFont typeface="+mj-lt"/>
              <a:buAutoNum type="arabicPeriod"/>
            </a:pPr>
            <a:r>
              <a:rPr lang="en-US" sz="2400" b="1" dirty="0"/>
              <a:t>Regularly monitor progress </a:t>
            </a:r>
            <a:r>
              <a:rPr lang="en-US" sz="2400" dirty="0"/>
              <a:t>towards inclusive sustainable development</a:t>
            </a:r>
            <a:endParaRPr lang="en-GB" sz="2400" dirty="0"/>
          </a:p>
          <a:p>
            <a:endParaRPr lang="fr-FR" sz="2200" dirty="0"/>
          </a:p>
          <a:p>
            <a:pPr>
              <a:buFont typeface="Arial"/>
              <a:buChar char="•"/>
            </a:pPr>
            <a:endParaRPr lang="fr-FR" sz="2200" dirty="0"/>
          </a:p>
        </p:txBody>
      </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39989" y="2691715"/>
            <a:ext cx="10112021" cy="830997"/>
          </a:xfrm>
          <a:prstGeom prst="rect">
            <a:avLst/>
          </a:prstGeom>
          <a:noFill/>
        </p:spPr>
        <p:txBody>
          <a:bodyPr wrap="square" rtlCol="0">
            <a:spAutoFit/>
          </a:bodyPr>
          <a:lstStyle/>
          <a:p>
            <a:pPr algn="ctr"/>
            <a:r>
              <a:rPr lang="es-US" sz="4800" b="1" spc="300" dirty="0">
                <a:solidFill>
                  <a:schemeClr val="bg1"/>
                </a:solidFill>
                <a:latin typeface="Calibri" charset="0"/>
                <a:ea typeface="Calibri" charset="0"/>
                <a:cs typeface="Calibri" charset="0"/>
              </a:rPr>
              <a:t>THANK YOU</a:t>
            </a:r>
            <a:endParaRPr lang="en-GB" sz="3600" b="1" spc="3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4638666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gray">
          <a:xfrm>
            <a:off x="1295195" y="3097778"/>
            <a:ext cx="3031285" cy="3643591"/>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marL="342900" indent="-342900">
              <a:buFont typeface="Wingdings" panose="05000000000000000000" pitchFamily="2" charset="2"/>
              <a:buChar char="§"/>
            </a:pPr>
            <a:r>
              <a:rPr lang="en-US" sz="2000" b="1" dirty="0"/>
              <a:t>Landing the SDG agenda at the national and local levels: </a:t>
            </a:r>
            <a:r>
              <a:rPr lang="en-US" sz="2000" dirty="0"/>
              <a:t>integration into national and sub-national plans for development; and into budget allocations</a:t>
            </a:r>
          </a:p>
          <a:p>
            <a:pPr marL="342900" indent="-342900">
              <a:buFont typeface="Wingdings" panose="05000000000000000000" pitchFamily="2" charset="2"/>
              <a:buChar char="§"/>
            </a:pPr>
            <a:r>
              <a:rPr lang="en-US" sz="2000" dirty="0"/>
              <a:t>Will need to be linked to the new UNDAF Guidelines</a:t>
            </a:r>
          </a:p>
        </p:txBody>
      </p:sp>
      <p:sp>
        <p:nvSpPr>
          <p:cNvPr id="47" name="Rectangle 17" descr="© INSCALE GmbH, 26.05.2010&#10;http://www.presentationload.com/"/>
          <p:cNvSpPr>
            <a:spLocks noChangeArrowheads="1"/>
          </p:cNvSpPr>
          <p:nvPr/>
        </p:nvSpPr>
        <p:spPr bwMode="gray">
          <a:xfrm>
            <a:off x="1293693" y="2420888"/>
            <a:ext cx="3069025" cy="780556"/>
          </a:xfrm>
          <a:prstGeom prst="roundRect">
            <a:avLst>
              <a:gd name="adj" fmla="val 6490"/>
            </a:avLst>
          </a:prstGeom>
          <a:solidFill>
            <a:schemeClr val="accent3">
              <a:lumMod val="50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a:solidFill>
                  <a:srgbClr val="FFFFFF"/>
                </a:solidFill>
                <a:effectLst>
                  <a:outerShdw blurRad="190500" algn="tl" rotWithShape="0">
                    <a:prstClr val="black">
                      <a:alpha val="50000"/>
                    </a:prstClr>
                  </a:outerShdw>
                </a:effectLst>
                <a:cs typeface="Arial" charset="0"/>
              </a:rPr>
              <a:t>MAINSTREAMING</a:t>
            </a:r>
          </a:p>
        </p:txBody>
      </p:sp>
      <p:sp>
        <p:nvSpPr>
          <p:cNvPr id="20" name="Rectangle 5"/>
          <p:cNvSpPr>
            <a:spLocks noChangeArrowheads="1"/>
          </p:cNvSpPr>
          <p:nvPr/>
        </p:nvSpPr>
        <p:spPr bwMode="gray">
          <a:xfrm>
            <a:off x="4585335" y="3097778"/>
            <a:ext cx="3031285" cy="3643591"/>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marL="342900" indent="-342900">
              <a:buFont typeface="Wingdings" panose="05000000000000000000" pitchFamily="2" charset="2"/>
              <a:buChar char="§"/>
            </a:pPr>
            <a:r>
              <a:rPr lang="en-US" sz="2000" b="1" dirty="0"/>
              <a:t>Focus on priority areas </a:t>
            </a:r>
            <a:r>
              <a:rPr lang="en-US" sz="2000" dirty="0"/>
              <a:t>defined by respective countries </a:t>
            </a:r>
          </a:p>
          <a:p>
            <a:pPr marL="342900" indent="-342900">
              <a:buFont typeface="Wingdings" panose="05000000000000000000" pitchFamily="2" charset="2"/>
              <a:buChar char="§"/>
            </a:pPr>
            <a:r>
              <a:rPr lang="en-US" sz="2000" dirty="0"/>
              <a:t>Support an </a:t>
            </a:r>
            <a:r>
              <a:rPr lang="en-US" sz="2000" b="1" dirty="0"/>
              <a:t>integrated approach</a:t>
            </a:r>
            <a:r>
              <a:rPr lang="en-US" sz="2000" dirty="0"/>
              <a:t>, including synergies and trade-offs</a:t>
            </a:r>
          </a:p>
          <a:p>
            <a:pPr marL="342900" indent="-342900">
              <a:buFont typeface="Wingdings" panose="05000000000000000000" pitchFamily="2" charset="2"/>
              <a:buChar char="§"/>
            </a:pPr>
            <a:r>
              <a:rPr lang="en-US" sz="2000" b="1" dirty="0"/>
              <a:t>Bottlenecks assessment</a:t>
            </a:r>
            <a:r>
              <a:rPr lang="en-US" sz="2000" dirty="0"/>
              <a:t>, financing and partnerships, and measurement</a:t>
            </a:r>
          </a:p>
        </p:txBody>
      </p:sp>
      <p:sp>
        <p:nvSpPr>
          <p:cNvPr id="22" name="Rectangle 5"/>
          <p:cNvSpPr>
            <a:spLocks noChangeArrowheads="1"/>
          </p:cNvSpPr>
          <p:nvPr/>
        </p:nvSpPr>
        <p:spPr bwMode="gray">
          <a:xfrm>
            <a:off x="7825695" y="3097778"/>
            <a:ext cx="3031285" cy="3643591"/>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lvl="0"/>
            <a:endParaRPr lang="en-GB" sz="2000" b="1" dirty="0"/>
          </a:p>
          <a:p>
            <a:pPr marL="342900" indent="-342900">
              <a:buFont typeface="Wingdings" panose="05000000000000000000" pitchFamily="2" charset="2"/>
              <a:buChar char="§"/>
            </a:pPr>
            <a:r>
              <a:rPr lang="en-GB" sz="2000" b="1" dirty="0"/>
              <a:t>Support – skills and experience - from respective UN agencies to countries</a:t>
            </a:r>
            <a:r>
              <a:rPr lang="en-GB" sz="2000" dirty="0"/>
              <a:t>, which should be made available at a low cost in a timely manner </a:t>
            </a:r>
          </a:p>
        </p:txBody>
      </p:sp>
      <p:sp>
        <p:nvSpPr>
          <p:cNvPr id="23" name="Rectangle 17" descr="© INSCALE GmbH, 26.05.2010&#10;http://www.presentationload.com/"/>
          <p:cNvSpPr>
            <a:spLocks noChangeArrowheads="1"/>
          </p:cNvSpPr>
          <p:nvPr/>
        </p:nvSpPr>
        <p:spPr bwMode="gray">
          <a:xfrm>
            <a:off x="7824193" y="2420888"/>
            <a:ext cx="3069025" cy="780556"/>
          </a:xfrm>
          <a:prstGeom prst="roundRect">
            <a:avLst>
              <a:gd name="adj" fmla="val 6490"/>
            </a:avLst>
          </a:prstGeom>
          <a:solidFill>
            <a:srgbClr val="BA0000"/>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a:solidFill>
                  <a:srgbClr val="FFFFFF"/>
                </a:solidFill>
                <a:effectLst>
                  <a:outerShdw blurRad="190500" algn="tl" rotWithShape="0">
                    <a:prstClr val="black">
                      <a:alpha val="50000"/>
                    </a:prstClr>
                  </a:outerShdw>
                </a:effectLst>
                <a:cs typeface="Arial" charset="0"/>
              </a:rPr>
              <a:t>POLICY SUPPORT</a:t>
            </a:r>
          </a:p>
        </p:txBody>
      </p:sp>
      <p:pic>
        <p:nvPicPr>
          <p:cNvPr id="26" name="Picture 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93692" y="728755"/>
            <a:ext cx="3069025" cy="1692930"/>
          </a:xfrm>
          <a:prstGeom prst="rect">
            <a:avLst/>
          </a:prstGeom>
          <a:gradFill>
            <a:gsLst>
              <a:gs pos="0">
                <a:schemeClr val="accent1">
                  <a:lumMod val="60000"/>
                  <a:lumOff val="40000"/>
                </a:schemeClr>
              </a:gs>
              <a:gs pos="100000">
                <a:schemeClr val="accent1"/>
              </a:gs>
            </a:gsLst>
            <a:lin ang="5400000" scaled="0"/>
          </a:gradFill>
          <a:ln w="6350">
            <a:solidFill>
              <a:schemeClr val="bg1">
                <a:lumMod val="65000"/>
              </a:schemeClr>
            </a:solidFill>
            <a:miter lim="800000"/>
            <a:headEnd/>
            <a:tailEnd/>
          </a:ln>
          <a:effectLst/>
          <a:extLst/>
        </p:spPr>
      </p:pic>
      <p:pic>
        <p:nvPicPr>
          <p:cNvPr id="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93" y="728755"/>
            <a:ext cx="3032787" cy="166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833" y="722388"/>
            <a:ext cx="3069025" cy="1914525"/>
          </a:xfrm>
          <a:prstGeom prst="rect">
            <a:avLst/>
          </a:prstGeom>
        </p:spPr>
      </p:pic>
      <p:sp>
        <p:nvSpPr>
          <p:cNvPr id="29" name="Rectangle 17" descr="© INSCALE GmbH, 26.05.2010&#10;http://www.presentationload.com/"/>
          <p:cNvSpPr>
            <a:spLocks noChangeArrowheads="1"/>
          </p:cNvSpPr>
          <p:nvPr/>
        </p:nvSpPr>
        <p:spPr bwMode="gray">
          <a:xfrm>
            <a:off x="4583833" y="2420888"/>
            <a:ext cx="3069025" cy="780556"/>
          </a:xfrm>
          <a:prstGeom prst="roundRect">
            <a:avLst>
              <a:gd name="adj" fmla="val 6490"/>
            </a:avLst>
          </a:prstGeom>
          <a:solidFill>
            <a:schemeClr val="accent1">
              <a:lumMod val="75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a:solidFill>
                  <a:srgbClr val="FFFFFF"/>
                </a:solidFill>
                <a:effectLst>
                  <a:outerShdw blurRad="190500" algn="tl" rotWithShape="0">
                    <a:prstClr val="black">
                      <a:alpha val="50000"/>
                    </a:prstClr>
                  </a:outerShdw>
                </a:effectLst>
                <a:cs typeface="Arial" charset="0"/>
              </a:rPr>
              <a:t>ACCELERATION</a:t>
            </a:r>
          </a:p>
        </p:txBody>
      </p:sp>
      <p:sp>
        <p:nvSpPr>
          <p:cNvPr id="15" name="Title 1"/>
          <p:cNvSpPr txBox="1">
            <a:spLocks/>
          </p:cNvSpPr>
          <p:nvPr/>
        </p:nvSpPr>
        <p:spPr>
          <a:xfrm>
            <a:off x="2540759" y="70139"/>
            <a:ext cx="7467600" cy="572943"/>
          </a:xfrm>
          <a:prstGeom prst="rect">
            <a:avLst/>
          </a:prstGeom>
        </p:spPr>
        <p:txBody>
          <a:bodyPr vert="horz" lIns="99034" tIns="49517" rIns="99034" bIns="49517"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200" dirty="0">
                <a:solidFill>
                  <a:schemeClr val="bg1"/>
                </a:solidFill>
                <a:latin typeface="Berlin Sans FB" panose="020E0602020502020306" pitchFamily="34" charset="0"/>
              </a:rPr>
              <a:t>WHAT IS MAPS?</a:t>
            </a:r>
          </a:p>
        </p:txBody>
      </p:sp>
    </p:spTree>
    <p:extLst>
      <p:ext uri="{BB962C8B-B14F-4D97-AF65-F5344CB8AC3E}">
        <p14:creationId xmlns:p14="http://schemas.microsoft.com/office/powerpoint/2010/main" val="1200924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SSA: Context and Challenges</a:t>
            </a:r>
            <a:endParaRPr lang="en-GB" sz="4800" dirty="0">
              <a:solidFill>
                <a:schemeClr val="bg1"/>
              </a:solidFill>
              <a:latin typeface="Calibri" charset="0"/>
              <a:ea typeface="Calibri" charset="0"/>
              <a:cs typeface="Calibri" charset="0"/>
            </a:endParaRPr>
          </a:p>
        </p:txBody>
      </p:sp>
      <p:sp>
        <p:nvSpPr>
          <p:cNvPr id="9" name="ZoneTexte 8"/>
          <p:cNvSpPr txBox="1"/>
          <p:nvPr/>
        </p:nvSpPr>
        <p:spPr>
          <a:xfrm>
            <a:off x="1423897" y="1231598"/>
            <a:ext cx="1847200" cy="430887"/>
          </a:xfrm>
          <a:prstGeom prst="rect">
            <a:avLst/>
          </a:prstGeom>
          <a:noFill/>
        </p:spPr>
        <p:txBody>
          <a:bodyPr wrap="square" rtlCol="0">
            <a:spAutoFit/>
          </a:bodyPr>
          <a:lstStyle/>
          <a:p>
            <a:r>
              <a:rPr lang="fr-FR" sz="2200" b="1" dirty="0"/>
              <a:t>POVERTY</a:t>
            </a:r>
          </a:p>
        </p:txBody>
      </p:sp>
      <p:sp>
        <p:nvSpPr>
          <p:cNvPr id="10" name="ZoneTexte 9"/>
          <p:cNvSpPr txBox="1"/>
          <p:nvPr/>
        </p:nvSpPr>
        <p:spPr>
          <a:xfrm>
            <a:off x="4096954" y="1210804"/>
            <a:ext cx="4888916" cy="1446550"/>
          </a:xfrm>
          <a:prstGeom prst="rect">
            <a:avLst/>
          </a:prstGeom>
          <a:solidFill>
            <a:schemeClr val="accent1">
              <a:lumMod val="20000"/>
              <a:lumOff val="80000"/>
            </a:schemeClr>
          </a:solidFill>
        </p:spPr>
        <p:txBody>
          <a:bodyPr wrap="square" rtlCol="0">
            <a:spAutoFit/>
          </a:bodyPr>
          <a:lstStyle/>
          <a:p>
            <a:r>
              <a:rPr lang="en-GB" sz="2200" b="1" dirty="0"/>
              <a:t>GOVERNANCE</a:t>
            </a:r>
          </a:p>
          <a:p>
            <a:r>
              <a:rPr lang="en-GB" sz="2200" dirty="0"/>
              <a:t>Conflict, crises, fragility, weak institutions, transparency and accountability,… </a:t>
            </a:r>
          </a:p>
        </p:txBody>
      </p:sp>
      <p:sp>
        <p:nvSpPr>
          <p:cNvPr id="11" name="ZoneTexte 10"/>
          <p:cNvSpPr txBox="1"/>
          <p:nvPr/>
        </p:nvSpPr>
        <p:spPr>
          <a:xfrm>
            <a:off x="4076180" y="2960442"/>
            <a:ext cx="4986658" cy="1785104"/>
          </a:xfrm>
          <a:prstGeom prst="rect">
            <a:avLst/>
          </a:prstGeom>
          <a:solidFill>
            <a:schemeClr val="accent2">
              <a:lumMod val="20000"/>
              <a:lumOff val="80000"/>
            </a:schemeClr>
          </a:solidFill>
        </p:spPr>
        <p:txBody>
          <a:bodyPr wrap="square" rtlCol="0">
            <a:spAutoFit/>
          </a:bodyPr>
          <a:lstStyle/>
          <a:p>
            <a:r>
              <a:rPr lang="en-GB" sz="2200" b="1" dirty="0"/>
              <a:t>ECONOMY, SOCIAL</a:t>
            </a:r>
          </a:p>
          <a:p>
            <a:r>
              <a:rPr lang="en-GB" sz="2200" dirty="0"/>
              <a:t>Industrialization, low labour productivity, lack of diversification, unemployment, demography, education, social protection, infrastructure, urbanization, energy,… </a:t>
            </a:r>
          </a:p>
        </p:txBody>
      </p:sp>
      <p:sp>
        <p:nvSpPr>
          <p:cNvPr id="12" name="ZoneTexte 11"/>
          <p:cNvSpPr txBox="1"/>
          <p:nvPr/>
        </p:nvSpPr>
        <p:spPr>
          <a:xfrm>
            <a:off x="4055403" y="5075708"/>
            <a:ext cx="5007435" cy="1446550"/>
          </a:xfrm>
          <a:prstGeom prst="rect">
            <a:avLst/>
          </a:prstGeom>
          <a:solidFill>
            <a:schemeClr val="accent6">
              <a:lumMod val="40000"/>
              <a:lumOff val="60000"/>
            </a:schemeClr>
          </a:solidFill>
        </p:spPr>
        <p:txBody>
          <a:bodyPr wrap="square" rtlCol="0">
            <a:spAutoFit/>
          </a:bodyPr>
          <a:lstStyle/>
          <a:p>
            <a:r>
              <a:rPr lang="en-GB" sz="2200" b="1" dirty="0"/>
              <a:t>ENVIRONMENT</a:t>
            </a:r>
          </a:p>
          <a:p>
            <a:r>
              <a:rPr lang="en-GB" sz="2200" dirty="0"/>
              <a:t>Climate change, water scarcity, land degradation, sustainable production and consumption,…</a:t>
            </a:r>
          </a:p>
        </p:txBody>
      </p:sp>
      <p:sp>
        <p:nvSpPr>
          <p:cNvPr id="16" name="ZoneTexte 15"/>
          <p:cNvSpPr txBox="1"/>
          <p:nvPr/>
        </p:nvSpPr>
        <p:spPr>
          <a:xfrm>
            <a:off x="9255253" y="1212358"/>
            <a:ext cx="3078665" cy="5447645"/>
          </a:xfrm>
          <a:prstGeom prst="rect">
            <a:avLst/>
          </a:prstGeom>
          <a:noFill/>
        </p:spPr>
        <p:txBody>
          <a:bodyPr wrap="square" rtlCol="0">
            <a:spAutoFit/>
          </a:bodyPr>
          <a:lstStyle/>
          <a:p>
            <a:r>
              <a:rPr lang="en-GB" sz="2200" b="1" dirty="0"/>
              <a:t>IMPLEMENTATION</a:t>
            </a:r>
            <a:endParaRPr lang="en-GB" sz="2200" dirty="0"/>
          </a:p>
          <a:p>
            <a:pPr>
              <a:buFont typeface="Arial"/>
              <a:buChar char="•"/>
            </a:pPr>
            <a:r>
              <a:rPr lang="en-GB" sz="2200" dirty="0"/>
              <a:t> System and integrated approach</a:t>
            </a:r>
          </a:p>
          <a:p>
            <a:pPr>
              <a:buFont typeface="Arial"/>
              <a:buChar char="•"/>
            </a:pPr>
            <a:r>
              <a:rPr lang="en-GB" sz="2200" dirty="0"/>
              <a:t> Finance</a:t>
            </a:r>
          </a:p>
          <a:p>
            <a:pPr>
              <a:buFont typeface="Arial"/>
              <a:buChar char="•"/>
            </a:pPr>
            <a:r>
              <a:rPr lang="en-GB" sz="2200" dirty="0"/>
              <a:t> Policy coherence</a:t>
            </a:r>
          </a:p>
          <a:p>
            <a:pPr>
              <a:buFont typeface="Arial"/>
              <a:buChar char="•"/>
            </a:pPr>
            <a:r>
              <a:rPr lang="en-GB" sz="2200" dirty="0"/>
              <a:t> Data and statistics </a:t>
            </a:r>
          </a:p>
          <a:p>
            <a:pPr>
              <a:buFont typeface="Arial"/>
              <a:buChar char="•"/>
            </a:pPr>
            <a:r>
              <a:rPr lang="en-GB" sz="2200" dirty="0"/>
              <a:t> Transparency</a:t>
            </a:r>
          </a:p>
          <a:p>
            <a:pPr>
              <a:buFont typeface="Arial"/>
              <a:buChar char="•"/>
            </a:pPr>
            <a:r>
              <a:rPr lang="en-GB" sz="2200" dirty="0"/>
              <a:t> Monitoring and  evaluation </a:t>
            </a:r>
          </a:p>
          <a:p>
            <a:pPr>
              <a:buFont typeface="Arial"/>
              <a:buChar char="•"/>
            </a:pPr>
            <a:r>
              <a:rPr lang="en-GB" sz="2200" dirty="0"/>
              <a:t> Innovation</a:t>
            </a:r>
          </a:p>
          <a:p>
            <a:pPr>
              <a:buFont typeface="Arial"/>
              <a:buChar char="•"/>
            </a:pPr>
            <a:r>
              <a:rPr lang="en-GB" sz="2200" dirty="0"/>
              <a:t> Capacity building </a:t>
            </a:r>
          </a:p>
          <a:p>
            <a:pPr>
              <a:buFont typeface="Arial"/>
              <a:buChar char="•"/>
            </a:pPr>
            <a:r>
              <a:rPr lang="en-GB" sz="2200" dirty="0"/>
              <a:t> Partnerships</a:t>
            </a:r>
          </a:p>
          <a:p>
            <a:pPr>
              <a:buFont typeface="Arial"/>
              <a:buChar char="•"/>
            </a:pPr>
            <a:r>
              <a:rPr lang="en-GB" sz="2200" dirty="0"/>
              <a:t> Political commitment</a:t>
            </a:r>
          </a:p>
          <a:p>
            <a:pPr>
              <a:buFont typeface="Arial"/>
              <a:buChar char="•"/>
            </a:pPr>
            <a:r>
              <a:rPr lang="en-GB" sz="2200" dirty="0"/>
              <a:t> Private sector engagement</a:t>
            </a:r>
          </a:p>
          <a:p>
            <a:endParaRPr lang="en-GB" dirty="0"/>
          </a:p>
        </p:txBody>
      </p:sp>
      <p:pic>
        <p:nvPicPr>
          <p:cNvPr id="13" name="Image 12"/>
          <p:cNvPicPr>
            <a:picLocks noChangeAspect="1"/>
          </p:cNvPicPr>
          <p:nvPr/>
        </p:nvPicPr>
        <p:blipFill>
          <a:blip r:embed="rId4"/>
          <a:stretch>
            <a:fillRect/>
          </a:stretch>
        </p:blipFill>
        <p:spPr>
          <a:xfrm>
            <a:off x="-1" y="2090730"/>
            <a:ext cx="3957571" cy="3756825"/>
          </a:xfrm>
          <a:prstGeom prst="rect">
            <a:avLst/>
          </a:prstGeom>
        </p:spPr>
      </p:pic>
    </p:spTree>
    <p:extLst>
      <p:ext uri="{BB962C8B-B14F-4D97-AF65-F5344CB8AC3E}">
        <p14:creationId xmlns:p14="http://schemas.microsoft.com/office/powerpoint/2010/main" val="72066510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Acceleration </a:t>
            </a:r>
            <a:endParaRPr lang="en-GB" sz="4800" dirty="0">
              <a:solidFill>
                <a:schemeClr val="bg1"/>
              </a:solidFill>
              <a:latin typeface="Calibri" charset="0"/>
              <a:ea typeface="Calibri" charset="0"/>
              <a:cs typeface="Calibri" charset="0"/>
            </a:endParaRPr>
          </a:p>
        </p:txBody>
      </p:sp>
      <p:grpSp>
        <p:nvGrpSpPr>
          <p:cNvPr id="37" name="Group 66"/>
          <p:cNvGrpSpPr/>
          <p:nvPr/>
        </p:nvGrpSpPr>
        <p:grpSpPr>
          <a:xfrm>
            <a:off x="729340" y="549256"/>
            <a:ext cx="10644978" cy="6264700"/>
            <a:chOff x="156189" y="1065408"/>
            <a:chExt cx="11261488" cy="5572744"/>
          </a:xfrm>
        </p:grpSpPr>
        <p:sp>
          <p:nvSpPr>
            <p:cNvPr id="38" name="Oval 4"/>
            <p:cNvSpPr/>
            <p:nvPr/>
          </p:nvSpPr>
          <p:spPr>
            <a:xfrm>
              <a:off x="4911221" y="3409424"/>
              <a:ext cx="2230903" cy="96683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b="1" dirty="0">
                  <a:solidFill>
                    <a:schemeClr val="bg1"/>
                  </a:solidFill>
                </a:rPr>
                <a:t>Fragilité et Insécurité</a:t>
              </a:r>
            </a:p>
          </p:txBody>
        </p:sp>
        <p:cxnSp>
          <p:nvCxnSpPr>
            <p:cNvPr id="39" name="Straight Connector 11"/>
            <p:cNvCxnSpPr>
              <a:endCxn id="38" idx="2"/>
            </p:cNvCxnSpPr>
            <p:nvPr/>
          </p:nvCxnSpPr>
          <p:spPr>
            <a:xfrm>
              <a:off x="2801327" y="3254352"/>
              <a:ext cx="2109894" cy="63849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12"/>
            <p:cNvCxnSpPr>
              <a:endCxn id="38" idx="2"/>
            </p:cNvCxnSpPr>
            <p:nvPr/>
          </p:nvCxnSpPr>
          <p:spPr>
            <a:xfrm flipV="1">
              <a:off x="2787773" y="3892843"/>
              <a:ext cx="2123448" cy="50749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19"/>
            <p:cNvCxnSpPr>
              <a:stCxn id="38" idx="6"/>
              <a:endCxn id="47" idx="0"/>
            </p:cNvCxnSpPr>
            <p:nvPr/>
          </p:nvCxnSpPr>
          <p:spPr>
            <a:xfrm>
              <a:off x="7142124" y="3892843"/>
              <a:ext cx="1743571" cy="47517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23"/>
            <p:cNvCxnSpPr>
              <a:stCxn id="38" idx="6"/>
              <a:endCxn id="51" idx="2"/>
            </p:cNvCxnSpPr>
            <p:nvPr/>
          </p:nvCxnSpPr>
          <p:spPr>
            <a:xfrm flipV="1">
              <a:off x="7142124" y="3148832"/>
              <a:ext cx="1702357" cy="74401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3" name="Group 62"/>
            <p:cNvGrpSpPr/>
            <p:nvPr/>
          </p:nvGrpSpPr>
          <p:grpSpPr>
            <a:xfrm>
              <a:off x="156189" y="1342050"/>
              <a:ext cx="4010135" cy="1872609"/>
              <a:chOff x="156189" y="1342050"/>
              <a:chExt cx="4010135" cy="1872609"/>
            </a:xfrm>
          </p:grpSpPr>
          <p:sp>
            <p:nvSpPr>
              <p:cNvPr id="59" name="Rounded Rectangle 7"/>
              <p:cNvSpPr/>
              <p:nvPr/>
            </p:nvSpPr>
            <p:spPr>
              <a:xfrm>
                <a:off x="1801006" y="2542962"/>
                <a:ext cx="1973534" cy="671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bg1"/>
                    </a:solidFill>
                  </a:rPr>
                  <a:t>Résilience  des populations et communautés</a:t>
                </a:r>
              </a:p>
            </p:txBody>
          </p:sp>
          <p:sp>
            <p:nvSpPr>
              <p:cNvPr id="60" name="Oval 31"/>
              <p:cNvSpPr/>
              <p:nvPr/>
            </p:nvSpPr>
            <p:spPr>
              <a:xfrm>
                <a:off x="156189" y="1823928"/>
                <a:ext cx="1923681" cy="75113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bg1"/>
                    </a:solidFill>
                  </a:rPr>
                  <a:t>Lutte contre la vulnérabilité et éradication de la pauvreté  </a:t>
                </a:r>
              </a:p>
            </p:txBody>
          </p:sp>
          <p:sp>
            <p:nvSpPr>
              <p:cNvPr id="61" name="Oval 32"/>
              <p:cNvSpPr/>
              <p:nvPr/>
            </p:nvSpPr>
            <p:spPr>
              <a:xfrm>
                <a:off x="2024637" y="1342050"/>
                <a:ext cx="2141687" cy="76573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300" dirty="0">
                    <a:solidFill>
                      <a:schemeClr val="bg1"/>
                    </a:solidFill>
                  </a:rPr>
                  <a:t>Réduction des risques de  catastrophes et CC</a:t>
                </a:r>
              </a:p>
            </p:txBody>
          </p:sp>
        </p:grpSp>
        <p:grpSp>
          <p:nvGrpSpPr>
            <p:cNvPr id="44" name="Group 65"/>
            <p:cNvGrpSpPr/>
            <p:nvPr/>
          </p:nvGrpSpPr>
          <p:grpSpPr>
            <a:xfrm>
              <a:off x="248359" y="4400333"/>
              <a:ext cx="5388851" cy="2237819"/>
              <a:chOff x="248359" y="4400333"/>
              <a:chExt cx="5388851" cy="2237819"/>
            </a:xfrm>
          </p:grpSpPr>
          <p:sp>
            <p:nvSpPr>
              <p:cNvPr id="55" name="Rounded Rectangle 8"/>
              <p:cNvSpPr/>
              <p:nvPr/>
            </p:nvSpPr>
            <p:spPr>
              <a:xfrm>
                <a:off x="1787453" y="4400333"/>
                <a:ext cx="2000640" cy="748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bg1"/>
                    </a:solidFill>
                  </a:rPr>
                  <a:t>Transformation économique et sociale</a:t>
                </a:r>
              </a:p>
            </p:txBody>
          </p:sp>
          <p:sp>
            <p:nvSpPr>
              <p:cNvPr id="56" name="Oval 33"/>
              <p:cNvSpPr/>
              <p:nvPr/>
            </p:nvSpPr>
            <p:spPr>
              <a:xfrm>
                <a:off x="248359" y="5128147"/>
                <a:ext cx="2032967" cy="94255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bg1"/>
                    </a:solidFill>
                  </a:rPr>
                  <a:t>Environnement  des affaires et infrastructures</a:t>
                </a:r>
              </a:p>
            </p:txBody>
          </p:sp>
          <p:sp>
            <p:nvSpPr>
              <p:cNvPr id="57" name="Oval 34"/>
              <p:cNvSpPr/>
              <p:nvPr/>
            </p:nvSpPr>
            <p:spPr>
              <a:xfrm>
                <a:off x="2024636" y="5907634"/>
                <a:ext cx="2029226" cy="73051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bg1"/>
                    </a:solidFill>
                  </a:rPr>
                  <a:t>Industrialisation et diversification économique</a:t>
                </a:r>
              </a:p>
            </p:txBody>
          </p:sp>
          <p:sp>
            <p:nvSpPr>
              <p:cNvPr id="58" name="Oval 44"/>
              <p:cNvSpPr/>
              <p:nvPr/>
            </p:nvSpPr>
            <p:spPr>
              <a:xfrm>
                <a:off x="3565637" y="5141324"/>
                <a:ext cx="2071573" cy="75583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bg1"/>
                    </a:solidFill>
                  </a:rPr>
                  <a:t>Protection sociale</a:t>
                </a:r>
              </a:p>
            </p:txBody>
          </p:sp>
        </p:grpSp>
        <p:grpSp>
          <p:nvGrpSpPr>
            <p:cNvPr id="45" name="Group 63"/>
            <p:cNvGrpSpPr/>
            <p:nvPr/>
          </p:nvGrpSpPr>
          <p:grpSpPr>
            <a:xfrm>
              <a:off x="6271284" y="1065408"/>
              <a:ext cx="5146393" cy="2083424"/>
              <a:chOff x="6271284" y="1065408"/>
              <a:chExt cx="5146393" cy="2083424"/>
            </a:xfrm>
          </p:grpSpPr>
          <p:sp>
            <p:nvSpPr>
              <p:cNvPr id="51" name="Rounded Rectangle 5"/>
              <p:cNvSpPr/>
              <p:nvPr/>
            </p:nvSpPr>
            <p:spPr>
              <a:xfrm>
                <a:off x="7839660" y="2405446"/>
                <a:ext cx="2009641" cy="743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bg1"/>
                    </a:solidFill>
                  </a:rPr>
                  <a:t>Gouvernance politique et institutionnelle</a:t>
                </a:r>
              </a:p>
            </p:txBody>
          </p:sp>
          <p:sp>
            <p:nvSpPr>
              <p:cNvPr id="52" name="Oval 47"/>
              <p:cNvSpPr/>
              <p:nvPr/>
            </p:nvSpPr>
            <p:spPr>
              <a:xfrm>
                <a:off x="6271284" y="1675799"/>
                <a:ext cx="2200725" cy="74978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bg1"/>
                    </a:solidFill>
                  </a:rPr>
                  <a:t>Décentralisation et restauration de l’autorité de l’Etat</a:t>
                </a:r>
              </a:p>
            </p:txBody>
          </p:sp>
          <p:sp>
            <p:nvSpPr>
              <p:cNvPr id="53" name="Oval 48"/>
              <p:cNvSpPr/>
              <p:nvPr/>
            </p:nvSpPr>
            <p:spPr>
              <a:xfrm>
                <a:off x="7555343" y="1065408"/>
                <a:ext cx="2189019" cy="69920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bg1"/>
                    </a:solidFill>
                  </a:rPr>
                  <a:t>Efficacité des Institutions et lutte contre la corruption  </a:t>
                </a:r>
              </a:p>
            </p:txBody>
          </p:sp>
          <p:sp>
            <p:nvSpPr>
              <p:cNvPr id="54" name="Oval 50"/>
              <p:cNvSpPr/>
              <p:nvPr/>
            </p:nvSpPr>
            <p:spPr>
              <a:xfrm>
                <a:off x="9296036" y="1492818"/>
                <a:ext cx="2121641" cy="93733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bg1"/>
                    </a:solidFill>
                  </a:rPr>
                  <a:t>Processus politiques transparents et  inclusifs</a:t>
                </a:r>
              </a:p>
            </p:txBody>
          </p:sp>
        </p:grpSp>
        <p:grpSp>
          <p:nvGrpSpPr>
            <p:cNvPr id="46" name="Group 64"/>
            <p:cNvGrpSpPr/>
            <p:nvPr/>
          </p:nvGrpSpPr>
          <p:grpSpPr>
            <a:xfrm>
              <a:off x="6705599" y="4368014"/>
              <a:ext cx="4472354" cy="2189347"/>
              <a:chOff x="6705599" y="4368014"/>
              <a:chExt cx="4472354" cy="2189347"/>
            </a:xfrm>
          </p:grpSpPr>
          <p:sp>
            <p:nvSpPr>
              <p:cNvPr id="47" name="Rounded Rectangle 6"/>
              <p:cNvSpPr/>
              <p:nvPr/>
            </p:nvSpPr>
            <p:spPr>
              <a:xfrm>
                <a:off x="7839659" y="4368014"/>
                <a:ext cx="2092071" cy="748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bg1"/>
                    </a:solidFill>
                  </a:rPr>
                  <a:t>Sécurité et justice</a:t>
                </a:r>
              </a:p>
            </p:txBody>
          </p:sp>
          <p:sp>
            <p:nvSpPr>
              <p:cNvPr id="48" name="Oval 35"/>
              <p:cNvSpPr/>
              <p:nvPr/>
            </p:nvSpPr>
            <p:spPr>
              <a:xfrm>
                <a:off x="7884870" y="5801497"/>
                <a:ext cx="2073524" cy="75586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500" dirty="0">
                    <a:solidFill>
                      <a:schemeClr val="bg1"/>
                    </a:solidFill>
                  </a:rPr>
                  <a:t>Etat de droit, </a:t>
                </a:r>
              </a:p>
              <a:p>
                <a:pPr algn="ctr"/>
                <a:r>
                  <a:rPr lang="fr-CH" sz="1500" dirty="0">
                    <a:solidFill>
                      <a:schemeClr val="bg1"/>
                    </a:solidFill>
                  </a:rPr>
                  <a:t>droits de l’Homme</a:t>
                </a:r>
              </a:p>
            </p:txBody>
          </p:sp>
          <p:sp>
            <p:nvSpPr>
              <p:cNvPr id="49" name="Oval 36"/>
              <p:cNvSpPr/>
              <p:nvPr/>
            </p:nvSpPr>
            <p:spPr>
              <a:xfrm>
                <a:off x="9415247" y="5148468"/>
                <a:ext cx="1762706" cy="74155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bg1"/>
                    </a:solidFill>
                  </a:rPr>
                  <a:t>Sécurité</a:t>
                </a:r>
              </a:p>
            </p:txBody>
          </p:sp>
          <p:sp>
            <p:nvSpPr>
              <p:cNvPr id="50" name="Oval 51"/>
              <p:cNvSpPr/>
              <p:nvPr/>
            </p:nvSpPr>
            <p:spPr>
              <a:xfrm>
                <a:off x="6705599" y="5195242"/>
                <a:ext cx="1873601" cy="75586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bg1"/>
                    </a:solidFill>
                  </a:rPr>
                  <a:t>Réconciliation Nationale et Cohésion sociale</a:t>
                </a:r>
                <a:endParaRPr lang="fr-CH" sz="1200" dirty="0"/>
              </a:p>
            </p:txBody>
          </p:sp>
        </p:grpSp>
      </p:gr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462551"/>
            <a:ext cx="12192000" cy="1297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0159" y="1793587"/>
            <a:ext cx="396816" cy="44857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174" y="1777294"/>
            <a:ext cx="379562" cy="379562"/>
          </a:xfrm>
          <a:prstGeom prst="rect">
            <a:avLst/>
          </a:prstGeom>
        </p:spPr>
      </p:pic>
      <p:sp>
        <p:nvSpPr>
          <p:cNvPr id="8" name="TextBox 7"/>
          <p:cNvSpPr txBox="1"/>
          <p:nvPr/>
        </p:nvSpPr>
        <p:spPr>
          <a:xfrm>
            <a:off x="5845929" y="1486199"/>
            <a:ext cx="1913772" cy="1446550"/>
          </a:xfrm>
          <a:prstGeom prst="rect">
            <a:avLst/>
          </a:prstGeom>
          <a:noFill/>
        </p:spPr>
        <p:txBody>
          <a:bodyPr wrap="square" rtlCol="0">
            <a:spAutoFit/>
          </a:bodyPr>
          <a:lstStyle/>
          <a:p>
            <a:r>
              <a:rPr lang="en-US" sz="1100" dirty="0"/>
              <a:t>Sudan (8-12 Oct)</a:t>
            </a:r>
          </a:p>
          <a:p>
            <a:r>
              <a:rPr lang="en-US" sz="1100" dirty="0">
                <a:highlight>
                  <a:srgbClr val="FFFF00"/>
                </a:highlight>
              </a:rPr>
              <a:t>Mali (18-22 Sept)</a:t>
            </a:r>
          </a:p>
          <a:p>
            <a:r>
              <a:rPr lang="en-US" sz="1100" dirty="0"/>
              <a:t>Armenia (24 July - 1 Aug)</a:t>
            </a:r>
          </a:p>
          <a:p>
            <a:r>
              <a:rPr lang="en-US" sz="1100" dirty="0">
                <a:highlight>
                  <a:srgbClr val="FFFF00"/>
                </a:highlight>
              </a:rPr>
              <a:t>Gambia (24-28 July)</a:t>
            </a:r>
          </a:p>
          <a:p>
            <a:r>
              <a:rPr lang="en-US" sz="1100" dirty="0"/>
              <a:t>​</a:t>
            </a:r>
            <a:r>
              <a:rPr lang="en-US" sz="1100" dirty="0">
                <a:highlight>
                  <a:srgbClr val="FFFF00"/>
                </a:highlight>
              </a:rPr>
              <a:t>Comoros (24-28 July)</a:t>
            </a:r>
          </a:p>
          <a:p>
            <a:r>
              <a:rPr lang="en-US" sz="1100" dirty="0"/>
              <a:t>Moldova (​17-21 July)</a:t>
            </a:r>
          </a:p>
          <a:p>
            <a:r>
              <a:rPr lang="en-US" sz="1100" dirty="0">
                <a:highlight>
                  <a:srgbClr val="FFFF00"/>
                </a:highlight>
              </a:rPr>
              <a:t>Angola (12-16 March)</a:t>
            </a:r>
          </a:p>
          <a:p>
            <a:endParaRPr lang="en-US" sz="1100" dirty="0"/>
          </a:p>
        </p:txBody>
      </p:sp>
      <p:sp>
        <p:nvSpPr>
          <p:cNvPr id="9" name="TextBox 8"/>
          <p:cNvSpPr txBox="1"/>
          <p:nvPr/>
        </p:nvSpPr>
        <p:spPr>
          <a:xfrm>
            <a:off x="7386996" y="1536924"/>
            <a:ext cx="2039464" cy="1277273"/>
          </a:xfrm>
          <a:prstGeom prst="rect">
            <a:avLst/>
          </a:prstGeom>
          <a:noFill/>
        </p:spPr>
        <p:txBody>
          <a:bodyPr wrap="square" rtlCol="0">
            <a:spAutoFit/>
          </a:bodyPr>
          <a:lstStyle/>
          <a:p>
            <a:r>
              <a:rPr lang="en-US" sz="1100" dirty="0">
                <a:highlight>
                  <a:srgbClr val="FFFF00"/>
                </a:highlight>
              </a:rPr>
              <a:t>Madagascar (23-27 April)​</a:t>
            </a:r>
          </a:p>
          <a:p>
            <a:r>
              <a:rPr lang="en-US" sz="1100" dirty="0"/>
              <a:t>El Salvador​ (26-30 June)</a:t>
            </a:r>
          </a:p>
          <a:p>
            <a:r>
              <a:rPr lang="en-US" sz="1100" dirty="0"/>
              <a:t>Azerbaijan (30 May - 3 June)​</a:t>
            </a:r>
          </a:p>
          <a:p>
            <a:r>
              <a:rPr lang="en-US" sz="1100" dirty="0"/>
              <a:t>Sri Lanka (22-26 May)</a:t>
            </a:r>
          </a:p>
          <a:p>
            <a:r>
              <a:rPr lang="en-US" sz="1100" dirty="0"/>
              <a:t>Aruba (15-19 May​)</a:t>
            </a:r>
          </a:p>
          <a:p>
            <a:r>
              <a:rPr lang="en-US" sz="1100" dirty="0"/>
              <a:t>Timor </a:t>
            </a:r>
            <a:r>
              <a:rPr lang="en-US" sz="1100" dirty="0" err="1"/>
              <a:t>Leste</a:t>
            </a:r>
            <a:r>
              <a:rPr lang="en-US" sz="1100" dirty="0"/>
              <a:t> (18-27 April)</a:t>
            </a:r>
          </a:p>
          <a:p>
            <a:r>
              <a:rPr lang="en-US" sz="1100" dirty="0"/>
              <a:t>​Trinidad &amp; Tobago (17-26 April)</a:t>
            </a:r>
          </a:p>
        </p:txBody>
      </p:sp>
      <p:sp>
        <p:nvSpPr>
          <p:cNvPr id="10" name="TextBox 9"/>
          <p:cNvSpPr txBox="1"/>
          <p:nvPr/>
        </p:nvSpPr>
        <p:spPr>
          <a:xfrm>
            <a:off x="441547" y="1672302"/>
            <a:ext cx="1625178" cy="938719"/>
          </a:xfrm>
          <a:prstGeom prst="rect">
            <a:avLst/>
          </a:prstGeom>
          <a:noFill/>
        </p:spPr>
        <p:txBody>
          <a:bodyPr wrap="square" rtlCol="0">
            <a:spAutoFit/>
          </a:bodyPr>
          <a:lstStyle/>
          <a:p>
            <a:r>
              <a:rPr lang="en-US" sz="1100" dirty="0"/>
              <a:t>Sudan (11-15 Dec)</a:t>
            </a:r>
          </a:p>
          <a:p>
            <a:r>
              <a:rPr lang="en-US" sz="1100" dirty="0"/>
              <a:t>Tajikistan (5-9 Dec)</a:t>
            </a:r>
          </a:p>
          <a:p>
            <a:r>
              <a:rPr lang="en-US" sz="1100" dirty="0"/>
              <a:t>Djibouti (27 Nov - 1 Dec)</a:t>
            </a:r>
          </a:p>
          <a:p>
            <a:r>
              <a:rPr lang="en-US" sz="1100" dirty="0">
                <a:highlight>
                  <a:srgbClr val="FFFF00"/>
                </a:highlight>
              </a:rPr>
              <a:t>Guinea (21-25 Nov)</a:t>
            </a:r>
          </a:p>
          <a:p>
            <a:r>
              <a:rPr lang="en-US" sz="1100" dirty="0"/>
              <a:t>Kazakhstan (21-25 Nov)</a:t>
            </a:r>
          </a:p>
        </p:txBody>
      </p:sp>
      <p:sp>
        <p:nvSpPr>
          <p:cNvPr id="11" name="Rectangle 10"/>
          <p:cNvSpPr/>
          <p:nvPr/>
        </p:nvSpPr>
        <p:spPr>
          <a:xfrm>
            <a:off x="1944354" y="1704757"/>
            <a:ext cx="1478792" cy="769441"/>
          </a:xfrm>
          <a:prstGeom prst="rect">
            <a:avLst/>
          </a:prstGeom>
        </p:spPr>
        <p:txBody>
          <a:bodyPr wrap="square">
            <a:spAutoFit/>
          </a:bodyPr>
          <a:lstStyle/>
          <a:p>
            <a:r>
              <a:rPr lang="en-US" sz="1100" dirty="0">
                <a:highlight>
                  <a:srgbClr val="FFFF00"/>
                </a:highlight>
              </a:rPr>
              <a:t>Mauritius (14-18 Nov</a:t>
            </a:r>
            <a:r>
              <a:rPr lang="en-US" sz="1100" dirty="0"/>
              <a:t>)</a:t>
            </a:r>
          </a:p>
          <a:p>
            <a:r>
              <a:rPr lang="en-US" sz="1100" dirty="0"/>
              <a:t>Jamaica (24-28 Oct )</a:t>
            </a:r>
          </a:p>
          <a:p>
            <a:r>
              <a:rPr lang="en-US" sz="1100" dirty="0"/>
              <a:t>Cambodia (3-7 Oct)</a:t>
            </a:r>
          </a:p>
          <a:p>
            <a:r>
              <a:rPr lang="en-US" sz="1100" dirty="0">
                <a:highlight>
                  <a:srgbClr val="FFFF00"/>
                </a:highlight>
              </a:rPr>
              <a:t>Liberia (8-12 Aug)​​)</a:t>
            </a:r>
          </a:p>
        </p:txBody>
      </p:sp>
      <p:sp>
        <p:nvSpPr>
          <p:cNvPr id="12" name="TextBox 11"/>
          <p:cNvSpPr txBox="1"/>
          <p:nvPr/>
        </p:nvSpPr>
        <p:spPr>
          <a:xfrm>
            <a:off x="9596909" y="1631775"/>
            <a:ext cx="1442136" cy="769441"/>
          </a:xfrm>
          <a:prstGeom prst="rect">
            <a:avLst/>
          </a:prstGeom>
          <a:noFill/>
        </p:spPr>
        <p:txBody>
          <a:bodyPr wrap="square" rtlCol="0">
            <a:spAutoFit/>
          </a:bodyPr>
          <a:lstStyle/>
          <a:p>
            <a:r>
              <a:rPr lang="en-US" sz="1100" dirty="0">
                <a:highlight>
                  <a:srgbClr val="FFFF00"/>
                </a:highlight>
              </a:rPr>
              <a:t>Cameroon</a:t>
            </a:r>
          </a:p>
          <a:p>
            <a:r>
              <a:rPr lang="en-US" sz="1100" dirty="0">
                <a:highlight>
                  <a:srgbClr val="FFFF00"/>
                </a:highlight>
              </a:rPr>
              <a:t>Tanzania</a:t>
            </a:r>
          </a:p>
          <a:p>
            <a:r>
              <a:rPr lang="en-US" sz="1100" dirty="0">
                <a:highlight>
                  <a:srgbClr val="FFFF00"/>
                </a:highlight>
              </a:rPr>
              <a:t>Guinea Bissau</a:t>
            </a:r>
          </a:p>
          <a:p>
            <a:endParaRPr lang="en-US" sz="1100" dirty="0"/>
          </a:p>
        </p:txBody>
      </p:sp>
      <p:sp>
        <p:nvSpPr>
          <p:cNvPr id="13" name="TextBox 12"/>
          <p:cNvSpPr txBox="1"/>
          <p:nvPr/>
        </p:nvSpPr>
        <p:spPr>
          <a:xfrm>
            <a:off x="90174" y="1452833"/>
            <a:ext cx="2182933" cy="307777"/>
          </a:xfrm>
          <a:prstGeom prst="rect">
            <a:avLst/>
          </a:prstGeom>
          <a:noFill/>
        </p:spPr>
        <p:txBody>
          <a:bodyPr wrap="square" rtlCol="0">
            <a:spAutoFit/>
          </a:bodyPr>
          <a:lstStyle/>
          <a:p>
            <a:r>
              <a:rPr lang="en-US" sz="1400" b="1"/>
              <a:t>2016 MAPS Missions</a:t>
            </a:r>
          </a:p>
        </p:txBody>
      </p:sp>
      <p:sp>
        <p:nvSpPr>
          <p:cNvPr id="14" name="TextBox 13"/>
          <p:cNvSpPr txBox="1"/>
          <p:nvPr/>
        </p:nvSpPr>
        <p:spPr>
          <a:xfrm>
            <a:off x="3342063" y="1367536"/>
            <a:ext cx="2503866" cy="307777"/>
          </a:xfrm>
          <a:prstGeom prst="rect">
            <a:avLst/>
          </a:prstGeom>
          <a:noFill/>
        </p:spPr>
        <p:txBody>
          <a:bodyPr wrap="square" rtlCol="0">
            <a:spAutoFit/>
          </a:bodyPr>
          <a:lstStyle/>
          <a:p>
            <a:r>
              <a:rPr lang="en-US" sz="1400" b="1" dirty="0"/>
              <a:t>2017 - 2018 MAPS Missions</a:t>
            </a:r>
          </a:p>
        </p:txBody>
      </p:sp>
      <p:sp>
        <p:nvSpPr>
          <p:cNvPr id="15" name="TextBox 14"/>
          <p:cNvSpPr txBox="1"/>
          <p:nvPr/>
        </p:nvSpPr>
        <p:spPr>
          <a:xfrm>
            <a:off x="9563072" y="1426484"/>
            <a:ext cx="2436770" cy="307777"/>
          </a:xfrm>
          <a:prstGeom prst="rect">
            <a:avLst/>
          </a:prstGeom>
          <a:noFill/>
        </p:spPr>
        <p:txBody>
          <a:bodyPr wrap="square" rtlCol="0">
            <a:spAutoFit/>
          </a:bodyPr>
          <a:lstStyle/>
          <a:p>
            <a:r>
              <a:rPr lang="en-US" sz="1400" b="1" dirty="0"/>
              <a:t>2018 Africa MAPS Pipeline</a:t>
            </a:r>
          </a:p>
        </p:txBody>
      </p:sp>
      <p:sp>
        <p:nvSpPr>
          <p:cNvPr id="24" name="TextBox 23">
            <a:extLst>
              <a:ext uri="{FF2B5EF4-FFF2-40B4-BE49-F238E27FC236}">
                <a16:creationId xmlns:a16="http://schemas.microsoft.com/office/drawing/2014/main" id="{0B3260DE-F217-4816-8BC6-BDB6BA5718FF}"/>
              </a:ext>
            </a:extLst>
          </p:cNvPr>
          <p:cNvSpPr txBox="1"/>
          <p:nvPr/>
        </p:nvSpPr>
        <p:spPr>
          <a:xfrm>
            <a:off x="3738910" y="1565055"/>
            <a:ext cx="2292444" cy="1107996"/>
          </a:xfrm>
          <a:prstGeom prst="rect">
            <a:avLst/>
          </a:prstGeom>
          <a:noFill/>
        </p:spPr>
        <p:txBody>
          <a:bodyPr wrap="square" rtlCol="0">
            <a:spAutoFit/>
          </a:bodyPr>
          <a:lstStyle/>
          <a:p>
            <a:r>
              <a:rPr lang="en-US" sz="1100" dirty="0"/>
              <a:t>Belarus (Nov 27-Dec 1)</a:t>
            </a:r>
          </a:p>
          <a:p>
            <a:r>
              <a:rPr lang="en-US" sz="1100" dirty="0"/>
              <a:t>Dominican Republic (27 Nov-4 Dec)</a:t>
            </a:r>
          </a:p>
          <a:p>
            <a:r>
              <a:rPr lang="en-US" sz="1100" dirty="0"/>
              <a:t>Mongolia (20-24 Nov)</a:t>
            </a:r>
          </a:p>
          <a:p>
            <a:r>
              <a:rPr lang="en-US" sz="1100" dirty="0"/>
              <a:t>Turkmenistan (20-24 Nov)</a:t>
            </a:r>
          </a:p>
          <a:p>
            <a:r>
              <a:rPr lang="en-US" sz="1100" dirty="0">
                <a:highlight>
                  <a:srgbClr val="FFFF00"/>
                </a:highlight>
              </a:rPr>
              <a:t>Burkina Faso (6-10 Nov)</a:t>
            </a:r>
          </a:p>
          <a:p>
            <a:r>
              <a:rPr lang="en-US" sz="1100" dirty="0">
                <a:highlight>
                  <a:srgbClr val="FFFF00"/>
                </a:highlight>
              </a:rPr>
              <a:t>Madagascar (23-28 April</a:t>
            </a:r>
            <a:r>
              <a:rPr lang="en-US" sz="1100" dirty="0"/>
              <a:t>)</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606" b="6893"/>
          <a:stretch/>
        </p:blipFill>
        <p:spPr>
          <a:xfrm>
            <a:off x="0" y="2701182"/>
            <a:ext cx="12192000" cy="4181104"/>
          </a:xfrm>
          <a:prstGeom prst="rect">
            <a:avLst/>
          </a:prstGeom>
        </p:spPr>
      </p:pic>
      <p:sp>
        <p:nvSpPr>
          <p:cNvPr id="20" name="Rectangle 19"/>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MAPS missions (2016-2018)</a:t>
            </a:r>
            <a:endParaRPr lang="en-GB" sz="48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41536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MAPS missions: inter-agency participation </a:t>
            </a:r>
            <a:endParaRPr lang="en-GB" sz="4800" dirty="0">
              <a:solidFill>
                <a:schemeClr val="bg1"/>
              </a:solidFill>
              <a:latin typeface="Calibri" charset="0"/>
              <a:ea typeface="Calibri" charset="0"/>
              <a:cs typeface="Calibri" charset="0"/>
            </a:endParaRPr>
          </a:p>
        </p:txBody>
      </p:sp>
      <p:pic>
        <p:nvPicPr>
          <p:cNvPr id="12" name="Picture 3"/>
          <p:cNvPicPr>
            <a:picLocks noChangeAspect="1"/>
          </p:cNvPicPr>
          <p:nvPr/>
        </p:nvPicPr>
        <p:blipFill rotWithShape="1">
          <a:blip r:embed="rId4">
            <a:extLst>
              <a:ext uri="{28A0092B-C50C-407E-A947-70E740481C1C}">
                <a14:useLocalDpi xmlns:a14="http://schemas.microsoft.com/office/drawing/2010/main" val="0"/>
              </a:ext>
            </a:extLst>
          </a:blip>
          <a:srcRect t="14986" b="5025"/>
          <a:stretch/>
        </p:blipFill>
        <p:spPr>
          <a:xfrm>
            <a:off x="0" y="1523164"/>
            <a:ext cx="12243631" cy="5334836"/>
          </a:xfrm>
          <a:prstGeom prst="rect">
            <a:avLst/>
          </a:prstGeom>
        </p:spPr>
      </p:pic>
      <p:sp>
        <p:nvSpPr>
          <p:cNvPr id="15" name="Rounded Rectangle 6"/>
          <p:cNvSpPr/>
          <p:nvPr/>
        </p:nvSpPr>
        <p:spPr>
          <a:xfrm>
            <a:off x="666857" y="4365788"/>
            <a:ext cx="1191191" cy="1466041"/>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Trinidad &amp; Tobago</a:t>
            </a:r>
          </a:p>
          <a:p>
            <a:pPr algn="ctr"/>
            <a:r>
              <a:rPr lang="en-GB" sz="1400" dirty="0"/>
              <a:t>ILO</a:t>
            </a:r>
          </a:p>
          <a:p>
            <a:pPr algn="ctr"/>
            <a:r>
              <a:rPr lang="en-GB" sz="1400" dirty="0"/>
              <a:t>ECLAC</a:t>
            </a:r>
          </a:p>
          <a:p>
            <a:pPr algn="ctr"/>
            <a:r>
              <a:rPr lang="en-GB" sz="1400" dirty="0"/>
              <a:t>FAO</a:t>
            </a:r>
          </a:p>
          <a:p>
            <a:pPr algn="ctr"/>
            <a:r>
              <a:rPr lang="en-GB" sz="1400" dirty="0"/>
              <a:t>PAHO</a:t>
            </a:r>
          </a:p>
        </p:txBody>
      </p:sp>
      <p:sp>
        <p:nvSpPr>
          <p:cNvPr id="17" name="Rounded Rectangle 23"/>
          <p:cNvSpPr/>
          <p:nvPr/>
        </p:nvSpPr>
        <p:spPr>
          <a:xfrm>
            <a:off x="134830" y="2635592"/>
            <a:ext cx="1191191" cy="1385704"/>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El Salvador</a:t>
            </a:r>
          </a:p>
          <a:p>
            <a:pPr algn="ctr"/>
            <a:r>
              <a:rPr lang="en-GB" sz="1400" dirty="0"/>
              <a:t>UNICEF</a:t>
            </a:r>
          </a:p>
          <a:p>
            <a:pPr algn="ctr"/>
            <a:r>
              <a:rPr lang="en-GB" sz="1400" dirty="0"/>
              <a:t>UNFPA</a:t>
            </a:r>
          </a:p>
          <a:p>
            <a:pPr algn="ctr"/>
            <a:r>
              <a:rPr lang="en-GB" sz="1400" dirty="0"/>
              <a:t>WFP</a:t>
            </a:r>
          </a:p>
          <a:p>
            <a:pPr algn="ctr"/>
            <a:r>
              <a:rPr lang="en-GB" sz="1400" dirty="0"/>
              <a:t>UNHCR</a:t>
            </a:r>
          </a:p>
        </p:txBody>
      </p:sp>
      <p:sp>
        <p:nvSpPr>
          <p:cNvPr id="18" name="Rounded Rectangle 26"/>
          <p:cNvSpPr/>
          <p:nvPr/>
        </p:nvSpPr>
        <p:spPr>
          <a:xfrm>
            <a:off x="1980478" y="4481222"/>
            <a:ext cx="1191192" cy="577144"/>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Aruba</a:t>
            </a:r>
          </a:p>
          <a:p>
            <a:pPr algn="ctr"/>
            <a:r>
              <a:rPr lang="en-GB" sz="1400" dirty="0"/>
              <a:t>ECLAC</a:t>
            </a:r>
          </a:p>
        </p:txBody>
      </p:sp>
      <p:sp>
        <p:nvSpPr>
          <p:cNvPr id="19" name="Rounded Rectangle 27"/>
          <p:cNvSpPr/>
          <p:nvPr/>
        </p:nvSpPr>
        <p:spPr>
          <a:xfrm>
            <a:off x="3319963" y="4365238"/>
            <a:ext cx="1207331" cy="1246500"/>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The Gambia</a:t>
            </a:r>
          </a:p>
          <a:p>
            <a:pPr algn="ctr"/>
            <a:r>
              <a:rPr lang="en-GB" sz="1400" dirty="0"/>
              <a:t>ECA</a:t>
            </a:r>
          </a:p>
          <a:p>
            <a:pPr algn="ctr"/>
            <a:r>
              <a:rPr lang="en-GB" sz="1400" dirty="0"/>
              <a:t>UN Women</a:t>
            </a:r>
          </a:p>
          <a:p>
            <a:pPr algn="ctr"/>
            <a:r>
              <a:rPr lang="en-GB" sz="1400" dirty="0"/>
              <a:t>ILO</a:t>
            </a:r>
          </a:p>
        </p:txBody>
      </p:sp>
      <p:sp>
        <p:nvSpPr>
          <p:cNvPr id="20" name="Rounded Rectangle 28"/>
          <p:cNvSpPr/>
          <p:nvPr/>
        </p:nvSpPr>
        <p:spPr>
          <a:xfrm>
            <a:off x="3623786" y="2347549"/>
            <a:ext cx="1191192" cy="1675986"/>
          </a:xfrm>
          <a:prstGeom prst="roundRect">
            <a:avLst/>
          </a:prstGeom>
          <a:solidFill>
            <a:srgbClr val="4472C4">
              <a:alpha val="61176"/>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Mali</a:t>
            </a:r>
          </a:p>
          <a:p>
            <a:pPr algn="ctr"/>
            <a:r>
              <a:rPr lang="en-GB" sz="1400" dirty="0"/>
              <a:t>ILO</a:t>
            </a:r>
          </a:p>
          <a:p>
            <a:pPr algn="ctr"/>
            <a:r>
              <a:rPr lang="en-GB" sz="1400" dirty="0"/>
              <a:t>FAO</a:t>
            </a:r>
          </a:p>
          <a:p>
            <a:pPr algn="ctr"/>
            <a:r>
              <a:rPr lang="en-GB" sz="1400" dirty="0"/>
              <a:t>WFP</a:t>
            </a:r>
          </a:p>
          <a:p>
            <a:pPr algn="ctr"/>
            <a:r>
              <a:rPr lang="en-GB" sz="1400" dirty="0"/>
              <a:t>UNEP</a:t>
            </a:r>
          </a:p>
          <a:p>
            <a:pPr algn="ctr"/>
            <a:r>
              <a:rPr lang="en-GB" sz="1400" dirty="0"/>
              <a:t>UNICEF</a:t>
            </a:r>
          </a:p>
          <a:p>
            <a:pPr algn="ctr"/>
            <a:r>
              <a:rPr lang="en-GB" sz="1400" dirty="0"/>
              <a:t>UNESCO</a:t>
            </a:r>
          </a:p>
        </p:txBody>
      </p:sp>
      <p:sp>
        <p:nvSpPr>
          <p:cNvPr id="21" name="Rounded Rectangle 29"/>
          <p:cNvSpPr/>
          <p:nvPr/>
        </p:nvSpPr>
        <p:spPr>
          <a:xfrm>
            <a:off x="6607295" y="3776674"/>
            <a:ext cx="1191192" cy="1508887"/>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Sudan</a:t>
            </a:r>
          </a:p>
          <a:p>
            <a:pPr algn="ctr"/>
            <a:r>
              <a:rPr lang="en-GB" sz="1400" dirty="0"/>
              <a:t>UNICEF</a:t>
            </a:r>
          </a:p>
          <a:p>
            <a:pPr algn="ctr"/>
            <a:r>
              <a:rPr lang="en-GB" sz="1400" dirty="0"/>
              <a:t>WFP</a:t>
            </a:r>
          </a:p>
          <a:p>
            <a:pPr algn="ctr"/>
            <a:r>
              <a:rPr lang="en-GB" sz="1400" dirty="0"/>
              <a:t>ILO</a:t>
            </a:r>
          </a:p>
          <a:p>
            <a:pPr algn="ctr"/>
            <a:r>
              <a:rPr lang="en-GB" sz="1400" dirty="0"/>
              <a:t>DESA</a:t>
            </a:r>
          </a:p>
          <a:p>
            <a:pPr algn="ctr"/>
            <a:r>
              <a:rPr lang="en-GB" sz="1400" dirty="0"/>
              <a:t>OECD</a:t>
            </a:r>
          </a:p>
        </p:txBody>
      </p:sp>
      <p:sp>
        <p:nvSpPr>
          <p:cNvPr id="22" name="Rounded Rectangle 32"/>
          <p:cNvSpPr/>
          <p:nvPr/>
        </p:nvSpPr>
        <p:spPr>
          <a:xfrm>
            <a:off x="9818927" y="5339189"/>
            <a:ext cx="1191192" cy="1408599"/>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Timor </a:t>
            </a:r>
            <a:r>
              <a:rPr lang="en-GB" sz="1400" b="1" dirty="0" err="1">
                <a:solidFill>
                  <a:srgbClr val="002060"/>
                </a:solidFill>
              </a:rPr>
              <a:t>Leste</a:t>
            </a:r>
            <a:endParaRPr lang="en-GB" sz="1400" b="1" dirty="0">
              <a:solidFill>
                <a:srgbClr val="002060"/>
              </a:solidFill>
            </a:endParaRPr>
          </a:p>
          <a:p>
            <a:pPr algn="ctr"/>
            <a:r>
              <a:rPr lang="en-GB" sz="1400" dirty="0"/>
              <a:t>UNICEF</a:t>
            </a:r>
          </a:p>
          <a:p>
            <a:pPr algn="ctr"/>
            <a:r>
              <a:rPr lang="en-GB" sz="1400" dirty="0"/>
              <a:t>UN Women</a:t>
            </a:r>
          </a:p>
          <a:p>
            <a:pPr algn="ctr"/>
            <a:r>
              <a:rPr lang="en-GB" sz="1400" dirty="0"/>
              <a:t>WFP</a:t>
            </a:r>
          </a:p>
          <a:p>
            <a:pPr algn="ctr"/>
            <a:r>
              <a:rPr lang="en-GB" sz="1100" dirty="0"/>
              <a:t>(consultations)</a:t>
            </a:r>
          </a:p>
        </p:txBody>
      </p:sp>
      <p:sp>
        <p:nvSpPr>
          <p:cNvPr id="23" name="Rounded Rectangle 33"/>
          <p:cNvSpPr/>
          <p:nvPr/>
        </p:nvSpPr>
        <p:spPr>
          <a:xfrm>
            <a:off x="6574126" y="1658634"/>
            <a:ext cx="1191192" cy="878765"/>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Moldova</a:t>
            </a:r>
          </a:p>
          <a:p>
            <a:pPr algn="ctr"/>
            <a:r>
              <a:rPr lang="en-GB" sz="1400" dirty="0"/>
              <a:t>UNFPA</a:t>
            </a:r>
          </a:p>
          <a:p>
            <a:pPr algn="ctr"/>
            <a:r>
              <a:rPr lang="en-GB" sz="1400" dirty="0"/>
              <a:t>World Bank</a:t>
            </a:r>
          </a:p>
        </p:txBody>
      </p:sp>
      <p:sp>
        <p:nvSpPr>
          <p:cNvPr id="24" name="Rounded Rectangle 34"/>
          <p:cNvSpPr/>
          <p:nvPr/>
        </p:nvSpPr>
        <p:spPr>
          <a:xfrm>
            <a:off x="6169136" y="2990474"/>
            <a:ext cx="1033755" cy="745100"/>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Armenia</a:t>
            </a:r>
          </a:p>
          <a:p>
            <a:pPr algn="ctr"/>
            <a:r>
              <a:rPr lang="en-GB" sz="1400" dirty="0"/>
              <a:t>FAO</a:t>
            </a:r>
          </a:p>
          <a:p>
            <a:pPr algn="ctr"/>
            <a:r>
              <a:rPr lang="en-GB" sz="1400" dirty="0"/>
              <a:t>UNICEF</a:t>
            </a:r>
          </a:p>
        </p:txBody>
      </p:sp>
      <p:sp>
        <p:nvSpPr>
          <p:cNvPr id="25" name="Title 24"/>
          <p:cNvSpPr txBox="1">
            <a:spLocks/>
          </p:cNvSpPr>
          <p:nvPr/>
        </p:nvSpPr>
        <p:spPr>
          <a:xfrm>
            <a:off x="944438" y="788642"/>
            <a:ext cx="4418411" cy="1716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300">
                <a:solidFill>
                  <a:schemeClr val="bg1"/>
                </a:solidFill>
                <a:latin typeface="Century Gothic" charset="0"/>
                <a:ea typeface="Century Gothic" charset="0"/>
                <a:cs typeface="Century Gothic" charset="0"/>
              </a:defRPr>
            </a:lvl1pPr>
          </a:lstStyle>
          <a:p>
            <a:endParaRPr lang="en-GB" sz="3200" b="1" dirty="0">
              <a:solidFill>
                <a:srgbClr val="102940"/>
              </a:solidFill>
            </a:endParaRPr>
          </a:p>
        </p:txBody>
      </p:sp>
      <p:sp>
        <p:nvSpPr>
          <p:cNvPr id="26" name="Rounded Rectangle 16"/>
          <p:cNvSpPr/>
          <p:nvPr/>
        </p:nvSpPr>
        <p:spPr>
          <a:xfrm>
            <a:off x="7282792" y="2990474"/>
            <a:ext cx="1191192" cy="745100"/>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Azerbaijan</a:t>
            </a:r>
          </a:p>
          <a:p>
            <a:pPr algn="ctr"/>
            <a:r>
              <a:rPr lang="en-GB" sz="1400" dirty="0"/>
              <a:t>ILO</a:t>
            </a:r>
          </a:p>
          <a:p>
            <a:pPr algn="ctr"/>
            <a:r>
              <a:rPr lang="en-GB" sz="1400" dirty="0"/>
              <a:t>UNICEF</a:t>
            </a:r>
          </a:p>
        </p:txBody>
      </p:sp>
      <p:sp>
        <p:nvSpPr>
          <p:cNvPr id="27" name="Rounded Rectangle 17"/>
          <p:cNvSpPr/>
          <p:nvPr/>
        </p:nvSpPr>
        <p:spPr>
          <a:xfrm>
            <a:off x="8411967" y="4579089"/>
            <a:ext cx="1191192" cy="818797"/>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Sri Lanka</a:t>
            </a:r>
          </a:p>
          <a:p>
            <a:pPr algn="ctr"/>
            <a:r>
              <a:rPr lang="en-GB" sz="1400" dirty="0"/>
              <a:t>ESCAP</a:t>
            </a:r>
          </a:p>
          <a:p>
            <a:pPr algn="ctr"/>
            <a:r>
              <a:rPr lang="en-GB" sz="1400" dirty="0"/>
              <a:t>UNFPA</a:t>
            </a:r>
          </a:p>
        </p:txBody>
      </p:sp>
      <p:sp>
        <p:nvSpPr>
          <p:cNvPr id="28" name="Rounded Rectangle 18"/>
          <p:cNvSpPr/>
          <p:nvPr/>
        </p:nvSpPr>
        <p:spPr>
          <a:xfrm>
            <a:off x="4661366" y="4386710"/>
            <a:ext cx="1334615" cy="1605497"/>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Burkina Faso</a:t>
            </a:r>
          </a:p>
          <a:p>
            <a:pPr algn="ctr"/>
            <a:r>
              <a:rPr lang="en-GB" sz="1400" dirty="0"/>
              <a:t>WFP</a:t>
            </a:r>
          </a:p>
          <a:p>
            <a:pPr algn="ctr"/>
            <a:r>
              <a:rPr lang="en-GB" sz="1400" dirty="0"/>
              <a:t>FAO</a:t>
            </a:r>
          </a:p>
          <a:p>
            <a:pPr algn="ctr"/>
            <a:r>
              <a:rPr lang="en-GB" sz="1400" dirty="0"/>
              <a:t>UNEP</a:t>
            </a:r>
          </a:p>
          <a:p>
            <a:pPr algn="ctr"/>
            <a:r>
              <a:rPr lang="en-GB" sz="1400" dirty="0"/>
              <a:t>UNESCO</a:t>
            </a:r>
          </a:p>
          <a:p>
            <a:pPr algn="ctr"/>
            <a:r>
              <a:rPr lang="en-GB" sz="1400" dirty="0"/>
              <a:t>IOM</a:t>
            </a:r>
          </a:p>
          <a:p>
            <a:pPr algn="ctr"/>
            <a:r>
              <a:rPr lang="en-GB" sz="1400" dirty="0"/>
              <a:t>UNIDO</a:t>
            </a:r>
          </a:p>
          <a:p>
            <a:pPr algn="ctr"/>
            <a:r>
              <a:rPr lang="en-GB" sz="1400" dirty="0"/>
              <a:t>UN Habitat</a:t>
            </a:r>
          </a:p>
        </p:txBody>
      </p:sp>
      <p:sp>
        <p:nvSpPr>
          <p:cNvPr id="29" name="Rounded Rectangle 19"/>
          <p:cNvSpPr/>
          <p:nvPr/>
        </p:nvSpPr>
        <p:spPr>
          <a:xfrm>
            <a:off x="9408878" y="2495272"/>
            <a:ext cx="1191192" cy="989926"/>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Mongolia</a:t>
            </a:r>
            <a:endParaRPr lang="en-GB" sz="1400" dirty="0">
              <a:solidFill>
                <a:srgbClr val="002060"/>
              </a:solidFill>
            </a:endParaRPr>
          </a:p>
          <a:p>
            <a:pPr algn="ctr"/>
            <a:r>
              <a:rPr lang="en-GB" sz="1400" dirty="0"/>
              <a:t>UNICEF</a:t>
            </a:r>
          </a:p>
          <a:p>
            <a:pPr algn="ctr"/>
            <a:r>
              <a:rPr lang="en-GB" sz="1400" dirty="0"/>
              <a:t>UNFPA</a:t>
            </a:r>
          </a:p>
          <a:p>
            <a:pPr algn="ctr"/>
            <a:r>
              <a:rPr lang="en-GB" sz="1400" dirty="0"/>
              <a:t>ADB</a:t>
            </a:r>
          </a:p>
        </p:txBody>
      </p:sp>
      <p:sp>
        <p:nvSpPr>
          <p:cNvPr id="30" name="Rounded Rectangle 20"/>
          <p:cNvSpPr/>
          <p:nvPr/>
        </p:nvSpPr>
        <p:spPr>
          <a:xfrm>
            <a:off x="7202891" y="5353693"/>
            <a:ext cx="1191192" cy="577144"/>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Comoros</a:t>
            </a:r>
          </a:p>
          <a:p>
            <a:pPr algn="ctr"/>
            <a:r>
              <a:rPr lang="en-GB" sz="1400" dirty="0"/>
              <a:t>ECA</a:t>
            </a:r>
          </a:p>
        </p:txBody>
      </p:sp>
      <p:sp>
        <p:nvSpPr>
          <p:cNvPr id="31" name="Rounded Rectangle 22"/>
          <p:cNvSpPr/>
          <p:nvPr/>
        </p:nvSpPr>
        <p:spPr>
          <a:xfrm>
            <a:off x="7899122" y="1928524"/>
            <a:ext cx="1315073" cy="915108"/>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Turkmenistan</a:t>
            </a:r>
          </a:p>
          <a:p>
            <a:pPr algn="ctr"/>
            <a:r>
              <a:rPr lang="en-GB" sz="1400" dirty="0"/>
              <a:t>UNICEF</a:t>
            </a:r>
          </a:p>
          <a:p>
            <a:pPr algn="ctr"/>
            <a:r>
              <a:rPr lang="en-GB" sz="1400" dirty="0"/>
              <a:t>World Bank</a:t>
            </a:r>
          </a:p>
          <a:p>
            <a:pPr algn="ctr"/>
            <a:r>
              <a:rPr lang="en-GB" sz="1400" dirty="0"/>
              <a:t>WHO</a:t>
            </a:r>
          </a:p>
        </p:txBody>
      </p:sp>
      <p:sp>
        <p:nvSpPr>
          <p:cNvPr id="32" name="Rounded Rectangle 25"/>
          <p:cNvSpPr/>
          <p:nvPr/>
        </p:nvSpPr>
        <p:spPr>
          <a:xfrm>
            <a:off x="1948508" y="2347549"/>
            <a:ext cx="1191192" cy="1756910"/>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Dominican Republic</a:t>
            </a:r>
          </a:p>
          <a:p>
            <a:pPr algn="ctr"/>
            <a:r>
              <a:rPr lang="en-GB" sz="1400" dirty="0"/>
              <a:t>UNICEF</a:t>
            </a:r>
          </a:p>
          <a:p>
            <a:pPr algn="ctr"/>
            <a:r>
              <a:rPr lang="en-GB" sz="1400" dirty="0"/>
              <a:t>UN Women</a:t>
            </a:r>
          </a:p>
          <a:p>
            <a:pPr algn="ctr"/>
            <a:r>
              <a:rPr lang="en-GB" sz="1400" dirty="0"/>
              <a:t>UNFPA</a:t>
            </a:r>
          </a:p>
          <a:p>
            <a:pPr algn="ctr"/>
            <a:r>
              <a:rPr lang="en-GB" sz="1400" dirty="0"/>
              <a:t>FAO</a:t>
            </a:r>
          </a:p>
          <a:p>
            <a:pPr algn="ctr"/>
            <a:r>
              <a:rPr lang="en-GB" sz="1400" dirty="0"/>
              <a:t>WHO/PAHO</a:t>
            </a:r>
          </a:p>
        </p:txBody>
      </p:sp>
      <p:sp>
        <p:nvSpPr>
          <p:cNvPr id="33" name="Rounded Rectangle 35"/>
          <p:cNvSpPr/>
          <p:nvPr/>
        </p:nvSpPr>
        <p:spPr>
          <a:xfrm>
            <a:off x="4938929" y="1568471"/>
            <a:ext cx="1191192" cy="1661746"/>
          </a:xfrm>
          <a:prstGeom prst="roundRect">
            <a:avLst/>
          </a:prstGeom>
          <a:solidFill>
            <a:srgbClr val="4472C4">
              <a:alpha val="6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Belarus</a:t>
            </a:r>
          </a:p>
          <a:p>
            <a:pPr algn="ctr"/>
            <a:r>
              <a:rPr lang="en-GB" sz="1400" dirty="0"/>
              <a:t>WHO</a:t>
            </a:r>
          </a:p>
          <a:p>
            <a:pPr algn="ctr"/>
            <a:r>
              <a:rPr lang="en-GB" sz="1400" dirty="0"/>
              <a:t>World Bank</a:t>
            </a:r>
          </a:p>
          <a:p>
            <a:pPr algn="ctr"/>
            <a:r>
              <a:rPr lang="en-GB" sz="1400" dirty="0"/>
              <a:t>UNFPA</a:t>
            </a:r>
          </a:p>
          <a:p>
            <a:pPr algn="ctr"/>
            <a:r>
              <a:rPr lang="en-GB" sz="1400" dirty="0"/>
              <a:t>UNICEF</a:t>
            </a:r>
          </a:p>
          <a:p>
            <a:pPr algn="ctr"/>
            <a:r>
              <a:rPr lang="en-GB" sz="1400" dirty="0"/>
              <a:t>ILO</a:t>
            </a:r>
          </a:p>
          <a:p>
            <a:pPr algn="ctr"/>
            <a:r>
              <a:rPr lang="en-GB" sz="1400" dirty="0"/>
              <a:t>DESA</a:t>
            </a:r>
          </a:p>
        </p:txBody>
      </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3082" y="63969"/>
            <a:ext cx="10631974" cy="830997"/>
          </a:xfrm>
          <a:prstGeom prst="rect">
            <a:avLst/>
          </a:prstGeom>
          <a:noFill/>
        </p:spPr>
        <p:txBody>
          <a:bodyPr wrap="square" rtlCol="0">
            <a:spAutoFit/>
          </a:bodyPr>
          <a:lstStyle/>
          <a:p>
            <a:r>
              <a:rPr lang="en-GB" sz="4800" dirty="0">
                <a:solidFill>
                  <a:schemeClr val="bg1"/>
                </a:solidFill>
                <a:latin typeface="Calibri" charset="0"/>
                <a:ea typeface="Calibri" charset="0"/>
                <a:cs typeface="Calibri" charset="0"/>
              </a:rPr>
              <a:t>RSCA SDG country support</a:t>
            </a:r>
          </a:p>
        </p:txBody>
      </p:sp>
      <p:pic>
        <p:nvPicPr>
          <p:cNvPr id="13" name="Picture 12" descr="UNDP_Logo-Blue w TaglineBlue-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1834" y="119465"/>
            <a:ext cx="553388" cy="1080000"/>
          </a:xfrm>
          <a:prstGeom prst="rect">
            <a:avLst/>
          </a:prstGeom>
        </p:spPr>
      </p:pic>
      <p:sp>
        <p:nvSpPr>
          <p:cNvPr id="22" name="Ellipse 21"/>
          <p:cNvSpPr/>
          <p:nvPr/>
        </p:nvSpPr>
        <p:spPr>
          <a:xfrm>
            <a:off x="8214194" y="894966"/>
            <a:ext cx="2910862" cy="17898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Mainstreaming </a:t>
            </a:r>
          </a:p>
        </p:txBody>
      </p:sp>
      <p:sp>
        <p:nvSpPr>
          <p:cNvPr id="25" name="Ellipse 24"/>
          <p:cNvSpPr/>
          <p:nvPr/>
        </p:nvSpPr>
        <p:spPr>
          <a:xfrm>
            <a:off x="1201749" y="579936"/>
            <a:ext cx="2399463" cy="17898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200" b="1" dirty="0"/>
              <a:t>Advocacy and engagement</a:t>
            </a:r>
          </a:p>
        </p:txBody>
      </p:sp>
      <p:sp>
        <p:nvSpPr>
          <p:cNvPr id="26" name="Ellipse 25"/>
          <p:cNvSpPr/>
          <p:nvPr/>
        </p:nvSpPr>
        <p:spPr>
          <a:xfrm>
            <a:off x="8725593" y="3743361"/>
            <a:ext cx="2399463" cy="17898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Follow-up and review</a:t>
            </a:r>
          </a:p>
        </p:txBody>
      </p:sp>
      <p:pic>
        <p:nvPicPr>
          <p:cNvPr id="27" name="Image 26"/>
          <p:cNvPicPr>
            <a:picLocks noChangeAspect="1"/>
          </p:cNvPicPr>
          <p:nvPr/>
        </p:nvPicPr>
        <p:blipFill>
          <a:blip r:embed="rId5"/>
          <a:stretch>
            <a:fillRect/>
          </a:stretch>
        </p:blipFill>
        <p:spPr>
          <a:xfrm>
            <a:off x="3976603" y="311782"/>
            <a:ext cx="3894964" cy="4326499"/>
          </a:xfrm>
          <a:prstGeom prst="rect">
            <a:avLst/>
          </a:prstGeom>
        </p:spPr>
      </p:pic>
      <p:sp>
        <p:nvSpPr>
          <p:cNvPr id="28" name="Ellipse 27"/>
          <p:cNvSpPr/>
          <p:nvPr/>
        </p:nvSpPr>
        <p:spPr>
          <a:xfrm>
            <a:off x="1824261" y="3444636"/>
            <a:ext cx="2399463" cy="17898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Financing</a:t>
            </a:r>
          </a:p>
        </p:txBody>
      </p:sp>
      <p:sp>
        <p:nvSpPr>
          <p:cNvPr id="29" name="Ellipse 28"/>
          <p:cNvSpPr/>
          <p:nvPr/>
        </p:nvSpPr>
        <p:spPr>
          <a:xfrm>
            <a:off x="4842127" y="4947912"/>
            <a:ext cx="2399463" cy="17898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t>Data and statistics</a:t>
            </a:r>
          </a:p>
        </p:txBody>
      </p:sp>
    </p:spTree>
    <p:extLst>
      <p:ext uri="{BB962C8B-B14F-4D97-AF65-F5344CB8AC3E}">
        <p14:creationId xmlns:p14="http://schemas.microsoft.com/office/powerpoint/2010/main" val="18998558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Alignment </a:t>
            </a:r>
            <a:endParaRPr lang="en-GB" sz="4800" dirty="0">
              <a:solidFill>
                <a:schemeClr val="bg1"/>
              </a:solidFill>
              <a:latin typeface="Calibri" charset="0"/>
              <a:ea typeface="Calibri" charset="0"/>
              <a:cs typeface="Calibri" charset="0"/>
            </a:endParaRPr>
          </a:p>
        </p:txBody>
      </p:sp>
      <p:graphicFrame>
        <p:nvGraphicFramePr>
          <p:cNvPr id="13" name="Graphique 12"/>
          <p:cNvGraphicFramePr/>
          <p:nvPr/>
        </p:nvGraphicFramePr>
        <p:xfrm>
          <a:off x="0" y="958936"/>
          <a:ext cx="4673600" cy="4006599"/>
        </p:xfrm>
        <a:graphic>
          <a:graphicData uri="http://schemas.openxmlformats.org/drawingml/2006/chart">
            <c:chart xmlns:c="http://schemas.openxmlformats.org/drawingml/2006/chart" xmlns:r="http://schemas.openxmlformats.org/officeDocument/2006/relationships" r:id="rId4"/>
          </a:graphicData>
        </a:graphic>
      </p:graphicFrame>
      <p:pic>
        <p:nvPicPr>
          <p:cNvPr id="14" name="Image 13"/>
          <p:cNvPicPr>
            <a:picLocks noChangeAspect="1"/>
          </p:cNvPicPr>
          <p:nvPr/>
        </p:nvPicPr>
        <p:blipFill>
          <a:blip r:embed="rId5"/>
          <a:stretch>
            <a:fillRect/>
          </a:stretch>
        </p:blipFill>
        <p:spPr>
          <a:xfrm>
            <a:off x="4289350" y="4121840"/>
            <a:ext cx="2112730" cy="2736159"/>
          </a:xfrm>
          <a:prstGeom prst="rect">
            <a:avLst/>
          </a:prstGeom>
        </p:spPr>
      </p:pic>
      <p:sp>
        <p:nvSpPr>
          <p:cNvPr id="15" name="ZoneTexte 14"/>
          <p:cNvSpPr txBox="1"/>
          <p:nvPr/>
        </p:nvSpPr>
        <p:spPr>
          <a:xfrm>
            <a:off x="6491982" y="990569"/>
            <a:ext cx="5664200" cy="4832092"/>
          </a:xfrm>
          <a:prstGeom prst="rect">
            <a:avLst/>
          </a:prstGeom>
          <a:solidFill>
            <a:schemeClr val="accent5">
              <a:lumMod val="20000"/>
              <a:lumOff val="80000"/>
            </a:schemeClr>
          </a:solidFill>
        </p:spPr>
        <p:txBody>
          <a:bodyPr wrap="square" rtlCol="0">
            <a:spAutoFit/>
          </a:bodyPr>
          <a:lstStyle/>
          <a:p>
            <a:pPr>
              <a:buFont typeface="Arial"/>
              <a:buChar char="•"/>
            </a:pPr>
            <a:r>
              <a:rPr lang="en-GB" sz="2200" b="1" dirty="0"/>
              <a:t> Sound alignment</a:t>
            </a:r>
            <a:r>
              <a:rPr lang="en-GB" sz="2200" dirty="0"/>
              <a:t> on traditional socioeconomic goals </a:t>
            </a:r>
          </a:p>
          <a:p>
            <a:pPr>
              <a:buFont typeface="Arial"/>
              <a:buChar char="•"/>
            </a:pPr>
            <a:r>
              <a:rPr lang="en-GB" sz="2200" b="1" dirty="0"/>
              <a:t> Gaps on Planet</a:t>
            </a:r>
          </a:p>
          <a:p>
            <a:pPr>
              <a:buFont typeface="Arial"/>
              <a:buChar char="•"/>
            </a:pPr>
            <a:r>
              <a:rPr lang="en-GB" sz="2200" b="1" dirty="0"/>
              <a:t> </a:t>
            </a:r>
            <a:r>
              <a:rPr lang="en-GB" sz="2200" dirty="0"/>
              <a:t>Consistent shortfalls in </a:t>
            </a:r>
            <a:r>
              <a:rPr lang="en-GB" sz="2200" b="1" dirty="0"/>
              <a:t>gender equality and inclusion</a:t>
            </a:r>
          </a:p>
          <a:p>
            <a:pPr>
              <a:buFont typeface="Arial"/>
              <a:buChar char="•"/>
            </a:pPr>
            <a:r>
              <a:rPr lang="en-GB" sz="2200" b="1" dirty="0"/>
              <a:t> </a:t>
            </a:r>
            <a:r>
              <a:rPr lang="en-GB" sz="2200" dirty="0"/>
              <a:t>Little attention to </a:t>
            </a:r>
            <a:r>
              <a:rPr lang="en-GB" sz="2200" b="1" dirty="0"/>
              <a:t>sustainable consumption and production</a:t>
            </a:r>
          </a:p>
          <a:p>
            <a:pPr>
              <a:buFont typeface="Arial"/>
              <a:buChar char="•"/>
            </a:pPr>
            <a:r>
              <a:rPr lang="en-GB" sz="2200" b="1" dirty="0"/>
              <a:t> Oceans </a:t>
            </a:r>
            <a:r>
              <a:rPr lang="en-GB" sz="2200" dirty="0"/>
              <a:t>have been left out</a:t>
            </a:r>
          </a:p>
          <a:p>
            <a:pPr>
              <a:buFont typeface="Arial"/>
              <a:buChar char="•"/>
            </a:pPr>
            <a:r>
              <a:rPr lang="en-GB" sz="2200" b="1" dirty="0"/>
              <a:t> </a:t>
            </a:r>
            <a:r>
              <a:rPr lang="en-GB" sz="2200" dirty="0"/>
              <a:t>Some emphasis on </a:t>
            </a:r>
            <a:r>
              <a:rPr lang="en-GB" sz="2200" b="1" dirty="0"/>
              <a:t>economic growth above inclusion</a:t>
            </a:r>
          </a:p>
          <a:p>
            <a:pPr>
              <a:buFont typeface="Arial"/>
              <a:buChar char="•"/>
            </a:pPr>
            <a:r>
              <a:rPr lang="en-GB" sz="2200" b="1" dirty="0"/>
              <a:t> Missing opportunities </a:t>
            </a:r>
            <a:r>
              <a:rPr lang="en-GB" sz="2200" dirty="0"/>
              <a:t>for </a:t>
            </a:r>
            <a:r>
              <a:rPr lang="en-GB" sz="2200" dirty="0" err="1"/>
              <a:t>intersectoral</a:t>
            </a:r>
            <a:r>
              <a:rPr lang="en-GB" sz="2200" dirty="0"/>
              <a:t> linkages </a:t>
            </a:r>
          </a:p>
          <a:p>
            <a:pPr>
              <a:buFont typeface="Arial"/>
              <a:buChar char="•"/>
            </a:pPr>
            <a:r>
              <a:rPr lang="en-GB" sz="2200" b="1" dirty="0"/>
              <a:t> </a:t>
            </a:r>
            <a:r>
              <a:rPr lang="en-GB" sz="2200" dirty="0"/>
              <a:t>Strong </a:t>
            </a:r>
            <a:r>
              <a:rPr lang="en-GB" sz="2200" b="1" dirty="0"/>
              <a:t>disparities </a:t>
            </a:r>
            <a:r>
              <a:rPr lang="en-GB" sz="2200" dirty="0"/>
              <a:t>between countries </a:t>
            </a:r>
            <a:r>
              <a:rPr lang="en-GB" sz="2200" i="1" dirty="0"/>
              <a:t>(cf. Angola)</a:t>
            </a:r>
          </a:p>
        </p:txBody>
      </p:sp>
      <p:sp>
        <p:nvSpPr>
          <p:cNvPr id="18" name="ZoneTexte 17"/>
          <p:cNvSpPr txBox="1"/>
          <p:nvPr/>
        </p:nvSpPr>
        <p:spPr>
          <a:xfrm>
            <a:off x="221764" y="5151797"/>
            <a:ext cx="3877733" cy="307777"/>
          </a:xfrm>
          <a:prstGeom prst="rect">
            <a:avLst/>
          </a:prstGeom>
          <a:noFill/>
        </p:spPr>
        <p:txBody>
          <a:bodyPr wrap="square" rtlCol="0">
            <a:spAutoFit/>
          </a:bodyPr>
          <a:lstStyle/>
          <a:p>
            <a:r>
              <a:rPr lang="en-GB" sz="1400" b="1" dirty="0"/>
              <a:t>Figure 1</a:t>
            </a:r>
            <a:r>
              <a:rPr lang="en-GB" sz="1400" dirty="0"/>
              <a:t>: RIA analysis, Côte d’Ivoire, 23 May 2018</a:t>
            </a:r>
          </a:p>
        </p:txBody>
      </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5396" y="32841"/>
            <a:ext cx="8942294" cy="584775"/>
          </a:xfrm>
          <a:prstGeom prst="rect">
            <a:avLst/>
          </a:prstGeom>
          <a:noFill/>
        </p:spPr>
        <p:txBody>
          <a:bodyPr wrap="square" rtlCol="0">
            <a:spAutoFit/>
          </a:bodyPr>
          <a:lstStyle/>
          <a:p>
            <a:pPr algn="ctr"/>
            <a:r>
              <a:rPr lang="en-US" sz="3200" dirty="0">
                <a:latin typeface="Berlin Sans FB" panose="020E0602020502020306" pitchFamily="34" charset="0"/>
              </a:rPr>
              <a:t>ACCELERATION</a:t>
            </a:r>
          </a:p>
        </p:txBody>
      </p:sp>
      <p:grpSp>
        <p:nvGrpSpPr>
          <p:cNvPr id="4" name="Group 3"/>
          <p:cNvGrpSpPr/>
          <p:nvPr/>
        </p:nvGrpSpPr>
        <p:grpSpPr>
          <a:xfrm>
            <a:off x="635430" y="859165"/>
            <a:ext cx="10678333" cy="1465585"/>
            <a:chOff x="-1036715" y="2376646"/>
            <a:chExt cx="10678333" cy="1507748"/>
          </a:xfrm>
        </p:grpSpPr>
        <p:sp>
          <p:nvSpPr>
            <p:cNvPr id="5" name="Rectangle 4"/>
            <p:cNvSpPr/>
            <p:nvPr/>
          </p:nvSpPr>
          <p:spPr>
            <a:xfrm>
              <a:off x="-584947" y="2593477"/>
              <a:ext cx="9945987" cy="1290917"/>
            </a:xfrm>
            <a:prstGeom prst="rect">
              <a:avLst/>
            </a:prstGeom>
            <a:no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1036715" y="2376646"/>
              <a:ext cx="10678333" cy="11060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6521" tIns="458216" rIns="726521" bIns="128016" numCol="1" spcCol="1270" anchor="t" anchorCtr="0">
              <a:noAutofit/>
            </a:bodyPr>
            <a:lstStyle/>
            <a:p>
              <a:pPr marL="285750" lvl="1" indent="-285750" algn="l" defTabSz="800100" rtl="0">
                <a:lnSpc>
                  <a:spcPct val="90000"/>
                </a:lnSpc>
                <a:spcBef>
                  <a:spcPct val="0"/>
                </a:spcBef>
                <a:spcAft>
                  <a:spcPct val="15000"/>
                </a:spcAft>
                <a:buFont typeface="Wingdings" panose="05000000000000000000" pitchFamily="2" charset="2"/>
                <a:buChar char="q"/>
              </a:pPr>
              <a:r>
                <a:rPr lang="en-US" sz="2000" kern="1200" dirty="0">
                  <a:solidFill>
                    <a:srgbClr val="1975BC"/>
                  </a:solidFill>
                  <a:latin typeface="Verdana" panose="020B0604030504040204" pitchFamily="34" charset="0"/>
                  <a:ea typeface="Verdana" panose="020B0604030504040204" pitchFamily="34" charset="0"/>
                  <a:cs typeface="Verdana" panose="020B0604030504040204" pitchFamily="34" charset="0"/>
                </a:rPr>
                <a:t>Not all goals can be pursued equally and at the same time</a:t>
              </a:r>
            </a:p>
            <a:p>
              <a:pPr marL="285750" lvl="1" indent="-285750" algn="l" defTabSz="800100">
                <a:lnSpc>
                  <a:spcPct val="90000"/>
                </a:lnSpc>
                <a:spcBef>
                  <a:spcPct val="0"/>
                </a:spcBef>
                <a:spcAft>
                  <a:spcPct val="15000"/>
                </a:spcAft>
                <a:buFont typeface="Wingdings" panose="05000000000000000000" pitchFamily="2" charset="2"/>
                <a:buChar char="q"/>
              </a:pPr>
              <a:r>
                <a:rPr lang="en-US" sz="2000" kern="1200" dirty="0">
                  <a:solidFill>
                    <a:srgbClr val="1975BC"/>
                  </a:solidFill>
                  <a:latin typeface="Verdana" panose="020B0604030504040204" pitchFamily="34" charset="0"/>
                  <a:ea typeface="Verdana" panose="020B0604030504040204" pitchFamily="34" charset="0"/>
                  <a:cs typeface="Verdana" panose="020B0604030504040204" pitchFamily="34" charset="0"/>
                </a:rPr>
                <a:t>Pursuit of catalytic actions with impacts across multiple SDG targets</a:t>
              </a:r>
            </a:p>
          </p:txBody>
        </p:sp>
      </p:grpSp>
      <p:sp>
        <p:nvSpPr>
          <p:cNvPr id="7" name="Rectangle 6"/>
          <p:cNvSpPr/>
          <p:nvPr/>
        </p:nvSpPr>
        <p:spPr>
          <a:xfrm>
            <a:off x="4403785" y="2489023"/>
            <a:ext cx="6629400" cy="3911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Font typeface="Wingdings" panose="05000000000000000000" pitchFamily="2" charset="2"/>
              <a:buChar char="§"/>
            </a:pPr>
            <a:endParaRPr lang="en-US" sz="2200" dirty="0">
              <a:solidFill>
                <a:schemeClr val="tx1"/>
              </a:solidFill>
            </a:endParaRPr>
          </a:p>
          <a:p>
            <a:pPr marL="342900" indent="-342900">
              <a:spcAft>
                <a:spcPts val="1200"/>
              </a:spcAft>
              <a:buFont typeface="Wingdings" panose="05000000000000000000" pitchFamily="2" charset="2"/>
              <a:buChar char="§"/>
            </a:pPr>
            <a:r>
              <a:rPr lang="en-US" sz="2200" dirty="0">
                <a:solidFill>
                  <a:schemeClr val="tx1"/>
                </a:solidFill>
              </a:rPr>
              <a:t>Inspiring cross -sectoral collaboration, </a:t>
            </a:r>
            <a:r>
              <a:rPr lang="en-US" sz="2200" b="1" dirty="0">
                <a:solidFill>
                  <a:schemeClr val="tx1"/>
                </a:solidFill>
              </a:rPr>
              <a:t>breaking down silos</a:t>
            </a:r>
          </a:p>
          <a:p>
            <a:pPr marL="342900" indent="-342900">
              <a:spcAft>
                <a:spcPts val="1200"/>
              </a:spcAft>
              <a:buFont typeface="Wingdings" panose="05000000000000000000" pitchFamily="2" charset="2"/>
              <a:buChar char="§"/>
            </a:pPr>
            <a:r>
              <a:rPr lang="en-US" sz="2200" b="1" dirty="0">
                <a:solidFill>
                  <a:schemeClr val="tx1"/>
                </a:solidFill>
              </a:rPr>
              <a:t>Identifying and investing in ‘accelerators’ – </a:t>
            </a:r>
            <a:r>
              <a:rPr lang="en-US" sz="2200" dirty="0">
                <a:solidFill>
                  <a:schemeClr val="tx1"/>
                </a:solidFill>
              </a:rPr>
              <a:t>intervention areas that can yield multiple dividends (women and girls’ empowerment, energy access, water access)</a:t>
            </a:r>
          </a:p>
          <a:p>
            <a:pPr marL="342900" indent="-342900">
              <a:spcAft>
                <a:spcPts val="1200"/>
              </a:spcAft>
              <a:buFont typeface="Wingdings" panose="05000000000000000000" pitchFamily="2" charset="2"/>
              <a:buChar char="§"/>
            </a:pPr>
            <a:r>
              <a:rPr lang="en-US" sz="2200" dirty="0">
                <a:solidFill>
                  <a:schemeClr val="tx1"/>
                </a:solidFill>
              </a:rPr>
              <a:t>Identifying the </a:t>
            </a:r>
            <a:r>
              <a:rPr lang="en-US" sz="2200" b="1" dirty="0">
                <a:solidFill>
                  <a:schemeClr val="tx1"/>
                </a:solidFill>
              </a:rPr>
              <a:t>bottlenecks </a:t>
            </a:r>
          </a:p>
          <a:p>
            <a:pPr marL="342900" indent="-342900">
              <a:spcAft>
                <a:spcPts val="1200"/>
              </a:spcAft>
              <a:buFont typeface="Wingdings" panose="05000000000000000000" pitchFamily="2" charset="2"/>
              <a:buChar char="§"/>
            </a:pPr>
            <a:r>
              <a:rPr lang="en-US" sz="2200" b="1" dirty="0">
                <a:solidFill>
                  <a:schemeClr val="tx1"/>
                </a:solidFill>
              </a:rPr>
              <a:t>Adapting innovative acceleration solutions </a:t>
            </a:r>
            <a:r>
              <a:rPr lang="en-US" sz="2200" dirty="0">
                <a:solidFill>
                  <a:schemeClr val="tx1"/>
                </a:solidFill>
              </a:rPr>
              <a:t>across countries</a:t>
            </a:r>
          </a:p>
          <a:p>
            <a:endParaRPr lang="en-US" sz="24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189" y="2489023"/>
            <a:ext cx="3069025" cy="3911781"/>
          </a:xfrm>
          <a:prstGeom prst="rect">
            <a:avLst/>
          </a:prstGeom>
        </p:spPr>
      </p:pic>
    </p:spTree>
    <p:extLst>
      <p:ext uri="{BB962C8B-B14F-4D97-AF65-F5344CB8AC3E}">
        <p14:creationId xmlns:p14="http://schemas.microsoft.com/office/powerpoint/2010/main" val="242731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8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ods"/>
          <p:cNvPicPr>
            <a:picLocks noChangeAspect="1" noChangeArrowheads="1"/>
          </p:cNvPicPr>
          <p:nvPr/>
        </p:nvPicPr>
        <p:blipFill rotWithShape="1">
          <a:blip r:embed="rId3">
            <a:extLst>
              <a:ext uri="{28A0092B-C50C-407E-A947-70E740481C1C}">
                <a14:useLocalDpi xmlns:a14="http://schemas.microsoft.com/office/drawing/2010/main" val="0"/>
              </a:ext>
            </a:extLst>
          </a:blip>
          <a:srcRect r="31844" b="33579"/>
          <a:stretch/>
        </p:blipFill>
        <p:spPr bwMode="auto">
          <a:xfrm>
            <a:off x="11125056" y="5847556"/>
            <a:ext cx="1031126" cy="1004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p:nvPr/>
        </p:nvSpPr>
        <p:spPr>
          <a:xfrm>
            <a:off x="493082" y="63969"/>
            <a:ext cx="10631974" cy="830997"/>
          </a:xfrm>
          <a:prstGeom prst="rect">
            <a:avLst/>
          </a:prstGeom>
          <a:noFill/>
        </p:spPr>
        <p:txBody>
          <a:bodyPr wrap="square" rtlCol="0">
            <a:spAutoFit/>
          </a:bodyPr>
          <a:lstStyle/>
          <a:p>
            <a:r>
              <a:rPr lang="es-US" sz="4800" dirty="0">
                <a:solidFill>
                  <a:schemeClr val="bg1"/>
                </a:solidFill>
                <a:latin typeface="Calibri" charset="0"/>
                <a:ea typeface="Calibri" charset="0"/>
                <a:cs typeface="Calibri" charset="0"/>
              </a:rPr>
              <a:t>Acceleration </a:t>
            </a:r>
            <a:endParaRPr lang="en-GB" sz="4800" dirty="0">
              <a:solidFill>
                <a:schemeClr val="bg1"/>
              </a:solidFill>
              <a:latin typeface="Calibri" charset="0"/>
              <a:ea typeface="Calibri" charset="0"/>
              <a:cs typeface="Calibri" charset="0"/>
            </a:endParaRPr>
          </a:p>
        </p:txBody>
      </p:sp>
      <p:pic>
        <p:nvPicPr>
          <p:cNvPr id="8" name="Image 7"/>
          <p:cNvPicPr>
            <a:picLocks noChangeAspect="1"/>
          </p:cNvPicPr>
          <p:nvPr/>
        </p:nvPicPr>
        <p:blipFill>
          <a:blip r:embed="rId4"/>
          <a:stretch>
            <a:fillRect/>
          </a:stretch>
        </p:blipFill>
        <p:spPr>
          <a:xfrm>
            <a:off x="7618763" y="958936"/>
            <a:ext cx="4573238" cy="5918308"/>
          </a:xfrm>
          <a:prstGeom prst="rect">
            <a:avLst/>
          </a:prstGeom>
        </p:spPr>
      </p:pic>
      <p:sp>
        <p:nvSpPr>
          <p:cNvPr id="9" name="ZoneTexte 8"/>
          <p:cNvSpPr txBox="1"/>
          <p:nvPr/>
        </p:nvSpPr>
        <p:spPr>
          <a:xfrm>
            <a:off x="262182" y="961320"/>
            <a:ext cx="7356581" cy="5170646"/>
          </a:xfrm>
          <a:prstGeom prst="rect">
            <a:avLst/>
          </a:prstGeom>
          <a:noFill/>
        </p:spPr>
        <p:txBody>
          <a:bodyPr wrap="square" rtlCol="0">
            <a:spAutoFit/>
          </a:bodyPr>
          <a:lstStyle/>
          <a:p>
            <a:pPr>
              <a:buFont typeface="Arial"/>
              <a:buChar char="•"/>
            </a:pPr>
            <a:r>
              <a:rPr lang="en-GB" sz="2200" dirty="0"/>
              <a:t>There is </a:t>
            </a:r>
            <a:r>
              <a:rPr lang="en-GB" sz="2200" b="1" dirty="0"/>
              <a:t>growing emphasis on acceleration</a:t>
            </a:r>
            <a:endParaRPr lang="en-GB" sz="2200" dirty="0"/>
          </a:p>
          <a:p>
            <a:pPr>
              <a:buFont typeface="Arial"/>
              <a:buChar char="•"/>
            </a:pPr>
            <a:r>
              <a:rPr lang="en-GB" sz="2200" b="1" dirty="0"/>
              <a:t> </a:t>
            </a:r>
            <a:r>
              <a:rPr lang="en-GB" sz="2200" dirty="0"/>
              <a:t>A move towards </a:t>
            </a:r>
            <a:r>
              <a:rPr lang="en-GB" sz="2200" b="1" dirty="0"/>
              <a:t>greater policy integration </a:t>
            </a:r>
            <a:r>
              <a:rPr lang="en-GB" sz="2200" dirty="0"/>
              <a:t>under the economic and social pillars </a:t>
            </a:r>
          </a:p>
          <a:p>
            <a:pPr>
              <a:buFont typeface="Arial"/>
              <a:buChar char="•"/>
            </a:pPr>
            <a:r>
              <a:rPr lang="en-GB" sz="2200" b="1" dirty="0"/>
              <a:t> Gaps in integration </a:t>
            </a:r>
            <a:r>
              <a:rPr lang="en-GB" sz="2200" dirty="0"/>
              <a:t>for the environment pillar </a:t>
            </a:r>
          </a:p>
          <a:p>
            <a:pPr>
              <a:buFont typeface="Arial"/>
              <a:buChar char="•"/>
            </a:pPr>
            <a:r>
              <a:rPr lang="en-GB" sz="2200" b="1" dirty="0"/>
              <a:t> Increased attention to governance and institutions, </a:t>
            </a:r>
            <a:r>
              <a:rPr lang="en-GB" sz="2200" u="sng" dirty="0"/>
              <a:t>but</a:t>
            </a:r>
            <a:r>
              <a:rPr lang="en-GB" sz="2200" b="1" dirty="0"/>
              <a:t> not enough on human rights </a:t>
            </a:r>
            <a:r>
              <a:rPr lang="en-GB" sz="2200" i="1" dirty="0"/>
              <a:t>(Comoros, Gambia, Mali)</a:t>
            </a:r>
          </a:p>
          <a:p>
            <a:pPr>
              <a:buFont typeface="Arial"/>
              <a:buChar char="•"/>
            </a:pPr>
            <a:r>
              <a:rPr lang="en-GB" sz="2200" b="1" dirty="0"/>
              <a:t> Policy integration was greater in Africa and the </a:t>
            </a:r>
            <a:r>
              <a:rPr lang="en-GB" sz="2200" b="1" dirty="0" err="1"/>
              <a:t>LDCs</a:t>
            </a:r>
            <a:r>
              <a:rPr lang="en-GB" sz="2200" b="1" dirty="0"/>
              <a:t> </a:t>
            </a:r>
            <a:r>
              <a:rPr lang="en-GB" sz="2200" i="1" dirty="0"/>
              <a:t>(Burkina Faso, Comoros)</a:t>
            </a:r>
          </a:p>
          <a:p>
            <a:pPr>
              <a:buFont typeface="Arial"/>
              <a:buChar char="•"/>
            </a:pPr>
            <a:r>
              <a:rPr lang="en-GB" sz="2200" b="1" dirty="0"/>
              <a:t> </a:t>
            </a:r>
            <a:r>
              <a:rPr lang="en-GB" sz="2200" dirty="0"/>
              <a:t>A consistent focus on </a:t>
            </a:r>
            <a:r>
              <a:rPr lang="en-GB" sz="2200" b="1" dirty="0"/>
              <a:t>leaving no one behind </a:t>
            </a:r>
          </a:p>
          <a:p>
            <a:pPr>
              <a:buFont typeface="Arial"/>
              <a:buChar char="•"/>
            </a:pPr>
            <a:r>
              <a:rPr lang="en-GB" sz="2200" b="1" dirty="0"/>
              <a:t> Social protection </a:t>
            </a:r>
            <a:r>
              <a:rPr lang="en-GB" sz="2200" dirty="0"/>
              <a:t>features in accelerators for countries at diverse stages of development </a:t>
            </a:r>
            <a:r>
              <a:rPr lang="en-GB" sz="2200" i="1" dirty="0"/>
              <a:t> (Gambia)</a:t>
            </a:r>
          </a:p>
          <a:p>
            <a:pPr>
              <a:buFont typeface="Arial"/>
              <a:buChar char="•"/>
            </a:pPr>
            <a:r>
              <a:rPr lang="en-GB" sz="2200" b="1" dirty="0"/>
              <a:t> </a:t>
            </a:r>
            <a:r>
              <a:rPr lang="en-GB" sz="2200" dirty="0"/>
              <a:t>Varying record on </a:t>
            </a:r>
            <a:r>
              <a:rPr lang="en-GB" sz="2200" b="1" dirty="0"/>
              <a:t>gender equality </a:t>
            </a:r>
            <a:r>
              <a:rPr lang="en-GB" sz="2200" i="1" dirty="0"/>
              <a:t>(Mauritius)</a:t>
            </a:r>
          </a:p>
          <a:p>
            <a:pPr>
              <a:buFont typeface="Arial"/>
              <a:buChar char="•"/>
            </a:pPr>
            <a:r>
              <a:rPr lang="en-GB" sz="2200" b="1" dirty="0"/>
              <a:t> New avenues to bridge the humanitarian /peace /development divide </a:t>
            </a:r>
            <a:r>
              <a:rPr lang="en-GB" sz="2200" i="1" dirty="0"/>
              <a:t>(Burkina Faso, Mali)</a:t>
            </a:r>
          </a:p>
          <a:p>
            <a:endParaRPr lang="fr-FR" sz="2200" dirty="0"/>
          </a:p>
        </p:txBody>
      </p:sp>
    </p:spTree>
    <p:extLst>
      <p:ext uri="{BB962C8B-B14F-4D97-AF65-F5344CB8AC3E}">
        <p14:creationId xmlns:p14="http://schemas.microsoft.com/office/powerpoint/2010/main" val="16214933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p:nvPr/>
        </p:nvSpPr>
        <p:spPr>
          <a:xfrm>
            <a:off x="2000639" y="2202776"/>
            <a:ext cx="2177644" cy="2166023"/>
          </a:xfrm>
          <a:prstGeom prst="ellipse">
            <a:avLst/>
          </a:prstGeom>
          <a:solidFill>
            <a:srgbClr val="CCC0D9"/>
          </a:solidFill>
          <a:ln w="25400" cap="flat" cmpd="sng">
            <a:solidFill>
              <a:srgbClr val="CCC0D9"/>
            </a:solidFill>
            <a:prstDash val="solid"/>
            <a:round/>
            <a:headEnd type="none" w="med" len="med"/>
            <a:tailEnd type="none" w="med" len="med"/>
          </a:ln>
        </p:spPr>
        <p:txBody>
          <a:bodyPr lIns="91425" tIns="45700" rIns="91425" bIns="45700" anchor="ctr" anchorCtr="0">
            <a:noAutofit/>
          </a:bodyPr>
          <a:lstStyle/>
          <a:p>
            <a:pPr algn="ctr">
              <a:buSzPct val="25000"/>
            </a:pPr>
            <a:r>
              <a:rPr lang="en-GB" sz="2400">
                <a:solidFill>
                  <a:srgbClr val="3F3151"/>
                </a:solidFill>
                <a:latin typeface="Cambria"/>
                <a:ea typeface="Cambria"/>
                <a:cs typeface="Cambria"/>
                <a:sym typeface="Cambria"/>
              </a:rPr>
              <a:t>Economy-wide</a:t>
            </a:r>
          </a:p>
        </p:txBody>
      </p:sp>
      <p:sp>
        <p:nvSpPr>
          <p:cNvPr id="190" name="Shape 190"/>
          <p:cNvSpPr/>
          <p:nvPr/>
        </p:nvSpPr>
        <p:spPr>
          <a:xfrm>
            <a:off x="3935382" y="2050376"/>
            <a:ext cx="2239417" cy="2078713"/>
          </a:xfrm>
          <a:prstGeom prst="ellipse">
            <a:avLst/>
          </a:prstGeom>
          <a:solidFill>
            <a:srgbClr val="B6DDE7"/>
          </a:solidFill>
          <a:ln w="25400" cap="flat" cmpd="sng">
            <a:solidFill>
              <a:srgbClr val="B6DDE7"/>
            </a:solidFill>
            <a:prstDash val="solid"/>
            <a:round/>
            <a:headEnd type="none" w="med" len="med"/>
            <a:tailEnd type="none" w="med" len="med"/>
          </a:ln>
        </p:spPr>
        <p:txBody>
          <a:bodyPr lIns="91425" tIns="45700" rIns="91425" bIns="45700" anchor="ctr" anchorCtr="0">
            <a:noAutofit/>
          </a:bodyPr>
          <a:lstStyle/>
          <a:p>
            <a:pPr algn="ctr">
              <a:buSzPct val="25000"/>
            </a:pPr>
            <a:r>
              <a:rPr lang="en-GB" sz="2400">
                <a:solidFill>
                  <a:srgbClr val="205867"/>
                </a:solidFill>
                <a:latin typeface="Cambria"/>
                <a:ea typeface="Cambria"/>
                <a:cs typeface="Cambria"/>
                <a:sym typeface="Cambria"/>
              </a:rPr>
              <a:t>Socio- economic impact</a:t>
            </a:r>
          </a:p>
        </p:txBody>
      </p:sp>
      <p:sp>
        <p:nvSpPr>
          <p:cNvPr id="191" name="Shape 191"/>
          <p:cNvSpPr/>
          <p:nvPr/>
        </p:nvSpPr>
        <p:spPr>
          <a:xfrm>
            <a:off x="1776605" y="4229100"/>
            <a:ext cx="2135493" cy="1818896"/>
          </a:xfrm>
          <a:prstGeom prst="ellipse">
            <a:avLst/>
          </a:prstGeom>
          <a:solidFill>
            <a:srgbClr val="D99593"/>
          </a:solidFill>
          <a:ln w="25400" cap="flat" cmpd="sng">
            <a:solidFill>
              <a:srgbClr val="D99593"/>
            </a:solidFill>
            <a:prstDash val="solid"/>
            <a:round/>
            <a:headEnd type="none" w="med" len="med"/>
            <a:tailEnd type="none" w="med" len="med"/>
          </a:ln>
        </p:spPr>
        <p:txBody>
          <a:bodyPr lIns="91425" tIns="45700" rIns="91425" bIns="45700" anchor="ctr" anchorCtr="0">
            <a:noAutofit/>
          </a:bodyPr>
          <a:lstStyle/>
          <a:p>
            <a:pPr algn="ctr">
              <a:buSzPct val="25000"/>
            </a:pPr>
            <a:r>
              <a:rPr lang="en-GB" sz="2400" dirty="0">
                <a:solidFill>
                  <a:srgbClr val="632423"/>
                </a:solidFill>
                <a:latin typeface="Cambria"/>
                <a:ea typeface="Cambria"/>
                <a:cs typeface="Cambria"/>
                <a:sym typeface="Cambria"/>
              </a:rPr>
              <a:t>Energy systems</a:t>
            </a:r>
          </a:p>
        </p:txBody>
      </p:sp>
      <p:sp>
        <p:nvSpPr>
          <p:cNvPr id="192" name="Shape 192"/>
          <p:cNvSpPr/>
          <p:nvPr/>
        </p:nvSpPr>
        <p:spPr>
          <a:xfrm>
            <a:off x="3738876" y="4078549"/>
            <a:ext cx="2561889" cy="2115765"/>
          </a:xfrm>
          <a:prstGeom prst="ellipse">
            <a:avLst/>
          </a:prstGeom>
          <a:solidFill>
            <a:srgbClr val="C2D59B"/>
          </a:solidFill>
          <a:ln w="25400" cap="flat" cmpd="sng">
            <a:solidFill>
              <a:srgbClr val="C2D59B"/>
            </a:solidFill>
            <a:prstDash val="solid"/>
            <a:round/>
            <a:headEnd type="none" w="med" len="med"/>
            <a:tailEnd type="none" w="med" len="med"/>
          </a:ln>
        </p:spPr>
        <p:txBody>
          <a:bodyPr lIns="91425" tIns="45700" rIns="91425" bIns="45700" anchor="ctr" anchorCtr="0">
            <a:noAutofit/>
          </a:bodyPr>
          <a:lstStyle/>
          <a:p>
            <a:pPr algn="ctr">
              <a:buSzPct val="25000"/>
            </a:pPr>
            <a:r>
              <a:rPr lang="en-GB" sz="2400">
                <a:solidFill>
                  <a:srgbClr val="4F6128"/>
                </a:solidFill>
                <a:latin typeface="Cambria"/>
                <a:ea typeface="Cambria"/>
                <a:cs typeface="Cambria"/>
                <a:sym typeface="Cambria"/>
              </a:rPr>
              <a:t>Integrated Assessment System Modelling </a:t>
            </a:r>
          </a:p>
        </p:txBody>
      </p:sp>
      <p:pic>
        <p:nvPicPr>
          <p:cNvPr id="193" name="Shape 193" descr="website-header_long"/>
          <p:cNvPicPr preferRelativeResize="0"/>
          <p:nvPr/>
        </p:nvPicPr>
        <p:blipFill rotWithShape="1">
          <a:blip r:embed="rId3">
            <a:alphaModFix/>
          </a:blip>
          <a:srcRect r="19539"/>
          <a:stretch/>
        </p:blipFill>
        <p:spPr>
          <a:xfrm>
            <a:off x="1520825" y="-48739"/>
            <a:ext cx="9147175" cy="1041400"/>
          </a:xfrm>
          <a:prstGeom prst="rect">
            <a:avLst/>
          </a:prstGeom>
          <a:noFill/>
          <a:ln>
            <a:noFill/>
          </a:ln>
        </p:spPr>
      </p:pic>
      <p:sp>
        <p:nvSpPr>
          <p:cNvPr id="194" name="Shape 194"/>
          <p:cNvSpPr/>
          <p:nvPr/>
        </p:nvSpPr>
        <p:spPr>
          <a:xfrm>
            <a:off x="1641068" y="1629404"/>
            <a:ext cx="5095009" cy="5242694"/>
          </a:xfrm>
          <a:prstGeom prst="ellipse">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5" name="Shape 195"/>
          <p:cNvSpPr/>
          <p:nvPr/>
        </p:nvSpPr>
        <p:spPr>
          <a:xfrm>
            <a:off x="1564414" y="912620"/>
            <a:ext cx="4531587" cy="602576"/>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buSzPct val="25000"/>
            </a:pPr>
            <a:r>
              <a:rPr lang="en-GB" sz="3600" dirty="0">
                <a:solidFill>
                  <a:schemeClr val="lt1"/>
                </a:solidFill>
                <a:latin typeface="Calibri"/>
                <a:ea typeface="Calibri"/>
                <a:cs typeface="Calibri"/>
                <a:sym typeface="Calibri"/>
              </a:rPr>
              <a:t>Modelling tools</a:t>
            </a:r>
          </a:p>
        </p:txBody>
      </p:sp>
      <p:sp>
        <p:nvSpPr>
          <p:cNvPr id="196" name="Shape 196"/>
          <p:cNvSpPr/>
          <p:nvPr/>
        </p:nvSpPr>
        <p:spPr>
          <a:xfrm>
            <a:off x="6096001" y="912620"/>
            <a:ext cx="4571999" cy="602576"/>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buSzPct val="25000"/>
            </a:pPr>
            <a:r>
              <a:rPr lang="en-GB" sz="3600">
                <a:solidFill>
                  <a:schemeClr val="lt1"/>
                </a:solidFill>
                <a:latin typeface="Calibri"/>
                <a:ea typeface="Calibri"/>
                <a:cs typeface="Calibri"/>
                <a:sym typeface="Calibri"/>
              </a:rPr>
              <a:t>Approach</a:t>
            </a:r>
          </a:p>
        </p:txBody>
      </p:sp>
      <p:sp>
        <p:nvSpPr>
          <p:cNvPr id="197" name="Shape 197"/>
          <p:cNvSpPr txBox="1"/>
          <p:nvPr/>
        </p:nvSpPr>
        <p:spPr>
          <a:xfrm>
            <a:off x="6140558" y="1237238"/>
            <a:ext cx="4560233" cy="5602475"/>
          </a:xfrm>
          <a:prstGeom prst="rect">
            <a:avLst/>
          </a:prstGeom>
          <a:noFill/>
          <a:ln>
            <a:noFill/>
          </a:ln>
        </p:spPr>
        <p:txBody>
          <a:bodyPr lIns="91425" tIns="45700" rIns="91425" bIns="45700" anchor="t" anchorCtr="0">
            <a:noAutofit/>
          </a:bodyPr>
          <a:lstStyle/>
          <a:p>
            <a:pPr lvl="1">
              <a:lnSpc>
                <a:spcPct val="80000"/>
              </a:lnSpc>
              <a:buClr>
                <a:schemeClr val="dk1"/>
              </a:buClr>
            </a:pPr>
            <a:endParaRPr sz="1250" b="1" dirty="0">
              <a:solidFill>
                <a:srgbClr val="595959"/>
              </a:solidFill>
              <a:latin typeface="Cambria"/>
              <a:ea typeface="Cambria"/>
              <a:cs typeface="Cambria"/>
              <a:sym typeface="Cambria"/>
            </a:endParaRPr>
          </a:p>
          <a:p>
            <a:pPr marL="742950" lvl="1" indent="-285750">
              <a:lnSpc>
                <a:spcPct val="80000"/>
              </a:lnSpc>
              <a:spcBef>
                <a:spcPts val="2400"/>
              </a:spcBef>
              <a:buClr>
                <a:srgbClr val="595959"/>
              </a:buClr>
              <a:buSzPct val="100000"/>
              <a:buFont typeface="Arial"/>
              <a:buChar char="–"/>
            </a:pPr>
            <a:r>
              <a:rPr lang="en-GB" sz="2000" dirty="0">
                <a:solidFill>
                  <a:srgbClr val="595959"/>
                </a:solidFill>
                <a:latin typeface="Calibri"/>
                <a:ea typeface="Calibri"/>
                <a:cs typeface="Calibri"/>
                <a:sym typeface="Calibri"/>
              </a:rPr>
              <a:t>Sound, adapted and based on NATIONAL development    PRIORITIES. </a:t>
            </a:r>
          </a:p>
          <a:p>
            <a:pPr marL="742950" lvl="1" indent="-285750">
              <a:lnSpc>
                <a:spcPct val="80000"/>
              </a:lnSpc>
              <a:spcBef>
                <a:spcPts val="2400"/>
              </a:spcBef>
              <a:buClr>
                <a:srgbClr val="595959"/>
              </a:buClr>
              <a:buSzPct val="100000"/>
              <a:buFont typeface="Arial"/>
              <a:buChar char="–"/>
            </a:pPr>
            <a:r>
              <a:rPr lang="en-GB" sz="2000" dirty="0">
                <a:solidFill>
                  <a:srgbClr val="595959"/>
                </a:solidFill>
                <a:latin typeface="Calibri"/>
                <a:ea typeface="Calibri"/>
                <a:cs typeface="Calibri"/>
                <a:sym typeface="Calibri"/>
              </a:rPr>
              <a:t>A suite of models. No single model can cover all relevant issues.</a:t>
            </a:r>
          </a:p>
          <a:p>
            <a:pPr marL="742950" lvl="1" indent="-285750">
              <a:lnSpc>
                <a:spcPct val="80000"/>
              </a:lnSpc>
              <a:spcBef>
                <a:spcPts val="2400"/>
              </a:spcBef>
              <a:buClr>
                <a:srgbClr val="595959"/>
              </a:buClr>
              <a:buSzPct val="100000"/>
              <a:buFont typeface="Arial"/>
              <a:buChar char="–"/>
            </a:pPr>
            <a:r>
              <a:rPr lang="en-GB" sz="2000" dirty="0">
                <a:solidFill>
                  <a:srgbClr val="595959"/>
                </a:solidFill>
                <a:latin typeface="Calibri"/>
                <a:ea typeface="Calibri"/>
                <a:cs typeface="Calibri"/>
                <a:sym typeface="Calibri"/>
              </a:rPr>
              <a:t>Accessible, unrestrained from proprietary specification (open source).</a:t>
            </a:r>
          </a:p>
          <a:p>
            <a:pPr marL="742950" lvl="1" indent="-285750">
              <a:lnSpc>
                <a:spcPct val="80000"/>
              </a:lnSpc>
              <a:spcBef>
                <a:spcPts val="2400"/>
              </a:spcBef>
              <a:buClr>
                <a:srgbClr val="595959"/>
              </a:buClr>
              <a:buSzPct val="100000"/>
              <a:buFont typeface="Arial"/>
              <a:buChar char="–"/>
            </a:pPr>
            <a:r>
              <a:rPr lang="en-GB" sz="2000" dirty="0">
                <a:solidFill>
                  <a:srgbClr val="595959"/>
                </a:solidFill>
                <a:latin typeface="Calibri"/>
                <a:ea typeface="Calibri"/>
                <a:cs typeface="Calibri"/>
                <a:sym typeface="Calibri"/>
              </a:rPr>
              <a:t>User-friendly, communication effective.</a:t>
            </a:r>
          </a:p>
          <a:p>
            <a:pPr marL="742950" lvl="1" indent="-285750">
              <a:lnSpc>
                <a:spcPct val="80000"/>
              </a:lnSpc>
              <a:spcBef>
                <a:spcPts val="2400"/>
              </a:spcBef>
              <a:buClr>
                <a:srgbClr val="595959"/>
              </a:buClr>
              <a:buSzPct val="100000"/>
              <a:buFont typeface="Arial"/>
              <a:buChar char="–"/>
            </a:pPr>
            <a:r>
              <a:rPr lang="en-GB" sz="2000" dirty="0">
                <a:solidFill>
                  <a:srgbClr val="595959"/>
                </a:solidFill>
                <a:latin typeface="Calibri"/>
                <a:ea typeface="Calibri"/>
                <a:cs typeface="Calibri"/>
                <a:sym typeface="Calibri"/>
              </a:rPr>
              <a:t>Tapping research and the knowledge-creation communities.</a:t>
            </a:r>
          </a:p>
          <a:p>
            <a:pPr marL="742950" lvl="1" indent="-285750">
              <a:lnSpc>
                <a:spcPct val="80000"/>
              </a:lnSpc>
              <a:spcBef>
                <a:spcPts val="2400"/>
              </a:spcBef>
              <a:buClr>
                <a:srgbClr val="595959"/>
              </a:buClr>
              <a:buSzPct val="100000"/>
              <a:buFont typeface="Arial"/>
              <a:buChar char="–"/>
            </a:pPr>
            <a:r>
              <a:rPr lang="en-GB" sz="2000" dirty="0">
                <a:solidFill>
                  <a:srgbClr val="595959"/>
                </a:solidFill>
                <a:latin typeface="Calibri"/>
                <a:ea typeface="Calibri"/>
                <a:cs typeface="Calibri"/>
                <a:sym typeface="Calibri"/>
              </a:rPr>
              <a:t>Responding to demands for CAPACITY-BUILDING.</a:t>
            </a:r>
          </a:p>
        </p:txBody>
      </p:sp>
      <p:sp>
        <p:nvSpPr>
          <p:cNvPr id="198" name="Shape 198"/>
          <p:cNvSpPr/>
          <p:nvPr/>
        </p:nvSpPr>
        <p:spPr>
          <a:xfrm>
            <a:off x="1520825" y="-48739"/>
            <a:ext cx="9147175" cy="961360"/>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buSzPct val="25000"/>
            </a:pPr>
            <a:r>
              <a:rPr lang="en-GB" sz="3600">
                <a:solidFill>
                  <a:schemeClr val="lt1"/>
                </a:solidFill>
                <a:latin typeface="Calibri"/>
                <a:ea typeface="Calibri"/>
                <a:cs typeface="Calibri"/>
                <a:sym typeface="Calibri"/>
              </a:rPr>
              <a:t>Addressing complexity</a:t>
            </a:r>
          </a:p>
        </p:txBody>
      </p:sp>
      <p:sp>
        <p:nvSpPr>
          <p:cNvPr id="199" name="Shape 199"/>
          <p:cNvSpPr/>
          <p:nvPr/>
        </p:nvSpPr>
        <p:spPr>
          <a:xfrm>
            <a:off x="3890409" y="4196715"/>
            <a:ext cx="2561889" cy="2115765"/>
          </a:xfrm>
          <a:prstGeom prst="ellipse">
            <a:avLst/>
          </a:prstGeom>
          <a:solidFill>
            <a:srgbClr val="C2D59B"/>
          </a:solidFill>
          <a:ln w="25400" cap="flat" cmpd="sng">
            <a:solidFill>
              <a:srgbClr val="C2D59B"/>
            </a:solidFill>
            <a:prstDash val="solid"/>
            <a:round/>
            <a:headEnd type="none" w="med" len="med"/>
            <a:tailEnd type="none" w="med" len="med"/>
          </a:ln>
        </p:spPr>
        <p:txBody>
          <a:bodyPr lIns="91425" tIns="45700" rIns="91425" bIns="45700" anchor="ctr" anchorCtr="0">
            <a:noAutofit/>
          </a:bodyPr>
          <a:lstStyle/>
          <a:p>
            <a:pPr algn="ctr">
              <a:buSzPct val="25000"/>
            </a:pPr>
            <a:r>
              <a:rPr lang="en-GB" sz="2400" dirty="0">
                <a:solidFill>
                  <a:srgbClr val="4F6128"/>
                </a:solidFill>
                <a:latin typeface="Cambria"/>
                <a:ea typeface="Cambria"/>
                <a:cs typeface="Cambria"/>
                <a:sym typeface="Cambria"/>
              </a:rPr>
              <a:t>Integrated assessment system</a:t>
            </a:r>
          </a:p>
        </p:txBody>
      </p:sp>
      <p:sp>
        <p:nvSpPr>
          <p:cNvPr id="200" name="Shape 200"/>
          <p:cNvSpPr/>
          <p:nvPr/>
        </p:nvSpPr>
        <p:spPr>
          <a:xfrm>
            <a:off x="2667000" y="5715001"/>
            <a:ext cx="2159708" cy="1124713"/>
          </a:xfrm>
          <a:prstGeom prst="ellipse">
            <a:avLst/>
          </a:prstGeom>
          <a:solidFill>
            <a:srgbClr val="D99593"/>
          </a:solidFill>
          <a:ln w="25400" cap="flat" cmpd="sng">
            <a:solidFill>
              <a:srgbClr val="D99593"/>
            </a:solidFill>
            <a:prstDash val="solid"/>
            <a:round/>
            <a:headEnd type="none" w="med" len="med"/>
            <a:tailEnd type="none" w="med" len="med"/>
          </a:ln>
        </p:spPr>
        <p:txBody>
          <a:bodyPr lIns="91425" tIns="45700" rIns="91425" bIns="45700" anchor="ctr" anchorCtr="0">
            <a:noAutofit/>
          </a:bodyPr>
          <a:lstStyle/>
          <a:p>
            <a:pPr algn="ctr">
              <a:buSzPct val="25000"/>
            </a:pPr>
            <a:r>
              <a:rPr lang="en-GB" sz="2400" dirty="0">
                <a:solidFill>
                  <a:srgbClr val="632423"/>
                </a:solidFill>
                <a:latin typeface="Cambria"/>
                <a:ea typeface="Cambria"/>
                <a:cs typeface="Cambria"/>
                <a:sym typeface="Cambria"/>
              </a:rPr>
              <a:t>Electricity for all</a:t>
            </a:r>
          </a:p>
        </p:txBody>
      </p:sp>
    </p:spTree>
    <p:extLst>
      <p:ext uri="{BB962C8B-B14F-4D97-AF65-F5344CB8AC3E}">
        <p14:creationId xmlns:p14="http://schemas.microsoft.com/office/powerpoint/2010/main" val="1728140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24533</TotalTime>
  <Words>3856</Words>
  <Application>Microsoft Office PowerPoint</Application>
  <PresentationFormat>Widescreen</PresentationFormat>
  <Paragraphs>421</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Berlin Sans FB</vt:lpstr>
      <vt:lpstr>Calibri</vt:lpstr>
      <vt:lpstr>Calibri Light</vt:lpstr>
      <vt:lpstr>Cambria</vt:lpstr>
      <vt:lpstr>Century Gothic</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International Futures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IGSDC</dc:creator>
  <cp:lastModifiedBy>Mansour Ndiaye</cp:lastModifiedBy>
  <cp:revision>467</cp:revision>
  <dcterms:created xsi:type="dcterms:W3CDTF">2018-05-24T19:39:01Z</dcterms:created>
  <dcterms:modified xsi:type="dcterms:W3CDTF">2018-07-16T15:52:54Z</dcterms:modified>
</cp:coreProperties>
</file>