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61" r:id="rId2"/>
    <p:sldId id="298" r:id="rId3"/>
    <p:sldId id="290" r:id="rId4"/>
    <p:sldId id="294" r:id="rId5"/>
    <p:sldId id="295" r:id="rId6"/>
    <p:sldId id="299" r:id="rId7"/>
    <p:sldId id="305" r:id="rId8"/>
    <p:sldId id="306" r:id="rId9"/>
    <p:sldId id="296" r:id="rId10"/>
    <p:sldId id="292" r:id="rId11"/>
    <p:sldId id="291" r:id="rId12"/>
    <p:sldId id="300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8" d="100"/>
          <a:sy n="88" d="100"/>
        </p:scale>
        <p:origin x="44" y="-6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.mbatkam@unidep.org\Desktop\Data%20for%20TA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'C:\Users\a.mbatkam@unidep.org\Desktop\Training needs assessment\[Tracer study results.xlsx]Feuil1'!$D$29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j-lt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'C:\Users\a.mbatkam@unidep.org\Desktop\Training needs assessment\[Tracer study results.xlsx]Feuil1'!$A$30:$A$35</c:f>
              <c:strCache>
                <c:ptCount val="6"/>
                <c:pt idx="0">
                  <c:v>Gender and Social Development</c:v>
                </c:pt>
                <c:pt idx="1">
                  <c:v>Natural Resource Management</c:v>
                </c:pt>
                <c:pt idx="2">
                  <c:v>Macroeconomic Analysis and Project Monitoring Tools</c:v>
                </c:pt>
                <c:pt idx="3">
                  <c:v>Regional Integration, Trade and Infrastructure</c:v>
                </c:pt>
                <c:pt idx="4">
                  <c:v>Governance and Public Administration</c:v>
                </c:pt>
                <c:pt idx="5">
                  <c:v>Other</c:v>
                </c:pt>
              </c:strCache>
            </c:strRef>
          </c:cat>
          <c:val>
            <c:numRef>
              <c:f>'C:\Users\a.mbatkam@unidep.org\Desktop\Training needs assessment\[Tracer study results.xlsx]Feuil1'!$D$30:$D$35</c:f>
              <c:numCache>
                <c:formatCode>General</c:formatCode>
                <c:ptCount val="6"/>
                <c:pt idx="0">
                  <c:v>0.1455399061032864</c:v>
                </c:pt>
                <c:pt idx="1">
                  <c:v>0.14319248826291087</c:v>
                </c:pt>
                <c:pt idx="2">
                  <c:v>0.25821596244131445</c:v>
                </c:pt>
                <c:pt idx="3">
                  <c:v>0.39436619718309879</c:v>
                </c:pt>
                <c:pt idx="4">
                  <c:v>5.8685446009389665E-2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1C-1344-A137-F5DAE373DE12}"/>
            </c:ext>
          </c:extLst>
        </c:ser>
        <c:ser>
          <c:idx val="1"/>
          <c:order val="1"/>
          <c:tx>
            <c:strRef>
              <c:f>'C:\Users\a.mbatkam@unidep.org\Desktop\Training needs assessment\[Tracer study results.xlsx]Feuil1'!$E$29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j-lt"/>
                    <a:ea typeface="Lato" panose="020F0502020204030203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'C:\Users\a.mbatkam@unidep.org\Desktop\Training needs assessment\[Tracer study results.xlsx]Feuil1'!$A$30:$A$35</c:f>
              <c:strCache>
                <c:ptCount val="6"/>
                <c:pt idx="0">
                  <c:v>Gender and Social Development</c:v>
                </c:pt>
                <c:pt idx="1">
                  <c:v>Natural Resource Management</c:v>
                </c:pt>
                <c:pt idx="2">
                  <c:v>Macroeconomic Analysis and Project Monitoring Tools</c:v>
                </c:pt>
                <c:pt idx="3">
                  <c:v>Regional Integration, Trade and Infrastructure</c:v>
                </c:pt>
                <c:pt idx="4">
                  <c:v>Governance and Public Administration</c:v>
                </c:pt>
                <c:pt idx="5">
                  <c:v>Other</c:v>
                </c:pt>
              </c:strCache>
            </c:strRef>
          </c:cat>
          <c:val>
            <c:numRef>
              <c:f>'C:\Users\a.mbatkam@unidep.org\Desktop\Training needs assessment\[Tracer study results.xlsx]Feuil1'!$E$30:$E$35</c:f>
              <c:numCache>
                <c:formatCode>General</c:formatCode>
                <c:ptCount val="6"/>
                <c:pt idx="0">
                  <c:v>0.1689320388349515</c:v>
                </c:pt>
                <c:pt idx="1">
                  <c:v>0.19417475728155328</c:v>
                </c:pt>
                <c:pt idx="2">
                  <c:v>0.19417475728155328</c:v>
                </c:pt>
                <c:pt idx="3">
                  <c:v>0.29514563106796127</c:v>
                </c:pt>
                <c:pt idx="4">
                  <c:v>9.7087378640776698E-2</c:v>
                </c:pt>
                <c:pt idx="5">
                  <c:v>5.0485436893203901E-2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1C-1344-A137-F5DAE373D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21120"/>
        <c:axId val="90910832"/>
      </c:barChart>
      <c:catAx>
        <c:axId val="53821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atMod val="12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90910832"/>
        <c:crosses val="autoZero"/>
        <c:auto val="1"/>
        <c:lblAlgn val="ctr"/>
        <c:lblOffset val="100"/>
        <c:noMultiLvlLbl val="0"/>
      </c:catAx>
      <c:valAx>
        <c:axId val="90910832"/>
        <c:scaling>
          <c:orientation val="minMax"/>
          <c:max val="1"/>
        </c:scaling>
        <c:delete val="0"/>
        <c:axPos val="b"/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atMod val="12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53821120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  <a:ln>
          <a:solidFill>
            <a:schemeClr val="accent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Book Antiqua" panose="02040602050305030304" pitchFamily="18" charset="0"/>
              <a:ea typeface="Lato" panose="020F0502020204030203" pitchFamily="34" charset="0"/>
              <a:cs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Western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65%</a:t>
            </a:r>
          </a:p>
        </c:rich>
      </c:tx>
      <c:layout>
        <c:manualLayout>
          <c:xMode val="edge"/>
          <c:yMode val="edge"/>
          <c:x val="0.20947326151858511"/>
          <c:y val="0.27070584926884134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de l'Ouest 65%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</c:v>
                </c:pt>
                <c:pt idx="1">
                  <c:v>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77</c:v>
                </c:pt>
                <c:pt idx="1">
                  <c:v>256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Eastern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8%</a:t>
            </a:r>
          </a:p>
        </c:rich>
      </c:tx>
      <c:layout>
        <c:manualLayout>
          <c:xMode val="edge"/>
          <c:yMode val="edge"/>
          <c:x val="0.2086792117087059"/>
          <c:y val="0.2663034945405238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de l'Est 8%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</c:v>
                </c:pt>
                <c:pt idx="1">
                  <c:v>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</c:v>
                </c:pt>
                <c:pt idx="1">
                  <c:v>30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Southern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4%</a:t>
            </a:r>
          </a:p>
        </c:rich>
      </c:tx>
      <c:layout>
        <c:manualLayout>
          <c:xMode val="edge"/>
          <c:yMode val="edge"/>
          <c:x val="0.13272576636288319"/>
          <c:y val="0.261911781169533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Australe 4%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540945534252295"/>
                  <c:y val="-4.227656104613352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29462738301559"/>
                      <c:h val="9.7748815165876773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080759835696448"/>
                  <c:y val="-4.426801507631450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30155979202772"/>
                      <c:h val="8.886255924170616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</c:v>
                </c:pt>
                <c:pt idx="1">
                  <c:v>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</c:v>
                </c:pt>
                <c:pt idx="1">
                  <c:v>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</a:t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2%</a:t>
            </a:r>
          </a:p>
        </c:rich>
      </c:tx>
      <c:layout>
        <c:manualLayout>
          <c:xMode val="edge"/>
          <c:yMode val="edge"/>
          <c:x val="0.18166613951268776"/>
          <c:y val="0.2885939257592801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Reste du monde 2%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475393007163744"/>
                  <c:y val="2.37795275590551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840366677209747"/>
                  <c:y val="-1.684814398200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</c:v>
                </c:pt>
                <c:pt idx="1">
                  <c:v>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Central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5%</a:t>
            </a:r>
          </a:p>
        </c:rich>
      </c:tx>
      <c:layout>
        <c:manualLayout>
          <c:xMode val="edge"/>
          <c:yMode val="edge"/>
          <c:x val="0.18559770937723694"/>
          <c:y val="0.2500635844192042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Centrale 5%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H</c:v>
                </c:pt>
                <c:pt idx="1">
                  <c:v>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Northern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2%</a:t>
            </a:r>
          </a:p>
        </c:rich>
      </c:tx>
      <c:layout>
        <c:manualLayout>
          <c:xMode val="edge"/>
          <c:yMode val="edge"/>
          <c:x val="0.12537440788028989"/>
          <c:y val="0.2421348204292418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du Nord 5%
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7.9681274900398474E-3"/>
                  <c:y val="-0.1674887584189133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86852589641437"/>
                      <c:h val="0.15897755610972569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</c:v>
                </c:pt>
                <c:pt idx="1">
                  <c:v>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Western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87%</a:t>
            </a:r>
          </a:p>
        </c:rich>
      </c:tx>
      <c:layout>
        <c:manualLayout>
          <c:xMode val="edge"/>
          <c:yMode val="edge"/>
          <c:x val="0.25587664650967351"/>
          <c:y val="0.2207058492688414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de l'Ouest 87%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</c:v>
                </c:pt>
                <c:pt idx="1">
                  <c:v>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25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Eastern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3%</a:t>
            </a:r>
          </a:p>
        </c:rich>
      </c:tx>
      <c:layout>
        <c:manualLayout>
          <c:xMode val="edge"/>
          <c:yMode val="edge"/>
          <c:x val="0.23692765205128072"/>
          <c:y val="0.2421343966619557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de l'Est 3%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</c:v>
                </c:pt>
                <c:pt idx="1">
                  <c:v>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Central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13%</a:t>
            </a:r>
          </a:p>
        </c:rich>
      </c:tx>
      <c:layout>
        <c:manualLayout>
          <c:xMode val="edge"/>
          <c:yMode val="edge"/>
          <c:x val="0.18559770937723694"/>
          <c:y val="0.2500635844192042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Centrale 13%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H</c:v>
                </c:pt>
                <c:pt idx="1">
                  <c:v>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10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Eastern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17%</a:t>
            </a:r>
          </a:p>
        </c:rich>
      </c:tx>
      <c:layout>
        <c:manualLayout>
          <c:xMode val="edge"/>
          <c:yMode val="edge"/>
          <c:x val="0.23692765205128072"/>
          <c:y val="0.2421343966619557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de l'Est 17%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H</c:v>
                </c:pt>
                <c:pt idx="1">
                  <c:v>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44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Northern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5%</a:t>
            </a:r>
          </a:p>
        </c:rich>
      </c:tx>
      <c:layout>
        <c:manualLayout>
          <c:xMode val="edge"/>
          <c:yMode val="edge"/>
          <c:x val="0.12537440788028989"/>
          <c:y val="0.2421348204292418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du Nord 5%
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123505976095626"/>
                  <c:y val="-0.1550199304887387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05976095617531"/>
                      <c:h val="0.1589775561097256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8191046836276939"/>
                  <c:y val="0.1163695092976220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94820717131473"/>
                      <c:h val="0.1589775561097256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</c:v>
                </c:pt>
                <c:pt idx="1">
                  <c:v>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Southern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9%</a:t>
            </a:r>
          </a:p>
        </c:rich>
      </c:tx>
      <c:layout>
        <c:manualLayout>
          <c:xMode val="edge"/>
          <c:yMode val="edge"/>
          <c:x val="0.13272576636288319"/>
          <c:y val="0.261911781169533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Australe 9%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540945534252295"/>
                  <c:y val="-4.227656104613352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29462738301559"/>
                      <c:h val="9.7748815165876773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080759835696448"/>
                  <c:y val="-4.426801507631450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30155979202772"/>
                      <c:h val="8.886255924170616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</c:v>
                </c:pt>
                <c:pt idx="1">
                  <c:v>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23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Western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44%</a:t>
            </a:r>
          </a:p>
        </c:rich>
      </c:tx>
      <c:layout>
        <c:manualLayout>
          <c:xMode val="edge"/>
          <c:yMode val="edge"/>
          <c:x val="0.20947322744243654"/>
          <c:y val="0.2849915635545556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de l'Ouest 44%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</c:v>
                </c:pt>
                <c:pt idx="1">
                  <c:v>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</c:v>
                </c:pt>
                <c:pt idx="1">
                  <c:v>179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</a:t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12%</a:t>
            </a:r>
          </a:p>
        </c:rich>
      </c:tx>
      <c:layout>
        <c:manualLayout>
          <c:xMode val="edge"/>
          <c:yMode val="edge"/>
          <c:x val="0.2239490667170822"/>
          <c:y val="0.2314505708298447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Reste du monde 12%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</c:v>
                </c:pt>
                <c:pt idx="1">
                  <c:v>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</c:v>
                </c:pt>
                <c:pt idx="1">
                  <c:v>30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Central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19%</a:t>
            </a:r>
          </a:p>
        </c:rich>
      </c:tx>
      <c:layout>
        <c:manualLayout>
          <c:xMode val="edge"/>
          <c:yMode val="edge"/>
          <c:x val="0.18559770937723694"/>
          <c:y val="0.2500635844192042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Centrale 19%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H</c:v>
                </c:pt>
                <c:pt idx="1">
                  <c:v>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73</c:v>
                </c:pt>
                <c:pt idx="1">
                  <c:v>23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Northern Africa</a:t>
            </a: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3%</a:t>
            </a:r>
          </a:p>
        </c:rich>
      </c:tx>
      <c:layout>
        <c:manualLayout>
          <c:xMode val="edge"/>
          <c:yMode val="edge"/>
          <c:x val="0.12537440788028989"/>
          <c:y val="0.2421348204292418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Afrique du Nord 3%
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123505976095626"/>
                  <c:y val="-0.1550199304887387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05976095617531"/>
                      <c:h val="0.1589775561097256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8191046836276939"/>
                  <c:y val="0.1163695092976220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94820717131473"/>
                      <c:h val="0.1589775561097256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</c:v>
                </c:pt>
                <c:pt idx="1">
                  <c:v>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</c:v>
                </c:pt>
                <c:pt idx="1">
                  <c:v>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73102-2530-49B9-92EE-6F73B90E119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E9B8FF-101C-4978-BB97-AAE0782ECB9E}">
      <dgm:prSet phldrT="[Text]" custT="1"/>
      <dgm:spPr/>
      <dgm:t>
        <a:bodyPr/>
        <a:lstStyle/>
        <a:p>
          <a:r>
            <a:rPr lang="fr-FR" sz="2800" i="1" dirty="0" err="1" smtClean="0"/>
            <a:t>Theme</a:t>
          </a:r>
          <a:r>
            <a:rPr lang="fr-FR" sz="2800" i="1" dirty="0" smtClean="0"/>
            <a:t> </a:t>
          </a:r>
          <a:r>
            <a:rPr lang="fr-FR" sz="2800" i="1" dirty="0" err="1" smtClean="0"/>
            <a:t>Selection</a:t>
          </a:r>
          <a:endParaRPr lang="en-US" sz="2800" i="1" dirty="0"/>
        </a:p>
      </dgm:t>
    </dgm:pt>
    <dgm:pt modelId="{31367C84-B2D0-44B6-91B2-F0CC19009168}" type="parTrans" cxnId="{AFCBB3DD-408C-4A12-B232-2FDC605872F3}">
      <dgm:prSet/>
      <dgm:spPr/>
      <dgm:t>
        <a:bodyPr/>
        <a:lstStyle/>
        <a:p>
          <a:endParaRPr lang="en-US"/>
        </a:p>
      </dgm:t>
    </dgm:pt>
    <dgm:pt modelId="{631FBB4C-23A2-4E18-B31F-5A7A948E0DCF}" type="sibTrans" cxnId="{AFCBB3DD-408C-4A12-B232-2FDC605872F3}">
      <dgm:prSet/>
      <dgm:spPr/>
      <dgm:t>
        <a:bodyPr/>
        <a:lstStyle/>
        <a:p>
          <a:endParaRPr lang="en-US"/>
        </a:p>
      </dgm:t>
    </dgm:pt>
    <dgm:pt modelId="{665E67EB-822C-4DCA-9A3B-7CFE49916018}">
      <dgm:prSet phldrT="[Text]" custT="1"/>
      <dgm:spPr/>
      <dgm:t>
        <a:bodyPr/>
        <a:lstStyle/>
        <a:p>
          <a:r>
            <a:rPr lang="fr-FR" sz="2000" dirty="0" smtClean="0"/>
            <a:t>IDEP – </a:t>
          </a:r>
          <a:r>
            <a:rPr lang="fr-FR" sz="2000" dirty="0" err="1" smtClean="0"/>
            <a:t>Strategic</a:t>
          </a:r>
          <a:r>
            <a:rPr lang="fr-FR" sz="2000" dirty="0" smtClean="0"/>
            <a:t> Plan</a:t>
          </a:r>
          <a:endParaRPr lang="en-US" sz="2000" dirty="0"/>
        </a:p>
      </dgm:t>
    </dgm:pt>
    <dgm:pt modelId="{7034D98E-9CB5-49A0-BA39-80DC5C77D2A6}" type="parTrans" cxnId="{D3E2B4B4-31B1-439F-9A86-D0F72F8EBA53}">
      <dgm:prSet/>
      <dgm:spPr>
        <a:ln w="5080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9DAA5CEA-276F-42ED-9684-40ED4BC6E6D0}" type="sibTrans" cxnId="{D3E2B4B4-31B1-439F-9A86-D0F72F8EBA53}">
      <dgm:prSet/>
      <dgm:spPr/>
      <dgm:t>
        <a:bodyPr/>
        <a:lstStyle/>
        <a:p>
          <a:endParaRPr lang="en-US"/>
        </a:p>
      </dgm:t>
    </dgm:pt>
    <dgm:pt modelId="{76922083-5E9C-4096-BAAE-FCD87D1FD565}">
      <dgm:prSet phldrT="[Text]" custT="1"/>
      <dgm:spPr/>
      <dgm:t>
        <a:bodyPr/>
        <a:lstStyle/>
        <a:p>
          <a:r>
            <a:rPr lang="fr-FR" sz="2000" dirty="0" smtClean="0"/>
            <a:t>MS </a:t>
          </a:r>
          <a:r>
            <a:rPr lang="fr-FR" sz="2000" dirty="0" err="1" smtClean="0"/>
            <a:t>Requests</a:t>
          </a:r>
          <a:endParaRPr lang="en-US" sz="2000" dirty="0"/>
        </a:p>
      </dgm:t>
    </dgm:pt>
    <dgm:pt modelId="{3353AA4D-2B75-4562-AF5D-50D84AB5F70A}" type="parTrans" cxnId="{50628CD0-4936-4CA8-B9D8-BCD6635B769C}">
      <dgm:prSet/>
      <dgm:spPr>
        <a:ln w="571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98E0DDEF-8BB3-40DE-B4A2-0187B02B0570}" type="sibTrans" cxnId="{50628CD0-4936-4CA8-B9D8-BCD6635B769C}">
      <dgm:prSet/>
      <dgm:spPr/>
      <dgm:t>
        <a:bodyPr/>
        <a:lstStyle/>
        <a:p>
          <a:endParaRPr lang="en-US"/>
        </a:p>
      </dgm:t>
    </dgm:pt>
    <dgm:pt modelId="{CF568484-EF19-4255-8B1C-F718B0BDCCBB}">
      <dgm:prSet phldrT="[Text]" custT="1"/>
      <dgm:spPr/>
      <dgm:t>
        <a:bodyPr/>
        <a:lstStyle/>
        <a:p>
          <a:r>
            <a:rPr lang="fr-FR" sz="2000" dirty="0" smtClean="0"/>
            <a:t>ECA divisions/ </a:t>
          </a:r>
          <a:r>
            <a:rPr lang="fr-FR" sz="2000" dirty="0" err="1" smtClean="0"/>
            <a:t>SROs</a:t>
          </a:r>
          <a:endParaRPr lang="en-US" sz="2000" dirty="0"/>
        </a:p>
      </dgm:t>
    </dgm:pt>
    <dgm:pt modelId="{755F94C6-C31F-4B56-BE79-7E13490B43C6}" type="parTrans" cxnId="{8A23EAAC-33C4-4A1B-ABF5-E4ACE5ACA8C8}">
      <dgm:prSet/>
      <dgm:spPr>
        <a:ln w="5080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E3E21A40-E31B-4CB9-907B-FA8B128323C2}" type="sibTrans" cxnId="{8A23EAAC-33C4-4A1B-ABF5-E4ACE5ACA8C8}">
      <dgm:prSet/>
      <dgm:spPr/>
      <dgm:t>
        <a:bodyPr/>
        <a:lstStyle/>
        <a:p>
          <a:endParaRPr lang="en-US"/>
        </a:p>
      </dgm:t>
    </dgm:pt>
    <dgm:pt modelId="{7775C1DD-E304-4336-AD34-B2016EE9F519}" type="pres">
      <dgm:prSet presAssocID="{8B373102-2530-49B9-92EE-6F73B90E11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700EF6-2DE8-4704-A3CB-BCF714D785F2}" type="pres">
      <dgm:prSet presAssocID="{50E9B8FF-101C-4978-BB97-AAE0782ECB9E}" presName="root1" presStyleCnt="0"/>
      <dgm:spPr/>
    </dgm:pt>
    <dgm:pt modelId="{F7FE07DE-2CCB-400B-82B0-8E97682A4D69}" type="pres">
      <dgm:prSet presAssocID="{50E9B8FF-101C-4978-BB97-AAE0782ECB9E}" presName="LevelOneTextNode" presStyleLbl="node0" presStyleIdx="0" presStyleCnt="1" custScaleX="489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A97027-85AE-4AC3-BD03-F0BBD2F85051}" type="pres">
      <dgm:prSet presAssocID="{50E9B8FF-101C-4978-BB97-AAE0782ECB9E}" presName="level2hierChild" presStyleCnt="0"/>
      <dgm:spPr/>
    </dgm:pt>
    <dgm:pt modelId="{E11E64CF-82A1-4B43-B087-C43B6C93D1E9}" type="pres">
      <dgm:prSet presAssocID="{7034D98E-9CB5-49A0-BA39-80DC5C77D2A6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CBAAF33-D579-444D-A85D-1F7C7657E86D}" type="pres">
      <dgm:prSet presAssocID="{7034D98E-9CB5-49A0-BA39-80DC5C77D2A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F895D14-6E3D-4075-B6C1-6992CD3353DE}" type="pres">
      <dgm:prSet presAssocID="{665E67EB-822C-4DCA-9A3B-7CFE49916018}" presName="root2" presStyleCnt="0"/>
      <dgm:spPr/>
    </dgm:pt>
    <dgm:pt modelId="{0CAC2639-0FCA-4159-A0AA-887DFBAE7155}" type="pres">
      <dgm:prSet presAssocID="{665E67EB-822C-4DCA-9A3B-7CFE49916018}" presName="LevelTwoTextNode" presStyleLbl="node2" presStyleIdx="0" presStyleCnt="3" custScaleY="566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6B1527-2EF1-45DF-B438-6E6BAAFBCE1A}" type="pres">
      <dgm:prSet presAssocID="{665E67EB-822C-4DCA-9A3B-7CFE49916018}" presName="level3hierChild" presStyleCnt="0"/>
      <dgm:spPr/>
    </dgm:pt>
    <dgm:pt modelId="{ECC4CA0F-3F16-4E41-84A1-E03CB6B81F77}" type="pres">
      <dgm:prSet presAssocID="{3353AA4D-2B75-4562-AF5D-50D84AB5F70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86836F9F-2A88-4C0D-BB7A-E99F92F8FF59}" type="pres">
      <dgm:prSet presAssocID="{3353AA4D-2B75-4562-AF5D-50D84AB5F70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2A53A4A-366C-48B7-BAB3-923E36F2C8C0}" type="pres">
      <dgm:prSet presAssocID="{76922083-5E9C-4096-BAAE-FCD87D1FD565}" presName="root2" presStyleCnt="0"/>
      <dgm:spPr/>
    </dgm:pt>
    <dgm:pt modelId="{BF1752BE-7D0B-4D29-A439-8D40172581D7}" type="pres">
      <dgm:prSet presAssocID="{76922083-5E9C-4096-BAAE-FCD87D1FD565}" presName="LevelTwoTextNode" presStyleLbl="node2" presStyleIdx="1" presStyleCnt="3" custScaleY="566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0D060F-A887-4A0B-BC7D-8015B028CE15}" type="pres">
      <dgm:prSet presAssocID="{76922083-5E9C-4096-BAAE-FCD87D1FD565}" presName="level3hierChild" presStyleCnt="0"/>
      <dgm:spPr/>
    </dgm:pt>
    <dgm:pt modelId="{B2F8209D-C5C9-4CF2-AF52-4C007FB9BF5C}" type="pres">
      <dgm:prSet presAssocID="{755F94C6-C31F-4B56-BE79-7E13490B43C6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2D5D1870-E2F3-41B4-85C8-BD4BF995B8E4}" type="pres">
      <dgm:prSet presAssocID="{755F94C6-C31F-4B56-BE79-7E13490B43C6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2DE30BE-1475-4EE0-9A1E-7190CE252E65}" type="pres">
      <dgm:prSet presAssocID="{CF568484-EF19-4255-8B1C-F718B0BDCCBB}" presName="root2" presStyleCnt="0"/>
      <dgm:spPr/>
    </dgm:pt>
    <dgm:pt modelId="{F9C60375-6A02-45D1-824F-3CB1F84A098B}" type="pres">
      <dgm:prSet presAssocID="{CF568484-EF19-4255-8B1C-F718B0BDCCBB}" presName="LevelTwoTextNode" presStyleLbl="node2" presStyleIdx="2" presStyleCnt="3" custScaleY="566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FAB4F1-8C01-4D92-B47E-B1897482BCBB}" type="pres">
      <dgm:prSet presAssocID="{CF568484-EF19-4255-8B1C-F718B0BDCCBB}" presName="level3hierChild" presStyleCnt="0"/>
      <dgm:spPr/>
    </dgm:pt>
  </dgm:ptLst>
  <dgm:cxnLst>
    <dgm:cxn modelId="{AFCBB3DD-408C-4A12-B232-2FDC605872F3}" srcId="{8B373102-2530-49B9-92EE-6F73B90E119B}" destId="{50E9B8FF-101C-4978-BB97-AAE0782ECB9E}" srcOrd="0" destOrd="0" parTransId="{31367C84-B2D0-44B6-91B2-F0CC19009168}" sibTransId="{631FBB4C-23A2-4E18-B31F-5A7A948E0DCF}"/>
    <dgm:cxn modelId="{5C3629B3-6F6D-41F3-BAF4-C2FCFF0C9395}" type="presOf" srcId="{3353AA4D-2B75-4562-AF5D-50D84AB5F70A}" destId="{ECC4CA0F-3F16-4E41-84A1-E03CB6B81F77}" srcOrd="0" destOrd="0" presId="urn:microsoft.com/office/officeart/2008/layout/HorizontalMultiLevelHierarchy"/>
    <dgm:cxn modelId="{BB2E57A8-45F5-4C0C-9BD3-FD92093AE8A2}" type="presOf" srcId="{7034D98E-9CB5-49A0-BA39-80DC5C77D2A6}" destId="{E11E64CF-82A1-4B43-B087-C43B6C93D1E9}" srcOrd="0" destOrd="0" presId="urn:microsoft.com/office/officeart/2008/layout/HorizontalMultiLevelHierarchy"/>
    <dgm:cxn modelId="{3441947C-9ADA-4636-96CB-7984CC49C1AD}" type="presOf" srcId="{755F94C6-C31F-4B56-BE79-7E13490B43C6}" destId="{2D5D1870-E2F3-41B4-85C8-BD4BF995B8E4}" srcOrd="1" destOrd="0" presId="urn:microsoft.com/office/officeart/2008/layout/HorizontalMultiLevelHierarchy"/>
    <dgm:cxn modelId="{CBF045AF-04B1-4C6B-A485-50309F537687}" type="presOf" srcId="{8B373102-2530-49B9-92EE-6F73B90E119B}" destId="{7775C1DD-E304-4336-AD34-B2016EE9F519}" srcOrd="0" destOrd="0" presId="urn:microsoft.com/office/officeart/2008/layout/HorizontalMultiLevelHierarchy"/>
    <dgm:cxn modelId="{63F0795C-705F-44F0-A80C-B5F0BBA20471}" type="presOf" srcId="{755F94C6-C31F-4B56-BE79-7E13490B43C6}" destId="{B2F8209D-C5C9-4CF2-AF52-4C007FB9BF5C}" srcOrd="0" destOrd="0" presId="urn:microsoft.com/office/officeart/2008/layout/HorizontalMultiLevelHierarchy"/>
    <dgm:cxn modelId="{E9DC5C9E-15F3-498F-9DB5-7080AE64BFAD}" type="presOf" srcId="{3353AA4D-2B75-4562-AF5D-50D84AB5F70A}" destId="{86836F9F-2A88-4C0D-BB7A-E99F92F8FF59}" srcOrd="1" destOrd="0" presId="urn:microsoft.com/office/officeart/2008/layout/HorizontalMultiLevelHierarchy"/>
    <dgm:cxn modelId="{50628CD0-4936-4CA8-B9D8-BCD6635B769C}" srcId="{50E9B8FF-101C-4978-BB97-AAE0782ECB9E}" destId="{76922083-5E9C-4096-BAAE-FCD87D1FD565}" srcOrd="1" destOrd="0" parTransId="{3353AA4D-2B75-4562-AF5D-50D84AB5F70A}" sibTransId="{98E0DDEF-8BB3-40DE-B4A2-0187B02B0570}"/>
    <dgm:cxn modelId="{D3E2B4B4-31B1-439F-9A86-D0F72F8EBA53}" srcId="{50E9B8FF-101C-4978-BB97-AAE0782ECB9E}" destId="{665E67EB-822C-4DCA-9A3B-7CFE49916018}" srcOrd="0" destOrd="0" parTransId="{7034D98E-9CB5-49A0-BA39-80DC5C77D2A6}" sibTransId="{9DAA5CEA-276F-42ED-9684-40ED4BC6E6D0}"/>
    <dgm:cxn modelId="{A0E65E11-7554-428F-AB51-2513781566A3}" type="presOf" srcId="{7034D98E-9CB5-49A0-BA39-80DC5C77D2A6}" destId="{1CBAAF33-D579-444D-A85D-1F7C7657E86D}" srcOrd="1" destOrd="0" presId="urn:microsoft.com/office/officeart/2008/layout/HorizontalMultiLevelHierarchy"/>
    <dgm:cxn modelId="{F7E58BFA-40C5-45CA-8A55-0B34FDDABCB0}" type="presOf" srcId="{76922083-5E9C-4096-BAAE-FCD87D1FD565}" destId="{BF1752BE-7D0B-4D29-A439-8D40172581D7}" srcOrd="0" destOrd="0" presId="urn:microsoft.com/office/officeart/2008/layout/HorizontalMultiLevelHierarchy"/>
    <dgm:cxn modelId="{8A23EAAC-33C4-4A1B-ABF5-E4ACE5ACA8C8}" srcId="{50E9B8FF-101C-4978-BB97-AAE0782ECB9E}" destId="{CF568484-EF19-4255-8B1C-F718B0BDCCBB}" srcOrd="2" destOrd="0" parTransId="{755F94C6-C31F-4B56-BE79-7E13490B43C6}" sibTransId="{E3E21A40-E31B-4CB9-907B-FA8B128323C2}"/>
    <dgm:cxn modelId="{8B2B4854-CBA7-403B-8D18-E1A8FE7FF170}" type="presOf" srcId="{CF568484-EF19-4255-8B1C-F718B0BDCCBB}" destId="{F9C60375-6A02-45D1-824F-3CB1F84A098B}" srcOrd="0" destOrd="0" presId="urn:microsoft.com/office/officeart/2008/layout/HorizontalMultiLevelHierarchy"/>
    <dgm:cxn modelId="{58AB6AB9-BBCC-4302-B881-880C72FB7D17}" type="presOf" srcId="{50E9B8FF-101C-4978-BB97-AAE0782ECB9E}" destId="{F7FE07DE-2CCB-400B-82B0-8E97682A4D69}" srcOrd="0" destOrd="0" presId="urn:microsoft.com/office/officeart/2008/layout/HorizontalMultiLevelHierarchy"/>
    <dgm:cxn modelId="{E709282A-EF44-4C98-96D3-0C6C99546178}" type="presOf" srcId="{665E67EB-822C-4DCA-9A3B-7CFE49916018}" destId="{0CAC2639-0FCA-4159-A0AA-887DFBAE7155}" srcOrd="0" destOrd="0" presId="urn:microsoft.com/office/officeart/2008/layout/HorizontalMultiLevelHierarchy"/>
    <dgm:cxn modelId="{088D173D-C4ED-4352-9B9B-F43A65E7417E}" type="presParOf" srcId="{7775C1DD-E304-4336-AD34-B2016EE9F519}" destId="{D6700EF6-2DE8-4704-A3CB-BCF714D785F2}" srcOrd="0" destOrd="0" presId="urn:microsoft.com/office/officeart/2008/layout/HorizontalMultiLevelHierarchy"/>
    <dgm:cxn modelId="{19F31A8E-EA8B-473B-A5F1-D5C0C30EF4DC}" type="presParOf" srcId="{D6700EF6-2DE8-4704-A3CB-BCF714D785F2}" destId="{F7FE07DE-2CCB-400B-82B0-8E97682A4D69}" srcOrd="0" destOrd="0" presId="urn:microsoft.com/office/officeart/2008/layout/HorizontalMultiLevelHierarchy"/>
    <dgm:cxn modelId="{4D315EE8-A9FE-4145-A829-A6C451FBD883}" type="presParOf" srcId="{D6700EF6-2DE8-4704-A3CB-BCF714D785F2}" destId="{2EA97027-85AE-4AC3-BD03-F0BBD2F85051}" srcOrd="1" destOrd="0" presId="urn:microsoft.com/office/officeart/2008/layout/HorizontalMultiLevelHierarchy"/>
    <dgm:cxn modelId="{1569EFC7-1E3C-403C-99CD-91F08701D21C}" type="presParOf" srcId="{2EA97027-85AE-4AC3-BD03-F0BBD2F85051}" destId="{E11E64CF-82A1-4B43-B087-C43B6C93D1E9}" srcOrd="0" destOrd="0" presId="urn:microsoft.com/office/officeart/2008/layout/HorizontalMultiLevelHierarchy"/>
    <dgm:cxn modelId="{6DDBBD57-1D47-4B66-B119-1DE8C382BC30}" type="presParOf" srcId="{E11E64CF-82A1-4B43-B087-C43B6C93D1E9}" destId="{1CBAAF33-D579-444D-A85D-1F7C7657E86D}" srcOrd="0" destOrd="0" presId="urn:microsoft.com/office/officeart/2008/layout/HorizontalMultiLevelHierarchy"/>
    <dgm:cxn modelId="{C273423D-ACDA-4087-965E-31140FD2422F}" type="presParOf" srcId="{2EA97027-85AE-4AC3-BD03-F0BBD2F85051}" destId="{9F895D14-6E3D-4075-B6C1-6992CD3353DE}" srcOrd="1" destOrd="0" presId="urn:microsoft.com/office/officeart/2008/layout/HorizontalMultiLevelHierarchy"/>
    <dgm:cxn modelId="{C7A9FD95-5A4E-4257-BCF3-57C8AB2194B1}" type="presParOf" srcId="{9F895D14-6E3D-4075-B6C1-6992CD3353DE}" destId="{0CAC2639-0FCA-4159-A0AA-887DFBAE7155}" srcOrd="0" destOrd="0" presId="urn:microsoft.com/office/officeart/2008/layout/HorizontalMultiLevelHierarchy"/>
    <dgm:cxn modelId="{8C2F51CF-71B0-4F0A-B233-17FA9900A998}" type="presParOf" srcId="{9F895D14-6E3D-4075-B6C1-6992CD3353DE}" destId="{B26B1527-2EF1-45DF-B438-6E6BAAFBCE1A}" srcOrd="1" destOrd="0" presId="urn:microsoft.com/office/officeart/2008/layout/HorizontalMultiLevelHierarchy"/>
    <dgm:cxn modelId="{AD7F9F21-8507-433C-A5EC-C64C8F9E87B2}" type="presParOf" srcId="{2EA97027-85AE-4AC3-BD03-F0BBD2F85051}" destId="{ECC4CA0F-3F16-4E41-84A1-E03CB6B81F77}" srcOrd="2" destOrd="0" presId="urn:microsoft.com/office/officeart/2008/layout/HorizontalMultiLevelHierarchy"/>
    <dgm:cxn modelId="{6993AAC4-9A30-4360-A5D2-DB89BF8C3250}" type="presParOf" srcId="{ECC4CA0F-3F16-4E41-84A1-E03CB6B81F77}" destId="{86836F9F-2A88-4C0D-BB7A-E99F92F8FF59}" srcOrd="0" destOrd="0" presId="urn:microsoft.com/office/officeart/2008/layout/HorizontalMultiLevelHierarchy"/>
    <dgm:cxn modelId="{1163BB33-385E-4F35-8B9E-16484997D452}" type="presParOf" srcId="{2EA97027-85AE-4AC3-BD03-F0BBD2F85051}" destId="{72A53A4A-366C-48B7-BAB3-923E36F2C8C0}" srcOrd="3" destOrd="0" presId="urn:microsoft.com/office/officeart/2008/layout/HorizontalMultiLevelHierarchy"/>
    <dgm:cxn modelId="{07F07A74-231E-4604-99FD-5F04377D613B}" type="presParOf" srcId="{72A53A4A-366C-48B7-BAB3-923E36F2C8C0}" destId="{BF1752BE-7D0B-4D29-A439-8D40172581D7}" srcOrd="0" destOrd="0" presId="urn:microsoft.com/office/officeart/2008/layout/HorizontalMultiLevelHierarchy"/>
    <dgm:cxn modelId="{69B77494-EC2D-4259-8FD1-542A40122382}" type="presParOf" srcId="{72A53A4A-366C-48B7-BAB3-923E36F2C8C0}" destId="{270D060F-A887-4A0B-BC7D-8015B028CE15}" srcOrd="1" destOrd="0" presId="urn:microsoft.com/office/officeart/2008/layout/HorizontalMultiLevelHierarchy"/>
    <dgm:cxn modelId="{11F69733-5067-4C48-B863-5CB5FEF5FEF8}" type="presParOf" srcId="{2EA97027-85AE-4AC3-BD03-F0BBD2F85051}" destId="{B2F8209D-C5C9-4CF2-AF52-4C007FB9BF5C}" srcOrd="4" destOrd="0" presId="urn:microsoft.com/office/officeart/2008/layout/HorizontalMultiLevelHierarchy"/>
    <dgm:cxn modelId="{372AF62E-4B9B-4856-9448-0E290DDB4478}" type="presParOf" srcId="{B2F8209D-C5C9-4CF2-AF52-4C007FB9BF5C}" destId="{2D5D1870-E2F3-41B4-85C8-BD4BF995B8E4}" srcOrd="0" destOrd="0" presId="urn:microsoft.com/office/officeart/2008/layout/HorizontalMultiLevelHierarchy"/>
    <dgm:cxn modelId="{8C21E674-1C2E-4799-BA37-12815ECBE00C}" type="presParOf" srcId="{2EA97027-85AE-4AC3-BD03-F0BBD2F85051}" destId="{D2DE30BE-1475-4EE0-9A1E-7190CE252E65}" srcOrd="5" destOrd="0" presId="urn:microsoft.com/office/officeart/2008/layout/HorizontalMultiLevelHierarchy"/>
    <dgm:cxn modelId="{E5A17ABD-9904-46F8-A539-88DBC4E98DFF}" type="presParOf" srcId="{D2DE30BE-1475-4EE0-9A1E-7190CE252E65}" destId="{F9C60375-6A02-45D1-824F-3CB1F84A098B}" srcOrd="0" destOrd="0" presId="urn:microsoft.com/office/officeart/2008/layout/HorizontalMultiLevelHierarchy"/>
    <dgm:cxn modelId="{A664A5D4-F2F6-4CB4-929B-F90279DFFC20}" type="presParOf" srcId="{D2DE30BE-1475-4EE0-9A1E-7190CE252E65}" destId="{A7FAB4F1-8C01-4D92-B47E-B1897482BCB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8209D-C5C9-4CF2-AF52-4C007FB9BF5C}">
      <dsp:nvSpPr>
        <dsp:cNvPr id="0" name=""/>
        <dsp:cNvSpPr/>
      </dsp:nvSpPr>
      <dsp:spPr>
        <a:xfrm>
          <a:off x="776592" y="1956598"/>
          <a:ext cx="486788" cy="606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3394" y="0"/>
              </a:lnTo>
              <a:lnTo>
                <a:pt x="243394" y="606066"/>
              </a:lnTo>
              <a:lnTo>
                <a:pt x="486788" y="606066"/>
              </a:lnTo>
            </a:path>
          </a:pathLst>
        </a:custGeom>
        <a:noFill/>
        <a:ln w="508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00552" y="2240198"/>
        <a:ext cx="38867" cy="38867"/>
      </dsp:txXfrm>
    </dsp:sp>
    <dsp:sp modelId="{ECC4CA0F-3F16-4E41-84A1-E03CB6B81F77}">
      <dsp:nvSpPr>
        <dsp:cNvPr id="0" name=""/>
        <dsp:cNvSpPr/>
      </dsp:nvSpPr>
      <dsp:spPr>
        <a:xfrm>
          <a:off x="776592" y="1910878"/>
          <a:ext cx="4867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6788" y="45720"/>
              </a:lnTo>
            </a:path>
          </a:pathLst>
        </a:custGeom>
        <a:noFill/>
        <a:ln w="5715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07816" y="1944428"/>
        <a:ext cx="24339" cy="24339"/>
      </dsp:txXfrm>
    </dsp:sp>
    <dsp:sp modelId="{E11E64CF-82A1-4B43-B087-C43B6C93D1E9}">
      <dsp:nvSpPr>
        <dsp:cNvPr id="0" name=""/>
        <dsp:cNvSpPr/>
      </dsp:nvSpPr>
      <dsp:spPr>
        <a:xfrm>
          <a:off x="776592" y="1350531"/>
          <a:ext cx="486788" cy="606066"/>
        </a:xfrm>
        <a:custGeom>
          <a:avLst/>
          <a:gdLst/>
          <a:ahLst/>
          <a:cxnLst/>
          <a:rect l="0" t="0" r="0" b="0"/>
          <a:pathLst>
            <a:path>
              <a:moveTo>
                <a:pt x="0" y="606066"/>
              </a:moveTo>
              <a:lnTo>
                <a:pt x="243394" y="606066"/>
              </a:lnTo>
              <a:lnTo>
                <a:pt x="243394" y="0"/>
              </a:lnTo>
              <a:lnTo>
                <a:pt x="486788" y="0"/>
              </a:lnTo>
            </a:path>
          </a:pathLst>
        </a:custGeom>
        <a:noFill/>
        <a:ln w="508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00552" y="1634131"/>
        <a:ext cx="38867" cy="38867"/>
      </dsp:txXfrm>
    </dsp:sp>
    <dsp:sp modelId="{F7FE07DE-2CCB-400B-82B0-8E97682A4D69}">
      <dsp:nvSpPr>
        <dsp:cNvPr id="0" name=""/>
        <dsp:cNvSpPr/>
      </dsp:nvSpPr>
      <dsp:spPr>
        <a:xfrm rot="16200000">
          <a:off x="-1357986" y="1774798"/>
          <a:ext cx="3905557" cy="36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i="1" kern="1200" dirty="0" err="1" smtClean="0"/>
            <a:t>Theme</a:t>
          </a:r>
          <a:r>
            <a:rPr lang="fr-FR" sz="2800" i="1" kern="1200" dirty="0" smtClean="0"/>
            <a:t> </a:t>
          </a:r>
          <a:r>
            <a:rPr lang="fr-FR" sz="2800" i="1" kern="1200" dirty="0" err="1" smtClean="0"/>
            <a:t>Selection</a:t>
          </a:r>
          <a:endParaRPr lang="en-US" sz="2800" i="1" kern="1200" dirty="0"/>
        </a:p>
      </dsp:txBody>
      <dsp:txXfrm>
        <a:off x="-1357986" y="1774798"/>
        <a:ext cx="3905557" cy="363600"/>
      </dsp:txXfrm>
    </dsp:sp>
    <dsp:sp modelId="{0CAC2639-0FCA-4159-A0AA-887DFBAE7155}">
      <dsp:nvSpPr>
        <dsp:cNvPr id="0" name=""/>
        <dsp:cNvSpPr/>
      </dsp:nvSpPr>
      <dsp:spPr>
        <a:xfrm>
          <a:off x="1263381" y="1140255"/>
          <a:ext cx="2433943" cy="420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IDEP – </a:t>
          </a:r>
          <a:r>
            <a:rPr lang="fr-FR" sz="2000" kern="1200" dirty="0" err="1" smtClean="0"/>
            <a:t>Strategic</a:t>
          </a:r>
          <a:r>
            <a:rPr lang="fr-FR" sz="2000" kern="1200" dirty="0" smtClean="0"/>
            <a:t> Plan</a:t>
          </a:r>
          <a:endParaRPr lang="en-US" sz="2000" kern="1200" dirty="0"/>
        </a:p>
      </dsp:txBody>
      <dsp:txXfrm>
        <a:off x="1263381" y="1140255"/>
        <a:ext cx="2433943" cy="420552"/>
      </dsp:txXfrm>
    </dsp:sp>
    <dsp:sp modelId="{BF1752BE-7D0B-4D29-A439-8D40172581D7}">
      <dsp:nvSpPr>
        <dsp:cNvPr id="0" name=""/>
        <dsp:cNvSpPr/>
      </dsp:nvSpPr>
      <dsp:spPr>
        <a:xfrm>
          <a:off x="1263381" y="1746322"/>
          <a:ext cx="2433943" cy="420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MS </a:t>
          </a:r>
          <a:r>
            <a:rPr lang="fr-FR" sz="2000" kern="1200" dirty="0" err="1" smtClean="0"/>
            <a:t>Requests</a:t>
          </a:r>
          <a:endParaRPr lang="en-US" sz="2000" kern="1200" dirty="0"/>
        </a:p>
      </dsp:txBody>
      <dsp:txXfrm>
        <a:off x="1263381" y="1746322"/>
        <a:ext cx="2433943" cy="420552"/>
      </dsp:txXfrm>
    </dsp:sp>
    <dsp:sp modelId="{F9C60375-6A02-45D1-824F-3CB1F84A098B}">
      <dsp:nvSpPr>
        <dsp:cNvPr id="0" name=""/>
        <dsp:cNvSpPr/>
      </dsp:nvSpPr>
      <dsp:spPr>
        <a:xfrm>
          <a:off x="1263381" y="2352388"/>
          <a:ext cx="2433943" cy="420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ECA divisions/ </a:t>
          </a:r>
          <a:r>
            <a:rPr lang="fr-FR" sz="2000" kern="1200" dirty="0" err="1" smtClean="0"/>
            <a:t>SROs</a:t>
          </a:r>
          <a:endParaRPr lang="en-US" sz="2000" kern="1200" dirty="0"/>
        </a:p>
      </dsp:txBody>
      <dsp:txXfrm>
        <a:off x="1263381" y="2352388"/>
        <a:ext cx="2433943" cy="420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B720-E97E-48DE-B312-444719C43D3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5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13" Type="http://schemas.openxmlformats.org/officeDocument/2006/relationships/chart" Target="../charts/chart12.xml"/><Relationship Id="rId18" Type="http://schemas.openxmlformats.org/officeDocument/2006/relationships/chart" Target="../charts/chart1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17" Type="http://schemas.openxmlformats.org/officeDocument/2006/relationships/chart" Target="../charts/chart16.xml"/><Relationship Id="rId2" Type="http://schemas.openxmlformats.org/officeDocument/2006/relationships/image" Target="../media/image2.png"/><Relationship Id="rId16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5" Type="http://schemas.openxmlformats.org/officeDocument/2006/relationships/chart" Target="../charts/chart1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Relationship Id="rId1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16 July </a:t>
            </a:r>
            <a:r>
              <a:rPr lang="en-US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2018</a:t>
            </a:r>
          </a:p>
          <a:p>
            <a:pPr algn="r" eaLnBrk="1"/>
            <a:r>
              <a:rPr lang="en-US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New York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2816226" y="5859463"/>
            <a:ext cx="576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 smtClean="0">
                <a:solidFill>
                  <a:schemeClr val="bg1"/>
                </a:solidFill>
              </a:rPr>
              <a:t>Implementing the SDGs and Agenda 2063</a:t>
            </a:r>
          </a:p>
          <a:p>
            <a:pPr algn="ctr" eaLnBrk="1"/>
            <a:r>
              <a:rPr lang="en-US" altLang="en-US" sz="2400" b="1" dirty="0" smtClean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2018 HLPF</a:t>
            </a:r>
            <a:endParaRPr lang="en-US" altLang="en-US" b="1" dirty="0">
              <a:solidFill>
                <a:schemeClr val="bg1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 smtClean="0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19625" y="2814402"/>
            <a:ext cx="622102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chemeClr val="bg1"/>
                </a:solidFill>
              </a:rPr>
              <a:t>Presentation</a:t>
            </a:r>
            <a:r>
              <a:rPr lang="fr-FR" sz="2800" dirty="0" smtClean="0">
                <a:solidFill>
                  <a:schemeClr val="bg1"/>
                </a:solidFill>
              </a:rPr>
              <a:t> of UNIDEP</a:t>
            </a:r>
          </a:p>
          <a:p>
            <a:endParaRPr lang="fr-FR" dirty="0"/>
          </a:p>
          <a:p>
            <a:r>
              <a:rPr lang="fr-FR" sz="2000" dirty="0" smtClean="0">
                <a:solidFill>
                  <a:schemeClr val="bg1"/>
                </a:solidFill>
              </a:rPr>
              <a:t>Mustapha Sadni </a:t>
            </a:r>
            <a:r>
              <a:rPr lang="fr-FR" sz="2000" dirty="0" smtClean="0">
                <a:solidFill>
                  <a:schemeClr val="bg1"/>
                </a:solidFill>
              </a:rPr>
              <a:t>Jallab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fr-FR" sz="2000" dirty="0" smtClean="0">
                <a:solidFill>
                  <a:schemeClr val="bg1"/>
                </a:solidFill>
              </a:rPr>
              <a:t>Head of Training and </a:t>
            </a:r>
            <a:r>
              <a:rPr lang="fr-FR" sz="2000" dirty="0" err="1" smtClean="0">
                <a:solidFill>
                  <a:schemeClr val="bg1"/>
                </a:solidFill>
              </a:rPr>
              <a:t>Research</a:t>
            </a:r>
            <a:r>
              <a:rPr lang="fr-FR" sz="2000" dirty="0" smtClean="0">
                <a:solidFill>
                  <a:schemeClr val="bg1"/>
                </a:solidFill>
              </a:rPr>
              <a:t> Division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"/>
          <p:cNvSpPr>
            <a:spLocks/>
          </p:cNvSpPr>
          <p:nvPr/>
        </p:nvSpPr>
        <p:spPr bwMode="auto">
          <a:xfrm>
            <a:off x="0" y="290513"/>
            <a:ext cx="783003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indent="12700"/>
            <a:r>
              <a:rPr lang="en-US" altLang="en-US" sz="2000" dirty="0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Supporting the SDG’s </a:t>
            </a:r>
            <a:r>
              <a:rPr lang="en-US" altLang="en-US" sz="2000" dirty="0" err="1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impolementation</a:t>
            </a:r>
            <a:r>
              <a:rPr lang="en-US" altLang="en-US" sz="2000" dirty="0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 through E-learning activities</a:t>
            </a:r>
            <a:endParaRPr lang="en-US" altLang="en-US" sz="2000" dirty="0">
              <a:solidFill>
                <a:srgbClr val="FFFFFF"/>
              </a:solidFill>
              <a:latin typeface="Lato" pitchFamily="34" charset="0"/>
              <a:sym typeface="Lato" pitchFamily="34" charset="0"/>
            </a:endParaRP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10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569" y="1335087"/>
            <a:ext cx="8017148" cy="292387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>
              <a:tabLst>
                <a:tab pos="231775" algn="l"/>
              </a:tabLst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Cooperation UNITAR - ECA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1 course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based 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ERA 2017 </a:t>
            </a:r>
          </a:p>
          <a:p>
            <a:pPr lvl="0">
              <a:tabLst>
                <a:tab pos="231775" algn="l"/>
              </a:tabLs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6 weeks</a:t>
            </a:r>
          </a:p>
          <a:p>
            <a:pPr lvl="0">
              <a:tabLst>
                <a:tab pos="231775" algn="l"/>
              </a:tabLs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Delivered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English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French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Internally - Pilot</a:t>
            </a:r>
          </a:p>
          <a:p>
            <a:pPr lvl="0">
              <a:tabLst>
                <a:tab pos="231775" algn="l"/>
              </a:tabLs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1 course based on ERA 2015</a:t>
            </a:r>
          </a:p>
          <a:p>
            <a:pPr lvl="0">
              <a:tabLst>
                <a:tab pos="231775" algn="l"/>
              </a:tabLst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	To test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internal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capacity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tabLst>
                <a:tab pos="231775" algn="l"/>
              </a:tabLs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4 weeks</a:t>
            </a:r>
          </a:p>
          <a:p>
            <a:pPr lvl="0">
              <a:tabLst>
                <a:tab pos="231775" algn="l"/>
              </a:tabLst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	French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0021" y="2686299"/>
            <a:ext cx="7480647" cy="3496656"/>
            <a:chOff x="0" y="0"/>
            <a:chExt cx="7223760" cy="2812611"/>
          </a:xfrm>
        </p:grpSpPr>
        <p:grpSp>
          <p:nvGrpSpPr>
            <p:cNvPr id="11" name="Group 10"/>
            <p:cNvGrpSpPr/>
            <p:nvPr/>
          </p:nvGrpSpPr>
          <p:grpSpPr>
            <a:xfrm>
              <a:off x="0" y="44450"/>
              <a:ext cx="2551328" cy="2768161"/>
              <a:chOff x="0" y="0"/>
              <a:chExt cx="2551328" cy="2768161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05154" y="0"/>
                <a:ext cx="2346174" cy="2734022"/>
                <a:chOff x="0" y="0"/>
                <a:chExt cx="2346174" cy="2734022"/>
              </a:xfrm>
            </p:grpSpPr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140" y="367645"/>
                  <a:ext cx="2171973" cy="2336165"/>
                </a:xfrm>
                <a:prstGeom prst="rect">
                  <a:avLst/>
                </a:prstGeom>
              </p:spPr>
            </p:pic>
            <p:grpSp>
              <p:nvGrpSpPr>
                <p:cNvPr id="36" name="Group 35"/>
                <p:cNvGrpSpPr/>
                <p:nvPr/>
              </p:nvGrpSpPr>
              <p:grpSpPr>
                <a:xfrm>
                  <a:off x="0" y="0"/>
                  <a:ext cx="2346174" cy="2734022"/>
                  <a:chOff x="0" y="0"/>
                  <a:chExt cx="2346174" cy="2734022"/>
                </a:xfrm>
              </p:grpSpPr>
              <p:graphicFrame>
                <p:nvGraphicFramePr>
                  <p:cNvPr id="37" name="Chart 36"/>
                  <p:cNvGraphicFramePr/>
                  <p:nvPr/>
                </p:nvGraphicFramePr>
                <p:xfrm>
                  <a:off x="758858" y="890833"/>
                  <a:ext cx="908050" cy="114808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3"/>
                  </a:graphicData>
                </a:graphic>
              </p:graphicFrame>
              <p:graphicFrame>
                <p:nvGraphicFramePr>
                  <p:cNvPr id="38" name="Chart 37"/>
                  <p:cNvGraphicFramePr/>
                  <p:nvPr/>
                </p:nvGraphicFramePr>
                <p:xfrm>
                  <a:off x="1447014" y="612742"/>
                  <a:ext cx="899160" cy="118872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4"/>
                  </a:graphicData>
                </a:graphic>
              </p:graphicFrame>
              <p:graphicFrame>
                <p:nvGraphicFramePr>
                  <p:cNvPr id="39" name="Chart 38"/>
                  <p:cNvGraphicFramePr/>
                  <p:nvPr/>
                </p:nvGraphicFramePr>
                <p:xfrm>
                  <a:off x="890833" y="89555"/>
                  <a:ext cx="796925" cy="101854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5"/>
                  </a:graphicData>
                </a:graphic>
              </p:graphicFrame>
              <p:graphicFrame>
                <p:nvGraphicFramePr>
                  <p:cNvPr id="40" name="Chart 39"/>
                  <p:cNvGraphicFramePr/>
                  <p:nvPr/>
                </p:nvGraphicFramePr>
                <p:xfrm>
                  <a:off x="975674" y="1734532"/>
                  <a:ext cx="766445" cy="99949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6"/>
                  </a:graphicData>
                </a:graphic>
              </p:graphicFrame>
              <p:graphicFrame>
                <p:nvGraphicFramePr>
                  <p:cNvPr id="41" name="Chart 40"/>
                  <p:cNvGraphicFramePr/>
                  <p:nvPr/>
                </p:nvGraphicFramePr>
                <p:xfrm>
                  <a:off x="0" y="0"/>
                  <a:ext cx="1008380" cy="1778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7"/>
                  </a:graphicData>
                </a:graphic>
              </p:graphicFrame>
            </p:grpSp>
          </p:grpSp>
          <p:graphicFrame>
            <p:nvGraphicFramePr>
              <p:cNvPr id="34" name="Chart 33"/>
              <p:cNvGraphicFramePr/>
              <p:nvPr/>
            </p:nvGraphicFramePr>
            <p:xfrm>
              <a:off x="0" y="1735016"/>
              <a:ext cx="978535" cy="10331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  <p:grpSp>
          <p:nvGrpSpPr>
            <p:cNvPr id="12" name="Group 11"/>
            <p:cNvGrpSpPr/>
            <p:nvPr/>
          </p:nvGrpSpPr>
          <p:grpSpPr>
            <a:xfrm>
              <a:off x="2400300" y="0"/>
              <a:ext cx="2537460" cy="2773045"/>
              <a:chOff x="0" y="0"/>
              <a:chExt cx="2537460" cy="2773045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2593" y="406400"/>
                <a:ext cx="2171973" cy="2336165"/>
              </a:xfrm>
              <a:prstGeom prst="rect">
                <a:avLst/>
              </a:prstGeom>
            </p:spPr>
          </p:pic>
          <p:graphicFrame>
            <p:nvGraphicFramePr>
              <p:cNvPr id="24" name="Chart 23"/>
              <p:cNvGraphicFramePr/>
              <p:nvPr/>
            </p:nvGraphicFramePr>
            <p:xfrm>
              <a:off x="952500" y="793750"/>
              <a:ext cx="908050" cy="128524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9"/>
              </a:graphicData>
            </a:graphic>
          </p:graphicFrame>
          <p:graphicFrame>
            <p:nvGraphicFramePr>
              <p:cNvPr id="25" name="Chart 24"/>
              <p:cNvGraphicFramePr/>
              <p:nvPr/>
            </p:nvGraphicFramePr>
            <p:xfrm>
              <a:off x="1079500" y="254000"/>
              <a:ext cx="775970" cy="89916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0"/>
              </a:graphicData>
            </a:graphic>
          </p:graphicFrame>
          <p:graphicFrame>
            <p:nvGraphicFramePr>
              <p:cNvPr id="26" name="Chart 25"/>
              <p:cNvGraphicFramePr/>
              <p:nvPr/>
            </p:nvGraphicFramePr>
            <p:xfrm>
              <a:off x="25400" y="0"/>
              <a:ext cx="1145540" cy="1778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1"/>
              </a:graphicData>
            </a:graphic>
          </p:graphicFrame>
          <p:graphicFrame>
            <p:nvGraphicFramePr>
              <p:cNvPr id="30" name="Chart 29"/>
              <p:cNvGraphicFramePr/>
              <p:nvPr/>
            </p:nvGraphicFramePr>
            <p:xfrm>
              <a:off x="1638300" y="793750"/>
              <a:ext cx="899160" cy="105092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2"/>
              </a:graphicData>
            </a:graphic>
          </p:graphicFrame>
          <p:graphicFrame>
            <p:nvGraphicFramePr>
              <p:cNvPr id="31" name="Chart 30"/>
              <p:cNvGraphicFramePr/>
              <p:nvPr/>
            </p:nvGraphicFramePr>
            <p:xfrm>
              <a:off x="1168400" y="1841500"/>
              <a:ext cx="766445" cy="931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3"/>
              </a:graphicData>
            </a:graphic>
          </p:graphicFrame>
          <p:graphicFrame>
            <p:nvGraphicFramePr>
              <p:cNvPr id="32" name="Chart 31"/>
              <p:cNvGraphicFramePr/>
              <p:nvPr/>
            </p:nvGraphicFramePr>
            <p:xfrm>
              <a:off x="0" y="1771650"/>
              <a:ext cx="901065" cy="889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4"/>
              </a:graphicData>
            </a:graphic>
          </p:graphicFrame>
        </p:grpSp>
        <p:grpSp>
          <p:nvGrpSpPr>
            <p:cNvPr id="13" name="Group 12"/>
            <p:cNvGrpSpPr/>
            <p:nvPr/>
          </p:nvGrpSpPr>
          <p:grpSpPr>
            <a:xfrm>
              <a:off x="4883150" y="133350"/>
              <a:ext cx="2340610" cy="2609215"/>
              <a:chOff x="0" y="0"/>
              <a:chExt cx="2340610" cy="2609215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594" y="273050"/>
                <a:ext cx="2171973" cy="2336165"/>
              </a:xfrm>
              <a:prstGeom prst="rect">
                <a:avLst/>
              </a:prstGeom>
            </p:spPr>
          </p:pic>
          <p:graphicFrame>
            <p:nvGraphicFramePr>
              <p:cNvPr id="15" name="Chart 14"/>
              <p:cNvGraphicFramePr/>
              <p:nvPr/>
            </p:nvGraphicFramePr>
            <p:xfrm>
              <a:off x="933450" y="838200"/>
              <a:ext cx="908050" cy="10287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5"/>
              </a:graphicData>
            </a:graphic>
          </p:graphicFrame>
          <p:graphicFrame>
            <p:nvGraphicFramePr>
              <p:cNvPr id="16" name="Chart 15"/>
              <p:cNvGraphicFramePr/>
              <p:nvPr/>
            </p:nvGraphicFramePr>
            <p:xfrm>
              <a:off x="1041400" y="114300"/>
              <a:ext cx="762000" cy="8636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6"/>
              </a:graphicData>
            </a:graphic>
          </p:graphicFrame>
          <p:graphicFrame>
            <p:nvGraphicFramePr>
              <p:cNvPr id="17" name="Chart 16"/>
              <p:cNvGraphicFramePr/>
              <p:nvPr/>
            </p:nvGraphicFramePr>
            <p:xfrm>
              <a:off x="0" y="0"/>
              <a:ext cx="1368425" cy="1778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7"/>
              </a:graphicData>
            </a:graphic>
          </p:graphicFrame>
          <p:graphicFrame>
            <p:nvGraphicFramePr>
              <p:cNvPr id="22" name="Chart 21"/>
              <p:cNvGraphicFramePr/>
              <p:nvPr/>
            </p:nvGraphicFramePr>
            <p:xfrm>
              <a:off x="1441450" y="660400"/>
              <a:ext cx="899160" cy="8934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8"/>
              </a:graphicData>
            </a:graphic>
          </p:graphicFrame>
        </p:grpSp>
      </p:grpSp>
      <p:sp>
        <p:nvSpPr>
          <p:cNvPr id="42" name="TextBox 41"/>
          <p:cNvSpPr txBox="1"/>
          <p:nvPr/>
        </p:nvSpPr>
        <p:spPr>
          <a:xfrm>
            <a:off x="7751885" y="2686299"/>
            <a:ext cx="1047531" cy="684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250000"/>
              <a:buFont typeface="Arial" pitchFamily="34" charset="0"/>
              <a:buChar char="•"/>
            </a:pPr>
            <a:r>
              <a:rPr lang="fr-FR" sz="1400" dirty="0" err="1" smtClean="0"/>
              <a:t>Women</a:t>
            </a:r>
            <a:endParaRPr lang="fr-FR" sz="1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250000"/>
            </a:pPr>
            <a:endParaRPr lang="fr-FR" sz="1050" dirty="0" smtClean="0"/>
          </a:p>
          <a:p>
            <a:pPr marL="285750" indent="-285750">
              <a:buClr>
                <a:schemeClr val="accent1"/>
              </a:buClr>
              <a:buSzPct val="250000"/>
              <a:buFont typeface="Arial" pitchFamily="34" charset="0"/>
              <a:buChar char="•"/>
            </a:pPr>
            <a:r>
              <a:rPr lang="fr-FR" sz="1400" dirty="0" smtClean="0"/>
              <a:t>Men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416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665800" y="2869543"/>
            <a:ext cx="6341723" cy="4290100"/>
            <a:chOff x="3750098" y="2225609"/>
            <a:chExt cx="7803503" cy="4632380"/>
          </a:xfrm>
        </p:grpSpPr>
        <p:pic>
          <p:nvPicPr>
            <p:cNvPr id="20" name="Picture 19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2882" y="2225609"/>
              <a:ext cx="5760719" cy="4632380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21" name="Rectangle 20"/>
            <p:cNvSpPr/>
            <p:nvPr/>
          </p:nvSpPr>
          <p:spPr>
            <a:xfrm>
              <a:off x="3750098" y="5001137"/>
              <a:ext cx="2629865" cy="276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</a:tabLst>
              </a:pPr>
              <a:r>
                <a:rPr lang="en-US" sz="1200" b="1" i="1" dirty="0" smtClean="0">
                  <a:solidFill>
                    <a:srgbClr val="4F81BD"/>
                  </a:solidFill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number </a:t>
              </a:r>
              <a:r>
                <a:rPr lang="en-US" sz="1200" b="1" i="1" dirty="0">
                  <a:solidFill>
                    <a:srgbClr val="4F81BD"/>
                  </a:solidFill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of </a:t>
              </a:r>
              <a:r>
                <a:rPr lang="en-US" sz="1200" b="1" i="1" dirty="0" smtClean="0">
                  <a:solidFill>
                    <a:srgbClr val="4F81BD"/>
                  </a:solidFill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pages </a:t>
              </a:r>
              <a:r>
                <a:rPr lang="en-US" sz="1200" b="1" i="1" dirty="0">
                  <a:solidFill>
                    <a:srgbClr val="4F81BD"/>
                  </a:solidFill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scanned </a:t>
              </a:r>
              <a:endParaRPr lang="fr-FR" sz="1200" b="1" i="1" dirty="0">
                <a:solidFill>
                  <a:srgbClr val="4F81BD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indent="12700"/>
            <a:r>
              <a:rPr lang="en-US" altLang="en-US" sz="2000" dirty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Knowledge Management</a:t>
            </a: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11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64739" y="905551"/>
            <a:ext cx="6638461" cy="346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Library digitisation as part of IDEP KM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First phase: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en-US" sz="700" dirty="0">
              <a:solidFill>
                <a:schemeClr val="accent1">
                  <a:lumMod val="75000"/>
                </a:schemeClr>
              </a:solidFill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	262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161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 pages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Arial" pitchFamily="34" charset="0"/>
              </a:rPr>
              <a:t>scanned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Arial" pitchFamily="34" charset="0"/>
              </a:rPr>
              <a:t>/ 520 000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Arial" pitchFamily="34" charset="0"/>
              </a:rPr>
              <a:t>	3323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 titles / 5 800 in several file formats: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569913" marR="0" lvl="1" indent="-231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TIFF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 300 DPI  for archiving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569913" marR="0" lvl="1" indent="-231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PDF/A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 300 DPI with automatic indexing by OCR </a:t>
            </a:r>
          </a:p>
          <a:p>
            <a:pPr marL="338138"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6263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	for consulting and full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 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ext search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569913" marR="0" lvl="1" indent="-231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TXT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 UTF-8 with manual indexing for further description </a:t>
            </a:r>
          </a:p>
          <a:p>
            <a:pPr marL="338138"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6263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Arial" pitchFamily="34" charset="0"/>
              </a:rPr>
              <a:t>	and search in digital libraries and repositories</a:t>
            </a:r>
            <a:endParaRPr kumimoji="0" lang="fr-FR" sz="1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1100" b="1" dirty="0" smtClean="0">
              <a:solidFill>
                <a:schemeClr val="accent1">
                  <a:lumMod val="75000"/>
                </a:schemeClr>
              </a:solidFill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425" algn="l"/>
              </a:tabLst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	16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Arial" pitchFamily="34" charset="0"/>
              </a:rPr>
              <a:t>Countries</a:t>
            </a: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 + IDEP documents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14167" y="6605980"/>
            <a:ext cx="1277471" cy="553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indent="12700"/>
            <a:r>
              <a:rPr lang="en-US" altLang="en-US" sz="2000" dirty="0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Concluding remarks</a:t>
            </a:r>
            <a:endParaRPr lang="en-US" altLang="en-US" sz="2000" dirty="0">
              <a:solidFill>
                <a:srgbClr val="FFFFFF"/>
              </a:solidFill>
              <a:latin typeface="Lato" pitchFamily="34" charset="0"/>
              <a:sym typeface="Lato" pitchFamily="34" charset="0"/>
            </a:endParaRP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12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338" y="1567619"/>
            <a:ext cx="8839509" cy="55160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IDEP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wil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 continue and sustain its approach to train Africans government officials especially on green industrialisation and economic transformation among others structural issues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Strategic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shifts in the delivery mechanisms and orientation of the IDEP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programme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in immediate response to the capacity development needs expressed by Member States through both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SDGs and Agenda 2063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increasing requests for IDEP’s services from member States.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1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41275" y="1347787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 smtClean="0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3" y="429418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</a:t>
            </a:r>
            <a:r>
              <a:rPr lang="en-US" altLang="en-US" sz="1600" b="1" dirty="0" smtClean="0">
                <a:solidFill>
                  <a:schemeClr val="bg1"/>
                </a:solidFill>
                <a:latin typeface="Avenir Book"/>
              </a:rPr>
              <a:t>www.uneca.org/idep</a:t>
            </a:r>
          </a:p>
          <a:p>
            <a:pPr eaLnBrk="1"/>
            <a:endParaRPr lang="en-US" altLang="en-US" sz="1600" b="1" dirty="0">
              <a:solidFill>
                <a:schemeClr val="bg1"/>
              </a:solidFill>
              <a:latin typeface="Avenir Book"/>
            </a:endParaRPr>
          </a:p>
        </p:txBody>
      </p:sp>
      <p:pic>
        <p:nvPicPr>
          <p:cNvPr id="6151" name="Picture 8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6152" name="Picture 9" descr="pasted-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r>
              <a:rPr lang="en-US" altLang="en-US" sz="2000" dirty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Development challenges</a:t>
            </a: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6516" y="5102785"/>
            <a:ext cx="11406187" cy="2554545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271463" indent="-257175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youth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271463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employment</a:t>
            </a:r>
          </a:p>
          <a:p>
            <a:pPr marL="271463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natural resources management </a:t>
            </a:r>
          </a:p>
          <a:p>
            <a:pPr marL="271463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agriculture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transformation</a:t>
            </a:r>
          </a:p>
          <a:p>
            <a:pPr marL="271463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energy</a:t>
            </a:r>
          </a:p>
          <a:p>
            <a:pPr marL="271463" indent="-257175">
              <a:buFont typeface="Arial" panose="020B0604020202020204" pitchFamily="34" charset="0"/>
              <a:buChar char="•"/>
              <a:defRPr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1463" indent="-257175">
              <a:buFont typeface="Arial" panose="020B0604020202020204" pitchFamily="34" charset="0"/>
              <a:buChar char="•"/>
              <a:defRPr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4288">
              <a:defRPr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1463" indent="-257175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regional integration</a:t>
            </a:r>
          </a:p>
          <a:p>
            <a:pPr marL="271463" indent="-257175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infrastructure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271463" indent="-257175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governance</a:t>
            </a:r>
          </a:p>
          <a:p>
            <a:pPr marL="271463" indent="-257175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migration</a:t>
            </a:r>
          </a:p>
          <a:p>
            <a:pPr marL="271463" indent="-257175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statistics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0" y="1141861"/>
            <a:ext cx="8437220" cy="3822721"/>
            <a:chOff x="256549" y="1413900"/>
            <a:chExt cx="8437220" cy="3822721"/>
          </a:xfrm>
        </p:grpSpPr>
        <p:grpSp>
          <p:nvGrpSpPr>
            <p:cNvPr id="2" name="Groupe 1"/>
            <p:cNvGrpSpPr/>
            <p:nvPr/>
          </p:nvGrpSpPr>
          <p:grpSpPr>
            <a:xfrm>
              <a:off x="256549" y="2937234"/>
              <a:ext cx="8437220" cy="2299387"/>
              <a:chOff x="256549" y="2937234"/>
              <a:chExt cx="8437220" cy="2299387"/>
            </a:xfrm>
          </p:grpSpPr>
          <p:sp>
            <p:nvSpPr>
              <p:cNvPr id="8" name="Forme libre 7"/>
              <p:cNvSpPr/>
              <p:nvPr/>
            </p:nvSpPr>
            <p:spPr>
              <a:xfrm>
                <a:off x="256556" y="2937234"/>
                <a:ext cx="8437213" cy="580291"/>
              </a:xfrm>
              <a:custGeom>
                <a:avLst/>
                <a:gdLst>
                  <a:gd name="connsiteX0" fmla="*/ 0 w 3840480"/>
                  <a:gd name="connsiteY0" fmla="*/ 83642 h 501840"/>
                  <a:gd name="connsiteX1" fmla="*/ 83642 w 3840480"/>
                  <a:gd name="connsiteY1" fmla="*/ 0 h 501840"/>
                  <a:gd name="connsiteX2" fmla="*/ 3756838 w 3840480"/>
                  <a:gd name="connsiteY2" fmla="*/ 0 h 501840"/>
                  <a:gd name="connsiteX3" fmla="*/ 3840480 w 3840480"/>
                  <a:gd name="connsiteY3" fmla="*/ 83642 h 501840"/>
                  <a:gd name="connsiteX4" fmla="*/ 3840480 w 3840480"/>
                  <a:gd name="connsiteY4" fmla="*/ 418198 h 501840"/>
                  <a:gd name="connsiteX5" fmla="*/ 3756838 w 3840480"/>
                  <a:gd name="connsiteY5" fmla="*/ 501840 h 501840"/>
                  <a:gd name="connsiteX6" fmla="*/ 83642 w 3840480"/>
                  <a:gd name="connsiteY6" fmla="*/ 501840 h 501840"/>
                  <a:gd name="connsiteX7" fmla="*/ 0 w 3840480"/>
                  <a:gd name="connsiteY7" fmla="*/ 418198 h 501840"/>
                  <a:gd name="connsiteX8" fmla="*/ 0 w 3840480"/>
                  <a:gd name="connsiteY8" fmla="*/ 83642 h 501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40480" h="501840">
                    <a:moveTo>
                      <a:pt x="0" y="83642"/>
                    </a:moveTo>
                    <a:cubicBezTo>
                      <a:pt x="0" y="37448"/>
                      <a:pt x="37448" y="0"/>
                      <a:pt x="83642" y="0"/>
                    </a:cubicBezTo>
                    <a:lnTo>
                      <a:pt x="3756838" y="0"/>
                    </a:lnTo>
                    <a:cubicBezTo>
                      <a:pt x="3803032" y="0"/>
                      <a:pt x="3840480" y="37448"/>
                      <a:pt x="3840480" y="83642"/>
                    </a:cubicBezTo>
                    <a:lnTo>
                      <a:pt x="3840480" y="418198"/>
                    </a:lnTo>
                    <a:cubicBezTo>
                      <a:pt x="3840480" y="464392"/>
                      <a:pt x="3803032" y="501840"/>
                      <a:pt x="3756838" y="501840"/>
                    </a:cubicBezTo>
                    <a:lnTo>
                      <a:pt x="83642" y="501840"/>
                    </a:lnTo>
                    <a:cubicBezTo>
                      <a:pt x="37448" y="501840"/>
                      <a:pt x="0" y="464392"/>
                      <a:pt x="0" y="418198"/>
                    </a:cubicBezTo>
                    <a:lnTo>
                      <a:pt x="0" y="83642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69659" tIns="24498" rIns="169659" bIns="24498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dirty="0" smtClean="0"/>
                  <a:t>Sustainable Development Goals, Agenda 2030</a:t>
                </a:r>
                <a:endParaRPr lang="en-US" sz="2400" dirty="0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56554" y="3588907"/>
                <a:ext cx="8437213" cy="501650"/>
              </a:xfrm>
              <a:custGeom>
                <a:avLst/>
                <a:gdLst>
                  <a:gd name="connsiteX0" fmla="*/ 0 w 3840480"/>
                  <a:gd name="connsiteY0" fmla="*/ 83642 h 501840"/>
                  <a:gd name="connsiteX1" fmla="*/ 83642 w 3840480"/>
                  <a:gd name="connsiteY1" fmla="*/ 0 h 501840"/>
                  <a:gd name="connsiteX2" fmla="*/ 3756838 w 3840480"/>
                  <a:gd name="connsiteY2" fmla="*/ 0 h 501840"/>
                  <a:gd name="connsiteX3" fmla="*/ 3840480 w 3840480"/>
                  <a:gd name="connsiteY3" fmla="*/ 83642 h 501840"/>
                  <a:gd name="connsiteX4" fmla="*/ 3840480 w 3840480"/>
                  <a:gd name="connsiteY4" fmla="*/ 418198 h 501840"/>
                  <a:gd name="connsiteX5" fmla="*/ 3756838 w 3840480"/>
                  <a:gd name="connsiteY5" fmla="*/ 501840 h 501840"/>
                  <a:gd name="connsiteX6" fmla="*/ 83642 w 3840480"/>
                  <a:gd name="connsiteY6" fmla="*/ 501840 h 501840"/>
                  <a:gd name="connsiteX7" fmla="*/ 0 w 3840480"/>
                  <a:gd name="connsiteY7" fmla="*/ 418198 h 501840"/>
                  <a:gd name="connsiteX8" fmla="*/ 0 w 3840480"/>
                  <a:gd name="connsiteY8" fmla="*/ 83642 h 501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40480" h="501840">
                    <a:moveTo>
                      <a:pt x="0" y="83642"/>
                    </a:moveTo>
                    <a:cubicBezTo>
                      <a:pt x="0" y="37448"/>
                      <a:pt x="37448" y="0"/>
                      <a:pt x="83642" y="0"/>
                    </a:cubicBezTo>
                    <a:lnTo>
                      <a:pt x="3756838" y="0"/>
                    </a:lnTo>
                    <a:cubicBezTo>
                      <a:pt x="3803032" y="0"/>
                      <a:pt x="3840480" y="37448"/>
                      <a:pt x="3840480" y="83642"/>
                    </a:cubicBezTo>
                    <a:lnTo>
                      <a:pt x="3840480" y="418198"/>
                    </a:lnTo>
                    <a:cubicBezTo>
                      <a:pt x="3840480" y="464392"/>
                      <a:pt x="3803032" y="501840"/>
                      <a:pt x="3756838" y="501840"/>
                    </a:cubicBezTo>
                    <a:lnTo>
                      <a:pt x="83642" y="501840"/>
                    </a:lnTo>
                    <a:cubicBezTo>
                      <a:pt x="37448" y="501840"/>
                      <a:pt x="0" y="464392"/>
                      <a:pt x="0" y="418198"/>
                    </a:cubicBezTo>
                    <a:lnTo>
                      <a:pt x="0" y="83642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69659" tIns="24498" rIns="169659" bIns="24498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dirty="0" smtClean="0"/>
                  <a:t>Financing development, Addis Ababa Action Plan</a:t>
                </a:r>
                <a:endParaRPr lang="en-US" sz="2400" dirty="0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256549" y="4161939"/>
                <a:ext cx="8437213" cy="501650"/>
              </a:xfrm>
              <a:custGeom>
                <a:avLst/>
                <a:gdLst>
                  <a:gd name="connsiteX0" fmla="*/ 0 w 3840480"/>
                  <a:gd name="connsiteY0" fmla="*/ 83642 h 501840"/>
                  <a:gd name="connsiteX1" fmla="*/ 83642 w 3840480"/>
                  <a:gd name="connsiteY1" fmla="*/ 0 h 501840"/>
                  <a:gd name="connsiteX2" fmla="*/ 3756838 w 3840480"/>
                  <a:gd name="connsiteY2" fmla="*/ 0 h 501840"/>
                  <a:gd name="connsiteX3" fmla="*/ 3840480 w 3840480"/>
                  <a:gd name="connsiteY3" fmla="*/ 83642 h 501840"/>
                  <a:gd name="connsiteX4" fmla="*/ 3840480 w 3840480"/>
                  <a:gd name="connsiteY4" fmla="*/ 418198 h 501840"/>
                  <a:gd name="connsiteX5" fmla="*/ 3756838 w 3840480"/>
                  <a:gd name="connsiteY5" fmla="*/ 501840 h 501840"/>
                  <a:gd name="connsiteX6" fmla="*/ 83642 w 3840480"/>
                  <a:gd name="connsiteY6" fmla="*/ 501840 h 501840"/>
                  <a:gd name="connsiteX7" fmla="*/ 0 w 3840480"/>
                  <a:gd name="connsiteY7" fmla="*/ 418198 h 501840"/>
                  <a:gd name="connsiteX8" fmla="*/ 0 w 3840480"/>
                  <a:gd name="connsiteY8" fmla="*/ 83642 h 501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40480" h="501840">
                    <a:moveTo>
                      <a:pt x="0" y="83642"/>
                    </a:moveTo>
                    <a:cubicBezTo>
                      <a:pt x="0" y="37448"/>
                      <a:pt x="37448" y="0"/>
                      <a:pt x="83642" y="0"/>
                    </a:cubicBezTo>
                    <a:lnTo>
                      <a:pt x="3756838" y="0"/>
                    </a:lnTo>
                    <a:cubicBezTo>
                      <a:pt x="3803032" y="0"/>
                      <a:pt x="3840480" y="37448"/>
                      <a:pt x="3840480" y="83642"/>
                    </a:cubicBezTo>
                    <a:lnTo>
                      <a:pt x="3840480" y="418198"/>
                    </a:lnTo>
                    <a:cubicBezTo>
                      <a:pt x="3840480" y="464392"/>
                      <a:pt x="3803032" y="501840"/>
                      <a:pt x="3756838" y="501840"/>
                    </a:cubicBezTo>
                    <a:lnTo>
                      <a:pt x="83642" y="501840"/>
                    </a:lnTo>
                    <a:cubicBezTo>
                      <a:pt x="37448" y="501840"/>
                      <a:pt x="0" y="464392"/>
                      <a:pt x="0" y="418198"/>
                    </a:cubicBezTo>
                    <a:lnTo>
                      <a:pt x="0" y="83642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69659" tIns="24498" rIns="169659" bIns="24498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dirty="0"/>
                  <a:t>Green </a:t>
                </a:r>
                <a:r>
                  <a:rPr lang="en-US" sz="2400" dirty="0" smtClean="0"/>
                  <a:t>economy, Paris Declaration</a:t>
                </a:r>
                <a:endParaRPr lang="en-US" sz="2400" dirty="0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256549" y="4734971"/>
                <a:ext cx="8437213" cy="501650"/>
              </a:xfrm>
              <a:custGeom>
                <a:avLst/>
                <a:gdLst>
                  <a:gd name="connsiteX0" fmla="*/ 0 w 3840480"/>
                  <a:gd name="connsiteY0" fmla="*/ 83642 h 501840"/>
                  <a:gd name="connsiteX1" fmla="*/ 83642 w 3840480"/>
                  <a:gd name="connsiteY1" fmla="*/ 0 h 501840"/>
                  <a:gd name="connsiteX2" fmla="*/ 3756838 w 3840480"/>
                  <a:gd name="connsiteY2" fmla="*/ 0 h 501840"/>
                  <a:gd name="connsiteX3" fmla="*/ 3840480 w 3840480"/>
                  <a:gd name="connsiteY3" fmla="*/ 83642 h 501840"/>
                  <a:gd name="connsiteX4" fmla="*/ 3840480 w 3840480"/>
                  <a:gd name="connsiteY4" fmla="*/ 418198 h 501840"/>
                  <a:gd name="connsiteX5" fmla="*/ 3756838 w 3840480"/>
                  <a:gd name="connsiteY5" fmla="*/ 501840 h 501840"/>
                  <a:gd name="connsiteX6" fmla="*/ 83642 w 3840480"/>
                  <a:gd name="connsiteY6" fmla="*/ 501840 h 501840"/>
                  <a:gd name="connsiteX7" fmla="*/ 0 w 3840480"/>
                  <a:gd name="connsiteY7" fmla="*/ 418198 h 501840"/>
                  <a:gd name="connsiteX8" fmla="*/ 0 w 3840480"/>
                  <a:gd name="connsiteY8" fmla="*/ 83642 h 501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40480" h="501840">
                    <a:moveTo>
                      <a:pt x="0" y="83642"/>
                    </a:moveTo>
                    <a:cubicBezTo>
                      <a:pt x="0" y="37448"/>
                      <a:pt x="37448" y="0"/>
                      <a:pt x="83642" y="0"/>
                    </a:cubicBezTo>
                    <a:lnTo>
                      <a:pt x="3756838" y="0"/>
                    </a:lnTo>
                    <a:cubicBezTo>
                      <a:pt x="3803032" y="0"/>
                      <a:pt x="3840480" y="37448"/>
                      <a:pt x="3840480" y="83642"/>
                    </a:cubicBezTo>
                    <a:lnTo>
                      <a:pt x="3840480" y="418198"/>
                    </a:lnTo>
                    <a:cubicBezTo>
                      <a:pt x="3840480" y="464392"/>
                      <a:pt x="3803032" y="501840"/>
                      <a:pt x="3756838" y="501840"/>
                    </a:cubicBezTo>
                    <a:lnTo>
                      <a:pt x="83642" y="501840"/>
                    </a:lnTo>
                    <a:cubicBezTo>
                      <a:pt x="37448" y="501840"/>
                      <a:pt x="0" y="464392"/>
                      <a:pt x="0" y="418198"/>
                    </a:cubicBezTo>
                    <a:lnTo>
                      <a:pt x="0" y="83642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69659" tIns="24498" rIns="169659" bIns="24498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dirty="0"/>
                  <a:t>Intra African </a:t>
                </a:r>
                <a:r>
                  <a:rPr lang="en-US" sz="2400" dirty="0" smtClean="0"/>
                  <a:t>trade, CFTA</a:t>
                </a:r>
                <a:endParaRPr lang="en-US" sz="2400" dirty="0"/>
              </a:p>
            </p:txBody>
          </p:sp>
        </p:grpSp>
        <p:sp>
          <p:nvSpPr>
            <p:cNvPr id="12" name="Chevron 11"/>
            <p:cNvSpPr/>
            <p:nvPr/>
          </p:nvSpPr>
          <p:spPr>
            <a:xfrm rot="16200000" flipV="1">
              <a:off x="3743277" y="-2072820"/>
              <a:ext cx="1463771" cy="8437212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 bwMode="auto">
          <a:xfrm>
            <a:off x="1472675" y="1340082"/>
            <a:ext cx="5491861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</a:rPr>
              <a:t>Agenda 2063</a:t>
            </a:r>
          </a:p>
          <a:p>
            <a:pPr algn="ctr">
              <a:defRPr/>
            </a:pPr>
            <a:r>
              <a:rPr lang="en-US" sz="500" dirty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5400000" flipH="1">
            <a:off x="7216869" y="4730673"/>
            <a:ext cx="32079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i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Gender dimension</a:t>
            </a:r>
            <a:endParaRPr lang="en-GB" sz="3200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23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/>
          <p:cNvSpPr>
            <a:spLocks/>
          </p:cNvSpPr>
          <p:nvPr/>
        </p:nvSpPr>
        <p:spPr bwMode="auto">
          <a:xfrm>
            <a:off x="497678" y="3716898"/>
            <a:ext cx="4639588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pPr>
              <a:buSzPct val="77000"/>
            </a:pPr>
            <a:r>
              <a:rPr lang="en-GB" sz="2200" dirty="0" smtClean="0">
                <a:solidFill>
                  <a:srgbClr val="0033CC"/>
                </a:solidFill>
              </a:rPr>
              <a:t> Master’s </a:t>
            </a:r>
            <a:r>
              <a:rPr lang="en-GB" sz="2200" dirty="0">
                <a:solidFill>
                  <a:srgbClr val="0033CC"/>
                </a:solidFill>
              </a:rPr>
              <a:t>programme</a:t>
            </a:r>
            <a:endParaRPr lang="en-US" sz="2200" dirty="0">
              <a:solidFill>
                <a:srgbClr val="0033CC"/>
              </a:solidFill>
            </a:endParaRPr>
          </a:p>
        </p:txBody>
      </p:sp>
      <p:sp>
        <p:nvSpPr>
          <p:cNvPr id="4" name="AutoShape 9"/>
          <p:cNvSpPr>
            <a:spLocks/>
          </p:cNvSpPr>
          <p:nvPr/>
        </p:nvSpPr>
        <p:spPr bwMode="auto">
          <a:xfrm>
            <a:off x="825954" y="4292897"/>
            <a:ext cx="3375837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pPr>
              <a:buSzPct val="77000"/>
            </a:pPr>
            <a:r>
              <a:rPr lang="en-GB" sz="2200" dirty="0" smtClean="0">
                <a:solidFill>
                  <a:srgbClr val="0033CC"/>
                </a:solidFill>
              </a:rPr>
              <a:t> Research</a:t>
            </a:r>
            <a:endParaRPr lang="en-US" sz="2200" dirty="0">
              <a:solidFill>
                <a:srgbClr val="0033CC"/>
              </a:solidFill>
            </a:endParaRPr>
          </a:p>
        </p:txBody>
      </p:sp>
      <p:sp>
        <p:nvSpPr>
          <p:cNvPr id="5" name="AutoShape 10"/>
          <p:cNvSpPr>
            <a:spLocks/>
          </p:cNvSpPr>
          <p:nvPr/>
        </p:nvSpPr>
        <p:spPr bwMode="auto">
          <a:xfrm>
            <a:off x="863260" y="4856677"/>
            <a:ext cx="3642364" cy="5095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pPr marL="0" lvl="1">
              <a:spcBef>
                <a:spcPts val="300"/>
              </a:spcBef>
              <a:buSzPct val="77000"/>
            </a:pPr>
            <a:r>
              <a:rPr lang="en-GB" sz="2200" dirty="0" smtClean="0">
                <a:solidFill>
                  <a:srgbClr val="0033CC"/>
                </a:solidFill>
              </a:rPr>
              <a:t> Fellowship Programme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6" name="AutoShape 11"/>
          <p:cNvSpPr>
            <a:spLocks/>
          </p:cNvSpPr>
          <p:nvPr/>
        </p:nvSpPr>
        <p:spPr bwMode="auto">
          <a:xfrm>
            <a:off x="893160" y="5443857"/>
            <a:ext cx="2574734" cy="5095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200" dirty="0">
                <a:solidFill>
                  <a:srgbClr val="0033CC"/>
                </a:solidFill>
              </a:rPr>
              <a:t>E-learning</a:t>
            </a:r>
            <a:endParaRPr lang="en-US" sz="2200" dirty="0">
              <a:solidFill>
                <a:srgbClr val="0033CC"/>
              </a:solidFill>
            </a:endParaRPr>
          </a:p>
        </p:txBody>
      </p:sp>
      <p:sp>
        <p:nvSpPr>
          <p:cNvPr id="7" name="AutoShape 12"/>
          <p:cNvSpPr>
            <a:spLocks/>
          </p:cNvSpPr>
          <p:nvPr/>
        </p:nvSpPr>
        <p:spPr bwMode="auto">
          <a:xfrm>
            <a:off x="1012405" y="5986629"/>
            <a:ext cx="1953870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r>
              <a:rPr lang="en-GB" sz="2200" dirty="0" smtClean="0">
                <a:solidFill>
                  <a:srgbClr val="0033CC"/>
                </a:solidFill>
              </a:rPr>
              <a:t> Library</a:t>
            </a:r>
            <a:endParaRPr lang="en-US" sz="2200" dirty="0"/>
          </a:p>
        </p:txBody>
      </p:sp>
      <p:sp>
        <p:nvSpPr>
          <p:cNvPr id="8" name="AutoShape 13"/>
          <p:cNvSpPr>
            <a:spLocks/>
          </p:cNvSpPr>
          <p:nvPr/>
        </p:nvSpPr>
        <p:spPr bwMode="auto">
          <a:xfrm>
            <a:off x="0" y="891341"/>
            <a:ext cx="1329892" cy="4968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US" sz="2000"/>
          </a:p>
        </p:txBody>
      </p:sp>
      <p:sp>
        <p:nvSpPr>
          <p:cNvPr id="9" name="AutoShape 14"/>
          <p:cNvSpPr>
            <a:spLocks/>
          </p:cNvSpPr>
          <p:nvPr/>
        </p:nvSpPr>
        <p:spPr bwMode="auto">
          <a:xfrm>
            <a:off x="1134262" y="6551760"/>
            <a:ext cx="1046265" cy="3095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US" sz="2400" dirty="0"/>
          </a:p>
        </p:txBody>
      </p:sp>
      <p:sp>
        <p:nvSpPr>
          <p:cNvPr id="10" name="AutoShape 15"/>
          <p:cNvSpPr>
            <a:spLocks/>
          </p:cNvSpPr>
          <p:nvPr/>
        </p:nvSpPr>
        <p:spPr bwMode="auto">
          <a:xfrm>
            <a:off x="0" y="1427480"/>
            <a:ext cx="2033705" cy="5095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pPr marL="0" lvl="1">
              <a:spcBef>
                <a:spcPts val="300"/>
              </a:spcBef>
              <a:buSzPct val="77000"/>
            </a:pPr>
            <a:endParaRPr lang="en-GB" sz="2000" dirty="0">
              <a:solidFill>
                <a:srgbClr val="0033CC"/>
              </a:solidFill>
            </a:endParaRPr>
          </a:p>
        </p:txBody>
      </p:sp>
      <p:sp>
        <p:nvSpPr>
          <p:cNvPr id="11" name="AutoShape 16"/>
          <p:cNvSpPr>
            <a:spLocks/>
          </p:cNvSpPr>
          <p:nvPr/>
        </p:nvSpPr>
        <p:spPr bwMode="auto">
          <a:xfrm>
            <a:off x="0" y="1997209"/>
            <a:ext cx="4059007" cy="5095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US" sz="2200"/>
          </a:p>
        </p:txBody>
      </p:sp>
      <p:sp>
        <p:nvSpPr>
          <p:cNvPr id="12" name="AutoShape 17"/>
          <p:cNvSpPr>
            <a:spLocks/>
          </p:cNvSpPr>
          <p:nvPr/>
        </p:nvSpPr>
        <p:spPr bwMode="auto">
          <a:xfrm>
            <a:off x="0" y="2555198"/>
            <a:ext cx="4948518" cy="5095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pPr marL="7938" lvl="1">
              <a:spcBef>
                <a:spcPts val="300"/>
              </a:spcBef>
              <a:buSzPct val="77000"/>
            </a:pPr>
            <a:r>
              <a:rPr lang="en-GB" sz="2200" dirty="0">
                <a:solidFill>
                  <a:srgbClr val="0033CC"/>
                </a:solidFill>
              </a:rPr>
              <a:t>Tailor made </a:t>
            </a:r>
            <a:r>
              <a:rPr lang="en-GB" sz="2200" dirty="0" smtClean="0">
                <a:solidFill>
                  <a:srgbClr val="0033CC"/>
                </a:solidFill>
              </a:rPr>
              <a:t>and </a:t>
            </a:r>
            <a:r>
              <a:rPr lang="en-GB" sz="2200" dirty="0">
                <a:solidFill>
                  <a:srgbClr val="0033CC"/>
                </a:solidFill>
              </a:rPr>
              <a:t>Collaborative </a:t>
            </a:r>
            <a:r>
              <a:rPr lang="en-GB" sz="2200" dirty="0" smtClean="0">
                <a:solidFill>
                  <a:srgbClr val="0033CC"/>
                </a:solidFill>
              </a:rPr>
              <a:t>courses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13" name="AutoShape 18"/>
          <p:cNvSpPr>
            <a:spLocks/>
          </p:cNvSpPr>
          <p:nvPr/>
        </p:nvSpPr>
        <p:spPr bwMode="auto">
          <a:xfrm>
            <a:off x="-1" y="3134585"/>
            <a:ext cx="5903259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pPr marL="0" lvl="1">
              <a:spcBef>
                <a:spcPts val="300"/>
              </a:spcBef>
              <a:buSzPct val="77000"/>
            </a:pPr>
            <a:r>
              <a:rPr lang="en-GB" sz="2200" dirty="0">
                <a:solidFill>
                  <a:srgbClr val="0033CC"/>
                </a:solidFill>
              </a:rPr>
              <a:t>High Level </a:t>
            </a:r>
            <a:r>
              <a:rPr lang="en-GB" sz="2200" dirty="0" smtClean="0">
                <a:solidFill>
                  <a:srgbClr val="0033CC"/>
                </a:solidFill>
              </a:rPr>
              <a:t>Dialogues &amp; Development </a:t>
            </a:r>
            <a:r>
              <a:rPr lang="en-GB" sz="2200" dirty="0">
                <a:solidFill>
                  <a:srgbClr val="0033CC"/>
                </a:solidFill>
              </a:rPr>
              <a:t>Seminars</a:t>
            </a:r>
            <a:endParaRPr lang="en-US" sz="2200" dirty="0"/>
          </a:p>
          <a:p>
            <a:pPr marL="0" lvl="1">
              <a:spcBef>
                <a:spcPts val="300"/>
              </a:spcBef>
              <a:buSzPct val="77000"/>
            </a:pPr>
            <a:r>
              <a:rPr lang="en-GB" sz="2200" dirty="0" smtClean="0">
                <a:solidFill>
                  <a:srgbClr val="0033CC"/>
                </a:solidFill>
              </a:rPr>
              <a:t> 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051948"/>
            <a:ext cx="36175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75" lvl="1">
              <a:spcBef>
                <a:spcPts val="300"/>
              </a:spcBef>
              <a:buClr>
                <a:srgbClr val="0033CC"/>
              </a:buClr>
              <a:buSzPct val="77000"/>
            </a:pPr>
            <a:r>
              <a:rPr lang="en-GB" sz="2200" dirty="0" smtClean="0">
                <a:solidFill>
                  <a:srgbClr val="0033CC"/>
                </a:solidFill>
              </a:rPr>
              <a:t>Core </a:t>
            </a:r>
            <a:r>
              <a:rPr lang="en-GB" sz="2200" dirty="0">
                <a:solidFill>
                  <a:srgbClr val="0033CC"/>
                </a:solidFill>
              </a:rPr>
              <a:t>/ </a:t>
            </a:r>
            <a:r>
              <a:rPr lang="en-GB" sz="2200" dirty="0" smtClean="0">
                <a:solidFill>
                  <a:srgbClr val="0033CC"/>
                </a:solidFill>
              </a:rPr>
              <a:t>Thematic </a:t>
            </a:r>
            <a:r>
              <a:rPr lang="en-GB" sz="2200" dirty="0">
                <a:solidFill>
                  <a:srgbClr val="0033CC"/>
                </a:solidFill>
              </a:rPr>
              <a:t>short </a:t>
            </a:r>
            <a:r>
              <a:rPr lang="en-GB" sz="2200" dirty="0" smtClean="0">
                <a:solidFill>
                  <a:srgbClr val="0033CC"/>
                </a:solidFill>
              </a:rPr>
              <a:t>courses</a:t>
            </a:r>
          </a:p>
        </p:txBody>
      </p:sp>
      <p:sp>
        <p:nvSpPr>
          <p:cNvPr id="27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r>
              <a:rPr lang="fr-FR" sz="2000" dirty="0" smtClean="0">
                <a:solidFill>
                  <a:schemeClr val="bg1"/>
                </a:solidFill>
              </a:rPr>
              <a:t>IDEP </a:t>
            </a:r>
            <a:r>
              <a:rPr lang="fr-FR" sz="2000" dirty="0" err="1" smtClean="0">
                <a:solidFill>
                  <a:schemeClr val="bg1"/>
                </a:solidFill>
              </a:rPr>
              <a:t>Activities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267073"/>
              </p:ext>
            </p:extLst>
          </p:nvPr>
        </p:nvGraphicFramePr>
        <p:xfrm>
          <a:off x="5476565" y="2944803"/>
          <a:ext cx="4110317" cy="3913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557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indent="12700"/>
            <a:r>
              <a:rPr lang="en-US" altLang="en-US" sz="2000" dirty="0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Guiding Principles</a:t>
            </a:r>
            <a:endParaRPr lang="en-US" altLang="en-US" sz="2000" dirty="0">
              <a:solidFill>
                <a:srgbClr val="FFFFFF"/>
              </a:solidFill>
              <a:latin typeface="Lato" pitchFamily="34" charset="0"/>
              <a:sym typeface="Lato" pitchFamily="34" charset="0"/>
            </a:endParaRP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5118" y="2190910"/>
            <a:ext cx="83237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›"/>
            </a:pPr>
            <a:r>
              <a:rPr lang="en-GB" sz="2400" dirty="0">
                <a:solidFill>
                  <a:srgbClr val="0070C0"/>
                </a:solidFill>
              </a:rPr>
              <a:t>Supporting the implementation of Agenda 2063 and 2030 through training and </a:t>
            </a:r>
            <a:r>
              <a:rPr lang="en-GB" sz="2400" dirty="0" smtClean="0">
                <a:solidFill>
                  <a:srgbClr val="0070C0"/>
                </a:solidFill>
              </a:rPr>
              <a:t>research</a:t>
            </a:r>
          </a:p>
          <a:p>
            <a:pPr marL="342900" lvl="0" indent="-3429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›"/>
            </a:pPr>
            <a:endParaRPr lang="en-GB" sz="2400" dirty="0">
              <a:solidFill>
                <a:srgbClr val="0070C0"/>
              </a:solidFill>
            </a:endParaRPr>
          </a:p>
          <a:p>
            <a:pPr marL="342900" lvl="0" indent="-3429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›"/>
            </a:pPr>
            <a:r>
              <a:rPr lang="en-GB" sz="2400" dirty="0">
                <a:solidFill>
                  <a:srgbClr val="0070C0"/>
                </a:solidFill>
              </a:rPr>
              <a:t>Harnessing ICT for a better </a:t>
            </a:r>
            <a:r>
              <a:rPr lang="en-GB" sz="2400" dirty="0" smtClean="0">
                <a:solidFill>
                  <a:srgbClr val="0070C0"/>
                </a:solidFill>
              </a:rPr>
              <a:t>delivery through e-training programmes</a:t>
            </a:r>
            <a:endParaRPr lang="en-GB" sz="2400" dirty="0" smtClean="0">
              <a:solidFill>
                <a:srgbClr val="0070C0"/>
              </a:solidFill>
            </a:endParaRPr>
          </a:p>
          <a:p>
            <a:pPr marL="342900" lvl="0" indent="-3429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›"/>
            </a:pPr>
            <a:endParaRPr lang="en-GB" sz="2400" dirty="0">
              <a:solidFill>
                <a:srgbClr val="0070C0"/>
              </a:solidFill>
            </a:endParaRPr>
          </a:p>
          <a:p>
            <a:pPr marL="342900" lvl="0" indent="-3429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›"/>
            </a:pPr>
            <a:r>
              <a:rPr lang="en-GB" sz="2400" dirty="0">
                <a:solidFill>
                  <a:srgbClr val="0070C0"/>
                </a:solidFill>
              </a:rPr>
              <a:t>Guidance from IDEP various </a:t>
            </a:r>
            <a:r>
              <a:rPr lang="en-GB" sz="2400" dirty="0" smtClean="0">
                <a:solidFill>
                  <a:srgbClr val="0070C0"/>
                </a:solidFill>
              </a:rPr>
              <a:t>constituencies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smtClean="0">
                <a:solidFill>
                  <a:srgbClr val="0070C0"/>
                </a:solidFill>
              </a:rPr>
              <a:t>(COM, Member states, Board, Scientific committee, feedbacks from participants)</a:t>
            </a:r>
            <a:endParaRPr lang="en-GB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indent="12700"/>
            <a:r>
              <a:rPr lang="en-US" altLang="en-US" sz="2000" dirty="0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Training</a:t>
            </a:r>
            <a:endParaRPr lang="en-US" altLang="en-US" sz="2000" dirty="0">
              <a:solidFill>
                <a:srgbClr val="FFFFFF"/>
              </a:solidFill>
              <a:latin typeface="Lato" pitchFamily="34" charset="0"/>
              <a:sym typeface="Lato" pitchFamily="34" charset="0"/>
            </a:endParaRP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034513"/>
              </p:ext>
            </p:extLst>
          </p:nvPr>
        </p:nvGraphicFramePr>
        <p:xfrm>
          <a:off x="0" y="1550240"/>
          <a:ext cx="9144000" cy="532467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925773"/>
                <a:gridCol w="2218227"/>
              </a:tblGrid>
              <a:tr h="607735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training</a:t>
                      </a:r>
                      <a:r>
                        <a:rPr lang="fr-FR" sz="2400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courses </a:t>
                      </a:r>
                      <a:r>
                        <a:rPr lang="fr-FR" sz="2400" baseline="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  <a:r>
                        <a:rPr lang="fr-FR" sz="2400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aseline="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governement</a:t>
                      </a:r>
                      <a:r>
                        <a:rPr lang="fr-FR" sz="2400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aseline="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officials</a:t>
                      </a:r>
                      <a:endParaRPr lang="fr-FR" sz="2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rgbClr val="0070C0"/>
                          </a:solidFill>
                        </a:rPr>
                        <a:t>2017</a:t>
                      </a:r>
                      <a:endParaRPr lang="fr-FR" sz="2400" b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7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smtClean="0">
                          <a:solidFill>
                            <a:srgbClr val="0070C0"/>
                          </a:solidFill>
                          <a:effectLst/>
                        </a:rPr>
                        <a:t>Core </a:t>
                      </a:r>
                      <a:r>
                        <a:rPr lang="en-GB" sz="2400" dirty="0">
                          <a:solidFill>
                            <a:srgbClr val="0070C0"/>
                          </a:solidFill>
                          <a:effectLst/>
                        </a:rPr>
                        <a:t>short </a:t>
                      </a:r>
                      <a:r>
                        <a:rPr lang="en-GB" sz="2400" dirty="0" smtClean="0">
                          <a:solidFill>
                            <a:srgbClr val="0070C0"/>
                          </a:solidFill>
                          <a:effectLst/>
                        </a:rPr>
                        <a:t>training courses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rgbClr val="0070C0"/>
                          </a:solidFill>
                          <a:effectLst/>
                        </a:rPr>
                        <a:t>9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7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smtClean="0">
                          <a:solidFill>
                            <a:srgbClr val="0070C0"/>
                          </a:solidFill>
                          <a:effectLst/>
                        </a:rPr>
                        <a:t>Collaborative </a:t>
                      </a:r>
                      <a:r>
                        <a:rPr lang="en-GB" sz="2400" dirty="0">
                          <a:solidFill>
                            <a:srgbClr val="0070C0"/>
                          </a:solidFill>
                          <a:effectLst/>
                        </a:rPr>
                        <a:t>short </a:t>
                      </a:r>
                      <a:r>
                        <a:rPr lang="en-GB" sz="2400" dirty="0" smtClean="0">
                          <a:solidFill>
                            <a:srgbClr val="0070C0"/>
                          </a:solidFill>
                          <a:effectLst/>
                        </a:rPr>
                        <a:t>courses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7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smtClean="0">
                          <a:solidFill>
                            <a:srgbClr val="0070C0"/>
                          </a:solidFill>
                          <a:effectLst/>
                        </a:rPr>
                        <a:t>Tailor-made </a:t>
                      </a:r>
                      <a:r>
                        <a:rPr lang="en-GB" sz="2400" dirty="0" smtClean="0">
                          <a:solidFill>
                            <a:srgbClr val="0070C0"/>
                          </a:solidFill>
                          <a:effectLst/>
                        </a:rPr>
                        <a:t>courses on SDGs</a:t>
                      </a:r>
                      <a:r>
                        <a:rPr lang="en-GB" sz="2400" baseline="0" dirty="0" smtClean="0">
                          <a:solidFill>
                            <a:srgbClr val="0070C0"/>
                          </a:solidFill>
                          <a:effectLst/>
                        </a:rPr>
                        <a:t> relevant issues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7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Officials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who benefited from IDEP's residential short courses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</a:rPr>
                        <a:t>488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7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effectLst/>
                        </a:rPr>
                        <a:t>Participants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of e-Learning courses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156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7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effectLst/>
                        </a:rPr>
                        <a:t>Applications/nominations received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for IDEP's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effectLst/>
                        </a:rPr>
                        <a:t>Training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3614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7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effectLst/>
                        </a:rPr>
                        <a:t>Scholarships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awarded to the IDEP/UJ MPhil Industrial Policy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effectLst/>
                        </a:rPr>
                        <a:t>programme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fr-FR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indent="12700"/>
            <a:r>
              <a:rPr lang="en-US" altLang="en-US" sz="2000" dirty="0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Short courses</a:t>
            </a:r>
            <a:endParaRPr lang="en-US" altLang="en-US" sz="2000" dirty="0">
              <a:solidFill>
                <a:srgbClr val="FFFFFF"/>
              </a:solidFill>
              <a:latin typeface="Lato" pitchFamily="34" charset="0"/>
              <a:sym typeface="Lato" pitchFamily="34" charset="0"/>
            </a:endParaRP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6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280" y="1204863"/>
            <a:ext cx="8896865" cy="525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 onsite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courses related to SDGs issues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5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57188" algn="just" defTabSz="889000">
              <a:lnSpc>
                <a:spcPts val="2200"/>
              </a:lnSpc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analysis and macroeconomic modelling for development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planners and better monitoring;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sectorial policy and planning (trade, industry, agriculture, energy) international trade negotiations in support of the CFTA; social policy,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Road safety, inclusive green economy as a development strategy, management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gender-responsive economic policy, preceded by a training of trainers; focus on more efficient mineral resources management (mineral governance; mineral contracts &amp; negotiations); domestic resources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mobilization, transport infrastructure, migration policy for RECs,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1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issues addressed</a:t>
            </a:r>
          </a:p>
          <a:p>
            <a:endParaRPr lang="en-GB" sz="5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57188"/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ong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 planning and prospective studies; green economy;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innovation and Intellectual properties, trade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policy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analysis within the CFTA context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57188"/>
            <a:endParaRPr lang="en-GB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Rating by training &gt; 90%</a:t>
            </a:r>
          </a:p>
          <a:p>
            <a:endParaRPr lang="en-GB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3614 applications in 2017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2542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applications in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2016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7717" y="1042030"/>
            <a:ext cx="6631741" cy="821654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Achievements over the 2016/17 biennium </a:t>
            </a:r>
            <a:r>
              <a:rPr lang="en-US" sz="2400" i="1" dirty="0"/>
              <a:t>(end</a:t>
            </a:r>
            <a:r>
              <a:rPr lang="en-US" sz="2700" i="1" dirty="0"/>
              <a:t>)</a:t>
            </a:r>
            <a:endParaRPr lang="fr-FR" sz="2400" i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429905" y="2187907"/>
          <a:ext cx="8327430" cy="3736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2999096" y="1863684"/>
            <a:ext cx="3439236" cy="32422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</a:rPr>
              <a:t>Distribution of participants per </a:t>
            </a:r>
            <a:r>
              <a:rPr lang="fr-FR" sz="1500" dirty="0" err="1">
                <a:solidFill>
                  <a:schemeClr val="tx1"/>
                </a:solidFill>
              </a:rPr>
              <a:t>theme</a:t>
            </a:r>
            <a:endParaRPr lang="fr-FR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Geographical</a:t>
            </a:r>
            <a:r>
              <a:rPr lang="fr-FR" dirty="0" smtClean="0"/>
              <a:t> </a:t>
            </a:r>
            <a:r>
              <a:rPr lang="fr-FR" dirty="0" err="1" smtClean="0"/>
              <a:t>repartition</a:t>
            </a:r>
            <a:endParaRPr lang="fr-F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327564"/>
            <a:ext cx="7886700" cy="331123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80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indent="12700"/>
            <a:r>
              <a:rPr lang="en-US" altLang="en-US" sz="2000" dirty="0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Research and technical assistance</a:t>
            </a:r>
            <a:endParaRPr lang="en-US" altLang="en-US" sz="2000" dirty="0">
              <a:solidFill>
                <a:srgbClr val="FFFFFF"/>
              </a:solidFill>
              <a:latin typeface="Lato" pitchFamily="34" charset="0"/>
              <a:sym typeface="Lato" pitchFamily="34" charset="0"/>
            </a:endParaRP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9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3431" y="1648099"/>
            <a:ext cx="9045146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Research areas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357188" algn="l"/>
              </a:tabLst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Agenda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post-Quito and the urbanisation challenges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Africa</a:t>
            </a:r>
          </a:p>
          <a:p>
            <a:pPr>
              <a:tabLst>
                <a:tab pos="357188" algn="l"/>
              </a:tabLst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Africa</a:t>
            </a:r>
          </a:p>
          <a:p>
            <a:pPr>
              <a:tabLst>
                <a:tab pos="357188" algn="l"/>
              </a:tabLst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Gender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climate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</a:p>
          <a:p>
            <a:pPr>
              <a:tabLst>
                <a:tab pos="357188" algn="l"/>
              </a:tabLst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Ownership of agendas 2030 and 2063 by African countries</a:t>
            </a:r>
          </a:p>
          <a:p>
            <a:pPr>
              <a:tabLst>
                <a:tab pos="357188" algn="l"/>
              </a:tabLst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Transformative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agriculture for Africa’s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future</a:t>
            </a:r>
          </a:p>
          <a:p>
            <a:pPr>
              <a:tabLst>
                <a:tab pos="357188" algn="l"/>
              </a:tabLst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 and industrialisation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57188" algn="l"/>
              </a:tabLst>
            </a:pPr>
            <a:endParaRPr lang="en-GB" sz="11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57188" algn="l"/>
              </a:tabLst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HLPD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57188" algn="l"/>
              </a:tabLst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Is Africa ready to invest in a green industry?</a:t>
            </a:r>
          </a:p>
          <a:p>
            <a:pPr>
              <a:tabLst>
                <a:tab pos="357188" algn="l"/>
              </a:tabLst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Urbanisation and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industrialisation</a:t>
            </a:r>
          </a:p>
          <a:p>
            <a:pPr>
              <a:spcAft>
                <a:spcPts val="300"/>
              </a:spcAft>
              <a:tabLst>
                <a:tab pos="357188" algn="l"/>
              </a:tabLst>
            </a:pPr>
            <a:endParaRPr lang="en-GB" sz="11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tabLst>
                <a:tab pos="357188" algn="l"/>
              </a:tabLst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Fellowships</a:t>
            </a:r>
          </a:p>
          <a:p>
            <a:pPr>
              <a:tabLst>
                <a:tab pos="357188" algn="l"/>
              </a:tabLst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IDEP </a:t>
            </a:r>
            <a:r>
              <a:rPr lang="en-GB" sz="200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fellowship programmes,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ECA fellows granted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300"/>
              </a:spcAft>
              <a:tabLst>
                <a:tab pos="357188" algn="l"/>
              </a:tabLst>
            </a:pPr>
            <a:endParaRPr lang="en-GB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920</TotalTime>
  <Words>528</Words>
  <Application>Microsoft Office PowerPoint</Application>
  <PresentationFormat>Affichage à l'écran (4:3)</PresentationFormat>
  <Paragraphs>179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Arial</vt:lpstr>
      <vt:lpstr>Avenir Book</vt:lpstr>
      <vt:lpstr>Calibri</vt:lpstr>
      <vt:lpstr>Calibri Light</vt:lpstr>
      <vt:lpstr>Cambria</vt:lpstr>
      <vt:lpstr>Helvetica</vt:lpstr>
      <vt:lpstr>Lato</vt:lpstr>
      <vt:lpstr>Lucida Sans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Achievements over the 2016/17 biennium (end)</vt:lpstr>
      <vt:lpstr>Geographical repartition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Mustapha SADNI JALLAB</cp:lastModifiedBy>
  <cp:revision>67</cp:revision>
  <dcterms:created xsi:type="dcterms:W3CDTF">2018-04-13T10:53:29Z</dcterms:created>
  <dcterms:modified xsi:type="dcterms:W3CDTF">2018-07-16T16:26:55Z</dcterms:modified>
</cp:coreProperties>
</file>