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4" r:id="rId4"/>
  </p:sldMasterIdLst>
  <p:notesMasterIdLst>
    <p:notesMasterId r:id="rId21"/>
  </p:notesMasterIdLst>
  <p:handoutMasterIdLst>
    <p:handoutMasterId r:id="rId22"/>
  </p:handoutMasterIdLst>
  <p:sldIdLst>
    <p:sldId id="300" r:id="rId5"/>
    <p:sldId id="312" r:id="rId6"/>
    <p:sldId id="316" r:id="rId7"/>
    <p:sldId id="341" r:id="rId8"/>
    <p:sldId id="339" r:id="rId9"/>
    <p:sldId id="317" r:id="rId10"/>
    <p:sldId id="319" r:id="rId11"/>
    <p:sldId id="325" r:id="rId12"/>
    <p:sldId id="333" r:id="rId13"/>
    <p:sldId id="340" r:id="rId14"/>
    <p:sldId id="335" r:id="rId15"/>
    <p:sldId id="338" r:id="rId16"/>
    <p:sldId id="321" r:id="rId17"/>
    <p:sldId id="336" r:id="rId18"/>
    <p:sldId id="315" r:id="rId19"/>
    <p:sldId id="314" r:id="rId20"/>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7" userDrawn="1">
          <p15:clr>
            <a:srgbClr val="A4A3A4"/>
          </p15:clr>
        </p15:guide>
        <p15:guide id="2" pos="2141"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indy Pillay" initials="CP" lastIdx="5" clrIdx="0">
    <p:extLst>
      <p:ext uri="{19B8F6BF-5375-455C-9EA6-DF929625EA0E}">
        <p15:presenceInfo xmlns:p15="http://schemas.microsoft.com/office/powerpoint/2012/main" userId="S-1-5-21-3533553457-421781099-1673888754-2647" providerId="AD"/>
      </p:ext>
    </p:extLst>
  </p:cmAuthor>
  <p:cmAuthor id="2" name="Bea Drost" initials="BD" lastIdx="2" clrIdx="1">
    <p:extLst>
      <p:ext uri="{19B8F6BF-5375-455C-9EA6-DF929625EA0E}">
        <p15:presenceInfo xmlns:p15="http://schemas.microsoft.com/office/powerpoint/2012/main" userId="S-1-5-21-3533553457-421781099-1673888754-2386"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D6613"/>
    <a:srgbClr val="EC6B14"/>
    <a:srgbClr val="CCFFCC"/>
    <a:srgbClr val="E2EFDA"/>
    <a:srgbClr val="CC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854" autoAdjust="0"/>
    <p:restoredTop sz="90014" autoAdjust="0"/>
  </p:normalViewPr>
  <p:slideViewPr>
    <p:cSldViewPr>
      <p:cViewPr varScale="1">
        <p:scale>
          <a:sx n="62" d="100"/>
          <a:sy n="62" d="100"/>
        </p:scale>
        <p:origin x="1168" y="2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200" d="100"/>
        <a:sy n="200" d="100"/>
      </p:scale>
      <p:origin x="0" y="-9832"/>
    </p:cViewPr>
  </p:sorterViewPr>
  <p:notesViewPr>
    <p:cSldViewPr>
      <p:cViewPr varScale="1">
        <p:scale>
          <a:sx n="88" d="100"/>
          <a:sy n="88" d="100"/>
        </p:scale>
        <p:origin x="3822" y="66"/>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commentAuthors" Target="commentAuthor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handoutMaster" Target="handoutMasters/handoutMaster1.xml"/><Relationship Id="rId27" Type="http://schemas.openxmlformats.org/officeDocument/2006/relationships/tableStyles" Target="tableStyles.xml"/></Relationships>
</file>

<file path=ppt/diagrams/_rels/data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jpeg"/><Relationship Id="rId1" Type="http://schemas.openxmlformats.org/officeDocument/2006/relationships/image" Target="../media/image8.jpeg"/><Relationship Id="rId5" Type="http://schemas.openxmlformats.org/officeDocument/2006/relationships/image" Target="../media/image12.png"/><Relationship Id="rId4" Type="http://schemas.openxmlformats.org/officeDocument/2006/relationships/image" Target="../media/image11.png"/></Relationships>
</file>

<file path=ppt/diagrams/_rels/drawing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jpeg"/><Relationship Id="rId1" Type="http://schemas.openxmlformats.org/officeDocument/2006/relationships/image" Target="../media/image8.jpeg"/><Relationship Id="rId5" Type="http://schemas.openxmlformats.org/officeDocument/2006/relationships/image" Target="../media/image12.png"/><Relationship Id="rId4" Type="http://schemas.openxmlformats.org/officeDocument/2006/relationships/image" Target="../media/image11.pn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949EF40-352E-4EB7-A74E-D09F10B37F8A}" type="doc">
      <dgm:prSet loTypeId="urn:microsoft.com/office/officeart/2005/8/layout/vList3" loCatId="list" qsTypeId="urn:microsoft.com/office/officeart/2005/8/quickstyle/simple1" qsCatId="simple" csTypeId="urn:microsoft.com/office/officeart/2005/8/colors/accent1_2" csCatId="accent1" phldr="1"/>
      <dgm:spPr/>
    </dgm:pt>
    <dgm:pt modelId="{7524954B-9EC0-4945-A253-D8C9B26DF57B}">
      <dgm:prSet phldrT="[Text]" custT="1"/>
      <dgm:spPr>
        <a:solidFill>
          <a:srgbClr val="F8F200"/>
        </a:solidFill>
      </dgm:spPr>
      <dgm:t>
        <a:bodyPr/>
        <a:lstStyle/>
        <a:p>
          <a:r>
            <a:rPr lang="en-US" sz="1800" dirty="0" smtClean="0">
              <a:solidFill>
                <a:schemeClr val="tx1"/>
              </a:solidFill>
              <a:latin typeface="+mj-lt"/>
            </a:rPr>
            <a:t>ECONOMIC</a:t>
          </a:r>
          <a:endParaRPr lang="en-US" sz="1800" dirty="0">
            <a:solidFill>
              <a:schemeClr val="tx1"/>
            </a:solidFill>
            <a:latin typeface="+mj-lt"/>
          </a:endParaRPr>
        </a:p>
      </dgm:t>
    </dgm:pt>
    <dgm:pt modelId="{AE3666B3-2728-4AC4-A09D-6983B322787A}" type="parTrans" cxnId="{46340561-1C27-4187-90D4-0EF6C82F7E92}">
      <dgm:prSet/>
      <dgm:spPr/>
      <dgm:t>
        <a:bodyPr/>
        <a:lstStyle/>
        <a:p>
          <a:endParaRPr lang="en-US"/>
        </a:p>
      </dgm:t>
    </dgm:pt>
    <dgm:pt modelId="{4FCD4AD3-3678-46EB-A144-23579E1A1187}" type="sibTrans" cxnId="{46340561-1C27-4187-90D4-0EF6C82F7E92}">
      <dgm:prSet/>
      <dgm:spPr/>
      <dgm:t>
        <a:bodyPr/>
        <a:lstStyle/>
        <a:p>
          <a:endParaRPr lang="en-US"/>
        </a:p>
      </dgm:t>
    </dgm:pt>
    <dgm:pt modelId="{940AD943-361D-4921-B055-F6A7199D616B}">
      <dgm:prSet phldrT="[Text]" custT="1"/>
      <dgm:spPr>
        <a:solidFill>
          <a:srgbClr val="FF0000"/>
        </a:solidFill>
      </dgm:spPr>
      <dgm:t>
        <a:bodyPr/>
        <a:lstStyle/>
        <a:p>
          <a:r>
            <a:rPr lang="en-US" sz="1800" dirty="0" smtClean="0">
              <a:solidFill>
                <a:schemeClr val="bg1"/>
              </a:solidFill>
              <a:latin typeface="+mj-lt"/>
            </a:rPr>
            <a:t>SOCIAL</a:t>
          </a:r>
          <a:endParaRPr lang="en-US" sz="1800" dirty="0">
            <a:solidFill>
              <a:schemeClr val="bg1"/>
            </a:solidFill>
            <a:latin typeface="+mj-lt"/>
          </a:endParaRPr>
        </a:p>
      </dgm:t>
    </dgm:pt>
    <dgm:pt modelId="{31137491-4278-4E9E-B759-B466DF981C20}" type="parTrans" cxnId="{F3BE11CE-8F52-46A1-BC36-9BE63A622467}">
      <dgm:prSet/>
      <dgm:spPr/>
      <dgm:t>
        <a:bodyPr/>
        <a:lstStyle/>
        <a:p>
          <a:endParaRPr lang="en-US"/>
        </a:p>
      </dgm:t>
    </dgm:pt>
    <dgm:pt modelId="{ECA19B43-1235-43C4-9AEB-3BF1ED33C648}" type="sibTrans" cxnId="{F3BE11CE-8F52-46A1-BC36-9BE63A622467}">
      <dgm:prSet/>
      <dgm:spPr/>
      <dgm:t>
        <a:bodyPr/>
        <a:lstStyle/>
        <a:p>
          <a:endParaRPr lang="en-US"/>
        </a:p>
      </dgm:t>
    </dgm:pt>
    <dgm:pt modelId="{809C465D-16EC-4506-9A17-E02A13864CAB}">
      <dgm:prSet custT="1"/>
      <dgm:spPr>
        <a:solidFill>
          <a:srgbClr val="0AA602"/>
        </a:solidFill>
      </dgm:spPr>
      <dgm:t>
        <a:bodyPr/>
        <a:lstStyle/>
        <a:p>
          <a:r>
            <a:rPr lang="en-US" sz="1800" dirty="0" smtClean="0">
              <a:solidFill>
                <a:schemeClr val="bg1"/>
              </a:solidFill>
              <a:latin typeface="+mj-lt"/>
            </a:rPr>
            <a:t>INTEGRATED</a:t>
          </a:r>
          <a:r>
            <a:rPr lang="en-US" sz="1800" dirty="0" smtClean="0">
              <a:solidFill>
                <a:schemeClr val="tx1"/>
              </a:solidFill>
              <a:latin typeface="+mj-lt"/>
            </a:rPr>
            <a:t> </a:t>
          </a:r>
          <a:r>
            <a:rPr lang="en-US" sz="1800" dirty="0" smtClean="0">
              <a:solidFill>
                <a:schemeClr val="bg1"/>
              </a:solidFill>
              <a:latin typeface="+mj-lt"/>
            </a:rPr>
            <a:t>JUSTICE</a:t>
          </a:r>
          <a:endParaRPr lang="en-US" sz="1800" dirty="0">
            <a:solidFill>
              <a:schemeClr val="bg1"/>
            </a:solidFill>
            <a:latin typeface="+mj-lt"/>
          </a:endParaRPr>
        </a:p>
      </dgm:t>
    </dgm:pt>
    <dgm:pt modelId="{4739A97B-F208-4271-AE8B-7F7CE122E59B}" type="parTrans" cxnId="{D64A7294-652E-4D6B-A58B-EC85A9EE5BED}">
      <dgm:prSet/>
      <dgm:spPr/>
      <dgm:t>
        <a:bodyPr/>
        <a:lstStyle/>
        <a:p>
          <a:endParaRPr lang="en-US"/>
        </a:p>
      </dgm:t>
    </dgm:pt>
    <dgm:pt modelId="{FD54D240-E501-4D08-BCD5-4182C19FB42F}" type="sibTrans" cxnId="{D64A7294-652E-4D6B-A58B-EC85A9EE5BED}">
      <dgm:prSet/>
      <dgm:spPr/>
      <dgm:t>
        <a:bodyPr/>
        <a:lstStyle/>
        <a:p>
          <a:endParaRPr lang="en-US"/>
        </a:p>
      </dgm:t>
    </dgm:pt>
    <dgm:pt modelId="{F533E7FD-6584-4E2A-81DA-E2AC5715F10F}">
      <dgm:prSet custT="1"/>
      <dgm:spPr>
        <a:solidFill>
          <a:schemeClr val="tx1"/>
        </a:solidFill>
      </dgm:spPr>
      <dgm:t>
        <a:bodyPr/>
        <a:lstStyle/>
        <a:p>
          <a:r>
            <a:rPr lang="en-US" sz="1800" dirty="0" smtClean="0">
              <a:solidFill>
                <a:schemeClr val="bg1"/>
              </a:solidFill>
              <a:latin typeface="+mj-lt"/>
            </a:rPr>
            <a:t>GOVERNANCE</a:t>
          </a:r>
          <a:endParaRPr lang="en-US" sz="1800" dirty="0">
            <a:solidFill>
              <a:schemeClr val="bg1"/>
            </a:solidFill>
            <a:latin typeface="+mj-lt"/>
          </a:endParaRPr>
        </a:p>
      </dgm:t>
    </dgm:pt>
    <dgm:pt modelId="{AAFEC186-236E-43A8-A15A-EFAB4E7A12ED}" type="parTrans" cxnId="{31970C78-D483-4AD9-BBF2-727D7D4B7AA8}">
      <dgm:prSet/>
      <dgm:spPr/>
      <dgm:t>
        <a:bodyPr/>
        <a:lstStyle/>
        <a:p>
          <a:endParaRPr lang="en-US"/>
        </a:p>
      </dgm:t>
    </dgm:pt>
    <dgm:pt modelId="{C791B0C4-63AE-4D75-B303-4FAD42419C3F}" type="sibTrans" cxnId="{31970C78-D483-4AD9-BBF2-727D7D4B7AA8}">
      <dgm:prSet/>
      <dgm:spPr/>
      <dgm:t>
        <a:bodyPr/>
        <a:lstStyle/>
        <a:p>
          <a:endParaRPr lang="en-US"/>
        </a:p>
      </dgm:t>
    </dgm:pt>
    <dgm:pt modelId="{60A83C35-62FB-46CF-9F32-B21968223154}">
      <dgm:prSet custT="1"/>
      <dgm:spPr>
        <a:solidFill>
          <a:srgbClr val="00B0F0"/>
        </a:solidFill>
      </dgm:spPr>
      <dgm:t>
        <a:bodyPr/>
        <a:lstStyle/>
        <a:p>
          <a:r>
            <a:rPr lang="en-US" sz="1800" dirty="0" smtClean="0">
              <a:solidFill>
                <a:schemeClr val="tx1"/>
              </a:solidFill>
              <a:latin typeface="+mj-lt"/>
            </a:rPr>
            <a:t>INTERNATIONAL</a:t>
          </a:r>
          <a:endParaRPr lang="en-US" sz="1800" dirty="0">
            <a:solidFill>
              <a:schemeClr val="tx1"/>
            </a:solidFill>
            <a:latin typeface="+mj-lt"/>
          </a:endParaRPr>
        </a:p>
      </dgm:t>
    </dgm:pt>
    <dgm:pt modelId="{0F1C87E8-14CE-49E9-8FAE-35A1315857D2}" type="parTrans" cxnId="{A173B688-1BEB-4770-B28D-8A6823EFCC56}">
      <dgm:prSet/>
      <dgm:spPr/>
      <dgm:t>
        <a:bodyPr/>
        <a:lstStyle/>
        <a:p>
          <a:endParaRPr lang="en-US"/>
        </a:p>
      </dgm:t>
    </dgm:pt>
    <dgm:pt modelId="{4E462DA0-4B67-4886-B76C-D96FFF813D10}" type="sibTrans" cxnId="{A173B688-1BEB-4770-B28D-8A6823EFCC56}">
      <dgm:prSet/>
      <dgm:spPr/>
      <dgm:t>
        <a:bodyPr/>
        <a:lstStyle/>
        <a:p>
          <a:endParaRPr lang="en-US"/>
        </a:p>
      </dgm:t>
    </dgm:pt>
    <dgm:pt modelId="{D8F63C49-DE72-4858-8CC0-F5101A8E3003}" type="pres">
      <dgm:prSet presAssocID="{7949EF40-352E-4EB7-A74E-D09F10B37F8A}" presName="linearFlow" presStyleCnt="0">
        <dgm:presLayoutVars>
          <dgm:dir/>
          <dgm:resizeHandles val="exact"/>
        </dgm:presLayoutVars>
      </dgm:prSet>
      <dgm:spPr/>
    </dgm:pt>
    <dgm:pt modelId="{43EEDA0D-3CF8-4F1B-B257-F175FBF59D3E}" type="pres">
      <dgm:prSet presAssocID="{7524954B-9EC0-4945-A253-D8C9B26DF57B}" presName="composite" presStyleCnt="0"/>
      <dgm:spPr/>
    </dgm:pt>
    <dgm:pt modelId="{42718C15-2DBF-40BB-A978-07F2FD000557}" type="pres">
      <dgm:prSet presAssocID="{7524954B-9EC0-4945-A253-D8C9B26DF57B}" presName="imgShp" presStyleLbl="fgImgPlace1" presStyleIdx="0" presStyleCnt="5"/>
      <dgm:spPr>
        <a:blipFill>
          <a:blip xmlns:r="http://schemas.openxmlformats.org/officeDocument/2006/relationships" r:embed="rId1" cstate="print">
            <a:extLst>
              <a:ext uri="{28A0092B-C50C-407E-A947-70E740481C1C}">
                <a14:useLocalDpi xmlns:a14="http://schemas.microsoft.com/office/drawing/2010/main" val="0"/>
              </a:ext>
            </a:extLst>
          </a:blip>
          <a:srcRect/>
          <a:stretch>
            <a:fillRect l="-24000" r="-24000"/>
          </a:stretch>
        </a:blipFill>
      </dgm:spPr>
      <dgm:t>
        <a:bodyPr/>
        <a:lstStyle/>
        <a:p>
          <a:endParaRPr lang="en-US"/>
        </a:p>
      </dgm:t>
    </dgm:pt>
    <dgm:pt modelId="{8149AC3A-F93B-4189-AD3E-21CDA93ADB8A}" type="pres">
      <dgm:prSet presAssocID="{7524954B-9EC0-4945-A253-D8C9B26DF57B}" presName="txShp" presStyleLbl="node1" presStyleIdx="0" presStyleCnt="5">
        <dgm:presLayoutVars>
          <dgm:bulletEnabled val="1"/>
        </dgm:presLayoutVars>
      </dgm:prSet>
      <dgm:spPr/>
      <dgm:t>
        <a:bodyPr/>
        <a:lstStyle/>
        <a:p>
          <a:endParaRPr lang="en-US"/>
        </a:p>
      </dgm:t>
    </dgm:pt>
    <dgm:pt modelId="{D06F3626-C2E7-4F90-B289-EDDAD79FF865}" type="pres">
      <dgm:prSet presAssocID="{4FCD4AD3-3678-46EB-A144-23579E1A1187}" presName="spacing" presStyleCnt="0"/>
      <dgm:spPr/>
    </dgm:pt>
    <dgm:pt modelId="{531B5A1E-7652-40C7-A1FC-B58AD486F604}" type="pres">
      <dgm:prSet presAssocID="{940AD943-361D-4921-B055-F6A7199D616B}" presName="composite" presStyleCnt="0"/>
      <dgm:spPr/>
    </dgm:pt>
    <dgm:pt modelId="{1C7A8194-1586-4903-B0FE-5510F28365AF}" type="pres">
      <dgm:prSet presAssocID="{940AD943-361D-4921-B055-F6A7199D616B}" presName="imgShp" presStyleLbl="fgImgPlace1" presStyleIdx="1" presStyleCnt="5"/>
      <dgm:spPr>
        <a:blipFill>
          <a:blip xmlns:r="http://schemas.openxmlformats.org/officeDocument/2006/relationships" r:embed="rId2" cstate="print">
            <a:extLst>
              <a:ext uri="{28A0092B-C50C-407E-A947-70E740481C1C}">
                <a14:useLocalDpi xmlns:a14="http://schemas.microsoft.com/office/drawing/2010/main" val="0"/>
              </a:ext>
            </a:extLst>
          </a:blip>
          <a:srcRect/>
          <a:stretch>
            <a:fillRect/>
          </a:stretch>
        </a:blipFill>
      </dgm:spPr>
    </dgm:pt>
    <dgm:pt modelId="{9923FCE7-4873-4EFC-A31E-FC015F1625D2}" type="pres">
      <dgm:prSet presAssocID="{940AD943-361D-4921-B055-F6A7199D616B}" presName="txShp" presStyleLbl="node1" presStyleIdx="1" presStyleCnt="5">
        <dgm:presLayoutVars>
          <dgm:bulletEnabled val="1"/>
        </dgm:presLayoutVars>
      </dgm:prSet>
      <dgm:spPr/>
      <dgm:t>
        <a:bodyPr/>
        <a:lstStyle/>
        <a:p>
          <a:endParaRPr lang="en-US"/>
        </a:p>
      </dgm:t>
    </dgm:pt>
    <dgm:pt modelId="{244D5C64-C28D-4328-9B5B-9485CD0316D4}" type="pres">
      <dgm:prSet presAssocID="{ECA19B43-1235-43C4-9AEB-3BF1ED33C648}" presName="spacing" presStyleCnt="0"/>
      <dgm:spPr/>
    </dgm:pt>
    <dgm:pt modelId="{B6B06B71-9DB3-4250-BA25-DF5CD64A1B16}" type="pres">
      <dgm:prSet presAssocID="{809C465D-16EC-4506-9A17-E02A13864CAB}" presName="composite" presStyleCnt="0"/>
      <dgm:spPr/>
    </dgm:pt>
    <dgm:pt modelId="{8B115421-17FF-4C55-A539-4230045BD35A}" type="pres">
      <dgm:prSet presAssocID="{809C465D-16EC-4506-9A17-E02A13864CAB}" presName="imgShp" presStyleLbl="fgImgPlace1" presStyleIdx="2" presStyleCnt="5"/>
      <dgm:spPr>
        <a:blipFill>
          <a:blip xmlns:r="http://schemas.openxmlformats.org/officeDocument/2006/relationships" r:embed="rId3" cstate="print">
            <a:extLst>
              <a:ext uri="{28A0092B-C50C-407E-A947-70E740481C1C}">
                <a14:useLocalDpi xmlns:a14="http://schemas.microsoft.com/office/drawing/2010/main" val="0"/>
              </a:ext>
            </a:extLst>
          </a:blip>
          <a:srcRect/>
          <a:stretch>
            <a:fillRect l="-27000" r="-27000"/>
          </a:stretch>
        </a:blipFill>
      </dgm:spPr>
    </dgm:pt>
    <dgm:pt modelId="{AC28ED9E-071A-447A-9F4A-BE5E53805D3E}" type="pres">
      <dgm:prSet presAssocID="{809C465D-16EC-4506-9A17-E02A13864CAB}" presName="txShp" presStyleLbl="node1" presStyleIdx="2" presStyleCnt="5">
        <dgm:presLayoutVars>
          <dgm:bulletEnabled val="1"/>
        </dgm:presLayoutVars>
      </dgm:prSet>
      <dgm:spPr/>
      <dgm:t>
        <a:bodyPr/>
        <a:lstStyle/>
        <a:p>
          <a:endParaRPr lang="en-US"/>
        </a:p>
      </dgm:t>
    </dgm:pt>
    <dgm:pt modelId="{D5D50E91-EBB7-4DB0-8466-6097DD2EE404}" type="pres">
      <dgm:prSet presAssocID="{FD54D240-E501-4D08-BCD5-4182C19FB42F}" presName="spacing" presStyleCnt="0"/>
      <dgm:spPr/>
    </dgm:pt>
    <dgm:pt modelId="{06CA2A16-0A50-4EB1-868D-4493B1F5D48C}" type="pres">
      <dgm:prSet presAssocID="{F533E7FD-6584-4E2A-81DA-E2AC5715F10F}" presName="composite" presStyleCnt="0"/>
      <dgm:spPr/>
    </dgm:pt>
    <dgm:pt modelId="{C29DDD9C-33A2-4B88-BCD7-C1185A0640A4}" type="pres">
      <dgm:prSet presAssocID="{F533E7FD-6584-4E2A-81DA-E2AC5715F10F}" presName="imgShp" presStyleLbl="fgImgPlace1" presStyleIdx="3" presStyleCnt="5"/>
      <dgm:spPr>
        <a:blipFill>
          <a:blip xmlns:r="http://schemas.openxmlformats.org/officeDocument/2006/relationships" r:embed="rId4" cstate="print">
            <a:extLst>
              <a:ext uri="{28A0092B-C50C-407E-A947-70E740481C1C}">
                <a14:useLocalDpi xmlns:a14="http://schemas.microsoft.com/office/drawing/2010/main" val="0"/>
              </a:ext>
            </a:extLst>
          </a:blip>
          <a:srcRect/>
          <a:stretch>
            <a:fillRect t="-11000" b="-11000"/>
          </a:stretch>
        </a:blipFill>
      </dgm:spPr>
    </dgm:pt>
    <dgm:pt modelId="{665063AE-00A4-469D-8D54-4F96E7C4DD6A}" type="pres">
      <dgm:prSet presAssocID="{F533E7FD-6584-4E2A-81DA-E2AC5715F10F}" presName="txShp" presStyleLbl="node1" presStyleIdx="3" presStyleCnt="5">
        <dgm:presLayoutVars>
          <dgm:bulletEnabled val="1"/>
        </dgm:presLayoutVars>
      </dgm:prSet>
      <dgm:spPr/>
      <dgm:t>
        <a:bodyPr/>
        <a:lstStyle/>
        <a:p>
          <a:endParaRPr lang="en-US"/>
        </a:p>
      </dgm:t>
    </dgm:pt>
    <dgm:pt modelId="{54C42819-35FD-4E00-BF0F-8666709AF6AE}" type="pres">
      <dgm:prSet presAssocID="{C791B0C4-63AE-4D75-B303-4FAD42419C3F}" presName="spacing" presStyleCnt="0"/>
      <dgm:spPr/>
    </dgm:pt>
    <dgm:pt modelId="{F56FB9CB-2F07-431A-8D1C-3BD3DD6492B4}" type="pres">
      <dgm:prSet presAssocID="{60A83C35-62FB-46CF-9F32-B21968223154}" presName="composite" presStyleCnt="0"/>
      <dgm:spPr/>
    </dgm:pt>
    <dgm:pt modelId="{197D0997-F2E7-4F86-A27D-A28E00FC9247}" type="pres">
      <dgm:prSet presAssocID="{60A83C35-62FB-46CF-9F32-B21968223154}" presName="imgShp" presStyleLbl="fgImgPlace1" presStyleIdx="4" presStyleCnt="5"/>
      <dgm:spPr>
        <a:blipFill>
          <a:blip xmlns:r="http://schemas.openxmlformats.org/officeDocument/2006/relationships" r:embed="rId5">
            <a:extLst>
              <a:ext uri="{28A0092B-C50C-407E-A947-70E740481C1C}">
                <a14:useLocalDpi xmlns:a14="http://schemas.microsoft.com/office/drawing/2010/main" val="0"/>
              </a:ext>
            </a:extLst>
          </a:blip>
          <a:srcRect/>
          <a:stretch>
            <a:fillRect/>
          </a:stretch>
        </a:blipFill>
      </dgm:spPr>
    </dgm:pt>
    <dgm:pt modelId="{2470221A-F7A2-4D48-BEBE-F3BC9970FA1F}" type="pres">
      <dgm:prSet presAssocID="{60A83C35-62FB-46CF-9F32-B21968223154}" presName="txShp" presStyleLbl="node1" presStyleIdx="4" presStyleCnt="5">
        <dgm:presLayoutVars>
          <dgm:bulletEnabled val="1"/>
        </dgm:presLayoutVars>
      </dgm:prSet>
      <dgm:spPr/>
      <dgm:t>
        <a:bodyPr/>
        <a:lstStyle/>
        <a:p>
          <a:endParaRPr lang="en-US"/>
        </a:p>
      </dgm:t>
    </dgm:pt>
  </dgm:ptLst>
  <dgm:cxnLst>
    <dgm:cxn modelId="{31970C78-D483-4AD9-BBF2-727D7D4B7AA8}" srcId="{7949EF40-352E-4EB7-A74E-D09F10B37F8A}" destId="{F533E7FD-6584-4E2A-81DA-E2AC5715F10F}" srcOrd="3" destOrd="0" parTransId="{AAFEC186-236E-43A8-A15A-EFAB4E7A12ED}" sibTransId="{C791B0C4-63AE-4D75-B303-4FAD42419C3F}"/>
    <dgm:cxn modelId="{61791A8A-9951-48A8-A7D0-54F3CE304331}" type="presOf" srcId="{7949EF40-352E-4EB7-A74E-D09F10B37F8A}" destId="{D8F63C49-DE72-4858-8CC0-F5101A8E3003}" srcOrd="0" destOrd="0" presId="urn:microsoft.com/office/officeart/2005/8/layout/vList3"/>
    <dgm:cxn modelId="{D64A7294-652E-4D6B-A58B-EC85A9EE5BED}" srcId="{7949EF40-352E-4EB7-A74E-D09F10B37F8A}" destId="{809C465D-16EC-4506-9A17-E02A13864CAB}" srcOrd="2" destOrd="0" parTransId="{4739A97B-F208-4271-AE8B-7F7CE122E59B}" sibTransId="{FD54D240-E501-4D08-BCD5-4182C19FB42F}"/>
    <dgm:cxn modelId="{F9511455-B68E-46C1-87F1-3270EBBD6276}" type="presOf" srcId="{809C465D-16EC-4506-9A17-E02A13864CAB}" destId="{AC28ED9E-071A-447A-9F4A-BE5E53805D3E}" srcOrd="0" destOrd="0" presId="urn:microsoft.com/office/officeart/2005/8/layout/vList3"/>
    <dgm:cxn modelId="{F83F2E20-67CF-4731-9E3A-ED24FB882C82}" type="presOf" srcId="{940AD943-361D-4921-B055-F6A7199D616B}" destId="{9923FCE7-4873-4EFC-A31E-FC015F1625D2}" srcOrd="0" destOrd="0" presId="urn:microsoft.com/office/officeart/2005/8/layout/vList3"/>
    <dgm:cxn modelId="{22710DFB-76C7-424A-B28D-7CE7DB918C80}" type="presOf" srcId="{7524954B-9EC0-4945-A253-D8C9B26DF57B}" destId="{8149AC3A-F93B-4189-AD3E-21CDA93ADB8A}" srcOrd="0" destOrd="0" presId="urn:microsoft.com/office/officeart/2005/8/layout/vList3"/>
    <dgm:cxn modelId="{A173B688-1BEB-4770-B28D-8A6823EFCC56}" srcId="{7949EF40-352E-4EB7-A74E-D09F10B37F8A}" destId="{60A83C35-62FB-46CF-9F32-B21968223154}" srcOrd="4" destOrd="0" parTransId="{0F1C87E8-14CE-49E9-8FAE-35A1315857D2}" sibTransId="{4E462DA0-4B67-4886-B76C-D96FFF813D10}"/>
    <dgm:cxn modelId="{F3BE11CE-8F52-46A1-BC36-9BE63A622467}" srcId="{7949EF40-352E-4EB7-A74E-D09F10B37F8A}" destId="{940AD943-361D-4921-B055-F6A7199D616B}" srcOrd="1" destOrd="0" parTransId="{31137491-4278-4E9E-B759-B466DF981C20}" sibTransId="{ECA19B43-1235-43C4-9AEB-3BF1ED33C648}"/>
    <dgm:cxn modelId="{E42A06E3-298C-4B2E-A225-5417AA95E356}" type="presOf" srcId="{60A83C35-62FB-46CF-9F32-B21968223154}" destId="{2470221A-F7A2-4D48-BEBE-F3BC9970FA1F}" srcOrd="0" destOrd="0" presId="urn:microsoft.com/office/officeart/2005/8/layout/vList3"/>
    <dgm:cxn modelId="{46340561-1C27-4187-90D4-0EF6C82F7E92}" srcId="{7949EF40-352E-4EB7-A74E-D09F10B37F8A}" destId="{7524954B-9EC0-4945-A253-D8C9B26DF57B}" srcOrd="0" destOrd="0" parTransId="{AE3666B3-2728-4AC4-A09D-6983B322787A}" sibTransId="{4FCD4AD3-3678-46EB-A144-23579E1A1187}"/>
    <dgm:cxn modelId="{5785C220-B2EA-45A3-BFB1-97C49182F37F}" type="presOf" srcId="{F533E7FD-6584-4E2A-81DA-E2AC5715F10F}" destId="{665063AE-00A4-469D-8D54-4F96E7C4DD6A}" srcOrd="0" destOrd="0" presId="urn:microsoft.com/office/officeart/2005/8/layout/vList3"/>
    <dgm:cxn modelId="{E759933A-6AC0-4D65-92C1-404BC9EC2ACF}" type="presParOf" srcId="{D8F63C49-DE72-4858-8CC0-F5101A8E3003}" destId="{43EEDA0D-3CF8-4F1B-B257-F175FBF59D3E}" srcOrd="0" destOrd="0" presId="urn:microsoft.com/office/officeart/2005/8/layout/vList3"/>
    <dgm:cxn modelId="{F5B94918-5EE0-42EF-B33F-95AE8B06EB0B}" type="presParOf" srcId="{43EEDA0D-3CF8-4F1B-B257-F175FBF59D3E}" destId="{42718C15-2DBF-40BB-A978-07F2FD000557}" srcOrd="0" destOrd="0" presId="urn:microsoft.com/office/officeart/2005/8/layout/vList3"/>
    <dgm:cxn modelId="{FB411D41-60A1-473E-8835-4CA7D37903B3}" type="presParOf" srcId="{43EEDA0D-3CF8-4F1B-B257-F175FBF59D3E}" destId="{8149AC3A-F93B-4189-AD3E-21CDA93ADB8A}" srcOrd="1" destOrd="0" presId="urn:microsoft.com/office/officeart/2005/8/layout/vList3"/>
    <dgm:cxn modelId="{9A90D3EF-D952-47BF-8436-F19DB0F8D597}" type="presParOf" srcId="{D8F63C49-DE72-4858-8CC0-F5101A8E3003}" destId="{D06F3626-C2E7-4F90-B289-EDDAD79FF865}" srcOrd="1" destOrd="0" presId="urn:microsoft.com/office/officeart/2005/8/layout/vList3"/>
    <dgm:cxn modelId="{AC4E84A0-5A10-4FD4-A686-98003CF5B72A}" type="presParOf" srcId="{D8F63C49-DE72-4858-8CC0-F5101A8E3003}" destId="{531B5A1E-7652-40C7-A1FC-B58AD486F604}" srcOrd="2" destOrd="0" presId="urn:microsoft.com/office/officeart/2005/8/layout/vList3"/>
    <dgm:cxn modelId="{C5544DDF-CA5E-4B00-B8D7-019FA270DE00}" type="presParOf" srcId="{531B5A1E-7652-40C7-A1FC-B58AD486F604}" destId="{1C7A8194-1586-4903-B0FE-5510F28365AF}" srcOrd="0" destOrd="0" presId="urn:microsoft.com/office/officeart/2005/8/layout/vList3"/>
    <dgm:cxn modelId="{854F6054-95C0-4950-8F33-941D87AE100E}" type="presParOf" srcId="{531B5A1E-7652-40C7-A1FC-B58AD486F604}" destId="{9923FCE7-4873-4EFC-A31E-FC015F1625D2}" srcOrd="1" destOrd="0" presId="urn:microsoft.com/office/officeart/2005/8/layout/vList3"/>
    <dgm:cxn modelId="{111068EA-70F7-4219-9A7A-C9FF6BFD50AD}" type="presParOf" srcId="{D8F63C49-DE72-4858-8CC0-F5101A8E3003}" destId="{244D5C64-C28D-4328-9B5B-9485CD0316D4}" srcOrd="3" destOrd="0" presId="urn:microsoft.com/office/officeart/2005/8/layout/vList3"/>
    <dgm:cxn modelId="{7DDEC450-0C16-4B2D-B4AA-A175C40A76AF}" type="presParOf" srcId="{D8F63C49-DE72-4858-8CC0-F5101A8E3003}" destId="{B6B06B71-9DB3-4250-BA25-DF5CD64A1B16}" srcOrd="4" destOrd="0" presId="urn:microsoft.com/office/officeart/2005/8/layout/vList3"/>
    <dgm:cxn modelId="{20A00B5E-F280-4DD6-9C80-0420943450DC}" type="presParOf" srcId="{B6B06B71-9DB3-4250-BA25-DF5CD64A1B16}" destId="{8B115421-17FF-4C55-A539-4230045BD35A}" srcOrd="0" destOrd="0" presId="urn:microsoft.com/office/officeart/2005/8/layout/vList3"/>
    <dgm:cxn modelId="{1146F7F4-5A5F-413D-A36A-9DA6DFE3AAEC}" type="presParOf" srcId="{B6B06B71-9DB3-4250-BA25-DF5CD64A1B16}" destId="{AC28ED9E-071A-447A-9F4A-BE5E53805D3E}" srcOrd="1" destOrd="0" presId="urn:microsoft.com/office/officeart/2005/8/layout/vList3"/>
    <dgm:cxn modelId="{2BD70C19-B86A-450D-8866-9CA2DF61C1A5}" type="presParOf" srcId="{D8F63C49-DE72-4858-8CC0-F5101A8E3003}" destId="{D5D50E91-EBB7-4DB0-8466-6097DD2EE404}" srcOrd="5" destOrd="0" presId="urn:microsoft.com/office/officeart/2005/8/layout/vList3"/>
    <dgm:cxn modelId="{BC50123B-2CAD-41AB-89AA-C2CECA1E651F}" type="presParOf" srcId="{D8F63C49-DE72-4858-8CC0-F5101A8E3003}" destId="{06CA2A16-0A50-4EB1-868D-4493B1F5D48C}" srcOrd="6" destOrd="0" presId="urn:microsoft.com/office/officeart/2005/8/layout/vList3"/>
    <dgm:cxn modelId="{CF348189-B8FC-4B4A-AEB5-DFF915006BAB}" type="presParOf" srcId="{06CA2A16-0A50-4EB1-868D-4493B1F5D48C}" destId="{C29DDD9C-33A2-4B88-BCD7-C1185A0640A4}" srcOrd="0" destOrd="0" presId="urn:microsoft.com/office/officeart/2005/8/layout/vList3"/>
    <dgm:cxn modelId="{6B22E3F7-F514-47B6-8A99-6CF4872A0BAA}" type="presParOf" srcId="{06CA2A16-0A50-4EB1-868D-4493B1F5D48C}" destId="{665063AE-00A4-469D-8D54-4F96E7C4DD6A}" srcOrd="1" destOrd="0" presId="urn:microsoft.com/office/officeart/2005/8/layout/vList3"/>
    <dgm:cxn modelId="{8ABF70EE-59BB-4707-9548-DDFFD6217662}" type="presParOf" srcId="{D8F63C49-DE72-4858-8CC0-F5101A8E3003}" destId="{54C42819-35FD-4E00-BF0F-8666709AF6AE}" srcOrd="7" destOrd="0" presId="urn:microsoft.com/office/officeart/2005/8/layout/vList3"/>
    <dgm:cxn modelId="{E9A4B58B-1614-42BF-A8B9-A0953F1183D2}" type="presParOf" srcId="{D8F63C49-DE72-4858-8CC0-F5101A8E3003}" destId="{F56FB9CB-2F07-431A-8D1C-3BD3DD6492B4}" srcOrd="8" destOrd="0" presId="urn:microsoft.com/office/officeart/2005/8/layout/vList3"/>
    <dgm:cxn modelId="{B416DA84-484B-447D-BF12-E2D8012DCF33}" type="presParOf" srcId="{F56FB9CB-2F07-431A-8D1C-3BD3DD6492B4}" destId="{197D0997-F2E7-4F86-A27D-A28E00FC9247}" srcOrd="0" destOrd="0" presId="urn:microsoft.com/office/officeart/2005/8/layout/vList3"/>
    <dgm:cxn modelId="{F5FB251A-5D26-4EBE-A8DE-83751978E4FB}" type="presParOf" srcId="{F56FB9CB-2F07-431A-8D1C-3BD3DD6492B4}" destId="{2470221A-F7A2-4D48-BEBE-F3BC9970FA1F}" srcOrd="1" destOrd="0" presId="urn:microsoft.com/office/officeart/2005/8/layout/vList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A8EF75C-FB66-486F-ADB8-34EF2F0E4369}" type="doc">
      <dgm:prSet loTypeId="urn:microsoft.com/office/officeart/2005/8/layout/StepDownProcess" loCatId="process" qsTypeId="urn:microsoft.com/office/officeart/2005/8/quickstyle/simple1" qsCatId="simple" csTypeId="urn:microsoft.com/office/officeart/2005/8/colors/accent1_2" csCatId="accent1" phldr="1"/>
      <dgm:spPr/>
      <dgm:t>
        <a:bodyPr/>
        <a:lstStyle/>
        <a:p>
          <a:endParaRPr lang="en-US"/>
        </a:p>
      </dgm:t>
    </dgm:pt>
    <dgm:pt modelId="{DD2B5ADB-0B65-40A2-8425-189420F5CECD}">
      <dgm:prSet phldrT="[Text]" custT="1"/>
      <dgm:spPr>
        <a:solidFill>
          <a:schemeClr val="accent2"/>
        </a:solidFill>
      </dgm:spPr>
      <dgm:t>
        <a:bodyPr/>
        <a:lstStyle/>
        <a:p>
          <a:r>
            <a:rPr lang="en-US" sz="2400" dirty="0" smtClean="0">
              <a:latin typeface="Arial" panose="020B0604020202020204" pitchFamily="34" charset="0"/>
              <a:cs typeface="Arial" panose="020B0604020202020204" pitchFamily="34" charset="0"/>
            </a:rPr>
            <a:t>NDP</a:t>
          </a:r>
          <a:endParaRPr lang="en-US" sz="2400" dirty="0">
            <a:latin typeface="Arial" panose="020B0604020202020204" pitchFamily="34" charset="0"/>
            <a:cs typeface="Arial" panose="020B0604020202020204" pitchFamily="34" charset="0"/>
          </a:endParaRPr>
        </a:p>
      </dgm:t>
    </dgm:pt>
    <dgm:pt modelId="{7ED09926-759C-4BDB-835E-59B4F8405D28}" type="parTrans" cxnId="{5674695A-E78B-420F-865D-243DC46FDD27}">
      <dgm:prSet/>
      <dgm:spPr/>
      <dgm:t>
        <a:bodyPr/>
        <a:lstStyle/>
        <a:p>
          <a:endParaRPr lang="en-US"/>
        </a:p>
      </dgm:t>
    </dgm:pt>
    <dgm:pt modelId="{20ABC3DD-4134-4D2E-8013-DA600E8E819D}" type="sibTrans" cxnId="{5674695A-E78B-420F-865D-243DC46FDD27}">
      <dgm:prSet/>
      <dgm:spPr/>
      <dgm:t>
        <a:bodyPr/>
        <a:lstStyle/>
        <a:p>
          <a:endParaRPr lang="en-US"/>
        </a:p>
      </dgm:t>
    </dgm:pt>
    <dgm:pt modelId="{58FB0BB1-6A42-4DD0-958C-8A3A8C9ADC65}">
      <dgm:prSet phldrT="[Text]" custT="1"/>
      <dgm:spPr>
        <a:solidFill>
          <a:schemeClr val="accent2">
            <a:lumMod val="60000"/>
            <a:lumOff val="40000"/>
          </a:schemeClr>
        </a:solidFill>
      </dgm:spPr>
      <dgm:t>
        <a:bodyPr/>
        <a:lstStyle/>
        <a:p>
          <a:r>
            <a:rPr lang="en-US" sz="2400" dirty="0" smtClean="0">
              <a:latin typeface="Arial" panose="020B0604020202020204" pitchFamily="34" charset="0"/>
              <a:cs typeface="Arial" panose="020B0604020202020204" pitchFamily="34" charset="0"/>
            </a:rPr>
            <a:t>MTSF/ NSDF</a:t>
          </a:r>
          <a:endParaRPr lang="en-US" sz="2000" dirty="0">
            <a:latin typeface="Arial" panose="020B0604020202020204" pitchFamily="34" charset="0"/>
            <a:cs typeface="Arial" panose="020B0604020202020204" pitchFamily="34" charset="0"/>
          </a:endParaRPr>
        </a:p>
      </dgm:t>
    </dgm:pt>
    <dgm:pt modelId="{4641F0A0-7559-4278-9A57-336642100263}" type="parTrans" cxnId="{8238C15B-7BA9-4129-B3F6-09C48688260E}">
      <dgm:prSet/>
      <dgm:spPr/>
      <dgm:t>
        <a:bodyPr/>
        <a:lstStyle/>
        <a:p>
          <a:endParaRPr lang="en-US"/>
        </a:p>
      </dgm:t>
    </dgm:pt>
    <dgm:pt modelId="{1F72F81A-54AA-4C8E-B8E6-6457F9CAD5ED}" type="sibTrans" cxnId="{8238C15B-7BA9-4129-B3F6-09C48688260E}">
      <dgm:prSet/>
      <dgm:spPr/>
      <dgm:t>
        <a:bodyPr/>
        <a:lstStyle/>
        <a:p>
          <a:endParaRPr lang="en-US"/>
        </a:p>
      </dgm:t>
    </dgm:pt>
    <dgm:pt modelId="{D9DD21E9-3F2B-4372-86E7-C4E96AA6295D}">
      <dgm:prSet custT="1"/>
      <dgm:spPr>
        <a:solidFill>
          <a:schemeClr val="accent2">
            <a:lumMod val="60000"/>
            <a:lumOff val="40000"/>
          </a:schemeClr>
        </a:solidFill>
      </dgm:spPr>
      <dgm:t>
        <a:bodyPr/>
        <a:lstStyle/>
        <a:p>
          <a:r>
            <a:rPr lang="en-US" sz="2400" b="0" dirty="0" smtClean="0">
              <a:solidFill>
                <a:schemeClr val="tx1"/>
              </a:solidFill>
              <a:latin typeface="Arial" panose="020B0604020202020204" pitchFamily="34" charset="0"/>
              <a:cs typeface="Arial" panose="020B0604020202020204" pitchFamily="34" charset="0"/>
            </a:rPr>
            <a:t>Budget Prioritisation Framework</a:t>
          </a:r>
          <a:endParaRPr lang="en-US" sz="2400" b="0" dirty="0">
            <a:solidFill>
              <a:schemeClr val="tx1"/>
            </a:solidFill>
            <a:latin typeface="Arial" panose="020B0604020202020204" pitchFamily="34" charset="0"/>
            <a:cs typeface="Arial" panose="020B0604020202020204" pitchFamily="34" charset="0"/>
          </a:endParaRPr>
        </a:p>
      </dgm:t>
    </dgm:pt>
    <dgm:pt modelId="{32F0E0F3-07C6-42A4-93B0-C8C396B072BF}" type="parTrans" cxnId="{5CD12834-9D4A-4EF7-BB54-0C35229A51C2}">
      <dgm:prSet/>
      <dgm:spPr/>
      <dgm:t>
        <a:bodyPr/>
        <a:lstStyle/>
        <a:p>
          <a:endParaRPr lang="en-US"/>
        </a:p>
      </dgm:t>
    </dgm:pt>
    <dgm:pt modelId="{5B2CD74A-7DD1-476F-B6B1-2F7740006558}" type="sibTrans" cxnId="{5CD12834-9D4A-4EF7-BB54-0C35229A51C2}">
      <dgm:prSet/>
      <dgm:spPr/>
      <dgm:t>
        <a:bodyPr/>
        <a:lstStyle/>
        <a:p>
          <a:endParaRPr lang="en-US"/>
        </a:p>
      </dgm:t>
    </dgm:pt>
    <dgm:pt modelId="{CD23A622-E0D9-4151-912E-0ED0F8356712}">
      <dgm:prSet/>
      <dgm:spPr>
        <a:solidFill>
          <a:schemeClr val="accent2">
            <a:lumMod val="20000"/>
            <a:lumOff val="80000"/>
          </a:schemeClr>
        </a:solidFill>
      </dgm:spPr>
      <dgm:t>
        <a:bodyPr/>
        <a:lstStyle/>
        <a:p>
          <a:r>
            <a:rPr lang="en-US" b="1" dirty="0" smtClean="0">
              <a:solidFill>
                <a:schemeClr val="tx1"/>
              </a:solidFill>
              <a:latin typeface="+mj-lt"/>
            </a:rPr>
            <a:t>MTBPS / MTEF</a:t>
          </a:r>
          <a:endParaRPr lang="en-US" b="1" dirty="0">
            <a:solidFill>
              <a:schemeClr val="tx1"/>
            </a:solidFill>
            <a:latin typeface="+mj-lt"/>
          </a:endParaRPr>
        </a:p>
      </dgm:t>
    </dgm:pt>
    <dgm:pt modelId="{A3640FDD-0B1B-49B1-8945-B5CF540DA7A8}" type="parTrans" cxnId="{E101A625-1B72-4F87-B1A3-359F5941F038}">
      <dgm:prSet/>
      <dgm:spPr/>
      <dgm:t>
        <a:bodyPr/>
        <a:lstStyle/>
        <a:p>
          <a:endParaRPr lang="en-US"/>
        </a:p>
      </dgm:t>
    </dgm:pt>
    <dgm:pt modelId="{394415B9-D2D9-4002-AFCD-C5E25A9FBB52}" type="sibTrans" cxnId="{E101A625-1B72-4F87-B1A3-359F5941F038}">
      <dgm:prSet/>
      <dgm:spPr/>
      <dgm:t>
        <a:bodyPr/>
        <a:lstStyle/>
        <a:p>
          <a:endParaRPr lang="en-US"/>
        </a:p>
      </dgm:t>
    </dgm:pt>
    <dgm:pt modelId="{69D235AC-5487-40B8-97BF-12A845FDAB2B}" type="pres">
      <dgm:prSet presAssocID="{CA8EF75C-FB66-486F-ADB8-34EF2F0E4369}" presName="rootnode" presStyleCnt="0">
        <dgm:presLayoutVars>
          <dgm:chMax/>
          <dgm:chPref/>
          <dgm:dir/>
          <dgm:animLvl val="lvl"/>
        </dgm:presLayoutVars>
      </dgm:prSet>
      <dgm:spPr/>
      <dgm:t>
        <a:bodyPr/>
        <a:lstStyle/>
        <a:p>
          <a:endParaRPr lang="en-US"/>
        </a:p>
      </dgm:t>
    </dgm:pt>
    <dgm:pt modelId="{7EE6FA31-6A9A-4231-9BB8-78ACD5ABF72D}" type="pres">
      <dgm:prSet presAssocID="{DD2B5ADB-0B65-40A2-8425-189420F5CECD}" presName="composite" presStyleCnt="0"/>
      <dgm:spPr/>
    </dgm:pt>
    <dgm:pt modelId="{07F57057-BF3A-4FB7-BDDB-37F2B2A36688}" type="pres">
      <dgm:prSet presAssocID="{DD2B5ADB-0B65-40A2-8425-189420F5CECD}" presName="bentUpArrow1" presStyleLbl="alignImgPlace1" presStyleIdx="0" presStyleCnt="3" custLinFactNeighborX="4778"/>
      <dgm:spPr/>
    </dgm:pt>
    <dgm:pt modelId="{4715A21B-808C-4AF8-9D8D-E6B7E9E40DAB}" type="pres">
      <dgm:prSet presAssocID="{DD2B5ADB-0B65-40A2-8425-189420F5CECD}" presName="ParentText" presStyleLbl="node1" presStyleIdx="0" presStyleCnt="4">
        <dgm:presLayoutVars>
          <dgm:chMax val="1"/>
          <dgm:chPref val="1"/>
          <dgm:bulletEnabled val="1"/>
        </dgm:presLayoutVars>
      </dgm:prSet>
      <dgm:spPr/>
      <dgm:t>
        <a:bodyPr/>
        <a:lstStyle/>
        <a:p>
          <a:endParaRPr lang="en-US"/>
        </a:p>
      </dgm:t>
    </dgm:pt>
    <dgm:pt modelId="{80F87ACD-AE57-4155-85C9-3367BBC698F3}" type="pres">
      <dgm:prSet presAssocID="{DD2B5ADB-0B65-40A2-8425-189420F5CECD}" presName="ChildText" presStyleLbl="revTx" presStyleIdx="0" presStyleCnt="3">
        <dgm:presLayoutVars>
          <dgm:chMax val="0"/>
          <dgm:chPref val="0"/>
          <dgm:bulletEnabled val="1"/>
        </dgm:presLayoutVars>
      </dgm:prSet>
      <dgm:spPr/>
      <dgm:t>
        <a:bodyPr/>
        <a:lstStyle/>
        <a:p>
          <a:endParaRPr lang="en-US"/>
        </a:p>
      </dgm:t>
    </dgm:pt>
    <dgm:pt modelId="{DCFFC92B-EE74-419C-BCF0-3F9B1439FEA6}" type="pres">
      <dgm:prSet presAssocID="{20ABC3DD-4134-4D2E-8013-DA600E8E819D}" presName="sibTrans" presStyleCnt="0"/>
      <dgm:spPr/>
    </dgm:pt>
    <dgm:pt modelId="{887C7082-AF39-4CFB-99DC-5209FCD5D7E7}" type="pres">
      <dgm:prSet presAssocID="{58FB0BB1-6A42-4DD0-958C-8A3A8C9ADC65}" presName="composite" presStyleCnt="0"/>
      <dgm:spPr/>
    </dgm:pt>
    <dgm:pt modelId="{7FA9E160-DB5B-4872-86A9-1346D4926C41}" type="pres">
      <dgm:prSet presAssocID="{58FB0BB1-6A42-4DD0-958C-8A3A8C9ADC65}" presName="bentUpArrow1" presStyleLbl="alignImgPlace1" presStyleIdx="1" presStyleCnt="3" custLinFactNeighborX="5981"/>
      <dgm:spPr/>
    </dgm:pt>
    <dgm:pt modelId="{6143B98D-4D44-4DAC-8CBF-30F53C3D46C7}" type="pres">
      <dgm:prSet presAssocID="{58FB0BB1-6A42-4DD0-958C-8A3A8C9ADC65}" presName="ParentText" presStyleLbl="node1" presStyleIdx="1" presStyleCnt="4">
        <dgm:presLayoutVars>
          <dgm:chMax val="1"/>
          <dgm:chPref val="1"/>
          <dgm:bulletEnabled val="1"/>
        </dgm:presLayoutVars>
      </dgm:prSet>
      <dgm:spPr/>
      <dgm:t>
        <a:bodyPr/>
        <a:lstStyle/>
        <a:p>
          <a:endParaRPr lang="en-US"/>
        </a:p>
      </dgm:t>
    </dgm:pt>
    <dgm:pt modelId="{F47FEEDA-6F6E-4384-9722-54BDF43C6A54}" type="pres">
      <dgm:prSet presAssocID="{58FB0BB1-6A42-4DD0-958C-8A3A8C9ADC65}" presName="ChildText" presStyleLbl="revTx" presStyleIdx="1" presStyleCnt="3">
        <dgm:presLayoutVars>
          <dgm:chMax val="0"/>
          <dgm:chPref val="0"/>
          <dgm:bulletEnabled val="1"/>
        </dgm:presLayoutVars>
      </dgm:prSet>
      <dgm:spPr/>
      <dgm:t>
        <a:bodyPr/>
        <a:lstStyle/>
        <a:p>
          <a:endParaRPr lang="en-US"/>
        </a:p>
      </dgm:t>
    </dgm:pt>
    <dgm:pt modelId="{9962FCA5-B4D7-43E8-92A6-E3EC99328CEA}" type="pres">
      <dgm:prSet presAssocID="{1F72F81A-54AA-4C8E-B8E6-6457F9CAD5ED}" presName="sibTrans" presStyleCnt="0"/>
      <dgm:spPr/>
    </dgm:pt>
    <dgm:pt modelId="{4D8F3BFB-1F4E-48D0-A734-A82D19BE98FB}" type="pres">
      <dgm:prSet presAssocID="{D9DD21E9-3F2B-4372-86E7-C4E96AA6295D}" presName="composite" presStyleCnt="0"/>
      <dgm:spPr/>
    </dgm:pt>
    <dgm:pt modelId="{4E80666D-AC43-4E6C-B03F-8B0B023E1456}" type="pres">
      <dgm:prSet presAssocID="{D9DD21E9-3F2B-4372-86E7-C4E96AA6295D}" presName="bentUpArrow1" presStyleLbl="alignImgPlace1" presStyleIdx="2" presStyleCnt="3" custLinFactNeighborX="-37264"/>
      <dgm:spPr/>
    </dgm:pt>
    <dgm:pt modelId="{28559A00-34F8-409A-88C7-1C509FA32CF4}" type="pres">
      <dgm:prSet presAssocID="{D9DD21E9-3F2B-4372-86E7-C4E96AA6295D}" presName="ParentText" presStyleLbl="node1" presStyleIdx="2" presStyleCnt="4" custScaleX="161417">
        <dgm:presLayoutVars>
          <dgm:chMax val="1"/>
          <dgm:chPref val="1"/>
          <dgm:bulletEnabled val="1"/>
        </dgm:presLayoutVars>
      </dgm:prSet>
      <dgm:spPr/>
      <dgm:t>
        <a:bodyPr/>
        <a:lstStyle/>
        <a:p>
          <a:endParaRPr lang="en-US"/>
        </a:p>
      </dgm:t>
    </dgm:pt>
    <dgm:pt modelId="{2DFD953D-7505-4F71-BFDB-B6BE5402BF5A}" type="pres">
      <dgm:prSet presAssocID="{D9DD21E9-3F2B-4372-86E7-C4E96AA6295D}" presName="ChildText" presStyleLbl="revTx" presStyleIdx="2" presStyleCnt="3">
        <dgm:presLayoutVars>
          <dgm:chMax val="0"/>
          <dgm:chPref val="0"/>
          <dgm:bulletEnabled val="1"/>
        </dgm:presLayoutVars>
      </dgm:prSet>
      <dgm:spPr/>
    </dgm:pt>
    <dgm:pt modelId="{0955ACDC-B398-4A8B-8953-2CD6F3EADCBA}" type="pres">
      <dgm:prSet presAssocID="{5B2CD74A-7DD1-476F-B6B1-2F7740006558}" presName="sibTrans" presStyleCnt="0"/>
      <dgm:spPr/>
    </dgm:pt>
    <dgm:pt modelId="{42F1E160-DDC8-476B-8DB7-370B94600A9C}" type="pres">
      <dgm:prSet presAssocID="{CD23A622-E0D9-4151-912E-0ED0F8356712}" presName="composite" presStyleCnt="0"/>
      <dgm:spPr/>
    </dgm:pt>
    <dgm:pt modelId="{AF5B2036-4E4D-4107-97ED-93C649804BC8}" type="pres">
      <dgm:prSet presAssocID="{CD23A622-E0D9-4151-912E-0ED0F8356712}" presName="ParentText" presStyleLbl="node1" presStyleIdx="3" presStyleCnt="4" custScaleX="115813">
        <dgm:presLayoutVars>
          <dgm:chMax val="1"/>
          <dgm:chPref val="1"/>
          <dgm:bulletEnabled val="1"/>
        </dgm:presLayoutVars>
      </dgm:prSet>
      <dgm:spPr/>
      <dgm:t>
        <a:bodyPr/>
        <a:lstStyle/>
        <a:p>
          <a:endParaRPr lang="en-US"/>
        </a:p>
      </dgm:t>
    </dgm:pt>
  </dgm:ptLst>
  <dgm:cxnLst>
    <dgm:cxn modelId="{5674695A-E78B-420F-865D-243DC46FDD27}" srcId="{CA8EF75C-FB66-486F-ADB8-34EF2F0E4369}" destId="{DD2B5ADB-0B65-40A2-8425-189420F5CECD}" srcOrd="0" destOrd="0" parTransId="{7ED09926-759C-4BDB-835E-59B4F8405D28}" sibTransId="{20ABC3DD-4134-4D2E-8013-DA600E8E819D}"/>
    <dgm:cxn modelId="{8238C15B-7BA9-4129-B3F6-09C48688260E}" srcId="{CA8EF75C-FB66-486F-ADB8-34EF2F0E4369}" destId="{58FB0BB1-6A42-4DD0-958C-8A3A8C9ADC65}" srcOrd="1" destOrd="0" parTransId="{4641F0A0-7559-4278-9A57-336642100263}" sibTransId="{1F72F81A-54AA-4C8E-B8E6-6457F9CAD5ED}"/>
    <dgm:cxn modelId="{E101A625-1B72-4F87-B1A3-359F5941F038}" srcId="{CA8EF75C-FB66-486F-ADB8-34EF2F0E4369}" destId="{CD23A622-E0D9-4151-912E-0ED0F8356712}" srcOrd="3" destOrd="0" parTransId="{A3640FDD-0B1B-49B1-8945-B5CF540DA7A8}" sibTransId="{394415B9-D2D9-4002-AFCD-C5E25A9FBB52}"/>
    <dgm:cxn modelId="{40793E31-9641-46F7-842B-BC3DE1138CAB}" type="presOf" srcId="{D9DD21E9-3F2B-4372-86E7-C4E96AA6295D}" destId="{28559A00-34F8-409A-88C7-1C509FA32CF4}" srcOrd="0" destOrd="0" presId="urn:microsoft.com/office/officeart/2005/8/layout/StepDownProcess"/>
    <dgm:cxn modelId="{06A32A41-3C1C-47E9-9339-55C183CBB43D}" type="presOf" srcId="{CD23A622-E0D9-4151-912E-0ED0F8356712}" destId="{AF5B2036-4E4D-4107-97ED-93C649804BC8}" srcOrd="0" destOrd="0" presId="urn:microsoft.com/office/officeart/2005/8/layout/StepDownProcess"/>
    <dgm:cxn modelId="{5CD12834-9D4A-4EF7-BB54-0C35229A51C2}" srcId="{CA8EF75C-FB66-486F-ADB8-34EF2F0E4369}" destId="{D9DD21E9-3F2B-4372-86E7-C4E96AA6295D}" srcOrd="2" destOrd="0" parTransId="{32F0E0F3-07C6-42A4-93B0-C8C396B072BF}" sibTransId="{5B2CD74A-7DD1-476F-B6B1-2F7740006558}"/>
    <dgm:cxn modelId="{C795C887-1DDC-449A-927D-043AE31C8416}" type="presOf" srcId="{CA8EF75C-FB66-486F-ADB8-34EF2F0E4369}" destId="{69D235AC-5487-40B8-97BF-12A845FDAB2B}" srcOrd="0" destOrd="0" presId="urn:microsoft.com/office/officeart/2005/8/layout/StepDownProcess"/>
    <dgm:cxn modelId="{B78066C9-CB6A-46F6-AD23-2B93B81A4B2B}" type="presOf" srcId="{DD2B5ADB-0B65-40A2-8425-189420F5CECD}" destId="{4715A21B-808C-4AF8-9D8D-E6B7E9E40DAB}" srcOrd="0" destOrd="0" presId="urn:microsoft.com/office/officeart/2005/8/layout/StepDownProcess"/>
    <dgm:cxn modelId="{57CCF061-2919-44D5-BBC5-ECF11177923D}" type="presOf" srcId="{58FB0BB1-6A42-4DD0-958C-8A3A8C9ADC65}" destId="{6143B98D-4D44-4DAC-8CBF-30F53C3D46C7}" srcOrd="0" destOrd="0" presId="urn:microsoft.com/office/officeart/2005/8/layout/StepDownProcess"/>
    <dgm:cxn modelId="{9A0BC80C-F502-4BA4-A211-22C9AB9850D9}" type="presParOf" srcId="{69D235AC-5487-40B8-97BF-12A845FDAB2B}" destId="{7EE6FA31-6A9A-4231-9BB8-78ACD5ABF72D}" srcOrd="0" destOrd="0" presId="urn:microsoft.com/office/officeart/2005/8/layout/StepDownProcess"/>
    <dgm:cxn modelId="{802104ED-D2F4-4C12-8379-FDA7C31AA4AF}" type="presParOf" srcId="{7EE6FA31-6A9A-4231-9BB8-78ACD5ABF72D}" destId="{07F57057-BF3A-4FB7-BDDB-37F2B2A36688}" srcOrd="0" destOrd="0" presId="urn:microsoft.com/office/officeart/2005/8/layout/StepDownProcess"/>
    <dgm:cxn modelId="{7D86F32B-8A17-41D7-888D-02BF108A7F78}" type="presParOf" srcId="{7EE6FA31-6A9A-4231-9BB8-78ACD5ABF72D}" destId="{4715A21B-808C-4AF8-9D8D-E6B7E9E40DAB}" srcOrd="1" destOrd="0" presId="urn:microsoft.com/office/officeart/2005/8/layout/StepDownProcess"/>
    <dgm:cxn modelId="{45FCB706-A602-4197-83F0-768C74019AD7}" type="presParOf" srcId="{7EE6FA31-6A9A-4231-9BB8-78ACD5ABF72D}" destId="{80F87ACD-AE57-4155-85C9-3367BBC698F3}" srcOrd="2" destOrd="0" presId="urn:microsoft.com/office/officeart/2005/8/layout/StepDownProcess"/>
    <dgm:cxn modelId="{BAA69B8F-B368-45C6-9871-70CD24FB2F5D}" type="presParOf" srcId="{69D235AC-5487-40B8-97BF-12A845FDAB2B}" destId="{DCFFC92B-EE74-419C-BCF0-3F9B1439FEA6}" srcOrd="1" destOrd="0" presId="urn:microsoft.com/office/officeart/2005/8/layout/StepDownProcess"/>
    <dgm:cxn modelId="{456F7721-58D7-4019-BAD7-506BB5F34490}" type="presParOf" srcId="{69D235AC-5487-40B8-97BF-12A845FDAB2B}" destId="{887C7082-AF39-4CFB-99DC-5209FCD5D7E7}" srcOrd="2" destOrd="0" presId="urn:microsoft.com/office/officeart/2005/8/layout/StepDownProcess"/>
    <dgm:cxn modelId="{A7D8CDA4-66EE-4D27-B9D8-DE4F95681BDF}" type="presParOf" srcId="{887C7082-AF39-4CFB-99DC-5209FCD5D7E7}" destId="{7FA9E160-DB5B-4872-86A9-1346D4926C41}" srcOrd="0" destOrd="0" presId="urn:microsoft.com/office/officeart/2005/8/layout/StepDownProcess"/>
    <dgm:cxn modelId="{39889D04-8819-4450-8F71-BEBD92C1B362}" type="presParOf" srcId="{887C7082-AF39-4CFB-99DC-5209FCD5D7E7}" destId="{6143B98D-4D44-4DAC-8CBF-30F53C3D46C7}" srcOrd="1" destOrd="0" presId="urn:microsoft.com/office/officeart/2005/8/layout/StepDownProcess"/>
    <dgm:cxn modelId="{628A5FBD-CE95-4CB4-A39E-DFDFBB865809}" type="presParOf" srcId="{887C7082-AF39-4CFB-99DC-5209FCD5D7E7}" destId="{F47FEEDA-6F6E-4384-9722-54BDF43C6A54}" srcOrd="2" destOrd="0" presId="urn:microsoft.com/office/officeart/2005/8/layout/StepDownProcess"/>
    <dgm:cxn modelId="{E139CCC0-FB5A-48CD-889B-5401AFEF32BD}" type="presParOf" srcId="{69D235AC-5487-40B8-97BF-12A845FDAB2B}" destId="{9962FCA5-B4D7-43E8-92A6-E3EC99328CEA}" srcOrd="3" destOrd="0" presId="urn:microsoft.com/office/officeart/2005/8/layout/StepDownProcess"/>
    <dgm:cxn modelId="{3AE32C1C-DCBA-4A09-83B8-420633A7152B}" type="presParOf" srcId="{69D235AC-5487-40B8-97BF-12A845FDAB2B}" destId="{4D8F3BFB-1F4E-48D0-A734-A82D19BE98FB}" srcOrd="4" destOrd="0" presId="urn:microsoft.com/office/officeart/2005/8/layout/StepDownProcess"/>
    <dgm:cxn modelId="{0CB0F854-22D4-48E3-9202-1EF6B37B4732}" type="presParOf" srcId="{4D8F3BFB-1F4E-48D0-A734-A82D19BE98FB}" destId="{4E80666D-AC43-4E6C-B03F-8B0B023E1456}" srcOrd="0" destOrd="0" presId="urn:microsoft.com/office/officeart/2005/8/layout/StepDownProcess"/>
    <dgm:cxn modelId="{BB2AC1CF-77D5-445D-B893-3F6EAB3DB2A6}" type="presParOf" srcId="{4D8F3BFB-1F4E-48D0-A734-A82D19BE98FB}" destId="{28559A00-34F8-409A-88C7-1C509FA32CF4}" srcOrd="1" destOrd="0" presId="urn:microsoft.com/office/officeart/2005/8/layout/StepDownProcess"/>
    <dgm:cxn modelId="{E5FE698B-F486-4B58-8569-223948602658}" type="presParOf" srcId="{4D8F3BFB-1F4E-48D0-A734-A82D19BE98FB}" destId="{2DFD953D-7505-4F71-BFDB-B6BE5402BF5A}" srcOrd="2" destOrd="0" presId="urn:microsoft.com/office/officeart/2005/8/layout/StepDownProcess"/>
    <dgm:cxn modelId="{EC46C7BC-2DCC-45BE-A49B-4CD5B09C63F7}" type="presParOf" srcId="{69D235AC-5487-40B8-97BF-12A845FDAB2B}" destId="{0955ACDC-B398-4A8B-8953-2CD6F3EADCBA}" srcOrd="5" destOrd="0" presId="urn:microsoft.com/office/officeart/2005/8/layout/StepDownProcess"/>
    <dgm:cxn modelId="{28CC5EE7-44A8-4C35-AC2A-B47082DD34D0}" type="presParOf" srcId="{69D235AC-5487-40B8-97BF-12A845FDAB2B}" destId="{42F1E160-DDC8-476B-8DB7-370B94600A9C}" srcOrd="6" destOrd="0" presId="urn:microsoft.com/office/officeart/2005/8/layout/StepDownProcess"/>
    <dgm:cxn modelId="{2910547D-AD41-4713-B7A4-17FAE0410580}" type="presParOf" srcId="{42F1E160-DDC8-476B-8DB7-370B94600A9C}" destId="{AF5B2036-4E4D-4107-97ED-93C649804BC8}" srcOrd="0" destOrd="0" presId="urn:microsoft.com/office/officeart/2005/8/layout/StepDownProcess"/>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992C8B92-D47D-4F22-A15B-F6E35461D299}" type="doc">
      <dgm:prSet loTypeId="urn:microsoft.com/office/officeart/2005/8/layout/cycle8" loCatId="cycle" qsTypeId="urn:microsoft.com/office/officeart/2005/8/quickstyle/simple1" qsCatId="simple" csTypeId="urn:microsoft.com/office/officeart/2005/8/colors/accent1_2" csCatId="accent1" phldr="1"/>
      <dgm:spPr/>
    </dgm:pt>
    <dgm:pt modelId="{12918A10-C719-4C07-958A-0F7C0793A7B2}">
      <dgm:prSet phldrT="[Text]"/>
      <dgm:spPr/>
      <dgm:t>
        <a:bodyPr/>
        <a:lstStyle/>
        <a:p>
          <a:r>
            <a:rPr lang="en-US" dirty="0" smtClean="0">
              <a:latin typeface="Calibri" panose="020F0502020204030204" pitchFamily="34" charset="0"/>
              <a:cs typeface="Calibri" panose="020F0502020204030204" pitchFamily="34" charset="0"/>
            </a:rPr>
            <a:t>Plan</a:t>
          </a:r>
          <a:endParaRPr lang="en-US" dirty="0">
            <a:latin typeface="Calibri" panose="020F0502020204030204" pitchFamily="34" charset="0"/>
            <a:cs typeface="Calibri" panose="020F0502020204030204" pitchFamily="34" charset="0"/>
          </a:endParaRPr>
        </a:p>
      </dgm:t>
    </dgm:pt>
    <dgm:pt modelId="{80E73169-1908-465E-B49A-8CED0EBF791C}" type="parTrans" cxnId="{B3F9BD46-14FF-40E9-B7B4-28E8FA8992C2}">
      <dgm:prSet/>
      <dgm:spPr/>
      <dgm:t>
        <a:bodyPr/>
        <a:lstStyle/>
        <a:p>
          <a:endParaRPr lang="en-US"/>
        </a:p>
      </dgm:t>
    </dgm:pt>
    <dgm:pt modelId="{E210F020-36D1-4FDD-A734-4802AD652EBE}" type="sibTrans" cxnId="{B3F9BD46-14FF-40E9-B7B4-28E8FA8992C2}">
      <dgm:prSet/>
      <dgm:spPr/>
      <dgm:t>
        <a:bodyPr/>
        <a:lstStyle/>
        <a:p>
          <a:endParaRPr lang="en-US"/>
        </a:p>
      </dgm:t>
    </dgm:pt>
    <dgm:pt modelId="{F8BD949F-6327-4E12-83CF-1C1EE5E0C456}">
      <dgm:prSet phldrT="[Text]"/>
      <dgm:spPr/>
      <dgm:t>
        <a:bodyPr/>
        <a:lstStyle/>
        <a:p>
          <a:r>
            <a:rPr lang="en-US" dirty="0" smtClean="0">
              <a:latin typeface="Calibri" panose="020F0502020204030204" pitchFamily="34" charset="0"/>
              <a:cs typeface="Calibri" panose="020F0502020204030204" pitchFamily="34" charset="0"/>
            </a:rPr>
            <a:t>Fund</a:t>
          </a:r>
          <a:endParaRPr lang="en-US" dirty="0">
            <a:latin typeface="Calibri" panose="020F0502020204030204" pitchFamily="34" charset="0"/>
            <a:cs typeface="Calibri" panose="020F0502020204030204" pitchFamily="34" charset="0"/>
          </a:endParaRPr>
        </a:p>
      </dgm:t>
    </dgm:pt>
    <dgm:pt modelId="{6AE3394C-D5E8-4F70-B587-51ED7638F725}" type="parTrans" cxnId="{92FD7DC9-E43C-499A-8638-543194E97E56}">
      <dgm:prSet/>
      <dgm:spPr/>
      <dgm:t>
        <a:bodyPr/>
        <a:lstStyle/>
        <a:p>
          <a:endParaRPr lang="en-US"/>
        </a:p>
      </dgm:t>
    </dgm:pt>
    <dgm:pt modelId="{BC68143D-20CB-411C-80C6-DA38457805A8}" type="sibTrans" cxnId="{92FD7DC9-E43C-499A-8638-543194E97E56}">
      <dgm:prSet/>
      <dgm:spPr/>
      <dgm:t>
        <a:bodyPr/>
        <a:lstStyle/>
        <a:p>
          <a:endParaRPr lang="en-US"/>
        </a:p>
      </dgm:t>
    </dgm:pt>
    <dgm:pt modelId="{C4C56D7D-2773-4E92-8868-72F506C42784}">
      <dgm:prSet phldrT="[Text]"/>
      <dgm:spPr/>
      <dgm:t>
        <a:bodyPr/>
        <a:lstStyle/>
        <a:p>
          <a:r>
            <a:rPr lang="en-US" dirty="0" smtClean="0">
              <a:latin typeface="Calibri" panose="020F0502020204030204" pitchFamily="34" charset="0"/>
              <a:cs typeface="Calibri" panose="020F0502020204030204" pitchFamily="34" charset="0"/>
            </a:rPr>
            <a:t>Report / Measure </a:t>
          </a:r>
          <a:endParaRPr lang="en-US" dirty="0">
            <a:latin typeface="Calibri" panose="020F0502020204030204" pitchFamily="34" charset="0"/>
            <a:cs typeface="Calibri" panose="020F0502020204030204" pitchFamily="34" charset="0"/>
          </a:endParaRPr>
        </a:p>
      </dgm:t>
    </dgm:pt>
    <dgm:pt modelId="{9E8AB4F0-9D50-4C05-A9DC-038754FF9E0B}" type="parTrans" cxnId="{F5FCC792-9660-40DF-998A-215FC6DE7015}">
      <dgm:prSet/>
      <dgm:spPr/>
      <dgm:t>
        <a:bodyPr/>
        <a:lstStyle/>
        <a:p>
          <a:endParaRPr lang="en-US"/>
        </a:p>
      </dgm:t>
    </dgm:pt>
    <dgm:pt modelId="{805E3119-3729-4B3C-A753-02BD5B611E80}" type="sibTrans" cxnId="{F5FCC792-9660-40DF-998A-215FC6DE7015}">
      <dgm:prSet/>
      <dgm:spPr/>
      <dgm:t>
        <a:bodyPr/>
        <a:lstStyle/>
        <a:p>
          <a:endParaRPr lang="en-US"/>
        </a:p>
      </dgm:t>
    </dgm:pt>
    <dgm:pt modelId="{660DBFAF-CCF7-4DCC-93CA-07E2371FB5A5}" type="pres">
      <dgm:prSet presAssocID="{992C8B92-D47D-4F22-A15B-F6E35461D299}" presName="compositeShape" presStyleCnt="0">
        <dgm:presLayoutVars>
          <dgm:chMax val="7"/>
          <dgm:dir/>
          <dgm:resizeHandles val="exact"/>
        </dgm:presLayoutVars>
      </dgm:prSet>
      <dgm:spPr/>
    </dgm:pt>
    <dgm:pt modelId="{1125F32E-CB39-41AF-9BEB-7A3219B12F5D}" type="pres">
      <dgm:prSet presAssocID="{992C8B92-D47D-4F22-A15B-F6E35461D299}" presName="wedge1" presStyleLbl="node1" presStyleIdx="0" presStyleCnt="3"/>
      <dgm:spPr/>
      <dgm:t>
        <a:bodyPr/>
        <a:lstStyle/>
        <a:p>
          <a:endParaRPr lang="en-US"/>
        </a:p>
      </dgm:t>
    </dgm:pt>
    <dgm:pt modelId="{8880FCAE-9649-48EE-BD5D-1A28248FF1AF}" type="pres">
      <dgm:prSet presAssocID="{992C8B92-D47D-4F22-A15B-F6E35461D299}" presName="dummy1a" presStyleCnt="0"/>
      <dgm:spPr/>
    </dgm:pt>
    <dgm:pt modelId="{2F6579C5-69C8-48BB-A042-43190B5DC67A}" type="pres">
      <dgm:prSet presAssocID="{992C8B92-D47D-4F22-A15B-F6E35461D299}" presName="dummy1b" presStyleCnt="0"/>
      <dgm:spPr/>
    </dgm:pt>
    <dgm:pt modelId="{0CE27A1C-1BFE-403C-A9A1-371CCA69A266}" type="pres">
      <dgm:prSet presAssocID="{992C8B92-D47D-4F22-A15B-F6E35461D299}" presName="wedge1Tx" presStyleLbl="node1" presStyleIdx="0" presStyleCnt="3">
        <dgm:presLayoutVars>
          <dgm:chMax val="0"/>
          <dgm:chPref val="0"/>
          <dgm:bulletEnabled val="1"/>
        </dgm:presLayoutVars>
      </dgm:prSet>
      <dgm:spPr/>
      <dgm:t>
        <a:bodyPr/>
        <a:lstStyle/>
        <a:p>
          <a:endParaRPr lang="en-US"/>
        </a:p>
      </dgm:t>
    </dgm:pt>
    <dgm:pt modelId="{AEA146ED-CC03-4371-85B3-861EA8C38BA8}" type="pres">
      <dgm:prSet presAssocID="{992C8B92-D47D-4F22-A15B-F6E35461D299}" presName="wedge2" presStyleLbl="node1" presStyleIdx="1" presStyleCnt="3"/>
      <dgm:spPr/>
      <dgm:t>
        <a:bodyPr/>
        <a:lstStyle/>
        <a:p>
          <a:endParaRPr lang="en-US"/>
        </a:p>
      </dgm:t>
    </dgm:pt>
    <dgm:pt modelId="{EE060532-8D80-4006-9BFD-0B9D768309DB}" type="pres">
      <dgm:prSet presAssocID="{992C8B92-D47D-4F22-A15B-F6E35461D299}" presName="dummy2a" presStyleCnt="0"/>
      <dgm:spPr/>
    </dgm:pt>
    <dgm:pt modelId="{2F952BB0-C3D5-406B-A435-89C0A8D55538}" type="pres">
      <dgm:prSet presAssocID="{992C8B92-D47D-4F22-A15B-F6E35461D299}" presName="dummy2b" presStyleCnt="0"/>
      <dgm:spPr/>
    </dgm:pt>
    <dgm:pt modelId="{C687F88F-7D94-4590-92E4-E01950219980}" type="pres">
      <dgm:prSet presAssocID="{992C8B92-D47D-4F22-A15B-F6E35461D299}" presName="wedge2Tx" presStyleLbl="node1" presStyleIdx="1" presStyleCnt="3">
        <dgm:presLayoutVars>
          <dgm:chMax val="0"/>
          <dgm:chPref val="0"/>
          <dgm:bulletEnabled val="1"/>
        </dgm:presLayoutVars>
      </dgm:prSet>
      <dgm:spPr/>
      <dgm:t>
        <a:bodyPr/>
        <a:lstStyle/>
        <a:p>
          <a:endParaRPr lang="en-US"/>
        </a:p>
      </dgm:t>
    </dgm:pt>
    <dgm:pt modelId="{C85B2A77-F296-434D-99BD-86B5DD9C51F9}" type="pres">
      <dgm:prSet presAssocID="{992C8B92-D47D-4F22-A15B-F6E35461D299}" presName="wedge3" presStyleLbl="node1" presStyleIdx="2" presStyleCnt="3" custLinFactNeighborX="-141" custLinFactNeighborY="367"/>
      <dgm:spPr/>
      <dgm:t>
        <a:bodyPr/>
        <a:lstStyle/>
        <a:p>
          <a:endParaRPr lang="en-US"/>
        </a:p>
      </dgm:t>
    </dgm:pt>
    <dgm:pt modelId="{5960C32D-F91B-43EB-8009-89D55265BCAC}" type="pres">
      <dgm:prSet presAssocID="{992C8B92-D47D-4F22-A15B-F6E35461D299}" presName="dummy3a" presStyleCnt="0"/>
      <dgm:spPr/>
    </dgm:pt>
    <dgm:pt modelId="{84247C20-BEB0-4807-9720-92C6B506319E}" type="pres">
      <dgm:prSet presAssocID="{992C8B92-D47D-4F22-A15B-F6E35461D299}" presName="dummy3b" presStyleCnt="0"/>
      <dgm:spPr/>
    </dgm:pt>
    <dgm:pt modelId="{2DD76E18-6B01-4907-8CE6-0D45263E5698}" type="pres">
      <dgm:prSet presAssocID="{992C8B92-D47D-4F22-A15B-F6E35461D299}" presName="wedge3Tx" presStyleLbl="node1" presStyleIdx="2" presStyleCnt="3">
        <dgm:presLayoutVars>
          <dgm:chMax val="0"/>
          <dgm:chPref val="0"/>
          <dgm:bulletEnabled val="1"/>
        </dgm:presLayoutVars>
      </dgm:prSet>
      <dgm:spPr/>
      <dgm:t>
        <a:bodyPr/>
        <a:lstStyle/>
        <a:p>
          <a:endParaRPr lang="en-US"/>
        </a:p>
      </dgm:t>
    </dgm:pt>
    <dgm:pt modelId="{86741D7E-F602-4987-B61B-9E42802B7E41}" type="pres">
      <dgm:prSet presAssocID="{BC68143D-20CB-411C-80C6-DA38457805A8}" presName="arrowWedge1" presStyleLbl="fgSibTrans2D1" presStyleIdx="0" presStyleCnt="3"/>
      <dgm:spPr/>
    </dgm:pt>
    <dgm:pt modelId="{DE620B84-6C1E-40FB-9527-4314A74A9FBB}" type="pres">
      <dgm:prSet presAssocID="{805E3119-3729-4B3C-A753-02BD5B611E80}" presName="arrowWedge2" presStyleLbl="fgSibTrans2D1" presStyleIdx="1" presStyleCnt="3"/>
      <dgm:spPr/>
    </dgm:pt>
    <dgm:pt modelId="{FDDC436B-49DE-43A3-BD98-C23221AA0790}" type="pres">
      <dgm:prSet presAssocID="{E210F020-36D1-4FDD-A734-4802AD652EBE}" presName="arrowWedge3" presStyleLbl="fgSibTrans2D1" presStyleIdx="2" presStyleCnt="3"/>
      <dgm:spPr/>
    </dgm:pt>
  </dgm:ptLst>
  <dgm:cxnLst>
    <dgm:cxn modelId="{92FD7DC9-E43C-499A-8638-543194E97E56}" srcId="{992C8B92-D47D-4F22-A15B-F6E35461D299}" destId="{F8BD949F-6327-4E12-83CF-1C1EE5E0C456}" srcOrd="0" destOrd="0" parTransId="{6AE3394C-D5E8-4F70-B587-51ED7638F725}" sibTransId="{BC68143D-20CB-411C-80C6-DA38457805A8}"/>
    <dgm:cxn modelId="{7F01E4A3-9CBD-4CF6-87B3-2A75D5695516}" type="presOf" srcId="{F8BD949F-6327-4E12-83CF-1C1EE5E0C456}" destId="{1125F32E-CB39-41AF-9BEB-7A3219B12F5D}" srcOrd="0" destOrd="0" presId="urn:microsoft.com/office/officeart/2005/8/layout/cycle8"/>
    <dgm:cxn modelId="{1863B694-C705-4E11-A913-4D0A7B440E9E}" type="presOf" srcId="{992C8B92-D47D-4F22-A15B-F6E35461D299}" destId="{660DBFAF-CCF7-4DCC-93CA-07E2371FB5A5}" srcOrd="0" destOrd="0" presId="urn:microsoft.com/office/officeart/2005/8/layout/cycle8"/>
    <dgm:cxn modelId="{F5FCC792-9660-40DF-998A-215FC6DE7015}" srcId="{992C8B92-D47D-4F22-A15B-F6E35461D299}" destId="{C4C56D7D-2773-4E92-8868-72F506C42784}" srcOrd="1" destOrd="0" parTransId="{9E8AB4F0-9D50-4C05-A9DC-038754FF9E0B}" sibTransId="{805E3119-3729-4B3C-A753-02BD5B611E80}"/>
    <dgm:cxn modelId="{3F782F48-F143-4F17-8860-D0FD5488C560}" type="presOf" srcId="{C4C56D7D-2773-4E92-8868-72F506C42784}" destId="{C687F88F-7D94-4590-92E4-E01950219980}" srcOrd="1" destOrd="0" presId="urn:microsoft.com/office/officeart/2005/8/layout/cycle8"/>
    <dgm:cxn modelId="{63BB5812-1E18-4C8D-8E3D-A6D2507C2CED}" type="presOf" srcId="{C4C56D7D-2773-4E92-8868-72F506C42784}" destId="{AEA146ED-CC03-4371-85B3-861EA8C38BA8}" srcOrd="0" destOrd="0" presId="urn:microsoft.com/office/officeart/2005/8/layout/cycle8"/>
    <dgm:cxn modelId="{D06D264A-0314-4CA5-A868-5D02C38A4669}" type="presOf" srcId="{12918A10-C719-4C07-958A-0F7C0793A7B2}" destId="{2DD76E18-6B01-4907-8CE6-0D45263E5698}" srcOrd="1" destOrd="0" presId="urn:microsoft.com/office/officeart/2005/8/layout/cycle8"/>
    <dgm:cxn modelId="{EE91FF33-E2B9-4D4B-97D1-6C37F6889C57}" type="presOf" srcId="{F8BD949F-6327-4E12-83CF-1C1EE5E0C456}" destId="{0CE27A1C-1BFE-403C-A9A1-371CCA69A266}" srcOrd="1" destOrd="0" presId="urn:microsoft.com/office/officeart/2005/8/layout/cycle8"/>
    <dgm:cxn modelId="{B3F9BD46-14FF-40E9-B7B4-28E8FA8992C2}" srcId="{992C8B92-D47D-4F22-A15B-F6E35461D299}" destId="{12918A10-C719-4C07-958A-0F7C0793A7B2}" srcOrd="2" destOrd="0" parTransId="{80E73169-1908-465E-B49A-8CED0EBF791C}" sibTransId="{E210F020-36D1-4FDD-A734-4802AD652EBE}"/>
    <dgm:cxn modelId="{20D97469-96BB-493E-B3D7-A733DCB3B4BE}" type="presOf" srcId="{12918A10-C719-4C07-958A-0F7C0793A7B2}" destId="{C85B2A77-F296-434D-99BD-86B5DD9C51F9}" srcOrd="0" destOrd="0" presId="urn:microsoft.com/office/officeart/2005/8/layout/cycle8"/>
    <dgm:cxn modelId="{24EFE9E2-6BE0-448A-9154-FF70E6D0B44F}" type="presParOf" srcId="{660DBFAF-CCF7-4DCC-93CA-07E2371FB5A5}" destId="{1125F32E-CB39-41AF-9BEB-7A3219B12F5D}" srcOrd="0" destOrd="0" presId="urn:microsoft.com/office/officeart/2005/8/layout/cycle8"/>
    <dgm:cxn modelId="{861A54E1-9286-4AB2-8300-D2E2219C80D8}" type="presParOf" srcId="{660DBFAF-CCF7-4DCC-93CA-07E2371FB5A5}" destId="{8880FCAE-9649-48EE-BD5D-1A28248FF1AF}" srcOrd="1" destOrd="0" presId="urn:microsoft.com/office/officeart/2005/8/layout/cycle8"/>
    <dgm:cxn modelId="{67FDFE49-037D-4F2E-BA46-DCDAACD2FB17}" type="presParOf" srcId="{660DBFAF-CCF7-4DCC-93CA-07E2371FB5A5}" destId="{2F6579C5-69C8-48BB-A042-43190B5DC67A}" srcOrd="2" destOrd="0" presId="urn:microsoft.com/office/officeart/2005/8/layout/cycle8"/>
    <dgm:cxn modelId="{3AC739AF-B201-48E6-A556-DFAEBA6596CB}" type="presParOf" srcId="{660DBFAF-CCF7-4DCC-93CA-07E2371FB5A5}" destId="{0CE27A1C-1BFE-403C-A9A1-371CCA69A266}" srcOrd="3" destOrd="0" presId="urn:microsoft.com/office/officeart/2005/8/layout/cycle8"/>
    <dgm:cxn modelId="{CB15D8AB-2310-4691-B116-D7262411A734}" type="presParOf" srcId="{660DBFAF-CCF7-4DCC-93CA-07E2371FB5A5}" destId="{AEA146ED-CC03-4371-85B3-861EA8C38BA8}" srcOrd="4" destOrd="0" presId="urn:microsoft.com/office/officeart/2005/8/layout/cycle8"/>
    <dgm:cxn modelId="{5F2F080F-AEBB-4714-9665-70A40B744BCA}" type="presParOf" srcId="{660DBFAF-CCF7-4DCC-93CA-07E2371FB5A5}" destId="{EE060532-8D80-4006-9BFD-0B9D768309DB}" srcOrd="5" destOrd="0" presId="urn:microsoft.com/office/officeart/2005/8/layout/cycle8"/>
    <dgm:cxn modelId="{AD8B9EFF-D0AA-4A79-887D-0D9FA9FBF4D3}" type="presParOf" srcId="{660DBFAF-CCF7-4DCC-93CA-07E2371FB5A5}" destId="{2F952BB0-C3D5-406B-A435-89C0A8D55538}" srcOrd="6" destOrd="0" presId="urn:microsoft.com/office/officeart/2005/8/layout/cycle8"/>
    <dgm:cxn modelId="{B1FCFA6C-176D-41D2-AFAA-65EBF3317BB4}" type="presParOf" srcId="{660DBFAF-CCF7-4DCC-93CA-07E2371FB5A5}" destId="{C687F88F-7D94-4590-92E4-E01950219980}" srcOrd="7" destOrd="0" presId="urn:microsoft.com/office/officeart/2005/8/layout/cycle8"/>
    <dgm:cxn modelId="{8954D24C-CE40-4E02-AC06-F9113CAD3094}" type="presParOf" srcId="{660DBFAF-CCF7-4DCC-93CA-07E2371FB5A5}" destId="{C85B2A77-F296-434D-99BD-86B5DD9C51F9}" srcOrd="8" destOrd="0" presId="urn:microsoft.com/office/officeart/2005/8/layout/cycle8"/>
    <dgm:cxn modelId="{0E468193-CC6C-4675-8FE8-39909C507FE5}" type="presParOf" srcId="{660DBFAF-CCF7-4DCC-93CA-07E2371FB5A5}" destId="{5960C32D-F91B-43EB-8009-89D55265BCAC}" srcOrd="9" destOrd="0" presId="urn:microsoft.com/office/officeart/2005/8/layout/cycle8"/>
    <dgm:cxn modelId="{F0C231AD-1B3C-468C-B659-E9ED856C37B7}" type="presParOf" srcId="{660DBFAF-CCF7-4DCC-93CA-07E2371FB5A5}" destId="{84247C20-BEB0-4807-9720-92C6B506319E}" srcOrd="10" destOrd="0" presId="urn:microsoft.com/office/officeart/2005/8/layout/cycle8"/>
    <dgm:cxn modelId="{914C7811-FF9A-4723-BACF-15DC719AF106}" type="presParOf" srcId="{660DBFAF-CCF7-4DCC-93CA-07E2371FB5A5}" destId="{2DD76E18-6B01-4907-8CE6-0D45263E5698}" srcOrd="11" destOrd="0" presId="urn:microsoft.com/office/officeart/2005/8/layout/cycle8"/>
    <dgm:cxn modelId="{A3C17B08-9A17-404D-B1D0-F595A29B093F}" type="presParOf" srcId="{660DBFAF-CCF7-4DCC-93CA-07E2371FB5A5}" destId="{86741D7E-F602-4987-B61B-9E42802B7E41}" srcOrd="12" destOrd="0" presId="urn:microsoft.com/office/officeart/2005/8/layout/cycle8"/>
    <dgm:cxn modelId="{35483FAF-32E6-44A3-BD12-B14D5888EA1D}" type="presParOf" srcId="{660DBFAF-CCF7-4DCC-93CA-07E2371FB5A5}" destId="{DE620B84-6C1E-40FB-9527-4314A74A9FBB}" srcOrd="13" destOrd="0" presId="urn:microsoft.com/office/officeart/2005/8/layout/cycle8"/>
    <dgm:cxn modelId="{0AE3BBA2-01E9-4A86-9DFB-B8C0DA6CE54F}" type="presParOf" srcId="{660DBFAF-CCF7-4DCC-93CA-07E2371FB5A5}" destId="{FDDC436B-49DE-43A3-BD98-C23221AA0790}" srcOrd="14" destOrd="0" presId="urn:microsoft.com/office/officeart/2005/8/layout/cycle8"/>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FF0C1E79-008A-4039-935B-2D1AC5CEFDE5}" type="doc">
      <dgm:prSet loTypeId="urn:microsoft.com/office/officeart/2005/8/layout/cycle6" loCatId="relationship" qsTypeId="urn:microsoft.com/office/officeart/2005/8/quickstyle/simple1" qsCatId="simple" csTypeId="urn:microsoft.com/office/officeart/2005/8/colors/accent1_2" csCatId="accent1" phldr="1"/>
      <dgm:spPr/>
      <dgm:t>
        <a:bodyPr/>
        <a:lstStyle/>
        <a:p>
          <a:endParaRPr lang="en-US"/>
        </a:p>
      </dgm:t>
    </dgm:pt>
    <dgm:pt modelId="{0ADA972C-0E58-45FD-8A53-365358E2C2AA}">
      <dgm:prSet phldrT="[Text]"/>
      <dgm:spPr/>
      <dgm:t>
        <a:bodyPr/>
        <a:lstStyle/>
        <a:p>
          <a:r>
            <a:rPr lang="en-US" dirty="0" smtClean="0">
              <a:latin typeface="Arial Narrow" panose="020B0606020202030204" pitchFamily="34" charset="0"/>
              <a:cs typeface="Calibri" panose="020F0502020204030204" pitchFamily="34" charset="0"/>
            </a:rPr>
            <a:t>THANK YOU</a:t>
          </a:r>
          <a:endParaRPr lang="en-US" dirty="0">
            <a:latin typeface="Arial Narrow" panose="020B0606020202030204" pitchFamily="34" charset="0"/>
            <a:cs typeface="Calibri" panose="020F0502020204030204" pitchFamily="34" charset="0"/>
          </a:endParaRPr>
        </a:p>
      </dgm:t>
    </dgm:pt>
    <dgm:pt modelId="{E6975D2C-629F-440F-950D-9AF214A01E02}" type="parTrans" cxnId="{56EF0456-ECFA-4833-9182-40D5CCC27FDD}">
      <dgm:prSet/>
      <dgm:spPr/>
      <dgm:t>
        <a:bodyPr/>
        <a:lstStyle/>
        <a:p>
          <a:endParaRPr lang="en-US"/>
        </a:p>
      </dgm:t>
    </dgm:pt>
    <dgm:pt modelId="{CB5D1DBF-BDE9-433C-A351-5DF809F8E982}" type="sibTrans" cxnId="{56EF0456-ECFA-4833-9182-40D5CCC27FDD}">
      <dgm:prSet/>
      <dgm:spPr/>
      <dgm:t>
        <a:bodyPr/>
        <a:lstStyle/>
        <a:p>
          <a:endParaRPr lang="en-US"/>
        </a:p>
      </dgm:t>
    </dgm:pt>
    <dgm:pt modelId="{DB933410-EBB9-4EF6-89C6-421FD723D843}">
      <dgm:prSet phldrT="[Text]"/>
      <dgm:spPr/>
      <dgm:t>
        <a:bodyPr/>
        <a:lstStyle/>
        <a:p>
          <a:r>
            <a:rPr lang="en-ZA" dirty="0" smtClean="0">
              <a:latin typeface="Arial Narrow" panose="020B0606020202030204" pitchFamily="34" charset="0"/>
              <a:cs typeface="Calibri" panose="020F0502020204030204" pitchFamily="34" charset="0"/>
            </a:rPr>
            <a:t>JE VOUS REMERCIE</a:t>
          </a:r>
          <a:endParaRPr lang="en-US" dirty="0">
            <a:latin typeface="Arial Narrow" panose="020B0606020202030204" pitchFamily="34" charset="0"/>
            <a:cs typeface="Calibri" panose="020F0502020204030204" pitchFamily="34" charset="0"/>
          </a:endParaRPr>
        </a:p>
      </dgm:t>
    </dgm:pt>
    <dgm:pt modelId="{1851478A-F8F3-49EA-A08F-4672B7D70599}" type="parTrans" cxnId="{615E5EAC-44B0-4FB0-9339-CB44010F9580}">
      <dgm:prSet/>
      <dgm:spPr/>
      <dgm:t>
        <a:bodyPr/>
        <a:lstStyle/>
        <a:p>
          <a:endParaRPr lang="en-US"/>
        </a:p>
      </dgm:t>
    </dgm:pt>
    <dgm:pt modelId="{3035FD10-FD25-4E16-A5EA-58113E0CEFA1}" type="sibTrans" cxnId="{615E5EAC-44B0-4FB0-9339-CB44010F9580}">
      <dgm:prSet/>
      <dgm:spPr/>
      <dgm:t>
        <a:bodyPr/>
        <a:lstStyle/>
        <a:p>
          <a:endParaRPr lang="en-US"/>
        </a:p>
      </dgm:t>
    </dgm:pt>
    <dgm:pt modelId="{EC103E4C-AC36-40D6-8E8F-CA3FF98CA475}">
      <dgm:prSet/>
      <dgm:spPr/>
      <dgm:t>
        <a:bodyPr/>
        <a:lstStyle/>
        <a:p>
          <a:r>
            <a:rPr lang="en-ZA" dirty="0" smtClean="0">
              <a:latin typeface="Arial Narrow" panose="020B0606020202030204" pitchFamily="34" charset="0"/>
              <a:cs typeface="Calibri" panose="020F0502020204030204" pitchFamily="34" charset="0"/>
            </a:rPr>
            <a:t>ASANTE</a:t>
          </a:r>
          <a:endParaRPr lang="en-ZA" dirty="0">
            <a:latin typeface="Arial Narrow" panose="020B0606020202030204" pitchFamily="34" charset="0"/>
            <a:cs typeface="Calibri" panose="020F0502020204030204" pitchFamily="34" charset="0"/>
          </a:endParaRPr>
        </a:p>
      </dgm:t>
    </dgm:pt>
    <dgm:pt modelId="{9404113C-210D-442C-B72B-737352FEF7FC}" type="parTrans" cxnId="{E84BDF3C-2EFC-4CF2-8BD7-3833BB6CEA96}">
      <dgm:prSet/>
      <dgm:spPr/>
      <dgm:t>
        <a:bodyPr/>
        <a:lstStyle/>
        <a:p>
          <a:endParaRPr lang="en-US"/>
        </a:p>
      </dgm:t>
    </dgm:pt>
    <dgm:pt modelId="{66212043-5379-416A-8CD6-B5CD5BA580A0}" type="sibTrans" cxnId="{E84BDF3C-2EFC-4CF2-8BD7-3833BB6CEA96}">
      <dgm:prSet/>
      <dgm:spPr/>
      <dgm:t>
        <a:bodyPr/>
        <a:lstStyle/>
        <a:p>
          <a:endParaRPr lang="en-US"/>
        </a:p>
      </dgm:t>
    </dgm:pt>
    <dgm:pt modelId="{DC1C532D-5CAD-4AAD-A145-825CDE6B094C}">
      <dgm:prSet/>
      <dgm:spPr/>
      <dgm:t>
        <a:bodyPr/>
        <a:lstStyle/>
        <a:p>
          <a:r>
            <a:rPr lang="en-ZA" dirty="0" smtClean="0">
              <a:latin typeface="Arial Narrow" panose="020B0606020202030204" pitchFamily="34" charset="0"/>
              <a:cs typeface="Calibri" panose="020F0502020204030204" pitchFamily="34" charset="0"/>
            </a:rPr>
            <a:t>SHUKRAAN LAK</a:t>
          </a:r>
          <a:endParaRPr lang="en-ZA" dirty="0">
            <a:latin typeface="Arial Narrow" panose="020B0606020202030204" pitchFamily="34" charset="0"/>
            <a:cs typeface="Calibri" panose="020F0502020204030204" pitchFamily="34" charset="0"/>
          </a:endParaRPr>
        </a:p>
      </dgm:t>
    </dgm:pt>
    <dgm:pt modelId="{E7B5A21B-D58E-4903-B21A-6556F2D4FE1B}" type="parTrans" cxnId="{954F5181-718E-4F29-A5EC-6E0946A61B70}">
      <dgm:prSet/>
      <dgm:spPr/>
      <dgm:t>
        <a:bodyPr/>
        <a:lstStyle/>
        <a:p>
          <a:endParaRPr lang="en-US"/>
        </a:p>
      </dgm:t>
    </dgm:pt>
    <dgm:pt modelId="{B5E125B2-D3FF-4ADA-ACBA-3B6AFB507EC3}" type="sibTrans" cxnId="{954F5181-718E-4F29-A5EC-6E0946A61B70}">
      <dgm:prSet/>
      <dgm:spPr/>
      <dgm:t>
        <a:bodyPr/>
        <a:lstStyle/>
        <a:p>
          <a:endParaRPr lang="en-US">
            <a:latin typeface="Calibri" panose="020F0502020204030204" pitchFamily="34" charset="0"/>
            <a:cs typeface="Calibri" panose="020F0502020204030204" pitchFamily="34" charset="0"/>
          </a:endParaRPr>
        </a:p>
      </dgm:t>
    </dgm:pt>
    <dgm:pt modelId="{F5FE9603-CC8A-403B-83C0-DF382AB40988}">
      <dgm:prSet phldrT="[Text]"/>
      <dgm:spPr/>
      <dgm:t>
        <a:bodyPr/>
        <a:lstStyle/>
        <a:p>
          <a:r>
            <a:rPr lang="en-ZA" dirty="0" smtClean="0">
              <a:latin typeface="Arial Narrow" panose="020B0606020202030204" pitchFamily="34" charset="0"/>
              <a:cs typeface="Calibri" panose="020F0502020204030204" pitchFamily="34" charset="0"/>
            </a:rPr>
            <a:t>OBRIGADO</a:t>
          </a:r>
          <a:endParaRPr lang="en-US" dirty="0">
            <a:latin typeface="Arial Narrow" panose="020B0606020202030204" pitchFamily="34" charset="0"/>
            <a:cs typeface="Calibri" panose="020F0502020204030204" pitchFamily="34" charset="0"/>
          </a:endParaRPr>
        </a:p>
      </dgm:t>
    </dgm:pt>
    <dgm:pt modelId="{EBB7D365-14D3-4D7F-AA1D-16D100C77D28}" type="parTrans" cxnId="{02190EC1-3068-4980-96AF-F157411BCF19}">
      <dgm:prSet/>
      <dgm:spPr/>
      <dgm:t>
        <a:bodyPr/>
        <a:lstStyle/>
        <a:p>
          <a:endParaRPr lang="en-US"/>
        </a:p>
      </dgm:t>
    </dgm:pt>
    <dgm:pt modelId="{5D0E4412-3F1D-4D26-BD05-9C8483DF4BD3}" type="sibTrans" cxnId="{02190EC1-3068-4980-96AF-F157411BCF19}">
      <dgm:prSet/>
      <dgm:spPr/>
      <dgm:t>
        <a:bodyPr/>
        <a:lstStyle/>
        <a:p>
          <a:endParaRPr lang="en-US"/>
        </a:p>
      </dgm:t>
    </dgm:pt>
    <dgm:pt modelId="{D5320F1E-A4D8-47F2-950E-1CE1F395F9D9}" type="pres">
      <dgm:prSet presAssocID="{FF0C1E79-008A-4039-935B-2D1AC5CEFDE5}" presName="cycle" presStyleCnt="0">
        <dgm:presLayoutVars>
          <dgm:dir/>
          <dgm:resizeHandles val="exact"/>
        </dgm:presLayoutVars>
      </dgm:prSet>
      <dgm:spPr/>
      <dgm:t>
        <a:bodyPr/>
        <a:lstStyle/>
        <a:p>
          <a:endParaRPr lang="en-US"/>
        </a:p>
      </dgm:t>
    </dgm:pt>
    <dgm:pt modelId="{BA0EB231-8768-4AA5-A1BA-49217ECD711D}" type="pres">
      <dgm:prSet presAssocID="{0ADA972C-0E58-45FD-8A53-365358E2C2AA}" presName="node" presStyleLbl="node1" presStyleIdx="0" presStyleCnt="5">
        <dgm:presLayoutVars>
          <dgm:bulletEnabled val="1"/>
        </dgm:presLayoutVars>
      </dgm:prSet>
      <dgm:spPr/>
      <dgm:t>
        <a:bodyPr/>
        <a:lstStyle/>
        <a:p>
          <a:endParaRPr lang="en-US"/>
        </a:p>
      </dgm:t>
    </dgm:pt>
    <dgm:pt modelId="{D244B130-06D3-498B-AF81-6538AE5EE427}" type="pres">
      <dgm:prSet presAssocID="{0ADA972C-0E58-45FD-8A53-365358E2C2AA}" presName="spNode" presStyleCnt="0"/>
      <dgm:spPr/>
    </dgm:pt>
    <dgm:pt modelId="{92CC2550-7490-47D7-B5DA-6FE900333D52}" type="pres">
      <dgm:prSet presAssocID="{CB5D1DBF-BDE9-433C-A351-5DF809F8E982}" presName="sibTrans" presStyleLbl="sibTrans1D1" presStyleIdx="0" presStyleCnt="5"/>
      <dgm:spPr/>
      <dgm:t>
        <a:bodyPr/>
        <a:lstStyle/>
        <a:p>
          <a:endParaRPr lang="en-US"/>
        </a:p>
      </dgm:t>
    </dgm:pt>
    <dgm:pt modelId="{2EC13D3F-006C-4687-9A93-B26EDA0AC9A5}" type="pres">
      <dgm:prSet presAssocID="{F5FE9603-CC8A-403B-83C0-DF382AB40988}" presName="node" presStyleLbl="node1" presStyleIdx="1" presStyleCnt="5">
        <dgm:presLayoutVars>
          <dgm:bulletEnabled val="1"/>
        </dgm:presLayoutVars>
      </dgm:prSet>
      <dgm:spPr/>
      <dgm:t>
        <a:bodyPr/>
        <a:lstStyle/>
        <a:p>
          <a:endParaRPr lang="en-US"/>
        </a:p>
      </dgm:t>
    </dgm:pt>
    <dgm:pt modelId="{52973594-24CD-4BC4-8B5F-F553609E3FEB}" type="pres">
      <dgm:prSet presAssocID="{F5FE9603-CC8A-403B-83C0-DF382AB40988}" presName="spNode" presStyleCnt="0"/>
      <dgm:spPr/>
    </dgm:pt>
    <dgm:pt modelId="{84F26160-6E4C-4254-9B4C-F272FA36ACAC}" type="pres">
      <dgm:prSet presAssocID="{5D0E4412-3F1D-4D26-BD05-9C8483DF4BD3}" presName="sibTrans" presStyleLbl="sibTrans1D1" presStyleIdx="1" presStyleCnt="5"/>
      <dgm:spPr/>
      <dgm:t>
        <a:bodyPr/>
        <a:lstStyle/>
        <a:p>
          <a:endParaRPr lang="en-US"/>
        </a:p>
      </dgm:t>
    </dgm:pt>
    <dgm:pt modelId="{BCC56528-334D-464D-ACEE-FFEF332EDEE7}" type="pres">
      <dgm:prSet presAssocID="{DB933410-EBB9-4EF6-89C6-421FD723D843}" presName="node" presStyleLbl="node1" presStyleIdx="2" presStyleCnt="5">
        <dgm:presLayoutVars>
          <dgm:bulletEnabled val="1"/>
        </dgm:presLayoutVars>
      </dgm:prSet>
      <dgm:spPr/>
      <dgm:t>
        <a:bodyPr/>
        <a:lstStyle/>
        <a:p>
          <a:endParaRPr lang="en-US"/>
        </a:p>
      </dgm:t>
    </dgm:pt>
    <dgm:pt modelId="{78E7D57D-804E-4A80-A7DC-552B5604C4A2}" type="pres">
      <dgm:prSet presAssocID="{DB933410-EBB9-4EF6-89C6-421FD723D843}" presName="spNode" presStyleCnt="0"/>
      <dgm:spPr/>
    </dgm:pt>
    <dgm:pt modelId="{10F3435E-7CA9-4309-A5BE-4CF67C14080B}" type="pres">
      <dgm:prSet presAssocID="{3035FD10-FD25-4E16-A5EA-58113E0CEFA1}" presName="sibTrans" presStyleLbl="sibTrans1D1" presStyleIdx="2" presStyleCnt="5"/>
      <dgm:spPr/>
      <dgm:t>
        <a:bodyPr/>
        <a:lstStyle/>
        <a:p>
          <a:endParaRPr lang="en-US"/>
        </a:p>
      </dgm:t>
    </dgm:pt>
    <dgm:pt modelId="{8D12CB95-EA17-49CB-B9E1-8DF3A2B253B9}" type="pres">
      <dgm:prSet presAssocID="{DC1C532D-5CAD-4AAD-A145-825CDE6B094C}" presName="node" presStyleLbl="node1" presStyleIdx="3" presStyleCnt="5">
        <dgm:presLayoutVars>
          <dgm:bulletEnabled val="1"/>
        </dgm:presLayoutVars>
      </dgm:prSet>
      <dgm:spPr/>
      <dgm:t>
        <a:bodyPr/>
        <a:lstStyle/>
        <a:p>
          <a:endParaRPr lang="en-US"/>
        </a:p>
      </dgm:t>
    </dgm:pt>
    <dgm:pt modelId="{CE47D575-3CFE-48C4-A6F1-85EE9725A5B9}" type="pres">
      <dgm:prSet presAssocID="{DC1C532D-5CAD-4AAD-A145-825CDE6B094C}" presName="spNode" presStyleCnt="0"/>
      <dgm:spPr/>
    </dgm:pt>
    <dgm:pt modelId="{7E535BB8-2BD9-46AD-BC72-CEFD7DD05E36}" type="pres">
      <dgm:prSet presAssocID="{B5E125B2-D3FF-4ADA-ACBA-3B6AFB507EC3}" presName="sibTrans" presStyleLbl="sibTrans1D1" presStyleIdx="3" presStyleCnt="5"/>
      <dgm:spPr/>
      <dgm:t>
        <a:bodyPr/>
        <a:lstStyle/>
        <a:p>
          <a:endParaRPr lang="en-US"/>
        </a:p>
      </dgm:t>
    </dgm:pt>
    <dgm:pt modelId="{DD15C5E6-5D87-4CC7-A918-C3080C4D2E67}" type="pres">
      <dgm:prSet presAssocID="{EC103E4C-AC36-40D6-8E8F-CA3FF98CA475}" presName="node" presStyleLbl="node1" presStyleIdx="4" presStyleCnt="5">
        <dgm:presLayoutVars>
          <dgm:bulletEnabled val="1"/>
        </dgm:presLayoutVars>
      </dgm:prSet>
      <dgm:spPr/>
      <dgm:t>
        <a:bodyPr/>
        <a:lstStyle/>
        <a:p>
          <a:endParaRPr lang="en-US"/>
        </a:p>
      </dgm:t>
    </dgm:pt>
    <dgm:pt modelId="{FEFDA541-2221-4EBC-A9E7-9EAC83A065D2}" type="pres">
      <dgm:prSet presAssocID="{EC103E4C-AC36-40D6-8E8F-CA3FF98CA475}" presName="spNode" presStyleCnt="0"/>
      <dgm:spPr/>
    </dgm:pt>
    <dgm:pt modelId="{3EF351AC-285A-4F9B-8D26-1A9236670961}" type="pres">
      <dgm:prSet presAssocID="{66212043-5379-416A-8CD6-B5CD5BA580A0}" presName="sibTrans" presStyleLbl="sibTrans1D1" presStyleIdx="4" presStyleCnt="5"/>
      <dgm:spPr/>
      <dgm:t>
        <a:bodyPr/>
        <a:lstStyle/>
        <a:p>
          <a:endParaRPr lang="en-US"/>
        </a:p>
      </dgm:t>
    </dgm:pt>
  </dgm:ptLst>
  <dgm:cxnLst>
    <dgm:cxn modelId="{56EF0456-ECFA-4833-9182-40D5CCC27FDD}" srcId="{FF0C1E79-008A-4039-935B-2D1AC5CEFDE5}" destId="{0ADA972C-0E58-45FD-8A53-365358E2C2AA}" srcOrd="0" destOrd="0" parTransId="{E6975D2C-629F-440F-950D-9AF214A01E02}" sibTransId="{CB5D1DBF-BDE9-433C-A351-5DF809F8E982}"/>
    <dgm:cxn modelId="{E183760A-9A18-4C04-9D14-B42E1EFCEFEC}" type="presOf" srcId="{0ADA972C-0E58-45FD-8A53-365358E2C2AA}" destId="{BA0EB231-8768-4AA5-A1BA-49217ECD711D}" srcOrd="0" destOrd="0" presId="urn:microsoft.com/office/officeart/2005/8/layout/cycle6"/>
    <dgm:cxn modelId="{615E5EAC-44B0-4FB0-9339-CB44010F9580}" srcId="{FF0C1E79-008A-4039-935B-2D1AC5CEFDE5}" destId="{DB933410-EBB9-4EF6-89C6-421FD723D843}" srcOrd="2" destOrd="0" parTransId="{1851478A-F8F3-49EA-A08F-4672B7D70599}" sibTransId="{3035FD10-FD25-4E16-A5EA-58113E0CEFA1}"/>
    <dgm:cxn modelId="{41748C62-3628-4081-8847-43B60A27CC15}" type="presOf" srcId="{FF0C1E79-008A-4039-935B-2D1AC5CEFDE5}" destId="{D5320F1E-A4D8-47F2-950E-1CE1F395F9D9}" srcOrd="0" destOrd="0" presId="urn:microsoft.com/office/officeart/2005/8/layout/cycle6"/>
    <dgm:cxn modelId="{3EB438A9-1843-4C17-A876-40317828BF97}" type="presOf" srcId="{EC103E4C-AC36-40D6-8E8F-CA3FF98CA475}" destId="{DD15C5E6-5D87-4CC7-A918-C3080C4D2E67}" srcOrd="0" destOrd="0" presId="urn:microsoft.com/office/officeart/2005/8/layout/cycle6"/>
    <dgm:cxn modelId="{C6C5D3D4-967D-458F-8C1B-520638C88DE8}" type="presOf" srcId="{B5E125B2-D3FF-4ADA-ACBA-3B6AFB507EC3}" destId="{7E535BB8-2BD9-46AD-BC72-CEFD7DD05E36}" srcOrd="0" destOrd="0" presId="urn:microsoft.com/office/officeart/2005/8/layout/cycle6"/>
    <dgm:cxn modelId="{31A372A6-FA5D-4B62-9D85-DB657DE20AEB}" type="presOf" srcId="{F5FE9603-CC8A-403B-83C0-DF382AB40988}" destId="{2EC13D3F-006C-4687-9A93-B26EDA0AC9A5}" srcOrd="0" destOrd="0" presId="urn:microsoft.com/office/officeart/2005/8/layout/cycle6"/>
    <dgm:cxn modelId="{09FB9324-1CEB-4A1F-B7E6-520C3183077B}" type="presOf" srcId="{5D0E4412-3F1D-4D26-BD05-9C8483DF4BD3}" destId="{84F26160-6E4C-4254-9B4C-F272FA36ACAC}" srcOrd="0" destOrd="0" presId="urn:microsoft.com/office/officeart/2005/8/layout/cycle6"/>
    <dgm:cxn modelId="{C4E10A4C-7FE2-4D4C-8E3F-FD5CE6A6D912}" type="presOf" srcId="{DB933410-EBB9-4EF6-89C6-421FD723D843}" destId="{BCC56528-334D-464D-ACEE-FFEF332EDEE7}" srcOrd="0" destOrd="0" presId="urn:microsoft.com/office/officeart/2005/8/layout/cycle6"/>
    <dgm:cxn modelId="{0F6D7754-7CF5-4E9A-B9E9-4FA523599763}" type="presOf" srcId="{DC1C532D-5CAD-4AAD-A145-825CDE6B094C}" destId="{8D12CB95-EA17-49CB-B9E1-8DF3A2B253B9}" srcOrd="0" destOrd="0" presId="urn:microsoft.com/office/officeart/2005/8/layout/cycle6"/>
    <dgm:cxn modelId="{02190EC1-3068-4980-96AF-F157411BCF19}" srcId="{FF0C1E79-008A-4039-935B-2D1AC5CEFDE5}" destId="{F5FE9603-CC8A-403B-83C0-DF382AB40988}" srcOrd="1" destOrd="0" parTransId="{EBB7D365-14D3-4D7F-AA1D-16D100C77D28}" sibTransId="{5D0E4412-3F1D-4D26-BD05-9C8483DF4BD3}"/>
    <dgm:cxn modelId="{1356C71A-CC8E-40B6-B085-E09519BEE6FF}" type="presOf" srcId="{66212043-5379-416A-8CD6-B5CD5BA580A0}" destId="{3EF351AC-285A-4F9B-8D26-1A9236670961}" srcOrd="0" destOrd="0" presId="urn:microsoft.com/office/officeart/2005/8/layout/cycle6"/>
    <dgm:cxn modelId="{E84BDF3C-2EFC-4CF2-8BD7-3833BB6CEA96}" srcId="{FF0C1E79-008A-4039-935B-2D1AC5CEFDE5}" destId="{EC103E4C-AC36-40D6-8E8F-CA3FF98CA475}" srcOrd="4" destOrd="0" parTransId="{9404113C-210D-442C-B72B-737352FEF7FC}" sibTransId="{66212043-5379-416A-8CD6-B5CD5BA580A0}"/>
    <dgm:cxn modelId="{954F5181-718E-4F29-A5EC-6E0946A61B70}" srcId="{FF0C1E79-008A-4039-935B-2D1AC5CEFDE5}" destId="{DC1C532D-5CAD-4AAD-A145-825CDE6B094C}" srcOrd="3" destOrd="0" parTransId="{E7B5A21B-D58E-4903-B21A-6556F2D4FE1B}" sibTransId="{B5E125B2-D3FF-4ADA-ACBA-3B6AFB507EC3}"/>
    <dgm:cxn modelId="{D34C2170-CD27-43E0-86F7-FA0029BE4521}" type="presOf" srcId="{3035FD10-FD25-4E16-A5EA-58113E0CEFA1}" destId="{10F3435E-7CA9-4309-A5BE-4CF67C14080B}" srcOrd="0" destOrd="0" presId="urn:microsoft.com/office/officeart/2005/8/layout/cycle6"/>
    <dgm:cxn modelId="{2AEA1683-526F-4FAA-AE9E-CFF2C5B351F4}" type="presOf" srcId="{CB5D1DBF-BDE9-433C-A351-5DF809F8E982}" destId="{92CC2550-7490-47D7-B5DA-6FE900333D52}" srcOrd="0" destOrd="0" presId="urn:microsoft.com/office/officeart/2005/8/layout/cycle6"/>
    <dgm:cxn modelId="{888858D2-C585-4F24-8D26-BC486F531070}" type="presParOf" srcId="{D5320F1E-A4D8-47F2-950E-1CE1F395F9D9}" destId="{BA0EB231-8768-4AA5-A1BA-49217ECD711D}" srcOrd="0" destOrd="0" presId="urn:microsoft.com/office/officeart/2005/8/layout/cycle6"/>
    <dgm:cxn modelId="{25F3D861-33A3-4A71-A6B8-44BE2460A15F}" type="presParOf" srcId="{D5320F1E-A4D8-47F2-950E-1CE1F395F9D9}" destId="{D244B130-06D3-498B-AF81-6538AE5EE427}" srcOrd="1" destOrd="0" presId="urn:microsoft.com/office/officeart/2005/8/layout/cycle6"/>
    <dgm:cxn modelId="{B32ED53F-3FF6-4066-928C-C2B7695604C7}" type="presParOf" srcId="{D5320F1E-A4D8-47F2-950E-1CE1F395F9D9}" destId="{92CC2550-7490-47D7-B5DA-6FE900333D52}" srcOrd="2" destOrd="0" presId="urn:microsoft.com/office/officeart/2005/8/layout/cycle6"/>
    <dgm:cxn modelId="{0DE3D7F4-6898-4F4F-BA07-C5EE78228F5E}" type="presParOf" srcId="{D5320F1E-A4D8-47F2-950E-1CE1F395F9D9}" destId="{2EC13D3F-006C-4687-9A93-B26EDA0AC9A5}" srcOrd="3" destOrd="0" presId="urn:microsoft.com/office/officeart/2005/8/layout/cycle6"/>
    <dgm:cxn modelId="{00BC3939-F894-4587-8E5D-AAEE8CD19650}" type="presParOf" srcId="{D5320F1E-A4D8-47F2-950E-1CE1F395F9D9}" destId="{52973594-24CD-4BC4-8B5F-F553609E3FEB}" srcOrd="4" destOrd="0" presId="urn:microsoft.com/office/officeart/2005/8/layout/cycle6"/>
    <dgm:cxn modelId="{B48A8BC9-67DA-4047-98D1-C713C78D8D1E}" type="presParOf" srcId="{D5320F1E-A4D8-47F2-950E-1CE1F395F9D9}" destId="{84F26160-6E4C-4254-9B4C-F272FA36ACAC}" srcOrd="5" destOrd="0" presId="urn:microsoft.com/office/officeart/2005/8/layout/cycle6"/>
    <dgm:cxn modelId="{7FCB67B2-1F74-4982-8318-997FF9278651}" type="presParOf" srcId="{D5320F1E-A4D8-47F2-950E-1CE1F395F9D9}" destId="{BCC56528-334D-464D-ACEE-FFEF332EDEE7}" srcOrd="6" destOrd="0" presId="urn:microsoft.com/office/officeart/2005/8/layout/cycle6"/>
    <dgm:cxn modelId="{0FFFB23E-1CF4-4BFC-8691-D20826D903E7}" type="presParOf" srcId="{D5320F1E-A4D8-47F2-950E-1CE1F395F9D9}" destId="{78E7D57D-804E-4A80-A7DC-552B5604C4A2}" srcOrd="7" destOrd="0" presId="urn:microsoft.com/office/officeart/2005/8/layout/cycle6"/>
    <dgm:cxn modelId="{C887DA9C-25A0-4619-A162-E4D8235D5BF2}" type="presParOf" srcId="{D5320F1E-A4D8-47F2-950E-1CE1F395F9D9}" destId="{10F3435E-7CA9-4309-A5BE-4CF67C14080B}" srcOrd="8" destOrd="0" presId="urn:microsoft.com/office/officeart/2005/8/layout/cycle6"/>
    <dgm:cxn modelId="{89C26F48-3E11-4CF0-8428-3256BB97C971}" type="presParOf" srcId="{D5320F1E-A4D8-47F2-950E-1CE1F395F9D9}" destId="{8D12CB95-EA17-49CB-B9E1-8DF3A2B253B9}" srcOrd="9" destOrd="0" presId="urn:microsoft.com/office/officeart/2005/8/layout/cycle6"/>
    <dgm:cxn modelId="{507CDB6F-5C4E-4B9D-BFDC-8B34EC336CBF}" type="presParOf" srcId="{D5320F1E-A4D8-47F2-950E-1CE1F395F9D9}" destId="{CE47D575-3CFE-48C4-A6F1-85EE9725A5B9}" srcOrd="10" destOrd="0" presId="urn:microsoft.com/office/officeart/2005/8/layout/cycle6"/>
    <dgm:cxn modelId="{2FD13A2C-30DD-4198-ADC7-5EE3C89EC0D6}" type="presParOf" srcId="{D5320F1E-A4D8-47F2-950E-1CE1F395F9D9}" destId="{7E535BB8-2BD9-46AD-BC72-CEFD7DD05E36}" srcOrd="11" destOrd="0" presId="urn:microsoft.com/office/officeart/2005/8/layout/cycle6"/>
    <dgm:cxn modelId="{67985F66-2C83-4093-9C79-2796A6627BA9}" type="presParOf" srcId="{D5320F1E-A4D8-47F2-950E-1CE1F395F9D9}" destId="{DD15C5E6-5D87-4CC7-A918-C3080C4D2E67}" srcOrd="12" destOrd="0" presId="urn:microsoft.com/office/officeart/2005/8/layout/cycle6"/>
    <dgm:cxn modelId="{9FE18955-BC4D-4A4F-8F80-AF5CA60E444D}" type="presParOf" srcId="{D5320F1E-A4D8-47F2-950E-1CE1F395F9D9}" destId="{FEFDA541-2221-4EBC-A9E7-9EAC83A065D2}" srcOrd="13" destOrd="0" presId="urn:microsoft.com/office/officeart/2005/8/layout/cycle6"/>
    <dgm:cxn modelId="{5883E995-80B8-41FF-AF60-7DDAA5ABFACD}" type="presParOf" srcId="{D5320F1E-A4D8-47F2-950E-1CE1F395F9D9}" destId="{3EF351AC-285A-4F9B-8D26-1A9236670961}" srcOrd="14" destOrd="0" presId="urn:microsoft.com/office/officeart/2005/8/layout/cycle6"/>
  </dgm:cxnLst>
  <dgm:bg>
    <a:solidFill>
      <a:srgbClr val="EC6B14"/>
    </a:solidFill>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149AC3A-F93B-4189-AD3E-21CDA93ADB8A}">
      <dsp:nvSpPr>
        <dsp:cNvPr id="0" name=""/>
        <dsp:cNvSpPr/>
      </dsp:nvSpPr>
      <dsp:spPr>
        <a:xfrm rot="10800000">
          <a:off x="923856" y="2471"/>
          <a:ext cx="3253249" cy="417716"/>
        </a:xfrm>
        <a:prstGeom prst="homePlate">
          <a:avLst/>
        </a:prstGeom>
        <a:solidFill>
          <a:srgbClr val="F8F2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4201" tIns="68580" rIns="128016" bIns="68580" numCol="1" spcCol="1270" anchor="ctr" anchorCtr="0">
          <a:noAutofit/>
        </a:bodyPr>
        <a:lstStyle/>
        <a:p>
          <a:pPr lvl="0" algn="ctr" defTabSz="800100">
            <a:lnSpc>
              <a:spcPct val="90000"/>
            </a:lnSpc>
            <a:spcBef>
              <a:spcPct val="0"/>
            </a:spcBef>
            <a:spcAft>
              <a:spcPct val="35000"/>
            </a:spcAft>
          </a:pPr>
          <a:r>
            <a:rPr lang="en-US" sz="1800" kern="1200" dirty="0" smtClean="0">
              <a:solidFill>
                <a:schemeClr val="tx1"/>
              </a:solidFill>
              <a:latin typeface="+mj-lt"/>
            </a:rPr>
            <a:t>ECONOMIC</a:t>
          </a:r>
          <a:endParaRPr lang="en-US" sz="1800" kern="1200" dirty="0">
            <a:solidFill>
              <a:schemeClr val="tx1"/>
            </a:solidFill>
            <a:latin typeface="+mj-lt"/>
          </a:endParaRPr>
        </a:p>
      </dsp:txBody>
      <dsp:txXfrm rot="10800000">
        <a:off x="1028285" y="2471"/>
        <a:ext cx="3148820" cy="417716"/>
      </dsp:txXfrm>
    </dsp:sp>
    <dsp:sp modelId="{42718C15-2DBF-40BB-A978-07F2FD000557}">
      <dsp:nvSpPr>
        <dsp:cNvPr id="0" name=""/>
        <dsp:cNvSpPr/>
      </dsp:nvSpPr>
      <dsp:spPr>
        <a:xfrm>
          <a:off x="714998" y="2471"/>
          <a:ext cx="417716" cy="417716"/>
        </a:xfrm>
        <a:prstGeom prst="ellipse">
          <a:avLst/>
        </a:prstGeom>
        <a:blipFill>
          <a:blip xmlns:r="http://schemas.openxmlformats.org/officeDocument/2006/relationships" r:embed="rId1" cstate="print">
            <a:extLst>
              <a:ext uri="{28A0092B-C50C-407E-A947-70E740481C1C}">
                <a14:useLocalDpi xmlns:a14="http://schemas.microsoft.com/office/drawing/2010/main" val="0"/>
              </a:ext>
            </a:extLst>
          </a:blip>
          <a:srcRect/>
          <a:stretch>
            <a:fillRect l="-24000" r="-24000"/>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9923FCE7-4873-4EFC-A31E-FC015F1625D2}">
      <dsp:nvSpPr>
        <dsp:cNvPr id="0" name=""/>
        <dsp:cNvSpPr/>
      </dsp:nvSpPr>
      <dsp:spPr>
        <a:xfrm rot="10800000">
          <a:off x="923856" y="544878"/>
          <a:ext cx="3253249" cy="417716"/>
        </a:xfrm>
        <a:prstGeom prst="homePlate">
          <a:avLst/>
        </a:prstGeom>
        <a:solidFill>
          <a:srgbClr val="FF0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4201" tIns="68580" rIns="128016" bIns="68580" numCol="1" spcCol="1270" anchor="ctr" anchorCtr="0">
          <a:noAutofit/>
        </a:bodyPr>
        <a:lstStyle/>
        <a:p>
          <a:pPr lvl="0" algn="ctr" defTabSz="800100">
            <a:lnSpc>
              <a:spcPct val="90000"/>
            </a:lnSpc>
            <a:spcBef>
              <a:spcPct val="0"/>
            </a:spcBef>
            <a:spcAft>
              <a:spcPct val="35000"/>
            </a:spcAft>
          </a:pPr>
          <a:r>
            <a:rPr lang="en-US" sz="1800" kern="1200" dirty="0" smtClean="0">
              <a:solidFill>
                <a:schemeClr val="bg1"/>
              </a:solidFill>
              <a:latin typeface="+mj-lt"/>
            </a:rPr>
            <a:t>SOCIAL</a:t>
          </a:r>
          <a:endParaRPr lang="en-US" sz="1800" kern="1200" dirty="0">
            <a:solidFill>
              <a:schemeClr val="bg1"/>
            </a:solidFill>
            <a:latin typeface="+mj-lt"/>
          </a:endParaRPr>
        </a:p>
      </dsp:txBody>
      <dsp:txXfrm rot="10800000">
        <a:off x="1028285" y="544878"/>
        <a:ext cx="3148820" cy="417716"/>
      </dsp:txXfrm>
    </dsp:sp>
    <dsp:sp modelId="{1C7A8194-1586-4903-B0FE-5510F28365AF}">
      <dsp:nvSpPr>
        <dsp:cNvPr id="0" name=""/>
        <dsp:cNvSpPr/>
      </dsp:nvSpPr>
      <dsp:spPr>
        <a:xfrm>
          <a:off x="714998" y="544878"/>
          <a:ext cx="417716" cy="417716"/>
        </a:xfrm>
        <a:prstGeom prst="ellipse">
          <a:avLst/>
        </a:prstGeom>
        <a:blipFill>
          <a:blip xmlns:r="http://schemas.openxmlformats.org/officeDocument/2006/relationships" r:embed="rId2" cstate="print">
            <a:extLst>
              <a:ext uri="{28A0092B-C50C-407E-A947-70E740481C1C}">
                <a14:useLocalDpi xmlns:a14="http://schemas.microsoft.com/office/drawing/2010/main" val="0"/>
              </a:ext>
            </a:extLst>
          </a:blip>
          <a:srcRect/>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AC28ED9E-071A-447A-9F4A-BE5E53805D3E}">
      <dsp:nvSpPr>
        <dsp:cNvPr id="0" name=""/>
        <dsp:cNvSpPr/>
      </dsp:nvSpPr>
      <dsp:spPr>
        <a:xfrm rot="10800000">
          <a:off x="923856" y="1087285"/>
          <a:ext cx="3253249" cy="417716"/>
        </a:xfrm>
        <a:prstGeom prst="homePlate">
          <a:avLst/>
        </a:prstGeom>
        <a:solidFill>
          <a:srgbClr val="0AA60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4201" tIns="68580" rIns="128016" bIns="68580" numCol="1" spcCol="1270" anchor="ctr" anchorCtr="0">
          <a:noAutofit/>
        </a:bodyPr>
        <a:lstStyle/>
        <a:p>
          <a:pPr lvl="0" algn="ctr" defTabSz="800100">
            <a:lnSpc>
              <a:spcPct val="90000"/>
            </a:lnSpc>
            <a:spcBef>
              <a:spcPct val="0"/>
            </a:spcBef>
            <a:spcAft>
              <a:spcPct val="35000"/>
            </a:spcAft>
          </a:pPr>
          <a:r>
            <a:rPr lang="en-US" sz="1800" kern="1200" dirty="0" smtClean="0">
              <a:solidFill>
                <a:schemeClr val="bg1"/>
              </a:solidFill>
              <a:latin typeface="+mj-lt"/>
            </a:rPr>
            <a:t>INTEGRATED</a:t>
          </a:r>
          <a:r>
            <a:rPr lang="en-US" sz="1800" kern="1200" dirty="0" smtClean="0">
              <a:solidFill>
                <a:schemeClr val="tx1"/>
              </a:solidFill>
              <a:latin typeface="+mj-lt"/>
            </a:rPr>
            <a:t> </a:t>
          </a:r>
          <a:r>
            <a:rPr lang="en-US" sz="1800" kern="1200" dirty="0" smtClean="0">
              <a:solidFill>
                <a:schemeClr val="bg1"/>
              </a:solidFill>
              <a:latin typeface="+mj-lt"/>
            </a:rPr>
            <a:t>JUSTICE</a:t>
          </a:r>
          <a:endParaRPr lang="en-US" sz="1800" kern="1200" dirty="0">
            <a:solidFill>
              <a:schemeClr val="bg1"/>
            </a:solidFill>
            <a:latin typeface="+mj-lt"/>
          </a:endParaRPr>
        </a:p>
      </dsp:txBody>
      <dsp:txXfrm rot="10800000">
        <a:off x="1028285" y="1087285"/>
        <a:ext cx="3148820" cy="417716"/>
      </dsp:txXfrm>
    </dsp:sp>
    <dsp:sp modelId="{8B115421-17FF-4C55-A539-4230045BD35A}">
      <dsp:nvSpPr>
        <dsp:cNvPr id="0" name=""/>
        <dsp:cNvSpPr/>
      </dsp:nvSpPr>
      <dsp:spPr>
        <a:xfrm>
          <a:off x="714998" y="1087285"/>
          <a:ext cx="417716" cy="417716"/>
        </a:xfrm>
        <a:prstGeom prst="ellipse">
          <a:avLst/>
        </a:prstGeom>
        <a:blipFill>
          <a:blip xmlns:r="http://schemas.openxmlformats.org/officeDocument/2006/relationships" r:embed="rId3" cstate="print">
            <a:extLst>
              <a:ext uri="{28A0092B-C50C-407E-A947-70E740481C1C}">
                <a14:useLocalDpi xmlns:a14="http://schemas.microsoft.com/office/drawing/2010/main" val="0"/>
              </a:ext>
            </a:extLst>
          </a:blip>
          <a:srcRect/>
          <a:stretch>
            <a:fillRect l="-27000" r="-27000"/>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65063AE-00A4-469D-8D54-4F96E7C4DD6A}">
      <dsp:nvSpPr>
        <dsp:cNvPr id="0" name=""/>
        <dsp:cNvSpPr/>
      </dsp:nvSpPr>
      <dsp:spPr>
        <a:xfrm rot="10800000">
          <a:off x="923856" y="1629693"/>
          <a:ext cx="3253249" cy="417716"/>
        </a:xfrm>
        <a:prstGeom prst="homePlate">
          <a:avLst/>
        </a:prstGeom>
        <a:solidFill>
          <a:schemeClr val="tx1"/>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4201" tIns="68580" rIns="128016" bIns="68580" numCol="1" spcCol="1270" anchor="ctr" anchorCtr="0">
          <a:noAutofit/>
        </a:bodyPr>
        <a:lstStyle/>
        <a:p>
          <a:pPr lvl="0" algn="ctr" defTabSz="800100">
            <a:lnSpc>
              <a:spcPct val="90000"/>
            </a:lnSpc>
            <a:spcBef>
              <a:spcPct val="0"/>
            </a:spcBef>
            <a:spcAft>
              <a:spcPct val="35000"/>
            </a:spcAft>
          </a:pPr>
          <a:r>
            <a:rPr lang="en-US" sz="1800" kern="1200" dirty="0" smtClean="0">
              <a:solidFill>
                <a:schemeClr val="bg1"/>
              </a:solidFill>
              <a:latin typeface="+mj-lt"/>
            </a:rPr>
            <a:t>GOVERNANCE</a:t>
          </a:r>
          <a:endParaRPr lang="en-US" sz="1800" kern="1200" dirty="0">
            <a:solidFill>
              <a:schemeClr val="bg1"/>
            </a:solidFill>
            <a:latin typeface="+mj-lt"/>
          </a:endParaRPr>
        </a:p>
      </dsp:txBody>
      <dsp:txXfrm rot="10800000">
        <a:off x="1028285" y="1629693"/>
        <a:ext cx="3148820" cy="417716"/>
      </dsp:txXfrm>
    </dsp:sp>
    <dsp:sp modelId="{C29DDD9C-33A2-4B88-BCD7-C1185A0640A4}">
      <dsp:nvSpPr>
        <dsp:cNvPr id="0" name=""/>
        <dsp:cNvSpPr/>
      </dsp:nvSpPr>
      <dsp:spPr>
        <a:xfrm>
          <a:off x="714998" y="1629693"/>
          <a:ext cx="417716" cy="417716"/>
        </a:xfrm>
        <a:prstGeom prst="ellipse">
          <a:avLst/>
        </a:prstGeom>
        <a:blipFill>
          <a:blip xmlns:r="http://schemas.openxmlformats.org/officeDocument/2006/relationships" r:embed="rId4" cstate="print">
            <a:extLst>
              <a:ext uri="{28A0092B-C50C-407E-A947-70E740481C1C}">
                <a14:useLocalDpi xmlns:a14="http://schemas.microsoft.com/office/drawing/2010/main" val="0"/>
              </a:ext>
            </a:extLst>
          </a:blip>
          <a:srcRect/>
          <a:stretch>
            <a:fillRect t="-11000" b="-11000"/>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2470221A-F7A2-4D48-BEBE-F3BC9970FA1F}">
      <dsp:nvSpPr>
        <dsp:cNvPr id="0" name=""/>
        <dsp:cNvSpPr/>
      </dsp:nvSpPr>
      <dsp:spPr>
        <a:xfrm rot="10800000">
          <a:off x="923856" y="2172100"/>
          <a:ext cx="3253249" cy="417716"/>
        </a:xfrm>
        <a:prstGeom prst="homePlate">
          <a:avLst/>
        </a:prstGeom>
        <a:solidFill>
          <a:srgbClr val="00B0F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4201" tIns="68580" rIns="128016" bIns="68580" numCol="1" spcCol="1270" anchor="ctr" anchorCtr="0">
          <a:noAutofit/>
        </a:bodyPr>
        <a:lstStyle/>
        <a:p>
          <a:pPr lvl="0" algn="ctr" defTabSz="800100">
            <a:lnSpc>
              <a:spcPct val="90000"/>
            </a:lnSpc>
            <a:spcBef>
              <a:spcPct val="0"/>
            </a:spcBef>
            <a:spcAft>
              <a:spcPct val="35000"/>
            </a:spcAft>
          </a:pPr>
          <a:r>
            <a:rPr lang="en-US" sz="1800" kern="1200" dirty="0" smtClean="0">
              <a:solidFill>
                <a:schemeClr val="tx1"/>
              </a:solidFill>
              <a:latin typeface="+mj-lt"/>
            </a:rPr>
            <a:t>INTERNATIONAL</a:t>
          </a:r>
          <a:endParaRPr lang="en-US" sz="1800" kern="1200" dirty="0">
            <a:solidFill>
              <a:schemeClr val="tx1"/>
            </a:solidFill>
            <a:latin typeface="+mj-lt"/>
          </a:endParaRPr>
        </a:p>
      </dsp:txBody>
      <dsp:txXfrm rot="10800000">
        <a:off x="1028285" y="2172100"/>
        <a:ext cx="3148820" cy="417716"/>
      </dsp:txXfrm>
    </dsp:sp>
    <dsp:sp modelId="{197D0997-F2E7-4F86-A27D-A28E00FC9247}">
      <dsp:nvSpPr>
        <dsp:cNvPr id="0" name=""/>
        <dsp:cNvSpPr/>
      </dsp:nvSpPr>
      <dsp:spPr>
        <a:xfrm>
          <a:off x="714998" y="2172100"/>
          <a:ext cx="417716" cy="417716"/>
        </a:xfrm>
        <a:prstGeom prst="ellipse">
          <a:avLst/>
        </a:prstGeom>
        <a:blipFill>
          <a:blip xmlns:r="http://schemas.openxmlformats.org/officeDocument/2006/relationships" r:embed="rId5">
            <a:extLst>
              <a:ext uri="{28A0092B-C50C-407E-A947-70E740481C1C}">
                <a14:useLocalDpi xmlns:a14="http://schemas.microsoft.com/office/drawing/2010/main" val="0"/>
              </a:ext>
            </a:extLst>
          </a:blip>
          <a:srcRect/>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7F57057-BF3A-4FB7-BDDB-37F2B2A36688}">
      <dsp:nvSpPr>
        <dsp:cNvPr id="0" name=""/>
        <dsp:cNvSpPr/>
      </dsp:nvSpPr>
      <dsp:spPr>
        <a:xfrm rot="5400000">
          <a:off x="505495" y="872628"/>
          <a:ext cx="766357" cy="872471"/>
        </a:xfrm>
        <a:prstGeom prst="bentUpArrow">
          <a:avLst>
            <a:gd name="adj1" fmla="val 32840"/>
            <a:gd name="adj2" fmla="val 25000"/>
            <a:gd name="adj3" fmla="val 35780"/>
          </a:avLst>
        </a:prstGeom>
        <a:solidFill>
          <a:schemeClr val="accent1">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715A21B-808C-4AF8-9D8D-E6B7E9E40DAB}">
      <dsp:nvSpPr>
        <dsp:cNvPr id="0" name=""/>
        <dsp:cNvSpPr/>
      </dsp:nvSpPr>
      <dsp:spPr>
        <a:xfrm>
          <a:off x="260770" y="23105"/>
          <a:ext cx="1290095" cy="903024"/>
        </a:xfrm>
        <a:prstGeom prst="roundRect">
          <a:avLst>
            <a:gd name="adj" fmla="val 16670"/>
          </a:avLst>
        </a:prstGeom>
        <a:solidFill>
          <a:schemeClr val="accent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latin typeface="Arial" panose="020B0604020202020204" pitchFamily="34" charset="0"/>
              <a:cs typeface="Arial" panose="020B0604020202020204" pitchFamily="34" charset="0"/>
            </a:rPr>
            <a:t>NDP</a:t>
          </a:r>
          <a:endParaRPr lang="en-US" sz="2400" kern="1200" dirty="0">
            <a:latin typeface="Arial" panose="020B0604020202020204" pitchFamily="34" charset="0"/>
            <a:cs typeface="Arial" panose="020B0604020202020204" pitchFamily="34" charset="0"/>
          </a:endParaRPr>
        </a:p>
      </dsp:txBody>
      <dsp:txXfrm>
        <a:off x="304860" y="67195"/>
        <a:ext cx="1201915" cy="814844"/>
      </dsp:txXfrm>
    </dsp:sp>
    <dsp:sp modelId="{80F87ACD-AE57-4155-85C9-3367BBC698F3}">
      <dsp:nvSpPr>
        <dsp:cNvPr id="0" name=""/>
        <dsp:cNvSpPr/>
      </dsp:nvSpPr>
      <dsp:spPr>
        <a:xfrm>
          <a:off x="1550865" y="109229"/>
          <a:ext cx="938292" cy="729864"/>
        </a:xfrm>
        <a:prstGeom prst="rect">
          <a:avLst/>
        </a:prstGeom>
        <a:noFill/>
        <a:ln>
          <a:noFill/>
        </a:ln>
        <a:effectLst/>
      </dsp:spPr>
      <dsp:style>
        <a:lnRef idx="0">
          <a:scrgbClr r="0" g="0" b="0"/>
        </a:lnRef>
        <a:fillRef idx="0">
          <a:scrgbClr r="0" g="0" b="0"/>
        </a:fillRef>
        <a:effectRef idx="0">
          <a:scrgbClr r="0" g="0" b="0"/>
        </a:effectRef>
        <a:fontRef idx="minor"/>
      </dsp:style>
    </dsp:sp>
    <dsp:sp modelId="{7FA9E160-DB5B-4872-86A9-1346D4926C41}">
      <dsp:nvSpPr>
        <dsp:cNvPr id="0" name=""/>
        <dsp:cNvSpPr/>
      </dsp:nvSpPr>
      <dsp:spPr>
        <a:xfrm rot="5400000">
          <a:off x="1585617" y="1887023"/>
          <a:ext cx="766357" cy="872471"/>
        </a:xfrm>
        <a:prstGeom prst="bentUpArrow">
          <a:avLst>
            <a:gd name="adj1" fmla="val 32840"/>
            <a:gd name="adj2" fmla="val 25000"/>
            <a:gd name="adj3" fmla="val 35780"/>
          </a:avLst>
        </a:prstGeom>
        <a:solidFill>
          <a:schemeClr val="accent1">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143B98D-4D44-4DAC-8CBF-30F53C3D46C7}">
      <dsp:nvSpPr>
        <dsp:cNvPr id="0" name=""/>
        <dsp:cNvSpPr/>
      </dsp:nvSpPr>
      <dsp:spPr>
        <a:xfrm>
          <a:off x="1330396" y="1037500"/>
          <a:ext cx="1290095" cy="903024"/>
        </a:xfrm>
        <a:prstGeom prst="roundRect">
          <a:avLst>
            <a:gd name="adj" fmla="val 16670"/>
          </a:avLst>
        </a:prstGeom>
        <a:solidFill>
          <a:schemeClr val="accent2">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latin typeface="Arial" panose="020B0604020202020204" pitchFamily="34" charset="0"/>
              <a:cs typeface="Arial" panose="020B0604020202020204" pitchFamily="34" charset="0"/>
            </a:rPr>
            <a:t>MTSF/ NSDF</a:t>
          </a:r>
          <a:endParaRPr lang="en-US" sz="2000" kern="1200" dirty="0">
            <a:latin typeface="Arial" panose="020B0604020202020204" pitchFamily="34" charset="0"/>
            <a:cs typeface="Arial" panose="020B0604020202020204" pitchFamily="34" charset="0"/>
          </a:endParaRPr>
        </a:p>
      </dsp:txBody>
      <dsp:txXfrm>
        <a:off x="1374486" y="1081590"/>
        <a:ext cx="1201915" cy="814844"/>
      </dsp:txXfrm>
    </dsp:sp>
    <dsp:sp modelId="{F47FEEDA-6F6E-4384-9722-54BDF43C6A54}">
      <dsp:nvSpPr>
        <dsp:cNvPr id="0" name=""/>
        <dsp:cNvSpPr/>
      </dsp:nvSpPr>
      <dsp:spPr>
        <a:xfrm>
          <a:off x="2620491" y="1123624"/>
          <a:ext cx="938292" cy="729864"/>
        </a:xfrm>
        <a:prstGeom prst="rect">
          <a:avLst/>
        </a:prstGeom>
        <a:noFill/>
        <a:ln>
          <a:noFill/>
        </a:ln>
        <a:effectLst/>
      </dsp:spPr>
      <dsp:style>
        <a:lnRef idx="0">
          <a:scrgbClr r="0" g="0" b="0"/>
        </a:lnRef>
        <a:fillRef idx="0">
          <a:scrgbClr r="0" g="0" b="0"/>
        </a:fillRef>
        <a:effectRef idx="0">
          <a:scrgbClr r="0" g="0" b="0"/>
        </a:effectRef>
        <a:fontRef idx="minor"/>
      </dsp:style>
    </dsp:sp>
    <dsp:sp modelId="{4E80666D-AC43-4E6C-B03F-8B0B023E1456}">
      <dsp:nvSpPr>
        <dsp:cNvPr id="0" name=""/>
        <dsp:cNvSpPr/>
      </dsp:nvSpPr>
      <dsp:spPr>
        <a:xfrm rot="5400000">
          <a:off x="2674112" y="2901418"/>
          <a:ext cx="766357" cy="872471"/>
        </a:xfrm>
        <a:prstGeom prst="bentUpArrow">
          <a:avLst>
            <a:gd name="adj1" fmla="val 32840"/>
            <a:gd name="adj2" fmla="val 25000"/>
            <a:gd name="adj3" fmla="val 35780"/>
          </a:avLst>
        </a:prstGeom>
        <a:solidFill>
          <a:schemeClr val="accent1">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28559A00-34F8-409A-88C7-1C509FA32CF4}">
      <dsp:nvSpPr>
        <dsp:cNvPr id="0" name=""/>
        <dsp:cNvSpPr/>
      </dsp:nvSpPr>
      <dsp:spPr>
        <a:xfrm>
          <a:off x="2400022" y="2051895"/>
          <a:ext cx="2082432" cy="903024"/>
        </a:xfrm>
        <a:prstGeom prst="roundRect">
          <a:avLst>
            <a:gd name="adj" fmla="val 16670"/>
          </a:avLst>
        </a:prstGeom>
        <a:solidFill>
          <a:schemeClr val="accent2">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b="0" kern="1200" dirty="0" smtClean="0">
              <a:solidFill>
                <a:schemeClr val="tx1"/>
              </a:solidFill>
              <a:latin typeface="Arial" panose="020B0604020202020204" pitchFamily="34" charset="0"/>
              <a:cs typeface="Arial" panose="020B0604020202020204" pitchFamily="34" charset="0"/>
            </a:rPr>
            <a:t>Budget Prioritisation Framework</a:t>
          </a:r>
          <a:endParaRPr lang="en-US" sz="2400" b="0" kern="1200" dirty="0">
            <a:solidFill>
              <a:schemeClr val="tx1"/>
            </a:solidFill>
            <a:latin typeface="Arial" panose="020B0604020202020204" pitchFamily="34" charset="0"/>
            <a:cs typeface="Arial" panose="020B0604020202020204" pitchFamily="34" charset="0"/>
          </a:endParaRPr>
        </a:p>
      </dsp:txBody>
      <dsp:txXfrm>
        <a:off x="2444112" y="2095985"/>
        <a:ext cx="1994252" cy="814844"/>
      </dsp:txXfrm>
    </dsp:sp>
    <dsp:sp modelId="{2DFD953D-7505-4F71-BFDB-B6BE5402BF5A}">
      <dsp:nvSpPr>
        <dsp:cNvPr id="0" name=""/>
        <dsp:cNvSpPr/>
      </dsp:nvSpPr>
      <dsp:spPr>
        <a:xfrm>
          <a:off x="4086286" y="2138019"/>
          <a:ext cx="938292" cy="729864"/>
        </a:xfrm>
        <a:prstGeom prst="rect">
          <a:avLst/>
        </a:prstGeom>
        <a:noFill/>
        <a:ln>
          <a:noFill/>
        </a:ln>
        <a:effectLst/>
      </dsp:spPr>
      <dsp:style>
        <a:lnRef idx="0">
          <a:scrgbClr r="0" g="0" b="0"/>
        </a:lnRef>
        <a:fillRef idx="0">
          <a:scrgbClr r="0" g="0" b="0"/>
        </a:fillRef>
        <a:effectRef idx="0">
          <a:scrgbClr r="0" g="0" b="0"/>
        </a:effectRef>
        <a:fontRef idx="minor"/>
      </dsp:style>
    </dsp:sp>
    <dsp:sp modelId="{AF5B2036-4E4D-4107-97ED-93C649804BC8}">
      <dsp:nvSpPr>
        <dsp:cNvPr id="0" name=""/>
        <dsp:cNvSpPr/>
      </dsp:nvSpPr>
      <dsp:spPr>
        <a:xfrm>
          <a:off x="3469648" y="3066290"/>
          <a:ext cx="1494097" cy="903024"/>
        </a:xfrm>
        <a:prstGeom prst="roundRect">
          <a:avLst>
            <a:gd name="adj" fmla="val 16670"/>
          </a:avLst>
        </a:prstGeom>
        <a:solidFill>
          <a:schemeClr val="accent2">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lvl="0" algn="ctr" defTabSz="1022350">
            <a:lnSpc>
              <a:spcPct val="90000"/>
            </a:lnSpc>
            <a:spcBef>
              <a:spcPct val="0"/>
            </a:spcBef>
            <a:spcAft>
              <a:spcPct val="35000"/>
            </a:spcAft>
          </a:pPr>
          <a:r>
            <a:rPr lang="en-US" sz="2300" b="1" kern="1200" dirty="0" smtClean="0">
              <a:solidFill>
                <a:schemeClr val="tx1"/>
              </a:solidFill>
              <a:latin typeface="+mj-lt"/>
            </a:rPr>
            <a:t>MTBPS / MTEF</a:t>
          </a:r>
          <a:endParaRPr lang="en-US" sz="2300" b="1" kern="1200" dirty="0">
            <a:solidFill>
              <a:schemeClr val="tx1"/>
            </a:solidFill>
            <a:latin typeface="+mj-lt"/>
          </a:endParaRPr>
        </a:p>
      </dsp:txBody>
      <dsp:txXfrm>
        <a:off x="3513738" y="3110380"/>
        <a:ext cx="1405917" cy="814844"/>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125F32E-CB39-41AF-9BEB-7A3219B12F5D}">
      <dsp:nvSpPr>
        <dsp:cNvPr id="0" name=""/>
        <dsp:cNvSpPr/>
      </dsp:nvSpPr>
      <dsp:spPr>
        <a:xfrm>
          <a:off x="1516831" y="413359"/>
          <a:ext cx="5341879" cy="5341879"/>
        </a:xfrm>
        <a:prstGeom prst="pie">
          <a:avLst>
            <a:gd name="adj1" fmla="val 16200000"/>
            <a:gd name="adj2" fmla="val 180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2000250">
            <a:lnSpc>
              <a:spcPct val="90000"/>
            </a:lnSpc>
            <a:spcBef>
              <a:spcPct val="0"/>
            </a:spcBef>
            <a:spcAft>
              <a:spcPct val="35000"/>
            </a:spcAft>
          </a:pPr>
          <a:r>
            <a:rPr lang="en-US" sz="4500" kern="1200" dirty="0" smtClean="0">
              <a:latin typeface="Calibri" panose="020F0502020204030204" pitchFamily="34" charset="0"/>
              <a:cs typeface="Calibri" panose="020F0502020204030204" pitchFamily="34" charset="0"/>
            </a:rPr>
            <a:t>Fund</a:t>
          </a:r>
          <a:endParaRPr lang="en-US" sz="4500" kern="1200" dirty="0">
            <a:latin typeface="Calibri" panose="020F0502020204030204" pitchFamily="34" charset="0"/>
            <a:cs typeface="Calibri" panose="020F0502020204030204" pitchFamily="34" charset="0"/>
          </a:endParaRPr>
        </a:p>
      </dsp:txBody>
      <dsp:txXfrm>
        <a:off x="4332129" y="1545329"/>
        <a:ext cx="1907814" cy="1589845"/>
      </dsp:txXfrm>
    </dsp:sp>
    <dsp:sp modelId="{AEA146ED-CC03-4371-85B3-861EA8C38BA8}">
      <dsp:nvSpPr>
        <dsp:cNvPr id="0" name=""/>
        <dsp:cNvSpPr/>
      </dsp:nvSpPr>
      <dsp:spPr>
        <a:xfrm>
          <a:off x="1406814" y="604141"/>
          <a:ext cx="5341879" cy="5341879"/>
        </a:xfrm>
        <a:prstGeom prst="pie">
          <a:avLst>
            <a:gd name="adj1" fmla="val 1800000"/>
            <a:gd name="adj2" fmla="val 900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2000250">
            <a:lnSpc>
              <a:spcPct val="90000"/>
            </a:lnSpc>
            <a:spcBef>
              <a:spcPct val="0"/>
            </a:spcBef>
            <a:spcAft>
              <a:spcPct val="35000"/>
            </a:spcAft>
          </a:pPr>
          <a:r>
            <a:rPr lang="en-US" sz="4500" kern="1200" dirty="0" smtClean="0">
              <a:latin typeface="Calibri" panose="020F0502020204030204" pitchFamily="34" charset="0"/>
              <a:cs typeface="Calibri" panose="020F0502020204030204" pitchFamily="34" charset="0"/>
            </a:rPr>
            <a:t>Report / Measure </a:t>
          </a:r>
          <a:endParaRPr lang="en-US" sz="4500" kern="1200" dirty="0">
            <a:latin typeface="Calibri" panose="020F0502020204030204" pitchFamily="34" charset="0"/>
            <a:cs typeface="Calibri" panose="020F0502020204030204" pitchFamily="34" charset="0"/>
          </a:endParaRPr>
        </a:p>
      </dsp:txBody>
      <dsp:txXfrm>
        <a:off x="2678690" y="4070003"/>
        <a:ext cx="2861721" cy="1399063"/>
      </dsp:txXfrm>
    </dsp:sp>
    <dsp:sp modelId="{C85B2A77-F296-434D-99BD-86B5DD9C51F9}">
      <dsp:nvSpPr>
        <dsp:cNvPr id="0" name=""/>
        <dsp:cNvSpPr/>
      </dsp:nvSpPr>
      <dsp:spPr>
        <a:xfrm>
          <a:off x="1289265" y="432964"/>
          <a:ext cx="5341879" cy="5341879"/>
        </a:xfrm>
        <a:prstGeom prst="pie">
          <a:avLst>
            <a:gd name="adj1" fmla="val 9000000"/>
            <a:gd name="adj2" fmla="val 1620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2000250">
            <a:lnSpc>
              <a:spcPct val="90000"/>
            </a:lnSpc>
            <a:spcBef>
              <a:spcPct val="0"/>
            </a:spcBef>
            <a:spcAft>
              <a:spcPct val="35000"/>
            </a:spcAft>
          </a:pPr>
          <a:r>
            <a:rPr lang="en-US" sz="4500" kern="1200" dirty="0" smtClean="0">
              <a:latin typeface="Calibri" panose="020F0502020204030204" pitchFamily="34" charset="0"/>
              <a:cs typeface="Calibri" panose="020F0502020204030204" pitchFamily="34" charset="0"/>
            </a:rPr>
            <a:t>Plan</a:t>
          </a:r>
          <a:endParaRPr lang="en-US" sz="4500" kern="1200" dirty="0">
            <a:latin typeface="Calibri" panose="020F0502020204030204" pitchFamily="34" charset="0"/>
            <a:cs typeface="Calibri" panose="020F0502020204030204" pitchFamily="34" charset="0"/>
          </a:endParaRPr>
        </a:p>
      </dsp:txBody>
      <dsp:txXfrm>
        <a:off x="1908032" y="1564934"/>
        <a:ext cx="1907814" cy="1589845"/>
      </dsp:txXfrm>
    </dsp:sp>
    <dsp:sp modelId="{86741D7E-F602-4987-B61B-9E42802B7E41}">
      <dsp:nvSpPr>
        <dsp:cNvPr id="0" name=""/>
        <dsp:cNvSpPr/>
      </dsp:nvSpPr>
      <dsp:spPr>
        <a:xfrm>
          <a:off x="1186584" y="82671"/>
          <a:ext cx="6003254" cy="6003254"/>
        </a:xfrm>
        <a:prstGeom prst="circularArrow">
          <a:avLst>
            <a:gd name="adj1" fmla="val 5085"/>
            <a:gd name="adj2" fmla="val 327528"/>
            <a:gd name="adj3" fmla="val 1472472"/>
            <a:gd name="adj4" fmla="val 16199432"/>
            <a:gd name="adj5" fmla="val 593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DE620B84-6C1E-40FB-9527-4314A74A9FBB}">
      <dsp:nvSpPr>
        <dsp:cNvPr id="0" name=""/>
        <dsp:cNvSpPr/>
      </dsp:nvSpPr>
      <dsp:spPr>
        <a:xfrm>
          <a:off x="1076126" y="273115"/>
          <a:ext cx="6003254" cy="6003254"/>
        </a:xfrm>
        <a:prstGeom prst="circularArrow">
          <a:avLst>
            <a:gd name="adj1" fmla="val 5085"/>
            <a:gd name="adj2" fmla="val 327528"/>
            <a:gd name="adj3" fmla="val 8671970"/>
            <a:gd name="adj4" fmla="val 1800502"/>
            <a:gd name="adj5" fmla="val 593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FDDC436B-49DE-43A3-BD98-C23221AA0790}">
      <dsp:nvSpPr>
        <dsp:cNvPr id="0" name=""/>
        <dsp:cNvSpPr/>
      </dsp:nvSpPr>
      <dsp:spPr>
        <a:xfrm>
          <a:off x="958136" y="102276"/>
          <a:ext cx="6003254" cy="6003254"/>
        </a:xfrm>
        <a:prstGeom prst="circularArrow">
          <a:avLst>
            <a:gd name="adj1" fmla="val 5085"/>
            <a:gd name="adj2" fmla="val 327528"/>
            <a:gd name="adj3" fmla="val 15873039"/>
            <a:gd name="adj4" fmla="val 9000000"/>
            <a:gd name="adj5" fmla="val 593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A0EB231-8768-4AA5-A1BA-49217ECD711D}">
      <dsp:nvSpPr>
        <dsp:cNvPr id="0" name=""/>
        <dsp:cNvSpPr/>
      </dsp:nvSpPr>
      <dsp:spPr>
        <a:xfrm>
          <a:off x="3560712" y="3840"/>
          <a:ext cx="2022574" cy="1314673"/>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en-US" sz="2800" kern="1200" dirty="0" smtClean="0">
              <a:latin typeface="Arial Narrow" panose="020B0606020202030204" pitchFamily="34" charset="0"/>
              <a:cs typeface="Calibri" panose="020F0502020204030204" pitchFamily="34" charset="0"/>
            </a:rPr>
            <a:t>THANK YOU</a:t>
          </a:r>
          <a:endParaRPr lang="en-US" sz="2800" kern="1200" dirty="0">
            <a:latin typeface="Arial Narrow" panose="020B0606020202030204" pitchFamily="34" charset="0"/>
            <a:cs typeface="Calibri" panose="020F0502020204030204" pitchFamily="34" charset="0"/>
          </a:endParaRPr>
        </a:p>
      </dsp:txBody>
      <dsp:txXfrm>
        <a:off x="3624889" y="68017"/>
        <a:ext cx="1894220" cy="1186319"/>
      </dsp:txXfrm>
    </dsp:sp>
    <dsp:sp modelId="{92CC2550-7490-47D7-B5DA-6FE900333D52}">
      <dsp:nvSpPr>
        <dsp:cNvPr id="0" name=""/>
        <dsp:cNvSpPr/>
      </dsp:nvSpPr>
      <dsp:spPr>
        <a:xfrm>
          <a:off x="1943211" y="661177"/>
          <a:ext cx="5257577" cy="5257577"/>
        </a:xfrm>
        <a:custGeom>
          <a:avLst/>
          <a:gdLst/>
          <a:ahLst/>
          <a:cxnLst/>
          <a:rect l="0" t="0" r="0" b="0"/>
          <a:pathLst>
            <a:path>
              <a:moveTo>
                <a:pt x="3653997" y="208153"/>
              </a:moveTo>
              <a:arcTo wR="2628788" hR="2628788" stAng="17577244" swAng="1963518"/>
            </a:path>
          </a:pathLst>
        </a:custGeom>
        <a:noFill/>
        <a:ln w="9525"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2EC13D3F-006C-4687-9A93-B26EDA0AC9A5}">
      <dsp:nvSpPr>
        <dsp:cNvPr id="0" name=""/>
        <dsp:cNvSpPr/>
      </dsp:nvSpPr>
      <dsp:spPr>
        <a:xfrm>
          <a:off x="6060839" y="1820288"/>
          <a:ext cx="2022574" cy="1314673"/>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en-ZA" sz="2800" kern="1200" dirty="0" smtClean="0">
              <a:latin typeface="Arial Narrow" panose="020B0606020202030204" pitchFamily="34" charset="0"/>
              <a:cs typeface="Calibri" panose="020F0502020204030204" pitchFamily="34" charset="0"/>
            </a:rPr>
            <a:t>OBRIGADO</a:t>
          </a:r>
          <a:endParaRPr lang="en-US" sz="2800" kern="1200" dirty="0">
            <a:latin typeface="Arial Narrow" panose="020B0606020202030204" pitchFamily="34" charset="0"/>
            <a:cs typeface="Calibri" panose="020F0502020204030204" pitchFamily="34" charset="0"/>
          </a:endParaRPr>
        </a:p>
      </dsp:txBody>
      <dsp:txXfrm>
        <a:off x="6125016" y="1884465"/>
        <a:ext cx="1894220" cy="1186319"/>
      </dsp:txXfrm>
    </dsp:sp>
    <dsp:sp modelId="{84F26160-6E4C-4254-9B4C-F272FA36ACAC}">
      <dsp:nvSpPr>
        <dsp:cNvPr id="0" name=""/>
        <dsp:cNvSpPr/>
      </dsp:nvSpPr>
      <dsp:spPr>
        <a:xfrm>
          <a:off x="1943211" y="661177"/>
          <a:ext cx="5257577" cy="5257577"/>
        </a:xfrm>
        <a:custGeom>
          <a:avLst/>
          <a:gdLst/>
          <a:ahLst/>
          <a:cxnLst/>
          <a:rect l="0" t="0" r="0" b="0"/>
          <a:pathLst>
            <a:path>
              <a:moveTo>
                <a:pt x="5253942" y="2490599"/>
              </a:moveTo>
              <a:arcTo wR="2628788" hR="2628788" stAng="21419203" swAng="2197824"/>
            </a:path>
          </a:pathLst>
        </a:custGeom>
        <a:noFill/>
        <a:ln w="9525"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BCC56528-334D-464D-ACEE-FFEF332EDEE7}">
      <dsp:nvSpPr>
        <dsp:cNvPr id="0" name=""/>
        <dsp:cNvSpPr/>
      </dsp:nvSpPr>
      <dsp:spPr>
        <a:xfrm>
          <a:off x="5105876" y="4759364"/>
          <a:ext cx="2022574" cy="1314673"/>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en-ZA" sz="2800" kern="1200" dirty="0" smtClean="0">
              <a:latin typeface="Arial Narrow" panose="020B0606020202030204" pitchFamily="34" charset="0"/>
              <a:cs typeface="Calibri" panose="020F0502020204030204" pitchFamily="34" charset="0"/>
            </a:rPr>
            <a:t>JE VOUS REMERCIE</a:t>
          </a:r>
          <a:endParaRPr lang="en-US" sz="2800" kern="1200" dirty="0">
            <a:latin typeface="Arial Narrow" panose="020B0606020202030204" pitchFamily="34" charset="0"/>
            <a:cs typeface="Calibri" panose="020F0502020204030204" pitchFamily="34" charset="0"/>
          </a:endParaRPr>
        </a:p>
      </dsp:txBody>
      <dsp:txXfrm>
        <a:off x="5170053" y="4823541"/>
        <a:ext cx="1894220" cy="1186319"/>
      </dsp:txXfrm>
    </dsp:sp>
    <dsp:sp modelId="{10F3435E-7CA9-4309-A5BE-4CF67C14080B}">
      <dsp:nvSpPr>
        <dsp:cNvPr id="0" name=""/>
        <dsp:cNvSpPr/>
      </dsp:nvSpPr>
      <dsp:spPr>
        <a:xfrm>
          <a:off x="1943211" y="661177"/>
          <a:ext cx="5257577" cy="5257577"/>
        </a:xfrm>
        <a:custGeom>
          <a:avLst/>
          <a:gdLst/>
          <a:ahLst/>
          <a:cxnLst/>
          <a:rect l="0" t="0" r="0" b="0"/>
          <a:pathLst>
            <a:path>
              <a:moveTo>
                <a:pt x="3152205" y="5204941"/>
              </a:moveTo>
              <a:arcTo wR="2628788" hR="2628788" stAng="4710907" swAng="1378187"/>
            </a:path>
          </a:pathLst>
        </a:custGeom>
        <a:noFill/>
        <a:ln w="9525"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8D12CB95-EA17-49CB-B9E1-8DF3A2B253B9}">
      <dsp:nvSpPr>
        <dsp:cNvPr id="0" name=""/>
        <dsp:cNvSpPr/>
      </dsp:nvSpPr>
      <dsp:spPr>
        <a:xfrm>
          <a:off x="2015549" y="4759364"/>
          <a:ext cx="2022574" cy="1314673"/>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en-ZA" sz="2800" kern="1200" dirty="0" smtClean="0">
              <a:latin typeface="Arial Narrow" panose="020B0606020202030204" pitchFamily="34" charset="0"/>
              <a:cs typeface="Calibri" panose="020F0502020204030204" pitchFamily="34" charset="0"/>
            </a:rPr>
            <a:t>SHUKRAAN LAK</a:t>
          </a:r>
          <a:endParaRPr lang="en-ZA" sz="2800" kern="1200" dirty="0">
            <a:latin typeface="Arial Narrow" panose="020B0606020202030204" pitchFamily="34" charset="0"/>
            <a:cs typeface="Calibri" panose="020F0502020204030204" pitchFamily="34" charset="0"/>
          </a:endParaRPr>
        </a:p>
      </dsp:txBody>
      <dsp:txXfrm>
        <a:off x="2079726" y="4823541"/>
        <a:ext cx="1894220" cy="1186319"/>
      </dsp:txXfrm>
    </dsp:sp>
    <dsp:sp modelId="{7E535BB8-2BD9-46AD-BC72-CEFD7DD05E36}">
      <dsp:nvSpPr>
        <dsp:cNvPr id="0" name=""/>
        <dsp:cNvSpPr/>
      </dsp:nvSpPr>
      <dsp:spPr>
        <a:xfrm>
          <a:off x="1943211" y="661177"/>
          <a:ext cx="5257577" cy="5257577"/>
        </a:xfrm>
        <a:custGeom>
          <a:avLst/>
          <a:gdLst/>
          <a:ahLst/>
          <a:cxnLst/>
          <a:rect l="0" t="0" r="0" b="0"/>
          <a:pathLst>
            <a:path>
              <a:moveTo>
                <a:pt x="439649" y="4084192"/>
              </a:moveTo>
              <a:arcTo wR="2628788" hR="2628788" stAng="8782973" swAng="2197824"/>
            </a:path>
          </a:pathLst>
        </a:custGeom>
        <a:noFill/>
        <a:ln w="9525"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DD15C5E6-5D87-4CC7-A918-C3080C4D2E67}">
      <dsp:nvSpPr>
        <dsp:cNvPr id="0" name=""/>
        <dsp:cNvSpPr/>
      </dsp:nvSpPr>
      <dsp:spPr>
        <a:xfrm>
          <a:off x="1060586" y="1820288"/>
          <a:ext cx="2022574" cy="1314673"/>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en-ZA" sz="2800" kern="1200" dirty="0" smtClean="0">
              <a:latin typeface="Arial Narrow" panose="020B0606020202030204" pitchFamily="34" charset="0"/>
              <a:cs typeface="Calibri" panose="020F0502020204030204" pitchFamily="34" charset="0"/>
            </a:rPr>
            <a:t>ASANTE</a:t>
          </a:r>
          <a:endParaRPr lang="en-ZA" sz="2800" kern="1200" dirty="0">
            <a:latin typeface="Arial Narrow" panose="020B0606020202030204" pitchFamily="34" charset="0"/>
            <a:cs typeface="Calibri" panose="020F0502020204030204" pitchFamily="34" charset="0"/>
          </a:endParaRPr>
        </a:p>
      </dsp:txBody>
      <dsp:txXfrm>
        <a:off x="1124763" y="1884465"/>
        <a:ext cx="1894220" cy="1186319"/>
      </dsp:txXfrm>
    </dsp:sp>
    <dsp:sp modelId="{3EF351AC-285A-4F9B-8D26-1A9236670961}">
      <dsp:nvSpPr>
        <dsp:cNvPr id="0" name=""/>
        <dsp:cNvSpPr/>
      </dsp:nvSpPr>
      <dsp:spPr>
        <a:xfrm>
          <a:off x="1943211" y="661177"/>
          <a:ext cx="5257577" cy="5257577"/>
        </a:xfrm>
        <a:custGeom>
          <a:avLst/>
          <a:gdLst/>
          <a:ahLst/>
          <a:cxnLst/>
          <a:rect l="0" t="0" r="0" b="0"/>
          <a:pathLst>
            <a:path>
              <a:moveTo>
                <a:pt x="457684" y="1146615"/>
              </a:moveTo>
              <a:arcTo wR="2628788" hR="2628788" stAng="12859239" swAng="1963518"/>
            </a:path>
          </a:pathLst>
        </a:custGeom>
        <a:noFill/>
        <a:ln w="9525"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StepDownProcess">
  <dgm:title val=""/>
  <dgm:desc val=""/>
  <dgm:catLst>
    <dgm:cat type="process" pri="1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60" srcId="0" destId="10" srcOrd="0" destOrd="0"/>
        <dgm:cxn modelId="12" srcId="10" destId="11" srcOrd="0" destOrd="0"/>
        <dgm:cxn modelId="70" srcId="0" destId="20" srcOrd="1" destOrd="0"/>
        <dgm:cxn modelId="22" srcId="20" destId="21" srcOrd="0" destOrd="0"/>
        <dgm:cxn modelId="80" srcId="0" destId="30" srcOrd="2"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tL"/>
          <dgm:param type="flowDir" val="row"/>
          <dgm:param type="off" val="off"/>
          <dgm:param type="bkpt" val="fixed"/>
          <dgm:param type="bkPtFixedVal" val="1"/>
        </dgm:alg>
      </dgm:if>
      <dgm:else name="Name2">
        <dgm:alg type="snake">
          <dgm:param type="grDir" val="tR"/>
          <dgm:param type="flowDir" val="row"/>
          <dgm:param type="off" val="off"/>
          <dgm:param type="bkpt" val="fixed"/>
          <dgm:param type="bkPtFixedVal" val="1"/>
        </dgm:alg>
      </dgm:else>
    </dgm:choose>
    <dgm:shape xmlns:r="http://schemas.openxmlformats.org/officeDocument/2006/relationships" r:blip="">
      <dgm:adjLst/>
    </dgm:shape>
    <dgm:choose name="Name3">
      <dgm:if name="Name4" func="var" arg="dir" op="equ" val="norm">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if>
      <dgm:else name="Name5">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else>
    </dgm:choose>
    <dgm:forEach name="nodesForEach" axis="ch" ptType="node">
      <dgm:layoutNode name="composite">
        <dgm:alg type="composite">
          <dgm:param type="ar" val="1.2439"/>
        </dgm:alg>
        <dgm:shape xmlns:r="http://schemas.openxmlformats.org/officeDocument/2006/relationships" r:blip="">
          <dgm:adjLst/>
        </dgm:shape>
        <dgm:choose name="Name6">
          <dgm:if name="Name7" func="var" arg="dir" op="equ" val="norm">
            <dgm:constrLst>
              <dgm:constr type="l" for="ch" forName="bentUpArrow1" refType="w" fact="0.07"/>
              <dgm:constr type="t" for="ch" forName="bentUpArrow1" refType="h" fact="0.524"/>
              <dgm:constr type="w" for="ch" forName="bentUpArrow1" refType="w" fact="0.3844"/>
              <dgm:constr type="h" for="ch" forName="bentUpArrow1" refType="h" fact="0.42"/>
              <dgm:constr type="l" for="ch" forName="ParentText" refType="w" fact="0"/>
              <dgm:constr type="t" for="ch" forName="ParentText" refType="h" fact="0"/>
              <dgm:constr type="w" for="ch" forName="ParentText" refType="w" fact="0.5684"/>
              <dgm:constr type="h" for="ch" forName="ParentText" refType="h" fact="0.4949"/>
              <dgm:constr type="l" for="ch" forName="ChildText" refType="w" refFor="ch" refForName="ParentText"/>
              <dgm:constr type="t" for="ch" forName="ChildText" refType="h" fact="0.05"/>
              <dgm:constr type="w" for="ch" forName="ChildText" refType="w" fact="0.4134"/>
              <dgm:constr type="h" for="ch" forName="ChildText" refType="h" fact="0.4"/>
              <dgm:constr type="l" for="ch" forName="FinalChildText" refType="w" refFor="ch" refForName="ParentText"/>
              <dgm:constr type="t" for="ch" forName="FinalChildText" refType="h" fact="0.05"/>
              <dgm:constr type="w" for="ch" forName="FinalChildText" refType="w" fact="0.4134"/>
              <dgm:constr type="h" for="ch" forName="FinalChildText" refType="h" fact="0.4"/>
            </dgm:constrLst>
          </dgm:if>
          <dgm:else name="Name8">
            <dgm:constrLst>
              <dgm:constr type="r" for="ch" forName="bentUpArrow1" refType="w" fact="0.97"/>
              <dgm:constr type="t" for="ch" forName="bentUpArrow1" refType="h" fact="0.524"/>
              <dgm:constr type="w" for="ch" forName="bentUpArrow1" refType="w" fact="0.3844"/>
              <dgm:constr type="h" for="ch" forName="bentUpArrow1" refType="h" fact="0.42"/>
              <dgm:constr type="l" for="ch" forName="ParentText" refType="w" fact="0.4316"/>
              <dgm:constr type="t" for="ch" forName="ParentText" refType="h" fact="0"/>
              <dgm:constr type="w" for="ch" forName="ParentText" refType="w" fact="0.5684"/>
              <dgm:constr type="h" for="ch" forName="ParentText" refType="h" fact="0.4949"/>
              <dgm:constr type="l" for="ch" forName="ChildText" refType="w" fact="0"/>
              <dgm:constr type="t" for="ch" forName="ChildText" refType="h" fact="0.05"/>
              <dgm:constr type="w" for="ch" forName="ChildText" refType="w" fact="0.4134"/>
              <dgm:constr type="h" for="ch" forName="ChildText" refType="h" fact="0.4"/>
              <dgm:constr type="l" for="ch" forName="FinalChildText" refType="w" fact="0"/>
              <dgm:constr type="t" for="ch" forName="FinalChildText" refType="h" fact="0.05"/>
              <dgm:constr type="w" for="ch" forName="FinalChildText" refType="w" fact="0.4134"/>
              <dgm:constr type="h" for="ch" forName="FinalChildText" refType="h" fact="0.4"/>
            </dgm:constrLst>
          </dgm:else>
        </dgm:choose>
        <dgm:choose name="Name9">
          <dgm:if name="Name10" axis="followSib" ptType="node" func="cnt" op="gte" val="1">
            <dgm:layoutNode name="bentUpArrow1" styleLbl="alignImgPlace1">
              <dgm:alg type="sp"/>
              <dgm:choose name="Name11">
                <dgm:if name="Name12" func="var" arg="dir" op="equ" val="norm">
                  <dgm:shape xmlns:r="http://schemas.openxmlformats.org/officeDocument/2006/relationships" rot="90" type="bentUpArrow" r:blip="">
                    <dgm:adjLst>
                      <dgm:adj idx="1" val="0.3284"/>
                      <dgm:adj idx="2" val="0.25"/>
                      <dgm:adj idx="3" val="0.3578"/>
                    </dgm:adjLst>
                  </dgm:shape>
                </dgm:if>
                <dgm:else name="Name13">
                  <dgm:shape xmlns:r="http://schemas.openxmlformats.org/officeDocument/2006/relationships" rot="180" type="bentArrow" r:blip="">
                    <dgm:adjLst>
                      <dgm:adj idx="1" val="0.3284"/>
                      <dgm:adj idx="2" val="0.25"/>
                      <dgm:adj idx="3" val="0.3578"/>
                      <dgm:adj idx="4" val="0"/>
                    </dgm:adjLst>
                  </dgm:shape>
                </dgm:else>
              </dgm:choose>
              <dgm:presOf/>
            </dgm:layoutNode>
          </dgm:if>
          <dgm:else name="Name14"/>
        </dgm:choose>
        <dgm:layoutNode name="ParentText" styleLbl="node1">
          <dgm:varLst>
            <dgm:chMax val="1"/>
            <dgm:chPref val="1"/>
            <dgm:bulletEnabled val="1"/>
          </dgm:varLst>
          <dgm:alg type="tx"/>
          <dgm:shape xmlns:r="http://schemas.openxmlformats.org/officeDocument/2006/relationships" type="roundRect" r:blip="">
            <dgm:adjLst>
              <dgm:adj idx="1" val="0.166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15">
          <dgm:if name="Name16" axis="followSib" ptType="node" func="cnt" op="equ" val="0">
            <dgm:choose name="Name17">
              <dgm:if name="Name18" axis="ch" ptType="node" func="cnt" op="gte" val="1">
                <dgm:layoutNode name="Final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9"/>
            </dgm:choose>
          </dgm:if>
          <dgm:else name="Name20">
            <dgm:layoutNode name="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cycle8">
  <dgm:title val=""/>
  <dgm:desc val=""/>
  <dgm:catLst>
    <dgm:cat type="cycle" pri="7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clrData>
  <dgm:layoutNode name="compositeShape">
    <dgm:varLst>
      <dgm:chMax val="7"/>
      <dgm:dir/>
      <dgm:resizeHandles val="exact"/>
    </dgm:varLst>
    <dgm:alg type="composite">
      <dgm:param type="horzAlign" val="ctr"/>
      <dgm:param type="vertAlign" val="mid"/>
      <dgm:param type="ar" val="1"/>
    </dgm:alg>
    <dgm:shape xmlns:r="http://schemas.openxmlformats.org/officeDocument/2006/relationships" r:blip="">
      <dgm:adjLst/>
    </dgm:shape>
    <dgm:presOf/>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dummy1a" refType="w" fact="0.5"/>
          <dgm:constr type="t" for="ch" forName="dummy1a" refType="h" fact="0.08"/>
          <dgm:constr type="l" for="ch" forName="dummy1b" refType="w" fact="0.5"/>
          <dgm:constr type="t" for="ch" forName="dummy1b" refType="h" fact="0.08"/>
          <dgm:constr type="l" for="ch" forName="wedge1Tx" refType="w" fact="0.22"/>
          <dgm:constr type="t" for="ch" forName="wedge1Tx" refType="h" fact="0.22"/>
          <dgm:constr type="w" for="ch" forName="wedge1Tx" refType="w" fact="0.56"/>
          <dgm:constr type="h" for="ch" forName="wedge1Tx" refType="h" fact="0.56"/>
          <dgm:constr type="h" for="ch" forName="arrowWedge1single" refType="w" fact="0.08"/>
          <dgm:constr type="diam" for="ch" forName="arrowWedge1single" refType="w" fact="0.84"/>
          <dgm:constr type="l" for="ch" forName="arrowWedge1single" refType="w" fact="0.5"/>
          <dgm:constr type="t" for="ch" forName="arrowWedge1single" refType="w" fact="0.5"/>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dummy1a" refType="w" fact="0.52"/>
          <dgm:constr type="t" for="ch" forName="dummy1a" refType="h" fact="0.08"/>
          <dgm:constr type="l" for="ch" forName="dummy1b" refType="w" fact="0.52"/>
          <dgm:constr type="t" for="ch" forName="dummy1b" refType="h" fact="0.92"/>
          <dgm:constr type="l" for="ch" forName="wedge1Tx" refType="w" fact="0.559"/>
          <dgm:constr type="t" for="ch" forName="wedge1Tx" refType="h" fact="0.3"/>
          <dgm:constr type="w" for="ch" forName="wedge1Tx" refType="w" fact="0.3"/>
          <dgm:constr type="h" for="ch" forName="wedge1Tx" refType="h" fact="0.4"/>
          <dgm:constr type="l" for="ch" forName="wedge2" refType="w" fact="0.06"/>
          <dgm:constr type="t" for="ch" forName="wedge2" refType="w" fact="0.08"/>
          <dgm:constr type="w" for="ch" forName="wedge2" refType="w" fact="0.84"/>
          <dgm:constr type="h" for="ch" forName="wedge2" refType="h" fact="0.84"/>
          <dgm:constr type="l" for="ch" forName="dummy2a" refType="w" fact="0.48"/>
          <dgm:constr type="t" for="ch" forName="dummy2a" refType="h" fact="0.92"/>
          <dgm:constr type="l" for="ch" forName="dummy2b" refType="w" fact="0.48"/>
          <dgm:constr type="t" for="ch" forName="dummy2b" refType="h" fact="0.08"/>
          <dgm:constr type="r" for="ch" forName="wedge2Tx" refType="w" fact="0.441"/>
          <dgm:constr type="t" for="ch" forName="wedge2Tx" refType="h" fact="0.3"/>
          <dgm:constr type="w" for="ch" forName="wedge2Tx" refType="w" fact="0.3"/>
          <dgm:constr type="h" for="ch" forName="wedge2Tx" refType="h" fact="0.4"/>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primFontSz" for="ch" ptType="node" op="equ"/>
        </dgm:constrLst>
      </dgm:if>
      <dgm:if name="Name3" axis="ch" ptType="node" func="cnt" op="equ" val="3">
        <dgm:constrLst>
          <dgm:constr type="l" for="ch" forName="wedge1" refType="w" fact="0.0973"/>
          <dgm:constr type="t" for="ch" forName="wedge1" refType="w" fact="0.07"/>
          <dgm:constr type="w" for="ch" forName="wedge1" refType="w" fact="0.84"/>
          <dgm:constr type="h" for="ch" forName="wedge1" refType="h" fact="0.84"/>
          <dgm:constr type="l" for="ch" forName="dummy1a" refType="w" fact="0.5173"/>
          <dgm:constr type="t" for="ch" forName="dummy1a" refType="h" fact="0.07"/>
          <dgm:constr type="l" for="ch" forName="dummy1b" refType="w" fact="0.8811"/>
          <dgm:constr type="t" for="ch" forName="dummy1b" refType="h" fact="0.7"/>
          <dgm:constr type="l" for="ch" forName="wedge1Tx" refType="w" fact="0.54"/>
          <dgm:constr type="t" for="ch" forName="wedge1Tx" refType="h" fact="0.248"/>
          <dgm:constr type="w" for="ch" forName="wedge1Tx" refType="w" fact="0.3"/>
          <dgm:constr type="h" for="ch" forName="wedge1Tx" refType="h" fact="0.25"/>
          <dgm:constr type="l" for="ch" forName="wedge2" refType="w" fact="0.08"/>
          <dgm:constr type="t" for="ch" forName="wedge2" refType="w" fact="0.1"/>
          <dgm:constr type="w" for="ch" forName="wedge2" refType="w" fact="0.84"/>
          <dgm:constr type="h" for="ch" forName="wedge2" refType="h" fact="0.84"/>
          <dgm:constr type="l" for="ch" forName="dummy2a" refType="w" fact="0.8637"/>
          <dgm:constr type="t" for="ch" forName="dummy2a" refType="h" fact="0.73"/>
          <dgm:constr type="l" for="ch" forName="dummy2b" refType="w" fact="0.1363"/>
          <dgm:constr type="t" for="ch" forName="dummy2b" refType="h" fact="0.73"/>
          <dgm:constr type="l" for="ch" forName="wedge2Tx" refType="w" fact="0.28"/>
          <dgm:constr type="t" for="ch" forName="wedge2Tx" refType="h" fact="0.645"/>
          <dgm:constr type="w" for="ch" forName="wedge2Tx" refType="w" fact="0.45"/>
          <dgm:constr type="h" for="ch" forName="wedge2Tx" refType="h" fact="0.22"/>
          <dgm:constr type="l" for="ch" forName="wedge3" refType="w" fact="0.0627"/>
          <dgm:constr type="t" for="ch" forName="wedge3" refType="w" fact="0.07"/>
          <dgm:constr type="w" for="ch" forName="wedge3" refType="w" fact="0.84"/>
          <dgm:constr type="h" for="ch" forName="wedge3" refType="h" fact="0.84"/>
          <dgm:constr type="l" for="ch" forName="dummy3a" refType="w" fact="0.1189"/>
          <dgm:constr type="t" for="ch" forName="dummy3a" refType="h" fact="0.7"/>
          <dgm:constr type="l" for="ch" forName="dummy3b" refType="w" fact="0.4827"/>
          <dgm:constr type="t" for="ch" forName="dummy3b" refType="h" fact="0.07"/>
          <dgm:constr type="r" for="ch" forName="wedge3Tx" refType="w" fact="0.46"/>
          <dgm:constr type="t" for="ch" forName="wedge3Tx" refType="h" fact="0.248"/>
          <dgm:constr type="w" for="ch" forName="wedge3Tx" refType="w" fact="0.3"/>
          <dgm:constr type="h" for="ch" forName="wedge3Tx" refType="h" fact="0.25"/>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primFontSz" for="ch" ptType="node" op="equ"/>
        </dgm:constrLst>
      </dgm:if>
      <dgm:if name="Name4" axis="ch" ptType="node" func="cnt" op="equ" val="4">
        <dgm:constrLst>
          <dgm:constr type="l" for="ch" forName="wedge1" refType="w" fact="0.0941"/>
          <dgm:constr type="t" for="ch" forName="wedge1" refType="w" fact="0.0659"/>
          <dgm:constr type="w" for="ch" forName="wedge1" refType="w" fact="0.84"/>
          <dgm:constr type="h" for="ch" forName="wedge1" refType="h" fact="0.84"/>
          <dgm:constr type="l" for="ch" forName="dummy1a" refType="w" fact="0.5141"/>
          <dgm:constr type="t" for="ch" forName="dummy1a" refType="h" fact="0.0659"/>
          <dgm:constr type="l" for="ch" forName="dummy1b" refType="w" fact="0.9341"/>
          <dgm:constr type="t" for="ch" forName="dummy1b" refType="h" fact="0.4859"/>
          <dgm:constr type="l" for="ch" forName="wedge1Tx" refType="w" fact="0.54"/>
          <dgm:constr type="t" for="ch" forName="wedge1Tx" refType="h" fact="0.24"/>
          <dgm:constr type="w" for="ch" forName="wedge1Tx" refType="w" fact="0.31"/>
          <dgm:constr type="h" for="ch" forName="wedge1Tx" refType="h" fact="0.23"/>
          <dgm:constr type="l" for="ch" forName="wedge2" refType="w" fact="0.0941"/>
          <dgm:constr type="t" for="ch" forName="wedge2" refType="w" fact="0.0941"/>
          <dgm:constr type="w" for="ch" forName="wedge2" refType="w" fact="0.84"/>
          <dgm:constr type="h" for="ch" forName="wedge2" refType="h" fact="0.84"/>
          <dgm:constr type="l" for="ch" forName="dummy2a" refType="w" fact="0.9341"/>
          <dgm:constr type="t" for="ch" forName="dummy2a" refType="h" fact="0.5141"/>
          <dgm:constr type="l" for="ch" forName="dummy2b" refType="w" fact="0.5141"/>
          <dgm:constr type="t" for="ch" forName="dummy2b" refType="h" fact="0.9341"/>
          <dgm:constr type="l" for="ch" forName="wedge2Tx" refType="w" fact="0.54"/>
          <dgm:constr type="t" for="ch" forName="wedge2Tx" refType="h" fact="0.53"/>
          <dgm:constr type="w" for="ch" forName="wedge2Tx" refType="w" fact="0.31"/>
          <dgm:constr type="h" for="ch" forName="wedge2Tx" refType="h" fact="0.23"/>
          <dgm:constr type="l" for="ch" forName="wedge3" refType="w" fact="0.0659"/>
          <dgm:constr type="t" for="ch" forName="wedge3" refType="w" fact="0.0941"/>
          <dgm:constr type="w" for="ch" forName="wedge3" refType="w" fact="0.84"/>
          <dgm:constr type="h" for="ch" forName="wedge3" refType="h" fact="0.84"/>
          <dgm:constr type="l" for="ch" forName="dummy3a" refType="w" fact="0.4859"/>
          <dgm:constr type="t" for="ch" forName="dummy3a" refType="h" fact="0.9341"/>
          <dgm:constr type="l" for="ch" forName="dummy3b" refType="w" fact="0.0659"/>
          <dgm:constr type="t" for="ch" forName="dummy3b" refType="h" fact="0.5141"/>
          <dgm:constr type="r" for="ch" forName="wedge3Tx" refType="w" fact="0.46"/>
          <dgm:constr type="t" for="ch" forName="wedge3Tx" refType="h" fact="0.53"/>
          <dgm:constr type="w" for="ch" forName="wedge3Tx" refType="w" fact="0.31"/>
          <dgm:constr type="h" for="ch" forName="wedge3Tx" refType="h" fact="0.23"/>
          <dgm:constr type="l" for="ch" forName="wedge4" refType="w" fact="0.0659"/>
          <dgm:constr type="t" for="ch" forName="wedge4" refType="h" fact="0.0659"/>
          <dgm:constr type="w" for="ch" forName="wedge4" refType="w" fact="0.84"/>
          <dgm:constr type="h" for="ch" forName="wedge4" refType="h" fact="0.84"/>
          <dgm:constr type="l" for="ch" forName="dummy4a" refType="w" fact="0.0659"/>
          <dgm:constr type="t" for="ch" forName="dummy4a" refType="h" fact="0.4859"/>
          <dgm:constr type="l" for="ch" forName="dummy4b" refType="w" fact="0.4859"/>
          <dgm:constr type="t" for="ch" forName="dummy4b" refType="h" fact="0.0659"/>
          <dgm:constr type="r" for="ch" forName="wedge4Tx" refType="w" fact="0.46"/>
          <dgm:constr type="t" for="ch" forName="wedge4Tx" refType="h" fact="0.24"/>
          <dgm:constr type="w" for="ch" forName="wedge4Tx" refType="w" fact="0.31"/>
          <dgm:constr type="h" for="ch" forName="wedge4Tx" refType="h" fact="0.23"/>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primFontSz" for="ch" ptType="node" op="equ"/>
        </dgm:constrLst>
      </dgm:if>
      <dgm:if name="Name5" axis="ch" ptType="node" func="cnt" op="equ" val="5">
        <dgm:constrLst>
          <dgm:constr type="l" for="ch" forName="wedge1" refType="w" fact="0.0918"/>
          <dgm:constr type="t" for="ch" forName="wedge1" refType="w" fact="0.0638"/>
          <dgm:constr type="w" for="ch" forName="wedge1" refType="w" fact="0.84"/>
          <dgm:constr type="h" for="ch" forName="wedge1" refType="h" fact="0.84"/>
          <dgm:constr type="l" for="ch" forName="dummy1a" refType="w" fact="0.5118"/>
          <dgm:constr type="t" for="ch" forName="dummy1a" refType="h" fact="0.0638"/>
          <dgm:constr type="l" for="ch" forName="dummy1b" refType="w" fact="0.9112"/>
          <dgm:constr type="t" for="ch" forName="dummy1b" refType="h" fact="0.354"/>
          <dgm:constr type="l" for="ch" forName="wedge1Tx" refType="w" fact="0.53"/>
          <dgm:constr type="t" for="ch" forName="wedge1Tx" refType="h" fact="0.205"/>
          <dgm:constr type="w" for="ch" forName="wedge1Tx" refType="w" fact="0.27"/>
          <dgm:constr type="h" for="ch" forName="wedge1Tx" refType="h" fact="0.18"/>
          <dgm:constr type="l" for="ch" forName="wedge2" refType="w" fact="0.099"/>
          <dgm:constr type="t" for="ch" forName="wedge2" refType="w" fact="0.0862"/>
          <dgm:constr type="w" for="ch" forName="wedge2" refType="w" fact="0.84"/>
          <dgm:constr type="h" for="ch" forName="wedge2" refType="h" fact="0.84"/>
          <dgm:constr type="l" for="ch" forName="dummy2a" refType="w" fact="0.9185"/>
          <dgm:constr type="t" for="ch" forName="dummy2a" refType="h" fact="0.3764"/>
          <dgm:constr type="l" for="ch" forName="dummy2b" refType="w" fact="0.7659"/>
          <dgm:constr type="t" for="ch" forName="dummy2b" refType="h" fact="0.846"/>
          <dgm:constr type="l" for="ch" forName="wedge2Tx" refType="w" fact="0.64"/>
          <dgm:constr type="t" for="ch" forName="wedge2Tx" refType="h" fact="0.47"/>
          <dgm:constr type="w" for="ch" forName="wedge2Tx" refType="w" fact="0.25"/>
          <dgm:constr type="h" for="ch" forName="wedge2Tx" refType="h" fact="0.2"/>
          <dgm:constr type="l" for="ch" forName="wedge3" refType="w" fact="0.08"/>
          <dgm:constr type="t" for="ch" forName="wedge3" refType="w" fact="0.1"/>
          <dgm:constr type="w" for="ch" forName="wedge3" refType="w" fact="0.84"/>
          <dgm:constr type="h" for="ch" forName="wedge3" refType="h" fact="0.84"/>
          <dgm:constr type="l" for="ch" forName="dummy3a" refType="w" fact="0.7469"/>
          <dgm:constr type="t" for="ch" forName="dummy3a" refType="h" fact="0.8598"/>
          <dgm:constr type="l" for="ch" forName="dummy3b" refType="w" fact="0.2531"/>
          <dgm:constr type="t" for="ch" forName="dummy3b" refType="h" fact="0.8598"/>
          <dgm:constr type="l" for="ch" forName="wedge3Tx" refType="w" fact="0.38"/>
          <dgm:constr type="t" for="ch" forName="wedge3Tx" refType="h" fact="0.69"/>
          <dgm:constr type="w" for="ch" forName="wedge3Tx" refType="w" fact="0.24"/>
          <dgm:constr type="h" for="ch" forName="wedge3Tx" refType="h" fact="0.22"/>
          <dgm:constr type="l" for="ch" forName="wedge4" refType="w" fact="0.061"/>
          <dgm:constr type="t" for="ch" forName="wedge4" refType="h" fact="0.0862"/>
          <dgm:constr type="w" for="ch" forName="wedge4" refType="w" fact="0.84"/>
          <dgm:constr type="h" for="ch" forName="wedge4" refType="h" fact="0.84"/>
          <dgm:constr type="l" for="ch" forName="dummy4a" refType="w" fact="0.2341"/>
          <dgm:constr type="t" for="ch" forName="dummy4a" refType="h" fact="0.846"/>
          <dgm:constr type="l" for="ch" forName="dummy4b" refType="w" fact="0.0815"/>
          <dgm:constr type="t" for="ch" forName="dummy4b" refType="h" fact="0.3764"/>
          <dgm:constr type="r" for="ch" forName="wedge4Tx" refType="w" fact="0.36"/>
          <dgm:constr type="t" for="ch" forName="wedge4Tx" refType="h" fact="0.47"/>
          <dgm:constr type="w" for="ch" forName="wedge4Tx" refType="w" fact="0.25"/>
          <dgm:constr type="h" for="ch" forName="wedge4Tx" refType="h" fact="0.2"/>
          <dgm:constr type="l" for="ch" forName="wedge5" refType="w" fact="0.0682"/>
          <dgm:constr type="t" for="ch" forName="wedge5" refType="h" fact="0.0638"/>
          <dgm:constr type="w" for="ch" forName="wedge5" refType="w" fact="0.84"/>
          <dgm:constr type="h" for="ch" forName="wedge5" refType="h" fact="0.84"/>
          <dgm:constr type="l" for="ch" forName="dummy5a" refType="w" fact="0.0888"/>
          <dgm:constr type="t" for="ch" forName="dummy5a" refType="h" fact="0.354"/>
          <dgm:constr type="l" for="ch" forName="dummy5b" refType="w" fact="0.4882"/>
          <dgm:constr type="t" for="ch" forName="dummy5b" refType="h" fact="0.0638"/>
          <dgm:constr type="r" for="ch" forName="wedge5Tx" refType="w" fact="0.47"/>
          <dgm:constr type="t" for="ch" forName="wedge5Tx" refType="h" fact="0.205"/>
          <dgm:constr type="w" for="ch" forName="wedge5Tx" refType="w" fact="0.27"/>
          <dgm:constr type="h" for="ch" forName="wedge5Tx" refType="h" fact="0.18"/>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primFontSz" for="ch" ptType="node" op="equ"/>
        </dgm:constrLst>
      </dgm:if>
      <dgm:if name="Name6" axis="ch" ptType="node" func="cnt" op="equ" val="6">
        <dgm:constrLst>
          <dgm:constr type="l" for="ch" forName="wedge1" refType="w" fact="0.09"/>
          <dgm:constr type="t" for="ch" forName="wedge1" refType="w" fact="0.0627"/>
          <dgm:constr type="w" for="ch" forName="wedge1" refType="w" fact="0.84"/>
          <dgm:constr type="h" for="ch" forName="wedge1" refType="h" fact="0.84"/>
          <dgm:constr type="l" for="ch" forName="dummy1a" refType="w" fact="0.51"/>
          <dgm:constr type="t" for="ch" forName="dummy1a" refType="h" fact="0.0627"/>
          <dgm:constr type="l" for="ch" forName="dummy1b" refType="w" fact="0.8737"/>
          <dgm:constr type="t" for="ch" forName="dummy1b" refType="h" fact="0.2727"/>
          <dgm:constr type="l" for="ch" forName="wedge1Tx" refType="w" fact="0.53"/>
          <dgm:constr type="t" for="ch" forName="wedge1Tx" refType="h" fact="0.17"/>
          <dgm:constr type="w" for="ch" forName="wedge1Tx" refType="w" fact="0.22"/>
          <dgm:constr type="h" for="ch" forName="wedge1Tx" refType="h" fact="0.17"/>
          <dgm:constr type="l" for="ch" forName="wedge2" refType="w" fact="0.1"/>
          <dgm:constr type="t" for="ch" forName="wedge2" refType="w" fact="0.08"/>
          <dgm:constr type="w" for="ch" forName="wedge2" refType="w" fact="0.84"/>
          <dgm:constr type="h" for="ch" forName="wedge2" refType="h" fact="0.84"/>
          <dgm:constr type="l" for="ch" forName="dummy2a" refType="w" fact="0.8837"/>
          <dgm:constr type="t" for="ch" forName="dummy2a" refType="h" fact="0.29"/>
          <dgm:constr type="l" for="ch" forName="dummy2b" refType="w" fact="0.8837"/>
          <dgm:constr type="t" for="ch" forName="dummy2b" refType="h" fact="0.71"/>
          <dgm:constr type="l" for="ch" forName="wedge2Tx" refType="w" fact="0.67"/>
          <dgm:constr type="t" for="ch" forName="wedge2Tx" refType="h" fact="0.42"/>
          <dgm:constr type="w" for="ch" forName="wedge2Tx" refType="w" fact="0.23"/>
          <dgm:constr type="h" for="ch" forName="wedge2Tx" refType="h" fact="0.165"/>
          <dgm:constr type="l" for="ch" forName="wedge3" refType="w" fact="0.09"/>
          <dgm:constr type="t" for="ch" forName="wedge3" refType="w" fact="0.0973"/>
          <dgm:constr type="w" for="ch" forName="wedge3" refType="w" fact="0.84"/>
          <dgm:constr type="h" for="ch" forName="wedge3" refType="h" fact="0.84"/>
          <dgm:constr type="l" for="ch" forName="dummy3a" refType="w" fact="0.8737"/>
          <dgm:constr type="t" for="ch" forName="dummy3a" refType="h" fact="0.7273"/>
          <dgm:constr type="l" for="ch" forName="dummy3b" refType="w" fact="0.51"/>
          <dgm:constr type="t" for="ch" forName="dummy3b" refType="h" fact="0.9373"/>
          <dgm:constr type="l" for="ch" forName="wedge3Tx" refType="w" fact="0.53"/>
          <dgm:constr type="t" for="ch" forName="wedge3Tx" refType="h" fact="0.665"/>
          <dgm:constr type="w" for="ch" forName="wedge3Tx" refType="w" fact="0.22"/>
          <dgm:constr type="h" for="ch" forName="wedge3Tx" refType="h" fact="0.17"/>
          <dgm:constr type="l" for="ch" forName="wedge4" refType="w" fact="0.07"/>
          <dgm:constr type="t" for="ch" forName="wedge4" refType="h" fact="0.0973"/>
          <dgm:constr type="w" for="ch" forName="wedge4" refType="w" fact="0.84"/>
          <dgm:constr type="h" for="ch" forName="wedge4" refType="h" fact="0.84"/>
          <dgm:constr type="l" for="ch" forName="dummy4a" refType="w" fact="0.49"/>
          <dgm:constr type="t" for="ch" forName="dummy4a" refType="h" fact="0.9373"/>
          <dgm:constr type="l" for="ch" forName="dummy4b" refType="w" fact="0.1263"/>
          <dgm:constr type="t" for="ch" forName="dummy4b" refType="h" fact="0.7273"/>
          <dgm:constr type="r" for="ch" forName="wedge4Tx" refType="w" fact="0.47"/>
          <dgm:constr type="t" for="ch" forName="wedge4Tx" refType="h" fact="0.665"/>
          <dgm:constr type="w" for="ch" forName="wedge4Tx" refType="w" fact="0.22"/>
          <dgm:constr type="h" for="ch" forName="wedge4Tx" refType="h" fact="0.17"/>
          <dgm:constr type="l" for="ch" forName="wedge5" refType="w" fact="0.06"/>
          <dgm:constr type="t" for="ch" forName="wedge5" refType="h" fact="0.08"/>
          <dgm:constr type="w" for="ch" forName="wedge5" refType="w" fact="0.84"/>
          <dgm:constr type="h" for="ch" forName="wedge5" refType="h" fact="0.84"/>
          <dgm:constr type="l" for="ch" forName="dummy5a" refType="w" fact="0.1163"/>
          <dgm:constr type="t" for="ch" forName="dummy5a" refType="h" fact="0.71"/>
          <dgm:constr type="l" for="ch" forName="dummy5b" refType="w" fact="0.1163"/>
          <dgm:constr type="t" for="ch" forName="dummy5b" refType="h" fact="0.29"/>
          <dgm:constr type="r" for="ch" forName="wedge5Tx" refType="w" fact="0.33"/>
          <dgm:constr type="t" for="ch" forName="wedge5Tx" refType="h" fact="0.42"/>
          <dgm:constr type="w" for="ch" forName="wedge5Tx" refType="w" fact="0.23"/>
          <dgm:constr type="h" for="ch" forName="wedge5Tx" refType="h" fact="0.165"/>
          <dgm:constr type="l" for="ch" forName="wedge6" refType="w" fact="0.07"/>
          <dgm:constr type="t" for="ch" forName="wedge6" refType="h" fact="0.0627"/>
          <dgm:constr type="w" for="ch" forName="wedge6" refType="w" fact="0.84"/>
          <dgm:constr type="h" for="ch" forName="wedge6" refType="h" fact="0.84"/>
          <dgm:constr type="l" for="ch" forName="dummy6a" refType="w" fact="0.1263"/>
          <dgm:constr type="t" for="ch" forName="dummy6a" refType="h" fact="0.2727"/>
          <dgm:constr type="l" for="ch" forName="dummy6b" refType="w" fact="0.49"/>
          <dgm:constr type="t" for="ch" forName="dummy6b" refType="h" fact="0.0627"/>
          <dgm:constr type="r" for="ch" forName="wedge6Tx" refType="w" fact="0.47"/>
          <dgm:constr type="t" for="ch" forName="wedge6Tx" refType="h" fact="0.17"/>
          <dgm:constr type="w" for="ch" forName="wedge6Tx" refType="w" fact="0.22"/>
          <dgm:constr type="h" for="ch" forName="wedge6Tx" refType="h" fact="0.17"/>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primFontSz" for="ch" ptType="node" op="equ"/>
        </dgm:constrLst>
      </dgm:if>
      <dgm:else name="Name7">
        <dgm:constrLst>
          <dgm:constr type="l" for="ch" forName="wedge1" refType="w" fact="0.0887"/>
          <dgm:constr type="t" for="ch" forName="wedge1" refType="w" fact="0.062"/>
          <dgm:constr type="w" for="ch" forName="wedge1" refType="w" fact="0.84"/>
          <dgm:constr type="h" for="ch" forName="wedge1" refType="h" fact="0.84"/>
          <dgm:constr type="l" for="ch" forName="dummy1a" refType="w" fact="0.5087"/>
          <dgm:constr type="t" for="ch" forName="dummy1a" refType="h" fact="0.062"/>
          <dgm:constr type="l" for="ch" forName="dummy1b" refType="w" fact="0.837"/>
          <dgm:constr type="t" for="ch" forName="dummy1b" refType="h" fact="0.2201"/>
          <dgm:constr type="l" for="ch" forName="wedge1Tx" refType="w" fact="0.53"/>
          <dgm:constr type="t" for="ch" forName="wedge1Tx" refType="h" fact="0.14"/>
          <dgm:constr type="w" for="ch" forName="wedge1Tx" refType="w" fact="0.2"/>
          <dgm:constr type="h" for="ch" forName="wedge1Tx" refType="h" fact="0.16"/>
          <dgm:constr type="l" for="ch" forName="wedge2" refType="w" fact="0.0995"/>
          <dgm:constr type="t" for="ch" forName="wedge2" refType="w" fact="0.0755"/>
          <dgm:constr type="w" for="ch" forName="wedge2" refType="w" fact="0.84"/>
          <dgm:constr type="h" for="ch" forName="wedge2" refType="h" fact="0.84"/>
          <dgm:constr type="l" for="ch" forName="dummy2a" refType="w" fact="0.8479"/>
          <dgm:constr type="t" for="ch" forName="dummy2a" refType="h" fact="0.2337"/>
          <dgm:constr type="l" for="ch" forName="dummy2b" refType="w" fact="0.929"/>
          <dgm:constr type="t" for="ch" forName="dummy2b" refType="h" fact="0.589"/>
          <dgm:constr type="l" for="ch" forName="wedge2Tx" refType="w" fact="0.67"/>
          <dgm:constr type="t" for="ch" forName="wedge2Tx" refType="h" fact="0.38"/>
          <dgm:constr type="w" for="ch" forName="wedge2Tx" refType="w" fact="0.23"/>
          <dgm:constr type="h" for="ch" forName="wedge2Tx" refType="h" fact="0.14"/>
          <dgm:constr type="l" for="ch" forName="wedge3" refType="w" fact="0.0956"/>
          <dgm:constr type="t" for="ch" forName="wedge3" refType="w" fact="0.0925"/>
          <dgm:constr type="w" for="ch" forName="wedge3" refType="w" fact="0.84"/>
          <dgm:constr type="h" for="ch" forName="wedge3" refType="h" fact="0.84"/>
          <dgm:constr type="l" for="ch" forName="dummy3a" refType="w" fact="0.9251"/>
          <dgm:constr type="t" for="ch" forName="dummy3a" refType="h" fact="0.6059"/>
          <dgm:constr type="l" for="ch" forName="dummy3b" refType="w" fact="0.6979"/>
          <dgm:constr type="t" for="ch" forName="dummy3b" refType="h" fact="0.8909"/>
          <dgm:constr type="l" for="ch" forName="wedge3Tx" refType="w" fact="0.635"/>
          <dgm:constr type="t" for="ch" forName="wedge3Tx" refType="h" fact="0.59"/>
          <dgm:constr type="w" for="ch" forName="wedge3Tx" refType="w" fact="0.2"/>
          <dgm:constr type="h" for="ch" forName="wedge3Tx" refType="h" fact="0.155"/>
          <dgm:constr type="l" for="ch" forName="wedge4" refType="w" fact="0.08"/>
          <dgm:constr type="t" for="ch" forName="wedge4" refType="h" fact="0.1"/>
          <dgm:constr type="w" for="ch" forName="wedge4" refType="w" fact="0.84"/>
          <dgm:constr type="h" for="ch" forName="wedge4" refType="h" fact="0.84"/>
          <dgm:constr type="l" for="ch" forName="dummy4a" refType="w" fact="0.6822"/>
          <dgm:constr type="t" for="ch" forName="dummy4a" refType="h" fact="0.8984"/>
          <dgm:constr type="l" for="ch" forName="dummy4b" refType="w" fact="0.3178"/>
          <dgm:constr type="t" for="ch" forName="dummy4b" refType="h" fact="0.8984"/>
          <dgm:constr type="l" for="ch" forName="wedge4Tx" refType="w" fact="0.4025"/>
          <dgm:constr type="t" for="ch" forName="wedge4Tx" refType="h" fact="0.76"/>
          <dgm:constr type="w" for="ch" forName="wedge4Tx" refType="w" fact="0.195"/>
          <dgm:constr type="h" for="ch" forName="wedge4Tx" refType="h" fact="0.14"/>
          <dgm:constr type="l" for="ch" forName="wedge5" refType="w" fact="0.0644"/>
          <dgm:constr type="t" for="ch" forName="wedge5" refType="h" fact="0.0925"/>
          <dgm:constr type="w" for="ch" forName="wedge5" refType="w" fact="0.84"/>
          <dgm:constr type="h" for="ch" forName="wedge5" refType="h" fact="0.84"/>
          <dgm:constr type="l" for="ch" forName="dummy5a" refType="w" fact="0.3021"/>
          <dgm:constr type="t" for="ch" forName="dummy5a" refType="h" fact="0.8909"/>
          <dgm:constr type="l" for="ch" forName="dummy5b" refType="w" fact="0.0749"/>
          <dgm:constr type="t" for="ch" forName="dummy5b" refType="h" fact="0.6059"/>
          <dgm:constr type="r" for="ch" forName="wedge5Tx" refType="w" fact="0.365"/>
          <dgm:constr type="t" for="ch" forName="wedge5Tx" refType="h" fact="0.59"/>
          <dgm:constr type="w" for="ch" forName="wedge5Tx" refType="w" fact="0.2"/>
          <dgm:constr type="h" for="ch" forName="wedge5Tx" refType="h" fact="0.155"/>
          <dgm:constr type="l" for="ch" forName="wedge6" refType="w" fact="0.0605"/>
          <dgm:constr type="t" for="ch" forName="wedge6" refType="h" fact="0.0755"/>
          <dgm:constr type="w" for="ch" forName="wedge6" refType="w" fact="0.84"/>
          <dgm:constr type="h" for="ch" forName="wedge6" refType="h" fact="0.84"/>
          <dgm:constr type="l" for="ch" forName="dummy6a" refType="w" fact="0.071"/>
          <dgm:constr type="t" for="ch" forName="dummy6a" refType="h" fact="0.589"/>
          <dgm:constr type="l" for="ch" forName="dummy6b" refType="w" fact="0.1521"/>
          <dgm:constr type="t" for="ch" forName="dummy6b" refType="h" fact="0.2337"/>
          <dgm:constr type="r" for="ch" forName="wedge6Tx" refType="w" fact="0.33"/>
          <dgm:constr type="t" for="ch" forName="wedge6Tx" refType="h" fact="0.38"/>
          <dgm:constr type="w" for="ch" forName="wedge6Tx" refType="w" fact="0.23"/>
          <dgm:constr type="h" for="ch" forName="wedge6Tx" refType="h" fact="0.14"/>
          <dgm:constr type="l" for="ch" forName="wedge7" refType="w" fact="0.0713"/>
          <dgm:constr type="t" for="ch" forName="wedge7" refType="h" fact="0.062"/>
          <dgm:constr type="w" for="ch" forName="wedge7" refType="w" fact="0.84"/>
          <dgm:constr type="h" for="ch" forName="wedge7" refType="h" fact="0.84"/>
          <dgm:constr type="l" for="ch" forName="dummy7a" refType="w" fact="0.163"/>
          <dgm:constr type="t" for="ch" forName="dummy7a" refType="h" fact="0.2201"/>
          <dgm:constr type="l" for="ch" forName="dummy7b" refType="w" fact="0.4913"/>
          <dgm:constr type="t" for="ch" forName="dummy7b" refType="h" fact="0.062"/>
          <dgm:constr type="r" for="ch" forName="wedge7Tx" refType="w" fact="0.47"/>
          <dgm:constr type="t" for="ch" forName="wedge7Tx" refType="h" fact="0.14"/>
          <dgm:constr type="w" for="ch" forName="wedge7Tx" refType="w" fact="0.2"/>
          <dgm:constr type="h" for="ch" forName="wedge7Tx" refType="h" fact="0.16"/>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h" for="ch" forName="arrowWedge7" refType="w" fact="0.08"/>
          <dgm:constr type="diam" for="ch" forName="arrowWedge7" refType="w" fact="0.84"/>
          <dgm:constr type="l" for="ch" forName="arrowWedge7" refType="w" fact="0.5"/>
          <dgm:constr type="t" for="ch" forName="arrowWedge7" refType="w" fact="0.5"/>
          <dgm:constr type="primFontSz" for="ch" ptType="node" op="equ"/>
        </dgm:constrLst>
      </dgm:else>
    </dgm:choose>
    <dgm:ruleLst/>
    <dgm:choose name="Name8">
      <dgm:if name="Name9" axis="ch" ptType="node" func="cnt" op="gte" val="1">
        <dgm:layoutNode name="wedge1">
          <dgm:alg type="sp"/>
          <dgm:choose name="Name10">
            <dgm:if name="Name11" axis="ch" ptType="node" func="cnt" op="equ" val="1">
              <dgm:shape xmlns:r="http://schemas.openxmlformats.org/officeDocument/2006/relationships" type="ellipse" r:blip="">
                <dgm:adjLst/>
              </dgm:shape>
            </dgm:if>
            <dgm:if name="Name12" axis="ch" ptType="node" func="cnt" op="equ" val="2">
              <dgm:shape xmlns:r="http://schemas.openxmlformats.org/officeDocument/2006/relationships" type="pie" r:blip="">
                <dgm:adjLst>
                  <dgm:adj idx="1" val="270"/>
                  <dgm:adj idx="2" val="90"/>
                </dgm:adjLst>
              </dgm:shape>
            </dgm:if>
            <dgm:if name="Name13" axis="ch" ptType="node" func="cnt" op="equ" val="3">
              <dgm:shape xmlns:r="http://schemas.openxmlformats.org/officeDocument/2006/relationships" type="pie" r:blip="">
                <dgm:adjLst>
                  <dgm:adj idx="1" val="270"/>
                  <dgm:adj idx="2" val="30"/>
                </dgm:adjLst>
              </dgm:shape>
            </dgm:if>
            <dgm:if name="Name14" axis="ch" ptType="node" func="cnt" op="equ" val="4">
              <dgm:shape xmlns:r="http://schemas.openxmlformats.org/officeDocument/2006/relationships" type="pie" r:blip="">
                <dgm:adjLst>
                  <dgm:adj idx="1" val="270"/>
                  <dgm:adj idx="2" val="0"/>
                </dgm:adjLst>
              </dgm:shape>
            </dgm:if>
            <dgm:if name="Name15" axis="ch" ptType="node" func="cnt" op="equ" val="5">
              <dgm:shape xmlns:r="http://schemas.openxmlformats.org/officeDocument/2006/relationships" type="pie" r:blip="">
                <dgm:adjLst>
                  <dgm:adj idx="1" val="270"/>
                  <dgm:adj idx="2" val="342"/>
                </dgm:adjLst>
              </dgm:shape>
            </dgm:if>
            <dgm:if name="Name16" axis="ch" ptType="node" func="cnt" op="equ" val="6">
              <dgm:shape xmlns:r="http://schemas.openxmlformats.org/officeDocument/2006/relationships" type="pie" r:blip="">
                <dgm:adjLst>
                  <dgm:adj idx="1" val="270"/>
                  <dgm:adj idx="2" val="330"/>
                </dgm:adjLst>
              </dgm:shape>
            </dgm:if>
            <dgm:else name="Name17">
              <dgm:shape xmlns:r="http://schemas.openxmlformats.org/officeDocument/2006/relationships" type="pie" r:blip="">
                <dgm:adjLst>
                  <dgm:adj idx="1" val="270"/>
                  <dgm:adj idx="2" val="321.4286"/>
                </dgm:adjLst>
              </dgm:shape>
            </dgm:else>
          </dgm:choose>
          <dgm:choose name="Name18">
            <dgm:if name="Name19" func="var" arg="dir" op="equ" val="norm">
              <dgm:presOf axis="ch desOrSelf" ptType="node node" st="1 1" cnt="1 0"/>
            </dgm:if>
            <dgm:else name="Name20">
              <dgm:choose name="Name21">
                <dgm:if name="Name22" axis="ch" ptType="node" func="cnt" op="equ" val="1">
                  <dgm:presOf axis="ch desOrSelf" ptType="node node" st="1 1" cnt="1 0"/>
                </dgm:if>
                <dgm:if name="Name23" axis="ch" ptType="node" func="cnt" op="equ" val="2">
                  <dgm:presOf axis="ch desOrSelf" ptType="node node" st="2 1" cnt="1 0"/>
                </dgm:if>
                <dgm:if name="Name24" axis="ch" ptType="node" func="cnt" op="equ" val="3">
                  <dgm:presOf axis="ch desOrSelf" ptType="node node" st="3 1" cnt="1 0"/>
                </dgm:if>
                <dgm:if name="Name25" axis="ch" ptType="node" func="cnt" op="equ" val="4">
                  <dgm:presOf axis="ch desOrSelf" ptType="node node" st="4 1" cnt="1 0"/>
                </dgm:if>
                <dgm:if name="Name26" axis="ch" ptType="node" func="cnt" op="equ" val="5">
                  <dgm:presOf axis="ch desOrSelf" ptType="node node" st="5 1" cnt="1 0"/>
                </dgm:if>
                <dgm:if name="Name27" axis="ch" ptType="node" func="cnt" op="equ" val="6">
                  <dgm:presOf axis="ch desOrSelf" ptType="node node" st="6 1" cnt="1 0"/>
                </dgm:if>
                <dgm:else name="Name28">
                  <dgm:presOf axis="ch desOrSelf" ptType="node node" st="7 1" cnt="1 0"/>
                </dgm:else>
              </dgm:choose>
            </dgm:else>
          </dgm:choose>
          <dgm:constrLst/>
          <dgm:ruleLst/>
        </dgm:layoutNode>
        <dgm:layoutNode name="dummy1a" moveWith="wedge1">
          <dgm:alg type="sp"/>
          <dgm:shape xmlns:r="http://schemas.openxmlformats.org/officeDocument/2006/relationships" r:blip="">
            <dgm:adjLst/>
          </dgm:shape>
          <dgm:presOf/>
          <dgm:constrLst>
            <dgm:constr type="w" val="1"/>
            <dgm:constr type="h" val="1"/>
          </dgm:constrLst>
          <dgm:ruleLst/>
        </dgm:layoutNode>
        <dgm:layoutNode name="dummy1b" moveWith="wedge1">
          <dgm:alg type="sp"/>
          <dgm:shape xmlns:r="http://schemas.openxmlformats.org/officeDocument/2006/relationships" r:blip="">
            <dgm:adjLst/>
          </dgm:shape>
          <dgm:presOf/>
          <dgm:constrLst>
            <dgm:constr type="w" val="1"/>
            <dgm:constr type="h" val="1"/>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29">
            <dgm:if name="Name30" func="var" arg="dir" op="equ" val="norm">
              <dgm:presOf axis="ch desOrSelf" ptType="node node" st="1 1" cnt="1 0"/>
            </dgm:if>
            <dgm:else name="Name31">
              <dgm:choose name="Name32">
                <dgm:if name="Name33" axis="ch" ptType="node" func="cnt" op="equ" val="1">
                  <dgm:presOf axis="ch desOrSelf" ptType="node node" st="1 1" cnt="1 0"/>
                </dgm:if>
                <dgm:if name="Name34" axis="ch" ptType="node" func="cnt" op="equ" val="2">
                  <dgm:presOf axis="ch desOrSelf" ptType="node node" st="2 1" cnt="1 0"/>
                </dgm:if>
                <dgm:if name="Name35" axis="ch" ptType="node" func="cnt" op="equ" val="3">
                  <dgm:presOf axis="ch desOrSelf" ptType="node node" st="3 1" cnt="1 0"/>
                </dgm:if>
                <dgm:if name="Name36" axis="ch" ptType="node" func="cnt" op="equ" val="4">
                  <dgm:presOf axis="ch desOrSelf" ptType="node node" st="4 1" cnt="1 0"/>
                </dgm:if>
                <dgm:if name="Name37" axis="ch" ptType="node" func="cnt" op="equ" val="5">
                  <dgm:presOf axis="ch desOrSelf" ptType="node node" st="5 1" cnt="1 0"/>
                </dgm:if>
                <dgm:if name="Name38" axis="ch" ptType="node" func="cnt" op="equ" val="6">
                  <dgm:presOf axis="ch desOrSelf" ptType="node node" st="6 1" cnt="1 0"/>
                </dgm:if>
                <dgm:else name="Name39">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40"/>
    </dgm:choose>
    <dgm:choose name="Name41">
      <dgm:if name="Name42" axis="ch" ptType="node" func="cnt" op="gte" val="2">
        <dgm:layoutNode name="wedge2">
          <dgm:alg type="sp"/>
          <dgm:choose name="Name43">
            <dgm:if name="Name44" axis="ch" ptType="node" func="cnt" op="equ" val="2">
              <dgm:shape xmlns:r="http://schemas.openxmlformats.org/officeDocument/2006/relationships" type="pie" r:blip="">
                <dgm:adjLst>
                  <dgm:adj idx="1" val="90"/>
                  <dgm:adj idx="2" val="270"/>
                </dgm:adjLst>
              </dgm:shape>
            </dgm:if>
            <dgm:if name="Name45" axis="ch" ptType="node" func="cnt" op="equ" val="3">
              <dgm:shape xmlns:r="http://schemas.openxmlformats.org/officeDocument/2006/relationships" type="pie" r:blip="">
                <dgm:adjLst>
                  <dgm:adj idx="1" val="30"/>
                  <dgm:adj idx="2" val="150"/>
                </dgm:adjLst>
              </dgm:shape>
            </dgm:if>
            <dgm:if name="Name46" axis="ch" ptType="node" func="cnt" op="equ" val="4">
              <dgm:shape xmlns:r="http://schemas.openxmlformats.org/officeDocument/2006/relationships" type="pie" r:blip="">
                <dgm:adjLst>
                  <dgm:adj idx="1" val="0"/>
                  <dgm:adj idx="2" val="90"/>
                </dgm:adjLst>
              </dgm:shape>
            </dgm:if>
            <dgm:if name="Name47" axis="ch" ptType="node" func="cnt" op="equ" val="5">
              <dgm:shape xmlns:r="http://schemas.openxmlformats.org/officeDocument/2006/relationships" type="pie" r:blip="">
                <dgm:adjLst>
                  <dgm:adj idx="1" val="342"/>
                  <dgm:adj idx="2" val="54"/>
                </dgm:adjLst>
              </dgm:shape>
            </dgm:if>
            <dgm:if name="Name48" axis="ch" ptType="node" func="cnt" op="equ" val="6">
              <dgm:shape xmlns:r="http://schemas.openxmlformats.org/officeDocument/2006/relationships" type="pie" r:blip="">
                <dgm:adjLst>
                  <dgm:adj idx="1" val="330"/>
                  <dgm:adj idx="2" val="30"/>
                </dgm:adjLst>
              </dgm:shape>
            </dgm:if>
            <dgm:else name="Name49">
              <dgm:shape xmlns:r="http://schemas.openxmlformats.org/officeDocument/2006/relationships" type="pie" r:blip="">
                <dgm:adjLst>
                  <dgm:adj idx="1" val="321.4286"/>
                  <dgm:adj idx="2" val="12.85714"/>
                </dgm:adjLst>
              </dgm:shape>
            </dgm:else>
          </dgm:choose>
          <dgm:choose name="Name50">
            <dgm:if name="Name51" func="var" arg="dir" op="equ" val="norm">
              <dgm:presOf axis="ch desOrSelf" ptType="node node" st="2 1" cnt="1 0"/>
            </dgm:if>
            <dgm:else name="Name52">
              <dgm:choose name="Name53">
                <dgm:if name="Name54" axis="ch" ptType="node" func="cnt" op="equ" val="2">
                  <dgm:presOf axis="ch desOrSelf" ptType="node node" st="1 1" cnt="1 0"/>
                </dgm:if>
                <dgm:if name="Name55" axis="ch" ptType="node" func="cnt" op="equ" val="3">
                  <dgm:presOf axis="ch desOrSelf" ptType="node node" st="2 1" cnt="1 0"/>
                </dgm:if>
                <dgm:if name="Name56" axis="ch" ptType="node" func="cnt" op="equ" val="4">
                  <dgm:presOf axis="ch desOrSelf" ptType="node node" st="3 1" cnt="1 0"/>
                </dgm:if>
                <dgm:if name="Name57" axis="ch" ptType="node" func="cnt" op="equ" val="5">
                  <dgm:presOf axis="ch desOrSelf" ptType="node node" st="4 1" cnt="1 0"/>
                </dgm:if>
                <dgm:if name="Name58" axis="ch" ptType="node" func="cnt" op="equ" val="6">
                  <dgm:presOf axis="ch desOrSelf" ptType="node node" st="5 1" cnt="1 0"/>
                </dgm:if>
                <dgm:else name="Name59">
                  <dgm:presOf axis="ch desOrSelf" ptType="node node" st="6 1" cnt="1 0"/>
                </dgm:else>
              </dgm:choose>
            </dgm:else>
          </dgm:choose>
          <dgm:constrLst/>
          <dgm:ruleLst/>
        </dgm:layoutNode>
        <dgm:layoutNode name="dummy2a" moveWith="wedge2">
          <dgm:alg type="sp"/>
          <dgm:shape xmlns:r="http://schemas.openxmlformats.org/officeDocument/2006/relationships" r:blip="">
            <dgm:adjLst/>
          </dgm:shape>
          <dgm:presOf/>
          <dgm:constrLst>
            <dgm:constr type="w" val="1"/>
            <dgm:constr type="h" val="1"/>
          </dgm:constrLst>
          <dgm:ruleLst/>
        </dgm:layoutNode>
        <dgm:layoutNode name="dummy2b" moveWith="wedge2">
          <dgm:alg type="sp"/>
          <dgm:shape xmlns:r="http://schemas.openxmlformats.org/officeDocument/2006/relationships" r:blip="">
            <dgm:adjLst/>
          </dgm:shape>
          <dgm:presOf/>
          <dgm:constrLst>
            <dgm:constr type="w" val="1"/>
            <dgm:constr type="h" val="1"/>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60">
            <dgm:if name="Name61" func="var" arg="dir" op="equ" val="norm">
              <dgm:presOf axis="ch desOrSelf" ptType="node node" st="2 1" cnt="1 0"/>
            </dgm:if>
            <dgm:else name="Name62">
              <dgm:choose name="Name63">
                <dgm:if name="Name64" axis="ch" ptType="node" func="cnt" op="equ" val="2">
                  <dgm:presOf axis="ch desOrSelf" ptType="node node" st="1 1" cnt="1 0"/>
                </dgm:if>
                <dgm:if name="Name65" axis="ch" ptType="node" func="cnt" op="equ" val="3">
                  <dgm:presOf axis="ch desOrSelf" ptType="node node" st="2 1" cnt="1 0"/>
                </dgm:if>
                <dgm:if name="Name66" axis="ch" ptType="node" func="cnt" op="equ" val="4">
                  <dgm:presOf axis="ch desOrSelf" ptType="node node" st="3 1" cnt="1 0"/>
                </dgm:if>
                <dgm:if name="Name67" axis="ch" ptType="node" func="cnt" op="equ" val="5">
                  <dgm:presOf axis="ch desOrSelf" ptType="node node" st="4 1" cnt="1 0"/>
                </dgm:if>
                <dgm:if name="Name68" axis="ch" ptType="node" func="cnt" op="equ" val="6">
                  <dgm:presOf axis="ch desOrSelf" ptType="node node" st="5 1" cnt="1 0"/>
                </dgm:if>
                <dgm:else name="Name69">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70"/>
    </dgm:choose>
    <dgm:choose name="Name71">
      <dgm:if name="Name72" axis="ch" ptType="node" func="cnt" op="gte" val="3">
        <dgm:layoutNode name="wedge3">
          <dgm:alg type="sp"/>
          <dgm:choose name="Name73">
            <dgm:if name="Name74" axis="ch" ptType="node" func="cnt" op="equ" val="3">
              <dgm:shape xmlns:r="http://schemas.openxmlformats.org/officeDocument/2006/relationships" type="pie" r:blip="">
                <dgm:adjLst>
                  <dgm:adj idx="1" val="150"/>
                  <dgm:adj idx="2" val="270"/>
                </dgm:adjLst>
              </dgm:shape>
            </dgm:if>
            <dgm:if name="Name75" axis="ch" ptType="node" func="cnt" op="equ" val="4">
              <dgm:shape xmlns:r="http://schemas.openxmlformats.org/officeDocument/2006/relationships" type="pie" r:blip="">
                <dgm:adjLst>
                  <dgm:adj idx="1" val="90"/>
                  <dgm:adj idx="2" val="180"/>
                </dgm:adjLst>
              </dgm:shape>
            </dgm:if>
            <dgm:if name="Name76" axis="ch" ptType="node" func="cnt" op="equ" val="5">
              <dgm:shape xmlns:r="http://schemas.openxmlformats.org/officeDocument/2006/relationships" type="pie" r:blip="">
                <dgm:adjLst>
                  <dgm:adj idx="1" val="54"/>
                  <dgm:adj idx="2" val="126"/>
                </dgm:adjLst>
              </dgm:shape>
            </dgm:if>
            <dgm:if name="Name77" axis="ch" ptType="node" func="cnt" op="equ" val="6">
              <dgm:shape xmlns:r="http://schemas.openxmlformats.org/officeDocument/2006/relationships" type="pie" r:blip="">
                <dgm:adjLst>
                  <dgm:adj idx="1" val="30"/>
                  <dgm:adj idx="2" val="90"/>
                </dgm:adjLst>
              </dgm:shape>
            </dgm:if>
            <dgm:else name="Name78">
              <dgm:shape xmlns:r="http://schemas.openxmlformats.org/officeDocument/2006/relationships" type="pie" r:blip="">
                <dgm:adjLst>
                  <dgm:adj idx="1" val="12.85714"/>
                  <dgm:adj idx="2" val="64.28571"/>
                </dgm:adjLst>
              </dgm:shape>
            </dgm:else>
          </dgm:choose>
          <dgm:choose name="Name79">
            <dgm:if name="Name80" func="var" arg="dir" op="equ" val="norm">
              <dgm:presOf axis="ch desOrSelf" ptType="node node" st="3 1" cnt="1 0"/>
            </dgm:if>
            <dgm:else name="Name81">
              <dgm:choose name="Name82">
                <dgm:if name="Name83" axis="ch" ptType="node" func="cnt" op="equ" val="3">
                  <dgm:presOf axis="ch desOrSelf" ptType="node node" st="1 1" cnt="1 0"/>
                </dgm:if>
                <dgm:if name="Name84" axis="ch" ptType="node" func="cnt" op="equ" val="4">
                  <dgm:presOf axis="ch desOrSelf" ptType="node node" st="2 1" cnt="1 0"/>
                </dgm:if>
                <dgm:if name="Name85" axis="ch" ptType="node" func="cnt" op="equ" val="5">
                  <dgm:presOf axis="ch desOrSelf" ptType="node node" st="3 1" cnt="1 0"/>
                </dgm:if>
                <dgm:if name="Name86" axis="ch" ptType="node" func="cnt" op="equ" val="6">
                  <dgm:presOf axis="ch desOrSelf" ptType="node node" st="4 1" cnt="1 0"/>
                </dgm:if>
                <dgm:else name="Name87">
                  <dgm:presOf axis="ch desOrSelf" ptType="node node" st="5 1" cnt="1 0"/>
                </dgm:else>
              </dgm:choose>
            </dgm:else>
          </dgm:choose>
          <dgm:constrLst/>
          <dgm:ruleLst/>
        </dgm:layoutNode>
        <dgm:layoutNode name="dummy3a" moveWith="wedge3">
          <dgm:alg type="sp"/>
          <dgm:shape xmlns:r="http://schemas.openxmlformats.org/officeDocument/2006/relationships" r:blip="">
            <dgm:adjLst/>
          </dgm:shape>
          <dgm:presOf/>
          <dgm:constrLst>
            <dgm:constr type="w" val="1"/>
            <dgm:constr type="h" val="1"/>
          </dgm:constrLst>
          <dgm:ruleLst/>
        </dgm:layoutNode>
        <dgm:layoutNode name="dummy3b" moveWith="wedge3">
          <dgm:alg type="sp"/>
          <dgm:shape xmlns:r="http://schemas.openxmlformats.org/officeDocument/2006/relationships" r:blip="">
            <dgm:adjLst/>
          </dgm:shape>
          <dgm:presOf/>
          <dgm:constrLst>
            <dgm:constr type="w" val="1"/>
            <dgm:constr type="h" val="1"/>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88">
            <dgm:if name="Name89" func="var" arg="dir" op="equ" val="norm">
              <dgm:presOf axis="ch desOrSelf" ptType="node node" st="3 1" cnt="1 0"/>
            </dgm:if>
            <dgm:else name="Name90">
              <dgm:choose name="Name91">
                <dgm:if name="Name92" axis="ch" ptType="node" func="cnt" op="equ" val="3">
                  <dgm:presOf axis="ch desOrSelf" ptType="node node" st="1 1" cnt="1 0"/>
                </dgm:if>
                <dgm:if name="Name93" axis="ch" ptType="node" func="cnt" op="equ" val="4">
                  <dgm:presOf axis="ch desOrSelf" ptType="node node" st="2 1" cnt="1 0"/>
                </dgm:if>
                <dgm:if name="Name94" axis="ch" ptType="node" func="cnt" op="equ" val="5">
                  <dgm:presOf axis="ch desOrSelf" ptType="node node" st="3 1" cnt="1 0"/>
                </dgm:if>
                <dgm:if name="Name95" axis="ch" ptType="node" func="cnt" op="equ" val="6">
                  <dgm:presOf axis="ch desOrSelf" ptType="node node" st="4 1" cnt="1 0"/>
                </dgm:if>
                <dgm:else name="Name96">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97"/>
    </dgm:choose>
    <dgm:choose name="Name98">
      <dgm:if name="Name99" axis="ch" ptType="node" func="cnt" op="gte" val="4">
        <dgm:layoutNode name="wedge4">
          <dgm:alg type="sp"/>
          <dgm:choose name="Name100">
            <dgm:if name="Name101" axis="ch" ptType="node" func="cnt" op="equ" val="4">
              <dgm:shape xmlns:r="http://schemas.openxmlformats.org/officeDocument/2006/relationships" type="pie" r:blip="">
                <dgm:adjLst>
                  <dgm:adj idx="1" val="180"/>
                  <dgm:adj idx="2" val="270"/>
                </dgm:adjLst>
              </dgm:shape>
            </dgm:if>
            <dgm:if name="Name102" axis="ch" ptType="node" func="cnt" op="equ" val="5">
              <dgm:shape xmlns:r="http://schemas.openxmlformats.org/officeDocument/2006/relationships" type="pie" r:blip="">
                <dgm:adjLst>
                  <dgm:adj idx="1" val="126"/>
                  <dgm:adj idx="2" val="198"/>
                </dgm:adjLst>
              </dgm:shape>
            </dgm:if>
            <dgm:if name="Name103" axis="ch" ptType="node" func="cnt" op="equ" val="6">
              <dgm:shape xmlns:r="http://schemas.openxmlformats.org/officeDocument/2006/relationships" type="pie" r:blip="">
                <dgm:adjLst>
                  <dgm:adj idx="1" val="90"/>
                  <dgm:adj idx="2" val="150"/>
                </dgm:adjLst>
              </dgm:shape>
            </dgm:if>
            <dgm:else name="Name104">
              <dgm:shape xmlns:r="http://schemas.openxmlformats.org/officeDocument/2006/relationships" type="pie" r:blip="">
                <dgm:adjLst>
                  <dgm:adj idx="1" val="64.2871"/>
                  <dgm:adj idx="2" val="115.7143"/>
                </dgm:adjLst>
              </dgm:shape>
            </dgm:else>
          </dgm:choose>
          <dgm:choose name="Name105">
            <dgm:if name="Name106" func="var" arg="dir" op="equ" val="norm">
              <dgm:presOf axis="ch desOrSelf" ptType="node node" st="4 1" cnt="1 0"/>
            </dgm:if>
            <dgm:else name="Name107">
              <dgm:choose name="Name108">
                <dgm:if name="Name109" axis="ch" ptType="node" func="cnt" op="equ" val="4">
                  <dgm:presOf axis="ch desOrSelf" ptType="node node" st="1 1" cnt="1 0"/>
                </dgm:if>
                <dgm:if name="Name110" axis="ch" ptType="node" func="cnt" op="equ" val="5">
                  <dgm:presOf axis="ch desOrSelf" ptType="node node" st="2 1" cnt="1 0"/>
                </dgm:if>
                <dgm:if name="Name111" axis="ch" ptType="node" func="cnt" op="equ" val="6">
                  <dgm:presOf axis="ch desOrSelf" ptType="node node" st="3 1" cnt="1 0"/>
                </dgm:if>
                <dgm:else name="Name112">
                  <dgm:presOf axis="ch desOrSelf" ptType="node node" st="4 1" cnt="1 0"/>
                </dgm:else>
              </dgm:choose>
            </dgm:else>
          </dgm:choose>
          <dgm:constrLst/>
          <dgm:ruleLst/>
        </dgm:layoutNode>
        <dgm:layoutNode name="dummy4a" moveWith="wedge4">
          <dgm:alg type="sp"/>
          <dgm:shape xmlns:r="http://schemas.openxmlformats.org/officeDocument/2006/relationships" r:blip="">
            <dgm:adjLst/>
          </dgm:shape>
          <dgm:presOf/>
          <dgm:constrLst>
            <dgm:constr type="w" val="1"/>
            <dgm:constr type="h" val="1"/>
          </dgm:constrLst>
          <dgm:ruleLst/>
        </dgm:layoutNode>
        <dgm:layoutNode name="dummy4b" moveWith="wedge4">
          <dgm:alg type="sp"/>
          <dgm:shape xmlns:r="http://schemas.openxmlformats.org/officeDocument/2006/relationships" r:blip="">
            <dgm:adjLst/>
          </dgm:shape>
          <dgm:presOf/>
          <dgm:constrLst>
            <dgm:constr type="w" val="1"/>
            <dgm:constr type="h" val="1"/>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13">
            <dgm:if name="Name114" func="var" arg="dir" op="equ" val="norm">
              <dgm:presOf axis="ch desOrSelf" ptType="node node" st="4 1" cnt="1 0"/>
            </dgm:if>
            <dgm:else name="Name115">
              <dgm:choose name="Name116">
                <dgm:if name="Name117" axis="ch" ptType="node" func="cnt" op="equ" val="4">
                  <dgm:presOf axis="ch desOrSelf" ptType="node node" st="1 1" cnt="1 0"/>
                </dgm:if>
                <dgm:if name="Name118" axis="ch" ptType="node" func="cnt" op="equ" val="5">
                  <dgm:presOf axis="ch desOrSelf" ptType="node node" st="2 1" cnt="1 0"/>
                </dgm:if>
                <dgm:if name="Name119" axis="ch" ptType="node" func="cnt" op="equ" val="6">
                  <dgm:presOf axis="ch desOrSelf" ptType="node node" st="3 1" cnt="1 0"/>
                </dgm:if>
                <dgm:else name="Name120">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21"/>
    </dgm:choose>
    <dgm:choose name="Name122">
      <dgm:if name="Name123" axis="ch" ptType="node" func="cnt" op="gte" val="5">
        <dgm:layoutNode name="wedge5">
          <dgm:alg type="sp"/>
          <dgm:choose name="Name124">
            <dgm:if name="Name125" axis="ch" ptType="node" func="cnt" op="equ" val="5">
              <dgm:shape xmlns:r="http://schemas.openxmlformats.org/officeDocument/2006/relationships" type="pie" r:blip="">
                <dgm:adjLst>
                  <dgm:adj idx="1" val="198"/>
                  <dgm:adj idx="2" val="270"/>
                </dgm:adjLst>
              </dgm:shape>
            </dgm:if>
            <dgm:if name="Name126" axis="ch" ptType="node" func="cnt" op="equ" val="6">
              <dgm:shape xmlns:r="http://schemas.openxmlformats.org/officeDocument/2006/relationships" type="pie" r:blip="">
                <dgm:adjLst>
                  <dgm:adj idx="1" val="150"/>
                  <dgm:adj idx="2" val="210"/>
                </dgm:adjLst>
              </dgm:shape>
            </dgm:if>
            <dgm:else name="Name127">
              <dgm:shape xmlns:r="http://schemas.openxmlformats.org/officeDocument/2006/relationships" type="pie" r:blip="">
                <dgm:adjLst>
                  <dgm:adj idx="1" val="115.7143"/>
                  <dgm:adj idx="2" val="167.1429"/>
                </dgm:adjLst>
              </dgm:shape>
            </dgm:else>
          </dgm:choose>
          <dgm:choose name="Name128">
            <dgm:if name="Name129" func="var" arg="dir" op="equ" val="norm">
              <dgm:presOf axis="ch desOrSelf" ptType="node node" st="5 1" cnt="1 0"/>
            </dgm:if>
            <dgm:else name="Name130">
              <dgm:choose name="Name131">
                <dgm:if name="Name132" axis="ch" ptType="node" func="cnt" op="equ" val="5">
                  <dgm:presOf axis="ch desOrSelf" ptType="node node" st="1 1" cnt="1 0"/>
                </dgm:if>
                <dgm:if name="Name133" axis="ch" ptType="node" func="cnt" op="equ" val="6">
                  <dgm:presOf axis="ch desOrSelf" ptType="node node" st="2 1" cnt="1 0"/>
                </dgm:if>
                <dgm:else name="Name134">
                  <dgm:presOf axis="ch desOrSelf" ptType="node node" st="3 1" cnt="1 0"/>
                </dgm:else>
              </dgm:choose>
            </dgm:else>
          </dgm:choose>
          <dgm:constrLst/>
          <dgm:ruleLst/>
        </dgm:layoutNode>
        <dgm:layoutNode name="dummy5a" moveWith="wedge5">
          <dgm:alg type="sp"/>
          <dgm:shape xmlns:r="http://schemas.openxmlformats.org/officeDocument/2006/relationships" r:blip="">
            <dgm:adjLst/>
          </dgm:shape>
          <dgm:presOf/>
          <dgm:constrLst>
            <dgm:constr type="w" val="1"/>
            <dgm:constr type="h" val="1"/>
          </dgm:constrLst>
          <dgm:ruleLst/>
        </dgm:layoutNode>
        <dgm:layoutNode name="dummy5b" moveWith="wedge5">
          <dgm:alg type="sp"/>
          <dgm:shape xmlns:r="http://schemas.openxmlformats.org/officeDocument/2006/relationships" r:blip="">
            <dgm:adjLst/>
          </dgm:shape>
          <dgm:presOf/>
          <dgm:constrLst>
            <dgm:constr type="w" val="1"/>
            <dgm:constr type="h" val="1"/>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35">
            <dgm:if name="Name136" func="var" arg="dir" op="equ" val="norm">
              <dgm:presOf axis="ch desOrSelf" ptType="node node" st="5 1" cnt="1 0"/>
            </dgm:if>
            <dgm:else name="Name137">
              <dgm:choose name="Name138">
                <dgm:if name="Name139" axis="ch" ptType="node" func="cnt" op="equ" val="5">
                  <dgm:presOf axis="ch desOrSelf" ptType="node node" st="1 1" cnt="1 0"/>
                </dgm:if>
                <dgm:if name="Name140" axis="ch" ptType="node" func="cnt" op="equ" val="6">
                  <dgm:presOf axis="ch desOrSelf" ptType="node node" st="2 1" cnt="1 0"/>
                </dgm:if>
                <dgm:else name="Name141">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42"/>
    </dgm:choose>
    <dgm:choose name="Name143">
      <dgm:if name="Name144" axis="ch" ptType="node" func="cnt" op="gte" val="6">
        <dgm:layoutNode name="wedge6">
          <dgm:alg type="sp"/>
          <dgm:choose name="Name145">
            <dgm:if name="Name146" axis="ch" ptType="node" func="cnt" op="equ" val="6">
              <dgm:shape xmlns:r="http://schemas.openxmlformats.org/officeDocument/2006/relationships" type="pie" r:blip="">
                <dgm:adjLst>
                  <dgm:adj idx="1" val="210"/>
                  <dgm:adj idx="2" val="270"/>
                </dgm:adjLst>
              </dgm:shape>
            </dgm:if>
            <dgm:else name="Name147">
              <dgm:shape xmlns:r="http://schemas.openxmlformats.org/officeDocument/2006/relationships" type="pie" r:blip="">
                <dgm:adjLst>
                  <dgm:adj idx="1" val="167.1429"/>
                  <dgm:adj idx="2" val="218.5714"/>
                </dgm:adjLst>
              </dgm:shape>
            </dgm:else>
          </dgm:choose>
          <dgm:choose name="Name148">
            <dgm:if name="Name149" func="var" arg="dir" op="equ" val="norm">
              <dgm:presOf axis="ch desOrSelf" ptType="node node" st="6 1" cnt="1 0"/>
            </dgm:if>
            <dgm:else name="Name150">
              <dgm:choose name="Name151">
                <dgm:if name="Name152" axis="ch" ptType="node" func="cnt" op="equ" val="6">
                  <dgm:presOf axis="ch desOrSelf" ptType="node node" st="1 1" cnt="1 0"/>
                </dgm:if>
                <dgm:else name="Name153">
                  <dgm:presOf axis="ch desOrSelf" ptType="node node" st="2 1" cnt="1 0"/>
                </dgm:else>
              </dgm:choose>
            </dgm:else>
          </dgm:choose>
          <dgm:constrLst/>
          <dgm:ruleLst/>
        </dgm:layoutNode>
        <dgm:layoutNode name="dummy6a" moveWith="wedge6">
          <dgm:alg type="sp"/>
          <dgm:shape xmlns:r="http://schemas.openxmlformats.org/officeDocument/2006/relationships" r:blip="">
            <dgm:adjLst/>
          </dgm:shape>
          <dgm:presOf/>
          <dgm:constrLst>
            <dgm:constr type="w" val="1"/>
            <dgm:constr type="h" val="1"/>
          </dgm:constrLst>
          <dgm:ruleLst/>
        </dgm:layoutNode>
        <dgm:layoutNode name="dummy6b" moveWith="wedge6">
          <dgm:alg type="sp"/>
          <dgm:shape xmlns:r="http://schemas.openxmlformats.org/officeDocument/2006/relationships" r:blip="">
            <dgm:adjLst/>
          </dgm:shape>
          <dgm:presOf/>
          <dgm:constrLst>
            <dgm:constr type="w" val="1"/>
            <dgm:constr type="h" val="1"/>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54">
            <dgm:if name="Name155" func="var" arg="dir" op="equ" val="norm">
              <dgm:presOf axis="ch desOrSelf" ptType="node node" st="6 1" cnt="1 0"/>
            </dgm:if>
            <dgm:else name="Name156">
              <dgm:choose name="Name157">
                <dgm:if name="Name158" axis="ch" ptType="node" func="cnt" op="equ" val="6">
                  <dgm:presOf axis="ch desOrSelf" ptType="node node" st="1 1" cnt="1 0"/>
                </dgm:if>
                <dgm:else name="Name159">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0"/>
    </dgm:choose>
    <dgm:choose name="Name161">
      <dgm:if name="Name162" axis="ch" ptType="node" func="cnt" op="gte" val="7">
        <dgm:layoutNode name="wedge7">
          <dgm:alg type="sp"/>
          <dgm:shape xmlns:r="http://schemas.openxmlformats.org/officeDocument/2006/relationships" type="pie" r:blip="">
            <dgm:adjLst>
              <dgm:adj idx="1" val="218.5714"/>
              <dgm:adj idx="2" val="270"/>
            </dgm:adjLst>
          </dgm:shape>
          <dgm:choose name="Name163">
            <dgm:if name="Name164" func="var" arg="dir" op="equ" val="norm">
              <dgm:presOf axis="ch desOrSelf" ptType="node node" st="7 1" cnt="1 0"/>
            </dgm:if>
            <dgm:else name="Name165">
              <dgm:presOf axis="ch desOrSelf" ptType="node node" st="1 1" cnt="1 0"/>
            </dgm:else>
          </dgm:choose>
          <dgm:constrLst/>
          <dgm:ruleLst/>
        </dgm:layoutNode>
        <dgm:layoutNode name="dummy7a" moveWith="wedge7">
          <dgm:alg type="sp"/>
          <dgm:shape xmlns:r="http://schemas.openxmlformats.org/officeDocument/2006/relationships" r:blip="">
            <dgm:adjLst/>
          </dgm:shape>
          <dgm:presOf/>
          <dgm:constrLst>
            <dgm:constr type="w" val="1"/>
            <dgm:constr type="h" val="1"/>
          </dgm:constrLst>
          <dgm:ruleLst/>
        </dgm:layoutNode>
        <dgm:layoutNode name="dummy7b" moveWith="wedge7">
          <dgm:alg type="sp"/>
          <dgm:shape xmlns:r="http://schemas.openxmlformats.org/officeDocument/2006/relationships" r:blip="">
            <dgm:adjLst/>
          </dgm:shape>
          <dgm:presOf/>
          <dgm:constrLst>
            <dgm:constr type="w" val="1"/>
            <dgm:constr type="h" val="1"/>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66">
            <dgm:if name="Name167" func="var" arg="dir" op="equ" val="norm">
              <dgm:presOf axis="ch desOrSelf" ptType="node node" st="7 1" cnt="1 0"/>
            </dgm:if>
            <dgm:else name="Name168">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9"/>
    </dgm:choose>
    <dgm:choose name="Name170">
      <dgm:if name="Name171" axis="ch" ptType="node" func="cnt" op="equ" val="1">
        <dgm:forEach name="Name172" axis="ch" ptType="sibTrans" hideLastTrans="0" cnt="1">
          <dgm:layoutNode name="arrowWedge1single" styleLbl="fgSibTrans2D1">
            <dgm:choose name="Name173">
              <dgm:if name="Name174" func="var" arg="dir" op="equ" val="norm">
                <dgm:alg type="conn">
                  <dgm:param type="connRout" val="longCurve"/>
                  <dgm:param type="srcNode" val="dummy1a"/>
                  <dgm:param type="dstNode" val="dummy1b"/>
                  <dgm:param type="begPts" val="tL"/>
                  <dgm:param type="endPts" val="tR"/>
                  <dgm:param type="begSty" val="arr"/>
                  <dgm:param type="endSty" val="noArr"/>
                </dgm:alg>
              </dgm:if>
              <dgm:else name="Name175">
                <dgm:alg type="conn">
                  <dgm:param type="connRout" val="longCurve"/>
                  <dgm:param type="srcNode" val="dummy1a"/>
                  <dgm:param type="dstNode" val="dummy1b"/>
                  <dgm:param type="begPts" val="tL"/>
                  <dgm:param type="endPts" val="tR"/>
                  <dgm:param type="begSty" val="noArr"/>
                  <dgm:param type="endSty" val="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if name="Name176" axis="ch" ptType="node" func="cnt" op="gte" val="2">
        <dgm:forEach name="Name177" axis="ch" ptType="sibTrans" hideLastTrans="0" cnt="1">
          <dgm:layoutNode name="arrowWedge1" styleLbl="fgSibTrans2D1">
            <dgm:choose name="Name178">
              <dgm:if name="Name179" func="var" arg="dir" op="equ" val="norm">
                <dgm:alg type="conn">
                  <dgm:param type="connRout" val="curve"/>
                  <dgm:param type="srcNode" val="dummy1a"/>
                  <dgm:param type="dstNode" val="dummy1b"/>
                  <dgm:param type="begPts" val="tL"/>
                  <dgm:param type="endPts" val="tL"/>
                  <dgm:param type="begSty" val="noArr"/>
                  <dgm:param type="endSty" val="arr"/>
                </dgm:alg>
              </dgm:if>
              <dgm:else name="Name180">
                <dgm:alg type="conn">
                  <dgm:param type="connRout" val="curve"/>
                  <dgm:param type="srcNode" val="dummy1a"/>
                  <dgm:param type="dstNode" val="dummy1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else name="Name181"/>
    </dgm:choose>
    <dgm:forEach name="Name182" axis="ch" ptType="sibTrans" hideLastTrans="0" st="2" cnt="1">
      <dgm:layoutNode name="arrowWedge2" styleLbl="fgSibTrans2D1">
        <dgm:choose name="Name183">
          <dgm:if name="Name184" func="var" arg="dir" op="equ" val="norm">
            <dgm:alg type="conn">
              <dgm:param type="connRout" val="curve"/>
              <dgm:param type="srcNode" val="dummy2a"/>
              <dgm:param type="dstNode" val="dummy2b"/>
              <dgm:param type="begPts" val="tL"/>
              <dgm:param type="endPts" val="tL"/>
              <dgm:param type="begSty" val="noArr"/>
              <dgm:param type="endSty" val="arr"/>
            </dgm:alg>
          </dgm:if>
          <dgm:else name="Name185">
            <dgm:alg type="conn">
              <dgm:param type="connRout" val="curve"/>
              <dgm:param type="srcNode" val="dummy2a"/>
              <dgm:param type="dstNode" val="dummy2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86" axis="ch" ptType="sibTrans" hideLastTrans="0" st="3" cnt="1">
      <dgm:layoutNode name="arrowWedge3" styleLbl="fgSibTrans2D1">
        <dgm:choose name="Name187">
          <dgm:if name="Name188" func="var" arg="dir" op="equ" val="norm">
            <dgm:alg type="conn">
              <dgm:param type="connRout" val="curve"/>
              <dgm:param type="srcNode" val="dummy3a"/>
              <dgm:param type="dstNode" val="dummy3b"/>
              <dgm:param type="begPts" val="tL"/>
              <dgm:param type="endPts" val="tL"/>
              <dgm:param type="begSty" val="noArr"/>
              <dgm:param type="endSty" val="arr"/>
            </dgm:alg>
          </dgm:if>
          <dgm:else name="Name189">
            <dgm:alg type="conn">
              <dgm:param type="connRout" val="curve"/>
              <dgm:param type="srcNode" val="dummy3a"/>
              <dgm:param type="dstNode" val="dummy3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0" axis="ch" ptType="sibTrans" hideLastTrans="0" st="4" cnt="1">
      <dgm:layoutNode name="arrowWedge4" styleLbl="fgSibTrans2D1">
        <dgm:choose name="Name191">
          <dgm:if name="Name192" func="var" arg="dir" op="equ" val="norm">
            <dgm:alg type="conn">
              <dgm:param type="connRout" val="curve"/>
              <dgm:param type="srcNode" val="dummy4a"/>
              <dgm:param type="dstNode" val="dummy4b"/>
              <dgm:param type="begPts" val="tL"/>
              <dgm:param type="endPts" val="tL"/>
              <dgm:param type="begSty" val="noArr"/>
              <dgm:param type="endSty" val="arr"/>
            </dgm:alg>
          </dgm:if>
          <dgm:else name="Name193">
            <dgm:alg type="conn">
              <dgm:param type="connRout" val="curve"/>
              <dgm:param type="srcNode" val="dummy4a"/>
              <dgm:param type="dstNode" val="dummy4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4" axis="ch" ptType="sibTrans" hideLastTrans="0" st="5" cnt="1">
      <dgm:layoutNode name="arrowWedge5" styleLbl="fgSibTrans2D1">
        <dgm:choose name="Name195">
          <dgm:if name="Name196" func="var" arg="dir" op="equ" val="norm">
            <dgm:alg type="conn">
              <dgm:param type="connRout" val="curve"/>
              <dgm:param type="srcNode" val="dummy5a"/>
              <dgm:param type="dstNode" val="dummy5b"/>
              <dgm:param type="begPts" val="tL"/>
              <dgm:param type="endPts" val="tL"/>
              <dgm:param type="begSty" val="noArr"/>
              <dgm:param type="endSty" val="arr"/>
            </dgm:alg>
          </dgm:if>
          <dgm:else name="Name197">
            <dgm:alg type="conn">
              <dgm:param type="connRout" val="curve"/>
              <dgm:param type="srcNode" val="dummy5a"/>
              <dgm:param type="dstNode" val="dummy5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8" axis="ch" ptType="sibTrans" hideLastTrans="0" st="6" cnt="1">
      <dgm:layoutNode name="arrowWedge6" styleLbl="fgSibTrans2D1">
        <dgm:choose name="Name199">
          <dgm:if name="Name200" func="var" arg="dir" op="equ" val="norm">
            <dgm:alg type="conn">
              <dgm:param type="connRout" val="curve"/>
              <dgm:param type="srcNode" val="dummy6a"/>
              <dgm:param type="dstNode" val="dummy6b"/>
              <dgm:param type="begPts" val="tL"/>
              <dgm:param type="endPts" val="tL"/>
              <dgm:param type="begSty" val="noArr"/>
              <dgm:param type="endSty" val="arr"/>
            </dgm:alg>
          </dgm:if>
          <dgm:else name="Name201">
            <dgm:alg type="conn">
              <dgm:param type="connRout" val="curve"/>
              <dgm:param type="srcNode" val="dummy6a"/>
              <dgm:param type="dstNode" val="dummy6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202" axis="ch" ptType="sibTrans" hideLastTrans="0" st="7" cnt="1">
      <dgm:layoutNode name="arrowWedge7" styleLbl="fgSibTrans2D1">
        <dgm:choose name="Name203">
          <dgm:if name="Name204" func="var" arg="dir" op="equ" val="norm">
            <dgm:alg type="conn">
              <dgm:param type="connRout" val="curve"/>
              <dgm:param type="srcNode" val="dummy7a"/>
              <dgm:param type="dstNode" val="dummy7b"/>
              <dgm:param type="begPts" val="tL"/>
              <dgm:param type="endPts" val="tL"/>
              <dgm:param type="begSty" val="noArr"/>
              <dgm:param type="endSty" val="arr"/>
            </dgm:alg>
          </dgm:if>
          <dgm:else name="Name205">
            <dgm:alg type="conn">
              <dgm:param type="connRout" val="curve"/>
              <dgm:param type="srcNode" val="dummy7a"/>
              <dgm:param type="dstNode" val="dummy7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layoutNode>
</dgm:layoutDef>
</file>

<file path=ppt/diagrams/layout4.xml><?xml version="1.0" encoding="utf-8"?>
<dgm:layoutDef xmlns:dgm="http://schemas.openxmlformats.org/drawingml/2006/diagram" xmlns:a="http://schemas.openxmlformats.org/drawingml/2006/main" uniqueId="urn:microsoft.com/office/officeart/2005/8/layout/cycle6">
  <dgm:title val=""/>
  <dgm:desc val=""/>
  <dgm:catLst>
    <dgm:cat type="cycle" pri="4000"/>
    <dgm:cat type="relationship" pri="24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param type="endSty" val="noArr"/>
              </dgm:alg>
              <dgm:shape xmlns:r="http://schemas.openxmlformats.org/officeDocument/2006/relationships" type="conn" r:blip="">
                <dgm:adjLst/>
              </dgm:shape>
              <dgm:presOf axis="self"/>
              <dgm:constrLst>
                <dgm:constr type="h" refType="w" fact="0.65"/>
                <dgm:constr type="connDist"/>
                <dgm:constr type="begPad" refType="connDist" fact="0.01"/>
                <dgm:constr type="endPad" refType="connDist" fact="0.01"/>
              </dgm:constrLst>
              <dgm:ruleLst/>
            </dgm:layoutNode>
          </dgm:forEach>
        </dgm:if>
        <dgm:else name="Name16"/>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a:defRPr sz="1200"/>
            </a:lvl1pPr>
          </a:lstStyle>
          <a:p>
            <a:fld id="{D40938AC-713D-485D-BDE5-F4DAB012A587}" type="datetimeFigureOut">
              <a:rPr lang="en-US" smtClean="0"/>
              <a:pPr/>
              <a:t>7/9/2018</a:t>
            </a:fld>
            <a:endParaRPr lang="en-GB" dirty="0"/>
          </a:p>
        </p:txBody>
      </p:sp>
      <p:sp>
        <p:nvSpPr>
          <p:cNvPr id="4" name="Footer Placeholder 3"/>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a:defRPr sz="1200"/>
            </a:lvl1pPr>
          </a:lstStyle>
          <a:p>
            <a:endParaRPr lang="en-GB" dirty="0"/>
          </a:p>
        </p:txBody>
      </p:sp>
      <p:sp>
        <p:nvSpPr>
          <p:cNvPr id="5" name="Slide Number Placeholder 4"/>
          <p:cNvSpPr>
            <a:spLocks noGrp="1"/>
          </p:cNvSpPr>
          <p:nvPr>
            <p:ph type="sldNum" sz="quarter" idx="3"/>
          </p:nvPr>
        </p:nvSpPr>
        <p:spPr>
          <a:xfrm>
            <a:off x="3850443" y="9428583"/>
            <a:ext cx="2945659" cy="496332"/>
          </a:xfrm>
          <a:prstGeom prst="rect">
            <a:avLst/>
          </a:prstGeom>
        </p:spPr>
        <p:txBody>
          <a:bodyPr vert="horz" lIns="91440" tIns="45720" rIns="91440" bIns="45720" rtlCol="0" anchor="b"/>
          <a:lstStyle>
            <a:lvl1pPr algn="r">
              <a:defRPr sz="1200"/>
            </a:lvl1pPr>
          </a:lstStyle>
          <a:p>
            <a:fld id="{D7A2BDF3-54C1-46FC-8737-1872CECCB628}" type="slidenum">
              <a:rPr lang="en-GB" smtClean="0"/>
              <a:pPr/>
              <a:t>‹#›</a:t>
            </a:fld>
            <a:endParaRPr lang="en-GB" dirty="0"/>
          </a:p>
        </p:txBody>
      </p:sp>
    </p:spTree>
    <p:extLst>
      <p:ext uri="{BB962C8B-B14F-4D97-AF65-F5344CB8AC3E}">
        <p14:creationId xmlns:p14="http://schemas.microsoft.com/office/powerpoint/2010/main" val="3547581056"/>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3855B797-24DC-4F4F-949B-7A2B5A6280D2}" type="datetimeFigureOut">
              <a:rPr lang="en-US" smtClean="0"/>
              <a:pPr/>
              <a:t>7/9/2018</a:t>
            </a:fld>
            <a:endParaRPr lang="en-GB" dirty="0"/>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B5BE54C7-EA55-4BBF-BB81-082164262C93}" type="slidenum">
              <a:rPr lang="en-GB" smtClean="0"/>
              <a:pPr/>
              <a:t>‹#›</a:t>
            </a:fld>
            <a:endParaRPr lang="en-GB" dirty="0"/>
          </a:p>
        </p:txBody>
      </p:sp>
    </p:spTree>
    <p:extLst>
      <p:ext uri="{BB962C8B-B14F-4D97-AF65-F5344CB8AC3E}">
        <p14:creationId xmlns:p14="http://schemas.microsoft.com/office/powerpoint/2010/main" val="1573614586"/>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8" Type="http://schemas.openxmlformats.org/officeDocument/2006/relationships/hyperlink" Target="https://csp.treasury.gov.za/Resource%20_Centre/Conferences/Documents/CSP%20Tools/Human%20Settlements/171017.Upgrading%20Resource%20Library%20List%20r44.xlsx?Web=1" TargetMode="External"/><Relationship Id="rId13" Type="http://schemas.openxmlformats.org/officeDocument/2006/relationships/hyperlink" Target="https://csp.treasury.gov.za/Resource%20_Centre/Conferences/Documents/CSP%20Tools/Public%20Transport%20and%20Urban%20Mobility/Station%20Management%20PN.pdf" TargetMode="External"/><Relationship Id="rId18" Type="http://schemas.openxmlformats.org/officeDocument/2006/relationships/hyperlink" Target="https://csp.treasury.gov.za/Resource%20_Centre/Conferences/Documents/CSP%20Tools/Economic%20Development/Partnering%20for%20Growth.pdf" TargetMode="External"/><Relationship Id="rId3" Type="http://schemas.openxmlformats.org/officeDocument/2006/relationships/hyperlink" Target="https://csp.treasury.gov.za/Resource%20_Centre/Conferences/Documents/CSP%20Tools/Core%20City%20Governance/April%202018_CSP%20and%20Coaching_04.pdf" TargetMode="External"/><Relationship Id="rId7" Type="http://schemas.openxmlformats.org/officeDocument/2006/relationships/hyperlink" Target="https://csp.treasury.gov.za/Resource%20_Centre/Conferences/Documents/CSP%20Tools/Core%20City%20Governance/LTFinancialStrategies.PDF" TargetMode="External"/><Relationship Id="rId12" Type="http://schemas.openxmlformats.org/officeDocument/2006/relationships/hyperlink" Target="https://csp.treasury.gov.za/Resource%20_Centre/Conferences/Documents/CSP%20Tools/Public%20Transport%20and%20Urban%20Mobility/ITS%20Practice%20note.pdf" TargetMode="External"/><Relationship Id="rId17" Type="http://schemas.openxmlformats.org/officeDocument/2006/relationships/hyperlink" Target="https://csp.treasury.gov.za/Resource%20_Centre/Conferences/Documents/CSP%20Tools/Economic%20Development/InvestorFacilitation.pdf" TargetMode="External"/><Relationship Id="rId2" Type="http://schemas.openxmlformats.org/officeDocument/2006/relationships/slide" Target="../slides/slide15.xml"/><Relationship Id="rId16" Type="http://schemas.openxmlformats.org/officeDocument/2006/relationships/hyperlink" Target="https://csp.treasury.gov.za/Resource%20_Centre/Conferences/Documents/CSP%20Tools/Economic%20Development/InvestmentPromotionStrategy.pdf" TargetMode="External"/><Relationship Id="rId20" Type="http://schemas.openxmlformats.org/officeDocument/2006/relationships/hyperlink" Target="https://csp.treasury.gov.za/Resource%20_Centre/Conferences/Documents/CSP%20Tools/Economic%20Development/Township%20Economies%20Series%201%20Paper.pdf" TargetMode="External"/><Relationship Id="rId1" Type="http://schemas.openxmlformats.org/officeDocument/2006/relationships/notesMaster" Target="../notesMasters/notesMaster1.xml"/><Relationship Id="rId6" Type="http://schemas.openxmlformats.org/officeDocument/2006/relationships/hyperlink" Target="https://csp.treasury.gov.za/Resource%20_Centre/Conferences/Documents/CSP%20Tools/Core%20City%20Governance/Land%20based%20financing%20tools.pdf" TargetMode="External"/><Relationship Id="rId11" Type="http://schemas.openxmlformats.org/officeDocument/2006/relationships/hyperlink" Target="https://csp.treasury.gov.za/Resource%20_Centre/Conferences/Documents/CSP%20Tools/Public%20Transport%20and%20Urban%20Mobility/BRT%20Toolkit.pdf" TargetMode="External"/><Relationship Id="rId5" Type="http://schemas.openxmlformats.org/officeDocument/2006/relationships/hyperlink" Target="https://csp.treasury.gov.za/Resource%20_Centre/Conferences/Documents/CSP%20Tools/Core%20City%20Governance/BorrowingPolicy%20Review%20.pdf" TargetMode="External"/><Relationship Id="rId15" Type="http://schemas.openxmlformats.org/officeDocument/2006/relationships/hyperlink" Target="https://csp.treasury.gov.za/Resource%20_Centre/Conferences/Documents/CSP%20Tools/Economic%20Development/InvestmentClimateReforms.pdf" TargetMode="External"/><Relationship Id="rId10" Type="http://schemas.openxmlformats.org/officeDocument/2006/relationships/hyperlink" Target="https://csp.treasury.gov.za/Resource%20_Centre/Conferences/Documents/CSP%20Tools/Human%20Settlements/Understanding%20Municipal%20Housing%20Markets%20.pdf" TargetMode="External"/><Relationship Id="rId19" Type="http://schemas.openxmlformats.org/officeDocument/2006/relationships/hyperlink" Target="https://csp.treasury.gov.za/Resource%20_Centre/Conferences/Documents/CSP%20Tools/Economic%20Development/Partnering%20for%20Growth-Baakens%20Valley.pdf" TargetMode="External"/><Relationship Id="rId4" Type="http://schemas.openxmlformats.org/officeDocument/2006/relationships/hyperlink" Target="https://csp.treasury.gov.za/Resource%20_Centre/Conferences/Documents/CSP%20Tools/Core%20City%20Governance/April%202018%20SDR%20Quick%20Guide_02.pdf" TargetMode="External"/><Relationship Id="rId9" Type="http://schemas.openxmlformats.org/officeDocument/2006/relationships/hyperlink" Target="https://csp.treasury.gov.za/Resource%20_Centre/Conferences/Documents/CSP%20Tools/Human%20Settlements/171117.Upgrading%20Toolkit%20r89.pdf" TargetMode="External"/><Relationship Id="rId14" Type="http://schemas.openxmlformats.org/officeDocument/2006/relationships/hyperlink" Target="https://csp.treasury.gov.za/Resource%20_Centre/Conferences/Documents/CSP%20Tools/Public%20Transport%20and%20Urban%20Mobility/Consolidated%20IPTN%20Guidance%20V4%20Jan%202018.pdf" TargetMode="Externa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ZA" dirty="0" smtClean="0"/>
              <a:t>Introduction</a:t>
            </a:r>
          </a:p>
          <a:p>
            <a:r>
              <a:rPr lang="en-ZA" dirty="0" smtClean="0"/>
              <a:t>Policy and Contextual Framework </a:t>
            </a:r>
          </a:p>
          <a:p>
            <a:pPr lvl="1"/>
            <a:r>
              <a:rPr lang="en-ZA" dirty="0" smtClean="0"/>
              <a:t>Addis Ababa Action Agenda on Financing for Development</a:t>
            </a:r>
          </a:p>
          <a:p>
            <a:pPr lvl="1"/>
            <a:r>
              <a:rPr lang="en-ZA" dirty="0" smtClean="0"/>
              <a:t>South African Constitutional and Legal Framework</a:t>
            </a:r>
          </a:p>
          <a:p>
            <a:pPr lvl="2"/>
            <a:r>
              <a:rPr lang="en-ZA" dirty="0" smtClean="0"/>
              <a:t>Financial and Fiscal Commission </a:t>
            </a:r>
          </a:p>
          <a:p>
            <a:pPr lvl="2"/>
            <a:r>
              <a:rPr lang="en-ZA" dirty="0" smtClean="0"/>
              <a:t>Public Finance Management Act &amp; Municipal Finance Management Act </a:t>
            </a:r>
          </a:p>
          <a:p>
            <a:pPr lvl="2"/>
            <a:r>
              <a:rPr lang="en-ZA" dirty="0" smtClean="0"/>
              <a:t>National Planning Commission and Department of Planning, Monitoring and Evaluation</a:t>
            </a:r>
          </a:p>
          <a:p>
            <a:pPr lvl="2"/>
            <a:r>
              <a:rPr lang="en-ZA" dirty="0" smtClean="0"/>
              <a:t>Municipal Systems Act and Spatial Planning and Land Use Management Act </a:t>
            </a:r>
          </a:p>
          <a:p>
            <a:r>
              <a:rPr lang="en-ZA" dirty="0" smtClean="0"/>
              <a:t>South African Emerging Practice – Stronger linkage between finance and planning towards achievement of long-term goals</a:t>
            </a:r>
            <a:r>
              <a:rPr lang="en-ZA" i="1" dirty="0" smtClean="0"/>
              <a:t> </a:t>
            </a:r>
            <a:endParaRPr lang="en-ZA" dirty="0" smtClean="0"/>
          </a:p>
          <a:p>
            <a:pPr lvl="1"/>
            <a:r>
              <a:rPr lang="en-ZA" dirty="0" smtClean="0"/>
              <a:t>Overall National Framework - Resource Planning Framework  &amp; Budgeting linked to the National Development Plan </a:t>
            </a:r>
          </a:p>
          <a:p>
            <a:pPr lvl="1"/>
            <a:r>
              <a:rPr lang="en-ZA" dirty="0" smtClean="0"/>
              <a:t>Municipal Level - Capital Expenditure Framework linked to Spatial Development Framework, within a differentiated framework</a:t>
            </a:r>
          </a:p>
          <a:p>
            <a:endParaRPr lang="en-ZA" dirty="0"/>
          </a:p>
        </p:txBody>
      </p:sp>
    </p:spTree>
    <p:extLst>
      <p:ext uri="{BB962C8B-B14F-4D97-AF65-F5344CB8AC3E}">
        <p14:creationId xmlns:p14="http://schemas.microsoft.com/office/powerpoint/2010/main" val="140156710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sz="1200" b="0" i="0" kern="1200" dirty="0" smtClean="0">
                <a:solidFill>
                  <a:schemeClr val="tx1"/>
                </a:solidFill>
                <a:effectLst/>
                <a:latin typeface="+mn-lt"/>
                <a:ea typeface="+mn-ea"/>
                <a:cs typeface="+mn-cs"/>
              </a:rPr>
              <a:t>CSP Tools</a:t>
            </a:r>
          </a:p>
          <a:p>
            <a:r>
              <a:rPr lang="en-US" sz="1200" b="0" i="0" kern="1200" dirty="0" smtClean="0">
                <a:solidFill>
                  <a:schemeClr val="tx1"/>
                </a:solidFill>
                <a:effectLst/>
                <a:latin typeface="+mn-lt"/>
                <a:ea typeface="+mn-ea"/>
                <a:cs typeface="+mn-cs"/>
              </a:rPr>
              <a:t>1. Core City Governance</a:t>
            </a:r>
          </a:p>
          <a:p>
            <a:r>
              <a:rPr lang="en-US" sz="1200" b="0" i="0" u="none" strike="noStrike" kern="1200" dirty="0" smtClean="0">
                <a:solidFill>
                  <a:schemeClr val="tx1"/>
                </a:solidFill>
                <a:effectLst/>
                <a:latin typeface="+mn-lt"/>
                <a:ea typeface="+mn-ea"/>
                <a:cs typeface="+mn-cs"/>
                <a:hlinkClick r:id="rId3"/>
              </a:rPr>
              <a:t>City Support Programme and Coaching - Emerging Lessons from the field</a:t>
            </a:r>
            <a:endParaRPr lang="en-US" sz="1200" b="0" i="0" kern="1200" dirty="0" smtClean="0">
              <a:solidFill>
                <a:schemeClr val="tx1"/>
              </a:solidFill>
              <a:effectLst/>
              <a:latin typeface="+mn-lt"/>
              <a:ea typeface="+mn-ea"/>
              <a:cs typeface="+mn-cs"/>
            </a:endParaRPr>
          </a:p>
          <a:p>
            <a:r>
              <a:rPr lang="en-US" sz="1200" b="0" i="0" u="none" strike="noStrike" kern="1200" dirty="0" smtClean="0">
                <a:solidFill>
                  <a:schemeClr val="tx1"/>
                </a:solidFill>
                <a:effectLst/>
                <a:latin typeface="+mn-lt"/>
                <a:ea typeface="+mn-ea"/>
                <a:cs typeface="+mn-cs"/>
                <a:hlinkClick r:id="rId4"/>
              </a:rPr>
              <a:t>Strategic Development Review (SDR) Guide</a:t>
            </a:r>
            <a:endParaRPr lang="en-US" sz="1200" b="0" i="0" kern="1200" dirty="0" smtClean="0">
              <a:solidFill>
                <a:schemeClr val="tx1"/>
              </a:solidFill>
              <a:effectLst/>
              <a:latin typeface="+mn-lt"/>
              <a:ea typeface="+mn-ea"/>
              <a:cs typeface="+mn-cs"/>
            </a:endParaRPr>
          </a:p>
          <a:p>
            <a:r>
              <a:rPr lang="en-US" sz="1200" b="0" i="0" u="none" strike="noStrike" kern="1200" dirty="0" smtClean="0">
                <a:solidFill>
                  <a:schemeClr val="tx1"/>
                </a:solidFill>
                <a:effectLst/>
                <a:latin typeface="+mn-lt"/>
                <a:ea typeface="+mn-ea"/>
                <a:cs typeface="+mn-cs"/>
                <a:hlinkClick r:id="rId5"/>
              </a:rPr>
              <a:t>Borrowing Policy Review</a:t>
            </a:r>
            <a:endParaRPr lang="en-US" sz="1200" b="0" i="0" kern="1200" dirty="0" smtClean="0">
              <a:solidFill>
                <a:schemeClr val="tx1"/>
              </a:solidFill>
              <a:effectLst/>
              <a:latin typeface="+mn-lt"/>
              <a:ea typeface="+mn-ea"/>
              <a:cs typeface="+mn-cs"/>
            </a:endParaRPr>
          </a:p>
          <a:p>
            <a:r>
              <a:rPr lang="en-US" sz="1200" b="0" i="0" u="none" strike="noStrike" kern="1200" dirty="0" smtClean="0">
                <a:solidFill>
                  <a:schemeClr val="tx1"/>
                </a:solidFill>
                <a:effectLst/>
                <a:latin typeface="+mn-lt"/>
                <a:ea typeface="+mn-ea"/>
                <a:cs typeface="+mn-cs"/>
                <a:hlinkClick r:id="rId6"/>
              </a:rPr>
              <a:t>Land based financing tools</a:t>
            </a:r>
            <a:endParaRPr lang="en-US" sz="1200" b="0" i="0" kern="1200" dirty="0" smtClean="0">
              <a:solidFill>
                <a:schemeClr val="tx1"/>
              </a:solidFill>
              <a:effectLst/>
              <a:latin typeface="+mn-lt"/>
              <a:ea typeface="+mn-ea"/>
              <a:cs typeface="+mn-cs"/>
            </a:endParaRPr>
          </a:p>
          <a:p>
            <a:r>
              <a:rPr lang="en-US" sz="1200" b="0" i="0" u="none" strike="noStrike" kern="1200" dirty="0" smtClean="0">
                <a:solidFill>
                  <a:schemeClr val="tx1"/>
                </a:solidFill>
                <a:effectLst/>
                <a:latin typeface="+mn-lt"/>
                <a:ea typeface="+mn-ea"/>
                <a:cs typeface="+mn-cs"/>
                <a:hlinkClick r:id="rId7"/>
              </a:rPr>
              <a:t>LT Financial Strategies</a:t>
            </a:r>
            <a:endParaRPr lang="en-US" sz="1200" b="0" i="0" kern="1200" dirty="0" smtClean="0">
              <a:solidFill>
                <a:schemeClr val="tx1"/>
              </a:solidFill>
              <a:effectLst/>
              <a:latin typeface="+mn-lt"/>
              <a:ea typeface="+mn-ea"/>
              <a:cs typeface="+mn-cs"/>
            </a:endParaRPr>
          </a:p>
          <a:p>
            <a:r>
              <a:rPr lang="en-US" sz="1200" b="0" i="0" kern="1200" dirty="0" smtClean="0">
                <a:solidFill>
                  <a:schemeClr val="tx1"/>
                </a:solidFill>
                <a:effectLst/>
                <a:latin typeface="+mn-lt"/>
                <a:ea typeface="+mn-ea"/>
                <a:cs typeface="+mn-cs"/>
              </a:rPr>
              <a:t>2. Human Settlements</a:t>
            </a:r>
          </a:p>
          <a:p>
            <a:r>
              <a:rPr lang="en-US" sz="1200" b="0" i="0" u="none" strike="noStrike" kern="1200" dirty="0" smtClean="0">
                <a:solidFill>
                  <a:schemeClr val="tx1"/>
                </a:solidFill>
                <a:effectLst/>
                <a:latin typeface="+mn-lt"/>
                <a:ea typeface="+mn-ea"/>
                <a:cs typeface="+mn-cs"/>
                <a:hlinkClick r:id="rId8"/>
              </a:rPr>
              <a:t>Upgrading Resource Library List</a:t>
            </a:r>
            <a:endParaRPr lang="en-US" sz="1200" b="0" i="0" kern="1200" dirty="0" smtClean="0">
              <a:solidFill>
                <a:schemeClr val="tx1"/>
              </a:solidFill>
              <a:effectLst/>
              <a:latin typeface="+mn-lt"/>
              <a:ea typeface="+mn-ea"/>
              <a:cs typeface="+mn-cs"/>
            </a:endParaRPr>
          </a:p>
          <a:p>
            <a:r>
              <a:rPr lang="en-US" sz="1200" b="0" i="0" u="none" strike="noStrike" kern="1200" dirty="0" smtClean="0">
                <a:solidFill>
                  <a:schemeClr val="tx1"/>
                </a:solidFill>
                <a:effectLst/>
                <a:latin typeface="+mn-lt"/>
                <a:ea typeface="+mn-ea"/>
                <a:cs typeface="+mn-cs"/>
                <a:hlinkClick r:id="rId9"/>
              </a:rPr>
              <a:t>Upgrading Toolkit</a:t>
            </a:r>
            <a:endParaRPr lang="en-US" sz="1200" b="0" i="0" kern="1200" dirty="0" smtClean="0">
              <a:solidFill>
                <a:schemeClr val="tx1"/>
              </a:solidFill>
              <a:effectLst/>
              <a:latin typeface="+mn-lt"/>
              <a:ea typeface="+mn-ea"/>
              <a:cs typeface="+mn-cs"/>
            </a:endParaRPr>
          </a:p>
          <a:p>
            <a:r>
              <a:rPr lang="en-US" sz="1200" b="0" i="0" u="none" strike="noStrike" kern="1200" dirty="0" smtClean="0">
                <a:solidFill>
                  <a:schemeClr val="tx1"/>
                </a:solidFill>
                <a:effectLst/>
                <a:latin typeface="+mn-lt"/>
                <a:ea typeface="+mn-ea"/>
                <a:cs typeface="+mn-cs"/>
                <a:hlinkClick r:id="rId10"/>
              </a:rPr>
              <a:t>Understanding Municipal Housing Markets</a:t>
            </a:r>
            <a:endParaRPr lang="en-US" sz="1200" b="0" i="0" kern="1200" dirty="0" smtClean="0">
              <a:solidFill>
                <a:schemeClr val="tx1"/>
              </a:solidFill>
              <a:effectLst/>
              <a:latin typeface="+mn-lt"/>
              <a:ea typeface="+mn-ea"/>
              <a:cs typeface="+mn-cs"/>
            </a:endParaRPr>
          </a:p>
          <a:p>
            <a:r>
              <a:rPr lang="en-US" sz="1200" b="0" i="0" kern="1200" dirty="0" smtClean="0">
                <a:solidFill>
                  <a:schemeClr val="tx1"/>
                </a:solidFill>
                <a:effectLst/>
                <a:latin typeface="+mn-lt"/>
                <a:ea typeface="+mn-ea"/>
                <a:cs typeface="+mn-cs"/>
              </a:rPr>
              <a:t>3. Public Transport &amp; Urban Mobility</a:t>
            </a:r>
          </a:p>
          <a:p>
            <a:r>
              <a:rPr lang="en-US" sz="1200" b="0" i="0" u="none" strike="noStrike" kern="1200" dirty="0" smtClean="0">
                <a:solidFill>
                  <a:schemeClr val="tx1"/>
                </a:solidFill>
                <a:effectLst/>
                <a:latin typeface="+mn-lt"/>
                <a:ea typeface="+mn-ea"/>
                <a:cs typeface="+mn-cs"/>
                <a:hlinkClick r:id="rId11"/>
              </a:rPr>
              <a:t>BRT Toolkit</a:t>
            </a:r>
            <a:endParaRPr lang="en-US" sz="1200" b="0" i="0" kern="1200" dirty="0" smtClean="0">
              <a:solidFill>
                <a:schemeClr val="tx1"/>
              </a:solidFill>
              <a:effectLst/>
              <a:latin typeface="+mn-lt"/>
              <a:ea typeface="+mn-ea"/>
              <a:cs typeface="+mn-cs"/>
            </a:endParaRPr>
          </a:p>
          <a:p>
            <a:r>
              <a:rPr lang="en-US" sz="1200" b="0" i="0" u="none" strike="noStrike" kern="1200" dirty="0" smtClean="0">
                <a:solidFill>
                  <a:schemeClr val="tx1"/>
                </a:solidFill>
                <a:effectLst/>
                <a:latin typeface="+mn-lt"/>
                <a:ea typeface="+mn-ea"/>
                <a:cs typeface="+mn-cs"/>
                <a:hlinkClick r:id="rId12"/>
              </a:rPr>
              <a:t>ITS Practice note</a:t>
            </a:r>
            <a:endParaRPr lang="en-US" sz="1200" b="0" i="0" kern="1200" dirty="0" smtClean="0">
              <a:solidFill>
                <a:schemeClr val="tx1"/>
              </a:solidFill>
              <a:effectLst/>
              <a:latin typeface="+mn-lt"/>
              <a:ea typeface="+mn-ea"/>
              <a:cs typeface="+mn-cs"/>
            </a:endParaRPr>
          </a:p>
          <a:p>
            <a:r>
              <a:rPr lang="en-US" sz="1200" b="0" i="0" u="none" strike="noStrike" kern="1200" dirty="0" smtClean="0">
                <a:solidFill>
                  <a:schemeClr val="tx1"/>
                </a:solidFill>
                <a:effectLst/>
                <a:latin typeface="+mn-lt"/>
                <a:ea typeface="+mn-ea"/>
                <a:cs typeface="+mn-cs"/>
                <a:hlinkClick r:id="rId13"/>
              </a:rPr>
              <a:t>Station Management PN</a:t>
            </a:r>
            <a:endParaRPr lang="en-US" sz="1200" b="0" i="0" kern="1200" dirty="0" smtClean="0">
              <a:solidFill>
                <a:schemeClr val="tx1"/>
              </a:solidFill>
              <a:effectLst/>
              <a:latin typeface="+mn-lt"/>
              <a:ea typeface="+mn-ea"/>
              <a:cs typeface="+mn-cs"/>
            </a:endParaRPr>
          </a:p>
          <a:p>
            <a:r>
              <a:rPr lang="en-US" sz="1200" b="0" i="0" u="none" strike="noStrike" kern="1200" dirty="0" smtClean="0">
                <a:solidFill>
                  <a:schemeClr val="tx1"/>
                </a:solidFill>
                <a:effectLst/>
                <a:latin typeface="+mn-lt"/>
                <a:ea typeface="+mn-ea"/>
                <a:cs typeface="+mn-cs"/>
                <a:hlinkClick r:id="rId14"/>
              </a:rPr>
              <a:t>Consolidated IPTN Guidance V4 Jan 2018</a:t>
            </a:r>
            <a:endParaRPr lang="en-US" sz="1200" b="0" i="0" kern="1200" dirty="0" smtClean="0">
              <a:solidFill>
                <a:schemeClr val="tx1"/>
              </a:solidFill>
              <a:effectLst/>
              <a:latin typeface="+mn-lt"/>
              <a:ea typeface="+mn-ea"/>
              <a:cs typeface="+mn-cs"/>
            </a:endParaRPr>
          </a:p>
          <a:p>
            <a:r>
              <a:rPr lang="en-US" sz="1200" b="0" i="0" kern="1200" dirty="0" smtClean="0">
                <a:solidFill>
                  <a:schemeClr val="tx1"/>
                </a:solidFill>
                <a:effectLst/>
                <a:latin typeface="+mn-lt"/>
                <a:ea typeface="+mn-ea"/>
                <a:cs typeface="+mn-cs"/>
              </a:rPr>
              <a:t>4. Climate Resilience &amp; Sustainability</a:t>
            </a:r>
          </a:p>
          <a:p>
            <a:r>
              <a:rPr lang="en-US" sz="1200" b="0" i="0" kern="1200" dirty="0" smtClean="0">
                <a:solidFill>
                  <a:schemeClr val="tx1"/>
                </a:solidFill>
                <a:effectLst/>
                <a:latin typeface="+mn-lt"/>
                <a:ea typeface="+mn-ea"/>
                <a:cs typeface="+mn-cs"/>
              </a:rPr>
              <a:t> </a:t>
            </a:r>
          </a:p>
          <a:p>
            <a:r>
              <a:rPr lang="en-US" sz="1200" b="0" i="0" kern="1200" dirty="0" smtClean="0">
                <a:solidFill>
                  <a:schemeClr val="tx1"/>
                </a:solidFill>
                <a:effectLst/>
                <a:latin typeface="+mn-lt"/>
                <a:ea typeface="+mn-ea"/>
                <a:cs typeface="+mn-cs"/>
              </a:rPr>
              <a:t>5. Economic Development</a:t>
            </a:r>
          </a:p>
          <a:p>
            <a:r>
              <a:rPr lang="en-US" sz="1200" b="0" i="0" u="none" strike="noStrike" kern="1200" dirty="0" smtClean="0">
                <a:solidFill>
                  <a:schemeClr val="tx1"/>
                </a:solidFill>
                <a:effectLst/>
                <a:latin typeface="+mn-lt"/>
                <a:ea typeface="+mn-ea"/>
                <a:cs typeface="+mn-cs"/>
                <a:hlinkClick r:id="rId15"/>
              </a:rPr>
              <a:t>Investment Climate Reforms</a:t>
            </a:r>
            <a:endParaRPr lang="en-US" sz="1200" b="0" i="0" kern="1200" dirty="0" smtClean="0">
              <a:solidFill>
                <a:schemeClr val="tx1"/>
              </a:solidFill>
              <a:effectLst/>
              <a:latin typeface="+mn-lt"/>
              <a:ea typeface="+mn-ea"/>
              <a:cs typeface="+mn-cs"/>
            </a:endParaRPr>
          </a:p>
          <a:p>
            <a:r>
              <a:rPr lang="en-US" sz="1200" b="0" i="0" u="none" strike="noStrike" kern="1200" dirty="0" smtClean="0">
                <a:solidFill>
                  <a:schemeClr val="tx1"/>
                </a:solidFill>
                <a:effectLst/>
                <a:latin typeface="+mn-lt"/>
                <a:ea typeface="+mn-ea"/>
                <a:cs typeface="+mn-cs"/>
                <a:hlinkClick r:id="rId16"/>
              </a:rPr>
              <a:t>Investment Promotion Strategy</a:t>
            </a:r>
            <a:endParaRPr lang="en-US" sz="1200" b="0" i="0" kern="1200" dirty="0" smtClean="0">
              <a:solidFill>
                <a:schemeClr val="tx1"/>
              </a:solidFill>
              <a:effectLst/>
              <a:latin typeface="+mn-lt"/>
              <a:ea typeface="+mn-ea"/>
              <a:cs typeface="+mn-cs"/>
            </a:endParaRPr>
          </a:p>
          <a:p>
            <a:r>
              <a:rPr lang="en-US" sz="1200" b="0" i="0" u="none" strike="noStrike" kern="1200" dirty="0" smtClean="0">
                <a:solidFill>
                  <a:schemeClr val="tx1"/>
                </a:solidFill>
                <a:effectLst/>
                <a:latin typeface="+mn-lt"/>
                <a:ea typeface="+mn-ea"/>
                <a:cs typeface="+mn-cs"/>
                <a:hlinkClick r:id="rId17"/>
              </a:rPr>
              <a:t>Investor Facilitation</a:t>
            </a:r>
            <a:endParaRPr lang="en-US" sz="1200" b="0" i="0" kern="1200" dirty="0" smtClean="0">
              <a:solidFill>
                <a:schemeClr val="tx1"/>
              </a:solidFill>
              <a:effectLst/>
              <a:latin typeface="+mn-lt"/>
              <a:ea typeface="+mn-ea"/>
              <a:cs typeface="+mn-cs"/>
            </a:endParaRPr>
          </a:p>
          <a:p>
            <a:r>
              <a:rPr lang="en-US" sz="1200" b="0" i="0" u="none" strike="noStrike" kern="1200" dirty="0" smtClean="0">
                <a:solidFill>
                  <a:schemeClr val="tx1"/>
                </a:solidFill>
                <a:effectLst/>
                <a:latin typeface="+mn-lt"/>
                <a:ea typeface="+mn-ea"/>
                <a:cs typeface="+mn-cs"/>
                <a:hlinkClick r:id="rId18"/>
              </a:rPr>
              <a:t>Partnering for Growth</a:t>
            </a:r>
            <a:endParaRPr lang="en-US" sz="1200" b="0" i="0" kern="1200" dirty="0" smtClean="0">
              <a:solidFill>
                <a:schemeClr val="tx1"/>
              </a:solidFill>
              <a:effectLst/>
              <a:latin typeface="+mn-lt"/>
              <a:ea typeface="+mn-ea"/>
              <a:cs typeface="+mn-cs"/>
            </a:endParaRPr>
          </a:p>
          <a:p>
            <a:r>
              <a:rPr lang="en-US" sz="1200" b="0" i="0" u="none" strike="noStrike" kern="1200" dirty="0" smtClean="0">
                <a:solidFill>
                  <a:schemeClr val="tx1"/>
                </a:solidFill>
                <a:effectLst/>
                <a:latin typeface="+mn-lt"/>
                <a:ea typeface="+mn-ea"/>
                <a:cs typeface="+mn-cs"/>
                <a:hlinkClick r:id="rId19"/>
              </a:rPr>
              <a:t>​Partnering for Growth-Baakens Valley</a:t>
            </a:r>
            <a:endParaRPr lang="en-US" sz="1200" b="0" i="0" kern="1200" dirty="0" smtClean="0">
              <a:solidFill>
                <a:schemeClr val="tx1"/>
              </a:solidFill>
              <a:effectLst/>
              <a:latin typeface="+mn-lt"/>
              <a:ea typeface="+mn-ea"/>
              <a:cs typeface="+mn-cs"/>
            </a:endParaRPr>
          </a:p>
          <a:p>
            <a:r>
              <a:rPr lang="en-US" sz="1200" b="0" i="0" u="none" strike="noStrike" kern="1200" dirty="0" smtClean="0">
                <a:solidFill>
                  <a:schemeClr val="tx1"/>
                </a:solidFill>
                <a:effectLst/>
                <a:latin typeface="+mn-lt"/>
                <a:ea typeface="+mn-ea"/>
                <a:cs typeface="+mn-cs"/>
                <a:hlinkClick r:id="rId20"/>
              </a:rPr>
              <a:t>Township Economies Series 1 paper</a:t>
            </a:r>
            <a:endParaRPr lang="en-US" sz="1200" b="0" i="0" kern="1200" dirty="0" smtClean="0">
              <a:solidFill>
                <a:schemeClr val="tx1"/>
              </a:solidFill>
              <a:effectLst/>
              <a:latin typeface="+mn-lt"/>
              <a:ea typeface="+mn-ea"/>
              <a:cs typeface="+mn-cs"/>
            </a:endParaRPr>
          </a:p>
          <a:p>
            <a:endParaRPr lang="en-ZA" dirty="0"/>
          </a:p>
        </p:txBody>
      </p:sp>
    </p:spTree>
    <p:extLst>
      <p:ext uri="{BB962C8B-B14F-4D97-AF65-F5344CB8AC3E}">
        <p14:creationId xmlns:p14="http://schemas.microsoft.com/office/powerpoint/2010/main" val="110620900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Tree>
    <p:extLst>
      <p:ext uri="{BB962C8B-B14F-4D97-AF65-F5344CB8AC3E}">
        <p14:creationId xmlns:p14="http://schemas.microsoft.com/office/powerpoint/2010/main" val="33824273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55000" lnSpcReduction="20000"/>
          </a:bodyPr>
          <a:lstStyle/>
          <a:p>
            <a:r>
              <a:rPr lang="en-ZA" dirty="0" smtClean="0"/>
              <a:t>Addis Ababa Action Agenda on Financing for Development – Policy actions to finance the global economy and achieve the SDGs</a:t>
            </a:r>
          </a:p>
          <a:p>
            <a:pPr lvl="1"/>
            <a:r>
              <a:rPr lang="en-ZA" dirty="0" smtClean="0"/>
              <a:t>Domestic Resource Mobilisation</a:t>
            </a:r>
          </a:p>
          <a:p>
            <a:pPr lvl="1"/>
            <a:r>
              <a:rPr lang="en-ZA" dirty="0" smtClean="0"/>
              <a:t>Improving Tax Collection </a:t>
            </a:r>
          </a:p>
          <a:p>
            <a:pPr lvl="1"/>
            <a:r>
              <a:rPr lang="en-ZA" dirty="0" smtClean="0"/>
              <a:t>Combatting tax evasion &amp; illicit financial flows</a:t>
            </a:r>
          </a:p>
          <a:p>
            <a:pPr lvl="1"/>
            <a:r>
              <a:rPr lang="en-ZA" dirty="0" smtClean="0"/>
              <a:t>Official Development Assistance</a:t>
            </a:r>
          </a:p>
          <a:p>
            <a:pPr lvl="1"/>
            <a:r>
              <a:rPr lang="en-ZA" dirty="0" smtClean="0"/>
              <a:t>South-South Cooperation</a:t>
            </a:r>
          </a:p>
          <a:p>
            <a:pPr lvl="1"/>
            <a:r>
              <a:rPr lang="en-ZA" dirty="0" smtClean="0"/>
              <a:t>Alignment of private investment with sustainable development </a:t>
            </a:r>
          </a:p>
          <a:p>
            <a:pPr lvl="1"/>
            <a:r>
              <a:rPr lang="en-ZA" dirty="0" smtClean="0"/>
              <a:t>Public policy and regulatory frameworks that set the right incentives</a:t>
            </a:r>
          </a:p>
          <a:p>
            <a:pPr lvl="1"/>
            <a:r>
              <a:rPr lang="en-ZA" dirty="0" smtClean="0"/>
              <a:t>Commitments around Infrastructure, social protection and technology.</a:t>
            </a:r>
          </a:p>
          <a:p>
            <a:pPr lvl="1"/>
            <a:endParaRPr lang="en-ZA" dirty="0" smtClean="0"/>
          </a:p>
          <a:p>
            <a:r>
              <a:rPr lang="en-ZA" dirty="0" smtClean="0"/>
              <a:t>South African Constitutional and Legal Framework</a:t>
            </a:r>
          </a:p>
          <a:p>
            <a:pPr lvl="1" algn="just"/>
            <a:r>
              <a:rPr lang="en-ZA" dirty="0" smtClean="0"/>
              <a:t>National Planning Commission – Independent advisory body, chaired by a Cabinet Minister and advising the country on long term development matters. </a:t>
            </a:r>
          </a:p>
          <a:p>
            <a:pPr lvl="1" algn="just"/>
            <a:r>
              <a:rPr lang="en-ZA" dirty="0" smtClean="0"/>
              <a:t>Department of Planning, Monitoring and Evaluation -</a:t>
            </a:r>
            <a:r>
              <a:rPr lang="en-ZA" baseline="0" dirty="0" smtClean="0"/>
              <a:t> </a:t>
            </a:r>
            <a:endParaRPr lang="en-ZA" dirty="0" smtClean="0"/>
          </a:p>
          <a:p>
            <a:pPr lvl="1" algn="just"/>
            <a:r>
              <a:rPr lang="en-ZA" dirty="0" smtClean="0"/>
              <a:t>Municipal Systems Act – Provides for the core principles, mechanisms and processes that are necessary to enabled municipalities to move progressively towards the social and economic upliftment of local communities and ensure universal access to essential services that are affordable to all.  Includes provision for the development of Integrated Development Plans – a Municipal Council’s vision for the long term development of the municipality with special emphasis on the municipality’s most critical developmental and internal transformation needs.</a:t>
            </a:r>
          </a:p>
          <a:p>
            <a:pPr lvl="1" algn="just"/>
            <a:r>
              <a:rPr lang="en-ZA" dirty="0" smtClean="0"/>
              <a:t>Spatial Planning and Land Use Management Act – Puts in place a system of spatial planning and land use management across the spheres of government. Provides requirements and interrelationships between spatial development frameworks.  Amongst others, requires that a Municipal SDF must identify current and future significant structuring and restructuring elements of the form of the municipality where public investment will be prioritised and facilitated and also provides for a related Capital Expenditure Framework. </a:t>
            </a:r>
          </a:p>
          <a:p>
            <a:pPr lvl="1"/>
            <a:endParaRPr lang="en-ZA" dirty="0" smtClean="0"/>
          </a:p>
          <a:p>
            <a:pPr lvl="1"/>
            <a:endParaRPr lang="en-ZA" dirty="0" smtClean="0"/>
          </a:p>
          <a:p>
            <a:r>
              <a:rPr lang="en-ZA" dirty="0" smtClean="0"/>
              <a:t>South African Constitutional and Legal Framework </a:t>
            </a:r>
          </a:p>
          <a:p>
            <a:pPr lvl="1" algn="just"/>
            <a:r>
              <a:rPr lang="en-ZA" dirty="0" smtClean="0"/>
              <a:t>Financial and Fiscal Commission – Independent Constitutional Advisory Institution that makes recommendations to Parliament, provincial legislatures, organised local government and other organs of state on financial and fiscal matters as envisaged in the Constitution and other national legislation. Mission: To provide proactive, experts and independent advice on promoting a sustainable and equitable inter government fiscal relations systems through evidence based policy analysis to ensure the realisation of our Constitutional values. Theme for the 2019/20 submission: Re-engineering the intergovernmental fiscal relations system for national development in a fiscally constrained environment. </a:t>
            </a:r>
          </a:p>
          <a:p>
            <a:pPr lvl="1" algn="just"/>
            <a:r>
              <a:rPr lang="en-ZA" dirty="0" smtClean="0"/>
              <a:t>Public Finance Management Act – Aims to secure transparency, accountability and sound financial management in government and public institutions. It sets out procedures for efficient and effective management of all revenue, expenditure, assets and liabilities. </a:t>
            </a:r>
          </a:p>
          <a:p>
            <a:pPr lvl="1" algn="just"/>
            <a:r>
              <a:rPr lang="en-ZA" dirty="0" smtClean="0"/>
              <a:t>Municipal Finance Management Act – To secure sound and sustainable management of the financial affairs of municipalities and other institutions in the local sphere of government, establish treasury norms and standards for the local sphere of government and related matters.</a:t>
            </a:r>
          </a:p>
          <a:p>
            <a:pPr lvl="1"/>
            <a:endParaRPr lang="en-ZA" dirty="0" smtClean="0"/>
          </a:p>
          <a:p>
            <a:r>
              <a:rPr lang="en-ZA" dirty="0" smtClean="0"/>
              <a:t>SA Long Term Development Plan – Adopted in 2012, prior to the SDGs.</a:t>
            </a:r>
            <a:r>
              <a:rPr lang="en-ZA" baseline="0" dirty="0" smtClean="0"/>
              <a:t> Provides ‘hooks’ for SDGs. Localisation agenda for the SDGs currently being compiled across multiple sectors. Triple challenges to be addressed through the NDP includes poverty, inequality and unemployment. </a:t>
            </a:r>
            <a:endParaRPr lang="en-ZA" dirty="0"/>
          </a:p>
        </p:txBody>
      </p:sp>
    </p:spTree>
    <p:extLst>
      <p:ext uri="{BB962C8B-B14F-4D97-AF65-F5344CB8AC3E}">
        <p14:creationId xmlns:p14="http://schemas.microsoft.com/office/powerpoint/2010/main" val="15834868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South Africa has played a key role in the negotiations and processes that led to the development of the 2030 Agenda for Sustainable Development, including its 17 SDGs, and Agenda 2063. Aspects of these negotiations were informed by the priorities of South Africa’s National Development Plan. In working towards realizing the vision of both the NDP and the SDGs, South Africa has made several important steps forward, but also faces considerable challenges regarding implementation, capacity-building, financing, and engagement. </a:t>
            </a:r>
            <a:endParaRPr lang="en-ZA" dirty="0"/>
          </a:p>
        </p:txBody>
      </p:sp>
    </p:spTree>
    <p:extLst>
      <p:ext uri="{BB962C8B-B14F-4D97-AF65-F5344CB8AC3E}">
        <p14:creationId xmlns:p14="http://schemas.microsoft.com/office/powerpoint/2010/main" val="311272997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a:r>
              <a:rPr lang="en-ZA" dirty="0" smtClean="0"/>
              <a:t>Core Development Planning instrument: Municipal Integrated Development Plan and Spatial Development Framework </a:t>
            </a:r>
          </a:p>
          <a:p>
            <a:pPr lvl="1"/>
            <a:r>
              <a:rPr lang="en-ZA" dirty="0" smtClean="0"/>
              <a:t>Linkage between development plans through:</a:t>
            </a:r>
          </a:p>
          <a:p>
            <a:pPr lvl="2"/>
            <a:r>
              <a:rPr lang="en-ZA" dirty="0" smtClean="0"/>
              <a:t>Initial introduction of Service Delivery</a:t>
            </a:r>
            <a:r>
              <a:rPr lang="en-ZA" baseline="0" dirty="0" smtClean="0"/>
              <a:t> Budget Implementation Plans (SDBIP) to link the IDP priorities to the Municipal Budget (annual and MTEC)(with the introduction of the MFMA, 2003)</a:t>
            </a:r>
          </a:p>
          <a:p>
            <a:pPr lvl="2"/>
            <a:r>
              <a:rPr lang="en-ZA" dirty="0" smtClean="0"/>
              <a:t>Emerging Linkage between Capital Investment Priorities and Spatial Development Framework, in line with SPLUMA (adopted in 2013)</a:t>
            </a:r>
          </a:p>
          <a:p>
            <a:pPr lvl="2"/>
            <a:r>
              <a:rPr lang="en-ZA" dirty="0" smtClean="0"/>
              <a:t>Setting spatial performance targets for Metropolitan Municipalities (Municipal and Provincial Infrastructure Investment priorities and impact) through the Built Environment Performance Plans </a:t>
            </a:r>
          </a:p>
          <a:p>
            <a:pPr lvl="2"/>
            <a:r>
              <a:rPr lang="en-ZA" dirty="0" smtClean="0"/>
              <a:t>Reporting reforms to reduce reporting burden and improve quality of data and information available for decision making (Reforms for Metropolitan Municipalities outlined in National Treasury Circular</a:t>
            </a:r>
            <a:r>
              <a:rPr lang="en-ZA" baseline="0" dirty="0" smtClean="0"/>
              <a:t> 88).</a:t>
            </a:r>
            <a:endParaRPr lang="en-ZA" dirty="0" smtClean="0"/>
          </a:p>
          <a:p>
            <a:endParaRPr lang="en-ZA" dirty="0"/>
          </a:p>
        </p:txBody>
      </p:sp>
    </p:spTree>
    <p:extLst>
      <p:ext uri="{BB962C8B-B14F-4D97-AF65-F5344CB8AC3E}">
        <p14:creationId xmlns:p14="http://schemas.microsoft.com/office/powerpoint/2010/main" val="378071350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Tree>
    <p:extLst>
      <p:ext uri="{BB962C8B-B14F-4D97-AF65-F5344CB8AC3E}">
        <p14:creationId xmlns:p14="http://schemas.microsoft.com/office/powerpoint/2010/main" val="249129547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Tree>
    <p:extLst>
      <p:ext uri="{BB962C8B-B14F-4D97-AF65-F5344CB8AC3E}">
        <p14:creationId xmlns:p14="http://schemas.microsoft.com/office/powerpoint/2010/main" val="288064333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Tree>
    <p:extLst>
      <p:ext uri="{BB962C8B-B14F-4D97-AF65-F5344CB8AC3E}">
        <p14:creationId xmlns:p14="http://schemas.microsoft.com/office/powerpoint/2010/main" val="179243552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ZA" dirty="0" smtClean="0"/>
              <a:t>DC=Development Charges</a:t>
            </a:r>
            <a:r>
              <a:rPr lang="en-ZA" baseline="0" dirty="0" smtClean="0"/>
              <a:t> – mostly explored at a Metropolitan level to improve revenue collection and contribute to infrastructure funding </a:t>
            </a:r>
          </a:p>
          <a:p>
            <a:endParaRPr lang="en-ZA" dirty="0"/>
          </a:p>
        </p:txBody>
      </p:sp>
    </p:spTree>
    <p:extLst>
      <p:ext uri="{BB962C8B-B14F-4D97-AF65-F5344CB8AC3E}">
        <p14:creationId xmlns:p14="http://schemas.microsoft.com/office/powerpoint/2010/main" val="70067584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Tree>
    <p:extLst>
      <p:ext uri="{BB962C8B-B14F-4D97-AF65-F5344CB8AC3E}">
        <p14:creationId xmlns:p14="http://schemas.microsoft.com/office/powerpoint/2010/main" val="120737062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79512" y="1556792"/>
            <a:ext cx="8750206" cy="969313"/>
          </a:xfrm>
        </p:spPr>
        <p:txBody>
          <a:bodyPr anchor="ctr"/>
          <a:lstStyle>
            <a:lvl1pPr algn="l">
              <a:defRPr>
                <a:latin typeface="Calibri" pitchFamily="34" charset="0"/>
              </a:defRPr>
            </a:lvl1pPr>
            <a:extLst/>
          </a:lstStyle>
          <a:p>
            <a:r>
              <a:rPr kumimoji="0" lang="en-US" dirty="0" smtClean="0"/>
              <a:t>Click to edit Master title style</a:t>
            </a:r>
            <a:endParaRPr kumimoji="0" lang="en-US" dirty="0"/>
          </a:p>
        </p:txBody>
      </p:sp>
      <p:sp>
        <p:nvSpPr>
          <p:cNvPr id="22" name="Subtitle 21"/>
          <p:cNvSpPr>
            <a:spLocks noGrp="1"/>
          </p:cNvSpPr>
          <p:nvPr>
            <p:ph type="subTitle" idx="1"/>
          </p:nvPr>
        </p:nvSpPr>
        <p:spPr>
          <a:xfrm>
            <a:off x="179512" y="2924944"/>
            <a:ext cx="8750206" cy="1901856"/>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dirty="0" smtClean="0"/>
              <a:t>Click to edit Master subtitle style</a:t>
            </a:r>
            <a:endParaRPr kumimoji="0" lang="en-US" dirty="0"/>
          </a:p>
        </p:txBody>
      </p:sp>
      <p:pic>
        <p:nvPicPr>
          <p:cNvPr id="4" name="Picture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51520" y="285729"/>
            <a:ext cx="2880320" cy="981712"/>
          </a:xfrm>
          <a:prstGeom prst="rect">
            <a:avLst/>
          </a:prstGeom>
        </p:spPr>
      </p:pic>
      <p:pic>
        <p:nvPicPr>
          <p:cNvPr id="2" name="Picture 1"/>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788513" y="282147"/>
            <a:ext cx="1130629" cy="1130629"/>
          </a:xfrm>
          <a:prstGeom prst="rect">
            <a:avLst/>
          </a:prstGeom>
        </p:spPr>
      </p:pic>
    </p:spTree>
    <p:extLst>
      <p:ext uri="{BB962C8B-B14F-4D97-AF65-F5344CB8AC3E}">
        <p14:creationId xmlns:p14="http://schemas.microsoft.com/office/powerpoint/2010/main" val="3082776815"/>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1520" y="179941"/>
            <a:ext cx="8712968" cy="939784"/>
          </a:xfrm>
        </p:spPr>
        <p:txBody>
          <a:bodyPr/>
          <a:lstStyle>
            <a:lvl1pPr>
              <a:defRPr>
                <a:latin typeface="Calibri" pitchFamily="34" charset="0"/>
              </a:defRPr>
            </a:lvl1pPr>
            <a:extLst/>
          </a:lstStyle>
          <a:p>
            <a:r>
              <a:rPr kumimoji="0" lang="en-US" dirty="0" smtClean="0"/>
              <a:t>Click to edit Master title style</a:t>
            </a:r>
            <a:endParaRPr kumimoji="0" lang="en-US" dirty="0"/>
          </a:p>
        </p:txBody>
      </p:sp>
      <p:sp>
        <p:nvSpPr>
          <p:cNvPr id="3" name="Content Placeholder 2"/>
          <p:cNvSpPr>
            <a:spLocks noGrp="1"/>
          </p:cNvSpPr>
          <p:nvPr>
            <p:ph idx="1"/>
          </p:nvPr>
        </p:nvSpPr>
        <p:spPr>
          <a:xfrm>
            <a:off x="251520" y="1340768"/>
            <a:ext cx="8726816" cy="4896544"/>
          </a:xfrm>
        </p:spPr>
        <p:txBody>
          <a:bodyPr/>
          <a:lstStyle>
            <a:lvl1pPr>
              <a:buFont typeface="Wingdings" pitchFamily="2" charset="2"/>
              <a:buChar char="Ø"/>
              <a:defRPr>
                <a:solidFill>
                  <a:schemeClr val="accent2"/>
                </a:solidFill>
              </a:defRPr>
            </a:lvl1pPr>
            <a:lvl2pPr>
              <a:buFont typeface="Wingdings" pitchFamily="2" charset="2"/>
              <a:buChar char="§"/>
              <a:defRPr/>
            </a:lvl2pPr>
            <a:lvl3pPr>
              <a:buFont typeface="Wingdings" pitchFamily="2" charset="2"/>
              <a:buChar char="§"/>
              <a:defRPr/>
            </a:lvl3pPr>
            <a:extLst/>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
        <p:nvSpPr>
          <p:cNvPr id="7" name="Slide Number Placeholder 21"/>
          <p:cNvSpPr>
            <a:spLocks noGrp="1"/>
          </p:cNvSpPr>
          <p:nvPr>
            <p:ph type="sldNum" sz="quarter" idx="4"/>
          </p:nvPr>
        </p:nvSpPr>
        <p:spPr>
          <a:xfrm>
            <a:off x="4427984" y="6435942"/>
            <a:ext cx="683568" cy="400110"/>
          </a:xfrm>
          <a:prstGeom prst="rect">
            <a:avLst/>
          </a:prstGeom>
        </p:spPr>
        <p:txBody>
          <a:bodyPr anchor="ctr"/>
          <a:lstStyle>
            <a:lvl1pPr algn="ctr" eaLnBrk="1" latinLnBrk="0" hangingPunct="1">
              <a:defRPr kumimoji="0" lang="en-GB" sz="1800" kern="1200" smtClean="0">
                <a:solidFill>
                  <a:schemeClr val="tx2">
                    <a:satMod val="130000"/>
                  </a:schemeClr>
                </a:solidFill>
                <a:effectLst>
                  <a:outerShdw blurRad="50000" dist="30000" dir="5400000" algn="tl" rotWithShape="0">
                    <a:srgbClr val="000000">
                      <a:alpha val="30000"/>
                    </a:srgbClr>
                  </a:outerShdw>
                </a:effectLst>
                <a:latin typeface="Calibri" pitchFamily="34" charset="0"/>
                <a:ea typeface="+mn-ea"/>
                <a:cs typeface="+mn-cs"/>
              </a:defRPr>
            </a:lvl1pPr>
            <a:extLst/>
          </a:lstStyle>
          <a:p>
            <a:fld id="{62AAA1A3-262B-4979-8C18-306C3DA11E9E}" type="slidenum">
              <a:rPr lang="en-ZA" smtClean="0"/>
              <a:pPr/>
              <a:t>‹#›</a:t>
            </a:fld>
            <a:endParaRPr lang="en-ZA" dirty="0"/>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3437" y="6237402"/>
            <a:ext cx="1763688" cy="601125"/>
          </a:xfrm>
          <a:prstGeom prst="rect">
            <a:avLst/>
          </a:prstGeom>
        </p:spPr>
      </p:pic>
      <p:pic>
        <p:nvPicPr>
          <p:cNvPr id="9" name="Picture 8"/>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460432" y="6209479"/>
            <a:ext cx="626573" cy="626573"/>
          </a:xfrm>
          <a:prstGeom prst="rect">
            <a:avLst/>
          </a:prstGeom>
        </p:spPr>
      </p:pic>
    </p:spTree>
    <p:extLst>
      <p:ext uri="{BB962C8B-B14F-4D97-AF65-F5344CB8AC3E}">
        <p14:creationId xmlns:p14="http://schemas.microsoft.com/office/powerpoint/2010/main" val="414028497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tx" preserve="1">
  <p:cSld name="Blank">
    <p:spTree>
      <p:nvGrpSpPr>
        <p:cNvPr id="1" name=""/>
        <p:cNvGrpSpPr/>
        <p:nvPr/>
      </p:nvGrpSpPr>
      <p:grpSpPr>
        <a:xfrm>
          <a:off x="0" y="0"/>
          <a:ext cx="0" cy="0"/>
          <a:chOff x="0" y="0"/>
          <a:chExt cx="0" cy="0"/>
        </a:xfrm>
      </p:grpSpPr>
      <p:sp>
        <p:nvSpPr>
          <p:cNvPr id="65" name="Slide Number"/>
          <p:cNvSpPr>
            <a:spLocks noGrp="1"/>
          </p:cNvSpPr>
          <p:nvPr>
            <p:ph type="sldNum" sz="quarter" idx="2"/>
          </p:nvPr>
        </p:nvSpPr>
        <p:spPr>
          <a:prstGeom prst="rect">
            <a:avLst/>
          </a:prstGeom>
        </p:spPr>
        <p:txBody>
          <a:bodyPr/>
          <a:lstStyle/>
          <a:p>
            <a:fld id="{86CB4B4D-7CA3-9044-876B-883B54F8677D}" type="slidenum">
              <a:t>‹#›</a:t>
            </a:fld>
            <a:endParaRPr dirty="0"/>
          </a:p>
        </p:txBody>
      </p:sp>
    </p:spTree>
    <p:extLst>
      <p:ext uri="{BB962C8B-B14F-4D97-AF65-F5344CB8AC3E}">
        <p14:creationId xmlns:p14="http://schemas.microsoft.com/office/powerpoint/2010/main" val="423878740"/>
      </p:ext>
    </p:extLst>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Tree>
    <p:extLst>
      <p:ext uri="{BB962C8B-B14F-4D97-AF65-F5344CB8AC3E}">
        <p14:creationId xmlns:p14="http://schemas.microsoft.com/office/powerpoint/2010/main" val="210702269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5" name="Title Placeholder 4"/>
          <p:cNvSpPr>
            <a:spLocks noGrp="1"/>
          </p:cNvSpPr>
          <p:nvPr>
            <p:ph type="title"/>
          </p:nvPr>
        </p:nvSpPr>
        <p:spPr>
          <a:xfrm>
            <a:off x="179512" y="285728"/>
            <a:ext cx="8784976" cy="939784"/>
          </a:xfrm>
          <a:prstGeom prst="rect">
            <a:avLst/>
          </a:prstGeom>
        </p:spPr>
        <p:txBody>
          <a:bodyPr anchor="ctr">
            <a:normAutofit/>
          </a:bodyPr>
          <a:lstStyle/>
          <a:p>
            <a:r>
              <a:rPr kumimoji="0" lang="en-US" dirty="0" smtClean="0"/>
              <a:t>Click to edit Master title style</a:t>
            </a:r>
            <a:endParaRPr kumimoji="0" lang="en-US" dirty="0"/>
          </a:p>
        </p:txBody>
      </p:sp>
      <p:sp>
        <p:nvSpPr>
          <p:cNvPr id="9" name="Text Placeholder 8"/>
          <p:cNvSpPr>
            <a:spLocks noGrp="1"/>
          </p:cNvSpPr>
          <p:nvPr>
            <p:ph type="body" idx="1"/>
          </p:nvPr>
        </p:nvSpPr>
        <p:spPr>
          <a:xfrm>
            <a:off x="179512" y="1340768"/>
            <a:ext cx="8798824" cy="5040560"/>
          </a:xfrm>
          <a:prstGeom prst="rect">
            <a:avLst/>
          </a:prstGeom>
        </p:spPr>
        <p:txBody>
          <a:bodyPr>
            <a:normAutofit/>
          </a:bodyPr>
          <a:lstStyle/>
          <a:p>
            <a:pPr lvl="0" eaLnBrk="1" latinLnBrk="0" hangingPunct="1"/>
            <a:r>
              <a:rPr kumimoji="0" lang="en-US" dirty="0" smtClean="0"/>
              <a:t>Click to edit Master text styles</a:t>
            </a:r>
          </a:p>
          <a:p>
            <a:pPr lvl="1" eaLnBrk="1" latinLnBrk="0" hangingPunct="1"/>
            <a:r>
              <a:rPr kumimoji="0" lang="en-US" dirty="0" smtClean="0"/>
              <a:t>Second level</a:t>
            </a:r>
          </a:p>
          <a:p>
            <a:pPr lvl="2" eaLnBrk="1" latinLnBrk="0" hangingPunct="1"/>
            <a:r>
              <a:rPr kumimoji="0" lang="en-US" dirty="0" smtClean="0"/>
              <a:t>Third level</a:t>
            </a:r>
          </a:p>
          <a:p>
            <a:pPr lvl="3" eaLnBrk="1" latinLnBrk="0" hangingPunct="1"/>
            <a:r>
              <a:rPr kumimoji="0" lang="en-US" dirty="0" smtClean="0"/>
              <a:t>Fourth level</a:t>
            </a:r>
          </a:p>
          <a:p>
            <a:pPr lvl="4" eaLnBrk="1" latinLnBrk="0" hangingPunct="1"/>
            <a:r>
              <a:rPr kumimoji="0" lang="en-US" dirty="0" smtClean="0"/>
              <a:t>Fifth level</a:t>
            </a:r>
            <a:endParaRPr kumimoji="0" lang="en-US" dirty="0"/>
          </a:p>
        </p:txBody>
      </p:sp>
    </p:spTree>
    <p:extLst>
      <p:ext uri="{BB962C8B-B14F-4D97-AF65-F5344CB8AC3E}">
        <p14:creationId xmlns:p14="http://schemas.microsoft.com/office/powerpoint/2010/main" val="2069682873"/>
      </p:ext>
    </p:extLst>
  </p:cSld>
  <p:clrMap bg1="lt1" tx1="dk1" bg2="lt2" tx2="dk2" accent1="accent1" accent2="accent2" accent3="accent3" accent4="accent4" accent5="accent5" accent6="accent6" hlink="hlink" folHlink="folHlink"/>
  <p:sldLayoutIdLst>
    <p:sldLayoutId id="2147483665" r:id="rId1"/>
    <p:sldLayoutId id="2147483666" r:id="rId2"/>
    <p:sldLayoutId id="2147483667" r:id="rId3"/>
    <p:sldLayoutId id="2147483668" r:id="rId4"/>
  </p:sldLayoutIdLst>
  <p:timing>
    <p:tnLst>
      <p:par>
        <p:cTn id="1" dur="indefinite" restart="never" nodeType="tmRoot"/>
      </p:par>
    </p:tnLst>
  </p:timing>
  <p:hf hdr="0" ftr="0" dt="0"/>
  <p:txStyles>
    <p:titleStyle>
      <a:lvl1pPr algn="l" rtl="0" eaLnBrk="1" latinLnBrk="0" hangingPunct="1">
        <a:spcBef>
          <a:spcPct val="0"/>
        </a:spcBef>
        <a:buNone/>
        <a:defRPr kumimoji="0" sz="40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pitchFamily="2" charset="2"/>
        <a:buChar char="Ø"/>
        <a:defRPr kumimoji="0" sz="3200" kern="1200">
          <a:solidFill>
            <a:schemeClr val="accent2"/>
          </a:solidFill>
          <a:latin typeface="Calibri" pitchFamily="34" charset="0"/>
          <a:ea typeface="+mn-ea"/>
          <a:cs typeface="+mn-cs"/>
        </a:defRPr>
      </a:lvl1pPr>
      <a:lvl2pPr marL="640080" indent="-237744" algn="l" rtl="0" eaLnBrk="1" latinLnBrk="0" hangingPunct="1">
        <a:lnSpc>
          <a:spcPct val="100000"/>
        </a:lnSpc>
        <a:spcBef>
          <a:spcPts val="550"/>
        </a:spcBef>
        <a:buClr>
          <a:schemeClr val="accent1"/>
        </a:buClr>
        <a:buFont typeface="Wingdings" pitchFamily="2" charset="2"/>
        <a:buChar char="§"/>
        <a:defRPr kumimoji="0" sz="2800" kern="1200">
          <a:solidFill>
            <a:schemeClr val="accent2"/>
          </a:solidFill>
          <a:latin typeface="Calibri" pitchFamily="34" charset="0"/>
          <a:ea typeface="+mn-ea"/>
          <a:cs typeface="+mn-cs"/>
        </a:defRPr>
      </a:lvl2pPr>
      <a:lvl3pPr marL="886968" indent="-228600" algn="l" rtl="0" eaLnBrk="1" latinLnBrk="0" hangingPunct="1">
        <a:lnSpc>
          <a:spcPct val="100000"/>
        </a:lnSpc>
        <a:spcBef>
          <a:spcPct val="20000"/>
        </a:spcBef>
        <a:buClr>
          <a:schemeClr val="accent2"/>
        </a:buClr>
        <a:buFont typeface="Wingdings" pitchFamily="2" charset="2"/>
        <a:buChar char="§"/>
        <a:defRPr kumimoji="0" sz="2400" kern="1200">
          <a:solidFill>
            <a:schemeClr val="accent3"/>
          </a:solidFill>
          <a:latin typeface="Calibri" pitchFamily="34" charset="0"/>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accent3"/>
          </a:solidFill>
          <a:latin typeface="Calibri" pitchFamily="34" charset="0"/>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accent3"/>
          </a:solidFill>
          <a:latin typeface="Calibri" pitchFamily="34" charset="0"/>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csp.treasury.gov.za/Resource%20_Centre/Conferences/Pages/CSP-Tools.aspx"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hyperlink" Target="http://www.cogta.gov.za/" TargetMode="External"/></Relationships>
</file>

<file path=ppt/slides/_rels/slide16.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diagramData" Target="../diagrams/data2.xml"/><Relationship Id="rId3" Type="http://schemas.openxmlformats.org/officeDocument/2006/relationships/diagramData" Target="../diagrams/data1.xml"/><Relationship Id="rId7" Type="http://schemas.microsoft.com/office/2007/relationships/diagramDrawing" Target="../diagrams/drawing1.xml"/><Relationship Id="rId12" Type="http://schemas.microsoft.com/office/2007/relationships/diagramDrawing" Target="../diagrams/drawing2.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1.xml"/><Relationship Id="rId11" Type="http://schemas.openxmlformats.org/officeDocument/2006/relationships/diagramColors" Target="../diagrams/colors2.xml"/><Relationship Id="rId5" Type="http://schemas.openxmlformats.org/officeDocument/2006/relationships/diagramQuickStyle" Target="../diagrams/quickStyle1.xml"/><Relationship Id="rId10" Type="http://schemas.openxmlformats.org/officeDocument/2006/relationships/diagramQuickStyle" Target="../diagrams/quickStyle2.xml"/><Relationship Id="rId4" Type="http://schemas.openxmlformats.org/officeDocument/2006/relationships/diagramLayout" Target="../diagrams/layout1.xml"/><Relationship Id="rId9" Type="http://schemas.openxmlformats.org/officeDocument/2006/relationships/diagramLayout" Target="../diagrams/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2" name="DPME_Induction_Slides5.jpg" descr="DPME_Induction_Slides5.jpg"/>
          <p:cNvPicPr>
            <a:picLocks noChangeAspect="1"/>
          </p:cNvPicPr>
          <p:nvPr/>
        </p:nvPicPr>
        <p:blipFill>
          <a:blip r:embed="rId2">
            <a:extLst/>
          </a:blip>
          <a:stretch>
            <a:fillRect/>
          </a:stretch>
        </p:blipFill>
        <p:spPr>
          <a:xfrm>
            <a:off x="1426" y="0"/>
            <a:ext cx="9142574" cy="6858000"/>
          </a:xfrm>
          <a:prstGeom prst="rect">
            <a:avLst/>
          </a:prstGeom>
          <a:ln w="12700">
            <a:miter lim="400000"/>
          </a:ln>
        </p:spPr>
      </p:pic>
      <p:sp>
        <p:nvSpPr>
          <p:cNvPr id="163" name="object 4"/>
          <p:cNvSpPr/>
          <p:nvPr/>
        </p:nvSpPr>
        <p:spPr>
          <a:xfrm>
            <a:off x="-108520" y="764704"/>
            <a:ext cx="9251807" cy="4124206"/>
          </a:xfrm>
          <a:prstGeom prst="rect">
            <a:avLst/>
          </a:prstGeom>
          <a:ln w="12700">
            <a:miter lim="400000"/>
          </a:ln>
          <a:extLst>
            <a:ext uri="{C572A759-6A51-4108-AA02-DFA0A04FC94B}">
              <ma14:wrappingTextBoxFlag xmlns="" xmlns:ma14="http://schemas.microsoft.com/office/mac/drawingml/2011/main" val="1"/>
            </a:ext>
          </a:extLst>
        </p:spPr>
        <p:txBody>
          <a:bodyPr wrap="square" lIns="0" tIns="0" rIns="0" bIns="0">
            <a:spAutoFit/>
          </a:bodyPr>
          <a:lstStyle>
            <a:lvl1pPr indent="12700" algn="ctr">
              <a:defRPr sz="2800" b="1" spc="-10">
                <a:solidFill>
                  <a:srgbClr val="FFFFFF"/>
                </a:solidFill>
                <a:latin typeface="Arial"/>
                <a:ea typeface="Arial"/>
                <a:cs typeface="Arial"/>
                <a:sym typeface="Arial"/>
              </a:defRPr>
            </a:lvl1pPr>
          </a:lstStyle>
          <a:p>
            <a:endParaRPr lang="en-ZA" sz="3200" dirty="0" smtClean="0"/>
          </a:p>
          <a:p>
            <a:endParaRPr lang="en-ZA" sz="3200" dirty="0"/>
          </a:p>
          <a:p>
            <a:endParaRPr lang="en-ZA" sz="3200" dirty="0" smtClean="0"/>
          </a:p>
          <a:p>
            <a:endParaRPr lang="en-ZA" sz="3200" dirty="0"/>
          </a:p>
          <a:p>
            <a:r>
              <a:rPr lang="en-ZA" sz="2400" dirty="0">
                <a:latin typeface="Arial Narrow" panose="020B0606020202030204" pitchFamily="34" charset="0"/>
              </a:rPr>
              <a:t>T</a:t>
            </a:r>
            <a:r>
              <a:rPr lang="en-ZA" sz="2400" dirty="0" smtClean="0">
                <a:latin typeface="Arial Narrow" panose="020B0606020202030204" pitchFamily="34" charset="0"/>
              </a:rPr>
              <a:t>he 6</a:t>
            </a:r>
            <a:r>
              <a:rPr lang="en-ZA" sz="2400" baseline="30000" dirty="0" smtClean="0">
                <a:latin typeface="Arial Narrow" panose="020B0606020202030204" pitchFamily="34" charset="0"/>
              </a:rPr>
              <a:t>th</a:t>
            </a:r>
            <a:r>
              <a:rPr lang="en-ZA" sz="2400" dirty="0" smtClean="0">
                <a:latin typeface="Arial Narrow" panose="020B0606020202030204" pitchFamily="34" charset="0"/>
              </a:rPr>
              <a:t> High Level Policy Dialogue on Development Planning in Africa  </a:t>
            </a:r>
          </a:p>
          <a:p>
            <a:r>
              <a:rPr lang="en-ZA" sz="2000" dirty="0" smtClean="0">
                <a:latin typeface="Arial Narrow" panose="020B0606020202030204" pitchFamily="34" charset="0"/>
              </a:rPr>
              <a:t>Experiences </a:t>
            </a:r>
            <a:r>
              <a:rPr lang="en-ZA" sz="2000" dirty="0">
                <a:latin typeface="Arial Narrow" panose="020B0606020202030204" pitchFamily="34" charset="0"/>
              </a:rPr>
              <a:t>in Linking Development Planning and </a:t>
            </a:r>
            <a:r>
              <a:rPr lang="en-ZA" sz="2000" dirty="0" smtClean="0">
                <a:latin typeface="Arial Narrow" panose="020B0606020202030204" pitchFamily="34" charset="0"/>
              </a:rPr>
              <a:t>Financing</a:t>
            </a:r>
          </a:p>
          <a:p>
            <a:r>
              <a:rPr lang="en-ZA" sz="2000" dirty="0" smtClean="0">
                <a:latin typeface="Arial Narrow" panose="020B0606020202030204" pitchFamily="34" charset="0"/>
              </a:rPr>
              <a:t> (Resource Mobilisation)</a:t>
            </a:r>
          </a:p>
          <a:p>
            <a:endParaRPr lang="en-ZA" sz="1200" dirty="0">
              <a:latin typeface="Arial Narrow" panose="020B0606020202030204" pitchFamily="34" charset="0"/>
            </a:endParaRPr>
          </a:p>
          <a:p>
            <a:r>
              <a:rPr lang="en-ZA" sz="1800" i="1" dirty="0" smtClean="0">
                <a:latin typeface="Arial Narrow" panose="020B0606020202030204" pitchFamily="34" charset="0"/>
              </a:rPr>
              <a:t>Ms </a:t>
            </a:r>
            <a:r>
              <a:rPr lang="en-ZA" sz="1800" i="1" dirty="0">
                <a:latin typeface="Arial Narrow" panose="020B0606020202030204" pitchFamily="34" charset="0"/>
              </a:rPr>
              <a:t>Mpumi </a:t>
            </a:r>
            <a:r>
              <a:rPr lang="en-ZA" sz="1800" i="1" dirty="0" smtClean="0">
                <a:latin typeface="Arial Narrow" panose="020B0606020202030204" pitchFamily="34" charset="0"/>
              </a:rPr>
              <a:t>Mpofu</a:t>
            </a:r>
          </a:p>
          <a:p>
            <a:r>
              <a:rPr lang="en-ZA" sz="1800" i="1" dirty="0" smtClean="0">
                <a:latin typeface="Arial Narrow" panose="020B0606020202030204" pitchFamily="34" charset="0"/>
              </a:rPr>
              <a:t>Director-General </a:t>
            </a:r>
            <a:r>
              <a:rPr lang="en-ZA" sz="1800" i="1" dirty="0">
                <a:latin typeface="Arial Narrow" panose="020B0606020202030204" pitchFamily="34" charset="0"/>
              </a:rPr>
              <a:t>of Planning, Monitoring </a:t>
            </a:r>
            <a:r>
              <a:rPr lang="en-ZA" sz="1800" i="1" dirty="0" smtClean="0">
                <a:latin typeface="Arial Narrow" panose="020B0606020202030204" pitchFamily="34" charset="0"/>
              </a:rPr>
              <a:t>and </a:t>
            </a:r>
            <a:r>
              <a:rPr lang="en-ZA" sz="1800" i="1" dirty="0" smtClean="0">
                <a:latin typeface="Arial Narrow" panose="020B0606020202030204" pitchFamily="34" charset="0"/>
              </a:rPr>
              <a:t>Evaluation</a:t>
            </a:r>
            <a:endParaRPr lang="en-ZA" sz="1200" dirty="0" smtClean="0">
              <a:latin typeface="Arial Narrow" panose="020B0606020202030204" pitchFamily="34" charset="0"/>
            </a:endParaRPr>
          </a:p>
          <a:p>
            <a:r>
              <a:rPr lang="en-ZA" dirty="0" smtClean="0">
                <a:latin typeface="Arial Narrow" panose="020B0606020202030204" pitchFamily="34" charset="0"/>
              </a:rPr>
              <a:t> </a:t>
            </a:r>
            <a:r>
              <a:rPr lang="en-ZA" sz="1600" dirty="0" smtClean="0">
                <a:latin typeface="Arial Narrow" panose="020B0606020202030204" pitchFamily="34" charset="0"/>
              </a:rPr>
              <a:t>10 July 2018</a:t>
            </a:r>
            <a:endParaRPr sz="1600" dirty="0">
              <a:latin typeface="Arial Narrow" panose="020B0606020202030204" pitchFamily="34" charset="0"/>
            </a:endParaRPr>
          </a:p>
        </p:txBody>
      </p:sp>
    </p:spTree>
    <p:extLst>
      <p:ext uri="{BB962C8B-B14F-4D97-AF65-F5344CB8AC3E}">
        <p14:creationId xmlns:p14="http://schemas.microsoft.com/office/powerpoint/2010/main" val="1544710883"/>
      </p:ext>
    </p:extLst>
  </p:cSld>
  <p:clrMapOvr>
    <a:masterClrMapping/>
  </p:clrMapOvr>
  <p:transition spd="med"/>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a:solidFill>
                  <a:schemeClr val="tx1"/>
                </a:solidFill>
                <a:latin typeface="Arial Narrow" panose="020B0606020202030204" pitchFamily="34" charset="0"/>
                <a:cs typeface="Calibri" panose="020F0502020204030204" pitchFamily="34" charset="0"/>
              </a:rPr>
              <a:t>REPRIORITISATION OF NON-CORE AND NON-PERFORMING</a:t>
            </a:r>
            <a:endParaRPr lang="en-ZA" dirty="0">
              <a:solidFill>
                <a:schemeClr val="tx1"/>
              </a:solidFill>
              <a:latin typeface="Arial Narrow" panose="020B0606020202030204" pitchFamily="34" charset="0"/>
            </a:endParaRPr>
          </a:p>
        </p:txBody>
      </p:sp>
      <p:sp>
        <p:nvSpPr>
          <p:cNvPr id="3" name="Content Placeholder 2"/>
          <p:cNvSpPr>
            <a:spLocks noGrp="1"/>
          </p:cNvSpPr>
          <p:nvPr>
            <p:ph idx="1"/>
          </p:nvPr>
        </p:nvSpPr>
        <p:spPr/>
        <p:txBody>
          <a:bodyPr>
            <a:normAutofit lnSpcReduction="10000"/>
          </a:bodyPr>
          <a:lstStyle/>
          <a:p>
            <a:pPr marL="285750" indent="-285750"/>
            <a:r>
              <a:rPr lang="en-US" sz="2200" b="1" dirty="0">
                <a:solidFill>
                  <a:schemeClr val="tx1"/>
                </a:solidFill>
                <a:latin typeface="Arial Narrow" panose="020B0606020202030204" pitchFamily="34" charset="0"/>
                <a:cs typeface="Calibri" panose="020F0502020204030204" pitchFamily="34" charset="0"/>
              </a:rPr>
              <a:t>Need stronger steps on curtailing non-core and non-performing, also through better use of tools</a:t>
            </a:r>
          </a:p>
          <a:p>
            <a:pPr marL="560388" lvl="1" indent="-285750"/>
            <a:r>
              <a:rPr lang="en-ZA" sz="1800" dirty="0">
                <a:solidFill>
                  <a:schemeClr val="tx1"/>
                </a:solidFill>
                <a:latin typeface="Arial Narrow" panose="020B0606020202030204" pitchFamily="34" charset="0"/>
                <a:cs typeface="Calibri" panose="020F0502020204030204" pitchFamily="34" charset="0"/>
              </a:rPr>
              <a:t>Socio-Economic Impact Assessments applied to programmes before approved by Cabinet. Identify alignment with policy goals and improve strategy.</a:t>
            </a:r>
          </a:p>
          <a:p>
            <a:pPr marL="560388" lvl="1" indent="-285750"/>
            <a:r>
              <a:rPr lang="en-US" sz="1800" dirty="0">
                <a:solidFill>
                  <a:schemeClr val="tx1"/>
                </a:solidFill>
                <a:latin typeface="Arial Narrow" panose="020B0606020202030204" pitchFamily="34" charset="0"/>
                <a:cs typeface="Calibri" panose="020F0502020204030204" pitchFamily="34" charset="0"/>
              </a:rPr>
              <a:t>Performance and Expenditure Reviews (PERs) by National Treasury which interrogate key government programmes, </a:t>
            </a:r>
          </a:p>
          <a:p>
            <a:pPr marL="560388" lvl="1" indent="-285750"/>
            <a:r>
              <a:rPr lang="en-US" sz="1800" dirty="0">
                <a:solidFill>
                  <a:schemeClr val="tx1"/>
                </a:solidFill>
                <a:latin typeface="Arial Narrow" panose="020B0606020202030204" pitchFamily="34" charset="0"/>
                <a:cs typeface="Calibri" panose="020F0502020204030204" pitchFamily="34" charset="0"/>
              </a:rPr>
              <a:t>National Evaluation Programme interrogates programmes and develop  improvement plans</a:t>
            </a:r>
          </a:p>
          <a:p>
            <a:pPr marL="560388" lvl="1" indent="-285750"/>
            <a:r>
              <a:rPr lang="en-US" sz="1800" dirty="0">
                <a:solidFill>
                  <a:schemeClr val="tx1"/>
                </a:solidFill>
                <a:latin typeface="Arial Narrow" panose="020B0606020202030204" pitchFamily="34" charset="0"/>
                <a:cs typeface="Calibri" panose="020F0502020204030204" pitchFamily="34" charset="0"/>
              </a:rPr>
              <a:t>National Reviews assess the effectiveness and propose new policy framework for whole sectors</a:t>
            </a:r>
          </a:p>
          <a:p>
            <a:pPr marL="560388" lvl="1" indent="-285750"/>
            <a:r>
              <a:rPr lang="en-US" sz="1800" dirty="0">
                <a:solidFill>
                  <a:schemeClr val="tx1"/>
                </a:solidFill>
                <a:latin typeface="Arial Narrow" panose="020B0606020202030204" pitchFamily="34" charset="0"/>
                <a:cs typeface="Calibri" panose="020F0502020204030204" pitchFamily="34" charset="0"/>
              </a:rPr>
              <a:t>Consolidated Municipal Audits and Audits of national and provincial departments point to non-performing programmes; need to respond to audit reports through consequent management</a:t>
            </a:r>
          </a:p>
          <a:p>
            <a:pPr marL="560388" lvl="1" indent="-285750"/>
            <a:r>
              <a:rPr lang="en-ZA" sz="1800" dirty="0">
                <a:solidFill>
                  <a:schemeClr val="tx1"/>
                </a:solidFill>
                <a:latin typeface="Arial Narrow" panose="020B0606020202030204" pitchFamily="34" charset="0"/>
                <a:cs typeface="Calibri" panose="020F0502020204030204" pitchFamily="34" charset="0"/>
              </a:rPr>
              <a:t>Further develop battery of assessment tools for impact and effectiveness</a:t>
            </a:r>
            <a:endParaRPr lang="en-US" sz="1800" dirty="0">
              <a:solidFill>
                <a:schemeClr val="tx1"/>
              </a:solidFill>
              <a:latin typeface="Arial Narrow" panose="020B0606020202030204" pitchFamily="34" charset="0"/>
              <a:cs typeface="Calibri" panose="020F0502020204030204" pitchFamily="34" charset="0"/>
            </a:endParaRPr>
          </a:p>
          <a:p>
            <a:pPr marL="285750" indent="-285750"/>
            <a:r>
              <a:rPr lang="en-US" sz="2200" b="1" dirty="0">
                <a:solidFill>
                  <a:schemeClr val="tx1"/>
                </a:solidFill>
                <a:latin typeface="Arial Narrow" panose="020B0606020202030204" pitchFamily="34" charset="0"/>
                <a:cs typeface="Calibri" panose="020F0502020204030204" pitchFamily="34" charset="0"/>
              </a:rPr>
              <a:t>Some way to go on in implementation of 2018 efficiencies </a:t>
            </a:r>
            <a:r>
              <a:rPr lang="en-US" sz="2200" b="1" dirty="0" smtClean="0">
                <a:solidFill>
                  <a:schemeClr val="tx1"/>
                </a:solidFill>
                <a:latin typeface="Arial Narrow" panose="020B0606020202030204" pitchFamily="34" charset="0"/>
                <a:cs typeface="Calibri" panose="020F0502020204030204" pitchFamily="34" charset="0"/>
              </a:rPr>
              <a:t>measures</a:t>
            </a:r>
            <a:endParaRPr lang="en-US" sz="2200" b="1" dirty="0">
              <a:solidFill>
                <a:schemeClr val="tx1"/>
              </a:solidFill>
              <a:latin typeface="Arial Narrow" panose="020B0606020202030204" pitchFamily="34" charset="0"/>
              <a:cs typeface="Calibri" panose="020F0502020204030204" pitchFamily="34" charset="0"/>
            </a:endParaRPr>
          </a:p>
          <a:p>
            <a:pPr marL="560388" lvl="1" indent="-285750"/>
            <a:r>
              <a:rPr lang="en-US" sz="1800" dirty="0">
                <a:solidFill>
                  <a:schemeClr val="tx1"/>
                </a:solidFill>
                <a:latin typeface="Arial Narrow" panose="020B0606020202030204" pitchFamily="34" charset="0"/>
                <a:cs typeface="Calibri" panose="020F0502020204030204" pitchFamily="34" charset="0"/>
              </a:rPr>
              <a:t>use of consultants, state procurement, litigation cost, value for money in infrastructure, shared services and revenue generation </a:t>
            </a:r>
          </a:p>
          <a:p>
            <a:pPr marL="560388" lvl="1" indent="-285750"/>
            <a:r>
              <a:rPr lang="en-US" sz="1800" dirty="0">
                <a:solidFill>
                  <a:schemeClr val="tx1"/>
                </a:solidFill>
                <a:latin typeface="Arial Narrow" panose="020B0606020202030204" pitchFamily="34" charset="0"/>
                <a:cs typeface="Calibri" panose="020F0502020204030204" pitchFamily="34" charset="0"/>
              </a:rPr>
              <a:t>Disposal / sweating of redundant state movable and immovable </a:t>
            </a:r>
            <a:r>
              <a:rPr lang="en-US" sz="1800" dirty="0" smtClean="0">
                <a:solidFill>
                  <a:schemeClr val="tx1"/>
                </a:solidFill>
                <a:latin typeface="Arial Narrow" panose="020B0606020202030204" pitchFamily="34" charset="0"/>
                <a:cs typeface="Calibri" panose="020F0502020204030204" pitchFamily="34" charset="0"/>
              </a:rPr>
              <a:t>assets</a:t>
            </a:r>
            <a:endParaRPr lang="en-US" sz="1800" dirty="0">
              <a:solidFill>
                <a:schemeClr val="tx1"/>
              </a:solidFill>
              <a:latin typeface="Arial Narrow" panose="020B0606020202030204" pitchFamily="34" charset="0"/>
              <a:cs typeface="Calibri" panose="020F0502020204030204" pitchFamily="34" charset="0"/>
            </a:endParaRPr>
          </a:p>
        </p:txBody>
      </p:sp>
      <p:sp>
        <p:nvSpPr>
          <p:cNvPr id="4" name="Slide Number Placeholder 3"/>
          <p:cNvSpPr>
            <a:spLocks noGrp="1"/>
          </p:cNvSpPr>
          <p:nvPr>
            <p:ph type="sldNum" sz="quarter" idx="4"/>
          </p:nvPr>
        </p:nvSpPr>
        <p:spPr/>
        <p:txBody>
          <a:bodyPr/>
          <a:lstStyle/>
          <a:p>
            <a:fld id="{62AAA1A3-262B-4979-8C18-306C3DA11E9E}" type="slidenum">
              <a:rPr lang="en-ZA" smtClean="0"/>
              <a:pPr/>
              <a:t>10</a:t>
            </a:fld>
            <a:endParaRPr lang="en-ZA" dirty="0"/>
          </a:p>
        </p:txBody>
      </p:sp>
    </p:spTree>
    <p:extLst>
      <p:ext uri="{BB962C8B-B14F-4D97-AF65-F5344CB8AC3E}">
        <p14:creationId xmlns:p14="http://schemas.microsoft.com/office/powerpoint/2010/main" val="60414704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fld id="{62AAA1A3-262B-4979-8C18-306C3DA11E9E}" type="slidenum">
              <a:rPr lang="en-ZA" smtClean="0"/>
              <a:pPr/>
              <a:t>11</a:t>
            </a:fld>
            <a:endParaRPr lang="en-ZA" dirty="0"/>
          </a:p>
        </p:txBody>
      </p:sp>
      <p:sp>
        <p:nvSpPr>
          <p:cNvPr id="5" name="Title 1"/>
          <p:cNvSpPr txBox="1">
            <a:spLocks/>
          </p:cNvSpPr>
          <p:nvPr/>
        </p:nvSpPr>
        <p:spPr>
          <a:xfrm>
            <a:off x="0" y="93466"/>
            <a:ext cx="9144000" cy="617411"/>
          </a:xfrm>
          <a:prstGeom prst="rect">
            <a:avLst/>
          </a:prstGeom>
        </p:spPr>
        <p:txBody>
          <a:bodyPr anchor="ctr">
            <a:noAutofit/>
          </a:bodyPr>
          <a:lstStyle>
            <a:lvl1pPr algn="l" rtl="0" eaLnBrk="1" latinLnBrk="0" hangingPunct="1">
              <a:spcBef>
                <a:spcPct val="0"/>
              </a:spcBef>
              <a:buNone/>
              <a:defRPr kumimoji="0" sz="4000" kern="1200">
                <a:solidFill>
                  <a:schemeClr val="tx2">
                    <a:satMod val="130000"/>
                  </a:schemeClr>
                </a:solidFill>
                <a:effectLst>
                  <a:outerShdw blurRad="50000" dist="30000" dir="5400000" algn="tl" rotWithShape="0">
                    <a:srgbClr val="000000">
                      <a:alpha val="30000"/>
                    </a:srgbClr>
                  </a:outerShdw>
                </a:effectLst>
                <a:latin typeface="Calibri" pitchFamily="34" charset="0"/>
                <a:ea typeface="+mj-ea"/>
                <a:cs typeface="+mj-cs"/>
              </a:defRPr>
            </a:lvl1pPr>
            <a:extLst/>
          </a:lstStyle>
          <a:p>
            <a:pPr algn="ctr"/>
            <a:r>
              <a:rPr lang="en-ZA" sz="2800" b="1" dirty="0" smtClean="0">
                <a:solidFill>
                  <a:schemeClr val="tx1"/>
                </a:solidFill>
                <a:latin typeface="Arial Narrow" panose="020B0606020202030204" pitchFamily="34" charset="0"/>
              </a:rPr>
              <a:t>EXAMPLE OF BUDGET PRIORITISATION FRAMEWORK (2019)</a:t>
            </a:r>
            <a:endParaRPr lang="en-ZA" sz="2800" b="1" dirty="0">
              <a:solidFill>
                <a:schemeClr val="tx1"/>
              </a:solidFill>
              <a:latin typeface="Arial Narrow" panose="020B0606020202030204" pitchFamily="34" charset="0"/>
            </a:endParaRPr>
          </a:p>
        </p:txBody>
      </p:sp>
      <p:sp>
        <p:nvSpPr>
          <p:cNvPr id="35" name="object 18"/>
          <p:cNvSpPr txBox="1"/>
          <p:nvPr/>
        </p:nvSpPr>
        <p:spPr>
          <a:xfrm>
            <a:off x="349999" y="721424"/>
            <a:ext cx="8434774" cy="4896544"/>
          </a:xfrm>
          <a:prstGeom prst="rect">
            <a:avLst/>
          </a:prstGeom>
        </p:spPr>
        <p:txBody>
          <a:bodyPr vert="horz" wrap="square" lIns="0" tIns="0" rIns="0" bIns="0" rtlCol="0">
            <a:noAutofit/>
          </a:bodyPr>
          <a:lstStyle/>
          <a:p>
            <a:pPr marL="355600" marR="1270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sz="1800" b="0" i="0" u="none" strike="noStrike" kern="1200" cap="none" spc="0" normalizeH="0" baseline="0" noProof="0" dirty="0">
              <a:ln>
                <a:noFill/>
              </a:ln>
              <a:solidFill>
                <a:prstClr val="black"/>
              </a:solidFill>
              <a:effectLst/>
              <a:uLnTx/>
              <a:uFillTx/>
              <a:latin typeface="Arial"/>
              <a:ea typeface="+mn-ea"/>
              <a:cs typeface="Arial"/>
            </a:endParaRPr>
          </a:p>
        </p:txBody>
      </p:sp>
      <p:sp>
        <p:nvSpPr>
          <p:cNvPr id="36" name="object 8"/>
          <p:cNvSpPr/>
          <p:nvPr/>
        </p:nvSpPr>
        <p:spPr>
          <a:xfrm>
            <a:off x="7368761" y="3216980"/>
            <a:ext cx="1648433" cy="1414404"/>
          </a:xfrm>
          <a:custGeom>
            <a:avLst/>
            <a:gdLst/>
            <a:ahLst/>
            <a:cxnLst/>
            <a:rect l="l" t="t" r="r" b="b"/>
            <a:pathLst>
              <a:path w="2267712" h="2101596">
                <a:moveTo>
                  <a:pt x="1133856" y="0"/>
                </a:moveTo>
                <a:lnTo>
                  <a:pt x="1040858" y="3483"/>
                </a:lnTo>
                <a:lnTo>
                  <a:pt x="949932" y="13751"/>
                </a:lnTo>
                <a:lnTo>
                  <a:pt x="861368" y="30536"/>
                </a:lnTo>
                <a:lnTo>
                  <a:pt x="775459" y="53565"/>
                </a:lnTo>
                <a:lnTo>
                  <a:pt x="692497" y="82569"/>
                </a:lnTo>
                <a:lnTo>
                  <a:pt x="612772" y="117278"/>
                </a:lnTo>
                <a:lnTo>
                  <a:pt x="536577" y="157421"/>
                </a:lnTo>
                <a:lnTo>
                  <a:pt x="464204" y="202728"/>
                </a:lnTo>
                <a:lnTo>
                  <a:pt x="395944" y="252929"/>
                </a:lnTo>
                <a:lnTo>
                  <a:pt x="332089" y="307752"/>
                </a:lnTo>
                <a:lnTo>
                  <a:pt x="272930" y="366929"/>
                </a:lnTo>
                <a:lnTo>
                  <a:pt x="218761" y="430188"/>
                </a:lnTo>
                <a:lnTo>
                  <a:pt x="169871" y="497260"/>
                </a:lnTo>
                <a:lnTo>
                  <a:pt x="126554" y="567873"/>
                </a:lnTo>
                <a:lnTo>
                  <a:pt x="89100" y="641758"/>
                </a:lnTo>
                <a:lnTo>
                  <a:pt x="57802" y="718645"/>
                </a:lnTo>
                <a:lnTo>
                  <a:pt x="32951" y="798262"/>
                </a:lnTo>
                <a:lnTo>
                  <a:pt x="14839" y="880340"/>
                </a:lnTo>
                <a:lnTo>
                  <a:pt x="3758" y="964609"/>
                </a:lnTo>
                <a:lnTo>
                  <a:pt x="0" y="1050798"/>
                </a:lnTo>
                <a:lnTo>
                  <a:pt x="3758" y="1136986"/>
                </a:lnTo>
                <a:lnTo>
                  <a:pt x="14839" y="1221255"/>
                </a:lnTo>
                <a:lnTo>
                  <a:pt x="32951" y="1303333"/>
                </a:lnTo>
                <a:lnTo>
                  <a:pt x="57802" y="1382950"/>
                </a:lnTo>
                <a:lnTo>
                  <a:pt x="89100" y="1459837"/>
                </a:lnTo>
                <a:lnTo>
                  <a:pt x="126554" y="1533722"/>
                </a:lnTo>
                <a:lnTo>
                  <a:pt x="169871" y="1604335"/>
                </a:lnTo>
                <a:lnTo>
                  <a:pt x="218761" y="1671407"/>
                </a:lnTo>
                <a:lnTo>
                  <a:pt x="272930" y="1734666"/>
                </a:lnTo>
                <a:lnTo>
                  <a:pt x="332089" y="1793843"/>
                </a:lnTo>
                <a:lnTo>
                  <a:pt x="395944" y="1848666"/>
                </a:lnTo>
                <a:lnTo>
                  <a:pt x="464204" y="1898867"/>
                </a:lnTo>
                <a:lnTo>
                  <a:pt x="536577" y="1944174"/>
                </a:lnTo>
                <a:lnTo>
                  <a:pt x="612772" y="1984317"/>
                </a:lnTo>
                <a:lnTo>
                  <a:pt x="692497" y="2019026"/>
                </a:lnTo>
                <a:lnTo>
                  <a:pt x="775459" y="2048030"/>
                </a:lnTo>
                <a:lnTo>
                  <a:pt x="861368" y="2071059"/>
                </a:lnTo>
                <a:lnTo>
                  <a:pt x="949932" y="2087844"/>
                </a:lnTo>
                <a:lnTo>
                  <a:pt x="1040858" y="2098112"/>
                </a:lnTo>
                <a:lnTo>
                  <a:pt x="1133856" y="2101596"/>
                </a:lnTo>
                <a:lnTo>
                  <a:pt x="1226853" y="2098112"/>
                </a:lnTo>
                <a:lnTo>
                  <a:pt x="1317779" y="2087844"/>
                </a:lnTo>
                <a:lnTo>
                  <a:pt x="1406343" y="2071059"/>
                </a:lnTo>
                <a:lnTo>
                  <a:pt x="1492252" y="2048030"/>
                </a:lnTo>
                <a:lnTo>
                  <a:pt x="1575214" y="2019026"/>
                </a:lnTo>
                <a:lnTo>
                  <a:pt x="1654939" y="1984317"/>
                </a:lnTo>
                <a:lnTo>
                  <a:pt x="1731134" y="1944174"/>
                </a:lnTo>
                <a:lnTo>
                  <a:pt x="1803507" y="1898867"/>
                </a:lnTo>
                <a:lnTo>
                  <a:pt x="1871767" y="1848666"/>
                </a:lnTo>
                <a:lnTo>
                  <a:pt x="1935622" y="1793843"/>
                </a:lnTo>
                <a:lnTo>
                  <a:pt x="1994781" y="1734666"/>
                </a:lnTo>
                <a:lnTo>
                  <a:pt x="2048950" y="1671407"/>
                </a:lnTo>
                <a:lnTo>
                  <a:pt x="2097840" y="1604335"/>
                </a:lnTo>
                <a:lnTo>
                  <a:pt x="2141157" y="1533722"/>
                </a:lnTo>
                <a:lnTo>
                  <a:pt x="2178611" y="1459837"/>
                </a:lnTo>
                <a:lnTo>
                  <a:pt x="2209909" y="1382950"/>
                </a:lnTo>
                <a:lnTo>
                  <a:pt x="2234760" y="1303333"/>
                </a:lnTo>
                <a:lnTo>
                  <a:pt x="2252872" y="1221255"/>
                </a:lnTo>
                <a:lnTo>
                  <a:pt x="2263953" y="1136986"/>
                </a:lnTo>
                <a:lnTo>
                  <a:pt x="2267712" y="1050798"/>
                </a:lnTo>
                <a:lnTo>
                  <a:pt x="2263953" y="964609"/>
                </a:lnTo>
                <a:lnTo>
                  <a:pt x="2252872" y="880340"/>
                </a:lnTo>
                <a:lnTo>
                  <a:pt x="2234760" y="798262"/>
                </a:lnTo>
                <a:lnTo>
                  <a:pt x="2209909" y="718645"/>
                </a:lnTo>
                <a:lnTo>
                  <a:pt x="2178611" y="641758"/>
                </a:lnTo>
                <a:lnTo>
                  <a:pt x="2141157" y="567873"/>
                </a:lnTo>
                <a:lnTo>
                  <a:pt x="2097840" y="497260"/>
                </a:lnTo>
                <a:lnTo>
                  <a:pt x="2048950" y="430188"/>
                </a:lnTo>
                <a:lnTo>
                  <a:pt x="1994781" y="366929"/>
                </a:lnTo>
                <a:lnTo>
                  <a:pt x="1935622" y="307752"/>
                </a:lnTo>
                <a:lnTo>
                  <a:pt x="1871767" y="252929"/>
                </a:lnTo>
                <a:lnTo>
                  <a:pt x="1803507" y="202728"/>
                </a:lnTo>
                <a:lnTo>
                  <a:pt x="1731134" y="157421"/>
                </a:lnTo>
                <a:lnTo>
                  <a:pt x="1654939" y="117278"/>
                </a:lnTo>
                <a:lnTo>
                  <a:pt x="1575214" y="82569"/>
                </a:lnTo>
                <a:lnTo>
                  <a:pt x="1492252" y="53565"/>
                </a:lnTo>
                <a:lnTo>
                  <a:pt x="1406343" y="30536"/>
                </a:lnTo>
                <a:lnTo>
                  <a:pt x="1317779" y="13751"/>
                </a:lnTo>
                <a:lnTo>
                  <a:pt x="1226853" y="3483"/>
                </a:lnTo>
                <a:lnTo>
                  <a:pt x="1133856" y="0"/>
                </a:lnTo>
                <a:close/>
              </a:path>
            </a:pathLst>
          </a:custGeom>
          <a:solidFill>
            <a:srgbClr val="FFFFFF"/>
          </a:solidFill>
          <a:ln w="3175">
            <a:solidFill>
              <a:schemeClr val="tx1"/>
            </a:solidFill>
          </a:ln>
        </p:spPr>
        <p:txBody>
          <a:bodyPr wrap="square" lIns="0" tIns="0" rIns="0" bIns="0" rtlCol="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Arial"/>
              <a:ea typeface="+mn-ea"/>
              <a:cs typeface="+mn-cs"/>
            </a:endParaRPr>
          </a:p>
        </p:txBody>
      </p:sp>
      <p:sp>
        <p:nvSpPr>
          <p:cNvPr id="37" name="object 5"/>
          <p:cNvSpPr/>
          <p:nvPr/>
        </p:nvSpPr>
        <p:spPr>
          <a:xfrm>
            <a:off x="5313649" y="1944278"/>
            <a:ext cx="2173452" cy="2392681"/>
          </a:xfrm>
          <a:custGeom>
            <a:avLst/>
            <a:gdLst/>
            <a:ahLst/>
            <a:cxnLst/>
            <a:rect l="l" t="t" r="r" b="b"/>
            <a:pathLst>
              <a:path w="2663952" h="2054352">
                <a:moveTo>
                  <a:pt x="1331976" y="0"/>
                </a:moveTo>
                <a:lnTo>
                  <a:pt x="1222739" y="3404"/>
                </a:lnTo>
                <a:lnTo>
                  <a:pt x="1115933" y="13443"/>
                </a:lnTo>
                <a:lnTo>
                  <a:pt x="1011901" y="29851"/>
                </a:lnTo>
                <a:lnTo>
                  <a:pt x="910986" y="52364"/>
                </a:lnTo>
                <a:lnTo>
                  <a:pt x="813530" y="80718"/>
                </a:lnTo>
                <a:lnTo>
                  <a:pt x="719876" y="114648"/>
                </a:lnTo>
                <a:lnTo>
                  <a:pt x="630368" y="153890"/>
                </a:lnTo>
                <a:lnTo>
                  <a:pt x="545348" y="198180"/>
                </a:lnTo>
                <a:lnTo>
                  <a:pt x="465159" y="247254"/>
                </a:lnTo>
                <a:lnTo>
                  <a:pt x="390143" y="300847"/>
                </a:lnTo>
                <a:lnTo>
                  <a:pt x="320645" y="358694"/>
                </a:lnTo>
                <a:lnTo>
                  <a:pt x="257007" y="420532"/>
                </a:lnTo>
                <a:lnTo>
                  <a:pt x="199571" y="486096"/>
                </a:lnTo>
                <a:lnTo>
                  <a:pt x="148681" y="555122"/>
                </a:lnTo>
                <a:lnTo>
                  <a:pt x="104679" y="627346"/>
                </a:lnTo>
                <a:lnTo>
                  <a:pt x="67909" y="702503"/>
                </a:lnTo>
                <a:lnTo>
                  <a:pt x="38713" y="780328"/>
                </a:lnTo>
                <a:lnTo>
                  <a:pt x="17434" y="860558"/>
                </a:lnTo>
                <a:lnTo>
                  <a:pt x="4415" y="942929"/>
                </a:lnTo>
                <a:lnTo>
                  <a:pt x="0" y="1027176"/>
                </a:lnTo>
                <a:lnTo>
                  <a:pt x="4415" y="1111422"/>
                </a:lnTo>
                <a:lnTo>
                  <a:pt x="17434" y="1193793"/>
                </a:lnTo>
                <a:lnTo>
                  <a:pt x="38713" y="1274023"/>
                </a:lnTo>
                <a:lnTo>
                  <a:pt x="67909" y="1351848"/>
                </a:lnTo>
                <a:lnTo>
                  <a:pt x="104679" y="1427005"/>
                </a:lnTo>
                <a:lnTo>
                  <a:pt x="148681" y="1499229"/>
                </a:lnTo>
                <a:lnTo>
                  <a:pt x="199571" y="1568255"/>
                </a:lnTo>
                <a:lnTo>
                  <a:pt x="257007" y="1633819"/>
                </a:lnTo>
                <a:lnTo>
                  <a:pt x="320645" y="1695657"/>
                </a:lnTo>
                <a:lnTo>
                  <a:pt x="390143" y="1753504"/>
                </a:lnTo>
                <a:lnTo>
                  <a:pt x="465159" y="1807097"/>
                </a:lnTo>
                <a:lnTo>
                  <a:pt x="545348" y="1856171"/>
                </a:lnTo>
                <a:lnTo>
                  <a:pt x="630368" y="1900461"/>
                </a:lnTo>
                <a:lnTo>
                  <a:pt x="719876" y="1939703"/>
                </a:lnTo>
                <a:lnTo>
                  <a:pt x="813530" y="1973633"/>
                </a:lnTo>
                <a:lnTo>
                  <a:pt x="910986" y="2001987"/>
                </a:lnTo>
                <a:lnTo>
                  <a:pt x="1011901" y="2024500"/>
                </a:lnTo>
                <a:lnTo>
                  <a:pt x="1115933" y="2040908"/>
                </a:lnTo>
                <a:lnTo>
                  <a:pt x="1222739" y="2050947"/>
                </a:lnTo>
                <a:lnTo>
                  <a:pt x="1331976" y="2054351"/>
                </a:lnTo>
                <a:lnTo>
                  <a:pt x="1441212" y="2050947"/>
                </a:lnTo>
                <a:lnTo>
                  <a:pt x="1548018" y="2040908"/>
                </a:lnTo>
                <a:lnTo>
                  <a:pt x="1652050" y="2024500"/>
                </a:lnTo>
                <a:lnTo>
                  <a:pt x="1752965" y="2001987"/>
                </a:lnTo>
                <a:lnTo>
                  <a:pt x="1850421" y="1973633"/>
                </a:lnTo>
                <a:lnTo>
                  <a:pt x="1944075" y="1939703"/>
                </a:lnTo>
                <a:lnTo>
                  <a:pt x="2033583" y="1900461"/>
                </a:lnTo>
                <a:lnTo>
                  <a:pt x="2118603" y="1856171"/>
                </a:lnTo>
                <a:lnTo>
                  <a:pt x="2198792" y="1807097"/>
                </a:lnTo>
                <a:lnTo>
                  <a:pt x="2273807" y="1753504"/>
                </a:lnTo>
                <a:lnTo>
                  <a:pt x="2343306" y="1695657"/>
                </a:lnTo>
                <a:lnTo>
                  <a:pt x="2406944" y="1633819"/>
                </a:lnTo>
                <a:lnTo>
                  <a:pt x="2464380" y="1568255"/>
                </a:lnTo>
                <a:lnTo>
                  <a:pt x="2515270" y="1499229"/>
                </a:lnTo>
                <a:lnTo>
                  <a:pt x="2559272" y="1427005"/>
                </a:lnTo>
                <a:lnTo>
                  <a:pt x="2596042" y="1351848"/>
                </a:lnTo>
                <a:lnTo>
                  <a:pt x="2625238" y="1274023"/>
                </a:lnTo>
                <a:lnTo>
                  <a:pt x="2646517" y="1193793"/>
                </a:lnTo>
                <a:lnTo>
                  <a:pt x="2659536" y="1111422"/>
                </a:lnTo>
                <a:lnTo>
                  <a:pt x="2663952" y="1027176"/>
                </a:lnTo>
                <a:lnTo>
                  <a:pt x="2659536" y="942929"/>
                </a:lnTo>
                <a:lnTo>
                  <a:pt x="2646517" y="860558"/>
                </a:lnTo>
                <a:lnTo>
                  <a:pt x="2625238" y="780328"/>
                </a:lnTo>
                <a:lnTo>
                  <a:pt x="2596042" y="702503"/>
                </a:lnTo>
                <a:lnTo>
                  <a:pt x="2559272" y="627346"/>
                </a:lnTo>
                <a:lnTo>
                  <a:pt x="2515270" y="555122"/>
                </a:lnTo>
                <a:lnTo>
                  <a:pt x="2464380" y="486096"/>
                </a:lnTo>
                <a:lnTo>
                  <a:pt x="2406944" y="420532"/>
                </a:lnTo>
                <a:lnTo>
                  <a:pt x="2343306" y="358694"/>
                </a:lnTo>
                <a:lnTo>
                  <a:pt x="2273807" y="300847"/>
                </a:lnTo>
                <a:lnTo>
                  <a:pt x="2198792" y="247254"/>
                </a:lnTo>
                <a:lnTo>
                  <a:pt x="2118603" y="198180"/>
                </a:lnTo>
                <a:lnTo>
                  <a:pt x="2033583" y="153890"/>
                </a:lnTo>
                <a:lnTo>
                  <a:pt x="1944075" y="114648"/>
                </a:lnTo>
                <a:lnTo>
                  <a:pt x="1850421" y="80718"/>
                </a:lnTo>
                <a:lnTo>
                  <a:pt x="1752965" y="52364"/>
                </a:lnTo>
                <a:lnTo>
                  <a:pt x="1652050" y="29851"/>
                </a:lnTo>
                <a:lnTo>
                  <a:pt x="1548018" y="13443"/>
                </a:lnTo>
                <a:lnTo>
                  <a:pt x="1441212" y="3404"/>
                </a:lnTo>
                <a:lnTo>
                  <a:pt x="1331976" y="0"/>
                </a:lnTo>
                <a:close/>
              </a:path>
            </a:pathLst>
          </a:custGeom>
          <a:solidFill>
            <a:srgbClr val="FFFFFF"/>
          </a:solidFill>
        </p:spPr>
        <p:txBody>
          <a:bodyPr wrap="square" lIns="0" tIns="0" rIns="0" bIns="0" rtlCol="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Arial"/>
              <a:ea typeface="+mn-ea"/>
              <a:cs typeface="+mn-cs"/>
            </a:endParaRPr>
          </a:p>
        </p:txBody>
      </p:sp>
      <p:sp>
        <p:nvSpPr>
          <p:cNvPr id="38" name="object 6"/>
          <p:cNvSpPr/>
          <p:nvPr/>
        </p:nvSpPr>
        <p:spPr>
          <a:xfrm>
            <a:off x="5325580" y="1955570"/>
            <a:ext cx="2149590" cy="2407233"/>
          </a:xfrm>
          <a:custGeom>
            <a:avLst/>
            <a:gdLst/>
            <a:ahLst/>
            <a:cxnLst/>
            <a:rect l="l" t="t" r="r" b="b"/>
            <a:pathLst>
              <a:path w="2663952" h="2054352">
                <a:moveTo>
                  <a:pt x="0" y="1027176"/>
                </a:moveTo>
                <a:lnTo>
                  <a:pt x="4415" y="942929"/>
                </a:lnTo>
                <a:lnTo>
                  <a:pt x="17434" y="860558"/>
                </a:lnTo>
                <a:lnTo>
                  <a:pt x="38713" y="780328"/>
                </a:lnTo>
                <a:lnTo>
                  <a:pt x="67909" y="702503"/>
                </a:lnTo>
                <a:lnTo>
                  <a:pt x="104679" y="627346"/>
                </a:lnTo>
                <a:lnTo>
                  <a:pt x="148681" y="555122"/>
                </a:lnTo>
                <a:lnTo>
                  <a:pt x="199571" y="486096"/>
                </a:lnTo>
                <a:lnTo>
                  <a:pt x="257007" y="420532"/>
                </a:lnTo>
                <a:lnTo>
                  <a:pt x="320645" y="358694"/>
                </a:lnTo>
                <a:lnTo>
                  <a:pt x="390143" y="300847"/>
                </a:lnTo>
                <a:lnTo>
                  <a:pt x="465159" y="247254"/>
                </a:lnTo>
                <a:lnTo>
                  <a:pt x="545348" y="198180"/>
                </a:lnTo>
                <a:lnTo>
                  <a:pt x="630368" y="153890"/>
                </a:lnTo>
                <a:lnTo>
                  <a:pt x="719876" y="114648"/>
                </a:lnTo>
                <a:lnTo>
                  <a:pt x="813530" y="80718"/>
                </a:lnTo>
                <a:lnTo>
                  <a:pt x="910986" y="52364"/>
                </a:lnTo>
                <a:lnTo>
                  <a:pt x="1011901" y="29851"/>
                </a:lnTo>
                <a:lnTo>
                  <a:pt x="1115933" y="13443"/>
                </a:lnTo>
                <a:lnTo>
                  <a:pt x="1222739" y="3404"/>
                </a:lnTo>
                <a:lnTo>
                  <a:pt x="1331976" y="0"/>
                </a:lnTo>
                <a:lnTo>
                  <a:pt x="1441212" y="3404"/>
                </a:lnTo>
                <a:lnTo>
                  <a:pt x="1548018" y="13443"/>
                </a:lnTo>
                <a:lnTo>
                  <a:pt x="1652050" y="29851"/>
                </a:lnTo>
                <a:lnTo>
                  <a:pt x="1752965" y="52364"/>
                </a:lnTo>
                <a:lnTo>
                  <a:pt x="1850421" y="80718"/>
                </a:lnTo>
                <a:lnTo>
                  <a:pt x="1944075" y="114648"/>
                </a:lnTo>
                <a:lnTo>
                  <a:pt x="2033583" y="153890"/>
                </a:lnTo>
                <a:lnTo>
                  <a:pt x="2118603" y="198180"/>
                </a:lnTo>
                <a:lnTo>
                  <a:pt x="2198792" y="247254"/>
                </a:lnTo>
                <a:lnTo>
                  <a:pt x="2273807" y="300847"/>
                </a:lnTo>
                <a:lnTo>
                  <a:pt x="2343306" y="358694"/>
                </a:lnTo>
                <a:lnTo>
                  <a:pt x="2406944" y="420532"/>
                </a:lnTo>
                <a:lnTo>
                  <a:pt x="2464380" y="486096"/>
                </a:lnTo>
                <a:lnTo>
                  <a:pt x="2515270" y="555122"/>
                </a:lnTo>
                <a:lnTo>
                  <a:pt x="2559272" y="627346"/>
                </a:lnTo>
                <a:lnTo>
                  <a:pt x="2596042" y="702503"/>
                </a:lnTo>
                <a:lnTo>
                  <a:pt x="2625238" y="780328"/>
                </a:lnTo>
                <a:lnTo>
                  <a:pt x="2646517" y="860558"/>
                </a:lnTo>
                <a:lnTo>
                  <a:pt x="2659536" y="942929"/>
                </a:lnTo>
                <a:lnTo>
                  <a:pt x="2663952" y="1027176"/>
                </a:lnTo>
                <a:lnTo>
                  <a:pt x="2659536" y="1111422"/>
                </a:lnTo>
                <a:lnTo>
                  <a:pt x="2646517" y="1193793"/>
                </a:lnTo>
                <a:lnTo>
                  <a:pt x="2625238" y="1274023"/>
                </a:lnTo>
                <a:lnTo>
                  <a:pt x="2596042" y="1351848"/>
                </a:lnTo>
                <a:lnTo>
                  <a:pt x="2559272" y="1427005"/>
                </a:lnTo>
                <a:lnTo>
                  <a:pt x="2515270" y="1499229"/>
                </a:lnTo>
                <a:lnTo>
                  <a:pt x="2464380" y="1568255"/>
                </a:lnTo>
                <a:lnTo>
                  <a:pt x="2406944" y="1633819"/>
                </a:lnTo>
                <a:lnTo>
                  <a:pt x="2343306" y="1695657"/>
                </a:lnTo>
                <a:lnTo>
                  <a:pt x="2273807" y="1753504"/>
                </a:lnTo>
                <a:lnTo>
                  <a:pt x="2198792" y="1807097"/>
                </a:lnTo>
                <a:lnTo>
                  <a:pt x="2118603" y="1856171"/>
                </a:lnTo>
                <a:lnTo>
                  <a:pt x="2033583" y="1900461"/>
                </a:lnTo>
                <a:lnTo>
                  <a:pt x="1944075" y="1939703"/>
                </a:lnTo>
                <a:lnTo>
                  <a:pt x="1850421" y="1973633"/>
                </a:lnTo>
                <a:lnTo>
                  <a:pt x="1752965" y="2001987"/>
                </a:lnTo>
                <a:lnTo>
                  <a:pt x="1652050" y="2024500"/>
                </a:lnTo>
                <a:lnTo>
                  <a:pt x="1548018" y="2040908"/>
                </a:lnTo>
                <a:lnTo>
                  <a:pt x="1441212" y="2050947"/>
                </a:lnTo>
                <a:lnTo>
                  <a:pt x="1331976" y="2054351"/>
                </a:lnTo>
                <a:lnTo>
                  <a:pt x="1222739" y="2050947"/>
                </a:lnTo>
                <a:lnTo>
                  <a:pt x="1115933" y="2040908"/>
                </a:lnTo>
                <a:lnTo>
                  <a:pt x="1011901" y="2024500"/>
                </a:lnTo>
                <a:lnTo>
                  <a:pt x="910986" y="2001987"/>
                </a:lnTo>
                <a:lnTo>
                  <a:pt x="813530" y="1973633"/>
                </a:lnTo>
                <a:lnTo>
                  <a:pt x="719876" y="1939703"/>
                </a:lnTo>
                <a:lnTo>
                  <a:pt x="630368" y="1900461"/>
                </a:lnTo>
                <a:lnTo>
                  <a:pt x="545348" y="1856171"/>
                </a:lnTo>
                <a:lnTo>
                  <a:pt x="465159" y="1807097"/>
                </a:lnTo>
                <a:lnTo>
                  <a:pt x="390143" y="1753504"/>
                </a:lnTo>
                <a:lnTo>
                  <a:pt x="320645" y="1695657"/>
                </a:lnTo>
                <a:lnTo>
                  <a:pt x="257007" y="1633819"/>
                </a:lnTo>
                <a:lnTo>
                  <a:pt x="199571" y="1568255"/>
                </a:lnTo>
                <a:lnTo>
                  <a:pt x="148681" y="1499229"/>
                </a:lnTo>
                <a:lnTo>
                  <a:pt x="104679" y="1427005"/>
                </a:lnTo>
                <a:lnTo>
                  <a:pt x="67909" y="1351848"/>
                </a:lnTo>
                <a:lnTo>
                  <a:pt x="38713" y="1274023"/>
                </a:lnTo>
                <a:lnTo>
                  <a:pt x="17434" y="1193793"/>
                </a:lnTo>
                <a:lnTo>
                  <a:pt x="4415" y="1111422"/>
                </a:lnTo>
                <a:lnTo>
                  <a:pt x="0" y="1027176"/>
                </a:lnTo>
                <a:close/>
              </a:path>
            </a:pathLst>
          </a:custGeom>
          <a:ln w="3175">
            <a:solidFill>
              <a:srgbClr val="000000"/>
            </a:solidFill>
          </a:ln>
        </p:spPr>
        <p:txBody>
          <a:bodyPr wrap="square" lIns="0" tIns="0" rIns="0" bIns="0" rtlCol="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Arial"/>
              <a:ea typeface="+mn-ea"/>
              <a:cs typeface="+mn-cs"/>
            </a:endParaRPr>
          </a:p>
        </p:txBody>
      </p:sp>
      <p:sp>
        <p:nvSpPr>
          <p:cNvPr id="39" name="object 7"/>
          <p:cNvSpPr txBox="1"/>
          <p:nvPr/>
        </p:nvSpPr>
        <p:spPr>
          <a:xfrm>
            <a:off x="5389061" y="2044673"/>
            <a:ext cx="1994632" cy="2272836"/>
          </a:xfrm>
          <a:prstGeom prst="rect">
            <a:avLst/>
          </a:prstGeom>
        </p:spPr>
        <p:txBody>
          <a:bodyPr vert="horz" wrap="square" lIns="0" tIns="0" rIns="0" bIns="0" rtlCol="0">
            <a:noAutofit/>
          </a:bodyPr>
          <a:lstStyle/>
          <a:p>
            <a:pPr marL="12700" marR="12700" lvl="0" indent="0" algn="ctr" defTabSz="914400" rtl="0" eaLnBrk="1" fontAlgn="auto" latinLnBrk="0" hangingPunct="1">
              <a:lnSpc>
                <a:spcPct val="100000"/>
              </a:lnSpc>
              <a:spcBef>
                <a:spcPts val="0"/>
              </a:spcBef>
              <a:spcAft>
                <a:spcPts val="0"/>
              </a:spcAft>
              <a:buClrTx/>
              <a:buSzTx/>
              <a:buFontTx/>
              <a:buNone/>
              <a:tabLst/>
              <a:defRPr/>
            </a:pPr>
            <a:r>
              <a:rPr kumimoji="0" lang="en-ZA" sz="2400" b="1" i="0" u="none" strike="noStrike" kern="1200" cap="none" spc="-20" normalizeH="0" baseline="0" noProof="0" dirty="0" smtClean="0">
                <a:ln>
                  <a:noFill/>
                </a:ln>
                <a:solidFill>
                  <a:srgbClr val="EC6B14"/>
                </a:solidFill>
                <a:effectLst/>
                <a:uLnTx/>
                <a:uFillTx/>
                <a:latin typeface="Arial"/>
                <a:ea typeface="+mn-ea"/>
                <a:cs typeface="Arial"/>
              </a:rPr>
              <a:t>Jobs, </a:t>
            </a:r>
            <a:r>
              <a:rPr kumimoji="0" lang="en-ZA" sz="2400" b="1" i="0" u="none" strike="noStrike" kern="1200" cap="none" spc="-20" normalizeH="0" baseline="0" noProof="0" dirty="0">
                <a:ln>
                  <a:noFill/>
                </a:ln>
                <a:solidFill>
                  <a:srgbClr val="EC6B14"/>
                </a:solidFill>
                <a:effectLst/>
                <a:uLnTx/>
                <a:uFillTx/>
                <a:latin typeface="Arial"/>
                <a:ea typeface="+mn-ea"/>
                <a:cs typeface="Arial"/>
              </a:rPr>
              <a:t>Incomes </a:t>
            </a:r>
            <a:r>
              <a:rPr kumimoji="0" lang="en-ZA" sz="2400" b="1" i="0" u="none" strike="noStrike" kern="1200" cap="none" spc="-20" normalizeH="0" baseline="0" noProof="0" dirty="0" smtClean="0">
                <a:ln>
                  <a:noFill/>
                </a:ln>
                <a:solidFill>
                  <a:srgbClr val="EC6B14"/>
                </a:solidFill>
                <a:effectLst/>
                <a:uLnTx/>
                <a:uFillTx/>
                <a:latin typeface="Arial"/>
                <a:ea typeface="+mn-ea"/>
                <a:cs typeface="Arial"/>
              </a:rPr>
              <a:t>and </a:t>
            </a:r>
            <a:r>
              <a:rPr kumimoji="0" lang="en-ZA" sz="2400" b="1" i="0" u="none" strike="noStrike" kern="1200" cap="none" spc="-20" normalizeH="0" baseline="0" noProof="0" dirty="0">
                <a:ln>
                  <a:noFill/>
                </a:ln>
                <a:solidFill>
                  <a:srgbClr val="EC6B14"/>
                </a:solidFill>
                <a:effectLst/>
                <a:uLnTx/>
                <a:uFillTx/>
                <a:latin typeface="Arial"/>
                <a:ea typeface="+mn-ea"/>
                <a:cs typeface="Arial"/>
              </a:rPr>
              <a:t>Livelihoods </a:t>
            </a:r>
            <a:r>
              <a:rPr kumimoji="0" lang="en-ZA" sz="2400" b="1" i="0" u="none" strike="noStrike" kern="1200" cap="none" spc="20" normalizeH="0" baseline="0" noProof="0" dirty="0">
                <a:ln>
                  <a:noFill/>
                </a:ln>
                <a:solidFill>
                  <a:srgbClr val="EC6B14"/>
                </a:solidFill>
                <a:effectLst/>
                <a:uLnTx/>
                <a:uFillTx/>
                <a:latin typeface="Arial"/>
                <a:ea typeface="+mn-ea"/>
                <a:cs typeface="Arial"/>
              </a:rPr>
              <a:t> </a:t>
            </a:r>
            <a:r>
              <a:rPr kumimoji="0" lang="en-ZA" sz="2400" b="1" i="0" u="none" strike="noStrike" kern="1200" cap="none" spc="-10" normalizeH="0" baseline="0" noProof="0" dirty="0">
                <a:ln>
                  <a:noFill/>
                </a:ln>
                <a:solidFill>
                  <a:prstClr val="black"/>
                </a:solidFill>
                <a:effectLst/>
                <a:uLnTx/>
                <a:uFillTx/>
                <a:latin typeface="Arial"/>
                <a:ea typeface="+mn-ea"/>
                <a:cs typeface="Arial"/>
              </a:rPr>
              <a:t>f</a:t>
            </a:r>
            <a:r>
              <a:rPr kumimoji="0" lang="en-ZA" sz="2400" b="1" i="0" u="none" strike="noStrike" kern="1200" cap="none" spc="-20" normalizeH="0" baseline="0" noProof="0" dirty="0">
                <a:ln>
                  <a:noFill/>
                </a:ln>
                <a:solidFill>
                  <a:prstClr val="black"/>
                </a:solidFill>
                <a:effectLst/>
                <a:uLnTx/>
                <a:uFillTx/>
                <a:latin typeface="Arial"/>
                <a:ea typeface="+mn-ea"/>
                <a:cs typeface="Arial"/>
              </a:rPr>
              <a:t>o</a:t>
            </a:r>
            <a:r>
              <a:rPr kumimoji="0" lang="en-ZA" sz="2400" b="1" i="0" u="none" strike="noStrike" kern="1200" cap="none" spc="-10" normalizeH="0" baseline="0" noProof="0" dirty="0">
                <a:ln>
                  <a:noFill/>
                </a:ln>
                <a:solidFill>
                  <a:prstClr val="black"/>
                </a:solidFill>
                <a:effectLst/>
                <a:uLnTx/>
                <a:uFillTx/>
                <a:latin typeface="Arial"/>
                <a:ea typeface="+mn-ea"/>
                <a:cs typeface="Arial"/>
              </a:rPr>
              <a:t>r</a:t>
            </a:r>
            <a:r>
              <a:rPr kumimoji="0" lang="en-ZA" sz="2400" b="1" i="0" u="none" strike="noStrike" kern="1200" cap="none" spc="-5" normalizeH="0" baseline="0" noProof="0" dirty="0">
                <a:ln>
                  <a:noFill/>
                </a:ln>
                <a:solidFill>
                  <a:prstClr val="black"/>
                </a:solidFill>
                <a:effectLst/>
                <a:uLnTx/>
                <a:uFillTx/>
                <a:latin typeface="Arial"/>
                <a:ea typeface="+mn-ea"/>
                <a:cs typeface="Arial"/>
              </a:rPr>
              <a:t> </a:t>
            </a:r>
          </a:p>
          <a:p>
            <a:pPr marL="12700" marR="12700" lvl="0" indent="0" algn="ctr" defTabSz="914400" rtl="0" eaLnBrk="1" fontAlgn="auto" latinLnBrk="0" hangingPunct="1">
              <a:lnSpc>
                <a:spcPct val="100000"/>
              </a:lnSpc>
              <a:spcBef>
                <a:spcPts val="0"/>
              </a:spcBef>
              <a:spcAft>
                <a:spcPts val="0"/>
              </a:spcAft>
              <a:buClrTx/>
              <a:buSzTx/>
              <a:buFontTx/>
              <a:buNone/>
              <a:tabLst/>
              <a:defRPr/>
            </a:pPr>
            <a:r>
              <a:rPr kumimoji="0" lang="en-ZA" sz="2400" b="1" i="0" u="none" strike="noStrike" kern="1200" cap="none" spc="-20" normalizeH="0" baseline="0" noProof="0" dirty="0">
                <a:ln>
                  <a:noFill/>
                </a:ln>
                <a:solidFill>
                  <a:srgbClr val="B46E12"/>
                </a:solidFill>
                <a:effectLst/>
                <a:uLnTx/>
                <a:uFillTx/>
                <a:latin typeface="Arial"/>
                <a:ea typeface="+mn-ea"/>
                <a:cs typeface="Arial"/>
              </a:rPr>
              <a:t>Inclusive Growth</a:t>
            </a:r>
            <a:endParaRPr kumimoji="0" lang="en-ZA" sz="2400" b="0" i="0" u="none" strike="noStrike" kern="1200" cap="none" spc="0" normalizeH="0" baseline="0" noProof="0" dirty="0">
              <a:ln>
                <a:noFill/>
              </a:ln>
              <a:solidFill>
                <a:prstClr val="black"/>
              </a:solidFill>
              <a:effectLst/>
              <a:uLnTx/>
              <a:uFillTx/>
              <a:latin typeface="Arial"/>
              <a:ea typeface="+mn-ea"/>
              <a:cs typeface="Arial"/>
            </a:endParaRPr>
          </a:p>
        </p:txBody>
      </p:sp>
      <p:sp>
        <p:nvSpPr>
          <p:cNvPr id="40" name="object 8"/>
          <p:cNvSpPr/>
          <p:nvPr/>
        </p:nvSpPr>
        <p:spPr>
          <a:xfrm>
            <a:off x="7335642" y="1321941"/>
            <a:ext cx="1709411" cy="1389272"/>
          </a:xfrm>
          <a:custGeom>
            <a:avLst/>
            <a:gdLst/>
            <a:ahLst/>
            <a:cxnLst/>
            <a:rect l="l" t="t" r="r" b="b"/>
            <a:pathLst>
              <a:path w="2267712" h="2101596">
                <a:moveTo>
                  <a:pt x="1133856" y="0"/>
                </a:moveTo>
                <a:lnTo>
                  <a:pt x="1040858" y="3483"/>
                </a:lnTo>
                <a:lnTo>
                  <a:pt x="949932" y="13751"/>
                </a:lnTo>
                <a:lnTo>
                  <a:pt x="861368" y="30536"/>
                </a:lnTo>
                <a:lnTo>
                  <a:pt x="775459" y="53565"/>
                </a:lnTo>
                <a:lnTo>
                  <a:pt x="692497" y="82569"/>
                </a:lnTo>
                <a:lnTo>
                  <a:pt x="612772" y="117278"/>
                </a:lnTo>
                <a:lnTo>
                  <a:pt x="536577" y="157421"/>
                </a:lnTo>
                <a:lnTo>
                  <a:pt x="464204" y="202728"/>
                </a:lnTo>
                <a:lnTo>
                  <a:pt x="395944" y="252929"/>
                </a:lnTo>
                <a:lnTo>
                  <a:pt x="332089" y="307752"/>
                </a:lnTo>
                <a:lnTo>
                  <a:pt x="272930" y="366929"/>
                </a:lnTo>
                <a:lnTo>
                  <a:pt x="218761" y="430188"/>
                </a:lnTo>
                <a:lnTo>
                  <a:pt x="169871" y="497260"/>
                </a:lnTo>
                <a:lnTo>
                  <a:pt x="126554" y="567873"/>
                </a:lnTo>
                <a:lnTo>
                  <a:pt x="89100" y="641758"/>
                </a:lnTo>
                <a:lnTo>
                  <a:pt x="57802" y="718645"/>
                </a:lnTo>
                <a:lnTo>
                  <a:pt x="32951" y="798262"/>
                </a:lnTo>
                <a:lnTo>
                  <a:pt x="14839" y="880340"/>
                </a:lnTo>
                <a:lnTo>
                  <a:pt x="3758" y="964609"/>
                </a:lnTo>
                <a:lnTo>
                  <a:pt x="0" y="1050798"/>
                </a:lnTo>
                <a:lnTo>
                  <a:pt x="3758" y="1136986"/>
                </a:lnTo>
                <a:lnTo>
                  <a:pt x="14839" y="1221255"/>
                </a:lnTo>
                <a:lnTo>
                  <a:pt x="32951" y="1303333"/>
                </a:lnTo>
                <a:lnTo>
                  <a:pt x="57802" y="1382950"/>
                </a:lnTo>
                <a:lnTo>
                  <a:pt x="89100" y="1459837"/>
                </a:lnTo>
                <a:lnTo>
                  <a:pt x="126554" y="1533722"/>
                </a:lnTo>
                <a:lnTo>
                  <a:pt x="169871" y="1604335"/>
                </a:lnTo>
                <a:lnTo>
                  <a:pt x="218761" y="1671407"/>
                </a:lnTo>
                <a:lnTo>
                  <a:pt x="272930" y="1734666"/>
                </a:lnTo>
                <a:lnTo>
                  <a:pt x="332089" y="1793843"/>
                </a:lnTo>
                <a:lnTo>
                  <a:pt x="395944" y="1848666"/>
                </a:lnTo>
                <a:lnTo>
                  <a:pt x="464204" y="1898867"/>
                </a:lnTo>
                <a:lnTo>
                  <a:pt x="536577" y="1944174"/>
                </a:lnTo>
                <a:lnTo>
                  <a:pt x="612772" y="1984317"/>
                </a:lnTo>
                <a:lnTo>
                  <a:pt x="692497" y="2019026"/>
                </a:lnTo>
                <a:lnTo>
                  <a:pt x="775459" y="2048030"/>
                </a:lnTo>
                <a:lnTo>
                  <a:pt x="861368" y="2071059"/>
                </a:lnTo>
                <a:lnTo>
                  <a:pt x="949932" y="2087844"/>
                </a:lnTo>
                <a:lnTo>
                  <a:pt x="1040858" y="2098112"/>
                </a:lnTo>
                <a:lnTo>
                  <a:pt x="1133856" y="2101596"/>
                </a:lnTo>
                <a:lnTo>
                  <a:pt x="1226853" y="2098112"/>
                </a:lnTo>
                <a:lnTo>
                  <a:pt x="1317779" y="2087844"/>
                </a:lnTo>
                <a:lnTo>
                  <a:pt x="1406343" y="2071059"/>
                </a:lnTo>
                <a:lnTo>
                  <a:pt x="1492252" y="2048030"/>
                </a:lnTo>
                <a:lnTo>
                  <a:pt x="1575214" y="2019026"/>
                </a:lnTo>
                <a:lnTo>
                  <a:pt x="1654939" y="1984317"/>
                </a:lnTo>
                <a:lnTo>
                  <a:pt x="1731134" y="1944174"/>
                </a:lnTo>
                <a:lnTo>
                  <a:pt x="1803507" y="1898867"/>
                </a:lnTo>
                <a:lnTo>
                  <a:pt x="1871767" y="1848666"/>
                </a:lnTo>
                <a:lnTo>
                  <a:pt x="1935622" y="1793843"/>
                </a:lnTo>
                <a:lnTo>
                  <a:pt x="1994781" y="1734666"/>
                </a:lnTo>
                <a:lnTo>
                  <a:pt x="2048950" y="1671407"/>
                </a:lnTo>
                <a:lnTo>
                  <a:pt x="2097840" y="1604335"/>
                </a:lnTo>
                <a:lnTo>
                  <a:pt x="2141157" y="1533722"/>
                </a:lnTo>
                <a:lnTo>
                  <a:pt x="2178611" y="1459837"/>
                </a:lnTo>
                <a:lnTo>
                  <a:pt x="2209909" y="1382950"/>
                </a:lnTo>
                <a:lnTo>
                  <a:pt x="2234760" y="1303333"/>
                </a:lnTo>
                <a:lnTo>
                  <a:pt x="2252872" y="1221255"/>
                </a:lnTo>
                <a:lnTo>
                  <a:pt x="2263953" y="1136986"/>
                </a:lnTo>
                <a:lnTo>
                  <a:pt x="2267712" y="1050798"/>
                </a:lnTo>
                <a:lnTo>
                  <a:pt x="2263953" y="964609"/>
                </a:lnTo>
                <a:lnTo>
                  <a:pt x="2252872" y="880340"/>
                </a:lnTo>
                <a:lnTo>
                  <a:pt x="2234760" y="798262"/>
                </a:lnTo>
                <a:lnTo>
                  <a:pt x="2209909" y="718645"/>
                </a:lnTo>
                <a:lnTo>
                  <a:pt x="2178611" y="641758"/>
                </a:lnTo>
                <a:lnTo>
                  <a:pt x="2141157" y="567873"/>
                </a:lnTo>
                <a:lnTo>
                  <a:pt x="2097840" y="497260"/>
                </a:lnTo>
                <a:lnTo>
                  <a:pt x="2048950" y="430188"/>
                </a:lnTo>
                <a:lnTo>
                  <a:pt x="1994781" y="366929"/>
                </a:lnTo>
                <a:lnTo>
                  <a:pt x="1935622" y="307752"/>
                </a:lnTo>
                <a:lnTo>
                  <a:pt x="1871767" y="252929"/>
                </a:lnTo>
                <a:lnTo>
                  <a:pt x="1803507" y="202728"/>
                </a:lnTo>
                <a:lnTo>
                  <a:pt x="1731134" y="157421"/>
                </a:lnTo>
                <a:lnTo>
                  <a:pt x="1654939" y="117278"/>
                </a:lnTo>
                <a:lnTo>
                  <a:pt x="1575214" y="82569"/>
                </a:lnTo>
                <a:lnTo>
                  <a:pt x="1492252" y="53565"/>
                </a:lnTo>
                <a:lnTo>
                  <a:pt x="1406343" y="30536"/>
                </a:lnTo>
                <a:lnTo>
                  <a:pt x="1317779" y="13751"/>
                </a:lnTo>
                <a:lnTo>
                  <a:pt x="1226853" y="3483"/>
                </a:lnTo>
                <a:lnTo>
                  <a:pt x="1133856" y="0"/>
                </a:lnTo>
                <a:close/>
              </a:path>
            </a:pathLst>
          </a:custGeom>
          <a:solidFill>
            <a:srgbClr val="FFFFFF"/>
          </a:solidFill>
          <a:ln w="3175">
            <a:solidFill>
              <a:schemeClr val="tx1"/>
            </a:solidFill>
          </a:ln>
        </p:spPr>
        <p:txBody>
          <a:bodyPr wrap="square" lIns="0" tIns="0" rIns="0" bIns="0" rtlCol="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Arial"/>
              <a:ea typeface="+mn-ea"/>
              <a:cs typeface="+mn-cs"/>
            </a:endParaRPr>
          </a:p>
        </p:txBody>
      </p:sp>
      <p:sp>
        <p:nvSpPr>
          <p:cNvPr id="41" name="object 12"/>
          <p:cNvSpPr/>
          <p:nvPr/>
        </p:nvSpPr>
        <p:spPr>
          <a:xfrm>
            <a:off x="7172664" y="3527328"/>
            <a:ext cx="351185" cy="189582"/>
          </a:xfrm>
          <a:custGeom>
            <a:avLst/>
            <a:gdLst/>
            <a:ahLst/>
            <a:cxnLst/>
            <a:rect l="l" t="t" r="r" b="b"/>
            <a:pathLst>
              <a:path w="498982" h="464820">
                <a:moveTo>
                  <a:pt x="339375" y="391467"/>
                </a:moveTo>
                <a:lnTo>
                  <a:pt x="329200" y="397233"/>
                </a:lnTo>
                <a:lnTo>
                  <a:pt x="323130" y="410475"/>
                </a:lnTo>
                <a:lnTo>
                  <a:pt x="327245" y="422192"/>
                </a:lnTo>
                <a:lnTo>
                  <a:pt x="337947" y="428879"/>
                </a:lnTo>
                <a:lnTo>
                  <a:pt x="498982" y="464819"/>
                </a:lnTo>
                <a:lnTo>
                  <a:pt x="495400" y="453009"/>
                </a:lnTo>
                <a:lnTo>
                  <a:pt x="458343" y="453009"/>
                </a:lnTo>
                <a:lnTo>
                  <a:pt x="406739" y="405152"/>
                </a:lnTo>
                <a:lnTo>
                  <a:pt x="346329" y="391668"/>
                </a:lnTo>
                <a:lnTo>
                  <a:pt x="339375" y="391467"/>
                </a:lnTo>
                <a:close/>
              </a:path>
              <a:path w="498982" h="464820">
                <a:moveTo>
                  <a:pt x="406739" y="405152"/>
                </a:moveTo>
                <a:lnTo>
                  <a:pt x="458343" y="453009"/>
                </a:lnTo>
                <a:lnTo>
                  <a:pt x="466150" y="444626"/>
                </a:lnTo>
                <a:lnTo>
                  <a:pt x="453008" y="444626"/>
                </a:lnTo>
                <a:lnTo>
                  <a:pt x="443539" y="413365"/>
                </a:lnTo>
                <a:lnTo>
                  <a:pt x="406739" y="405152"/>
                </a:lnTo>
                <a:close/>
              </a:path>
              <a:path w="498982" h="464820">
                <a:moveTo>
                  <a:pt x="436828" y="294710"/>
                </a:moveTo>
                <a:lnTo>
                  <a:pt x="422672" y="296329"/>
                </a:lnTo>
                <a:lnTo>
                  <a:pt x="415001" y="305690"/>
                </a:lnTo>
                <a:lnTo>
                  <a:pt x="414655" y="318007"/>
                </a:lnTo>
                <a:lnTo>
                  <a:pt x="432612" y="377292"/>
                </a:lnTo>
                <a:lnTo>
                  <a:pt x="484251" y="425196"/>
                </a:lnTo>
                <a:lnTo>
                  <a:pt x="458343" y="453009"/>
                </a:lnTo>
                <a:lnTo>
                  <a:pt x="495400" y="453009"/>
                </a:lnTo>
                <a:lnTo>
                  <a:pt x="451104" y="306959"/>
                </a:lnTo>
                <a:lnTo>
                  <a:pt x="446834" y="299694"/>
                </a:lnTo>
                <a:lnTo>
                  <a:pt x="436828" y="294710"/>
                </a:lnTo>
                <a:close/>
              </a:path>
              <a:path w="498982" h="464820">
                <a:moveTo>
                  <a:pt x="443539" y="413365"/>
                </a:moveTo>
                <a:lnTo>
                  <a:pt x="453008" y="444626"/>
                </a:lnTo>
                <a:lnTo>
                  <a:pt x="475488" y="420497"/>
                </a:lnTo>
                <a:lnTo>
                  <a:pt x="443539" y="413365"/>
                </a:lnTo>
                <a:close/>
              </a:path>
              <a:path w="498982" h="464820">
                <a:moveTo>
                  <a:pt x="432612" y="377292"/>
                </a:moveTo>
                <a:lnTo>
                  <a:pt x="443539" y="413365"/>
                </a:lnTo>
                <a:lnTo>
                  <a:pt x="475488" y="420497"/>
                </a:lnTo>
                <a:lnTo>
                  <a:pt x="453008" y="444626"/>
                </a:lnTo>
                <a:lnTo>
                  <a:pt x="466150" y="444626"/>
                </a:lnTo>
                <a:lnTo>
                  <a:pt x="484251" y="425196"/>
                </a:lnTo>
                <a:lnTo>
                  <a:pt x="432612" y="377292"/>
                </a:lnTo>
                <a:close/>
              </a:path>
              <a:path w="498982" h="464820">
                <a:moveTo>
                  <a:pt x="25908" y="0"/>
                </a:moveTo>
                <a:lnTo>
                  <a:pt x="0" y="27940"/>
                </a:lnTo>
                <a:lnTo>
                  <a:pt x="406739" y="405152"/>
                </a:lnTo>
                <a:lnTo>
                  <a:pt x="443539" y="413365"/>
                </a:lnTo>
                <a:lnTo>
                  <a:pt x="432612" y="377292"/>
                </a:lnTo>
                <a:lnTo>
                  <a:pt x="25908" y="0"/>
                </a:lnTo>
                <a:close/>
              </a:path>
            </a:pathLst>
          </a:custGeom>
          <a:solidFill>
            <a:srgbClr val="00AF50"/>
          </a:solidFill>
          <a:ln w="38100">
            <a:solidFill>
              <a:schemeClr val="tx1"/>
            </a:solidFill>
          </a:ln>
        </p:spPr>
        <p:txBody>
          <a:bodyPr wrap="square" lIns="0" tIns="0" rIns="0" bIns="0" rtlCol="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Arial"/>
              <a:ea typeface="+mn-ea"/>
              <a:cs typeface="+mn-cs"/>
            </a:endParaRPr>
          </a:p>
        </p:txBody>
      </p:sp>
      <p:sp>
        <p:nvSpPr>
          <p:cNvPr id="42" name="object 7"/>
          <p:cNvSpPr txBox="1"/>
          <p:nvPr/>
        </p:nvSpPr>
        <p:spPr>
          <a:xfrm>
            <a:off x="7637152" y="3506810"/>
            <a:ext cx="1221117" cy="351383"/>
          </a:xfrm>
          <a:prstGeom prst="rect">
            <a:avLst/>
          </a:prstGeom>
        </p:spPr>
        <p:txBody>
          <a:bodyPr vert="horz" wrap="square" lIns="0" tIns="0" rIns="0" bIns="0" rtlCol="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ZA" sz="1800" b="1" i="0" u="none" strike="noStrike" kern="1200" cap="none" spc="0" normalizeH="0" baseline="0" noProof="0" dirty="0">
                <a:ln>
                  <a:noFill/>
                </a:ln>
                <a:solidFill>
                  <a:prstClr val="black"/>
                </a:solidFill>
                <a:effectLst/>
                <a:uLnTx/>
                <a:uFillTx/>
                <a:latin typeface="Arial"/>
                <a:ea typeface="+mn-ea"/>
                <a:cs typeface="Arial"/>
              </a:rPr>
              <a:t>E</a:t>
            </a:r>
            <a:r>
              <a:rPr kumimoji="0" sz="1800" b="1" i="0" u="none" strike="noStrike" kern="1200" cap="none" spc="-10" normalizeH="0" baseline="0" noProof="0" dirty="0">
                <a:ln>
                  <a:noFill/>
                </a:ln>
                <a:solidFill>
                  <a:prstClr val="black"/>
                </a:solidFill>
                <a:effectLst/>
                <a:uLnTx/>
                <a:uFillTx/>
                <a:latin typeface="Arial"/>
                <a:ea typeface="+mn-ea"/>
                <a:cs typeface="Arial"/>
              </a:rPr>
              <a:t>q</a:t>
            </a:r>
            <a:r>
              <a:rPr kumimoji="0" sz="1800" b="1" i="0" u="none" strike="noStrike" kern="1200" cap="none" spc="0" normalizeH="0" baseline="0" noProof="0" dirty="0">
                <a:ln>
                  <a:noFill/>
                </a:ln>
                <a:solidFill>
                  <a:prstClr val="black"/>
                </a:solidFill>
                <a:effectLst/>
                <a:uLnTx/>
                <a:uFillTx/>
                <a:latin typeface="Arial"/>
                <a:ea typeface="+mn-ea"/>
                <a:cs typeface="Arial"/>
              </a:rPr>
              <a:t>u</a:t>
            </a:r>
            <a:r>
              <a:rPr kumimoji="0" sz="1800" b="1" i="0" u="none" strike="noStrike" kern="1200" cap="none" spc="-10" normalizeH="0" baseline="0" noProof="0" dirty="0">
                <a:ln>
                  <a:noFill/>
                </a:ln>
                <a:solidFill>
                  <a:prstClr val="black"/>
                </a:solidFill>
                <a:effectLst/>
                <a:uLnTx/>
                <a:uFillTx/>
                <a:latin typeface="Arial"/>
                <a:ea typeface="+mn-ea"/>
                <a:cs typeface="Arial"/>
              </a:rPr>
              <a:t>a</a:t>
            </a:r>
            <a:r>
              <a:rPr kumimoji="0" sz="1800" b="1" i="0" u="none" strike="noStrike" kern="1200" cap="none" spc="0" normalizeH="0" baseline="0" noProof="0" dirty="0">
                <a:ln>
                  <a:noFill/>
                </a:ln>
                <a:solidFill>
                  <a:prstClr val="black"/>
                </a:solidFill>
                <a:effectLst/>
                <a:uLnTx/>
                <a:uFillTx/>
                <a:latin typeface="Arial"/>
                <a:ea typeface="+mn-ea"/>
                <a:cs typeface="Arial"/>
              </a:rPr>
              <a:t>lity</a:t>
            </a:r>
            <a:r>
              <a:rPr kumimoji="0" lang="en-ZA" sz="1800" b="1" i="0" u="none" strike="noStrike" kern="1200" cap="none" spc="0" normalizeH="0" baseline="0" noProof="0" dirty="0">
                <a:ln>
                  <a:noFill/>
                </a:ln>
                <a:solidFill>
                  <a:prstClr val="black"/>
                </a:solidFill>
                <a:effectLst/>
                <a:uLnTx/>
                <a:uFillTx/>
                <a:latin typeface="Arial"/>
                <a:ea typeface="+mn-ea"/>
                <a:cs typeface="Arial"/>
              </a:rPr>
              <a:t> (Reduce inequality)</a:t>
            </a:r>
            <a:endParaRPr kumimoji="0" sz="1800" b="0" i="0" u="none" strike="noStrike" kern="1200" cap="none" spc="0" normalizeH="0" baseline="0" noProof="0" dirty="0">
              <a:ln>
                <a:noFill/>
              </a:ln>
              <a:solidFill>
                <a:prstClr val="black"/>
              </a:solidFill>
              <a:effectLst/>
              <a:uLnTx/>
              <a:uFillTx/>
              <a:latin typeface="Arial"/>
              <a:ea typeface="+mn-ea"/>
              <a:cs typeface="Arial"/>
            </a:endParaRPr>
          </a:p>
        </p:txBody>
      </p:sp>
      <p:sp>
        <p:nvSpPr>
          <p:cNvPr id="43" name="object 10"/>
          <p:cNvSpPr txBox="1"/>
          <p:nvPr/>
        </p:nvSpPr>
        <p:spPr>
          <a:xfrm>
            <a:off x="7626781" y="1579643"/>
            <a:ext cx="1194740" cy="888335"/>
          </a:xfrm>
          <a:prstGeom prst="rect">
            <a:avLst/>
          </a:prstGeom>
        </p:spPr>
        <p:txBody>
          <a:bodyPr vert="horz" wrap="square" lIns="0" tIns="0" rIns="0" bIns="0" rtlCol="0">
            <a:noAutofit/>
          </a:bodyPr>
          <a:lstStyle/>
          <a:p>
            <a:pPr marL="142240" marR="12700" lvl="0" indent="-129539" algn="ctr" defTabSz="914400" rtl="0" eaLnBrk="1" fontAlgn="auto" latinLnBrk="0" hangingPunct="1">
              <a:lnSpc>
                <a:spcPct val="100000"/>
              </a:lnSpc>
              <a:spcBef>
                <a:spcPts val="0"/>
              </a:spcBef>
              <a:spcAft>
                <a:spcPts val="0"/>
              </a:spcAft>
              <a:buClrTx/>
              <a:buSzTx/>
              <a:buFontTx/>
              <a:buNone/>
              <a:tabLst/>
              <a:defRPr/>
            </a:pPr>
            <a:r>
              <a:rPr kumimoji="0" lang="en-ZA" sz="1800" b="1" i="0" u="none" strike="noStrike" kern="1200" cap="none" spc="0" normalizeH="0" baseline="0" noProof="0" dirty="0">
                <a:ln>
                  <a:noFill/>
                </a:ln>
                <a:solidFill>
                  <a:prstClr val="black"/>
                </a:solidFill>
                <a:effectLst/>
                <a:uLnTx/>
                <a:uFillTx/>
                <a:latin typeface="Arial"/>
                <a:ea typeface="+mn-ea"/>
                <a:cs typeface="Arial"/>
              </a:rPr>
              <a:t>Prosperity (No poverty)</a:t>
            </a:r>
            <a:endParaRPr kumimoji="0" sz="1800" b="0" i="0" u="none" strike="noStrike" kern="1200" cap="none" spc="0" normalizeH="0" baseline="0" noProof="0" dirty="0">
              <a:ln>
                <a:noFill/>
              </a:ln>
              <a:solidFill>
                <a:prstClr val="black"/>
              </a:solidFill>
              <a:effectLst/>
              <a:uLnTx/>
              <a:uFillTx/>
              <a:latin typeface="Arial"/>
              <a:ea typeface="+mn-ea"/>
              <a:cs typeface="Arial"/>
            </a:endParaRPr>
          </a:p>
        </p:txBody>
      </p:sp>
      <p:sp>
        <p:nvSpPr>
          <p:cNvPr id="44" name="Rectangle 43"/>
          <p:cNvSpPr/>
          <p:nvPr/>
        </p:nvSpPr>
        <p:spPr>
          <a:xfrm>
            <a:off x="5408881" y="1150582"/>
            <a:ext cx="1800330" cy="60682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ZA" sz="1800" b="0" i="0" u="none" strike="noStrike" kern="1200" cap="none" spc="0" normalizeH="0" baseline="0" noProof="0" dirty="0">
                <a:ln>
                  <a:noFill/>
                </a:ln>
                <a:solidFill>
                  <a:prstClr val="black"/>
                </a:solidFill>
                <a:effectLst/>
                <a:uLnTx/>
                <a:uFillTx/>
                <a:latin typeface="Arial"/>
                <a:ea typeface="+mn-ea"/>
                <a:cs typeface="Arial" panose="020B0604020202020204" pitchFamily="34" charset="0"/>
              </a:rPr>
              <a:t>Intermediate objectives</a:t>
            </a:r>
          </a:p>
        </p:txBody>
      </p:sp>
      <p:sp>
        <p:nvSpPr>
          <p:cNvPr id="45" name="Rectangle 44"/>
          <p:cNvSpPr/>
          <p:nvPr/>
        </p:nvSpPr>
        <p:spPr>
          <a:xfrm>
            <a:off x="7243730" y="836517"/>
            <a:ext cx="1809260" cy="36023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ZA" sz="1800" b="0" i="0" u="none" strike="noStrike" kern="1200" cap="none" spc="0" normalizeH="0" baseline="0" noProof="0" dirty="0">
                <a:ln>
                  <a:noFill/>
                </a:ln>
                <a:solidFill>
                  <a:prstClr val="black"/>
                </a:solidFill>
                <a:effectLst/>
                <a:uLnTx/>
                <a:uFillTx/>
                <a:latin typeface="Arial"/>
                <a:ea typeface="+mn-ea"/>
                <a:cs typeface="Arial" panose="020B0604020202020204" pitchFamily="34" charset="0"/>
              </a:rPr>
              <a:t>NDP targets</a:t>
            </a:r>
          </a:p>
        </p:txBody>
      </p:sp>
      <p:sp>
        <p:nvSpPr>
          <p:cNvPr id="46" name="object 10"/>
          <p:cNvSpPr/>
          <p:nvPr/>
        </p:nvSpPr>
        <p:spPr>
          <a:xfrm>
            <a:off x="3858592" y="4470289"/>
            <a:ext cx="2317880" cy="1300459"/>
          </a:xfrm>
          <a:custGeom>
            <a:avLst/>
            <a:gdLst/>
            <a:ahLst/>
            <a:cxnLst/>
            <a:rect l="l" t="t" r="r" b="b"/>
            <a:pathLst>
              <a:path w="3352800" h="1921764">
                <a:moveTo>
                  <a:pt x="1676400" y="0"/>
                </a:moveTo>
                <a:lnTo>
                  <a:pt x="1538908" y="3184"/>
                </a:lnTo>
                <a:lnTo>
                  <a:pt x="1404477" y="12574"/>
                </a:lnTo>
                <a:lnTo>
                  <a:pt x="1273539" y="27922"/>
                </a:lnTo>
                <a:lnTo>
                  <a:pt x="1146525" y="48981"/>
                </a:lnTo>
                <a:lnTo>
                  <a:pt x="1023867" y="75503"/>
                </a:lnTo>
                <a:lnTo>
                  <a:pt x="905995" y="107241"/>
                </a:lnTo>
                <a:lnTo>
                  <a:pt x="793341" y="143949"/>
                </a:lnTo>
                <a:lnTo>
                  <a:pt x="686337" y="185379"/>
                </a:lnTo>
                <a:lnTo>
                  <a:pt x="585414" y="231283"/>
                </a:lnTo>
                <a:lnTo>
                  <a:pt x="491004" y="281416"/>
                </a:lnTo>
                <a:lnTo>
                  <a:pt x="403537" y="335528"/>
                </a:lnTo>
                <a:lnTo>
                  <a:pt x="323446" y="393374"/>
                </a:lnTo>
                <a:lnTo>
                  <a:pt x="251161" y="454707"/>
                </a:lnTo>
                <a:lnTo>
                  <a:pt x="187115" y="519278"/>
                </a:lnTo>
                <a:lnTo>
                  <a:pt x="131739" y="586841"/>
                </a:lnTo>
                <a:lnTo>
                  <a:pt x="85463" y="657148"/>
                </a:lnTo>
                <a:lnTo>
                  <a:pt x="48720" y="729953"/>
                </a:lnTo>
                <a:lnTo>
                  <a:pt x="21941" y="805009"/>
                </a:lnTo>
                <a:lnTo>
                  <a:pt x="5557" y="882067"/>
                </a:lnTo>
                <a:lnTo>
                  <a:pt x="0" y="960882"/>
                </a:lnTo>
                <a:lnTo>
                  <a:pt x="5557" y="1039696"/>
                </a:lnTo>
                <a:lnTo>
                  <a:pt x="21941" y="1116754"/>
                </a:lnTo>
                <a:lnTo>
                  <a:pt x="48720" y="1191810"/>
                </a:lnTo>
                <a:lnTo>
                  <a:pt x="85463" y="1264615"/>
                </a:lnTo>
                <a:lnTo>
                  <a:pt x="131739" y="1334922"/>
                </a:lnTo>
                <a:lnTo>
                  <a:pt x="187115" y="1402485"/>
                </a:lnTo>
                <a:lnTo>
                  <a:pt x="251161" y="1467056"/>
                </a:lnTo>
                <a:lnTo>
                  <a:pt x="323446" y="1528389"/>
                </a:lnTo>
                <a:lnTo>
                  <a:pt x="403537" y="1586235"/>
                </a:lnTo>
                <a:lnTo>
                  <a:pt x="491004" y="1640347"/>
                </a:lnTo>
                <a:lnTo>
                  <a:pt x="585414" y="1690480"/>
                </a:lnTo>
                <a:lnTo>
                  <a:pt x="686337" y="1736384"/>
                </a:lnTo>
                <a:lnTo>
                  <a:pt x="793341" y="1777814"/>
                </a:lnTo>
                <a:lnTo>
                  <a:pt x="905995" y="1814522"/>
                </a:lnTo>
                <a:lnTo>
                  <a:pt x="1023867" y="1846260"/>
                </a:lnTo>
                <a:lnTo>
                  <a:pt x="1146525" y="1872782"/>
                </a:lnTo>
                <a:lnTo>
                  <a:pt x="1273539" y="1893841"/>
                </a:lnTo>
                <a:lnTo>
                  <a:pt x="1404477" y="1909189"/>
                </a:lnTo>
                <a:lnTo>
                  <a:pt x="1538908" y="1918579"/>
                </a:lnTo>
                <a:lnTo>
                  <a:pt x="1676400" y="1921764"/>
                </a:lnTo>
                <a:lnTo>
                  <a:pt x="1813888" y="1918579"/>
                </a:lnTo>
                <a:lnTo>
                  <a:pt x="1948315" y="1909189"/>
                </a:lnTo>
                <a:lnTo>
                  <a:pt x="2079251" y="1893841"/>
                </a:lnTo>
                <a:lnTo>
                  <a:pt x="2206264" y="1872782"/>
                </a:lnTo>
                <a:lnTo>
                  <a:pt x="2328922" y="1846260"/>
                </a:lnTo>
                <a:lnTo>
                  <a:pt x="2446793" y="1814522"/>
                </a:lnTo>
                <a:lnTo>
                  <a:pt x="2559447" y="1777814"/>
                </a:lnTo>
                <a:lnTo>
                  <a:pt x="2666451" y="1736384"/>
                </a:lnTo>
                <a:lnTo>
                  <a:pt x="2767374" y="1690480"/>
                </a:lnTo>
                <a:lnTo>
                  <a:pt x="2861786" y="1640347"/>
                </a:lnTo>
                <a:lnTo>
                  <a:pt x="2949253" y="1586235"/>
                </a:lnTo>
                <a:lnTo>
                  <a:pt x="3029346" y="1528389"/>
                </a:lnTo>
                <a:lnTo>
                  <a:pt x="3101631" y="1467056"/>
                </a:lnTo>
                <a:lnTo>
                  <a:pt x="3165679" y="1402485"/>
                </a:lnTo>
                <a:lnTo>
                  <a:pt x="3221057" y="1334922"/>
                </a:lnTo>
                <a:lnTo>
                  <a:pt x="3267334" y="1264615"/>
                </a:lnTo>
                <a:lnTo>
                  <a:pt x="3304078" y="1191810"/>
                </a:lnTo>
                <a:lnTo>
                  <a:pt x="3330858" y="1116754"/>
                </a:lnTo>
                <a:lnTo>
                  <a:pt x="3347242" y="1039696"/>
                </a:lnTo>
                <a:lnTo>
                  <a:pt x="3352800" y="960882"/>
                </a:lnTo>
                <a:lnTo>
                  <a:pt x="3347242" y="882067"/>
                </a:lnTo>
                <a:lnTo>
                  <a:pt x="3330858" y="805009"/>
                </a:lnTo>
                <a:lnTo>
                  <a:pt x="3304078" y="729953"/>
                </a:lnTo>
                <a:lnTo>
                  <a:pt x="3267334" y="657148"/>
                </a:lnTo>
                <a:lnTo>
                  <a:pt x="3221057" y="586841"/>
                </a:lnTo>
                <a:lnTo>
                  <a:pt x="3165679" y="519278"/>
                </a:lnTo>
                <a:lnTo>
                  <a:pt x="3101631" y="454707"/>
                </a:lnTo>
                <a:lnTo>
                  <a:pt x="3029346" y="393374"/>
                </a:lnTo>
                <a:lnTo>
                  <a:pt x="2949253" y="335528"/>
                </a:lnTo>
                <a:lnTo>
                  <a:pt x="2861786" y="281416"/>
                </a:lnTo>
                <a:lnTo>
                  <a:pt x="2767374" y="231283"/>
                </a:lnTo>
                <a:lnTo>
                  <a:pt x="2666451" y="185379"/>
                </a:lnTo>
                <a:lnTo>
                  <a:pt x="2559447" y="143949"/>
                </a:lnTo>
                <a:lnTo>
                  <a:pt x="2446793" y="107241"/>
                </a:lnTo>
                <a:lnTo>
                  <a:pt x="2328922" y="75503"/>
                </a:lnTo>
                <a:lnTo>
                  <a:pt x="2206264" y="48981"/>
                </a:lnTo>
                <a:lnTo>
                  <a:pt x="2079251" y="27922"/>
                </a:lnTo>
                <a:lnTo>
                  <a:pt x="1948315" y="12574"/>
                </a:lnTo>
                <a:lnTo>
                  <a:pt x="1813888" y="3184"/>
                </a:lnTo>
                <a:lnTo>
                  <a:pt x="1676400" y="0"/>
                </a:lnTo>
                <a:close/>
              </a:path>
            </a:pathLst>
          </a:custGeom>
          <a:solidFill>
            <a:schemeClr val="accent2">
              <a:lumMod val="40000"/>
              <a:lumOff val="60000"/>
            </a:schemeClr>
          </a:solidFill>
        </p:spPr>
        <p:txBody>
          <a:bodyPr wrap="square" lIns="0" tIns="0" rIns="0" bIns="0" rtlCol="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Arial"/>
              <a:ea typeface="+mn-ea"/>
              <a:cs typeface="+mn-cs"/>
            </a:endParaRPr>
          </a:p>
        </p:txBody>
      </p:sp>
      <p:sp>
        <p:nvSpPr>
          <p:cNvPr id="47" name="object 2"/>
          <p:cNvSpPr/>
          <p:nvPr/>
        </p:nvSpPr>
        <p:spPr>
          <a:xfrm>
            <a:off x="3449859" y="2846805"/>
            <a:ext cx="1927271" cy="1343309"/>
          </a:xfrm>
          <a:custGeom>
            <a:avLst/>
            <a:gdLst/>
            <a:ahLst/>
            <a:cxnLst/>
            <a:rect l="l" t="t" r="r" b="b"/>
            <a:pathLst>
              <a:path w="3407664" h="2218944">
                <a:moveTo>
                  <a:pt x="1703832" y="0"/>
                </a:moveTo>
                <a:lnTo>
                  <a:pt x="1564090" y="3677"/>
                </a:lnTo>
                <a:lnTo>
                  <a:pt x="1427460" y="14520"/>
                </a:lnTo>
                <a:lnTo>
                  <a:pt x="1294379" y="32242"/>
                </a:lnTo>
                <a:lnTo>
                  <a:pt x="1165286" y="56558"/>
                </a:lnTo>
                <a:lnTo>
                  <a:pt x="1040621" y="87183"/>
                </a:lnTo>
                <a:lnTo>
                  <a:pt x="920820" y="123831"/>
                </a:lnTo>
                <a:lnTo>
                  <a:pt x="806323" y="166217"/>
                </a:lnTo>
                <a:lnTo>
                  <a:pt x="697568" y="214054"/>
                </a:lnTo>
                <a:lnTo>
                  <a:pt x="594993" y="267059"/>
                </a:lnTo>
                <a:lnTo>
                  <a:pt x="499038" y="324945"/>
                </a:lnTo>
                <a:lnTo>
                  <a:pt x="410140" y="387427"/>
                </a:lnTo>
                <a:lnTo>
                  <a:pt x="328738" y="454219"/>
                </a:lnTo>
                <a:lnTo>
                  <a:pt x="255271" y="525035"/>
                </a:lnTo>
                <a:lnTo>
                  <a:pt x="190177" y="599592"/>
                </a:lnTo>
                <a:lnTo>
                  <a:pt x="133894" y="677602"/>
                </a:lnTo>
                <a:lnTo>
                  <a:pt x="86861" y="758781"/>
                </a:lnTo>
                <a:lnTo>
                  <a:pt x="49517" y="842843"/>
                </a:lnTo>
                <a:lnTo>
                  <a:pt x="22300" y="929502"/>
                </a:lnTo>
                <a:lnTo>
                  <a:pt x="5648" y="1018473"/>
                </a:lnTo>
                <a:lnTo>
                  <a:pt x="0" y="1109472"/>
                </a:lnTo>
                <a:lnTo>
                  <a:pt x="5648" y="1200466"/>
                </a:lnTo>
                <a:lnTo>
                  <a:pt x="22300" y="1289435"/>
                </a:lnTo>
                <a:lnTo>
                  <a:pt x="49517" y="1376092"/>
                </a:lnTo>
                <a:lnTo>
                  <a:pt x="86861" y="1460152"/>
                </a:lnTo>
                <a:lnTo>
                  <a:pt x="133894" y="1541330"/>
                </a:lnTo>
                <a:lnTo>
                  <a:pt x="190177" y="1619340"/>
                </a:lnTo>
                <a:lnTo>
                  <a:pt x="255271" y="1693896"/>
                </a:lnTo>
                <a:lnTo>
                  <a:pt x="328738" y="1764713"/>
                </a:lnTo>
                <a:lnTo>
                  <a:pt x="410140" y="1831506"/>
                </a:lnTo>
                <a:lnTo>
                  <a:pt x="499038" y="1893989"/>
                </a:lnTo>
                <a:lnTo>
                  <a:pt x="594993" y="1951875"/>
                </a:lnTo>
                <a:lnTo>
                  <a:pt x="697568" y="2004881"/>
                </a:lnTo>
                <a:lnTo>
                  <a:pt x="806323" y="2052720"/>
                </a:lnTo>
                <a:lnTo>
                  <a:pt x="920820" y="2095107"/>
                </a:lnTo>
                <a:lnTo>
                  <a:pt x="1040621" y="2131756"/>
                </a:lnTo>
                <a:lnTo>
                  <a:pt x="1165286" y="2162382"/>
                </a:lnTo>
                <a:lnTo>
                  <a:pt x="1294379" y="2186700"/>
                </a:lnTo>
                <a:lnTo>
                  <a:pt x="1427460" y="2204423"/>
                </a:lnTo>
                <a:lnTo>
                  <a:pt x="1564090" y="2215266"/>
                </a:lnTo>
                <a:lnTo>
                  <a:pt x="1703832" y="2218944"/>
                </a:lnTo>
                <a:lnTo>
                  <a:pt x="1843564" y="2215266"/>
                </a:lnTo>
                <a:lnTo>
                  <a:pt x="1980188" y="2204423"/>
                </a:lnTo>
                <a:lnTo>
                  <a:pt x="2113263" y="2186700"/>
                </a:lnTo>
                <a:lnTo>
                  <a:pt x="2242352" y="2162382"/>
                </a:lnTo>
                <a:lnTo>
                  <a:pt x="2367016" y="2131756"/>
                </a:lnTo>
                <a:lnTo>
                  <a:pt x="2486815" y="2095107"/>
                </a:lnTo>
                <a:lnTo>
                  <a:pt x="2601312" y="2052720"/>
                </a:lnTo>
                <a:lnTo>
                  <a:pt x="2710068" y="2004881"/>
                </a:lnTo>
                <a:lnTo>
                  <a:pt x="2812644" y="1951875"/>
                </a:lnTo>
                <a:lnTo>
                  <a:pt x="2908601" y="1893989"/>
                </a:lnTo>
                <a:lnTo>
                  <a:pt x="2997502" y="1831506"/>
                </a:lnTo>
                <a:lnTo>
                  <a:pt x="3078906" y="1764713"/>
                </a:lnTo>
                <a:lnTo>
                  <a:pt x="3152377" y="1693896"/>
                </a:lnTo>
                <a:lnTo>
                  <a:pt x="3217474" y="1619340"/>
                </a:lnTo>
                <a:lnTo>
                  <a:pt x="3273760" y="1541330"/>
                </a:lnTo>
                <a:lnTo>
                  <a:pt x="3320796" y="1460152"/>
                </a:lnTo>
                <a:lnTo>
                  <a:pt x="3358142" y="1376092"/>
                </a:lnTo>
                <a:lnTo>
                  <a:pt x="3385362" y="1289435"/>
                </a:lnTo>
                <a:lnTo>
                  <a:pt x="3402015" y="1200466"/>
                </a:lnTo>
                <a:lnTo>
                  <a:pt x="3407664" y="1109472"/>
                </a:lnTo>
                <a:lnTo>
                  <a:pt x="3402015" y="1018473"/>
                </a:lnTo>
                <a:lnTo>
                  <a:pt x="3385362" y="929502"/>
                </a:lnTo>
                <a:lnTo>
                  <a:pt x="3358142" y="842843"/>
                </a:lnTo>
                <a:lnTo>
                  <a:pt x="3320796" y="758781"/>
                </a:lnTo>
                <a:lnTo>
                  <a:pt x="3273760" y="677602"/>
                </a:lnTo>
                <a:lnTo>
                  <a:pt x="3217474" y="599592"/>
                </a:lnTo>
                <a:lnTo>
                  <a:pt x="3152377" y="525035"/>
                </a:lnTo>
                <a:lnTo>
                  <a:pt x="3078906" y="454219"/>
                </a:lnTo>
                <a:lnTo>
                  <a:pt x="2997502" y="387427"/>
                </a:lnTo>
                <a:lnTo>
                  <a:pt x="2908601" y="324945"/>
                </a:lnTo>
                <a:lnTo>
                  <a:pt x="2812644" y="267059"/>
                </a:lnTo>
                <a:lnTo>
                  <a:pt x="2710068" y="214054"/>
                </a:lnTo>
                <a:lnTo>
                  <a:pt x="2601312" y="166217"/>
                </a:lnTo>
                <a:lnTo>
                  <a:pt x="2486815" y="123831"/>
                </a:lnTo>
                <a:lnTo>
                  <a:pt x="2367016" y="87183"/>
                </a:lnTo>
                <a:lnTo>
                  <a:pt x="2242352" y="56558"/>
                </a:lnTo>
                <a:lnTo>
                  <a:pt x="2113263" y="32242"/>
                </a:lnTo>
                <a:lnTo>
                  <a:pt x="1980188" y="14520"/>
                </a:lnTo>
                <a:lnTo>
                  <a:pt x="1843564" y="3677"/>
                </a:lnTo>
                <a:lnTo>
                  <a:pt x="1703832" y="0"/>
                </a:lnTo>
                <a:close/>
              </a:path>
            </a:pathLst>
          </a:custGeom>
          <a:solidFill>
            <a:schemeClr val="accent2">
              <a:lumMod val="60000"/>
              <a:lumOff val="40000"/>
            </a:schemeClr>
          </a:solidFill>
        </p:spPr>
        <p:txBody>
          <a:bodyPr wrap="square" lIns="0" tIns="0" rIns="0" bIns="0" rtlCol="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Arial"/>
              <a:ea typeface="+mn-ea"/>
              <a:cs typeface="+mn-cs"/>
            </a:endParaRPr>
          </a:p>
        </p:txBody>
      </p:sp>
      <p:sp>
        <p:nvSpPr>
          <p:cNvPr id="48" name="object 3"/>
          <p:cNvSpPr txBox="1"/>
          <p:nvPr/>
        </p:nvSpPr>
        <p:spPr>
          <a:xfrm>
            <a:off x="3735980" y="4540281"/>
            <a:ext cx="2262672" cy="1253836"/>
          </a:xfrm>
          <a:prstGeom prst="rect">
            <a:avLst/>
          </a:prstGeom>
        </p:spPr>
        <p:txBody>
          <a:bodyPr vert="horz" wrap="square" lIns="0" tIns="0" rIns="0" bIns="0" rtlCol="0">
            <a:noAutofit/>
          </a:bodyPr>
          <a:lstStyle/>
          <a:p>
            <a:pPr marL="427990" marR="26670" lvl="0" indent="-1905" algn="ctr" defTabSz="914400" rtl="0" eaLnBrk="1" fontAlgn="auto" latinLnBrk="0" hangingPunct="1">
              <a:lnSpc>
                <a:spcPct val="100099"/>
              </a:lnSpc>
              <a:spcBef>
                <a:spcPts val="0"/>
              </a:spcBef>
              <a:spcAft>
                <a:spcPts val="0"/>
              </a:spcAft>
              <a:buClrTx/>
              <a:buSzTx/>
              <a:buFontTx/>
              <a:buNone/>
              <a:tabLst/>
              <a:defRPr/>
            </a:pPr>
            <a:r>
              <a:rPr kumimoji="0" lang="en-ZA" sz="1800" b="1" i="0" u="none" strike="noStrike" kern="1200" cap="none" spc="0" normalizeH="0" baseline="0" noProof="0" dirty="0" smtClean="0">
                <a:ln>
                  <a:noFill/>
                </a:ln>
                <a:solidFill>
                  <a:prstClr val="black"/>
                </a:solidFill>
                <a:effectLst/>
                <a:uLnTx/>
                <a:uFillTx/>
                <a:latin typeface="Arial"/>
                <a:ea typeface="+mn-ea"/>
                <a:cs typeface="Arial"/>
              </a:rPr>
              <a:t>CAPABLE STATE/ PROTECTION SERVICES</a:t>
            </a:r>
            <a:endParaRPr kumimoji="0" sz="1800" b="0" i="0" u="none" strike="noStrike" kern="1200" cap="none" spc="0" normalizeH="0" baseline="0" noProof="0" dirty="0">
              <a:ln>
                <a:noFill/>
              </a:ln>
              <a:solidFill>
                <a:prstClr val="black"/>
              </a:solidFill>
              <a:effectLst/>
              <a:uLnTx/>
              <a:uFillTx/>
              <a:latin typeface="Arial"/>
              <a:ea typeface="+mn-ea"/>
              <a:cs typeface="Arial"/>
            </a:endParaRPr>
          </a:p>
          <a:p>
            <a:pPr marL="12700" marR="0" lvl="0" indent="0" algn="l" defTabSz="914400" rtl="0" eaLnBrk="1" fontAlgn="auto" latinLnBrk="0" hangingPunct="1">
              <a:lnSpc>
                <a:spcPts val="2095"/>
              </a:lnSpc>
              <a:spcBef>
                <a:spcPts val="0"/>
              </a:spcBef>
              <a:spcAft>
                <a:spcPts val="0"/>
              </a:spcAft>
              <a:buClrTx/>
              <a:buSzTx/>
              <a:buFontTx/>
              <a:buNone/>
              <a:tabLst/>
              <a:defRPr/>
            </a:pPr>
            <a:endParaRPr kumimoji="0" sz="1800" b="0" i="0" u="none" strike="noStrike" kern="1200" cap="none" spc="0" normalizeH="0" baseline="0" noProof="0" dirty="0">
              <a:ln>
                <a:noFill/>
              </a:ln>
              <a:solidFill>
                <a:prstClr val="white"/>
              </a:solidFill>
              <a:effectLst/>
              <a:uLnTx/>
              <a:uFillTx/>
              <a:latin typeface="Arial"/>
              <a:ea typeface="+mn-ea"/>
              <a:cs typeface="Arial"/>
            </a:endParaRPr>
          </a:p>
        </p:txBody>
      </p:sp>
      <p:sp>
        <p:nvSpPr>
          <p:cNvPr id="49" name="object 11"/>
          <p:cNvSpPr txBox="1"/>
          <p:nvPr/>
        </p:nvSpPr>
        <p:spPr>
          <a:xfrm>
            <a:off x="3535520" y="3145194"/>
            <a:ext cx="1847576" cy="670154"/>
          </a:xfrm>
          <a:prstGeom prst="rect">
            <a:avLst/>
          </a:prstGeom>
        </p:spPr>
        <p:txBody>
          <a:bodyPr vert="horz" wrap="square" lIns="0" tIns="0" rIns="0" bIns="0" rtlCol="0">
            <a:noAutofit/>
          </a:bodyPr>
          <a:lstStyle/>
          <a:p>
            <a:pPr marL="12700" marR="12700" lvl="0" indent="-2540" algn="ctr" defTabSz="914400" rtl="0" eaLnBrk="1" fontAlgn="auto" latinLnBrk="0" hangingPunct="1">
              <a:lnSpc>
                <a:spcPct val="100000"/>
              </a:lnSpc>
              <a:spcBef>
                <a:spcPts val="0"/>
              </a:spcBef>
              <a:spcAft>
                <a:spcPts val="0"/>
              </a:spcAft>
              <a:buClrTx/>
              <a:buSzTx/>
              <a:buFontTx/>
              <a:buNone/>
              <a:tabLst/>
              <a:defRPr/>
            </a:pPr>
            <a:r>
              <a:rPr kumimoji="0" lang="en-ZA" sz="1800" b="1" i="0" u="none" strike="noStrike" kern="1200" cap="none" spc="0" normalizeH="0" baseline="0" noProof="0" dirty="0" smtClean="0">
                <a:ln>
                  <a:noFill/>
                </a:ln>
                <a:effectLst/>
                <a:uLnTx/>
                <a:uFillTx/>
                <a:latin typeface="Arial"/>
                <a:ea typeface="+mn-ea"/>
                <a:cs typeface="Arial"/>
              </a:rPr>
              <a:t>CAPABILITIES OF SOUTH AFRICANS</a:t>
            </a:r>
            <a:endParaRPr kumimoji="0" sz="1800" b="0" i="0" u="none" strike="noStrike" kern="1200" cap="none" spc="0" normalizeH="0" baseline="0" noProof="0" dirty="0">
              <a:ln>
                <a:noFill/>
              </a:ln>
              <a:effectLst/>
              <a:uLnTx/>
              <a:uFillTx/>
              <a:latin typeface="Arial"/>
              <a:ea typeface="+mn-ea"/>
              <a:cs typeface="Arial"/>
            </a:endParaRPr>
          </a:p>
        </p:txBody>
      </p:sp>
      <p:sp>
        <p:nvSpPr>
          <p:cNvPr id="50" name="Rectangle 49"/>
          <p:cNvSpPr/>
          <p:nvPr/>
        </p:nvSpPr>
        <p:spPr>
          <a:xfrm>
            <a:off x="78812" y="2994250"/>
            <a:ext cx="3411992" cy="435745"/>
          </a:xfrm>
          <a:prstGeom prst="rect">
            <a:avLst/>
          </a:prstGeom>
          <a:solidFill>
            <a:schemeClr val="accent2">
              <a:lumMod val="60000"/>
              <a:lumOff val="40000"/>
              <a:alpha val="69804"/>
            </a:schemeClr>
          </a:solidFill>
        </p:spPr>
        <p:style>
          <a:lnRef idx="1">
            <a:schemeClr val="accent1"/>
          </a:lnRef>
          <a:fillRef idx="3">
            <a:schemeClr val="accent1"/>
          </a:fillRef>
          <a:effectRef idx="2">
            <a:schemeClr val="accent1"/>
          </a:effectRef>
          <a:fontRef idx="minor">
            <a:schemeClr val="lt1"/>
          </a:fontRef>
        </p:style>
        <p:txBody>
          <a:bodyPr vert="horz"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ZA" sz="1800" b="0" i="0" u="none" strike="noStrike" kern="1200" cap="none" spc="0" normalizeH="0" baseline="0" noProof="0" dirty="0" smtClean="0">
                <a:ln>
                  <a:noFill/>
                </a:ln>
                <a:solidFill>
                  <a:schemeClr val="tx1"/>
                </a:solidFill>
                <a:effectLst/>
                <a:uLnTx/>
                <a:uFillTx/>
                <a:latin typeface="Arial"/>
                <a:ea typeface="+mn-ea"/>
                <a:cs typeface="Arial" panose="020B0604020202020204" pitchFamily="34" charset="0"/>
              </a:rPr>
              <a:t>4. Students, PSET and ECD</a:t>
            </a:r>
            <a:endParaRPr kumimoji="0" lang="en-ZA" sz="1800" b="0" i="0" u="none" strike="noStrike" kern="1200" cap="none" spc="0" normalizeH="0" baseline="0" noProof="0" dirty="0">
              <a:ln>
                <a:noFill/>
              </a:ln>
              <a:solidFill>
                <a:schemeClr val="tx1"/>
              </a:solidFill>
              <a:effectLst/>
              <a:uLnTx/>
              <a:uFillTx/>
              <a:latin typeface="Arial"/>
              <a:ea typeface="+mn-ea"/>
              <a:cs typeface="Arial" panose="020B0604020202020204" pitchFamily="34" charset="0"/>
            </a:endParaRPr>
          </a:p>
        </p:txBody>
      </p:sp>
      <p:sp>
        <p:nvSpPr>
          <p:cNvPr id="51" name="Rectangle 50"/>
          <p:cNvSpPr/>
          <p:nvPr/>
        </p:nvSpPr>
        <p:spPr>
          <a:xfrm>
            <a:off x="39496" y="2094345"/>
            <a:ext cx="3156320" cy="793117"/>
          </a:xfrm>
          <a:prstGeom prst="rect">
            <a:avLst/>
          </a:prstGeom>
          <a:solidFill>
            <a:srgbClr val="ED6613">
              <a:alpha val="64706"/>
            </a:srgbClr>
          </a:solidFill>
        </p:spPr>
        <p:style>
          <a:lnRef idx="1">
            <a:schemeClr val="accent1"/>
          </a:lnRef>
          <a:fillRef idx="3">
            <a:schemeClr val="accent1"/>
          </a:fillRef>
          <a:effectRef idx="2">
            <a:schemeClr val="accent1"/>
          </a:effectRef>
          <a:fontRef idx="minor">
            <a:schemeClr val="lt1"/>
          </a:fontRef>
        </p:style>
        <p:txBody>
          <a:bodyPr vert="horz"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ZA" sz="1800" b="0" i="0" u="none" strike="noStrike" kern="1200" cap="none" spc="0" normalizeH="0" baseline="0" noProof="0" dirty="0" smtClean="0">
                <a:ln>
                  <a:noFill/>
                </a:ln>
                <a:solidFill>
                  <a:schemeClr val="tx1"/>
                </a:solidFill>
                <a:effectLst/>
                <a:uLnTx/>
                <a:uFillTx/>
                <a:latin typeface="Arial"/>
                <a:ea typeface="+mn-ea"/>
                <a:cs typeface="Arial" panose="020B0604020202020204" pitchFamily="34" charset="0"/>
              </a:rPr>
              <a:t>3. </a:t>
            </a:r>
            <a:r>
              <a:rPr kumimoji="0" lang="en-ZA" sz="1800" b="0" i="0" u="none" strike="noStrike" kern="1200" cap="none" spc="0" normalizeH="0" baseline="0" noProof="0" dirty="0">
                <a:ln>
                  <a:noFill/>
                </a:ln>
                <a:solidFill>
                  <a:schemeClr val="tx1"/>
                </a:solidFill>
                <a:effectLst/>
                <a:uLnTx/>
                <a:uFillTx/>
                <a:latin typeface="Arial"/>
                <a:ea typeface="+mn-ea"/>
                <a:cs typeface="Arial" panose="020B0604020202020204" pitchFamily="34" charset="0"/>
              </a:rPr>
              <a:t>Land reform, restitution, human settlements and agricultural support</a:t>
            </a:r>
          </a:p>
        </p:txBody>
      </p:sp>
      <p:sp>
        <p:nvSpPr>
          <p:cNvPr id="52" name="Rectangle 51"/>
          <p:cNvSpPr/>
          <p:nvPr/>
        </p:nvSpPr>
        <p:spPr>
          <a:xfrm>
            <a:off x="42435" y="1222291"/>
            <a:ext cx="3484746" cy="803743"/>
          </a:xfrm>
          <a:prstGeom prst="rect">
            <a:avLst/>
          </a:prstGeom>
          <a:solidFill>
            <a:srgbClr val="ED6613">
              <a:alpha val="64706"/>
            </a:srgbClr>
          </a:solidFill>
        </p:spPr>
        <p:style>
          <a:lnRef idx="1">
            <a:schemeClr val="accent1"/>
          </a:lnRef>
          <a:fillRef idx="3">
            <a:schemeClr val="accent1"/>
          </a:fillRef>
          <a:effectRef idx="2">
            <a:schemeClr val="accent1"/>
          </a:effectRef>
          <a:fontRef idx="minor">
            <a:schemeClr val="lt1"/>
          </a:fontRef>
        </p:style>
        <p:txBody>
          <a:bodyPr vert="horz"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ZA" sz="1800" b="0" i="0" u="none" strike="noStrike" kern="1200" cap="none" spc="0" normalizeH="0" baseline="0" noProof="0" dirty="0" smtClean="0">
                <a:ln>
                  <a:noFill/>
                </a:ln>
                <a:solidFill>
                  <a:schemeClr val="tx1"/>
                </a:solidFill>
                <a:effectLst/>
                <a:uLnTx/>
                <a:uFillTx/>
                <a:latin typeface="Arial"/>
                <a:ea typeface="+mn-ea"/>
                <a:cs typeface="Arial" panose="020B0604020202020204" pitchFamily="34" charset="0"/>
              </a:rPr>
              <a:t>2. Econ </a:t>
            </a:r>
            <a:r>
              <a:rPr kumimoji="0" lang="en-ZA" sz="1800" b="0" i="0" u="none" strike="noStrike" kern="1200" cap="none" spc="0" normalizeH="0" baseline="0" noProof="0" dirty="0" smtClean="0">
                <a:ln>
                  <a:noFill/>
                </a:ln>
                <a:solidFill>
                  <a:schemeClr val="tx1"/>
                </a:solidFill>
                <a:effectLst/>
                <a:uLnTx/>
                <a:uFillTx/>
                <a:latin typeface="Arial"/>
                <a:ea typeface="+mn-ea"/>
                <a:cs typeface="Arial" panose="020B0604020202020204" pitchFamily="34" charset="0"/>
              </a:rPr>
              <a:t>and </a:t>
            </a:r>
            <a:r>
              <a:rPr kumimoji="0" lang="en-ZA" sz="1800" b="0" i="0" u="none" strike="noStrike" kern="1200" cap="none" spc="0" normalizeH="0" baseline="0" noProof="0" dirty="0" smtClean="0">
                <a:ln>
                  <a:noFill/>
                </a:ln>
                <a:solidFill>
                  <a:schemeClr val="tx1"/>
                </a:solidFill>
                <a:effectLst/>
                <a:uLnTx/>
                <a:uFillTx/>
                <a:latin typeface="Arial"/>
                <a:ea typeface="+mn-ea"/>
                <a:cs typeface="Arial" panose="020B0604020202020204" pitchFamily="34" charset="0"/>
              </a:rPr>
              <a:t>community infrastr. (incl water, energy, knowledge </a:t>
            </a:r>
            <a:r>
              <a:rPr kumimoji="0" lang="en-ZA" sz="1800" b="0" i="0" u="none" strike="noStrike" kern="1200" cap="none" spc="0" normalizeH="0" baseline="0" noProof="0" dirty="0" smtClean="0">
                <a:ln>
                  <a:noFill/>
                </a:ln>
                <a:solidFill>
                  <a:schemeClr val="tx1"/>
                </a:solidFill>
                <a:effectLst/>
                <a:uLnTx/>
                <a:uFillTx/>
                <a:latin typeface="Arial"/>
                <a:ea typeface="+mn-ea"/>
                <a:cs typeface="Arial" panose="020B0604020202020204" pitchFamily="34" charset="0"/>
              </a:rPr>
              <a:t>and </a:t>
            </a:r>
            <a:r>
              <a:rPr kumimoji="0" lang="en-ZA" sz="1800" b="0" i="0" u="none" strike="noStrike" kern="1200" cap="none" spc="0" normalizeH="0" baseline="0" noProof="0" dirty="0" smtClean="0">
                <a:ln>
                  <a:noFill/>
                </a:ln>
                <a:solidFill>
                  <a:schemeClr val="tx1"/>
                </a:solidFill>
                <a:effectLst/>
                <a:uLnTx/>
                <a:uFillTx/>
                <a:latin typeface="Arial"/>
                <a:ea typeface="+mn-ea"/>
                <a:cs typeface="Arial" panose="020B0604020202020204" pitchFamily="34" charset="0"/>
              </a:rPr>
              <a:t>ecosystem infrastructure)</a:t>
            </a:r>
            <a:endParaRPr kumimoji="0" lang="en-ZA" sz="1800" b="0" i="0" u="none" strike="noStrike" kern="1200" cap="none" spc="0" normalizeH="0" baseline="0" noProof="0" dirty="0">
              <a:ln>
                <a:noFill/>
              </a:ln>
              <a:solidFill>
                <a:schemeClr val="tx1"/>
              </a:solidFill>
              <a:effectLst/>
              <a:uLnTx/>
              <a:uFillTx/>
              <a:latin typeface="Arial"/>
              <a:ea typeface="+mn-ea"/>
              <a:cs typeface="Arial" panose="020B0604020202020204" pitchFamily="34" charset="0"/>
            </a:endParaRPr>
          </a:p>
        </p:txBody>
      </p:sp>
      <p:sp>
        <p:nvSpPr>
          <p:cNvPr id="53" name="Rectangle 52"/>
          <p:cNvSpPr/>
          <p:nvPr/>
        </p:nvSpPr>
        <p:spPr>
          <a:xfrm>
            <a:off x="39495" y="602561"/>
            <a:ext cx="4921517" cy="523568"/>
          </a:xfrm>
          <a:prstGeom prst="rect">
            <a:avLst/>
          </a:prstGeom>
          <a:solidFill>
            <a:srgbClr val="ED6613">
              <a:alpha val="64706"/>
            </a:srgbClr>
          </a:solidFill>
        </p:spPr>
        <p:style>
          <a:lnRef idx="1">
            <a:schemeClr val="accent1"/>
          </a:lnRef>
          <a:fillRef idx="3">
            <a:schemeClr val="accent1"/>
          </a:fillRef>
          <a:effectRef idx="2">
            <a:schemeClr val="accent1"/>
          </a:effectRef>
          <a:fontRef idx="minor">
            <a:schemeClr val="lt1"/>
          </a:fontRef>
        </p:style>
        <p:txBody>
          <a:bodyPr vert="horz"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ZA" sz="1800" b="0" i="0" u="none" strike="noStrike" kern="1200" cap="none" spc="0" normalizeH="0" baseline="0" noProof="0" dirty="0" smtClean="0">
                <a:ln>
                  <a:noFill/>
                </a:ln>
                <a:solidFill>
                  <a:schemeClr val="tx1"/>
                </a:solidFill>
                <a:effectLst/>
                <a:uLnTx/>
                <a:uFillTx/>
                <a:latin typeface="Arial"/>
                <a:ea typeface="+mn-ea"/>
                <a:cs typeface="Arial" panose="020B0604020202020204" pitchFamily="34" charset="0"/>
              </a:rPr>
              <a:t>1. </a:t>
            </a:r>
            <a:r>
              <a:rPr kumimoji="0" lang="en-ZA" sz="1800" b="0" i="0" u="none" strike="noStrike" kern="1200" cap="none" spc="0" normalizeH="0" baseline="0" noProof="0" dirty="0">
                <a:ln>
                  <a:noFill/>
                </a:ln>
                <a:solidFill>
                  <a:schemeClr val="tx1"/>
                </a:solidFill>
                <a:effectLst/>
                <a:uLnTx/>
                <a:uFillTx/>
                <a:latin typeface="Arial"/>
                <a:ea typeface="+mn-ea"/>
                <a:cs typeface="Arial" panose="020B0604020202020204" pitchFamily="34" charset="0"/>
              </a:rPr>
              <a:t>Direct job creation and small business support (with strong focus on </a:t>
            </a:r>
            <a:r>
              <a:rPr kumimoji="0" lang="en-ZA" sz="1800" b="0" i="0" u="none" strike="noStrike" kern="1200" cap="none" spc="0" normalizeH="0" baseline="0" noProof="0" dirty="0" smtClean="0">
                <a:ln>
                  <a:noFill/>
                </a:ln>
                <a:solidFill>
                  <a:schemeClr val="tx1"/>
                </a:solidFill>
                <a:effectLst/>
                <a:uLnTx/>
                <a:uFillTx/>
                <a:latin typeface="Arial"/>
                <a:ea typeface="+mn-ea"/>
                <a:cs typeface="Arial" panose="020B0604020202020204" pitchFamily="34" charset="0"/>
              </a:rPr>
              <a:t>youth &amp; women)</a:t>
            </a:r>
            <a:endParaRPr kumimoji="0" lang="en-ZA" sz="1800" b="0" i="0" u="none" strike="noStrike" kern="1200" cap="none" spc="0" normalizeH="0" baseline="0" noProof="0" dirty="0">
              <a:ln>
                <a:noFill/>
              </a:ln>
              <a:solidFill>
                <a:schemeClr val="tx1"/>
              </a:solidFill>
              <a:effectLst/>
              <a:uLnTx/>
              <a:uFillTx/>
              <a:latin typeface="Arial"/>
              <a:ea typeface="+mn-ea"/>
              <a:cs typeface="Arial" panose="020B0604020202020204" pitchFamily="34" charset="0"/>
            </a:endParaRPr>
          </a:p>
        </p:txBody>
      </p:sp>
      <p:sp>
        <p:nvSpPr>
          <p:cNvPr id="54" name="Rectangle 53"/>
          <p:cNvSpPr/>
          <p:nvPr/>
        </p:nvSpPr>
        <p:spPr>
          <a:xfrm>
            <a:off x="78812" y="4189234"/>
            <a:ext cx="3799579" cy="1082861"/>
          </a:xfrm>
          <a:prstGeom prst="rect">
            <a:avLst/>
          </a:prstGeom>
          <a:solidFill>
            <a:schemeClr val="accent2">
              <a:lumMod val="40000"/>
              <a:lumOff val="60000"/>
              <a:alpha val="69804"/>
            </a:schemeClr>
          </a:solidFill>
        </p:spPr>
        <p:style>
          <a:lnRef idx="1">
            <a:schemeClr val="accent1"/>
          </a:lnRef>
          <a:fillRef idx="3">
            <a:schemeClr val="accent1"/>
          </a:fillRef>
          <a:effectRef idx="2">
            <a:schemeClr val="accent1"/>
          </a:effectRef>
          <a:fontRef idx="minor">
            <a:schemeClr val="lt1"/>
          </a:fontRef>
        </p:style>
        <p:txBody>
          <a:bodyPr vert="horz"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ZA" sz="1800" b="0" i="0" u="none" strike="noStrike" kern="1200" cap="none" spc="0" normalizeH="0" baseline="0" noProof="0" dirty="0">
                <a:ln>
                  <a:noFill/>
                </a:ln>
                <a:solidFill>
                  <a:prstClr val="black"/>
                </a:solidFill>
                <a:effectLst/>
                <a:uLnTx/>
                <a:uFillTx/>
                <a:latin typeface="Arial"/>
                <a:ea typeface="+mn-ea"/>
                <a:cs typeface="Arial" panose="020B0604020202020204" pitchFamily="34" charset="0"/>
              </a:rPr>
              <a:t>6</a:t>
            </a:r>
            <a:r>
              <a:rPr kumimoji="0" lang="en-ZA" sz="1800" b="0" i="0" u="none" strike="noStrike" kern="1200" cap="none" spc="0" normalizeH="0" baseline="0" noProof="0" dirty="0" smtClean="0">
                <a:ln>
                  <a:noFill/>
                </a:ln>
                <a:solidFill>
                  <a:prstClr val="black"/>
                </a:solidFill>
                <a:effectLst/>
                <a:uLnTx/>
                <a:uFillTx/>
                <a:latin typeface="Arial"/>
                <a:ea typeface="+mn-ea"/>
                <a:cs typeface="Arial" panose="020B0604020202020204" pitchFamily="34" charset="0"/>
              </a:rPr>
              <a:t>. Integrated, enhanced </a:t>
            </a:r>
            <a:r>
              <a:rPr kumimoji="0" lang="en-ZA" sz="1800" b="0" i="0" u="none" strike="noStrike" kern="1200" cap="none" spc="0" normalizeH="0" baseline="0" noProof="0" dirty="0" smtClean="0">
                <a:ln>
                  <a:noFill/>
                </a:ln>
                <a:solidFill>
                  <a:prstClr val="black"/>
                </a:solidFill>
                <a:effectLst/>
                <a:uLnTx/>
                <a:uFillTx/>
                <a:latin typeface="Arial"/>
                <a:ea typeface="+mn-ea"/>
                <a:cs typeface="Arial" panose="020B0604020202020204" pitchFamily="34" charset="0"/>
              </a:rPr>
              <a:t>and </a:t>
            </a:r>
            <a:r>
              <a:rPr kumimoji="0" lang="en-ZA" sz="1800" b="0" i="0" u="none" strike="noStrike" kern="1200" cap="none" spc="0" normalizeH="0" baseline="0" noProof="0" dirty="0" smtClean="0">
                <a:ln>
                  <a:noFill/>
                </a:ln>
                <a:solidFill>
                  <a:prstClr val="black"/>
                </a:solidFill>
                <a:effectLst/>
                <a:uLnTx/>
                <a:uFillTx/>
                <a:latin typeface="Arial"/>
                <a:ea typeface="+mn-ea"/>
                <a:cs typeface="Arial" panose="020B0604020202020204" pitchFamily="34" charset="0"/>
              </a:rPr>
              <a:t>efficient service delivery, accountability.</a:t>
            </a:r>
            <a:r>
              <a:rPr kumimoji="0" lang="en-ZA" sz="1800" b="0" i="0" u="none" strike="noStrike" kern="1200" cap="none" spc="0" normalizeH="0" noProof="0" dirty="0" smtClean="0">
                <a:ln>
                  <a:noFill/>
                </a:ln>
                <a:solidFill>
                  <a:prstClr val="black"/>
                </a:solidFill>
                <a:effectLst/>
                <a:uLnTx/>
                <a:uFillTx/>
                <a:latin typeface="Arial"/>
                <a:ea typeface="+mn-ea"/>
                <a:cs typeface="Arial" panose="020B0604020202020204" pitchFamily="34" charset="0"/>
              </a:rPr>
              <a:t> M</a:t>
            </a:r>
            <a:r>
              <a:rPr kumimoji="0" lang="en-ZA" sz="1800" b="0" i="0" u="none" strike="noStrike" kern="1200" cap="none" spc="0" normalizeH="0" baseline="0" noProof="0" dirty="0" smtClean="0">
                <a:ln>
                  <a:noFill/>
                </a:ln>
                <a:solidFill>
                  <a:prstClr val="black"/>
                </a:solidFill>
                <a:effectLst/>
                <a:uLnTx/>
                <a:uFillTx/>
                <a:latin typeface="Arial"/>
                <a:ea typeface="+mn-ea"/>
                <a:cs typeface="Arial" panose="020B0604020202020204" pitchFamily="34" charset="0"/>
              </a:rPr>
              <a:t>odernising systems.</a:t>
            </a:r>
            <a:endParaRPr kumimoji="0" lang="en-ZA" sz="1800" b="0" i="0" u="none" strike="noStrike" kern="1200" cap="none" spc="0" normalizeH="0" baseline="0" noProof="0" dirty="0">
              <a:ln>
                <a:noFill/>
              </a:ln>
              <a:solidFill>
                <a:prstClr val="black"/>
              </a:solidFill>
              <a:effectLst/>
              <a:uLnTx/>
              <a:uFillTx/>
              <a:latin typeface="Arial"/>
              <a:ea typeface="+mn-ea"/>
              <a:cs typeface="Arial" panose="020B0604020202020204" pitchFamily="34" charset="0"/>
            </a:endParaRPr>
          </a:p>
        </p:txBody>
      </p:sp>
      <p:sp>
        <p:nvSpPr>
          <p:cNvPr id="55" name="object 11"/>
          <p:cNvSpPr/>
          <p:nvPr/>
        </p:nvSpPr>
        <p:spPr>
          <a:xfrm>
            <a:off x="7175875" y="2302507"/>
            <a:ext cx="517576" cy="512608"/>
          </a:xfrm>
          <a:custGeom>
            <a:avLst/>
            <a:gdLst/>
            <a:ahLst/>
            <a:cxnLst/>
            <a:rect l="l" t="t" r="r" b="b"/>
            <a:pathLst>
              <a:path w="543178" h="261874">
                <a:moveTo>
                  <a:pt x="436778" y="45737"/>
                </a:moveTo>
                <a:lnTo>
                  <a:pt x="0" y="226694"/>
                </a:lnTo>
                <a:lnTo>
                  <a:pt x="14477" y="261874"/>
                </a:lnTo>
                <a:lnTo>
                  <a:pt x="450433" y="81303"/>
                </a:lnTo>
                <a:lnTo>
                  <a:pt x="473456" y="51008"/>
                </a:lnTo>
                <a:lnTo>
                  <a:pt x="436778" y="45737"/>
                </a:lnTo>
                <a:close/>
              </a:path>
              <a:path w="543178" h="261874">
                <a:moveTo>
                  <a:pt x="519961" y="19176"/>
                </a:moveTo>
                <a:lnTo>
                  <a:pt x="500888" y="19176"/>
                </a:lnTo>
                <a:lnTo>
                  <a:pt x="515492" y="54355"/>
                </a:lnTo>
                <a:lnTo>
                  <a:pt x="450433" y="81303"/>
                </a:lnTo>
                <a:lnTo>
                  <a:pt x="413003" y="130555"/>
                </a:lnTo>
                <a:lnTo>
                  <a:pt x="409095" y="141929"/>
                </a:lnTo>
                <a:lnTo>
                  <a:pt x="412587" y="153142"/>
                </a:lnTo>
                <a:lnTo>
                  <a:pt x="424950" y="159920"/>
                </a:lnTo>
                <a:lnTo>
                  <a:pt x="435797" y="159404"/>
                </a:lnTo>
                <a:lnTo>
                  <a:pt x="443356" y="153669"/>
                </a:lnTo>
                <a:lnTo>
                  <a:pt x="543178" y="22351"/>
                </a:lnTo>
                <a:lnTo>
                  <a:pt x="519961" y="19176"/>
                </a:lnTo>
                <a:close/>
              </a:path>
              <a:path w="543178" h="261874">
                <a:moveTo>
                  <a:pt x="473456" y="51008"/>
                </a:moveTo>
                <a:lnTo>
                  <a:pt x="450433" y="81303"/>
                </a:lnTo>
                <a:lnTo>
                  <a:pt x="512426" y="55625"/>
                </a:lnTo>
                <a:lnTo>
                  <a:pt x="505587" y="55625"/>
                </a:lnTo>
                <a:lnTo>
                  <a:pt x="473456" y="51008"/>
                </a:lnTo>
                <a:close/>
              </a:path>
              <a:path w="543178" h="261874">
                <a:moveTo>
                  <a:pt x="493013" y="25273"/>
                </a:moveTo>
                <a:lnTo>
                  <a:pt x="473456" y="51008"/>
                </a:lnTo>
                <a:lnTo>
                  <a:pt x="505587" y="55625"/>
                </a:lnTo>
                <a:lnTo>
                  <a:pt x="493013" y="25273"/>
                </a:lnTo>
                <a:close/>
              </a:path>
              <a:path w="543178" h="261874">
                <a:moveTo>
                  <a:pt x="503418" y="25273"/>
                </a:moveTo>
                <a:lnTo>
                  <a:pt x="493013" y="25273"/>
                </a:lnTo>
                <a:lnTo>
                  <a:pt x="505587" y="55625"/>
                </a:lnTo>
                <a:lnTo>
                  <a:pt x="512426" y="55625"/>
                </a:lnTo>
                <a:lnTo>
                  <a:pt x="515492" y="54355"/>
                </a:lnTo>
                <a:lnTo>
                  <a:pt x="503418" y="25273"/>
                </a:lnTo>
                <a:close/>
              </a:path>
              <a:path w="543178" h="261874">
                <a:moveTo>
                  <a:pt x="500888" y="19176"/>
                </a:moveTo>
                <a:lnTo>
                  <a:pt x="436778" y="45737"/>
                </a:lnTo>
                <a:lnTo>
                  <a:pt x="473456" y="51008"/>
                </a:lnTo>
                <a:lnTo>
                  <a:pt x="493013" y="25273"/>
                </a:lnTo>
                <a:lnTo>
                  <a:pt x="503418" y="25273"/>
                </a:lnTo>
                <a:lnTo>
                  <a:pt x="500888" y="19176"/>
                </a:lnTo>
                <a:close/>
              </a:path>
              <a:path w="543178" h="261874">
                <a:moveTo>
                  <a:pt x="379729" y="0"/>
                </a:moveTo>
                <a:lnTo>
                  <a:pt x="366980" y="2778"/>
                </a:lnTo>
                <a:lnTo>
                  <a:pt x="359084" y="12847"/>
                </a:lnTo>
                <a:lnTo>
                  <a:pt x="360533" y="27166"/>
                </a:lnTo>
                <a:lnTo>
                  <a:pt x="368584" y="35936"/>
                </a:lnTo>
                <a:lnTo>
                  <a:pt x="436778" y="45737"/>
                </a:lnTo>
                <a:lnTo>
                  <a:pt x="500888" y="19176"/>
                </a:lnTo>
                <a:lnTo>
                  <a:pt x="519961" y="19176"/>
                </a:lnTo>
                <a:lnTo>
                  <a:pt x="379729" y="0"/>
                </a:lnTo>
                <a:close/>
              </a:path>
            </a:pathLst>
          </a:custGeom>
          <a:solidFill>
            <a:srgbClr val="00AF50"/>
          </a:solidFill>
          <a:ln w="38100">
            <a:solidFill>
              <a:schemeClr val="tx1"/>
            </a:solidFill>
          </a:ln>
        </p:spPr>
        <p:txBody>
          <a:bodyPr wrap="square" lIns="0" tIns="0" rIns="0" bIns="0" rtlCol="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Arial"/>
              <a:ea typeface="+mn-ea"/>
              <a:cs typeface="+mn-cs"/>
            </a:endParaRPr>
          </a:p>
        </p:txBody>
      </p:sp>
      <p:sp>
        <p:nvSpPr>
          <p:cNvPr id="56" name="object 12"/>
          <p:cNvSpPr/>
          <p:nvPr/>
        </p:nvSpPr>
        <p:spPr>
          <a:xfrm flipV="1">
            <a:off x="5274858" y="3990383"/>
            <a:ext cx="484298" cy="504610"/>
          </a:xfrm>
          <a:custGeom>
            <a:avLst/>
            <a:gdLst/>
            <a:ahLst/>
            <a:cxnLst/>
            <a:rect l="l" t="t" r="r" b="b"/>
            <a:pathLst>
              <a:path w="498982" h="464820">
                <a:moveTo>
                  <a:pt x="339375" y="391467"/>
                </a:moveTo>
                <a:lnTo>
                  <a:pt x="329200" y="397233"/>
                </a:lnTo>
                <a:lnTo>
                  <a:pt x="323130" y="410475"/>
                </a:lnTo>
                <a:lnTo>
                  <a:pt x="327245" y="422192"/>
                </a:lnTo>
                <a:lnTo>
                  <a:pt x="337947" y="428879"/>
                </a:lnTo>
                <a:lnTo>
                  <a:pt x="498982" y="464819"/>
                </a:lnTo>
                <a:lnTo>
                  <a:pt x="495400" y="453009"/>
                </a:lnTo>
                <a:lnTo>
                  <a:pt x="458343" y="453009"/>
                </a:lnTo>
                <a:lnTo>
                  <a:pt x="406739" y="405152"/>
                </a:lnTo>
                <a:lnTo>
                  <a:pt x="346329" y="391668"/>
                </a:lnTo>
                <a:lnTo>
                  <a:pt x="339375" y="391467"/>
                </a:lnTo>
                <a:close/>
              </a:path>
              <a:path w="498982" h="464820">
                <a:moveTo>
                  <a:pt x="406739" y="405152"/>
                </a:moveTo>
                <a:lnTo>
                  <a:pt x="458343" y="453009"/>
                </a:lnTo>
                <a:lnTo>
                  <a:pt x="466150" y="444626"/>
                </a:lnTo>
                <a:lnTo>
                  <a:pt x="453008" y="444626"/>
                </a:lnTo>
                <a:lnTo>
                  <a:pt x="443539" y="413365"/>
                </a:lnTo>
                <a:lnTo>
                  <a:pt x="406739" y="405152"/>
                </a:lnTo>
                <a:close/>
              </a:path>
              <a:path w="498982" h="464820">
                <a:moveTo>
                  <a:pt x="436828" y="294710"/>
                </a:moveTo>
                <a:lnTo>
                  <a:pt x="422672" y="296329"/>
                </a:lnTo>
                <a:lnTo>
                  <a:pt x="415001" y="305690"/>
                </a:lnTo>
                <a:lnTo>
                  <a:pt x="414655" y="318007"/>
                </a:lnTo>
                <a:lnTo>
                  <a:pt x="432612" y="377292"/>
                </a:lnTo>
                <a:lnTo>
                  <a:pt x="484251" y="425196"/>
                </a:lnTo>
                <a:lnTo>
                  <a:pt x="458343" y="453009"/>
                </a:lnTo>
                <a:lnTo>
                  <a:pt x="495400" y="453009"/>
                </a:lnTo>
                <a:lnTo>
                  <a:pt x="451104" y="306959"/>
                </a:lnTo>
                <a:lnTo>
                  <a:pt x="446834" y="299694"/>
                </a:lnTo>
                <a:lnTo>
                  <a:pt x="436828" y="294710"/>
                </a:lnTo>
                <a:close/>
              </a:path>
              <a:path w="498982" h="464820">
                <a:moveTo>
                  <a:pt x="443539" y="413365"/>
                </a:moveTo>
                <a:lnTo>
                  <a:pt x="453008" y="444626"/>
                </a:lnTo>
                <a:lnTo>
                  <a:pt x="475488" y="420497"/>
                </a:lnTo>
                <a:lnTo>
                  <a:pt x="443539" y="413365"/>
                </a:lnTo>
                <a:close/>
              </a:path>
              <a:path w="498982" h="464820">
                <a:moveTo>
                  <a:pt x="432612" y="377292"/>
                </a:moveTo>
                <a:lnTo>
                  <a:pt x="443539" y="413365"/>
                </a:lnTo>
                <a:lnTo>
                  <a:pt x="475488" y="420497"/>
                </a:lnTo>
                <a:lnTo>
                  <a:pt x="453008" y="444626"/>
                </a:lnTo>
                <a:lnTo>
                  <a:pt x="466150" y="444626"/>
                </a:lnTo>
                <a:lnTo>
                  <a:pt x="484251" y="425196"/>
                </a:lnTo>
                <a:lnTo>
                  <a:pt x="432612" y="377292"/>
                </a:lnTo>
                <a:close/>
              </a:path>
              <a:path w="498982" h="464820">
                <a:moveTo>
                  <a:pt x="25908" y="0"/>
                </a:moveTo>
                <a:lnTo>
                  <a:pt x="0" y="27940"/>
                </a:lnTo>
                <a:lnTo>
                  <a:pt x="406739" y="405152"/>
                </a:lnTo>
                <a:lnTo>
                  <a:pt x="443539" y="413365"/>
                </a:lnTo>
                <a:lnTo>
                  <a:pt x="432612" y="377292"/>
                </a:lnTo>
                <a:lnTo>
                  <a:pt x="25908" y="0"/>
                </a:lnTo>
                <a:close/>
              </a:path>
            </a:pathLst>
          </a:custGeom>
          <a:solidFill>
            <a:srgbClr val="00AF50"/>
          </a:solidFill>
          <a:ln w="38100">
            <a:solidFill>
              <a:schemeClr val="tx1"/>
            </a:solidFill>
          </a:ln>
        </p:spPr>
        <p:txBody>
          <a:bodyPr wrap="square" lIns="0" tIns="0" rIns="0" bIns="0" rtlCol="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Arial"/>
              <a:ea typeface="+mn-ea"/>
              <a:cs typeface="+mn-cs"/>
            </a:endParaRPr>
          </a:p>
        </p:txBody>
      </p:sp>
      <p:sp>
        <p:nvSpPr>
          <p:cNvPr id="57" name="object 8"/>
          <p:cNvSpPr/>
          <p:nvPr/>
        </p:nvSpPr>
        <p:spPr>
          <a:xfrm>
            <a:off x="3483852" y="1502465"/>
            <a:ext cx="1896532" cy="1267511"/>
          </a:xfrm>
          <a:custGeom>
            <a:avLst/>
            <a:gdLst/>
            <a:ahLst/>
            <a:cxnLst/>
            <a:rect l="l" t="t" r="r" b="b"/>
            <a:pathLst>
              <a:path w="3061716" h="2159507">
                <a:moveTo>
                  <a:pt x="1530858" y="0"/>
                </a:moveTo>
                <a:lnTo>
                  <a:pt x="1405304" y="3578"/>
                </a:lnTo>
                <a:lnTo>
                  <a:pt x="1282546" y="14130"/>
                </a:lnTo>
                <a:lnTo>
                  <a:pt x="1162976" y="31377"/>
                </a:lnTo>
                <a:lnTo>
                  <a:pt x="1046990" y="55040"/>
                </a:lnTo>
                <a:lnTo>
                  <a:pt x="934981" y="84843"/>
                </a:lnTo>
                <a:lnTo>
                  <a:pt x="827342" y="120508"/>
                </a:lnTo>
                <a:lnTo>
                  <a:pt x="724469" y="161757"/>
                </a:lnTo>
                <a:lnTo>
                  <a:pt x="626755" y="208312"/>
                </a:lnTo>
                <a:lnTo>
                  <a:pt x="534594" y="259895"/>
                </a:lnTo>
                <a:lnTo>
                  <a:pt x="448379" y="316230"/>
                </a:lnTo>
                <a:lnTo>
                  <a:pt x="368506" y="377037"/>
                </a:lnTo>
                <a:lnTo>
                  <a:pt x="295368" y="442039"/>
                </a:lnTo>
                <a:lnTo>
                  <a:pt x="229358" y="510958"/>
                </a:lnTo>
                <a:lnTo>
                  <a:pt x="170872" y="583518"/>
                </a:lnTo>
                <a:lnTo>
                  <a:pt x="120303" y="659439"/>
                </a:lnTo>
                <a:lnTo>
                  <a:pt x="78044" y="738445"/>
                </a:lnTo>
                <a:lnTo>
                  <a:pt x="44491" y="820256"/>
                </a:lnTo>
                <a:lnTo>
                  <a:pt x="20036" y="904597"/>
                </a:lnTo>
                <a:lnTo>
                  <a:pt x="5074" y="991189"/>
                </a:lnTo>
                <a:lnTo>
                  <a:pt x="0" y="1079753"/>
                </a:lnTo>
                <a:lnTo>
                  <a:pt x="5074" y="1168318"/>
                </a:lnTo>
                <a:lnTo>
                  <a:pt x="20036" y="1254910"/>
                </a:lnTo>
                <a:lnTo>
                  <a:pt x="44491" y="1339251"/>
                </a:lnTo>
                <a:lnTo>
                  <a:pt x="78044" y="1421062"/>
                </a:lnTo>
                <a:lnTo>
                  <a:pt x="120303" y="1500068"/>
                </a:lnTo>
                <a:lnTo>
                  <a:pt x="170872" y="1575989"/>
                </a:lnTo>
                <a:lnTo>
                  <a:pt x="229358" y="1648549"/>
                </a:lnTo>
                <a:lnTo>
                  <a:pt x="295368" y="1717468"/>
                </a:lnTo>
                <a:lnTo>
                  <a:pt x="368506" y="1782470"/>
                </a:lnTo>
                <a:lnTo>
                  <a:pt x="448379" y="1843277"/>
                </a:lnTo>
                <a:lnTo>
                  <a:pt x="534594" y="1899612"/>
                </a:lnTo>
                <a:lnTo>
                  <a:pt x="626755" y="1951195"/>
                </a:lnTo>
                <a:lnTo>
                  <a:pt x="724469" y="1997750"/>
                </a:lnTo>
                <a:lnTo>
                  <a:pt x="827342" y="2038999"/>
                </a:lnTo>
                <a:lnTo>
                  <a:pt x="934981" y="2074664"/>
                </a:lnTo>
                <a:lnTo>
                  <a:pt x="1046990" y="2104467"/>
                </a:lnTo>
                <a:lnTo>
                  <a:pt x="1162976" y="2128130"/>
                </a:lnTo>
                <a:lnTo>
                  <a:pt x="1282546" y="2145377"/>
                </a:lnTo>
                <a:lnTo>
                  <a:pt x="1405304" y="2155929"/>
                </a:lnTo>
                <a:lnTo>
                  <a:pt x="1530858" y="2159507"/>
                </a:lnTo>
                <a:lnTo>
                  <a:pt x="1656408" y="2155929"/>
                </a:lnTo>
                <a:lnTo>
                  <a:pt x="1779163" y="2145377"/>
                </a:lnTo>
                <a:lnTo>
                  <a:pt x="1898730" y="2128130"/>
                </a:lnTo>
                <a:lnTo>
                  <a:pt x="2014715" y="2104467"/>
                </a:lnTo>
                <a:lnTo>
                  <a:pt x="2126724" y="2074664"/>
                </a:lnTo>
                <a:lnTo>
                  <a:pt x="2234361" y="2038999"/>
                </a:lnTo>
                <a:lnTo>
                  <a:pt x="2337235" y="1997750"/>
                </a:lnTo>
                <a:lnTo>
                  <a:pt x="2434949" y="1951195"/>
                </a:lnTo>
                <a:lnTo>
                  <a:pt x="2527111" y="1899612"/>
                </a:lnTo>
                <a:lnTo>
                  <a:pt x="2613326" y="1843277"/>
                </a:lnTo>
                <a:lnTo>
                  <a:pt x="2693200" y="1782470"/>
                </a:lnTo>
                <a:lnTo>
                  <a:pt x="2766340" y="1717468"/>
                </a:lnTo>
                <a:lnTo>
                  <a:pt x="2832350" y="1648549"/>
                </a:lnTo>
                <a:lnTo>
                  <a:pt x="2890838" y="1575989"/>
                </a:lnTo>
                <a:lnTo>
                  <a:pt x="2941409" y="1500068"/>
                </a:lnTo>
                <a:lnTo>
                  <a:pt x="2983668" y="1421062"/>
                </a:lnTo>
                <a:lnTo>
                  <a:pt x="3017223" y="1339251"/>
                </a:lnTo>
                <a:lnTo>
                  <a:pt x="3041678" y="1254910"/>
                </a:lnTo>
                <a:lnTo>
                  <a:pt x="3056641" y="1168318"/>
                </a:lnTo>
                <a:lnTo>
                  <a:pt x="3061716" y="1079753"/>
                </a:lnTo>
                <a:lnTo>
                  <a:pt x="3056641" y="991189"/>
                </a:lnTo>
                <a:lnTo>
                  <a:pt x="3041678" y="904597"/>
                </a:lnTo>
                <a:lnTo>
                  <a:pt x="3017223" y="820256"/>
                </a:lnTo>
                <a:lnTo>
                  <a:pt x="2983668" y="738445"/>
                </a:lnTo>
                <a:lnTo>
                  <a:pt x="2941409" y="659439"/>
                </a:lnTo>
                <a:lnTo>
                  <a:pt x="2890838" y="583518"/>
                </a:lnTo>
                <a:lnTo>
                  <a:pt x="2832350" y="510958"/>
                </a:lnTo>
                <a:lnTo>
                  <a:pt x="2766340" y="442039"/>
                </a:lnTo>
                <a:lnTo>
                  <a:pt x="2693200" y="377037"/>
                </a:lnTo>
                <a:lnTo>
                  <a:pt x="2613326" y="316229"/>
                </a:lnTo>
                <a:lnTo>
                  <a:pt x="2527111" y="259895"/>
                </a:lnTo>
                <a:lnTo>
                  <a:pt x="2434949" y="208312"/>
                </a:lnTo>
                <a:lnTo>
                  <a:pt x="2337235" y="161757"/>
                </a:lnTo>
                <a:lnTo>
                  <a:pt x="2234361" y="120508"/>
                </a:lnTo>
                <a:lnTo>
                  <a:pt x="2126724" y="84843"/>
                </a:lnTo>
                <a:lnTo>
                  <a:pt x="2014715" y="55040"/>
                </a:lnTo>
                <a:lnTo>
                  <a:pt x="1898730" y="31377"/>
                </a:lnTo>
                <a:lnTo>
                  <a:pt x="1779163" y="14130"/>
                </a:lnTo>
                <a:lnTo>
                  <a:pt x="1656408" y="3578"/>
                </a:lnTo>
                <a:lnTo>
                  <a:pt x="1530858" y="0"/>
                </a:lnTo>
                <a:close/>
              </a:path>
            </a:pathLst>
          </a:custGeom>
          <a:solidFill>
            <a:srgbClr val="EC6B14"/>
          </a:solidFill>
        </p:spPr>
        <p:txBody>
          <a:bodyPr wrap="square" lIns="0" tIns="0" rIns="0" bIns="0" rtlCol="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Arial"/>
              <a:ea typeface="+mn-ea"/>
              <a:cs typeface="+mn-cs"/>
            </a:endParaRPr>
          </a:p>
        </p:txBody>
      </p:sp>
      <p:sp>
        <p:nvSpPr>
          <p:cNvPr id="58" name="object 9"/>
          <p:cNvSpPr txBox="1"/>
          <p:nvPr/>
        </p:nvSpPr>
        <p:spPr>
          <a:xfrm>
            <a:off x="3147107" y="1767954"/>
            <a:ext cx="2503287" cy="573845"/>
          </a:xfrm>
          <a:prstGeom prst="rect">
            <a:avLst/>
          </a:prstGeom>
        </p:spPr>
        <p:txBody>
          <a:bodyPr vert="horz" wrap="square" lIns="0" tIns="0" rIns="0" bIns="0" rtlCol="0">
            <a:noAutofit/>
          </a:bodyPr>
          <a:lstStyle/>
          <a:p>
            <a:pPr marL="329565" marR="328930" lvl="0" indent="0" algn="ctr" defTabSz="914400" rtl="0" eaLnBrk="1" fontAlgn="auto" latinLnBrk="0" hangingPunct="1">
              <a:lnSpc>
                <a:spcPct val="100000"/>
              </a:lnSpc>
              <a:spcBef>
                <a:spcPts val="0"/>
              </a:spcBef>
              <a:spcAft>
                <a:spcPts val="0"/>
              </a:spcAft>
              <a:buClrTx/>
              <a:buSzTx/>
              <a:buFontTx/>
              <a:buNone/>
              <a:tabLst/>
              <a:defRPr/>
            </a:pPr>
            <a:r>
              <a:rPr kumimoji="0" lang="en-ZA" sz="1800" b="1" i="0" u="none" strike="noStrike" kern="1200" cap="none" spc="0" normalizeH="0" baseline="0" noProof="0" dirty="0" smtClean="0">
                <a:ln>
                  <a:noFill/>
                </a:ln>
                <a:effectLst/>
                <a:uLnTx/>
                <a:uFillTx/>
                <a:latin typeface="Arial"/>
                <a:ea typeface="+mn-ea"/>
                <a:cs typeface="Arial"/>
              </a:rPr>
              <a:t>STRONG AND INCLUSIVE ECONOMY</a:t>
            </a:r>
            <a:endParaRPr kumimoji="0" lang="en-ZA" sz="1800" b="0" i="0" u="none" strike="noStrike" kern="1200" cap="none" spc="0" normalizeH="0" baseline="0" noProof="0" dirty="0">
              <a:ln>
                <a:noFill/>
              </a:ln>
              <a:effectLst/>
              <a:uLnTx/>
              <a:uFillTx/>
              <a:latin typeface="Arial"/>
              <a:ea typeface="+mn-ea"/>
              <a:cs typeface="Arial"/>
            </a:endParaRPr>
          </a:p>
        </p:txBody>
      </p:sp>
      <p:sp>
        <p:nvSpPr>
          <p:cNvPr id="59" name="object 11"/>
          <p:cNvSpPr/>
          <p:nvPr/>
        </p:nvSpPr>
        <p:spPr>
          <a:xfrm flipV="1">
            <a:off x="4961013" y="2674316"/>
            <a:ext cx="555994" cy="206499"/>
          </a:xfrm>
          <a:custGeom>
            <a:avLst/>
            <a:gdLst/>
            <a:ahLst/>
            <a:cxnLst/>
            <a:rect l="l" t="t" r="r" b="b"/>
            <a:pathLst>
              <a:path w="543178" h="261874">
                <a:moveTo>
                  <a:pt x="436778" y="45737"/>
                </a:moveTo>
                <a:lnTo>
                  <a:pt x="0" y="226694"/>
                </a:lnTo>
                <a:lnTo>
                  <a:pt x="14477" y="261874"/>
                </a:lnTo>
                <a:lnTo>
                  <a:pt x="450433" y="81303"/>
                </a:lnTo>
                <a:lnTo>
                  <a:pt x="473456" y="51008"/>
                </a:lnTo>
                <a:lnTo>
                  <a:pt x="436778" y="45737"/>
                </a:lnTo>
                <a:close/>
              </a:path>
              <a:path w="543178" h="261874">
                <a:moveTo>
                  <a:pt x="519961" y="19176"/>
                </a:moveTo>
                <a:lnTo>
                  <a:pt x="500888" y="19176"/>
                </a:lnTo>
                <a:lnTo>
                  <a:pt x="515492" y="54355"/>
                </a:lnTo>
                <a:lnTo>
                  <a:pt x="450433" y="81303"/>
                </a:lnTo>
                <a:lnTo>
                  <a:pt x="413003" y="130555"/>
                </a:lnTo>
                <a:lnTo>
                  <a:pt x="409095" y="141929"/>
                </a:lnTo>
                <a:lnTo>
                  <a:pt x="412587" y="153142"/>
                </a:lnTo>
                <a:lnTo>
                  <a:pt x="424950" y="159920"/>
                </a:lnTo>
                <a:lnTo>
                  <a:pt x="435797" y="159404"/>
                </a:lnTo>
                <a:lnTo>
                  <a:pt x="443356" y="153669"/>
                </a:lnTo>
                <a:lnTo>
                  <a:pt x="543178" y="22351"/>
                </a:lnTo>
                <a:lnTo>
                  <a:pt x="519961" y="19176"/>
                </a:lnTo>
                <a:close/>
              </a:path>
              <a:path w="543178" h="261874">
                <a:moveTo>
                  <a:pt x="473456" y="51008"/>
                </a:moveTo>
                <a:lnTo>
                  <a:pt x="450433" y="81303"/>
                </a:lnTo>
                <a:lnTo>
                  <a:pt x="512426" y="55625"/>
                </a:lnTo>
                <a:lnTo>
                  <a:pt x="505587" y="55625"/>
                </a:lnTo>
                <a:lnTo>
                  <a:pt x="473456" y="51008"/>
                </a:lnTo>
                <a:close/>
              </a:path>
              <a:path w="543178" h="261874">
                <a:moveTo>
                  <a:pt x="493013" y="25273"/>
                </a:moveTo>
                <a:lnTo>
                  <a:pt x="473456" y="51008"/>
                </a:lnTo>
                <a:lnTo>
                  <a:pt x="505587" y="55625"/>
                </a:lnTo>
                <a:lnTo>
                  <a:pt x="493013" y="25273"/>
                </a:lnTo>
                <a:close/>
              </a:path>
              <a:path w="543178" h="261874">
                <a:moveTo>
                  <a:pt x="503418" y="25273"/>
                </a:moveTo>
                <a:lnTo>
                  <a:pt x="493013" y="25273"/>
                </a:lnTo>
                <a:lnTo>
                  <a:pt x="505587" y="55625"/>
                </a:lnTo>
                <a:lnTo>
                  <a:pt x="512426" y="55625"/>
                </a:lnTo>
                <a:lnTo>
                  <a:pt x="515492" y="54355"/>
                </a:lnTo>
                <a:lnTo>
                  <a:pt x="503418" y="25273"/>
                </a:lnTo>
                <a:close/>
              </a:path>
              <a:path w="543178" h="261874">
                <a:moveTo>
                  <a:pt x="500888" y="19176"/>
                </a:moveTo>
                <a:lnTo>
                  <a:pt x="436778" y="45737"/>
                </a:lnTo>
                <a:lnTo>
                  <a:pt x="473456" y="51008"/>
                </a:lnTo>
                <a:lnTo>
                  <a:pt x="493013" y="25273"/>
                </a:lnTo>
                <a:lnTo>
                  <a:pt x="503418" y="25273"/>
                </a:lnTo>
                <a:lnTo>
                  <a:pt x="500888" y="19176"/>
                </a:lnTo>
                <a:close/>
              </a:path>
              <a:path w="543178" h="261874">
                <a:moveTo>
                  <a:pt x="379729" y="0"/>
                </a:moveTo>
                <a:lnTo>
                  <a:pt x="366980" y="2778"/>
                </a:lnTo>
                <a:lnTo>
                  <a:pt x="359084" y="12847"/>
                </a:lnTo>
                <a:lnTo>
                  <a:pt x="360533" y="27166"/>
                </a:lnTo>
                <a:lnTo>
                  <a:pt x="368584" y="35936"/>
                </a:lnTo>
                <a:lnTo>
                  <a:pt x="436778" y="45737"/>
                </a:lnTo>
                <a:lnTo>
                  <a:pt x="500888" y="19176"/>
                </a:lnTo>
                <a:lnTo>
                  <a:pt x="519961" y="19176"/>
                </a:lnTo>
                <a:lnTo>
                  <a:pt x="379729" y="0"/>
                </a:lnTo>
                <a:close/>
              </a:path>
            </a:pathLst>
          </a:custGeom>
          <a:solidFill>
            <a:srgbClr val="00AF50"/>
          </a:solidFill>
          <a:ln w="38100">
            <a:solidFill>
              <a:schemeClr val="tx1"/>
            </a:solidFill>
          </a:ln>
        </p:spPr>
        <p:txBody>
          <a:bodyPr wrap="square" lIns="0" tIns="0" rIns="0" bIns="0" rtlCol="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Arial"/>
              <a:ea typeface="+mn-ea"/>
              <a:cs typeface="+mn-cs"/>
            </a:endParaRPr>
          </a:p>
        </p:txBody>
      </p:sp>
      <p:sp>
        <p:nvSpPr>
          <p:cNvPr id="60" name="Rectangle 59"/>
          <p:cNvSpPr/>
          <p:nvPr/>
        </p:nvSpPr>
        <p:spPr>
          <a:xfrm>
            <a:off x="78812" y="3536783"/>
            <a:ext cx="3396722" cy="545663"/>
          </a:xfrm>
          <a:prstGeom prst="rect">
            <a:avLst/>
          </a:prstGeom>
          <a:solidFill>
            <a:schemeClr val="accent2">
              <a:lumMod val="60000"/>
              <a:lumOff val="40000"/>
              <a:alpha val="69804"/>
            </a:schemeClr>
          </a:solidFill>
        </p:spPr>
        <p:style>
          <a:lnRef idx="1">
            <a:schemeClr val="accent1"/>
          </a:lnRef>
          <a:fillRef idx="3">
            <a:schemeClr val="accent1"/>
          </a:fillRef>
          <a:effectRef idx="2">
            <a:schemeClr val="accent1"/>
          </a:effectRef>
          <a:fontRef idx="minor">
            <a:schemeClr val="lt1"/>
          </a:fontRef>
        </p:style>
        <p:txBody>
          <a:bodyPr vert="horz"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ZA" sz="1800" b="0" i="0" u="none" strike="noStrike" kern="1200" cap="none" spc="0" normalizeH="0" baseline="0" noProof="0" dirty="0">
                <a:ln>
                  <a:noFill/>
                </a:ln>
                <a:solidFill>
                  <a:schemeClr val="tx1"/>
                </a:solidFill>
                <a:effectLst/>
                <a:uLnTx/>
                <a:uFillTx/>
                <a:latin typeface="Arial"/>
                <a:ea typeface="+mn-ea"/>
                <a:cs typeface="Arial" panose="020B0604020202020204" pitchFamily="34" charset="0"/>
              </a:rPr>
              <a:t>5</a:t>
            </a:r>
            <a:r>
              <a:rPr kumimoji="0" lang="en-ZA" sz="1800" b="0" i="0" u="none" strike="noStrike" kern="1200" cap="none" spc="0" normalizeH="0" baseline="0" noProof="0" dirty="0" smtClean="0">
                <a:ln>
                  <a:noFill/>
                </a:ln>
                <a:solidFill>
                  <a:schemeClr val="tx1"/>
                </a:solidFill>
                <a:effectLst/>
                <a:uLnTx/>
                <a:uFillTx/>
                <a:latin typeface="Arial"/>
                <a:ea typeface="+mn-ea"/>
                <a:cs typeface="Arial" panose="020B0604020202020204" pitchFamily="34" charset="0"/>
              </a:rPr>
              <a:t>. Health including National Health Insurance</a:t>
            </a:r>
            <a:endParaRPr kumimoji="0" lang="en-ZA" sz="1800" b="0" i="0" u="none" strike="noStrike" kern="1200" cap="none" spc="0" normalizeH="0" baseline="0" noProof="0" dirty="0">
              <a:ln>
                <a:noFill/>
              </a:ln>
              <a:solidFill>
                <a:schemeClr val="tx1"/>
              </a:solidFill>
              <a:effectLst/>
              <a:uLnTx/>
              <a:uFillTx/>
              <a:latin typeface="Arial"/>
              <a:ea typeface="+mn-ea"/>
              <a:cs typeface="Arial" panose="020B0604020202020204" pitchFamily="34" charset="0"/>
            </a:endParaRPr>
          </a:p>
        </p:txBody>
      </p:sp>
      <p:sp>
        <p:nvSpPr>
          <p:cNvPr id="61" name="Rectangle 60"/>
          <p:cNvSpPr/>
          <p:nvPr/>
        </p:nvSpPr>
        <p:spPr>
          <a:xfrm>
            <a:off x="116301" y="5424876"/>
            <a:ext cx="3567602" cy="566978"/>
          </a:xfrm>
          <a:prstGeom prst="rect">
            <a:avLst/>
          </a:prstGeom>
          <a:solidFill>
            <a:schemeClr val="accent2">
              <a:lumMod val="40000"/>
              <a:lumOff val="60000"/>
              <a:alpha val="69804"/>
            </a:schemeClr>
          </a:solidFill>
        </p:spPr>
        <p:style>
          <a:lnRef idx="1">
            <a:schemeClr val="accent1"/>
          </a:lnRef>
          <a:fillRef idx="3">
            <a:schemeClr val="accent1"/>
          </a:fillRef>
          <a:effectRef idx="2">
            <a:schemeClr val="accent1"/>
          </a:effectRef>
          <a:fontRef idx="minor">
            <a:schemeClr val="lt1"/>
          </a:fontRef>
        </p:style>
        <p:txBody>
          <a:bodyPr vert="horz"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ZA" sz="1800" b="0" i="0" u="none" strike="noStrike" kern="1200" cap="none" spc="0" normalizeH="0" baseline="0" noProof="0" dirty="0">
                <a:ln>
                  <a:noFill/>
                </a:ln>
                <a:solidFill>
                  <a:prstClr val="black"/>
                </a:solidFill>
                <a:effectLst/>
                <a:uLnTx/>
                <a:uFillTx/>
                <a:latin typeface="Arial"/>
                <a:ea typeface="+mn-ea"/>
                <a:cs typeface="Arial" panose="020B0604020202020204" pitchFamily="34" charset="0"/>
              </a:rPr>
              <a:t>7</a:t>
            </a:r>
            <a:r>
              <a:rPr kumimoji="0" lang="en-ZA" sz="1800" b="0" i="0" u="none" strike="noStrike" kern="1200" cap="none" spc="0" normalizeH="0" baseline="0" noProof="0" dirty="0" smtClean="0">
                <a:ln>
                  <a:noFill/>
                </a:ln>
                <a:solidFill>
                  <a:prstClr val="black"/>
                </a:solidFill>
                <a:effectLst/>
                <a:uLnTx/>
                <a:uFillTx/>
                <a:latin typeface="Arial"/>
                <a:ea typeface="+mn-ea"/>
                <a:cs typeface="Arial" panose="020B0604020202020204" pitchFamily="34" charset="0"/>
              </a:rPr>
              <a:t>. </a:t>
            </a:r>
            <a:r>
              <a:rPr kumimoji="0" lang="en-ZA" sz="1800" b="0" i="0" u="none" strike="noStrike" kern="1200" cap="none" spc="0" normalizeH="0" baseline="0" noProof="0" dirty="0">
                <a:ln>
                  <a:noFill/>
                </a:ln>
                <a:solidFill>
                  <a:prstClr val="black"/>
                </a:solidFill>
                <a:effectLst/>
                <a:uLnTx/>
                <a:uFillTx/>
                <a:latin typeface="Arial"/>
                <a:ea typeface="+mn-ea"/>
                <a:cs typeface="Arial" panose="020B0604020202020204" pitchFamily="34" charset="0"/>
              </a:rPr>
              <a:t>Integrated plan to fight </a:t>
            </a:r>
            <a:r>
              <a:rPr kumimoji="0" lang="en-ZA" sz="1800" b="0" i="0" u="none" strike="noStrike" kern="1200" cap="none" spc="0" normalizeH="0" baseline="0" noProof="0" dirty="0" smtClean="0">
                <a:ln>
                  <a:noFill/>
                </a:ln>
                <a:solidFill>
                  <a:prstClr val="black"/>
                </a:solidFill>
                <a:effectLst/>
                <a:uLnTx/>
                <a:uFillTx/>
                <a:latin typeface="Arial"/>
                <a:ea typeface="+mn-ea"/>
                <a:cs typeface="Arial" panose="020B0604020202020204" pitchFamily="34" charset="0"/>
              </a:rPr>
              <a:t>crime and ensure territorial integrity  </a:t>
            </a:r>
            <a:endParaRPr kumimoji="0" lang="en-ZA" sz="1800" b="0" i="0" u="none" strike="noStrike" kern="1200" cap="none" spc="0" normalizeH="0" baseline="0" noProof="0" dirty="0">
              <a:ln>
                <a:noFill/>
              </a:ln>
              <a:solidFill>
                <a:prstClr val="black"/>
              </a:solidFill>
              <a:effectLst/>
              <a:uLnTx/>
              <a:uFillTx/>
              <a:latin typeface="Arial"/>
              <a:ea typeface="+mn-ea"/>
              <a:cs typeface="Arial" panose="020B0604020202020204" pitchFamily="34" charset="0"/>
            </a:endParaRPr>
          </a:p>
        </p:txBody>
      </p:sp>
    </p:spTree>
    <p:extLst>
      <p:ext uri="{BB962C8B-B14F-4D97-AF65-F5344CB8AC3E}">
        <p14:creationId xmlns:p14="http://schemas.microsoft.com/office/powerpoint/2010/main" val="376358143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solidFill>
                  <a:schemeClr val="tx1"/>
                </a:solidFill>
                <a:latin typeface="Arial Narrow" panose="020B0606020202030204" pitchFamily="34" charset="0"/>
              </a:rPr>
              <a:t>PROVINCIAL PLANNING PROCESSES</a:t>
            </a:r>
            <a:endParaRPr lang="en-US" b="1" dirty="0">
              <a:solidFill>
                <a:schemeClr val="tx1"/>
              </a:solidFill>
              <a:latin typeface="Arial Narrow" panose="020B0606020202030204" pitchFamily="34" charset="0"/>
            </a:endParaRPr>
          </a:p>
        </p:txBody>
      </p:sp>
      <p:sp>
        <p:nvSpPr>
          <p:cNvPr id="3" name="Content Placeholder 2"/>
          <p:cNvSpPr>
            <a:spLocks noGrp="1"/>
          </p:cNvSpPr>
          <p:nvPr>
            <p:ph idx="1"/>
          </p:nvPr>
        </p:nvSpPr>
        <p:spPr/>
        <p:txBody>
          <a:bodyPr>
            <a:normAutofit fontScale="92500" lnSpcReduction="10000"/>
          </a:bodyPr>
          <a:lstStyle/>
          <a:p>
            <a:pPr algn="just"/>
            <a:r>
              <a:rPr lang="en-US" sz="2400" dirty="0">
                <a:solidFill>
                  <a:schemeClr val="tx1"/>
                </a:solidFill>
                <a:latin typeface="Arial Narrow" panose="020B0606020202030204" pitchFamily="34" charset="0"/>
                <a:cs typeface="Arial" panose="020B0604020202020204" pitchFamily="34" charset="0"/>
              </a:rPr>
              <a:t>The Provincial Growth and Development Strategy (PGDS) is a </a:t>
            </a:r>
            <a:r>
              <a:rPr lang="en-US" sz="2400" dirty="0" smtClean="0">
                <a:solidFill>
                  <a:schemeClr val="tx1"/>
                </a:solidFill>
                <a:latin typeface="Arial Narrow" panose="020B0606020202030204" pitchFamily="34" charset="0"/>
                <a:cs typeface="Arial" panose="020B0604020202020204" pitchFamily="34" charset="0"/>
              </a:rPr>
              <a:t> </a:t>
            </a:r>
            <a:r>
              <a:rPr lang="en-US" sz="2400" dirty="0">
                <a:solidFill>
                  <a:schemeClr val="tx1"/>
                </a:solidFill>
                <a:latin typeface="Arial Narrow" panose="020B0606020202030204" pitchFamily="34" charset="0"/>
                <a:cs typeface="Arial" panose="020B0604020202020204" pitchFamily="34" charset="0"/>
              </a:rPr>
              <a:t>tool to guide and coordinate the allocation of national, </a:t>
            </a:r>
            <a:r>
              <a:rPr lang="en-US" sz="2400" i="1" dirty="0">
                <a:solidFill>
                  <a:schemeClr val="tx1"/>
                </a:solidFill>
                <a:latin typeface="Arial Narrow" panose="020B0606020202030204" pitchFamily="34" charset="0"/>
                <a:cs typeface="Arial" panose="020B0604020202020204" pitchFamily="34" charset="0"/>
              </a:rPr>
              <a:t>provincial</a:t>
            </a:r>
            <a:r>
              <a:rPr lang="en-US" sz="2400" dirty="0">
                <a:solidFill>
                  <a:schemeClr val="tx1"/>
                </a:solidFill>
                <a:latin typeface="Arial Narrow" panose="020B0606020202030204" pitchFamily="34" charset="0"/>
                <a:cs typeface="Arial" panose="020B0604020202020204" pitchFamily="34" charset="0"/>
              </a:rPr>
              <a:t> and local resources and private sector investment to achieve sustainable development outcomes</a:t>
            </a:r>
            <a:r>
              <a:rPr lang="en-US" sz="2400" dirty="0" smtClean="0">
                <a:solidFill>
                  <a:schemeClr val="tx1"/>
                </a:solidFill>
                <a:latin typeface="Arial Narrow" panose="020B0606020202030204" pitchFamily="34" charset="0"/>
                <a:cs typeface="Arial" panose="020B0604020202020204" pitchFamily="34" charset="0"/>
              </a:rPr>
              <a:t>.</a:t>
            </a:r>
          </a:p>
          <a:p>
            <a:pPr algn="just"/>
            <a:r>
              <a:rPr lang="en-US" sz="2400" dirty="0" smtClean="0">
                <a:solidFill>
                  <a:schemeClr val="tx1"/>
                </a:solidFill>
                <a:latin typeface="Arial Narrow" panose="020B0606020202030204" pitchFamily="34" charset="0"/>
                <a:cs typeface="Arial" panose="020B0604020202020204" pitchFamily="34" charset="0"/>
              </a:rPr>
              <a:t>The PGDS secures buy in and ownership from all spheres </a:t>
            </a:r>
            <a:r>
              <a:rPr lang="en-US" sz="2400" dirty="0">
                <a:solidFill>
                  <a:schemeClr val="tx1"/>
                </a:solidFill>
                <a:latin typeface="Arial Narrow" panose="020B0606020202030204" pitchFamily="34" charset="0"/>
                <a:cs typeface="Arial" panose="020B0604020202020204" pitchFamily="34" charset="0"/>
              </a:rPr>
              <a:t>of </a:t>
            </a:r>
            <a:r>
              <a:rPr lang="en-US" sz="2400" dirty="0" smtClean="0">
                <a:solidFill>
                  <a:schemeClr val="tx1"/>
                </a:solidFill>
                <a:latin typeface="Arial Narrow" panose="020B0606020202030204" pitchFamily="34" charset="0"/>
                <a:cs typeface="Arial" panose="020B0604020202020204" pitchFamily="34" charset="0"/>
              </a:rPr>
              <a:t>government, </a:t>
            </a:r>
            <a:r>
              <a:rPr lang="en-US" sz="2400" dirty="0">
                <a:solidFill>
                  <a:schemeClr val="tx1"/>
                </a:solidFill>
                <a:latin typeface="Arial Narrow" panose="020B0606020202030204" pitchFamily="34" charset="0"/>
                <a:cs typeface="Arial" panose="020B0604020202020204" pitchFamily="34" charset="0"/>
              </a:rPr>
              <a:t>state owned entities, business, higher education institutions, labour, civil society and all other social partners. </a:t>
            </a:r>
            <a:endParaRPr lang="en-US" sz="2400" dirty="0" smtClean="0">
              <a:solidFill>
                <a:schemeClr val="tx1"/>
              </a:solidFill>
              <a:latin typeface="Arial Narrow" panose="020B0606020202030204" pitchFamily="34" charset="0"/>
              <a:cs typeface="Arial" panose="020B0604020202020204" pitchFamily="34" charset="0"/>
            </a:endParaRPr>
          </a:p>
          <a:p>
            <a:pPr algn="just"/>
            <a:r>
              <a:rPr lang="en-US" sz="2400" dirty="0" smtClean="0">
                <a:solidFill>
                  <a:schemeClr val="tx1"/>
                </a:solidFill>
                <a:latin typeface="Arial Narrow" panose="020B0606020202030204" pitchFamily="34" charset="0"/>
                <a:cs typeface="Arial" panose="020B0604020202020204" pitchFamily="34" charset="0"/>
              </a:rPr>
              <a:t>Priorities from the PGDS finds expression in provincial governance and accountability instruments known as the strategic and annual performance plans.</a:t>
            </a:r>
          </a:p>
          <a:p>
            <a:pPr algn="just"/>
            <a:r>
              <a:rPr lang="en-US" sz="2400" dirty="0" smtClean="0">
                <a:solidFill>
                  <a:schemeClr val="tx1"/>
                </a:solidFill>
                <a:latin typeface="Arial Narrow" panose="020B0606020202030204" pitchFamily="34" charset="0"/>
                <a:cs typeface="Arial" panose="020B0604020202020204" pitchFamily="34" charset="0"/>
              </a:rPr>
              <a:t>Provincial Medium Term Expenditure Committees guide processes towards the alignment of budgets to  provincial priorities.</a:t>
            </a:r>
          </a:p>
          <a:p>
            <a:pPr algn="just"/>
            <a:r>
              <a:rPr lang="en-US" sz="2400" dirty="0" smtClean="0">
                <a:solidFill>
                  <a:schemeClr val="tx1"/>
                </a:solidFill>
                <a:latin typeface="Arial Narrow" panose="020B0606020202030204" pitchFamily="34" charset="0"/>
                <a:cs typeface="Arial" panose="020B0604020202020204" pitchFamily="34" charset="0"/>
              </a:rPr>
              <a:t>In year monitoring and reporting systems tracks both financial and non financial information which is used for value for money assessments and assessing progress on the achievement of </a:t>
            </a:r>
            <a:r>
              <a:rPr lang="en-US" sz="2400" dirty="0">
                <a:solidFill>
                  <a:schemeClr val="tx1"/>
                </a:solidFill>
                <a:latin typeface="Arial Narrow" panose="020B0606020202030204" pitchFamily="34" charset="0"/>
                <a:cs typeface="Arial" panose="020B0604020202020204" pitchFamily="34" charset="0"/>
              </a:rPr>
              <a:t>b</a:t>
            </a:r>
            <a:r>
              <a:rPr lang="en-US" sz="2400" dirty="0" smtClean="0">
                <a:solidFill>
                  <a:schemeClr val="tx1"/>
                </a:solidFill>
                <a:latin typeface="Arial Narrow" panose="020B0606020202030204" pitchFamily="34" charset="0"/>
                <a:cs typeface="Arial" panose="020B0604020202020204" pitchFamily="34" charset="0"/>
              </a:rPr>
              <a:t>oth national and provincial priorities.</a:t>
            </a:r>
          </a:p>
          <a:p>
            <a:endParaRPr lang="en-US" sz="2400" dirty="0" smtClean="0"/>
          </a:p>
          <a:p>
            <a:endParaRPr lang="en-US" sz="2400" dirty="0"/>
          </a:p>
        </p:txBody>
      </p:sp>
      <p:sp>
        <p:nvSpPr>
          <p:cNvPr id="4" name="Slide Number Placeholder 3"/>
          <p:cNvSpPr>
            <a:spLocks noGrp="1"/>
          </p:cNvSpPr>
          <p:nvPr>
            <p:ph type="sldNum" sz="quarter" idx="4"/>
          </p:nvPr>
        </p:nvSpPr>
        <p:spPr/>
        <p:txBody>
          <a:bodyPr/>
          <a:lstStyle/>
          <a:p>
            <a:fld id="{62AAA1A3-262B-4979-8C18-306C3DA11E9E}" type="slidenum">
              <a:rPr lang="en-ZA" smtClean="0"/>
              <a:pPr/>
              <a:t>12</a:t>
            </a:fld>
            <a:endParaRPr lang="en-ZA" dirty="0"/>
          </a:p>
        </p:txBody>
      </p:sp>
    </p:spTree>
    <p:extLst>
      <p:ext uri="{BB962C8B-B14F-4D97-AF65-F5344CB8AC3E}">
        <p14:creationId xmlns:p14="http://schemas.microsoft.com/office/powerpoint/2010/main" val="402590608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1"/>
            <a:ext cx="8712968" cy="548679"/>
          </a:xfrm>
        </p:spPr>
        <p:txBody>
          <a:bodyPr>
            <a:normAutofit fontScale="90000"/>
          </a:bodyPr>
          <a:lstStyle/>
          <a:p>
            <a:pPr algn="ctr"/>
            <a:r>
              <a:rPr lang="en-ZA" sz="3600" b="1" dirty="0" smtClean="0">
                <a:solidFill>
                  <a:schemeClr val="tx1"/>
                </a:solidFill>
                <a:latin typeface="Arial Narrow" panose="020B0606020202030204" pitchFamily="34" charset="0"/>
              </a:rPr>
              <a:t>MUNICIPAL EMERGING PRACTICE </a:t>
            </a:r>
            <a:endParaRPr lang="en-ZA" sz="3600" b="1" dirty="0">
              <a:solidFill>
                <a:schemeClr val="tx1"/>
              </a:solidFill>
              <a:latin typeface="Arial Narrow" panose="020B0606020202030204" pitchFamily="34" charset="0"/>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583959131"/>
              </p:ext>
            </p:extLst>
          </p:nvPr>
        </p:nvGraphicFramePr>
        <p:xfrm>
          <a:off x="808980" y="476672"/>
          <a:ext cx="8155508" cy="635938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Slide Number Placeholder 3"/>
          <p:cNvSpPr>
            <a:spLocks noGrp="1"/>
          </p:cNvSpPr>
          <p:nvPr>
            <p:ph type="sldNum" sz="quarter" idx="4"/>
          </p:nvPr>
        </p:nvSpPr>
        <p:spPr/>
        <p:txBody>
          <a:bodyPr/>
          <a:lstStyle/>
          <a:p>
            <a:fld id="{62AAA1A3-262B-4979-8C18-306C3DA11E9E}" type="slidenum">
              <a:rPr lang="en-ZA" smtClean="0"/>
              <a:pPr/>
              <a:t>13</a:t>
            </a:fld>
            <a:endParaRPr lang="en-ZA" dirty="0"/>
          </a:p>
        </p:txBody>
      </p:sp>
      <p:sp>
        <p:nvSpPr>
          <p:cNvPr id="6" name="TextBox 5"/>
          <p:cNvSpPr txBox="1"/>
          <p:nvPr/>
        </p:nvSpPr>
        <p:spPr>
          <a:xfrm>
            <a:off x="179512" y="1118008"/>
            <a:ext cx="2376264" cy="4093428"/>
          </a:xfrm>
          <a:prstGeom prst="rect">
            <a:avLst/>
          </a:prstGeom>
          <a:solidFill>
            <a:schemeClr val="accent2">
              <a:lumMod val="40000"/>
              <a:lumOff val="60000"/>
            </a:schemeClr>
          </a:solidFill>
          <a:effectLst>
            <a:softEdge rad="31750"/>
          </a:effectLst>
        </p:spPr>
        <p:txBody>
          <a:bodyPr wrap="square" rtlCol="0">
            <a:spAutoFit/>
          </a:bodyPr>
          <a:lstStyle/>
          <a:p>
            <a:pPr algn="just"/>
            <a:r>
              <a:rPr lang="en-ZA" sz="2000" dirty="0" smtClean="0">
                <a:latin typeface="Calibri" panose="020F0502020204030204" pitchFamily="34" charset="0"/>
                <a:cs typeface="Calibri" panose="020F0502020204030204" pitchFamily="34" charset="0"/>
              </a:rPr>
              <a:t>Improving Integrated Development Plans and Spatial Development Frameworks (NDP, National Development Plan, (IUDF) Integrated Urban Development Framework, review of Integrated Development Plan (IDP) guidelines</a:t>
            </a:r>
            <a:endParaRPr lang="en-ZA" sz="2000" dirty="0">
              <a:latin typeface="Calibri" panose="020F0502020204030204" pitchFamily="34" charset="0"/>
              <a:cs typeface="Calibri" panose="020F0502020204030204" pitchFamily="34" charset="0"/>
            </a:endParaRPr>
          </a:p>
        </p:txBody>
      </p:sp>
      <p:sp>
        <p:nvSpPr>
          <p:cNvPr id="7" name="TextBox 6"/>
          <p:cNvSpPr txBox="1"/>
          <p:nvPr/>
        </p:nvSpPr>
        <p:spPr>
          <a:xfrm>
            <a:off x="7065150" y="1118008"/>
            <a:ext cx="2078850" cy="5632311"/>
          </a:xfrm>
          <a:prstGeom prst="rect">
            <a:avLst/>
          </a:prstGeom>
          <a:solidFill>
            <a:schemeClr val="accent2">
              <a:lumMod val="40000"/>
              <a:lumOff val="60000"/>
            </a:schemeClr>
          </a:solidFill>
          <a:effectLst>
            <a:softEdge rad="31750"/>
          </a:effectLst>
        </p:spPr>
        <p:txBody>
          <a:bodyPr wrap="square" rtlCol="0">
            <a:spAutoFit/>
          </a:bodyPr>
          <a:lstStyle/>
          <a:p>
            <a:r>
              <a:rPr lang="en-ZA" sz="2000" dirty="0" smtClean="0">
                <a:latin typeface="Calibri" panose="020F0502020204030204" pitchFamily="34" charset="0"/>
                <a:cs typeface="Calibri" panose="020F0502020204030204" pitchFamily="34" charset="0"/>
              </a:rPr>
              <a:t>Linking SDFs (Spatial Development Framework and longer term development plans to Capital Expenditure Frameworks,  </a:t>
            </a:r>
          </a:p>
          <a:p>
            <a:r>
              <a:rPr lang="en-ZA" sz="2000" dirty="0" smtClean="0">
                <a:latin typeface="Calibri" panose="020F0502020204030204" pitchFamily="34" charset="0"/>
                <a:cs typeface="Calibri" panose="020F0502020204030204" pitchFamily="34" charset="0"/>
              </a:rPr>
              <a:t>Grant framework(s) which incentivizes integrated and compact development.</a:t>
            </a:r>
          </a:p>
          <a:p>
            <a:r>
              <a:rPr lang="en-ZA" sz="2000" dirty="0" smtClean="0">
                <a:latin typeface="Calibri" panose="020F0502020204030204" pitchFamily="34" charset="0"/>
                <a:cs typeface="Calibri" panose="020F0502020204030204" pitchFamily="34" charset="0"/>
              </a:rPr>
              <a:t>Widening revenue base (DC, Borrowing)</a:t>
            </a:r>
            <a:endParaRPr lang="en-ZA" sz="2000" dirty="0">
              <a:latin typeface="Calibri" panose="020F0502020204030204" pitchFamily="34" charset="0"/>
              <a:cs typeface="Calibri" panose="020F0502020204030204" pitchFamily="34" charset="0"/>
            </a:endParaRPr>
          </a:p>
        </p:txBody>
      </p:sp>
      <p:sp>
        <p:nvSpPr>
          <p:cNvPr id="8" name="TextBox 7"/>
          <p:cNvSpPr txBox="1"/>
          <p:nvPr/>
        </p:nvSpPr>
        <p:spPr>
          <a:xfrm>
            <a:off x="3635896" y="5863791"/>
            <a:ext cx="2773312" cy="1015663"/>
          </a:xfrm>
          <a:prstGeom prst="rect">
            <a:avLst/>
          </a:prstGeom>
          <a:solidFill>
            <a:schemeClr val="accent2">
              <a:lumMod val="40000"/>
              <a:lumOff val="60000"/>
            </a:schemeClr>
          </a:solidFill>
          <a:effectLst>
            <a:softEdge rad="31750"/>
          </a:effectLst>
        </p:spPr>
        <p:txBody>
          <a:bodyPr wrap="square" rtlCol="0">
            <a:spAutoFit/>
          </a:bodyPr>
          <a:lstStyle/>
          <a:p>
            <a:r>
              <a:rPr lang="en-ZA" sz="2000" dirty="0" smtClean="0">
                <a:latin typeface="Calibri" panose="020F0502020204030204" pitchFamily="34" charset="0"/>
                <a:cs typeface="Calibri" panose="020F0502020204030204" pitchFamily="34" charset="0"/>
              </a:rPr>
              <a:t>Outcome focused monitoring to track impact </a:t>
            </a:r>
            <a:endParaRPr lang="en-ZA" sz="20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15952746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fld id="{62AAA1A3-262B-4979-8C18-306C3DA11E9E}" type="slidenum">
              <a:rPr lang="en-ZA" smtClean="0"/>
              <a:pPr/>
              <a:t>14</a:t>
            </a:fld>
            <a:endParaRPr lang="en-ZA" dirty="0"/>
          </a:p>
        </p:txBody>
      </p:sp>
      <p:sp>
        <p:nvSpPr>
          <p:cNvPr id="5" name="Title 1"/>
          <p:cNvSpPr txBox="1">
            <a:spLocks/>
          </p:cNvSpPr>
          <p:nvPr/>
        </p:nvSpPr>
        <p:spPr>
          <a:xfrm>
            <a:off x="184217" y="93467"/>
            <a:ext cx="8712968" cy="490342"/>
          </a:xfrm>
          <a:prstGeom prst="rect">
            <a:avLst/>
          </a:prstGeom>
        </p:spPr>
        <p:txBody>
          <a:bodyPr anchor="ctr">
            <a:noAutofit/>
          </a:bodyPr>
          <a:lstStyle>
            <a:lvl1pPr algn="l" rtl="0" eaLnBrk="1" latinLnBrk="0" hangingPunct="1">
              <a:spcBef>
                <a:spcPct val="0"/>
              </a:spcBef>
              <a:buNone/>
              <a:defRPr kumimoji="0" sz="4000" kern="1200">
                <a:solidFill>
                  <a:schemeClr val="tx2">
                    <a:satMod val="130000"/>
                  </a:schemeClr>
                </a:solidFill>
                <a:effectLst>
                  <a:outerShdw blurRad="50000" dist="30000" dir="5400000" algn="tl" rotWithShape="0">
                    <a:srgbClr val="000000">
                      <a:alpha val="30000"/>
                    </a:srgbClr>
                  </a:outerShdw>
                </a:effectLst>
                <a:latin typeface="Calibri" pitchFamily="34" charset="0"/>
                <a:ea typeface="+mj-ea"/>
                <a:cs typeface="+mj-cs"/>
              </a:defRPr>
            </a:lvl1pPr>
            <a:extLst/>
          </a:lstStyle>
          <a:p>
            <a:pPr algn="ctr"/>
            <a:r>
              <a:rPr lang="en-ZA" sz="3600" b="1" dirty="0" smtClean="0">
                <a:solidFill>
                  <a:schemeClr val="tx1"/>
                </a:solidFill>
                <a:latin typeface="Arial Narrow" panose="020B0606020202030204" pitchFamily="34" charset="0"/>
              </a:rPr>
              <a:t>PROCESS AND TIME FRAMES</a:t>
            </a:r>
            <a:endParaRPr lang="en-ZA" sz="3600" b="1" dirty="0">
              <a:solidFill>
                <a:schemeClr val="tx1"/>
              </a:solidFill>
              <a:latin typeface="Arial Narrow" panose="020B0606020202030204" pitchFamily="34" charset="0"/>
            </a:endParaRPr>
          </a:p>
        </p:txBody>
      </p:sp>
      <p:sp>
        <p:nvSpPr>
          <p:cNvPr id="6" name="Rectangle 5"/>
          <p:cNvSpPr/>
          <p:nvPr/>
        </p:nvSpPr>
        <p:spPr>
          <a:xfrm>
            <a:off x="2411760" y="596719"/>
            <a:ext cx="3653859" cy="527302"/>
          </a:xfrm>
          <a:prstGeom prst="rect">
            <a:avLst/>
          </a:prstGeom>
          <a:solidFill>
            <a:srgbClr val="FF9900"/>
          </a:solidFill>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en-US" dirty="0" smtClean="0">
                <a:solidFill>
                  <a:schemeClr val="bg1"/>
                </a:solidFill>
                <a:latin typeface="Arial Narrow" panose="020B0606020202030204" pitchFamily="34" charset="0"/>
                <a:cs typeface="Arial" panose="020B0604020202020204" pitchFamily="34" charset="0"/>
              </a:rPr>
              <a:t>Priorities Framework for Budget 2019</a:t>
            </a:r>
            <a:endParaRPr lang="en-ZA" dirty="0">
              <a:solidFill>
                <a:schemeClr val="bg1"/>
              </a:solidFill>
              <a:latin typeface="Arial Narrow" panose="020B0606020202030204" pitchFamily="34" charset="0"/>
              <a:cs typeface="Arial" panose="020B0604020202020204" pitchFamily="34" charset="0"/>
            </a:endParaRPr>
          </a:p>
        </p:txBody>
      </p:sp>
      <p:sp>
        <p:nvSpPr>
          <p:cNvPr id="7" name="Rectangle 6"/>
          <p:cNvSpPr/>
          <p:nvPr/>
        </p:nvSpPr>
        <p:spPr>
          <a:xfrm>
            <a:off x="2411502" y="2771563"/>
            <a:ext cx="3659505" cy="873462"/>
          </a:xfrm>
          <a:prstGeom prst="rect">
            <a:avLst/>
          </a:prstGeom>
          <a:solidFill>
            <a:srgbClr val="FF9900"/>
          </a:solidFill>
        </p:spPr>
        <p:style>
          <a:lnRef idx="1">
            <a:schemeClr val="accent1"/>
          </a:lnRef>
          <a:fillRef idx="3">
            <a:schemeClr val="accent1"/>
          </a:fillRef>
          <a:effectRef idx="2">
            <a:schemeClr val="accent1"/>
          </a:effectRef>
          <a:fontRef idx="minor">
            <a:schemeClr val="lt1"/>
          </a:fontRef>
        </p:style>
        <p:txBody>
          <a:bodyPr vert="horz" rtlCol="0" anchor="ctr"/>
          <a:lstStyle/>
          <a:p>
            <a:pPr marL="285750" indent="-285750">
              <a:buFont typeface="Arial" panose="020B0604020202020204" pitchFamily="34" charset="0"/>
              <a:buChar char="•"/>
            </a:pPr>
            <a:r>
              <a:rPr lang="en-ZA" dirty="0" smtClean="0">
                <a:solidFill>
                  <a:schemeClr val="bg1"/>
                </a:solidFill>
                <a:latin typeface="Arial Narrow" panose="020B0606020202030204" pitchFamily="34" charset="0"/>
                <a:cs typeface="Arial" panose="020B0604020202020204" pitchFamily="34" charset="0"/>
              </a:rPr>
              <a:t>Medium Term Expenditure Committee (MTEC) (Treasury-led)</a:t>
            </a:r>
          </a:p>
        </p:txBody>
      </p:sp>
      <p:sp>
        <p:nvSpPr>
          <p:cNvPr id="8" name="Rectangle 7"/>
          <p:cNvSpPr/>
          <p:nvPr/>
        </p:nvSpPr>
        <p:spPr>
          <a:xfrm>
            <a:off x="2411502" y="3645025"/>
            <a:ext cx="3659505" cy="593131"/>
          </a:xfrm>
          <a:prstGeom prst="rect">
            <a:avLst/>
          </a:prstGeom>
          <a:solidFill>
            <a:srgbClr val="FF9900"/>
          </a:solidFill>
        </p:spPr>
        <p:style>
          <a:lnRef idx="1">
            <a:schemeClr val="accent1"/>
          </a:lnRef>
          <a:fillRef idx="3">
            <a:schemeClr val="accent1"/>
          </a:fillRef>
          <a:effectRef idx="2">
            <a:schemeClr val="accent1"/>
          </a:effectRef>
          <a:fontRef idx="minor">
            <a:schemeClr val="lt1"/>
          </a:fontRef>
        </p:style>
        <p:txBody>
          <a:bodyPr vert="horz" rtlCol="0" anchor="ctr"/>
          <a:lstStyle/>
          <a:p>
            <a:pPr marL="285750" indent="-285750">
              <a:buFont typeface="Arial" panose="020B0604020202020204" pitchFamily="34" charset="0"/>
              <a:buChar char="•"/>
            </a:pPr>
            <a:r>
              <a:rPr lang="en-ZA" dirty="0" smtClean="0">
                <a:solidFill>
                  <a:schemeClr val="bg1"/>
                </a:solidFill>
                <a:latin typeface="Arial Narrow" panose="020B0606020202030204" pitchFamily="34" charset="0"/>
                <a:cs typeface="Arial" panose="020B0604020202020204" pitchFamily="34" charset="0"/>
              </a:rPr>
              <a:t>Medium Term Budget Policy Statement (MTBPS) (Treasury) </a:t>
            </a:r>
          </a:p>
        </p:txBody>
      </p:sp>
      <p:sp>
        <p:nvSpPr>
          <p:cNvPr id="9" name="Rectangle 8"/>
          <p:cNvSpPr/>
          <p:nvPr/>
        </p:nvSpPr>
        <p:spPr>
          <a:xfrm>
            <a:off x="2411502" y="2420889"/>
            <a:ext cx="3659505" cy="350674"/>
          </a:xfrm>
          <a:prstGeom prst="rect">
            <a:avLst/>
          </a:prstGeom>
          <a:solidFill>
            <a:srgbClr val="FF9900"/>
          </a:solidFill>
        </p:spPr>
        <p:style>
          <a:lnRef idx="1">
            <a:schemeClr val="accent1"/>
          </a:lnRef>
          <a:fillRef idx="3">
            <a:schemeClr val="accent1"/>
          </a:fillRef>
          <a:effectRef idx="2">
            <a:schemeClr val="accent1"/>
          </a:effectRef>
          <a:fontRef idx="minor">
            <a:schemeClr val="lt1"/>
          </a:fontRef>
        </p:style>
        <p:txBody>
          <a:bodyPr vert="horz" rtlCol="0" anchor="ctr"/>
          <a:lstStyle/>
          <a:p>
            <a:pPr marL="285750" indent="-285750">
              <a:buFont typeface="Arial" panose="020B0604020202020204" pitchFamily="34" charset="0"/>
              <a:buChar char="•"/>
            </a:pPr>
            <a:r>
              <a:rPr lang="en-ZA" dirty="0" smtClean="0">
                <a:solidFill>
                  <a:schemeClr val="bg1"/>
                </a:solidFill>
                <a:latin typeface="Arial Narrow" panose="020B0606020202030204" pitchFamily="34" charset="0"/>
                <a:cs typeface="Arial" panose="020B0604020202020204" pitchFamily="34" charset="0"/>
              </a:rPr>
              <a:t>Budget Submissions</a:t>
            </a:r>
            <a:endParaRPr lang="en-ZA" dirty="0">
              <a:solidFill>
                <a:schemeClr val="bg1"/>
              </a:solidFill>
              <a:latin typeface="Arial Narrow" panose="020B0606020202030204" pitchFamily="34" charset="0"/>
              <a:cs typeface="Arial" panose="020B0604020202020204" pitchFamily="34" charset="0"/>
            </a:endParaRPr>
          </a:p>
        </p:txBody>
      </p:sp>
      <p:sp>
        <p:nvSpPr>
          <p:cNvPr id="10" name="Rectangle 9"/>
          <p:cNvSpPr/>
          <p:nvPr/>
        </p:nvSpPr>
        <p:spPr>
          <a:xfrm>
            <a:off x="2411502" y="1705861"/>
            <a:ext cx="3659505" cy="356400"/>
          </a:xfrm>
          <a:prstGeom prst="rect">
            <a:avLst/>
          </a:prstGeom>
          <a:solidFill>
            <a:srgbClr val="FF9900"/>
          </a:solidFill>
        </p:spPr>
        <p:style>
          <a:lnRef idx="1">
            <a:schemeClr val="accent1"/>
          </a:lnRef>
          <a:fillRef idx="3">
            <a:schemeClr val="accent1"/>
          </a:fillRef>
          <a:effectRef idx="2">
            <a:schemeClr val="accent1"/>
          </a:effectRef>
          <a:fontRef idx="minor">
            <a:schemeClr val="lt1"/>
          </a:fontRef>
        </p:style>
        <p:txBody>
          <a:bodyPr vert="horz" rtlCol="0" anchor="ctr"/>
          <a:lstStyle/>
          <a:p>
            <a:pPr marL="285750" indent="-285750">
              <a:buFont typeface="Arial" panose="020B0604020202020204" pitchFamily="34" charset="0"/>
              <a:buChar char="•"/>
            </a:pPr>
            <a:r>
              <a:rPr lang="en-ZA" dirty="0" smtClean="0">
                <a:solidFill>
                  <a:schemeClr val="bg1"/>
                </a:solidFill>
                <a:latin typeface="Arial Narrow" panose="020B0606020202030204" pitchFamily="34" charset="0"/>
                <a:cs typeface="Arial" panose="020B0604020202020204" pitchFamily="34" charset="0"/>
              </a:rPr>
              <a:t>Dissemination and support </a:t>
            </a:r>
            <a:endParaRPr lang="en-ZA" dirty="0">
              <a:solidFill>
                <a:schemeClr val="bg1"/>
              </a:solidFill>
              <a:latin typeface="Arial Narrow" panose="020B0606020202030204" pitchFamily="34" charset="0"/>
              <a:cs typeface="Arial" panose="020B0604020202020204" pitchFamily="34" charset="0"/>
            </a:endParaRPr>
          </a:p>
        </p:txBody>
      </p:sp>
      <p:sp>
        <p:nvSpPr>
          <p:cNvPr id="11" name="Rectangle 10"/>
          <p:cNvSpPr/>
          <p:nvPr/>
        </p:nvSpPr>
        <p:spPr>
          <a:xfrm>
            <a:off x="2411502" y="1121415"/>
            <a:ext cx="3659505" cy="578719"/>
          </a:xfrm>
          <a:prstGeom prst="rect">
            <a:avLst/>
          </a:prstGeom>
          <a:solidFill>
            <a:srgbClr val="FF9900"/>
          </a:solidFill>
        </p:spPr>
        <p:style>
          <a:lnRef idx="1">
            <a:schemeClr val="accent1"/>
          </a:lnRef>
          <a:fillRef idx="3">
            <a:schemeClr val="accent1"/>
          </a:fillRef>
          <a:effectRef idx="2">
            <a:schemeClr val="accent1"/>
          </a:effectRef>
          <a:fontRef idx="minor">
            <a:schemeClr val="lt1"/>
          </a:fontRef>
        </p:style>
        <p:txBody>
          <a:bodyPr vert="horz" rtlCol="0" anchor="ctr"/>
          <a:lstStyle/>
          <a:p>
            <a:pPr marL="285750" indent="-285750">
              <a:buFont typeface="Arial" panose="020B0604020202020204" pitchFamily="34" charset="0"/>
              <a:buChar char="•"/>
            </a:pPr>
            <a:r>
              <a:rPr lang="en-ZA" dirty="0" smtClean="0">
                <a:solidFill>
                  <a:schemeClr val="bg1"/>
                </a:solidFill>
                <a:latin typeface="Arial Narrow" panose="020B0606020202030204" pitchFamily="34" charset="0"/>
                <a:cs typeface="Arial" panose="020B0604020202020204" pitchFamily="34" charset="0"/>
              </a:rPr>
              <a:t>Release Budget Prioritisation Framework (DPME)</a:t>
            </a:r>
            <a:endParaRPr lang="en-ZA" dirty="0">
              <a:solidFill>
                <a:schemeClr val="bg1"/>
              </a:solidFill>
              <a:latin typeface="Arial Narrow" panose="020B0606020202030204" pitchFamily="34" charset="0"/>
              <a:cs typeface="Arial" panose="020B0604020202020204" pitchFamily="34" charset="0"/>
            </a:endParaRPr>
          </a:p>
        </p:txBody>
      </p:sp>
      <p:sp>
        <p:nvSpPr>
          <p:cNvPr id="12" name="Rectangle 11"/>
          <p:cNvSpPr/>
          <p:nvPr/>
        </p:nvSpPr>
        <p:spPr>
          <a:xfrm>
            <a:off x="6222796" y="597320"/>
            <a:ext cx="2921204" cy="539369"/>
          </a:xfrm>
          <a:prstGeom prst="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en-US" dirty="0" smtClean="0">
                <a:solidFill>
                  <a:schemeClr val="tx1"/>
                </a:solidFill>
                <a:latin typeface="Arial Narrow" panose="020B0606020202030204" pitchFamily="34" charset="0"/>
                <a:cs typeface="Arial" panose="020B0604020202020204" pitchFamily="34" charset="0"/>
              </a:rPr>
              <a:t>Priorities Framework  for Budget 2020</a:t>
            </a:r>
            <a:endParaRPr lang="en-ZA" dirty="0">
              <a:solidFill>
                <a:schemeClr val="tx1"/>
              </a:solidFill>
              <a:latin typeface="Arial Narrow" panose="020B0606020202030204" pitchFamily="34" charset="0"/>
              <a:cs typeface="Arial" panose="020B0604020202020204" pitchFamily="34" charset="0"/>
            </a:endParaRPr>
          </a:p>
        </p:txBody>
      </p:sp>
      <p:sp>
        <p:nvSpPr>
          <p:cNvPr id="13" name="Rectangle 12"/>
          <p:cNvSpPr/>
          <p:nvPr/>
        </p:nvSpPr>
        <p:spPr>
          <a:xfrm>
            <a:off x="2411502" y="4294533"/>
            <a:ext cx="3659505" cy="356400"/>
          </a:xfrm>
          <a:prstGeom prst="rect">
            <a:avLst/>
          </a:prstGeom>
          <a:solidFill>
            <a:srgbClr val="FF9900"/>
          </a:solidFill>
        </p:spPr>
        <p:style>
          <a:lnRef idx="1">
            <a:schemeClr val="accent1"/>
          </a:lnRef>
          <a:fillRef idx="3">
            <a:schemeClr val="accent1"/>
          </a:fillRef>
          <a:effectRef idx="2">
            <a:schemeClr val="accent1"/>
          </a:effectRef>
          <a:fontRef idx="minor">
            <a:schemeClr val="lt1"/>
          </a:fontRef>
        </p:style>
        <p:txBody>
          <a:bodyPr vert="horz" rtlCol="0" anchor="ctr"/>
          <a:lstStyle/>
          <a:p>
            <a:pPr marL="285750" indent="-285750">
              <a:buFont typeface="Arial" panose="020B0604020202020204" pitchFamily="34" charset="0"/>
              <a:buChar char="•"/>
            </a:pPr>
            <a:r>
              <a:rPr lang="en-ZA" dirty="0" smtClean="0">
                <a:solidFill>
                  <a:schemeClr val="bg1"/>
                </a:solidFill>
                <a:latin typeface="Arial Narrow" panose="020B0606020202030204" pitchFamily="34" charset="0"/>
                <a:cs typeface="Arial" panose="020B0604020202020204" pitchFamily="34" charset="0"/>
              </a:rPr>
              <a:t>Allocation letters</a:t>
            </a:r>
          </a:p>
        </p:txBody>
      </p:sp>
      <p:sp>
        <p:nvSpPr>
          <p:cNvPr id="14" name="Rectangle 13"/>
          <p:cNvSpPr/>
          <p:nvPr/>
        </p:nvSpPr>
        <p:spPr>
          <a:xfrm>
            <a:off x="2411502" y="5592880"/>
            <a:ext cx="3659505" cy="356400"/>
          </a:xfrm>
          <a:prstGeom prst="rect">
            <a:avLst/>
          </a:prstGeom>
          <a:solidFill>
            <a:srgbClr val="FF9900"/>
          </a:solidFill>
        </p:spPr>
        <p:style>
          <a:lnRef idx="1">
            <a:schemeClr val="accent1"/>
          </a:lnRef>
          <a:fillRef idx="3">
            <a:schemeClr val="accent1"/>
          </a:fillRef>
          <a:effectRef idx="2">
            <a:schemeClr val="accent1"/>
          </a:effectRef>
          <a:fontRef idx="minor">
            <a:schemeClr val="lt1"/>
          </a:fontRef>
        </p:style>
        <p:txBody>
          <a:bodyPr vert="horz" rtlCol="0" anchor="ctr"/>
          <a:lstStyle/>
          <a:p>
            <a:pPr marL="285750" indent="-285750">
              <a:buFont typeface="Arial" panose="020B0604020202020204" pitchFamily="34" charset="0"/>
              <a:buChar char="•"/>
            </a:pPr>
            <a:r>
              <a:rPr lang="en-ZA" dirty="0" smtClean="0">
                <a:solidFill>
                  <a:schemeClr val="bg1"/>
                </a:solidFill>
                <a:latin typeface="Arial Narrow" panose="020B0606020202030204" pitchFamily="34" charset="0"/>
                <a:cs typeface="Arial" panose="020B0604020202020204" pitchFamily="34" charset="0"/>
              </a:rPr>
              <a:t>Budget Announcement 2019</a:t>
            </a:r>
          </a:p>
        </p:txBody>
      </p:sp>
      <p:sp>
        <p:nvSpPr>
          <p:cNvPr id="15" name="Rectangle 14"/>
          <p:cNvSpPr/>
          <p:nvPr/>
        </p:nvSpPr>
        <p:spPr>
          <a:xfrm>
            <a:off x="2411502" y="2056535"/>
            <a:ext cx="3659505" cy="364353"/>
          </a:xfrm>
          <a:prstGeom prst="rect">
            <a:avLst/>
          </a:prstGeom>
          <a:solidFill>
            <a:srgbClr val="FF9900"/>
          </a:solidFill>
        </p:spPr>
        <p:style>
          <a:lnRef idx="1">
            <a:schemeClr val="accent1"/>
          </a:lnRef>
          <a:fillRef idx="3">
            <a:schemeClr val="accent1"/>
          </a:fillRef>
          <a:effectRef idx="2">
            <a:schemeClr val="accent1"/>
          </a:effectRef>
          <a:fontRef idx="minor">
            <a:schemeClr val="lt1"/>
          </a:fontRef>
        </p:style>
        <p:txBody>
          <a:bodyPr vert="horz" rtlCol="0" anchor="ctr"/>
          <a:lstStyle/>
          <a:p>
            <a:pPr marL="285750" indent="-285750">
              <a:buFont typeface="Arial" panose="020B0604020202020204" pitchFamily="34" charset="0"/>
              <a:buChar char="•"/>
            </a:pPr>
            <a:r>
              <a:rPr lang="en-ZA" dirty="0" smtClean="0">
                <a:solidFill>
                  <a:schemeClr val="bg1"/>
                </a:solidFill>
                <a:latin typeface="Arial Narrow" panose="020B0606020202030204" pitchFamily="34" charset="0"/>
                <a:cs typeface="Arial" panose="020B0604020202020204" pitchFamily="34" charset="0"/>
              </a:rPr>
              <a:t>Re-programming &amp; budgeting</a:t>
            </a:r>
            <a:endParaRPr lang="en-ZA" dirty="0">
              <a:solidFill>
                <a:schemeClr val="bg1"/>
              </a:solidFill>
              <a:latin typeface="Arial Narrow" panose="020B0606020202030204" pitchFamily="34" charset="0"/>
              <a:cs typeface="Arial" panose="020B0604020202020204" pitchFamily="34" charset="0"/>
            </a:endParaRPr>
          </a:p>
        </p:txBody>
      </p:sp>
      <p:sp>
        <p:nvSpPr>
          <p:cNvPr id="16" name="Rectangle 15"/>
          <p:cNvSpPr/>
          <p:nvPr/>
        </p:nvSpPr>
        <p:spPr>
          <a:xfrm>
            <a:off x="6228184" y="2713718"/>
            <a:ext cx="2915815" cy="1518713"/>
          </a:xfrm>
          <a:prstGeom prst="rect">
            <a:avLst/>
          </a:prstGeom>
          <a:solidFill>
            <a:schemeClr val="accent2">
              <a:lumMod val="40000"/>
              <a:lumOff val="60000"/>
            </a:schemeClr>
          </a:solidFill>
        </p:spPr>
        <p:style>
          <a:lnRef idx="1">
            <a:schemeClr val="accent1"/>
          </a:lnRef>
          <a:fillRef idx="3">
            <a:schemeClr val="accent1"/>
          </a:fillRef>
          <a:effectRef idx="2">
            <a:schemeClr val="accent1"/>
          </a:effectRef>
          <a:fontRef idx="minor">
            <a:schemeClr val="lt1"/>
          </a:fontRef>
        </p:style>
        <p:txBody>
          <a:bodyPr vert="horz" rtlCol="0" anchor="ctr"/>
          <a:lstStyle/>
          <a:p>
            <a:pPr marL="285750" indent="-285750">
              <a:buFont typeface="Arial" panose="020B0604020202020204" pitchFamily="34" charset="0"/>
              <a:buChar char="•"/>
            </a:pPr>
            <a:r>
              <a:rPr lang="en-ZA" dirty="0">
                <a:solidFill>
                  <a:schemeClr val="tx1"/>
                </a:solidFill>
                <a:latin typeface="Arial Narrow" panose="020B0606020202030204" pitchFamily="34" charset="0"/>
                <a:cs typeface="Arial" panose="020B0604020202020204" pitchFamily="34" charset="0"/>
              </a:rPr>
              <a:t>Analyse implementation and impact (“review”)</a:t>
            </a:r>
          </a:p>
          <a:p>
            <a:pPr marL="285750" indent="-285750">
              <a:buFont typeface="Arial" panose="020B0604020202020204" pitchFamily="34" charset="0"/>
              <a:buChar char="•"/>
            </a:pPr>
            <a:r>
              <a:rPr lang="en-ZA" dirty="0" smtClean="0">
                <a:solidFill>
                  <a:schemeClr val="tx1"/>
                </a:solidFill>
                <a:latin typeface="Arial Narrow" panose="020B0606020202030204" pitchFamily="34" charset="0"/>
                <a:cs typeface="Arial" panose="020B0604020202020204" pitchFamily="34" charset="0"/>
              </a:rPr>
              <a:t>Assess drivers (“projections forward”) </a:t>
            </a:r>
            <a:endParaRPr lang="en-ZA" dirty="0">
              <a:solidFill>
                <a:schemeClr val="tx1"/>
              </a:solidFill>
              <a:latin typeface="Arial Narrow" panose="020B0606020202030204" pitchFamily="34" charset="0"/>
              <a:cs typeface="Arial" panose="020B0604020202020204" pitchFamily="34" charset="0"/>
            </a:endParaRPr>
          </a:p>
        </p:txBody>
      </p:sp>
      <p:sp>
        <p:nvSpPr>
          <p:cNvPr id="17" name="Rectangle 16"/>
          <p:cNvSpPr/>
          <p:nvPr/>
        </p:nvSpPr>
        <p:spPr>
          <a:xfrm>
            <a:off x="6228184" y="4742330"/>
            <a:ext cx="2915815" cy="1201225"/>
          </a:xfrm>
          <a:prstGeom prst="rect">
            <a:avLst/>
          </a:prstGeom>
          <a:solidFill>
            <a:schemeClr val="accent2">
              <a:lumMod val="40000"/>
              <a:lumOff val="60000"/>
            </a:schemeClr>
          </a:solidFill>
        </p:spPr>
        <p:style>
          <a:lnRef idx="1">
            <a:schemeClr val="accent1"/>
          </a:lnRef>
          <a:fillRef idx="3">
            <a:schemeClr val="accent1"/>
          </a:fillRef>
          <a:effectRef idx="2">
            <a:schemeClr val="accent1"/>
          </a:effectRef>
          <a:fontRef idx="minor">
            <a:schemeClr val="lt1"/>
          </a:fontRef>
        </p:style>
        <p:txBody>
          <a:bodyPr vert="horz" rtlCol="0" anchor="ctr"/>
          <a:lstStyle/>
          <a:p>
            <a:pPr marL="285750" indent="-285750">
              <a:buFont typeface="Arial" panose="020B0604020202020204" pitchFamily="34" charset="0"/>
              <a:buChar char="•"/>
            </a:pPr>
            <a:r>
              <a:rPr lang="en-ZA" dirty="0">
                <a:solidFill>
                  <a:schemeClr val="tx1"/>
                </a:solidFill>
                <a:latin typeface="Arial Narrow" panose="020B0606020202030204" pitchFamily="34" charset="0"/>
                <a:cs typeface="Arial" panose="020B0604020202020204" pitchFamily="34" charset="0"/>
              </a:rPr>
              <a:t>Consult and revise</a:t>
            </a:r>
          </a:p>
        </p:txBody>
      </p:sp>
      <p:sp>
        <p:nvSpPr>
          <p:cNvPr id="18" name="Rectangle 17"/>
          <p:cNvSpPr/>
          <p:nvPr/>
        </p:nvSpPr>
        <p:spPr>
          <a:xfrm>
            <a:off x="6228184" y="2280185"/>
            <a:ext cx="2915816" cy="356401"/>
          </a:xfrm>
          <a:prstGeom prst="rect">
            <a:avLst/>
          </a:prstGeom>
          <a:solidFill>
            <a:schemeClr val="accent2">
              <a:lumMod val="40000"/>
              <a:lumOff val="60000"/>
            </a:schemeClr>
          </a:solidFill>
        </p:spPr>
        <p:style>
          <a:lnRef idx="1">
            <a:schemeClr val="accent1"/>
          </a:lnRef>
          <a:fillRef idx="3">
            <a:schemeClr val="accent1"/>
          </a:fillRef>
          <a:effectRef idx="2">
            <a:schemeClr val="accent1"/>
          </a:effectRef>
          <a:fontRef idx="minor">
            <a:schemeClr val="lt1"/>
          </a:fontRef>
        </p:style>
        <p:txBody>
          <a:bodyPr vert="horz" rtlCol="0" anchor="ctr"/>
          <a:lstStyle/>
          <a:p>
            <a:pPr marL="285750" indent="-285750">
              <a:buFont typeface="Arial" panose="020B0604020202020204" pitchFamily="34" charset="0"/>
              <a:buChar char="•"/>
            </a:pPr>
            <a:r>
              <a:rPr lang="en-US" dirty="0" smtClean="0">
                <a:solidFill>
                  <a:schemeClr val="tx1"/>
                </a:solidFill>
                <a:latin typeface="Arial Narrow" panose="020B0606020202030204" pitchFamily="34" charset="0"/>
                <a:cs typeface="Arial" panose="020B0604020202020204" pitchFamily="34" charset="0"/>
              </a:rPr>
              <a:t>Initiate process</a:t>
            </a:r>
            <a:endParaRPr lang="en-ZA" dirty="0">
              <a:solidFill>
                <a:schemeClr val="tx1"/>
              </a:solidFill>
              <a:latin typeface="Arial Narrow" panose="020B0606020202030204" pitchFamily="34" charset="0"/>
              <a:cs typeface="Arial" panose="020B0604020202020204" pitchFamily="34" charset="0"/>
            </a:endParaRPr>
          </a:p>
        </p:txBody>
      </p:sp>
      <p:sp>
        <p:nvSpPr>
          <p:cNvPr id="19" name="Rectangle 18"/>
          <p:cNvSpPr/>
          <p:nvPr/>
        </p:nvSpPr>
        <p:spPr>
          <a:xfrm>
            <a:off x="184217" y="3015249"/>
            <a:ext cx="1707186" cy="356400"/>
          </a:xfrm>
          <a:prstGeom prst="rect">
            <a:avLst/>
          </a:prstGeom>
          <a:solidFill>
            <a:schemeClr val="accent2"/>
          </a:solidFill>
        </p:spPr>
        <p:style>
          <a:lnRef idx="1">
            <a:schemeClr val="accent1"/>
          </a:lnRef>
          <a:fillRef idx="3">
            <a:schemeClr val="accent1"/>
          </a:fillRef>
          <a:effectRef idx="2">
            <a:schemeClr val="accent1"/>
          </a:effectRef>
          <a:fontRef idx="minor">
            <a:schemeClr val="lt1"/>
          </a:fontRef>
        </p:style>
        <p:txBody>
          <a:bodyPr vert="horz" rtlCol="0" anchor="ctr"/>
          <a:lstStyle/>
          <a:p>
            <a:pPr algn="ctr"/>
            <a:r>
              <a:rPr lang="en-ZA" dirty="0" smtClean="0">
                <a:solidFill>
                  <a:schemeClr val="bg1"/>
                </a:solidFill>
                <a:latin typeface="Arial Narrow" panose="020B0606020202030204" pitchFamily="34" charset="0"/>
                <a:cs typeface="Arial" panose="020B0604020202020204" pitchFamily="34" charset="0"/>
              </a:rPr>
              <a:t>Aug 2018</a:t>
            </a:r>
          </a:p>
        </p:txBody>
      </p:sp>
      <p:sp>
        <p:nvSpPr>
          <p:cNvPr id="20" name="Rectangle 19"/>
          <p:cNvSpPr/>
          <p:nvPr/>
        </p:nvSpPr>
        <p:spPr>
          <a:xfrm>
            <a:off x="184217" y="3445640"/>
            <a:ext cx="1707186" cy="356400"/>
          </a:xfrm>
          <a:prstGeom prst="rect">
            <a:avLst/>
          </a:prstGeom>
          <a:solidFill>
            <a:schemeClr val="accent2"/>
          </a:solidFill>
        </p:spPr>
        <p:style>
          <a:lnRef idx="1">
            <a:schemeClr val="accent1"/>
          </a:lnRef>
          <a:fillRef idx="3">
            <a:schemeClr val="accent1"/>
          </a:fillRef>
          <a:effectRef idx="2">
            <a:schemeClr val="accent1"/>
          </a:effectRef>
          <a:fontRef idx="minor">
            <a:schemeClr val="lt1"/>
          </a:fontRef>
        </p:style>
        <p:txBody>
          <a:bodyPr vert="horz" rtlCol="0" anchor="ctr"/>
          <a:lstStyle/>
          <a:p>
            <a:pPr algn="ctr"/>
            <a:r>
              <a:rPr lang="en-ZA" dirty="0" smtClean="0">
                <a:solidFill>
                  <a:schemeClr val="bg1"/>
                </a:solidFill>
                <a:latin typeface="Arial Narrow" panose="020B0606020202030204" pitchFamily="34" charset="0"/>
                <a:cs typeface="Arial" panose="020B0604020202020204" pitchFamily="34" charset="0"/>
              </a:rPr>
              <a:t>Sept 2018</a:t>
            </a:r>
          </a:p>
        </p:txBody>
      </p:sp>
      <p:sp>
        <p:nvSpPr>
          <p:cNvPr id="21" name="Rectangle 20"/>
          <p:cNvSpPr/>
          <p:nvPr/>
        </p:nvSpPr>
        <p:spPr>
          <a:xfrm>
            <a:off x="184217" y="2610474"/>
            <a:ext cx="1707186" cy="356400"/>
          </a:xfrm>
          <a:prstGeom prst="rect">
            <a:avLst/>
          </a:prstGeom>
          <a:solidFill>
            <a:schemeClr val="accent2"/>
          </a:solidFill>
        </p:spPr>
        <p:style>
          <a:lnRef idx="1">
            <a:schemeClr val="accent1"/>
          </a:lnRef>
          <a:fillRef idx="3">
            <a:schemeClr val="accent1"/>
          </a:fillRef>
          <a:effectRef idx="2">
            <a:schemeClr val="accent1"/>
          </a:effectRef>
          <a:fontRef idx="minor">
            <a:schemeClr val="lt1"/>
          </a:fontRef>
        </p:style>
        <p:txBody>
          <a:bodyPr vert="horz" rtlCol="0" anchor="ctr"/>
          <a:lstStyle/>
          <a:p>
            <a:pPr algn="ctr"/>
            <a:r>
              <a:rPr lang="en-ZA" dirty="0" smtClean="0">
                <a:solidFill>
                  <a:schemeClr val="bg1"/>
                </a:solidFill>
                <a:latin typeface="Arial Narrow" panose="020B0606020202030204" pitchFamily="34" charset="0"/>
                <a:cs typeface="Arial" panose="020B0604020202020204" pitchFamily="34" charset="0"/>
              </a:rPr>
              <a:t>July 2018</a:t>
            </a:r>
            <a:endParaRPr lang="en-ZA" dirty="0">
              <a:solidFill>
                <a:schemeClr val="bg1"/>
              </a:solidFill>
              <a:latin typeface="Arial Narrow" panose="020B0606020202030204" pitchFamily="34" charset="0"/>
              <a:cs typeface="Arial" panose="020B0604020202020204" pitchFamily="34" charset="0"/>
            </a:endParaRPr>
          </a:p>
        </p:txBody>
      </p:sp>
      <p:sp>
        <p:nvSpPr>
          <p:cNvPr id="22" name="Rectangle 21"/>
          <p:cNvSpPr/>
          <p:nvPr/>
        </p:nvSpPr>
        <p:spPr>
          <a:xfrm>
            <a:off x="184217" y="1700135"/>
            <a:ext cx="1707186" cy="356400"/>
          </a:xfrm>
          <a:prstGeom prst="rect">
            <a:avLst/>
          </a:prstGeom>
          <a:solidFill>
            <a:schemeClr val="accent2"/>
          </a:solidFill>
        </p:spPr>
        <p:style>
          <a:lnRef idx="1">
            <a:schemeClr val="accent1"/>
          </a:lnRef>
          <a:fillRef idx="3">
            <a:schemeClr val="accent1"/>
          </a:fillRef>
          <a:effectRef idx="2">
            <a:schemeClr val="accent1"/>
          </a:effectRef>
          <a:fontRef idx="minor">
            <a:schemeClr val="lt1"/>
          </a:fontRef>
        </p:style>
        <p:txBody>
          <a:bodyPr vert="horz" rtlCol="0" anchor="ctr"/>
          <a:lstStyle/>
          <a:p>
            <a:pPr algn="ctr"/>
            <a:r>
              <a:rPr lang="en-ZA" dirty="0" smtClean="0">
                <a:solidFill>
                  <a:schemeClr val="bg1"/>
                </a:solidFill>
                <a:latin typeface="Arial Narrow" panose="020B0606020202030204" pitchFamily="34" charset="0"/>
                <a:cs typeface="Arial" panose="020B0604020202020204" pitchFamily="34" charset="0"/>
              </a:rPr>
              <a:t>May 2018</a:t>
            </a:r>
            <a:endParaRPr lang="en-ZA" dirty="0">
              <a:solidFill>
                <a:schemeClr val="bg1"/>
              </a:solidFill>
              <a:latin typeface="Arial Narrow" panose="020B0606020202030204" pitchFamily="34" charset="0"/>
              <a:cs typeface="Arial" panose="020B0604020202020204" pitchFamily="34" charset="0"/>
            </a:endParaRPr>
          </a:p>
        </p:txBody>
      </p:sp>
      <p:sp>
        <p:nvSpPr>
          <p:cNvPr id="23" name="Rectangle 22"/>
          <p:cNvSpPr/>
          <p:nvPr/>
        </p:nvSpPr>
        <p:spPr>
          <a:xfrm>
            <a:off x="184217" y="1280585"/>
            <a:ext cx="1707186" cy="356400"/>
          </a:xfrm>
          <a:prstGeom prst="rect">
            <a:avLst/>
          </a:prstGeom>
          <a:solidFill>
            <a:schemeClr val="accent2"/>
          </a:solidFill>
        </p:spPr>
        <p:style>
          <a:lnRef idx="1">
            <a:schemeClr val="accent1"/>
          </a:lnRef>
          <a:fillRef idx="3">
            <a:schemeClr val="accent1"/>
          </a:fillRef>
          <a:effectRef idx="2">
            <a:schemeClr val="accent1"/>
          </a:effectRef>
          <a:fontRef idx="minor">
            <a:schemeClr val="lt1"/>
          </a:fontRef>
        </p:style>
        <p:txBody>
          <a:bodyPr vert="horz" rtlCol="0" anchor="ctr"/>
          <a:lstStyle/>
          <a:p>
            <a:pPr algn="ctr"/>
            <a:r>
              <a:rPr lang="en-ZA" dirty="0" smtClean="0">
                <a:solidFill>
                  <a:schemeClr val="bg1"/>
                </a:solidFill>
                <a:latin typeface="Arial Narrow" panose="020B0606020202030204" pitchFamily="34" charset="0"/>
                <a:cs typeface="Arial" panose="020B0604020202020204" pitchFamily="34" charset="0"/>
              </a:rPr>
              <a:t>April 2018</a:t>
            </a:r>
            <a:endParaRPr lang="en-ZA" dirty="0">
              <a:solidFill>
                <a:schemeClr val="bg1"/>
              </a:solidFill>
              <a:latin typeface="Arial Narrow" panose="020B0606020202030204" pitchFamily="34" charset="0"/>
              <a:cs typeface="Arial" panose="020B0604020202020204" pitchFamily="34" charset="0"/>
            </a:endParaRPr>
          </a:p>
        </p:txBody>
      </p:sp>
      <p:sp>
        <p:nvSpPr>
          <p:cNvPr id="24" name="Rectangle 23"/>
          <p:cNvSpPr/>
          <p:nvPr/>
        </p:nvSpPr>
        <p:spPr>
          <a:xfrm>
            <a:off x="184217" y="3876031"/>
            <a:ext cx="1707186" cy="356400"/>
          </a:xfrm>
          <a:prstGeom prst="rect">
            <a:avLst/>
          </a:prstGeom>
          <a:solidFill>
            <a:schemeClr val="accent2"/>
          </a:solidFill>
        </p:spPr>
        <p:style>
          <a:lnRef idx="1">
            <a:schemeClr val="accent1"/>
          </a:lnRef>
          <a:fillRef idx="3">
            <a:schemeClr val="accent1"/>
          </a:fillRef>
          <a:effectRef idx="2">
            <a:schemeClr val="accent1"/>
          </a:effectRef>
          <a:fontRef idx="minor">
            <a:schemeClr val="lt1"/>
          </a:fontRef>
        </p:style>
        <p:txBody>
          <a:bodyPr vert="horz" rtlCol="0" anchor="ctr"/>
          <a:lstStyle/>
          <a:p>
            <a:pPr algn="ctr"/>
            <a:r>
              <a:rPr lang="en-ZA" dirty="0" smtClean="0">
                <a:solidFill>
                  <a:schemeClr val="bg1"/>
                </a:solidFill>
                <a:latin typeface="Arial Narrow" panose="020B0606020202030204" pitchFamily="34" charset="0"/>
                <a:cs typeface="Arial" panose="020B0604020202020204" pitchFamily="34" charset="0"/>
              </a:rPr>
              <a:t>Oct 2018</a:t>
            </a:r>
          </a:p>
        </p:txBody>
      </p:sp>
      <p:sp>
        <p:nvSpPr>
          <p:cNvPr id="25" name="Rectangle 24"/>
          <p:cNvSpPr/>
          <p:nvPr/>
        </p:nvSpPr>
        <p:spPr>
          <a:xfrm>
            <a:off x="184217" y="4306422"/>
            <a:ext cx="1707186" cy="344510"/>
          </a:xfrm>
          <a:prstGeom prst="rect">
            <a:avLst/>
          </a:prstGeom>
          <a:solidFill>
            <a:schemeClr val="accent2"/>
          </a:solidFill>
        </p:spPr>
        <p:style>
          <a:lnRef idx="1">
            <a:schemeClr val="accent1"/>
          </a:lnRef>
          <a:fillRef idx="3">
            <a:schemeClr val="accent1"/>
          </a:fillRef>
          <a:effectRef idx="2">
            <a:schemeClr val="accent1"/>
          </a:effectRef>
          <a:fontRef idx="minor">
            <a:schemeClr val="lt1"/>
          </a:fontRef>
        </p:style>
        <p:txBody>
          <a:bodyPr vert="horz" rtlCol="0" anchor="ctr"/>
          <a:lstStyle/>
          <a:p>
            <a:pPr algn="ctr"/>
            <a:r>
              <a:rPr lang="en-US" dirty="0" smtClean="0">
                <a:solidFill>
                  <a:schemeClr val="bg1"/>
                </a:solidFill>
                <a:latin typeface="Arial Narrow" panose="020B0606020202030204" pitchFamily="34" charset="0"/>
                <a:cs typeface="Arial" panose="020B0604020202020204" pitchFamily="34" charset="0"/>
              </a:rPr>
              <a:t>Nov 2018</a:t>
            </a:r>
            <a:endParaRPr lang="en-ZA" dirty="0" smtClean="0">
              <a:solidFill>
                <a:schemeClr val="bg1"/>
              </a:solidFill>
              <a:latin typeface="Arial Narrow" panose="020B0606020202030204" pitchFamily="34" charset="0"/>
              <a:cs typeface="Arial" panose="020B0604020202020204" pitchFamily="34" charset="0"/>
            </a:endParaRPr>
          </a:p>
        </p:txBody>
      </p:sp>
      <p:sp>
        <p:nvSpPr>
          <p:cNvPr id="26" name="Rectangle 25"/>
          <p:cNvSpPr/>
          <p:nvPr/>
        </p:nvSpPr>
        <p:spPr>
          <a:xfrm>
            <a:off x="184217" y="2160881"/>
            <a:ext cx="1707186" cy="356400"/>
          </a:xfrm>
          <a:prstGeom prst="rect">
            <a:avLst/>
          </a:prstGeom>
          <a:solidFill>
            <a:schemeClr val="accent2"/>
          </a:solidFill>
        </p:spPr>
        <p:style>
          <a:lnRef idx="1">
            <a:schemeClr val="accent1"/>
          </a:lnRef>
          <a:fillRef idx="3">
            <a:schemeClr val="accent1"/>
          </a:fillRef>
          <a:effectRef idx="2">
            <a:schemeClr val="accent1"/>
          </a:effectRef>
          <a:fontRef idx="minor">
            <a:schemeClr val="lt1"/>
          </a:fontRef>
        </p:style>
        <p:txBody>
          <a:bodyPr vert="horz" rtlCol="0" anchor="ctr"/>
          <a:lstStyle/>
          <a:p>
            <a:pPr algn="ctr"/>
            <a:r>
              <a:rPr lang="en-ZA" dirty="0" smtClean="0">
                <a:solidFill>
                  <a:schemeClr val="bg1"/>
                </a:solidFill>
                <a:latin typeface="Arial Narrow" panose="020B0606020202030204" pitchFamily="34" charset="0"/>
                <a:cs typeface="Arial" panose="020B0604020202020204" pitchFamily="34" charset="0"/>
              </a:rPr>
              <a:t>June 2018</a:t>
            </a:r>
            <a:endParaRPr lang="en-ZA" dirty="0">
              <a:solidFill>
                <a:schemeClr val="bg1"/>
              </a:solidFill>
              <a:latin typeface="Arial Narrow" panose="020B0606020202030204" pitchFamily="34" charset="0"/>
              <a:cs typeface="Arial" panose="020B0604020202020204" pitchFamily="34" charset="0"/>
            </a:endParaRPr>
          </a:p>
        </p:txBody>
      </p:sp>
      <p:sp>
        <p:nvSpPr>
          <p:cNvPr id="27" name="Rectangle 26"/>
          <p:cNvSpPr/>
          <p:nvPr/>
        </p:nvSpPr>
        <p:spPr>
          <a:xfrm>
            <a:off x="184217" y="4742330"/>
            <a:ext cx="1707186" cy="356400"/>
          </a:xfrm>
          <a:prstGeom prst="rect">
            <a:avLst/>
          </a:prstGeom>
          <a:solidFill>
            <a:schemeClr val="accent2"/>
          </a:solidFill>
        </p:spPr>
        <p:style>
          <a:lnRef idx="1">
            <a:schemeClr val="accent1"/>
          </a:lnRef>
          <a:fillRef idx="3">
            <a:schemeClr val="accent1"/>
          </a:fillRef>
          <a:effectRef idx="2">
            <a:schemeClr val="accent1"/>
          </a:effectRef>
          <a:fontRef idx="minor">
            <a:schemeClr val="lt1"/>
          </a:fontRef>
        </p:style>
        <p:txBody>
          <a:bodyPr vert="horz" rtlCol="0" anchor="ctr"/>
          <a:lstStyle/>
          <a:p>
            <a:pPr algn="ctr"/>
            <a:r>
              <a:rPr lang="en-ZA" dirty="0" smtClean="0">
                <a:solidFill>
                  <a:schemeClr val="bg1"/>
                </a:solidFill>
                <a:latin typeface="Arial Narrow" panose="020B0606020202030204" pitchFamily="34" charset="0"/>
                <a:cs typeface="Arial" panose="020B0604020202020204" pitchFamily="34" charset="0"/>
              </a:rPr>
              <a:t>Dec 2018</a:t>
            </a:r>
          </a:p>
        </p:txBody>
      </p:sp>
      <p:sp>
        <p:nvSpPr>
          <p:cNvPr id="28" name="Rectangle 27"/>
          <p:cNvSpPr/>
          <p:nvPr/>
        </p:nvSpPr>
        <p:spPr>
          <a:xfrm>
            <a:off x="184217" y="5155107"/>
            <a:ext cx="1707186" cy="356400"/>
          </a:xfrm>
          <a:prstGeom prst="rect">
            <a:avLst/>
          </a:prstGeom>
          <a:solidFill>
            <a:schemeClr val="accent2"/>
          </a:solidFill>
        </p:spPr>
        <p:style>
          <a:lnRef idx="1">
            <a:schemeClr val="accent1"/>
          </a:lnRef>
          <a:fillRef idx="3">
            <a:schemeClr val="accent1"/>
          </a:fillRef>
          <a:effectRef idx="2">
            <a:schemeClr val="accent1"/>
          </a:effectRef>
          <a:fontRef idx="minor">
            <a:schemeClr val="lt1"/>
          </a:fontRef>
        </p:style>
        <p:txBody>
          <a:bodyPr vert="horz" rtlCol="0" anchor="ctr"/>
          <a:lstStyle/>
          <a:p>
            <a:pPr algn="ctr"/>
            <a:r>
              <a:rPr lang="en-US" dirty="0" smtClean="0">
                <a:solidFill>
                  <a:schemeClr val="bg1"/>
                </a:solidFill>
                <a:latin typeface="Arial Narrow" panose="020B0606020202030204" pitchFamily="34" charset="0"/>
                <a:cs typeface="Arial" panose="020B0604020202020204" pitchFamily="34" charset="0"/>
              </a:rPr>
              <a:t>Jan 2019</a:t>
            </a:r>
            <a:endParaRPr lang="en-ZA" dirty="0" smtClean="0">
              <a:solidFill>
                <a:schemeClr val="bg1"/>
              </a:solidFill>
              <a:latin typeface="Arial Narrow" panose="020B0606020202030204" pitchFamily="34" charset="0"/>
              <a:cs typeface="Arial" panose="020B0604020202020204" pitchFamily="34" charset="0"/>
            </a:endParaRPr>
          </a:p>
        </p:txBody>
      </p:sp>
      <p:sp>
        <p:nvSpPr>
          <p:cNvPr id="29" name="Rectangle 28"/>
          <p:cNvSpPr/>
          <p:nvPr/>
        </p:nvSpPr>
        <p:spPr>
          <a:xfrm>
            <a:off x="184217" y="5587155"/>
            <a:ext cx="1707186" cy="356400"/>
          </a:xfrm>
          <a:prstGeom prst="rect">
            <a:avLst/>
          </a:prstGeom>
          <a:solidFill>
            <a:schemeClr val="accent2"/>
          </a:solidFill>
        </p:spPr>
        <p:style>
          <a:lnRef idx="1">
            <a:schemeClr val="accent1"/>
          </a:lnRef>
          <a:fillRef idx="3">
            <a:schemeClr val="accent1"/>
          </a:fillRef>
          <a:effectRef idx="2">
            <a:schemeClr val="accent1"/>
          </a:effectRef>
          <a:fontRef idx="minor">
            <a:schemeClr val="lt1"/>
          </a:fontRef>
        </p:style>
        <p:txBody>
          <a:bodyPr vert="horz" rtlCol="0" anchor="ctr"/>
          <a:lstStyle/>
          <a:p>
            <a:pPr algn="ctr"/>
            <a:r>
              <a:rPr lang="en-US" dirty="0" smtClean="0">
                <a:solidFill>
                  <a:schemeClr val="bg1"/>
                </a:solidFill>
                <a:latin typeface="Arial Narrow" panose="020B0606020202030204" pitchFamily="34" charset="0"/>
                <a:cs typeface="Arial" panose="020B0604020202020204" pitchFamily="34" charset="0"/>
              </a:rPr>
              <a:t>Feb 2019</a:t>
            </a:r>
            <a:endParaRPr lang="en-ZA" dirty="0" smtClean="0">
              <a:solidFill>
                <a:schemeClr val="bg1"/>
              </a:solidFill>
              <a:latin typeface="Arial Narrow" panose="020B0606020202030204" pitchFamily="34" charset="0"/>
              <a:cs typeface="Arial" panose="020B0604020202020204" pitchFamily="34" charset="0"/>
            </a:endParaRPr>
          </a:p>
        </p:txBody>
      </p:sp>
      <p:sp>
        <p:nvSpPr>
          <p:cNvPr id="30" name="Rectangle 29"/>
          <p:cNvSpPr/>
          <p:nvPr/>
        </p:nvSpPr>
        <p:spPr>
          <a:xfrm>
            <a:off x="6228184" y="4294533"/>
            <a:ext cx="2915816" cy="356399"/>
          </a:xfrm>
          <a:prstGeom prst="rect">
            <a:avLst/>
          </a:prstGeom>
          <a:solidFill>
            <a:schemeClr val="accent2">
              <a:lumMod val="40000"/>
              <a:lumOff val="60000"/>
            </a:schemeClr>
          </a:solidFill>
        </p:spPr>
        <p:style>
          <a:lnRef idx="1">
            <a:schemeClr val="accent1"/>
          </a:lnRef>
          <a:fillRef idx="3">
            <a:schemeClr val="accent1"/>
          </a:fillRef>
          <a:effectRef idx="2">
            <a:schemeClr val="accent1"/>
          </a:effectRef>
          <a:fontRef idx="minor">
            <a:schemeClr val="lt1"/>
          </a:fontRef>
        </p:style>
        <p:txBody>
          <a:bodyPr vert="horz" rtlCol="0" anchor="ctr"/>
          <a:lstStyle/>
          <a:p>
            <a:pPr marL="285750" indent="-285750">
              <a:buFont typeface="Arial" panose="020B0604020202020204" pitchFamily="34" charset="0"/>
              <a:buChar char="•"/>
            </a:pPr>
            <a:r>
              <a:rPr lang="en-US" dirty="0" smtClean="0">
                <a:solidFill>
                  <a:schemeClr val="tx1"/>
                </a:solidFill>
                <a:latin typeface="Arial Narrow" panose="020B0606020202030204" pitchFamily="34" charset="0"/>
                <a:cs typeface="Arial" panose="020B0604020202020204" pitchFamily="34" charset="0"/>
              </a:rPr>
              <a:t>Draft</a:t>
            </a:r>
            <a:endParaRPr lang="en-ZA" dirty="0">
              <a:solidFill>
                <a:schemeClr val="tx1"/>
              </a:solidFill>
              <a:latin typeface="Arial Narrow" panose="020B0606020202030204" pitchFamily="34" charset="0"/>
              <a:cs typeface="Arial" panose="020B0604020202020204" pitchFamily="34" charset="0"/>
            </a:endParaRPr>
          </a:p>
        </p:txBody>
      </p:sp>
      <p:cxnSp>
        <p:nvCxnSpPr>
          <p:cNvPr id="31" name="Straight Connector 30"/>
          <p:cNvCxnSpPr/>
          <p:nvPr/>
        </p:nvCxnSpPr>
        <p:spPr>
          <a:xfrm>
            <a:off x="2123728" y="982767"/>
            <a:ext cx="0" cy="4960788"/>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a:off x="6228184" y="982767"/>
            <a:ext cx="0" cy="4960788"/>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91315" y="1198791"/>
            <a:ext cx="8945181" cy="0"/>
          </a:xfrm>
          <a:prstGeom prst="line">
            <a:avLst/>
          </a:prstGeom>
        </p:spPr>
        <p:style>
          <a:lnRef idx="1">
            <a:schemeClr val="accent1"/>
          </a:lnRef>
          <a:fillRef idx="0">
            <a:schemeClr val="accent1"/>
          </a:fillRef>
          <a:effectRef idx="0">
            <a:schemeClr val="accent1"/>
          </a:effectRef>
          <a:fontRef idx="minor">
            <a:schemeClr val="tx1"/>
          </a:fontRef>
        </p:style>
      </p:cxnSp>
      <p:sp>
        <p:nvSpPr>
          <p:cNvPr id="34" name="Rectangle 33"/>
          <p:cNvSpPr/>
          <p:nvPr/>
        </p:nvSpPr>
        <p:spPr>
          <a:xfrm>
            <a:off x="165258" y="599610"/>
            <a:ext cx="1707186" cy="521805"/>
          </a:xfrm>
          <a:prstGeom prst="rect">
            <a:avLst/>
          </a:prstGeom>
          <a:solidFill>
            <a:schemeClr val="accent2"/>
          </a:solidFill>
        </p:spPr>
        <p:style>
          <a:lnRef idx="1">
            <a:schemeClr val="accent1"/>
          </a:lnRef>
          <a:fillRef idx="3">
            <a:schemeClr val="accent1"/>
          </a:fillRef>
          <a:effectRef idx="2">
            <a:schemeClr val="accent1"/>
          </a:effectRef>
          <a:fontRef idx="minor">
            <a:schemeClr val="lt1"/>
          </a:fontRef>
        </p:style>
        <p:txBody>
          <a:bodyPr vert="horz" rtlCol="0" anchor="ctr"/>
          <a:lstStyle/>
          <a:p>
            <a:pPr algn="ctr"/>
            <a:r>
              <a:rPr lang="en-ZA" dirty="0" smtClean="0">
                <a:solidFill>
                  <a:schemeClr val="bg1"/>
                </a:solidFill>
                <a:latin typeface="Arial Narrow" panose="020B0606020202030204" pitchFamily="34" charset="0"/>
                <a:cs typeface="Arial" panose="020B0604020202020204" pitchFamily="34" charset="0"/>
              </a:rPr>
              <a:t>Month</a:t>
            </a:r>
            <a:endParaRPr lang="en-ZA" dirty="0">
              <a:solidFill>
                <a:schemeClr val="bg1"/>
              </a:solidFill>
              <a:latin typeface="Arial Narrow" panose="020B0606020202030204" pitchFamily="34" charset="0"/>
              <a:cs typeface="Arial" panose="020B0604020202020204" pitchFamily="34" charset="0"/>
            </a:endParaRPr>
          </a:p>
        </p:txBody>
      </p:sp>
    </p:spTree>
    <p:extLst>
      <p:ext uri="{BB962C8B-B14F-4D97-AF65-F5344CB8AC3E}">
        <p14:creationId xmlns:p14="http://schemas.microsoft.com/office/powerpoint/2010/main" val="30042643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ZA" sz="3600" b="1" dirty="0" smtClean="0">
                <a:solidFill>
                  <a:schemeClr val="tx1"/>
                </a:solidFill>
                <a:latin typeface="Arial Narrow" panose="020B0606020202030204" pitchFamily="34" charset="0"/>
              </a:rPr>
              <a:t>ADDITIONAL RESOURCES </a:t>
            </a:r>
            <a:endParaRPr lang="en-ZA" sz="3600" b="1" dirty="0">
              <a:solidFill>
                <a:schemeClr val="tx1"/>
              </a:solidFill>
              <a:latin typeface="Arial Narrow" panose="020B0606020202030204" pitchFamily="34" charset="0"/>
            </a:endParaRPr>
          </a:p>
        </p:txBody>
      </p:sp>
      <p:sp>
        <p:nvSpPr>
          <p:cNvPr id="3" name="Content Placeholder 2"/>
          <p:cNvSpPr>
            <a:spLocks noGrp="1"/>
          </p:cNvSpPr>
          <p:nvPr>
            <p:ph idx="1"/>
          </p:nvPr>
        </p:nvSpPr>
        <p:spPr/>
        <p:txBody>
          <a:bodyPr>
            <a:normAutofit fontScale="92500" lnSpcReduction="20000"/>
          </a:bodyPr>
          <a:lstStyle/>
          <a:p>
            <a:pPr marL="82296" indent="0">
              <a:buNone/>
            </a:pPr>
            <a:r>
              <a:rPr lang="en-ZA" dirty="0" smtClean="0">
                <a:solidFill>
                  <a:schemeClr val="tx1"/>
                </a:solidFill>
                <a:latin typeface="Arial Narrow" panose="020B0606020202030204" pitchFamily="34" charset="0"/>
                <a:hlinkClick r:id="rId3"/>
              </a:rPr>
              <a:t>Departments</a:t>
            </a:r>
            <a:endParaRPr lang="en-ZA" dirty="0" smtClean="0">
              <a:solidFill>
                <a:schemeClr val="tx1"/>
              </a:solidFill>
              <a:latin typeface="Arial Narrow" panose="020B0606020202030204" pitchFamily="34" charset="0"/>
              <a:hlinkClick r:id="rId3"/>
            </a:endParaRPr>
          </a:p>
          <a:p>
            <a:r>
              <a:rPr lang="en-ZA" dirty="0" smtClean="0">
                <a:solidFill>
                  <a:schemeClr val="tx1"/>
                </a:solidFill>
                <a:latin typeface="Arial Narrow" panose="020B0606020202030204" pitchFamily="34" charset="0"/>
                <a:hlinkClick r:id="rId3"/>
              </a:rPr>
              <a:t>www.dpme.gov.za</a:t>
            </a:r>
          </a:p>
          <a:p>
            <a:r>
              <a:rPr lang="en-ZA" dirty="0" smtClean="0">
                <a:solidFill>
                  <a:schemeClr val="tx1"/>
                </a:solidFill>
                <a:latin typeface="Arial Narrow" panose="020B0606020202030204" pitchFamily="34" charset="0"/>
                <a:hlinkClick r:id="rId3"/>
              </a:rPr>
              <a:t>www.treasury.gov.za</a:t>
            </a:r>
          </a:p>
          <a:p>
            <a:pPr marL="82296" indent="0">
              <a:buNone/>
            </a:pPr>
            <a:r>
              <a:rPr lang="en-ZA" dirty="0" smtClean="0">
                <a:solidFill>
                  <a:schemeClr val="tx1"/>
                </a:solidFill>
                <a:latin typeface="Arial Narrow" panose="020B0606020202030204" pitchFamily="34" charset="0"/>
                <a:hlinkClick r:id="rId3"/>
              </a:rPr>
              <a:t>Commissions</a:t>
            </a:r>
          </a:p>
          <a:p>
            <a:r>
              <a:rPr lang="en-ZA" dirty="0" smtClean="0">
                <a:solidFill>
                  <a:schemeClr val="tx1"/>
                </a:solidFill>
                <a:latin typeface="Arial Narrow" panose="020B0606020202030204" pitchFamily="34" charset="0"/>
                <a:hlinkClick r:id="rId3"/>
              </a:rPr>
              <a:t>www.nationalplanningcommission.org.za</a:t>
            </a:r>
          </a:p>
          <a:p>
            <a:r>
              <a:rPr lang="en-ZA" dirty="0" smtClean="0">
                <a:solidFill>
                  <a:schemeClr val="tx1"/>
                </a:solidFill>
                <a:latin typeface="Arial Narrow" panose="020B0606020202030204" pitchFamily="34" charset="0"/>
                <a:hlinkClick r:id="rId4"/>
              </a:rPr>
              <a:t>www.cogta.gov.za</a:t>
            </a:r>
            <a:r>
              <a:rPr lang="en-ZA" dirty="0" smtClean="0">
                <a:solidFill>
                  <a:schemeClr val="tx1"/>
                </a:solidFill>
                <a:latin typeface="Arial Narrow" panose="020B0606020202030204" pitchFamily="34" charset="0"/>
              </a:rPr>
              <a:t> </a:t>
            </a:r>
            <a:endParaRPr lang="en-ZA" dirty="0" smtClean="0">
              <a:solidFill>
                <a:schemeClr val="tx1"/>
              </a:solidFill>
              <a:latin typeface="Arial Narrow" panose="020B0606020202030204" pitchFamily="34" charset="0"/>
              <a:hlinkClick r:id="rId3"/>
            </a:endParaRPr>
          </a:p>
          <a:p>
            <a:r>
              <a:rPr lang="en-ZA" dirty="0" smtClean="0">
                <a:solidFill>
                  <a:schemeClr val="tx1"/>
                </a:solidFill>
                <a:latin typeface="Arial Narrow" panose="020B0606020202030204" pitchFamily="34" charset="0"/>
                <a:hlinkClick r:id="rId3"/>
              </a:rPr>
              <a:t>www.ffc.co.za</a:t>
            </a:r>
          </a:p>
          <a:p>
            <a:pPr marL="82296" indent="0">
              <a:buNone/>
            </a:pPr>
            <a:r>
              <a:rPr lang="en-ZA" dirty="0" smtClean="0">
                <a:solidFill>
                  <a:schemeClr val="tx1"/>
                </a:solidFill>
                <a:latin typeface="Arial Narrow" panose="020B0606020202030204" pitchFamily="34" charset="0"/>
                <a:hlinkClick r:id="rId3"/>
              </a:rPr>
              <a:t>Programmes</a:t>
            </a:r>
          </a:p>
          <a:p>
            <a:r>
              <a:rPr lang="en-ZA" dirty="0" smtClean="0">
                <a:solidFill>
                  <a:schemeClr val="tx1"/>
                </a:solidFill>
                <a:latin typeface="Arial Narrow" panose="020B0606020202030204" pitchFamily="34" charset="0"/>
                <a:hlinkClick r:id="rId3"/>
              </a:rPr>
              <a:t>City Support Programme Tools: </a:t>
            </a:r>
          </a:p>
          <a:p>
            <a:pPr marL="82296" indent="0">
              <a:buNone/>
            </a:pPr>
            <a:r>
              <a:rPr lang="en-ZA" dirty="0" smtClean="0">
                <a:solidFill>
                  <a:schemeClr val="tx1"/>
                </a:solidFill>
                <a:latin typeface="Arial Narrow" panose="020B0606020202030204" pitchFamily="34" charset="0"/>
                <a:hlinkClick r:id="rId3"/>
              </a:rPr>
              <a:t>https</a:t>
            </a:r>
            <a:r>
              <a:rPr lang="en-ZA" dirty="0">
                <a:solidFill>
                  <a:schemeClr val="tx1"/>
                </a:solidFill>
                <a:latin typeface="Arial Narrow" panose="020B0606020202030204" pitchFamily="34" charset="0"/>
                <a:hlinkClick r:id="rId3"/>
              </a:rPr>
              <a:t>://</a:t>
            </a:r>
            <a:r>
              <a:rPr lang="en-ZA" dirty="0" smtClean="0">
                <a:solidFill>
                  <a:schemeClr val="tx1"/>
                </a:solidFill>
                <a:latin typeface="Arial Narrow" panose="020B0606020202030204" pitchFamily="34" charset="0"/>
                <a:hlinkClick r:id="rId3"/>
              </a:rPr>
              <a:t>csp.treasury.gov.za/Resource%20_Centre/Conferences/Pages/CSP-Tools.aspx</a:t>
            </a:r>
            <a:endParaRPr lang="en-ZA" dirty="0" smtClean="0">
              <a:solidFill>
                <a:schemeClr val="tx1"/>
              </a:solidFill>
              <a:latin typeface="Arial Narrow" panose="020B0606020202030204" pitchFamily="34" charset="0"/>
            </a:endParaRPr>
          </a:p>
          <a:p>
            <a:pPr marL="82296" indent="0">
              <a:buNone/>
            </a:pPr>
            <a:endParaRPr lang="en-ZA" dirty="0" smtClean="0"/>
          </a:p>
          <a:p>
            <a:pPr marL="82296" indent="0">
              <a:buNone/>
            </a:pPr>
            <a:endParaRPr lang="en-ZA" dirty="0"/>
          </a:p>
        </p:txBody>
      </p:sp>
      <p:sp>
        <p:nvSpPr>
          <p:cNvPr id="4" name="Slide Number Placeholder 3"/>
          <p:cNvSpPr>
            <a:spLocks noGrp="1"/>
          </p:cNvSpPr>
          <p:nvPr>
            <p:ph type="sldNum" sz="quarter" idx="4"/>
          </p:nvPr>
        </p:nvSpPr>
        <p:spPr/>
        <p:txBody>
          <a:bodyPr/>
          <a:lstStyle/>
          <a:p>
            <a:fld id="{62AAA1A3-262B-4979-8C18-306C3DA11E9E}" type="slidenum">
              <a:rPr lang="en-ZA" smtClean="0"/>
              <a:pPr/>
              <a:t>15</a:t>
            </a:fld>
            <a:endParaRPr lang="en-ZA" dirty="0"/>
          </a:p>
        </p:txBody>
      </p:sp>
    </p:spTree>
    <p:extLst>
      <p:ext uri="{BB962C8B-B14F-4D97-AF65-F5344CB8AC3E}">
        <p14:creationId xmlns:p14="http://schemas.microsoft.com/office/powerpoint/2010/main" val="44420096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endParaRPr lang="en-ZA" dirty="0"/>
          </a:p>
        </p:txBody>
      </p:sp>
      <p:graphicFrame>
        <p:nvGraphicFramePr>
          <p:cNvPr id="11" name="Content Placeholder 10"/>
          <p:cNvGraphicFramePr>
            <a:graphicFrameLocks noGrp="1"/>
          </p:cNvGraphicFramePr>
          <p:nvPr>
            <p:ph idx="1"/>
            <p:extLst>
              <p:ext uri="{D42A27DB-BD31-4B8C-83A1-F6EECF244321}">
                <p14:modId xmlns:p14="http://schemas.microsoft.com/office/powerpoint/2010/main" val="1644434211"/>
              </p:ext>
            </p:extLst>
          </p:nvPr>
        </p:nvGraphicFramePr>
        <p:xfrm>
          <a:off x="1" y="0"/>
          <a:ext cx="9144000" cy="616530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Slide Number Placeholder 3"/>
          <p:cNvSpPr>
            <a:spLocks noGrp="1"/>
          </p:cNvSpPr>
          <p:nvPr>
            <p:ph type="sldNum" sz="quarter" idx="4"/>
          </p:nvPr>
        </p:nvSpPr>
        <p:spPr>
          <a:prstGeom prst="rect">
            <a:avLst/>
          </a:prstGeom>
        </p:spPr>
        <p:txBody>
          <a:bodyPr/>
          <a:lstStyle/>
          <a:p>
            <a:fld id="{62AAA1A3-262B-4979-8C18-306C3DA11E9E}" type="slidenum">
              <a:rPr lang="en-ZA" smtClean="0"/>
              <a:pPr/>
              <a:t>16</a:t>
            </a:fld>
            <a:endParaRPr lang="en-ZA" dirty="0"/>
          </a:p>
        </p:txBody>
      </p:sp>
    </p:spTree>
    <p:extLst>
      <p:ext uri="{BB962C8B-B14F-4D97-AF65-F5344CB8AC3E}">
        <p14:creationId xmlns:p14="http://schemas.microsoft.com/office/powerpoint/2010/main" val="243830938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ZA" b="1" dirty="0" smtClean="0">
                <a:solidFill>
                  <a:schemeClr val="tx1"/>
                </a:solidFill>
                <a:latin typeface="Arial Narrow" panose="020B0606020202030204" pitchFamily="34" charset="0"/>
              </a:rPr>
              <a:t>PRESENTATION OUTLINE</a:t>
            </a:r>
            <a:endParaRPr lang="en-ZA" b="1" dirty="0">
              <a:solidFill>
                <a:schemeClr val="tx1"/>
              </a:solidFill>
              <a:latin typeface="Arial Narrow" panose="020B0606020202030204" pitchFamily="34" charset="0"/>
            </a:endParaRPr>
          </a:p>
        </p:txBody>
      </p:sp>
      <p:sp>
        <p:nvSpPr>
          <p:cNvPr id="3" name="Content Placeholder 2"/>
          <p:cNvSpPr>
            <a:spLocks noGrp="1"/>
          </p:cNvSpPr>
          <p:nvPr>
            <p:ph idx="1"/>
          </p:nvPr>
        </p:nvSpPr>
        <p:spPr/>
        <p:txBody>
          <a:bodyPr>
            <a:normAutofit fontScale="70000" lnSpcReduction="20000"/>
          </a:bodyPr>
          <a:lstStyle/>
          <a:p>
            <a:pPr>
              <a:lnSpc>
                <a:spcPct val="120000"/>
              </a:lnSpc>
            </a:pPr>
            <a:r>
              <a:rPr lang="en-ZA" b="1" dirty="0" smtClean="0">
                <a:solidFill>
                  <a:schemeClr val="tx1"/>
                </a:solidFill>
                <a:latin typeface="Arial Narrow" panose="020B0606020202030204" pitchFamily="34" charset="0"/>
              </a:rPr>
              <a:t>Introduction</a:t>
            </a:r>
          </a:p>
          <a:p>
            <a:pPr>
              <a:lnSpc>
                <a:spcPct val="120000"/>
              </a:lnSpc>
            </a:pPr>
            <a:r>
              <a:rPr lang="en-ZA" b="1" dirty="0" smtClean="0">
                <a:solidFill>
                  <a:schemeClr val="tx1"/>
                </a:solidFill>
                <a:latin typeface="Arial Narrow" panose="020B0606020202030204" pitchFamily="34" charset="0"/>
              </a:rPr>
              <a:t>Policy and Contextual Framework </a:t>
            </a:r>
          </a:p>
          <a:p>
            <a:pPr lvl="1">
              <a:lnSpc>
                <a:spcPct val="120000"/>
              </a:lnSpc>
            </a:pPr>
            <a:r>
              <a:rPr lang="en-ZA" dirty="0" smtClean="0">
                <a:solidFill>
                  <a:schemeClr val="tx1"/>
                </a:solidFill>
                <a:latin typeface="Arial Narrow" panose="020B0606020202030204" pitchFamily="34" charset="0"/>
              </a:rPr>
              <a:t>United Nations (2015) Addis </a:t>
            </a:r>
            <a:r>
              <a:rPr lang="en-ZA" dirty="0" smtClean="0">
                <a:solidFill>
                  <a:schemeClr val="tx1"/>
                </a:solidFill>
                <a:latin typeface="Arial Narrow" panose="020B0606020202030204" pitchFamily="34" charset="0"/>
              </a:rPr>
              <a:t>Ababa Action Agenda on Financing for Development</a:t>
            </a:r>
          </a:p>
          <a:p>
            <a:pPr lvl="1">
              <a:lnSpc>
                <a:spcPct val="120000"/>
              </a:lnSpc>
            </a:pPr>
            <a:r>
              <a:rPr lang="en-ZA" dirty="0" smtClean="0">
                <a:solidFill>
                  <a:schemeClr val="tx1"/>
                </a:solidFill>
                <a:latin typeface="Arial Narrow" panose="020B0606020202030204" pitchFamily="34" charset="0"/>
              </a:rPr>
              <a:t>South African Constitutional and Legal Framework</a:t>
            </a:r>
          </a:p>
          <a:p>
            <a:pPr>
              <a:lnSpc>
                <a:spcPct val="120000"/>
              </a:lnSpc>
            </a:pPr>
            <a:r>
              <a:rPr lang="en-ZA" b="1" dirty="0" smtClean="0">
                <a:solidFill>
                  <a:schemeClr val="tx1"/>
                </a:solidFill>
                <a:latin typeface="Arial Narrow" panose="020B0606020202030204" pitchFamily="34" charset="0"/>
              </a:rPr>
              <a:t>South African Emerging Practice – Stronger linkage between finance and planning towards achievement of long-term goals</a:t>
            </a:r>
            <a:r>
              <a:rPr lang="en-ZA" b="1" i="1" dirty="0" smtClean="0">
                <a:solidFill>
                  <a:schemeClr val="tx1"/>
                </a:solidFill>
                <a:latin typeface="Arial Narrow" panose="020B0606020202030204" pitchFamily="34" charset="0"/>
              </a:rPr>
              <a:t> </a:t>
            </a:r>
            <a:endParaRPr lang="en-ZA" b="1" dirty="0" smtClean="0">
              <a:solidFill>
                <a:schemeClr val="tx1"/>
              </a:solidFill>
              <a:latin typeface="Arial Narrow" panose="020B0606020202030204" pitchFamily="34" charset="0"/>
            </a:endParaRPr>
          </a:p>
          <a:p>
            <a:pPr lvl="1">
              <a:lnSpc>
                <a:spcPct val="120000"/>
              </a:lnSpc>
            </a:pPr>
            <a:r>
              <a:rPr lang="en-ZA" dirty="0" smtClean="0">
                <a:solidFill>
                  <a:schemeClr val="tx1"/>
                </a:solidFill>
                <a:latin typeface="Arial Narrow" panose="020B0606020202030204" pitchFamily="34" charset="0"/>
              </a:rPr>
              <a:t>The National Development Plan (NDP) and Sustainable Development Goals</a:t>
            </a:r>
          </a:p>
          <a:p>
            <a:pPr lvl="1">
              <a:lnSpc>
                <a:spcPct val="120000"/>
              </a:lnSpc>
            </a:pPr>
            <a:r>
              <a:rPr lang="en-ZA" dirty="0" smtClean="0">
                <a:solidFill>
                  <a:schemeClr val="tx1"/>
                </a:solidFill>
                <a:latin typeface="Arial Narrow" panose="020B0606020202030204" pitchFamily="34" charset="0"/>
              </a:rPr>
              <a:t>Overall National Framework - Resource Planning Framework  </a:t>
            </a:r>
            <a:r>
              <a:rPr lang="en-ZA" dirty="0" smtClean="0">
                <a:solidFill>
                  <a:schemeClr val="tx1"/>
                </a:solidFill>
                <a:latin typeface="Arial Narrow" panose="020B0606020202030204" pitchFamily="34" charset="0"/>
              </a:rPr>
              <a:t>and </a:t>
            </a:r>
            <a:r>
              <a:rPr lang="en-ZA" dirty="0" smtClean="0">
                <a:solidFill>
                  <a:schemeClr val="tx1"/>
                </a:solidFill>
                <a:latin typeface="Arial Narrow" panose="020B0606020202030204" pitchFamily="34" charset="0"/>
              </a:rPr>
              <a:t>Budgeting linked to the National Development Plan </a:t>
            </a:r>
            <a:endParaRPr lang="en-ZA" dirty="0">
              <a:solidFill>
                <a:schemeClr val="tx1"/>
              </a:solidFill>
              <a:latin typeface="Arial Narrow" panose="020B0606020202030204" pitchFamily="34" charset="0"/>
            </a:endParaRPr>
          </a:p>
          <a:p>
            <a:pPr lvl="1">
              <a:lnSpc>
                <a:spcPct val="120000"/>
              </a:lnSpc>
            </a:pPr>
            <a:r>
              <a:rPr lang="en-ZA" dirty="0" smtClean="0">
                <a:solidFill>
                  <a:schemeClr val="tx1"/>
                </a:solidFill>
                <a:latin typeface="Arial Narrow" panose="020B0606020202030204" pitchFamily="34" charset="0"/>
              </a:rPr>
              <a:t>Provincial Growth and Development Strategies – Provincial budget allocation</a:t>
            </a:r>
          </a:p>
          <a:p>
            <a:pPr lvl="1">
              <a:lnSpc>
                <a:spcPct val="120000"/>
              </a:lnSpc>
            </a:pPr>
            <a:r>
              <a:rPr lang="en-ZA" dirty="0" smtClean="0">
                <a:solidFill>
                  <a:schemeClr val="tx1"/>
                </a:solidFill>
                <a:latin typeface="Arial Narrow" panose="020B0606020202030204" pitchFamily="34" charset="0"/>
              </a:rPr>
              <a:t>Municipal Level - Capital Expenditure Framework linked to Spatial Development Framework, within a differentiated framework</a:t>
            </a:r>
          </a:p>
          <a:p>
            <a:pPr lvl="1">
              <a:lnSpc>
                <a:spcPct val="120000"/>
              </a:lnSpc>
            </a:pPr>
            <a:endParaRPr lang="en-ZA" dirty="0" smtClean="0">
              <a:solidFill>
                <a:schemeClr val="tx1"/>
              </a:solidFill>
              <a:latin typeface="Arial Narrow" panose="020B0606020202030204" pitchFamily="34" charset="0"/>
            </a:endParaRPr>
          </a:p>
          <a:p>
            <a:endParaRPr lang="en-ZA" dirty="0"/>
          </a:p>
        </p:txBody>
      </p:sp>
      <p:sp>
        <p:nvSpPr>
          <p:cNvPr id="4" name="Slide Number Placeholder 3"/>
          <p:cNvSpPr>
            <a:spLocks noGrp="1"/>
          </p:cNvSpPr>
          <p:nvPr>
            <p:ph type="sldNum" sz="quarter" idx="4"/>
          </p:nvPr>
        </p:nvSpPr>
        <p:spPr/>
        <p:txBody>
          <a:bodyPr/>
          <a:lstStyle/>
          <a:p>
            <a:fld id="{62AAA1A3-262B-4979-8C18-306C3DA11E9E}" type="slidenum">
              <a:rPr lang="en-ZA" smtClean="0"/>
              <a:pPr/>
              <a:t>2</a:t>
            </a:fld>
            <a:endParaRPr lang="en-ZA" dirty="0"/>
          </a:p>
        </p:txBody>
      </p:sp>
    </p:spTree>
    <p:extLst>
      <p:ext uri="{BB962C8B-B14F-4D97-AF65-F5344CB8AC3E}">
        <p14:creationId xmlns:p14="http://schemas.microsoft.com/office/powerpoint/2010/main" val="26318312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ZA" b="1" dirty="0" smtClean="0">
                <a:solidFill>
                  <a:schemeClr val="tx1"/>
                </a:solidFill>
                <a:latin typeface="Arial Narrow" panose="020B0606020202030204" pitchFamily="34" charset="0"/>
              </a:rPr>
              <a:t>POLICY AND CONTEXTUAL FRAMEWORK</a:t>
            </a:r>
            <a:endParaRPr lang="en-ZA" b="1" dirty="0">
              <a:solidFill>
                <a:schemeClr val="tx1"/>
              </a:solidFill>
              <a:latin typeface="Arial Narrow" panose="020B0606020202030204" pitchFamily="34" charset="0"/>
            </a:endParaRPr>
          </a:p>
        </p:txBody>
      </p:sp>
      <p:sp>
        <p:nvSpPr>
          <p:cNvPr id="3" name="Content Placeholder 2"/>
          <p:cNvSpPr>
            <a:spLocks noGrp="1"/>
          </p:cNvSpPr>
          <p:nvPr>
            <p:ph idx="1"/>
          </p:nvPr>
        </p:nvSpPr>
        <p:spPr/>
        <p:txBody>
          <a:bodyPr>
            <a:normAutofit fontScale="92500" lnSpcReduction="10000"/>
          </a:bodyPr>
          <a:lstStyle/>
          <a:p>
            <a:r>
              <a:rPr lang="en-ZA" sz="3000" b="1" dirty="0" smtClean="0">
                <a:solidFill>
                  <a:schemeClr val="tx1"/>
                </a:solidFill>
                <a:latin typeface="Arial Narrow" panose="020B0606020202030204" pitchFamily="34" charset="0"/>
              </a:rPr>
              <a:t>The United </a:t>
            </a:r>
            <a:r>
              <a:rPr lang="en-ZA" sz="3000" b="1" dirty="0" smtClean="0">
                <a:solidFill>
                  <a:schemeClr val="tx1"/>
                </a:solidFill>
                <a:latin typeface="Arial Narrow" panose="020B0606020202030204" pitchFamily="34" charset="0"/>
              </a:rPr>
              <a:t>Nations (2015) </a:t>
            </a:r>
            <a:r>
              <a:rPr lang="en-ZA" sz="3000" b="1" dirty="0" smtClean="0">
                <a:solidFill>
                  <a:schemeClr val="tx1"/>
                </a:solidFill>
                <a:latin typeface="Arial Narrow" panose="020B0606020202030204" pitchFamily="34" charset="0"/>
              </a:rPr>
              <a:t>Addis </a:t>
            </a:r>
            <a:r>
              <a:rPr lang="en-ZA" sz="3000" b="1" dirty="0">
                <a:solidFill>
                  <a:schemeClr val="tx1"/>
                </a:solidFill>
                <a:latin typeface="Arial Narrow" panose="020B0606020202030204" pitchFamily="34" charset="0"/>
              </a:rPr>
              <a:t>Ababa Action Agenda on Financing for </a:t>
            </a:r>
            <a:r>
              <a:rPr lang="en-ZA" sz="3000" b="1" dirty="0" smtClean="0">
                <a:solidFill>
                  <a:schemeClr val="tx1"/>
                </a:solidFill>
                <a:latin typeface="Arial Narrow" panose="020B0606020202030204" pitchFamily="34" charset="0"/>
              </a:rPr>
              <a:t>Development adopted</a:t>
            </a:r>
            <a:endParaRPr lang="en-ZA" sz="3000" b="1" dirty="0">
              <a:solidFill>
                <a:schemeClr val="tx1"/>
              </a:solidFill>
              <a:latin typeface="Arial Narrow" panose="020B0606020202030204" pitchFamily="34" charset="0"/>
            </a:endParaRPr>
          </a:p>
          <a:p>
            <a:r>
              <a:rPr lang="en-ZA" sz="3000" b="1" dirty="0">
                <a:solidFill>
                  <a:schemeClr val="tx1"/>
                </a:solidFill>
                <a:latin typeface="Arial Narrow" panose="020B0606020202030204" pitchFamily="34" charset="0"/>
              </a:rPr>
              <a:t>South African Constitutional and Legal Framework</a:t>
            </a:r>
          </a:p>
          <a:p>
            <a:pPr lvl="1"/>
            <a:r>
              <a:rPr lang="en-ZA" sz="2600" dirty="0">
                <a:solidFill>
                  <a:schemeClr val="tx1"/>
                </a:solidFill>
                <a:latin typeface="Arial Narrow" panose="020B0606020202030204" pitchFamily="34" charset="0"/>
              </a:rPr>
              <a:t>Financial and Fiscal Commission </a:t>
            </a:r>
          </a:p>
          <a:p>
            <a:pPr lvl="1"/>
            <a:r>
              <a:rPr lang="en-ZA" sz="2600" dirty="0">
                <a:solidFill>
                  <a:schemeClr val="tx1"/>
                </a:solidFill>
                <a:latin typeface="Arial Narrow" panose="020B0606020202030204" pitchFamily="34" charset="0"/>
              </a:rPr>
              <a:t>Public Finance Management Act </a:t>
            </a:r>
            <a:r>
              <a:rPr lang="en-ZA" sz="2600" dirty="0" smtClean="0">
                <a:solidFill>
                  <a:schemeClr val="tx1"/>
                </a:solidFill>
                <a:latin typeface="Arial Narrow" panose="020B0606020202030204" pitchFamily="34" charset="0"/>
              </a:rPr>
              <a:t>and </a:t>
            </a:r>
            <a:r>
              <a:rPr lang="en-ZA" sz="2600" dirty="0">
                <a:solidFill>
                  <a:schemeClr val="tx1"/>
                </a:solidFill>
                <a:latin typeface="Arial Narrow" panose="020B0606020202030204" pitchFamily="34" charset="0"/>
              </a:rPr>
              <a:t>Municipal Finance Management Act </a:t>
            </a:r>
          </a:p>
          <a:p>
            <a:pPr lvl="1"/>
            <a:r>
              <a:rPr lang="en-ZA" sz="2600" dirty="0">
                <a:solidFill>
                  <a:schemeClr val="tx1"/>
                </a:solidFill>
                <a:latin typeface="Arial Narrow" panose="020B0606020202030204" pitchFamily="34" charset="0"/>
              </a:rPr>
              <a:t>National Planning </a:t>
            </a:r>
            <a:r>
              <a:rPr lang="en-ZA" sz="2600" dirty="0" smtClean="0">
                <a:solidFill>
                  <a:schemeClr val="tx1"/>
                </a:solidFill>
                <a:latin typeface="Arial Narrow" panose="020B0606020202030204" pitchFamily="34" charset="0"/>
              </a:rPr>
              <a:t>Commission and Department of Planning, Monitoring and Evaluation</a:t>
            </a:r>
            <a:endParaRPr lang="en-ZA" sz="2600" dirty="0">
              <a:solidFill>
                <a:schemeClr val="tx1"/>
              </a:solidFill>
              <a:latin typeface="Arial Narrow" panose="020B0606020202030204" pitchFamily="34" charset="0"/>
            </a:endParaRPr>
          </a:p>
          <a:p>
            <a:pPr lvl="1"/>
            <a:r>
              <a:rPr lang="en-ZA" sz="2600" dirty="0">
                <a:solidFill>
                  <a:schemeClr val="tx1"/>
                </a:solidFill>
                <a:latin typeface="Arial Narrow" panose="020B0606020202030204" pitchFamily="34" charset="0"/>
              </a:rPr>
              <a:t>Municipal Systems Act and Spatial Planning and Land Use Management Act </a:t>
            </a:r>
            <a:endParaRPr lang="en-ZA" sz="2600" dirty="0" smtClean="0">
              <a:solidFill>
                <a:schemeClr val="tx1"/>
              </a:solidFill>
              <a:latin typeface="Arial Narrow" panose="020B0606020202030204" pitchFamily="34" charset="0"/>
            </a:endParaRPr>
          </a:p>
          <a:p>
            <a:r>
              <a:rPr lang="en-ZA" sz="3000" b="1" dirty="0" smtClean="0">
                <a:solidFill>
                  <a:schemeClr val="tx1"/>
                </a:solidFill>
                <a:latin typeface="Arial Narrow" panose="020B0606020202030204" pitchFamily="34" charset="0"/>
              </a:rPr>
              <a:t>National Development Plan as long-term development framework (SA Vision 2030)</a:t>
            </a:r>
            <a:endParaRPr lang="en-ZA" sz="3000" b="1" dirty="0">
              <a:solidFill>
                <a:schemeClr val="tx1"/>
              </a:solidFill>
              <a:latin typeface="Arial Narrow" panose="020B0606020202030204" pitchFamily="34" charset="0"/>
            </a:endParaRPr>
          </a:p>
        </p:txBody>
      </p:sp>
      <p:sp>
        <p:nvSpPr>
          <p:cNvPr id="4" name="Slide Number Placeholder 3"/>
          <p:cNvSpPr>
            <a:spLocks noGrp="1"/>
          </p:cNvSpPr>
          <p:nvPr>
            <p:ph type="sldNum" sz="quarter" idx="4"/>
          </p:nvPr>
        </p:nvSpPr>
        <p:spPr/>
        <p:txBody>
          <a:bodyPr/>
          <a:lstStyle/>
          <a:p>
            <a:fld id="{62AAA1A3-262B-4979-8C18-306C3DA11E9E}" type="slidenum">
              <a:rPr lang="en-ZA" smtClean="0"/>
              <a:pPr/>
              <a:t>3</a:t>
            </a:fld>
            <a:endParaRPr lang="en-ZA" dirty="0"/>
          </a:p>
        </p:txBody>
      </p:sp>
    </p:spTree>
    <p:extLst>
      <p:ext uri="{BB962C8B-B14F-4D97-AF65-F5344CB8AC3E}">
        <p14:creationId xmlns:p14="http://schemas.microsoft.com/office/powerpoint/2010/main" val="321250775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ZA" sz="3200" b="1" dirty="0">
                <a:solidFill>
                  <a:schemeClr val="tx1"/>
                </a:solidFill>
                <a:effectLst>
                  <a:outerShdw blurRad="38100" dist="38100" dir="2700000" algn="tl">
                    <a:srgbClr val="000000">
                      <a:alpha val="43137"/>
                    </a:srgbClr>
                  </a:outerShdw>
                </a:effectLst>
                <a:latin typeface="Arial Narrow" panose="020B0606020202030204" pitchFamily="34" charset="0"/>
              </a:rPr>
              <a:t>NATIONAL DEVELOPMENT PLAN/ MTSF AND THE SUSTAINABLE DEVELOPMENT GOALS </a:t>
            </a:r>
            <a:endParaRPr lang="en-ZA" sz="3200" dirty="0">
              <a:solidFill>
                <a:schemeClr val="tx1"/>
              </a:solidFill>
              <a:latin typeface="Arial Narrow" panose="020B0606020202030204" pitchFamily="34" charset="0"/>
            </a:endParaRPr>
          </a:p>
        </p:txBody>
      </p:sp>
      <p:sp>
        <p:nvSpPr>
          <p:cNvPr id="3" name="Content Placeholder 2"/>
          <p:cNvSpPr>
            <a:spLocks noGrp="1"/>
          </p:cNvSpPr>
          <p:nvPr>
            <p:ph idx="1"/>
          </p:nvPr>
        </p:nvSpPr>
        <p:spPr>
          <a:xfrm>
            <a:off x="107503" y="1119725"/>
            <a:ext cx="8892117" cy="5117587"/>
          </a:xfrm>
        </p:spPr>
        <p:txBody>
          <a:bodyPr>
            <a:normAutofit/>
          </a:bodyPr>
          <a:lstStyle/>
          <a:p>
            <a:pPr algn="just"/>
            <a:r>
              <a:rPr lang="en-US" sz="2400" dirty="0" smtClean="0">
                <a:solidFill>
                  <a:schemeClr val="tx1"/>
                </a:solidFill>
                <a:latin typeface="Arial Narrow" panose="020B0606020202030204" pitchFamily="34" charset="0"/>
              </a:rPr>
              <a:t>South </a:t>
            </a:r>
            <a:r>
              <a:rPr lang="en-US" sz="2400" dirty="0">
                <a:solidFill>
                  <a:schemeClr val="tx1"/>
                </a:solidFill>
                <a:latin typeface="Arial Narrow" panose="020B0606020202030204" pitchFamily="34" charset="0"/>
              </a:rPr>
              <a:t>Africa played key role in the negotiations and processes that led to the development of the 2030 Agenda for Sustainable Development, including its 17 SDGs, and Agenda 2063.</a:t>
            </a:r>
          </a:p>
          <a:p>
            <a:pPr algn="just"/>
            <a:r>
              <a:rPr lang="en-US" sz="2400" dirty="0">
                <a:solidFill>
                  <a:schemeClr val="tx1"/>
                </a:solidFill>
                <a:latin typeface="Arial Narrow" panose="020B0606020202030204" pitchFamily="34" charset="0"/>
              </a:rPr>
              <a:t>Towards realization of the vision of both the Agenda 2030 and NDP 2030, South Africa has made considerable progress in some areas, but also faces considerable challenges regarding implementation, capacity-building, financing, and engagement</a:t>
            </a:r>
            <a:r>
              <a:rPr lang="en-ZA" sz="2400" dirty="0">
                <a:solidFill>
                  <a:schemeClr val="tx1"/>
                </a:solidFill>
                <a:latin typeface="Arial Narrow" panose="020B0606020202030204" pitchFamily="34" charset="0"/>
              </a:rPr>
              <a:t>     </a:t>
            </a:r>
          </a:p>
          <a:p>
            <a:pPr marL="82296" indent="0" algn="just">
              <a:buNone/>
            </a:pPr>
            <a:endParaRPr lang="en-ZA" sz="2400" dirty="0"/>
          </a:p>
        </p:txBody>
      </p:sp>
      <p:sp>
        <p:nvSpPr>
          <p:cNvPr id="4" name="Slide Number Placeholder 3"/>
          <p:cNvSpPr>
            <a:spLocks noGrp="1"/>
          </p:cNvSpPr>
          <p:nvPr>
            <p:ph type="sldNum" sz="quarter" idx="4"/>
          </p:nvPr>
        </p:nvSpPr>
        <p:spPr/>
        <p:txBody>
          <a:bodyPr/>
          <a:lstStyle/>
          <a:p>
            <a:fld id="{62AAA1A3-262B-4979-8C18-306C3DA11E9E}" type="slidenum">
              <a:rPr lang="en-ZA" smtClean="0"/>
              <a:pPr/>
              <a:t>4</a:t>
            </a:fld>
            <a:endParaRPr lang="en-ZA" dirty="0"/>
          </a:p>
        </p:txBody>
      </p:sp>
      <p:pic>
        <p:nvPicPr>
          <p:cNvPr id="8" name="Picture 4" descr="https://www.cbmitalia.org/wp-content/uploads/global-goals-mobile.jpg"/>
          <p:cNvPicPr>
            <a:picLocks noChangeAspect="1" noChangeArrowheads="1"/>
          </p:cNvPicPr>
          <p:nvPr/>
        </p:nvPicPr>
        <p:blipFill rotWithShape="1">
          <a:blip r:embed="rId2">
            <a:extLst>
              <a:ext uri="{28A0092B-C50C-407E-A947-70E740481C1C}">
                <a14:useLocalDpi xmlns:a14="http://schemas.microsoft.com/office/drawing/2010/main" val="0"/>
              </a:ext>
            </a:extLst>
          </a:blip>
          <a:srcRect l="17870" r="17331"/>
          <a:stretch/>
        </p:blipFill>
        <p:spPr bwMode="auto">
          <a:xfrm>
            <a:off x="179511" y="3789040"/>
            <a:ext cx="8856985" cy="244827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4341078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endParaRPr lang="en-ZA" b="1" dirty="0">
              <a:effectLst>
                <a:outerShdw blurRad="38100" dist="38100" dir="2700000" algn="tl">
                  <a:srgbClr val="000000">
                    <a:alpha val="43137"/>
                  </a:srgbClr>
                </a:outerShdw>
              </a:effectLst>
            </a:endParaRPr>
          </a:p>
        </p:txBody>
      </p:sp>
      <p:sp>
        <p:nvSpPr>
          <p:cNvPr id="4" name="Slide Number Placeholder 3"/>
          <p:cNvSpPr>
            <a:spLocks noGrp="1"/>
          </p:cNvSpPr>
          <p:nvPr>
            <p:ph type="sldNum" sz="quarter" idx="4"/>
          </p:nvPr>
        </p:nvSpPr>
        <p:spPr/>
        <p:txBody>
          <a:bodyPr/>
          <a:lstStyle/>
          <a:p>
            <a:fld id="{62AAA1A3-262B-4979-8C18-306C3DA11E9E}" type="slidenum">
              <a:rPr lang="en-ZA" smtClean="0"/>
              <a:pPr/>
              <a:t>5</a:t>
            </a:fld>
            <a:endParaRPr lang="en-ZA"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403676513"/>
              </p:ext>
            </p:extLst>
          </p:nvPr>
        </p:nvGraphicFramePr>
        <p:xfrm>
          <a:off x="0" y="-99391"/>
          <a:ext cx="9144002" cy="7739381"/>
        </p:xfrm>
        <a:graphic>
          <a:graphicData uri="http://schemas.openxmlformats.org/drawingml/2006/table">
            <a:tbl>
              <a:tblPr firstRow="1" bandRow="1">
                <a:tableStyleId>{5C22544A-7EE6-4342-B048-85BDC9FD1C3A}</a:tableStyleId>
              </a:tblPr>
              <a:tblGrid>
                <a:gridCol w="4644008">
                  <a:extLst>
                    <a:ext uri="{9D8B030D-6E8A-4147-A177-3AD203B41FA5}">
                      <a16:colId xmlns:a16="http://schemas.microsoft.com/office/drawing/2014/main" val="180800594"/>
                    </a:ext>
                  </a:extLst>
                </a:gridCol>
                <a:gridCol w="4499994">
                  <a:extLst>
                    <a:ext uri="{9D8B030D-6E8A-4147-A177-3AD203B41FA5}">
                      <a16:colId xmlns:a16="http://schemas.microsoft.com/office/drawing/2014/main" val="1187334773"/>
                    </a:ext>
                  </a:extLst>
                </a:gridCol>
              </a:tblGrid>
              <a:tr h="535645">
                <a:tc>
                  <a:txBody>
                    <a:bodyPr/>
                    <a:lstStyle/>
                    <a:p>
                      <a:r>
                        <a:rPr lang="en-ZA" sz="2800" dirty="0" smtClean="0">
                          <a:latin typeface="Arial Narrow" panose="020B0606020202030204" pitchFamily="34" charset="0"/>
                          <a:cs typeface="Calibri" panose="020F0502020204030204" pitchFamily="34" charset="0"/>
                        </a:rPr>
                        <a:t>SDG &amp; NDP Chapter (s)</a:t>
                      </a:r>
                      <a:endParaRPr lang="en-ZA" sz="2800" dirty="0">
                        <a:latin typeface="Arial Narrow" panose="020B0606020202030204" pitchFamily="34" charset="0"/>
                        <a:cs typeface="Calibri" panose="020F0502020204030204" pitchFamily="34" charset="0"/>
                      </a:endParaRPr>
                    </a:p>
                  </a:txBody>
                  <a:tcPr/>
                </a:tc>
                <a:tc>
                  <a:txBody>
                    <a:bodyPr/>
                    <a:lstStyle/>
                    <a:p>
                      <a:r>
                        <a:rPr lang="en-ZA" sz="2800" dirty="0" smtClean="0">
                          <a:latin typeface="Arial Narrow" panose="020B0606020202030204" pitchFamily="34" charset="0"/>
                          <a:cs typeface="Calibri" panose="020F0502020204030204" pitchFamily="34" charset="0"/>
                        </a:rPr>
                        <a:t>SDG and NDP Chapter (s)</a:t>
                      </a:r>
                      <a:endParaRPr lang="en-ZA" sz="2800" dirty="0">
                        <a:latin typeface="Arial Narrow" panose="020B0606020202030204" pitchFamily="34" charset="0"/>
                        <a:cs typeface="Calibri" panose="020F0502020204030204" pitchFamily="34" charset="0"/>
                      </a:endParaRPr>
                    </a:p>
                  </a:txBody>
                  <a:tcPr/>
                </a:tc>
                <a:extLst>
                  <a:ext uri="{0D108BD9-81ED-4DB2-BD59-A6C34878D82A}">
                    <a16:rowId xmlns:a16="http://schemas.microsoft.com/office/drawing/2014/main" val="194378386"/>
                  </a:ext>
                </a:extLst>
              </a:tr>
              <a:tr h="836887">
                <a:tc>
                  <a:txBody>
                    <a:bodyPr/>
                    <a:lstStyle/>
                    <a:p>
                      <a:r>
                        <a:rPr lang="en-ZA" sz="1800" dirty="0" smtClean="0">
                          <a:latin typeface="Arial Narrow" panose="020B0606020202030204" pitchFamily="34" charset="0"/>
                          <a:cs typeface="Calibri" panose="020F0502020204030204" pitchFamily="34" charset="0"/>
                        </a:rPr>
                        <a:t>SDG</a:t>
                      </a:r>
                      <a:r>
                        <a:rPr lang="en-ZA" sz="1800" baseline="0" dirty="0" smtClean="0">
                          <a:latin typeface="Arial Narrow" panose="020B0606020202030204" pitchFamily="34" charset="0"/>
                          <a:cs typeface="Calibri" panose="020F0502020204030204" pitchFamily="34" charset="0"/>
                        </a:rPr>
                        <a:t> </a:t>
                      </a:r>
                      <a:r>
                        <a:rPr lang="en-ZA" sz="1800" dirty="0" smtClean="0">
                          <a:latin typeface="Arial Narrow" panose="020B0606020202030204" pitchFamily="34" charset="0"/>
                          <a:cs typeface="Calibri" panose="020F0502020204030204" pitchFamily="34" charset="0"/>
                        </a:rPr>
                        <a:t>1 No</a:t>
                      </a:r>
                      <a:r>
                        <a:rPr lang="en-ZA" sz="1800" baseline="0" dirty="0" smtClean="0">
                          <a:latin typeface="Arial Narrow" panose="020B0606020202030204" pitchFamily="34" charset="0"/>
                          <a:cs typeface="Calibri" panose="020F0502020204030204" pitchFamily="34" charset="0"/>
                        </a:rPr>
                        <a:t> </a:t>
                      </a:r>
                      <a:r>
                        <a:rPr lang="en-ZA" sz="1800" dirty="0" smtClean="0">
                          <a:latin typeface="Arial Narrow" panose="020B0606020202030204" pitchFamily="34" charset="0"/>
                          <a:cs typeface="Calibri" panose="020F0502020204030204" pitchFamily="34" charset="0"/>
                        </a:rPr>
                        <a:t>Poverty</a:t>
                      </a:r>
                    </a:p>
                    <a:p>
                      <a:r>
                        <a:rPr lang="en-ZA" sz="1800" dirty="0" smtClean="0">
                          <a:latin typeface="Arial Narrow" panose="020B0606020202030204" pitchFamily="34" charset="0"/>
                          <a:cs typeface="Calibri" panose="020F0502020204030204" pitchFamily="34" charset="0"/>
                        </a:rPr>
                        <a:t> NDP:</a:t>
                      </a:r>
                      <a:r>
                        <a:rPr lang="en-ZA" sz="1800" baseline="0" dirty="0" smtClean="0">
                          <a:latin typeface="Arial Narrow" panose="020B0606020202030204" pitchFamily="34" charset="0"/>
                          <a:cs typeface="Calibri" panose="020F0502020204030204" pitchFamily="34" charset="0"/>
                        </a:rPr>
                        <a:t> Ch 3 - </a:t>
                      </a:r>
                      <a:r>
                        <a:rPr lang="en-ZA" sz="1800" dirty="0" smtClean="0">
                          <a:latin typeface="Arial Narrow" panose="020B0606020202030204" pitchFamily="34" charset="0"/>
                          <a:cs typeface="Calibri" panose="020F0502020204030204" pitchFamily="34" charset="0"/>
                        </a:rPr>
                        <a:t>Economy &amp; Ch</a:t>
                      </a:r>
                      <a:r>
                        <a:rPr lang="en-ZA" sz="1800" baseline="0" dirty="0" smtClean="0">
                          <a:latin typeface="Arial Narrow" panose="020B0606020202030204" pitchFamily="34" charset="0"/>
                          <a:cs typeface="Calibri" panose="020F0502020204030204" pitchFamily="34" charset="0"/>
                        </a:rPr>
                        <a:t> </a:t>
                      </a:r>
                      <a:r>
                        <a:rPr lang="en-ZA" sz="1800" dirty="0" smtClean="0">
                          <a:latin typeface="Arial Narrow" panose="020B0606020202030204" pitchFamily="34" charset="0"/>
                          <a:cs typeface="Calibri" panose="020F0502020204030204" pitchFamily="34" charset="0"/>
                        </a:rPr>
                        <a:t>11 -Social Protection</a:t>
                      </a:r>
                      <a:endParaRPr lang="en-ZA" sz="1800" dirty="0">
                        <a:latin typeface="Arial Narrow" panose="020B0606020202030204" pitchFamily="34" charset="0"/>
                        <a:cs typeface="Calibri" panose="020F0502020204030204" pitchFamily="34" charset="0"/>
                      </a:endParaRPr>
                    </a:p>
                  </a:txBody>
                  <a:tcPr/>
                </a:tc>
                <a:tc>
                  <a:txBody>
                    <a:bodyPr/>
                    <a:lstStyle/>
                    <a:p>
                      <a:r>
                        <a:rPr lang="en-ZA" sz="1800" dirty="0" smtClean="0">
                          <a:latin typeface="Arial Narrow" panose="020B0606020202030204" pitchFamily="34" charset="0"/>
                          <a:cs typeface="Calibri" panose="020F0502020204030204" pitchFamily="34" charset="0"/>
                        </a:rPr>
                        <a:t>SDG 10 Reduced Inequalities </a:t>
                      </a:r>
                    </a:p>
                    <a:p>
                      <a:r>
                        <a:rPr lang="en-ZA" sz="1800" dirty="0" smtClean="0">
                          <a:latin typeface="Arial Narrow" panose="020B0606020202030204" pitchFamily="34" charset="0"/>
                          <a:cs typeface="Calibri" panose="020F0502020204030204" pitchFamily="34" charset="0"/>
                        </a:rPr>
                        <a:t> NDP</a:t>
                      </a:r>
                      <a:r>
                        <a:rPr lang="en-ZA" sz="1800" baseline="0" dirty="0" smtClean="0">
                          <a:latin typeface="Arial Narrow" panose="020B0606020202030204" pitchFamily="34" charset="0"/>
                          <a:cs typeface="Calibri" panose="020F0502020204030204" pitchFamily="34" charset="0"/>
                        </a:rPr>
                        <a:t> overall objectives, in particular Ch 3, 11 &amp; 15 Nation Building</a:t>
                      </a:r>
                      <a:endParaRPr lang="en-ZA" sz="1800" dirty="0">
                        <a:latin typeface="Arial Narrow" panose="020B0606020202030204" pitchFamily="34" charset="0"/>
                        <a:cs typeface="Calibri" panose="020F0502020204030204" pitchFamily="34" charset="0"/>
                      </a:endParaRPr>
                    </a:p>
                  </a:txBody>
                  <a:tcPr/>
                </a:tc>
                <a:extLst>
                  <a:ext uri="{0D108BD9-81ED-4DB2-BD59-A6C34878D82A}">
                    <a16:rowId xmlns:a16="http://schemas.microsoft.com/office/drawing/2014/main" val="2762328034"/>
                  </a:ext>
                </a:extLst>
              </a:tr>
              <a:tr h="1084854">
                <a:tc>
                  <a:txBody>
                    <a:bodyPr/>
                    <a:lstStyle/>
                    <a:p>
                      <a:r>
                        <a:rPr lang="en-ZA" sz="1800" dirty="0" smtClean="0">
                          <a:latin typeface="Arial Narrow" panose="020B0606020202030204" pitchFamily="34" charset="0"/>
                          <a:cs typeface="Calibri" panose="020F0502020204030204" pitchFamily="34" charset="0"/>
                        </a:rPr>
                        <a:t>SDG</a:t>
                      </a:r>
                      <a:r>
                        <a:rPr lang="en-ZA" sz="1800" baseline="0" dirty="0" smtClean="0">
                          <a:latin typeface="Arial Narrow" panose="020B0606020202030204" pitchFamily="34" charset="0"/>
                          <a:cs typeface="Calibri" panose="020F0502020204030204" pitchFamily="34" charset="0"/>
                        </a:rPr>
                        <a:t> </a:t>
                      </a:r>
                      <a:r>
                        <a:rPr lang="en-ZA" sz="1800" dirty="0" smtClean="0">
                          <a:latin typeface="Arial Narrow" panose="020B0606020202030204" pitchFamily="34" charset="0"/>
                          <a:cs typeface="Calibri" panose="020F0502020204030204" pitchFamily="34" charset="0"/>
                        </a:rPr>
                        <a:t>2 Zero Hunger </a:t>
                      </a:r>
                    </a:p>
                    <a:p>
                      <a:r>
                        <a:rPr lang="en-ZA" sz="1800" dirty="0" smtClean="0">
                          <a:latin typeface="Arial Narrow" panose="020B0606020202030204" pitchFamily="34" charset="0"/>
                          <a:cs typeface="Calibri" panose="020F0502020204030204" pitchFamily="34" charset="0"/>
                        </a:rPr>
                        <a:t>NDP: Ch5 – Environmental Sustainability, Ch 6 – Rural livelihoods</a:t>
                      </a:r>
                      <a:r>
                        <a:rPr lang="en-ZA" sz="1800" baseline="0" dirty="0" smtClean="0">
                          <a:latin typeface="Arial Narrow" panose="020B0606020202030204" pitchFamily="34" charset="0"/>
                          <a:cs typeface="Calibri" panose="020F0502020204030204" pitchFamily="34" charset="0"/>
                        </a:rPr>
                        <a:t> &amp; Ch</a:t>
                      </a:r>
                      <a:r>
                        <a:rPr lang="en-ZA" sz="1800" dirty="0" smtClean="0">
                          <a:latin typeface="Arial Narrow" panose="020B0606020202030204" pitchFamily="34" charset="0"/>
                          <a:cs typeface="Calibri" panose="020F0502020204030204" pitchFamily="34" charset="0"/>
                        </a:rPr>
                        <a:t> 11 - Social Protection</a:t>
                      </a:r>
                      <a:endParaRPr lang="en-ZA" sz="1800" dirty="0">
                        <a:latin typeface="Arial Narrow" panose="020B0606020202030204" pitchFamily="34" charset="0"/>
                        <a:cs typeface="Calibri" panose="020F0502020204030204" pitchFamily="34" charset="0"/>
                      </a:endParaRPr>
                    </a:p>
                  </a:txBody>
                  <a:tcPr/>
                </a:tc>
                <a:tc>
                  <a:txBody>
                    <a:bodyPr/>
                    <a:lstStyle/>
                    <a:p>
                      <a:r>
                        <a:rPr lang="en-ZA" sz="1800" dirty="0" smtClean="0">
                          <a:latin typeface="Arial Narrow" panose="020B0606020202030204" pitchFamily="34" charset="0"/>
                          <a:cs typeface="Calibri" panose="020F0502020204030204" pitchFamily="34" charset="0"/>
                        </a:rPr>
                        <a:t>SDG 11 Sustainable</a:t>
                      </a:r>
                      <a:r>
                        <a:rPr lang="en-ZA" sz="1800" baseline="0" dirty="0" smtClean="0">
                          <a:latin typeface="Arial Narrow" panose="020B0606020202030204" pitchFamily="34" charset="0"/>
                          <a:cs typeface="Calibri" panose="020F0502020204030204" pitchFamily="34" charset="0"/>
                        </a:rPr>
                        <a:t> Cities and Communities </a:t>
                      </a:r>
                    </a:p>
                    <a:p>
                      <a:r>
                        <a:rPr lang="en-ZA" sz="1800" baseline="0" dirty="0" smtClean="0">
                          <a:latin typeface="Arial Narrow" panose="020B0606020202030204" pitchFamily="34" charset="0"/>
                          <a:cs typeface="Calibri" panose="020F0502020204030204" pitchFamily="34" charset="0"/>
                        </a:rPr>
                        <a:t>NDP Ch 4 on Infrastructure, Ch 5 on Environmental Sustainability &amp; Ch 8 on Transforming Human Settlements</a:t>
                      </a:r>
                      <a:endParaRPr lang="en-ZA" sz="1800" dirty="0">
                        <a:latin typeface="Arial Narrow" panose="020B0606020202030204" pitchFamily="34" charset="0"/>
                        <a:cs typeface="Calibri" panose="020F0502020204030204" pitchFamily="34" charset="0"/>
                      </a:endParaRPr>
                    </a:p>
                  </a:txBody>
                  <a:tcPr/>
                </a:tc>
                <a:extLst>
                  <a:ext uri="{0D108BD9-81ED-4DB2-BD59-A6C34878D82A}">
                    <a16:rowId xmlns:a16="http://schemas.microsoft.com/office/drawing/2014/main" val="1172610879"/>
                  </a:ext>
                </a:extLst>
              </a:tr>
              <a:tr h="648151">
                <a:tc>
                  <a:txBody>
                    <a:bodyPr/>
                    <a:lstStyle/>
                    <a:p>
                      <a:r>
                        <a:rPr lang="en-ZA" sz="1800" dirty="0" smtClean="0">
                          <a:latin typeface="Arial Narrow" panose="020B0606020202030204" pitchFamily="34" charset="0"/>
                          <a:cs typeface="Calibri" panose="020F0502020204030204" pitchFamily="34" charset="0"/>
                        </a:rPr>
                        <a:t>SDG 3 Good</a:t>
                      </a:r>
                      <a:r>
                        <a:rPr lang="en-ZA" sz="1800" baseline="0" dirty="0" smtClean="0">
                          <a:latin typeface="Arial Narrow" panose="020B0606020202030204" pitchFamily="34" charset="0"/>
                          <a:cs typeface="Calibri" panose="020F0502020204030204" pitchFamily="34" charset="0"/>
                        </a:rPr>
                        <a:t> Health </a:t>
                      </a:r>
                    </a:p>
                    <a:p>
                      <a:r>
                        <a:rPr lang="en-ZA" sz="1800" baseline="0" dirty="0" smtClean="0">
                          <a:latin typeface="Arial Narrow" panose="020B0606020202030204" pitchFamily="34" charset="0"/>
                          <a:cs typeface="Calibri" panose="020F0502020204030204" pitchFamily="34" charset="0"/>
                        </a:rPr>
                        <a:t>NDP Ch 10 - Health </a:t>
                      </a:r>
                      <a:endParaRPr lang="en-ZA" sz="1800" dirty="0">
                        <a:latin typeface="Arial Narrow" panose="020B0606020202030204" pitchFamily="34" charset="0"/>
                        <a:cs typeface="Calibri" panose="020F0502020204030204" pitchFamily="34" charset="0"/>
                      </a:endParaRPr>
                    </a:p>
                  </a:txBody>
                  <a:tcPr/>
                </a:tc>
                <a:tc>
                  <a:txBody>
                    <a:bodyPr/>
                    <a:lstStyle/>
                    <a:p>
                      <a:r>
                        <a:rPr lang="en-ZA" sz="1800" dirty="0" smtClean="0">
                          <a:latin typeface="Arial Narrow" panose="020B0606020202030204" pitchFamily="34" charset="0"/>
                          <a:cs typeface="Calibri" panose="020F0502020204030204" pitchFamily="34" charset="0"/>
                        </a:rPr>
                        <a:t>SDG 12 Responsible Consumption</a:t>
                      </a:r>
                      <a:r>
                        <a:rPr lang="en-ZA" sz="1800" baseline="0" dirty="0" smtClean="0">
                          <a:latin typeface="Arial Narrow" panose="020B0606020202030204" pitchFamily="34" charset="0"/>
                          <a:cs typeface="Calibri" panose="020F0502020204030204" pitchFamily="34" charset="0"/>
                        </a:rPr>
                        <a:t> and Production NDP Ch 5 on Environmental Sustainability </a:t>
                      </a:r>
                      <a:endParaRPr lang="en-ZA" sz="1800" dirty="0">
                        <a:latin typeface="Arial Narrow" panose="020B0606020202030204" pitchFamily="34" charset="0"/>
                        <a:cs typeface="Calibri" panose="020F0502020204030204" pitchFamily="34" charset="0"/>
                      </a:endParaRPr>
                    </a:p>
                  </a:txBody>
                  <a:tcPr/>
                </a:tc>
                <a:extLst>
                  <a:ext uri="{0D108BD9-81ED-4DB2-BD59-A6C34878D82A}">
                    <a16:rowId xmlns:a16="http://schemas.microsoft.com/office/drawing/2014/main" val="3089816264"/>
                  </a:ext>
                </a:extLst>
              </a:tr>
              <a:tr h="588921">
                <a:tc>
                  <a:txBody>
                    <a:bodyPr/>
                    <a:lstStyle/>
                    <a:p>
                      <a:r>
                        <a:rPr lang="en-ZA" sz="1800" dirty="0" smtClean="0">
                          <a:latin typeface="Arial Narrow" panose="020B0606020202030204" pitchFamily="34" charset="0"/>
                          <a:cs typeface="Calibri" panose="020F0502020204030204" pitchFamily="34" charset="0"/>
                        </a:rPr>
                        <a:t>SDG 4 Quality Education </a:t>
                      </a:r>
                    </a:p>
                    <a:p>
                      <a:r>
                        <a:rPr lang="en-ZA" sz="1800" dirty="0" smtClean="0">
                          <a:latin typeface="Arial Narrow" panose="020B0606020202030204" pitchFamily="34" charset="0"/>
                          <a:cs typeface="Calibri" panose="020F0502020204030204" pitchFamily="34" charset="0"/>
                        </a:rPr>
                        <a:t>NDP</a:t>
                      </a:r>
                      <a:r>
                        <a:rPr lang="en-ZA" sz="1800" baseline="0" dirty="0" smtClean="0">
                          <a:latin typeface="Arial Narrow" panose="020B0606020202030204" pitchFamily="34" charset="0"/>
                          <a:cs typeface="Calibri" panose="020F0502020204030204" pitchFamily="34" charset="0"/>
                        </a:rPr>
                        <a:t> Ch 9 – Education</a:t>
                      </a:r>
                      <a:endParaRPr lang="en-ZA" sz="1800" dirty="0">
                        <a:latin typeface="Arial Narrow" panose="020B0606020202030204" pitchFamily="34" charset="0"/>
                        <a:cs typeface="Calibri" panose="020F0502020204030204" pitchFamily="34" charset="0"/>
                      </a:endParaRPr>
                    </a:p>
                  </a:txBody>
                  <a:tcPr/>
                </a:tc>
                <a:tc>
                  <a:txBody>
                    <a:bodyPr/>
                    <a:lstStyle/>
                    <a:p>
                      <a:r>
                        <a:rPr lang="en-ZA" sz="1800" dirty="0" smtClean="0">
                          <a:latin typeface="Arial Narrow" panose="020B0606020202030204" pitchFamily="34" charset="0"/>
                          <a:cs typeface="Calibri" panose="020F0502020204030204" pitchFamily="34" charset="0"/>
                        </a:rPr>
                        <a:t>SDG 13 Climate Action </a:t>
                      </a:r>
                    </a:p>
                    <a:p>
                      <a:r>
                        <a:rPr lang="en-ZA" sz="1800" dirty="0" smtClean="0">
                          <a:latin typeface="Arial Narrow" panose="020B0606020202030204" pitchFamily="34" charset="0"/>
                          <a:cs typeface="Calibri" panose="020F0502020204030204" pitchFamily="34" charset="0"/>
                        </a:rPr>
                        <a:t>NDP Ch 5 Environmental Sustainability</a:t>
                      </a:r>
                      <a:endParaRPr lang="en-ZA" sz="1800" dirty="0">
                        <a:latin typeface="Arial Narrow" panose="020B0606020202030204" pitchFamily="34" charset="0"/>
                        <a:cs typeface="Calibri" panose="020F0502020204030204" pitchFamily="34" charset="0"/>
                      </a:endParaRPr>
                    </a:p>
                  </a:txBody>
                  <a:tcPr/>
                </a:tc>
                <a:extLst>
                  <a:ext uri="{0D108BD9-81ED-4DB2-BD59-A6C34878D82A}">
                    <a16:rowId xmlns:a16="http://schemas.microsoft.com/office/drawing/2014/main" val="3483011910"/>
                  </a:ext>
                </a:extLst>
              </a:tr>
              <a:tr h="588921">
                <a:tc>
                  <a:txBody>
                    <a:bodyPr/>
                    <a:lstStyle/>
                    <a:p>
                      <a:r>
                        <a:rPr lang="en-ZA" sz="1800" dirty="0" smtClean="0">
                          <a:latin typeface="Arial Narrow" panose="020B0606020202030204" pitchFamily="34" charset="0"/>
                          <a:cs typeface="Calibri" panose="020F0502020204030204" pitchFamily="34" charset="0"/>
                        </a:rPr>
                        <a:t>SDG</a:t>
                      </a:r>
                      <a:r>
                        <a:rPr lang="en-ZA" sz="1800" baseline="0" dirty="0" smtClean="0">
                          <a:latin typeface="Arial Narrow" panose="020B0606020202030204" pitchFamily="34" charset="0"/>
                          <a:cs typeface="Calibri" panose="020F0502020204030204" pitchFamily="34" charset="0"/>
                        </a:rPr>
                        <a:t> 5 </a:t>
                      </a:r>
                      <a:r>
                        <a:rPr lang="en-ZA" sz="1800" dirty="0" smtClean="0">
                          <a:latin typeface="Arial Narrow" panose="020B0606020202030204" pitchFamily="34" charset="0"/>
                          <a:cs typeface="Calibri" panose="020F0502020204030204" pitchFamily="34" charset="0"/>
                        </a:rPr>
                        <a:t>Gender Equality </a:t>
                      </a:r>
                      <a:r>
                        <a:rPr lang="en-ZA" sz="1800" baseline="0" dirty="0" smtClean="0">
                          <a:latin typeface="Arial Narrow" panose="020B0606020202030204" pitchFamily="34" charset="0"/>
                          <a:cs typeface="Calibri" panose="020F0502020204030204" pitchFamily="34" charset="0"/>
                        </a:rPr>
                        <a:t> </a:t>
                      </a:r>
                    </a:p>
                    <a:p>
                      <a:r>
                        <a:rPr lang="en-ZA" sz="1800" dirty="0" smtClean="0">
                          <a:latin typeface="Arial Narrow" panose="020B0606020202030204" pitchFamily="34" charset="0"/>
                          <a:cs typeface="Calibri" panose="020F0502020204030204" pitchFamily="34" charset="0"/>
                        </a:rPr>
                        <a:t>NDP Ch</a:t>
                      </a:r>
                      <a:r>
                        <a:rPr lang="en-ZA" sz="1800" baseline="0" dirty="0" smtClean="0">
                          <a:latin typeface="Arial Narrow" panose="020B0606020202030204" pitchFamily="34" charset="0"/>
                          <a:cs typeface="Calibri" panose="020F0502020204030204" pitchFamily="34" charset="0"/>
                        </a:rPr>
                        <a:t> 11 &amp; 12 Building Sustainable Communities </a:t>
                      </a:r>
                      <a:endParaRPr lang="en-ZA" sz="1800" dirty="0">
                        <a:latin typeface="Arial Narrow" panose="020B0606020202030204" pitchFamily="34" charset="0"/>
                        <a:cs typeface="Calibri" panose="020F0502020204030204" pitchFamily="34" charset="0"/>
                      </a:endParaRPr>
                    </a:p>
                  </a:txBody>
                  <a:tcPr/>
                </a:tc>
                <a:tc>
                  <a:txBody>
                    <a:bodyPr/>
                    <a:lstStyle/>
                    <a:p>
                      <a:r>
                        <a:rPr lang="en-ZA" sz="1800" dirty="0" smtClean="0">
                          <a:latin typeface="Arial Narrow" panose="020B0606020202030204" pitchFamily="34" charset="0"/>
                          <a:cs typeface="Calibri" panose="020F0502020204030204" pitchFamily="34" charset="0"/>
                        </a:rPr>
                        <a:t>SDG 14 Life Below Water </a:t>
                      </a:r>
                    </a:p>
                    <a:p>
                      <a:r>
                        <a:rPr lang="en-ZA" sz="1800" dirty="0" smtClean="0">
                          <a:latin typeface="Arial Narrow" panose="020B0606020202030204" pitchFamily="34" charset="0"/>
                          <a:cs typeface="Calibri" panose="020F0502020204030204" pitchFamily="34" charset="0"/>
                        </a:rPr>
                        <a:t>NDP Ch 5 Environmental Sustainability</a:t>
                      </a:r>
                      <a:endParaRPr lang="en-ZA" sz="1800" dirty="0">
                        <a:latin typeface="Arial Narrow" panose="020B0606020202030204" pitchFamily="34" charset="0"/>
                        <a:cs typeface="Calibri" panose="020F0502020204030204" pitchFamily="34" charset="0"/>
                      </a:endParaRPr>
                    </a:p>
                  </a:txBody>
                  <a:tcPr/>
                </a:tc>
                <a:extLst>
                  <a:ext uri="{0D108BD9-81ED-4DB2-BD59-A6C34878D82A}">
                    <a16:rowId xmlns:a16="http://schemas.microsoft.com/office/drawing/2014/main" val="2820037882"/>
                  </a:ext>
                </a:extLst>
              </a:tr>
              <a:tr h="836887">
                <a:tc>
                  <a:txBody>
                    <a:bodyPr/>
                    <a:lstStyle/>
                    <a:p>
                      <a:r>
                        <a:rPr lang="en-ZA" sz="1800" dirty="0" smtClean="0">
                          <a:latin typeface="Arial Narrow" panose="020B0606020202030204" pitchFamily="34" charset="0"/>
                          <a:cs typeface="Calibri" panose="020F0502020204030204" pitchFamily="34" charset="0"/>
                        </a:rPr>
                        <a:t>SDG 6 Clean Water and Sanitation </a:t>
                      </a:r>
                    </a:p>
                    <a:p>
                      <a:r>
                        <a:rPr lang="en-ZA" sz="1800" dirty="0" smtClean="0">
                          <a:latin typeface="Arial Narrow" panose="020B0606020202030204" pitchFamily="34" charset="0"/>
                          <a:cs typeface="Calibri" panose="020F0502020204030204" pitchFamily="34" charset="0"/>
                        </a:rPr>
                        <a:t>NDP Ch 4</a:t>
                      </a:r>
                      <a:r>
                        <a:rPr lang="en-ZA" sz="1800" baseline="0" dirty="0" smtClean="0">
                          <a:latin typeface="Arial Narrow" panose="020B0606020202030204" pitchFamily="34" charset="0"/>
                          <a:cs typeface="Calibri" panose="020F0502020204030204" pitchFamily="34" charset="0"/>
                        </a:rPr>
                        <a:t> – Economic Infrastructure &amp; Ch 8 – Transforming Human Settlements</a:t>
                      </a:r>
                      <a:endParaRPr lang="en-ZA" sz="1800" dirty="0">
                        <a:latin typeface="Arial Narrow" panose="020B0606020202030204" pitchFamily="34" charset="0"/>
                        <a:cs typeface="Calibri" panose="020F0502020204030204"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800" dirty="0" smtClean="0">
                          <a:latin typeface="Arial Narrow" panose="020B0606020202030204" pitchFamily="34" charset="0"/>
                          <a:cs typeface="Calibri" panose="020F0502020204030204" pitchFamily="34" charset="0"/>
                        </a:rPr>
                        <a:t>SDG 15 Life on land </a:t>
                      </a:r>
                    </a:p>
                    <a:p>
                      <a:pPr marL="0" marR="0" indent="0" algn="l" defTabSz="914400" rtl="0" eaLnBrk="1" fontAlgn="auto" latinLnBrk="0" hangingPunct="1">
                        <a:lnSpc>
                          <a:spcPct val="100000"/>
                        </a:lnSpc>
                        <a:spcBef>
                          <a:spcPts val="0"/>
                        </a:spcBef>
                        <a:spcAft>
                          <a:spcPts val="0"/>
                        </a:spcAft>
                        <a:buClrTx/>
                        <a:buSzTx/>
                        <a:buFontTx/>
                        <a:buNone/>
                        <a:tabLst/>
                        <a:defRPr/>
                      </a:pPr>
                      <a:r>
                        <a:rPr lang="en-ZA" sz="1800" dirty="0" smtClean="0">
                          <a:latin typeface="Arial Narrow" panose="020B0606020202030204" pitchFamily="34" charset="0"/>
                          <a:cs typeface="Calibri" panose="020F0502020204030204" pitchFamily="34" charset="0"/>
                        </a:rPr>
                        <a:t>NDP Ch 5 Environmental Sustainability</a:t>
                      </a:r>
                    </a:p>
                  </a:txBody>
                  <a:tcPr/>
                </a:tc>
                <a:extLst>
                  <a:ext uri="{0D108BD9-81ED-4DB2-BD59-A6C34878D82A}">
                    <a16:rowId xmlns:a16="http://schemas.microsoft.com/office/drawing/2014/main" val="1251066117"/>
                  </a:ext>
                </a:extLst>
              </a:tr>
              <a:tr h="836887">
                <a:tc>
                  <a:txBody>
                    <a:bodyPr/>
                    <a:lstStyle/>
                    <a:p>
                      <a:r>
                        <a:rPr lang="en-ZA" sz="1800" dirty="0" smtClean="0">
                          <a:latin typeface="Arial Narrow" panose="020B0606020202030204" pitchFamily="34" charset="0"/>
                          <a:cs typeface="Calibri" panose="020F0502020204030204" pitchFamily="34" charset="0"/>
                        </a:rPr>
                        <a:t>SDG 7 Affordable and Clean</a:t>
                      </a:r>
                      <a:r>
                        <a:rPr lang="en-ZA" sz="1800" baseline="0" dirty="0" smtClean="0">
                          <a:latin typeface="Arial Narrow" panose="020B0606020202030204" pitchFamily="34" charset="0"/>
                          <a:cs typeface="Calibri" panose="020F0502020204030204" pitchFamily="34" charset="0"/>
                        </a:rPr>
                        <a:t> Energy </a:t>
                      </a:r>
                    </a:p>
                    <a:p>
                      <a:r>
                        <a:rPr lang="en-ZA" sz="1800" baseline="0" dirty="0" smtClean="0">
                          <a:latin typeface="Arial Narrow" panose="020B0606020202030204" pitchFamily="34" charset="0"/>
                          <a:cs typeface="Calibri" panose="020F0502020204030204" pitchFamily="34" charset="0"/>
                        </a:rPr>
                        <a:t>NDP Ch 4  Infrastructure &amp; Ch 5- Environmental Sustainability  </a:t>
                      </a:r>
                      <a:endParaRPr lang="en-ZA" sz="1800" dirty="0">
                        <a:latin typeface="Arial Narrow" panose="020B0606020202030204" pitchFamily="34" charset="0"/>
                        <a:cs typeface="Calibri" panose="020F0502020204030204" pitchFamily="34" charset="0"/>
                      </a:endParaRPr>
                    </a:p>
                  </a:txBody>
                  <a:tcPr/>
                </a:tc>
                <a:tc>
                  <a:txBody>
                    <a:bodyPr/>
                    <a:lstStyle/>
                    <a:p>
                      <a:r>
                        <a:rPr lang="en-ZA" sz="1800" dirty="0" smtClean="0">
                          <a:latin typeface="Arial Narrow" panose="020B0606020202030204" pitchFamily="34" charset="0"/>
                          <a:cs typeface="Calibri" panose="020F0502020204030204" pitchFamily="34" charset="0"/>
                        </a:rPr>
                        <a:t>SDG 16</a:t>
                      </a:r>
                      <a:r>
                        <a:rPr lang="en-ZA" sz="1800" baseline="0" dirty="0" smtClean="0">
                          <a:latin typeface="Arial Narrow" panose="020B0606020202030204" pitchFamily="34" charset="0"/>
                          <a:cs typeface="Calibri" panose="020F0502020204030204" pitchFamily="34" charset="0"/>
                        </a:rPr>
                        <a:t> Peace and Justice </a:t>
                      </a:r>
                    </a:p>
                    <a:p>
                      <a:r>
                        <a:rPr lang="en-ZA" sz="1800" baseline="0" dirty="0" smtClean="0">
                          <a:latin typeface="Arial Narrow" panose="020B0606020202030204" pitchFamily="34" charset="0"/>
                          <a:cs typeface="Calibri" panose="020F0502020204030204" pitchFamily="34" charset="0"/>
                        </a:rPr>
                        <a:t>NDP Ch 13 – Building a Capable State &amp; 14 – Fighting Corruption  </a:t>
                      </a:r>
                      <a:endParaRPr lang="en-ZA" sz="1800" dirty="0">
                        <a:latin typeface="Arial Narrow" panose="020B0606020202030204" pitchFamily="34" charset="0"/>
                        <a:cs typeface="Calibri" panose="020F0502020204030204" pitchFamily="34" charset="0"/>
                      </a:endParaRPr>
                    </a:p>
                  </a:txBody>
                  <a:tcPr/>
                </a:tc>
                <a:extLst>
                  <a:ext uri="{0D108BD9-81ED-4DB2-BD59-A6C34878D82A}">
                    <a16:rowId xmlns:a16="http://schemas.microsoft.com/office/drawing/2014/main" val="4294691938"/>
                  </a:ext>
                </a:extLst>
              </a:tr>
              <a:tr h="630684">
                <a:tc>
                  <a:txBody>
                    <a:bodyPr/>
                    <a:lstStyle/>
                    <a:p>
                      <a:r>
                        <a:rPr lang="en-ZA" sz="1800" dirty="0" smtClean="0">
                          <a:latin typeface="Arial Narrow" panose="020B0606020202030204" pitchFamily="34" charset="0"/>
                          <a:cs typeface="Calibri" panose="020F0502020204030204" pitchFamily="34" charset="0"/>
                        </a:rPr>
                        <a:t>SDG 8 Decent work and economic growth </a:t>
                      </a:r>
                    </a:p>
                    <a:p>
                      <a:r>
                        <a:rPr lang="en-ZA" sz="1800" dirty="0" smtClean="0">
                          <a:latin typeface="Arial Narrow" panose="020B0606020202030204" pitchFamily="34" charset="0"/>
                          <a:cs typeface="Calibri" panose="020F0502020204030204" pitchFamily="34" charset="0"/>
                        </a:rPr>
                        <a:t>NDP Ch 3 – Economy</a:t>
                      </a:r>
                      <a:endParaRPr lang="en-ZA" sz="1800" dirty="0">
                        <a:latin typeface="Arial Narrow" panose="020B0606020202030204" pitchFamily="34" charset="0"/>
                        <a:cs typeface="Calibri" panose="020F0502020204030204" pitchFamily="34" charset="0"/>
                      </a:endParaRPr>
                    </a:p>
                  </a:txBody>
                  <a:tcPr/>
                </a:tc>
                <a:tc>
                  <a:txBody>
                    <a:bodyPr/>
                    <a:lstStyle/>
                    <a:p>
                      <a:r>
                        <a:rPr lang="en-ZA" sz="1800" dirty="0" smtClean="0">
                          <a:latin typeface="Arial Narrow" panose="020B0606020202030204" pitchFamily="34" charset="0"/>
                          <a:cs typeface="Calibri" panose="020F0502020204030204" pitchFamily="34" charset="0"/>
                        </a:rPr>
                        <a:t>SDG 17 Partnerships for Goals</a:t>
                      </a:r>
                      <a:r>
                        <a:rPr lang="en-ZA" sz="1800" baseline="0" dirty="0" smtClean="0">
                          <a:latin typeface="Arial Narrow" panose="020B0606020202030204" pitchFamily="34" charset="0"/>
                          <a:cs typeface="Calibri" panose="020F0502020204030204" pitchFamily="34" charset="0"/>
                        </a:rPr>
                        <a:t> </a:t>
                      </a:r>
                    </a:p>
                    <a:p>
                      <a:r>
                        <a:rPr lang="en-ZA" sz="1800" baseline="0" dirty="0" smtClean="0">
                          <a:latin typeface="Arial Narrow" panose="020B0606020202030204" pitchFamily="34" charset="0"/>
                          <a:cs typeface="Calibri" panose="020F0502020204030204" pitchFamily="34" charset="0"/>
                        </a:rPr>
                        <a:t>NDP Ch 7 South Africa in the Region and the World </a:t>
                      </a:r>
                      <a:endParaRPr lang="en-ZA" sz="1800" dirty="0">
                        <a:latin typeface="Arial Narrow" panose="020B0606020202030204" pitchFamily="34" charset="0"/>
                        <a:cs typeface="Calibri" panose="020F0502020204030204" pitchFamily="34" charset="0"/>
                      </a:endParaRPr>
                    </a:p>
                  </a:txBody>
                  <a:tcPr/>
                </a:tc>
                <a:extLst>
                  <a:ext uri="{0D108BD9-81ED-4DB2-BD59-A6C34878D82A}">
                    <a16:rowId xmlns:a16="http://schemas.microsoft.com/office/drawing/2014/main" val="2022782066"/>
                  </a:ext>
                </a:extLst>
              </a:tr>
              <a:tr h="703425">
                <a:tc>
                  <a:txBody>
                    <a:bodyPr/>
                    <a:lstStyle/>
                    <a:p>
                      <a:r>
                        <a:rPr lang="en-ZA" sz="1800" dirty="0" smtClean="0">
                          <a:latin typeface="Arial Narrow" panose="020B0606020202030204" pitchFamily="34" charset="0"/>
                          <a:cs typeface="Calibri" panose="020F0502020204030204" pitchFamily="34" charset="0"/>
                        </a:rPr>
                        <a:t>SDG</a:t>
                      </a:r>
                      <a:r>
                        <a:rPr lang="en-ZA" sz="1800" baseline="0" dirty="0" smtClean="0">
                          <a:latin typeface="Arial Narrow" panose="020B0606020202030204" pitchFamily="34" charset="0"/>
                          <a:cs typeface="Calibri" panose="020F0502020204030204" pitchFamily="34" charset="0"/>
                        </a:rPr>
                        <a:t> </a:t>
                      </a:r>
                      <a:r>
                        <a:rPr lang="en-ZA" sz="1800" dirty="0" smtClean="0">
                          <a:latin typeface="Arial Narrow" panose="020B0606020202030204" pitchFamily="34" charset="0"/>
                          <a:cs typeface="Calibri" panose="020F0502020204030204" pitchFamily="34" charset="0"/>
                        </a:rPr>
                        <a:t>9 Industry, Innovation and Infrastructure </a:t>
                      </a:r>
                    </a:p>
                    <a:p>
                      <a:r>
                        <a:rPr lang="en-ZA" sz="1800" dirty="0" smtClean="0">
                          <a:latin typeface="Arial Narrow" panose="020B0606020202030204" pitchFamily="34" charset="0"/>
                          <a:cs typeface="Calibri" panose="020F0502020204030204" pitchFamily="34" charset="0"/>
                        </a:rPr>
                        <a:t>NDP – NDP Ch 3</a:t>
                      </a:r>
                      <a:r>
                        <a:rPr lang="en-ZA" sz="1800" baseline="0" dirty="0" smtClean="0">
                          <a:latin typeface="Arial Narrow" panose="020B0606020202030204" pitchFamily="34" charset="0"/>
                          <a:cs typeface="Calibri" panose="020F0502020204030204" pitchFamily="34" charset="0"/>
                        </a:rPr>
                        <a:t> – Economy </a:t>
                      </a:r>
                      <a:r>
                        <a:rPr lang="en-ZA" sz="1800" dirty="0" smtClean="0">
                          <a:latin typeface="Arial Narrow" panose="020B0606020202030204" pitchFamily="34" charset="0"/>
                          <a:cs typeface="Calibri" panose="020F0502020204030204" pitchFamily="34" charset="0"/>
                        </a:rPr>
                        <a:t> &amp; Ch</a:t>
                      </a:r>
                      <a:r>
                        <a:rPr lang="en-ZA" sz="1800" baseline="0" dirty="0" smtClean="0">
                          <a:latin typeface="Arial Narrow" panose="020B0606020202030204" pitchFamily="34" charset="0"/>
                          <a:cs typeface="Calibri" panose="020F0502020204030204" pitchFamily="34" charset="0"/>
                        </a:rPr>
                        <a:t> 9 - Education </a:t>
                      </a:r>
                      <a:endParaRPr lang="en-ZA" sz="1800" dirty="0">
                        <a:latin typeface="Arial Narrow" panose="020B0606020202030204" pitchFamily="34" charset="0"/>
                        <a:cs typeface="Calibri" panose="020F0502020204030204" pitchFamily="34" charset="0"/>
                      </a:endParaRPr>
                    </a:p>
                  </a:txBody>
                  <a:tcPr/>
                </a:tc>
                <a:tc>
                  <a:txBody>
                    <a:bodyPr/>
                    <a:lstStyle/>
                    <a:p>
                      <a:endParaRPr lang="en-ZA" sz="1800" dirty="0">
                        <a:latin typeface="Arial Narrow" panose="020B0606020202030204" pitchFamily="34" charset="0"/>
                        <a:cs typeface="Calibri" panose="020F0502020204030204" pitchFamily="34" charset="0"/>
                      </a:endParaRPr>
                    </a:p>
                  </a:txBody>
                  <a:tcPr/>
                </a:tc>
                <a:extLst>
                  <a:ext uri="{0D108BD9-81ED-4DB2-BD59-A6C34878D82A}">
                    <a16:rowId xmlns:a16="http://schemas.microsoft.com/office/drawing/2014/main" val="687800690"/>
                  </a:ext>
                </a:extLst>
              </a:tr>
            </a:tbl>
          </a:graphicData>
        </a:graphic>
      </p:graphicFrame>
    </p:spTree>
    <p:extLst>
      <p:ext uri="{BB962C8B-B14F-4D97-AF65-F5344CB8AC3E}">
        <p14:creationId xmlns:p14="http://schemas.microsoft.com/office/powerpoint/2010/main" val="55662440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ZA" b="1" dirty="0" smtClean="0">
                <a:solidFill>
                  <a:schemeClr val="tx1"/>
                </a:solidFill>
                <a:latin typeface="Arial Narrow" panose="020B0606020202030204" pitchFamily="34" charset="0"/>
              </a:rPr>
              <a:t>INTERGOVERNMENTAL PROCESS IN SOUTH AFRICA </a:t>
            </a:r>
            <a:endParaRPr lang="en-ZA" b="1" dirty="0">
              <a:solidFill>
                <a:schemeClr val="tx1"/>
              </a:solidFill>
              <a:latin typeface="Arial Narrow" panose="020B0606020202030204" pitchFamily="34" charset="0"/>
            </a:endParaRPr>
          </a:p>
        </p:txBody>
      </p:sp>
      <p:sp>
        <p:nvSpPr>
          <p:cNvPr id="3" name="Content Placeholder 2"/>
          <p:cNvSpPr>
            <a:spLocks noGrp="1"/>
          </p:cNvSpPr>
          <p:nvPr>
            <p:ph idx="1"/>
          </p:nvPr>
        </p:nvSpPr>
        <p:spPr/>
        <p:txBody>
          <a:bodyPr>
            <a:normAutofit fontScale="70000" lnSpcReduction="20000"/>
          </a:bodyPr>
          <a:lstStyle/>
          <a:p>
            <a:pPr>
              <a:lnSpc>
                <a:spcPct val="120000"/>
              </a:lnSpc>
            </a:pPr>
            <a:r>
              <a:rPr lang="en-ZA" b="1" dirty="0" smtClean="0">
                <a:solidFill>
                  <a:schemeClr val="tx1"/>
                </a:solidFill>
                <a:latin typeface="Arial Narrow" panose="020B0606020202030204" pitchFamily="34" charset="0"/>
              </a:rPr>
              <a:t>Long term National Development Plan (NDP), linked to Medium Term Strategic Framework  (MTSF) and Expenditure Framework (high level linkage between budget and plan)</a:t>
            </a:r>
          </a:p>
          <a:p>
            <a:pPr>
              <a:lnSpc>
                <a:spcPct val="120000"/>
              </a:lnSpc>
            </a:pPr>
            <a:r>
              <a:rPr lang="en-ZA" b="1" dirty="0" smtClean="0">
                <a:solidFill>
                  <a:schemeClr val="tx1"/>
                </a:solidFill>
                <a:latin typeface="Arial Narrow" panose="020B0606020202030204" pitchFamily="34" charset="0"/>
              </a:rPr>
              <a:t>Introduction of an annual Budget Priorities Framework (or Mandate Paper)</a:t>
            </a:r>
          </a:p>
          <a:p>
            <a:pPr lvl="1">
              <a:lnSpc>
                <a:spcPct val="120000"/>
              </a:lnSpc>
            </a:pPr>
            <a:r>
              <a:rPr lang="en-ZA" dirty="0" smtClean="0">
                <a:solidFill>
                  <a:schemeClr val="tx1"/>
                </a:solidFill>
                <a:latin typeface="Arial Narrow" panose="020B0606020202030204" pitchFamily="34" charset="0"/>
              </a:rPr>
              <a:t>precedes the national budget process (Medium-term Expenditure Committee or MTEC process)</a:t>
            </a:r>
          </a:p>
          <a:p>
            <a:pPr lvl="1">
              <a:lnSpc>
                <a:spcPct val="120000"/>
              </a:lnSpc>
            </a:pPr>
            <a:r>
              <a:rPr lang="en-ZA" dirty="0" smtClean="0">
                <a:solidFill>
                  <a:schemeClr val="tx1"/>
                </a:solidFill>
                <a:latin typeface="Arial Narrow" panose="020B0606020202030204" pitchFamily="34" charset="0"/>
              </a:rPr>
              <a:t>guides review of annual performance plans and finalisation of budget proposals for priortisation and alignment </a:t>
            </a:r>
          </a:p>
          <a:p>
            <a:pPr>
              <a:lnSpc>
                <a:spcPct val="120000"/>
              </a:lnSpc>
            </a:pPr>
            <a:r>
              <a:rPr lang="en-ZA" b="1" dirty="0" smtClean="0">
                <a:solidFill>
                  <a:schemeClr val="tx1"/>
                </a:solidFill>
                <a:latin typeface="Arial Narrow" panose="020B0606020202030204" pitchFamily="34" charset="0"/>
              </a:rPr>
              <a:t>Provincial level – Provincial Growth and Development Strategies</a:t>
            </a:r>
          </a:p>
          <a:p>
            <a:pPr>
              <a:lnSpc>
                <a:spcPct val="120000"/>
              </a:lnSpc>
            </a:pPr>
            <a:r>
              <a:rPr lang="en-ZA" b="1" dirty="0" smtClean="0">
                <a:solidFill>
                  <a:schemeClr val="tx1"/>
                </a:solidFill>
                <a:latin typeface="Arial Narrow" panose="020B0606020202030204" pitchFamily="34" charset="0"/>
              </a:rPr>
              <a:t>Municipal Level instruments:</a:t>
            </a:r>
          </a:p>
          <a:p>
            <a:pPr lvl="1">
              <a:lnSpc>
                <a:spcPct val="120000"/>
              </a:lnSpc>
            </a:pPr>
            <a:r>
              <a:rPr lang="en-ZA" dirty="0" smtClean="0">
                <a:solidFill>
                  <a:schemeClr val="tx1"/>
                </a:solidFill>
                <a:latin typeface="Arial Narrow" panose="020B0606020202030204" pitchFamily="34" charset="0"/>
              </a:rPr>
              <a:t>Core Development Planning instrument: Municipal Integrated Development Plan (IDP) and Spatial Development Framework (SDF)</a:t>
            </a:r>
          </a:p>
          <a:p>
            <a:pPr lvl="1">
              <a:lnSpc>
                <a:spcPct val="120000"/>
              </a:lnSpc>
            </a:pPr>
            <a:r>
              <a:rPr lang="en-ZA" dirty="0" smtClean="0">
                <a:solidFill>
                  <a:schemeClr val="tx1"/>
                </a:solidFill>
                <a:latin typeface="Arial Narrow" panose="020B0606020202030204" pitchFamily="34" charset="0"/>
              </a:rPr>
              <a:t>Evolving strengthening of the linkage between development plans and budgets</a:t>
            </a:r>
            <a:endParaRPr lang="en-ZA" dirty="0">
              <a:solidFill>
                <a:schemeClr val="tx1"/>
              </a:solidFill>
              <a:latin typeface="Arial Narrow" panose="020B0606020202030204" pitchFamily="34" charset="0"/>
            </a:endParaRPr>
          </a:p>
        </p:txBody>
      </p:sp>
      <p:sp>
        <p:nvSpPr>
          <p:cNvPr id="4" name="Slide Number Placeholder 3"/>
          <p:cNvSpPr>
            <a:spLocks noGrp="1"/>
          </p:cNvSpPr>
          <p:nvPr>
            <p:ph type="sldNum" sz="quarter" idx="4"/>
          </p:nvPr>
        </p:nvSpPr>
        <p:spPr/>
        <p:txBody>
          <a:bodyPr/>
          <a:lstStyle/>
          <a:p>
            <a:fld id="{62AAA1A3-262B-4979-8C18-306C3DA11E9E}" type="slidenum">
              <a:rPr lang="en-ZA" smtClean="0"/>
              <a:pPr/>
              <a:t>6</a:t>
            </a:fld>
            <a:endParaRPr lang="en-ZA" dirty="0"/>
          </a:p>
        </p:txBody>
      </p:sp>
    </p:spTree>
    <p:extLst>
      <p:ext uri="{BB962C8B-B14F-4D97-AF65-F5344CB8AC3E}">
        <p14:creationId xmlns:p14="http://schemas.microsoft.com/office/powerpoint/2010/main" val="10596388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727" y="1"/>
            <a:ext cx="8712968" cy="1340768"/>
          </a:xfrm>
        </p:spPr>
        <p:txBody>
          <a:bodyPr>
            <a:normAutofit/>
          </a:bodyPr>
          <a:lstStyle/>
          <a:p>
            <a:pPr algn="ctr"/>
            <a:r>
              <a:rPr lang="en-ZA" b="1" dirty="0" smtClean="0">
                <a:solidFill>
                  <a:schemeClr val="tx1"/>
                </a:solidFill>
                <a:latin typeface="Arial Narrow" panose="020B0606020202030204" pitchFamily="34" charset="0"/>
              </a:rPr>
              <a:t>RESOURCE PLANNING FRAMEWORK  &amp; BUDGETING LINKED TO THE NDP</a:t>
            </a:r>
            <a:endParaRPr lang="en-ZA" b="1" dirty="0">
              <a:solidFill>
                <a:schemeClr val="tx1"/>
              </a:solidFill>
              <a:latin typeface="Arial Narrow" panose="020B0606020202030204" pitchFamily="34" charset="0"/>
            </a:endParaRPr>
          </a:p>
        </p:txBody>
      </p:sp>
      <p:sp>
        <p:nvSpPr>
          <p:cNvPr id="3" name="Content Placeholder 2"/>
          <p:cNvSpPr>
            <a:spLocks noGrp="1"/>
          </p:cNvSpPr>
          <p:nvPr>
            <p:ph idx="1"/>
          </p:nvPr>
        </p:nvSpPr>
        <p:spPr>
          <a:xfrm>
            <a:off x="372743" y="1628800"/>
            <a:ext cx="8568952" cy="3888432"/>
          </a:xfrm>
        </p:spPr>
        <p:txBody>
          <a:bodyPr>
            <a:normAutofit lnSpcReduction="10000"/>
          </a:bodyPr>
          <a:lstStyle/>
          <a:p>
            <a:pPr>
              <a:lnSpc>
                <a:spcPct val="110000"/>
              </a:lnSpc>
            </a:pPr>
            <a:r>
              <a:rPr lang="en-ZA" sz="2800" dirty="0" smtClean="0">
                <a:solidFill>
                  <a:schemeClr val="tx1"/>
                </a:solidFill>
                <a:latin typeface="Arial Narrow" panose="020B0606020202030204" pitchFamily="34" charset="0"/>
              </a:rPr>
              <a:t>The Resource Planning Framework established the strategic framework for decision-making on budget priorities that are required to advance the goals of the National Development Plan (NDP).</a:t>
            </a:r>
          </a:p>
          <a:p>
            <a:pPr>
              <a:lnSpc>
                <a:spcPct val="110000"/>
              </a:lnSpc>
            </a:pPr>
            <a:r>
              <a:rPr lang="en-ZA" sz="2800" dirty="0" smtClean="0">
                <a:solidFill>
                  <a:schemeClr val="tx1"/>
                </a:solidFill>
                <a:latin typeface="Arial Narrow" panose="020B0606020202030204" pitchFamily="34" charset="0"/>
              </a:rPr>
              <a:t>Establishes a systematic basis for making strategic choices to better optimise the budget as a key lever for driving the NDP, recognising that development needs outstrip availability of resources. </a:t>
            </a:r>
            <a:endParaRPr lang="en-ZA" sz="2800" dirty="0">
              <a:solidFill>
                <a:schemeClr val="tx1"/>
              </a:solidFill>
              <a:latin typeface="Arial Narrow" panose="020B0606020202030204" pitchFamily="34" charset="0"/>
            </a:endParaRPr>
          </a:p>
        </p:txBody>
      </p:sp>
      <p:sp>
        <p:nvSpPr>
          <p:cNvPr id="4" name="Slide Number Placeholder 3"/>
          <p:cNvSpPr>
            <a:spLocks noGrp="1"/>
          </p:cNvSpPr>
          <p:nvPr>
            <p:ph type="sldNum" sz="quarter" idx="4"/>
          </p:nvPr>
        </p:nvSpPr>
        <p:spPr/>
        <p:txBody>
          <a:bodyPr/>
          <a:lstStyle/>
          <a:p>
            <a:fld id="{62AAA1A3-262B-4979-8C18-306C3DA11E9E}" type="slidenum">
              <a:rPr lang="en-ZA" smtClean="0"/>
              <a:pPr/>
              <a:t>7</a:t>
            </a:fld>
            <a:endParaRPr lang="en-ZA" dirty="0"/>
          </a:p>
        </p:txBody>
      </p:sp>
    </p:spTree>
    <p:extLst>
      <p:ext uri="{BB962C8B-B14F-4D97-AF65-F5344CB8AC3E}">
        <p14:creationId xmlns:p14="http://schemas.microsoft.com/office/powerpoint/2010/main" val="272543583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fld id="{62AAA1A3-262B-4979-8C18-306C3DA11E9E}" type="slidenum">
              <a:rPr lang="en-ZA" smtClean="0"/>
              <a:pPr/>
              <a:t>8</a:t>
            </a:fld>
            <a:endParaRPr lang="en-ZA" dirty="0"/>
          </a:p>
        </p:txBody>
      </p:sp>
      <p:sp>
        <p:nvSpPr>
          <p:cNvPr id="5" name="Title 1"/>
          <p:cNvSpPr txBox="1">
            <a:spLocks/>
          </p:cNvSpPr>
          <p:nvPr/>
        </p:nvSpPr>
        <p:spPr>
          <a:xfrm>
            <a:off x="78107" y="134002"/>
            <a:ext cx="8712968" cy="939784"/>
          </a:xfrm>
          <a:prstGeom prst="rect">
            <a:avLst/>
          </a:prstGeom>
        </p:spPr>
        <p:txBody>
          <a:bodyPr anchor="ctr">
            <a:noAutofit/>
          </a:bodyPr>
          <a:lstStyle>
            <a:lvl1pPr algn="l" rtl="0" eaLnBrk="1" latinLnBrk="0" hangingPunct="1">
              <a:spcBef>
                <a:spcPct val="0"/>
              </a:spcBef>
              <a:buNone/>
              <a:defRPr kumimoji="0" sz="4000" kern="1200">
                <a:solidFill>
                  <a:schemeClr val="tx2">
                    <a:satMod val="130000"/>
                  </a:schemeClr>
                </a:solidFill>
                <a:effectLst>
                  <a:outerShdw blurRad="50000" dist="30000" dir="5400000" algn="tl" rotWithShape="0">
                    <a:srgbClr val="000000">
                      <a:alpha val="30000"/>
                    </a:srgbClr>
                  </a:outerShdw>
                </a:effectLst>
                <a:latin typeface="Calibri" pitchFamily="34" charset="0"/>
                <a:ea typeface="+mj-ea"/>
                <a:cs typeface="+mj-cs"/>
              </a:defRPr>
            </a:lvl1pPr>
            <a:extLst/>
          </a:lstStyle>
          <a:p>
            <a:pPr algn="ctr"/>
            <a:r>
              <a:rPr lang="en-ZA" sz="3600" b="1" dirty="0" smtClean="0">
                <a:solidFill>
                  <a:schemeClr val="tx1"/>
                </a:solidFill>
                <a:latin typeface="Arial Narrow" panose="020B0606020202030204" pitchFamily="34" charset="0"/>
              </a:rPr>
              <a:t>PLANNING AND RESOURCE ALLOCATION FRAMEWORK</a:t>
            </a:r>
            <a:endParaRPr lang="en-ZA" sz="3600" b="1" dirty="0">
              <a:solidFill>
                <a:schemeClr val="tx1"/>
              </a:solidFill>
              <a:latin typeface="Arial Narrow" panose="020B0606020202030204" pitchFamily="34" charset="0"/>
            </a:endParaRPr>
          </a:p>
        </p:txBody>
      </p:sp>
      <p:sp>
        <p:nvSpPr>
          <p:cNvPr id="8" name="object 18"/>
          <p:cNvSpPr txBox="1"/>
          <p:nvPr/>
        </p:nvSpPr>
        <p:spPr>
          <a:xfrm>
            <a:off x="375014" y="1196752"/>
            <a:ext cx="8434774" cy="4896544"/>
          </a:xfrm>
          <a:prstGeom prst="rect">
            <a:avLst/>
          </a:prstGeom>
        </p:spPr>
        <p:txBody>
          <a:bodyPr vert="horz" wrap="square" lIns="0" tIns="0" rIns="0" bIns="0" rtlCol="0">
            <a:noAutofit/>
          </a:bodyPr>
          <a:lstStyle/>
          <a:p>
            <a:pPr marL="355600" marR="12700" indent="-342900">
              <a:lnSpc>
                <a:spcPct val="100000"/>
              </a:lnSpc>
              <a:buFont typeface="Arial" panose="020B0604020202020204" pitchFamily="34" charset="0"/>
              <a:buChar char="•"/>
            </a:pPr>
            <a:endParaRPr sz="1600" dirty="0">
              <a:latin typeface="Arial"/>
              <a:cs typeface="Arial"/>
            </a:endParaRPr>
          </a:p>
        </p:txBody>
      </p:sp>
      <p:graphicFrame>
        <p:nvGraphicFramePr>
          <p:cNvPr id="9" name="Diagram 8"/>
          <p:cNvGraphicFramePr/>
          <p:nvPr>
            <p:extLst>
              <p:ext uri="{D42A27DB-BD31-4B8C-83A1-F6EECF244321}">
                <p14:modId xmlns:p14="http://schemas.microsoft.com/office/powerpoint/2010/main" val="3110610628"/>
              </p:ext>
            </p:extLst>
          </p:nvPr>
        </p:nvGraphicFramePr>
        <p:xfrm>
          <a:off x="4756928" y="3486067"/>
          <a:ext cx="4892105" cy="259228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10" name="Diagram 9"/>
          <p:cNvGraphicFramePr/>
          <p:nvPr>
            <p:extLst>
              <p:ext uri="{D42A27DB-BD31-4B8C-83A1-F6EECF244321}">
                <p14:modId xmlns:p14="http://schemas.microsoft.com/office/powerpoint/2010/main" val="1979950495"/>
              </p:ext>
            </p:extLst>
          </p:nvPr>
        </p:nvGraphicFramePr>
        <p:xfrm>
          <a:off x="-121546" y="1145794"/>
          <a:ext cx="5285350" cy="3992421"/>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
        <p:nvSpPr>
          <p:cNvPr id="11" name="Rectangle 10"/>
          <p:cNvSpPr/>
          <p:nvPr/>
        </p:nvSpPr>
        <p:spPr>
          <a:xfrm>
            <a:off x="5548635" y="2698929"/>
            <a:ext cx="3308692" cy="58110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en-ZA" dirty="0" smtClean="0">
                <a:solidFill>
                  <a:schemeClr val="tx1"/>
                </a:solidFill>
                <a:latin typeface="Arial" panose="020B0604020202020204" pitchFamily="34" charset="0"/>
                <a:cs typeface="Arial" panose="020B0604020202020204" pitchFamily="34" charset="0"/>
              </a:rPr>
              <a:t>CABINET/DEPARTMENTAL CLUSTERS</a:t>
            </a:r>
            <a:endParaRPr lang="en-ZA" dirty="0">
              <a:solidFill>
                <a:schemeClr val="tx1"/>
              </a:solidFill>
              <a:latin typeface="Arial" panose="020B0604020202020204" pitchFamily="34" charset="0"/>
              <a:cs typeface="Arial" panose="020B0604020202020204" pitchFamily="34" charset="0"/>
            </a:endParaRPr>
          </a:p>
        </p:txBody>
      </p:sp>
      <p:sp>
        <p:nvSpPr>
          <p:cNvPr id="12" name="Rounded Rectangle 11"/>
          <p:cNvSpPr/>
          <p:nvPr/>
        </p:nvSpPr>
        <p:spPr>
          <a:xfrm>
            <a:off x="3645544" y="5215173"/>
            <a:ext cx="1440160" cy="792088"/>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effectLst>
                  <a:outerShdw blurRad="38100" dist="38100" dir="2700000" algn="tl">
                    <a:srgbClr val="000000">
                      <a:alpha val="43137"/>
                    </a:srgbClr>
                  </a:outerShdw>
                </a:effectLst>
                <a:latin typeface="+mj-lt"/>
              </a:rPr>
              <a:t>“BUDGET”</a:t>
            </a:r>
            <a:endParaRPr lang="en-ZA" dirty="0">
              <a:solidFill>
                <a:schemeClr val="tx1"/>
              </a:solidFill>
              <a:effectLst>
                <a:outerShdw blurRad="38100" dist="38100" dir="2700000" algn="tl">
                  <a:srgbClr val="000000">
                    <a:alpha val="43137"/>
                  </a:srgbClr>
                </a:outerShdw>
              </a:effectLst>
              <a:latin typeface="+mj-lt"/>
            </a:endParaRPr>
          </a:p>
        </p:txBody>
      </p:sp>
      <p:sp>
        <p:nvSpPr>
          <p:cNvPr id="13" name="Content Placeholder 2"/>
          <p:cNvSpPr>
            <a:spLocks noGrp="1"/>
          </p:cNvSpPr>
          <p:nvPr>
            <p:ph idx="1"/>
          </p:nvPr>
        </p:nvSpPr>
        <p:spPr>
          <a:xfrm>
            <a:off x="2771800" y="1122528"/>
            <a:ext cx="6037988" cy="1432385"/>
          </a:xfrm>
        </p:spPr>
        <p:txBody>
          <a:bodyPr>
            <a:noAutofit/>
          </a:bodyPr>
          <a:lstStyle/>
          <a:p>
            <a:pPr marL="82550" indent="0">
              <a:spcBef>
                <a:spcPts val="0"/>
              </a:spcBef>
              <a:buNone/>
            </a:pPr>
            <a:r>
              <a:rPr lang="en-US" sz="2400" dirty="0" smtClean="0">
                <a:solidFill>
                  <a:schemeClr val="tx1"/>
                </a:solidFill>
                <a:latin typeface="Arial Narrow" panose="020B0606020202030204" pitchFamily="34" charset="0"/>
                <a:cs typeface="Calibri" panose="020F0502020204030204" pitchFamily="34" charset="0"/>
              </a:rPr>
              <a:t>To ensure stronger implementation:</a:t>
            </a:r>
          </a:p>
          <a:p>
            <a:pPr>
              <a:spcBef>
                <a:spcPts val="0"/>
              </a:spcBef>
            </a:pPr>
            <a:r>
              <a:rPr lang="en-US" sz="2400" dirty="0" smtClean="0">
                <a:solidFill>
                  <a:schemeClr val="tx1"/>
                </a:solidFill>
                <a:latin typeface="Arial Narrow" panose="020B0606020202030204" pitchFamily="34" charset="0"/>
                <a:cs typeface="Calibri" panose="020F0502020204030204" pitchFamily="34" charset="0"/>
              </a:rPr>
              <a:t>Adequate prioritisation (not incrementalism or unrealistic expectations)</a:t>
            </a:r>
          </a:p>
          <a:p>
            <a:pPr>
              <a:spcBef>
                <a:spcPts val="0"/>
              </a:spcBef>
            </a:pPr>
            <a:r>
              <a:rPr lang="en-US" sz="2400" dirty="0" smtClean="0">
                <a:solidFill>
                  <a:schemeClr val="tx1"/>
                </a:solidFill>
                <a:latin typeface="Arial Narrow" panose="020B0606020202030204" pitchFamily="34" charset="0"/>
                <a:cs typeface="Calibri" panose="020F0502020204030204" pitchFamily="34" charset="0"/>
              </a:rPr>
              <a:t>Alignment of plans and budgets</a:t>
            </a:r>
            <a:endParaRPr lang="en-US" sz="2400" dirty="0">
              <a:solidFill>
                <a:schemeClr val="tx1"/>
              </a:solidFill>
              <a:latin typeface="Arial Narrow" panose="020B0606020202030204" pitchFamily="34" charset="0"/>
              <a:cs typeface="Calibri" panose="020F0502020204030204" pitchFamily="34" charset="0"/>
            </a:endParaRPr>
          </a:p>
        </p:txBody>
      </p:sp>
    </p:spTree>
    <p:extLst>
      <p:ext uri="{BB962C8B-B14F-4D97-AF65-F5344CB8AC3E}">
        <p14:creationId xmlns:p14="http://schemas.microsoft.com/office/powerpoint/2010/main" val="337112572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55916"/>
            <a:ext cx="8784976" cy="846913"/>
          </a:xfrm>
        </p:spPr>
        <p:txBody>
          <a:bodyPr>
            <a:normAutofit/>
          </a:bodyPr>
          <a:lstStyle/>
          <a:p>
            <a:pPr algn="ctr"/>
            <a:r>
              <a:rPr lang="en-US" b="1" dirty="0" smtClean="0">
                <a:solidFill>
                  <a:schemeClr val="tx1"/>
                </a:solidFill>
                <a:latin typeface="Arial Narrow" panose="020B0606020202030204" pitchFamily="34" charset="0"/>
                <a:cs typeface="Calibri" panose="020F0502020204030204" pitchFamily="34" charset="0"/>
              </a:rPr>
              <a:t>NDP LEVERS AND CRITERIA</a:t>
            </a:r>
            <a:endParaRPr lang="en-US" b="1" dirty="0">
              <a:solidFill>
                <a:schemeClr val="tx1"/>
              </a:solidFill>
              <a:latin typeface="Arial Narrow" panose="020B0606020202030204" pitchFamily="34" charset="0"/>
              <a:cs typeface="Calibri" panose="020F0502020204030204" pitchFamily="34" charset="0"/>
            </a:endParaRPr>
          </a:p>
        </p:txBody>
      </p:sp>
      <p:sp>
        <p:nvSpPr>
          <p:cNvPr id="12" name="Rectangle 11"/>
          <p:cNvSpPr/>
          <p:nvPr/>
        </p:nvSpPr>
        <p:spPr>
          <a:xfrm>
            <a:off x="35496" y="692696"/>
            <a:ext cx="3254495" cy="71532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en-ZA" sz="2400" dirty="0" smtClean="0">
                <a:solidFill>
                  <a:schemeClr val="tx1"/>
                </a:solidFill>
                <a:latin typeface="Arial" panose="020B0604020202020204" pitchFamily="34" charset="0"/>
                <a:cs typeface="Arial" panose="020B0604020202020204" pitchFamily="34" charset="0"/>
              </a:rPr>
              <a:t>Mandate Paper Criteria</a:t>
            </a:r>
            <a:endParaRPr lang="en-ZA" sz="2400" dirty="0">
              <a:solidFill>
                <a:schemeClr val="tx1"/>
              </a:solidFill>
              <a:latin typeface="Arial" panose="020B0604020202020204" pitchFamily="34" charset="0"/>
              <a:cs typeface="Arial" panose="020B0604020202020204" pitchFamily="34" charset="0"/>
            </a:endParaRPr>
          </a:p>
        </p:txBody>
      </p:sp>
      <p:sp>
        <p:nvSpPr>
          <p:cNvPr id="13" name="Rectangle 12"/>
          <p:cNvSpPr/>
          <p:nvPr/>
        </p:nvSpPr>
        <p:spPr>
          <a:xfrm>
            <a:off x="3776498" y="758795"/>
            <a:ext cx="2307670" cy="725989"/>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en-ZA" sz="2400" dirty="0" smtClean="0">
                <a:solidFill>
                  <a:schemeClr val="tx1"/>
                </a:solidFill>
                <a:latin typeface="Arial" panose="020B0604020202020204" pitchFamily="34" charset="0"/>
                <a:cs typeface="Arial" panose="020B0604020202020204" pitchFamily="34" charset="0"/>
              </a:rPr>
              <a:t>NDP Levers</a:t>
            </a:r>
            <a:endParaRPr lang="en-ZA" sz="2400" dirty="0">
              <a:solidFill>
                <a:schemeClr val="tx1"/>
              </a:solidFill>
              <a:latin typeface="Arial" panose="020B0604020202020204" pitchFamily="34" charset="0"/>
              <a:cs typeface="Arial" panose="020B0604020202020204" pitchFamily="34" charset="0"/>
            </a:endParaRPr>
          </a:p>
        </p:txBody>
      </p:sp>
      <p:sp>
        <p:nvSpPr>
          <p:cNvPr id="15" name="object 10"/>
          <p:cNvSpPr/>
          <p:nvPr/>
        </p:nvSpPr>
        <p:spPr>
          <a:xfrm>
            <a:off x="3361735" y="4365104"/>
            <a:ext cx="3173645" cy="1304278"/>
          </a:xfrm>
          <a:custGeom>
            <a:avLst/>
            <a:gdLst/>
            <a:ahLst/>
            <a:cxnLst/>
            <a:rect l="l" t="t" r="r" b="b"/>
            <a:pathLst>
              <a:path w="3352800" h="1921764">
                <a:moveTo>
                  <a:pt x="1676400" y="0"/>
                </a:moveTo>
                <a:lnTo>
                  <a:pt x="1538908" y="3184"/>
                </a:lnTo>
                <a:lnTo>
                  <a:pt x="1404477" y="12574"/>
                </a:lnTo>
                <a:lnTo>
                  <a:pt x="1273539" y="27922"/>
                </a:lnTo>
                <a:lnTo>
                  <a:pt x="1146525" y="48981"/>
                </a:lnTo>
                <a:lnTo>
                  <a:pt x="1023867" y="75503"/>
                </a:lnTo>
                <a:lnTo>
                  <a:pt x="905995" y="107241"/>
                </a:lnTo>
                <a:lnTo>
                  <a:pt x="793341" y="143949"/>
                </a:lnTo>
                <a:lnTo>
                  <a:pt x="686337" y="185379"/>
                </a:lnTo>
                <a:lnTo>
                  <a:pt x="585414" y="231283"/>
                </a:lnTo>
                <a:lnTo>
                  <a:pt x="491004" y="281416"/>
                </a:lnTo>
                <a:lnTo>
                  <a:pt x="403537" y="335528"/>
                </a:lnTo>
                <a:lnTo>
                  <a:pt x="323446" y="393374"/>
                </a:lnTo>
                <a:lnTo>
                  <a:pt x="251161" y="454707"/>
                </a:lnTo>
                <a:lnTo>
                  <a:pt x="187115" y="519278"/>
                </a:lnTo>
                <a:lnTo>
                  <a:pt x="131739" y="586841"/>
                </a:lnTo>
                <a:lnTo>
                  <a:pt x="85463" y="657148"/>
                </a:lnTo>
                <a:lnTo>
                  <a:pt x="48720" y="729953"/>
                </a:lnTo>
                <a:lnTo>
                  <a:pt x="21941" y="805009"/>
                </a:lnTo>
                <a:lnTo>
                  <a:pt x="5557" y="882067"/>
                </a:lnTo>
                <a:lnTo>
                  <a:pt x="0" y="960882"/>
                </a:lnTo>
                <a:lnTo>
                  <a:pt x="5557" y="1039696"/>
                </a:lnTo>
                <a:lnTo>
                  <a:pt x="21941" y="1116754"/>
                </a:lnTo>
                <a:lnTo>
                  <a:pt x="48720" y="1191810"/>
                </a:lnTo>
                <a:lnTo>
                  <a:pt x="85463" y="1264615"/>
                </a:lnTo>
                <a:lnTo>
                  <a:pt x="131739" y="1334922"/>
                </a:lnTo>
                <a:lnTo>
                  <a:pt x="187115" y="1402485"/>
                </a:lnTo>
                <a:lnTo>
                  <a:pt x="251161" y="1467056"/>
                </a:lnTo>
                <a:lnTo>
                  <a:pt x="323446" y="1528389"/>
                </a:lnTo>
                <a:lnTo>
                  <a:pt x="403537" y="1586235"/>
                </a:lnTo>
                <a:lnTo>
                  <a:pt x="491004" y="1640347"/>
                </a:lnTo>
                <a:lnTo>
                  <a:pt x="585414" y="1690480"/>
                </a:lnTo>
                <a:lnTo>
                  <a:pt x="686337" y="1736384"/>
                </a:lnTo>
                <a:lnTo>
                  <a:pt x="793341" y="1777814"/>
                </a:lnTo>
                <a:lnTo>
                  <a:pt x="905995" y="1814522"/>
                </a:lnTo>
                <a:lnTo>
                  <a:pt x="1023867" y="1846260"/>
                </a:lnTo>
                <a:lnTo>
                  <a:pt x="1146525" y="1872782"/>
                </a:lnTo>
                <a:lnTo>
                  <a:pt x="1273539" y="1893841"/>
                </a:lnTo>
                <a:lnTo>
                  <a:pt x="1404477" y="1909189"/>
                </a:lnTo>
                <a:lnTo>
                  <a:pt x="1538908" y="1918579"/>
                </a:lnTo>
                <a:lnTo>
                  <a:pt x="1676400" y="1921764"/>
                </a:lnTo>
                <a:lnTo>
                  <a:pt x="1813888" y="1918579"/>
                </a:lnTo>
                <a:lnTo>
                  <a:pt x="1948315" y="1909189"/>
                </a:lnTo>
                <a:lnTo>
                  <a:pt x="2079251" y="1893841"/>
                </a:lnTo>
                <a:lnTo>
                  <a:pt x="2206264" y="1872782"/>
                </a:lnTo>
                <a:lnTo>
                  <a:pt x="2328922" y="1846260"/>
                </a:lnTo>
                <a:lnTo>
                  <a:pt x="2446793" y="1814522"/>
                </a:lnTo>
                <a:lnTo>
                  <a:pt x="2559447" y="1777814"/>
                </a:lnTo>
                <a:lnTo>
                  <a:pt x="2666451" y="1736384"/>
                </a:lnTo>
                <a:lnTo>
                  <a:pt x="2767374" y="1690480"/>
                </a:lnTo>
                <a:lnTo>
                  <a:pt x="2861786" y="1640347"/>
                </a:lnTo>
                <a:lnTo>
                  <a:pt x="2949253" y="1586235"/>
                </a:lnTo>
                <a:lnTo>
                  <a:pt x="3029346" y="1528389"/>
                </a:lnTo>
                <a:lnTo>
                  <a:pt x="3101631" y="1467056"/>
                </a:lnTo>
                <a:lnTo>
                  <a:pt x="3165679" y="1402485"/>
                </a:lnTo>
                <a:lnTo>
                  <a:pt x="3221057" y="1334922"/>
                </a:lnTo>
                <a:lnTo>
                  <a:pt x="3267334" y="1264615"/>
                </a:lnTo>
                <a:lnTo>
                  <a:pt x="3304078" y="1191810"/>
                </a:lnTo>
                <a:lnTo>
                  <a:pt x="3330858" y="1116754"/>
                </a:lnTo>
                <a:lnTo>
                  <a:pt x="3347242" y="1039696"/>
                </a:lnTo>
                <a:lnTo>
                  <a:pt x="3352800" y="960882"/>
                </a:lnTo>
                <a:lnTo>
                  <a:pt x="3347242" y="882067"/>
                </a:lnTo>
                <a:lnTo>
                  <a:pt x="3330858" y="805009"/>
                </a:lnTo>
                <a:lnTo>
                  <a:pt x="3304078" y="729953"/>
                </a:lnTo>
                <a:lnTo>
                  <a:pt x="3267334" y="657148"/>
                </a:lnTo>
                <a:lnTo>
                  <a:pt x="3221057" y="586841"/>
                </a:lnTo>
                <a:lnTo>
                  <a:pt x="3165679" y="519278"/>
                </a:lnTo>
                <a:lnTo>
                  <a:pt x="3101631" y="454707"/>
                </a:lnTo>
                <a:lnTo>
                  <a:pt x="3029346" y="393374"/>
                </a:lnTo>
                <a:lnTo>
                  <a:pt x="2949253" y="335528"/>
                </a:lnTo>
                <a:lnTo>
                  <a:pt x="2861786" y="281416"/>
                </a:lnTo>
                <a:lnTo>
                  <a:pt x="2767374" y="231283"/>
                </a:lnTo>
                <a:lnTo>
                  <a:pt x="2666451" y="185379"/>
                </a:lnTo>
                <a:lnTo>
                  <a:pt x="2559447" y="143949"/>
                </a:lnTo>
                <a:lnTo>
                  <a:pt x="2446793" y="107241"/>
                </a:lnTo>
                <a:lnTo>
                  <a:pt x="2328922" y="75503"/>
                </a:lnTo>
                <a:lnTo>
                  <a:pt x="2206264" y="48981"/>
                </a:lnTo>
                <a:lnTo>
                  <a:pt x="2079251" y="27922"/>
                </a:lnTo>
                <a:lnTo>
                  <a:pt x="1948315" y="12574"/>
                </a:lnTo>
                <a:lnTo>
                  <a:pt x="1813888" y="3184"/>
                </a:lnTo>
                <a:lnTo>
                  <a:pt x="1676400" y="0"/>
                </a:lnTo>
                <a:close/>
              </a:path>
            </a:pathLst>
          </a:custGeom>
          <a:solidFill>
            <a:srgbClr val="00FA71"/>
          </a:solidFill>
        </p:spPr>
        <p:txBody>
          <a:bodyPr wrap="square" lIns="0" tIns="0" rIns="0" bIns="0" rtlCol="0">
            <a:noAutofit/>
          </a:bodyPr>
          <a:lstStyle/>
          <a:p>
            <a:endParaRPr dirty="0"/>
          </a:p>
        </p:txBody>
      </p:sp>
      <p:sp>
        <p:nvSpPr>
          <p:cNvPr id="16" name="object 2"/>
          <p:cNvSpPr/>
          <p:nvPr/>
        </p:nvSpPr>
        <p:spPr>
          <a:xfrm>
            <a:off x="3347810" y="3068960"/>
            <a:ext cx="3118773" cy="1210586"/>
          </a:xfrm>
          <a:custGeom>
            <a:avLst/>
            <a:gdLst/>
            <a:ahLst/>
            <a:cxnLst/>
            <a:rect l="l" t="t" r="r" b="b"/>
            <a:pathLst>
              <a:path w="3407664" h="2218944">
                <a:moveTo>
                  <a:pt x="1703832" y="0"/>
                </a:moveTo>
                <a:lnTo>
                  <a:pt x="1564090" y="3677"/>
                </a:lnTo>
                <a:lnTo>
                  <a:pt x="1427460" y="14520"/>
                </a:lnTo>
                <a:lnTo>
                  <a:pt x="1294379" y="32242"/>
                </a:lnTo>
                <a:lnTo>
                  <a:pt x="1165286" y="56558"/>
                </a:lnTo>
                <a:lnTo>
                  <a:pt x="1040621" y="87183"/>
                </a:lnTo>
                <a:lnTo>
                  <a:pt x="920820" y="123831"/>
                </a:lnTo>
                <a:lnTo>
                  <a:pt x="806323" y="166217"/>
                </a:lnTo>
                <a:lnTo>
                  <a:pt x="697568" y="214054"/>
                </a:lnTo>
                <a:lnTo>
                  <a:pt x="594993" y="267059"/>
                </a:lnTo>
                <a:lnTo>
                  <a:pt x="499038" y="324945"/>
                </a:lnTo>
                <a:lnTo>
                  <a:pt x="410140" y="387427"/>
                </a:lnTo>
                <a:lnTo>
                  <a:pt x="328738" y="454219"/>
                </a:lnTo>
                <a:lnTo>
                  <a:pt x="255271" y="525035"/>
                </a:lnTo>
                <a:lnTo>
                  <a:pt x="190177" y="599592"/>
                </a:lnTo>
                <a:lnTo>
                  <a:pt x="133894" y="677602"/>
                </a:lnTo>
                <a:lnTo>
                  <a:pt x="86861" y="758781"/>
                </a:lnTo>
                <a:lnTo>
                  <a:pt x="49517" y="842843"/>
                </a:lnTo>
                <a:lnTo>
                  <a:pt x="22300" y="929502"/>
                </a:lnTo>
                <a:lnTo>
                  <a:pt x="5648" y="1018473"/>
                </a:lnTo>
                <a:lnTo>
                  <a:pt x="0" y="1109472"/>
                </a:lnTo>
                <a:lnTo>
                  <a:pt x="5648" y="1200466"/>
                </a:lnTo>
                <a:lnTo>
                  <a:pt x="22300" y="1289435"/>
                </a:lnTo>
                <a:lnTo>
                  <a:pt x="49517" y="1376092"/>
                </a:lnTo>
                <a:lnTo>
                  <a:pt x="86861" y="1460152"/>
                </a:lnTo>
                <a:lnTo>
                  <a:pt x="133894" y="1541330"/>
                </a:lnTo>
                <a:lnTo>
                  <a:pt x="190177" y="1619340"/>
                </a:lnTo>
                <a:lnTo>
                  <a:pt x="255271" y="1693896"/>
                </a:lnTo>
                <a:lnTo>
                  <a:pt x="328738" y="1764713"/>
                </a:lnTo>
                <a:lnTo>
                  <a:pt x="410140" y="1831506"/>
                </a:lnTo>
                <a:lnTo>
                  <a:pt x="499038" y="1893989"/>
                </a:lnTo>
                <a:lnTo>
                  <a:pt x="594993" y="1951875"/>
                </a:lnTo>
                <a:lnTo>
                  <a:pt x="697568" y="2004881"/>
                </a:lnTo>
                <a:lnTo>
                  <a:pt x="806323" y="2052720"/>
                </a:lnTo>
                <a:lnTo>
                  <a:pt x="920820" y="2095107"/>
                </a:lnTo>
                <a:lnTo>
                  <a:pt x="1040621" y="2131756"/>
                </a:lnTo>
                <a:lnTo>
                  <a:pt x="1165286" y="2162382"/>
                </a:lnTo>
                <a:lnTo>
                  <a:pt x="1294379" y="2186700"/>
                </a:lnTo>
                <a:lnTo>
                  <a:pt x="1427460" y="2204423"/>
                </a:lnTo>
                <a:lnTo>
                  <a:pt x="1564090" y="2215266"/>
                </a:lnTo>
                <a:lnTo>
                  <a:pt x="1703832" y="2218944"/>
                </a:lnTo>
                <a:lnTo>
                  <a:pt x="1843564" y="2215266"/>
                </a:lnTo>
                <a:lnTo>
                  <a:pt x="1980188" y="2204423"/>
                </a:lnTo>
                <a:lnTo>
                  <a:pt x="2113263" y="2186700"/>
                </a:lnTo>
                <a:lnTo>
                  <a:pt x="2242352" y="2162382"/>
                </a:lnTo>
                <a:lnTo>
                  <a:pt x="2367016" y="2131756"/>
                </a:lnTo>
                <a:lnTo>
                  <a:pt x="2486815" y="2095107"/>
                </a:lnTo>
                <a:lnTo>
                  <a:pt x="2601312" y="2052720"/>
                </a:lnTo>
                <a:lnTo>
                  <a:pt x="2710068" y="2004881"/>
                </a:lnTo>
                <a:lnTo>
                  <a:pt x="2812644" y="1951875"/>
                </a:lnTo>
                <a:lnTo>
                  <a:pt x="2908601" y="1893989"/>
                </a:lnTo>
                <a:lnTo>
                  <a:pt x="2997502" y="1831506"/>
                </a:lnTo>
                <a:lnTo>
                  <a:pt x="3078906" y="1764713"/>
                </a:lnTo>
                <a:lnTo>
                  <a:pt x="3152377" y="1693896"/>
                </a:lnTo>
                <a:lnTo>
                  <a:pt x="3217474" y="1619340"/>
                </a:lnTo>
                <a:lnTo>
                  <a:pt x="3273760" y="1541330"/>
                </a:lnTo>
                <a:lnTo>
                  <a:pt x="3320796" y="1460152"/>
                </a:lnTo>
                <a:lnTo>
                  <a:pt x="3358142" y="1376092"/>
                </a:lnTo>
                <a:lnTo>
                  <a:pt x="3385362" y="1289435"/>
                </a:lnTo>
                <a:lnTo>
                  <a:pt x="3402015" y="1200466"/>
                </a:lnTo>
                <a:lnTo>
                  <a:pt x="3407664" y="1109472"/>
                </a:lnTo>
                <a:lnTo>
                  <a:pt x="3402015" y="1018473"/>
                </a:lnTo>
                <a:lnTo>
                  <a:pt x="3385362" y="929502"/>
                </a:lnTo>
                <a:lnTo>
                  <a:pt x="3358142" y="842843"/>
                </a:lnTo>
                <a:lnTo>
                  <a:pt x="3320796" y="758781"/>
                </a:lnTo>
                <a:lnTo>
                  <a:pt x="3273760" y="677602"/>
                </a:lnTo>
                <a:lnTo>
                  <a:pt x="3217474" y="599592"/>
                </a:lnTo>
                <a:lnTo>
                  <a:pt x="3152377" y="525035"/>
                </a:lnTo>
                <a:lnTo>
                  <a:pt x="3078906" y="454219"/>
                </a:lnTo>
                <a:lnTo>
                  <a:pt x="2997502" y="387427"/>
                </a:lnTo>
                <a:lnTo>
                  <a:pt x="2908601" y="324945"/>
                </a:lnTo>
                <a:lnTo>
                  <a:pt x="2812644" y="267059"/>
                </a:lnTo>
                <a:lnTo>
                  <a:pt x="2710068" y="214054"/>
                </a:lnTo>
                <a:lnTo>
                  <a:pt x="2601312" y="166217"/>
                </a:lnTo>
                <a:lnTo>
                  <a:pt x="2486815" y="123831"/>
                </a:lnTo>
                <a:lnTo>
                  <a:pt x="2367016" y="87183"/>
                </a:lnTo>
                <a:lnTo>
                  <a:pt x="2242352" y="56558"/>
                </a:lnTo>
                <a:lnTo>
                  <a:pt x="2113263" y="32242"/>
                </a:lnTo>
                <a:lnTo>
                  <a:pt x="1980188" y="14520"/>
                </a:lnTo>
                <a:lnTo>
                  <a:pt x="1843564" y="3677"/>
                </a:lnTo>
                <a:lnTo>
                  <a:pt x="1703832" y="0"/>
                </a:lnTo>
                <a:close/>
              </a:path>
            </a:pathLst>
          </a:custGeom>
          <a:solidFill>
            <a:srgbClr val="29A3FF"/>
          </a:solidFill>
        </p:spPr>
        <p:txBody>
          <a:bodyPr wrap="square" lIns="0" tIns="0" rIns="0" bIns="0" rtlCol="0">
            <a:noAutofit/>
          </a:bodyPr>
          <a:lstStyle/>
          <a:p>
            <a:endParaRPr dirty="0"/>
          </a:p>
        </p:txBody>
      </p:sp>
      <p:sp>
        <p:nvSpPr>
          <p:cNvPr id="17" name="object 3"/>
          <p:cNvSpPr txBox="1"/>
          <p:nvPr/>
        </p:nvSpPr>
        <p:spPr>
          <a:xfrm>
            <a:off x="3584848" y="4758933"/>
            <a:ext cx="2417942" cy="258310"/>
          </a:xfrm>
          <a:prstGeom prst="rect">
            <a:avLst/>
          </a:prstGeom>
        </p:spPr>
        <p:txBody>
          <a:bodyPr vert="horz" wrap="square" lIns="0" tIns="0" rIns="0" bIns="0" rtlCol="0">
            <a:noAutofit/>
          </a:bodyPr>
          <a:lstStyle/>
          <a:p>
            <a:pPr marL="427990" marR="26670" indent="-1905" algn="ctr">
              <a:lnSpc>
                <a:spcPct val="100099"/>
              </a:lnSpc>
            </a:pPr>
            <a:r>
              <a:rPr lang="en-ZA" sz="2000" b="1" dirty="0" smtClean="0">
                <a:latin typeface="Arial"/>
                <a:cs typeface="Arial"/>
              </a:rPr>
              <a:t>CAPABLE STATE</a:t>
            </a:r>
            <a:endParaRPr sz="2000" dirty="0">
              <a:latin typeface="Arial"/>
              <a:cs typeface="Arial"/>
            </a:endParaRPr>
          </a:p>
          <a:p>
            <a:pPr marL="12700">
              <a:lnSpc>
                <a:spcPts val="2095"/>
              </a:lnSpc>
            </a:pPr>
            <a:endParaRPr dirty="0">
              <a:solidFill>
                <a:schemeClr val="bg1"/>
              </a:solidFill>
              <a:latin typeface="Arial"/>
              <a:cs typeface="Arial"/>
            </a:endParaRPr>
          </a:p>
        </p:txBody>
      </p:sp>
      <p:sp>
        <p:nvSpPr>
          <p:cNvPr id="18" name="object 8"/>
          <p:cNvSpPr/>
          <p:nvPr/>
        </p:nvSpPr>
        <p:spPr>
          <a:xfrm>
            <a:off x="3203848" y="1590467"/>
            <a:ext cx="3415947" cy="1430868"/>
          </a:xfrm>
          <a:custGeom>
            <a:avLst/>
            <a:gdLst/>
            <a:ahLst/>
            <a:cxnLst/>
            <a:rect l="l" t="t" r="r" b="b"/>
            <a:pathLst>
              <a:path w="3061716" h="2159507">
                <a:moveTo>
                  <a:pt x="1530858" y="0"/>
                </a:moveTo>
                <a:lnTo>
                  <a:pt x="1405304" y="3578"/>
                </a:lnTo>
                <a:lnTo>
                  <a:pt x="1282546" y="14130"/>
                </a:lnTo>
                <a:lnTo>
                  <a:pt x="1162976" y="31377"/>
                </a:lnTo>
                <a:lnTo>
                  <a:pt x="1046990" y="55040"/>
                </a:lnTo>
                <a:lnTo>
                  <a:pt x="934981" y="84843"/>
                </a:lnTo>
                <a:lnTo>
                  <a:pt x="827342" y="120508"/>
                </a:lnTo>
                <a:lnTo>
                  <a:pt x="724469" y="161757"/>
                </a:lnTo>
                <a:lnTo>
                  <a:pt x="626755" y="208312"/>
                </a:lnTo>
                <a:lnTo>
                  <a:pt x="534594" y="259895"/>
                </a:lnTo>
                <a:lnTo>
                  <a:pt x="448379" y="316230"/>
                </a:lnTo>
                <a:lnTo>
                  <a:pt x="368506" y="377037"/>
                </a:lnTo>
                <a:lnTo>
                  <a:pt x="295368" y="442039"/>
                </a:lnTo>
                <a:lnTo>
                  <a:pt x="229358" y="510958"/>
                </a:lnTo>
                <a:lnTo>
                  <a:pt x="170872" y="583518"/>
                </a:lnTo>
                <a:lnTo>
                  <a:pt x="120303" y="659439"/>
                </a:lnTo>
                <a:lnTo>
                  <a:pt x="78044" y="738445"/>
                </a:lnTo>
                <a:lnTo>
                  <a:pt x="44491" y="820256"/>
                </a:lnTo>
                <a:lnTo>
                  <a:pt x="20036" y="904597"/>
                </a:lnTo>
                <a:lnTo>
                  <a:pt x="5074" y="991189"/>
                </a:lnTo>
                <a:lnTo>
                  <a:pt x="0" y="1079753"/>
                </a:lnTo>
                <a:lnTo>
                  <a:pt x="5074" y="1168318"/>
                </a:lnTo>
                <a:lnTo>
                  <a:pt x="20036" y="1254910"/>
                </a:lnTo>
                <a:lnTo>
                  <a:pt x="44491" y="1339251"/>
                </a:lnTo>
                <a:lnTo>
                  <a:pt x="78044" y="1421062"/>
                </a:lnTo>
                <a:lnTo>
                  <a:pt x="120303" y="1500068"/>
                </a:lnTo>
                <a:lnTo>
                  <a:pt x="170872" y="1575989"/>
                </a:lnTo>
                <a:lnTo>
                  <a:pt x="229358" y="1648549"/>
                </a:lnTo>
                <a:lnTo>
                  <a:pt x="295368" y="1717468"/>
                </a:lnTo>
                <a:lnTo>
                  <a:pt x="368506" y="1782470"/>
                </a:lnTo>
                <a:lnTo>
                  <a:pt x="448379" y="1843277"/>
                </a:lnTo>
                <a:lnTo>
                  <a:pt x="534594" y="1899612"/>
                </a:lnTo>
                <a:lnTo>
                  <a:pt x="626755" y="1951195"/>
                </a:lnTo>
                <a:lnTo>
                  <a:pt x="724469" y="1997750"/>
                </a:lnTo>
                <a:lnTo>
                  <a:pt x="827342" y="2038999"/>
                </a:lnTo>
                <a:lnTo>
                  <a:pt x="934981" y="2074664"/>
                </a:lnTo>
                <a:lnTo>
                  <a:pt x="1046990" y="2104467"/>
                </a:lnTo>
                <a:lnTo>
                  <a:pt x="1162976" y="2128130"/>
                </a:lnTo>
                <a:lnTo>
                  <a:pt x="1282546" y="2145377"/>
                </a:lnTo>
                <a:lnTo>
                  <a:pt x="1405304" y="2155929"/>
                </a:lnTo>
                <a:lnTo>
                  <a:pt x="1530858" y="2159507"/>
                </a:lnTo>
                <a:lnTo>
                  <a:pt x="1656408" y="2155929"/>
                </a:lnTo>
                <a:lnTo>
                  <a:pt x="1779163" y="2145377"/>
                </a:lnTo>
                <a:lnTo>
                  <a:pt x="1898730" y="2128130"/>
                </a:lnTo>
                <a:lnTo>
                  <a:pt x="2014715" y="2104467"/>
                </a:lnTo>
                <a:lnTo>
                  <a:pt x="2126724" y="2074664"/>
                </a:lnTo>
                <a:lnTo>
                  <a:pt x="2234361" y="2038999"/>
                </a:lnTo>
                <a:lnTo>
                  <a:pt x="2337235" y="1997750"/>
                </a:lnTo>
                <a:lnTo>
                  <a:pt x="2434949" y="1951195"/>
                </a:lnTo>
                <a:lnTo>
                  <a:pt x="2527111" y="1899612"/>
                </a:lnTo>
                <a:lnTo>
                  <a:pt x="2613326" y="1843277"/>
                </a:lnTo>
                <a:lnTo>
                  <a:pt x="2693200" y="1782470"/>
                </a:lnTo>
                <a:lnTo>
                  <a:pt x="2766340" y="1717468"/>
                </a:lnTo>
                <a:lnTo>
                  <a:pt x="2832350" y="1648549"/>
                </a:lnTo>
                <a:lnTo>
                  <a:pt x="2890838" y="1575989"/>
                </a:lnTo>
                <a:lnTo>
                  <a:pt x="2941409" y="1500068"/>
                </a:lnTo>
                <a:lnTo>
                  <a:pt x="2983668" y="1421062"/>
                </a:lnTo>
                <a:lnTo>
                  <a:pt x="3017223" y="1339251"/>
                </a:lnTo>
                <a:lnTo>
                  <a:pt x="3041678" y="1254910"/>
                </a:lnTo>
                <a:lnTo>
                  <a:pt x="3056641" y="1168318"/>
                </a:lnTo>
                <a:lnTo>
                  <a:pt x="3061716" y="1079753"/>
                </a:lnTo>
                <a:lnTo>
                  <a:pt x="3056641" y="991189"/>
                </a:lnTo>
                <a:lnTo>
                  <a:pt x="3041678" y="904597"/>
                </a:lnTo>
                <a:lnTo>
                  <a:pt x="3017223" y="820256"/>
                </a:lnTo>
                <a:lnTo>
                  <a:pt x="2983668" y="738445"/>
                </a:lnTo>
                <a:lnTo>
                  <a:pt x="2941409" y="659439"/>
                </a:lnTo>
                <a:lnTo>
                  <a:pt x="2890838" y="583518"/>
                </a:lnTo>
                <a:lnTo>
                  <a:pt x="2832350" y="510958"/>
                </a:lnTo>
                <a:lnTo>
                  <a:pt x="2766340" y="442039"/>
                </a:lnTo>
                <a:lnTo>
                  <a:pt x="2693200" y="377037"/>
                </a:lnTo>
                <a:lnTo>
                  <a:pt x="2613326" y="316229"/>
                </a:lnTo>
                <a:lnTo>
                  <a:pt x="2527111" y="259895"/>
                </a:lnTo>
                <a:lnTo>
                  <a:pt x="2434949" y="208312"/>
                </a:lnTo>
                <a:lnTo>
                  <a:pt x="2337235" y="161757"/>
                </a:lnTo>
                <a:lnTo>
                  <a:pt x="2234361" y="120508"/>
                </a:lnTo>
                <a:lnTo>
                  <a:pt x="2126724" y="84843"/>
                </a:lnTo>
                <a:lnTo>
                  <a:pt x="2014715" y="55040"/>
                </a:lnTo>
                <a:lnTo>
                  <a:pt x="1898730" y="31377"/>
                </a:lnTo>
                <a:lnTo>
                  <a:pt x="1779163" y="14130"/>
                </a:lnTo>
                <a:lnTo>
                  <a:pt x="1656408" y="3578"/>
                </a:lnTo>
                <a:lnTo>
                  <a:pt x="1530858" y="0"/>
                </a:lnTo>
                <a:close/>
              </a:path>
            </a:pathLst>
          </a:custGeom>
          <a:solidFill>
            <a:srgbClr val="FF5D5D"/>
          </a:solidFill>
        </p:spPr>
        <p:txBody>
          <a:bodyPr wrap="square" lIns="0" tIns="0" rIns="0" bIns="0" rtlCol="0">
            <a:noAutofit/>
          </a:bodyPr>
          <a:lstStyle/>
          <a:p>
            <a:endParaRPr dirty="0"/>
          </a:p>
        </p:txBody>
      </p:sp>
      <p:sp>
        <p:nvSpPr>
          <p:cNvPr id="19" name="object 9"/>
          <p:cNvSpPr txBox="1"/>
          <p:nvPr/>
        </p:nvSpPr>
        <p:spPr>
          <a:xfrm>
            <a:off x="3435586" y="1884890"/>
            <a:ext cx="2920271" cy="640599"/>
          </a:xfrm>
          <a:prstGeom prst="rect">
            <a:avLst/>
          </a:prstGeom>
        </p:spPr>
        <p:txBody>
          <a:bodyPr vert="horz" wrap="square" lIns="0" tIns="0" rIns="0" bIns="0" rtlCol="0">
            <a:noAutofit/>
          </a:bodyPr>
          <a:lstStyle/>
          <a:p>
            <a:pPr marL="329565" marR="328930" algn="ctr"/>
            <a:r>
              <a:rPr lang="en-ZA" sz="2000" b="1" dirty="0" smtClean="0">
                <a:solidFill>
                  <a:schemeClr val="bg1"/>
                </a:solidFill>
                <a:latin typeface="Arial"/>
                <a:cs typeface="Arial"/>
              </a:rPr>
              <a:t>STRONG AND INCLUSIVE ECONOMY</a:t>
            </a:r>
            <a:endParaRPr lang="en-ZA" sz="2000" dirty="0">
              <a:solidFill>
                <a:schemeClr val="bg1"/>
              </a:solidFill>
              <a:latin typeface="Arial"/>
              <a:cs typeface="Arial"/>
            </a:endParaRPr>
          </a:p>
        </p:txBody>
      </p:sp>
      <p:sp>
        <p:nvSpPr>
          <p:cNvPr id="20" name="object 11"/>
          <p:cNvSpPr txBox="1"/>
          <p:nvPr/>
        </p:nvSpPr>
        <p:spPr>
          <a:xfrm>
            <a:off x="3759235" y="3355990"/>
            <a:ext cx="2542886" cy="678350"/>
          </a:xfrm>
          <a:prstGeom prst="rect">
            <a:avLst/>
          </a:prstGeom>
        </p:spPr>
        <p:txBody>
          <a:bodyPr vert="horz" wrap="square" lIns="0" tIns="0" rIns="0" bIns="0" rtlCol="0">
            <a:noAutofit/>
          </a:bodyPr>
          <a:lstStyle/>
          <a:p>
            <a:pPr marL="12700" marR="12700" indent="-2540" algn="ctr"/>
            <a:r>
              <a:rPr lang="en-ZA" sz="2000" b="1" dirty="0" smtClean="0">
                <a:solidFill>
                  <a:schemeClr val="bg1"/>
                </a:solidFill>
                <a:latin typeface="Arial"/>
                <a:cs typeface="Arial"/>
              </a:rPr>
              <a:t>CAPABILITIES OF SOUTH AFRICANS</a:t>
            </a:r>
            <a:endParaRPr sz="2000" dirty="0">
              <a:solidFill>
                <a:schemeClr val="bg1"/>
              </a:solidFill>
              <a:latin typeface="Arial"/>
              <a:cs typeface="Arial"/>
            </a:endParaRPr>
          </a:p>
        </p:txBody>
      </p:sp>
      <p:sp>
        <p:nvSpPr>
          <p:cNvPr id="21" name="Rectangle 20"/>
          <p:cNvSpPr/>
          <p:nvPr/>
        </p:nvSpPr>
        <p:spPr>
          <a:xfrm>
            <a:off x="55251" y="6141082"/>
            <a:ext cx="3071344" cy="422808"/>
          </a:xfrm>
          <a:prstGeom prst="rect">
            <a:avLst/>
          </a:prstGeom>
        </p:spPr>
        <p:style>
          <a:lnRef idx="1">
            <a:schemeClr val="accent1"/>
          </a:lnRef>
          <a:fillRef idx="3">
            <a:schemeClr val="accent1"/>
          </a:fillRef>
          <a:effectRef idx="2">
            <a:schemeClr val="accent1"/>
          </a:effectRef>
          <a:fontRef idx="minor">
            <a:schemeClr val="lt1"/>
          </a:fontRef>
        </p:style>
        <p:txBody>
          <a:bodyPr vert="horz" rtlCol="0" anchor="ctr"/>
          <a:lstStyle/>
          <a:p>
            <a:pPr algn="ctr"/>
            <a:r>
              <a:rPr lang="en-ZA" sz="2000" dirty="0" smtClean="0">
                <a:latin typeface="Arial" panose="020B0604020202020204" pitchFamily="34" charset="0"/>
                <a:cs typeface="Arial" panose="020B0604020202020204" pitchFamily="34" charset="0"/>
              </a:rPr>
              <a:t>Policy  blockages</a:t>
            </a:r>
            <a:endParaRPr lang="en-ZA" sz="2000" dirty="0">
              <a:latin typeface="Arial" panose="020B0604020202020204" pitchFamily="34" charset="0"/>
              <a:cs typeface="Arial" panose="020B0604020202020204" pitchFamily="34" charset="0"/>
            </a:endParaRPr>
          </a:p>
        </p:txBody>
      </p:sp>
      <p:sp>
        <p:nvSpPr>
          <p:cNvPr id="22" name="Rectangle 21"/>
          <p:cNvSpPr/>
          <p:nvPr/>
        </p:nvSpPr>
        <p:spPr>
          <a:xfrm>
            <a:off x="102123" y="4226289"/>
            <a:ext cx="3071344" cy="998854"/>
          </a:xfrm>
          <a:prstGeom prst="rect">
            <a:avLst/>
          </a:prstGeom>
        </p:spPr>
        <p:style>
          <a:lnRef idx="1">
            <a:schemeClr val="accent1"/>
          </a:lnRef>
          <a:fillRef idx="3">
            <a:schemeClr val="accent1"/>
          </a:fillRef>
          <a:effectRef idx="2">
            <a:schemeClr val="accent1"/>
          </a:effectRef>
          <a:fontRef idx="minor">
            <a:schemeClr val="lt1"/>
          </a:fontRef>
        </p:style>
        <p:txBody>
          <a:bodyPr vert="horz" rtlCol="0" anchor="ctr"/>
          <a:lstStyle/>
          <a:p>
            <a:pPr algn="ctr"/>
            <a:r>
              <a:rPr lang="en-ZA" dirty="0" smtClean="0">
                <a:latin typeface="Arial" panose="020B0604020202020204" pitchFamily="34" charset="0"/>
                <a:cs typeface="Arial" panose="020B0604020202020204" pitchFamily="34" charset="0"/>
              </a:rPr>
              <a:t>Efficiencies and savings (value for money)/ Remove non-core programmes</a:t>
            </a:r>
          </a:p>
        </p:txBody>
      </p:sp>
      <p:sp>
        <p:nvSpPr>
          <p:cNvPr id="23" name="Rectangle 22"/>
          <p:cNvSpPr/>
          <p:nvPr/>
        </p:nvSpPr>
        <p:spPr>
          <a:xfrm>
            <a:off x="92449" y="5289569"/>
            <a:ext cx="3054320" cy="759625"/>
          </a:xfrm>
          <a:prstGeom prst="rect">
            <a:avLst/>
          </a:prstGeom>
        </p:spPr>
        <p:style>
          <a:lnRef idx="1">
            <a:schemeClr val="accent1"/>
          </a:lnRef>
          <a:fillRef idx="3">
            <a:schemeClr val="accent1"/>
          </a:fillRef>
          <a:effectRef idx="2">
            <a:schemeClr val="accent1"/>
          </a:effectRef>
          <a:fontRef idx="minor">
            <a:schemeClr val="lt1"/>
          </a:fontRef>
        </p:style>
        <p:txBody>
          <a:bodyPr vert="horz" rtlCol="0" anchor="ctr"/>
          <a:lstStyle/>
          <a:p>
            <a:pPr algn="ctr"/>
            <a:r>
              <a:rPr lang="en-ZA" dirty="0" smtClean="0">
                <a:latin typeface="Arial" panose="020B0604020202020204" pitchFamily="34" charset="0"/>
                <a:cs typeface="Arial" panose="020B0604020202020204" pitchFamily="34" charset="0"/>
              </a:rPr>
              <a:t>Transformative impact and vulnerable/ key groups</a:t>
            </a:r>
          </a:p>
        </p:txBody>
      </p:sp>
      <p:sp>
        <p:nvSpPr>
          <p:cNvPr id="24" name="Rectangle 23"/>
          <p:cNvSpPr/>
          <p:nvPr/>
        </p:nvSpPr>
        <p:spPr>
          <a:xfrm>
            <a:off x="92449" y="2971480"/>
            <a:ext cx="3071344" cy="1112713"/>
          </a:xfrm>
          <a:prstGeom prst="rect">
            <a:avLst/>
          </a:prstGeom>
        </p:spPr>
        <p:style>
          <a:lnRef idx="1">
            <a:schemeClr val="accent1"/>
          </a:lnRef>
          <a:fillRef idx="3">
            <a:schemeClr val="accent1"/>
          </a:fillRef>
          <a:effectRef idx="2">
            <a:schemeClr val="accent1"/>
          </a:effectRef>
          <a:fontRef idx="minor">
            <a:schemeClr val="lt1"/>
          </a:fontRef>
        </p:style>
        <p:txBody>
          <a:bodyPr vert="horz" rtlCol="0" anchor="ctr"/>
          <a:lstStyle/>
          <a:p>
            <a:pPr algn="ctr"/>
            <a:r>
              <a:rPr lang="en-ZA" sz="2000" dirty="0" smtClean="0">
                <a:latin typeface="Arial" panose="020B0604020202020204" pitchFamily="34" charset="0"/>
                <a:cs typeface="Arial" panose="020B0604020202020204" pitchFamily="34" charset="0"/>
              </a:rPr>
              <a:t>Demand pressures, risks and looming crises, growth catalysts</a:t>
            </a:r>
            <a:endParaRPr lang="en-ZA" dirty="0">
              <a:latin typeface="Arial" panose="020B0604020202020204" pitchFamily="34" charset="0"/>
              <a:cs typeface="Arial" panose="020B0604020202020204" pitchFamily="34" charset="0"/>
            </a:endParaRPr>
          </a:p>
        </p:txBody>
      </p:sp>
      <p:sp>
        <p:nvSpPr>
          <p:cNvPr id="25" name="object 8"/>
          <p:cNvSpPr/>
          <p:nvPr/>
        </p:nvSpPr>
        <p:spPr>
          <a:xfrm>
            <a:off x="7418055" y="4678027"/>
            <a:ext cx="1656185" cy="1246341"/>
          </a:xfrm>
          <a:custGeom>
            <a:avLst/>
            <a:gdLst/>
            <a:ahLst/>
            <a:cxnLst/>
            <a:rect l="l" t="t" r="r" b="b"/>
            <a:pathLst>
              <a:path w="2267712" h="2101596">
                <a:moveTo>
                  <a:pt x="1133856" y="0"/>
                </a:moveTo>
                <a:lnTo>
                  <a:pt x="1040858" y="3483"/>
                </a:lnTo>
                <a:lnTo>
                  <a:pt x="949932" y="13751"/>
                </a:lnTo>
                <a:lnTo>
                  <a:pt x="861368" y="30536"/>
                </a:lnTo>
                <a:lnTo>
                  <a:pt x="775459" y="53565"/>
                </a:lnTo>
                <a:lnTo>
                  <a:pt x="692497" y="82569"/>
                </a:lnTo>
                <a:lnTo>
                  <a:pt x="612772" y="117278"/>
                </a:lnTo>
                <a:lnTo>
                  <a:pt x="536577" y="157421"/>
                </a:lnTo>
                <a:lnTo>
                  <a:pt x="464204" y="202728"/>
                </a:lnTo>
                <a:lnTo>
                  <a:pt x="395944" y="252929"/>
                </a:lnTo>
                <a:lnTo>
                  <a:pt x="332089" y="307752"/>
                </a:lnTo>
                <a:lnTo>
                  <a:pt x="272930" y="366929"/>
                </a:lnTo>
                <a:lnTo>
                  <a:pt x="218761" y="430188"/>
                </a:lnTo>
                <a:lnTo>
                  <a:pt x="169871" y="497260"/>
                </a:lnTo>
                <a:lnTo>
                  <a:pt x="126554" y="567873"/>
                </a:lnTo>
                <a:lnTo>
                  <a:pt x="89100" y="641758"/>
                </a:lnTo>
                <a:lnTo>
                  <a:pt x="57802" y="718645"/>
                </a:lnTo>
                <a:lnTo>
                  <a:pt x="32951" y="798262"/>
                </a:lnTo>
                <a:lnTo>
                  <a:pt x="14839" y="880340"/>
                </a:lnTo>
                <a:lnTo>
                  <a:pt x="3758" y="964609"/>
                </a:lnTo>
                <a:lnTo>
                  <a:pt x="0" y="1050798"/>
                </a:lnTo>
                <a:lnTo>
                  <a:pt x="3758" y="1136986"/>
                </a:lnTo>
                <a:lnTo>
                  <a:pt x="14839" y="1221255"/>
                </a:lnTo>
                <a:lnTo>
                  <a:pt x="32951" y="1303333"/>
                </a:lnTo>
                <a:lnTo>
                  <a:pt x="57802" y="1382950"/>
                </a:lnTo>
                <a:lnTo>
                  <a:pt x="89100" y="1459837"/>
                </a:lnTo>
                <a:lnTo>
                  <a:pt x="126554" y="1533722"/>
                </a:lnTo>
                <a:lnTo>
                  <a:pt x="169871" y="1604335"/>
                </a:lnTo>
                <a:lnTo>
                  <a:pt x="218761" y="1671407"/>
                </a:lnTo>
                <a:lnTo>
                  <a:pt x="272930" y="1734666"/>
                </a:lnTo>
                <a:lnTo>
                  <a:pt x="332089" y="1793843"/>
                </a:lnTo>
                <a:lnTo>
                  <a:pt x="395944" y="1848666"/>
                </a:lnTo>
                <a:lnTo>
                  <a:pt x="464204" y="1898867"/>
                </a:lnTo>
                <a:lnTo>
                  <a:pt x="536577" y="1944174"/>
                </a:lnTo>
                <a:lnTo>
                  <a:pt x="612772" y="1984317"/>
                </a:lnTo>
                <a:lnTo>
                  <a:pt x="692497" y="2019026"/>
                </a:lnTo>
                <a:lnTo>
                  <a:pt x="775459" y="2048030"/>
                </a:lnTo>
                <a:lnTo>
                  <a:pt x="861368" y="2071059"/>
                </a:lnTo>
                <a:lnTo>
                  <a:pt x="949932" y="2087844"/>
                </a:lnTo>
                <a:lnTo>
                  <a:pt x="1040858" y="2098112"/>
                </a:lnTo>
                <a:lnTo>
                  <a:pt x="1133856" y="2101596"/>
                </a:lnTo>
                <a:lnTo>
                  <a:pt x="1226853" y="2098112"/>
                </a:lnTo>
                <a:lnTo>
                  <a:pt x="1317779" y="2087844"/>
                </a:lnTo>
                <a:lnTo>
                  <a:pt x="1406343" y="2071059"/>
                </a:lnTo>
                <a:lnTo>
                  <a:pt x="1492252" y="2048030"/>
                </a:lnTo>
                <a:lnTo>
                  <a:pt x="1575214" y="2019026"/>
                </a:lnTo>
                <a:lnTo>
                  <a:pt x="1654939" y="1984317"/>
                </a:lnTo>
                <a:lnTo>
                  <a:pt x="1731134" y="1944174"/>
                </a:lnTo>
                <a:lnTo>
                  <a:pt x="1803507" y="1898867"/>
                </a:lnTo>
                <a:lnTo>
                  <a:pt x="1871767" y="1848666"/>
                </a:lnTo>
                <a:lnTo>
                  <a:pt x="1935622" y="1793843"/>
                </a:lnTo>
                <a:lnTo>
                  <a:pt x="1994781" y="1734666"/>
                </a:lnTo>
                <a:lnTo>
                  <a:pt x="2048950" y="1671407"/>
                </a:lnTo>
                <a:lnTo>
                  <a:pt x="2097840" y="1604335"/>
                </a:lnTo>
                <a:lnTo>
                  <a:pt x="2141157" y="1533722"/>
                </a:lnTo>
                <a:lnTo>
                  <a:pt x="2178611" y="1459837"/>
                </a:lnTo>
                <a:lnTo>
                  <a:pt x="2209909" y="1382950"/>
                </a:lnTo>
                <a:lnTo>
                  <a:pt x="2234760" y="1303333"/>
                </a:lnTo>
                <a:lnTo>
                  <a:pt x="2252872" y="1221255"/>
                </a:lnTo>
                <a:lnTo>
                  <a:pt x="2263953" y="1136986"/>
                </a:lnTo>
                <a:lnTo>
                  <a:pt x="2267712" y="1050798"/>
                </a:lnTo>
                <a:lnTo>
                  <a:pt x="2263953" y="964609"/>
                </a:lnTo>
                <a:lnTo>
                  <a:pt x="2252872" y="880340"/>
                </a:lnTo>
                <a:lnTo>
                  <a:pt x="2234760" y="798262"/>
                </a:lnTo>
                <a:lnTo>
                  <a:pt x="2209909" y="718645"/>
                </a:lnTo>
                <a:lnTo>
                  <a:pt x="2178611" y="641758"/>
                </a:lnTo>
                <a:lnTo>
                  <a:pt x="2141157" y="567873"/>
                </a:lnTo>
                <a:lnTo>
                  <a:pt x="2097840" y="497260"/>
                </a:lnTo>
                <a:lnTo>
                  <a:pt x="2048950" y="430188"/>
                </a:lnTo>
                <a:lnTo>
                  <a:pt x="1994781" y="366929"/>
                </a:lnTo>
                <a:lnTo>
                  <a:pt x="1935622" y="307752"/>
                </a:lnTo>
                <a:lnTo>
                  <a:pt x="1871767" y="252929"/>
                </a:lnTo>
                <a:lnTo>
                  <a:pt x="1803507" y="202728"/>
                </a:lnTo>
                <a:lnTo>
                  <a:pt x="1731134" y="157421"/>
                </a:lnTo>
                <a:lnTo>
                  <a:pt x="1654939" y="117278"/>
                </a:lnTo>
                <a:lnTo>
                  <a:pt x="1575214" y="82569"/>
                </a:lnTo>
                <a:lnTo>
                  <a:pt x="1492252" y="53565"/>
                </a:lnTo>
                <a:lnTo>
                  <a:pt x="1406343" y="30536"/>
                </a:lnTo>
                <a:lnTo>
                  <a:pt x="1317779" y="13751"/>
                </a:lnTo>
                <a:lnTo>
                  <a:pt x="1226853" y="3483"/>
                </a:lnTo>
                <a:lnTo>
                  <a:pt x="1133856" y="0"/>
                </a:lnTo>
                <a:close/>
              </a:path>
            </a:pathLst>
          </a:custGeom>
          <a:solidFill>
            <a:srgbClr val="FFFFFF"/>
          </a:solidFill>
          <a:ln w="3175">
            <a:solidFill>
              <a:schemeClr val="tx1"/>
            </a:solidFill>
          </a:ln>
        </p:spPr>
        <p:txBody>
          <a:bodyPr wrap="square" lIns="0" tIns="0" rIns="0" bIns="0" rtlCol="0">
            <a:noAutofit/>
          </a:bodyPr>
          <a:lstStyle/>
          <a:p>
            <a:endParaRPr dirty="0"/>
          </a:p>
        </p:txBody>
      </p:sp>
      <p:sp>
        <p:nvSpPr>
          <p:cNvPr id="26" name="object 6"/>
          <p:cNvSpPr/>
          <p:nvPr/>
        </p:nvSpPr>
        <p:spPr>
          <a:xfrm>
            <a:off x="6516216" y="1484784"/>
            <a:ext cx="2588100" cy="2122627"/>
          </a:xfrm>
          <a:custGeom>
            <a:avLst/>
            <a:gdLst/>
            <a:ahLst/>
            <a:cxnLst/>
            <a:rect l="l" t="t" r="r" b="b"/>
            <a:pathLst>
              <a:path w="2663952" h="2054352">
                <a:moveTo>
                  <a:pt x="0" y="1027176"/>
                </a:moveTo>
                <a:lnTo>
                  <a:pt x="4415" y="942929"/>
                </a:lnTo>
                <a:lnTo>
                  <a:pt x="17434" y="860558"/>
                </a:lnTo>
                <a:lnTo>
                  <a:pt x="38713" y="780328"/>
                </a:lnTo>
                <a:lnTo>
                  <a:pt x="67909" y="702503"/>
                </a:lnTo>
                <a:lnTo>
                  <a:pt x="104679" y="627346"/>
                </a:lnTo>
                <a:lnTo>
                  <a:pt x="148681" y="555122"/>
                </a:lnTo>
                <a:lnTo>
                  <a:pt x="199571" y="486096"/>
                </a:lnTo>
                <a:lnTo>
                  <a:pt x="257007" y="420532"/>
                </a:lnTo>
                <a:lnTo>
                  <a:pt x="320645" y="358694"/>
                </a:lnTo>
                <a:lnTo>
                  <a:pt x="390143" y="300847"/>
                </a:lnTo>
                <a:lnTo>
                  <a:pt x="465159" y="247254"/>
                </a:lnTo>
                <a:lnTo>
                  <a:pt x="545348" y="198180"/>
                </a:lnTo>
                <a:lnTo>
                  <a:pt x="630368" y="153890"/>
                </a:lnTo>
                <a:lnTo>
                  <a:pt x="719876" y="114648"/>
                </a:lnTo>
                <a:lnTo>
                  <a:pt x="813530" y="80718"/>
                </a:lnTo>
                <a:lnTo>
                  <a:pt x="910986" y="52364"/>
                </a:lnTo>
                <a:lnTo>
                  <a:pt x="1011901" y="29851"/>
                </a:lnTo>
                <a:lnTo>
                  <a:pt x="1115933" y="13443"/>
                </a:lnTo>
                <a:lnTo>
                  <a:pt x="1222739" y="3404"/>
                </a:lnTo>
                <a:lnTo>
                  <a:pt x="1331976" y="0"/>
                </a:lnTo>
                <a:lnTo>
                  <a:pt x="1441212" y="3404"/>
                </a:lnTo>
                <a:lnTo>
                  <a:pt x="1548018" y="13443"/>
                </a:lnTo>
                <a:lnTo>
                  <a:pt x="1652050" y="29851"/>
                </a:lnTo>
                <a:lnTo>
                  <a:pt x="1752965" y="52364"/>
                </a:lnTo>
                <a:lnTo>
                  <a:pt x="1850421" y="80718"/>
                </a:lnTo>
                <a:lnTo>
                  <a:pt x="1944075" y="114648"/>
                </a:lnTo>
                <a:lnTo>
                  <a:pt x="2033583" y="153890"/>
                </a:lnTo>
                <a:lnTo>
                  <a:pt x="2118603" y="198180"/>
                </a:lnTo>
                <a:lnTo>
                  <a:pt x="2198792" y="247254"/>
                </a:lnTo>
                <a:lnTo>
                  <a:pt x="2273807" y="300847"/>
                </a:lnTo>
                <a:lnTo>
                  <a:pt x="2343306" y="358694"/>
                </a:lnTo>
                <a:lnTo>
                  <a:pt x="2406944" y="420532"/>
                </a:lnTo>
                <a:lnTo>
                  <a:pt x="2464380" y="486096"/>
                </a:lnTo>
                <a:lnTo>
                  <a:pt x="2515270" y="555122"/>
                </a:lnTo>
                <a:lnTo>
                  <a:pt x="2559272" y="627346"/>
                </a:lnTo>
                <a:lnTo>
                  <a:pt x="2596042" y="702503"/>
                </a:lnTo>
                <a:lnTo>
                  <a:pt x="2625238" y="780328"/>
                </a:lnTo>
                <a:lnTo>
                  <a:pt x="2646517" y="860558"/>
                </a:lnTo>
                <a:lnTo>
                  <a:pt x="2659536" y="942929"/>
                </a:lnTo>
                <a:lnTo>
                  <a:pt x="2663952" y="1027176"/>
                </a:lnTo>
                <a:lnTo>
                  <a:pt x="2659536" y="1111422"/>
                </a:lnTo>
                <a:lnTo>
                  <a:pt x="2646517" y="1193793"/>
                </a:lnTo>
                <a:lnTo>
                  <a:pt x="2625238" y="1274023"/>
                </a:lnTo>
                <a:lnTo>
                  <a:pt x="2596042" y="1351848"/>
                </a:lnTo>
                <a:lnTo>
                  <a:pt x="2559272" y="1427005"/>
                </a:lnTo>
                <a:lnTo>
                  <a:pt x="2515270" y="1499229"/>
                </a:lnTo>
                <a:lnTo>
                  <a:pt x="2464380" y="1568255"/>
                </a:lnTo>
                <a:lnTo>
                  <a:pt x="2406944" y="1633819"/>
                </a:lnTo>
                <a:lnTo>
                  <a:pt x="2343306" y="1695657"/>
                </a:lnTo>
                <a:lnTo>
                  <a:pt x="2273807" y="1753504"/>
                </a:lnTo>
                <a:lnTo>
                  <a:pt x="2198792" y="1807097"/>
                </a:lnTo>
                <a:lnTo>
                  <a:pt x="2118603" y="1856171"/>
                </a:lnTo>
                <a:lnTo>
                  <a:pt x="2033583" y="1900461"/>
                </a:lnTo>
                <a:lnTo>
                  <a:pt x="1944075" y="1939703"/>
                </a:lnTo>
                <a:lnTo>
                  <a:pt x="1850421" y="1973633"/>
                </a:lnTo>
                <a:lnTo>
                  <a:pt x="1752965" y="2001987"/>
                </a:lnTo>
                <a:lnTo>
                  <a:pt x="1652050" y="2024500"/>
                </a:lnTo>
                <a:lnTo>
                  <a:pt x="1548018" y="2040908"/>
                </a:lnTo>
                <a:lnTo>
                  <a:pt x="1441212" y="2050947"/>
                </a:lnTo>
                <a:lnTo>
                  <a:pt x="1331976" y="2054351"/>
                </a:lnTo>
                <a:lnTo>
                  <a:pt x="1222739" y="2050947"/>
                </a:lnTo>
                <a:lnTo>
                  <a:pt x="1115933" y="2040908"/>
                </a:lnTo>
                <a:lnTo>
                  <a:pt x="1011901" y="2024500"/>
                </a:lnTo>
                <a:lnTo>
                  <a:pt x="910986" y="2001987"/>
                </a:lnTo>
                <a:lnTo>
                  <a:pt x="813530" y="1973633"/>
                </a:lnTo>
                <a:lnTo>
                  <a:pt x="719876" y="1939703"/>
                </a:lnTo>
                <a:lnTo>
                  <a:pt x="630368" y="1900461"/>
                </a:lnTo>
                <a:lnTo>
                  <a:pt x="545348" y="1856171"/>
                </a:lnTo>
                <a:lnTo>
                  <a:pt x="465159" y="1807097"/>
                </a:lnTo>
                <a:lnTo>
                  <a:pt x="390143" y="1753504"/>
                </a:lnTo>
                <a:lnTo>
                  <a:pt x="320645" y="1695657"/>
                </a:lnTo>
                <a:lnTo>
                  <a:pt x="257007" y="1633819"/>
                </a:lnTo>
                <a:lnTo>
                  <a:pt x="199571" y="1568255"/>
                </a:lnTo>
                <a:lnTo>
                  <a:pt x="148681" y="1499229"/>
                </a:lnTo>
                <a:lnTo>
                  <a:pt x="104679" y="1427005"/>
                </a:lnTo>
                <a:lnTo>
                  <a:pt x="67909" y="1351848"/>
                </a:lnTo>
                <a:lnTo>
                  <a:pt x="38713" y="1274023"/>
                </a:lnTo>
                <a:lnTo>
                  <a:pt x="17434" y="1193793"/>
                </a:lnTo>
                <a:lnTo>
                  <a:pt x="4415" y="1111422"/>
                </a:lnTo>
                <a:lnTo>
                  <a:pt x="0" y="1027176"/>
                </a:lnTo>
                <a:close/>
              </a:path>
            </a:pathLst>
          </a:custGeom>
          <a:ln w="3175">
            <a:solidFill>
              <a:srgbClr val="000000"/>
            </a:solidFill>
          </a:ln>
        </p:spPr>
        <p:txBody>
          <a:bodyPr wrap="square" lIns="0" tIns="0" rIns="0" bIns="0" rtlCol="0">
            <a:noAutofit/>
          </a:bodyPr>
          <a:lstStyle/>
          <a:p>
            <a:endParaRPr dirty="0"/>
          </a:p>
        </p:txBody>
      </p:sp>
      <p:sp>
        <p:nvSpPr>
          <p:cNvPr id="27" name="object 7"/>
          <p:cNvSpPr txBox="1"/>
          <p:nvPr/>
        </p:nvSpPr>
        <p:spPr>
          <a:xfrm>
            <a:off x="6630090" y="1883500"/>
            <a:ext cx="2358987" cy="2105937"/>
          </a:xfrm>
          <a:prstGeom prst="rect">
            <a:avLst/>
          </a:prstGeom>
        </p:spPr>
        <p:txBody>
          <a:bodyPr vert="horz" wrap="square" lIns="0" tIns="0" rIns="0" bIns="0" rtlCol="0">
            <a:noAutofit/>
          </a:bodyPr>
          <a:lstStyle/>
          <a:p>
            <a:pPr marL="12700" marR="12700" indent="0" algn="ctr">
              <a:lnSpc>
                <a:spcPct val="100000"/>
              </a:lnSpc>
            </a:pPr>
            <a:r>
              <a:rPr lang="en-ZA" sz="2400" b="1" spc="-20" dirty="0">
                <a:solidFill>
                  <a:srgbClr val="00AF50"/>
                </a:solidFill>
                <a:latin typeface="Arial"/>
                <a:cs typeface="Arial"/>
              </a:rPr>
              <a:t>Jobs, Incomes  </a:t>
            </a:r>
            <a:r>
              <a:rPr lang="en-ZA" sz="2400" b="1" spc="-20" dirty="0" smtClean="0">
                <a:solidFill>
                  <a:srgbClr val="00AF50"/>
                </a:solidFill>
                <a:latin typeface="Arial"/>
                <a:cs typeface="Arial"/>
              </a:rPr>
              <a:t>and </a:t>
            </a:r>
            <a:r>
              <a:rPr lang="en-ZA" sz="2400" b="1" spc="-20" dirty="0">
                <a:solidFill>
                  <a:srgbClr val="00AF50"/>
                </a:solidFill>
                <a:latin typeface="Arial"/>
                <a:cs typeface="Arial"/>
              </a:rPr>
              <a:t>Livelihoods</a:t>
            </a:r>
            <a:r>
              <a:rPr lang="en-ZA" sz="1400" b="1" spc="20" dirty="0" smtClean="0">
                <a:latin typeface="Arial"/>
                <a:cs typeface="Arial"/>
              </a:rPr>
              <a:t> </a:t>
            </a:r>
            <a:r>
              <a:rPr lang="en-ZA" sz="1400" b="1" spc="-10" dirty="0" smtClean="0">
                <a:latin typeface="Arial"/>
                <a:cs typeface="Arial"/>
              </a:rPr>
              <a:t>f</a:t>
            </a:r>
            <a:r>
              <a:rPr lang="en-ZA" sz="1400" b="1" spc="-20" dirty="0" smtClean="0">
                <a:latin typeface="Arial"/>
                <a:cs typeface="Arial"/>
              </a:rPr>
              <a:t>o</a:t>
            </a:r>
            <a:r>
              <a:rPr lang="en-ZA" sz="1400" b="1" spc="-10" dirty="0" smtClean="0">
                <a:latin typeface="Arial"/>
                <a:cs typeface="Arial"/>
              </a:rPr>
              <a:t>r</a:t>
            </a:r>
            <a:r>
              <a:rPr lang="en-ZA" sz="1400" b="1" spc="-5" dirty="0" smtClean="0">
                <a:latin typeface="Arial"/>
                <a:cs typeface="Arial"/>
              </a:rPr>
              <a:t> </a:t>
            </a:r>
            <a:endParaRPr lang="en-ZA" sz="1400" b="1" spc="-5" dirty="0">
              <a:latin typeface="Arial"/>
              <a:cs typeface="Arial"/>
            </a:endParaRPr>
          </a:p>
          <a:p>
            <a:pPr marL="12700" marR="12700" indent="0" algn="ctr">
              <a:lnSpc>
                <a:spcPct val="100000"/>
              </a:lnSpc>
            </a:pPr>
            <a:r>
              <a:rPr lang="en-ZA" sz="2400" b="1" spc="-20" dirty="0">
                <a:solidFill>
                  <a:schemeClr val="accent3"/>
                </a:solidFill>
                <a:latin typeface="Arial"/>
                <a:cs typeface="Arial"/>
              </a:rPr>
              <a:t>Inclusive Growth</a:t>
            </a:r>
            <a:endParaRPr lang="en-ZA" sz="1600" dirty="0">
              <a:latin typeface="Arial"/>
              <a:cs typeface="Arial"/>
            </a:endParaRPr>
          </a:p>
        </p:txBody>
      </p:sp>
      <p:sp>
        <p:nvSpPr>
          <p:cNvPr id="28" name="object 8"/>
          <p:cNvSpPr/>
          <p:nvPr/>
        </p:nvSpPr>
        <p:spPr>
          <a:xfrm>
            <a:off x="7557422" y="3604644"/>
            <a:ext cx="1634065" cy="1026359"/>
          </a:xfrm>
          <a:custGeom>
            <a:avLst/>
            <a:gdLst/>
            <a:ahLst/>
            <a:cxnLst/>
            <a:rect l="l" t="t" r="r" b="b"/>
            <a:pathLst>
              <a:path w="2267712" h="2101596">
                <a:moveTo>
                  <a:pt x="1133856" y="0"/>
                </a:moveTo>
                <a:lnTo>
                  <a:pt x="1040858" y="3483"/>
                </a:lnTo>
                <a:lnTo>
                  <a:pt x="949932" y="13751"/>
                </a:lnTo>
                <a:lnTo>
                  <a:pt x="861368" y="30536"/>
                </a:lnTo>
                <a:lnTo>
                  <a:pt x="775459" y="53565"/>
                </a:lnTo>
                <a:lnTo>
                  <a:pt x="692497" y="82569"/>
                </a:lnTo>
                <a:lnTo>
                  <a:pt x="612772" y="117278"/>
                </a:lnTo>
                <a:lnTo>
                  <a:pt x="536577" y="157421"/>
                </a:lnTo>
                <a:lnTo>
                  <a:pt x="464204" y="202728"/>
                </a:lnTo>
                <a:lnTo>
                  <a:pt x="395944" y="252929"/>
                </a:lnTo>
                <a:lnTo>
                  <a:pt x="332089" y="307752"/>
                </a:lnTo>
                <a:lnTo>
                  <a:pt x="272930" y="366929"/>
                </a:lnTo>
                <a:lnTo>
                  <a:pt x="218761" y="430188"/>
                </a:lnTo>
                <a:lnTo>
                  <a:pt x="169871" y="497260"/>
                </a:lnTo>
                <a:lnTo>
                  <a:pt x="126554" y="567873"/>
                </a:lnTo>
                <a:lnTo>
                  <a:pt x="89100" y="641758"/>
                </a:lnTo>
                <a:lnTo>
                  <a:pt x="57802" y="718645"/>
                </a:lnTo>
                <a:lnTo>
                  <a:pt x="32951" y="798262"/>
                </a:lnTo>
                <a:lnTo>
                  <a:pt x="14839" y="880340"/>
                </a:lnTo>
                <a:lnTo>
                  <a:pt x="3758" y="964609"/>
                </a:lnTo>
                <a:lnTo>
                  <a:pt x="0" y="1050798"/>
                </a:lnTo>
                <a:lnTo>
                  <a:pt x="3758" y="1136986"/>
                </a:lnTo>
                <a:lnTo>
                  <a:pt x="14839" y="1221255"/>
                </a:lnTo>
                <a:lnTo>
                  <a:pt x="32951" y="1303333"/>
                </a:lnTo>
                <a:lnTo>
                  <a:pt x="57802" y="1382950"/>
                </a:lnTo>
                <a:lnTo>
                  <a:pt x="89100" y="1459837"/>
                </a:lnTo>
                <a:lnTo>
                  <a:pt x="126554" y="1533722"/>
                </a:lnTo>
                <a:lnTo>
                  <a:pt x="169871" y="1604335"/>
                </a:lnTo>
                <a:lnTo>
                  <a:pt x="218761" y="1671407"/>
                </a:lnTo>
                <a:lnTo>
                  <a:pt x="272930" y="1734666"/>
                </a:lnTo>
                <a:lnTo>
                  <a:pt x="332089" y="1793843"/>
                </a:lnTo>
                <a:lnTo>
                  <a:pt x="395944" y="1848666"/>
                </a:lnTo>
                <a:lnTo>
                  <a:pt x="464204" y="1898867"/>
                </a:lnTo>
                <a:lnTo>
                  <a:pt x="536577" y="1944174"/>
                </a:lnTo>
                <a:lnTo>
                  <a:pt x="612772" y="1984317"/>
                </a:lnTo>
                <a:lnTo>
                  <a:pt x="692497" y="2019026"/>
                </a:lnTo>
                <a:lnTo>
                  <a:pt x="775459" y="2048030"/>
                </a:lnTo>
                <a:lnTo>
                  <a:pt x="861368" y="2071059"/>
                </a:lnTo>
                <a:lnTo>
                  <a:pt x="949932" y="2087844"/>
                </a:lnTo>
                <a:lnTo>
                  <a:pt x="1040858" y="2098112"/>
                </a:lnTo>
                <a:lnTo>
                  <a:pt x="1133856" y="2101596"/>
                </a:lnTo>
                <a:lnTo>
                  <a:pt x="1226853" y="2098112"/>
                </a:lnTo>
                <a:lnTo>
                  <a:pt x="1317779" y="2087844"/>
                </a:lnTo>
                <a:lnTo>
                  <a:pt x="1406343" y="2071059"/>
                </a:lnTo>
                <a:lnTo>
                  <a:pt x="1492252" y="2048030"/>
                </a:lnTo>
                <a:lnTo>
                  <a:pt x="1575214" y="2019026"/>
                </a:lnTo>
                <a:lnTo>
                  <a:pt x="1654939" y="1984317"/>
                </a:lnTo>
                <a:lnTo>
                  <a:pt x="1731134" y="1944174"/>
                </a:lnTo>
                <a:lnTo>
                  <a:pt x="1803507" y="1898867"/>
                </a:lnTo>
                <a:lnTo>
                  <a:pt x="1871767" y="1848666"/>
                </a:lnTo>
                <a:lnTo>
                  <a:pt x="1935622" y="1793843"/>
                </a:lnTo>
                <a:lnTo>
                  <a:pt x="1994781" y="1734666"/>
                </a:lnTo>
                <a:lnTo>
                  <a:pt x="2048950" y="1671407"/>
                </a:lnTo>
                <a:lnTo>
                  <a:pt x="2097840" y="1604335"/>
                </a:lnTo>
                <a:lnTo>
                  <a:pt x="2141157" y="1533722"/>
                </a:lnTo>
                <a:lnTo>
                  <a:pt x="2178611" y="1459837"/>
                </a:lnTo>
                <a:lnTo>
                  <a:pt x="2209909" y="1382950"/>
                </a:lnTo>
                <a:lnTo>
                  <a:pt x="2234760" y="1303333"/>
                </a:lnTo>
                <a:lnTo>
                  <a:pt x="2252872" y="1221255"/>
                </a:lnTo>
                <a:lnTo>
                  <a:pt x="2263953" y="1136986"/>
                </a:lnTo>
                <a:lnTo>
                  <a:pt x="2267712" y="1050798"/>
                </a:lnTo>
                <a:lnTo>
                  <a:pt x="2263953" y="964609"/>
                </a:lnTo>
                <a:lnTo>
                  <a:pt x="2252872" y="880340"/>
                </a:lnTo>
                <a:lnTo>
                  <a:pt x="2234760" y="798262"/>
                </a:lnTo>
                <a:lnTo>
                  <a:pt x="2209909" y="718645"/>
                </a:lnTo>
                <a:lnTo>
                  <a:pt x="2178611" y="641758"/>
                </a:lnTo>
                <a:lnTo>
                  <a:pt x="2141157" y="567873"/>
                </a:lnTo>
                <a:lnTo>
                  <a:pt x="2097840" y="497260"/>
                </a:lnTo>
                <a:lnTo>
                  <a:pt x="2048950" y="430188"/>
                </a:lnTo>
                <a:lnTo>
                  <a:pt x="1994781" y="366929"/>
                </a:lnTo>
                <a:lnTo>
                  <a:pt x="1935622" y="307752"/>
                </a:lnTo>
                <a:lnTo>
                  <a:pt x="1871767" y="252929"/>
                </a:lnTo>
                <a:lnTo>
                  <a:pt x="1803507" y="202728"/>
                </a:lnTo>
                <a:lnTo>
                  <a:pt x="1731134" y="157421"/>
                </a:lnTo>
                <a:lnTo>
                  <a:pt x="1654939" y="117278"/>
                </a:lnTo>
                <a:lnTo>
                  <a:pt x="1575214" y="82569"/>
                </a:lnTo>
                <a:lnTo>
                  <a:pt x="1492252" y="53565"/>
                </a:lnTo>
                <a:lnTo>
                  <a:pt x="1406343" y="30536"/>
                </a:lnTo>
                <a:lnTo>
                  <a:pt x="1317779" y="13751"/>
                </a:lnTo>
                <a:lnTo>
                  <a:pt x="1226853" y="3483"/>
                </a:lnTo>
                <a:lnTo>
                  <a:pt x="1133856" y="0"/>
                </a:lnTo>
                <a:close/>
              </a:path>
            </a:pathLst>
          </a:custGeom>
          <a:solidFill>
            <a:srgbClr val="FFFFFF"/>
          </a:solidFill>
          <a:ln w="3175">
            <a:solidFill>
              <a:schemeClr val="tx1"/>
            </a:solidFill>
          </a:ln>
        </p:spPr>
        <p:txBody>
          <a:bodyPr wrap="square" lIns="0" tIns="0" rIns="0" bIns="0" rtlCol="0">
            <a:noAutofit/>
          </a:bodyPr>
          <a:lstStyle/>
          <a:p>
            <a:endParaRPr dirty="0"/>
          </a:p>
        </p:txBody>
      </p:sp>
      <p:sp>
        <p:nvSpPr>
          <p:cNvPr id="31" name="object 7"/>
          <p:cNvSpPr txBox="1"/>
          <p:nvPr/>
        </p:nvSpPr>
        <p:spPr>
          <a:xfrm>
            <a:off x="7542930" y="5093732"/>
            <a:ext cx="1314125" cy="726676"/>
          </a:xfrm>
          <a:prstGeom prst="rect">
            <a:avLst/>
          </a:prstGeom>
        </p:spPr>
        <p:txBody>
          <a:bodyPr vert="horz" wrap="square" lIns="0" tIns="0" rIns="0" bIns="0" rtlCol="0">
            <a:noAutofit/>
          </a:bodyPr>
          <a:lstStyle/>
          <a:p>
            <a:pPr marL="0" algn="ctr">
              <a:lnSpc>
                <a:spcPct val="100000"/>
              </a:lnSpc>
            </a:pPr>
            <a:r>
              <a:rPr lang="en-ZA" sz="2000" b="1" spc="0" dirty="0" smtClean="0">
                <a:latin typeface="Arial"/>
                <a:cs typeface="Arial"/>
              </a:rPr>
              <a:t>Reduce inequality</a:t>
            </a:r>
            <a:endParaRPr sz="2000" dirty="0">
              <a:latin typeface="Arial"/>
              <a:cs typeface="Arial"/>
            </a:endParaRPr>
          </a:p>
        </p:txBody>
      </p:sp>
      <p:sp>
        <p:nvSpPr>
          <p:cNvPr id="32" name="object 10"/>
          <p:cNvSpPr txBox="1"/>
          <p:nvPr/>
        </p:nvSpPr>
        <p:spPr>
          <a:xfrm>
            <a:off x="7555528" y="3933056"/>
            <a:ext cx="1634065" cy="434604"/>
          </a:xfrm>
          <a:prstGeom prst="rect">
            <a:avLst/>
          </a:prstGeom>
        </p:spPr>
        <p:txBody>
          <a:bodyPr vert="horz" wrap="square" lIns="0" tIns="0" rIns="0" bIns="0" rtlCol="0">
            <a:noAutofit/>
          </a:bodyPr>
          <a:lstStyle/>
          <a:p>
            <a:pPr marL="142240" marR="12700" indent="-129539" algn="ctr">
              <a:lnSpc>
                <a:spcPct val="100000"/>
              </a:lnSpc>
            </a:pPr>
            <a:r>
              <a:rPr lang="en-ZA" sz="2000" b="1" dirty="0" smtClean="0">
                <a:latin typeface="Arial"/>
                <a:cs typeface="Arial"/>
              </a:rPr>
              <a:t>No poverty</a:t>
            </a:r>
            <a:endParaRPr sz="2000" dirty="0">
              <a:latin typeface="Arial"/>
              <a:cs typeface="Arial"/>
            </a:endParaRPr>
          </a:p>
        </p:txBody>
      </p:sp>
      <p:sp>
        <p:nvSpPr>
          <p:cNvPr id="33" name="Rectangle 32"/>
          <p:cNvSpPr/>
          <p:nvPr/>
        </p:nvSpPr>
        <p:spPr>
          <a:xfrm>
            <a:off x="6389095" y="761360"/>
            <a:ext cx="2307670" cy="725989"/>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en-ZA" sz="2400" dirty="0" smtClean="0">
                <a:solidFill>
                  <a:schemeClr val="tx1"/>
                </a:solidFill>
                <a:latin typeface="Arial" panose="020B0604020202020204" pitchFamily="34" charset="0"/>
                <a:cs typeface="Arial" panose="020B0604020202020204" pitchFamily="34" charset="0"/>
              </a:rPr>
              <a:t>NDP Targets</a:t>
            </a:r>
            <a:endParaRPr lang="en-ZA" sz="2400" dirty="0">
              <a:solidFill>
                <a:schemeClr val="tx1"/>
              </a:solidFill>
              <a:latin typeface="Arial" panose="020B0604020202020204" pitchFamily="34" charset="0"/>
              <a:cs typeface="Arial" panose="020B0604020202020204" pitchFamily="34" charset="0"/>
            </a:endParaRPr>
          </a:p>
        </p:txBody>
      </p:sp>
      <p:cxnSp>
        <p:nvCxnSpPr>
          <p:cNvPr id="35" name="Straight Arrow Connector 34"/>
          <p:cNvCxnSpPr/>
          <p:nvPr/>
        </p:nvCxnSpPr>
        <p:spPr>
          <a:xfrm>
            <a:off x="6948264" y="3021335"/>
            <a:ext cx="861319" cy="1013005"/>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cxnSp>
        <p:nvCxnSpPr>
          <p:cNvPr id="36" name="Straight Arrow Connector 35"/>
          <p:cNvCxnSpPr/>
          <p:nvPr/>
        </p:nvCxnSpPr>
        <p:spPr>
          <a:xfrm>
            <a:off x="6948264" y="3068960"/>
            <a:ext cx="686976" cy="2223591"/>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sp>
        <p:nvSpPr>
          <p:cNvPr id="29" name="Rectangle 28"/>
          <p:cNvSpPr/>
          <p:nvPr/>
        </p:nvSpPr>
        <p:spPr>
          <a:xfrm>
            <a:off x="92449" y="2123395"/>
            <a:ext cx="3071344" cy="756197"/>
          </a:xfrm>
          <a:prstGeom prst="rect">
            <a:avLst/>
          </a:prstGeom>
        </p:spPr>
        <p:style>
          <a:lnRef idx="1">
            <a:schemeClr val="accent1"/>
          </a:lnRef>
          <a:fillRef idx="3">
            <a:schemeClr val="accent1"/>
          </a:fillRef>
          <a:effectRef idx="2">
            <a:schemeClr val="accent1"/>
          </a:effectRef>
          <a:fontRef idx="minor">
            <a:schemeClr val="lt1"/>
          </a:fontRef>
        </p:style>
        <p:txBody>
          <a:bodyPr vert="horz" rtlCol="0" anchor="ctr"/>
          <a:lstStyle/>
          <a:p>
            <a:pPr algn="ctr"/>
            <a:r>
              <a:rPr lang="en-ZA" sz="2000" dirty="0" smtClean="0">
                <a:latin typeface="Arial" panose="020B0604020202020204" pitchFamily="34" charset="0"/>
                <a:cs typeface="Arial" panose="020B0604020202020204" pitchFamily="34" charset="0"/>
              </a:rPr>
              <a:t>Performance – improve/ change</a:t>
            </a:r>
            <a:endParaRPr lang="en-ZA" sz="2000" dirty="0">
              <a:latin typeface="Arial" panose="020B0604020202020204" pitchFamily="34" charset="0"/>
              <a:cs typeface="Arial" panose="020B0604020202020204" pitchFamily="34" charset="0"/>
            </a:endParaRPr>
          </a:p>
        </p:txBody>
      </p:sp>
      <p:sp>
        <p:nvSpPr>
          <p:cNvPr id="30" name="Rectangle 29"/>
          <p:cNvSpPr/>
          <p:nvPr/>
        </p:nvSpPr>
        <p:spPr>
          <a:xfrm>
            <a:off x="97060" y="1484783"/>
            <a:ext cx="3071344" cy="574185"/>
          </a:xfrm>
          <a:prstGeom prst="rect">
            <a:avLst/>
          </a:prstGeom>
        </p:spPr>
        <p:style>
          <a:lnRef idx="1">
            <a:schemeClr val="accent1"/>
          </a:lnRef>
          <a:fillRef idx="3">
            <a:schemeClr val="accent1"/>
          </a:fillRef>
          <a:effectRef idx="2">
            <a:schemeClr val="accent1"/>
          </a:effectRef>
          <a:fontRef idx="minor">
            <a:schemeClr val="lt1"/>
          </a:fontRef>
        </p:style>
        <p:txBody>
          <a:bodyPr vert="horz" rtlCol="0" anchor="ctr"/>
          <a:lstStyle/>
          <a:p>
            <a:pPr algn="ctr"/>
            <a:r>
              <a:rPr lang="en-ZA" sz="2000" dirty="0" smtClean="0">
                <a:latin typeface="Arial" panose="020B0604020202020204" pitchFamily="34" charset="0"/>
                <a:cs typeface="Arial" panose="020B0604020202020204" pitchFamily="34" charset="0"/>
              </a:rPr>
              <a:t>Funding </a:t>
            </a:r>
            <a:r>
              <a:rPr lang="en-ZA" sz="2000" dirty="0">
                <a:latin typeface="Arial" panose="020B0604020202020204" pitchFamily="34" charset="0"/>
                <a:cs typeface="Arial" panose="020B0604020202020204" pitchFamily="34" charset="0"/>
              </a:rPr>
              <a:t>T</a:t>
            </a:r>
            <a:r>
              <a:rPr lang="en-ZA" sz="2000" dirty="0" smtClean="0">
                <a:latin typeface="Arial" panose="020B0604020202020204" pitchFamily="34" charset="0"/>
                <a:cs typeface="Arial" panose="020B0604020202020204" pitchFamily="34" charset="0"/>
              </a:rPr>
              <a:t>rends Analysis</a:t>
            </a:r>
            <a:endParaRPr lang="en-ZA" sz="2000" dirty="0">
              <a:latin typeface="Arial" panose="020B0604020202020204" pitchFamily="34" charset="0"/>
              <a:cs typeface="Arial" panose="020B0604020202020204" pitchFamily="34" charset="0"/>
            </a:endParaRPr>
          </a:p>
        </p:txBody>
      </p:sp>
      <p:sp>
        <p:nvSpPr>
          <p:cNvPr id="37" name="Slide Number Placeholder 1"/>
          <p:cNvSpPr txBox="1">
            <a:spLocks/>
          </p:cNvSpPr>
          <p:nvPr/>
        </p:nvSpPr>
        <p:spPr>
          <a:xfrm>
            <a:off x="8460432" y="6381328"/>
            <a:ext cx="576064"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B4C65C41-9535-4717-A7F3-FEE4278DA603}" type="slidenum">
              <a:rPr lang="en-ZA" smtClean="0">
                <a:solidFill>
                  <a:prstClr val="black">
                    <a:tint val="75000"/>
                  </a:prstClr>
                </a:solidFill>
              </a:rPr>
              <a:t>9</a:t>
            </a:fld>
            <a:endParaRPr lang="en-ZA" dirty="0">
              <a:solidFill>
                <a:prstClr val="black">
                  <a:tint val="75000"/>
                </a:prstClr>
              </a:solidFill>
            </a:endParaRPr>
          </a:p>
        </p:txBody>
      </p:sp>
      <p:sp>
        <p:nvSpPr>
          <p:cNvPr id="3" name="Down Arrow 2"/>
          <p:cNvSpPr/>
          <p:nvPr/>
        </p:nvSpPr>
        <p:spPr>
          <a:xfrm flipH="1">
            <a:off x="6767163" y="3068960"/>
            <a:ext cx="181101" cy="275144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4" name="Oval 3"/>
          <p:cNvSpPr/>
          <p:nvPr/>
        </p:nvSpPr>
        <p:spPr>
          <a:xfrm>
            <a:off x="5796136" y="5868033"/>
            <a:ext cx="2664295" cy="914400"/>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b="1" dirty="0" smtClean="0">
                <a:latin typeface="Arial" panose="020B0604020202020204" pitchFamily="34" charset="0"/>
                <a:cs typeface="Arial" panose="020B0604020202020204" pitchFamily="34" charset="0"/>
              </a:rPr>
              <a:t>Reduce Unemployment</a:t>
            </a:r>
            <a:endParaRPr lang="en-ZA"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6200603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1_Solstice">
  <a:themeElements>
    <a:clrScheme name="Custom 1">
      <a:dk1>
        <a:sysClr val="windowText" lastClr="000000"/>
      </a:dk1>
      <a:lt1>
        <a:sysClr val="window" lastClr="FFFFFF"/>
      </a:lt1>
      <a:dk2>
        <a:srgbClr val="531A17"/>
      </a:dk2>
      <a:lt2>
        <a:srgbClr val="E7DEC9"/>
      </a:lt2>
      <a:accent1>
        <a:srgbClr val="531A17"/>
      </a:accent1>
      <a:accent2>
        <a:srgbClr val="874515"/>
      </a:accent2>
      <a:accent3>
        <a:srgbClr val="B46E12"/>
      </a:accent3>
      <a:accent4>
        <a:srgbClr val="B46E12"/>
      </a:accent4>
      <a:accent5>
        <a:srgbClr val="B46E12"/>
      </a:accent5>
      <a:accent6>
        <a:srgbClr val="B46E12"/>
      </a:accent6>
      <a:hlink>
        <a:srgbClr val="531A17"/>
      </a:hlink>
      <a:folHlink>
        <a:srgbClr val="B46E12"/>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301C80929617446A548DA57D3E39F5E" ma:contentTypeVersion="0" ma:contentTypeDescription="Create a new document." ma:contentTypeScope="" ma:versionID="87735470b9e028ab23c4679e0267b394">
  <xsd:schema xmlns:xsd="http://www.w3.org/2001/XMLSchema" xmlns:xs="http://www.w3.org/2001/XMLSchema" xmlns:p="http://schemas.microsoft.com/office/2006/metadata/properties" targetNamespace="http://schemas.microsoft.com/office/2006/metadata/properties" ma:root="true" ma:fieldsID="c64490b4aec6201516c3a874156f37b2">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DE60612E-5EC5-4891-9812-D39103BDE53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2.xml><?xml version="1.0" encoding="utf-8"?>
<ds:datastoreItem xmlns:ds="http://schemas.openxmlformats.org/officeDocument/2006/customXml" ds:itemID="{4BE6108B-281E-488A-9AF3-50133F4F0BE1}">
  <ds:schemaRefs>
    <ds:schemaRef ds:uri="http://schemas.microsoft.com/sharepoint/v3/contenttype/forms"/>
  </ds:schemaRefs>
</ds:datastoreItem>
</file>

<file path=customXml/itemProps3.xml><?xml version="1.0" encoding="utf-8"?>
<ds:datastoreItem xmlns:ds="http://schemas.openxmlformats.org/officeDocument/2006/customXml" ds:itemID="{412097B2-BE79-48E4-9AA7-4791446820EA}">
  <ds:schemaRefs>
    <ds:schemaRef ds:uri="http://www.w3.org/XML/1998/namespace"/>
    <ds:schemaRef ds:uri="http://purl.org/dc/dcmitype/"/>
    <ds:schemaRef ds:uri="http://schemas.microsoft.com/office/2006/metadata/properties"/>
    <ds:schemaRef ds:uri="http://schemas.microsoft.com/office/2006/documentManagement/types"/>
    <ds:schemaRef ds:uri="http://purl.org/dc/elements/1.1/"/>
    <ds:schemaRef ds:uri="http://purl.org/dc/terms/"/>
    <ds:schemaRef ds:uri="http://schemas.microsoft.com/office/infopath/2007/PartnerControls"/>
    <ds:schemaRef ds:uri="http://schemas.openxmlformats.org/package/2006/metadata/core-properties"/>
  </ds:schemaRefs>
</ds:datastoreItem>
</file>

<file path=docProps/app.xml><?xml version="1.0" encoding="utf-8"?>
<Properties xmlns="http://schemas.openxmlformats.org/officeDocument/2006/extended-properties" xmlns:vt="http://schemas.openxmlformats.org/officeDocument/2006/docPropsVTypes">
  <Template/>
  <TotalTime>4826</TotalTime>
  <Words>2396</Words>
  <Application>Microsoft Office PowerPoint</Application>
  <PresentationFormat>On-screen Show (4:3)</PresentationFormat>
  <Paragraphs>281</Paragraphs>
  <Slides>16</Slides>
  <Notes>11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16</vt:i4>
      </vt:variant>
    </vt:vector>
  </HeadingPairs>
  <TitlesOfParts>
    <vt:vector size="24" baseType="lpstr">
      <vt:lpstr>Arial</vt:lpstr>
      <vt:lpstr>Arial Narrow</vt:lpstr>
      <vt:lpstr>Calibri</vt:lpstr>
      <vt:lpstr>Georgia</vt:lpstr>
      <vt:lpstr>Trebuchet MS</vt:lpstr>
      <vt:lpstr>Wingdings</vt:lpstr>
      <vt:lpstr>Wingdings 2</vt:lpstr>
      <vt:lpstr>1_Solstice</vt:lpstr>
      <vt:lpstr>PowerPoint Presentation</vt:lpstr>
      <vt:lpstr>PRESENTATION OUTLINE</vt:lpstr>
      <vt:lpstr>POLICY AND CONTEXTUAL FRAMEWORK</vt:lpstr>
      <vt:lpstr>NATIONAL DEVELOPMENT PLAN/ MTSF AND THE SUSTAINABLE DEVELOPMENT GOALS </vt:lpstr>
      <vt:lpstr>PowerPoint Presentation</vt:lpstr>
      <vt:lpstr>INTERGOVERNMENTAL PROCESS IN SOUTH AFRICA </vt:lpstr>
      <vt:lpstr>RESOURCE PLANNING FRAMEWORK  &amp; BUDGETING LINKED TO THE NDP</vt:lpstr>
      <vt:lpstr>PowerPoint Presentation</vt:lpstr>
      <vt:lpstr>NDP LEVERS AND CRITERIA</vt:lpstr>
      <vt:lpstr>REPRIORITISATION OF NON-CORE AND NON-PERFORMING</vt:lpstr>
      <vt:lpstr>PowerPoint Presentation</vt:lpstr>
      <vt:lpstr>PROVINCIAL PLANNING PROCESSES</vt:lpstr>
      <vt:lpstr>MUNICIPAL EMERGING PRACTICE </vt:lpstr>
      <vt:lpstr>PowerPoint Presentation</vt:lpstr>
      <vt:lpstr>ADDITIONAL RESOURCES </vt:lpstr>
      <vt:lpstr>PowerPoint Presentation</vt:lpstr>
    </vt:vector>
  </TitlesOfParts>
  <Company>SA Government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Pieter@dpme.gov.za</dc:creator>
  <cp:lastModifiedBy>Andile Mhlongo</cp:lastModifiedBy>
  <cp:revision>369</cp:revision>
  <cp:lastPrinted>2017-07-17T05:37:42Z</cp:lastPrinted>
  <dcterms:created xsi:type="dcterms:W3CDTF">2010-04-21T14:27:00Z</dcterms:created>
  <dcterms:modified xsi:type="dcterms:W3CDTF">2018-07-09T09:45:55Z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0x0101005301C80929617446A548DA57D3E39F5E</vt:lpwstr>
  </property>
</Properties>
</file>