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8"/>
  </p:notesMasterIdLst>
  <p:handoutMasterIdLst>
    <p:handoutMasterId r:id="rId19"/>
  </p:handoutMasterIdLst>
  <p:sldIdLst>
    <p:sldId id="398" r:id="rId2"/>
    <p:sldId id="374" r:id="rId3"/>
    <p:sldId id="697" r:id="rId4"/>
    <p:sldId id="773" r:id="rId5"/>
    <p:sldId id="774" r:id="rId6"/>
    <p:sldId id="775" r:id="rId7"/>
    <p:sldId id="776" r:id="rId8"/>
    <p:sldId id="777" r:id="rId9"/>
    <p:sldId id="778" r:id="rId10"/>
    <p:sldId id="779" r:id="rId11"/>
    <p:sldId id="758" r:id="rId12"/>
    <p:sldId id="780" r:id="rId13"/>
    <p:sldId id="781" r:id="rId14"/>
    <p:sldId id="782" r:id="rId15"/>
    <p:sldId id="783" r:id="rId16"/>
    <p:sldId id="784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ithira Gikonyo" initials="WG" lastIdx="0" clrIdx="0">
    <p:extLst/>
  </p:cmAuthor>
  <p:cmAuthor id="2" name="Etona Ekole, FRG" initials="EE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FF"/>
    <a:srgbClr val="5EAFA6"/>
    <a:srgbClr val="8064A2"/>
    <a:srgbClr val="6179A8"/>
    <a:srgbClr val="5CB565"/>
    <a:srgbClr val="333399"/>
    <a:srgbClr val="FF0099"/>
    <a:srgbClr val="F7941D"/>
    <a:srgbClr val="009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 autoAdjust="0"/>
    <p:restoredTop sz="75672" autoAdjust="0"/>
  </p:normalViewPr>
  <p:slideViewPr>
    <p:cSldViewPr snapToGrid="0">
      <p:cViewPr varScale="1">
        <p:scale>
          <a:sx n="86" d="100"/>
          <a:sy n="86" d="100"/>
        </p:scale>
        <p:origin x="20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5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09E1A1-5C3E-8248-9CD0-9EA51709DB7D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0FD2FF-11D6-9C47-961D-E311D0D7FF4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68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085463-AF9A-4F48-9331-ED331B8AE47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DEDD1D-32EF-7E4C-9FE8-590D5729B5C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03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EDD1D-32EF-7E4C-9FE8-590D5729B5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30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585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375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673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273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0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EDD1D-32EF-7E4C-9FE8-590D5729B5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19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EDD1D-32EF-7E4C-9FE8-590D5729B5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2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534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773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021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509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0ED10C-B48A-4782-97B7-DE370DC99A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191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DEDD1D-32EF-7E4C-9FE8-590D5729B5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85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DA0A7-E96A-B34A-9F40-5299E03330B9}" type="datetime1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579968" y="407987"/>
            <a:ext cx="7772400" cy="506413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9439" y="1663700"/>
            <a:ext cx="7954961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+mn-lt"/>
                <a:cs typeface="Arial"/>
              </a:defRPr>
            </a:lvl1pPr>
            <a:lvl2pPr>
              <a:defRPr sz="2400">
                <a:latin typeface="+mn-lt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1588"/>
            <a:ext cx="594360" cy="6856412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95350" y="924456"/>
            <a:ext cx="7740650" cy="1588"/>
          </a:xfrm>
          <a:prstGeom prst="line">
            <a:avLst/>
          </a:prstGeom>
          <a:ln w="508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1A5EF8-AB3A-6B40-8B75-EB6048B1C4E8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34D4F-07CD-3A4F-B2CA-5D849429CBFE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D1BC52-E6EA-4C44-8DE3-38F875E9ADBA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C45C37-0D48-0A43-9875-508979E04238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3988B9-4323-D142-B419-9C8D0CE9AC4B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F20E0B-8A1F-AC48-97AD-89D3EA32C27D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D10894-10A2-8048-9CDF-C816DD1EE67E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80519" y="306389"/>
            <a:ext cx="7552800" cy="506413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  <a:latin typeface="+mn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82635" y="2362200"/>
            <a:ext cx="7954961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+mn-lt"/>
                <a:cs typeface="Arial"/>
              </a:defRPr>
            </a:lvl1pPr>
            <a:lvl2pPr>
              <a:defRPr sz="2400">
                <a:latin typeface="+mn-lt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588"/>
            <a:ext cx="594360" cy="68564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95350" y="924456"/>
            <a:ext cx="774065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782635" y="1660533"/>
            <a:ext cx="8340727" cy="696912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0"/>
              </a:spcBef>
              <a:buFontTx/>
              <a:buNone/>
              <a:defRPr sz="2800" b="1">
                <a:latin typeface="+mn-lt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DA0A7-E96A-B34A-9F40-5299E03330B9}" type="datetime1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80519" y="306389"/>
            <a:ext cx="75528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99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82635" y="1663700"/>
            <a:ext cx="7954961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1588"/>
            <a:ext cx="594360" cy="6856412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95350" y="924456"/>
            <a:ext cx="7740650" cy="1588"/>
          </a:xfrm>
          <a:prstGeom prst="line">
            <a:avLst/>
          </a:prstGeom>
          <a:ln w="508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6954A-E2AF-F34A-B75A-7C6653562536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83152" y="312737"/>
            <a:ext cx="77724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99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782622" y="2413000"/>
            <a:ext cx="7772400" cy="31623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82622" y="1562100"/>
            <a:ext cx="7772400" cy="800100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0" y="1588"/>
            <a:ext cx="594360" cy="6856412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95350" y="924456"/>
            <a:ext cx="7740650" cy="1588"/>
          </a:xfrm>
          <a:prstGeom prst="line">
            <a:avLst/>
          </a:prstGeom>
          <a:ln w="508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2C1E78-001D-7648-939F-C76F8282EE38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9968" y="407987"/>
            <a:ext cx="7772400" cy="506413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9439" y="2362200"/>
            <a:ext cx="7954961" cy="27940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+mn-lt"/>
                <a:cs typeface="Arial"/>
              </a:defRPr>
            </a:lvl1pPr>
            <a:lvl2pPr>
              <a:defRPr sz="2400">
                <a:latin typeface="+mn-lt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79438" y="1665288"/>
            <a:ext cx="7954962" cy="696912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0"/>
              </a:spcBef>
              <a:buFontTx/>
              <a:buNone/>
              <a:defRPr sz="2800" b="1">
                <a:latin typeface="+mn-lt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2800"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44ED-927B-5B45-A4E7-8652B75E597C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NICEF 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41467" y="5917067"/>
            <a:ext cx="2012966" cy="483429"/>
          </a:xfrm>
          <a:prstGeom prst="rect">
            <a:avLst/>
          </a:prstGeom>
        </p:spPr>
      </p:pic>
      <p:sp>
        <p:nvSpPr>
          <p:cNvPr id="1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84200" y="393700"/>
            <a:ext cx="4572000" cy="2587006"/>
          </a:xfrm>
          <a:prstGeom prst="rect">
            <a:avLst/>
          </a:prstGeom>
        </p:spPr>
        <p:txBody>
          <a:bodyPr vert="horz"/>
          <a:lstStyle>
            <a:lvl1pPr marL="0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For more information please contact</a:t>
            </a:r>
          </a:p>
          <a:p>
            <a:pPr lvl="0"/>
            <a:r>
              <a:rPr lang="en-US" dirty="0"/>
              <a:t>Click to edit 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Telephone and email address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84200" y="3599771"/>
            <a:ext cx="4572000" cy="2839027"/>
          </a:xfrm>
          <a:prstGeom prst="rect">
            <a:avLst/>
          </a:prstGeom>
        </p:spPr>
        <p:txBody>
          <a:bodyPr vert="horz"/>
          <a:lstStyle>
            <a:lvl1pPr marL="0" marR="0" indent="-34290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40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back cover information</a:t>
            </a:r>
          </a:p>
          <a:p>
            <a:pPr marL="0" marR="0" lvl="0" indent="-34290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back cover information</a:t>
            </a:r>
          </a:p>
          <a:p>
            <a:pPr marL="0" marR="0" lvl="0" indent="-34290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back cover information</a:t>
            </a:r>
          </a:p>
          <a:p>
            <a:pPr marL="0" marR="0" lvl="0" indent="-34290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back cover information</a:t>
            </a:r>
          </a:p>
          <a:p>
            <a:pPr lvl="0"/>
            <a:endParaRPr lang="en-US" dirty="0"/>
          </a:p>
          <a:p>
            <a:pPr marL="0" marR="0" lvl="0" indent="-34290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back cover information</a:t>
            </a:r>
          </a:p>
          <a:p>
            <a:pPr marL="0" marR="0" lvl="0" indent="-34290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back cover information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Cover photo © goes here</a:t>
            </a:r>
          </a:p>
          <a:p>
            <a:pPr lvl="0"/>
            <a:r>
              <a:rPr lang="en-US" dirty="0"/>
              <a:t>Inside photo © goes here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EA560-958C-454E-BD2D-9BA5DCC8648C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DA0A7-E96A-B34A-9F40-5299E03330B9}" type="datetime1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80519" y="306389"/>
            <a:ext cx="75528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99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82635" y="1663700"/>
            <a:ext cx="7954961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1588"/>
            <a:ext cx="594360" cy="6856412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95350" y="924456"/>
            <a:ext cx="7740650" cy="1588"/>
          </a:xfrm>
          <a:prstGeom prst="line">
            <a:avLst/>
          </a:prstGeom>
          <a:ln w="508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24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36954A-E2AF-F34A-B75A-7C6653562536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9968" y="407987"/>
            <a:ext cx="77724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579438" y="2413000"/>
            <a:ext cx="7772400" cy="31623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9438" y="1562100"/>
            <a:ext cx="7772400" cy="800100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2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0" y="1588"/>
            <a:ext cx="594360" cy="6856412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95350" y="924456"/>
            <a:ext cx="7740650" cy="1588"/>
          </a:xfrm>
          <a:prstGeom prst="line">
            <a:avLst/>
          </a:prstGeom>
          <a:ln w="508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144ED-927B-5B45-A4E7-8652B75E597C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NICEF logo_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467" y="5917067"/>
            <a:ext cx="2012966" cy="48342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84200" y="393699"/>
            <a:ext cx="4572000" cy="2606675"/>
          </a:xfrm>
          <a:prstGeom prst="rect">
            <a:avLst/>
          </a:prstGeom>
        </p:spPr>
        <p:txBody>
          <a:bodyPr vert="horz"/>
          <a:lstStyle>
            <a:lvl1pPr marL="0">
              <a:lnSpc>
                <a:spcPts val="202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For more information please contact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Telephone and email address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84200" y="3479800"/>
            <a:ext cx="4572000" cy="316971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40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back cover information</a:t>
            </a:r>
          </a:p>
          <a:p>
            <a:pPr lvl="0"/>
            <a:r>
              <a:rPr lang="en-US" dirty="0"/>
              <a:t>Click to edit back cover information</a:t>
            </a:r>
          </a:p>
          <a:p>
            <a:pPr lvl="0"/>
            <a:r>
              <a:rPr lang="en-US" dirty="0"/>
              <a:t>Click to edit back cover information</a:t>
            </a:r>
          </a:p>
          <a:p>
            <a:pPr marL="0" marR="0" lvl="0" indent="-342900" algn="l" defTabSz="457200" rtl="0" eaLnBrk="1" fontAlgn="auto" latinLnBrk="0" hangingPunct="1">
              <a:lnSpc>
                <a:spcPts val="20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back cover information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back cover information</a:t>
            </a:r>
          </a:p>
          <a:p>
            <a:pPr lvl="0"/>
            <a:r>
              <a:rPr lang="en-US" dirty="0"/>
              <a:t>Click to edit back cover information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Cover photo © goes here</a:t>
            </a:r>
          </a:p>
          <a:p>
            <a:pPr marL="0" marR="0" lvl="0" indent="-342900" algn="l" defTabSz="457200" rtl="0" eaLnBrk="1" fontAlgn="auto" latinLnBrk="0" hangingPunct="1">
              <a:lnSpc>
                <a:spcPts val="20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Inside photo © goes here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ICEF 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41467" y="5917067"/>
            <a:ext cx="2012966" cy="4834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BBD0B2-1531-6342-8B76-F1818B7EEAF4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0C0FB-EE4A-DC4E-A839-A0181D59BCF2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061D0-D8A8-2E40-9C8A-F98C260A1294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E45F65-06AE-BA47-9435-A55E9224BB08}" type="datetime1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72F2D-B2AC-6244-8A61-4DB2981BEBB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660" r:id="rId18"/>
    <p:sldLayoutId id="2147483662" r:id="rId19"/>
    <p:sldLayoutId id="2147483663" r:id="rId20"/>
    <p:sldLayoutId id="2147483661" r:id="rId21"/>
    <p:sldLayoutId id="2147483724" r:id="rId2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71600" y="6139543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Session 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6908" y="1390912"/>
            <a:ext cx="8650495" cy="416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fr-FR" b="1" dirty="0"/>
              <a:t>       </a:t>
            </a:r>
            <a:r>
              <a:rPr lang="fr-FR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Partage d’expériences sur le rapport entre la planification du développement et le financement (mobilisation des ressources) : Cas du Bénin 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latin typeface="Noteworthy Light"/>
                <a:cs typeface="Noteworthy Light"/>
              </a:rPr>
              <a:t>10-12 </a:t>
            </a:r>
            <a:r>
              <a:rPr lang="en-US" sz="3200" b="1" i="1" dirty="0" err="1">
                <a:solidFill>
                  <a:srgbClr val="000000"/>
                </a:solidFill>
                <a:latin typeface="Noteworthy Light"/>
                <a:cs typeface="Noteworthy Light"/>
              </a:rPr>
              <a:t>Juillet</a:t>
            </a:r>
            <a:r>
              <a:rPr lang="en-US" sz="3200" b="1" i="1" dirty="0">
                <a:solidFill>
                  <a:srgbClr val="000000"/>
                </a:solidFill>
                <a:latin typeface="Noteworthy Light"/>
                <a:cs typeface="Noteworthy Light"/>
              </a:rPr>
              <a:t> 2018, CAIRE</a:t>
            </a:r>
          </a:p>
        </p:txBody>
      </p:sp>
    </p:spTree>
    <p:extLst>
      <p:ext uri="{BB962C8B-B14F-4D97-AF65-F5344CB8AC3E}">
        <p14:creationId xmlns:p14="http://schemas.microsoft.com/office/powerpoint/2010/main" val="4212080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23024" y="306389"/>
            <a:ext cx="8597591" cy="506413"/>
          </a:xfrm>
        </p:spPr>
        <p:txBody>
          <a:bodyPr>
            <a:noAutofit/>
          </a:bodyPr>
          <a:lstStyle/>
          <a:p>
            <a:pPr algn="ctr"/>
            <a:r>
              <a:rPr lang="fr-FR" b="0" dirty="0">
                <a:solidFill>
                  <a:prstClr val="black"/>
                </a:solidFill>
                <a:ea typeface="+mn-ea"/>
              </a:rPr>
              <a:t>1.2 Le financement du développement en Afrique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6B2264F-D0B4-48CF-B6CC-5DBB1EA855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5654" y="1416206"/>
            <a:ext cx="7954961" cy="5307980"/>
          </a:xfrm>
        </p:spPr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Veiller à ce que les modes de consommation et de production répondent aux besoins humains sans détruire l’écosystème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Axer davantage les efforts sur les ressources domestiques et envisager les réformes pour une mobilisation optimale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Intégrer les cadres de développement mondiaux et régionaux (ODD , Agenda 2063)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Mettre en place les repères pour améliorer la capacité d’absorption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Intégrer la redevabilité dans la démarche de planification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663" y="903250"/>
            <a:ext cx="8826189" cy="602166"/>
          </a:xfrm>
        </p:spPr>
        <p:txBody>
          <a:bodyPr/>
          <a:lstStyle/>
          <a:p>
            <a:pPr algn="ctr"/>
            <a:r>
              <a:rPr lang="fr-FR" dirty="0"/>
              <a:t>Pour un financement adéquat du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125428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856" y="1416613"/>
            <a:ext cx="77724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eworthy Light"/>
                <a:ea typeface="+mn-ea"/>
                <a:cs typeface="Noteworthy Light"/>
              </a:rPr>
              <a:t>EXPERIENCES DU BENIN</a:t>
            </a:r>
          </a:p>
        </p:txBody>
      </p:sp>
    </p:spTree>
    <p:extLst>
      <p:ext uri="{BB962C8B-B14F-4D97-AF65-F5344CB8AC3E}">
        <p14:creationId xmlns:p14="http://schemas.microsoft.com/office/powerpoint/2010/main" val="413526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2665" y="219944"/>
            <a:ext cx="8725830" cy="787421"/>
          </a:xfrm>
        </p:spPr>
        <p:txBody>
          <a:bodyPr>
            <a:noAutofit/>
          </a:bodyPr>
          <a:lstStyle/>
          <a:p>
            <a:pPr algn="ctr"/>
            <a:r>
              <a:rPr lang="fr-FR" sz="2400" b="0" dirty="0">
                <a:solidFill>
                  <a:prstClr val="black"/>
                </a:solidFill>
                <a:ea typeface="+mn-ea"/>
              </a:rPr>
              <a:t>Le cadre de planification du développement au Bénin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6B2264F-D0B4-48CF-B6CC-5DBB1EA855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7596" y="1355821"/>
            <a:ext cx="7954961" cy="5432504"/>
          </a:xfrm>
        </p:spPr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Au niveau stratégique, la planification du développement est assurée par le Ministère du Plan et du Développement qui est composé de</a:t>
            </a: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Quatre structures majeures autour desquelles des missions spécifiques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 la Direction Générale des Politiques de Développement 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La Direction Générale du Financement du Développement 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La Direction Générale de la Programmation et du Suivi des Investissements Publics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L’Institut National de Statistiques et de l’Analyse Economique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786" y="1007365"/>
            <a:ext cx="8854067" cy="498050"/>
          </a:xfrm>
        </p:spPr>
        <p:txBody>
          <a:bodyPr/>
          <a:lstStyle/>
          <a:p>
            <a:pPr algn="ctr"/>
            <a:r>
              <a:rPr lang="fr-FR" dirty="0"/>
              <a:t>Sur le plan institutionnel</a:t>
            </a:r>
          </a:p>
        </p:txBody>
      </p:sp>
    </p:spTree>
    <p:extLst>
      <p:ext uri="{BB962C8B-B14F-4D97-AF65-F5344CB8AC3E}">
        <p14:creationId xmlns:p14="http://schemas.microsoft.com/office/powerpoint/2010/main" val="48884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2665" y="219944"/>
            <a:ext cx="8725830" cy="787421"/>
          </a:xfrm>
        </p:spPr>
        <p:txBody>
          <a:bodyPr>
            <a:noAutofit/>
          </a:bodyPr>
          <a:lstStyle/>
          <a:p>
            <a:pPr algn="ctr"/>
            <a:r>
              <a:rPr lang="fr-FR" sz="2400" b="0" dirty="0">
                <a:solidFill>
                  <a:prstClr val="black"/>
                </a:solidFill>
                <a:ea typeface="+mn-ea"/>
              </a:rPr>
              <a:t>2.1 Le cadre de planification du développement au Bénin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786" y="1007365"/>
            <a:ext cx="8854067" cy="498050"/>
          </a:xfrm>
        </p:spPr>
        <p:txBody>
          <a:bodyPr/>
          <a:lstStyle/>
          <a:p>
            <a:pPr algn="ctr"/>
            <a:r>
              <a:rPr lang="fr-FR" dirty="0"/>
              <a:t>L’approche et les outils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523CB3-4852-417C-8632-C4C8C9AE98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2635" y="1683834"/>
            <a:ext cx="7954961" cy="5062654"/>
          </a:xfrm>
        </p:spPr>
        <p:txBody>
          <a:bodyPr/>
          <a:lstStyle/>
          <a:p>
            <a:r>
              <a:rPr lang="fr-FR" dirty="0"/>
              <a:t>Un document de vision « Bénin </a:t>
            </a:r>
            <a:r>
              <a:rPr lang="fr-FR" dirty="0" err="1"/>
              <a:t>Alafia</a:t>
            </a:r>
            <a:r>
              <a:rPr lang="fr-FR" dirty="0"/>
              <a:t> 2025 » 25ans</a:t>
            </a:r>
          </a:p>
          <a:p>
            <a:r>
              <a:rPr lang="fr-FR" dirty="0"/>
              <a:t>Un Plan National de Développement en cours de finalisation. Ce maillon n’existait pas et les SCRP servaient de cadre de mobilisation des ressources des PTF</a:t>
            </a:r>
          </a:p>
          <a:p>
            <a:r>
              <a:rPr lang="fr-FR" dirty="0"/>
              <a:t>Un plan </a:t>
            </a:r>
            <a:r>
              <a:rPr lang="fr-FR" dirty="0" err="1"/>
              <a:t>quadriénal</a:t>
            </a:r>
            <a:r>
              <a:rPr lang="fr-FR" dirty="0"/>
              <a:t> d’opérationnalisation du PND PC2D assorti d’un </a:t>
            </a:r>
            <a:r>
              <a:rPr lang="fr-FR" dirty="0" err="1"/>
              <a:t>costing</a:t>
            </a:r>
            <a:endParaRPr lang="fr-FR" dirty="0"/>
          </a:p>
          <a:p>
            <a:r>
              <a:rPr lang="fr-FR" dirty="0"/>
              <a:t>Le PAG dont le plan de financement repose sur le secteur privé à plus de 60% : </a:t>
            </a:r>
            <a:r>
              <a:rPr lang="fr-FR" dirty="0">
                <a:solidFill>
                  <a:prstClr val="black"/>
                </a:solidFill>
              </a:rPr>
              <a:t>Difficultés ce qui accentue la mobilisation des ressources domestiques : mesures nouvelles du </a:t>
            </a:r>
            <a:r>
              <a:rPr lang="fr-FR" dirty="0" err="1">
                <a:solidFill>
                  <a:prstClr val="black"/>
                </a:solidFill>
              </a:rPr>
              <a:t>Gouvernment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90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2665" y="219944"/>
            <a:ext cx="8725830" cy="787421"/>
          </a:xfrm>
        </p:spPr>
        <p:txBody>
          <a:bodyPr>
            <a:noAutofit/>
          </a:bodyPr>
          <a:lstStyle/>
          <a:p>
            <a:pPr algn="ctr"/>
            <a:r>
              <a:rPr lang="fr-FR" sz="2400" b="0" dirty="0">
                <a:solidFill>
                  <a:prstClr val="black"/>
                </a:solidFill>
                <a:ea typeface="+mn-ea"/>
              </a:rPr>
              <a:t>2.1 Le cadre de planification du développement au Bénin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786" y="1007365"/>
            <a:ext cx="8854067" cy="498050"/>
          </a:xfrm>
        </p:spPr>
        <p:txBody>
          <a:bodyPr/>
          <a:lstStyle/>
          <a:p>
            <a:pPr algn="ctr"/>
            <a:r>
              <a:rPr lang="fr-FR" dirty="0"/>
              <a:t>Instruments du financement du PND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523CB3-4852-417C-8632-C4C8C9AE98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0332" y="1505415"/>
            <a:ext cx="7954961" cy="50849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 stratégie de mobilisation combine la gestion optimale des ressources publiques, privées, domestiques et internationales avec la recherche des niches et les sources innovantes, se basant sur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	Mobilisation de l’épargne publique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	Fonds de la diaspora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	Promotion du Partenariat Public Privé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Coopération Sud-Sud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	Financement climatique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	Recours au marché financier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	Partenaires Techniques et Financiers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963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2665" y="219944"/>
            <a:ext cx="8725830" cy="787421"/>
          </a:xfrm>
        </p:spPr>
        <p:txBody>
          <a:bodyPr>
            <a:noAutofit/>
          </a:bodyPr>
          <a:lstStyle/>
          <a:p>
            <a:pPr algn="ctr"/>
            <a:r>
              <a:rPr lang="fr-FR" sz="2400" b="0" dirty="0">
                <a:solidFill>
                  <a:prstClr val="black"/>
                </a:solidFill>
                <a:ea typeface="+mn-ea"/>
              </a:rPr>
              <a:t>2.2 Le financement des ODD au Bénin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786" y="1007365"/>
            <a:ext cx="8854067" cy="498050"/>
          </a:xfrm>
        </p:spPr>
        <p:txBody>
          <a:bodyPr/>
          <a:lstStyle/>
          <a:p>
            <a:pPr algn="ctr"/>
            <a:r>
              <a:rPr lang="fr-FR" dirty="0"/>
              <a:t>De la domestication au </a:t>
            </a:r>
            <a:r>
              <a:rPr lang="fr-FR" dirty="0" err="1"/>
              <a:t>costing</a:t>
            </a:r>
            <a:r>
              <a:rPr lang="fr-FR" dirty="0"/>
              <a:t> des ODD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523CB3-4852-417C-8632-C4C8C9AE98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0332" y="1505414"/>
            <a:ext cx="7954961" cy="53525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Un travail remarquable est en cours au Bénin par la structure chargée du suivi de la mise en œuvre des ODD au Bénin. Les étapes franchies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Domestication des cibles ODD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Priorisation des cibles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Sensibilisation l’intégration des ODD dans les principaux documents de planification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Contribution volontaire au Dialogue de Haut Niveau (la 2</a:t>
            </a:r>
            <a:r>
              <a:rPr lang="fr-FR" baseline="30000" dirty="0"/>
              <a:t>e</a:t>
            </a:r>
            <a:r>
              <a:rPr lang="fr-FR" dirty="0"/>
              <a:t> en cours)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err="1"/>
              <a:t>Costing</a:t>
            </a:r>
            <a:r>
              <a:rPr lang="fr-FR" dirty="0"/>
              <a:t> des ODD basé sur l’identification des goulots, définition des accélération et des paquets d’actions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Ce </a:t>
            </a:r>
            <a:r>
              <a:rPr lang="fr-FR" dirty="0" err="1"/>
              <a:t>costing</a:t>
            </a:r>
            <a:r>
              <a:rPr lang="fr-FR" dirty="0"/>
              <a:t> permet de remonter au </a:t>
            </a:r>
            <a:r>
              <a:rPr lang="fr-FR" dirty="0" err="1"/>
              <a:t>costing</a:t>
            </a:r>
            <a:r>
              <a:rPr lang="fr-FR" dirty="0"/>
              <a:t> des autres documents</a:t>
            </a:r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811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2665" y="219944"/>
            <a:ext cx="8725830" cy="787421"/>
          </a:xfrm>
        </p:spPr>
        <p:txBody>
          <a:bodyPr>
            <a:noAutofit/>
          </a:bodyPr>
          <a:lstStyle/>
          <a:p>
            <a:pPr algn="ctr"/>
            <a:r>
              <a:rPr lang="fr-FR" sz="2400" b="0" dirty="0">
                <a:solidFill>
                  <a:prstClr val="black"/>
                </a:solidFill>
                <a:ea typeface="+mn-ea"/>
              </a:rPr>
              <a:t>Conclusion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523CB3-4852-417C-8632-C4C8C9AE98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0332" y="1505414"/>
            <a:ext cx="7954961" cy="53525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80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32667" y="644009"/>
            <a:ext cx="7552800" cy="812888"/>
          </a:xfrm>
        </p:spPr>
        <p:txBody>
          <a:bodyPr/>
          <a:lstStyle/>
          <a:p>
            <a:pPr algn="ctr" rtl="0"/>
            <a:r>
              <a:rPr lang="fr-FR" sz="4000" b="1" i="0" u="none" baseline="0" dirty="0">
                <a:solidFill>
                  <a:srgbClr val="000000"/>
                </a:solidFill>
                <a:latin typeface="Noteworthy Bold"/>
                <a:cs typeface="Noteworthy Bold"/>
              </a:rPr>
              <a:t>PLAN DE PRESENTATION</a:t>
            </a:r>
            <a:endParaRPr lang="fr" sz="4000" b="1" i="0" u="none" baseline="0" dirty="0">
              <a:solidFill>
                <a:srgbClr val="000000"/>
              </a:solidFill>
              <a:latin typeface="Noteworthy Bold"/>
              <a:cs typeface="Noteworthy Bold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body" sz="quarter" idx="14"/>
          </p:nvPr>
        </p:nvSpPr>
        <p:spPr>
          <a:xfrm>
            <a:off x="685978" y="1456897"/>
            <a:ext cx="8052530" cy="497735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Introduction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I.	Interrelations entre la planification du développement et le financement du développement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1.1	Le processus de planification et ses défis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1.2	Le financement du développement en Afrique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II.	Expériences du Bénin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2.1.	le cadre de planification du développement au Bénin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2.2.	le financement des ODD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000" dirty="0"/>
              <a:t>Conclusion</a:t>
            </a:r>
            <a:endParaRPr lang="fr" sz="2000" b="0" i="0" u="none" baseline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150084"/>
            <a:ext cx="1158080" cy="144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2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16214" y="859455"/>
            <a:ext cx="7552800" cy="790925"/>
          </a:xfrm>
        </p:spPr>
        <p:txBody>
          <a:bodyPr/>
          <a:lstStyle/>
          <a:p>
            <a:pPr algn="ctr"/>
            <a:r>
              <a:rPr lang="fr-FR" sz="4000" dirty="0">
                <a:solidFill>
                  <a:srgbClr val="000000"/>
                </a:solidFill>
                <a:latin typeface="Noteworthy Bold"/>
                <a:cs typeface="Noteworthy Bold"/>
              </a:rPr>
              <a:t>INTRODUCTION</a:t>
            </a:r>
            <a:endParaRPr lang="fr" sz="4000" b="1" i="0" u="none" baseline="0" dirty="0">
              <a:solidFill>
                <a:srgbClr val="000000"/>
              </a:solidFill>
              <a:latin typeface="Noteworthy Bold"/>
              <a:cs typeface="Noteworthy Bold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83997" y="1856711"/>
            <a:ext cx="7954961" cy="4387678"/>
          </a:xfrm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fr-FR" dirty="0"/>
              <a:t>L’allocation des ressources rares aux besoins illimités des populations demeure pour les Gouvernements la préoccupation de tous les temps et constitue l’essence même de la science économique voire de la</a:t>
            </a:r>
          </a:p>
          <a:p>
            <a:pPr algn="just"/>
            <a:r>
              <a:rPr lang="fr-FR" dirty="0"/>
              <a:t>Planificateurs, statisticiens, économistes et financiers constituent les maillons de la chaîne qui part de l’identification des besoins des populations à leur satisfaction.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16214" y="859455"/>
            <a:ext cx="7552800" cy="790925"/>
          </a:xfrm>
        </p:spPr>
        <p:txBody>
          <a:bodyPr/>
          <a:lstStyle/>
          <a:p>
            <a:pPr algn="ctr"/>
            <a:r>
              <a:rPr lang="fr-FR" sz="4000" dirty="0">
                <a:solidFill>
                  <a:srgbClr val="000000"/>
                </a:solidFill>
                <a:latin typeface="Noteworthy Bold"/>
                <a:cs typeface="Noteworthy Bold"/>
              </a:rPr>
              <a:t>INTRODUCTION</a:t>
            </a:r>
            <a:endParaRPr lang="fr" sz="4000" b="1" i="0" u="none" baseline="0" dirty="0">
              <a:solidFill>
                <a:srgbClr val="000000"/>
              </a:solidFill>
              <a:latin typeface="Noteworthy Bold"/>
              <a:cs typeface="Noteworthy Bold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83997" y="1856711"/>
            <a:ext cx="7954961" cy="4387678"/>
          </a:xfrm>
        </p:spPr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fr-FR" dirty="0"/>
              <a:t>Cette chaîne intègre 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/>
              <a:t>L’élaboration du cadre macro-économique qui indique les repères limitant les ambitions de développement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/>
              <a:t>le </a:t>
            </a:r>
            <a:r>
              <a:rPr lang="fr-FR" dirty="0" err="1"/>
              <a:t>costing</a:t>
            </a:r>
            <a:r>
              <a:rPr lang="fr-FR" dirty="0"/>
              <a:t> et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/>
              <a:t>La mobilisation du financement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6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16214" y="859455"/>
            <a:ext cx="7552800" cy="790925"/>
          </a:xfrm>
        </p:spPr>
        <p:txBody>
          <a:bodyPr/>
          <a:lstStyle/>
          <a:p>
            <a:pPr algn="ctr"/>
            <a:r>
              <a:rPr lang="fr-FR" sz="2400" dirty="0">
                <a:solidFill>
                  <a:srgbClr val="000000"/>
                </a:solidFill>
                <a:latin typeface="Noteworthy Bold"/>
                <a:cs typeface="Noteworthy Bold"/>
              </a:rPr>
              <a:t>I. INTERRELATION ENTRE PLANIFICATION ET FINANCEMENT DU DEVELOPPEMENT</a:t>
            </a:r>
            <a:endParaRPr lang="fr" sz="2400" b="1" i="0" u="none" baseline="0" dirty="0">
              <a:solidFill>
                <a:srgbClr val="000000"/>
              </a:solidFill>
              <a:latin typeface="Noteworthy Bold"/>
              <a:cs typeface="Noteworthy Bold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83997" y="1650380"/>
            <a:ext cx="7954961" cy="4594009"/>
          </a:xfrm>
        </p:spPr>
        <p:txBody>
          <a:bodyPr/>
          <a:lstStyle/>
          <a:p>
            <a:pPr marL="0" lvl="0" indent="0" algn="just">
              <a:buNone/>
            </a:pPr>
            <a:r>
              <a:rPr lang="fr-FR" dirty="0"/>
              <a:t>1.1 Le processus de planification et ses défis :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fr-FR" dirty="0"/>
              <a:t>La finalité de toute planification du développement c’est l’amélioration à un horizon donné des conditions de vie et du bien-être des populations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fr-FR" dirty="0"/>
              <a:t>Le processus de la planification de développement se décline en trois grandes phases 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/>
              <a:t>La prospective qui concerne le très long terme 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/>
              <a:t>La planification stratégique sur le long ou moyen terme 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dirty="0"/>
              <a:t>La planification opérationnelle : phase programmatique et budgétisation</a:t>
            </a:r>
          </a:p>
        </p:txBody>
      </p:sp>
    </p:spTree>
    <p:extLst>
      <p:ext uri="{BB962C8B-B14F-4D97-AF65-F5344CB8AC3E}">
        <p14:creationId xmlns:p14="http://schemas.microsoft.com/office/powerpoint/2010/main" val="38914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18004" y="258048"/>
            <a:ext cx="7552800" cy="506413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0000"/>
                </a:solidFill>
              </a:rPr>
              <a:t>La </a:t>
            </a:r>
            <a:r>
              <a:rPr lang="en-GB" sz="3200" b="1" dirty="0" err="1">
                <a:solidFill>
                  <a:srgbClr val="000000"/>
                </a:solidFill>
              </a:rPr>
              <a:t>Planification</a:t>
            </a:r>
            <a:r>
              <a:rPr lang="en-GB" sz="3200" b="1" dirty="0">
                <a:solidFill>
                  <a:srgbClr val="000000"/>
                </a:solidFill>
              </a:rPr>
              <a:t> du </a:t>
            </a:r>
            <a:r>
              <a:rPr lang="en-GB" sz="3200" b="1" dirty="0" err="1">
                <a:solidFill>
                  <a:srgbClr val="000000"/>
                </a:solidFill>
              </a:rPr>
              <a:t>développement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830" y="1223942"/>
            <a:ext cx="2868645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planification du développement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 une approche qui consiste à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développer une vision à long terme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résultats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à obtenir et à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identifier les moyens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 seront déployés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pour les obtenir.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2498" y="1225927"/>
            <a:ext cx="3789055" cy="1223128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1-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Comprendre les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Causes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des privations sociales/économiques et de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Prioriser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les questions relevant des objectifs du PND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74648" y="3874430"/>
            <a:ext cx="3809866" cy="1360586"/>
          </a:xfrm>
          <a:prstGeom prst="rect">
            <a:avLst/>
          </a:prstGeom>
          <a:solidFill>
            <a:srgbClr val="0099FF"/>
          </a:solidFill>
          <a:ln w="28575" cmpd="sng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3-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Elaborer un plan stratégique associé à un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Cadre de Résultats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7607" y="2590966"/>
            <a:ext cx="3783949" cy="1166841"/>
          </a:xfrm>
          <a:prstGeom prst="rect">
            <a:avLst/>
          </a:prstGeom>
          <a:solidFill>
            <a:srgbClr val="0099FF"/>
          </a:solidFill>
          <a:ln w="28575" cmpd="sng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2-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Etablir une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Théorie du Changement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pour l’objectif en question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74649" y="5364595"/>
            <a:ext cx="3822825" cy="1133419"/>
          </a:xfrm>
          <a:prstGeom prst="rect">
            <a:avLst/>
          </a:prstGeom>
          <a:solidFill>
            <a:srgbClr val="0099FF"/>
          </a:solidFill>
          <a:ln w="28575" cmpd="sng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4- Etablir un budget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alignant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résultats et le ressources</a:t>
            </a:r>
          </a:p>
        </p:txBody>
      </p:sp>
      <p:sp>
        <p:nvSpPr>
          <p:cNvPr id="13" name="Curved Left Arrow 12"/>
          <p:cNvSpPr/>
          <p:nvPr/>
        </p:nvSpPr>
        <p:spPr>
          <a:xfrm>
            <a:off x="7697483" y="1749324"/>
            <a:ext cx="570184" cy="1308753"/>
          </a:xfrm>
          <a:prstGeom prst="curvedLef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7686428" y="3234660"/>
            <a:ext cx="570184" cy="1308753"/>
          </a:xfrm>
          <a:prstGeom prst="curvedLef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urved Left Arrow 20"/>
          <p:cNvSpPr/>
          <p:nvPr/>
        </p:nvSpPr>
        <p:spPr>
          <a:xfrm>
            <a:off x="7713095" y="4883465"/>
            <a:ext cx="570184" cy="1308753"/>
          </a:xfrm>
          <a:prstGeom prst="curvedLef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6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" grpId="0" animBg="1"/>
      <p:bldP spid="12" grpId="0" animBg="1"/>
      <p:bldP spid="11" grpId="0" animBg="1"/>
      <p:bldP spid="19" grpId="0" animBg="1"/>
      <p:bldP spid="13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b="0" dirty="0">
                <a:solidFill>
                  <a:prstClr val="black"/>
                </a:solidFill>
                <a:ea typeface="+mn-ea"/>
              </a:rPr>
              <a:t>1.1 Le processus de planification et ses défis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6B2264F-D0B4-48CF-B6CC-5DBB1EA855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Des objectifs réalistes et atteignables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Sa mise en œuvre : respect des repères stratégiques et des priorités définis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Moyens d'atteindre les objectifs ; 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Mobilisation des ressources nécessaires ;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2636" y="1660533"/>
            <a:ext cx="6777892" cy="696912"/>
          </a:xfrm>
        </p:spPr>
        <p:txBody>
          <a:bodyPr/>
          <a:lstStyle/>
          <a:p>
            <a:r>
              <a:rPr lang="fr-FR" dirty="0"/>
              <a:t>Défis liés au succès de la planification</a:t>
            </a:r>
          </a:p>
        </p:txBody>
      </p:sp>
    </p:spTree>
    <p:extLst>
      <p:ext uri="{BB962C8B-B14F-4D97-AF65-F5344CB8AC3E}">
        <p14:creationId xmlns:p14="http://schemas.microsoft.com/office/powerpoint/2010/main" val="262800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23024" y="306389"/>
            <a:ext cx="8597591" cy="506413"/>
          </a:xfrm>
        </p:spPr>
        <p:txBody>
          <a:bodyPr>
            <a:noAutofit/>
          </a:bodyPr>
          <a:lstStyle/>
          <a:p>
            <a:pPr algn="ctr"/>
            <a:r>
              <a:rPr lang="fr-FR" b="0" dirty="0">
                <a:solidFill>
                  <a:prstClr val="black"/>
                </a:solidFill>
                <a:ea typeface="+mn-ea"/>
              </a:rPr>
              <a:t>1.2 Le financement du développement en Afrique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6B2264F-D0B4-48CF-B6CC-5DBB1EA855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2635" y="2362200"/>
            <a:ext cx="7954961" cy="4272776"/>
          </a:xfrm>
        </p:spPr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Faible mobilisation des ressources domestiques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Baisse de l’APD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Allocation peu optimale des dépenses ; 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Faibles investissements dans les créneaux porteurs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Les regards tournés vers les ODD parce qu’on espère que les ressources des partenaires afflueront de ce côté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2636" y="1660533"/>
            <a:ext cx="6777892" cy="696912"/>
          </a:xfrm>
        </p:spPr>
        <p:txBody>
          <a:bodyPr/>
          <a:lstStyle/>
          <a:p>
            <a:r>
              <a:rPr lang="fr-FR" dirty="0"/>
              <a:t>La situation</a:t>
            </a:r>
          </a:p>
        </p:txBody>
      </p:sp>
    </p:spTree>
    <p:extLst>
      <p:ext uri="{BB962C8B-B14F-4D97-AF65-F5344CB8AC3E}">
        <p14:creationId xmlns:p14="http://schemas.microsoft.com/office/powerpoint/2010/main" val="2559553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23024" y="172575"/>
            <a:ext cx="8597591" cy="506413"/>
          </a:xfrm>
        </p:spPr>
        <p:txBody>
          <a:bodyPr>
            <a:noAutofit/>
          </a:bodyPr>
          <a:lstStyle/>
          <a:p>
            <a:pPr algn="ctr"/>
            <a:r>
              <a:rPr lang="fr-FR" b="0" dirty="0">
                <a:solidFill>
                  <a:prstClr val="black"/>
                </a:solidFill>
                <a:ea typeface="+mn-ea"/>
              </a:rPr>
              <a:t>1.2 Le financement du développement en Afrique</a:t>
            </a:r>
            <a:endParaRPr lang="en-GB" sz="3600" b="1" dirty="0">
              <a:solidFill>
                <a:srgbClr val="000000"/>
              </a:solidFill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6B2264F-D0B4-48CF-B6CC-5DBB1EA855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5688" y="1159728"/>
            <a:ext cx="8474927" cy="5787481"/>
          </a:xfrm>
        </p:spPr>
        <p:txBody>
          <a:bodyPr/>
          <a:lstStyle/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Nécessité de disposer des plans de développements élaborés suivant une approche participative, inclusive et fondés sur les aspirations nationales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Veiller à la prise en compte des thématiques majeures : inclusion sociale, équité, droits de la personne, gouvernance, changement climatique, emplois, genre, dividende démographique ;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Grande priorité à la transformation structurelle de l’économie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Les conditions de développement du secteur privé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DB8BC-75EC-4ABE-B3DB-05CCDAC64D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785" y="708143"/>
            <a:ext cx="8854067" cy="696912"/>
          </a:xfrm>
        </p:spPr>
        <p:txBody>
          <a:bodyPr/>
          <a:lstStyle/>
          <a:p>
            <a:pPr algn="ctr"/>
            <a:r>
              <a:rPr lang="fr-FR" dirty="0"/>
              <a:t>Pour un financement adéquat du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424063259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25105</TotalTime>
  <Words>808</Words>
  <Application>Microsoft Office PowerPoint</Application>
  <PresentationFormat>Affichage à l'écran (4:3)</PresentationFormat>
  <Paragraphs>120</Paragraphs>
  <Slides>16</Slides>
  <Notes>14</Notes>
  <HiddenSlides>3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Noteworthy Bold</vt:lpstr>
      <vt:lpstr>Noteworthy Light</vt:lpstr>
      <vt:lpstr>Times New Roman</vt:lpstr>
      <vt:lpstr>Wingdings</vt:lpstr>
      <vt:lpstr>PowerPoint Template1</vt:lpstr>
      <vt:lpstr>Présentation PowerPoint</vt:lpstr>
      <vt:lpstr>PLAN DE PRESENTATION</vt:lpstr>
      <vt:lpstr>INTRODUCTION</vt:lpstr>
      <vt:lpstr>INTRODUCTION</vt:lpstr>
      <vt:lpstr>I. INTERRELATION ENTRE PLANIFICATION ET FINANCEMENT DU DEVELOPPEMENT</vt:lpstr>
      <vt:lpstr>La Planification du développement</vt:lpstr>
      <vt:lpstr>1.1 Le processus de planification et ses défis</vt:lpstr>
      <vt:lpstr>1.2 Le financement du développement en Afrique</vt:lpstr>
      <vt:lpstr>1.2 Le financement du développement en Afrique</vt:lpstr>
      <vt:lpstr>1.2 Le financement du développement en Afrique</vt:lpstr>
      <vt:lpstr>Présentation PowerPoint</vt:lpstr>
      <vt:lpstr>Le cadre de planification du développement au Bénin</vt:lpstr>
      <vt:lpstr>2.1 Le cadre de planification du développement au Bénin</vt:lpstr>
      <vt:lpstr>2.1 Le cadre de planification du développement au Bénin</vt:lpstr>
      <vt:lpstr>2.2 Le financement des ODD au Bénin</vt:lpstr>
      <vt:lpstr>Conclusion</vt:lpstr>
    </vt:vector>
  </TitlesOfParts>
  <Manager/>
  <Company>salah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PNUD;SNU</dc:creator>
  <cp:keywords/>
  <dc:description/>
  <cp:lastModifiedBy>Magloire Augustin AGUESSY</cp:lastModifiedBy>
  <cp:revision>644</cp:revision>
  <cp:lastPrinted>2011-11-25T16:57:31Z</cp:lastPrinted>
  <dcterms:created xsi:type="dcterms:W3CDTF">2011-11-08T18:38:47Z</dcterms:created>
  <dcterms:modified xsi:type="dcterms:W3CDTF">2018-07-06T22:48:38Z</dcterms:modified>
  <cp:category/>
</cp:coreProperties>
</file>