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1"/>
  </p:notesMasterIdLst>
  <p:sldIdLst>
    <p:sldId id="271" r:id="rId2"/>
    <p:sldId id="257" r:id="rId3"/>
    <p:sldId id="282" r:id="rId4"/>
    <p:sldId id="275" r:id="rId5"/>
    <p:sldId id="276" r:id="rId6"/>
    <p:sldId id="272" r:id="rId7"/>
    <p:sldId id="259" r:id="rId8"/>
    <p:sldId id="267" r:id="rId9"/>
    <p:sldId id="273" r:id="rId10"/>
    <p:sldId id="278" r:id="rId11"/>
    <p:sldId id="288" r:id="rId12"/>
    <p:sldId id="268" r:id="rId13"/>
    <p:sldId id="269" r:id="rId14"/>
    <p:sldId id="284" r:id="rId15"/>
    <p:sldId id="281" r:id="rId16"/>
    <p:sldId id="286" r:id="rId17"/>
    <p:sldId id="287" r:id="rId18"/>
    <p:sldId id="289"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CD6"/>
    <a:srgbClr val="996600"/>
    <a:srgbClr val="D6D1C8"/>
    <a:srgbClr val="D7D7D7"/>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4660"/>
  </p:normalViewPr>
  <p:slideViewPr>
    <p:cSldViewPr snapToGrid="0">
      <p:cViewPr>
        <p:scale>
          <a:sx n="66" d="100"/>
          <a:sy n="66" d="100"/>
        </p:scale>
        <p:origin x="116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EDAC0-BC4C-4A4C-A6F2-BE1C74B3C0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170BEC4-C70D-4A3B-BB4F-7470E637B77D}">
      <dgm:prSet phldrT="[Text]" phldr="1"/>
      <dgm:spPr/>
      <dgm:t>
        <a:bodyPr/>
        <a:lstStyle/>
        <a:p>
          <a:endParaRPr lang="en-US" dirty="0"/>
        </a:p>
      </dgm:t>
    </dgm:pt>
    <dgm:pt modelId="{23F54749-9AFC-4CBC-8427-36E5EA0F9617}" type="parTrans" cxnId="{A7698571-26AF-4A53-925C-3FBE5A644056}">
      <dgm:prSet/>
      <dgm:spPr/>
      <dgm:t>
        <a:bodyPr/>
        <a:lstStyle/>
        <a:p>
          <a:endParaRPr lang="en-US"/>
        </a:p>
      </dgm:t>
    </dgm:pt>
    <dgm:pt modelId="{CF5E9F54-E3E8-431A-B177-C919D6991C7D}" type="sibTrans" cxnId="{A7698571-26AF-4A53-925C-3FBE5A644056}">
      <dgm:prSet/>
      <dgm:spPr/>
      <dgm:t>
        <a:bodyPr/>
        <a:lstStyle/>
        <a:p>
          <a:endParaRPr lang="en-US"/>
        </a:p>
      </dgm:t>
    </dgm:pt>
    <dgm:pt modelId="{A840A258-FD69-4DA2-88AC-72362646F30F}">
      <dgm:prSet phldrT="[Text]" phldr="1"/>
      <dgm:spPr/>
      <dgm:t>
        <a:bodyPr/>
        <a:lstStyle/>
        <a:p>
          <a:endParaRPr lang="en-US" dirty="0"/>
        </a:p>
      </dgm:t>
    </dgm:pt>
    <dgm:pt modelId="{E95FFF5F-0B09-41F5-A269-D2247E77CDF1}" type="parTrans" cxnId="{24393217-C0DC-402C-A0FD-EAF328FE829F}">
      <dgm:prSet/>
      <dgm:spPr/>
      <dgm:t>
        <a:bodyPr/>
        <a:lstStyle/>
        <a:p>
          <a:endParaRPr lang="en-US"/>
        </a:p>
      </dgm:t>
    </dgm:pt>
    <dgm:pt modelId="{4103E2A7-D1DA-4601-BA58-8150EF032154}" type="sibTrans" cxnId="{24393217-C0DC-402C-A0FD-EAF328FE829F}">
      <dgm:prSet/>
      <dgm:spPr/>
      <dgm:t>
        <a:bodyPr/>
        <a:lstStyle/>
        <a:p>
          <a:endParaRPr lang="en-US"/>
        </a:p>
      </dgm:t>
    </dgm:pt>
    <dgm:pt modelId="{551AD45A-FBD0-42F2-B4C4-F0CADA6860D3}">
      <dgm:prSet phldrT="[Text]" phldr="1"/>
      <dgm:spPr/>
      <dgm:t>
        <a:bodyPr/>
        <a:lstStyle/>
        <a:p>
          <a:endParaRPr lang="en-US" dirty="0"/>
        </a:p>
      </dgm:t>
    </dgm:pt>
    <dgm:pt modelId="{467EC04C-86AD-4D8B-80AE-12F5F4C1AF6A}" type="parTrans" cxnId="{BC3058B1-B7C8-4E9B-B1CE-DB9B6901C92B}">
      <dgm:prSet/>
      <dgm:spPr/>
      <dgm:t>
        <a:bodyPr/>
        <a:lstStyle/>
        <a:p>
          <a:endParaRPr lang="en-US"/>
        </a:p>
      </dgm:t>
    </dgm:pt>
    <dgm:pt modelId="{A158BFA2-843D-4FC5-BDEB-42FAE890FDB3}" type="sibTrans" cxnId="{BC3058B1-B7C8-4E9B-B1CE-DB9B6901C92B}">
      <dgm:prSet/>
      <dgm:spPr/>
      <dgm:t>
        <a:bodyPr/>
        <a:lstStyle/>
        <a:p>
          <a:endParaRPr lang="en-US"/>
        </a:p>
      </dgm:t>
    </dgm:pt>
    <dgm:pt modelId="{FCF5956A-0505-470B-ABD5-20894FA15A30}">
      <dgm:prSet phldrT="[Text]" phldr="1"/>
      <dgm:spPr/>
      <dgm:t>
        <a:bodyPr/>
        <a:lstStyle/>
        <a:p>
          <a:endParaRPr lang="en-US" dirty="0"/>
        </a:p>
      </dgm:t>
    </dgm:pt>
    <dgm:pt modelId="{0220C88D-07B1-4379-82AB-3371B8280826}" type="parTrans" cxnId="{06A0866A-AF40-4F90-B265-23AB55E9E078}">
      <dgm:prSet/>
      <dgm:spPr/>
      <dgm:t>
        <a:bodyPr/>
        <a:lstStyle/>
        <a:p>
          <a:endParaRPr lang="en-US"/>
        </a:p>
      </dgm:t>
    </dgm:pt>
    <dgm:pt modelId="{DDB11034-56DD-4CF5-AA79-35DE5F4E7FD3}" type="sibTrans" cxnId="{06A0866A-AF40-4F90-B265-23AB55E9E078}">
      <dgm:prSet/>
      <dgm:spPr/>
      <dgm:t>
        <a:bodyPr/>
        <a:lstStyle/>
        <a:p>
          <a:endParaRPr lang="en-US"/>
        </a:p>
      </dgm:t>
    </dgm:pt>
    <dgm:pt modelId="{AB511468-533D-466F-85D9-E1C4926158BD}">
      <dgm:prSet phldrT="[Text]" phldr="1"/>
      <dgm:spPr/>
      <dgm:t>
        <a:bodyPr/>
        <a:lstStyle/>
        <a:p>
          <a:endParaRPr lang="en-US" dirty="0"/>
        </a:p>
      </dgm:t>
    </dgm:pt>
    <dgm:pt modelId="{E96EB520-6DBB-41BE-89B4-AE0CEFA3BE38}" type="parTrans" cxnId="{24E90DCC-91C5-4250-91D2-42330A92653A}">
      <dgm:prSet/>
      <dgm:spPr/>
      <dgm:t>
        <a:bodyPr/>
        <a:lstStyle/>
        <a:p>
          <a:endParaRPr lang="en-US"/>
        </a:p>
      </dgm:t>
    </dgm:pt>
    <dgm:pt modelId="{95E31AAF-5EB0-4107-96B1-6AB1C12182C5}" type="sibTrans" cxnId="{24E90DCC-91C5-4250-91D2-42330A92653A}">
      <dgm:prSet/>
      <dgm:spPr/>
      <dgm:t>
        <a:bodyPr/>
        <a:lstStyle/>
        <a:p>
          <a:endParaRPr lang="en-US"/>
        </a:p>
      </dgm:t>
    </dgm:pt>
    <dgm:pt modelId="{194ABA31-0542-4782-A468-DD540267F107}">
      <dgm:prSet phldrT="[Text]" phldr="1"/>
      <dgm:spPr/>
      <dgm:t>
        <a:bodyPr/>
        <a:lstStyle/>
        <a:p>
          <a:endParaRPr lang="en-US" dirty="0"/>
        </a:p>
      </dgm:t>
    </dgm:pt>
    <dgm:pt modelId="{B2E46AC2-3C33-4F29-84FF-99D2BB60B818}" type="parTrans" cxnId="{C7AEB924-31A4-49FC-82EA-230D5D1A4EAB}">
      <dgm:prSet/>
      <dgm:spPr/>
      <dgm:t>
        <a:bodyPr/>
        <a:lstStyle/>
        <a:p>
          <a:endParaRPr lang="en-US"/>
        </a:p>
      </dgm:t>
    </dgm:pt>
    <dgm:pt modelId="{EBC37E80-92E5-4648-BB58-3A7AFF40C45E}" type="sibTrans" cxnId="{C7AEB924-31A4-49FC-82EA-230D5D1A4EAB}">
      <dgm:prSet/>
      <dgm:spPr/>
      <dgm:t>
        <a:bodyPr/>
        <a:lstStyle/>
        <a:p>
          <a:endParaRPr lang="en-US"/>
        </a:p>
      </dgm:t>
    </dgm:pt>
    <dgm:pt modelId="{6967CFDB-018D-44D8-B394-BAEF262D7DCC}">
      <dgm:prSet phldrT="[Text]" phldr="1"/>
      <dgm:spPr/>
      <dgm:t>
        <a:bodyPr/>
        <a:lstStyle/>
        <a:p>
          <a:endParaRPr lang="en-US" dirty="0"/>
        </a:p>
      </dgm:t>
    </dgm:pt>
    <dgm:pt modelId="{6A6286F5-1128-43D0-82C1-6449B92CDFB7}" type="parTrans" cxnId="{7827E68B-30C8-4473-B88A-AE6EE4A5E1BA}">
      <dgm:prSet/>
      <dgm:spPr/>
      <dgm:t>
        <a:bodyPr/>
        <a:lstStyle/>
        <a:p>
          <a:endParaRPr lang="en-US"/>
        </a:p>
      </dgm:t>
    </dgm:pt>
    <dgm:pt modelId="{B49D23E0-5D99-4FD8-9C39-373CC6F2DD2B}" type="sibTrans" cxnId="{7827E68B-30C8-4473-B88A-AE6EE4A5E1BA}">
      <dgm:prSet/>
      <dgm:spPr/>
      <dgm:t>
        <a:bodyPr/>
        <a:lstStyle/>
        <a:p>
          <a:endParaRPr lang="en-US"/>
        </a:p>
      </dgm:t>
    </dgm:pt>
    <dgm:pt modelId="{DF255707-F6A8-4F95-9FB9-03E6F10CA64F}">
      <dgm:prSet phldrT="[Text]" phldr="1"/>
      <dgm:spPr/>
      <dgm:t>
        <a:bodyPr/>
        <a:lstStyle/>
        <a:p>
          <a:endParaRPr lang="en-US" dirty="0"/>
        </a:p>
      </dgm:t>
    </dgm:pt>
    <dgm:pt modelId="{73EC34CC-7984-43E5-B482-C740791635A4}" type="parTrans" cxnId="{03827C89-808A-4865-A217-96E00EC5F3A2}">
      <dgm:prSet/>
      <dgm:spPr/>
      <dgm:t>
        <a:bodyPr/>
        <a:lstStyle/>
        <a:p>
          <a:endParaRPr lang="en-US"/>
        </a:p>
      </dgm:t>
    </dgm:pt>
    <dgm:pt modelId="{273BA289-2D95-40E3-882E-4EBA8BAA15FC}" type="sibTrans" cxnId="{03827C89-808A-4865-A217-96E00EC5F3A2}">
      <dgm:prSet/>
      <dgm:spPr/>
      <dgm:t>
        <a:bodyPr/>
        <a:lstStyle/>
        <a:p>
          <a:endParaRPr lang="en-US"/>
        </a:p>
      </dgm:t>
    </dgm:pt>
    <dgm:pt modelId="{9C1350DF-D4F8-40B3-A8A2-520079C86062}">
      <dgm:prSet phldrT="[Text]" phldr="1"/>
      <dgm:spPr/>
      <dgm:t>
        <a:bodyPr/>
        <a:lstStyle/>
        <a:p>
          <a:endParaRPr lang="en-US" dirty="0"/>
        </a:p>
      </dgm:t>
    </dgm:pt>
    <dgm:pt modelId="{859C5E1E-19FD-4C54-B919-7D4CCF5BD62C}" type="parTrans" cxnId="{DBE21F1C-2A73-4C7B-8363-73D628DB951F}">
      <dgm:prSet/>
      <dgm:spPr/>
      <dgm:t>
        <a:bodyPr/>
        <a:lstStyle/>
        <a:p>
          <a:endParaRPr lang="en-US"/>
        </a:p>
      </dgm:t>
    </dgm:pt>
    <dgm:pt modelId="{94BA6E69-7261-4B96-AB29-4401738DDBC7}" type="sibTrans" cxnId="{DBE21F1C-2A73-4C7B-8363-73D628DB951F}">
      <dgm:prSet/>
      <dgm:spPr/>
      <dgm:t>
        <a:bodyPr/>
        <a:lstStyle/>
        <a:p>
          <a:endParaRPr lang="en-US"/>
        </a:p>
      </dgm:t>
    </dgm:pt>
    <dgm:pt modelId="{176F9B75-285A-4BDE-BA12-D76D7E116F99}">
      <dgm:prSet/>
      <dgm:spPr/>
      <dgm:t>
        <a:bodyPr/>
        <a:lstStyle/>
        <a:p>
          <a:endParaRPr lang="en-US" dirty="0"/>
        </a:p>
      </dgm:t>
    </dgm:pt>
    <dgm:pt modelId="{71A7A85D-AB8E-4B79-8D03-3EB8C95A776B}" type="parTrans" cxnId="{FC0B9831-29D1-4B9E-9708-B11D44CADBFB}">
      <dgm:prSet/>
      <dgm:spPr/>
      <dgm:t>
        <a:bodyPr/>
        <a:lstStyle/>
        <a:p>
          <a:endParaRPr lang="en-US"/>
        </a:p>
      </dgm:t>
    </dgm:pt>
    <dgm:pt modelId="{F19CBC71-3DB1-4A81-B796-2383ACAD02C3}" type="sibTrans" cxnId="{FC0B9831-29D1-4B9E-9708-B11D44CADBFB}">
      <dgm:prSet/>
      <dgm:spPr/>
      <dgm:t>
        <a:bodyPr/>
        <a:lstStyle/>
        <a:p>
          <a:endParaRPr lang="en-US"/>
        </a:p>
      </dgm:t>
    </dgm:pt>
    <dgm:pt modelId="{78E8EFBB-4571-4B7B-9C26-CD8B08E82FB4}">
      <dgm:prSet/>
      <dgm:spPr/>
      <dgm:t>
        <a:bodyPr/>
        <a:lstStyle/>
        <a:p>
          <a:endParaRPr lang="en-US" dirty="0"/>
        </a:p>
      </dgm:t>
    </dgm:pt>
    <dgm:pt modelId="{783A8C96-8AEE-4861-8136-4D632951151B}" type="parTrans" cxnId="{9748C41A-E598-4269-B752-04189B80777F}">
      <dgm:prSet/>
      <dgm:spPr/>
      <dgm:t>
        <a:bodyPr/>
        <a:lstStyle/>
        <a:p>
          <a:endParaRPr lang="en-US"/>
        </a:p>
      </dgm:t>
    </dgm:pt>
    <dgm:pt modelId="{6B025B5F-8BE7-43E4-9DBD-0E69A95DB218}" type="sibTrans" cxnId="{9748C41A-E598-4269-B752-04189B80777F}">
      <dgm:prSet/>
      <dgm:spPr/>
      <dgm:t>
        <a:bodyPr/>
        <a:lstStyle/>
        <a:p>
          <a:endParaRPr lang="en-US"/>
        </a:p>
      </dgm:t>
    </dgm:pt>
    <dgm:pt modelId="{DD7FFF0D-DA6F-4CD2-802C-44D7C542C75A}" type="pres">
      <dgm:prSet presAssocID="{AE7EDAC0-BC4C-4A4C-A6F2-BE1C74B3C0E1}" presName="linear" presStyleCnt="0">
        <dgm:presLayoutVars>
          <dgm:dir/>
          <dgm:resizeHandles val="exact"/>
        </dgm:presLayoutVars>
      </dgm:prSet>
      <dgm:spPr/>
      <dgm:t>
        <a:bodyPr/>
        <a:lstStyle/>
        <a:p>
          <a:endParaRPr lang="en-US"/>
        </a:p>
      </dgm:t>
    </dgm:pt>
    <dgm:pt modelId="{CD7F4D0C-BD1F-4E51-9B6A-6FFBFF6A3FB2}" type="pres">
      <dgm:prSet presAssocID="{A170BEC4-C70D-4A3B-BB4F-7470E637B77D}" presName="comp" presStyleCnt="0"/>
      <dgm:spPr/>
    </dgm:pt>
    <dgm:pt modelId="{DFC95589-B768-4D81-B5E5-898B21612B97}" type="pres">
      <dgm:prSet presAssocID="{A170BEC4-C70D-4A3B-BB4F-7470E637B77D}" presName="box" presStyleLbl="node1" presStyleIdx="0" presStyleCnt="5"/>
      <dgm:spPr/>
      <dgm:t>
        <a:bodyPr/>
        <a:lstStyle/>
        <a:p>
          <a:endParaRPr lang="en-US"/>
        </a:p>
      </dgm:t>
    </dgm:pt>
    <dgm:pt modelId="{7296D089-F535-4BFB-9769-C680AA1C3342}" type="pres">
      <dgm:prSet presAssocID="{A170BEC4-C70D-4A3B-BB4F-7470E637B77D}" presName="img" presStyleLbl="fgImgPlace1" presStyleIdx="0" presStyleCnt="5"/>
      <dgm:spPr/>
    </dgm:pt>
    <dgm:pt modelId="{B8502059-EB9B-44C2-A590-56E273A5747C}" type="pres">
      <dgm:prSet presAssocID="{A170BEC4-C70D-4A3B-BB4F-7470E637B77D}" presName="text" presStyleLbl="node1" presStyleIdx="0" presStyleCnt="5">
        <dgm:presLayoutVars>
          <dgm:bulletEnabled val="1"/>
        </dgm:presLayoutVars>
      </dgm:prSet>
      <dgm:spPr/>
      <dgm:t>
        <a:bodyPr/>
        <a:lstStyle/>
        <a:p>
          <a:endParaRPr lang="en-US"/>
        </a:p>
      </dgm:t>
    </dgm:pt>
    <dgm:pt modelId="{247ABF13-9303-4F00-90E7-37B302C29081}" type="pres">
      <dgm:prSet presAssocID="{CF5E9F54-E3E8-431A-B177-C919D6991C7D}" presName="spacer" presStyleCnt="0"/>
      <dgm:spPr/>
    </dgm:pt>
    <dgm:pt modelId="{E8EECCD9-3B04-4E59-B526-F337EA524A76}" type="pres">
      <dgm:prSet presAssocID="{FCF5956A-0505-470B-ABD5-20894FA15A30}" presName="comp" presStyleCnt="0"/>
      <dgm:spPr/>
    </dgm:pt>
    <dgm:pt modelId="{97BA5A9A-1060-4E56-86AE-5083BBCC06B6}" type="pres">
      <dgm:prSet presAssocID="{FCF5956A-0505-470B-ABD5-20894FA15A30}" presName="box" presStyleLbl="node1" presStyleIdx="1" presStyleCnt="5"/>
      <dgm:spPr/>
      <dgm:t>
        <a:bodyPr/>
        <a:lstStyle/>
        <a:p>
          <a:endParaRPr lang="en-US"/>
        </a:p>
      </dgm:t>
    </dgm:pt>
    <dgm:pt modelId="{69D2375E-2F9E-4B25-9AA0-E791BC7FE4C3}" type="pres">
      <dgm:prSet presAssocID="{FCF5956A-0505-470B-ABD5-20894FA15A30}" presName="img" presStyleLbl="fgImgPlace1" presStyleIdx="1" presStyleCnt="5"/>
      <dgm:spPr/>
    </dgm:pt>
    <dgm:pt modelId="{D28FF003-CBC1-4669-8BFF-D303A1C40A9F}" type="pres">
      <dgm:prSet presAssocID="{FCF5956A-0505-470B-ABD5-20894FA15A30}" presName="text" presStyleLbl="node1" presStyleIdx="1" presStyleCnt="5">
        <dgm:presLayoutVars>
          <dgm:bulletEnabled val="1"/>
        </dgm:presLayoutVars>
      </dgm:prSet>
      <dgm:spPr/>
      <dgm:t>
        <a:bodyPr/>
        <a:lstStyle/>
        <a:p>
          <a:endParaRPr lang="en-US"/>
        </a:p>
      </dgm:t>
    </dgm:pt>
    <dgm:pt modelId="{67E1CA81-A5A1-47F0-BB04-F1D41EE63021}" type="pres">
      <dgm:prSet presAssocID="{DDB11034-56DD-4CF5-AA79-35DE5F4E7FD3}" presName="spacer" presStyleCnt="0"/>
      <dgm:spPr/>
    </dgm:pt>
    <dgm:pt modelId="{830F11A8-C481-4D64-98DC-15E8E6099882}" type="pres">
      <dgm:prSet presAssocID="{6967CFDB-018D-44D8-B394-BAEF262D7DCC}" presName="comp" presStyleCnt="0"/>
      <dgm:spPr/>
    </dgm:pt>
    <dgm:pt modelId="{43E860EC-9FAD-41B3-974F-4C5EC30236ED}" type="pres">
      <dgm:prSet presAssocID="{6967CFDB-018D-44D8-B394-BAEF262D7DCC}" presName="box" presStyleLbl="node1" presStyleIdx="2" presStyleCnt="5"/>
      <dgm:spPr/>
      <dgm:t>
        <a:bodyPr/>
        <a:lstStyle/>
        <a:p>
          <a:endParaRPr lang="en-US"/>
        </a:p>
      </dgm:t>
    </dgm:pt>
    <dgm:pt modelId="{574E808F-5035-4078-BF05-EC964F0DE09B}" type="pres">
      <dgm:prSet presAssocID="{6967CFDB-018D-44D8-B394-BAEF262D7DCC}" presName="img" presStyleLbl="fgImgPlace1" presStyleIdx="2" presStyleCnt="5"/>
      <dgm:spPr/>
    </dgm:pt>
    <dgm:pt modelId="{717007D5-9CFC-48D1-A085-00BB67D99E3F}" type="pres">
      <dgm:prSet presAssocID="{6967CFDB-018D-44D8-B394-BAEF262D7DCC}" presName="text" presStyleLbl="node1" presStyleIdx="2" presStyleCnt="5">
        <dgm:presLayoutVars>
          <dgm:bulletEnabled val="1"/>
        </dgm:presLayoutVars>
      </dgm:prSet>
      <dgm:spPr/>
      <dgm:t>
        <a:bodyPr/>
        <a:lstStyle/>
        <a:p>
          <a:endParaRPr lang="en-US"/>
        </a:p>
      </dgm:t>
    </dgm:pt>
    <dgm:pt modelId="{F095264C-040D-4552-9166-A761F39A3D1E}" type="pres">
      <dgm:prSet presAssocID="{B49D23E0-5D99-4FD8-9C39-373CC6F2DD2B}" presName="spacer" presStyleCnt="0"/>
      <dgm:spPr/>
    </dgm:pt>
    <dgm:pt modelId="{49468523-033C-453B-A2BB-01793EA81210}" type="pres">
      <dgm:prSet presAssocID="{176F9B75-285A-4BDE-BA12-D76D7E116F99}" presName="comp" presStyleCnt="0"/>
      <dgm:spPr/>
    </dgm:pt>
    <dgm:pt modelId="{19862443-A6CD-4235-B979-522ABBD94F2E}" type="pres">
      <dgm:prSet presAssocID="{176F9B75-285A-4BDE-BA12-D76D7E116F99}" presName="box" presStyleLbl="node1" presStyleIdx="3" presStyleCnt="5"/>
      <dgm:spPr/>
      <dgm:t>
        <a:bodyPr/>
        <a:lstStyle/>
        <a:p>
          <a:endParaRPr lang="en-US"/>
        </a:p>
      </dgm:t>
    </dgm:pt>
    <dgm:pt modelId="{765F2C44-85DF-465A-8133-C30B4F02EE1B}" type="pres">
      <dgm:prSet presAssocID="{176F9B75-285A-4BDE-BA12-D76D7E116F99}" presName="img" presStyleLbl="fgImgPlace1" presStyleIdx="3" presStyleCnt="5"/>
      <dgm:spPr/>
    </dgm:pt>
    <dgm:pt modelId="{688B19D5-5C1F-4BFF-A461-942985C1D96C}" type="pres">
      <dgm:prSet presAssocID="{176F9B75-285A-4BDE-BA12-D76D7E116F99}" presName="text" presStyleLbl="node1" presStyleIdx="3" presStyleCnt="5">
        <dgm:presLayoutVars>
          <dgm:bulletEnabled val="1"/>
        </dgm:presLayoutVars>
      </dgm:prSet>
      <dgm:spPr/>
      <dgm:t>
        <a:bodyPr/>
        <a:lstStyle/>
        <a:p>
          <a:endParaRPr lang="en-US"/>
        </a:p>
      </dgm:t>
    </dgm:pt>
    <dgm:pt modelId="{7F3517F2-70AC-47F2-AF75-A82F2F8B126D}" type="pres">
      <dgm:prSet presAssocID="{F19CBC71-3DB1-4A81-B796-2383ACAD02C3}" presName="spacer" presStyleCnt="0"/>
      <dgm:spPr/>
    </dgm:pt>
    <dgm:pt modelId="{5522EE72-D258-42E3-B32B-8D32BBEB8D3D}" type="pres">
      <dgm:prSet presAssocID="{78E8EFBB-4571-4B7B-9C26-CD8B08E82FB4}" presName="comp" presStyleCnt="0"/>
      <dgm:spPr/>
    </dgm:pt>
    <dgm:pt modelId="{6CAB1D36-6371-457C-9845-04CAEE0A968C}" type="pres">
      <dgm:prSet presAssocID="{78E8EFBB-4571-4B7B-9C26-CD8B08E82FB4}" presName="box" presStyleLbl="node1" presStyleIdx="4" presStyleCnt="5"/>
      <dgm:spPr/>
      <dgm:t>
        <a:bodyPr/>
        <a:lstStyle/>
        <a:p>
          <a:endParaRPr lang="en-US"/>
        </a:p>
      </dgm:t>
    </dgm:pt>
    <dgm:pt modelId="{95704278-EF36-45EE-9413-A30A47B569B9}" type="pres">
      <dgm:prSet presAssocID="{78E8EFBB-4571-4B7B-9C26-CD8B08E82FB4}" presName="img" presStyleLbl="fgImgPlace1" presStyleIdx="4" presStyleCnt="5"/>
      <dgm:spPr/>
    </dgm:pt>
    <dgm:pt modelId="{537D47D1-FA11-4208-93E6-9938A81A646F}" type="pres">
      <dgm:prSet presAssocID="{78E8EFBB-4571-4B7B-9C26-CD8B08E82FB4}" presName="text" presStyleLbl="node1" presStyleIdx="4" presStyleCnt="5">
        <dgm:presLayoutVars>
          <dgm:bulletEnabled val="1"/>
        </dgm:presLayoutVars>
      </dgm:prSet>
      <dgm:spPr/>
      <dgm:t>
        <a:bodyPr/>
        <a:lstStyle/>
        <a:p>
          <a:endParaRPr lang="en-US"/>
        </a:p>
      </dgm:t>
    </dgm:pt>
  </dgm:ptLst>
  <dgm:cxnLst>
    <dgm:cxn modelId="{CC3EEDE3-A01B-4AB6-95C7-E12627E5ED43}" type="presOf" srcId="{A170BEC4-C70D-4A3B-BB4F-7470E637B77D}" destId="{DFC95589-B768-4D81-B5E5-898B21612B97}" srcOrd="0" destOrd="0" presId="urn:microsoft.com/office/officeart/2005/8/layout/vList4"/>
    <dgm:cxn modelId="{A7698571-26AF-4A53-925C-3FBE5A644056}" srcId="{AE7EDAC0-BC4C-4A4C-A6F2-BE1C74B3C0E1}" destId="{A170BEC4-C70D-4A3B-BB4F-7470E637B77D}" srcOrd="0" destOrd="0" parTransId="{23F54749-9AFC-4CBC-8427-36E5EA0F9617}" sibTransId="{CF5E9F54-E3E8-431A-B177-C919D6991C7D}"/>
    <dgm:cxn modelId="{24E90DCC-91C5-4250-91D2-42330A92653A}" srcId="{FCF5956A-0505-470B-ABD5-20894FA15A30}" destId="{AB511468-533D-466F-85D9-E1C4926158BD}" srcOrd="0" destOrd="0" parTransId="{E96EB520-6DBB-41BE-89B4-AE0CEFA3BE38}" sibTransId="{95E31AAF-5EB0-4107-96B1-6AB1C12182C5}"/>
    <dgm:cxn modelId="{283686CF-7A68-41C4-9846-B4C52EE1E5B5}" type="presOf" srcId="{A170BEC4-C70D-4A3B-BB4F-7470E637B77D}" destId="{B8502059-EB9B-44C2-A590-56E273A5747C}" srcOrd="1" destOrd="0" presId="urn:microsoft.com/office/officeart/2005/8/layout/vList4"/>
    <dgm:cxn modelId="{C095EF9A-C812-4164-8AA9-573ADEA536A1}" type="presOf" srcId="{551AD45A-FBD0-42F2-B4C4-F0CADA6860D3}" destId="{DFC95589-B768-4D81-B5E5-898B21612B97}" srcOrd="0" destOrd="2" presId="urn:microsoft.com/office/officeart/2005/8/layout/vList4"/>
    <dgm:cxn modelId="{8FE23C60-92D7-46B3-B1A5-B8552B369882}" type="presOf" srcId="{551AD45A-FBD0-42F2-B4C4-F0CADA6860D3}" destId="{B8502059-EB9B-44C2-A590-56E273A5747C}" srcOrd="1" destOrd="2" presId="urn:microsoft.com/office/officeart/2005/8/layout/vList4"/>
    <dgm:cxn modelId="{FC0B9831-29D1-4B9E-9708-B11D44CADBFB}" srcId="{AE7EDAC0-BC4C-4A4C-A6F2-BE1C74B3C0E1}" destId="{176F9B75-285A-4BDE-BA12-D76D7E116F99}" srcOrd="3" destOrd="0" parTransId="{71A7A85D-AB8E-4B79-8D03-3EB8C95A776B}" sibTransId="{F19CBC71-3DB1-4A81-B796-2383ACAD02C3}"/>
    <dgm:cxn modelId="{7FF23E70-4630-43F8-8F99-58424C4A0B88}" type="presOf" srcId="{9C1350DF-D4F8-40B3-A8A2-520079C86062}" destId="{717007D5-9CFC-48D1-A085-00BB67D99E3F}" srcOrd="1" destOrd="2" presId="urn:microsoft.com/office/officeart/2005/8/layout/vList4"/>
    <dgm:cxn modelId="{0C49F611-279F-4EBA-8EDE-F943DFF31556}" type="presOf" srcId="{FCF5956A-0505-470B-ABD5-20894FA15A30}" destId="{97BA5A9A-1060-4E56-86AE-5083BBCC06B6}" srcOrd="0" destOrd="0" presId="urn:microsoft.com/office/officeart/2005/8/layout/vList4"/>
    <dgm:cxn modelId="{1A18EE35-0006-4FD1-BC40-58F083DE091E}" type="presOf" srcId="{176F9B75-285A-4BDE-BA12-D76D7E116F99}" destId="{688B19D5-5C1F-4BFF-A461-942985C1D96C}" srcOrd="1" destOrd="0" presId="urn:microsoft.com/office/officeart/2005/8/layout/vList4"/>
    <dgm:cxn modelId="{9709F668-ABDC-4DF4-B776-E00F4CA4E5C3}" type="presOf" srcId="{AB511468-533D-466F-85D9-E1C4926158BD}" destId="{97BA5A9A-1060-4E56-86AE-5083BBCC06B6}" srcOrd="0" destOrd="1" presId="urn:microsoft.com/office/officeart/2005/8/layout/vList4"/>
    <dgm:cxn modelId="{929C3D21-DE07-4FC4-9480-1B68CC6A2AED}" type="presOf" srcId="{78E8EFBB-4571-4B7B-9C26-CD8B08E82FB4}" destId="{6CAB1D36-6371-457C-9845-04CAEE0A968C}" srcOrd="0" destOrd="0" presId="urn:microsoft.com/office/officeart/2005/8/layout/vList4"/>
    <dgm:cxn modelId="{06A0866A-AF40-4F90-B265-23AB55E9E078}" srcId="{AE7EDAC0-BC4C-4A4C-A6F2-BE1C74B3C0E1}" destId="{FCF5956A-0505-470B-ABD5-20894FA15A30}" srcOrd="1" destOrd="0" parTransId="{0220C88D-07B1-4379-82AB-3371B8280826}" sibTransId="{DDB11034-56DD-4CF5-AA79-35DE5F4E7FD3}"/>
    <dgm:cxn modelId="{BC3058B1-B7C8-4E9B-B1CE-DB9B6901C92B}" srcId="{A170BEC4-C70D-4A3B-BB4F-7470E637B77D}" destId="{551AD45A-FBD0-42F2-B4C4-F0CADA6860D3}" srcOrd="1" destOrd="0" parTransId="{467EC04C-86AD-4D8B-80AE-12F5F4C1AF6A}" sibTransId="{A158BFA2-843D-4FC5-BDEB-42FAE890FDB3}"/>
    <dgm:cxn modelId="{F896F097-FDF5-4C58-98C0-C0E07BE058FE}" type="presOf" srcId="{194ABA31-0542-4782-A468-DD540267F107}" destId="{D28FF003-CBC1-4669-8BFF-D303A1C40A9F}" srcOrd="1" destOrd="2" presId="urn:microsoft.com/office/officeart/2005/8/layout/vList4"/>
    <dgm:cxn modelId="{24393217-C0DC-402C-A0FD-EAF328FE829F}" srcId="{A170BEC4-C70D-4A3B-BB4F-7470E637B77D}" destId="{A840A258-FD69-4DA2-88AC-72362646F30F}" srcOrd="0" destOrd="0" parTransId="{E95FFF5F-0B09-41F5-A269-D2247E77CDF1}" sibTransId="{4103E2A7-D1DA-4601-BA58-8150EF032154}"/>
    <dgm:cxn modelId="{B3A6FDD4-6CE9-4761-85AA-53FDF5731303}" type="presOf" srcId="{A840A258-FD69-4DA2-88AC-72362646F30F}" destId="{DFC95589-B768-4D81-B5E5-898B21612B97}" srcOrd="0" destOrd="1" presId="urn:microsoft.com/office/officeart/2005/8/layout/vList4"/>
    <dgm:cxn modelId="{9748C41A-E598-4269-B752-04189B80777F}" srcId="{AE7EDAC0-BC4C-4A4C-A6F2-BE1C74B3C0E1}" destId="{78E8EFBB-4571-4B7B-9C26-CD8B08E82FB4}" srcOrd="4" destOrd="0" parTransId="{783A8C96-8AEE-4861-8136-4D632951151B}" sibTransId="{6B025B5F-8BE7-43E4-9DBD-0E69A95DB218}"/>
    <dgm:cxn modelId="{C7AEB924-31A4-49FC-82EA-230D5D1A4EAB}" srcId="{FCF5956A-0505-470B-ABD5-20894FA15A30}" destId="{194ABA31-0542-4782-A468-DD540267F107}" srcOrd="1" destOrd="0" parTransId="{B2E46AC2-3C33-4F29-84FF-99D2BB60B818}" sibTransId="{EBC37E80-92E5-4648-BB58-3A7AFF40C45E}"/>
    <dgm:cxn modelId="{BE2BA909-F5B9-4519-9A6A-DC2CD3D7041B}" type="presOf" srcId="{FCF5956A-0505-470B-ABD5-20894FA15A30}" destId="{D28FF003-CBC1-4669-8BFF-D303A1C40A9F}" srcOrd="1" destOrd="0" presId="urn:microsoft.com/office/officeart/2005/8/layout/vList4"/>
    <dgm:cxn modelId="{D0F86736-1E6E-4201-92E2-0C671F0C29BC}" type="presOf" srcId="{78E8EFBB-4571-4B7B-9C26-CD8B08E82FB4}" destId="{537D47D1-FA11-4208-93E6-9938A81A646F}" srcOrd="1" destOrd="0" presId="urn:microsoft.com/office/officeart/2005/8/layout/vList4"/>
    <dgm:cxn modelId="{D112646C-462C-49DA-89A0-C992F315446E}" type="presOf" srcId="{176F9B75-285A-4BDE-BA12-D76D7E116F99}" destId="{19862443-A6CD-4235-B979-522ABBD94F2E}" srcOrd="0" destOrd="0" presId="urn:microsoft.com/office/officeart/2005/8/layout/vList4"/>
    <dgm:cxn modelId="{DBE21F1C-2A73-4C7B-8363-73D628DB951F}" srcId="{6967CFDB-018D-44D8-B394-BAEF262D7DCC}" destId="{9C1350DF-D4F8-40B3-A8A2-520079C86062}" srcOrd="1" destOrd="0" parTransId="{859C5E1E-19FD-4C54-B919-7D4CCF5BD62C}" sibTransId="{94BA6E69-7261-4B96-AB29-4401738DDBC7}"/>
    <dgm:cxn modelId="{798EFB7D-E57D-4864-B7EE-BD9562CBB702}" type="presOf" srcId="{AE7EDAC0-BC4C-4A4C-A6F2-BE1C74B3C0E1}" destId="{DD7FFF0D-DA6F-4CD2-802C-44D7C542C75A}" srcOrd="0" destOrd="0" presId="urn:microsoft.com/office/officeart/2005/8/layout/vList4"/>
    <dgm:cxn modelId="{4A5E519B-4FBD-4813-A544-AD828A2CD630}" type="presOf" srcId="{DF255707-F6A8-4F95-9FB9-03E6F10CA64F}" destId="{717007D5-9CFC-48D1-A085-00BB67D99E3F}" srcOrd="1" destOrd="1" presId="urn:microsoft.com/office/officeart/2005/8/layout/vList4"/>
    <dgm:cxn modelId="{69F18054-EC76-47C7-B656-B1BB222BC6A4}" type="presOf" srcId="{9C1350DF-D4F8-40B3-A8A2-520079C86062}" destId="{43E860EC-9FAD-41B3-974F-4C5EC30236ED}" srcOrd="0" destOrd="2" presId="urn:microsoft.com/office/officeart/2005/8/layout/vList4"/>
    <dgm:cxn modelId="{8E19DB8E-EE4F-4861-B7D1-B00A2087BA42}" type="presOf" srcId="{DF255707-F6A8-4F95-9FB9-03E6F10CA64F}" destId="{43E860EC-9FAD-41B3-974F-4C5EC30236ED}" srcOrd="0" destOrd="1" presId="urn:microsoft.com/office/officeart/2005/8/layout/vList4"/>
    <dgm:cxn modelId="{7257DB14-D674-40F7-8A65-66CE6C03FE03}" type="presOf" srcId="{AB511468-533D-466F-85D9-E1C4926158BD}" destId="{D28FF003-CBC1-4669-8BFF-D303A1C40A9F}" srcOrd="1" destOrd="1" presId="urn:microsoft.com/office/officeart/2005/8/layout/vList4"/>
    <dgm:cxn modelId="{894043B4-D578-4A7F-BFFA-CE3DEB1B854C}" type="presOf" srcId="{A840A258-FD69-4DA2-88AC-72362646F30F}" destId="{B8502059-EB9B-44C2-A590-56E273A5747C}" srcOrd="1" destOrd="1" presId="urn:microsoft.com/office/officeart/2005/8/layout/vList4"/>
    <dgm:cxn modelId="{AFA0F8CD-53A3-4523-9EE7-35DF8DB24FEC}" type="presOf" srcId="{6967CFDB-018D-44D8-B394-BAEF262D7DCC}" destId="{43E860EC-9FAD-41B3-974F-4C5EC30236ED}" srcOrd="0" destOrd="0" presId="urn:microsoft.com/office/officeart/2005/8/layout/vList4"/>
    <dgm:cxn modelId="{598F4867-6485-4940-84F8-73C4F29D4A52}" type="presOf" srcId="{194ABA31-0542-4782-A468-DD540267F107}" destId="{97BA5A9A-1060-4E56-86AE-5083BBCC06B6}" srcOrd="0" destOrd="2" presId="urn:microsoft.com/office/officeart/2005/8/layout/vList4"/>
    <dgm:cxn modelId="{7827E68B-30C8-4473-B88A-AE6EE4A5E1BA}" srcId="{AE7EDAC0-BC4C-4A4C-A6F2-BE1C74B3C0E1}" destId="{6967CFDB-018D-44D8-B394-BAEF262D7DCC}" srcOrd="2" destOrd="0" parTransId="{6A6286F5-1128-43D0-82C1-6449B92CDFB7}" sibTransId="{B49D23E0-5D99-4FD8-9C39-373CC6F2DD2B}"/>
    <dgm:cxn modelId="{FAC2BBA3-9F63-442A-83D6-C5813B7211CC}" type="presOf" srcId="{6967CFDB-018D-44D8-B394-BAEF262D7DCC}" destId="{717007D5-9CFC-48D1-A085-00BB67D99E3F}" srcOrd="1" destOrd="0" presId="urn:microsoft.com/office/officeart/2005/8/layout/vList4"/>
    <dgm:cxn modelId="{03827C89-808A-4865-A217-96E00EC5F3A2}" srcId="{6967CFDB-018D-44D8-B394-BAEF262D7DCC}" destId="{DF255707-F6A8-4F95-9FB9-03E6F10CA64F}" srcOrd="0" destOrd="0" parTransId="{73EC34CC-7984-43E5-B482-C740791635A4}" sibTransId="{273BA289-2D95-40E3-882E-4EBA8BAA15FC}"/>
    <dgm:cxn modelId="{6C369402-0A99-4292-B1F2-413CBEC1DF4B}" type="presParOf" srcId="{DD7FFF0D-DA6F-4CD2-802C-44D7C542C75A}" destId="{CD7F4D0C-BD1F-4E51-9B6A-6FFBFF6A3FB2}" srcOrd="0" destOrd="0" presId="urn:microsoft.com/office/officeart/2005/8/layout/vList4"/>
    <dgm:cxn modelId="{0087BCD0-221E-4C44-B75E-F1604EA6AF74}" type="presParOf" srcId="{CD7F4D0C-BD1F-4E51-9B6A-6FFBFF6A3FB2}" destId="{DFC95589-B768-4D81-B5E5-898B21612B97}" srcOrd="0" destOrd="0" presId="urn:microsoft.com/office/officeart/2005/8/layout/vList4"/>
    <dgm:cxn modelId="{1A55E71C-F303-4D25-A315-D75F21FF544F}" type="presParOf" srcId="{CD7F4D0C-BD1F-4E51-9B6A-6FFBFF6A3FB2}" destId="{7296D089-F535-4BFB-9769-C680AA1C3342}" srcOrd="1" destOrd="0" presId="urn:microsoft.com/office/officeart/2005/8/layout/vList4"/>
    <dgm:cxn modelId="{47A433B5-BFD8-4018-9BE7-73151674C4CB}" type="presParOf" srcId="{CD7F4D0C-BD1F-4E51-9B6A-6FFBFF6A3FB2}" destId="{B8502059-EB9B-44C2-A590-56E273A5747C}" srcOrd="2" destOrd="0" presId="urn:microsoft.com/office/officeart/2005/8/layout/vList4"/>
    <dgm:cxn modelId="{5CBEE768-CC66-4E85-BDCB-453EA97D59BA}" type="presParOf" srcId="{DD7FFF0D-DA6F-4CD2-802C-44D7C542C75A}" destId="{247ABF13-9303-4F00-90E7-37B302C29081}" srcOrd="1" destOrd="0" presId="urn:microsoft.com/office/officeart/2005/8/layout/vList4"/>
    <dgm:cxn modelId="{36CD364A-20EA-4F98-A1ED-9AE5BE78EDBC}" type="presParOf" srcId="{DD7FFF0D-DA6F-4CD2-802C-44D7C542C75A}" destId="{E8EECCD9-3B04-4E59-B526-F337EA524A76}" srcOrd="2" destOrd="0" presId="urn:microsoft.com/office/officeart/2005/8/layout/vList4"/>
    <dgm:cxn modelId="{4AC8710A-8EB1-4065-8463-D13CB75B3B9F}" type="presParOf" srcId="{E8EECCD9-3B04-4E59-B526-F337EA524A76}" destId="{97BA5A9A-1060-4E56-86AE-5083BBCC06B6}" srcOrd="0" destOrd="0" presId="urn:microsoft.com/office/officeart/2005/8/layout/vList4"/>
    <dgm:cxn modelId="{94A4D869-0D1D-4DD6-ACA2-30AA6AA6C783}" type="presParOf" srcId="{E8EECCD9-3B04-4E59-B526-F337EA524A76}" destId="{69D2375E-2F9E-4B25-9AA0-E791BC7FE4C3}" srcOrd="1" destOrd="0" presId="urn:microsoft.com/office/officeart/2005/8/layout/vList4"/>
    <dgm:cxn modelId="{B5002884-1A61-4EED-A3E6-607D0DDBCDC5}" type="presParOf" srcId="{E8EECCD9-3B04-4E59-B526-F337EA524A76}" destId="{D28FF003-CBC1-4669-8BFF-D303A1C40A9F}" srcOrd="2" destOrd="0" presId="urn:microsoft.com/office/officeart/2005/8/layout/vList4"/>
    <dgm:cxn modelId="{0A7DA265-9FDC-4306-942E-5C358A7CCC7D}" type="presParOf" srcId="{DD7FFF0D-DA6F-4CD2-802C-44D7C542C75A}" destId="{67E1CA81-A5A1-47F0-BB04-F1D41EE63021}" srcOrd="3" destOrd="0" presId="urn:microsoft.com/office/officeart/2005/8/layout/vList4"/>
    <dgm:cxn modelId="{C49CA4A3-43E6-46CD-84CB-EFF5021F00BB}" type="presParOf" srcId="{DD7FFF0D-DA6F-4CD2-802C-44D7C542C75A}" destId="{830F11A8-C481-4D64-98DC-15E8E6099882}" srcOrd="4" destOrd="0" presId="urn:microsoft.com/office/officeart/2005/8/layout/vList4"/>
    <dgm:cxn modelId="{ADD8BF18-5E53-411F-95F3-F6F6A211785A}" type="presParOf" srcId="{830F11A8-C481-4D64-98DC-15E8E6099882}" destId="{43E860EC-9FAD-41B3-974F-4C5EC30236ED}" srcOrd="0" destOrd="0" presId="urn:microsoft.com/office/officeart/2005/8/layout/vList4"/>
    <dgm:cxn modelId="{826B699A-522C-4B08-8BD6-09A93C09D4CE}" type="presParOf" srcId="{830F11A8-C481-4D64-98DC-15E8E6099882}" destId="{574E808F-5035-4078-BF05-EC964F0DE09B}" srcOrd="1" destOrd="0" presId="urn:microsoft.com/office/officeart/2005/8/layout/vList4"/>
    <dgm:cxn modelId="{89C8FE62-52C0-4235-9F04-09AD67074D24}" type="presParOf" srcId="{830F11A8-C481-4D64-98DC-15E8E6099882}" destId="{717007D5-9CFC-48D1-A085-00BB67D99E3F}" srcOrd="2" destOrd="0" presId="urn:microsoft.com/office/officeart/2005/8/layout/vList4"/>
    <dgm:cxn modelId="{10726B91-C6B1-4D46-AA02-4E42B3379028}" type="presParOf" srcId="{DD7FFF0D-DA6F-4CD2-802C-44D7C542C75A}" destId="{F095264C-040D-4552-9166-A761F39A3D1E}" srcOrd="5" destOrd="0" presId="urn:microsoft.com/office/officeart/2005/8/layout/vList4"/>
    <dgm:cxn modelId="{CE23DCA1-97FC-4FE5-B563-9CABD6F41D58}" type="presParOf" srcId="{DD7FFF0D-DA6F-4CD2-802C-44D7C542C75A}" destId="{49468523-033C-453B-A2BB-01793EA81210}" srcOrd="6" destOrd="0" presId="urn:microsoft.com/office/officeart/2005/8/layout/vList4"/>
    <dgm:cxn modelId="{618AC914-1D84-4B76-AD04-D02F99410652}" type="presParOf" srcId="{49468523-033C-453B-A2BB-01793EA81210}" destId="{19862443-A6CD-4235-B979-522ABBD94F2E}" srcOrd="0" destOrd="0" presId="urn:microsoft.com/office/officeart/2005/8/layout/vList4"/>
    <dgm:cxn modelId="{FC4B5783-71A3-43FB-BF96-8AE9677AC4F5}" type="presParOf" srcId="{49468523-033C-453B-A2BB-01793EA81210}" destId="{765F2C44-85DF-465A-8133-C30B4F02EE1B}" srcOrd="1" destOrd="0" presId="urn:microsoft.com/office/officeart/2005/8/layout/vList4"/>
    <dgm:cxn modelId="{38254FEF-4B95-428A-BBA0-16F8CF904CFE}" type="presParOf" srcId="{49468523-033C-453B-A2BB-01793EA81210}" destId="{688B19D5-5C1F-4BFF-A461-942985C1D96C}" srcOrd="2" destOrd="0" presId="urn:microsoft.com/office/officeart/2005/8/layout/vList4"/>
    <dgm:cxn modelId="{C3384BFA-8598-4810-843E-4B6FEF8A50FA}" type="presParOf" srcId="{DD7FFF0D-DA6F-4CD2-802C-44D7C542C75A}" destId="{7F3517F2-70AC-47F2-AF75-A82F2F8B126D}" srcOrd="7" destOrd="0" presId="urn:microsoft.com/office/officeart/2005/8/layout/vList4"/>
    <dgm:cxn modelId="{AD24909C-8E3A-47D4-9B78-04A83E1E1BA3}" type="presParOf" srcId="{DD7FFF0D-DA6F-4CD2-802C-44D7C542C75A}" destId="{5522EE72-D258-42E3-B32B-8D32BBEB8D3D}" srcOrd="8" destOrd="0" presId="urn:microsoft.com/office/officeart/2005/8/layout/vList4"/>
    <dgm:cxn modelId="{664C6420-9233-40EF-A52E-B70D5E3CFE8E}" type="presParOf" srcId="{5522EE72-D258-42E3-B32B-8D32BBEB8D3D}" destId="{6CAB1D36-6371-457C-9845-04CAEE0A968C}" srcOrd="0" destOrd="0" presId="urn:microsoft.com/office/officeart/2005/8/layout/vList4"/>
    <dgm:cxn modelId="{185F89EE-4292-48BB-98DF-AAE9B7621079}" type="presParOf" srcId="{5522EE72-D258-42E3-B32B-8D32BBEB8D3D}" destId="{95704278-EF36-45EE-9413-A30A47B569B9}" srcOrd="1" destOrd="0" presId="urn:microsoft.com/office/officeart/2005/8/layout/vList4"/>
    <dgm:cxn modelId="{AAC02CCE-AD6E-4C41-94DE-6D859C1EF9EE}" type="presParOf" srcId="{5522EE72-D258-42E3-B32B-8D32BBEB8D3D}" destId="{537D47D1-FA11-4208-93E6-9938A81A646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EABE2-D645-4F42-BBE0-778F69E557D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B47027E-6B80-40F3-985A-3B482D4C258F}">
      <dgm:prSet phldrT="[Text]" custT="1"/>
      <dgm:spPr/>
      <dgm:t>
        <a:bodyPr/>
        <a:lstStyle/>
        <a:p>
          <a:pPr algn="just"/>
          <a:r>
            <a:rPr lang="en-US" sz="1200" dirty="0" smtClean="0"/>
            <a:t>NATIONAL DEVELOPMENT POLICY FRAMEWORK (NDPF</a:t>
          </a:r>
          <a:r>
            <a:rPr lang="en-US" sz="1400" dirty="0" smtClean="0"/>
            <a:t>)</a:t>
          </a:r>
          <a:endParaRPr lang="en-US" sz="1400" dirty="0"/>
        </a:p>
      </dgm:t>
    </dgm:pt>
    <dgm:pt modelId="{7EE407FD-3B57-459B-AF5A-9ED3C70AEFF4}" type="parTrans" cxnId="{3BFBB8EB-7783-4E6E-9897-E168BA710F30}">
      <dgm:prSet/>
      <dgm:spPr/>
      <dgm:t>
        <a:bodyPr/>
        <a:lstStyle/>
        <a:p>
          <a:endParaRPr lang="en-US"/>
        </a:p>
      </dgm:t>
    </dgm:pt>
    <dgm:pt modelId="{F1F9D84E-BDF1-434D-A525-D176761D5052}" type="sibTrans" cxnId="{3BFBB8EB-7783-4E6E-9897-E168BA710F30}">
      <dgm:prSet/>
      <dgm:spPr/>
      <dgm:t>
        <a:bodyPr/>
        <a:lstStyle/>
        <a:p>
          <a:endParaRPr lang="en-US"/>
        </a:p>
      </dgm:t>
    </dgm:pt>
    <dgm:pt modelId="{C4EDEC5F-F208-4931-99CD-4ED16F33E273}">
      <dgm:prSet phldrT="[Text]" custT="1"/>
      <dgm:spPr/>
      <dgm:t>
        <a:bodyPr/>
        <a:lstStyle/>
        <a:p>
          <a:pPr algn="just"/>
          <a:r>
            <a:rPr lang="en-US" sz="1100" dirty="0" smtClean="0">
              <a:solidFill>
                <a:schemeClr val="tx1"/>
              </a:solidFill>
            </a:rPr>
            <a:t>PLANNING  (INCLUDING M&amp;E GUIDELINES </a:t>
          </a:r>
        </a:p>
        <a:p>
          <a:pPr algn="just"/>
          <a:r>
            <a:rPr lang="en-US" sz="1100" dirty="0" smtClean="0">
              <a:solidFill>
                <a:schemeClr val="tx1"/>
              </a:solidFill>
            </a:rPr>
            <a:t>FOR MDAs</a:t>
          </a:r>
          <a:endParaRPr lang="en-US" sz="1100" dirty="0">
            <a:solidFill>
              <a:schemeClr val="tx1"/>
            </a:solidFill>
          </a:endParaRPr>
        </a:p>
      </dgm:t>
    </dgm:pt>
    <dgm:pt modelId="{616F9B05-2825-4A04-851C-B42AF6644F3F}" type="parTrans" cxnId="{000ADB07-8B0F-4DDD-886A-46DF0294C636}">
      <dgm:prSet/>
      <dgm:spPr/>
      <dgm:t>
        <a:bodyPr/>
        <a:lstStyle/>
        <a:p>
          <a:endParaRPr lang="en-US"/>
        </a:p>
      </dgm:t>
    </dgm:pt>
    <dgm:pt modelId="{46B3A361-4F1C-4E72-8FCB-65E5F207E280}" type="sibTrans" cxnId="{000ADB07-8B0F-4DDD-886A-46DF0294C636}">
      <dgm:prSet/>
      <dgm:spPr/>
      <dgm:t>
        <a:bodyPr/>
        <a:lstStyle/>
        <a:p>
          <a:endParaRPr lang="en-US"/>
        </a:p>
      </dgm:t>
    </dgm:pt>
    <dgm:pt modelId="{FD60924F-B1C1-431D-80AA-4EA7D59773D4}">
      <dgm:prSet phldrT="[Text]" custT="1"/>
      <dgm:spPr/>
      <dgm:t>
        <a:bodyPr/>
        <a:lstStyle/>
        <a:p>
          <a:pPr algn="just"/>
          <a:r>
            <a:rPr lang="en-US" sz="1200" dirty="0" smtClean="0"/>
            <a:t> </a:t>
          </a:r>
          <a:r>
            <a:rPr lang="en-US" sz="1200" dirty="0" smtClean="0">
              <a:solidFill>
                <a:schemeClr val="tx1"/>
              </a:solidFill>
            </a:rPr>
            <a:t>MEDIUM-TERM DEVELOPMENT PLAN REFLECTING SDGs AND AGENDA 2063</a:t>
          </a:r>
          <a:endParaRPr lang="en-US" sz="1200" dirty="0">
            <a:solidFill>
              <a:schemeClr val="tx1"/>
            </a:solidFill>
          </a:endParaRPr>
        </a:p>
      </dgm:t>
    </dgm:pt>
    <dgm:pt modelId="{28104168-E248-48F4-B414-8E3FAB02B813}" type="parTrans" cxnId="{9F8461C0-37AC-4C62-B47E-DB7A526932FE}">
      <dgm:prSet/>
      <dgm:spPr/>
      <dgm:t>
        <a:bodyPr/>
        <a:lstStyle/>
        <a:p>
          <a:endParaRPr lang="en-US"/>
        </a:p>
      </dgm:t>
    </dgm:pt>
    <dgm:pt modelId="{88C00D1C-E4AF-4B5A-87BF-1DD1E4FF4A37}" type="sibTrans" cxnId="{9F8461C0-37AC-4C62-B47E-DB7A526932FE}">
      <dgm:prSet/>
      <dgm:spPr/>
      <dgm:t>
        <a:bodyPr/>
        <a:lstStyle/>
        <a:p>
          <a:endParaRPr lang="en-US"/>
        </a:p>
      </dgm:t>
    </dgm:pt>
    <dgm:pt modelId="{09E6840A-B87A-4271-A2FC-111C33FE52F9}">
      <dgm:prSet phldrT="[Text]" custT="1"/>
      <dgm:spPr/>
      <dgm:t>
        <a:bodyPr/>
        <a:lstStyle/>
        <a:p>
          <a:r>
            <a:rPr lang="en-US" sz="1200" dirty="0" smtClean="0">
              <a:solidFill>
                <a:schemeClr val="tx1"/>
              </a:solidFill>
            </a:rPr>
            <a:t>PROGRAMMED BASED BUDGETING (PBB</a:t>
          </a:r>
          <a:r>
            <a:rPr lang="en-US" sz="800" dirty="0" smtClean="0">
              <a:solidFill>
                <a:schemeClr val="tx1"/>
              </a:solidFill>
            </a:rPr>
            <a:t>)</a:t>
          </a:r>
          <a:endParaRPr lang="en-US" sz="800" dirty="0">
            <a:solidFill>
              <a:schemeClr val="tx1"/>
            </a:solidFill>
          </a:endParaRPr>
        </a:p>
      </dgm:t>
    </dgm:pt>
    <dgm:pt modelId="{1B27482C-E26B-4C98-AF99-2FE335652359}" type="parTrans" cxnId="{49CE23E6-B173-4C2C-A2B8-1E667DF31487}">
      <dgm:prSet/>
      <dgm:spPr/>
      <dgm:t>
        <a:bodyPr/>
        <a:lstStyle/>
        <a:p>
          <a:endParaRPr lang="en-US"/>
        </a:p>
      </dgm:t>
    </dgm:pt>
    <dgm:pt modelId="{A76929FB-D454-4921-BEB2-0DC19FCD70A2}" type="sibTrans" cxnId="{49CE23E6-B173-4C2C-A2B8-1E667DF31487}">
      <dgm:prSet/>
      <dgm:spPr/>
      <dgm:t>
        <a:bodyPr/>
        <a:lstStyle/>
        <a:p>
          <a:endParaRPr lang="en-US"/>
        </a:p>
      </dgm:t>
    </dgm:pt>
    <dgm:pt modelId="{843D3805-65CE-4195-ADB2-B6141E5B16A7}">
      <dgm:prSet phldrT="[Text]" custT="1"/>
      <dgm:spPr/>
      <dgm:t>
        <a:bodyPr/>
        <a:lstStyle/>
        <a:p>
          <a:r>
            <a:rPr lang="en-US" sz="1200" dirty="0" smtClean="0">
              <a:solidFill>
                <a:schemeClr val="tx1"/>
              </a:solidFill>
            </a:rPr>
            <a:t>MONITORING &amp; EVALUATION AT ALL LEVELS INCLUDING SDGs/AGENDA 2063</a:t>
          </a:r>
          <a:endParaRPr lang="en-US" sz="1200" dirty="0">
            <a:solidFill>
              <a:schemeClr val="tx1"/>
            </a:solidFill>
          </a:endParaRPr>
        </a:p>
      </dgm:t>
    </dgm:pt>
    <dgm:pt modelId="{98E0CFC0-9A8E-4691-941B-4B6C04D0ED7A}" type="parTrans" cxnId="{3CB114E4-1FCB-4575-B776-74C2308AAAD4}">
      <dgm:prSet/>
      <dgm:spPr/>
      <dgm:t>
        <a:bodyPr/>
        <a:lstStyle/>
        <a:p>
          <a:endParaRPr lang="en-US"/>
        </a:p>
      </dgm:t>
    </dgm:pt>
    <dgm:pt modelId="{433E1591-4AAF-401C-B90A-632F592C73CD}" type="sibTrans" cxnId="{3CB114E4-1FCB-4575-B776-74C2308AAAD4}">
      <dgm:prSet/>
      <dgm:spPr/>
      <dgm:t>
        <a:bodyPr/>
        <a:lstStyle/>
        <a:p>
          <a:endParaRPr lang="en-US"/>
        </a:p>
      </dgm:t>
    </dgm:pt>
    <dgm:pt modelId="{EA5B11E4-ABD7-4DF4-B701-F574D4320610}" type="pres">
      <dgm:prSet presAssocID="{E58EABE2-D645-4F42-BBE0-778F69E557DC}" presName="Name0" presStyleCnt="0">
        <dgm:presLayoutVars>
          <dgm:chPref val="3"/>
          <dgm:dir/>
          <dgm:animLvl val="lvl"/>
          <dgm:resizeHandles/>
        </dgm:presLayoutVars>
      </dgm:prSet>
      <dgm:spPr/>
      <dgm:t>
        <a:bodyPr/>
        <a:lstStyle/>
        <a:p>
          <a:endParaRPr lang="en-US"/>
        </a:p>
      </dgm:t>
    </dgm:pt>
    <dgm:pt modelId="{D54CB334-6E7C-469F-9A98-5B203CE3F463}" type="pres">
      <dgm:prSet presAssocID="{EB47027E-6B80-40F3-985A-3B482D4C258F}" presName="horFlow" presStyleCnt="0"/>
      <dgm:spPr/>
    </dgm:pt>
    <dgm:pt modelId="{83EF0E7A-0446-4D20-BE7F-D991E39B48BB}" type="pres">
      <dgm:prSet presAssocID="{EB47027E-6B80-40F3-985A-3B482D4C258F}" presName="bigChev" presStyleLbl="node1" presStyleIdx="0" presStyleCnt="1" custScaleX="20497" custScaleY="29279" custLinFactX="-3484" custLinFactNeighborX="-100000" custLinFactNeighborY="-5679"/>
      <dgm:spPr/>
      <dgm:t>
        <a:bodyPr/>
        <a:lstStyle/>
        <a:p>
          <a:endParaRPr lang="en-US"/>
        </a:p>
      </dgm:t>
    </dgm:pt>
    <dgm:pt modelId="{64A40934-D30F-498D-8DFD-BDB86ECAC1C6}" type="pres">
      <dgm:prSet presAssocID="{616F9B05-2825-4A04-851C-B42AF6644F3F}" presName="parTrans" presStyleCnt="0"/>
      <dgm:spPr/>
    </dgm:pt>
    <dgm:pt modelId="{C793F2BA-11B7-4F9A-A34B-65B848A9546A}" type="pres">
      <dgm:prSet presAssocID="{C4EDEC5F-F208-4931-99CD-4ED16F33E273}" presName="node" presStyleLbl="alignAccFollowNode1" presStyleIdx="0" presStyleCnt="4" custAng="0" custScaleX="30779" custScaleY="37186" custLinFactNeighborX="-81211" custLinFactNeighborY="-8465">
        <dgm:presLayoutVars>
          <dgm:bulletEnabled val="1"/>
        </dgm:presLayoutVars>
      </dgm:prSet>
      <dgm:spPr/>
      <dgm:t>
        <a:bodyPr/>
        <a:lstStyle/>
        <a:p>
          <a:endParaRPr lang="en-US"/>
        </a:p>
      </dgm:t>
    </dgm:pt>
    <dgm:pt modelId="{34808CC7-E99A-4348-A41C-AEF7C9D52DE1}" type="pres">
      <dgm:prSet presAssocID="{46B3A361-4F1C-4E72-8FCB-65E5F207E280}" presName="sibTrans" presStyleCnt="0"/>
      <dgm:spPr/>
    </dgm:pt>
    <dgm:pt modelId="{F7BFE694-9198-4867-960E-9ADD66A50DA5}" type="pres">
      <dgm:prSet presAssocID="{FD60924F-B1C1-431D-80AA-4EA7D59773D4}" presName="node" presStyleLbl="alignAccFollowNode1" presStyleIdx="1" presStyleCnt="4" custScaleX="31903" custScaleY="43177" custLinFactNeighborX="-31721" custLinFactNeighborY="-8046">
        <dgm:presLayoutVars>
          <dgm:bulletEnabled val="1"/>
        </dgm:presLayoutVars>
      </dgm:prSet>
      <dgm:spPr/>
      <dgm:t>
        <a:bodyPr/>
        <a:lstStyle/>
        <a:p>
          <a:endParaRPr lang="en-US"/>
        </a:p>
      </dgm:t>
    </dgm:pt>
    <dgm:pt modelId="{6C2DBF2D-F095-43E9-A456-BB11F44D4016}" type="pres">
      <dgm:prSet presAssocID="{88C00D1C-E4AF-4B5A-87BF-1DD1E4FF4A37}" presName="sibTrans" presStyleCnt="0"/>
      <dgm:spPr/>
    </dgm:pt>
    <dgm:pt modelId="{45C8AD1E-6312-4F36-AE55-568017FE77CD}" type="pres">
      <dgm:prSet presAssocID="{09E6840A-B87A-4271-A2FC-111C33FE52F9}" presName="node" presStyleLbl="alignAccFollowNode1" presStyleIdx="2" presStyleCnt="4" custScaleX="26018" custScaleY="40404" custLinFactNeighborX="51361" custLinFactNeighborY="-8606">
        <dgm:presLayoutVars>
          <dgm:bulletEnabled val="1"/>
        </dgm:presLayoutVars>
      </dgm:prSet>
      <dgm:spPr/>
      <dgm:t>
        <a:bodyPr/>
        <a:lstStyle/>
        <a:p>
          <a:endParaRPr lang="en-US"/>
        </a:p>
      </dgm:t>
    </dgm:pt>
    <dgm:pt modelId="{0DC15528-CE47-4B25-B195-A1B0F58B6434}" type="pres">
      <dgm:prSet presAssocID="{A76929FB-D454-4921-BEB2-0DC19FCD70A2}" presName="sibTrans" presStyleCnt="0"/>
      <dgm:spPr/>
    </dgm:pt>
    <dgm:pt modelId="{82C15CDA-05C3-490F-B810-C8DEBDE34101}" type="pres">
      <dgm:prSet presAssocID="{843D3805-65CE-4195-ADB2-B6141E5B16A7}" presName="node" presStyleLbl="alignAccFollowNode1" presStyleIdx="3" presStyleCnt="4" custScaleX="32575" custScaleY="40404" custLinFactX="2146" custLinFactNeighborX="100000" custLinFactNeighborY="-8606">
        <dgm:presLayoutVars>
          <dgm:bulletEnabled val="1"/>
        </dgm:presLayoutVars>
      </dgm:prSet>
      <dgm:spPr/>
      <dgm:t>
        <a:bodyPr/>
        <a:lstStyle/>
        <a:p>
          <a:endParaRPr lang="en-US"/>
        </a:p>
      </dgm:t>
    </dgm:pt>
  </dgm:ptLst>
  <dgm:cxnLst>
    <dgm:cxn modelId="{7AD96E9D-E7CC-4B1B-817D-5AE1960BD53F}" type="presOf" srcId="{FD60924F-B1C1-431D-80AA-4EA7D59773D4}" destId="{F7BFE694-9198-4867-960E-9ADD66A50DA5}" srcOrd="0" destOrd="0" presId="urn:microsoft.com/office/officeart/2005/8/layout/lProcess3"/>
    <dgm:cxn modelId="{148A57D6-3F24-41A9-9521-6DE8A812154A}" type="presOf" srcId="{E58EABE2-D645-4F42-BBE0-778F69E557DC}" destId="{EA5B11E4-ABD7-4DF4-B701-F574D4320610}" srcOrd="0" destOrd="0" presId="urn:microsoft.com/office/officeart/2005/8/layout/lProcess3"/>
    <dgm:cxn modelId="{58311B5E-1402-41AA-A564-8DB790740F6C}" type="presOf" srcId="{843D3805-65CE-4195-ADB2-B6141E5B16A7}" destId="{82C15CDA-05C3-490F-B810-C8DEBDE34101}" srcOrd="0" destOrd="0" presId="urn:microsoft.com/office/officeart/2005/8/layout/lProcess3"/>
    <dgm:cxn modelId="{3BFBB8EB-7783-4E6E-9897-E168BA710F30}" srcId="{E58EABE2-D645-4F42-BBE0-778F69E557DC}" destId="{EB47027E-6B80-40F3-985A-3B482D4C258F}" srcOrd="0" destOrd="0" parTransId="{7EE407FD-3B57-459B-AF5A-9ED3C70AEFF4}" sibTransId="{F1F9D84E-BDF1-434D-A525-D176761D5052}"/>
    <dgm:cxn modelId="{49CE23E6-B173-4C2C-A2B8-1E667DF31487}" srcId="{EB47027E-6B80-40F3-985A-3B482D4C258F}" destId="{09E6840A-B87A-4271-A2FC-111C33FE52F9}" srcOrd="2" destOrd="0" parTransId="{1B27482C-E26B-4C98-AF99-2FE335652359}" sibTransId="{A76929FB-D454-4921-BEB2-0DC19FCD70A2}"/>
    <dgm:cxn modelId="{61F42E03-AB1F-447D-B988-6D03851EBA18}" type="presOf" srcId="{09E6840A-B87A-4271-A2FC-111C33FE52F9}" destId="{45C8AD1E-6312-4F36-AE55-568017FE77CD}" srcOrd="0" destOrd="0" presId="urn:microsoft.com/office/officeart/2005/8/layout/lProcess3"/>
    <dgm:cxn modelId="{9F8461C0-37AC-4C62-B47E-DB7A526932FE}" srcId="{EB47027E-6B80-40F3-985A-3B482D4C258F}" destId="{FD60924F-B1C1-431D-80AA-4EA7D59773D4}" srcOrd="1" destOrd="0" parTransId="{28104168-E248-48F4-B414-8E3FAB02B813}" sibTransId="{88C00D1C-E4AF-4B5A-87BF-1DD1E4FF4A37}"/>
    <dgm:cxn modelId="{3CB114E4-1FCB-4575-B776-74C2308AAAD4}" srcId="{EB47027E-6B80-40F3-985A-3B482D4C258F}" destId="{843D3805-65CE-4195-ADB2-B6141E5B16A7}" srcOrd="3" destOrd="0" parTransId="{98E0CFC0-9A8E-4691-941B-4B6C04D0ED7A}" sibTransId="{433E1591-4AAF-401C-B90A-632F592C73CD}"/>
    <dgm:cxn modelId="{B71F9DE4-49A3-4A5E-B29C-A2955A8FAB0E}" type="presOf" srcId="{C4EDEC5F-F208-4931-99CD-4ED16F33E273}" destId="{C793F2BA-11B7-4F9A-A34B-65B848A9546A}" srcOrd="0" destOrd="0" presId="urn:microsoft.com/office/officeart/2005/8/layout/lProcess3"/>
    <dgm:cxn modelId="{000ADB07-8B0F-4DDD-886A-46DF0294C636}" srcId="{EB47027E-6B80-40F3-985A-3B482D4C258F}" destId="{C4EDEC5F-F208-4931-99CD-4ED16F33E273}" srcOrd="0" destOrd="0" parTransId="{616F9B05-2825-4A04-851C-B42AF6644F3F}" sibTransId="{46B3A361-4F1C-4E72-8FCB-65E5F207E280}"/>
    <dgm:cxn modelId="{DF58ABE0-C44B-444B-8ECD-80BB71839B13}" type="presOf" srcId="{EB47027E-6B80-40F3-985A-3B482D4C258F}" destId="{83EF0E7A-0446-4D20-BE7F-D991E39B48BB}" srcOrd="0" destOrd="0" presId="urn:microsoft.com/office/officeart/2005/8/layout/lProcess3"/>
    <dgm:cxn modelId="{E6AEEEEF-086E-4B57-9F18-30DF63174949}" type="presParOf" srcId="{EA5B11E4-ABD7-4DF4-B701-F574D4320610}" destId="{D54CB334-6E7C-469F-9A98-5B203CE3F463}" srcOrd="0" destOrd="0" presId="urn:microsoft.com/office/officeart/2005/8/layout/lProcess3"/>
    <dgm:cxn modelId="{1A88F34F-702C-4D91-8EA6-B435168FEEF9}" type="presParOf" srcId="{D54CB334-6E7C-469F-9A98-5B203CE3F463}" destId="{83EF0E7A-0446-4D20-BE7F-D991E39B48BB}" srcOrd="0" destOrd="0" presId="urn:microsoft.com/office/officeart/2005/8/layout/lProcess3"/>
    <dgm:cxn modelId="{C249956C-70AC-433A-A0C1-73F56914605D}" type="presParOf" srcId="{D54CB334-6E7C-469F-9A98-5B203CE3F463}" destId="{64A40934-D30F-498D-8DFD-BDB86ECAC1C6}" srcOrd="1" destOrd="0" presId="urn:microsoft.com/office/officeart/2005/8/layout/lProcess3"/>
    <dgm:cxn modelId="{39B8335F-AA2C-47F5-9B14-461D5D941AD0}" type="presParOf" srcId="{D54CB334-6E7C-469F-9A98-5B203CE3F463}" destId="{C793F2BA-11B7-4F9A-A34B-65B848A9546A}" srcOrd="2" destOrd="0" presId="urn:microsoft.com/office/officeart/2005/8/layout/lProcess3"/>
    <dgm:cxn modelId="{8EB19D4F-834F-4AAA-B245-68AFC6BA895D}" type="presParOf" srcId="{D54CB334-6E7C-469F-9A98-5B203CE3F463}" destId="{34808CC7-E99A-4348-A41C-AEF7C9D52DE1}" srcOrd="3" destOrd="0" presId="urn:microsoft.com/office/officeart/2005/8/layout/lProcess3"/>
    <dgm:cxn modelId="{58B777D6-3BB0-42BA-96D0-EEED45A94DB3}" type="presParOf" srcId="{D54CB334-6E7C-469F-9A98-5B203CE3F463}" destId="{F7BFE694-9198-4867-960E-9ADD66A50DA5}" srcOrd="4" destOrd="0" presId="urn:microsoft.com/office/officeart/2005/8/layout/lProcess3"/>
    <dgm:cxn modelId="{245493E0-86A7-4EC6-BEA5-FDEBAB4C5924}" type="presParOf" srcId="{D54CB334-6E7C-469F-9A98-5B203CE3F463}" destId="{6C2DBF2D-F095-43E9-A456-BB11F44D4016}" srcOrd="5" destOrd="0" presId="urn:microsoft.com/office/officeart/2005/8/layout/lProcess3"/>
    <dgm:cxn modelId="{6EACA5FB-FB32-4DD3-AE5D-31AA197588B9}" type="presParOf" srcId="{D54CB334-6E7C-469F-9A98-5B203CE3F463}" destId="{45C8AD1E-6312-4F36-AE55-568017FE77CD}" srcOrd="6" destOrd="0" presId="urn:microsoft.com/office/officeart/2005/8/layout/lProcess3"/>
    <dgm:cxn modelId="{66D0DDF9-0141-4216-8814-B1A9897DBA32}" type="presParOf" srcId="{D54CB334-6E7C-469F-9A98-5B203CE3F463}" destId="{0DC15528-CE47-4B25-B195-A1B0F58B6434}" srcOrd="7" destOrd="0" presId="urn:microsoft.com/office/officeart/2005/8/layout/lProcess3"/>
    <dgm:cxn modelId="{358C800E-11BB-4C6C-BDA4-6DC3A10F5B6D}" type="presParOf" srcId="{D54CB334-6E7C-469F-9A98-5B203CE3F463}" destId="{82C15CDA-05C3-490F-B810-C8DEBDE34101}"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95589-B768-4D81-B5E5-898B21612B97}">
      <dsp:nvSpPr>
        <dsp:cNvPr id="0" name=""/>
        <dsp:cNvSpPr/>
      </dsp:nvSpPr>
      <dsp:spPr>
        <a:xfrm>
          <a:off x="0" y="0"/>
          <a:ext cx="1952625" cy="98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488970" y="0"/>
        <a:ext cx="1463654" cy="984458"/>
      </dsp:txXfrm>
    </dsp:sp>
    <dsp:sp modelId="{7296D089-F535-4BFB-9769-C680AA1C3342}">
      <dsp:nvSpPr>
        <dsp:cNvPr id="0" name=""/>
        <dsp:cNvSpPr/>
      </dsp:nvSpPr>
      <dsp:spPr>
        <a:xfrm>
          <a:off x="98445" y="98445"/>
          <a:ext cx="390525" cy="787566"/>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A5A9A-1060-4E56-86AE-5083BBCC06B6}">
      <dsp:nvSpPr>
        <dsp:cNvPr id="0" name=""/>
        <dsp:cNvSpPr/>
      </dsp:nvSpPr>
      <dsp:spPr>
        <a:xfrm>
          <a:off x="0" y="1082904"/>
          <a:ext cx="1952625" cy="98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488970" y="1082904"/>
        <a:ext cx="1463654" cy="984458"/>
      </dsp:txXfrm>
    </dsp:sp>
    <dsp:sp modelId="{69D2375E-2F9E-4B25-9AA0-E791BC7FE4C3}">
      <dsp:nvSpPr>
        <dsp:cNvPr id="0" name=""/>
        <dsp:cNvSpPr/>
      </dsp:nvSpPr>
      <dsp:spPr>
        <a:xfrm>
          <a:off x="98445" y="1181350"/>
          <a:ext cx="390525" cy="787566"/>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860EC-9FAD-41B3-974F-4C5EC30236ED}">
      <dsp:nvSpPr>
        <dsp:cNvPr id="0" name=""/>
        <dsp:cNvSpPr/>
      </dsp:nvSpPr>
      <dsp:spPr>
        <a:xfrm>
          <a:off x="0" y="2165808"/>
          <a:ext cx="1952625" cy="98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488970" y="2165808"/>
        <a:ext cx="1463654" cy="984458"/>
      </dsp:txXfrm>
    </dsp:sp>
    <dsp:sp modelId="{574E808F-5035-4078-BF05-EC964F0DE09B}">
      <dsp:nvSpPr>
        <dsp:cNvPr id="0" name=""/>
        <dsp:cNvSpPr/>
      </dsp:nvSpPr>
      <dsp:spPr>
        <a:xfrm>
          <a:off x="98445" y="2264254"/>
          <a:ext cx="390525" cy="787566"/>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62443-A6CD-4235-B979-522ABBD94F2E}">
      <dsp:nvSpPr>
        <dsp:cNvPr id="0" name=""/>
        <dsp:cNvSpPr/>
      </dsp:nvSpPr>
      <dsp:spPr>
        <a:xfrm>
          <a:off x="0" y="3248712"/>
          <a:ext cx="1952625" cy="98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endParaRPr lang="en-US" sz="4700" kern="1200" dirty="0"/>
        </a:p>
      </dsp:txBody>
      <dsp:txXfrm>
        <a:off x="488970" y="3248712"/>
        <a:ext cx="1463654" cy="984458"/>
      </dsp:txXfrm>
    </dsp:sp>
    <dsp:sp modelId="{765F2C44-85DF-465A-8133-C30B4F02EE1B}">
      <dsp:nvSpPr>
        <dsp:cNvPr id="0" name=""/>
        <dsp:cNvSpPr/>
      </dsp:nvSpPr>
      <dsp:spPr>
        <a:xfrm>
          <a:off x="98445" y="3347158"/>
          <a:ext cx="390525" cy="787566"/>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B1D36-6371-457C-9845-04CAEE0A968C}">
      <dsp:nvSpPr>
        <dsp:cNvPr id="0" name=""/>
        <dsp:cNvSpPr/>
      </dsp:nvSpPr>
      <dsp:spPr>
        <a:xfrm>
          <a:off x="0" y="4331617"/>
          <a:ext cx="1952625" cy="98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endParaRPr lang="en-US" sz="4700" kern="1200" dirty="0"/>
        </a:p>
      </dsp:txBody>
      <dsp:txXfrm>
        <a:off x="488970" y="4331617"/>
        <a:ext cx="1463654" cy="984458"/>
      </dsp:txXfrm>
    </dsp:sp>
    <dsp:sp modelId="{95704278-EF36-45EE-9413-A30A47B569B9}">
      <dsp:nvSpPr>
        <dsp:cNvPr id="0" name=""/>
        <dsp:cNvSpPr/>
      </dsp:nvSpPr>
      <dsp:spPr>
        <a:xfrm>
          <a:off x="98445" y="4430062"/>
          <a:ext cx="390525" cy="787566"/>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F0E7A-0446-4D20-BE7F-D991E39B48BB}">
      <dsp:nvSpPr>
        <dsp:cNvPr id="0" name=""/>
        <dsp:cNvSpPr/>
      </dsp:nvSpPr>
      <dsp:spPr>
        <a:xfrm>
          <a:off x="0" y="2362217"/>
          <a:ext cx="1825604" cy="10431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just" defTabSz="533400">
            <a:lnSpc>
              <a:spcPct val="90000"/>
            </a:lnSpc>
            <a:spcBef>
              <a:spcPct val="0"/>
            </a:spcBef>
            <a:spcAft>
              <a:spcPct val="35000"/>
            </a:spcAft>
          </a:pPr>
          <a:r>
            <a:rPr lang="en-US" sz="1200" kern="1200" dirty="0" smtClean="0"/>
            <a:t>NATIONAL DEVELOPMENT POLICY FRAMEWORK (NDPF</a:t>
          </a:r>
          <a:r>
            <a:rPr lang="en-US" sz="1400" kern="1200" dirty="0" smtClean="0"/>
            <a:t>)</a:t>
          </a:r>
          <a:endParaRPr lang="en-US" sz="1400" kern="1200" dirty="0"/>
        </a:p>
      </dsp:txBody>
      <dsp:txXfrm>
        <a:off x="521558" y="2362217"/>
        <a:ext cx="782488" cy="1043116"/>
      </dsp:txXfrm>
    </dsp:sp>
    <dsp:sp modelId="{C793F2BA-11B7-4F9A-A34B-65B848A9546A}">
      <dsp:nvSpPr>
        <dsp:cNvPr id="0" name=""/>
        <dsp:cNvSpPr/>
      </dsp:nvSpPr>
      <dsp:spPr>
        <a:xfrm>
          <a:off x="1020843" y="2285988"/>
          <a:ext cx="2275354" cy="1099598"/>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just" defTabSz="488950">
            <a:lnSpc>
              <a:spcPct val="90000"/>
            </a:lnSpc>
            <a:spcBef>
              <a:spcPct val="0"/>
            </a:spcBef>
            <a:spcAft>
              <a:spcPct val="35000"/>
            </a:spcAft>
          </a:pPr>
          <a:r>
            <a:rPr lang="en-US" sz="1100" kern="1200" dirty="0" smtClean="0">
              <a:solidFill>
                <a:schemeClr val="tx1"/>
              </a:solidFill>
            </a:rPr>
            <a:t>PLANNING  (INCLUDING M&amp;E GUIDELINES </a:t>
          </a:r>
        </a:p>
        <a:p>
          <a:pPr lvl="0" algn="just" defTabSz="488950">
            <a:lnSpc>
              <a:spcPct val="90000"/>
            </a:lnSpc>
            <a:spcBef>
              <a:spcPct val="0"/>
            </a:spcBef>
            <a:spcAft>
              <a:spcPct val="35000"/>
            </a:spcAft>
          </a:pPr>
          <a:r>
            <a:rPr lang="en-US" sz="1100" kern="1200" dirty="0" smtClean="0">
              <a:solidFill>
                <a:schemeClr val="tx1"/>
              </a:solidFill>
            </a:rPr>
            <a:t>FOR MDAs</a:t>
          </a:r>
          <a:endParaRPr lang="en-US" sz="1100" kern="1200" dirty="0">
            <a:solidFill>
              <a:schemeClr val="tx1"/>
            </a:solidFill>
          </a:endParaRPr>
        </a:p>
      </dsp:txBody>
      <dsp:txXfrm>
        <a:off x="1570642" y="2285988"/>
        <a:ext cx="1175756" cy="1099598"/>
      </dsp:txXfrm>
    </dsp:sp>
    <dsp:sp modelId="{F7BFE694-9198-4867-960E-9ADD66A50DA5}">
      <dsp:nvSpPr>
        <dsp:cNvPr id="0" name=""/>
        <dsp:cNvSpPr/>
      </dsp:nvSpPr>
      <dsp:spPr>
        <a:xfrm>
          <a:off x="2773441" y="2209801"/>
          <a:ext cx="2358447" cy="127675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just" defTabSz="533400">
            <a:lnSpc>
              <a:spcPct val="90000"/>
            </a:lnSpc>
            <a:spcBef>
              <a:spcPct val="0"/>
            </a:spcBef>
            <a:spcAft>
              <a:spcPct val="35000"/>
            </a:spcAft>
          </a:pPr>
          <a:r>
            <a:rPr lang="en-US" sz="1200" kern="1200" dirty="0" smtClean="0"/>
            <a:t> </a:t>
          </a:r>
          <a:r>
            <a:rPr lang="en-US" sz="1200" kern="1200" dirty="0" smtClean="0">
              <a:solidFill>
                <a:schemeClr val="tx1"/>
              </a:solidFill>
            </a:rPr>
            <a:t>MEDIUM-TERM DEVELOPMENT PLAN REFLECTING SDGs AND AGENDA 2063</a:t>
          </a:r>
          <a:endParaRPr lang="en-US" sz="1200" kern="1200" dirty="0">
            <a:solidFill>
              <a:schemeClr val="tx1"/>
            </a:solidFill>
          </a:endParaRPr>
        </a:p>
      </dsp:txBody>
      <dsp:txXfrm>
        <a:off x="3411818" y="2209801"/>
        <a:ext cx="1081694" cy="1276753"/>
      </dsp:txXfrm>
    </dsp:sp>
    <dsp:sp modelId="{45C8AD1E-6312-4F36-AE55-568017FE77CD}">
      <dsp:nvSpPr>
        <dsp:cNvPr id="0" name=""/>
        <dsp:cNvSpPr/>
      </dsp:nvSpPr>
      <dsp:spPr>
        <a:xfrm>
          <a:off x="4956793" y="2234241"/>
          <a:ext cx="1923395" cy="1194755"/>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PROGRAMMED BASED BUDGETING (PBB</a:t>
          </a:r>
          <a:r>
            <a:rPr lang="en-US" sz="800" kern="1200" dirty="0" smtClean="0">
              <a:solidFill>
                <a:schemeClr val="tx1"/>
              </a:solidFill>
            </a:rPr>
            <a:t>)</a:t>
          </a:r>
          <a:endParaRPr lang="en-US" sz="800" kern="1200" dirty="0">
            <a:solidFill>
              <a:schemeClr val="tx1"/>
            </a:solidFill>
          </a:endParaRPr>
        </a:p>
      </dsp:txBody>
      <dsp:txXfrm>
        <a:off x="5554171" y="2234241"/>
        <a:ext cx="728640" cy="1194755"/>
      </dsp:txXfrm>
    </dsp:sp>
    <dsp:sp modelId="{82C15CDA-05C3-490F-B810-C8DEBDE34101}">
      <dsp:nvSpPr>
        <dsp:cNvPr id="0" name=""/>
        <dsp:cNvSpPr/>
      </dsp:nvSpPr>
      <dsp:spPr>
        <a:xfrm>
          <a:off x="6507268" y="2234241"/>
          <a:ext cx="2408125" cy="1194755"/>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MONITORING &amp; EVALUATION AT ALL LEVELS INCLUDING SDGs/AGENDA 2063</a:t>
          </a:r>
          <a:endParaRPr lang="en-US" sz="1200" kern="1200" dirty="0">
            <a:solidFill>
              <a:schemeClr val="tx1"/>
            </a:solidFill>
          </a:endParaRPr>
        </a:p>
      </dsp:txBody>
      <dsp:txXfrm>
        <a:off x="7104646" y="2234241"/>
        <a:ext cx="1213370" cy="119475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0D6C6-1EAD-4969-875B-3B13CD098F25}" type="datetimeFigureOut">
              <a:rPr lang="en-US" smtClean="0"/>
              <a:t>06-Jul-18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84849-A177-4B73-8759-6111701C9108}" type="slidenum">
              <a:rPr lang="en-US" smtClean="0"/>
              <a:t>‹#›</a:t>
            </a:fld>
            <a:endParaRPr lang="en-US" dirty="0"/>
          </a:p>
        </p:txBody>
      </p:sp>
    </p:spTree>
    <p:extLst>
      <p:ext uri="{BB962C8B-B14F-4D97-AF65-F5344CB8AC3E}">
        <p14:creationId xmlns:p14="http://schemas.microsoft.com/office/powerpoint/2010/main" val="318943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F20A0D-8FFD-4AB8-8E03-B4A1AA86E546}" type="slidenum">
              <a:rPr lang="en-US" smtClean="0">
                <a:latin typeface="Tahoma" pitchFamily="34" charset="0"/>
              </a:rPr>
              <a:pPr/>
              <a:t>6</a:t>
            </a:fld>
            <a:endParaRPr lang="en-US" dirty="0" smtClean="0">
              <a:latin typeface="Tahoma" pitchFamily="34" charset="0"/>
            </a:endParaRPr>
          </a:p>
        </p:txBody>
      </p:sp>
    </p:spTree>
    <p:extLst>
      <p:ext uri="{BB962C8B-B14F-4D97-AF65-F5344CB8AC3E}">
        <p14:creationId xmlns:p14="http://schemas.microsoft.com/office/powerpoint/2010/main" val="429292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130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62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38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2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690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126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871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219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42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06-Jul-18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056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smtClean="0"/>
              <a:pPr/>
              <a:t>06-Jul-18</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587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06-Jul-18</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03901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18" Type="http://schemas.openxmlformats.org/officeDocument/2006/relationships/image" Target="../media/image13.jpeg"/><Relationship Id="rId3" Type="http://schemas.openxmlformats.org/officeDocument/2006/relationships/diagramData" Target="../diagrams/data1.xml"/><Relationship Id="rId21" Type="http://schemas.openxmlformats.org/officeDocument/2006/relationships/image" Target="../media/image16.jpeg"/><Relationship Id="rId7" Type="http://schemas.microsoft.com/office/2007/relationships/diagramDrawing" Target="../diagrams/drawing1.xml"/><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24" Type="http://schemas.openxmlformats.org/officeDocument/2006/relationships/image" Target="../media/image19.jpeg"/><Relationship Id="rId5" Type="http://schemas.openxmlformats.org/officeDocument/2006/relationships/diagramQuickStyle" Target="../diagrams/quickStyle1.xml"/><Relationship Id="rId15" Type="http://schemas.openxmlformats.org/officeDocument/2006/relationships/image" Target="../media/image10.png"/><Relationship Id="rId23" Type="http://schemas.openxmlformats.org/officeDocument/2006/relationships/image" Target="../media/image18.jpeg"/><Relationship Id="rId10" Type="http://schemas.openxmlformats.org/officeDocument/2006/relationships/image" Target="../media/image5.jpeg"/><Relationship Id="rId19"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4.jpeg"/><Relationship Id="rId14" Type="http://schemas.openxmlformats.org/officeDocument/2006/relationships/image" Target="../media/image9.jpeg"/><Relationship Id="rId22"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4.emf"/><Relationship Id="rId5" Type="http://schemas.openxmlformats.org/officeDocument/2006/relationships/diagramColors" Target="../diagrams/colors2.xml"/><Relationship Id="rId10" Type="http://schemas.openxmlformats.org/officeDocument/2006/relationships/image" Target="../media/image23.emf"/><Relationship Id="rId4" Type="http://schemas.openxmlformats.org/officeDocument/2006/relationships/diagramQuickStyle" Target="../diagrams/quickStyle2.xml"/><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 y="875211"/>
            <a:ext cx="8621486" cy="5262979"/>
          </a:xfrm>
          <a:prstGeom prst="rect">
            <a:avLst/>
          </a:prstGeom>
          <a:noFill/>
        </p:spPr>
        <p:txBody>
          <a:bodyPr wrap="square" rtlCol="0">
            <a:spAutoFit/>
          </a:bodyPr>
          <a:lstStyle/>
          <a:p>
            <a:endParaRPr lang="en-GB" sz="2400" b="1" dirty="0"/>
          </a:p>
          <a:p>
            <a:pPr algn="ctr"/>
            <a:r>
              <a:rPr lang="en-GB" sz="2400" b="1" dirty="0" smtClean="0"/>
              <a:t>EXPERIENCES </a:t>
            </a:r>
            <a:r>
              <a:rPr lang="en-GB" sz="2400" b="1" dirty="0" smtClean="0"/>
              <a:t>IN SDG FINANCING: </a:t>
            </a:r>
            <a:endParaRPr lang="en-GB" sz="2400" b="1" dirty="0" smtClean="0"/>
          </a:p>
          <a:p>
            <a:pPr algn="ctr"/>
            <a:r>
              <a:rPr lang="en-GB" sz="2400" b="1" dirty="0" smtClean="0"/>
              <a:t>PUBLIC </a:t>
            </a:r>
            <a:r>
              <a:rPr lang="en-GB" sz="2400" b="1" dirty="0" smtClean="0"/>
              <a:t>&amp; PRIVATE FINANCE </a:t>
            </a:r>
            <a:endParaRPr lang="en-GB" sz="2400" b="1" dirty="0" smtClean="0"/>
          </a:p>
          <a:p>
            <a:pPr algn="ctr"/>
            <a:r>
              <a:rPr lang="en-GB" sz="2400" b="1" dirty="0" smtClean="0"/>
              <a:t>(</a:t>
            </a:r>
            <a:r>
              <a:rPr lang="en-GB" sz="2400" b="1" dirty="0" smtClean="0"/>
              <a:t>DOMESTIC AND INTERNATIONAL</a:t>
            </a:r>
            <a:r>
              <a:rPr lang="en-GB" sz="2400" b="1" dirty="0" smtClean="0"/>
              <a:t>)</a:t>
            </a:r>
          </a:p>
          <a:p>
            <a:pPr algn="ctr"/>
            <a:r>
              <a:rPr lang="en-GB" sz="2400" b="1" dirty="0" smtClean="0"/>
              <a:t> </a:t>
            </a:r>
            <a:r>
              <a:rPr lang="en-GB" sz="2400" b="1" dirty="0" smtClean="0"/>
              <a:t>IN GHANA</a:t>
            </a:r>
            <a:br>
              <a:rPr lang="en-GB" sz="2400" b="1" dirty="0" smtClean="0"/>
            </a:br>
            <a:r>
              <a:rPr lang="en-GB" sz="2400" b="1" dirty="0"/>
              <a:t/>
            </a:r>
            <a:br>
              <a:rPr lang="en-GB" sz="2400" b="1" dirty="0"/>
            </a:br>
            <a:r>
              <a:rPr lang="en-GB" sz="2400" b="1" dirty="0"/>
              <a:t>BY </a:t>
            </a:r>
            <a:endParaRPr lang="en-GB" sz="2400" b="1" dirty="0" smtClean="0"/>
          </a:p>
          <a:p>
            <a:pPr algn="ctr"/>
            <a:r>
              <a:rPr lang="en-GB" sz="2400" b="1" dirty="0" smtClean="0"/>
              <a:t>ADJEI-FOSU </a:t>
            </a:r>
            <a:r>
              <a:rPr lang="en-GB" sz="2400" b="1" dirty="0"/>
              <a:t>KWAKU</a:t>
            </a:r>
            <a:br>
              <a:rPr lang="en-GB" sz="2400" b="1" dirty="0"/>
            </a:br>
            <a:r>
              <a:rPr lang="en-GB" sz="2400" b="1" dirty="0"/>
              <a:t>NATIONAL DEVELOPMENT PLANNING COMMISSION, </a:t>
            </a:r>
            <a:r>
              <a:rPr lang="en-GB" sz="2400" b="1" dirty="0" smtClean="0"/>
              <a:t>GHANA</a:t>
            </a:r>
            <a:endParaRPr lang="en-GB" sz="2400" b="1" dirty="0"/>
          </a:p>
          <a:p>
            <a:endParaRPr lang="en-GB" sz="2400" b="1" dirty="0" smtClean="0"/>
          </a:p>
          <a:p>
            <a:endParaRPr lang="en-GB" sz="2400" b="1" dirty="0"/>
          </a:p>
          <a:p>
            <a:r>
              <a:rPr lang="en-US" sz="2400" b="1" dirty="0" smtClean="0"/>
              <a:t>11 July </a:t>
            </a:r>
            <a:r>
              <a:rPr lang="en-US" sz="2400" b="1" dirty="0"/>
              <a:t>2018</a:t>
            </a:r>
            <a:endParaRPr lang="en-US" sz="2400" dirty="0"/>
          </a:p>
          <a:p>
            <a:r>
              <a:rPr lang="en-US" sz="2400" b="1" dirty="0"/>
              <a:t>Cairo, </a:t>
            </a:r>
            <a:r>
              <a:rPr lang="en-US" sz="2400" b="1" dirty="0" smtClean="0"/>
              <a:t>Egypt</a:t>
            </a:r>
            <a:endParaRPr lang="en-US" sz="2400" dirty="0"/>
          </a:p>
        </p:txBody>
      </p:sp>
      <p:sp>
        <p:nvSpPr>
          <p:cNvPr id="3" name="TextBox 2"/>
          <p:cNvSpPr txBox="1"/>
          <p:nvPr/>
        </p:nvSpPr>
        <p:spPr>
          <a:xfrm>
            <a:off x="130630" y="-15532"/>
            <a:ext cx="9008448" cy="1077218"/>
          </a:xfrm>
          <a:prstGeom prst="rect">
            <a:avLst/>
          </a:prstGeom>
          <a:blipFill>
            <a:blip r:embed="rId2"/>
            <a:tile tx="0" ty="0" sx="100000" sy="100000" flip="none" algn="tl"/>
          </a:blipFill>
        </p:spPr>
        <p:txBody>
          <a:bodyPr wrap="square" rtlCol="0">
            <a:spAutoFit/>
          </a:bodyPr>
          <a:lstStyle/>
          <a:p>
            <a:r>
              <a:rPr lang="en-GB" sz="3200" b="1" dirty="0">
                <a:solidFill>
                  <a:schemeClr val="bg1"/>
                </a:solidFill>
              </a:rPr>
              <a:t>HIGH LEVEL POLICY DIALOGUE ON DEVELOPMENT PLANNING IN AFRICA</a:t>
            </a:r>
            <a:endParaRPr lang="en-US" sz="3200" dirty="0">
              <a:solidFill>
                <a:schemeClr val="bg1"/>
              </a:solidFill>
            </a:endParaRPr>
          </a:p>
        </p:txBody>
      </p:sp>
    </p:spTree>
    <p:extLst>
      <p:ext uri="{BB962C8B-B14F-4D97-AF65-F5344CB8AC3E}">
        <p14:creationId xmlns:p14="http://schemas.microsoft.com/office/powerpoint/2010/main" val="1547097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16" y="2011680"/>
            <a:ext cx="7886700" cy="3566160"/>
          </a:xfrm>
        </p:spPr>
        <p:txBody>
          <a:bodyPr>
            <a:normAutofit/>
          </a:bodyPr>
          <a:lstStyle/>
          <a:p>
            <a:pPr algn="ctr"/>
            <a:r>
              <a:rPr lang="en-GB" sz="3600" b="1" dirty="0"/>
              <a:t>EXPERIENCES IN SDG FINANCING: </a:t>
            </a:r>
            <a:br>
              <a:rPr lang="en-GB" sz="3600" b="1" dirty="0"/>
            </a:br>
            <a:r>
              <a:rPr lang="en-GB" sz="3600" b="1" dirty="0"/>
              <a:t>PUBLIC &amp; PRIVATE FINANCE </a:t>
            </a:r>
            <a:br>
              <a:rPr lang="en-GB" sz="3600" b="1" dirty="0"/>
            </a:br>
            <a:r>
              <a:rPr lang="en-GB" sz="3600" b="1" dirty="0"/>
              <a:t>(DOMESTIC AND INTERNATIONAL)</a:t>
            </a:r>
            <a:br>
              <a:rPr lang="en-GB" sz="3600" b="1" dirty="0"/>
            </a:br>
            <a:r>
              <a:rPr lang="en-GB" sz="3600" b="1" dirty="0"/>
              <a:t> IN GHANA</a:t>
            </a:r>
            <a:br>
              <a:rPr lang="en-GB" sz="3600" b="1" dirty="0"/>
            </a:br>
            <a:endParaRPr lang="en-US" sz="3600" dirty="0"/>
          </a:p>
        </p:txBody>
      </p:sp>
    </p:spTree>
    <p:extLst>
      <p:ext uri="{BB962C8B-B14F-4D97-AF65-F5344CB8AC3E}">
        <p14:creationId xmlns:p14="http://schemas.microsoft.com/office/powerpoint/2010/main" val="12827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267" y="218944"/>
            <a:ext cx="7759339" cy="523220"/>
          </a:xfrm>
          <a:prstGeom prst="rect">
            <a:avLst/>
          </a:prstGeom>
        </p:spPr>
        <p:txBody>
          <a:bodyPr wrap="square">
            <a:spAutoFit/>
          </a:bodyPr>
          <a:lstStyle/>
          <a:p>
            <a:pPr algn="ctr"/>
            <a:r>
              <a:rPr lang="en-US" sz="2800" b="1" dirty="0" smtClean="0">
                <a:gradFill>
                  <a:gsLst>
                    <a:gs pos="0">
                      <a:prstClr val="black"/>
                    </a:gs>
                    <a:gs pos="40000">
                      <a:prstClr val="black">
                        <a:lumMod val="75000"/>
                        <a:lumOff val="25000"/>
                      </a:prstClr>
                    </a:gs>
                    <a:gs pos="100000">
                      <a:srgbClr val="212745">
                        <a:alpha val="65000"/>
                      </a:srgbClr>
                    </a:gs>
                  </a:gsLst>
                  <a:lin ang="5400000" scaled="0"/>
                </a:gradFill>
              </a:rPr>
              <a:t>TRADITIONAL FINANCING SOURCES</a:t>
            </a:r>
            <a:endParaRPr lang="en-US" sz="2800" b="1" dirty="0"/>
          </a:p>
        </p:txBody>
      </p:sp>
      <p:sp>
        <p:nvSpPr>
          <p:cNvPr id="5" name="Content Placeholder 2"/>
          <p:cNvSpPr txBox="1">
            <a:spLocks/>
          </p:cNvSpPr>
          <p:nvPr/>
        </p:nvSpPr>
        <p:spPr>
          <a:xfrm>
            <a:off x="444137" y="1501756"/>
            <a:ext cx="8255726" cy="3710324"/>
          </a:xfrm>
          <a:prstGeom prst="rect">
            <a:avLst/>
          </a:prstGeom>
        </p:spPr>
        <p:txBody>
          <a:bodyPr vert="horz" lIns="91440" tIns="45720" rIns="91440" bIns="45720" rtlCol="0">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dirty="0" smtClean="0"/>
              <a:t>Taxes </a:t>
            </a:r>
          </a:p>
          <a:p>
            <a:r>
              <a:rPr lang="en-US" sz="2800" dirty="0" smtClean="0"/>
              <a:t>Loans</a:t>
            </a:r>
          </a:p>
          <a:p>
            <a:r>
              <a:rPr lang="en-US" sz="2800" dirty="0" smtClean="0"/>
              <a:t>Grants</a:t>
            </a:r>
          </a:p>
          <a:p>
            <a:r>
              <a:rPr lang="en-US" sz="2800" dirty="0" smtClean="0"/>
              <a:t>Direct Investment (Foreign Direct Investment)</a:t>
            </a:r>
          </a:p>
          <a:p>
            <a:r>
              <a:rPr lang="en-US" sz="2800" dirty="0" smtClean="0"/>
              <a:t>Philanthropic Organizations</a:t>
            </a:r>
            <a:endParaRPr lang="en-US" sz="2800" dirty="0"/>
          </a:p>
        </p:txBody>
      </p:sp>
    </p:spTree>
    <p:extLst>
      <p:ext uri="{BB962C8B-B14F-4D97-AF65-F5344CB8AC3E}">
        <p14:creationId xmlns:p14="http://schemas.microsoft.com/office/powerpoint/2010/main" val="2209325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696" y="182880"/>
            <a:ext cx="8595360" cy="5909310"/>
          </a:xfrm>
          <a:prstGeom prst="rect">
            <a:avLst/>
          </a:prstGeom>
          <a:noFill/>
        </p:spPr>
        <p:txBody>
          <a:bodyPr wrap="square" rtlCol="0">
            <a:spAutoFit/>
          </a:bodyPr>
          <a:lstStyle/>
          <a:p>
            <a:pPr lvl="1" algn="just"/>
            <a:r>
              <a:rPr lang="en-US" b="1" i="1" dirty="0"/>
              <a:t>Domestic Public Resources Mobilization</a:t>
            </a:r>
            <a:endParaRPr lang="en-US" dirty="0"/>
          </a:p>
          <a:p>
            <a:pPr algn="just"/>
            <a:r>
              <a:rPr lang="en-US" dirty="0"/>
              <a:t> </a:t>
            </a:r>
          </a:p>
          <a:p>
            <a:pPr marL="285750" lvl="0" indent="-285750" algn="just">
              <a:buFont typeface="Arial" panose="020B0604020202020204" pitchFamily="34" charset="0"/>
              <a:buChar char="•"/>
            </a:pPr>
            <a:r>
              <a:rPr lang="en-US" b="1" i="1" dirty="0" smtClean="0"/>
              <a:t>Implementation of </a:t>
            </a:r>
            <a:r>
              <a:rPr lang="en-US" b="1" i="1" dirty="0" smtClean="0"/>
              <a:t>National </a:t>
            </a:r>
            <a:r>
              <a:rPr lang="en-US" b="1" i="1" dirty="0"/>
              <a:t>Digital and Property Addressing System</a:t>
            </a:r>
            <a:r>
              <a:rPr lang="en-US" dirty="0"/>
              <a:t>, referred to as: “</a:t>
            </a:r>
            <a:r>
              <a:rPr lang="en-US" b="1" dirty="0"/>
              <a:t>ghanapostGPS</a:t>
            </a:r>
            <a:r>
              <a:rPr lang="en-US" dirty="0"/>
              <a:t>” with the aim of formalising the Ghanaian economy, transform and improve the operations of business activities in the country;</a:t>
            </a:r>
          </a:p>
          <a:p>
            <a:pPr marL="28575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n-US" b="1" i="1" dirty="0" smtClean="0"/>
              <a:t>Implementation of a</a:t>
            </a:r>
            <a:r>
              <a:rPr lang="en-US" b="1" i="1" dirty="0" smtClean="0"/>
              <a:t>n </a:t>
            </a:r>
            <a:r>
              <a:rPr lang="en-US" b="1" i="1" dirty="0"/>
              <a:t>accelerated National Identification Programme</a:t>
            </a:r>
            <a:r>
              <a:rPr lang="en-US" dirty="0"/>
              <a:t>; Since November 20, 2017, the National Identification Authority (NIA) has been issuing instant smart National ID cards under a very strict multi-level verification process. The ID card, dubbed Ghana Card, is meant </a:t>
            </a:r>
            <a:r>
              <a:rPr lang="en-US" dirty="0" smtClean="0"/>
              <a:t>identify citizens</a:t>
            </a:r>
            <a:endParaRPr lang="en-US" dirty="0" smtClean="0"/>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n-US" b="1" i="1" dirty="0"/>
              <a:t>I</a:t>
            </a:r>
            <a:r>
              <a:rPr lang="en-US" b="1" i="1" dirty="0" smtClean="0"/>
              <a:t>mplementation </a:t>
            </a:r>
            <a:r>
              <a:rPr lang="en-US" b="1" i="1" dirty="0"/>
              <a:t>of the paperless port system</a:t>
            </a:r>
            <a:r>
              <a:rPr lang="en-US" i="1" dirty="0"/>
              <a:t>;</a:t>
            </a:r>
            <a:r>
              <a:rPr lang="en-US" dirty="0"/>
              <a:t> Government commenced the implementation of the paperless clearing at Ghana’s ports. The aim is to ensure faster and accurate payment of duty, Reduced human interface and paper movement among agencies, make payments electronic via mobile money, cards (visa, Gh-link), as well as online banking and promote joint inspection by sector agencies. </a:t>
            </a:r>
            <a:endParaRPr lang="en-US" dirty="0" smtClean="0"/>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n-US" b="1" i="1" dirty="0"/>
              <a:t>Implementation of the Excise Tax Stamp policy;</a:t>
            </a:r>
            <a:r>
              <a:rPr lang="en-US" dirty="0"/>
              <a:t> The Excise Tax Stamp is a specially designed digital stamp with security features which will be affixed on specified excisable goods in Ghana whether locally manufactured or imported to show that taxes and duties have been paid or will be paid on </a:t>
            </a:r>
            <a:r>
              <a:rPr lang="en-US" dirty="0" smtClean="0"/>
              <a:t>them</a:t>
            </a:r>
            <a:endParaRPr lang="en-US" dirty="0"/>
          </a:p>
        </p:txBody>
      </p:sp>
    </p:spTree>
    <p:extLst>
      <p:ext uri="{BB962C8B-B14F-4D97-AF65-F5344CB8AC3E}">
        <p14:creationId xmlns:p14="http://schemas.microsoft.com/office/powerpoint/2010/main" val="311155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0"/>
            <a:ext cx="9013371" cy="6463308"/>
          </a:xfrm>
          <a:prstGeom prst="rect">
            <a:avLst/>
          </a:prstGeom>
          <a:noFill/>
        </p:spPr>
        <p:txBody>
          <a:bodyPr wrap="square" rtlCol="0">
            <a:spAutoFit/>
          </a:bodyPr>
          <a:lstStyle/>
          <a:p>
            <a:pPr lvl="1"/>
            <a:r>
              <a:rPr lang="en-US" b="1" u="sng" dirty="0"/>
              <a:t>Domestic and international Private business and </a:t>
            </a:r>
            <a:r>
              <a:rPr lang="en-US" b="1" u="sng" dirty="0" smtClean="0"/>
              <a:t>finance</a:t>
            </a:r>
          </a:p>
          <a:p>
            <a:pPr lvl="1"/>
            <a:endParaRPr lang="en-US" dirty="0"/>
          </a:p>
          <a:p>
            <a:pPr marL="285750" lvl="0" indent="-285750" algn="just">
              <a:buFont typeface="Arial" panose="020B0604020202020204" pitchFamily="34" charset="0"/>
              <a:buChar char="•"/>
            </a:pPr>
            <a:r>
              <a:rPr lang="en-US" b="1" dirty="0" smtClean="0"/>
              <a:t>Establishment of One </a:t>
            </a:r>
            <a:r>
              <a:rPr lang="en-US" b="1" dirty="0"/>
              <a:t>District One Factory (Decentralizing industrial development)</a:t>
            </a:r>
            <a:r>
              <a:rPr lang="en-US" dirty="0"/>
              <a:t/>
            </a:r>
            <a:br>
              <a:rPr lang="en-US" dirty="0"/>
            </a:br>
            <a:r>
              <a:rPr lang="en-US" dirty="0"/>
              <a:t>an initiative designed to ensure an even and spatial spread of industries across the country. The state will facilitate and assist medium to large scale business to set up. This is estimated to cost </a:t>
            </a:r>
            <a:r>
              <a:rPr lang="en-US" b="1" dirty="0"/>
              <a:t>GH¢ 456.3 million</a:t>
            </a:r>
            <a:r>
              <a:rPr lang="en-US" dirty="0"/>
              <a:t> and create about </a:t>
            </a:r>
            <a:r>
              <a:rPr lang="en-US" b="1" dirty="0"/>
              <a:t>350,000</a:t>
            </a:r>
            <a:r>
              <a:rPr lang="en-US" dirty="0"/>
              <a:t> jobs;</a:t>
            </a:r>
          </a:p>
          <a:p>
            <a:pPr marL="285750" indent="-285750" algn="just">
              <a:buFont typeface="Arial" panose="020B0604020202020204" pitchFamily="34" charset="0"/>
              <a:buChar char="•"/>
            </a:pPr>
            <a:r>
              <a:rPr lang="en-US" dirty="0"/>
              <a:t> </a:t>
            </a:r>
          </a:p>
          <a:p>
            <a:pPr marL="285750" lvl="0" indent="-285750" algn="just">
              <a:buFont typeface="Arial" panose="020B0604020202020204" pitchFamily="34" charset="0"/>
              <a:buChar char="•"/>
            </a:pPr>
            <a:r>
              <a:rPr lang="en-US" dirty="0" smtClean="0"/>
              <a:t>Provision of </a:t>
            </a:r>
            <a:r>
              <a:rPr lang="en-US" b="1" dirty="0" smtClean="0"/>
              <a:t>US$10 </a:t>
            </a:r>
            <a:r>
              <a:rPr lang="en-US" b="1" dirty="0"/>
              <a:t>Million</a:t>
            </a:r>
            <a:r>
              <a:rPr lang="en-US" dirty="0"/>
              <a:t> </a:t>
            </a:r>
            <a:r>
              <a:rPr lang="en-US" dirty="0" smtClean="0"/>
              <a:t>by Government to </a:t>
            </a:r>
            <a:r>
              <a:rPr lang="en-US" dirty="0"/>
              <a:t>leverage private capital to create a </a:t>
            </a:r>
            <a:r>
              <a:rPr lang="en-US" b="1" dirty="0"/>
              <a:t>US$100Million fund</a:t>
            </a:r>
            <a:r>
              <a:rPr lang="en-US" dirty="0"/>
              <a:t> for the</a:t>
            </a:r>
            <a:r>
              <a:rPr lang="en-US" b="1" dirty="0"/>
              <a:t> National Entrepreneurship and Innovation Plan (NEIP) </a:t>
            </a:r>
            <a:r>
              <a:rPr lang="en-US" dirty="0"/>
              <a:t>which</a:t>
            </a:r>
            <a:r>
              <a:rPr lang="en-US" b="1" dirty="0"/>
              <a:t> </a:t>
            </a:r>
            <a:r>
              <a:rPr lang="en-US" dirty="0"/>
              <a:t>focuses on providing business development services; startup incubators and funding for young innovators to enable them grow and become successful; </a:t>
            </a:r>
          </a:p>
          <a:p>
            <a:pPr algn="just"/>
            <a:endParaRPr lang="en-US" dirty="0"/>
          </a:p>
          <a:p>
            <a:pPr marL="285750" lvl="0" indent="-285750" algn="just">
              <a:buFont typeface="Arial" panose="020B0604020202020204" pitchFamily="34" charset="0"/>
              <a:buChar char="•"/>
            </a:pPr>
            <a:r>
              <a:rPr lang="en-US" b="1" dirty="0" smtClean="0"/>
              <a:t>Implementation of Infrastructure </a:t>
            </a:r>
            <a:r>
              <a:rPr lang="en-US" b="1" dirty="0"/>
              <a:t>for Poverty Eradication Programme (IPEP)</a:t>
            </a:r>
            <a:r>
              <a:rPr lang="en-US" dirty="0"/>
              <a:t> an initiative to direct capital expenditure towards local, constituency-level specific infrastructure and economic development priorities with particular emphasis on rural and deprived communities. Government is committed to make the equivalent of </a:t>
            </a:r>
            <a:r>
              <a:rPr lang="en-US" b="1" dirty="0"/>
              <a:t>US$1 Million</a:t>
            </a:r>
            <a:r>
              <a:rPr lang="en-US" dirty="0"/>
              <a:t> annually to finance this</a:t>
            </a:r>
            <a:r>
              <a:rPr lang="en-US" dirty="0" smtClean="0"/>
              <a:t>.</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Signing of “</a:t>
            </a:r>
            <a:r>
              <a:rPr lang="en-US" b="1" dirty="0" smtClean="0"/>
              <a:t>An </a:t>
            </a:r>
            <a:r>
              <a:rPr lang="en-US" b="1" dirty="0"/>
              <a:t>Agreement for a Strategic Partnership</a:t>
            </a:r>
            <a:r>
              <a:rPr lang="en-US" dirty="0"/>
              <a:t>”, </a:t>
            </a:r>
            <a:r>
              <a:rPr lang="en-US" dirty="0" smtClean="0"/>
              <a:t>the </a:t>
            </a:r>
            <a:r>
              <a:rPr lang="en-US" dirty="0"/>
              <a:t>new initiative </a:t>
            </a:r>
            <a:r>
              <a:rPr lang="en-US" dirty="0" smtClean="0"/>
              <a:t>which </a:t>
            </a:r>
            <a:r>
              <a:rPr lang="en-US" dirty="0"/>
              <a:t>is a framework for economic cooperation between countries and includes for example a commitment to develop solutions which will ensure resilience of cocoa to price volatility in </a:t>
            </a:r>
            <a:r>
              <a:rPr lang="en-US" dirty="0">
                <a:solidFill>
                  <a:schemeClr val="bg1"/>
                </a:solidFill>
              </a:rPr>
              <a:t>the global market; </a:t>
            </a:r>
          </a:p>
        </p:txBody>
      </p:sp>
    </p:spTree>
    <p:extLst>
      <p:ext uri="{BB962C8B-B14F-4D97-AF65-F5344CB8AC3E}">
        <p14:creationId xmlns:p14="http://schemas.microsoft.com/office/powerpoint/2010/main" val="428961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446" y="97373"/>
            <a:ext cx="8712926" cy="6001643"/>
          </a:xfrm>
          <a:prstGeom prst="rect">
            <a:avLst/>
          </a:prstGeom>
        </p:spPr>
        <p:txBody>
          <a:bodyPr wrap="square">
            <a:spAutoFit/>
          </a:bodyPr>
          <a:lstStyle/>
          <a:p>
            <a:pPr lvl="1"/>
            <a:r>
              <a:rPr lang="en-US" sz="1600" b="1" u="sng" dirty="0"/>
              <a:t>International development Cooperation</a:t>
            </a:r>
          </a:p>
          <a:p>
            <a:pPr lvl="1"/>
            <a:endParaRPr lang="en-US" sz="1600" dirty="0"/>
          </a:p>
          <a:p>
            <a:pPr marL="285750" lvl="0" indent="-285750">
              <a:buFont typeface="Arial" panose="020B0604020202020204" pitchFamily="34" charset="0"/>
              <a:buChar char="•"/>
            </a:pPr>
            <a:r>
              <a:rPr lang="en-US" sz="1600" dirty="0"/>
              <a:t>Development of a Ghana Development Cooperation Policy (GDCP)</a:t>
            </a:r>
            <a:r>
              <a:rPr lang="en-US" sz="1600" b="1" i="1" dirty="0"/>
              <a:t> </a:t>
            </a:r>
            <a:r>
              <a:rPr lang="en-US" sz="1600" dirty="0"/>
              <a:t>to serve as the principal guide for Ghana’s engagement with its Development Partners and also promote effective development Cooperation; </a:t>
            </a:r>
          </a:p>
          <a:p>
            <a:r>
              <a:rPr lang="en-US" sz="1600" dirty="0"/>
              <a:t> </a:t>
            </a:r>
          </a:p>
          <a:p>
            <a:pPr marL="285750" lvl="0" indent="-285750">
              <a:buFont typeface="Arial" panose="020B0604020202020204" pitchFamily="34" charset="0"/>
              <a:buChar char="•"/>
            </a:pPr>
            <a:r>
              <a:rPr lang="en-US" sz="1600" dirty="0" smtClean="0"/>
              <a:t>Promotion of Ghana </a:t>
            </a:r>
            <a:r>
              <a:rPr lang="en-US" sz="1600" dirty="0"/>
              <a:t>Beyond Aid Agenda that leverages on its own resources for its development. </a:t>
            </a:r>
          </a:p>
          <a:p>
            <a:r>
              <a:rPr lang="en-US" sz="1600" dirty="0"/>
              <a:t> </a:t>
            </a:r>
          </a:p>
          <a:p>
            <a:pPr lvl="1"/>
            <a:r>
              <a:rPr lang="en-US" sz="1600" b="1" u="sng" dirty="0" smtClean="0"/>
              <a:t>International trade</a:t>
            </a:r>
          </a:p>
          <a:p>
            <a:pPr lvl="1"/>
            <a:endParaRPr lang="en-US" sz="1600" dirty="0" smtClean="0"/>
          </a:p>
          <a:p>
            <a:pPr lvl="0"/>
            <a:r>
              <a:rPr lang="en-US" sz="1600" dirty="0" smtClean="0"/>
              <a:t>Signing of the Compact with G20 countries which redefines a new partnership of trade and investments to cascade resources into Ghana by crowding in private sector investment to close the large investment gap, notably in infrastructure; </a:t>
            </a:r>
          </a:p>
          <a:p>
            <a:r>
              <a:rPr lang="en-US" sz="1600" dirty="0" smtClean="0"/>
              <a:t> </a:t>
            </a:r>
          </a:p>
          <a:p>
            <a:pPr lvl="0"/>
            <a:r>
              <a:rPr lang="en-US" sz="1600" dirty="0" smtClean="0"/>
              <a:t>Completion of the governance framework for Private Public Partnerships.</a:t>
            </a:r>
          </a:p>
          <a:p>
            <a:r>
              <a:rPr lang="en-US" sz="1600" dirty="0" smtClean="0"/>
              <a:t> </a:t>
            </a:r>
          </a:p>
          <a:p>
            <a:pPr lvl="0"/>
            <a:r>
              <a:rPr lang="en-US" sz="1600" dirty="0" smtClean="0"/>
              <a:t>Establishment of a GH¢400 million fund to de-risk the agriculture and agribusiness sector through sustainable agriculture financing and crop insurance schemes;</a:t>
            </a:r>
          </a:p>
          <a:p>
            <a:pPr lvl="0"/>
            <a:endParaRPr lang="en-US" sz="1600" dirty="0"/>
          </a:p>
          <a:p>
            <a:r>
              <a:rPr lang="en-US" sz="1600" dirty="0"/>
              <a:t>Restructuring of the Ghana Infrastructure Investment Fund (GIIF) with the capability to mobilise foreign private capital for critical infrastructure development using a private sector model; </a:t>
            </a:r>
            <a:endParaRPr lang="en-US" sz="1600" dirty="0" smtClean="0"/>
          </a:p>
          <a:p>
            <a:endParaRPr lang="en-US" sz="1600" dirty="0"/>
          </a:p>
          <a:p>
            <a:r>
              <a:rPr lang="en-US" sz="1600" dirty="0" smtClean="0"/>
              <a:t>Enhancement of the </a:t>
            </a:r>
            <a:r>
              <a:rPr lang="en-US" sz="1600" dirty="0"/>
              <a:t>capacity of Ghana Exim Bank to support agriculture and industrialization for export</a:t>
            </a:r>
            <a:r>
              <a:rPr lang="en-US" sz="1600" dirty="0" smtClean="0"/>
              <a:t>;</a:t>
            </a:r>
            <a:endParaRPr lang="en-US" sz="1600" dirty="0"/>
          </a:p>
        </p:txBody>
      </p:sp>
    </p:spTree>
    <p:extLst>
      <p:ext uri="{BB962C8B-B14F-4D97-AF65-F5344CB8AC3E}">
        <p14:creationId xmlns:p14="http://schemas.microsoft.com/office/powerpoint/2010/main" val="369667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117565"/>
            <a:ext cx="9052560" cy="5909310"/>
          </a:xfrm>
          <a:prstGeom prst="rect">
            <a:avLst/>
          </a:prstGeom>
          <a:noFill/>
        </p:spPr>
        <p:txBody>
          <a:bodyPr wrap="square" rtlCol="0">
            <a:spAutoFit/>
          </a:bodyPr>
          <a:lstStyle/>
          <a:p>
            <a:pPr lvl="1" algn="just"/>
            <a:r>
              <a:rPr lang="en-US" b="1" u="sng" dirty="0" smtClean="0"/>
              <a:t>International trade (cont.)</a:t>
            </a:r>
          </a:p>
          <a:p>
            <a:pPr algn="just"/>
            <a:endParaRPr lang="en-US" dirty="0"/>
          </a:p>
          <a:p>
            <a:pPr marL="285750" lvl="0" indent="-285750" algn="just">
              <a:buFont typeface="Arial" panose="020B0604020202020204" pitchFamily="34" charset="0"/>
              <a:buChar char="•"/>
            </a:pPr>
            <a:r>
              <a:rPr lang="en-US" dirty="0" smtClean="0"/>
              <a:t>Pursuance of </a:t>
            </a:r>
            <a:r>
              <a:rPr lang="en-US" dirty="0"/>
              <a:t>the use of climate financing mechanisms such as the Global Environment Facility, Green Climate Fund, Adaptation Fund and Clean Development Mechanism to finance the Transformational Agenda.</a:t>
            </a:r>
          </a:p>
          <a:p>
            <a:pPr lvl="1" algn="just"/>
            <a:endParaRPr lang="en-US" b="1" u="sng" dirty="0"/>
          </a:p>
          <a:p>
            <a:pPr lvl="1" algn="just"/>
            <a:r>
              <a:rPr lang="en-US" b="1" u="sng" dirty="0" smtClean="0"/>
              <a:t>Debt Sustainability</a:t>
            </a:r>
          </a:p>
          <a:p>
            <a:pPr lvl="1" algn="just"/>
            <a:endParaRPr lang="en-US" dirty="0"/>
          </a:p>
          <a:p>
            <a:pPr marL="285750" lvl="0" indent="-285750" algn="just">
              <a:buFont typeface="Arial" panose="020B0604020202020204" pitchFamily="34" charset="0"/>
              <a:buChar char="•"/>
            </a:pPr>
            <a:r>
              <a:rPr lang="en-US" dirty="0" smtClean="0"/>
              <a:t>I</a:t>
            </a:r>
            <a:r>
              <a:rPr lang="en-US" dirty="0" smtClean="0"/>
              <a:t>mplementation of the </a:t>
            </a:r>
            <a:r>
              <a:rPr lang="en-US" dirty="0"/>
              <a:t>policy of re-profiling existing debts to extend the maturities, reduce the interest burden and create space for the private sector.  This led to the issuance of a maiden 15-year domestic bond to lengthen maturity profile of public debt;</a:t>
            </a:r>
          </a:p>
          <a:p>
            <a:pPr marL="285750" indent="-285750" algn="just">
              <a:buFont typeface="Arial" panose="020B0604020202020204" pitchFamily="34" charset="0"/>
              <a:buChar char="•"/>
            </a:pPr>
            <a:r>
              <a:rPr lang="en-US" dirty="0"/>
              <a:t> </a:t>
            </a:r>
          </a:p>
          <a:p>
            <a:pPr marL="285750" lvl="0" indent="-285750" algn="just">
              <a:buFont typeface="Arial" panose="020B0604020202020204" pitchFamily="34" charset="0"/>
              <a:buChar char="•"/>
            </a:pPr>
            <a:r>
              <a:rPr lang="en-US" dirty="0" smtClean="0"/>
              <a:t>Issuance of </a:t>
            </a:r>
            <a:r>
              <a:rPr lang="en-US" dirty="0"/>
              <a:t>an energy bond to refinance the energy sector debt to address the energy sector legacy debts and introduced the ‘Cash Waterfall Mechanism’ to prevent new debt accumulation;</a:t>
            </a:r>
          </a:p>
          <a:p>
            <a:pPr algn="just"/>
            <a:endParaRPr lang="en-US" dirty="0"/>
          </a:p>
          <a:p>
            <a:pPr marL="285750" lvl="0" indent="-285750" algn="just">
              <a:buFont typeface="Arial" panose="020B0604020202020204" pitchFamily="34" charset="0"/>
              <a:buChar char="•"/>
            </a:pPr>
            <a:r>
              <a:rPr lang="en-US" dirty="0"/>
              <a:t>D</a:t>
            </a:r>
            <a:r>
              <a:rPr lang="en-US" dirty="0" smtClean="0"/>
              <a:t>evelopment </a:t>
            </a:r>
            <a:r>
              <a:rPr lang="en-US" dirty="0"/>
              <a:t>of </a:t>
            </a:r>
            <a:r>
              <a:rPr lang="en-US" dirty="0" smtClean="0"/>
              <a:t>borrowing guidelines to </a:t>
            </a:r>
            <a:r>
              <a:rPr lang="en-US" dirty="0"/>
              <a:t>outline the procedures for borrowing by </a:t>
            </a:r>
            <a:r>
              <a:rPr lang="en-US" dirty="0" smtClean="0"/>
              <a:t>Ministries, Departments and Agencies, Metropolitan, Municipal and District Assemblies and State Owned Enterprises </a:t>
            </a:r>
          </a:p>
          <a:p>
            <a:pPr lvl="0" algn="just"/>
            <a:endParaRPr lang="en-US" dirty="0" smtClean="0"/>
          </a:p>
          <a:p>
            <a:pPr marL="285750" lvl="0" indent="-285750" algn="just">
              <a:buFont typeface="Arial" panose="020B0604020202020204" pitchFamily="34" charset="0"/>
              <a:buChar char="•"/>
            </a:pPr>
            <a:r>
              <a:rPr lang="en-US" dirty="0" smtClean="0"/>
              <a:t>Issuance </a:t>
            </a:r>
            <a:r>
              <a:rPr lang="en-US" dirty="0"/>
              <a:t>of guarantees and on-lending arrangements by government</a:t>
            </a:r>
            <a:r>
              <a:rPr lang="en-US" dirty="0" smtClean="0"/>
              <a:t>.</a:t>
            </a:r>
            <a:endParaRPr lang="en-US" dirty="0"/>
          </a:p>
        </p:txBody>
      </p:sp>
    </p:spTree>
    <p:extLst>
      <p:ext uri="{BB962C8B-B14F-4D97-AF65-F5344CB8AC3E}">
        <p14:creationId xmlns:p14="http://schemas.microsoft.com/office/powerpoint/2010/main" val="1816986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5" y="58847"/>
            <a:ext cx="8843555" cy="5355312"/>
          </a:xfrm>
          <a:prstGeom prst="rect">
            <a:avLst/>
          </a:prstGeom>
        </p:spPr>
        <p:txBody>
          <a:bodyPr wrap="square">
            <a:spAutoFit/>
          </a:bodyPr>
          <a:lstStyle/>
          <a:p>
            <a:pPr lvl="1" algn="just"/>
            <a:r>
              <a:rPr lang="en-US" dirty="0" smtClean="0"/>
              <a:t> </a:t>
            </a:r>
            <a:r>
              <a:rPr lang="en-US" b="1" u="sng" dirty="0" smtClean="0"/>
              <a:t> Addressing systemic issues</a:t>
            </a:r>
          </a:p>
          <a:p>
            <a:pPr lvl="1" algn="just"/>
            <a:endParaRPr lang="en-US" dirty="0" smtClean="0"/>
          </a:p>
          <a:p>
            <a:pPr marL="285750" lvl="0" indent="-285750" algn="just">
              <a:buFont typeface="Arial" panose="020B0604020202020204" pitchFamily="34" charset="0"/>
              <a:buChar char="•"/>
            </a:pPr>
            <a:r>
              <a:rPr lang="en-US" dirty="0" smtClean="0"/>
              <a:t>Setting-up an Office of the special prosecutor to investigate specific cases of corruption involving public officers, and politically exposed persons in the performance of their functions as well as individuals in the private sector implicated in the commission of corruption and prosecute these offences; </a:t>
            </a:r>
          </a:p>
          <a:p>
            <a:pPr marL="285750" indent="-285750" algn="just">
              <a:buFont typeface="Arial" panose="020B0604020202020204" pitchFamily="34" charset="0"/>
              <a:buChar char="•"/>
            </a:pPr>
            <a:r>
              <a:rPr lang="en-US" dirty="0" smtClean="0"/>
              <a:t> </a:t>
            </a:r>
          </a:p>
          <a:p>
            <a:pPr marL="285750" lvl="0" indent="-285750" algn="just">
              <a:buFont typeface="Arial" panose="020B0604020202020204" pitchFamily="34" charset="0"/>
              <a:buChar char="•"/>
            </a:pPr>
            <a:r>
              <a:rPr lang="en-US" dirty="0" smtClean="0"/>
              <a:t>Development of a National Anti-Corruption (NACAP) framework to build public capacity to condemn and fight corruption and make its practice a high risk low gain activity, to institutionalize efficiency, accountability and transparency in the public, private and not-for profit sectors, to engage individuals, media and Civil Society Organizations report and combat corruption and to conduct effective investigations and prosecution of corrupt conduct. </a:t>
            </a:r>
          </a:p>
          <a:p>
            <a:pPr marL="285750" lvl="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Improvement of transparency and accountability through the development of a </a:t>
            </a:r>
            <a:r>
              <a:rPr lang="en-US" b="1" dirty="0"/>
              <a:t>Public Financial Management Act, 2016</a:t>
            </a:r>
            <a:r>
              <a:rPr lang="en-US" dirty="0"/>
              <a:t> to regulate the financial management of the public sector within a macroeconomic and fiscal framework; </a:t>
            </a:r>
          </a:p>
          <a:p>
            <a:pPr lvl="0" algn="just"/>
            <a:endParaRPr lang="en-US" dirty="0" smtClean="0"/>
          </a:p>
          <a:p>
            <a:pPr algn="just"/>
            <a:r>
              <a:rPr lang="en-US" dirty="0"/>
              <a:t> </a:t>
            </a:r>
          </a:p>
        </p:txBody>
      </p:sp>
    </p:spTree>
    <p:extLst>
      <p:ext uri="{BB962C8B-B14F-4D97-AF65-F5344CB8AC3E}">
        <p14:creationId xmlns:p14="http://schemas.microsoft.com/office/powerpoint/2010/main" val="12743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5" y="58847"/>
            <a:ext cx="8843555" cy="4678204"/>
          </a:xfrm>
          <a:prstGeom prst="rect">
            <a:avLst/>
          </a:prstGeom>
        </p:spPr>
        <p:txBody>
          <a:bodyPr wrap="square">
            <a:spAutoFit/>
          </a:bodyPr>
          <a:lstStyle/>
          <a:p>
            <a:pPr algn="just"/>
            <a:r>
              <a:rPr lang="en-US" dirty="0"/>
              <a:t> </a:t>
            </a:r>
          </a:p>
          <a:p>
            <a:pPr lvl="1" algn="just"/>
            <a:r>
              <a:rPr lang="en-US" sz="2000" b="1" u="sng" dirty="0"/>
              <a:t>Science, technology, innovation and capacity </a:t>
            </a:r>
            <a:r>
              <a:rPr lang="en-US" sz="2000" b="1" u="sng" dirty="0" smtClean="0"/>
              <a:t>building</a:t>
            </a:r>
          </a:p>
          <a:p>
            <a:pPr lvl="1" algn="just"/>
            <a:endParaRPr lang="en-US" sz="2000" dirty="0"/>
          </a:p>
          <a:p>
            <a:pPr marL="285750" lvl="0" indent="-285750" algn="just">
              <a:buFont typeface="Arial" panose="020B0604020202020204" pitchFamily="34" charset="0"/>
              <a:buChar char="•"/>
            </a:pPr>
            <a:r>
              <a:rPr lang="en-US" sz="2000" dirty="0" smtClean="0"/>
              <a:t>Promotion of Science</a:t>
            </a:r>
            <a:r>
              <a:rPr lang="en-US" sz="2000" dirty="0"/>
              <a:t>, Technology, Engineering and Mathematics (STEM) education across all levels of the education system. Government in collaboration with the Ministry of Education, the German Government, the Canadian and British Governments and the Master Card Foundation is working to build a knowledge ecosystem in Saltpond to serve as a multipurpose for training, research and capacity building to empower talented young to lead the effort in Ghana’s transformational agenda; </a:t>
            </a:r>
          </a:p>
          <a:p>
            <a:pPr algn="just"/>
            <a:endParaRPr lang="en-US" sz="2000" dirty="0"/>
          </a:p>
          <a:p>
            <a:pPr marL="285750" lvl="0" indent="-285750" algn="just">
              <a:buFont typeface="Arial" panose="020B0604020202020204" pitchFamily="34" charset="0"/>
              <a:buChar char="•"/>
            </a:pPr>
            <a:r>
              <a:rPr lang="en-US" sz="2000" dirty="0" smtClean="0"/>
              <a:t>Development of ICT </a:t>
            </a:r>
            <a:r>
              <a:rPr lang="en-US" sz="2000" dirty="0"/>
              <a:t>Incubator Hubs in various regional capitals to create business opportunities in the private sector, and as part of our efforts to digitize access to social and public services and to invest in technology</a:t>
            </a:r>
          </a:p>
          <a:p>
            <a:pPr marL="285750" indent="-28575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34201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44" y="378823"/>
            <a:ext cx="8505370" cy="3970318"/>
          </a:xfrm>
          <a:prstGeom prst="rect">
            <a:avLst/>
          </a:prstGeom>
          <a:noFill/>
        </p:spPr>
        <p:txBody>
          <a:bodyPr wrap="square" rtlCol="0">
            <a:spAutoFit/>
          </a:bodyPr>
          <a:lstStyle/>
          <a:p>
            <a:pPr algn="ctr"/>
            <a:r>
              <a:rPr lang="en-GB" sz="2800" b="1" dirty="0" smtClean="0"/>
              <a:t>CONCLUSION</a:t>
            </a:r>
          </a:p>
          <a:p>
            <a:pPr algn="ctr"/>
            <a:endParaRPr lang="en-GB" sz="2800" b="1" dirty="0"/>
          </a:p>
          <a:p>
            <a:pPr algn="just"/>
            <a:r>
              <a:rPr lang="en-GB" sz="2800" dirty="0" smtClean="0"/>
              <a:t>Ghana is on course in financing SDGs through its planning and budgeting system and processes with resources, mobilised,  in relation to public and private financing arrangement </a:t>
            </a:r>
          </a:p>
          <a:p>
            <a:pPr algn="just"/>
            <a:endParaRPr lang="en-GB" sz="2800" dirty="0" smtClean="0"/>
          </a:p>
          <a:p>
            <a:pPr algn="just"/>
            <a:r>
              <a:rPr lang="en-GB" sz="2800" dirty="0" smtClean="0"/>
              <a:t>Hence sharing Ghanaian Experiences</a:t>
            </a:r>
            <a:br>
              <a:rPr lang="en-GB" sz="2800" dirty="0" smtClean="0"/>
            </a:br>
            <a:endParaRPr lang="en-US" sz="2800" dirty="0"/>
          </a:p>
        </p:txBody>
      </p:sp>
    </p:spTree>
    <p:extLst>
      <p:ext uri="{BB962C8B-B14F-4D97-AF65-F5344CB8AC3E}">
        <p14:creationId xmlns:p14="http://schemas.microsoft.com/office/powerpoint/2010/main" val="102825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sdgs"/>
          <p:cNvPicPr>
            <a:picLocks noChangeAspect="1" noChangeArrowheads="1"/>
          </p:cNvPicPr>
          <p:nvPr/>
        </p:nvPicPr>
        <p:blipFill>
          <a:blip r:embed="rId2" cstate="print">
            <a:lum bright="15000"/>
            <a:extLst>
              <a:ext uri="{28A0092B-C50C-407E-A947-70E740481C1C}">
                <a14:useLocalDpi xmlns:a14="http://schemas.microsoft.com/office/drawing/2010/main" val="0"/>
              </a:ext>
            </a:extLst>
          </a:blip>
          <a:srcRect/>
          <a:stretch>
            <a:fillRect/>
          </a:stretch>
        </p:blipFill>
        <p:spPr bwMode="auto">
          <a:xfrm>
            <a:off x="1102792" y="6139543"/>
            <a:ext cx="1031014" cy="6115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ghana_flag_001"/>
          <p:cNvPicPr>
            <a:picLocks noChangeAspect="1" noChangeArrowheads="1"/>
          </p:cNvPicPr>
          <p:nvPr/>
        </p:nvPicPr>
        <p:blipFill>
          <a:blip r:embed="rId3" cstate="print"/>
          <a:srcRect/>
          <a:stretch>
            <a:fillRect/>
          </a:stretch>
        </p:blipFill>
        <p:spPr bwMode="auto">
          <a:xfrm>
            <a:off x="2545761" y="2313351"/>
            <a:ext cx="3024188" cy="2700338"/>
          </a:xfrm>
          <a:prstGeom prst="rect">
            <a:avLst/>
          </a:prstGeom>
          <a:noFill/>
          <a:ln w="9525">
            <a:noFill/>
            <a:miter lim="800000"/>
            <a:headEnd/>
            <a:tailEnd/>
          </a:ln>
        </p:spPr>
      </p:pic>
      <p:pic>
        <p:nvPicPr>
          <p:cNvPr id="5" name="Picture 2" descr="http://1.bp.blogspot.com/-ZEPFK5jGRKk/Us_tx3xYFJI/AAAAAAAAAX8/fgwPM4Co97c/s1600/girl_walking_with_ghana_flag_hg_cl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949" y="1148990"/>
            <a:ext cx="2500313" cy="2500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618299" y="941241"/>
            <a:ext cx="5670947" cy="415498"/>
          </a:xfrm>
          <a:prstGeom prst="rect">
            <a:avLst/>
          </a:prstGeom>
          <a:noFill/>
          <a:ln w="9525">
            <a:noFill/>
            <a:miter lim="800000"/>
            <a:headEnd/>
            <a:tailEnd/>
          </a:ln>
        </p:spPr>
        <p:txBody>
          <a:bodyPr>
            <a:spAutoFit/>
          </a:bodyPr>
          <a:lstStyle/>
          <a:p>
            <a:pPr algn="ctr">
              <a:spcBef>
                <a:spcPct val="50000"/>
              </a:spcBef>
            </a:pPr>
            <a:r>
              <a:rPr lang="en-US" sz="2100" b="1" dirty="0">
                <a:latin typeface="Calibri" pitchFamily="34" charset="0"/>
              </a:rPr>
              <a:t>THANK YOU VERY MUCH FOR YOUR ATTENTION</a:t>
            </a:r>
          </a:p>
        </p:txBody>
      </p:sp>
    </p:spTree>
    <p:extLst>
      <p:ext uri="{BB962C8B-B14F-4D97-AF65-F5344CB8AC3E}">
        <p14:creationId xmlns:p14="http://schemas.microsoft.com/office/powerpoint/2010/main" val="26292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a:xfrm>
            <a:off x="679270" y="1853755"/>
            <a:ext cx="7335564" cy="3528141"/>
          </a:xfrm>
        </p:spPr>
        <p:txBody>
          <a:bodyPr>
            <a:normAutofit fontScale="92500" lnSpcReduction="10000"/>
          </a:bodyPr>
          <a:lstStyle/>
          <a:p>
            <a:r>
              <a:rPr lang="en-US" sz="2400" dirty="0" smtClean="0"/>
              <a:t>INTRODUCTION</a:t>
            </a:r>
          </a:p>
          <a:p>
            <a:r>
              <a:rPr lang="en-US" sz="2400" dirty="0" smtClean="0"/>
              <a:t>NATIONAL DEVELOPMENT PLANNING SYSTEM AND PROCESS IN GHANA </a:t>
            </a:r>
          </a:p>
          <a:p>
            <a:r>
              <a:rPr lang="en-US" sz="2400" dirty="0" smtClean="0"/>
              <a:t>LINKING PLANNING AND BUDGETING </a:t>
            </a:r>
          </a:p>
          <a:p>
            <a:r>
              <a:rPr lang="en-US" sz="2400" dirty="0" smtClean="0"/>
              <a:t>EXPERIENCES IN SDG FINANCING: PUBLIC AND PRIVATE FINANCE (DOMESTIC AND INTERNATIONAL</a:t>
            </a:r>
            <a:r>
              <a:rPr lang="en-US" dirty="0" smtClean="0"/>
              <a:t>) IN GHANA</a:t>
            </a:r>
          </a:p>
          <a:p>
            <a:r>
              <a:rPr lang="en-US" dirty="0" smtClean="0"/>
              <a:t>CONCLUSION</a:t>
            </a:r>
            <a:endParaRPr lang="en-US" dirty="0"/>
          </a:p>
        </p:txBody>
      </p:sp>
    </p:spTree>
    <p:extLst>
      <p:ext uri="{BB962C8B-B14F-4D97-AF65-F5344CB8AC3E}">
        <p14:creationId xmlns:p14="http://schemas.microsoft.com/office/powerpoint/2010/main" val="182658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0" y="569243"/>
            <a:ext cx="8621486" cy="5539978"/>
          </a:xfrm>
          <a:prstGeom prst="rect">
            <a:avLst/>
          </a:prstGeom>
          <a:noFill/>
        </p:spPr>
        <p:txBody>
          <a:bodyPr wrap="square" rtlCol="0">
            <a:spAutoFit/>
          </a:bodyPr>
          <a:lstStyle/>
          <a:p>
            <a:pPr algn="just"/>
            <a:r>
              <a:rPr lang="en-GB" sz="2800" dirty="0" smtClean="0"/>
              <a:t>SDG Financing, both Public &amp; Private Finance (Domestic And International) </a:t>
            </a:r>
            <a:r>
              <a:rPr lang="en-GB" sz="2800" dirty="0"/>
              <a:t>	</a:t>
            </a:r>
            <a:r>
              <a:rPr lang="en-GB" sz="2800" dirty="0" smtClean="0"/>
              <a:t>has </a:t>
            </a:r>
            <a:r>
              <a:rPr lang="en-GB" sz="2800" dirty="0"/>
              <a:t>b</a:t>
            </a:r>
            <a:r>
              <a:rPr lang="en-GB" sz="2800" dirty="0" smtClean="0"/>
              <a:t>een </a:t>
            </a:r>
            <a:r>
              <a:rPr lang="en-GB" sz="2800" dirty="0"/>
              <a:t>i</a:t>
            </a:r>
            <a:r>
              <a:rPr lang="en-GB" sz="2800" dirty="0" smtClean="0"/>
              <a:t>ntegrated </a:t>
            </a:r>
            <a:r>
              <a:rPr lang="en-GB" sz="2800" dirty="0"/>
              <a:t>i</a:t>
            </a:r>
            <a:r>
              <a:rPr lang="en-GB" sz="2800" dirty="0" smtClean="0"/>
              <a:t>n </a:t>
            </a:r>
            <a:r>
              <a:rPr lang="en-GB" sz="2800" dirty="0"/>
              <a:t>t</a:t>
            </a:r>
            <a:r>
              <a:rPr lang="en-GB" sz="2800" dirty="0" smtClean="0"/>
              <a:t>he </a:t>
            </a:r>
          </a:p>
          <a:p>
            <a:pPr algn="just"/>
            <a:endParaRPr lang="en-GB" sz="2800" dirty="0" smtClean="0"/>
          </a:p>
          <a:p>
            <a:pPr marL="342900" indent="-342900" algn="just">
              <a:buFont typeface="Arial" panose="020B0604020202020204" pitchFamily="34" charset="0"/>
              <a:buChar char="•"/>
            </a:pPr>
            <a:r>
              <a:rPr lang="en-GB" sz="2800" dirty="0" smtClean="0"/>
              <a:t>National Development Planning 	System </a:t>
            </a:r>
          </a:p>
          <a:p>
            <a:pPr marL="342900" indent="-342900" algn="just">
              <a:buFont typeface="Arial" panose="020B0604020202020204" pitchFamily="34" charset="0"/>
              <a:buChar char="•"/>
            </a:pPr>
            <a:endParaRPr lang="en-GB" sz="2800" dirty="0" smtClean="0"/>
          </a:p>
          <a:p>
            <a:pPr marL="342900" indent="-342900" algn="just">
              <a:buFont typeface="Arial" panose="020B0604020202020204" pitchFamily="34" charset="0"/>
              <a:buChar char="•"/>
            </a:pPr>
            <a:r>
              <a:rPr lang="en-GB" sz="2800" dirty="0" smtClean="0"/>
              <a:t>Decentralised National Development Planning </a:t>
            </a:r>
            <a:r>
              <a:rPr lang="en-GB" sz="2800" dirty="0" smtClean="0"/>
              <a:t>process</a:t>
            </a:r>
          </a:p>
          <a:p>
            <a:pPr marL="342900" indent="-342900" algn="just">
              <a:buFont typeface="Arial" panose="020B0604020202020204" pitchFamily="34" charset="0"/>
              <a:buChar char="•"/>
            </a:pPr>
            <a:endParaRPr lang="en-GB" sz="2800" dirty="0" smtClean="0"/>
          </a:p>
          <a:p>
            <a:pPr marL="342900" indent="-342900" algn="just">
              <a:buFont typeface="Arial" panose="020B0604020202020204" pitchFamily="34" charset="0"/>
              <a:buChar char="•"/>
            </a:pPr>
            <a:r>
              <a:rPr lang="en-GB" sz="2800" dirty="0" smtClean="0"/>
              <a:t>Budgeting system at all </a:t>
            </a:r>
            <a:r>
              <a:rPr lang="en-GB" sz="2800" dirty="0" smtClean="0"/>
              <a:t>levels and </a:t>
            </a:r>
            <a:r>
              <a:rPr lang="en-GB" sz="2800" dirty="0"/>
              <a:t>in line with</a:t>
            </a:r>
          </a:p>
          <a:p>
            <a:pPr marL="342900" indent="-342900" algn="just">
              <a:buFont typeface="Arial" panose="020B0604020202020204" pitchFamily="34" charset="0"/>
              <a:buChar char="•"/>
            </a:pPr>
            <a:endParaRPr lang="en-GB" sz="2800" dirty="0" smtClean="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sz="2800" dirty="0" smtClean="0"/>
              <a:t>Addis </a:t>
            </a:r>
            <a:r>
              <a:rPr lang="en-US" sz="2800" dirty="0"/>
              <a:t>Ababa Agenda for Action (AAAA) </a:t>
            </a:r>
            <a:r>
              <a:rPr lang="en-US" sz="2800" dirty="0" smtClean="0"/>
              <a:t>in financing sustainable </a:t>
            </a:r>
            <a:r>
              <a:rPr lang="en-US" sz="2800" dirty="0"/>
              <a:t>development,</a:t>
            </a:r>
            <a:endParaRPr lang="en-GB" sz="2800" dirty="0"/>
          </a:p>
          <a:p>
            <a:pPr marL="342900" indent="-342900" algn="just">
              <a:buFont typeface="Arial" panose="020B0604020202020204" pitchFamily="34" charset="0"/>
              <a:buChar char="•"/>
            </a:pPr>
            <a:endParaRPr lang="en-GB" sz="2800" dirty="0" smtClean="0"/>
          </a:p>
        </p:txBody>
      </p:sp>
      <p:sp>
        <p:nvSpPr>
          <p:cNvPr id="3" name="TextBox 2"/>
          <p:cNvSpPr txBox="1"/>
          <p:nvPr/>
        </p:nvSpPr>
        <p:spPr>
          <a:xfrm>
            <a:off x="130630" y="-15532"/>
            <a:ext cx="9008448" cy="584775"/>
          </a:xfrm>
          <a:prstGeom prst="rect">
            <a:avLst/>
          </a:prstGeom>
          <a:blipFill>
            <a:blip r:embed="rId2"/>
            <a:tile tx="0" ty="0" sx="100000" sy="100000" flip="none" algn="tl"/>
          </a:blipFill>
        </p:spPr>
        <p:txBody>
          <a:bodyPr wrap="square" rtlCol="0">
            <a:spAutoFit/>
          </a:bodyPr>
          <a:lstStyle/>
          <a:p>
            <a:r>
              <a:rPr lang="en-GB" sz="3200" b="1" dirty="0" smtClean="0">
                <a:solidFill>
                  <a:schemeClr val="bg1"/>
                </a:solidFill>
              </a:rPr>
              <a:t>INTRODUCTION</a:t>
            </a:r>
            <a:endParaRPr lang="en-US" sz="3200" dirty="0">
              <a:solidFill>
                <a:schemeClr val="bg1"/>
              </a:solidFill>
            </a:endParaRPr>
          </a:p>
        </p:txBody>
      </p:sp>
    </p:spTree>
    <p:extLst>
      <p:ext uri="{BB962C8B-B14F-4D97-AF65-F5344CB8AC3E}">
        <p14:creationId xmlns:p14="http://schemas.microsoft.com/office/powerpoint/2010/main" val="52951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953125" y="2174875"/>
            <a:ext cx="2211388"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800" dirty="0">
                <a:latin typeface="Times New Roman" panose="02020603050405020304" pitchFamily="18" charset="0"/>
              </a:rPr>
              <a:t>SECTORS </a:t>
            </a:r>
            <a:r>
              <a:rPr lang="en-US" altLang="en-US" sz="1600" dirty="0">
                <a:latin typeface="Times New Roman" panose="02020603050405020304" pitchFamily="18" charset="0"/>
              </a:rPr>
              <a:t>(Ministries,</a:t>
            </a:r>
          </a:p>
          <a:p>
            <a:pPr>
              <a:spcBef>
                <a:spcPct val="0"/>
              </a:spcBef>
              <a:buClrTx/>
              <a:buSzTx/>
              <a:buFontTx/>
              <a:buNone/>
            </a:pPr>
            <a:r>
              <a:rPr lang="en-US" altLang="en-US" sz="1600" dirty="0">
                <a:latin typeface="Times New Roman" panose="02020603050405020304" pitchFamily="18" charset="0"/>
              </a:rPr>
              <a:t>Departments and </a:t>
            </a:r>
          </a:p>
          <a:p>
            <a:pPr>
              <a:spcBef>
                <a:spcPct val="0"/>
              </a:spcBef>
              <a:buClrTx/>
              <a:buSzTx/>
              <a:buFontTx/>
              <a:buNone/>
            </a:pPr>
            <a:r>
              <a:rPr lang="en-US" altLang="en-US" sz="1600" dirty="0">
                <a:latin typeface="Times New Roman" panose="02020603050405020304" pitchFamily="18" charset="0"/>
              </a:rPr>
              <a:t>Agencies (MDAs</a:t>
            </a:r>
            <a:r>
              <a:rPr lang="en-US" altLang="en-US" sz="1800" dirty="0">
                <a:latin typeface="Times New Roman" panose="02020603050405020304" pitchFamily="18" charset="0"/>
              </a:rPr>
              <a:t>)</a:t>
            </a:r>
          </a:p>
        </p:txBody>
      </p:sp>
      <p:sp>
        <p:nvSpPr>
          <p:cNvPr id="18435" name="Rectangle 3"/>
          <p:cNvSpPr>
            <a:spLocks noChangeArrowheads="1"/>
          </p:cNvSpPr>
          <p:nvPr/>
        </p:nvSpPr>
        <p:spPr bwMode="auto">
          <a:xfrm>
            <a:off x="303213" y="2198688"/>
            <a:ext cx="1677987" cy="124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Times New Roman" panose="02020603050405020304" pitchFamily="18" charset="0"/>
              </a:rPr>
              <a:t>REGIONAL</a:t>
            </a:r>
          </a:p>
          <a:p>
            <a:pPr>
              <a:spcBef>
                <a:spcPct val="0"/>
              </a:spcBef>
              <a:buClrTx/>
              <a:buSzTx/>
              <a:buFontTx/>
              <a:buNone/>
            </a:pPr>
            <a:r>
              <a:rPr lang="en-US" altLang="en-US" sz="1400" dirty="0">
                <a:latin typeface="Times New Roman" panose="02020603050405020304" pitchFamily="18" charset="0"/>
              </a:rPr>
              <a:t>COORDINATING</a:t>
            </a:r>
          </a:p>
          <a:p>
            <a:pPr>
              <a:spcBef>
                <a:spcPct val="0"/>
              </a:spcBef>
              <a:buClrTx/>
              <a:buSzTx/>
              <a:buFontTx/>
              <a:buNone/>
            </a:pPr>
            <a:r>
              <a:rPr lang="en-US" altLang="en-US" sz="1400" dirty="0">
                <a:latin typeface="Times New Roman" panose="02020603050405020304" pitchFamily="18" charset="0"/>
              </a:rPr>
              <a:t> COUNCILS</a:t>
            </a:r>
          </a:p>
          <a:p>
            <a:pPr>
              <a:spcBef>
                <a:spcPct val="0"/>
              </a:spcBef>
              <a:buClrTx/>
              <a:buSzTx/>
              <a:buFontTx/>
              <a:buNone/>
            </a:pPr>
            <a:r>
              <a:rPr lang="en-US" altLang="en-US" sz="1400" dirty="0">
                <a:latin typeface="Times New Roman" panose="02020603050405020304" pitchFamily="18" charset="0"/>
              </a:rPr>
              <a:t>(Coordination, M&amp;E)</a:t>
            </a:r>
          </a:p>
          <a:p>
            <a:pPr>
              <a:spcBef>
                <a:spcPct val="0"/>
              </a:spcBef>
              <a:buClrTx/>
              <a:buSzTx/>
              <a:buFontTx/>
              <a:buNone/>
            </a:pPr>
            <a:endParaRPr lang="en-US" altLang="en-US" sz="1400" dirty="0">
              <a:latin typeface="Times New Roman" panose="02020603050405020304" pitchFamily="18" charset="0"/>
            </a:endParaRPr>
          </a:p>
        </p:txBody>
      </p:sp>
      <p:sp>
        <p:nvSpPr>
          <p:cNvPr id="18436" name="Rectangle 7"/>
          <p:cNvSpPr>
            <a:spLocks noChangeArrowheads="1"/>
          </p:cNvSpPr>
          <p:nvPr/>
        </p:nvSpPr>
        <p:spPr bwMode="auto">
          <a:xfrm>
            <a:off x="2819400" y="1050925"/>
            <a:ext cx="5029200" cy="78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en-US" sz="1400" b="1" dirty="0">
                <a:latin typeface="Times New Roman" panose="02020603050405020304" pitchFamily="18" charset="0"/>
              </a:rPr>
              <a:t>NATIONAL DEVELOPMENT PLANNING COMMISSION</a:t>
            </a:r>
          </a:p>
          <a:p>
            <a:pPr algn="ctr">
              <a:spcBef>
                <a:spcPct val="0"/>
              </a:spcBef>
              <a:buClrTx/>
              <a:buSzTx/>
              <a:buFontTx/>
              <a:buNone/>
            </a:pPr>
            <a:r>
              <a:rPr lang="en-US" altLang="en-US" sz="1400" b="1" dirty="0">
                <a:latin typeface="Times New Roman" panose="02020603050405020304" pitchFamily="18" charset="0"/>
              </a:rPr>
              <a:t>(NDPC)</a:t>
            </a:r>
          </a:p>
          <a:p>
            <a:pPr algn="ctr">
              <a:spcBef>
                <a:spcPct val="0"/>
              </a:spcBef>
              <a:buClrTx/>
              <a:buSzTx/>
              <a:buFontTx/>
              <a:buNone/>
            </a:pPr>
            <a:r>
              <a:rPr lang="en-US" altLang="en-US" sz="2400" b="1" dirty="0">
                <a:latin typeface="Times New Roman" panose="02020603050405020304" pitchFamily="18" charset="0"/>
              </a:rPr>
              <a:t>(Advice)</a:t>
            </a:r>
          </a:p>
        </p:txBody>
      </p:sp>
      <p:sp>
        <p:nvSpPr>
          <p:cNvPr id="18437" name="Text Box 12"/>
          <p:cNvSpPr txBox="1">
            <a:spLocks noChangeArrowheads="1"/>
          </p:cNvSpPr>
          <p:nvPr/>
        </p:nvSpPr>
        <p:spPr bwMode="auto">
          <a:xfrm>
            <a:off x="1439863" y="5356227"/>
            <a:ext cx="4154488"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dirty="0">
                <a:latin typeface="Times New Roman" panose="02020603050405020304" pitchFamily="18" charset="0"/>
              </a:rPr>
              <a:t>URBAN/TOWN,ZONAL AREA COUNCILS</a:t>
            </a:r>
          </a:p>
        </p:txBody>
      </p:sp>
      <p:sp>
        <p:nvSpPr>
          <p:cNvPr id="18438" name="Text Box 13"/>
          <p:cNvSpPr txBox="1">
            <a:spLocks noChangeArrowheads="1"/>
          </p:cNvSpPr>
          <p:nvPr/>
        </p:nvSpPr>
        <p:spPr bwMode="auto">
          <a:xfrm>
            <a:off x="2544763" y="6059127"/>
            <a:ext cx="22098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bg1"/>
                </a:solidFill>
                <a:latin typeface="Times New Roman" panose="02020603050405020304" pitchFamily="18" charset="0"/>
              </a:rPr>
              <a:t>UNIT COMMITTEES</a:t>
            </a:r>
          </a:p>
        </p:txBody>
      </p:sp>
      <p:sp>
        <p:nvSpPr>
          <p:cNvPr id="18439" name="Text Box 14"/>
          <p:cNvSpPr txBox="1">
            <a:spLocks noChangeArrowheads="1"/>
          </p:cNvSpPr>
          <p:nvPr/>
        </p:nvSpPr>
        <p:spPr bwMode="auto">
          <a:xfrm>
            <a:off x="2797175" y="4254500"/>
            <a:ext cx="2195513" cy="63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latin typeface="Times New Roman" panose="02020603050405020304" pitchFamily="18" charset="0"/>
              </a:rPr>
              <a:t>DISTRICT ASSEMBLIES)</a:t>
            </a:r>
          </a:p>
          <a:p>
            <a:pPr algn="ctr" eaLnBrk="1" hangingPunct="1">
              <a:spcBef>
                <a:spcPct val="50000"/>
              </a:spcBef>
              <a:buClrTx/>
              <a:buSzTx/>
              <a:buFontTx/>
              <a:buNone/>
            </a:pPr>
            <a:r>
              <a:rPr lang="en-US" altLang="en-US" sz="1400" dirty="0">
                <a:latin typeface="Times New Roman" panose="02020603050405020304" pitchFamily="18" charset="0"/>
              </a:rPr>
              <a:t>Adoption</a:t>
            </a:r>
          </a:p>
        </p:txBody>
      </p:sp>
      <p:sp>
        <p:nvSpPr>
          <p:cNvPr id="18440" name="Text Box 15"/>
          <p:cNvSpPr txBox="1">
            <a:spLocks noChangeArrowheads="1"/>
          </p:cNvSpPr>
          <p:nvPr/>
        </p:nvSpPr>
        <p:spPr bwMode="auto">
          <a:xfrm>
            <a:off x="533400" y="0"/>
            <a:ext cx="7850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800" dirty="0">
              <a:latin typeface="Times New Roman" panose="02020603050405020304" pitchFamily="18" charset="0"/>
            </a:endParaRPr>
          </a:p>
        </p:txBody>
      </p:sp>
      <p:sp>
        <p:nvSpPr>
          <p:cNvPr id="18441" name="Text Box 16"/>
          <p:cNvSpPr txBox="1">
            <a:spLocks noChangeArrowheads="1"/>
          </p:cNvSpPr>
          <p:nvPr/>
        </p:nvSpPr>
        <p:spPr bwMode="auto">
          <a:xfrm>
            <a:off x="220663" y="0"/>
            <a:ext cx="8726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en-US" sz="1600" b="1" dirty="0" smtClean="0"/>
              <a:t>OVERVIEW OF THE NATIONAL </a:t>
            </a:r>
            <a:r>
              <a:rPr lang="en-US" altLang="en-US" sz="1600" b="1" dirty="0"/>
              <a:t>DEVELOPMENT PLANNING </a:t>
            </a:r>
            <a:r>
              <a:rPr lang="en-US" altLang="en-US" sz="1600" b="1" dirty="0" smtClean="0"/>
              <a:t>SYSTEM IN GHANA </a:t>
            </a:r>
            <a:endParaRPr lang="en-US" altLang="en-US" sz="1600" b="1" dirty="0">
              <a:latin typeface="Times New Roman" panose="02020603050405020304" pitchFamily="18" charset="0"/>
            </a:endParaRPr>
          </a:p>
        </p:txBody>
      </p:sp>
      <p:sp>
        <p:nvSpPr>
          <p:cNvPr id="18442" name="Text Box 20"/>
          <p:cNvSpPr txBox="1">
            <a:spLocks noChangeArrowheads="1"/>
          </p:cNvSpPr>
          <p:nvPr/>
        </p:nvSpPr>
        <p:spPr bwMode="auto">
          <a:xfrm>
            <a:off x="0" y="152400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dirty="0">
              <a:latin typeface="Times New Roman" panose="02020603050405020304" pitchFamily="18" charset="0"/>
            </a:endParaRPr>
          </a:p>
        </p:txBody>
      </p:sp>
      <p:sp>
        <p:nvSpPr>
          <p:cNvPr id="18443" name="Text Box 21"/>
          <p:cNvSpPr txBox="1">
            <a:spLocks noChangeArrowheads="1"/>
          </p:cNvSpPr>
          <p:nvPr/>
        </p:nvSpPr>
        <p:spPr bwMode="auto">
          <a:xfrm>
            <a:off x="4133850" y="839788"/>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1</a:t>
            </a:r>
          </a:p>
        </p:txBody>
      </p:sp>
      <p:sp>
        <p:nvSpPr>
          <p:cNvPr id="18444" name="Text Box 22"/>
          <p:cNvSpPr txBox="1">
            <a:spLocks noChangeArrowheads="1"/>
          </p:cNvSpPr>
          <p:nvPr/>
        </p:nvSpPr>
        <p:spPr bwMode="auto">
          <a:xfrm>
            <a:off x="5505450" y="8334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2</a:t>
            </a:r>
          </a:p>
        </p:txBody>
      </p:sp>
      <p:sp>
        <p:nvSpPr>
          <p:cNvPr id="18445" name="Text Box 23"/>
          <p:cNvSpPr txBox="1">
            <a:spLocks noChangeArrowheads="1"/>
          </p:cNvSpPr>
          <p:nvPr/>
        </p:nvSpPr>
        <p:spPr bwMode="auto">
          <a:xfrm>
            <a:off x="4875213" y="2820988"/>
            <a:ext cx="230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3</a:t>
            </a:r>
          </a:p>
        </p:txBody>
      </p:sp>
      <p:sp>
        <p:nvSpPr>
          <p:cNvPr id="18446" name="Text Box 24"/>
          <p:cNvSpPr txBox="1">
            <a:spLocks noChangeArrowheads="1"/>
          </p:cNvSpPr>
          <p:nvPr/>
        </p:nvSpPr>
        <p:spPr bwMode="auto">
          <a:xfrm>
            <a:off x="533400" y="1758950"/>
            <a:ext cx="227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4</a:t>
            </a:r>
          </a:p>
        </p:txBody>
      </p:sp>
      <p:sp>
        <p:nvSpPr>
          <p:cNvPr id="18447" name="Text Box 25"/>
          <p:cNvSpPr txBox="1">
            <a:spLocks noChangeArrowheads="1"/>
          </p:cNvSpPr>
          <p:nvPr/>
        </p:nvSpPr>
        <p:spPr bwMode="auto">
          <a:xfrm>
            <a:off x="1590675" y="3543300"/>
            <a:ext cx="230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4</a:t>
            </a:r>
          </a:p>
        </p:txBody>
      </p:sp>
      <p:sp>
        <p:nvSpPr>
          <p:cNvPr id="18448" name="Text Box 26"/>
          <p:cNvSpPr txBox="1">
            <a:spLocks noChangeArrowheads="1"/>
          </p:cNvSpPr>
          <p:nvPr/>
        </p:nvSpPr>
        <p:spPr bwMode="auto">
          <a:xfrm>
            <a:off x="6311900" y="3900488"/>
            <a:ext cx="227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6</a:t>
            </a:r>
          </a:p>
        </p:txBody>
      </p:sp>
      <p:sp>
        <p:nvSpPr>
          <p:cNvPr id="18449" name="Text Box 27"/>
          <p:cNvSpPr txBox="1">
            <a:spLocks noChangeArrowheads="1"/>
          </p:cNvSpPr>
          <p:nvPr/>
        </p:nvSpPr>
        <p:spPr bwMode="auto">
          <a:xfrm>
            <a:off x="4494213" y="50927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7</a:t>
            </a:r>
          </a:p>
        </p:txBody>
      </p:sp>
      <p:sp>
        <p:nvSpPr>
          <p:cNvPr id="18450" name="Text Box 28"/>
          <p:cNvSpPr txBox="1">
            <a:spLocks noChangeArrowheads="1"/>
          </p:cNvSpPr>
          <p:nvPr/>
        </p:nvSpPr>
        <p:spPr bwMode="auto">
          <a:xfrm>
            <a:off x="3243263" y="5270500"/>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6</a:t>
            </a:r>
          </a:p>
        </p:txBody>
      </p:sp>
      <p:sp>
        <p:nvSpPr>
          <p:cNvPr id="18451" name="Text Box 31"/>
          <p:cNvSpPr txBox="1">
            <a:spLocks noChangeArrowheads="1"/>
          </p:cNvSpPr>
          <p:nvPr/>
        </p:nvSpPr>
        <p:spPr bwMode="auto">
          <a:xfrm>
            <a:off x="5734050" y="4498975"/>
            <a:ext cx="34099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b="1" dirty="0">
                <a:latin typeface="Times New Roman" panose="02020603050405020304" pitchFamily="18" charset="0"/>
              </a:rPr>
              <a:t>KEY</a:t>
            </a:r>
          </a:p>
          <a:p>
            <a:pPr>
              <a:spcBef>
                <a:spcPct val="50000"/>
              </a:spcBef>
              <a:buClrTx/>
              <a:buSzTx/>
              <a:buFontTx/>
              <a:buAutoNum type="arabicPeriod"/>
            </a:pPr>
            <a:r>
              <a:rPr lang="en-US" altLang="en-US" sz="800" dirty="0">
                <a:latin typeface="Times New Roman" panose="02020603050405020304" pitchFamily="18" charset="0"/>
              </a:rPr>
              <a:t>ADVICE</a:t>
            </a:r>
          </a:p>
          <a:p>
            <a:pPr>
              <a:spcBef>
                <a:spcPct val="50000"/>
              </a:spcBef>
              <a:buClrTx/>
              <a:buSzTx/>
              <a:buFontTx/>
              <a:buAutoNum type="arabicPeriod"/>
            </a:pPr>
            <a:r>
              <a:rPr lang="en-US" altLang="en-US" sz="800" dirty="0">
                <a:latin typeface="Times New Roman" panose="02020603050405020304" pitchFamily="18" charset="0"/>
              </a:rPr>
              <a:t>APPROVAL OF POLICIES</a:t>
            </a:r>
          </a:p>
          <a:p>
            <a:pPr eaLnBrk="1" hangingPunct="1">
              <a:spcBef>
                <a:spcPct val="50000"/>
              </a:spcBef>
              <a:buClrTx/>
              <a:buSzTx/>
              <a:buFontTx/>
              <a:buAutoNum type="arabicPeriod"/>
            </a:pPr>
            <a:r>
              <a:rPr lang="en-US" altLang="en-US" sz="800" dirty="0">
                <a:latin typeface="Times New Roman" panose="02020603050405020304" pitchFamily="18" charset="0"/>
              </a:rPr>
              <a:t>NATIONAL DEVELOPMENT POLICY FRAMEWORK AND GUIDELINES INCLUDING HARMONISATION GUIDELINES</a:t>
            </a:r>
          </a:p>
          <a:p>
            <a:pPr eaLnBrk="1" hangingPunct="1">
              <a:spcBef>
                <a:spcPct val="50000"/>
              </a:spcBef>
              <a:buClrTx/>
              <a:buSzTx/>
              <a:buFontTx/>
              <a:buAutoNum type="arabicPeriod"/>
            </a:pPr>
            <a:r>
              <a:rPr lang="en-US" altLang="en-US" sz="800" dirty="0">
                <a:latin typeface="Times New Roman" panose="02020603050405020304" pitchFamily="18" charset="0"/>
              </a:rPr>
              <a:t>ADVICE</a:t>
            </a:r>
          </a:p>
          <a:p>
            <a:pPr>
              <a:spcBef>
                <a:spcPct val="50000"/>
              </a:spcBef>
              <a:buClrTx/>
              <a:buSzTx/>
              <a:buFontTx/>
              <a:buAutoNum type="arabicPeriod"/>
            </a:pPr>
            <a:r>
              <a:rPr lang="en-US" altLang="en-US" sz="800" dirty="0">
                <a:latin typeface="Times New Roman" panose="02020603050405020304" pitchFamily="18" charset="0"/>
              </a:rPr>
              <a:t>DISTRICT DEVELOPMENT PLANS, HARMONISATION REPORT, M&amp;E PLAN, ANNUAL PROGRESS REPORTS, DATA AND INFORMATION</a:t>
            </a:r>
          </a:p>
          <a:p>
            <a:pPr>
              <a:spcBef>
                <a:spcPct val="50000"/>
              </a:spcBef>
              <a:buClrTx/>
              <a:buSzTx/>
              <a:buFontTx/>
              <a:buAutoNum type="arabicPeriod"/>
            </a:pPr>
            <a:r>
              <a:rPr lang="en-US" altLang="en-US" sz="800" dirty="0">
                <a:latin typeface="Times New Roman" panose="02020603050405020304" pitchFamily="18" charset="0"/>
              </a:rPr>
              <a:t>DATA AND INFORMATION  (INPUTS)</a:t>
            </a:r>
          </a:p>
          <a:p>
            <a:pPr>
              <a:spcBef>
                <a:spcPct val="50000"/>
              </a:spcBef>
              <a:buClrTx/>
              <a:buSzTx/>
              <a:buFontTx/>
              <a:buAutoNum type="arabicPeriod"/>
            </a:pPr>
            <a:r>
              <a:rPr lang="en-US" altLang="en-US" sz="800" dirty="0">
                <a:solidFill>
                  <a:schemeClr val="bg1"/>
                </a:solidFill>
                <a:latin typeface="Times New Roman" panose="02020603050405020304" pitchFamily="18" charset="0"/>
              </a:rPr>
              <a:t>PROJECTS</a:t>
            </a:r>
          </a:p>
          <a:p>
            <a:pPr>
              <a:spcBef>
                <a:spcPct val="50000"/>
              </a:spcBef>
              <a:buClrTx/>
              <a:buSzTx/>
              <a:buFontTx/>
              <a:buAutoNum type="arabicPeriod"/>
            </a:pPr>
            <a:r>
              <a:rPr lang="en-US" altLang="en-US" sz="800" dirty="0">
                <a:solidFill>
                  <a:schemeClr val="bg1"/>
                </a:solidFill>
                <a:latin typeface="Times New Roman" panose="02020603050405020304" pitchFamily="18" charset="0"/>
              </a:rPr>
              <a:t>SECTOR DEVELOPMENT PLANS, HARMONISATION REPORT, M&amp;E PLAN, ANNUAL PROGRESS REPORTS, DATA AND INFORMATION</a:t>
            </a:r>
          </a:p>
        </p:txBody>
      </p:sp>
      <p:sp>
        <p:nvSpPr>
          <p:cNvPr id="18452" name="Text Box 33"/>
          <p:cNvSpPr txBox="1">
            <a:spLocks noChangeArrowheads="1"/>
          </p:cNvSpPr>
          <p:nvPr/>
        </p:nvSpPr>
        <p:spPr bwMode="auto">
          <a:xfrm>
            <a:off x="2181225" y="2473325"/>
            <a:ext cx="2293938" cy="138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Char char="-"/>
            </a:pPr>
            <a:r>
              <a:rPr lang="en-US" altLang="en-US" sz="1200" dirty="0">
                <a:latin typeface="Times New Roman" panose="02020603050405020304" pitchFamily="18" charset="0"/>
              </a:rPr>
              <a:t>  National Development Policy Frameworks</a:t>
            </a:r>
          </a:p>
          <a:p>
            <a:pPr eaLnBrk="1" hangingPunct="1">
              <a:spcBef>
                <a:spcPct val="50000"/>
              </a:spcBef>
              <a:buClrTx/>
              <a:buSzTx/>
              <a:buFontTx/>
              <a:buChar char="-"/>
            </a:pPr>
            <a:r>
              <a:rPr lang="en-US" altLang="en-US" sz="1200" dirty="0">
                <a:latin typeface="Times New Roman" panose="02020603050405020304" pitchFamily="18" charset="0"/>
              </a:rPr>
              <a:t> Planning Guidelines (format &amp; content of District and Sector Development Plan</a:t>
            </a:r>
          </a:p>
          <a:p>
            <a:pPr eaLnBrk="1" hangingPunct="1">
              <a:spcBef>
                <a:spcPct val="50000"/>
              </a:spcBef>
              <a:buClrTx/>
              <a:buSzTx/>
              <a:buFontTx/>
              <a:buChar char="-"/>
            </a:pPr>
            <a:r>
              <a:rPr lang="en-US" altLang="en-US" sz="1200" dirty="0">
                <a:latin typeface="Times New Roman" panose="02020603050405020304" pitchFamily="18" charset="0"/>
              </a:rPr>
              <a:t> Harmonisation Guidelines</a:t>
            </a:r>
          </a:p>
        </p:txBody>
      </p:sp>
      <p:sp>
        <p:nvSpPr>
          <p:cNvPr id="18453" name="Text Box 34"/>
          <p:cNvSpPr txBox="1">
            <a:spLocks noChangeArrowheads="1"/>
          </p:cNvSpPr>
          <p:nvPr/>
        </p:nvSpPr>
        <p:spPr bwMode="auto">
          <a:xfrm>
            <a:off x="1638300" y="3930650"/>
            <a:ext cx="6858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RPCU (Advice)</a:t>
            </a:r>
          </a:p>
        </p:txBody>
      </p:sp>
      <p:sp>
        <p:nvSpPr>
          <p:cNvPr id="18454" name="Text Box 36"/>
          <p:cNvSpPr txBox="1">
            <a:spLocks noChangeArrowheads="1"/>
          </p:cNvSpPr>
          <p:nvPr/>
        </p:nvSpPr>
        <p:spPr bwMode="auto">
          <a:xfrm>
            <a:off x="4849812" y="4841738"/>
            <a:ext cx="954088"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smtClean="0">
                <a:latin typeface="Times New Roman" panose="02020603050405020304" pitchFamily="18" charset="0"/>
              </a:rPr>
              <a:t>DPCU </a:t>
            </a:r>
            <a:r>
              <a:rPr lang="en-US" altLang="en-US" sz="1000" dirty="0">
                <a:latin typeface="Times New Roman" panose="02020603050405020304" pitchFamily="18" charset="0"/>
              </a:rPr>
              <a:t>(Advice</a:t>
            </a:r>
            <a:r>
              <a:rPr lang="en-US" altLang="en-US" sz="1200" dirty="0">
                <a:latin typeface="Times New Roman" panose="02020603050405020304" pitchFamily="18" charset="0"/>
              </a:rPr>
              <a:t>)</a:t>
            </a:r>
          </a:p>
        </p:txBody>
      </p:sp>
      <p:sp>
        <p:nvSpPr>
          <p:cNvPr id="18455" name="Text Box 37"/>
          <p:cNvSpPr txBox="1">
            <a:spLocks noChangeArrowheads="1"/>
          </p:cNvSpPr>
          <p:nvPr/>
        </p:nvSpPr>
        <p:spPr bwMode="auto">
          <a:xfrm>
            <a:off x="6553200" y="3883025"/>
            <a:ext cx="1652588"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 Data and Information</a:t>
            </a:r>
          </a:p>
        </p:txBody>
      </p:sp>
      <p:sp>
        <p:nvSpPr>
          <p:cNvPr id="18456" name="Text Box 38"/>
          <p:cNvSpPr txBox="1">
            <a:spLocks noChangeArrowheads="1"/>
          </p:cNvSpPr>
          <p:nvPr/>
        </p:nvSpPr>
        <p:spPr bwMode="auto">
          <a:xfrm>
            <a:off x="3571875" y="492125"/>
            <a:ext cx="316865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dirty="0">
                <a:latin typeface="Times New Roman" panose="02020603050405020304" pitchFamily="18" charset="0"/>
              </a:rPr>
              <a:t>OFFICE OF THE PRESIDENT</a:t>
            </a:r>
          </a:p>
        </p:txBody>
      </p:sp>
      <p:sp>
        <p:nvSpPr>
          <p:cNvPr id="81" name="Striped Right Arrow 80"/>
          <p:cNvSpPr/>
          <p:nvPr/>
        </p:nvSpPr>
        <p:spPr bwMode="auto">
          <a:xfrm rot="16200000" flipV="1">
            <a:off x="2850356" y="5047456"/>
            <a:ext cx="484188" cy="130175"/>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Striped Right Arrow 83"/>
          <p:cNvSpPr/>
          <p:nvPr/>
        </p:nvSpPr>
        <p:spPr bwMode="auto">
          <a:xfrm rot="16200000" flipV="1">
            <a:off x="404812" y="1698626"/>
            <a:ext cx="777875" cy="165100"/>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Striped Right Arrow 86"/>
          <p:cNvSpPr/>
          <p:nvPr/>
        </p:nvSpPr>
        <p:spPr bwMode="auto">
          <a:xfrm rot="16200000" flipV="1">
            <a:off x="4479132" y="802481"/>
            <a:ext cx="209550" cy="341313"/>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Striped Right Arrow 88"/>
          <p:cNvSpPr/>
          <p:nvPr/>
        </p:nvSpPr>
        <p:spPr bwMode="auto">
          <a:xfrm flipV="1">
            <a:off x="760413" y="1300163"/>
            <a:ext cx="2058987" cy="165100"/>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Striped Right Arrow 89"/>
          <p:cNvSpPr/>
          <p:nvPr/>
        </p:nvSpPr>
        <p:spPr bwMode="auto">
          <a:xfrm rot="10800000" flipV="1">
            <a:off x="1981200" y="2208213"/>
            <a:ext cx="2720975" cy="206375"/>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62" name="Text Box 25"/>
          <p:cNvSpPr txBox="1">
            <a:spLocks noChangeArrowheads="1"/>
          </p:cNvSpPr>
          <p:nvPr/>
        </p:nvSpPr>
        <p:spPr bwMode="auto">
          <a:xfrm>
            <a:off x="188913" y="3808413"/>
            <a:ext cx="230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5</a:t>
            </a:r>
          </a:p>
        </p:txBody>
      </p:sp>
      <p:sp>
        <p:nvSpPr>
          <p:cNvPr id="93" name="Striped Right Arrow 92"/>
          <p:cNvSpPr/>
          <p:nvPr/>
        </p:nvSpPr>
        <p:spPr bwMode="auto">
          <a:xfrm rot="5400000" flipV="1">
            <a:off x="919162" y="3883026"/>
            <a:ext cx="1027113" cy="195262"/>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Striped Right Arrow 93"/>
          <p:cNvSpPr/>
          <p:nvPr/>
        </p:nvSpPr>
        <p:spPr bwMode="auto">
          <a:xfrm rot="16200000" flipV="1">
            <a:off x="-3175" y="4006850"/>
            <a:ext cx="1238250" cy="158750"/>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Striped Right Arrow 94"/>
          <p:cNvSpPr/>
          <p:nvPr/>
        </p:nvSpPr>
        <p:spPr bwMode="auto">
          <a:xfrm rot="10800000" flipV="1">
            <a:off x="615950" y="4570413"/>
            <a:ext cx="2203450" cy="203200"/>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Striped Right Arrow 96"/>
          <p:cNvSpPr/>
          <p:nvPr/>
        </p:nvSpPr>
        <p:spPr bwMode="auto">
          <a:xfrm rot="5400000" flipV="1">
            <a:off x="3484562" y="2957513"/>
            <a:ext cx="2411413" cy="173038"/>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Striped Right Arrow 97"/>
          <p:cNvSpPr/>
          <p:nvPr/>
        </p:nvSpPr>
        <p:spPr bwMode="auto">
          <a:xfrm flipV="1">
            <a:off x="4702175" y="2233613"/>
            <a:ext cx="1241425" cy="239712"/>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68" name="Text Box 23"/>
          <p:cNvSpPr txBox="1">
            <a:spLocks noChangeArrowheads="1"/>
          </p:cNvSpPr>
          <p:nvPr/>
        </p:nvSpPr>
        <p:spPr bwMode="auto">
          <a:xfrm>
            <a:off x="5254625" y="2003425"/>
            <a:ext cx="230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3</a:t>
            </a:r>
          </a:p>
        </p:txBody>
      </p:sp>
      <p:sp>
        <p:nvSpPr>
          <p:cNvPr id="101" name="Striped Right Arrow 100"/>
          <p:cNvSpPr/>
          <p:nvPr/>
        </p:nvSpPr>
        <p:spPr bwMode="auto">
          <a:xfrm rot="5400000" flipV="1">
            <a:off x="6019800" y="763588"/>
            <a:ext cx="187325" cy="396875"/>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 name="Striped Right Arrow 101"/>
          <p:cNvSpPr/>
          <p:nvPr/>
        </p:nvSpPr>
        <p:spPr bwMode="auto">
          <a:xfrm rot="5400000" flipV="1">
            <a:off x="4190207" y="5033168"/>
            <a:ext cx="419100" cy="188913"/>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Striped Right Arrow 102"/>
          <p:cNvSpPr/>
          <p:nvPr/>
        </p:nvSpPr>
        <p:spPr bwMode="auto">
          <a:xfrm flipV="1">
            <a:off x="4992688" y="4330700"/>
            <a:ext cx="3484562" cy="133350"/>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 name="Striped Right Arrow 103"/>
          <p:cNvSpPr/>
          <p:nvPr/>
        </p:nvSpPr>
        <p:spPr bwMode="auto">
          <a:xfrm rot="16200000" flipV="1">
            <a:off x="7050088" y="2870200"/>
            <a:ext cx="2854325" cy="200025"/>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Striped Right Arrow 105"/>
          <p:cNvSpPr/>
          <p:nvPr/>
        </p:nvSpPr>
        <p:spPr bwMode="auto">
          <a:xfrm rot="10800000" flipV="1">
            <a:off x="7848600" y="1441450"/>
            <a:ext cx="714375" cy="204788"/>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Striped Right Arrow 106"/>
          <p:cNvSpPr/>
          <p:nvPr/>
        </p:nvSpPr>
        <p:spPr bwMode="auto">
          <a:xfrm rot="16200000" flipV="1">
            <a:off x="6436519" y="1875631"/>
            <a:ext cx="336550" cy="261938"/>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8" name="Striped Right Arrow 107"/>
          <p:cNvSpPr/>
          <p:nvPr/>
        </p:nvSpPr>
        <p:spPr bwMode="auto">
          <a:xfrm rot="16200000" flipV="1">
            <a:off x="2962275" y="5747543"/>
            <a:ext cx="260350" cy="201612"/>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 name="Striped Right Arrow 108"/>
          <p:cNvSpPr/>
          <p:nvPr/>
        </p:nvSpPr>
        <p:spPr bwMode="auto">
          <a:xfrm rot="5400000" flipV="1">
            <a:off x="4319585" y="5726658"/>
            <a:ext cx="227013" cy="227013"/>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0" name="Striped Right Arrow 109"/>
          <p:cNvSpPr/>
          <p:nvPr/>
        </p:nvSpPr>
        <p:spPr bwMode="auto">
          <a:xfrm flipV="1">
            <a:off x="1439863" y="4397375"/>
            <a:ext cx="1379537" cy="149225"/>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78" name="Text Box 27"/>
          <p:cNvSpPr txBox="1">
            <a:spLocks noChangeArrowheads="1"/>
          </p:cNvSpPr>
          <p:nvPr/>
        </p:nvSpPr>
        <p:spPr bwMode="auto">
          <a:xfrm>
            <a:off x="3243263" y="5799820"/>
            <a:ext cx="169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6</a:t>
            </a:r>
          </a:p>
        </p:txBody>
      </p:sp>
      <p:sp>
        <p:nvSpPr>
          <p:cNvPr id="18479" name="Text Box 28"/>
          <p:cNvSpPr txBox="1">
            <a:spLocks noChangeArrowheads="1"/>
          </p:cNvSpPr>
          <p:nvPr/>
        </p:nvSpPr>
        <p:spPr bwMode="auto">
          <a:xfrm>
            <a:off x="4467225" y="5679170"/>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7</a:t>
            </a:r>
          </a:p>
        </p:txBody>
      </p:sp>
      <p:sp>
        <p:nvSpPr>
          <p:cNvPr id="18480" name="Text Box 26"/>
          <p:cNvSpPr txBox="1">
            <a:spLocks noChangeArrowheads="1"/>
          </p:cNvSpPr>
          <p:nvPr/>
        </p:nvSpPr>
        <p:spPr bwMode="auto">
          <a:xfrm>
            <a:off x="6735763" y="1925638"/>
            <a:ext cx="227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8</a:t>
            </a:r>
          </a:p>
        </p:txBody>
      </p:sp>
      <p:sp>
        <p:nvSpPr>
          <p:cNvPr id="18481" name="Text Box 23"/>
          <p:cNvSpPr txBox="1">
            <a:spLocks noChangeArrowheads="1"/>
          </p:cNvSpPr>
          <p:nvPr/>
        </p:nvSpPr>
        <p:spPr bwMode="auto">
          <a:xfrm>
            <a:off x="3363913" y="1989138"/>
            <a:ext cx="230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dirty="0">
                <a:latin typeface="Times New Roman" panose="02020603050405020304" pitchFamily="18" charset="0"/>
              </a:rPr>
              <a:t>3</a:t>
            </a:r>
          </a:p>
        </p:txBody>
      </p:sp>
      <p:sp>
        <p:nvSpPr>
          <p:cNvPr id="57" name="Striped Right Arrow 56"/>
          <p:cNvSpPr/>
          <p:nvPr/>
        </p:nvSpPr>
        <p:spPr bwMode="auto">
          <a:xfrm rot="10800000" flipV="1">
            <a:off x="4754563" y="2233613"/>
            <a:ext cx="476250" cy="239712"/>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Striped Right Arrow 57"/>
          <p:cNvSpPr/>
          <p:nvPr/>
        </p:nvSpPr>
        <p:spPr bwMode="auto">
          <a:xfrm rot="10800000" flipV="1">
            <a:off x="8164513" y="2414588"/>
            <a:ext cx="312737" cy="239712"/>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78427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512763"/>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dirty="0">
              <a:latin typeface="Times New Roman" panose="02020603050405020304" pitchFamily="18" charset="0"/>
            </a:endParaRPr>
          </a:p>
        </p:txBody>
      </p:sp>
      <p:grpSp>
        <p:nvGrpSpPr>
          <p:cNvPr id="17411" name="Group 15"/>
          <p:cNvGrpSpPr>
            <a:grpSpLocks/>
          </p:cNvGrpSpPr>
          <p:nvPr/>
        </p:nvGrpSpPr>
        <p:grpSpPr bwMode="auto">
          <a:xfrm>
            <a:off x="5341144" y="346542"/>
            <a:ext cx="3332162" cy="5495007"/>
            <a:chOff x="1248" y="240"/>
            <a:chExt cx="4176" cy="3600"/>
          </a:xfrm>
        </p:grpSpPr>
        <p:sp>
          <p:nvSpPr>
            <p:cNvPr id="17419"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dirty="0"/>
            </a:p>
          </p:txBody>
        </p:sp>
        <p:sp>
          <p:nvSpPr>
            <p:cNvPr id="17420"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dirty="0"/>
            </a:p>
          </p:txBody>
        </p:sp>
        <p:sp>
          <p:nvSpPr>
            <p:cNvPr id="17421"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dirty="0"/>
            </a:p>
          </p:txBody>
        </p:sp>
        <p:sp>
          <p:nvSpPr>
            <p:cNvPr id="17422" name="Pyr4"/>
            <p:cNvSpPr>
              <a:spLocks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dirty="0"/>
            </a:p>
          </p:txBody>
        </p:sp>
      </p:grpSp>
      <p:sp>
        <p:nvSpPr>
          <p:cNvPr id="17412" name="Text Box 20"/>
          <p:cNvSpPr txBox="1">
            <a:spLocks noChangeArrowheads="1"/>
          </p:cNvSpPr>
          <p:nvPr/>
        </p:nvSpPr>
        <p:spPr bwMode="auto">
          <a:xfrm>
            <a:off x="6754812" y="127404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1000" dirty="0">
                <a:solidFill>
                  <a:schemeClr val="accent2"/>
                </a:solidFill>
              </a:rPr>
              <a:t>NDPC</a:t>
            </a:r>
          </a:p>
        </p:txBody>
      </p:sp>
      <p:sp>
        <p:nvSpPr>
          <p:cNvPr id="17413" name="Text Box 21"/>
          <p:cNvSpPr txBox="1">
            <a:spLocks noChangeArrowheads="1"/>
          </p:cNvSpPr>
          <p:nvPr/>
        </p:nvSpPr>
        <p:spPr bwMode="auto">
          <a:xfrm>
            <a:off x="6473825" y="1969608"/>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1200" dirty="0">
                <a:solidFill>
                  <a:schemeClr val="accent2"/>
                </a:solidFill>
              </a:rPr>
              <a:t>MINISTRIES &amp; SECTORS DEPARTMENTS &amp; AGENCIES</a:t>
            </a:r>
          </a:p>
        </p:txBody>
      </p:sp>
      <p:sp>
        <p:nvSpPr>
          <p:cNvPr id="17414" name="Text Box 22"/>
          <p:cNvSpPr txBox="1">
            <a:spLocks noChangeArrowheads="1"/>
          </p:cNvSpPr>
          <p:nvPr/>
        </p:nvSpPr>
        <p:spPr bwMode="auto">
          <a:xfrm>
            <a:off x="6067482" y="3251994"/>
            <a:ext cx="1897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dirty="0">
                <a:solidFill>
                  <a:schemeClr val="accent2"/>
                </a:solidFill>
              </a:rPr>
              <a:t> </a:t>
            </a:r>
            <a:r>
              <a:rPr lang="en-US" altLang="en-US" sz="2400" dirty="0">
                <a:solidFill>
                  <a:schemeClr val="accent2"/>
                </a:solidFill>
              </a:rPr>
              <a:t>  </a:t>
            </a:r>
            <a:r>
              <a:rPr lang="en-US" altLang="en-US" sz="1800" dirty="0">
                <a:solidFill>
                  <a:schemeClr val="accent2"/>
                </a:solidFill>
              </a:rPr>
              <a:t>REGIONAL CORDNATNG COUNCILS</a:t>
            </a:r>
          </a:p>
        </p:txBody>
      </p:sp>
      <p:sp>
        <p:nvSpPr>
          <p:cNvPr id="17415" name="Text Box 23"/>
          <p:cNvSpPr txBox="1">
            <a:spLocks noChangeArrowheads="1"/>
          </p:cNvSpPr>
          <p:nvPr/>
        </p:nvSpPr>
        <p:spPr bwMode="auto">
          <a:xfrm>
            <a:off x="5791200" y="4757120"/>
            <a:ext cx="24496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solidFill>
                  <a:schemeClr val="accent2"/>
                </a:solidFill>
              </a:rPr>
              <a:t>DISTRICT ASSEMBLIES</a:t>
            </a:r>
          </a:p>
        </p:txBody>
      </p:sp>
      <p:sp>
        <p:nvSpPr>
          <p:cNvPr id="9224" name="TextBox 12"/>
          <p:cNvSpPr txBox="1">
            <a:spLocks noChangeArrowheads="1"/>
          </p:cNvSpPr>
          <p:nvPr/>
        </p:nvSpPr>
        <p:spPr bwMode="auto">
          <a:xfrm>
            <a:off x="152400" y="428625"/>
            <a:ext cx="4800600" cy="6447919"/>
          </a:xfrm>
          <a:prstGeom prst="rect">
            <a:avLst/>
          </a:prstGeom>
          <a:noFill/>
          <a:ln w="9525">
            <a:solidFill>
              <a:schemeClr val="tx1"/>
            </a:solidFill>
            <a:miter lim="800000"/>
            <a:headEnd/>
            <a:tailEnd/>
          </a:ln>
        </p:spPr>
        <p:txBody>
          <a:bodyPr>
            <a:spAutoFit/>
          </a:bodyPr>
          <a:lstStyle/>
          <a:p>
            <a:pPr marL="342900" indent="-342900">
              <a:spcBef>
                <a:spcPct val="50000"/>
              </a:spcBef>
              <a:buFont typeface="+mj-lt"/>
              <a:buAutoNum type="arabicPeriod"/>
              <a:defRPr/>
            </a:pPr>
            <a:r>
              <a:rPr lang="en-US" sz="1400" dirty="0">
                <a:latin typeface="Times New Roman" pitchFamily="18" charset="0"/>
              </a:rPr>
              <a:t>NATIONAL 	DEVELOPMENT 	PLANNING COMMISSION 	(NDPC) </a:t>
            </a:r>
          </a:p>
          <a:p>
            <a:pPr>
              <a:spcBef>
                <a:spcPct val="50000"/>
              </a:spcBef>
              <a:defRPr/>
            </a:pPr>
            <a:r>
              <a:rPr lang="en-US" sz="1400" dirty="0">
                <a:latin typeface="Times New Roman" pitchFamily="18" charset="0"/>
              </a:rPr>
              <a:t>-  	Apex planning </a:t>
            </a:r>
            <a:r>
              <a:rPr lang="en-US" sz="1400" dirty="0" smtClean="0">
                <a:latin typeface="Times New Roman" pitchFamily="18" charset="0"/>
              </a:rPr>
              <a:t>authority</a:t>
            </a:r>
            <a:endParaRPr lang="en-US" sz="1400" dirty="0">
              <a:latin typeface="Times New Roman" pitchFamily="18" charset="0"/>
            </a:endParaRPr>
          </a:p>
          <a:p>
            <a:pPr eaLnBrk="1" hangingPunct="1">
              <a:spcBef>
                <a:spcPct val="50000"/>
              </a:spcBef>
              <a:buFontTx/>
              <a:buChar char="-"/>
              <a:defRPr/>
            </a:pPr>
            <a:r>
              <a:rPr lang="en-US" sz="1400" dirty="0">
                <a:latin typeface="Times New Roman" pitchFamily="18" charset="0"/>
              </a:rPr>
              <a:t>  	Responsible for co-ordinating the national 	development </a:t>
            </a:r>
            <a:r>
              <a:rPr lang="en-US" sz="1400" dirty="0" smtClean="0">
                <a:latin typeface="Times New Roman" pitchFamily="18" charset="0"/>
              </a:rPr>
              <a:t>	planning system</a:t>
            </a:r>
          </a:p>
          <a:p>
            <a:pPr lvl="1">
              <a:spcBef>
                <a:spcPct val="50000"/>
              </a:spcBef>
              <a:buFontTx/>
              <a:buChar char="-"/>
              <a:defRPr/>
            </a:pPr>
            <a:r>
              <a:rPr lang="en-US" sz="1400" dirty="0" smtClean="0">
                <a:latin typeface="Times New Roman" pitchFamily="18" charset="0"/>
              </a:rPr>
              <a:t>Ensures that budget is linked to plan reflecting SDGs</a:t>
            </a:r>
            <a:endParaRPr lang="en-US" sz="1400" dirty="0">
              <a:latin typeface="Times New Roman" pitchFamily="18" charset="0"/>
            </a:endParaRPr>
          </a:p>
          <a:p>
            <a:pPr eaLnBrk="1" hangingPunct="1">
              <a:spcBef>
                <a:spcPct val="50000"/>
              </a:spcBef>
              <a:buFontTx/>
              <a:buChar char="-"/>
              <a:defRPr/>
            </a:pPr>
            <a:r>
              <a:rPr lang="en-US" sz="1400" dirty="0"/>
              <a:t> 	Works through Cross Sectoral Planning  Groups</a:t>
            </a:r>
          </a:p>
          <a:p>
            <a:pPr eaLnBrk="1" hangingPunct="1">
              <a:spcBef>
                <a:spcPct val="50000"/>
              </a:spcBef>
              <a:defRPr/>
            </a:pPr>
            <a:endParaRPr lang="en-US" sz="1400" dirty="0"/>
          </a:p>
          <a:p>
            <a:pPr marL="342900" indent="-342900">
              <a:buFont typeface="+mj-lt"/>
              <a:buAutoNum type="arabicPeriod" startAt="2"/>
              <a:defRPr/>
            </a:pPr>
            <a:r>
              <a:rPr lang="en-US" sz="1400" dirty="0"/>
              <a:t>MINISTRIES, (MDAs) - Formulating, , monitoring and 	evaluating policies </a:t>
            </a:r>
          </a:p>
          <a:p>
            <a:pPr marL="1200150" lvl="2" indent="-285750">
              <a:buFont typeface="Arial" pitchFamily="34" charset="0"/>
              <a:buChar char="•"/>
              <a:defRPr/>
            </a:pPr>
            <a:r>
              <a:rPr lang="en-US" sz="1400" dirty="0"/>
              <a:t>SECTOR DEPARTMENTS AND AGENCIES implementing, monitoring and evaluating policies and </a:t>
            </a:r>
            <a:r>
              <a:rPr lang="en-US" sz="1400" dirty="0" smtClean="0"/>
              <a:t>plans and budget reflecting SDGs respectively</a:t>
            </a:r>
            <a:endParaRPr lang="en-US" sz="1400" dirty="0"/>
          </a:p>
          <a:p>
            <a:pPr marL="742950" lvl="1" indent="-285750">
              <a:buFont typeface="Arial" pitchFamily="34" charset="0"/>
              <a:buChar char="•"/>
              <a:defRPr/>
            </a:pPr>
            <a:r>
              <a:rPr lang="en-US" sz="1400" dirty="0"/>
              <a:t>	Works through Policy Planning, Monitoring and 	Evaluation 	Division (PPMED)]</a:t>
            </a:r>
          </a:p>
          <a:p>
            <a:pPr>
              <a:defRPr/>
            </a:pPr>
            <a:endParaRPr lang="en-US" sz="1400" dirty="0"/>
          </a:p>
          <a:p>
            <a:pPr marL="342900" indent="-342900">
              <a:buFont typeface="+mj-lt"/>
              <a:buAutoNum type="arabicPeriod" startAt="3"/>
              <a:defRPr/>
            </a:pPr>
            <a:r>
              <a:rPr lang="en-US" sz="1400" dirty="0"/>
              <a:t>REGIONAL COORDINATING COUNCILS (RCCs) </a:t>
            </a:r>
          </a:p>
          <a:p>
            <a:pPr>
              <a:defRPr/>
            </a:pPr>
            <a:r>
              <a:rPr lang="en-US" sz="1400" dirty="0"/>
              <a:t>- 	Coordinating, harmonising, monitoring and evaluating 	development plans  of District Assemblies in the 	Region</a:t>
            </a:r>
          </a:p>
          <a:p>
            <a:pPr>
              <a:defRPr/>
            </a:pPr>
            <a:r>
              <a:rPr lang="en-US" sz="1400" dirty="0"/>
              <a:t>	[Regional Planning Coordinating Units (RPCUs)]</a:t>
            </a:r>
          </a:p>
          <a:p>
            <a:pPr>
              <a:defRPr/>
            </a:pPr>
            <a:endParaRPr lang="en-US" sz="1400" dirty="0"/>
          </a:p>
          <a:p>
            <a:pPr marL="342900" indent="-342900">
              <a:buFont typeface="+mj-lt"/>
              <a:buAutoNum type="arabicPeriod" startAt="4"/>
              <a:defRPr/>
            </a:pPr>
            <a:r>
              <a:rPr lang="en-US" sz="1400" dirty="0"/>
              <a:t>DISTRICT PLANNING AUTHORITIES (DISTRICT ASSEMBLIES) - 	Formulating, implementing, monitoring </a:t>
            </a:r>
            <a:r>
              <a:rPr lang="en-US" sz="1400" dirty="0">
                <a:solidFill>
                  <a:schemeClr val="bg1"/>
                </a:solidFill>
              </a:rPr>
              <a:t>and 	evaluating </a:t>
            </a:r>
            <a:r>
              <a:rPr lang="en-US" sz="1400" dirty="0" smtClean="0">
                <a:solidFill>
                  <a:schemeClr val="bg1"/>
                </a:solidFill>
              </a:rPr>
              <a:t>district development plans and budget reflecting SDGs respectively </a:t>
            </a:r>
            <a:endParaRPr lang="en-US" sz="1400" dirty="0">
              <a:solidFill>
                <a:schemeClr val="bg1"/>
              </a:solidFill>
            </a:endParaRPr>
          </a:p>
          <a:p>
            <a:pPr>
              <a:defRPr/>
            </a:pPr>
            <a:r>
              <a:rPr lang="en-US" sz="1400" dirty="0">
                <a:solidFill>
                  <a:schemeClr val="bg1"/>
                </a:solidFill>
              </a:rPr>
              <a:t>	[District Planning Coordinating Units (DPCUs)]</a:t>
            </a:r>
            <a:endParaRPr lang="en-US" sz="800" dirty="0">
              <a:solidFill>
                <a:schemeClr val="bg1"/>
              </a:solidFill>
            </a:endParaRPr>
          </a:p>
        </p:txBody>
      </p:sp>
      <p:sp>
        <p:nvSpPr>
          <p:cNvPr id="17417" name="TextBox 2"/>
          <p:cNvSpPr txBox="1">
            <a:spLocks noChangeArrowheads="1"/>
          </p:cNvSpPr>
          <p:nvPr/>
        </p:nvSpPr>
        <p:spPr bwMode="auto">
          <a:xfrm>
            <a:off x="685800" y="22225"/>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800" b="1" dirty="0">
                <a:latin typeface="Times New Roman" panose="02020603050405020304" pitchFamily="18" charset="0"/>
              </a:rPr>
              <a:t>PLANNING AUTHORITIES IN </a:t>
            </a:r>
            <a:r>
              <a:rPr lang="en-US" altLang="en-US" sz="1800" b="1" dirty="0"/>
              <a:t>GHANA</a:t>
            </a:r>
          </a:p>
        </p:txBody>
      </p:sp>
    </p:spTree>
    <p:extLst>
      <p:ext uri="{BB962C8B-B14F-4D97-AF65-F5344CB8AC3E}">
        <p14:creationId xmlns:p14="http://schemas.microsoft.com/office/powerpoint/2010/main" val="2722937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6"/>
          <p:cNvSpPr>
            <a:spLocks noChangeArrowheads="1"/>
          </p:cNvSpPr>
          <p:nvPr/>
        </p:nvSpPr>
        <p:spPr bwMode="auto">
          <a:xfrm rot="-74236">
            <a:off x="8099732" y="1134828"/>
            <a:ext cx="971550" cy="297656"/>
          </a:xfrm>
          <a:prstGeom prst="rect">
            <a:avLst/>
          </a:prstGeom>
          <a:noFill/>
          <a:ln w="9525">
            <a:noFill/>
            <a:miter lim="800000"/>
            <a:headEnd/>
            <a:tailEnd/>
          </a:ln>
        </p:spPr>
        <p:txBody>
          <a:bodyPr wrap="none" anchor="ctr"/>
          <a:lstStyle/>
          <a:p>
            <a:pPr algn="ctr"/>
            <a:r>
              <a:rPr lang="en-US" sz="1050" dirty="0">
                <a:latin typeface="Arial Black" pitchFamily="34" charset="0"/>
              </a:rPr>
              <a:t>NATIONA</a:t>
            </a:r>
            <a:r>
              <a:rPr lang="en-US" sz="900" dirty="0">
                <a:latin typeface="Arial Black" pitchFamily="34" charset="0"/>
              </a:rPr>
              <a:t>L</a:t>
            </a:r>
          </a:p>
          <a:p>
            <a:pPr algn="ctr"/>
            <a:r>
              <a:rPr lang="en-US" sz="900" dirty="0">
                <a:latin typeface="Arial Black" pitchFamily="34" charset="0"/>
              </a:rPr>
              <a:t>LEVEL</a:t>
            </a:r>
            <a:endParaRPr lang="en-US" sz="1350" dirty="0">
              <a:latin typeface="Arial Black" pitchFamily="34" charset="0"/>
            </a:endParaRPr>
          </a:p>
        </p:txBody>
      </p:sp>
      <p:sp>
        <p:nvSpPr>
          <p:cNvPr id="59395" name="Rectangle 18"/>
          <p:cNvSpPr>
            <a:spLocks noChangeArrowheads="1"/>
          </p:cNvSpPr>
          <p:nvPr/>
        </p:nvSpPr>
        <p:spPr bwMode="auto">
          <a:xfrm>
            <a:off x="8281320" y="4802773"/>
            <a:ext cx="685800" cy="297656"/>
          </a:xfrm>
          <a:prstGeom prst="rect">
            <a:avLst/>
          </a:prstGeom>
          <a:noFill/>
          <a:ln w="9525">
            <a:noFill/>
            <a:miter lim="800000"/>
            <a:headEnd/>
            <a:tailEnd/>
          </a:ln>
        </p:spPr>
        <p:txBody>
          <a:bodyPr wrap="none" anchor="ctr"/>
          <a:lstStyle/>
          <a:p>
            <a:pPr algn="ctr"/>
            <a:r>
              <a:rPr lang="en-US" sz="1050" dirty="0">
                <a:latin typeface="Arial Black" pitchFamily="34" charset="0"/>
              </a:rPr>
              <a:t>DISTRICT</a:t>
            </a:r>
          </a:p>
          <a:p>
            <a:pPr algn="ctr"/>
            <a:r>
              <a:rPr lang="en-US" sz="1050" dirty="0">
                <a:latin typeface="Arial Black" pitchFamily="34" charset="0"/>
              </a:rPr>
              <a:t>LEVEL</a:t>
            </a:r>
            <a:endParaRPr lang="en-US" sz="1350" dirty="0">
              <a:latin typeface="Arial Black" pitchFamily="34" charset="0"/>
            </a:endParaRPr>
          </a:p>
        </p:txBody>
      </p:sp>
      <p:sp>
        <p:nvSpPr>
          <p:cNvPr id="59396" name="Rectangle 22"/>
          <p:cNvSpPr>
            <a:spLocks noChangeArrowheads="1"/>
          </p:cNvSpPr>
          <p:nvPr/>
        </p:nvSpPr>
        <p:spPr bwMode="auto">
          <a:xfrm>
            <a:off x="1093846" y="181047"/>
            <a:ext cx="6661048" cy="594136"/>
          </a:xfrm>
          <a:prstGeom prst="rect">
            <a:avLst/>
          </a:prstGeom>
          <a:noFill/>
          <a:ln w="31750">
            <a:solidFill>
              <a:srgbClr val="339966"/>
            </a:solidFill>
            <a:miter lim="800000"/>
            <a:headEnd/>
            <a:tailEnd/>
          </a:ln>
        </p:spPr>
        <p:txBody>
          <a:bodyPr wrap="none" anchor="ctr"/>
          <a:lstStyle/>
          <a:p>
            <a:pPr algn="ctr"/>
            <a:r>
              <a:rPr lang="en-US" sz="1200" b="1" dirty="0" smtClean="0">
                <a:latin typeface="Arial Black" pitchFamily="34" charset="0"/>
              </a:rPr>
              <a:t>DECENTRALIZED </a:t>
            </a:r>
            <a:r>
              <a:rPr lang="en-US" sz="1200" b="1" dirty="0">
                <a:latin typeface="Arial Black" pitchFamily="34" charset="0"/>
              </a:rPr>
              <a:t>NATIONAL DEVELOPMENT PLANNING PROCESS</a:t>
            </a:r>
          </a:p>
        </p:txBody>
      </p:sp>
      <p:cxnSp>
        <p:nvCxnSpPr>
          <p:cNvPr id="95" name="Straight Connector 94"/>
          <p:cNvCxnSpPr/>
          <p:nvPr/>
        </p:nvCxnSpPr>
        <p:spPr>
          <a:xfrm flipV="1">
            <a:off x="19751" y="4630224"/>
            <a:ext cx="8953248" cy="59273"/>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87346" y="3550133"/>
            <a:ext cx="8785654" cy="151410"/>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9399" name="Rectangle 17"/>
          <p:cNvSpPr>
            <a:spLocks noChangeArrowheads="1"/>
          </p:cNvSpPr>
          <p:nvPr/>
        </p:nvSpPr>
        <p:spPr bwMode="auto">
          <a:xfrm>
            <a:off x="8334862" y="3941970"/>
            <a:ext cx="907256" cy="355997"/>
          </a:xfrm>
          <a:prstGeom prst="rect">
            <a:avLst/>
          </a:prstGeom>
          <a:noFill/>
          <a:ln w="9525">
            <a:noFill/>
            <a:miter lim="800000"/>
            <a:headEnd/>
            <a:tailEnd/>
          </a:ln>
        </p:spPr>
        <p:txBody>
          <a:bodyPr wrap="none" anchor="ctr"/>
          <a:lstStyle/>
          <a:p>
            <a:pPr algn="ctr"/>
            <a:r>
              <a:rPr lang="en-US" sz="1050" dirty="0">
                <a:latin typeface="Arial Black" pitchFamily="34" charset="0"/>
              </a:rPr>
              <a:t>REGIONAL</a:t>
            </a:r>
          </a:p>
          <a:p>
            <a:pPr algn="ctr"/>
            <a:r>
              <a:rPr lang="en-US" sz="1050" dirty="0">
                <a:latin typeface="Arial Black" pitchFamily="34" charset="0"/>
              </a:rPr>
              <a:t>LEVEL</a:t>
            </a:r>
            <a:endParaRPr lang="en-US" sz="1350" dirty="0">
              <a:latin typeface="Arial Black" pitchFamily="34" charset="0"/>
            </a:endParaRPr>
          </a:p>
        </p:txBody>
      </p:sp>
      <p:cxnSp>
        <p:nvCxnSpPr>
          <p:cNvPr id="119" name="Straight Connector 118"/>
          <p:cNvCxnSpPr/>
          <p:nvPr/>
        </p:nvCxnSpPr>
        <p:spPr>
          <a:xfrm flipV="1">
            <a:off x="-120015" y="5796815"/>
            <a:ext cx="9362132" cy="16778"/>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nvGrpSpPr>
          <p:cNvPr id="2" name="Group 1"/>
          <p:cNvGrpSpPr>
            <a:grpSpLocks/>
          </p:cNvGrpSpPr>
          <p:nvPr/>
        </p:nvGrpSpPr>
        <p:grpSpPr bwMode="auto">
          <a:xfrm>
            <a:off x="723663" y="929229"/>
            <a:ext cx="7065704" cy="4944756"/>
            <a:chOff x="453180" y="27008"/>
            <a:chExt cx="7723777" cy="6593007"/>
          </a:xfrm>
        </p:grpSpPr>
        <p:sp>
          <p:nvSpPr>
            <p:cNvPr id="59404" name="Line 24"/>
            <p:cNvSpPr>
              <a:spLocks noChangeShapeType="1"/>
            </p:cNvSpPr>
            <p:nvPr/>
          </p:nvSpPr>
          <p:spPr bwMode="auto">
            <a:xfrm>
              <a:off x="4638675" y="4143375"/>
              <a:ext cx="395288" cy="0"/>
            </a:xfrm>
            <a:prstGeom prst="line">
              <a:avLst/>
            </a:prstGeom>
            <a:noFill/>
            <a:ln w="9525">
              <a:solidFill>
                <a:schemeClr val="tx1"/>
              </a:solidFill>
              <a:round/>
              <a:headEnd/>
              <a:tailEnd type="triangle" w="med" len="med"/>
            </a:ln>
          </p:spPr>
          <p:txBody>
            <a:bodyPr wrap="none" anchor="ctr"/>
            <a:lstStyle/>
            <a:p>
              <a:endParaRPr lang="en-US" sz="1350" dirty="0"/>
            </a:p>
          </p:txBody>
        </p:sp>
        <p:sp>
          <p:nvSpPr>
            <p:cNvPr id="59405" name="Rectangle 38"/>
            <p:cNvSpPr>
              <a:spLocks noChangeArrowheads="1"/>
            </p:cNvSpPr>
            <p:nvPr/>
          </p:nvSpPr>
          <p:spPr bwMode="auto">
            <a:xfrm>
              <a:off x="453180" y="27008"/>
              <a:ext cx="2250924" cy="1072817"/>
            </a:xfrm>
            <a:prstGeom prst="rect">
              <a:avLst/>
            </a:prstGeom>
            <a:solidFill>
              <a:schemeClr val="tx1"/>
            </a:solidFill>
            <a:ln w="9525">
              <a:solidFill>
                <a:schemeClr val="tx1"/>
              </a:solidFill>
              <a:miter lim="800000"/>
              <a:headEnd/>
              <a:tailEnd/>
            </a:ln>
          </p:spPr>
          <p:txBody>
            <a:bodyPr wrap="none" anchor="ctr"/>
            <a:lstStyle/>
            <a:p>
              <a:pPr algn="ctr"/>
              <a:r>
                <a:rPr lang="en-US" sz="825" b="1" dirty="0" smtClean="0">
                  <a:solidFill>
                    <a:schemeClr val="bg1"/>
                  </a:solidFill>
                </a:rPr>
                <a:t>PROGRAMME-BASED BUDGETING/N</a:t>
              </a:r>
            </a:p>
            <a:p>
              <a:pPr algn="ctr"/>
              <a:r>
                <a:rPr lang="en-US" sz="825" b="1" dirty="0" smtClean="0">
                  <a:solidFill>
                    <a:schemeClr val="bg1"/>
                  </a:solidFill>
                </a:rPr>
                <a:t>ATIONAL </a:t>
              </a:r>
              <a:r>
                <a:rPr lang="en-US" sz="825" b="1" dirty="0">
                  <a:solidFill>
                    <a:schemeClr val="bg1"/>
                  </a:solidFill>
                </a:rPr>
                <a:t>MEDIUM TERM </a:t>
              </a:r>
            </a:p>
            <a:p>
              <a:pPr algn="ctr"/>
              <a:r>
                <a:rPr lang="en-US" sz="825" b="1" dirty="0">
                  <a:solidFill>
                    <a:schemeClr val="bg1"/>
                  </a:solidFill>
                </a:rPr>
                <a:t>EXPENDITURE FRAMEWORK</a:t>
              </a:r>
            </a:p>
          </p:txBody>
        </p:sp>
        <p:sp>
          <p:nvSpPr>
            <p:cNvPr id="43" name="Oval 42"/>
            <p:cNvSpPr/>
            <p:nvPr/>
          </p:nvSpPr>
          <p:spPr>
            <a:xfrm>
              <a:off x="3055938" y="428625"/>
              <a:ext cx="1846262" cy="8572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FFFF"/>
                  </a:solidFill>
                  <a:latin typeface="Arial Black" pitchFamily="34" charset="0"/>
                </a:rPr>
                <a:t>NATIONAL DEVELOPMENT</a:t>
              </a:r>
            </a:p>
            <a:p>
              <a:pPr algn="ctr">
                <a:defRPr/>
              </a:pPr>
              <a:r>
                <a:rPr lang="en-US" sz="750" b="1" dirty="0">
                  <a:solidFill>
                    <a:srgbClr val="FFFFFF"/>
                  </a:solidFill>
                  <a:latin typeface="Arial Black" pitchFamily="34" charset="0"/>
                </a:rPr>
                <a:t> POLICY  FRAMEWORK</a:t>
              </a:r>
              <a:endParaRPr lang="en-US" sz="750" b="1" dirty="0">
                <a:latin typeface="Arial Black" pitchFamily="34" charset="0"/>
              </a:endParaRPr>
            </a:p>
          </p:txBody>
        </p:sp>
        <p:sp>
          <p:nvSpPr>
            <p:cNvPr id="44" name="Oval 43"/>
            <p:cNvSpPr/>
            <p:nvPr/>
          </p:nvSpPr>
          <p:spPr>
            <a:xfrm>
              <a:off x="524201" y="1373543"/>
              <a:ext cx="1765918" cy="93022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25" b="1" dirty="0">
                  <a:solidFill>
                    <a:srgbClr val="FFFFFF"/>
                  </a:solidFill>
                </a:rPr>
                <a:t>NATIONAL MEDIUM TERM DEVELOPMENT PLAN</a:t>
              </a:r>
              <a:endParaRPr lang="en-US" sz="825" b="1" dirty="0"/>
            </a:p>
          </p:txBody>
        </p:sp>
        <p:sp>
          <p:nvSpPr>
            <p:cNvPr id="46" name="Oval 45"/>
            <p:cNvSpPr/>
            <p:nvPr/>
          </p:nvSpPr>
          <p:spPr>
            <a:xfrm>
              <a:off x="2501293" y="1643124"/>
              <a:ext cx="1966913" cy="100012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25" b="1" dirty="0">
                  <a:solidFill>
                    <a:srgbClr val="FFFFFF"/>
                  </a:solidFill>
                </a:rPr>
                <a:t>SECTOR MEDIUM TERM DEVELOPMENT PLAN</a:t>
              </a:r>
              <a:endParaRPr lang="en-US" sz="825" b="1" dirty="0"/>
            </a:p>
          </p:txBody>
        </p:sp>
        <p:sp>
          <p:nvSpPr>
            <p:cNvPr id="47" name="Oval 46"/>
            <p:cNvSpPr/>
            <p:nvPr/>
          </p:nvSpPr>
          <p:spPr>
            <a:xfrm>
              <a:off x="6380323" y="589549"/>
              <a:ext cx="1649412" cy="10715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825" b="1" dirty="0">
                  <a:solidFill>
                    <a:srgbClr val="FFFFFF"/>
                  </a:solidFill>
                </a:rPr>
                <a:t> SECTOR/</a:t>
              </a:r>
            </a:p>
            <a:p>
              <a:pPr algn="just">
                <a:defRPr/>
              </a:pPr>
              <a:r>
                <a:rPr lang="en-US" sz="825" b="1" dirty="0">
                  <a:solidFill>
                    <a:srgbClr val="FFFFFF"/>
                  </a:solidFill>
                </a:rPr>
                <a:t>DISTRICT PLANNING GUIDELINES BY NDPC</a:t>
              </a:r>
              <a:endParaRPr lang="en-US" sz="825" b="1" dirty="0"/>
            </a:p>
          </p:txBody>
        </p:sp>
        <p:sp>
          <p:nvSpPr>
            <p:cNvPr id="48" name="Rectangle 47"/>
            <p:cNvSpPr/>
            <p:nvPr/>
          </p:nvSpPr>
          <p:spPr>
            <a:xfrm>
              <a:off x="4791159" y="1597225"/>
              <a:ext cx="1323975" cy="6779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a:cs typeface="Times New Roman" pitchFamily="18" charset="0"/>
                </a:rPr>
                <a:t>MDAs/SECTOR</a:t>
              </a:r>
              <a:endParaRPr lang="en-US" sz="788" b="1" dirty="0">
                <a:cs typeface="Times New Roman" pitchFamily="18" charset="0"/>
              </a:endParaRPr>
            </a:p>
          </p:txBody>
        </p:sp>
        <p:sp>
          <p:nvSpPr>
            <p:cNvPr id="49" name="Right Arrow 48"/>
            <p:cNvSpPr/>
            <p:nvPr/>
          </p:nvSpPr>
          <p:spPr>
            <a:xfrm rot="18679900" flipH="1">
              <a:off x="5908810" y="1350097"/>
              <a:ext cx="651937" cy="2981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0" name="Freeform 79"/>
            <p:cNvSpPr/>
            <p:nvPr/>
          </p:nvSpPr>
          <p:spPr>
            <a:xfrm flipH="1">
              <a:off x="4744751" y="687853"/>
              <a:ext cx="1754674" cy="331719"/>
            </a:xfrm>
            <a:custGeom>
              <a:avLst/>
              <a:gdLst>
                <a:gd name="connsiteX0" fmla="*/ 1503123 w 1503123"/>
                <a:gd name="connsiteY0" fmla="*/ 39666 h 427973"/>
                <a:gd name="connsiteX1" fmla="*/ 889348 w 1503123"/>
                <a:gd name="connsiteY1" fmla="*/ 64718 h 427973"/>
                <a:gd name="connsiteX2" fmla="*/ 0 w 1503123"/>
                <a:gd name="connsiteY2" fmla="*/ 427973 h 427973"/>
                <a:gd name="connsiteX3" fmla="*/ 0 w 1503123"/>
                <a:gd name="connsiteY3" fmla="*/ 427973 h 427973"/>
                <a:gd name="connsiteX0" fmla="*/ 1503123 w 1539890"/>
                <a:gd name="connsiteY0" fmla="*/ 101567 h 489874"/>
                <a:gd name="connsiteX1" fmla="*/ 1437594 w 1539890"/>
                <a:gd name="connsiteY1" fmla="*/ 4175 h 489874"/>
                <a:gd name="connsiteX2" fmla="*/ 889348 w 1539890"/>
                <a:gd name="connsiteY2" fmla="*/ 126619 h 489874"/>
                <a:gd name="connsiteX3" fmla="*/ 0 w 1539890"/>
                <a:gd name="connsiteY3" fmla="*/ 489874 h 489874"/>
                <a:gd name="connsiteX4" fmla="*/ 0 w 1539890"/>
                <a:gd name="connsiteY4" fmla="*/ 489874 h 489874"/>
                <a:gd name="connsiteX0" fmla="*/ 1574507 w 1574507"/>
                <a:gd name="connsiteY0" fmla="*/ 20408 h 506106"/>
                <a:gd name="connsiteX1" fmla="*/ 1437594 w 1574507"/>
                <a:gd name="connsiteY1" fmla="*/ 20407 h 506106"/>
                <a:gd name="connsiteX2" fmla="*/ 889348 w 1574507"/>
                <a:gd name="connsiteY2" fmla="*/ 142851 h 506106"/>
                <a:gd name="connsiteX3" fmla="*/ 0 w 1574507"/>
                <a:gd name="connsiteY3" fmla="*/ 506106 h 506106"/>
                <a:gd name="connsiteX4" fmla="*/ 0 w 1574507"/>
                <a:gd name="connsiteY4" fmla="*/ 506106 h 506106"/>
                <a:gd name="connsiteX0" fmla="*/ 1574507 w 1574507"/>
                <a:gd name="connsiteY0" fmla="*/ 20408 h 506106"/>
                <a:gd name="connsiteX1" fmla="*/ 1437594 w 1574507"/>
                <a:gd name="connsiteY1" fmla="*/ 20407 h 506106"/>
                <a:gd name="connsiteX2" fmla="*/ 889348 w 1574507"/>
                <a:gd name="connsiteY2" fmla="*/ 142851 h 506106"/>
                <a:gd name="connsiteX3" fmla="*/ 410741 w 1574507"/>
                <a:gd name="connsiteY3" fmla="*/ 236274 h 506106"/>
                <a:gd name="connsiteX4" fmla="*/ 0 w 1574507"/>
                <a:gd name="connsiteY4" fmla="*/ 506106 h 506106"/>
                <a:gd name="connsiteX5" fmla="*/ 0 w 1574507"/>
                <a:gd name="connsiteY5" fmla="*/ 506106 h 506106"/>
                <a:gd name="connsiteX0" fmla="*/ 1574507 w 1574507"/>
                <a:gd name="connsiteY0" fmla="*/ 8995 h 494693"/>
                <a:gd name="connsiteX1" fmla="*/ 1437594 w 1574507"/>
                <a:gd name="connsiteY1" fmla="*/ 8994 h 494693"/>
                <a:gd name="connsiteX2" fmla="*/ 889939 w 1574507"/>
                <a:gd name="connsiteY2" fmla="*/ 62962 h 494693"/>
                <a:gd name="connsiteX3" fmla="*/ 410741 w 1574507"/>
                <a:gd name="connsiteY3" fmla="*/ 224861 h 494693"/>
                <a:gd name="connsiteX4" fmla="*/ 0 w 1574507"/>
                <a:gd name="connsiteY4" fmla="*/ 494693 h 494693"/>
                <a:gd name="connsiteX5" fmla="*/ 0 w 1574507"/>
                <a:gd name="connsiteY5" fmla="*/ 494693 h 49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507" h="494693">
                  <a:moveTo>
                    <a:pt x="1574507" y="8995"/>
                  </a:moveTo>
                  <a:cubicBezTo>
                    <a:pt x="1572507" y="7378"/>
                    <a:pt x="1551689" y="0"/>
                    <a:pt x="1437594" y="8994"/>
                  </a:cubicBezTo>
                  <a:cubicBezTo>
                    <a:pt x="1323499" y="17988"/>
                    <a:pt x="1061081" y="26984"/>
                    <a:pt x="889939" y="62962"/>
                  </a:cubicBezTo>
                  <a:cubicBezTo>
                    <a:pt x="718797" y="98940"/>
                    <a:pt x="559064" y="152906"/>
                    <a:pt x="410741" y="224861"/>
                  </a:cubicBezTo>
                  <a:cubicBezTo>
                    <a:pt x="262418" y="296816"/>
                    <a:pt x="88476" y="453592"/>
                    <a:pt x="0" y="494693"/>
                  </a:cubicBezTo>
                  <a:lnTo>
                    <a:pt x="0" y="494693"/>
                  </a:lnTo>
                </a:path>
              </a:pathLst>
            </a:cu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91" name="Striped Right Arrow 90"/>
            <p:cNvSpPr/>
            <p:nvPr/>
          </p:nvSpPr>
          <p:spPr>
            <a:xfrm rot="16200000" flipV="1">
              <a:off x="1104876" y="1056598"/>
              <a:ext cx="214313" cy="395287"/>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7" name="Rectangle 96"/>
            <p:cNvSpPr/>
            <p:nvPr/>
          </p:nvSpPr>
          <p:spPr>
            <a:xfrm>
              <a:off x="6463523" y="5174374"/>
              <a:ext cx="1713434" cy="123366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cs typeface="Times New Roman" pitchFamily="18" charset="0"/>
                </a:rPr>
                <a:t>Metropolitan, Municipal &amp; District Assemblies</a:t>
              </a:r>
              <a:endParaRPr lang="en-US" sz="1200" b="1" dirty="0">
                <a:cs typeface="Times New Roman" pitchFamily="18" charset="0"/>
              </a:endParaRPr>
            </a:p>
          </p:txBody>
        </p:sp>
        <p:sp>
          <p:nvSpPr>
            <p:cNvPr id="98" name="Oval 97"/>
            <p:cNvSpPr/>
            <p:nvPr/>
          </p:nvSpPr>
          <p:spPr>
            <a:xfrm>
              <a:off x="1870420" y="5334140"/>
              <a:ext cx="3297238" cy="12858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25" b="1" dirty="0">
                  <a:solidFill>
                    <a:srgbClr val="FFFFFF"/>
                  </a:solidFill>
                </a:rPr>
                <a:t>DISTRICT MEDIUM-TERM DEVELOPMENT</a:t>
              </a:r>
            </a:p>
            <a:p>
              <a:pPr algn="ctr">
                <a:defRPr/>
              </a:pPr>
              <a:r>
                <a:rPr lang="en-US" sz="825" b="1" dirty="0">
                  <a:solidFill>
                    <a:srgbClr val="FFFFFF"/>
                  </a:solidFill>
                </a:rPr>
                <a:t> PLANS (DMTDP) INCLUDING ANNUAL ACTION</a:t>
              </a:r>
            </a:p>
            <a:p>
              <a:pPr algn="ctr">
                <a:defRPr/>
              </a:pPr>
              <a:r>
                <a:rPr lang="en-US" sz="825" b="1" dirty="0">
                  <a:solidFill>
                    <a:srgbClr val="FFFFFF"/>
                  </a:solidFill>
                </a:rPr>
                <a:t> PLANS WITH  ESTIMATED COST</a:t>
              </a:r>
            </a:p>
            <a:p>
              <a:pPr algn="ctr">
                <a:defRPr/>
              </a:pPr>
              <a:r>
                <a:rPr lang="en-US" sz="825" b="1" dirty="0">
                  <a:solidFill>
                    <a:srgbClr val="FFFFFF"/>
                  </a:solidFill>
                </a:rPr>
                <a:t> BY 216 DISTRICT ASSEMBLIES</a:t>
              </a:r>
              <a:endParaRPr lang="en-US" sz="900" b="1" dirty="0">
                <a:solidFill>
                  <a:srgbClr val="FFFFFF"/>
                </a:solidFill>
              </a:endParaRPr>
            </a:p>
          </p:txBody>
        </p:sp>
        <p:sp>
          <p:nvSpPr>
            <p:cNvPr id="89" name="Cloud Callout 88"/>
            <p:cNvSpPr/>
            <p:nvPr/>
          </p:nvSpPr>
          <p:spPr>
            <a:xfrm>
              <a:off x="524201" y="2436064"/>
              <a:ext cx="2293735" cy="1154985"/>
            </a:xfrm>
            <a:prstGeom prst="cloudCallout">
              <a:avLst>
                <a:gd name="adj1" fmla="val -43161"/>
                <a:gd name="adj2" fmla="val 782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675" b="1" dirty="0">
                  <a:solidFill>
                    <a:schemeClr val="bg1"/>
                  </a:solidFill>
                  <a:latin typeface="Arial" pitchFamily="34" charset="0"/>
                  <a:cs typeface="Arial" pitchFamily="34" charset="0"/>
                </a:rPr>
                <a:t>Analysis  and synthesis of Sector Plans/Regional</a:t>
              </a:r>
            </a:p>
            <a:p>
              <a:pPr>
                <a:defRPr/>
              </a:pPr>
              <a:r>
                <a:rPr lang="en-US" sz="675" b="1" dirty="0">
                  <a:solidFill>
                    <a:schemeClr val="bg1"/>
                  </a:solidFill>
                  <a:latin typeface="Arial" pitchFamily="34" charset="0"/>
                  <a:cs typeface="Arial" pitchFamily="34" charset="0"/>
                </a:rPr>
                <a:t>Reports/district Plans into National Development Plan</a:t>
              </a:r>
            </a:p>
            <a:p>
              <a:pPr algn="ctr">
                <a:defRPr/>
              </a:pPr>
              <a:endParaRPr lang="en-US" sz="600" dirty="0">
                <a:solidFill>
                  <a:schemeClr val="bg1"/>
                </a:solidFill>
              </a:endParaRPr>
            </a:p>
          </p:txBody>
        </p:sp>
        <p:sp>
          <p:nvSpPr>
            <p:cNvPr id="101" name="Oval 100"/>
            <p:cNvSpPr/>
            <p:nvPr/>
          </p:nvSpPr>
          <p:spPr>
            <a:xfrm>
              <a:off x="6270786" y="2174197"/>
              <a:ext cx="1868487" cy="1140511"/>
            </a:xfrm>
            <a:prstGeom prst="ellipse">
              <a:avLst/>
            </a:prstGeom>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FFFF"/>
                  </a:solidFill>
                </a:rPr>
                <a:t>HARMONISATION GUIDELINES TO RCCs</a:t>
              </a:r>
              <a:r>
                <a:rPr lang="en-US" sz="825" b="1" dirty="0">
                  <a:solidFill>
                    <a:srgbClr val="FFFFFF"/>
                  </a:solidFill>
                </a:rPr>
                <a:t>)</a:t>
              </a:r>
              <a:endParaRPr lang="en-US" sz="825" b="1" dirty="0"/>
            </a:p>
          </p:txBody>
        </p:sp>
        <p:sp>
          <p:nvSpPr>
            <p:cNvPr id="102" name="Rectangle 101"/>
            <p:cNvSpPr/>
            <p:nvPr/>
          </p:nvSpPr>
          <p:spPr>
            <a:xfrm>
              <a:off x="6598518" y="3638613"/>
              <a:ext cx="1449388" cy="96712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a:cs typeface="Times New Roman" pitchFamily="18" charset="0"/>
                </a:rPr>
                <a:t>REGIONAL COORDINATING COUNCIL</a:t>
              </a:r>
              <a:endParaRPr lang="en-US" sz="788" b="1" dirty="0">
                <a:cs typeface="Times New Roman" pitchFamily="18" charset="0"/>
              </a:endParaRPr>
            </a:p>
          </p:txBody>
        </p:sp>
        <p:sp>
          <p:nvSpPr>
            <p:cNvPr id="104" name="Oval 103"/>
            <p:cNvSpPr/>
            <p:nvPr/>
          </p:nvSpPr>
          <p:spPr>
            <a:xfrm>
              <a:off x="2132856" y="3784288"/>
              <a:ext cx="3011487" cy="1143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smtClean="0">
                  <a:solidFill>
                    <a:schemeClr val="bg1"/>
                  </a:solidFill>
                  <a:latin typeface="Arial Narrow" pitchFamily="34" charset="0"/>
                </a:rPr>
                <a:t>254 </a:t>
              </a:r>
              <a:r>
                <a:rPr lang="en-US" sz="975" b="1" dirty="0">
                  <a:solidFill>
                    <a:schemeClr val="bg1"/>
                  </a:solidFill>
                  <a:latin typeface="Arial Narrow" pitchFamily="34" charset="0"/>
                </a:rPr>
                <a:t>District Plans lodged </a:t>
              </a:r>
            </a:p>
            <a:p>
              <a:pPr algn="ctr">
                <a:defRPr/>
              </a:pPr>
              <a:r>
                <a:rPr lang="en-US" sz="975" b="1" dirty="0">
                  <a:solidFill>
                    <a:schemeClr val="bg1"/>
                  </a:solidFill>
                  <a:latin typeface="Arial Narrow" pitchFamily="34" charset="0"/>
                </a:rPr>
                <a:t>with RCCs for harmonization</a:t>
              </a:r>
            </a:p>
            <a:p>
              <a:pPr algn="ctr">
                <a:defRPr/>
              </a:pPr>
              <a:r>
                <a:rPr lang="en-US" sz="975" b="1" dirty="0">
                  <a:solidFill>
                    <a:schemeClr val="bg1"/>
                  </a:solidFill>
                  <a:latin typeface="Arial Narrow" pitchFamily="34" charset="0"/>
                </a:rPr>
                <a:t>into Regional Reports. Copies</a:t>
              </a:r>
            </a:p>
            <a:p>
              <a:pPr algn="ctr">
                <a:defRPr/>
              </a:pPr>
              <a:r>
                <a:rPr lang="en-US" sz="975" b="1" dirty="0">
                  <a:solidFill>
                    <a:schemeClr val="bg1"/>
                  </a:solidFill>
                  <a:latin typeface="Arial Narrow" pitchFamily="34" charset="0"/>
                </a:rPr>
                <a:t>of DMTDPs sent to NDPC</a:t>
              </a:r>
            </a:p>
          </p:txBody>
        </p:sp>
        <p:sp>
          <p:nvSpPr>
            <p:cNvPr id="106" name="Left-Right Arrow 105"/>
            <p:cNvSpPr/>
            <p:nvPr/>
          </p:nvSpPr>
          <p:spPr>
            <a:xfrm>
              <a:off x="2667651" y="546362"/>
              <a:ext cx="519801" cy="30563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6" name="Striped Right Arrow 115"/>
            <p:cNvSpPr/>
            <p:nvPr/>
          </p:nvSpPr>
          <p:spPr>
            <a:xfrm rot="16200000" flipV="1">
              <a:off x="3197570" y="4989799"/>
              <a:ext cx="642937" cy="330200"/>
            </a:xfrm>
            <a:prstGeom prst="stripedRightArrow">
              <a:avLst>
                <a:gd name="adj1" fmla="val 50000"/>
                <a:gd name="adj2" fmla="val 4415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35850" name="Slide Number Placeholder 2"/>
          <p:cNvSpPr>
            <a:spLocks noGrp="1"/>
          </p:cNvSpPr>
          <p:nvPr>
            <p:ph type="sldNum" sz="quarter" idx="11"/>
          </p:nvPr>
        </p:nvSpPr>
        <p:spPr>
          <a:xfrm>
            <a:off x="1485900" y="5543550"/>
            <a:ext cx="1600200" cy="342900"/>
          </a:xfrm>
        </p:spPr>
        <p:txBody>
          <a:bodyPr/>
          <a:lstStyle/>
          <a:p>
            <a:pPr algn="l">
              <a:defRPr/>
            </a:pPr>
            <a:fld id="{ACF926CD-D6FA-42A1-B32D-C33AFB4A2005}" type="slidenum">
              <a:rPr lang="en-US" dirty="0" smtClean="0"/>
              <a:pPr algn="l">
                <a:defRPr/>
              </a:pPr>
              <a:t>6</a:t>
            </a:fld>
            <a:endParaRPr lang="en-US" dirty="0" smtClean="0"/>
          </a:p>
        </p:txBody>
      </p:sp>
      <p:sp>
        <p:nvSpPr>
          <p:cNvPr id="52" name="Right Arrow 51"/>
          <p:cNvSpPr/>
          <p:nvPr/>
        </p:nvSpPr>
        <p:spPr bwMode="auto">
          <a:xfrm rot="15982738" flipH="1">
            <a:off x="6764043" y="2189737"/>
            <a:ext cx="418403" cy="3012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3" name="Right Arrow 52"/>
          <p:cNvSpPr/>
          <p:nvPr/>
        </p:nvSpPr>
        <p:spPr bwMode="auto">
          <a:xfrm rot="15953336" flipH="1">
            <a:off x="6841141" y="3341329"/>
            <a:ext cx="329003" cy="37602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 name="Curved Left Arrow 10"/>
          <p:cNvSpPr/>
          <p:nvPr/>
        </p:nvSpPr>
        <p:spPr>
          <a:xfrm>
            <a:off x="7628723" y="1547972"/>
            <a:ext cx="771230" cy="4060333"/>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sp>
        <p:nvSpPr>
          <p:cNvPr id="55" name="Right Arrow 54"/>
          <p:cNvSpPr/>
          <p:nvPr/>
        </p:nvSpPr>
        <p:spPr bwMode="auto">
          <a:xfrm flipH="1">
            <a:off x="5140903" y="5200390"/>
            <a:ext cx="1005202" cy="374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6" name="Right Arrow 55"/>
          <p:cNvSpPr/>
          <p:nvPr/>
        </p:nvSpPr>
        <p:spPr bwMode="auto">
          <a:xfrm flipH="1">
            <a:off x="4941878" y="3973785"/>
            <a:ext cx="1426286" cy="3593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7" name="Right Arrow 56"/>
          <p:cNvSpPr/>
          <p:nvPr/>
        </p:nvSpPr>
        <p:spPr bwMode="auto">
          <a:xfrm rot="21415576" flipH="1">
            <a:off x="4368903" y="2227936"/>
            <a:ext cx="330337" cy="5498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8" name="Striped Right Arrow 57"/>
          <p:cNvSpPr/>
          <p:nvPr/>
        </p:nvSpPr>
        <p:spPr bwMode="auto">
          <a:xfrm rot="13565057" flipV="1">
            <a:off x="2376693" y="3503881"/>
            <a:ext cx="708512" cy="398279"/>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9" name="Striped Right Arrow 58"/>
          <p:cNvSpPr/>
          <p:nvPr/>
        </p:nvSpPr>
        <p:spPr bwMode="auto">
          <a:xfrm rot="9297199" flipV="1">
            <a:off x="2793556" y="2909516"/>
            <a:ext cx="482203" cy="302067"/>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0" name="Striped Right Arrow 59"/>
          <p:cNvSpPr/>
          <p:nvPr/>
        </p:nvSpPr>
        <p:spPr bwMode="auto">
          <a:xfrm rot="16200000" flipV="1">
            <a:off x="1569839" y="2503965"/>
            <a:ext cx="160735" cy="361608"/>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5" name="Bent Arrow 14"/>
          <p:cNvSpPr/>
          <p:nvPr/>
        </p:nvSpPr>
        <p:spPr>
          <a:xfrm>
            <a:off x="579396" y="1436913"/>
            <a:ext cx="413382" cy="4106637"/>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1"/>
              </a:solidFill>
            </a:endParaRPr>
          </a:p>
        </p:txBody>
      </p:sp>
      <p:sp>
        <p:nvSpPr>
          <p:cNvPr id="65" name="Striped Right Arrow 64"/>
          <p:cNvSpPr/>
          <p:nvPr/>
        </p:nvSpPr>
        <p:spPr bwMode="auto">
          <a:xfrm flipV="1">
            <a:off x="618471" y="5459682"/>
            <a:ext cx="1401680" cy="183087"/>
          </a:xfrm>
          <a:prstGeom prst="stripedRightArrow">
            <a:avLst>
              <a:gd name="adj1" fmla="val 50000"/>
              <a:gd name="adj2" fmla="val 44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 name="TextBox 15"/>
          <p:cNvSpPr txBox="1"/>
          <p:nvPr/>
        </p:nvSpPr>
        <p:spPr>
          <a:xfrm>
            <a:off x="163958" y="863205"/>
            <a:ext cx="415498" cy="4680345"/>
          </a:xfrm>
          <a:prstGeom prst="rect">
            <a:avLst/>
          </a:prstGeom>
          <a:noFill/>
        </p:spPr>
        <p:txBody>
          <a:bodyPr vert="vert270" wrap="square" rtlCol="0">
            <a:spAutoFit/>
          </a:bodyPr>
          <a:lstStyle/>
          <a:p>
            <a:r>
              <a:rPr lang="en-US" sz="1500" b="1" dirty="0"/>
              <a:t>Implementation, monitoring and evaluation</a:t>
            </a:r>
          </a:p>
        </p:txBody>
      </p:sp>
    </p:spTree>
    <p:extLst>
      <p:ext uri="{BB962C8B-B14F-4D97-AF65-F5344CB8AC3E}">
        <p14:creationId xmlns:p14="http://schemas.microsoft.com/office/powerpoint/2010/main" val="3268848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25359"/>
            <a:ext cx="9144000" cy="5560291"/>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0" y="-92360"/>
            <a:ext cx="9144000" cy="535709"/>
          </a:xfrm>
          <a:blipFill>
            <a:blip r:embed="rId2"/>
            <a:tile tx="0" ty="0" sx="100000" sy="100000" flip="none" algn="tl"/>
          </a:blipFill>
        </p:spPr>
        <p:txBody>
          <a:bodyPr>
            <a:noAutofit/>
          </a:bodyPr>
          <a:lstStyle/>
          <a:p>
            <a:r>
              <a:rPr lang="en-US" sz="1800" dirty="0" smtClean="0">
                <a:solidFill>
                  <a:schemeClr val="bg1"/>
                </a:solidFill>
              </a:rPr>
              <a:t>MEDIUM-TERM NATIONAL DEVELOPMENT POLICY FRAMEWORK: AGENDA FOR JOBS: CREATING PROSPERITY AND EQUAL OPPORTUNITY FOR  ALL 208-2021</a:t>
            </a:r>
            <a:endParaRPr lang="en-US" sz="18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1204729"/>
              </p:ext>
            </p:extLst>
          </p:nvPr>
        </p:nvGraphicFramePr>
        <p:xfrm>
          <a:off x="193675" y="665163"/>
          <a:ext cx="1952625" cy="5319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93675" y="710970"/>
            <a:ext cx="1952625" cy="923330"/>
          </a:xfrm>
          <a:prstGeom prst="rect">
            <a:avLst/>
          </a:prstGeom>
          <a:solidFill>
            <a:schemeClr val="accent1">
              <a:tint val="50000"/>
              <a:hueOff val="0"/>
              <a:satOff val="0"/>
              <a:lumOff val="0"/>
            </a:schemeClr>
          </a:solidFill>
        </p:spPr>
        <p:txBody>
          <a:bodyPr wrap="square" rtlCol="0">
            <a:spAutoFit/>
          </a:bodyPr>
          <a:lstStyle/>
          <a:p>
            <a:r>
              <a:rPr lang="en-US" dirty="0" smtClean="0"/>
              <a:t>Economic Development</a:t>
            </a:r>
          </a:p>
          <a:p>
            <a:endParaRPr lang="en-US" dirty="0"/>
          </a:p>
        </p:txBody>
      </p:sp>
      <p:sp>
        <p:nvSpPr>
          <p:cNvPr id="7" name="TextBox 6"/>
          <p:cNvSpPr txBox="1"/>
          <p:nvPr/>
        </p:nvSpPr>
        <p:spPr>
          <a:xfrm>
            <a:off x="206375" y="1799989"/>
            <a:ext cx="1939925" cy="923330"/>
          </a:xfrm>
          <a:prstGeom prst="rect">
            <a:avLst/>
          </a:prstGeom>
          <a:solidFill>
            <a:schemeClr val="accent1">
              <a:tint val="50000"/>
              <a:hueOff val="0"/>
              <a:satOff val="0"/>
              <a:lumOff val="0"/>
            </a:schemeClr>
          </a:solidFill>
        </p:spPr>
        <p:txBody>
          <a:bodyPr wrap="square" rtlCol="0">
            <a:spAutoFit/>
          </a:bodyPr>
          <a:lstStyle/>
          <a:p>
            <a:r>
              <a:rPr lang="en-US" dirty="0" smtClean="0"/>
              <a:t>Social Development</a:t>
            </a:r>
          </a:p>
          <a:p>
            <a:endParaRPr lang="en-US" dirty="0"/>
          </a:p>
        </p:txBody>
      </p:sp>
      <p:sp>
        <p:nvSpPr>
          <p:cNvPr id="8" name="TextBox 7"/>
          <p:cNvSpPr txBox="1"/>
          <p:nvPr/>
        </p:nvSpPr>
        <p:spPr>
          <a:xfrm>
            <a:off x="193675" y="2901089"/>
            <a:ext cx="1952625" cy="923330"/>
          </a:xfrm>
          <a:prstGeom prst="rect">
            <a:avLst/>
          </a:prstGeom>
          <a:solidFill>
            <a:schemeClr val="accent1">
              <a:tint val="50000"/>
              <a:hueOff val="0"/>
              <a:satOff val="0"/>
              <a:lumOff val="0"/>
            </a:schemeClr>
          </a:solidFill>
        </p:spPr>
        <p:txBody>
          <a:bodyPr wrap="square" rtlCol="0">
            <a:spAutoFit/>
          </a:bodyPr>
          <a:lstStyle/>
          <a:p>
            <a:r>
              <a:rPr lang="en-US" dirty="0" smtClean="0"/>
              <a:t>Environmental, </a:t>
            </a:r>
            <a:r>
              <a:rPr lang="en-US" dirty="0" smtClean="0"/>
              <a:t>Infrastructure, and </a:t>
            </a:r>
          </a:p>
          <a:p>
            <a:r>
              <a:rPr lang="en-US" dirty="0" smtClean="0"/>
              <a:t>Human Settlement</a:t>
            </a:r>
            <a:endParaRPr lang="en-US" dirty="0"/>
          </a:p>
        </p:txBody>
      </p:sp>
      <p:sp>
        <p:nvSpPr>
          <p:cNvPr id="9" name="TextBox 8"/>
          <p:cNvSpPr txBox="1"/>
          <p:nvPr/>
        </p:nvSpPr>
        <p:spPr>
          <a:xfrm>
            <a:off x="193675" y="3959313"/>
            <a:ext cx="1952625" cy="923330"/>
          </a:xfrm>
          <a:prstGeom prst="rect">
            <a:avLst/>
          </a:prstGeom>
          <a:solidFill>
            <a:schemeClr val="accent1">
              <a:tint val="50000"/>
              <a:hueOff val="0"/>
              <a:satOff val="0"/>
              <a:lumOff val="0"/>
            </a:schemeClr>
          </a:solidFill>
        </p:spPr>
        <p:txBody>
          <a:bodyPr wrap="square" rtlCol="0">
            <a:spAutoFit/>
          </a:bodyPr>
          <a:lstStyle/>
          <a:p>
            <a:r>
              <a:rPr lang="en-US" dirty="0" smtClean="0"/>
              <a:t>Governance, Corruption</a:t>
            </a:r>
          </a:p>
          <a:p>
            <a:r>
              <a:rPr lang="en-US" dirty="0" smtClean="0"/>
              <a:t>Public Account.</a:t>
            </a:r>
            <a:endParaRPr lang="en-US" dirty="0"/>
          </a:p>
        </p:txBody>
      </p:sp>
      <p:sp>
        <p:nvSpPr>
          <p:cNvPr id="10" name="TextBox 9"/>
          <p:cNvSpPr txBox="1"/>
          <p:nvPr/>
        </p:nvSpPr>
        <p:spPr>
          <a:xfrm>
            <a:off x="193675" y="5050254"/>
            <a:ext cx="1952625" cy="923330"/>
          </a:xfrm>
          <a:prstGeom prst="rect">
            <a:avLst/>
          </a:prstGeom>
          <a:solidFill>
            <a:schemeClr val="accent1">
              <a:tint val="50000"/>
              <a:hueOff val="0"/>
              <a:satOff val="0"/>
              <a:lumOff val="0"/>
            </a:schemeClr>
          </a:solidFill>
        </p:spPr>
        <p:txBody>
          <a:bodyPr wrap="square" rtlCol="0">
            <a:spAutoFit/>
          </a:bodyPr>
          <a:lstStyle/>
          <a:p>
            <a:r>
              <a:rPr lang="en-US" dirty="0" smtClean="0"/>
              <a:t>International Affairs</a:t>
            </a:r>
          </a:p>
          <a:p>
            <a:endParaRPr lang="en-US" dirty="0"/>
          </a:p>
        </p:txBody>
      </p:sp>
      <p:pic>
        <p:nvPicPr>
          <p:cNvPr id="13" name="Picture 12" descr="http://www.mdgmonitor.org/wp-content/uploads/2015/10/SDG-2-End-hunger-achieve-food-security.jpg"/>
          <p:cNvPicPr/>
          <p:nvPr/>
        </p:nvPicPr>
        <p:blipFill rotWithShape="1">
          <a:blip r:embed="rId8">
            <a:extLst>
              <a:ext uri="{28A0092B-C50C-407E-A947-70E740481C1C}">
                <a14:useLocalDpi xmlns:a14="http://schemas.microsoft.com/office/drawing/2010/main" val="0"/>
              </a:ext>
            </a:extLst>
          </a:blip>
          <a:srcRect l="5856" t="11321" r="56299" b="13941"/>
          <a:stretch/>
        </p:blipFill>
        <p:spPr bwMode="auto">
          <a:xfrm>
            <a:off x="2355850" y="751610"/>
            <a:ext cx="691804" cy="753340"/>
          </a:xfrm>
          <a:prstGeom prst="rect">
            <a:avLst/>
          </a:prstGeom>
          <a:noFill/>
          <a:ln>
            <a:noFill/>
          </a:ln>
        </p:spPr>
      </p:pic>
      <p:pic>
        <p:nvPicPr>
          <p:cNvPr id="14" name="Picture 13" descr="http://www.mdgmonitor.org/wp-content/uploads/2015/12/sdg8.jpg"/>
          <p:cNvPicPr/>
          <p:nvPr/>
        </p:nvPicPr>
        <p:blipFill rotWithShape="1">
          <a:blip r:embed="rId9">
            <a:extLst>
              <a:ext uri="{28A0092B-C50C-407E-A947-70E740481C1C}">
                <a14:useLocalDpi xmlns:a14="http://schemas.microsoft.com/office/drawing/2010/main" val="0"/>
              </a:ext>
            </a:extLst>
          </a:blip>
          <a:srcRect l="4634" r="8537"/>
          <a:stretch/>
        </p:blipFill>
        <p:spPr bwMode="auto">
          <a:xfrm>
            <a:off x="3084368" y="762605"/>
            <a:ext cx="694944" cy="753340"/>
          </a:xfrm>
          <a:prstGeom prst="rect">
            <a:avLst/>
          </a:prstGeom>
          <a:noFill/>
          <a:ln>
            <a:noFill/>
          </a:ln>
        </p:spPr>
      </p:pic>
      <p:pic>
        <p:nvPicPr>
          <p:cNvPr id="15" name="Picture 14" descr="http://in.one.un.org/img/uploads/9_Industry_Innovation_and_Infrastructure.jpg"/>
          <p:cNvPicPr/>
          <p:nvPr/>
        </p:nvPicPr>
        <p:blipFill rotWithShape="1">
          <a:blip r:embed="rId10">
            <a:extLst>
              <a:ext uri="{28A0092B-C50C-407E-A947-70E740481C1C}">
                <a14:useLocalDpi xmlns:a14="http://schemas.microsoft.com/office/drawing/2010/main" val="0"/>
              </a:ext>
            </a:extLst>
          </a:blip>
          <a:srcRect l="4400" t="9860" r="79422" b="40175"/>
          <a:stretch/>
        </p:blipFill>
        <p:spPr bwMode="auto">
          <a:xfrm>
            <a:off x="3812886" y="751610"/>
            <a:ext cx="694944" cy="764335"/>
          </a:xfrm>
          <a:prstGeom prst="rect">
            <a:avLst/>
          </a:prstGeom>
          <a:noFill/>
          <a:ln>
            <a:noFill/>
          </a:ln>
        </p:spPr>
      </p:pic>
      <p:pic>
        <p:nvPicPr>
          <p:cNvPr id="16" name="Picture 15" descr="http://www.mdgmonitor.org/wp-content/uploads/2015/11/SDG-13-Fight-Climate-Change-and-Its-Effects.jpg"/>
          <p:cNvPicPr/>
          <p:nvPr/>
        </p:nvPicPr>
        <p:blipFill rotWithShape="1">
          <a:blip r:embed="rId11">
            <a:extLst>
              <a:ext uri="{28A0092B-C50C-407E-A947-70E740481C1C}">
                <a14:useLocalDpi xmlns:a14="http://schemas.microsoft.com/office/drawing/2010/main" val="0"/>
              </a:ext>
            </a:extLst>
          </a:blip>
          <a:srcRect l="5555" t="9813" r="57949" b="25293"/>
          <a:stretch/>
        </p:blipFill>
        <p:spPr bwMode="auto">
          <a:xfrm>
            <a:off x="4546022" y="751610"/>
            <a:ext cx="694944" cy="752276"/>
          </a:xfrm>
          <a:prstGeom prst="rect">
            <a:avLst/>
          </a:prstGeom>
          <a:noFill/>
          <a:ln>
            <a:noFill/>
          </a:ln>
        </p:spPr>
      </p:pic>
      <p:pic>
        <p:nvPicPr>
          <p:cNvPr id="17" name="Picture 16" descr="http://www.mdgmonitor.org/wp-content/uploads/2015/11/SDG-16-Promote-Peace-Justice-and-Inclusive-Societies.jpg"/>
          <p:cNvPicPr/>
          <p:nvPr/>
        </p:nvPicPr>
        <p:blipFill rotWithShape="1">
          <a:blip r:embed="rId12">
            <a:extLst>
              <a:ext uri="{28A0092B-C50C-407E-A947-70E740481C1C}">
                <a14:useLocalDpi xmlns:a14="http://schemas.microsoft.com/office/drawing/2010/main" val="0"/>
              </a:ext>
            </a:extLst>
          </a:blip>
          <a:srcRect l="6359" t="13016" r="54525" b="12385"/>
          <a:stretch/>
        </p:blipFill>
        <p:spPr bwMode="auto">
          <a:xfrm>
            <a:off x="5273062" y="743145"/>
            <a:ext cx="694944" cy="752276"/>
          </a:xfrm>
          <a:prstGeom prst="rect">
            <a:avLst/>
          </a:prstGeom>
          <a:noFill/>
          <a:ln>
            <a:noFill/>
          </a:ln>
        </p:spPr>
      </p:pic>
      <p:pic>
        <p:nvPicPr>
          <p:cNvPr id="18" name="Picture 17" descr="http://www.mdgmonitor.org/wp-content/uploads/2015/11/SDG-17-Sustainable-development-through-global-partnerships.jpg"/>
          <p:cNvPicPr/>
          <p:nvPr/>
        </p:nvPicPr>
        <p:blipFill rotWithShape="1">
          <a:blip r:embed="rId13">
            <a:extLst>
              <a:ext uri="{28A0092B-C50C-407E-A947-70E740481C1C}">
                <a14:useLocalDpi xmlns:a14="http://schemas.microsoft.com/office/drawing/2010/main" val="0"/>
              </a:ext>
            </a:extLst>
          </a:blip>
          <a:srcRect l="5882" t="10908" r="56079" b="12336"/>
          <a:stretch/>
        </p:blipFill>
        <p:spPr bwMode="auto">
          <a:xfrm>
            <a:off x="6004720" y="745580"/>
            <a:ext cx="694944" cy="764335"/>
          </a:xfrm>
          <a:prstGeom prst="rect">
            <a:avLst/>
          </a:prstGeom>
          <a:noFill/>
          <a:ln>
            <a:noFill/>
          </a:ln>
        </p:spPr>
      </p:pic>
      <p:pic>
        <p:nvPicPr>
          <p:cNvPr id="19" name="Picture 18" descr="http://in.one.un.org/img/uploads/Strip_SDG1_Poverty.jpg"/>
          <p:cNvPicPr/>
          <p:nvPr/>
        </p:nvPicPr>
        <p:blipFill rotWithShape="1">
          <a:blip r:embed="rId14">
            <a:extLst>
              <a:ext uri="{28A0092B-C50C-407E-A947-70E740481C1C}">
                <a14:useLocalDpi xmlns:a14="http://schemas.microsoft.com/office/drawing/2010/main" val="0"/>
              </a:ext>
            </a:extLst>
          </a:blip>
          <a:srcRect l="6122" t="23006" r="78969" b="30777"/>
          <a:stretch/>
        </p:blipFill>
        <p:spPr bwMode="auto">
          <a:xfrm>
            <a:off x="2355850" y="1784351"/>
            <a:ext cx="694944" cy="753337"/>
          </a:xfrm>
          <a:prstGeom prst="rect">
            <a:avLst/>
          </a:prstGeom>
          <a:noFill/>
          <a:ln>
            <a:noFill/>
          </a:ln>
        </p:spPr>
      </p:pic>
      <p:pic>
        <p:nvPicPr>
          <p:cNvPr id="20" name="Picture 19" descr="http://www.mdgmonitor.org/wp-content/uploads/2015/10/SDG-2-End-hunger-achieve-food-security.jpg"/>
          <p:cNvPicPr/>
          <p:nvPr/>
        </p:nvPicPr>
        <p:blipFill rotWithShape="1">
          <a:blip r:embed="rId8">
            <a:extLst>
              <a:ext uri="{28A0092B-C50C-407E-A947-70E740481C1C}">
                <a14:useLocalDpi xmlns:a14="http://schemas.microsoft.com/office/drawing/2010/main" val="0"/>
              </a:ext>
            </a:extLst>
          </a:blip>
          <a:srcRect l="5856" t="11321" r="56299" b="13941"/>
          <a:stretch/>
        </p:blipFill>
        <p:spPr bwMode="auto">
          <a:xfrm>
            <a:off x="3084368" y="1790149"/>
            <a:ext cx="694944" cy="747539"/>
          </a:xfrm>
          <a:prstGeom prst="rect">
            <a:avLst/>
          </a:prstGeom>
          <a:noFill/>
          <a:ln>
            <a:noFill/>
          </a:ln>
        </p:spPr>
      </p:pic>
      <p:pic>
        <p:nvPicPr>
          <p:cNvPr id="22" name="Picture 21" descr="http://static1.squarespace.com/static/55f7418ce4b0c5233375af19/55f76343e4b097695af153c6/55f76344e4b0edc1a19c9681/1442350890130/3.png?format=300w"/>
          <p:cNvPicPr/>
          <p:nvPr/>
        </p:nvPicPr>
        <p:blipFill rotWithShape="1">
          <a:blip r:embed="rId15">
            <a:extLst>
              <a:ext uri="{28A0092B-C50C-407E-A947-70E740481C1C}">
                <a14:useLocalDpi xmlns:a14="http://schemas.microsoft.com/office/drawing/2010/main" val="0"/>
              </a:ext>
            </a:extLst>
          </a:blip>
          <a:srcRect l="7650" r="10426"/>
          <a:stretch/>
        </p:blipFill>
        <p:spPr bwMode="auto">
          <a:xfrm>
            <a:off x="3812886" y="1790149"/>
            <a:ext cx="694944" cy="747539"/>
          </a:xfrm>
          <a:prstGeom prst="rect">
            <a:avLst/>
          </a:prstGeom>
          <a:noFill/>
          <a:ln>
            <a:noFill/>
          </a:ln>
        </p:spPr>
      </p:pic>
      <p:pic>
        <p:nvPicPr>
          <p:cNvPr id="23" name="Picture 22" descr="http://in.one.un.org/img/uploads/4_Quality_Education.jpg"/>
          <p:cNvPicPr/>
          <p:nvPr/>
        </p:nvPicPr>
        <p:blipFill rotWithShape="1">
          <a:blip r:embed="rId16">
            <a:extLst>
              <a:ext uri="{28A0092B-C50C-407E-A947-70E740481C1C}">
                <a14:useLocalDpi xmlns:a14="http://schemas.microsoft.com/office/drawing/2010/main" val="0"/>
              </a:ext>
            </a:extLst>
          </a:blip>
          <a:srcRect l="4000" t="8287" r="82000" b="39944"/>
          <a:stretch/>
        </p:blipFill>
        <p:spPr bwMode="auto">
          <a:xfrm>
            <a:off x="4546022" y="1784348"/>
            <a:ext cx="694944" cy="753338"/>
          </a:xfrm>
          <a:prstGeom prst="rect">
            <a:avLst/>
          </a:prstGeom>
          <a:noFill/>
          <a:ln>
            <a:noFill/>
          </a:ln>
        </p:spPr>
      </p:pic>
      <p:pic>
        <p:nvPicPr>
          <p:cNvPr id="24" name="Picture 23" descr="http://in.one.un.org/img/uploads/5_Gender_Equality.jpg"/>
          <p:cNvPicPr/>
          <p:nvPr/>
        </p:nvPicPr>
        <p:blipFill rotWithShape="1">
          <a:blip r:embed="rId17">
            <a:extLst>
              <a:ext uri="{28A0092B-C50C-407E-A947-70E740481C1C}">
                <a14:useLocalDpi xmlns:a14="http://schemas.microsoft.com/office/drawing/2010/main" val="0"/>
              </a:ext>
            </a:extLst>
          </a:blip>
          <a:srcRect l="2778" t="10000" r="81888" b="17901"/>
          <a:stretch/>
        </p:blipFill>
        <p:spPr bwMode="auto">
          <a:xfrm>
            <a:off x="5273062" y="1784348"/>
            <a:ext cx="694944" cy="753339"/>
          </a:xfrm>
          <a:prstGeom prst="rect">
            <a:avLst/>
          </a:prstGeom>
          <a:noFill/>
          <a:ln>
            <a:noFill/>
          </a:ln>
        </p:spPr>
      </p:pic>
      <p:pic>
        <p:nvPicPr>
          <p:cNvPr id="25" name="Picture 24" descr="http://www.mdgmonitor.org/wp-content/uploads/2015/10/SDG-6-Ensure-Access-to-Water-and-Sanitation-for-All.jpg"/>
          <p:cNvPicPr/>
          <p:nvPr/>
        </p:nvPicPr>
        <p:blipFill rotWithShape="1">
          <a:blip r:embed="rId18">
            <a:extLst>
              <a:ext uri="{28A0092B-C50C-407E-A947-70E740481C1C}">
                <a14:useLocalDpi xmlns:a14="http://schemas.microsoft.com/office/drawing/2010/main" val="0"/>
              </a:ext>
            </a:extLst>
          </a:blip>
          <a:srcRect l="6945" t="11298" r="57371" b="12862"/>
          <a:stretch/>
        </p:blipFill>
        <p:spPr bwMode="auto">
          <a:xfrm>
            <a:off x="6003058" y="1784346"/>
            <a:ext cx="694944" cy="753340"/>
          </a:xfrm>
          <a:prstGeom prst="rect">
            <a:avLst/>
          </a:prstGeom>
          <a:noFill/>
          <a:ln>
            <a:noFill/>
          </a:ln>
        </p:spPr>
      </p:pic>
      <p:pic>
        <p:nvPicPr>
          <p:cNvPr id="26" name="Picture 25" descr="Image result for sdgs 10"/>
          <p:cNvPicPr/>
          <p:nvPr/>
        </p:nvPicPr>
        <p:blipFill>
          <a:blip r:embed="rId19">
            <a:extLst>
              <a:ext uri="{28A0092B-C50C-407E-A947-70E740481C1C}">
                <a14:useLocalDpi xmlns:a14="http://schemas.microsoft.com/office/drawing/2010/main" val="0"/>
              </a:ext>
            </a:extLst>
          </a:blip>
          <a:srcRect/>
          <a:stretch>
            <a:fillRect/>
          </a:stretch>
        </p:blipFill>
        <p:spPr bwMode="auto">
          <a:xfrm>
            <a:off x="7457138" y="1784346"/>
            <a:ext cx="694944" cy="753340"/>
          </a:xfrm>
          <a:prstGeom prst="rect">
            <a:avLst/>
          </a:prstGeom>
          <a:noFill/>
          <a:ln>
            <a:noFill/>
          </a:ln>
        </p:spPr>
      </p:pic>
      <p:pic>
        <p:nvPicPr>
          <p:cNvPr id="27" name="Picture 26" descr="http://www.mdgmonitor.org/wp-content/uploads/2015/12/sdg8.jpg"/>
          <p:cNvPicPr/>
          <p:nvPr/>
        </p:nvPicPr>
        <p:blipFill rotWithShape="1">
          <a:blip r:embed="rId9">
            <a:extLst>
              <a:ext uri="{28A0092B-C50C-407E-A947-70E740481C1C}">
                <a14:useLocalDpi xmlns:a14="http://schemas.microsoft.com/office/drawing/2010/main" val="0"/>
              </a:ext>
            </a:extLst>
          </a:blip>
          <a:srcRect l="4634" r="8537"/>
          <a:stretch/>
        </p:blipFill>
        <p:spPr bwMode="auto">
          <a:xfrm>
            <a:off x="6730098" y="1784346"/>
            <a:ext cx="694944" cy="753340"/>
          </a:xfrm>
          <a:prstGeom prst="rect">
            <a:avLst/>
          </a:prstGeom>
          <a:noFill/>
          <a:ln>
            <a:noFill/>
          </a:ln>
        </p:spPr>
      </p:pic>
      <p:pic>
        <p:nvPicPr>
          <p:cNvPr id="28" name="Picture 27" descr="http://in.one.un.org/img/uploads/4_Quality_Education.jpg"/>
          <p:cNvPicPr/>
          <p:nvPr/>
        </p:nvPicPr>
        <p:blipFill rotWithShape="1">
          <a:blip r:embed="rId16">
            <a:extLst>
              <a:ext uri="{28A0092B-C50C-407E-A947-70E740481C1C}">
                <a14:useLocalDpi xmlns:a14="http://schemas.microsoft.com/office/drawing/2010/main" val="0"/>
              </a:ext>
            </a:extLst>
          </a:blip>
          <a:srcRect l="4000" t="8287" r="82000" b="39944"/>
          <a:stretch/>
        </p:blipFill>
        <p:spPr bwMode="auto">
          <a:xfrm>
            <a:off x="2351980" y="2901089"/>
            <a:ext cx="694944" cy="753338"/>
          </a:xfrm>
          <a:prstGeom prst="rect">
            <a:avLst/>
          </a:prstGeom>
          <a:noFill/>
          <a:ln>
            <a:noFill/>
          </a:ln>
        </p:spPr>
      </p:pic>
      <p:pic>
        <p:nvPicPr>
          <p:cNvPr id="29" name="Picture 28" descr="http://www.mdgmonitor.org/wp-content/uploads/2015/10/SDG-6-Ensure-Access-to-Water-and-Sanitation-for-All.jpg"/>
          <p:cNvPicPr/>
          <p:nvPr/>
        </p:nvPicPr>
        <p:blipFill rotWithShape="1">
          <a:blip r:embed="rId18">
            <a:extLst>
              <a:ext uri="{28A0092B-C50C-407E-A947-70E740481C1C}">
                <a14:useLocalDpi xmlns:a14="http://schemas.microsoft.com/office/drawing/2010/main" val="0"/>
              </a:ext>
            </a:extLst>
          </a:blip>
          <a:srcRect l="6945" t="11298" r="57371" b="12862"/>
          <a:stretch/>
        </p:blipFill>
        <p:spPr bwMode="auto">
          <a:xfrm>
            <a:off x="3080886" y="2900025"/>
            <a:ext cx="694944" cy="753340"/>
          </a:xfrm>
          <a:prstGeom prst="rect">
            <a:avLst/>
          </a:prstGeom>
          <a:noFill/>
          <a:ln>
            <a:noFill/>
          </a:ln>
        </p:spPr>
      </p:pic>
      <p:pic>
        <p:nvPicPr>
          <p:cNvPr id="30" name="Picture 29" descr="http://in.one.un.org/img/uploads/7_Affordable_and_Clean_Energy.jpg"/>
          <p:cNvPicPr/>
          <p:nvPr/>
        </p:nvPicPr>
        <p:blipFill rotWithShape="1">
          <a:blip r:embed="rId20">
            <a:extLst>
              <a:ext uri="{28A0092B-C50C-407E-A947-70E740481C1C}">
                <a14:useLocalDpi xmlns:a14="http://schemas.microsoft.com/office/drawing/2010/main" val="0"/>
              </a:ext>
            </a:extLst>
          </a:blip>
          <a:srcRect l="3555" t="11358" r="80001" b="23674"/>
          <a:stretch/>
        </p:blipFill>
        <p:spPr bwMode="auto">
          <a:xfrm>
            <a:off x="3806813" y="2900025"/>
            <a:ext cx="694944" cy="753338"/>
          </a:xfrm>
          <a:prstGeom prst="rect">
            <a:avLst/>
          </a:prstGeom>
          <a:noFill/>
          <a:ln>
            <a:noFill/>
          </a:ln>
        </p:spPr>
      </p:pic>
      <p:pic>
        <p:nvPicPr>
          <p:cNvPr id="31" name="Picture 30" descr="http://in.one.un.org/img/uploads/9_Industry_Innovation_and_Infrastructure.jpg"/>
          <p:cNvPicPr/>
          <p:nvPr/>
        </p:nvPicPr>
        <p:blipFill rotWithShape="1">
          <a:blip r:embed="rId10">
            <a:extLst>
              <a:ext uri="{28A0092B-C50C-407E-A947-70E740481C1C}">
                <a14:useLocalDpi xmlns:a14="http://schemas.microsoft.com/office/drawing/2010/main" val="0"/>
              </a:ext>
            </a:extLst>
          </a:blip>
          <a:srcRect l="4400" t="9860" r="79422" b="40175"/>
          <a:stretch/>
        </p:blipFill>
        <p:spPr bwMode="auto">
          <a:xfrm>
            <a:off x="4537665" y="2900025"/>
            <a:ext cx="694944" cy="753338"/>
          </a:xfrm>
          <a:prstGeom prst="rect">
            <a:avLst/>
          </a:prstGeom>
          <a:noFill/>
          <a:ln>
            <a:noFill/>
          </a:ln>
        </p:spPr>
      </p:pic>
      <p:pic>
        <p:nvPicPr>
          <p:cNvPr id="32" name="Picture 31" descr="http://in.one.un.org/img/uploads/11_Sustainable_Cities_and_Communities.jpg"/>
          <p:cNvPicPr/>
          <p:nvPr/>
        </p:nvPicPr>
        <p:blipFill rotWithShape="1">
          <a:blip r:embed="rId21">
            <a:extLst>
              <a:ext uri="{28A0092B-C50C-407E-A947-70E740481C1C}">
                <a14:useLocalDpi xmlns:a14="http://schemas.microsoft.com/office/drawing/2010/main" val="0"/>
              </a:ext>
            </a:extLst>
          </a:blip>
          <a:srcRect l="3221" t="9741" r="79334" b="20996"/>
          <a:stretch/>
        </p:blipFill>
        <p:spPr bwMode="auto">
          <a:xfrm>
            <a:off x="5273062" y="2886477"/>
            <a:ext cx="694944" cy="753338"/>
          </a:xfrm>
          <a:prstGeom prst="rect">
            <a:avLst/>
          </a:prstGeom>
          <a:noFill/>
          <a:ln>
            <a:noFill/>
          </a:ln>
        </p:spPr>
      </p:pic>
      <p:pic>
        <p:nvPicPr>
          <p:cNvPr id="33" name="Picture 32" descr="http://www.mdgmonitor.org/wp-content/uploads/2015/11/SDG-13-Fight-Climate-Change-and-Its-Effects.jpg"/>
          <p:cNvPicPr/>
          <p:nvPr/>
        </p:nvPicPr>
        <p:blipFill rotWithShape="1">
          <a:blip r:embed="rId11">
            <a:extLst>
              <a:ext uri="{28A0092B-C50C-407E-A947-70E740481C1C}">
                <a14:useLocalDpi xmlns:a14="http://schemas.microsoft.com/office/drawing/2010/main" val="0"/>
              </a:ext>
            </a:extLst>
          </a:blip>
          <a:srcRect l="5555" t="9813" r="57949" b="25293"/>
          <a:stretch/>
        </p:blipFill>
        <p:spPr bwMode="auto">
          <a:xfrm>
            <a:off x="6727895" y="2887539"/>
            <a:ext cx="694944" cy="752276"/>
          </a:xfrm>
          <a:prstGeom prst="rect">
            <a:avLst/>
          </a:prstGeom>
          <a:noFill/>
          <a:ln>
            <a:noFill/>
          </a:ln>
        </p:spPr>
      </p:pic>
      <p:pic>
        <p:nvPicPr>
          <p:cNvPr id="34" name="Picture 33" descr="http://in.one.un.org/img/uploads/12_Responsible_Consumption_and_Production1.jpg"/>
          <p:cNvPicPr/>
          <p:nvPr/>
        </p:nvPicPr>
        <p:blipFill rotWithShape="1">
          <a:blip r:embed="rId22">
            <a:extLst>
              <a:ext uri="{28A0092B-C50C-407E-A947-70E740481C1C}">
                <a14:useLocalDpi xmlns:a14="http://schemas.microsoft.com/office/drawing/2010/main" val="0"/>
              </a:ext>
            </a:extLst>
          </a:blip>
          <a:srcRect l="2555" t="11702" r="81223" b="24941"/>
          <a:stretch/>
        </p:blipFill>
        <p:spPr bwMode="auto">
          <a:xfrm>
            <a:off x="6005713" y="2887539"/>
            <a:ext cx="694944" cy="752276"/>
          </a:xfrm>
          <a:prstGeom prst="rect">
            <a:avLst/>
          </a:prstGeom>
          <a:noFill/>
          <a:ln>
            <a:noFill/>
          </a:ln>
        </p:spPr>
      </p:pic>
      <p:pic>
        <p:nvPicPr>
          <p:cNvPr id="35" name="Picture 34" descr="http://in.one.un.org/img/uploads/14_Life_Below_Water.jpg"/>
          <p:cNvPicPr/>
          <p:nvPr/>
        </p:nvPicPr>
        <p:blipFill rotWithShape="1">
          <a:blip r:embed="rId23">
            <a:extLst>
              <a:ext uri="{28A0092B-C50C-407E-A947-70E740481C1C}">
                <a14:useLocalDpi xmlns:a14="http://schemas.microsoft.com/office/drawing/2010/main" val="0"/>
              </a:ext>
            </a:extLst>
          </a:blip>
          <a:srcRect l="2889" t="8519" r="82444" b="41111"/>
          <a:stretch/>
        </p:blipFill>
        <p:spPr bwMode="auto">
          <a:xfrm>
            <a:off x="7457521" y="2886477"/>
            <a:ext cx="694944" cy="752276"/>
          </a:xfrm>
          <a:prstGeom prst="rect">
            <a:avLst/>
          </a:prstGeom>
          <a:noFill/>
          <a:ln>
            <a:noFill/>
          </a:ln>
        </p:spPr>
      </p:pic>
      <p:pic>
        <p:nvPicPr>
          <p:cNvPr id="36" name="Picture 35" descr="http://in.one.un.org/img/uploads/15_Life_on_Land.jpg"/>
          <p:cNvPicPr/>
          <p:nvPr/>
        </p:nvPicPr>
        <p:blipFill rotWithShape="1">
          <a:blip r:embed="rId24">
            <a:extLst>
              <a:ext uri="{28A0092B-C50C-407E-A947-70E740481C1C}">
                <a14:useLocalDpi xmlns:a14="http://schemas.microsoft.com/office/drawing/2010/main" val="0"/>
              </a:ext>
            </a:extLst>
          </a:blip>
          <a:srcRect l="3556" t="5991" r="81888" b="62200"/>
          <a:stretch/>
        </p:blipFill>
        <p:spPr bwMode="auto">
          <a:xfrm>
            <a:off x="8187147" y="2886477"/>
            <a:ext cx="777344" cy="752276"/>
          </a:xfrm>
          <a:prstGeom prst="rect">
            <a:avLst/>
          </a:prstGeom>
          <a:noFill/>
          <a:ln>
            <a:noFill/>
          </a:ln>
        </p:spPr>
      </p:pic>
      <p:pic>
        <p:nvPicPr>
          <p:cNvPr id="37" name="Picture 36" descr="http://www.mdgmonitor.org/wp-content/uploads/2015/11/SDG-16-Promote-Peace-Justice-and-Inclusive-Societies.jpg"/>
          <p:cNvPicPr/>
          <p:nvPr/>
        </p:nvPicPr>
        <p:blipFill rotWithShape="1">
          <a:blip r:embed="rId12">
            <a:extLst>
              <a:ext uri="{28A0092B-C50C-407E-A947-70E740481C1C}">
                <a14:useLocalDpi xmlns:a14="http://schemas.microsoft.com/office/drawing/2010/main" val="0"/>
              </a:ext>
            </a:extLst>
          </a:blip>
          <a:srcRect l="6359" t="13016" r="54525" b="12385"/>
          <a:stretch/>
        </p:blipFill>
        <p:spPr bwMode="auto">
          <a:xfrm>
            <a:off x="3093811" y="4044840"/>
            <a:ext cx="694944" cy="752276"/>
          </a:xfrm>
          <a:prstGeom prst="rect">
            <a:avLst/>
          </a:prstGeom>
          <a:noFill/>
          <a:ln>
            <a:noFill/>
          </a:ln>
        </p:spPr>
      </p:pic>
      <p:pic>
        <p:nvPicPr>
          <p:cNvPr id="38" name="Picture 37" descr="http://www.mdgmonitor.org/wp-content/uploads/2015/12/sdg8.jpg"/>
          <p:cNvPicPr/>
          <p:nvPr/>
        </p:nvPicPr>
        <p:blipFill rotWithShape="1">
          <a:blip r:embed="rId9">
            <a:extLst>
              <a:ext uri="{28A0092B-C50C-407E-A947-70E740481C1C}">
                <a14:useLocalDpi xmlns:a14="http://schemas.microsoft.com/office/drawing/2010/main" val="0"/>
              </a:ext>
            </a:extLst>
          </a:blip>
          <a:srcRect l="4634" r="8537"/>
          <a:stretch/>
        </p:blipFill>
        <p:spPr bwMode="auto">
          <a:xfrm>
            <a:off x="2359466" y="4048637"/>
            <a:ext cx="694944" cy="753340"/>
          </a:xfrm>
          <a:prstGeom prst="rect">
            <a:avLst/>
          </a:prstGeom>
          <a:noFill/>
          <a:ln>
            <a:noFill/>
          </a:ln>
        </p:spPr>
      </p:pic>
      <p:pic>
        <p:nvPicPr>
          <p:cNvPr id="39" name="Picture 38" descr="http://www.mdgmonitor.org/wp-content/uploads/2015/11/SDG-16-Promote-Peace-Justice-and-Inclusive-Societies.jpg"/>
          <p:cNvPicPr/>
          <p:nvPr/>
        </p:nvPicPr>
        <p:blipFill rotWithShape="1">
          <a:blip r:embed="rId12">
            <a:extLst>
              <a:ext uri="{28A0092B-C50C-407E-A947-70E740481C1C}">
                <a14:useLocalDpi xmlns:a14="http://schemas.microsoft.com/office/drawing/2010/main" val="0"/>
              </a:ext>
            </a:extLst>
          </a:blip>
          <a:srcRect l="6359" t="13016" r="54525" b="12385"/>
          <a:stretch/>
        </p:blipFill>
        <p:spPr bwMode="auto">
          <a:xfrm>
            <a:off x="2351980" y="5070562"/>
            <a:ext cx="694944" cy="752276"/>
          </a:xfrm>
          <a:prstGeom prst="rect">
            <a:avLst/>
          </a:prstGeom>
          <a:noFill/>
          <a:ln>
            <a:noFill/>
          </a:ln>
        </p:spPr>
      </p:pic>
      <p:pic>
        <p:nvPicPr>
          <p:cNvPr id="40" name="Picture 39" descr="http://www.mdgmonitor.org/wp-content/uploads/2015/11/SDG-17-Sustainable-development-through-global-partnerships.jpg"/>
          <p:cNvPicPr/>
          <p:nvPr/>
        </p:nvPicPr>
        <p:blipFill rotWithShape="1">
          <a:blip r:embed="rId13">
            <a:extLst>
              <a:ext uri="{28A0092B-C50C-407E-A947-70E740481C1C}">
                <a14:useLocalDpi xmlns:a14="http://schemas.microsoft.com/office/drawing/2010/main" val="0"/>
              </a:ext>
            </a:extLst>
          </a:blip>
          <a:srcRect l="5882" t="10908" r="56079" b="12336"/>
          <a:stretch/>
        </p:blipFill>
        <p:spPr bwMode="auto">
          <a:xfrm>
            <a:off x="3099519" y="5076250"/>
            <a:ext cx="694944" cy="764335"/>
          </a:xfrm>
          <a:prstGeom prst="rect">
            <a:avLst/>
          </a:prstGeom>
          <a:noFill/>
          <a:ln>
            <a:noFill/>
          </a:ln>
        </p:spPr>
      </p:pic>
    </p:spTree>
    <p:extLst>
      <p:ext uri="{BB962C8B-B14F-4D97-AF65-F5344CB8AC3E}">
        <p14:creationId xmlns:p14="http://schemas.microsoft.com/office/powerpoint/2010/main" val="215864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9236"/>
            <a:ext cx="9144000" cy="515121"/>
          </a:xfrm>
          <a:prstGeom prst="rect">
            <a:avLst/>
          </a:prstGeom>
          <a:blipFill>
            <a:blip r:embed="rId2"/>
            <a:tile tx="0" ty="0" sx="100000" sy="100000" flip="none" algn="tl"/>
          </a:blipFill>
        </p:spPr>
        <p:txBody>
          <a:bodyP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endParaRPr lang="en-GB" dirty="0">
              <a:solidFill>
                <a:schemeClr val="bg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365916560"/>
              </p:ext>
            </p:extLst>
          </p:nvPr>
        </p:nvGraphicFramePr>
        <p:xfrm>
          <a:off x="143691" y="505884"/>
          <a:ext cx="8934995" cy="6208092"/>
        </p:xfrm>
        <a:graphic>
          <a:graphicData uri="http://schemas.openxmlformats.org/drawingml/2006/table">
            <a:tbl>
              <a:tblPr firstRow="1" bandRow="1">
                <a:tableStyleId>{5C22544A-7EE6-4342-B048-85BDC9FD1C3A}</a:tableStyleId>
              </a:tblPr>
              <a:tblGrid>
                <a:gridCol w="1429063">
                  <a:extLst>
                    <a:ext uri="{9D8B030D-6E8A-4147-A177-3AD203B41FA5}">
                      <a16:colId xmlns:a16="http://schemas.microsoft.com/office/drawing/2014/main" val="3391592111"/>
                    </a:ext>
                  </a:extLst>
                </a:gridCol>
                <a:gridCol w="1455776">
                  <a:extLst>
                    <a:ext uri="{9D8B030D-6E8A-4147-A177-3AD203B41FA5}">
                      <a16:colId xmlns:a16="http://schemas.microsoft.com/office/drawing/2014/main" val="4238600540"/>
                    </a:ext>
                  </a:extLst>
                </a:gridCol>
                <a:gridCol w="1495844">
                  <a:extLst>
                    <a:ext uri="{9D8B030D-6E8A-4147-A177-3AD203B41FA5}">
                      <a16:colId xmlns:a16="http://schemas.microsoft.com/office/drawing/2014/main" val="2322454847"/>
                    </a:ext>
                  </a:extLst>
                </a:gridCol>
                <a:gridCol w="2317498">
                  <a:extLst>
                    <a:ext uri="{9D8B030D-6E8A-4147-A177-3AD203B41FA5}">
                      <a16:colId xmlns:a16="http://schemas.microsoft.com/office/drawing/2014/main" val="857116743"/>
                    </a:ext>
                  </a:extLst>
                </a:gridCol>
                <a:gridCol w="1235132">
                  <a:extLst>
                    <a:ext uri="{9D8B030D-6E8A-4147-A177-3AD203B41FA5}">
                      <a16:colId xmlns:a16="http://schemas.microsoft.com/office/drawing/2014/main" val="4215202087"/>
                    </a:ext>
                  </a:extLst>
                </a:gridCol>
                <a:gridCol w="1001682">
                  <a:extLst>
                    <a:ext uri="{9D8B030D-6E8A-4147-A177-3AD203B41FA5}">
                      <a16:colId xmlns:a16="http://schemas.microsoft.com/office/drawing/2014/main" val="1392325034"/>
                    </a:ext>
                  </a:extLst>
                </a:gridCol>
              </a:tblGrid>
              <a:tr h="1024406">
                <a:tc>
                  <a:txBody>
                    <a:bodyPr/>
                    <a:lstStyle/>
                    <a:p>
                      <a:pPr marL="42545"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FOCUS AREA</a:t>
                      </a:r>
                      <a:endParaRPr lang="en-US"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KEY ISSUES</a:t>
                      </a:r>
                      <a:endParaRPr lang="en-US"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163195" marR="0" algn="just">
                        <a:lnSpc>
                          <a:spcPct val="107000"/>
                        </a:lnSpc>
                        <a:spcBef>
                          <a:spcPts val="0"/>
                        </a:spcBef>
                        <a:spcAft>
                          <a:spcPts val="0"/>
                        </a:spcAft>
                        <a:tabLst>
                          <a:tab pos="215900" algn="l"/>
                        </a:tabLst>
                      </a:pPr>
                      <a:r>
                        <a:rPr lang="en-US" sz="1600" b="1" dirty="0">
                          <a:effectLst/>
                          <a:latin typeface="Calibri" panose="020F0502020204030204" pitchFamily="34" charset="0"/>
                          <a:ea typeface="Calibri" panose="020F0502020204030204" pitchFamily="34" charset="0"/>
                          <a:cs typeface="Calibri" panose="020F0502020204030204" pitchFamily="34" charset="0"/>
                        </a:rPr>
                        <a:t>POLICY OBJECTIVES</a:t>
                      </a:r>
                      <a:endParaRPr lang="en-US"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STRATEGIES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100" b="1" dirty="0" smtClean="0">
                          <a:effectLst/>
                          <a:latin typeface="Calibri" panose="020F0502020204030204" pitchFamily="34" charset="0"/>
                          <a:ea typeface="Calibri" panose="020F0502020204030204" pitchFamily="34" charset="0"/>
                          <a:cs typeface="Calibri" panose="020F0502020204030204" pitchFamily="34" charset="0"/>
                        </a:rPr>
                        <a:t>SOME IMPLEMENTING AND COLLABORATING AGENCIES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GLOBAL/ REGIONAL LINKAGES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6060166"/>
                  </a:ext>
                </a:extLst>
              </a:tr>
              <a:tr h="51317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smtClean="0">
                          <a:solidFill>
                            <a:schemeClr val="dk1"/>
                          </a:solidFill>
                          <a:effectLst/>
                          <a:latin typeface="+mn-lt"/>
                          <a:ea typeface="+mn-ea"/>
                          <a:cs typeface="+mn-cs"/>
                        </a:rPr>
                        <a:t>EDUCATION AND </a:t>
                      </a:r>
                      <a:r>
                        <a:rPr lang="en-GB" sz="1350" b="1" kern="1200" dirty="0" smtClean="0">
                          <a:solidFill>
                            <a:schemeClr val="dk1"/>
                          </a:solidFill>
                          <a:effectLst/>
                          <a:latin typeface="+mn-lt"/>
                          <a:ea typeface="+mn-ea"/>
                          <a:cs typeface="+mn-cs"/>
                        </a:rPr>
                        <a:t>TRAINING</a:t>
                      </a:r>
                      <a:endParaRPr lang="en-US" dirty="0" smtClean="0">
                        <a:effectLst/>
                      </a:endParaRPr>
                    </a:p>
                    <a:p>
                      <a:endParaRPr lang="en-US" dirty="0"/>
                    </a:p>
                  </a:txBody>
                  <a:tcPr/>
                </a:tc>
                <a:tc>
                  <a:txBody>
                    <a:bodyPr/>
                    <a:lstStyle/>
                    <a:p>
                      <a:pPr marL="342900" lvl="0" indent="-342900">
                        <a:buFont typeface="+mj-lt"/>
                        <a:buAutoNum type="arabicPeriod"/>
                      </a:pPr>
                      <a:r>
                        <a:rPr lang="en-US" sz="1350" kern="1200" dirty="0" smtClean="0">
                          <a:solidFill>
                            <a:schemeClr val="dk1"/>
                          </a:solidFill>
                          <a:effectLst/>
                          <a:latin typeface="+mn-lt"/>
                          <a:ea typeface="+mn-ea"/>
                          <a:cs typeface="+mn-cs"/>
                        </a:rPr>
                        <a:t>Poor quality of education at all levels</a:t>
                      </a:r>
                    </a:p>
                    <a:p>
                      <a:pPr marL="342900" lvl="0" indent="-342900">
                        <a:buFont typeface="+mj-lt"/>
                        <a:buAutoNum type="arabicPeriod"/>
                      </a:pPr>
                      <a:r>
                        <a:rPr lang="en-US" sz="1350" kern="1200" dirty="0" smtClean="0">
                          <a:solidFill>
                            <a:schemeClr val="dk1"/>
                          </a:solidFill>
                          <a:effectLst/>
                          <a:latin typeface="+mn-lt"/>
                          <a:ea typeface="+mn-ea"/>
                          <a:cs typeface="+mn-cs"/>
                        </a:rPr>
                        <a:t>Low participation of females in learning of science, technology, engineering and mathematics</a:t>
                      </a:r>
                    </a:p>
                    <a:p>
                      <a:pPr marL="342900" lvl="0" indent="-342900">
                        <a:buFont typeface="+mj-lt"/>
                        <a:buAutoNum type="arabicPeriod"/>
                      </a:pPr>
                      <a:r>
                        <a:rPr lang="en-US" sz="1350" kern="1200" dirty="0" smtClean="0">
                          <a:solidFill>
                            <a:schemeClr val="dk1"/>
                          </a:solidFill>
                          <a:effectLst/>
                          <a:latin typeface="+mn-lt"/>
                          <a:ea typeface="+mn-ea"/>
                          <a:cs typeface="+mn-cs"/>
                        </a:rPr>
                        <a:t>Inadequate and inequitable access to education for PWDs and people with special needs at all levels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kern="1200" dirty="0" smtClean="0">
                          <a:solidFill>
                            <a:schemeClr val="dk1"/>
                          </a:solidFill>
                          <a:effectLst/>
                          <a:latin typeface="+mn-lt"/>
                          <a:ea typeface="+mn-ea"/>
                          <a:cs typeface="+mn-cs"/>
                        </a:rPr>
                        <a:t>Enhance inclusive and equitable access to, and participation in quality education at all level</a:t>
                      </a:r>
                      <a:endParaRPr lang="en-US" dirty="0" smtClean="0">
                        <a:effectLst/>
                      </a:endParaRPr>
                    </a:p>
                  </a:txBody>
                  <a:tcPr/>
                </a:tc>
                <a:tc>
                  <a:txBody>
                    <a:bodyPr/>
                    <a:lstStyle/>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Redefine basic education to include secondary education </a:t>
                      </a:r>
                      <a:r>
                        <a:rPr lang="en-US" sz="1350" b="1" kern="1200" dirty="0" smtClean="0">
                          <a:solidFill>
                            <a:schemeClr val="dk1"/>
                          </a:solidFill>
                          <a:effectLst/>
                          <a:latin typeface="+mn-lt"/>
                          <a:ea typeface="+mn-ea"/>
                          <a:cs typeface="+mn-cs"/>
                        </a:rPr>
                        <a:t>(SDG Target 4.1)</a:t>
                      </a:r>
                    </a:p>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350" kern="1200" dirty="0" smtClean="0">
                        <a:solidFill>
                          <a:schemeClr val="dk1"/>
                        </a:solidFill>
                        <a:effectLst/>
                        <a:latin typeface="+mn-lt"/>
                        <a:ea typeface="+mn-ea"/>
                        <a:cs typeface="+mn-cs"/>
                      </a:endParaRPr>
                    </a:p>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Continue implementation of free SHS and TVET for all Ghanaian children </a:t>
                      </a:r>
                      <a:r>
                        <a:rPr lang="en-US" sz="1350" b="1" kern="1200" dirty="0" smtClean="0">
                          <a:solidFill>
                            <a:schemeClr val="dk1"/>
                          </a:solidFill>
                          <a:effectLst/>
                          <a:latin typeface="+mn-lt"/>
                          <a:ea typeface="+mn-ea"/>
                          <a:cs typeface="+mn-cs"/>
                        </a:rPr>
                        <a:t>(SDG Target 4.1)</a:t>
                      </a:r>
                    </a:p>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350" b="1" kern="1200" dirty="0" smtClean="0">
                        <a:solidFill>
                          <a:schemeClr val="dk1"/>
                        </a:solidFill>
                        <a:effectLst/>
                        <a:latin typeface="+mn-lt"/>
                        <a:ea typeface="+mn-ea"/>
                        <a:cs typeface="+mn-cs"/>
                      </a:endParaRPr>
                    </a:p>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Popularise and demystify the teaching and learning of science, technology, engineering and mathematics (STEM) and ICT education in basic and secondary education </a:t>
                      </a:r>
                      <a:r>
                        <a:rPr lang="en-US" sz="1350" b="1" kern="1200" dirty="0" smtClean="0">
                          <a:solidFill>
                            <a:schemeClr val="dk1"/>
                          </a:solidFill>
                          <a:effectLst/>
                          <a:latin typeface="+mn-lt"/>
                          <a:ea typeface="+mn-ea"/>
                          <a:cs typeface="+mn-cs"/>
                        </a:rPr>
                        <a:t>(SDG Target 4.1)</a:t>
                      </a:r>
                    </a:p>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dirty="0" smtClean="0">
                        <a:effectLst/>
                      </a:endParaRPr>
                    </a:p>
                    <a:p>
                      <a:pPr marL="285750" marR="0" lvl="0" indent="-2857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Ensure inclusive education for all boys and girls with special needs </a:t>
                      </a:r>
                      <a:r>
                        <a:rPr lang="en-US" sz="1350" b="1" kern="1200" dirty="0" smtClean="0">
                          <a:solidFill>
                            <a:schemeClr val="dk1"/>
                          </a:solidFill>
                          <a:effectLst/>
                          <a:latin typeface="+mn-lt"/>
                          <a:ea typeface="+mn-ea"/>
                          <a:cs typeface="+mn-cs"/>
                        </a:rPr>
                        <a:t>(SDG Targets 4.1, 4.2, 4.5, 4.a)</a:t>
                      </a:r>
                      <a:endParaRPr lang="en-US" sz="1100" dirty="0" smtClean="0">
                        <a:effectLst/>
                      </a:endParaRPr>
                    </a:p>
                  </a:txBody>
                  <a:tcPr marL="68580" marR="68580" marT="0" marB="0"/>
                </a:tc>
                <a:tc>
                  <a:txBody>
                    <a:bodyPr/>
                    <a:lstStyle/>
                    <a:p>
                      <a:pPr>
                        <a:lnSpc>
                          <a:spcPct val="107000"/>
                        </a:lnSpc>
                      </a:pPr>
                      <a:r>
                        <a:rPr lang="en-US" sz="1600" dirty="0" smtClean="0">
                          <a:effectLst/>
                          <a:latin typeface="Calibri" panose="020F0502020204030204" pitchFamily="34" charset="0"/>
                          <a:ea typeface="Calibri" panose="020F0502020204030204" pitchFamily="34" charset="0"/>
                          <a:cs typeface="Calibri" panose="020F0502020204030204" pitchFamily="34" charset="0"/>
                        </a:rPr>
                        <a:t>Ministry</a:t>
                      </a:r>
                      <a:r>
                        <a:rPr lang="en-US" sz="1600" baseline="0" dirty="0" smtClean="0">
                          <a:effectLst/>
                          <a:latin typeface="Calibri" panose="020F0502020204030204" pitchFamily="34" charset="0"/>
                          <a:ea typeface="Calibri" panose="020F0502020204030204" pitchFamily="34" charset="0"/>
                          <a:cs typeface="Calibri" panose="020F0502020204030204" pitchFamily="34" charset="0"/>
                        </a:rPr>
                        <a:t> of Education, Ghana Education Service,</a:t>
                      </a:r>
                      <a:r>
                        <a:rPr lang="en-US" sz="1600" dirty="0" smtClean="0">
                          <a:effectLst/>
                          <a:latin typeface="Calibri" panose="020F0502020204030204" pitchFamily="34" charset="0"/>
                          <a:ea typeface="Calibri" panose="020F0502020204030204" pitchFamily="34" charset="0"/>
                          <a:cs typeface="Calibri" panose="020F0502020204030204" pitchFamily="34" charset="0"/>
                        </a:rPr>
                        <a:t> Scholarship Secretariat, Ministry of Finance, Ghana Education Trust fund, Conference of Heads of Assisted Secondary</a:t>
                      </a:r>
                      <a:r>
                        <a:rPr lang="en-US" sz="1600" baseline="0" dirty="0" smtClean="0">
                          <a:effectLst/>
                          <a:latin typeface="Calibri" panose="020F0502020204030204" pitchFamily="34" charset="0"/>
                          <a:ea typeface="Calibri" panose="020F0502020204030204" pitchFamily="34" charset="0"/>
                          <a:cs typeface="Calibri" panose="020F0502020204030204" pitchFamily="34" charset="0"/>
                        </a:rPr>
                        <a:t> Schools </a:t>
                      </a:r>
                    </a:p>
                    <a:p>
                      <a:pPr>
                        <a:lnSpc>
                          <a:spcPct val="107000"/>
                        </a:lnSpc>
                      </a:pPr>
                      <a:r>
                        <a:rPr lang="en-US" sz="1600" baseline="0" dirty="0" smtClean="0">
                          <a:effectLst/>
                          <a:latin typeface="Calibri" panose="020F0502020204030204" pitchFamily="34" charset="0"/>
                          <a:ea typeface="Calibri" panose="020F0502020204030204" pitchFamily="34" charset="0"/>
                          <a:cs typeface="Calibri" panose="020F0502020204030204" pitchFamily="34" charset="0"/>
                        </a:rPr>
                        <a:t>Private Sector etc. </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600" dirty="0">
                          <a:effectLst/>
                          <a:latin typeface="Calibri" panose="020F0502020204030204" pitchFamily="34" charset="0"/>
                          <a:ea typeface="Calibri" panose="020F0502020204030204" pitchFamily="34" charset="0"/>
                          <a:cs typeface="Calibri" panose="020F0502020204030204" pitchFamily="34" charset="0"/>
                        </a:rPr>
                        <a:t>SDG 4, 9, 13, 16, 17</a:t>
                      </a:r>
                      <a:endParaRPr lang="en-US" sz="1600" dirty="0">
                        <a:effectLst/>
                        <a:latin typeface="Calibri" panose="020F0502020204030204" pitchFamily="34" charset="0"/>
                        <a:cs typeface="Times New Roman" panose="02020603050405020304" pitchFamily="18" charset="0"/>
                      </a:endParaRPr>
                    </a:p>
                    <a:p>
                      <a:pPr>
                        <a:lnSpc>
                          <a:spcPct val="107000"/>
                        </a:lnSpc>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cs typeface="Times New Roman" panose="02020603050405020304" pitchFamily="18" charset="0"/>
                      </a:endParaRPr>
                    </a:p>
                    <a:p>
                      <a:pPr>
                        <a:lnSpc>
                          <a:spcPct val="107000"/>
                        </a:lnSpc>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cs typeface="Times New Roman" panose="02020603050405020304" pitchFamily="18" charset="0"/>
                      </a:endParaRPr>
                    </a:p>
                    <a:p>
                      <a:pPr>
                        <a:lnSpc>
                          <a:spcPct val="107000"/>
                        </a:lnSpc>
                      </a:pPr>
                      <a:r>
                        <a:rPr lang="fr-FR" sz="1600" dirty="0">
                          <a:effectLst/>
                          <a:latin typeface="Calibri" panose="020F0502020204030204" pitchFamily="34" charset="0"/>
                          <a:ea typeface="Calibri" panose="020F0502020204030204" pitchFamily="34" charset="0"/>
                          <a:cs typeface="Calibri" panose="020F0502020204030204" pitchFamily="34" charset="0"/>
                        </a:rPr>
                        <a:t>AU 2, 18</a:t>
                      </a:r>
                      <a:endParaRPr lang="en-US" sz="1600" dirty="0">
                        <a:effectLst/>
                        <a:latin typeface="Calibri" panose="020F0502020204030204" pitchFamily="34" charset="0"/>
                        <a:cs typeface="Times New Roman" panose="02020603050405020304" pitchFamily="18" charset="0"/>
                      </a:endParaRPr>
                    </a:p>
                    <a:p>
                      <a:pPr>
                        <a:lnSpc>
                          <a:spcPct val="107000"/>
                        </a:lnSpc>
                      </a:pPr>
                      <a:r>
                        <a:rPr lang="fr-FR" sz="9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622518"/>
                  </a:ext>
                </a:extLst>
              </a:tr>
            </a:tbl>
          </a:graphicData>
        </a:graphic>
      </p:graphicFrame>
      <p:sp>
        <p:nvSpPr>
          <p:cNvPr id="6" name="TextBox 5"/>
          <p:cNvSpPr txBox="1"/>
          <p:nvPr/>
        </p:nvSpPr>
        <p:spPr>
          <a:xfrm>
            <a:off x="1443038" y="63658"/>
            <a:ext cx="7008631" cy="369332"/>
          </a:xfrm>
          <a:prstGeom prst="rect">
            <a:avLst/>
          </a:prstGeom>
          <a:noFill/>
        </p:spPr>
        <p:txBody>
          <a:bodyPr wrap="square" rtlCol="0">
            <a:spAutoFit/>
          </a:bodyPr>
          <a:lstStyle/>
          <a:p>
            <a:r>
              <a:rPr lang="en-US" dirty="0" smtClean="0">
                <a:solidFill>
                  <a:schemeClr val="bg1"/>
                </a:solidFill>
              </a:rPr>
              <a:t>EXTRACT FROM SOCIAL DEVELOPMENT DIMENSION</a:t>
            </a:r>
            <a:endParaRPr lang="en-US" dirty="0">
              <a:solidFill>
                <a:schemeClr val="bg1"/>
              </a:solidFill>
            </a:endParaRPr>
          </a:p>
        </p:txBody>
      </p:sp>
    </p:spTree>
    <p:extLst>
      <p:ext uri="{BB962C8B-B14F-4D97-AF65-F5344CB8AC3E}">
        <p14:creationId xmlns:p14="http://schemas.microsoft.com/office/powerpoint/2010/main" val="3832251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52400"/>
            <a:ext cx="8229600" cy="639763"/>
          </a:xfrm>
        </p:spPr>
        <p:txBody>
          <a:bodyPr rtlCol="0">
            <a:normAutofit/>
          </a:bodyPr>
          <a:lstStyle/>
          <a:p>
            <a:pPr eaLnBrk="1" fontAlgn="auto" hangingPunct="1">
              <a:spcAft>
                <a:spcPts val="0"/>
              </a:spcAft>
              <a:defRPr/>
            </a:pPr>
            <a:r>
              <a:rPr lang="en-US" sz="2800" dirty="0" smtClean="0"/>
              <a:t>LINKING PLANNING AND BUDGETING</a:t>
            </a:r>
            <a:endParaRPr lang="en-US" sz="2800" dirty="0"/>
          </a:p>
        </p:txBody>
      </p:sp>
      <p:graphicFrame>
        <p:nvGraphicFramePr>
          <p:cNvPr id="4" name="Diagram 3"/>
          <p:cNvGraphicFramePr/>
          <p:nvPr>
            <p:extLst>
              <p:ext uri="{D42A27DB-BD31-4B8C-83A1-F6EECF244321}">
                <p14:modId xmlns:p14="http://schemas.microsoft.com/office/powerpoint/2010/main" val="1879634571"/>
              </p:ext>
            </p:extLst>
          </p:nvPr>
        </p:nvGraphicFramePr>
        <p:xfrm>
          <a:off x="228600" y="685800"/>
          <a:ext cx="8915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TextBox 4"/>
          <p:cNvSpPr txBox="1">
            <a:spLocks noChangeArrowheads="1"/>
          </p:cNvSpPr>
          <p:nvPr/>
        </p:nvSpPr>
        <p:spPr bwMode="auto">
          <a:xfrm>
            <a:off x="533400" y="4419600"/>
            <a:ext cx="1371600" cy="1569660"/>
          </a:xfrm>
          <a:prstGeom prst="rect">
            <a:avLst/>
          </a:prstGeom>
          <a:noFill/>
          <a:ln w="9525">
            <a:solidFill>
              <a:schemeClr val="tx1"/>
            </a:solidFill>
            <a:miter lim="800000"/>
            <a:headEnd/>
            <a:tailEnd/>
          </a:ln>
        </p:spPr>
        <p:txBody>
          <a:bodyPr>
            <a:spAutoFit/>
          </a:bodyPr>
          <a:lstStyle/>
          <a:p>
            <a:r>
              <a:rPr lang="en-US" sz="1600" dirty="0"/>
              <a:t>FOCUS AREA, ISSUES, POLICY OBJECTIVES AND STRATEGIES</a:t>
            </a:r>
          </a:p>
        </p:txBody>
      </p:sp>
      <p:sp>
        <p:nvSpPr>
          <p:cNvPr id="57349" name="TextBox 5"/>
          <p:cNvSpPr txBox="1">
            <a:spLocks noChangeArrowheads="1"/>
          </p:cNvSpPr>
          <p:nvPr/>
        </p:nvSpPr>
        <p:spPr bwMode="auto">
          <a:xfrm>
            <a:off x="2057400" y="4343400"/>
            <a:ext cx="1295400" cy="1492716"/>
          </a:xfrm>
          <a:prstGeom prst="rect">
            <a:avLst/>
          </a:prstGeom>
          <a:noFill/>
          <a:ln w="9525">
            <a:solidFill>
              <a:schemeClr val="tx1"/>
            </a:solidFill>
            <a:miter lim="800000"/>
            <a:headEnd/>
            <a:tailEnd/>
          </a:ln>
        </p:spPr>
        <p:txBody>
          <a:bodyPr>
            <a:spAutoFit/>
          </a:bodyPr>
          <a:lstStyle/>
          <a:p>
            <a:r>
              <a:rPr lang="en-US" sz="1300" dirty="0"/>
              <a:t>PROCESS TO TRANSLATE NDPF INTO PROGRAMMES AND ACTIVITIES WITH COST </a:t>
            </a:r>
          </a:p>
        </p:txBody>
      </p:sp>
      <p:sp>
        <p:nvSpPr>
          <p:cNvPr id="57350" name="TextBox 7"/>
          <p:cNvSpPr txBox="1">
            <a:spLocks noChangeArrowheads="1"/>
          </p:cNvSpPr>
          <p:nvPr/>
        </p:nvSpPr>
        <p:spPr bwMode="auto">
          <a:xfrm>
            <a:off x="3429000" y="4267200"/>
            <a:ext cx="1524000" cy="1892826"/>
          </a:xfrm>
          <a:prstGeom prst="rect">
            <a:avLst/>
          </a:prstGeom>
          <a:noFill/>
          <a:ln w="9525">
            <a:solidFill>
              <a:schemeClr val="tx1"/>
            </a:solidFill>
            <a:miter lim="800000"/>
            <a:headEnd/>
            <a:tailEnd/>
          </a:ln>
        </p:spPr>
        <p:txBody>
          <a:bodyPr>
            <a:spAutoFit/>
          </a:bodyPr>
          <a:lstStyle/>
          <a:p>
            <a:r>
              <a:rPr lang="en-US" sz="1300" dirty="0"/>
              <a:t>POLICY OBJECTIVES, STRATEGIES PROGRAMMES, SUB-PROGRAMMES AND OPERATIONS WITH COST </a:t>
            </a:r>
          </a:p>
        </p:txBody>
      </p:sp>
      <p:sp>
        <p:nvSpPr>
          <p:cNvPr id="57351" name="TextBox 8"/>
          <p:cNvSpPr txBox="1">
            <a:spLocks noChangeArrowheads="1"/>
          </p:cNvSpPr>
          <p:nvPr/>
        </p:nvSpPr>
        <p:spPr bwMode="auto">
          <a:xfrm>
            <a:off x="5105400" y="4114800"/>
            <a:ext cx="1524000" cy="2092881"/>
          </a:xfrm>
          <a:prstGeom prst="rect">
            <a:avLst/>
          </a:prstGeom>
          <a:noFill/>
          <a:ln w="9525">
            <a:solidFill>
              <a:schemeClr val="tx1"/>
            </a:solidFill>
            <a:miter lim="800000"/>
            <a:headEnd/>
            <a:tailEnd/>
          </a:ln>
        </p:spPr>
        <p:txBody>
          <a:bodyPr>
            <a:spAutoFit/>
          </a:bodyPr>
          <a:lstStyle/>
          <a:p>
            <a:r>
              <a:rPr lang="en-US" sz="1300" dirty="0"/>
              <a:t>ANNUALISED AND PRIORITISED  POLICY OBJECTIVES STRATEGIES PROGRAMMES, SUB-PROGRAMMES OPERATIONS WITH COST</a:t>
            </a:r>
          </a:p>
        </p:txBody>
      </p:sp>
      <p:pic>
        <p:nvPicPr>
          <p:cNvPr id="33803" name="Picture 2"/>
          <p:cNvPicPr>
            <a:picLocks noChangeAspect="1" noChangeArrowheads="1"/>
          </p:cNvPicPr>
          <p:nvPr/>
        </p:nvPicPr>
        <p:blipFill>
          <a:blip r:embed="rId7" cstate="print"/>
          <a:srcRect/>
          <a:stretch>
            <a:fillRect/>
          </a:stretch>
        </p:blipFill>
        <p:spPr bwMode="auto">
          <a:xfrm>
            <a:off x="5105400" y="792163"/>
            <a:ext cx="1447800" cy="1951037"/>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7357" name="TextBox 12"/>
          <p:cNvSpPr txBox="1">
            <a:spLocks noChangeArrowheads="1"/>
          </p:cNvSpPr>
          <p:nvPr/>
        </p:nvSpPr>
        <p:spPr bwMode="auto">
          <a:xfrm>
            <a:off x="7010400" y="4495800"/>
            <a:ext cx="1447800" cy="1384300"/>
          </a:xfrm>
          <a:prstGeom prst="rect">
            <a:avLst/>
          </a:prstGeom>
          <a:noFill/>
          <a:ln w="9525">
            <a:solidFill>
              <a:schemeClr val="tx1"/>
            </a:solidFill>
            <a:miter lim="800000"/>
            <a:headEnd/>
            <a:tailEnd/>
          </a:ln>
        </p:spPr>
        <p:txBody>
          <a:bodyPr>
            <a:spAutoFit/>
          </a:bodyPr>
          <a:lstStyle/>
          <a:p>
            <a:r>
              <a:rPr lang="en-US" sz="1400" dirty="0"/>
              <a:t>REPORT ON ACHIEVEMENT OF INDICATORS AND SET TARGET</a:t>
            </a:r>
          </a:p>
        </p:txBody>
      </p:sp>
      <p:pic>
        <p:nvPicPr>
          <p:cNvPr id="14" name="Picture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511" y="792163"/>
            <a:ext cx="1425352" cy="1951037"/>
          </a:xfrm>
          <a:prstGeom prst="rect">
            <a:avLst/>
          </a:prstGeom>
          <a:noFill/>
          <a:ln>
            <a:solidFill>
              <a:schemeClr val="tx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5" name="Picture 1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3164" y="792162"/>
            <a:ext cx="1200373" cy="196016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10"/>
          <a:stretch>
            <a:fillRect/>
          </a:stretch>
        </p:blipFill>
        <p:spPr>
          <a:xfrm>
            <a:off x="1733775" y="758651"/>
            <a:ext cx="1389062" cy="199367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3191503" y="685799"/>
            <a:ext cx="1497971" cy="204123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286588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5598</TotalTime>
  <Words>864</Words>
  <Application>Microsoft Office PowerPoint</Application>
  <PresentationFormat>On-screen Show (4:3)</PresentationFormat>
  <Paragraphs>249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Calibri</vt:lpstr>
      <vt:lpstr>Gill Sans MT</vt:lpstr>
      <vt:lpstr>Tahoma</vt:lpstr>
      <vt:lpstr>Times New Roman</vt:lpstr>
      <vt:lpstr>Gallery</vt:lpstr>
      <vt:lpstr>PowerPoint Presentation</vt:lpstr>
      <vt:lpstr>Outline OF PRESENTATION</vt:lpstr>
      <vt:lpstr>PowerPoint Presentation</vt:lpstr>
      <vt:lpstr>PowerPoint Presentation</vt:lpstr>
      <vt:lpstr>PowerPoint Presentation</vt:lpstr>
      <vt:lpstr>PowerPoint Presentation</vt:lpstr>
      <vt:lpstr>MEDIUM-TERM NATIONAL DEVELOPMENT POLICY FRAMEWORK: AGENDA FOR JOBS: CREATING PROSPERITY AND EQUAL OPPORTUNITY FOR  ALL 208-2021</vt:lpstr>
      <vt:lpstr>PowerPoint Presentation</vt:lpstr>
      <vt:lpstr>LINKING PLANNING AND BUDGETING</vt:lpstr>
      <vt:lpstr>EXPERIENCES IN SDG FINANCING:  PUBLIC &amp; PRIVATE FINANCE  (DOMESTIC AND INTERNATIONAL)  IN GHANA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SDGs as seen through the president’s coordinated programme</dc:title>
  <dc:creator>NDPC</dc:creator>
  <cp:lastModifiedBy>NDPC_CDM001</cp:lastModifiedBy>
  <cp:revision>80</cp:revision>
  <dcterms:created xsi:type="dcterms:W3CDTF">2018-05-17T12:43:30Z</dcterms:created>
  <dcterms:modified xsi:type="dcterms:W3CDTF">2018-07-06T17:03:13Z</dcterms:modified>
</cp:coreProperties>
</file>