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1" r:id="rId3"/>
    <p:sldId id="268" r:id="rId4"/>
    <p:sldId id="285" r:id="rId5"/>
    <p:sldId id="295" r:id="rId6"/>
    <p:sldId id="298" r:id="rId7"/>
    <p:sldId id="299" r:id="rId8"/>
    <p:sldId id="300" r:id="rId9"/>
    <p:sldId id="287" r:id="rId10"/>
    <p:sldId id="286" r:id="rId11"/>
    <p:sldId id="284" r:id="rId12"/>
    <p:sldId id="288" r:id="rId13"/>
    <p:sldId id="269" r:id="rId14"/>
    <p:sldId id="271" r:id="rId15"/>
    <p:sldId id="272" r:id="rId16"/>
    <p:sldId id="273" r:id="rId17"/>
    <p:sldId id="290" r:id="rId18"/>
    <p:sldId id="302" r:id="rId19"/>
    <p:sldId id="303" r:id="rId20"/>
    <p:sldId id="305" r:id="rId21"/>
    <p:sldId id="308" r:id="rId22"/>
    <p:sldId id="307" r:id="rId23"/>
    <p:sldId id="267"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20" autoAdjust="0"/>
  </p:normalViewPr>
  <p:slideViewPr>
    <p:cSldViewPr snapToGrid="0">
      <p:cViewPr varScale="1">
        <p:scale>
          <a:sx n="64" d="100"/>
          <a:sy n="64" d="100"/>
        </p:scale>
        <p:origin x="73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HLPD%20-%20ALLT\HLPD%20INFO\HLPD%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sabelleGebretensaye:Desktop:current%20account%20bala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Hope\ECA\MPD\ERA%202018\Chapter_1\Data\Oct%202017%20updates\Oct%202017%20updates\Chapter1_Figures_Fiscal%20Policy_HOPE_NOV-2017.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HLPD%20-%20ALLT\HLPD%20INFO\HLP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'GDP annual average growth'!$A$17</c:f>
              <c:strCache>
                <c:ptCount val="1"/>
                <c:pt idx="0">
                  <c:v>Africa </c:v>
                </c:pt>
              </c:strCache>
            </c:strRef>
          </c:tx>
          <c:spPr>
            <a:solidFill>
              <a:schemeClr val="tx1">
                <a:lumMod val="65000"/>
                <a:lumOff val="35000"/>
              </a:schemeClr>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growth'!$B$17:$G$17</c:f>
              <c:numCache>
                <c:formatCode>General</c:formatCode>
                <c:ptCount val="6"/>
                <c:pt idx="0">
                  <c:v>3.8</c:v>
                </c:pt>
                <c:pt idx="1">
                  <c:v>3.5</c:v>
                </c:pt>
                <c:pt idx="2">
                  <c:v>2.2000000000000002</c:v>
                </c:pt>
                <c:pt idx="3">
                  <c:v>3.6</c:v>
                </c:pt>
                <c:pt idx="4">
                  <c:v>4.0999999999999996</c:v>
                </c:pt>
                <c:pt idx="5">
                  <c:v>4.0999999999999996</c:v>
                </c:pt>
              </c:numCache>
            </c:numRef>
          </c:val>
          <c:extLst>
            <c:ext xmlns:c16="http://schemas.microsoft.com/office/drawing/2014/chart" uri="{C3380CC4-5D6E-409C-BE32-E72D297353CC}">
              <c16:uniqueId val="{00000000-01B7-48BC-A037-5618EA13F2EC}"/>
            </c:ext>
          </c:extLst>
        </c:ser>
        <c:ser>
          <c:idx val="1"/>
          <c:order val="1"/>
          <c:tx>
            <c:strRef>
              <c:f>'GDP annual average growth'!$A$18</c:f>
              <c:strCache>
                <c:ptCount val="1"/>
                <c:pt idx="0">
                  <c:v>Central Africa </c:v>
                </c:pt>
              </c:strCache>
            </c:strRef>
          </c:tx>
          <c:spPr>
            <a:solidFill>
              <a:schemeClr val="accent2"/>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growth'!$B$18:$G$18</c:f>
              <c:numCache>
                <c:formatCode>General</c:formatCode>
                <c:ptCount val="6"/>
                <c:pt idx="0">
                  <c:v>5.7</c:v>
                </c:pt>
                <c:pt idx="1">
                  <c:v>3.1</c:v>
                </c:pt>
                <c:pt idx="2">
                  <c:v>0.1</c:v>
                </c:pt>
                <c:pt idx="3">
                  <c:v>0.7</c:v>
                </c:pt>
                <c:pt idx="4">
                  <c:v>2.4</c:v>
                </c:pt>
                <c:pt idx="5">
                  <c:v>3</c:v>
                </c:pt>
              </c:numCache>
            </c:numRef>
          </c:val>
          <c:extLst>
            <c:ext xmlns:c16="http://schemas.microsoft.com/office/drawing/2014/chart" uri="{C3380CC4-5D6E-409C-BE32-E72D297353CC}">
              <c16:uniqueId val="{00000001-01B7-48BC-A037-5618EA13F2EC}"/>
            </c:ext>
          </c:extLst>
        </c:ser>
        <c:ser>
          <c:idx val="2"/>
          <c:order val="2"/>
          <c:tx>
            <c:strRef>
              <c:f>'GDP annual average growth'!$A$19</c:f>
              <c:strCache>
                <c:ptCount val="1"/>
                <c:pt idx="0">
                  <c:v>East Africa </c:v>
                </c:pt>
              </c:strCache>
            </c:strRef>
          </c:tx>
          <c:spPr>
            <a:solidFill>
              <a:schemeClr val="accent3"/>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growth'!$B$19:$G$19</c:f>
              <c:numCache>
                <c:formatCode>General</c:formatCode>
                <c:ptCount val="6"/>
                <c:pt idx="0">
                  <c:v>5.9</c:v>
                </c:pt>
                <c:pt idx="1">
                  <c:v>6.5</c:v>
                </c:pt>
                <c:pt idx="2">
                  <c:v>4.9000000000000004</c:v>
                </c:pt>
                <c:pt idx="3">
                  <c:v>5.6</c:v>
                </c:pt>
                <c:pt idx="4">
                  <c:v>5.9</c:v>
                </c:pt>
                <c:pt idx="5">
                  <c:v>6.1</c:v>
                </c:pt>
              </c:numCache>
            </c:numRef>
          </c:val>
          <c:extLst>
            <c:ext xmlns:c16="http://schemas.microsoft.com/office/drawing/2014/chart" uri="{C3380CC4-5D6E-409C-BE32-E72D297353CC}">
              <c16:uniqueId val="{00000002-01B7-48BC-A037-5618EA13F2EC}"/>
            </c:ext>
          </c:extLst>
        </c:ser>
        <c:ser>
          <c:idx val="3"/>
          <c:order val="3"/>
          <c:tx>
            <c:strRef>
              <c:f>'GDP annual average growth'!$A$20</c:f>
              <c:strCache>
                <c:ptCount val="1"/>
                <c:pt idx="0">
                  <c:v>North Africa </c:v>
                </c:pt>
              </c:strCache>
            </c:strRef>
          </c:tx>
          <c:spPr>
            <a:solidFill>
              <a:schemeClr val="accent4"/>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growth'!$B$20:$G$20</c:f>
              <c:numCache>
                <c:formatCode>General</c:formatCode>
                <c:ptCount val="6"/>
                <c:pt idx="0">
                  <c:v>1.9</c:v>
                </c:pt>
                <c:pt idx="1">
                  <c:v>3.7</c:v>
                </c:pt>
                <c:pt idx="2">
                  <c:v>3.3</c:v>
                </c:pt>
                <c:pt idx="3">
                  <c:v>5</c:v>
                </c:pt>
                <c:pt idx="4">
                  <c:v>5.0999999999999996</c:v>
                </c:pt>
                <c:pt idx="5">
                  <c:v>4.5</c:v>
                </c:pt>
              </c:numCache>
            </c:numRef>
          </c:val>
          <c:extLst>
            <c:ext xmlns:c16="http://schemas.microsoft.com/office/drawing/2014/chart" uri="{C3380CC4-5D6E-409C-BE32-E72D297353CC}">
              <c16:uniqueId val="{00000003-01B7-48BC-A037-5618EA13F2EC}"/>
            </c:ext>
          </c:extLst>
        </c:ser>
        <c:ser>
          <c:idx val="4"/>
          <c:order val="4"/>
          <c:tx>
            <c:strRef>
              <c:f>'GDP annual average growth'!$A$21</c:f>
              <c:strCache>
                <c:ptCount val="1"/>
                <c:pt idx="0">
                  <c:v>Southern Africa </c:v>
                </c:pt>
              </c:strCache>
            </c:strRef>
          </c:tx>
          <c:spPr>
            <a:solidFill>
              <a:schemeClr val="accent1"/>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growth'!$B$21:$G$21</c:f>
              <c:numCache>
                <c:formatCode>General</c:formatCode>
                <c:ptCount val="6"/>
                <c:pt idx="0">
                  <c:v>2.7</c:v>
                </c:pt>
                <c:pt idx="1">
                  <c:v>1.6</c:v>
                </c:pt>
                <c:pt idx="2">
                  <c:v>0.9</c:v>
                </c:pt>
                <c:pt idx="3">
                  <c:v>1.6</c:v>
                </c:pt>
                <c:pt idx="4">
                  <c:v>2</c:v>
                </c:pt>
                <c:pt idx="5">
                  <c:v>2.4</c:v>
                </c:pt>
              </c:numCache>
            </c:numRef>
          </c:val>
          <c:extLst>
            <c:ext xmlns:c16="http://schemas.microsoft.com/office/drawing/2014/chart" uri="{C3380CC4-5D6E-409C-BE32-E72D297353CC}">
              <c16:uniqueId val="{00000004-01B7-48BC-A037-5618EA13F2EC}"/>
            </c:ext>
          </c:extLst>
        </c:ser>
        <c:ser>
          <c:idx val="5"/>
          <c:order val="5"/>
          <c:tx>
            <c:strRef>
              <c:f>'GDP annual average growth'!$A$22</c:f>
              <c:strCache>
                <c:ptCount val="1"/>
                <c:pt idx="0">
                  <c:v>West Africa </c:v>
                </c:pt>
              </c:strCache>
            </c:strRef>
          </c:tx>
          <c:spPr>
            <a:solidFill>
              <a:schemeClr val="accent6"/>
            </a:solidFill>
            <a:ln>
              <a:noFill/>
            </a:ln>
            <a:effectLst/>
          </c:spPr>
          <c:invertIfNegative val="0"/>
          <c:cat>
            <c:strRef>
              <c:f>'GDP annual average growth'!$B$16:$G$16</c:f>
              <c:strCache>
                <c:ptCount val="6"/>
                <c:pt idx="0">
                  <c:v>2014</c:v>
                </c:pt>
                <c:pt idx="1">
                  <c:v>2015</c:v>
                </c:pt>
                <c:pt idx="2">
                  <c:v>2016</c:v>
                </c:pt>
                <c:pt idx="3">
                  <c:v>2017*</c:v>
                </c:pt>
                <c:pt idx="4">
                  <c:v>2018**</c:v>
                </c:pt>
                <c:pt idx="5">
                  <c:v>2019**</c:v>
                </c:pt>
              </c:strCache>
            </c:strRef>
          </c:cat>
          <c:val>
            <c:numRef>
              <c:f>'GDP annual average growth'!$B$22:$G$22</c:f>
              <c:numCache>
                <c:formatCode>General</c:formatCode>
                <c:ptCount val="6"/>
                <c:pt idx="0">
                  <c:v>6</c:v>
                </c:pt>
                <c:pt idx="1">
                  <c:v>3.2</c:v>
                </c:pt>
                <c:pt idx="2">
                  <c:v>0.5</c:v>
                </c:pt>
                <c:pt idx="3">
                  <c:v>2.5</c:v>
                </c:pt>
                <c:pt idx="4">
                  <c:v>3.6</c:v>
                </c:pt>
                <c:pt idx="5">
                  <c:v>3.8</c:v>
                </c:pt>
              </c:numCache>
            </c:numRef>
          </c:val>
          <c:extLst>
            <c:ext xmlns:c16="http://schemas.microsoft.com/office/drawing/2014/chart" uri="{C3380CC4-5D6E-409C-BE32-E72D297353CC}">
              <c16:uniqueId val="{00000005-01B7-48BC-A037-5618EA13F2EC}"/>
            </c:ext>
          </c:extLst>
        </c:ser>
        <c:dLbls>
          <c:showLegendKey val="0"/>
          <c:showVal val="0"/>
          <c:showCatName val="0"/>
          <c:showSerName val="0"/>
          <c:showPercent val="0"/>
          <c:showBubbleSize val="0"/>
        </c:dLbls>
        <c:gapWidth val="150"/>
        <c:axId val="2139739696"/>
        <c:axId val="2139789264"/>
      </c:barChart>
      <c:catAx>
        <c:axId val="213973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9789264"/>
        <c:crosses val="autoZero"/>
        <c:auto val="1"/>
        <c:lblAlgn val="ctr"/>
        <c:lblOffset val="100"/>
        <c:noMultiLvlLbl val="0"/>
      </c:catAx>
      <c:valAx>
        <c:axId val="213978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973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Blad1!$A$3</c:f>
              <c:strCache>
                <c:ptCount val="1"/>
                <c:pt idx="0">
                  <c:v>Africa</c:v>
                </c:pt>
              </c:strCache>
            </c:strRef>
          </c:tx>
          <c:spPr>
            <a:ln w="38100">
              <a:solidFill>
                <a:schemeClr val="tx1">
                  <a:lumMod val="75000"/>
                  <a:lumOff val="25000"/>
                </a:schemeClr>
              </a:solidFill>
              <a:prstDash val="sysDash"/>
            </a:ln>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Blad1!$B$3:$R$3</c:f>
              <c:numCache>
                <c:formatCode>0.0</c:formatCode>
                <c:ptCount val="17"/>
                <c:pt idx="0">
                  <c:v>2.6190099999999981</c:v>
                </c:pt>
                <c:pt idx="1">
                  <c:v>0.96265999999999996</c:v>
                </c:pt>
                <c:pt idx="2">
                  <c:v>0.19172</c:v>
                </c:pt>
                <c:pt idx="3">
                  <c:v>1.67578</c:v>
                </c:pt>
                <c:pt idx="4">
                  <c:v>2.6789100000000001</c:v>
                </c:pt>
                <c:pt idx="5">
                  <c:v>5.7521199999999899</c:v>
                </c:pt>
                <c:pt idx="6">
                  <c:v>6.3112000000000004</c:v>
                </c:pt>
                <c:pt idx="7">
                  <c:v>4.4602700000000004</c:v>
                </c:pt>
                <c:pt idx="8">
                  <c:v>3.3541799999999991</c:v>
                </c:pt>
                <c:pt idx="9">
                  <c:v>-1.9375199999999999</c:v>
                </c:pt>
                <c:pt idx="10">
                  <c:v>0.28882000000000002</c:v>
                </c:pt>
                <c:pt idx="11">
                  <c:v>-0.67645999999999995</c:v>
                </c:pt>
                <c:pt idx="12">
                  <c:v>-0.77725999999999995</c:v>
                </c:pt>
                <c:pt idx="13">
                  <c:v>-2.5463300000000002</c:v>
                </c:pt>
                <c:pt idx="14">
                  <c:v>-4.4745999999999997</c:v>
                </c:pt>
                <c:pt idx="15">
                  <c:v>-7.1823699999999997</c:v>
                </c:pt>
                <c:pt idx="16">
                  <c:v>-5.9509299999999996</c:v>
                </c:pt>
              </c:numCache>
            </c:numRef>
          </c:val>
          <c:smooth val="0"/>
          <c:extLst>
            <c:ext xmlns:c16="http://schemas.microsoft.com/office/drawing/2014/chart" uri="{C3380CC4-5D6E-409C-BE32-E72D297353CC}">
              <c16:uniqueId val="{00000000-9E4A-4361-ACFC-E7028CDA7624}"/>
            </c:ext>
          </c:extLst>
        </c:ser>
        <c:ser>
          <c:idx val="1"/>
          <c:order val="1"/>
          <c:tx>
            <c:strRef>
              <c:f>Blad1!$A$4</c:f>
              <c:strCache>
                <c:ptCount val="1"/>
                <c:pt idx="0">
                  <c:v>East Africa</c:v>
                </c:pt>
              </c:strCache>
            </c:strRef>
          </c:tx>
          <c:spPr>
            <a:ln w="38100">
              <a:solidFill>
                <a:schemeClr val="accent3"/>
              </a:solidFill>
            </a:ln>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Blad1!$B$4:$R$4</c:f>
              <c:numCache>
                <c:formatCode>0.0</c:formatCode>
                <c:ptCount val="17"/>
                <c:pt idx="0">
                  <c:v>-4.2783899999999999</c:v>
                </c:pt>
                <c:pt idx="1">
                  <c:v>-4.0298999999999996</c:v>
                </c:pt>
                <c:pt idx="2">
                  <c:v>-3.59965</c:v>
                </c:pt>
                <c:pt idx="3">
                  <c:v>-3.0080399999999998</c:v>
                </c:pt>
                <c:pt idx="4">
                  <c:v>-4.3122699999999998</c:v>
                </c:pt>
                <c:pt idx="5">
                  <c:v>-6.0511600000000003</c:v>
                </c:pt>
                <c:pt idx="6">
                  <c:v>-5.0072700000000001</c:v>
                </c:pt>
                <c:pt idx="7">
                  <c:v>-5.4012200000000004</c:v>
                </c:pt>
                <c:pt idx="8">
                  <c:v>-8.667720000000001</c:v>
                </c:pt>
                <c:pt idx="9">
                  <c:v>-6.4194599999999999</c:v>
                </c:pt>
                <c:pt idx="10">
                  <c:v>-6.0007000000000001</c:v>
                </c:pt>
                <c:pt idx="11">
                  <c:v>-9.82911</c:v>
                </c:pt>
                <c:pt idx="12">
                  <c:v>-9.4565800000000007</c:v>
                </c:pt>
                <c:pt idx="13">
                  <c:v>-9.7158800000000003</c:v>
                </c:pt>
                <c:pt idx="14">
                  <c:v>-10.625400000000001</c:v>
                </c:pt>
                <c:pt idx="15">
                  <c:v>-10.31888</c:v>
                </c:pt>
                <c:pt idx="16">
                  <c:v>-8.4972400000000015</c:v>
                </c:pt>
              </c:numCache>
            </c:numRef>
          </c:val>
          <c:smooth val="0"/>
          <c:extLst>
            <c:ext xmlns:c16="http://schemas.microsoft.com/office/drawing/2014/chart" uri="{C3380CC4-5D6E-409C-BE32-E72D297353CC}">
              <c16:uniqueId val="{00000001-9E4A-4361-ACFC-E7028CDA7624}"/>
            </c:ext>
          </c:extLst>
        </c:ser>
        <c:ser>
          <c:idx val="2"/>
          <c:order val="2"/>
          <c:tx>
            <c:strRef>
              <c:f>Blad1!$A$5</c:f>
              <c:strCache>
                <c:ptCount val="1"/>
                <c:pt idx="0">
                  <c:v>Central Africa</c:v>
                </c:pt>
              </c:strCache>
            </c:strRef>
          </c:tx>
          <c:spPr>
            <a:ln w="38100">
              <a:solidFill>
                <a:schemeClr val="accent2"/>
              </a:solidFill>
            </a:ln>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Blad1!$B$5:$R$5</c:f>
              <c:numCache>
                <c:formatCode>0.0</c:formatCode>
                <c:ptCount val="17"/>
                <c:pt idx="0">
                  <c:v>4.4561700000000002</c:v>
                </c:pt>
                <c:pt idx="1">
                  <c:v>-5.8839299999999977</c:v>
                </c:pt>
                <c:pt idx="2">
                  <c:v>-6.1210499999999994</c:v>
                </c:pt>
                <c:pt idx="3">
                  <c:v>-2.310179999999999</c:v>
                </c:pt>
                <c:pt idx="4">
                  <c:v>2.7692999999999999</c:v>
                </c:pt>
                <c:pt idx="5">
                  <c:v>8.5806700000000014</c:v>
                </c:pt>
                <c:pt idx="6">
                  <c:v>12.26676</c:v>
                </c:pt>
                <c:pt idx="7">
                  <c:v>8.8884700000000034</c:v>
                </c:pt>
                <c:pt idx="8">
                  <c:v>6.7183099999999998</c:v>
                </c:pt>
                <c:pt idx="9">
                  <c:v>-8.9982699999999962</c:v>
                </c:pt>
                <c:pt idx="10">
                  <c:v>1.0613900000000001</c:v>
                </c:pt>
                <c:pt idx="11">
                  <c:v>5.8512500000000003</c:v>
                </c:pt>
                <c:pt idx="12">
                  <c:v>5.5914700000000002</c:v>
                </c:pt>
                <c:pt idx="13">
                  <c:v>1.41533</c:v>
                </c:pt>
                <c:pt idx="14">
                  <c:v>-3.038209999999999</c:v>
                </c:pt>
                <c:pt idx="15">
                  <c:v>-7.67624</c:v>
                </c:pt>
                <c:pt idx="16">
                  <c:v>-5.1712300000000004</c:v>
                </c:pt>
              </c:numCache>
            </c:numRef>
          </c:val>
          <c:smooth val="0"/>
          <c:extLst>
            <c:ext xmlns:c16="http://schemas.microsoft.com/office/drawing/2014/chart" uri="{C3380CC4-5D6E-409C-BE32-E72D297353CC}">
              <c16:uniqueId val="{00000002-9E4A-4361-ACFC-E7028CDA7624}"/>
            </c:ext>
          </c:extLst>
        </c:ser>
        <c:ser>
          <c:idx val="3"/>
          <c:order val="3"/>
          <c:tx>
            <c:strRef>
              <c:f>Blad1!$A$6</c:f>
              <c:strCache>
                <c:ptCount val="1"/>
                <c:pt idx="0">
                  <c:v>North Africa</c:v>
                </c:pt>
              </c:strCache>
            </c:strRef>
          </c:tx>
          <c:spPr>
            <a:ln w="38100"/>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Blad1!$B$6:$R$6</c:f>
              <c:numCache>
                <c:formatCode>0.0</c:formatCode>
                <c:ptCount val="17"/>
                <c:pt idx="0">
                  <c:v>4.81428999999999</c:v>
                </c:pt>
                <c:pt idx="1">
                  <c:v>3.9850500000000002</c:v>
                </c:pt>
                <c:pt idx="2">
                  <c:v>2.1818499999999981</c:v>
                </c:pt>
                <c:pt idx="3">
                  <c:v>5.8907699999999998</c:v>
                </c:pt>
                <c:pt idx="4">
                  <c:v>6.1377600000000001</c:v>
                </c:pt>
                <c:pt idx="5">
                  <c:v>9.7817799999999995</c:v>
                </c:pt>
                <c:pt idx="6">
                  <c:v>11.208679999999999</c:v>
                </c:pt>
                <c:pt idx="7">
                  <c:v>10.77271</c:v>
                </c:pt>
                <c:pt idx="8">
                  <c:v>9.2344999999999988</c:v>
                </c:pt>
                <c:pt idx="9">
                  <c:v>-0.79003999999999996</c:v>
                </c:pt>
                <c:pt idx="10">
                  <c:v>2.5255200000000002</c:v>
                </c:pt>
                <c:pt idx="11">
                  <c:v>0.19031999999999999</c:v>
                </c:pt>
                <c:pt idx="12">
                  <c:v>1.2002699999999999</c:v>
                </c:pt>
                <c:pt idx="13">
                  <c:v>-2.5899200000000002</c:v>
                </c:pt>
                <c:pt idx="14">
                  <c:v>-5.2955299999999976</c:v>
                </c:pt>
                <c:pt idx="15">
                  <c:v>-10.031790000000001</c:v>
                </c:pt>
                <c:pt idx="16">
                  <c:v>-10.061439999999999</c:v>
                </c:pt>
              </c:numCache>
            </c:numRef>
          </c:val>
          <c:smooth val="0"/>
          <c:extLst>
            <c:ext xmlns:c16="http://schemas.microsoft.com/office/drawing/2014/chart" uri="{C3380CC4-5D6E-409C-BE32-E72D297353CC}">
              <c16:uniqueId val="{00000003-9E4A-4361-ACFC-E7028CDA7624}"/>
            </c:ext>
          </c:extLst>
        </c:ser>
        <c:ser>
          <c:idx val="4"/>
          <c:order val="4"/>
          <c:tx>
            <c:strRef>
              <c:f>Blad1!$A$7</c:f>
              <c:strCache>
                <c:ptCount val="1"/>
                <c:pt idx="0">
                  <c:v>Southern Africa</c:v>
                </c:pt>
              </c:strCache>
            </c:strRef>
          </c:tx>
          <c:spPr>
            <a:ln w="38100">
              <a:solidFill>
                <a:schemeClr val="accent1"/>
              </a:solidFill>
            </a:ln>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Blad1!$B$7:$R$7</c:f>
              <c:numCache>
                <c:formatCode>0.0</c:formatCode>
                <c:ptCount val="17"/>
                <c:pt idx="0">
                  <c:v>0.28156999999999999</c:v>
                </c:pt>
                <c:pt idx="1">
                  <c:v>0.72621000000000002</c:v>
                </c:pt>
                <c:pt idx="2">
                  <c:v>1.1397299999999999</c:v>
                </c:pt>
                <c:pt idx="3">
                  <c:v>-0.22281999999999999</c:v>
                </c:pt>
                <c:pt idx="4">
                  <c:v>-2.2088999999999999</c:v>
                </c:pt>
                <c:pt idx="5">
                  <c:v>-2.15591</c:v>
                </c:pt>
                <c:pt idx="6">
                  <c:v>-3.0440999999999998</c:v>
                </c:pt>
                <c:pt idx="7">
                  <c:v>-4.1537299999999986</c:v>
                </c:pt>
                <c:pt idx="8">
                  <c:v>-5.1940699999999946</c:v>
                </c:pt>
                <c:pt idx="9">
                  <c:v>-2.8222800000000001</c:v>
                </c:pt>
                <c:pt idx="10">
                  <c:v>-1.67079</c:v>
                </c:pt>
                <c:pt idx="11">
                  <c:v>-2.162669999999999</c:v>
                </c:pt>
                <c:pt idx="12">
                  <c:v>-4.8604099999999946</c:v>
                </c:pt>
                <c:pt idx="13">
                  <c:v>-5.1036200000000003</c:v>
                </c:pt>
                <c:pt idx="14">
                  <c:v>-4.37195</c:v>
                </c:pt>
                <c:pt idx="15">
                  <c:v>-3.9628800000000002</c:v>
                </c:pt>
                <c:pt idx="16">
                  <c:v>-2.5091399999999999</c:v>
                </c:pt>
              </c:numCache>
            </c:numRef>
          </c:val>
          <c:smooth val="0"/>
          <c:extLst>
            <c:ext xmlns:c16="http://schemas.microsoft.com/office/drawing/2014/chart" uri="{C3380CC4-5D6E-409C-BE32-E72D297353CC}">
              <c16:uniqueId val="{00000004-9E4A-4361-ACFC-E7028CDA7624}"/>
            </c:ext>
          </c:extLst>
        </c:ser>
        <c:ser>
          <c:idx val="5"/>
          <c:order val="5"/>
          <c:tx>
            <c:strRef>
              <c:f>Blad1!$A$8</c:f>
              <c:strCache>
                <c:ptCount val="1"/>
                <c:pt idx="0">
                  <c:v>West Africa</c:v>
                </c:pt>
              </c:strCache>
            </c:strRef>
          </c:tx>
          <c:spPr>
            <a:ln w="38100"/>
          </c:spPr>
          <c:marker>
            <c:symbol val="none"/>
          </c:marker>
          <c:cat>
            <c:strRef>
              <c:f>Blad1!$B$2:$R$2</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Blad1!$B$8:$R$8</c:f>
              <c:numCache>
                <c:formatCode>0.0</c:formatCode>
                <c:ptCount val="17"/>
                <c:pt idx="0">
                  <c:v>4.4690700000000003</c:v>
                </c:pt>
                <c:pt idx="1">
                  <c:v>0.39051999999999998</c:v>
                </c:pt>
                <c:pt idx="2">
                  <c:v>0.14693000000000001</c:v>
                </c:pt>
                <c:pt idx="3">
                  <c:v>0.86402999999999996</c:v>
                </c:pt>
                <c:pt idx="4">
                  <c:v>6.3685699999999956</c:v>
                </c:pt>
                <c:pt idx="5">
                  <c:v>12.41231</c:v>
                </c:pt>
                <c:pt idx="6">
                  <c:v>10.496309999999999</c:v>
                </c:pt>
                <c:pt idx="7">
                  <c:v>5.5240699999999956</c:v>
                </c:pt>
                <c:pt idx="8">
                  <c:v>4.3331200000000001</c:v>
                </c:pt>
                <c:pt idx="9">
                  <c:v>2.0891299999999999</c:v>
                </c:pt>
                <c:pt idx="10">
                  <c:v>1.1095299999999999</c:v>
                </c:pt>
                <c:pt idx="11">
                  <c:v>0.32777000000000001</c:v>
                </c:pt>
                <c:pt idx="12">
                  <c:v>0.72392000000000001</c:v>
                </c:pt>
                <c:pt idx="13">
                  <c:v>0.53193999999999997</c:v>
                </c:pt>
                <c:pt idx="14">
                  <c:v>-1.5284800000000001</c:v>
                </c:pt>
                <c:pt idx="15">
                  <c:v>-4.0497500000000004</c:v>
                </c:pt>
                <c:pt idx="16">
                  <c:v>-1.79643</c:v>
                </c:pt>
              </c:numCache>
            </c:numRef>
          </c:val>
          <c:smooth val="0"/>
          <c:extLst>
            <c:ext xmlns:c16="http://schemas.microsoft.com/office/drawing/2014/chart" uri="{C3380CC4-5D6E-409C-BE32-E72D297353CC}">
              <c16:uniqueId val="{00000005-9E4A-4361-ACFC-E7028CDA7624}"/>
            </c:ext>
          </c:extLst>
        </c:ser>
        <c:dLbls>
          <c:showLegendKey val="0"/>
          <c:showVal val="0"/>
          <c:showCatName val="0"/>
          <c:showSerName val="0"/>
          <c:showPercent val="0"/>
          <c:showBubbleSize val="0"/>
        </c:dLbls>
        <c:smooth val="0"/>
        <c:axId val="2140633232"/>
        <c:axId val="2140636336"/>
      </c:lineChart>
      <c:catAx>
        <c:axId val="2140633232"/>
        <c:scaling>
          <c:orientation val="minMax"/>
        </c:scaling>
        <c:delete val="0"/>
        <c:axPos val="b"/>
        <c:numFmt formatCode="General" sourceLinked="0"/>
        <c:majorTickMark val="out"/>
        <c:minorTickMark val="none"/>
        <c:tickLblPos val="nextTo"/>
        <c:txPr>
          <a:bodyPr rot="-2100000"/>
          <a:lstStyle/>
          <a:p>
            <a:pPr>
              <a:defRPr>
                <a:solidFill>
                  <a:schemeClr val="tx1">
                    <a:lumMod val="65000"/>
                    <a:lumOff val="35000"/>
                  </a:schemeClr>
                </a:solidFill>
              </a:defRPr>
            </a:pPr>
            <a:endParaRPr lang="en-US"/>
          </a:p>
        </c:txPr>
        <c:crossAx val="2140636336"/>
        <c:crossesAt val="0"/>
        <c:auto val="1"/>
        <c:lblAlgn val="ctr"/>
        <c:lblOffset val="100"/>
        <c:noMultiLvlLbl val="0"/>
      </c:catAx>
      <c:valAx>
        <c:axId val="2140636336"/>
        <c:scaling>
          <c:orientation val="minMax"/>
          <c:max val="15"/>
          <c:min val="-15"/>
        </c:scaling>
        <c:delete val="0"/>
        <c:axPos val="l"/>
        <c:majorGridlines/>
        <c:numFmt formatCode="0.0" sourceLinked="1"/>
        <c:majorTickMark val="none"/>
        <c:minorTickMark val="none"/>
        <c:tickLblPos val="nextTo"/>
        <c:spPr>
          <a:ln>
            <a:noFill/>
          </a:ln>
        </c:spPr>
        <c:txPr>
          <a:bodyPr/>
          <a:lstStyle/>
          <a:p>
            <a:pPr>
              <a:defRPr>
                <a:solidFill>
                  <a:schemeClr val="tx1">
                    <a:lumMod val="65000"/>
                    <a:lumOff val="35000"/>
                  </a:schemeClr>
                </a:solidFill>
              </a:defRPr>
            </a:pPr>
            <a:endParaRPr lang="en-US"/>
          </a:p>
        </c:txPr>
        <c:crossAx val="2140633232"/>
        <c:crosses val="autoZero"/>
        <c:crossBetween val="between"/>
        <c:majorUnit val="5"/>
        <c:minorUnit val="1"/>
      </c:valAx>
      <c:spPr>
        <a:noFill/>
        <a:ln w="25400">
          <a:noFill/>
        </a:ln>
      </c:spPr>
    </c:plotArea>
    <c:legend>
      <c:legendPos val="b"/>
      <c:overlay val="0"/>
    </c:legend>
    <c:plotVisOnly val="1"/>
    <c:dispBlanksAs val="gap"/>
    <c:showDLblsOverMax val="0"/>
  </c:chart>
  <c:spPr>
    <a:solidFill>
      <a:srgbClr val="F2F2F2"/>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412698412698396E-2"/>
          <c:y val="5.3608247422680402E-2"/>
          <c:w val="0.86984126984126997"/>
          <c:h val="0.79381443298969101"/>
        </c:manualLayout>
      </c:layout>
      <c:barChart>
        <c:barDir val="col"/>
        <c:grouping val="clustered"/>
        <c:varyColors val="0"/>
        <c:ser>
          <c:idx val="0"/>
          <c:order val="0"/>
          <c:tx>
            <c:strRef>
              <c:f>'Figures 6 and 7 BB'!$A$4</c:f>
              <c:strCache>
                <c:ptCount val="1"/>
                <c:pt idx="0">
                  <c:v>Africa</c:v>
                </c:pt>
              </c:strCache>
            </c:strRef>
          </c:tx>
          <c:spPr>
            <a:solidFill>
              <a:schemeClr val="tx1">
                <a:lumMod val="65000"/>
                <a:lumOff val="35000"/>
              </a:schemeClr>
            </a:solidFill>
            <a:ln w="34925" cap="rnd">
              <a:noFill/>
              <a:round/>
            </a:ln>
            <a:effectLst/>
          </c:spPr>
          <c:invertIfNegative val="0"/>
          <c:cat>
            <c:strRef>
              <c:f>'Figures 6 and 7 BB'!$B$3:$E$3</c:f>
              <c:strCache>
                <c:ptCount val="4"/>
                <c:pt idx="0">
                  <c:v>2015</c:v>
                </c:pt>
                <c:pt idx="1">
                  <c:v>2016</c:v>
                </c:pt>
                <c:pt idx="2">
                  <c:v>2017e</c:v>
                </c:pt>
                <c:pt idx="3">
                  <c:v>2018f</c:v>
                </c:pt>
              </c:strCache>
            </c:strRef>
          </c:cat>
          <c:val>
            <c:numRef>
              <c:f>'Figures 6 and 7 BB'!$B$4:$E$4</c:f>
              <c:numCache>
                <c:formatCode>_(* #,##0.0_);_(* \(#,##0.0\);_(* "-"??_);_(@_)</c:formatCode>
                <c:ptCount val="4"/>
                <c:pt idx="0">
                  <c:v>-11.30264651366892</c:v>
                </c:pt>
                <c:pt idx="1">
                  <c:v>-9.6059391229064328</c:v>
                </c:pt>
                <c:pt idx="2">
                  <c:v>-5.2660223237578867</c:v>
                </c:pt>
                <c:pt idx="3">
                  <c:v>-5.041252400486008</c:v>
                </c:pt>
              </c:numCache>
            </c:numRef>
          </c:val>
          <c:extLst>
            <c:ext xmlns:c16="http://schemas.microsoft.com/office/drawing/2014/chart" uri="{C3380CC4-5D6E-409C-BE32-E72D297353CC}">
              <c16:uniqueId val="{00000000-48E0-4A57-9E39-11B1CDEE3A1C}"/>
            </c:ext>
          </c:extLst>
        </c:ser>
        <c:dLbls>
          <c:showLegendKey val="0"/>
          <c:showVal val="0"/>
          <c:showCatName val="0"/>
          <c:showSerName val="0"/>
          <c:showPercent val="0"/>
          <c:showBubbleSize val="0"/>
        </c:dLbls>
        <c:gapWidth val="150"/>
        <c:axId val="2139168208"/>
        <c:axId val="2139378576"/>
      </c:barChart>
      <c:lineChart>
        <c:grouping val="standard"/>
        <c:varyColors val="0"/>
        <c:ser>
          <c:idx val="1"/>
          <c:order val="1"/>
          <c:tx>
            <c:strRef>
              <c:f>'Figures 6 and 7 BB'!$A$5</c:f>
              <c:strCache>
                <c:ptCount val="1"/>
                <c:pt idx="0">
                  <c:v>North Africa</c:v>
                </c:pt>
              </c:strCache>
            </c:strRef>
          </c:tx>
          <c:spPr>
            <a:ln w="38100" cap="rnd">
              <a:solidFill>
                <a:schemeClr val="accent4"/>
              </a:solidFill>
              <a:prstDash val="solid"/>
              <a:round/>
            </a:ln>
            <a:effectLst/>
          </c:spPr>
          <c:marker>
            <c:symbol val="none"/>
          </c:marker>
          <c:cat>
            <c:strRef>
              <c:f>'Figures 6 and 7 BB'!$B$3:$E$3</c:f>
              <c:strCache>
                <c:ptCount val="4"/>
                <c:pt idx="0">
                  <c:v>2015</c:v>
                </c:pt>
                <c:pt idx="1">
                  <c:v>2016</c:v>
                </c:pt>
                <c:pt idx="2">
                  <c:v>2017e</c:v>
                </c:pt>
                <c:pt idx="3">
                  <c:v>2018f</c:v>
                </c:pt>
              </c:strCache>
            </c:strRef>
          </c:cat>
          <c:val>
            <c:numRef>
              <c:f>'Figures 6 and 7 BB'!$B$5:$E$5</c:f>
              <c:numCache>
                <c:formatCode>_(* #,##0.0_);_(* \(#,##0.0\);_(* "-"??_);_(@_)</c:formatCode>
                <c:ptCount val="4"/>
                <c:pt idx="0">
                  <c:v>-13.47362577060205</c:v>
                </c:pt>
                <c:pt idx="1">
                  <c:v>-11.5940127669675</c:v>
                </c:pt>
                <c:pt idx="2">
                  <c:v>-8.3330637309291191</c:v>
                </c:pt>
                <c:pt idx="3">
                  <c:v>-7.9236030672356019</c:v>
                </c:pt>
              </c:numCache>
            </c:numRef>
          </c:val>
          <c:smooth val="1"/>
          <c:extLst>
            <c:ext xmlns:c16="http://schemas.microsoft.com/office/drawing/2014/chart" uri="{C3380CC4-5D6E-409C-BE32-E72D297353CC}">
              <c16:uniqueId val="{00000001-48E0-4A57-9E39-11B1CDEE3A1C}"/>
            </c:ext>
          </c:extLst>
        </c:ser>
        <c:ser>
          <c:idx val="2"/>
          <c:order val="2"/>
          <c:tx>
            <c:strRef>
              <c:f>'Figures 6 and 7 BB'!$A$6</c:f>
              <c:strCache>
                <c:ptCount val="1"/>
                <c:pt idx="0">
                  <c:v>East Africa</c:v>
                </c:pt>
              </c:strCache>
            </c:strRef>
          </c:tx>
          <c:spPr>
            <a:ln w="38100">
              <a:solidFill>
                <a:schemeClr val="accent3"/>
              </a:solidFill>
              <a:prstDash val="solid"/>
            </a:ln>
          </c:spPr>
          <c:marker>
            <c:symbol val="none"/>
          </c:marker>
          <c:cat>
            <c:strRef>
              <c:f>'Figures 6 and 7 BB'!$B$3:$E$3</c:f>
              <c:strCache>
                <c:ptCount val="4"/>
                <c:pt idx="0">
                  <c:v>2015</c:v>
                </c:pt>
                <c:pt idx="1">
                  <c:v>2016</c:v>
                </c:pt>
                <c:pt idx="2">
                  <c:v>2017e</c:v>
                </c:pt>
                <c:pt idx="3">
                  <c:v>2018f</c:v>
                </c:pt>
              </c:strCache>
            </c:strRef>
          </c:cat>
          <c:val>
            <c:numRef>
              <c:f>'Figures 6 and 7 BB'!$B$6:$E$6</c:f>
              <c:numCache>
                <c:formatCode>_(* #,##0.0_);_(* \(#,##0.0\);_(* "-"??_);_(@_)</c:formatCode>
                <c:ptCount val="4"/>
                <c:pt idx="0">
                  <c:v>-5.6815229603355366</c:v>
                </c:pt>
                <c:pt idx="1">
                  <c:v>-4.8476175871744767</c:v>
                </c:pt>
                <c:pt idx="2">
                  <c:v>-4.0623837284801336</c:v>
                </c:pt>
                <c:pt idx="3">
                  <c:v>-4.1938389334834376</c:v>
                </c:pt>
              </c:numCache>
            </c:numRef>
          </c:val>
          <c:smooth val="1"/>
          <c:extLst>
            <c:ext xmlns:c16="http://schemas.microsoft.com/office/drawing/2014/chart" uri="{C3380CC4-5D6E-409C-BE32-E72D297353CC}">
              <c16:uniqueId val="{00000002-48E0-4A57-9E39-11B1CDEE3A1C}"/>
            </c:ext>
          </c:extLst>
        </c:ser>
        <c:ser>
          <c:idx val="3"/>
          <c:order val="3"/>
          <c:tx>
            <c:strRef>
              <c:f>'Figures 6 and 7 BB'!$A$7</c:f>
              <c:strCache>
                <c:ptCount val="1"/>
                <c:pt idx="0">
                  <c:v>Southern Africa</c:v>
                </c:pt>
              </c:strCache>
            </c:strRef>
          </c:tx>
          <c:spPr>
            <a:ln w="38100" cap="rnd">
              <a:solidFill>
                <a:schemeClr val="accent1"/>
              </a:solidFill>
              <a:round/>
            </a:ln>
            <a:effectLst/>
          </c:spPr>
          <c:marker>
            <c:symbol val="none"/>
          </c:marker>
          <c:cat>
            <c:strRef>
              <c:f>'Figures 6 and 7 BB'!$B$3:$E$3</c:f>
              <c:strCache>
                <c:ptCount val="4"/>
                <c:pt idx="0">
                  <c:v>2015</c:v>
                </c:pt>
                <c:pt idx="1">
                  <c:v>2016</c:v>
                </c:pt>
                <c:pt idx="2">
                  <c:v>2017e</c:v>
                </c:pt>
                <c:pt idx="3">
                  <c:v>2018f</c:v>
                </c:pt>
              </c:strCache>
            </c:strRef>
          </c:cat>
          <c:val>
            <c:numRef>
              <c:f>'Figures 6 and 7 BB'!$B$7:$E$7</c:f>
              <c:numCache>
                <c:formatCode>_(* #,##0.0_);_(* \(#,##0.0\);_(* "-"??_);_(@_)</c:formatCode>
                <c:ptCount val="4"/>
                <c:pt idx="0">
                  <c:v>-5.1429070642445778</c:v>
                </c:pt>
                <c:pt idx="1">
                  <c:v>-6.0371711263223409</c:v>
                </c:pt>
                <c:pt idx="2">
                  <c:v>-4.3368121313476014</c:v>
                </c:pt>
                <c:pt idx="3">
                  <c:v>-4.0246505852584464</c:v>
                </c:pt>
              </c:numCache>
            </c:numRef>
          </c:val>
          <c:smooth val="1"/>
          <c:extLst>
            <c:ext xmlns:c16="http://schemas.microsoft.com/office/drawing/2014/chart" uri="{C3380CC4-5D6E-409C-BE32-E72D297353CC}">
              <c16:uniqueId val="{00000003-48E0-4A57-9E39-11B1CDEE3A1C}"/>
            </c:ext>
          </c:extLst>
        </c:ser>
        <c:ser>
          <c:idx val="4"/>
          <c:order val="4"/>
          <c:tx>
            <c:strRef>
              <c:f>'Figures 6 and 7 BB'!$A$8</c:f>
              <c:strCache>
                <c:ptCount val="1"/>
                <c:pt idx="0">
                  <c:v>West  Africa</c:v>
                </c:pt>
              </c:strCache>
            </c:strRef>
          </c:tx>
          <c:spPr>
            <a:ln w="38100" cap="rnd">
              <a:solidFill>
                <a:schemeClr val="accent6"/>
              </a:solidFill>
              <a:round/>
            </a:ln>
            <a:effectLst/>
          </c:spPr>
          <c:marker>
            <c:symbol val="none"/>
          </c:marker>
          <c:dPt>
            <c:idx val="0"/>
            <c:bubble3D val="0"/>
            <c:spPr>
              <a:ln w="38100" cap="flat">
                <a:solidFill>
                  <a:schemeClr val="accent6"/>
                </a:solidFill>
                <a:miter lim="800000"/>
              </a:ln>
              <a:effectLst/>
            </c:spPr>
            <c:extLst>
              <c:ext xmlns:c16="http://schemas.microsoft.com/office/drawing/2014/chart" uri="{C3380CC4-5D6E-409C-BE32-E72D297353CC}">
                <c16:uniqueId val="{00000005-48E0-4A57-9E39-11B1CDEE3A1C}"/>
              </c:ext>
            </c:extLst>
          </c:dPt>
          <c:cat>
            <c:strRef>
              <c:f>'Figures 6 and 7 BB'!$B$3:$E$3</c:f>
              <c:strCache>
                <c:ptCount val="4"/>
                <c:pt idx="0">
                  <c:v>2015</c:v>
                </c:pt>
                <c:pt idx="1">
                  <c:v>2016</c:v>
                </c:pt>
                <c:pt idx="2">
                  <c:v>2017e</c:v>
                </c:pt>
                <c:pt idx="3">
                  <c:v>2018f</c:v>
                </c:pt>
              </c:strCache>
            </c:strRef>
          </c:cat>
          <c:val>
            <c:numRef>
              <c:f>'Figures 6 and 7 BB'!$B$8:$E$8</c:f>
              <c:numCache>
                <c:formatCode>_(* #,##0.0_);_(* \(#,##0.0\);_(* "-"??_);_(@_)</c:formatCode>
                <c:ptCount val="4"/>
                <c:pt idx="0">
                  <c:v>-7.3600270811549624</c:v>
                </c:pt>
                <c:pt idx="1">
                  <c:v>-6.0792509434178701</c:v>
                </c:pt>
                <c:pt idx="2">
                  <c:v>-3.2722088569286232</c:v>
                </c:pt>
                <c:pt idx="3">
                  <c:v>-3.2375568638676331</c:v>
                </c:pt>
              </c:numCache>
            </c:numRef>
          </c:val>
          <c:smooth val="1"/>
          <c:extLst>
            <c:ext xmlns:c16="http://schemas.microsoft.com/office/drawing/2014/chart" uri="{C3380CC4-5D6E-409C-BE32-E72D297353CC}">
              <c16:uniqueId val="{00000006-48E0-4A57-9E39-11B1CDEE3A1C}"/>
            </c:ext>
          </c:extLst>
        </c:ser>
        <c:ser>
          <c:idx val="5"/>
          <c:order val="5"/>
          <c:tx>
            <c:strRef>
              <c:f>'Figures 6 and 7 BB'!$A$9</c:f>
              <c:strCache>
                <c:ptCount val="1"/>
                <c:pt idx="0">
                  <c:v>Central Africa</c:v>
                </c:pt>
              </c:strCache>
            </c:strRef>
          </c:tx>
          <c:spPr>
            <a:ln w="38100" cap="rnd">
              <a:solidFill>
                <a:schemeClr val="accent2"/>
              </a:solidFill>
              <a:prstDash val="solid"/>
              <a:round/>
            </a:ln>
            <a:effectLst/>
          </c:spPr>
          <c:marker>
            <c:symbol val="none"/>
          </c:marker>
          <c:cat>
            <c:strRef>
              <c:f>'Figures 6 and 7 BB'!$B$3:$E$3</c:f>
              <c:strCache>
                <c:ptCount val="4"/>
                <c:pt idx="0">
                  <c:v>2015</c:v>
                </c:pt>
                <c:pt idx="1">
                  <c:v>2016</c:v>
                </c:pt>
                <c:pt idx="2">
                  <c:v>2017e</c:v>
                </c:pt>
                <c:pt idx="3">
                  <c:v>2018f</c:v>
                </c:pt>
              </c:strCache>
            </c:strRef>
          </c:cat>
          <c:val>
            <c:numRef>
              <c:f>'Figures 6 and 7 BB'!$B$9:$E$9</c:f>
              <c:numCache>
                <c:formatCode>_(* #,##0.0_);_(* \(#,##0.0\);_(* "-"??_);_(@_)</c:formatCode>
                <c:ptCount val="4"/>
                <c:pt idx="0">
                  <c:v>-15.73853944020356</c:v>
                </c:pt>
                <c:pt idx="1">
                  <c:v>-8.7234675072744885</c:v>
                </c:pt>
                <c:pt idx="2">
                  <c:v>-4.375162183100251</c:v>
                </c:pt>
                <c:pt idx="3">
                  <c:v>-4.0587352692355037</c:v>
                </c:pt>
              </c:numCache>
            </c:numRef>
          </c:val>
          <c:smooth val="1"/>
          <c:extLst>
            <c:ext xmlns:c16="http://schemas.microsoft.com/office/drawing/2014/chart" uri="{C3380CC4-5D6E-409C-BE32-E72D297353CC}">
              <c16:uniqueId val="{00000007-48E0-4A57-9E39-11B1CDEE3A1C}"/>
            </c:ext>
          </c:extLst>
        </c:ser>
        <c:dLbls>
          <c:showLegendKey val="0"/>
          <c:showVal val="0"/>
          <c:showCatName val="0"/>
          <c:showSerName val="0"/>
          <c:showPercent val="0"/>
          <c:showBubbleSize val="0"/>
        </c:dLbls>
        <c:marker val="1"/>
        <c:smooth val="0"/>
        <c:axId val="2139168208"/>
        <c:axId val="2139378576"/>
      </c:lineChart>
      <c:catAx>
        <c:axId val="2139168208"/>
        <c:scaling>
          <c:orientation val="minMax"/>
        </c:scaling>
        <c:delete val="0"/>
        <c:axPos val="b"/>
        <c:numFmt formatCode="General" sourceLinked="1"/>
        <c:majorTickMark val="none"/>
        <c:minorTickMark val="out"/>
        <c:tickLblPos val="high"/>
        <c:spPr>
          <a:noFill/>
          <a:ln w="9525" cap="flat" cmpd="sng" algn="ctr">
            <a:solidFill>
              <a:schemeClr val="tx1">
                <a:lumMod val="65000"/>
                <a:lumOff val="35000"/>
              </a:schemeClr>
            </a:solidFill>
            <a:round/>
          </a:ln>
          <a:effectLst/>
        </c:spPr>
        <c:txPr>
          <a:bodyPr rot="0" vert="horz"/>
          <a:lstStyle/>
          <a:p>
            <a:pPr>
              <a:defRPr>
                <a:solidFill>
                  <a:schemeClr val="tx1">
                    <a:lumMod val="65000"/>
                    <a:lumOff val="35000"/>
                  </a:schemeClr>
                </a:solidFill>
              </a:defRPr>
            </a:pPr>
            <a:endParaRPr lang="en-US"/>
          </a:p>
        </c:txPr>
        <c:crossAx val="2139378576"/>
        <c:crosses val="autoZero"/>
        <c:auto val="1"/>
        <c:lblAlgn val="ctr"/>
        <c:lblOffset val="100"/>
        <c:noMultiLvlLbl val="0"/>
      </c:catAx>
      <c:valAx>
        <c:axId val="2139378576"/>
        <c:scaling>
          <c:orientation val="minMax"/>
        </c:scaling>
        <c:delete val="0"/>
        <c:axPos val="l"/>
        <c:title>
          <c:tx>
            <c:rich>
              <a:bodyPr/>
              <a:lstStyle/>
              <a:p>
                <a:pPr>
                  <a:defRPr/>
                </a:pPr>
                <a:r>
                  <a:rPr lang="en-US"/>
                  <a:t>Budget balance (% GDP)</a:t>
                </a:r>
              </a:p>
            </c:rich>
          </c:tx>
          <c:layout>
            <c:manualLayout>
              <c:xMode val="edge"/>
              <c:yMode val="edge"/>
              <c:x val="6.0992744537076097E-3"/>
              <c:y val="0.216029190381053"/>
            </c:manualLayout>
          </c:layout>
          <c:overlay val="0"/>
          <c:spPr>
            <a:noFill/>
            <a:ln w="25400">
              <a:noFill/>
            </a:ln>
          </c:spPr>
        </c:title>
        <c:numFmt formatCode="0" sourceLinked="0"/>
        <c:majorTickMark val="out"/>
        <c:minorTickMark val="none"/>
        <c:tickLblPos val="nextTo"/>
        <c:spPr>
          <a:noFill/>
          <a:ln>
            <a:solidFill>
              <a:schemeClr val="tx1">
                <a:lumMod val="65000"/>
                <a:lumOff val="35000"/>
              </a:schemeClr>
            </a:solidFill>
          </a:ln>
          <a:effectLst/>
        </c:spPr>
        <c:txPr>
          <a:bodyPr rot="0" vert="horz"/>
          <a:lstStyle/>
          <a:p>
            <a:pPr>
              <a:defRPr>
                <a:solidFill>
                  <a:schemeClr val="tx1">
                    <a:lumMod val="65000"/>
                    <a:lumOff val="35000"/>
                  </a:schemeClr>
                </a:solidFill>
              </a:defRPr>
            </a:pPr>
            <a:endParaRPr lang="en-US"/>
          </a:p>
        </c:txPr>
        <c:crossAx val="2139168208"/>
        <c:crosses val="autoZero"/>
        <c:crossBetween val="between"/>
      </c:valAx>
      <c:spPr>
        <a:solidFill>
          <a:schemeClr val="bg1">
            <a:lumMod val="95000"/>
          </a:schemeClr>
        </a:solidFill>
        <a:ln>
          <a:noFill/>
        </a:ln>
        <a:effectLst/>
      </c:spPr>
    </c:plotArea>
    <c:legend>
      <c:legendPos val="r"/>
      <c:layout>
        <c:manualLayout>
          <c:xMode val="edge"/>
          <c:yMode val="edge"/>
          <c:x val="0.107936675249063"/>
          <c:y val="0.865979381443299"/>
          <c:w val="0.86190609794471995"/>
          <c:h val="9.0721649484536093E-2"/>
        </c:manualLayout>
      </c:layout>
      <c:overlay val="0"/>
      <c:spPr>
        <a:noFill/>
        <a:ln w="25400">
          <a:noFill/>
        </a:ln>
      </c:spPr>
    </c:legend>
    <c:plotVisOnly val="1"/>
    <c:dispBlanksAs val="gap"/>
    <c:showDLblsOverMax val="0"/>
  </c:chart>
  <c:spPr>
    <a:solidFill>
      <a:schemeClr val="bg1">
        <a:lumMod val="95000"/>
      </a:schemeClr>
    </a:solidFill>
    <a:ln w="9525" cap="flat" cmpd="sng" algn="ctr">
      <a:solidFill>
        <a:schemeClr val="bg1">
          <a:lumMod val="65000"/>
        </a:schemeClr>
      </a:solidFill>
      <a:round/>
    </a:ln>
    <a:effectLst/>
  </c:spPr>
  <c:txPr>
    <a:bodyPr/>
    <a:lstStyle/>
    <a:p>
      <a:pPr>
        <a:defRPr sz="1000" b="0" i="0" u="none" strike="noStrike" baseline="0">
          <a:solidFill>
            <a:schemeClr val="tx1">
              <a:lumMod val="65000"/>
              <a:lumOff val="35000"/>
            </a:schemeClr>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Sheet1!$A$16</c:f>
              <c:strCache>
                <c:ptCount val="1"/>
                <c:pt idx="0">
                  <c:v>Africa </c:v>
                </c:pt>
              </c:strCache>
            </c:strRef>
          </c:tx>
          <c:spPr>
            <a:ln w="28575" cap="rnd">
              <a:solidFill>
                <a:schemeClr val="tx1">
                  <a:lumMod val="65000"/>
                  <a:lumOff val="35000"/>
                </a:schemeClr>
              </a:solidFill>
              <a:prstDash val="dash"/>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Sheet1!$B$16:$G$16</c:f>
              <c:numCache>
                <c:formatCode>0.0</c:formatCode>
                <c:ptCount val="6"/>
                <c:pt idx="0">
                  <c:v>7.1</c:v>
                </c:pt>
                <c:pt idx="1">
                  <c:v>7.4</c:v>
                </c:pt>
                <c:pt idx="2">
                  <c:v>10</c:v>
                </c:pt>
                <c:pt idx="3" formatCode="General">
                  <c:v>13</c:v>
                </c:pt>
                <c:pt idx="4" formatCode="General">
                  <c:v>11.1</c:v>
                </c:pt>
                <c:pt idx="5" formatCode="General">
                  <c:v>9</c:v>
                </c:pt>
              </c:numCache>
            </c:numRef>
          </c:val>
          <c:smooth val="0"/>
          <c:extLst>
            <c:ext xmlns:c16="http://schemas.microsoft.com/office/drawing/2014/chart" uri="{C3380CC4-5D6E-409C-BE32-E72D297353CC}">
              <c16:uniqueId val="{00000000-B3E8-4A62-93BA-5C082632C8A0}"/>
            </c:ext>
          </c:extLst>
        </c:ser>
        <c:ser>
          <c:idx val="1"/>
          <c:order val="1"/>
          <c:tx>
            <c:strRef>
              <c:f>Sheet1!$A$17</c:f>
              <c:strCache>
                <c:ptCount val="1"/>
                <c:pt idx="0">
                  <c:v>Central Africa </c:v>
                </c:pt>
              </c:strCache>
            </c:strRef>
          </c:tx>
          <c:spPr>
            <a:ln w="28575" cap="rnd">
              <a:solidFill>
                <a:schemeClr val="accent2"/>
              </a:solidFill>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Sheet1!$B$17:$G$17</c:f>
              <c:numCache>
                <c:formatCode>0.0</c:formatCode>
                <c:ptCount val="6"/>
                <c:pt idx="0">
                  <c:v>2.4</c:v>
                </c:pt>
                <c:pt idx="1">
                  <c:v>1.3</c:v>
                </c:pt>
                <c:pt idx="2" formatCode="General">
                  <c:v>2.6</c:v>
                </c:pt>
                <c:pt idx="3" formatCode="General">
                  <c:v>9.4</c:v>
                </c:pt>
                <c:pt idx="4" formatCode="General">
                  <c:v>10.3</c:v>
                </c:pt>
                <c:pt idx="5" formatCode="General">
                  <c:v>8.8000000000000007</c:v>
                </c:pt>
              </c:numCache>
            </c:numRef>
          </c:val>
          <c:smooth val="0"/>
          <c:extLst>
            <c:ext xmlns:c16="http://schemas.microsoft.com/office/drawing/2014/chart" uri="{C3380CC4-5D6E-409C-BE32-E72D297353CC}">
              <c16:uniqueId val="{00000001-B3E8-4A62-93BA-5C082632C8A0}"/>
            </c:ext>
          </c:extLst>
        </c:ser>
        <c:ser>
          <c:idx val="2"/>
          <c:order val="2"/>
          <c:tx>
            <c:strRef>
              <c:f>Sheet1!$A$18</c:f>
              <c:strCache>
                <c:ptCount val="1"/>
                <c:pt idx="0">
                  <c:v>East Africa </c:v>
                </c:pt>
              </c:strCache>
            </c:strRef>
          </c:tx>
          <c:spPr>
            <a:ln w="28575" cap="rnd">
              <a:solidFill>
                <a:schemeClr val="accent3"/>
              </a:solidFill>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Sheet1!$B$18:$G$18</c:f>
              <c:numCache>
                <c:formatCode>0.0</c:formatCode>
                <c:ptCount val="6"/>
                <c:pt idx="0">
                  <c:v>12.1</c:v>
                </c:pt>
                <c:pt idx="1">
                  <c:v>10.3</c:v>
                </c:pt>
                <c:pt idx="2">
                  <c:v>12.7</c:v>
                </c:pt>
                <c:pt idx="3" formatCode="General">
                  <c:v>15.1</c:v>
                </c:pt>
                <c:pt idx="4" formatCode="General">
                  <c:v>9.4</c:v>
                </c:pt>
                <c:pt idx="5" formatCode="General">
                  <c:v>8.1</c:v>
                </c:pt>
              </c:numCache>
            </c:numRef>
          </c:val>
          <c:smooth val="0"/>
          <c:extLst>
            <c:ext xmlns:c16="http://schemas.microsoft.com/office/drawing/2014/chart" uri="{C3380CC4-5D6E-409C-BE32-E72D297353CC}">
              <c16:uniqueId val="{00000002-B3E8-4A62-93BA-5C082632C8A0}"/>
            </c:ext>
          </c:extLst>
        </c:ser>
        <c:ser>
          <c:idx val="3"/>
          <c:order val="3"/>
          <c:tx>
            <c:strRef>
              <c:f>Sheet1!$A$19</c:f>
              <c:strCache>
                <c:ptCount val="1"/>
                <c:pt idx="0">
                  <c:v>North Africa </c:v>
                </c:pt>
              </c:strCache>
            </c:strRef>
          </c:tx>
          <c:spPr>
            <a:ln w="28575" cap="rnd">
              <a:solidFill>
                <a:schemeClr val="accent4"/>
              </a:solidFill>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Sheet1!$B$19:$G$19</c:f>
              <c:numCache>
                <c:formatCode>General</c:formatCode>
                <c:ptCount val="6"/>
                <c:pt idx="0">
                  <c:v>6.3</c:v>
                </c:pt>
                <c:pt idx="1">
                  <c:v>7.6</c:v>
                </c:pt>
                <c:pt idx="2">
                  <c:v>7.8</c:v>
                </c:pt>
                <c:pt idx="3">
                  <c:v>14.4</c:v>
                </c:pt>
                <c:pt idx="4">
                  <c:v>13.2</c:v>
                </c:pt>
                <c:pt idx="5">
                  <c:v>9.3000000000000007</c:v>
                </c:pt>
              </c:numCache>
            </c:numRef>
          </c:val>
          <c:smooth val="0"/>
          <c:extLst>
            <c:ext xmlns:c16="http://schemas.microsoft.com/office/drawing/2014/chart" uri="{C3380CC4-5D6E-409C-BE32-E72D297353CC}">
              <c16:uniqueId val="{00000003-B3E8-4A62-93BA-5C082632C8A0}"/>
            </c:ext>
          </c:extLst>
        </c:ser>
        <c:ser>
          <c:idx val="4"/>
          <c:order val="4"/>
          <c:tx>
            <c:strRef>
              <c:f>Sheet1!$A$20</c:f>
              <c:strCache>
                <c:ptCount val="1"/>
                <c:pt idx="0">
                  <c:v>Southern Africa </c:v>
                </c:pt>
              </c:strCache>
            </c:strRef>
          </c:tx>
          <c:spPr>
            <a:ln w="28575" cap="rnd">
              <a:solidFill>
                <a:schemeClr val="accent1"/>
              </a:solidFill>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Sheet1!$B$20:$G$20</c:f>
              <c:numCache>
                <c:formatCode>General</c:formatCode>
                <c:ptCount val="6"/>
                <c:pt idx="0">
                  <c:v>6.2</c:v>
                </c:pt>
                <c:pt idx="1">
                  <c:v>5.7</c:v>
                </c:pt>
                <c:pt idx="2">
                  <c:v>10.5</c:v>
                </c:pt>
                <c:pt idx="3">
                  <c:v>9.5</c:v>
                </c:pt>
                <c:pt idx="4">
                  <c:v>7.9</c:v>
                </c:pt>
                <c:pt idx="5">
                  <c:v>6.9</c:v>
                </c:pt>
              </c:numCache>
            </c:numRef>
          </c:val>
          <c:smooth val="0"/>
          <c:extLst>
            <c:ext xmlns:c16="http://schemas.microsoft.com/office/drawing/2014/chart" uri="{C3380CC4-5D6E-409C-BE32-E72D297353CC}">
              <c16:uniqueId val="{00000004-B3E8-4A62-93BA-5C082632C8A0}"/>
            </c:ext>
          </c:extLst>
        </c:ser>
        <c:ser>
          <c:idx val="5"/>
          <c:order val="5"/>
          <c:tx>
            <c:strRef>
              <c:f>Sheet1!$A$21</c:f>
              <c:strCache>
                <c:ptCount val="1"/>
                <c:pt idx="0">
                  <c:v>West Africa </c:v>
                </c:pt>
              </c:strCache>
            </c:strRef>
          </c:tx>
          <c:spPr>
            <a:ln w="28575" cap="rnd">
              <a:solidFill>
                <a:schemeClr val="accent6"/>
              </a:solidFill>
              <a:round/>
            </a:ln>
            <a:effectLst/>
          </c:spPr>
          <c:marker>
            <c:symbol val="none"/>
          </c:marker>
          <c:cat>
            <c:strRef>
              <c:f>Sheet1!$B$14:$G$15</c:f>
              <c:strCache>
                <c:ptCount val="6"/>
                <c:pt idx="0">
                  <c:v>2014</c:v>
                </c:pt>
                <c:pt idx="1">
                  <c:v>2015</c:v>
                </c:pt>
                <c:pt idx="2">
                  <c:v>2016</c:v>
                </c:pt>
                <c:pt idx="3">
                  <c:v>2017*</c:v>
                </c:pt>
                <c:pt idx="4">
                  <c:v>2018**</c:v>
                </c:pt>
                <c:pt idx="5">
                  <c:v>2019**</c:v>
                </c:pt>
              </c:strCache>
            </c:strRef>
          </c:cat>
          <c:val>
            <c:numRef>
              <c:f>Sheet1!$B$21:$G$21</c:f>
              <c:numCache>
                <c:formatCode>General</c:formatCode>
                <c:ptCount val="6"/>
                <c:pt idx="0">
                  <c:v>7.3</c:v>
                </c:pt>
                <c:pt idx="1">
                  <c:v>8.2000000000000011</c:v>
                </c:pt>
                <c:pt idx="2">
                  <c:v>12.7</c:v>
                </c:pt>
                <c:pt idx="3">
                  <c:v>13.3</c:v>
                </c:pt>
                <c:pt idx="4">
                  <c:v>11.6</c:v>
                </c:pt>
                <c:pt idx="5">
                  <c:v>11</c:v>
                </c:pt>
              </c:numCache>
            </c:numRef>
          </c:val>
          <c:smooth val="0"/>
          <c:extLst>
            <c:ext xmlns:c16="http://schemas.microsoft.com/office/drawing/2014/chart" uri="{C3380CC4-5D6E-409C-BE32-E72D297353CC}">
              <c16:uniqueId val="{00000005-B3E8-4A62-93BA-5C082632C8A0}"/>
            </c:ext>
          </c:extLst>
        </c:ser>
        <c:dLbls>
          <c:showLegendKey val="0"/>
          <c:showVal val="0"/>
          <c:showCatName val="0"/>
          <c:showSerName val="0"/>
          <c:showPercent val="0"/>
          <c:showBubbleSize val="0"/>
        </c:dLbls>
        <c:smooth val="0"/>
        <c:axId val="2140525344"/>
        <c:axId val="2140528656"/>
      </c:lineChart>
      <c:catAx>
        <c:axId val="214052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528656"/>
        <c:crosses val="autoZero"/>
        <c:auto val="1"/>
        <c:lblAlgn val="ctr"/>
        <c:lblOffset val="100"/>
        <c:noMultiLvlLbl val="0"/>
      </c:catAx>
      <c:valAx>
        <c:axId val="2140528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52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Calibri"/>
              </a:rPr>
              <a:t>Monitoring and evaluation (M&amp;E) results should feed back into planning and policymaking, by refining and amending policy design, policy formulation, programming and budgeting respectively.</a:t>
            </a:r>
            <a:r>
              <a:rPr lang="en-US" dirty="0">
                <a:effectLst/>
              </a:rPr>
              <a:t> </a:t>
            </a:r>
            <a:endParaRPr lang="en-US" dirty="0"/>
          </a:p>
          <a:p>
            <a:endParaRPr dirty="0"/>
          </a:p>
        </p:txBody>
      </p:sp>
    </p:spTree>
    <p:extLst>
      <p:ext uri="{BB962C8B-B14F-4D97-AF65-F5344CB8AC3E}">
        <p14:creationId xmlns:p14="http://schemas.microsoft.com/office/powerpoint/2010/main" val="79817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0347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9187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0941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9565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0239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9849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Times New Roman" panose="02020603050405020304" pitchFamily="18" charset="0"/>
                <a:cs typeface="Times New Roman" panose="02020603050405020304" pitchFamily="18" charset="0"/>
              </a:rPr>
              <a:t>Domestic </a:t>
            </a:r>
            <a:r>
              <a:rPr lang="en-GB" b="1" baseline="0"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sources</a:t>
            </a:r>
          </a:p>
          <a:p>
            <a:pPr marL="171450" indent="-171450">
              <a:buFont typeface="Arial" panose="020B0604020202020204" pitchFamily="34" charset="0"/>
              <a:buChar char="•"/>
            </a:pPr>
            <a:endParaRPr lang="en-GB" sz="1200" dirty="0">
              <a:effectLst/>
              <a:latin typeface="+mn-lt"/>
              <a:ea typeface="+mn-ea"/>
              <a:cs typeface="+mn-cs"/>
              <a:sym typeface="Calibri"/>
            </a:endParaRPr>
          </a:p>
          <a:p>
            <a:pPr marL="171450" indent="-171450">
              <a:buFont typeface="Arial" panose="020B0604020202020204" pitchFamily="34" charset="0"/>
              <a:buChar char="•"/>
            </a:pPr>
            <a:r>
              <a:rPr lang="en-GB" sz="1200" dirty="0">
                <a:effectLst/>
                <a:latin typeface="+mn-lt"/>
                <a:ea typeface="+mn-ea"/>
                <a:cs typeface="+mn-cs"/>
                <a:sym typeface="Calibri"/>
              </a:rPr>
              <a:t>Domestic resources have been recognized as constituting the core of SDG financing. The level of resources generated domestically is also more significant than those generated from international or foreign sources such as ODA, FDI or remittances. Thus, increasing Domestic Resource Mobilization (DRM) and managing public debt effectively can create the fiscal space for African governments to invest in the SDGs, including industrial development, social protection, health care, education, other key services and infrastructure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mn-ea"/>
                <a:cs typeface="+mn-cs"/>
                <a:sym typeface="Calibri"/>
              </a:rPr>
              <a:t>In general, the tax-to-GDP ratios in Africa is low - about 18 per cent, compared with countries in other regions, such as Asia, or Latin America and the Caribbean, where it is closer to 25 per cent. Hence, there is scope for increasing domestic resources by enhancing the tax base and strengthening tax administration and tax compliance. This could be done by plugging loopholes to prevent the leakage of tax revenues, including through regional tax cooperation and innovative new taxes. Non-tax revenues in the region average are even lower and have been declining.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Times New Roman" panose="02020603050405020304" pitchFamily="18" charset="0"/>
                <a:cs typeface="Times New Roman" panose="02020603050405020304" pitchFamily="18" charset="0"/>
              </a:rPr>
              <a:t>international public sources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mn-ea"/>
                <a:cs typeface="+mn-cs"/>
                <a:sym typeface="Calibri"/>
              </a:rPr>
              <a:t>Considering the level of resources required to fund all the SDGs, concessional international public finance will still be vital. International public finance can support investments in services and infrastructure to reach local and isolated communities and can be a catalyst for investments that can expedite progress in achieving the SDGs. Official Development Assistance (ODA) remains a core source of international finance.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mn-ea"/>
                <a:cs typeface="+mn-cs"/>
                <a:sym typeface="Calibri"/>
              </a:rPr>
              <a:t>Preliminary estimates show that net bilateral ODA flows from the DAC</a:t>
            </a:r>
            <a:r>
              <a:rPr lang="en-GB" sz="1200" baseline="0" dirty="0">
                <a:effectLst/>
                <a:latin typeface="+mn-lt"/>
                <a:ea typeface="+mn-ea"/>
                <a:cs typeface="+mn-cs"/>
                <a:sym typeface="Calibri"/>
              </a:rPr>
              <a:t> </a:t>
            </a:r>
            <a:r>
              <a:rPr lang="en-GB" sz="1200" dirty="0">
                <a:effectLst/>
                <a:latin typeface="+mn-lt"/>
                <a:ea typeface="+mn-ea"/>
                <a:cs typeface="+mn-cs"/>
                <a:sym typeface="Calibri"/>
              </a:rPr>
              <a:t>countries to the group of least developed countries increased in 2017 by 4 per cent in real terms to about US$ 26 billion, thus reversing the declining trend noted in previous years. ODA represents about 70 per cent of least developed countries’ total external finance. 2017 OECD estimates for bilateral ODA to Africa was about US$ 29 billion, with aid to sub-Saharan Africa around US$ 25 billion, reflecting an increase of about 3 per cent in both </a:t>
            </a:r>
          </a:p>
          <a:p>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However, ODA accounts for only a very small proportion of the range of resources available to developing countries for investing in sustainable development. Furthermore, the decline of Foreign Direct Investments (FDI) flows to Africa, its unequal and unevenly distributed streams to the continent, have seen the emergence and expansions in recent years of activities from new development partners and innovative sources.  FDI flows to Africa slumped to US$42 billion in 2017, a 21 per cent decline from 2016. However, things are looking up, as FDI inflows to Africa are estimated to grow by about 20 per cent in 2018 to US$50 billion.</a:t>
            </a:r>
            <a:r>
              <a:rPr lang="en-GB" sz="1200" baseline="0" dirty="0">
                <a:effectLst/>
                <a:latin typeface="+mn-lt"/>
                <a:ea typeface="+mn-ea"/>
                <a:cs typeface="+mn-cs"/>
                <a:sym typeface="Calibri"/>
              </a:rPr>
              <a:t> In 2017, </a:t>
            </a:r>
            <a:r>
              <a:rPr lang="en-GB" sz="1200" dirty="0">
                <a:effectLst/>
                <a:latin typeface="+mn-lt"/>
                <a:ea typeface="+mn-ea"/>
                <a:cs typeface="+mn-cs"/>
                <a:sym typeface="Calibri"/>
              </a:rPr>
              <a:t>FDI flows to North Africa were down 4% to $13 billion. With inflows declining by 28%, to $28.5 billion for Sub Saharan Africa</a:t>
            </a:r>
            <a:endParaRPr lang="en-US" sz="1200" dirty="0">
              <a:effectLst/>
              <a:latin typeface="+mn-lt"/>
              <a:ea typeface="+mn-ea"/>
              <a:cs typeface="+mn-cs"/>
              <a:sym typeface="Calibri"/>
            </a:endParaRPr>
          </a:p>
          <a:p>
            <a:endParaRPr lang="en-GB" sz="1200" dirty="0">
              <a:effectLst/>
              <a:latin typeface="+mn-lt"/>
              <a:ea typeface="+mn-ea"/>
              <a:cs typeface="+mn-cs"/>
              <a:sym typeface="Calibri"/>
            </a:endParaRPr>
          </a:p>
          <a:p>
            <a:r>
              <a:rPr lang="en-GB" sz="1200" dirty="0">
                <a:effectLst/>
                <a:latin typeface="+mn-lt"/>
                <a:ea typeface="+mn-ea"/>
                <a:cs typeface="+mn-cs"/>
                <a:sym typeface="Calibri"/>
              </a:rPr>
              <a:t> </a:t>
            </a:r>
            <a:endParaRPr lang="en-US" sz="1200" dirty="0">
              <a:effectLst/>
              <a:latin typeface="+mn-lt"/>
              <a:ea typeface="+mn-ea"/>
              <a:cs typeface="+mn-cs"/>
              <a:sym typeface="Calibri"/>
            </a:endParaRPr>
          </a:p>
          <a:p>
            <a:r>
              <a:rPr lang="en-GB" sz="1200" dirty="0">
                <a:effectLst/>
                <a:latin typeface="+mn-lt"/>
                <a:ea typeface="+mn-ea"/>
                <a:cs typeface="+mn-cs"/>
                <a:sym typeface="Calibri"/>
              </a:rPr>
              <a:t>The World Bank and IMF points out that in addition to some US$ 135 billion in ODA, flows for development include philanthropy, remittances, South-South flows, other official assistance, and foreign direct investment—together these sources amount to nearly US$ 1 trillion that needs to be used just as effectively. DFI and Oxfam estimates flows from those sources as follows:</a:t>
            </a:r>
            <a:endParaRPr lang="en-US" sz="1200" dirty="0">
              <a:effectLst/>
              <a:latin typeface="+mn-lt"/>
              <a:ea typeface="+mn-ea"/>
              <a:cs typeface="+mn-cs"/>
              <a:sym typeface="Calibri"/>
            </a:endParaRPr>
          </a:p>
          <a:p>
            <a:r>
              <a:rPr lang="en-GB" sz="1200" dirty="0">
                <a:effectLst/>
                <a:latin typeface="+mn-lt"/>
                <a:ea typeface="+mn-ea"/>
                <a:cs typeface="+mn-cs"/>
                <a:sym typeface="Calibri"/>
              </a:rPr>
              <a:t> </a:t>
            </a:r>
            <a:endParaRPr lang="en-US" sz="1200" dirty="0">
              <a:effectLst/>
              <a:latin typeface="+mn-lt"/>
              <a:ea typeface="+mn-ea"/>
              <a:cs typeface="+mn-cs"/>
              <a:sym typeface="Calibri"/>
            </a:endParaRPr>
          </a:p>
          <a:p>
            <a:pPr lvl="0"/>
            <a:r>
              <a:rPr lang="en-GB" sz="1200" dirty="0">
                <a:effectLst/>
                <a:latin typeface="+mn-lt"/>
                <a:ea typeface="+mn-ea"/>
                <a:cs typeface="+mn-cs"/>
                <a:sym typeface="Calibri"/>
              </a:rPr>
              <a:t>All DAC donors recommitting to reach 0.7 per cent of gross national income (GNI) in official development assistance (ODA), by 2025, which could mobilise an additional US$250 billion a year, bringing ODA to around US$400 billion; </a:t>
            </a:r>
            <a:endParaRPr lang="en-US" sz="1200" dirty="0">
              <a:effectLst/>
              <a:latin typeface="+mn-lt"/>
              <a:ea typeface="+mn-ea"/>
              <a:cs typeface="+mn-cs"/>
              <a:sym typeface="Calibri"/>
            </a:endParaRPr>
          </a:p>
          <a:p>
            <a:r>
              <a:rPr lang="en-GB" sz="1200" dirty="0">
                <a:effectLst/>
                <a:latin typeface="+mn-lt"/>
                <a:ea typeface="+mn-ea"/>
                <a:cs typeface="+mn-cs"/>
                <a:sym typeface="Calibri"/>
              </a:rPr>
              <a:t> </a:t>
            </a:r>
            <a:endParaRPr lang="en-US" sz="1200" dirty="0">
              <a:effectLst/>
              <a:latin typeface="+mn-lt"/>
              <a:ea typeface="+mn-ea"/>
              <a:cs typeface="+mn-cs"/>
              <a:sym typeface="Calibri"/>
            </a:endParaRPr>
          </a:p>
          <a:p>
            <a:pPr lvl="0"/>
            <a:r>
              <a:rPr lang="en-GB" sz="1200" dirty="0">
                <a:effectLst/>
                <a:latin typeface="+mn-lt"/>
                <a:ea typeface="+mn-ea"/>
                <a:cs typeface="+mn-cs"/>
                <a:sym typeface="Calibri"/>
              </a:rPr>
              <a:t>South–South cooperation providers accelerating increases in concessional flows. These rose by 300 per cent during 2000–15, and a similar increase for the SDGs would raise them to US$80 billion. </a:t>
            </a:r>
          </a:p>
          <a:p>
            <a:pPr lvl="0"/>
            <a:r>
              <a:rPr lang="en-GB" sz="1200" dirty="0">
                <a:effectLst/>
                <a:latin typeface="+mn-lt"/>
                <a:ea typeface="+mn-ea"/>
                <a:cs typeface="+mn-cs"/>
                <a:sym typeface="Calibri"/>
              </a:rPr>
              <a:t> </a:t>
            </a:r>
            <a:endParaRPr lang="en-US" sz="1200" dirty="0">
              <a:effectLst/>
              <a:latin typeface="+mn-lt"/>
              <a:ea typeface="+mn-ea"/>
              <a:cs typeface="+mn-cs"/>
              <a:sym typeface="Calibri"/>
            </a:endParaRPr>
          </a:p>
          <a:p>
            <a:pPr lvl="0"/>
            <a:r>
              <a:rPr lang="en-GB" sz="1200" dirty="0">
                <a:effectLst/>
                <a:latin typeface="+mn-lt"/>
                <a:ea typeface="+mn-ea"/>
                <a:cs typeface="+mn-cs"/>
                <a:sym typeface="Calibri"/>
              </a:rPr>
              <a:t>Innovative financing of US$450–550 billion a year, including taxes on carbon, bunker fuels and air travel (US$250–300 billion), financial transactions and currency (US$100–150 billion) and issuance of IMF Special Drawing Rights (SDRs) (at least US$100 billion). Innovative sources of financing are discussed in-depth in Section 6 of the present paper.</a:t>
            </a:r>
          </a:p>
          <a:p>
            <a:pPr lvl="0"/>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Times New Roman" panose="02020603050405020304" pitchFamily="18" charset="0"/>
                <a:cs typeface="Times New Roman" panose="02020603050405020304" pitchFamily="18" charset="0"/>
              </a:rPr>
              <a:t>Domestic and international private sources</a:t>
            </a:r>
          </a:p>
          <a:p>
            <a:pPr marL="0" marR="0" lvl="0" indent="0" defTabSz="914400" eaLnBrk="1" fontAlgn="auto" latinLnBrk="0" hangingPunct="1">
              <a:lnSpc>
                <a:spcPct val="100000"/>
              </a:lnSpc>
              <a:spcBef>
                <a:spcPts val="0"/>
              </a:spcBef>
              <a:spcAft>
                <a:spcPts val="0"/>
              </a:spcAft>
              <a:buClrTx/>
              <a:buSzTx/>
              <a:buFontTx/>
              <a:buNone/>
              <a:tabLst/>
              <a:defRPr/>
            </a:pPr>
            <a:endParaRPr lang="en-GB"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While the most substantial development spending happens at the national level in the form of public resources, the largest potential is from private sector business, finance and investment. With regard to domestic private sector, new actors are increasingly involved in development finance. They include institutional investors - Pension funds, insurance companies and collective investment schemes. They have the potential to grow resources for long-term investment requirements of the SDGs. In addition, domestic capital markets (including equity, bond and insurance markets) have a growing role in mobilizing private capital to finance domestic development (i.e. issuance of public debt in domestic currencies for infrastructures development).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Multinational companies bring unique strengths: a worldwide reach, cutting-edge technologies, and massive capacity to reach large-scale solutions, which are all essential to success. The private sector can leverage non-concessional flows from IMF and multilateral development banks (MDBs) whose banking model mobilizes substantial resources from the capital markets at interest rates reflecting their strong financial structure and high ratings.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With regard to non-concessional public finance and blended and private finance, there is a need to set effectiveness indicators in order to maximise their contribution to the SDGs. Moreover, maintaining debt sustainability is crucial to the achievement of the SDGs. </a:t>
            </a:r>
            <a:endParaRPr lang="en-GB"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Times New Roman" panose="02020603050405020304" pitchFamily="18" charset="0"/>
                <a:cs typeface="Times New Roman" panose="02020603050405020304" pitchFamily="18" charset="0"/>
              </a:rPr>
              <a:t>International and regional trade as sources of finance</a:t>
            </a:r>
          </a:p>
          <a:p>
            <a:pPr marL="0" marR="0" lvl="0" indent="0" defTabSz="914400" eaLnBrk="1" fontAlgn="auto" latinLnBrk="0" hangingPunct="1">
              <a:lnSpc>
                <a:spcPct val="100000"/>
              </a:lnSpc>
              <a:spcBef>
                <a:spcPts val="0"/>
              </a:spcBef>
              <a:spcAft>
                <a:spcPts val="0"/>
              </a:spcAft>
              <a:buClrTx/>
              <a:buSzTx/>
              <a:buFontTx/>
              <a:buNone/>
              <a:tabLst/>
              <a:defRPr/>
            </a:pPr>
            <a:endParaRPr lang="en-GB" b="1" dirty="0">
              <a:latin typeface="Times New Roman" panose="02020603050405020304" pitchFamily="18" charset="0"/>
              <a:cs typeface="Times New Roman" panose="02020603050405020304" pitchFamily="18" charset="0"/>
            </a:endParaRPr>
          </a:p>
          <a:p>
            <a:r>
              <a:rPr lang="en-GB" sz="1200" dirty="0">
                <a:effectLst/>
                <a:latin typeface="+mn-lt"/>
                <a:ea typeface="+mn-ea"/>
                <a:cs typeface="+mn-cs"/>
                <a:sym typeface="Calibri"/>
              </a:rPr>
              <a:t>Agenda 2030 identifies international trade as an engine for inclusive economic growth and poverty reduction, and an important means to achieve the SDGs. Achieving the SDGs could open up $12 trillion of market opportunities in food and agriculture, cities, energy and materials, and health and well-being alone and create 380 million new jobs by 2030 worldwide. Regional integration has a prominent role to play in boosting intra-African trade so that member States can benefit from economies of scale and develop significant regional value chains. </a:t>
            </a:r>
            <a:endParaRPr lang="en-US" sz="1200" dirty="0">
              <a:effectLst/>
              <a:latin typeface="+mn-lt"/>
              <a:ea typeface="+mn-ea"/>
              <a:cs typeface="+mn-cs"/>
              <a:sym typeface="Calibri"/>
            </a:endParaRPr>
          </a:p>
          <a:p>
            <a:r>
              <a:rPr lang="en-GB" sz="1200" dirty="0">
                <a:effectLst/>
                <a:latin typeface="+mn-lt"/>
                <a:ea typeface="+mn-ea"/>
                <a:cs typeface="+mn-cs"/>
                <a:sym typeface="Calibri"/>
              </a:rPr>
              <a:t> </a:t>
            </a:r>
            <a:endParaRPr lang="en-US" sz="1200" dirty="0">
              <a:effectLst/>
              <a:latin typeface="+mn-lt"/>
              <a:ea typeface="+mn-ea"/>
              <a:cs typeface="+mn-cs"/>
              <a:sym typeface="Calibri"/>
            </a:endParaRPr>
          </a:p>
          <a:p>
            <a:r>
              <a:rPr lang="en-GB" sz="1200" dirty="0">
                <a:effectLst/>
                <a:latin typeface="+mn-lt"/>
                <a:ea typeface="+mn-ea"/>
                <a:cs typeface="+mn-cs"/>
                <a:sym typeface="Calibri"/>
              </a:rPr>
              <a:t>This is because trade flows have assumed increasing importance for resource mobilization in many developing countries. African States trade more value-added products among themselves, than with the rest of the world, which are dominated by commodities. It is in this context that the African Continental Free Trade Area (</a:t>
            </a:r>
            <a:r>
              <a:rPr lang="en-GB" sz="1200" dirty="0" err="1">
                <a:effectLst/>
                <a:latin typeface="+mn-lt"/>
                <a:ea typeface="+mn-ea"/>
                <a:cs typeface="+mn-cs"/>
                <a:sym typeface="Calibri"/>
              </a:rPr>
              <a:t>AfCFTA</a:t>
            </a:r>
            <a:r>
              <a:rPr lang="en-GB" sz="1200" dirty="0">
                <a:effectLst/>
                <a:latin typeface="+mn-lt"/>
                <a:ea typeface="+mn-ea"/>
                <a:cs typeface="+mn-cs"/>
                <a:sym typeface="Calibri"/>
              </a:rPr>
              <a:t>) could encourage stronger FDI flows to Africa for national and regional infrastructure projects. </a:t>
            </a:r>
            <a:endParaRPr lang="en-US" sz="1200" dirty="0">
              <a:effectLst/>
              <a:latin typeface="+mn-lt"/>
              <a:ea typeface="+mn-ea"/>
              <a:cs typeface="+mn-cs"/>
              <a:sym typeface="Calibri"/>
            </a:endParaRPr>
          </a:p>
          <a:p>
            <a:r>
              <a:rPr lang="en-GB" sz="1200" dirty="0">
                <a:effectLst/>
                <a:latin typeface="+mn-lt"/>
                <a:ea typeface="+mn-ea"/>
                <a:cs typeface="+mn-cs"/>
                <a:sym typeface="Calibri"/>
              </a:rPr>
              <a:t>To improve competitiveness and production capacity, increase the creation of decent jobs, improve productivity, increase incomes and reduce economic vulnerability and risks.</a:t>
            </a:r>
            <a:endParaRPr lang="en-US"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lvl="0"/>
            <a:r>
              <a:rPr lang="en-GB" sz="1200" dirty="0">
                <a:effectLst/>
                <a:latin typeface="+mn-lt"/>
                <a:ea typeface="+mn-ea"/>
                <a:cs typeface="+mn-cs"/>
                <a:sym typeface="Calibri"/>
              </a:rPr>
              <a:t>The AAAA acknowledges that international trade is a catalyst for inclusive economic growth and poverty reduction. However, ongoing dynamics show that the international trade bodies and regimes, such as the World Trade Organization (WTO), or regional and bilateral trade agreements, do not often favour Africa. Nonetheless, international trade remains potentially, a considerable funding source for the SDGs in Africa; particularly since new actors are consolidating their relevance in the international trade landscape and are representing potential diversification of trade flows </a:t>
            </a:r>
            <a:endParaRPr lang="en-US" sz="1200" dirty="0">
              <a:effectLst/>
              <a:latin typeface="+mn-lt"/>
              <a:ea typeface="+mn-ea"/>
              <a:cs typeface="+mn-cs"/>
              <a:sym typeface="Calibri"/>
            </a:endParaRPr>
          </a:p>
          <a:p>
            <a:endParaRPr lang="en-US"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a typeface="+mn-ea"/>
              <a:cs typeface="+mn-cs"/>
              <a:sym typeface="Calibri"/>
            </a:endParaRPr>
          </a:p>
          <a:p>
            <a:pPr marL="171450" indent="-171450">
              <a:buFont typeface="Arial" panose="020B0604020202020204" pitchFamily="34" charset="0"/>
              <a:buChar char="•"/>
            </a:pPr>
            <a:endParaRPr lang="en-GB" sz="1200" dirty="0">
              <a:effectLst/>
              <a:latin typeface="+mn-lt"/>
              <a:ea typeface="+mn-ea"/>
              <a:cs typeface="+mn-cs"/>
              <a:sym typeface="Calibri"/>
            </a:endParaRPr>
          </a:p>
          <a:p>
            <a:pPr marL="171450" indent="-171450">
              <a:buFont typeface="Arial" panose="020B0604020202020204" pitchFamily="34" charset="0"/>
              <a:buChar char="•"/>
            </a:pPr>
            <a:endParaRPr dirty="0"/>
          </a:p>
        </p:txBody>
      </p:sp>
    </p:spTree>
    <p:extLst>
      <p:ext uri="{BB962C8B-B14F-4D97-AF65-F5344CB8AC3E}">
        <p14:creationId xmlns:p14="http://schemas.microsoft.com/office/powerpoint/2010/main" val="680115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3498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9881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9303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3081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4370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0995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lang="en-GB" sz="1200" dirty="0">
                <a:effectLst/>
                <a:latin typeface="+mn-lt"/>
                <a:ea typeface="+mn-ea"/>
                <a:cs typeface="+mn-cs"/>
                <a:sym typeface="Calibri"/>
              </a:rPr>
              <a:t>The region’s aggregate GDP reveals considerable variation among its countries and sub-regions. The less resource-dependent countries in East Africa such as</a:t>
            </a:r>
            <a:r>
              <a:rPr lang="en-GB" sz="1200" baseline="0" dirty="0">
                <a:effectLst/>
                <a:latin typeface="+mn-lt"/>
                <a:ea typeface="+mn-ea"/>
                <a:cs typeface="+mn-cs"/>
                <a:sym typeface="Calibri"/>
              </a:rPr>
              <a:t> Djibouti </a:t>
            </a:r>
            <a:r>
              <a:rPr lang="en-GB" sz="1200" dirty="0">
                <a:effectLst/>
                <a:latin typeface="+mn-lt"/>
                <a:ea typeface="+mn-ea"/>
                <a:cs typeface="+mn-cs"/>
                <a:sym typeface="Calibri"/>
              </a:rPr>
              <a:t>and Ethiopia, as well as in West Africa, including Côte d’Ivoire, Ghana and Senegal, will continue to witness above average growth, supported by infrastructure investments, robust services sectors and a recovery in agricultural production. </a:t>
            </a:r>
            <a:endParaRPr dirty="0"/>
          </a:p>
        </p:txBody>
      </p:sp>
    </p:spTree>
    <p:extLst>
      <p:ext uri="{BB962C8B-B14F-4D97-AF65-F5344CB8AC3E}">
        <p14:creationId xmlns:p14="http://schemas.microsoft.com/office/powerpoint/2010/main" val="44316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lang="en-GB" sz="1200" dirty="0">
                <a:latin typeface="Times New Roman" panose="02020603050405020304" pitchFamily="18" charset="0"/>
                <a:cs typeface="Times New Roman" panose="02020603050405020304" pitchFamily="18" charset="0"/>
              </a:rPr>
              <a:t>Maintaining macroeconomic stability is required to foster inclusive and sustainable development as espoused in Agenda 2030 and Agenda 2063. </a:t>
            </a:r>
          </a:p>
          <a:p>
            <a:pPr marL="0" indent="0">
              <a:buNone/>
            </a:pPr>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In many African countries, current account deficits have narrowed, especially among oil and mineral exporters.</a:t>
            </a:r>
            <a:r>
              <a:rPr lang="en-US" sz="1200" dirty="0">
                <a:latin typeface="Times New Roman" panose="02020603050405020304" pitchFamily="18" charset="0"/>
                <a:cs typeface="Times New Roman" panose="02020603050405020304" pitchFamily="18" charset="0"/>
              </a:rPr>
              <a:t> </a:t>
            </a:r>
          </a:p>
          <a:p>
            <a:pPr marL="0" indent="0">
              <a:buNone/>
            </a:pPr>
            <a:endParaRPr lang="en-US"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In oil-importing economies the current account deficit remains high as import growth keeps strong due to high public investment levels and rising fuel imports.</a:t>
            </a:r>
          </a:p>
          <a:p>
            <a:pPr marL="0" indent="0">
              <a:buNone/>
            </a:pPr>
            <a:r>
              <a:rPr lang="en-GB" sz="1200" dirty="0">
                <a:latin typeface="Times New Roman" panose="02020603050405020304" pitchFamily="18" charset="0"/>
                <a:cs typeface="Times New Roman" panose="02020603050405020304" pitchFamily="18" charset="0"/>
              </a:rPr>
              <a:t> </a:t>
            </a:r>
          </a:p>
          <a:p>
            <a:r>
              <a:rPr lang="en-GB" sz="1200" dirty="0">
                <a:latin typeface="Times New Roman" panose="02020603050405020304" pitchFamily="18" charset="0"/>
                <a:cs typeface="Times New Roman" panose="02020603050405020304" pitchFamily="18" charset="0"/>
              </a:rPr>
              <a:t>Nonetheless, global financial market conditions have been favourable and helped to finance the current account imbalances.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While foreign direct investment flows are rebounding moderately, portfolio inflows have continued at a solid pace, helped by several large sovereign-bond issuances in Angola, Côte d’Ivoire, Kenya, Nigeria and Senegal</a:t>
            </a:r>
          </a:p>
          <a:p>
            <a:endParaRPr dirty="0"/>
          </a:p>
        </p:txBody>
      </p:sp>
    </p:spTree>
    <p:extLst>
      <p:ext uri="{BB962C8B-B14F-4D97-AF65-F5344CB8AC3E}">
        <p14:creationId xmlns:p14="http://schemas.microsoft.com/office/powerpoint/2010/main" val="86856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lang="en-GB" sz="1200" dirty="0">
                <a:latin typeface="Times New Roman" panose="02020603050405020304" pitchFamily="18" charset="0"/>
                <a:cs typeface="Times New Roman" panose="02020603050405020304" pitchFamily="18" charset="0"/>
              </a:rPr>
              <a:t>Although Africa’s fiscal deficit is still high, a continued prudent macroeconomic management has helped the fiscal deficit narrowing</a:t>
            </a:r>
            <a:r>
              <a:rPr lang="en-US" sz="1200" dirty="0">
                <a:latin typeface="Times New Roman" panose="02020603050405020304" pitchFamily="18" charset="0"/>
                <a:cs typeface="Times New Roman" panose="02020603050405020304" pitchFamily="18" charset="0"/>
              </a:rPr>
              <a:t> and </a:t>
            </a:r>
            <a:r>
              <a:rPr lang="en-GB" sz="1200" dirty="0">
                <a:latin typeface="Times New Roman" panose="02020603050405020304" pitchFamily="18" charset="0"/>
                <a:cs typeface="Times New Roman" panose="02020603050405020304" pitchFamily="18" charset="0"/>
              </a:rPr>
              <a:t>decline by 4.3 percentage points from 9.6 per cent in 2016 to 5.3 per cent in 2017, and are projected to decline further to 5.0 per cent in 2018.</a:t>
            </a:r>
            <a:endParaRPr dirty="0"/>
          </a:p>
        </p:txBody>
      </p:sp>
    </p:spTree>
    <p:extLst>
      <p:ext uri="{BB962C8B-B14F-4D97-AF65-F5344CB8AC3E}">
        <p14:creationId xmlns:p14="http://schemas.microsoft.com/office/powerpoint/2010/main" val="161724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cs typeface="Times New Roman" panose="02020603050405020304" pitchFamily="18" charset="0"/>
              </a:rPr>
              <a:t>High inflation still persists in Africa on average, recording 13 per cent in 2017 from 10 per cent in 2016, mainly due to the effect of rising oil prices and currency devaluations which have pushed up import costs and exacerbated inflationary pressures. However, inflation continues to be relatively low in the Central African Economic and Monetary Community, and the West African Economic and Monetary Union (WAEMU) countries</a:t>
            </a:r>
            <a:r>
              <a:rPr lang="en-US" sz="1200" dirty="0">
                <a:latin typeface="Times New Roman" panose="02020603050405020304" pitchFamily="18" charset="0"/>
                <a:cs typeface="Times New Roman" panose="02020603050405020304" pitchFamily="18" charset="0"/>
              </a:rPr>
              <a:t> </a:t>
            </a:r>
          </a:p>
          <a:p>
            <a:endParaRPr dirty="0"/>
          </a:p>
        </p:txBody>
      </p:sp>
    </p:spTree>
    <p:extLst>
      <p:ext uri="{BB962C8B-B14F-4D97-AF65-F5344CB8AC3E}">
        <p14:creationId xmlns:p14="http://schemas.microsoft.com/office/powerpoint/2010/main" val="166391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7096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8198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102" name="Body Level One…"/>
          <p:cNvSpPr txBox="1">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50" y="1681163"/>
            <a:ext cx="3887392"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2057400"/>
            <a:ext cx="2949180"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51368"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slow">
    <p:wipe/>
  </p:transition>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diouf15@un.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hyperlink" Target="http://www.eiu.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prstGeom prst="rect">
            <a:avLst/>
          </a:prstGeom>
        </p:spPr>
        <p:txBody>
          <a:bodyPr/>
          <a:lstStyle/>
          <a:p>
            <a:endParaRPr/>
          </a:p>
        </p:txBody>
      </p:sp>
      <p:sp>
        <p:nvSpPr>
          <p:cNvPr id="113" name="Subtitle 2"/>
          <p:cNvSpPr txBox="1">
            <a:spLocks noGrp="1"/>
          </p:cNvSpPr>
          <p:nvPr>
            <p:ph type="subTitle" sz="quarter" idx="1"/>
          </p:nvPr>
        </p:nvSpPr>
        <p:spPr>
          <a:xfrm>
            <a:off x="1143000" y="3602037"/>
            <a:ext cx="6858000" cy="1655762"/>
          </a:xfrm>
          <a:prstGeom prst="rect">
            <a:avLst/>
          </a:prstGeom>
        </p:spPr>
        <p:txBody>
          <a:bodyPr/>
          <a:lstStyle/>
          <a:p>
            <a:endParaRPr/>
          </a:p>
        </p:txBody>
      </p:sp>
      <p:sp>
        <p:nvSpPr>
          <p:cNvPr id="114" name="Rectangle 3"/>
          <p:cNvSpPr/>
          <p:nvPr/>
        </p:nvSpPr>
        <p:spPr>
          <a:xfrm>
            <a:off x="16372" y="1574620"/>
            <a:ext cx="9144001" cy="49754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5719" rIns="45719" anchor="ctr"/>
          <a:lstStyle/>
          <a:p>
            <a:pPr algn="ctr"/>
            <a:r>
              <a:rPr lang="en-GB" sz="3200" b="1" dirty="0">
                <a:solidFill>
                  <a:schemeClr val="bg1"/>
                </a:solidFill>
                <a:latin typeface="Times New Roman" panose="02020603050405020304" pitchFamily="18" charset="0"/>
                <a:cs typeface="Times New Roman" panose="02020603050405020304" pitchFamily="18" charset="0"/>
              </a:rPr>
              <a:t>HIGH LEVEL POLICY DIALOGUE ON DEVELOPMENT PLANNING IN AFRICA</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GB" sz="2200" b="1" i="1" dirty="0">
              <a:solidFill>
                <a:schemeClr val="bg1"/>
              </a:solidFill>
              <a:latin typeface="Times New Roman" panose="02020603050405020304" pitchFamily="18" charset="0"/>
              <a:cs typeface="Times New Roman" panose="02020603050405020304" pitchFamily="18" charset="0"/>
            </a:endParaRPr>
          </a:p>
          <a:p>
            <a:pPr algn="ctr"/>
            <a:endParaRPr lang="en-GB" sz="2200" b="1" i="1" dirty="0">
              <a:solidFill>
                <a:schemeClr val="bg1"/>
              </a:solidFill>
              <a:latin typeface="Times New Roman" panose="02020603050405020304" pitchFamily="18" charset="0"/>
              <a:cs typeface="Times New Roman" panose="02020603050405020304" pitchFamily="18" charset="0"/>
            </a:endParaRPr>
          </a:p>
          <a:p>
            <a:pPr algn="ctr"/>
            <a:r>
              <a:rPr lang="en-GB" sz="2800" b="1" i="1" dirty="0">
                <a:solidFill>
                  <a:schemeClr val="bg1"/>
                </a:solidFill>
                <a:latin typeface="Times New Roman" panose="02020603050405020304" pitchFamily="18" charset="0"/>
                <a:cs typeface="Times New Roman" panose="02020603050405020304" pitchFamily="18" charset="0"/>
              </a:rPr>
              <a:t>Financing the Sustainable Development Goals in Africa: Strategies for Planning and Resource Mobilization</a:t>
            </a:r>
          </a:p>
          <a:p>
            <a:pPr algn="ctr"/>
            <a:endParaRPr lang="en-GB" sz="1400" b="1" i="1" dirty="0">
              <a:solidFill>
                <a:schemeClr val="bg1"/>
              </a:solidFill>
              <a:latin typeface="Times New Roman" panose="02020603050405020304" pitchFamily="18" charset="0"/>
              <a:cs typeface="Times New Roman" panose="02020603050405020304" pitchFamily="18" charset="0"/>
            </a:endParaRPr>
          </a:p>
          <a:p>
            <a:pPr algn="ctr"/>
            <a:r>
              <a:rPr lang="en-GB" sz="2000" b="1" i="1" dirty="0">
                <a:solidFill>
                  <a:schemeClr val="bg1"/>
                </a:solidFill>
                <a:latin typeface="Times New Roman" panose="02020603050405020304" pitchFamily="18" charset="0"/>
                <a:cs typeface="Times New Roman" panose="02020603050405020304" pitchFamily="18" charset="0"/>
              </a:rPr>
              <a:t>10-12 July 2018</a:t>
            </a:r>
          </a:p>
          <a:p>
            <a:pPr algn="ctr"/>
            <a:r>
              <a:rPr lang="en-GB" sz="2000" b="1" i="1" dirty="0">
                <a:solidFill>
                  <a:schemeClr val="bg1"/>
                </a:solidFill>
                <a:latin typeface="Times New Roman" panose="02020603050405020304" pitchFamily="18" charset="0"/>
                <a:cs typeface="Times New Roman" panose="02020603050405020304" pitchFamily="18" charset="0"/>
              </a:rPr>
              <a:t>Cairo, Egypt</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115" name="Rectangle 6"/>
          <p:cNvSpPr txBox="1"/>
          <p:nvPr/>
        </p:nvSpPr>
        <p:spPr>
          <a:xfrm>
            <a:off x="115861" y="5165375"/>
            <a:ext cx="4090988"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defRPr sz="1200" i="1">
                <a:solidFill>
                  <a:srgbClr val="FFFFFF"/>
                </a:solidFill>
                <a:latin typeface="Lato"/>
                <a:ea typeface="Lato"/>
                <a:cs typeface="Lato"/>
                <a:sym typeface="Lato"/>
              </a:defRPr>
            </a:pPr>
            <a:endParaRPr dirty="0"/>
          </a:p>
        </p:txBody>
      </p:sp>
      <p:sp>
        <p:nvSpPr>
          <p:cNvPr id="116" name="Rectangle 7"/>
          <p:cNvSpPr txBox="1"/>
          <p:nvPr/>
        </p:nvSpPr>
        <p:spPr>
          <a:xfrm>
            <a:off x="6735368" y="1682358"/>
            <a:ext cx="2318982"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549275" algn="r">
              <a:defRPr sz="1200" b="1">
                <a:solidFill>
                  <a:srgbClr val="FFFFFF"/>
                </a:solidFill>
                <a:latin typeface="Lato"/>
                <a:ea typeface="Lato"/>
                <a:cs typeface="Lato"/>
                <a:sym typeface="Lato"/>
              </a:defRPr>
            </a:pPr>
            <a:endParaRPr dirty="0"/>
          </a:p>
        </p:txBody>
      </p:sp>
      <p:sp>
        <p:nvSpPr>
          <p:cNvPr id="117" name="Rectangle 6"/>
          <p:cNvSpPr txBox="1"/>
          <p:nvPr/>
        </p:nvSpPr>
        <p:spPr>
          <a:xfrm>
            <a:off x="3734932" y="1192028"/>
            <a:ext cx="5387789"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2400">
                <a:solidFill>
                  <a:srgbClr val="FFFFFF"/>
                </a:solidFill>
                <a:latin typeface="CronosPro-Lt"/>
                <a:ea typeface="CronosPro-Lt"/>
                <a:cs typeface="CronosPro-Lt"/>
                <a:sym typeface="CronosPro-Lt"/>
              </a:defRPr>
            </a:lvl1pPr>
          </a:lstStyle>
          <a:p>
            <a:endParaRPr dirty="0"/>
          </a:p>
        </p:txBody>
      </p:sp>
      <p:sp>
        <p:nvSpPr>
          <p:cNvPr id="118" name="TextBox 7"/>
          <p:cNvSpPr txBox="1"/>
          <p:nvPr/>
        </p:nvSpPr>
        <p:spPr>
          <a:xfrm>
            <a:off x="1787286" y="2918274"/>
            <a:ext cx="642904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i="1">
                <a:solidFill>
                  <a:srgbClr val="FFFFFF"/>
                </a:solidFill>
                <a:latin typeface="Lato"/>
                <a:ea typeface="Lato"/>
                <a:cs typeface="Lato"/>
                <a:sym typeface="Lato"/>
              </a:defRPr>
            </a:pPr>
            <a:endParaRPr dirty="0">
              <a:latin typeface="+mn-lt"/>
              <a:ea typeface="+mn-ea"/>
              <a:cs typeface="+mn-cs"/>
              <a:sym typeface="Calibri"/>
            </a:endParaRPr>
          </a:p>
        </p:txBody>
      </p:sp>
      <p:pic>
        <p:nvPicPr>
          <p:cNvPr id="120" name="Picture 9" descr="Picture 9"/>
          <p:cNvPicPr>
            <a:picLocks noChangeAspect="1"/>
          </p:cNvPicPr>
          <p:nvPr/>
        </p:nvPicPr>
        <p:blipFill>
          <a:blip r:embed="rId2">
            <a:extLst/>
          </a:blip>
          <a:stretch>
            <a:fillRect/>
          </a:stretch>
        </p:blipFill>
        <p:spPr>
          <a:xfrm>
            <a:off x="115861" y="-10208"/>
            <a:ext cx="1877233" cy="1877232"/>
          </a:xfrm>
          <a:prstGeom prst="rect">
            <a:avLst/>
          </a:prstGeom>
          <a:ln w="12700">
            <a:miter lim="400000"/>
          </a:ln>
        </p:spPr>
      </p:pic>
      <p:pic>
        <p:nvPicPr>
          <p:cNvPr id="23" name="Picture 66" descr="Picture 66"/>
          <p:cNvPicPr>
            <a:picLocks noChangeAspect="1"/>
          </p:cNvPicPr>
          <p:nvPr/>
        </p:nvPicPr>
        <p:blipFill>
          <a:blip r:embed="rId3">
            <a:extLst/>
          </a:blip>
          <a:stretch>
            <a:fillRect/>
          </a:stretch>
        </p:blipFill>
        <p:spPr>
          <a:xfrm>
            <a:off x="6735368" y="368453"/>
            <a:ext cx="1763972" cy="642078"/>
          </a:xfrm>
          <a:prstGeom prst="rect">
            <a:avLst/>
          </a:prstGeom>
          <a:ln w="12700">
            <a:miter lim="400000"/>
          </a:ln>
        </p:spPr>
      </p:pic>
      <p:pic>
        <p:nvPicPr>
          <p:cNvPr id="24" name="Picture 23"/>
          <p:cNvPicPr/>
          <p:nvPr/>
        </p:nvPicPr>
        <p:blipFill rotWithShape="1">
          <a:blip r:embed="rId4"/>
          <a:srcRect l="25728" t="10826" r="71745" b="82436"/>
          <a:stretch/>
        </p:blipFill>
        <p:spPr bwMode="auto">
          <a:xfrm>
            <a:off x="4466037" y="505941"/>
            <a:ext cx="781050" cy="743656"/>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071146" y="505941"/>
            <a:ext cx="1618420" cy="783869"/>
          </a:xfrm>
          <a:prstGeom prst="rect">
            <a:avLst/>
          </a:prstGeom>
        </p:spPr>
        <p:txBody>
          <a:bodyPr wrap="square">
            <a:spAutoFit/>
          </a:bodyPr>
          <a:lstStyle/>
          <a:p>
            <a:pPr>
              <a:lnSpc>
                <a:spcPct val="107000"/>
              </a:lnSpc>
            </a:pPr>
            <a:r>
              <a:rPr lang="en-GB" sz="1400" dirty="0">
                <a:solidFill>
                  <a:schemeClr val="tx1"/>
                </a:solidFill>
                <a:latin typeface="Times New Roman" panose="02020603050405020304" pitchFamily="18" charset="0"/>
                <a:ea typeface="DengXian" panose="02010600030101010101" pitchFamily="2" charset="-122"/>
                <a:cs typeface="Arial" panose="020B0604020202020204" pitchFamily="34" charset="0"/>
              </a:rPr>
              <a:t>Arab Republic of Egypt Institute of National Planning</a:t>
            </a:r>
            <a:endParaRPr lang="en-US" sz="1400" dirty="0">
              <a:solidFill>
                <a:schemeClr val="tx1"/>
              </a:solidFill>
              <a:latin typeface="Calibri" panose="020F0502020204030204" pitchFamily="34" charset="0"/>
              <a:ea typeface="DengXian" panose="02010600030101010101" pitchFamily="2" charset="-122"/>
              <a:cs typeface="Arial" panose="020B0604020202020204" pitchFamily="34"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22" name="Text Placeholder 21"/>
          <p:cNvSpPr>
            <a:spLocks noGrp="1"/>
          </p:cNvSpPr>
          <p:nvPr>
            <p:ph type="body" idx="1"/>
          </p:nvPr>
        </p:nvSpPr>
        <p:spPr>
          <a:xfrm>
            <a:off x="108226" y="890337"/>
            <a:ext cx="8672450" cy="5783198"/>
          </a:xfrm>
        </p:spPr>
        <p:txBody>
          <a:bodyPr>
            <a:noAutofit/>
          </a:bodyPr>
          <a:lstStyle/>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Planning is a critical exercise that helps to shape a country’s development goals and priorities.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 the SDGs, long-term planning is imperative to better understand financing requirements for sustainable development</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Financing the SDGs implies need to ensure coherence and alignment between the different planning instruments internally, and with continental and global frameworks such as Agenda 2063 and Agenda 2030</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However, countries must move beyond simply integrating the SDGs in national planning processes to aligning even the budgetary process to the various planning instruments.</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Among the UN-recommended tools to achieve this planning and budgeting linkage are Programme-Based Budgeting and Results-Based Budgeting (RBB)</a:t>
            </a:r>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5" name="AutoShape 6"/>
          <p:cNvSpPr/>
          <p:nvPr/>
        </p:nvSpPr>
        <p:spPr>
          <a:xfrm>
            <a:off x="-1" y="0"/>
            <a:ext cx="4836695" cy="531553"/>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US" b="1" dirty="0">
                <a:solidFill>
                  <a:schemeClr val="bg1"/>
                </a:solidFill>
                <a:latin typeface="Times New Roman" panose="02020603050405020304" pitchFamily="18" charset="0"/>
                <a:cs typeface="Times New Roman" panose="02020603050405020304" pitchFamily="18" charset="0"/>
              </a:rPr>
              <a:t>Development Planning and SDGs Financing</a:t>
            </a:r>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501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000"/>
                                        <p:tgtEl>
                                          <p:spTgt spid="22">
                                            <p:bg/>
                                          </p:spTgt>
                                        </p:tgtEl>
                                      </p:cBhvr>
                                    </p:animEffect>
                                    <p:anim calcmode="lin" valueType="num">
                                      <p:cBhvr>
                                        <p:cTn id="8" dur="1000" fill="hold"/>
                                        <p:tgtEl>
                                          <p:spTgt spid="22">
                                            <p:bg/>
                                          </p:spTgt>
                                        </p:tgtEl>
                                        <p:attrNameLst>
                                          <p:attrName>ppt_x</p:attrName>
                                        </p:attrNameLst>
                                      </p:cBhvr>
                                      <p:tavLst>
                                        <p:tav tm="0">
                                          <p:val>
                                            <p:strVal val="#ppt_x"/>
                                          </p:val>
                                        </p:tav>
                                        <p:tav tm="100000">
                                          <p:val>
                                            <p:strVal val="#ppt_x"/>
                                          </p:val>
                                        </p:tav>
                                      </p:tavLst>
                                    </p:anim>
                                    <p:anim calcmode="lin" valueType="num">
                                      <p:cBhvr>
                                        <p:cTn id="9" dur="1000" fill="hold"/>
                                        <p:tgtEl>
                                          <p:spTgt spid="2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fade">
                                      <p:cBhvr>
                                        <p:cTn id="21" dur="1000"/>
                                        <p:tgtEl>
                                          <p:spTgt spid="22">
                                            <p:txEl>
                                              <p:pRg st="1" end="1"/>
                                            </p:txEl>
                                          </p:spTgt>
                                        </p:tgtEl>
                                      </p:cBhvr>
                                    </p:animEffect>
                                    <p:anim calcmode="lin" valueType="num">
                                      <p:cBhvr>
                                        <p:cTn id="2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1000"/>
                                        <p:tgtEl>
                                          <p:spTgt spid="22">
                                            <p:txEl>
                                              <p:pRg st="2" end="2"/>
                                            </p:txEl>
                                          </p:spTgt>
                                        </p:tgtEl>
                                      </p:cBhvr>
                                    </p:animEffect>
                                    <p:anim calcmode="lin" valueType="num">
                                      <p:cBhvr>
                                        <p:cTn id="2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1000"/>
                                        <p:tgtEl>
                                          <p:spTgt spid="22">
                                            <p:txEl>
                                              <p:pRg st="3" end="3"/>
                                            </p:txEl>
                                          </p:spTgt>
                                        </p:tgtEl>
                                      </p:cBhvr>
                                    </p:animEffect>
                                    <p:anim calcmode="lin" valueType="num">
                                      <p:cBhvr>
                                        <p:cTn id="36"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xEl>
                                              <p:pRg st="4" end="4"/>
                                            </p:txEl>
                                          </p:spTgt>
                                        </p:tgtEl>
                                        <p:attrNameLst>
                                          <p:attrName>style.visibility</p:attrName>
                                        </p:attrNameLst>
                                      </p:cBhvr>
                                      <p:to>
                                        <p:strVal val="visible"/>
                                      </p:to>
                                    </p:set>
                                    <p:animEffect transition="in" filter="fade">
                                      <p:cBhvr>
                                        <p:cTn id="42" dur="1000"/>
                                        <p:tgtEl>
                                          <p:spTgt spid="22">
                                            <p:txEl>
                                              <p:pRg st="4" end="4"/>
                                            </p:txEl>
                                          </p:spTgt>
                                        </p:tgtEl>
                                      </p:cBhvr>
                                    </p:animEffect>
                                    <p:anim calcmode="lin" valueType="num">
                                      <p:cBhvr>
                                        <p:cTn id="43"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22" name="Text Placeholder 21"/>
          <p:cNvSpPr>
            <a:spLocks noGrp="1"/>
          </p:cNvSpPr>
          <p:nvPr>
            <p:ph type="body" idx="1"/>
          </p:nvPr>
        </p:nvSpPr>
        <p:spPr>
          <a:xfrm>
            <a:off x="364668" y="722815"/>
            <a:ext cx="7886700" cy="5157055"/>
          </a:xfrm>
        </p:spPr>
        <p:txBody>
          <a:bodyPr/>
          <a:lstStyle/>
          <a:p>
            <a:pPr marL="0" indent="0" algn="ctr">
              <a:buNone/>
            </a:pPr>
            <a:r>
              <a:rPr lang="en-GB" sz="2000" b="1" dirty="0">
                <a:latin typeface="Times New Roman" panose="02020603050405020304" pitchFamily="18" charset="0"/>
                <a:cs typeface="Times New Roman" panose="02020603050405020304" pitchFamily="18" charset="0"/>
              </a:rPr>
              <a:t>Planning-Programming-Budgeting-Implementation-Monitoring-Evaluation Chain</a:t>
            </a:r>
            <a:endParaRPr lang="en-US" sz="2000" dirty="0">
              <a:latin typeface="Times New Roman" panose="02020603050405020304" pitchFamily="18" charset="0"/>
              <a:cs typeface="Times New Roman" panose="02020603050405020304" pitchFamily="18" charset="0"/>
            </a:endParaRPr>
          </a:p>
          <a:p>
            <a:endParaRPr lang="en-GB" dirty="0"/>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pic>
        <p:nvPicPr>
          <p:cNvPr id="11" name="Picture 10" descr="C:\Users\igebretensay\Desktop\Capture.PNG"/>
          <p:cNvPicPr/>
          <p:nvPr/>
        </p:nvPicPr>
        <p:blipFill>
          <a:blip r:embed="rId4">
            <a:extLst>
              <a:ext uri="{28A0092B-C50C-407E-A947-70E740481C1C}">
                <a14:useLocalDpi xmlns:a14="http://schemas.microsoft.com/office/drawing/2010/main" val="0"/>
              </a:ext>
            </a:extLst>
          </a:blip>
          <a:srcRect/>
          <a:stretch>
            <a:fillRect/>
          </a:stretch>
        </p:blipFill>
        <p:spPr bwMode="auto">
          <a:xfrm>
            <a:off x="0" y="1384122"/>
            <a:ext cx="9264316" cy="5750603"/>
          </a:xfrm>
          <a:prstGeom prst="rect">
            <a:avLst/>
          </a:prstGeom>
          <a:noFill/>
          <a:ln>
            <a:solidFill>
              <a:schemeClr val="tx1">
                <a:lumMod val="65000"/>
                <a:lumOff val="35000"/>
              </a:schemeClr>
            </a:solidFill>
          </a:ln>
        </p:spPr>
      </p:pic>
      <p:sp>
        <p:nvSpPr>
          <p:cNvPr id="14" name="AutoShape 6"/>
          <p:cNvSpPr/>
          <p:nvPr/>
        </p:nvSpPr>
        <p:spPr>
          <a:xfrm>
            <a:off x="0" y="0"/>
            <a:ext cx="4475164" cy="531553"/>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US" sz="1400"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Development Planning and SDGs Financing</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12407" y="3244334"/>
            <a:ext cx="184731" cy="369332"/>
          </a:xfrm>
          <a:prstGeom prst="rect">
            <a:avLst/>
          </a:prstGeom>
        </p:spPr>
        <p:txBody>
          <a:bodyPr wrap="none">
            <a:spAutoFit/>
          </a:bodyPr>
          <a:lstStyle/>
          <a:p>
            <a:endParaRPr lang="en-GB"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520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3" name="Rounded Rectangle 2"/>
          <p:cNvSpPr/>
          <p:nvPr/>
        </p:nvSpPr>
        <p:spPr>
          <a:xfrm>
            <a:off x="1641566" y="2977474"/>
            <a:ext cx="5860868" cy="81724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a:r>
              <a:rPr lang="en-GB" sz="2400" b="1" dirty="0">
                <a:latin typeface="Times New Roman" panose="02020603050405020304" pitchFamily="18" charset="0"/>
                <a:ea typeface="DengXian" panose="02010600030101010101" pitchFamily="2" charset="-122"/>
                <a:cs typeface="Times New Roman" panose="02020603050405020304" pitchFamily="18" charset="0"/>
              </a:rPr>
              <a:t>Funding Requirements and Gaps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3756169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sp>
        <p:nvSpPr>
          <p:cNvPr id="183" name="AutoShape 6"/>
          <p:cNvSpPr/>
          <p:nvPr/>
        </p:nvSpPr>
        <p:spPr>
          <a:xfrm>
            <a:off x="-11228" y="-1316"/>
            <a:ext cx="4992302" cy="851605"/>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endParaRPr/>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61729" y="111626"/>
            <a:ext cx="3716187"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2400" dirty="0">
                <a:latin typeface="Times New Roman" panose="02020603050405020304" pitchFamily="18" charset="0"/>
                <a:ea typeface="DengXian" panose="02010600030101010101" pitchFamily="2" charset="-122"/>
                <a:cs typeface="Times New Roman" panose="02020603050405020304" pitchFamily="18" charset="0"/>
              </a:rPr>
              <a:t>Funding requirements and gaps</a:t>
            </a:r>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9" name="Rectangle 8"/>
          <p:cNvSpPr/>
          <p:nvPr/>
        </p:nvSpPr>
        <p:spPr>
          <a:xfrm>
            <a:off x="437644" y="658548"/>
            <a:ext cx="5062843" cy="738664"/>
          </a:xfrm>
          <a:prstGeom prst="rect">
            <a:avLst/>
          </a:prstGeom>
        </p:spPr>
        <p:txBody>
          <a:bodyPr wrap="square">
            <a:spAutoFit/>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 </a:t>
            </a:r>
          </a:p>
          <a:p>
            <a:r>
              <a:rPr lang="en-GB" sz="2400" i="1" dirty="0">
                <a:latin typeface="Times New Roman" panose="02020603050405020304" pitchFamily="18" charset="0"/>
                <a:cs typeface="Times New Roman" panose="02020603050405020304" pitchFamily="18" charset="0"/>
              </a:rPr>
              <a:t>From </a:t>
            </a:r>
            <a:r>
              <a:rPr lang="en-GB" sz="2400" b="1" i="1" dirty="0">
                <a:latin typeface="Times New Roman" panose="02020603050405020304" pitchFamily="18" charset="0"/>
                <a:cs typeface="Times New Roman" panose="02020603050405020304" pitchFamily="18" charset="0"/>
              </a:rPr>
              <a:t>“Billions”</a:t>
            </a:r>
            <a:r>
              <a:rPr lang="en-GB" sz="2400" i="1" dirty="0">
                <a:latin typeface="Times New Roman" panose="02020603050405020304" pitchFamily="18" charset="0"/>
                <a:cs typeface="Times New Roman" panose="02020603050405020304" pitchFamily="18" charset="0"/>
              </a:rPr>
              <a:t> to </a:t>
            </a:r>
            <a:r>
              <a:rPr lang="en-GB" sz="2400" b="1" i="1" dirty="0">
                <a:latin typeface="Times New Roman" panose="02020603050405020304" pitchFamily="18" charset="0"/>
                <a:cs typeface="Times New Roman" panose="02020603050405020304" pitchFamily="18" charset="0"/>
              </a:rPr>
              <a:t>“Trillions”</a:t>
            </a:r>
            <a:endParaRPr lang="en-US" sz="2400" i="1" dirty="0">
              <a:latin typeface="Times New Roman" panose="02020603050405020304" pitchFamily="18" charset="0"/>
              <a:cs typeface="Times New Roman" panose="02020603050405020304" pitchFamily="18" charset="0"/>
            </a:endParaRPr>
          </a:p>
        </p:txBody>
      </p:sp>
      <p:sp>
        <p:nvSpPr>
          <p:cNvPr id="2" name="Rectangle 1"/>
          <p:cNvSpPr/>
          <p:nvPr/>
        </p:nvSpPr>
        <p:spPr>
          <a:xfrm>
            <a:off x="264739" y="1739784"/>
            <a:ext cx="8224053" cy="5816977"/>
          </a:xfrm>
          <a:prstGeom prst="rect">
            <a:avLst/>
          </a:prstGeom>
        </p:spPr>
        <p:txBody>
          <a:bodyPr wrap="square">
            <a:spAutoFit/>
          </a:bodyPr>
          <a:lstStyle/>
          <a:p>
            <a:pPr marL="342900" indent="-342900" algn="just">
              <a:buFont typeface="Wingdings" panose="05000000000000000000" pitchFamily="2" charset="2"/>
              <a:buChar char="Ø"/>
            </a:pPr>
            <a:r>
              <a:rPr lang="en-GB" sz="2400" dirty="0">
                <a:latin typeface="Times New Roman" panose="02020603050405020304" pitchFamily="18" charset="0"/>
                <a:ea typeface="DengXian" panose="02010600030101010101" pitchFamily="2" charset="-122"/>
                <a:cs typeface="Times New Roman" panose="02020603050405020304" pitchFamily="18" charset="0"/>
              </a:rPr>
              <a:t>Quantifying financing needs is essential to identifying various sources of finance, mobilizing resources and establishing an accountability framework.</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UNCTAD for example estimates that the incremental costs for achieving the SDGs in Africa’s low-income countries amounts to $269 billion–$279 billion per year </a:t>
            </a:r>
          </a:p>
          <a:p>
            <a:pPr marL="285750" indent="-28575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Overall, estimates of the additional financing needs for Africa to achieve the SDGs range from $200 billion to over $1.2 trillion annually </a:t>
            </a:r>
          </a:p>
          <a:p>
            <a:pPr algn="just"/>
            <a:endParaRPr lang="en-GB" sz="2400" dirty="0">
              <a:latin typeface="Times New Roman" panose="02020603050405020304" pitchFamily="18" charset="0"/>
              <a:ea typeface="DengXian" panose="02010600030101010101" pitchFamily="2" charset="-122"/>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3293091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9" name="Rectangle 8"/>
          <p:cNvSpPr/>
          <p:nvPr/>
        </p:nvSpPr>
        <p:spPr>
          <a:xfrm>
            <a:off x="363324" y="411538"/>
            <a:ext cx="5062843" cy="461665"/>
          </a:xfrm>
          <a:prstGeom prst="rect">
            <a:avLst/>
          </a:prstGeom>
        </p:spPr>
        <p:txBody>
          <a:bodyPr wrap="square">
            <a:spAutoFit/>
          </a:bodyPr>
          <a:lstStyle/>
          <a:p>
            <a:r>
              <a:rPr lang="en-GB" sz="2400" b="1" dirty="0">
                <a:solidFill>
                  <a:srgbClr val="FF0000"/>
                </a:solidFill>
                <a:latin typeface="Times New Roman" panose="02020603050405020304" pitchFamily="18" charset="0"/>
                <a:cs typeface="Times New Roman" panose="02020603050405020304" pitchFamily="18" charset="0"/>
              </a:rPr>
              <a:t>Theme</a:t>
            </a:r>
            <a:r>
              <a:rPr lang="en-GB" sz="2400" b="1" dirty="0">
                <a:latin typeface="Times New Roman" panose="02020603050405020304" pitchFamily="18" charset="0"/>
                <a:cs typeface="Times New Roman" panose="02020603050405020304" pitchFamily="18" charset="0"/>
              </a:rPr>
              <a:t> and </a:t>
            </a:r>
            <a:r>
              <a:rPr lang="en-GB" sz="2400" b="1" dirty="0">
                <a:solidFill>
                  <a:srgbClr val="FF0000"/>
                </a:solidFill>
                <a:latin typeface="Times New Roman" panose="02020603050405020304" pitchFamily="18" charset="0"/>
                <a:cs typeface="Times New Roman" panose="02020603050405020304" pitchFamily="18" charset="0"/>
              </a:rPr>
              <a:t>Sector Specific </a:t>
            </a:r>
            <a:r>
              <a:rPr lang="en-GB" sz="2400" b="1" dirty="0">
                <a:latin typeface="Times New Roman" panose="02020603050405020304" pitchFamily="18" charset="0"/>
                <a:cs typeface="Times New Roman" panose="02020603050405020304" pitchFamily="18" charset="0"/>
              </a:rPr>
              <a:t>Estimates</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21746" y="911505"/>
            <a:ext cx="9155229" cy="7017306"/>
          </a:xfrm>
          <a:prstGeom prst="rect">
            <a:avLst/>
          </a:prstGeom>
        </p:spPr>
        <p:txBody>
          <a:bodyPr wrap="square">
            <a:spAutoFit/>
          </a:bodyPr>
          <a:lstStyle/>
          <a:p>
            <a:pPr algn="just"/>
            <a:r>
              <a:rPr lang="en-GB" sz="2400" b="1" i="1" dirty="0">
                <a:latin typeface="Times New Roman" panose="02020603050405020304" pitchFamily="18" charset="0"/>
                <a:cs typeface="Times New Roman" panose="02020603050405020304" pitchFamily="18" charset="0"/>
              </a:rPr>
              <a:t>Growth, poverty, inequality and hunger</a:t>
            </a:r>
          </a:p>
          <a:p>
            <a:pPr algn="just"/>
            <a:endParaRPr lang="en-GB" sz="2400" b="1" i="1" dirty="0"/>
          </a:p>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To end hunger and poverty by 2030, it is estimated that additional resources of an </a:t>
            </a:r>
            <a:r>
              <a:rPr lang="en-GB" sz="2400" b="1" dirty="0">
                <a:latin typeface="Times New Roman" panose="02020603050405020304" pitchFamily="18" charset="0"/>
                <a:cs typeface="Times New Roman" panose="02020603050405020304" pitchFamily="18" charset="0"/>
              </a:rPr>
              <a:t>average</a:t>
            </a:r>
            <a:r>
              <a:rPr lang="en-GB" sz="2400" dirty="0">
                <a:latin typeface="Times New Roman" panose="02020603050405020304" pitchFamily="18" charset="0"/>
                <a:cs typeface="Times New Roman" panose="02020603050405020304" pitchFamily="18" charset="0"/>
              </a:rPr>
              <a:t> of </a:t>
            </a:r>
            <a:r>
              <a:rPr lang="en-GB" sz="2400" b="1" dirty="0">
                <a:latin typeface="Times New Roman" panose="02020603050405020304" pitchFamily="18" charset="0"/>
                <a:cs typeface="Times New Roman" panose="02020603050405020304" pitchFamily="18" charset="0"/>
              </a:rPr>
              <a:t>US$265 billion </a:t>
            </a:r>
            <a:r>
              <a:rPr lang="en-GB" sz="2400" dirty="0">
                <a:latin typeface="Times New Roman" panose="02020603050405020304" pitchFamily="18" charset="0"/>
                <a:cs typeface="Times New Roman" panose="02020603050405020304" pitchFamily="18" charset="0"/>
              </a:rPr>
              <a:t>required annually. </a:t>
            </a:r>
          </a:p>
          <a:p>
            <a:pPr algn="just"/>
            <a:endParaRPr lang="en-GB" sz="2400" b="1"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Further, Africa needs to grow by </a:t>
            </a:r>
            <a:r>
              <a:rPr lang="en-GB" sz="2400" b="1" dirty="0">
                <a:latin typeface="Times New Roman" panose="02020603050405020304" pitchFamily="18" charset="0"/>
                <a:cs typeface="Times New Roman" panose="02020603050405020304" pitchFamily="18" charset="0"/>
              </a:rPr>
              <a:t>16.6%</a:t>
            </a:r>
            <a:r>
              <a:rPr lang="en-GB" sz="2400" dirty="0">
                <a:latin typeface="Times New Roman" panose="02020603050405020304" pitchFamily="18" charset="0"/>
                <a:cs typeface="Times New Roman" panose="02020603050405020304" pitchFamily="18" charset="0"/>
              </a:rPr>
              <a:t> per annum between 2015 and 2030 to achieve a poverty headcount ratio of less than 3%  in 2030 - </a:t>
            </a:r>
            <a:r>
              <a:rPr lang="en-GB" sz="2400" b="1" i="1" dirty="0">
                <a:latin typeface="Times New Roman" panose="02020603050405020304" pitchFamily="18" charset="0"/>
                <a:cs typeface="Times New Roman" panose="02020603050405020304" pitchFamily="18" charset="0"/>
              </a:rPr>
              <a:t>a financing gap of 65.5 per cent of GDP/year</a:t>
            </a:r>
          </a:p>
          <a:p>
            <a:pPr algn="just"/>
            <a:endParaRPr lang="en-GB" sz="2400"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But, if Africa were to reduce poverty and inequality by </a:t>
            </a:r>
            <a:r>
              <a:rPr lang="en-GB" sz="2400" b="1" dirty="0">
                <a:latin typeface="Times New Roman" panose="02020603050405020304" pitchFamily="18" charset="0"/>
                <a:cs typeface="Times New Roman" panose="02020603050405020304" pitchFamily="18" charset="0"/>
              </a:rPr>
              <a:t>50% </a:t>
            </a:r>
            <a:r>
              <a:rPr lang="en-GB" sz="2400" dirty="0">
                <a:latin typeface="Times New Roman" panose="02020603050405020304" pitchFamily="18" charset="0"/>
                <a:cs typeface="Times New Roman" panose="02020603050405020304" pitchFamily="18" charset="0"/>
              </a:rPr>
              <a:t>simultaneously, required growth would stand at </a:t>
            </a:r>
            <a:r>
              <a:rPr lang="en-GB" sz="2400" b="1" dirty="0">
                <a:latin typeface="Times New Roman" panose="02020603050405020304" pitchFamily="18" charset="0"/>
                <a:cs typeface="Times New Roman" panose="02020603050405020304" pitchFamily="18" charset="0"/>
              </a:rPr>
              <a:t>8.8%</a:t>
            </a:r>
            <a:r>
              <a:rPr lang="en-GB" sz="2400" dirty="0">
                <a:latin typeface="Times New Roman" panose="02020603050405020304" pitchFamily="18" charset="0"/>
                <a:cs typeface="Times New Roman" panose="02020603050405020304" pitchFamily="18" charset="0"/>
              </a:rPr>
              <a:t> per annum - </a:t>
            </a:r>
            <a:r>
              <a:rPr lang="en-GB" sz="2400" b="1" i="1" dirty="0">
                <a:latin typeface="Times New Roman" panose="02020603050405020304" pitchFamily="18" charset="0"/>
                <a:cs typeface="Times New Roman" panose="02020603050405020304" pitchFamily="18" charset="0"/>
              </a:rPr>
              <a:t>a financing gap of 24.4 per cent of GDP per annum</a:t>
            </a:r>
          </a:p>
          <a:p>
            <a:pPr algn="just"/>
            <a:endParaRPr lang="en-GB"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It will cost on average an extra </a:t>
            </a:r>
            <a:r>
              <a:rPr lang="en-GB" sz="2400" b="1" dirty="0">
                <a:latin typeface="Times New Roman" panose="02020603050405020304" pitchFamily="18" charset="0"/>
                <a:cs typeface="Times New Roman" panose="02020603050405020304" pitchFamily="18" charset="0"/>
              </a:rPr>
              <a:t>USD1 billion per year</a:t>
            </a:r>
            <a:r>
              <a:rPr lang="en-GB" sz="2400" dirty="0">
                <a:latin typeface="Times New Roman" panose="02020603050405020304" pitchFamily="18" charset="0"/>
                <a:cs typeface="Times New Roman" panose="02020603050405020304" pitchFamily="18" charset="0"/>
              </a:rPr>
              <a:t> from 2016 to 2030 to end hunger in seven African countries, namely; Ghana, Malawi, Nigeria, Senegal, Tanzania, Uganda, and Zambia. </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ea typeface="DengXian" panose="02010600030101010101" pitchFamily="2" charset="-122"/>
            </a:endParaRPr>
          </a:p>
        </p:txBody>
      </p:sp>
      <p:sp>
        <p:nvSpPr>
          <p:cNvPr id="12"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3" name="AutoShape 6"/>
          <p:cNvSpPr/>
          <p:nvPr/>
        </p:nvSpPr>
        <p:spPr>
          <a:xfrm>
            <a:off x="-11229" y="-1315"/>
            <a:ext cx="5136681"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GB" sz="24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Funding requirements and gaps</a:t>
            </a:r>
          </a:p>
        </p:txBody>
      </p:sp>
    </p:spTree>
    <p:extLst>
      <p:ext uri="{BB962C8B-B14F-4D97-AF65-F5344CB8AC3E}">
        <p14:creationId xmlns:p14="http://schemas.microsoft.com/office/powerpoint/2010/main" val="17978983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2" name="Rectangle 1"/>
          <p:cNvSpPr/>
          <p:nvPr/>
        </p:nvSpPr>
        <p:spPr>
          <a:xfrm>
            <a:off x="204538" y="601579"/>
            <a:ext cx="8939462" cy="8032968"/>
          </a:xfrm>
          <a:prstGeom prst="rect">
            <a:avLst/>
          </a:prstGeom>
        </p:spPr>
        <p:txBody>
          <a:bodyPr wrap="square">
            <a:spAutoFit/>
          </a:bodyPr>
          <a:lstStyle/>
          <a:p>
            <a:pPr algn="just"/>
            <a:r>
              <a:rPr lang="en-GB" sz="2400" b="1" i="1" dirty="0">
                <a:latin typeface="Times New Roman" panose="02020603050405020304" pitchFamily="18" charset="0"/>
                <a:cs typeface="Times New Roman" panose="02020603050405020304" pitchFamily="18" charset="0"/>
              </a:rPr>
              <a:t>Health and Education</a:t>
            </a:r>
          </a:p>
          <a:p>
            <a:pPr algn="just"/>
            <a:endParaRPr lang="en-GB" sz="24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Cost of ensuring access to quality education for every child in low and lower-middle income countries projected to increase from </a:t>
            </a:r>
            <a:r>
              <a:rPr lang="en-GB" sz="2400" b="1" dirty="0">
                <a:latin typeface="Times New Roman" panose="02020603050405020304" pitchFamily="18" charset="0"/>
                <a:cs typeface="Times New Roman" panose="02020603050405020304" pitchFamily="18" charset="0"/>
              </a:rPr>
              <a:t>US$149 billion </a:t>
            </a:r>
            <a:r>
              <a:rPr lang="en-GB" sz="2400" dirty="0">
                <a:latin typeface="Times New Roman" panose="02020603050405020304" pitchFamily="18" charset="0"/>
                <a:cs typeface="Times New Roman" panose="02020603050405020304" pitchFamily="18" charset="0"/>
              </a:rPr>
              <a:t>to </a:t>
            </a:r>
            <a:r>
              <a:rPr lang="en-GB" sz="2400" b="1" dirty="0">
                <a:latin typeface="Times New Roman" panose="02020603050405020304" pitchFamily="18" charset="0"/>
                <a:cs typeface="Times New Roman" panose="02020603050405020304" pitchFamily="18" charset="0"/>
              </a:rPr>
              <a:t>US$340 billion</a:t>
            </a:r>
            <a:r>
              <a:rPr lang="en-GB" sz="2400" dirty="0">
                <a:latin typeface="Times New Roman" panose="02020603050405020304" pitchFamily="18" charset="0"/>
                <a:cs typeface="Times New Roman" panose="02020603050405020304" pitchFamily="18" charset="0"/>
              </a:rPr>
              <a:t> over the next 15 years. </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Globally, estimates of </a:t>
            </a:r>
            <a:r>
              <a:rPr lang="en-GB" sz="2400" b="1" dirty="0">
                <a:latin typeface="Times New Roman" panose="02020603050405020304" pitchFamily="18" charset="0"/>
                <a:cs typeface="Times New Roman" panose="02020603050405020304" pitchFamily="18" charset="0"/>
              </a:rPr>
              <a:t>$37 billion </a:t>
            </a:r>
            <a:r>
              <a:rPr lang="en-GB" sz="2400" dirty="0">
                <a:latin typeface="Times New Roman" panose="02020603050405020304" pitchFamily="18" charset="0"/>
                <a:cs typeface="Times New Roman" panose="02020603050405020304" pitchFamily="18" charset="0"/>
              </a:rPr>
              <a:t>to achieve universal health care</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Africa for every </a:t>
            </a:r>
            <a:r>
              <a:rPr lang="en-GB" sz="2400" b="1" dirty="0">
                <a:latin typeface="Times New Roman" panose="02020603050405020304" pitchFamily="18" charset="0"/>
                <a:cs typeface="Times New Roman" panose="02020603050405020304" pitchFamily="18" charset="0"/>
              </a:rPr>
              <a:t>US$100</a:t>
            </a:r>
            <a:r>
              <a:rPr lang="en-GB" sz="2400" dirty="0">
                <a:latin typeface="Times New Roman" panose="02020603050405020304" pitchFamily="18" charset="0"/>
                <a:cs typeface="Times New Roman" panose="02020603050405020304" pitchFamily="18" charset="0"/>
              </a:rPr>
              <a:t> that goes into state coffers in Africa, on average </a:t>
            </a:r>
            <a:r>
              <a:rPr lang="en-GB" sz="2400" b="1" dirty="0">
                <a:latin typeface="Times New Roman" panose="02020603050405020304" pitchFamily="18" charset="0"/>
                <a:cs typeface="Times New Roman" panose="02020603050405020304" pitchFamily="18" charset="0"/>
              </a:rPr>
              <a:t>US$16</a:t>
            </a:r>
            <a:r>
              <a:rPr lang="en-GB" sz="2400" dirty="0">
                <a:latin typeface="Times New Roman" panose="02020603050405020304" pitchFamily="18" charset="0"/>
                <a:cs typeface="Times New Roman" panose="02020603050405020304" pitchFamily="18" charset="0"/>
              </a:rPr>
              <a:t> is allocated to health, but only</a:t>
            </a:r>
            <a:r>
              <a:rPr lang="en-GB" sz="2400" b="1" dirty="0">
                <a:latin typeface="Times New Roman" panose="02020603050405020304" pitchFamily="18" charset="0"/>
                <a:cs typeface="Times New Roman" panose="02020603050405020304" pitchFamily="18" charset="0"/>
              </a:rPr>
              <a:t> US$10 </a:t>
            </a:r>
            <a:r>
              <a:rPr lang="en-GB" sz="2400" dirty="0">
                <a:latin typeface="Times New Roman" panose="02020603050405020304" pitchFamily="18" charset="0"/>
                <a:cs typeface="Times New Roman" panose="02020603050405020304" pitchFamily="18" charset="0"/>
              </a:rPr>
              <a:t>is in effect spent, and less than </a:t>
            </a:r>
            <a:r>
              <a:rPr lang="en-GB" sz="2400" b="1" dirty="0">
                <a:latin typeface="Times New Roman" panose="02020603050405020304" pitchFamily="18" charset="0"/>
                <a:cs typeface="Times New Roman" panose="02020603050405020304" pitchFamily="18" charset="0"/>
              </a:rPr>
              <a:t>US$4 </a:t>
            </a:r>
            <a:r>
              <a:rPr lang="en-GB" sz="2400" dirty="0">
                <a:latin typeface="Times New Roman" panose="02020603050405020304" pitchFamily="18" charset="0"/>
                <a:cs typeface="Times New Roman" panose="02020603050405020304" pitchFamily="18" charset="0"/>
              </a:rPr>
              <a:t>goes to the right health services. </a:t>
            </a: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Nationally appropriate spending targets for investments in essential public services for all can also draw on existing benchmarks - </a:t>
            </a:r>
            <a:r>
              <a:rPr lang="en-GB" sz="2400" i="1" dirty="0">
                <a:latin typeface="Times New Roman" panose="02020603050405020304" pitchFamily="18" charset="0"/>
                <a:cs typeface="Times New Roman" panose="02020603050405020304" pitchFamily="18" charset="0"/>
              </a:rPr>
              <a:t>such as the benchmark to allocate at least 4–6 per cent of GDP to education and/or at least 15–20 per cent of public expenditure to education</a:t>
            </a:r>
          </a:p>
          <a:p>
            <a:pPr algn="just"/>
            <a:endParaRPr lang="en-GB" sz="2400" i="1"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ea typeface="DengXian" panose="02010600030101010101" pitchFamily="2" charset="-122"/>
            </a:endParaRPr>
          </a:p>
        </p:txBody>
      </p:sp>
      <p:sp>
        <p:nvSpPr>
          <p:cNvPr id="11" name="AutoShape 6"/>
          <p:cNvSpPr/>
          <p:nvPr/>
        </p:nvSpPr>
        <p:spPr>
          <a:xfrm>
            <a:off x="1047551" y="71495"/>
            <a:ext cx="5281060"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GB" sz="20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Funding requirements and gaps</a:t>
            </a:r>
          </a:p>
        </p:txBody>
      </p:sp>
    </p:spTree>
    <p:extLst>
      <p:ext uri="{BB962C8B-B14F-4D97-AF65-F5344CB8AC3E}">
        <p14:creationId xmlns:p14="http://schemas.microsoft.com/office/powerpoint/2010/main" val="782761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ircle(in)">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sp>
        <p:nvSpPr>
          <p:cNvPr id="183" name="AutoShape 6"/>
          <p:cNvSpPr/>
          <p:nvPr/>
        </p:nvSpPr>
        <p:spPr>
          <a:xfrm>
            <a:off x="-11228" y="-1315"/>
            <a:ext cx="4475164"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GB" sz="20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Funding requirements and gaps</a:t>
            </a:r>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2" name="Rectangle 1"/>
          <p:cNvSpPr/>
          <p:nvPr/>
        </p:nvSpPr>
        <p:spPr>
          <a:xfrm>
            <a:off x="84221" y="721896"/>
            <a:ext cx="8816829" cy="5816977"/>
          </a:xfrm>
          <a:prstGeom prst="rect">
            <a:avLst/>
          </a:prstGeom>
        </p:spPr>
        <p:txBody>
          <a:bodyPr wrap="square">
            <a:spAutoFit/>
          </a:bodyPr>
          <a:lstStyle/>
          <a:p>
            <a:pPr algn="just"/>
            <a:r>
              <a:rPr lang="en-GB" sz="2400" b="1" i="1" dirty="0">
                <a:latin typeface="Times New Roman" panose="02020603050405020304" pitchFamily="18" charset="0"/>
                <a:cs typeface="Times New Roman" panose="02020603050405020304" pitchFamily="18" charset="0"/>
              </a:rPr>
              <a:t>Infrastructure</a:t>
            </a:r>
          </a:p>
          <a:p>
            <a:pPr algn="just"/>
            <a:endParaRPr lang="en-GB"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Overall infrastructure deficit in developing countries will cost </a:t>
            </a:r>
            <a:r>
              <a:rPr lang="en-GB" sz="2400" b="1" dirty="0">
                <a:latin typeface="Times New Roman" panose="02020603050405020304" pitchFamily="18" charset="0"/>
                <a:cs typeface="Times New Roman" panose="02020603050405020304" pitchFamily="18" charset="0"/>
              </a:rPr>
              <a:t>$1-1.5 trillion </a:t>
            </a:r>
            <a:r>
              <a:rPr lang="en-GB" sz="2400" dirty="0">
                <a:latin typeface="Times New Roman" panose="02020603050405020304" pitchFamily="18" charset="0"/>
                <a:cs typeface="Times New Roman" panose="02020603050405020304" pitchFamily="18" charset="0"/>
              </a:rPr>
              <a:t>- with Africa accounting for </a:t>
            </a:r>
            <a:r>
              <a:rPr lang="en-GB" sz="2400" b="1" dirty="0">
                <a:latin typeface="Times New Roman" panose="02020603050405020304" pitchFamily="18" charset="0"/>
                <a:cs typeface="Times New Roman" panose="02020603050405020304" pitchFamily="18" charset="0"/>
              </a:rPr>
              <a:t>$93 billion </a:t>
            </a:r>
            <a:r>
              <a:rPr lang="en-GB" sz="2400" dirty="0">
                <a:latin typeface="Times New Roman" panose="02020603050405020304" pitchFamily="18" charset="0"/>
                <a:cs typeface="Times New Roman" panose="02020603050405020304" pitchFamily="18" charset="0"/>
              </a:rPr>
              <a:t>of this gap</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Estimated investment needs in the area of economic and social infrastructure sectors, amount to </a:t>
            </a:r>
            <a:r>
              <a:rPr lang="en-GB" sz="2400" b="1" dirty="0">
                <a:latin typeface="Times New Roman" panose="02020603050405020304" pitchFamily="18" charset="0"/>
                <a:cs typeface="Times New Roman" panose="02020603050405020304" pitchFamily="18" charset="0"/>
              </a:rPr>
              <a:t>$135 billion </a:t>
            </a:r>
            <a:r>
              <a:rPr lang="en-GB" sz="2400" dirty="0">
                <a:latin typeface="Times New Roman" panose="02020603050405020304" pitchFamily="18" charset="0"/>
                <a:cs typeface="Times New Roman" panose="02020603050405020304" pitchFamily="18" charset="0"/>
              </a:rPr>
              <a:t>per year in Africa – placing financing gap at about </a:t>
            </a:r>
            <a:r>
              <a:rPr lang="en-GB" sz="2400" b="1" dirty="0">
                <a:latin typeface="Times New Roman" panose="02020603050405020304" pitchFamily="18" charset="0"/>
                <a:cs typeface="Times New Roman" panose="02020603050405020304" pitchFamily="18" charset="0"/>
              </a:rPr>
              <a:t>$60 billion </a:t>
            </a:r>
            <a:r>
              <a:rPr lang="en-GB" sz="2400" dirty="0">
                <a:latin typeface="Times New Roman" panose="02020603050405020304" pitchFamily="18" charset="0"/>
                <a:cs typeface="Times New Roman" panose="02020603050405020304" pitchFamily="18" charset="0"/>
              </a:rPr>
              <a:t>per year. </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 challenge for African in this area is that in 2016, the </a:t>
            </a:r>
            <a:r>
              <a:rPr lang="en-GB" sz="2400" b="1" dirty="0">
                <a:latin typeface="Times New Roman" panose="02020603050405020304" pitchFamily="18" charset="0"/>
                <a:cs typeface="Times New Roman" panose="02020603050405020304" pitchFamily="18" charset="0"/>
              </a:rPr>
              <a:t>private sector contributed only 4 % </a:t>
            </a:r>
            <a:r>
              <a:rPr lang="en-GB" sz="2400" dirty="0">
                <a:latin typeface="Times New Roman" panose="02020603050405020304" pitchFamily="18" charset="0"/>
                <a:cs typeface="Times New Roman" panose="02020603050405020304" pitchFamily="18" charset="0"/>
              </a:rPr>
              <a:t>of new infrastructure investments in Africa</a:t>
            </a:r>
          </a:p>
          <a:p>
            <a:pPr marL="285750" indent="-28575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With regard to climate change, the cost of adaptation is projected to increase fourfold to about </a:t>
            </a:r>
            <a:r>
              <a:rPr lang="en-GB" sz="2400" b="1" dirty="0">
                <a:latin typeface="Times New Roman" panose="02020603050405020304" pitchFamily="18" charset="0"/>
                <a:cs typeface="Times New Roman" panose="02020603050405020304" pitchFamily="18" charset="0"/>
              </a:rPr>
              <a:t>4% </a:t>
            </a:r>
            <a:r>
              <a:rPr lang="en-GB" sz="2400" dirty="0">
                <a:latin typeface="Times New Roman" panose="02020603050405020304" pitchFamily="18" charset="0"/>
                <a:cs typeface="Times New Roman" panose="02020603050405020304" pitchFamily="18" charset="0"/>
              </a:rPr>
              <a:t>of Africa’s GDP</a:t>
            </a:r>
          </a:p>
          <a:p>
            <a:endParaRPr lang="en-GB" dirty="0">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15882015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3" name="Rounded Rectangle 2"/>
          <p:cNvSpPr/>
          <p:nvPr/>
        </p:nvSpPr>
        <p:spPr>
          <a:xfrm>
            <a:off x="1641566" y="2974708"/>
            <a:ext cx="5860868" cy="82277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lvl="0" algn="ctr">
              <a:lnSpc>
                <a:spcPct val="107000"/>
              </a:lnSpc>
              <a:spcBef>
                <a:spcPts val="200"/>
              </a:spcBef>
            </a:pPr>
            <a:r>
              <a:rPr lang="en-GB" sz="2400" b="1" dirty="0">
                <a:solidFill>
                  <a:schemeClr val="bg1"/>
                </a:solidFill>
                <a:latin typeface="Times New Roman" panose="02020603050405020304" pitchFamily="18" charset="0"/>
                <a:ea typeface="DengXian Light" panose="02010600030101010101" pitchFamily="2" charset="-122"/>
                <a:cs typeface="Times New Roman" panose="02020603050405020304" pitchFamily="18" charset="0"/>
              </a:rPr>
              <a:t>Financing Sources </a:t>
            </a:r>
            <a:endParaRPr lang="en-US" sz="2400" b="1" dirty="0">
              <a:solidFill>
                <a:schemeClr val="bg1"/>
              </a:solidFill>
              <a:latin typeface="Calibri Light" panose="020F0302020204030204" pitchFamily="34" charset="0"/>
              <a:ea typeface="DengXian Light" panose="02010600030101010101" pitchFamily="2" charset="-122"/>
              <a:cs typeface="Times New Roman" panose="02020603050405020304" pitchFamily="18" charset="0"/>
            </a:endParaRPr>
          </a:p>
          <a:p>
            <a:pPr marL="228600" algn="just">
              <a:lnSpc>
                <a:spcPct val="107000"/>
              </a:lnSpc>
            </a:pPr>
            <a:r>
              <a:rPr lang="en-GB" sz="1400" b="1" dirty="0">
                <a:solidFill>
                  <a:schemeClr val="bg1"/>
                </a:solidFill>
                <a:latin typeface="Times New Roman" panose="02020603050405020304" pitchFamily="18" charset="0"/>
                <a:ea typeface="DengXian" panose="02010600030101010101" pitchFamily="2" charset="-122"/>
                <a:cs typeface="Arial" panose="020B0604020202020204" pitchFamily="34" charset="0"/>
              </a:rPr>
              <a:t> </a:t>
            </a:r>
            <a:endParaRPr lang="en-US" sz="1200" dirty="0">
              <a:solidFill>
                <a:schemeClr val="bg1"/>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22772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AutoShape 6"/>
          <p:cNvSpPr/>
          <p:nvPr/>
        </p:nvSpPr>
        <p:spPr>
          <a:xfrm>
            <a:off x="-11228" y="-1315"/>
            <a:ext cx="4823860"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endParaRPr/>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0" y="30026"/>
            <a:ext cx="3886200" cy="4610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lvl="0">
              <a:lnSpc>
                <a:spcPct val="107000"/>
              </a:lnSpc>
              <a:spcBef>
                <a:spcPts val="200"/>
              </a:spcBef>
            </a:pPr>
            <a:r>
              <a:rPr lang="en-GB" sz="2800" dirty="0">
                <a:solidFill>
                  <a:schemeClr val="bg1"/>
                </a:solidFill>
                <a:latin typeface="Times New Roman" panose="02020603050405020304" pitchFamily="18" charset="0"/>
                <a:ea typeface="DengXian Light" panose="02010600030101010101" pitchFamily="2" charset="-122"/>
                <a:cs typeface="Times New Roman" panose="02020603050405020304" pitchFamily="18" charset="0"/>
              </a:rPr>
              <a:t>Financing sources </a:t>
            </a:r>
            <a:endParaRPr lang="en-US" sz="2800" dirty="0">
              <a:solidFill>
                <a:schemeClr val="bg1"/>
              </a:solidFill>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11" name="Rectangle 10"/>
          <p:cNvSpPr/>
          <p:nvPr/>
        </p:nvSpPr>
        <p:spPr>
          <a:xfrm>
            <a:off x="108284" y="2782531"/>
            <a:ext cx="8903975" cy="4295489"/>
          </a:xfrm>
          <a:prstGeom prst="rect">
            <a:avLst/>
          </a:prstGeom>
        </p:spPr>
        <p:txBody>
          <a:bodyPr wrap="square">
            <a:spAutoFit/>
          </a:bodyPr>
          <a:lstStyle/>
          <a:p>
            <a:pPr marL="285750" lvl="2" indent="-28575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Domestic sources</a:t>
            </a:r>
          </a:p>
          <a:p>
            <a:pPr lvl="2" indent="0"/>
            <a:endParaRPr lang="en-GB" sz="2400" b="1" dirty="0">
              <a:latin typeface="Times New Roman" panose="02020603050405020304" pitchFamily="18" charset="0"/>
              <a:cs typeface="Times New Roman" panose="02020603050405020304" pitchFamily="18" charset="0"/>
            </a:endParaRPr>
          </a:p>
          <a:p>
            <a:pPr marL="285750" lvl="2" indent="-28575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International public sources</a:t>
            </a:r>
          </a:p>
          <a:p>
            <a:pPr marL="285750" lvl="2" indent="-285750">
              <a:buFont typeface="Arial" panose="020B0604020202020204" pitchFamily="34" charset="0"/>
              <a:buChar char="•"/>
            </a:pPr>
            <a:endParaRPr lang="en-GB" sz="2400" b="1" dirty="0">
              <a:latin typeface="Times New Roman" panose="02020603050405020304" pitchFamily="18" charset="0"/>
              <a:cs typeface="Times New Roman" panose="02020603050405020304" pitchFamily="18" charset="0"/>
            </a:endParaRPr>
          </a:p>
          <a:p>
            <a:pPr marL="285750" lvl="2" indent="-28575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Domestic and international private sources</a:t>
            </a:r>
          </a:p>
          <a:p>
            <a:pPr lvl="2" indent="0"/>
            <a:endParaRPr lang="en-GB"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International and regional trade as sources of finance</a:t>
            </a:r>
          </a:p>
          <a:p>
            <a:pPr marL="285750" indent="-285750">
              <a:buFont typeface="Arial" panose="020B0604020202020204" pitchFamily="34" charset="0"/>
              <a:buChar char="•"/>
            </a:pPr>
            <a:endParaRPr lang="en-GB"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Importance of Public Finance Management and Controls</a:t>
            </a:r>
            <a:endParaRPr lang="en-US" sz="2400" b="1" dirty="0">
              <a:latin typeface="Times New Roman" panose="02020603050405020304" pitchFamily="18" charset="0"/>
              <a:cs typeface="Times New Roman" panose="02020603050405020304" pitchFamily="18" charset="0"/>
            </a:endParaRPr>
          </a:p>
          <a:p>
            <a:pPr lvl="2" indent="0"/>
            <a:endParaRPr lang="en-US" sz="2400" b="1" dirty="0">
              <a:latin typeface="Times New Roman" panose="02020603050405020304" pitchFamily="18" charset="0"/>
              <a:cs typeface="Times New Roman" panose="02020603050405020304" pitchFamily="18" charset="0"/>
            </a:endParaRPr>
          </a:p>
          <a:p>
            <a:pPr lvl="2" indent="0"/>
            <a:endParaRPr lang="en-GB" b="1" dirty="0">
              <a:latin typeface="Times New Roman" panose="02020603050405020304" pitchFamily="18" charset="0"/>
              <a:cs typeface="Times New Roman" panose="02020603050405020304" pitchFamily="18" charset="0"/>
            </a:endParaRPr>
          </a:p>
          <a:p>
            <a:pPr marL="285750" lvl="2" indent="-285750">
              <a:buFont typeface="Arial" panose="020B0604020202020204" pitchFamily="34" charset="0"/>
              <a:buChar char="•"/>
            </a:pPr>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75" y="818331"/>
            <a:ext cx="3934326" cy="1538899"/>
          </a:xfrm>
          <a:prstGeom prst="rect">
            <a:avLst/>
          </a:prstGeom>
        </p:spPr>
      </p:pic>
      <p:sp>
        <p:nvSpPr>
          <p:cNvPr id="5" name="Rounded Rectangle 4"/>
          <p:cNvSpPr/>
          <p:nvPr/>
        </p:nvSpPr>
        <p:spPr>
          <a:xfrm>
            <a:off x="6123028" y="2019812"/>
            <a:ext cx="1496672" cy="476724"/>
          </a:xfrm>
          <a:prstGeom prst="round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100" dirty="0">
                <a:latin typeface="Times New Roman" panose="02020603050405020304" pitchFamily="18" charset="0"/>
                <a:cs typeface="Times New Roman" panose="02020603050405020304" pitchFamily="18" charset="0"/>
              </a:rPr>
              <a:t>S</a:t>
            </a:r>
            <a:r>
              <a:rPr kumimoji="0" lang="en-GB" sz="11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ource: SustainAbility.com</a:t>
            </a:r>
            <a:endParaRPr kumimoji="0" lang="en-US" sz="11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181" name="Rectangle 1"/>
          <p:cNvSpPr txBox="1"/>
          <p:nvPr/>
        </p:nvSpPr>
        <p:spPr>
          <a:xfrm>
            <a:off x="1814389" y="496564"/>
            <a:ext cx="8417352" cy="3385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pPr lvl="1"/>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897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1415493" y="3194845"/>
            <a:ext cx="6313014" cy="40395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sz="2625" dirty="0"/>
          </a:p>
        </p:txBody>
      </p:sp>
      <p:pic>
        <p:nvPicPr>
          <p:cNvPr id="185" name="Picture 4" descr="Picture 4"/>
          <p:cNvPicPr>
            <a:picLocks noChangeAspect="1"/>
          </p:cNvPicPr>
          <p:nvPr/>
        </p:nvPicPr>
        <p:blipFill>
          <a:blip r:embed="rId3">
            <a:extLst/>
          </a:blip>
          <a:stretch>
            <a:fillRect/>
          </a:stretch>
        </p:blipFill>
        <p:spPr>
          <a:xfrm>
            <a:off x="7037465" y="970573"/>
            <a:ext cx="781323" cy="781323"/>
          </a:xfrm>
          <a:prstGeom prst="rect">
            <a:avLst/>
          </a:prstGeom>
          <a:ln w="12700">
            <a:miter lim="400000"/>
          </a:ln>
        </p:spPr>
      </p:pic>
      <p:sp>
        <p:nvSpPr>
          <p:cNvPr id="186" name="Rectangle 3"/>
          <p:cNvSpPr txBox="1"/>
          <p:nvPr/>
        </p:nvSpPr>
        <p:spPr>
          <a:xfrm>
            <a:off x="1496614" y="5523310"/>
            <a:ext cx="5206602"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rPr sz="1350"/>
              <a:t>Status and achievement of Goal 17</a:t>
            </a:r>
          </a:p>
        </p:txBody>
      </p:sp>
      <p:sp>
        <p:nvSpPr>
          <p:cNvPr id="187" name="Rectangle 10"/>
          <p:cNvSpPr txBox="1"/>
          <p:nvPr/>
        </p:nvSpPr>
        <p:spPr>
          <a:xfrm>
            <a:off x="6423018" y="5551780"/>
            <a:ext cx="1479178" cy="1384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rPr sz="900"/>
              <a:t>www.uneca.org/arfsd2018</a:t>
            </a:r>
          </a:p>
        </p:txBody>
      </p:sp>
      <p:sp>
        <p:nvSpPr>
          <p:cNvPr id="188" name="Rectangle 11"/>
          <p:cNvSpPr txBox="1"/>
          <p:nvPr/>
        </p:nvSpPr>
        <p:spPr>
          <a:xfrm>
            <a:off x="1855503" y="906345"/>
            <a:ext cx="1914526" cy="2308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750" dirty="0">
                <a:solidFill>
                  <a:schemeClr val="bg1"/>
                </a:solidFill>
              </a:rPr>
              <a:t>HLPD ON DEVELOPMENT PLANNING IN AFRICA</a:t>
            </a:r>
            <a:endParaRPr sz="750" dirty="0"/>
          </a:p>
        </p:txBody>
      </p:sp>
      <p:sp>
        <p:nvSpPr>
          <p:cNvPr id="189" name="Slide Number Placeholder 11"/>
          <p:cNvSpPr txBox="1">
            <a:spLocks noGrp="1"/>
          </p:cNvSpPr>
          <p:nvPr>
            <p:ph type="sldNum" sz="quarter" idx="2"/>
          </p:nvPr>
        </p:nvSpPr>
        <p:spPr>
          <a:xfrm>
            <a:off x="7751575" y="5730039"/>
            <a:ext cx="249426"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sp>
        <p:nvSpPr>
          <p:cNvPr id="3" name="Rounded Rectangle 2"/>
          <p:cNvSpPr/>
          <p:nvPr/>
        </p:nvSpPr>
        <p:spPr>
          <a:xfrm>
            <a:off x="2374175" y="2738629"/>
            <a:ext cx="4395651" cy="131638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34289" tIns="34289" rIns="34289" bIns="34289" numCol="1" spcCol="38100" rtlCol="0" anchor="ctr">
            <a:spAutoFit/>
          </a:bodyPr>
          <a:lstStyle/>
          <a:p>
            <a:pPr algn="ctr">
              <a:lnSpc>
                <a:spcPct val="107000"/>
              </a:lnSpc>
              <a:spcBef>
                <a:spcPts val="150"/>
              </a:spcBef>
            </a:pPr>
            <a:r>
              <a:rPr lang="en-GB" sz="2800" b="1" dirty="0">
                <a:solidFill>
                  <a:schemeClr val="bg1"/>
                </a:solidFill>
                <a:latin typeface="Times New Roman" panose="02020603050405020304" pitchFamily="18" charset="0"/>
                <a:ea typeface="DengXian Light" panose="02010600030101010101" pitchFamily="2" charset="-122"/>
                <a:cs typeface="Times New Roman" panose="02020603050405020304" pitchFamily="18" charset="0"/>
              </a:rPr>
              <a:t>Challenges to SDGs Financing </a:t>
            </a:r>
            <a:endParaRPr lang="en-US" sz="2800" b="1" dirty="0">
              <a:solidFill>
                <a:schemeClr val="bg1"/>
              </a:solidFill>
              <a:latin typeface="Times New Roman" panose="02020603050405020304" pitchFamily="18" charset="0"/>
              <a:ea typeface="DengXian Light" panose="02010600030101010101" pitchFamily="2" charset="-122"/>
              <a:cs typeface="Times New Roman" panose="02020603050405020304" pitchFamily="18" charset="0"/>
            </a:endParaRPr>
          </a:p>
          <a:p>
            <a:pPr marL="171450" algn="just">
              <a:lnSpc>
                <a:spcPct val="107000"/>
              </a:lnSpc>
            </a:pPr>
            <a:r>
              <a:rPr lang="en-GB" sz="1050" b="1" dirty="0">
                <a:solidFill>
                  <a:schemeClr val="bg1"/>
                </a:solidFill>
                <a:latin typeface="Times New Roman" panose="02020603050405020304" pitchFamily="18" charset="0"/>
                <a:ea typeface="DengXian" panose="02010600030101010101" pitchFamily="2" charset="-122"/>
                <a:cs typeface="Arial" panose="020B0604020202020204" pitchFamily="34" charset="0"/>
              </a:rPr>
              <a:t> </a:t>
            </a:r>
            <a:endParaRPr lang="en-US" sz="900" dirty="0">
              <a:solidFill>
                <a:schemeClr val="bg1"/>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20561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sp>
        <p:nvSpPr>
          <p:cNvPr id="183" name="AutoShape 6"/>
          <p:cNvSpPr/>
          <p:nvPr/>
        </p:nvSpPr>
        <p:spPr>
          <a:xfrm>
            <a:off x="-11228" y="-1315"/>
            <a:ext cx="4859954"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ln/>
        </p:spPr>
        <p:style>
          <a:lnRef idx="3">
            <a:schemeClr val="lt1"/>
          </a:lnRef>
          <a:fillRef idx="1">
            <a:schemeClr val="accent5"/>
          </a:fillRef>
          <a:effectRef idx="1">
            <a:schemeClr val="accent5"/>
          </a:effectRef>
          <a:fontRef idx="minor">
            <a:schemeClr val="lt1"/>
          </a:fontRef>
        </p:style>
        <p:txBody>
          <a:bodyPr lIns="45719" rIns="45719"/>
          <a:lstStyle/>
          <a:p>
            <a:pPr algn="ctr"/>
            <a:r>
              <a:rPr lang="en-GB" sz="28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Overview</a:t>
            </a:r>
          </a:p>
        </p:txBody>
      </p:sp>
      <p:pic>
        <p:nvPicPr>
          <p:cNvPr id="185" name="Picture 4" descr="Picture 4"/>
          <p:cNvPicPr>
            <a:picLocks noChangeAspect="1"/>
          </p:cNvPicPr>
          <p:nvPr/>
        </p:nvPicPr>
        <p:blipFill>
          <a:blip r:embed="rId3">
            <a:extLst/>
          </a:blip>
          <a:stretch>
            <a:fillRect/>
          </a:stretch>
        </p:blipFill>
        <p:spPr>
          <a:xfrm>
            <a:off x="7152440" y="-80871"/>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3" name="Rectangle 2"/>
          <p:cNvSpPr/>
          <p:nvPr/>
        </p:nvSpPr>
        <p:spPr>
          <a:xfrm>
            <a:off x="-1" y="1027667"/>
            <a:ext cx="9012260" cy="6278642"/>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endParaRPr lang="en-GB" b="1" dirty="0">
              <a:latin typeface="Times New Roman" panose="02020603050405020304" pitchFamily="18" charset="0"/>
              <a:ea typeface="DengXian" panose="02010600030101010101" pitchFamily="2" charset="-122"/>
              <a:cs typeface="Times New Roman" panose="02020603050405020304" pitchFamily="18" charset="0"/>
            </a:endParaRPr>
          </a:p>
          <a:p>
            <a:pPr lvl="0"/>
            <a:r>
              <a:rPr lang="en-GB" sz="2400" b="1" dirty="0">
                <a:latin typeface="Times New Roman" panose="02020603050405020304" pitchFamily="18" charset="0"/>
                <a:cs typeface="Times New Roman" panose="02020603050405020304" pitchFamily="18" charset="0"/>
              </a:rPr>
              <a:t>1- Introduction </a:t>
            </a:r>
            <a:endParaRPr lang="en-US" sz="2400" b="1" dirty="0">
              <a:latin typeface="Times New Roman" panose="02020603050405020304" pitchFamily="18" charset="0"/>
              <a:cs typeface="Times New Roman" panose="02020603050405020304" pitchFamily="18" charset="0"/>
            </a:endParaRPr>
          </a:p>
          <a:p>
            <a:pPr lvl="0"/>
            <a:endParaRPr lang="en-US" sz="2400" b="1"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2- </a:t>
            </a:r>
            <a:r>
              <a:rPr lang="en-GB" sz="2400" b="1" dirty="0">
                <a:latin typeface="Times New Roman" panose="02020603050405020304" pitchFamily="18" charset="0"/>
                <a:cs typeface="Times New Roman" panose="02020603050405020304" pitchFamily="18" charset="0"/>
              </a:rPr>
              <a:t>The economic context and implications for financing the SDGs </a:t>
            </a:r>
            <a:endParaRPr lang="en-US" sz="2400" b="1" dirty="0">
              <a:latin typeface="Times New Roman" panose="02020603050405020304" pitchFamily="18" charset="0"/>
              <a:cs typeface="Times New Roman" panose="02020603050405020304" pitchFamily="18" charset="0"/>
            </a:endParaRPr>
          </a:p>
          <a:p>
            <a:pPr lvl="0"/>
            <a:endParaRPr lang="en-GB" sz="2400" b="1" dirty="0">
              <a:latin typeface="Times New Roman" panose="02020603050405020304" pitchFamily="18" charset="0"/>
              <a:cs typeface="Times New Roman" panose="02020603050405020304" pitchFamily="18" charset="0"/>
            </a:endParaRPr>
          </a:p>
          <a:p>
            <a:pPr lvl="0"/>
            <a:r>
              <a:rPr lang="en-GB" sz="2400" b="1" dirty="0">
                <a:latin typeface="Times New Roman" panose="02020603050405020304" pitchFamily="18" charset="0"/>
                <a:cs typeface="Times New Roman" panose="02020603050405020304" pitchFamily="18" charset="0"/>
              </a:rPr>
              <a:t>3- Linking development planning and financing</a:t>
            </a:r>
            <a:endParaRPr lang="en-US" sz="2400" b="1" dirty="0">
              <a:latin typeface="Times New Roman" panose="02020603050405020304" pitchFamily="18" charset="0"/>
              <a:cs typeface="Times New Roman" panose="02020603050405020304" pitchFamily="18" charset="0"/>
            </a:endParaRPr>
          </a:p>
          <a:p>
            <a:pPr lvl="0"/>
            <a:endParaRPr lang="en-GB" sz="2400" b="1" dirty="0">
              <a:latin typeface="Times New Roman" panose="02020603050405020304" pitchFamily="18" charset="0"/>
              <a:cs typeface="Times New Roman" panose="02020603050405020304" pitchFamily="18" charset="0"/>
            </a:endParaRPr>
          </a:p>
          <a:p>
            <a:pPr lvl="0"/>
            <a:r>
              <a:rPr lang="en-GB" sz="2400" b="1" dirty="0">
                <a:latin typeface="Times New Roman" panose="02020603050405020304" pitchFamily="18" charset="0"/>
                <a:cs typeface="Times New Roman" panose="02020603050405020304" pitchFamily="18" charset="0"/>
              </a:rPr>
              <a:t>4- Funding requirements and gaps</a:t>
            </a:r>
            <a:endParaRPr lang="en-US" sz="2400" b="1" dirty="0">
              <a:latin typeface="Times New Roman" panose="02020603050405020304" pitchFamily="18" charset="0"/>
              <a:cs typeface="Times New Roman" panose="02020603050405020304" pitchFamily="18" charset="0"/>
            </a:endParaRPr>
          </a:p>
          <a:p>
            <a:pPr lvl="0"/>
            <a:endParaRPr lang="en-GB" sz="2400" b="1" dirty="0">
              <a:latin typeface="Times New Roman" panose="02020603050405020304" pitchFamily="18" charset="0"/>
              <a:cs typeface="Times New Roman" panose="02020603050405020304" pitchFamily="18" charset="0"/>
            </a:endParaRPr>
          </a:p>
          <a:p>
            <a:pPr lvl="0"/>
            <a:r>
              <a:rPr lang="en-GB" sz="2400" b="1" dirty="0">
                <a:latin typeface="Times New Roman" panose="02020603050405020304" pitchFamily="18" charset="0"/>
                <a:cs typeface="Times New Roman" panose="02020603050405020304" pitchFamily="18" charset="0"/>
              </a:rPr>
              <a:t>5- Funding sources</a:t>
            </a:r>
          </a:p>
          <a:p>
            <a:pPr lvl="0"/>
            <a:endParaRPr lang="en-GB" sz="2400" b="1" dirty="0">
              <a:latin typeface="Times New Roman" panose="02020603050405020304" pitchFamily="18" charset="0"/>
              <a:cs typeface="Times New Roman" panose="02020603050405020304" pitchFamily="18" charset="0"/>
            </a:endParaRPr>
          </a:p>
          <a:p>
            <a:pPr lvl="0"/>
            <a:r>
              <a:rPr lang="en-GB" sz="2400" b="1" dirty="0">
                <a:latin typeface="Times New Roman" panose="02020603050405020304" pitchFamily="18" charset="0"/>
                <a:cs typeface="Times New Roman" panose="02020603050405020304" pitchFamily="18" charset="0"/>
              </a:rPr>
              <a:t>6- Challenges to SDGs Financing</a:t>
            </a:r>
          </a:p>
          <a:p>
            <a:pPr lvl="0"/>
            <a:endParaRPr lang="en-GB" sz="2400" b="1" dirty="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7-Challenges to SDGs Financing: Illicit Financial Flows</a:t>
            </a:r>
          </a:p>
          <a:p>
            <a:pPr lvl="0"/>
            <a:endParaRPr lang="en-GB" sz="2400" b="1" dirty="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8- Concluding Remarks</a:t>
            </a:r>
          </a:p>
          <a:p>
            <a:r>
              <a:rPr lang="en-GB" sz="2400" b="1" dirty="0"/>
              <a:t> </a:t>
            </a:r>
            <a:endParaRPr lang="en-GB"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876184" y="3419893"/>
            <a:ext cx="6313014"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pPr lvl="1"/>
            <a:endParaRPr lang="en-US" sz="1200" dirty="0">
              <a:latin typeface="Times New Roman" panose="02020603050405020304" pitchFamily="18" charset="0"/>
              <a:cs typeface="Times New Roman" panose="02020603050405020304" pitchFamily="18" charset="0"/>
            </a:endParaRPr>
          </a:p>
        </p:txBody>
      </p:sp>
      <p:sp>
        <p:nvSpPr>
          <p:cNvPr id="183" name="AutoShape 6"/>
          <p:cNvSpPr/>
          <p:nvPr/>
        </p:nvSpPr>
        <p:spPr>
          <a:xfrm>
            <a:off x="1269078" y="529265"/>
            <a:ext cx="4036848" cy="714050"/>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34289" rIns="34289"/>
          <a:lstStyle/>
          <a:p>
            <a:endParaRPr sz="1350"/>
          </a:p>
        </p:txBody>
      </p:sp>
      <p:pic>
        <p:nvPicPr>
          <p:cNvPr id="185" name="Picture 4" descr="Picture 4"/>
          <p:cNvPicPr>
            <a:picLocks noChangeAspect="1"/>
          </p:cNvPicPr>
          <p:nvPr/>
        </p:nvPicPr>
        <p:blipFill>
          <a:blip r:embed="rId3">
            <a:extLst/>
          </a:blip>
          <a:stretch>
            <a:fillRect/>
          </a:stretch>
        </p:blipFill>
        <p:spPr>
          <a:xfrm>
            <a:off x="7219678" y="529265"/>
            <a:ext cx="781323" cy="781323"/>
          </a:xfrm>
          <a:prstGeom prst="rect">
            <a:avLst/>
          </a:prstGeom>
          <a:ln w="12700">
            <a:miter lim="400000"/>
          </a:ln>
        </p:spPr>
      </p:pic>
      <p:sp>
        <p:nvSpPr>
          <p:cNvPr id="186" name="Rectangle 3"/>
          <p:cNvSpPr txBox="1"/>
          <p:nvPr/>
        </p:nvSpPr>
        <p:spPr>
          <a:xfrm>
            <a:off x="1496614" y="5523310"/>
            <a:ext cx="5206602"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rPr sz="1350"/>
              <a:t>Status and achievement of Goal 17</a:t>
            </a:r>
          </a:p>
        </p:txBody>
      </p:sp>
      <p:sp>
        <p:nvSpPr>
          <p:cNvPr id="187" name="Rectangle 10"/>
          <p:cNvSpPr txBox="1"/>
          <p:nvPr/>
        </p:nvSpPr>
        <p:spPr>
          <a:xfrm>
            <a:off x="6423018" y="5551780"/>
            <a:ext cx="1479178" cy="1384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rPr sz="900"/>
              <a:t>www.uneca.org/arfsd2018</a:t>
            </a:r>
          </a:p>
        </p:txBody>
      </p:sp>
      <p:sp>
        <p:nvSpPr>
          <p:cNvPr id="188" name="Rectangle 11"/>
          <p:cNvSpPr txBox="1"/>
          <p:nvPr/>
        </p:nvSpPr>
        <p:spPr>
          <a:xfrm>
            <a:off x="1269078" y="553329"/>
            <a:ext cx="4036848" cy="3757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a:lnSpc>
                <a:spcPct val="107000"/>
              </a:lnSpc>
              <a:spcBef>
                <a:spcPts val="150"/>
              </a:spcBef>
            </a:pPr>
            <a:endParaRPr lang="en-US" sz="2400" dirty="0">
              <a:solidFill>
                <a:schemeClr val="bg1"/>
              </a:solidFill>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89" name="Slide Number Placeholder 11"/>
          <p:cNvSpPr txBox="1">
            <a:spLocks noGrp="1"/>
          </p:cNvSpPr>
          <p:nvPr>
            <p:ph type="sldNum" sz="quarter" idx="2"/>
          </p:nvPr>
        </p:nvSpPr>
        <p:spPr>
          <a:xfrm>
            <a:off x="7751575" y="5730039"/>
            <a:ext cx="249426"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dirty="0"/>
          </a:p>
        </p:txBody>
      </p:sp>
      <p:sp>
        <p:nvSpPr>
          <p:cNvPr id="2" name="Rectangle 1"/>
          <p:cNvSpPr/>
          <p:nvPr/>
        </p:nvSpPr>
        <p:spPr>
          <a:xfrm>
            <a:off x="324853" y="1334652"/>
            <a:ext cx="8343209" cy="8079135"/>
          </a:xfrm>
          <a:prstGeom prst="rect">
            <a:avLst/>
          </a:prstGeom>
        </p:spPr>
        <p:txBody>
          <a:bodyPr wrap="square">
            <a:spAutoFit/>
          </a:bodyPr>
          <a:lstStyle/>
          <a:p>
            <a:pPr marL="257175" indent="-25717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Challenges to SDG Financing include</a:t>
            </a:r>
            <a:r>
              <a:rPr lang="en-US" sz="2400" dirty="0">
                <a:latin typeface="Times New Roman" panose="02020603050405020304" pitchFamily="18" charset="0"/>
                <a:cs typeface="Times New Roman" panose="02020603050405020304" pitchFamily="18" charset="0"/>
              </a:rPr>
              <a:t>:</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Own-source revenue generation</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Access to ODAs &amp; FDIs, and new/innovative long-term financing; and international capital markets</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Global economic downturns, natural disasters, geopolitical tensions/conflicts </a:t>
            </a:r>
          </a:p>
          <a:p>
            <a:pPr marL="557213" lvl="1"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Institutional and administrative capacities</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Insufficient/inefficient intra-continental &amp; international trade</a:t>
            </a:r>
          </a:p>
          <a:p>
            <a:pPr marL="342900" lvl="1" indent="0"/>
            <a:endParaRPr lang="en-US" sz="2400" dirty="0">
              <a:latin typeface="Times New Roman" panose="02020603050405020304" pitchFamily="18" charset="0"/>
              <a:cs typeface="Times New Roman" panose="02020603050405020304" pitchFamily="18" charset="0"/>
            </a:endParaRPr>
          </a:p>
          <a:p>
            <a:pPr marL="342900" lvl="1" indent="0"/>
            <a:endParaRPr lang="en-GB" sz="2400" dirty="0">
              <a:latin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1" indent="0"/>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sz="1650" dirty="0"/>
          </a:p>
          <a:p>
            <a:endParaRPr lang="en-US" sz="1650" dirty="0"/>
          </a:p>
        </p:txBody>
      </p:sp>
    </p:spTree>
    <p:extLst>
      <p:ext uri="{BB962C8B-B14F-4D97-AF65-F5344CB8AC3E}">
        <p14:creationId xmlns:p14="http://schemas.microsoft.com/office/powerpoint/2010/main" val="507343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anim calcmode="lin" valueType="num">
                                      <p:cBhvr>
                                        <p:cTn id="3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876184" y="3419893"/>
            <a:ext cx="6313014"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pPr lvl="1"/>
            <a:endParaRPr lang="en-US" sz="1200" dirty="0">
              <a:latin typeface="Times New Roman" panose="02020603050405020304" pitchFamily="18" charset="0"/>
              <a:cs typeface="Times New Roman" panose="02020603050405020304" pitchFamily="18" charset="0"/>
            </a:endParaRPr>
          </a:p>
        </p:txBody>
      </p:sp>
      <p:sp>
        <p:nvSpPr>
          <p:cNvPr id="183" name="AutoShape 6"/>
          <p:cNvSpPr/>
          <p:nvPr/>
        </p:nvSpPr>
        <p:spPr>
          <a:xfrm>
            <a:off x="876183" y="165319"/>
            <a:ext cx="4586154" cy="1233519"/>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34289" rIns="34289"/>
          <a:lstStyle/>
          <a:p>
            <a:endParaRPr sz="1350"/>
          </a:p>
        </p:txBody>
      </p:sp>
      <p:pic>
        <p:nvPicPr>
          <p:cNvPr id="185" name="Picture 4" descr="Picture 4"/>
          <p:cNvPicPr>
            <a:picLocks noChangeAspect="1"/>
          </p:cNvPicPr>
          <p:nvPr/>
        </p:nvPicPr>
        <p:blipFill>
          <a:blip r:embed="rId3">
            <a:extLst/>
          </a:blip>
          <a:stretch>
            <a:fillRect/>
          </a:stretch>
        </p:blipFill>
        <p:spPr>
          <a:xfrm>
            <a:off x="7219678" y="529265"/>
            <a:ext cx="781323" cy="781323"/>
          </a:xfrm>
          <a:prstGeom prst="rect">
            <a:avLst/>
          </a:prstGeom>
          <a:ln w="12700">
            <a:miter lim="400000"/>
          </a:ln>
        </p:spPr>
      </p:pic>
      <p:sp>
        <p:nvSpPr>
          <p:cNvPr id="186" name="Rectangle 3"/>
          <p:cNvSpPr txBox="1"/>
          <p:nvPr/>
        </p:nvSpPr>
        <p:spPr>
          <a:xfrm>
            <a:off x="1496614" y="5523310"/>
            <a:ext cx="5206602"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rPr sz="1350"/>
              <a:t>Status and achievement of Goal 17</a:t>
            </a:r>
          </a:p>
        </p:txBody>
      </p:sp>
      <p:sp>
        <p:nvSpPr>
          <p:cNvPr id="187" name="Rectangle 10"/>
          <p:cNvSpPr txBox="1"/>
          <p:nvPr/>
        </p:nvSpPr>
        <p:spPr>
          <a:xfrm>
            <a:off x="6423018" y="5551780"/>
            <a:ext cx="1479178" cy="1384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rPr sz="900"/>
              <a:t>www.uneca.org/arfsd2018</a:t>
            </a:r>
          </a:p>
        </p:txBody>
      </p:sp>
      <p:sp>
        <p:nvSpPr>
          <p:cNvPr id="188" name="Rectangle 11"/>
          <p:cNvSpPr txBox="1"/>
          <p:nvPr/>
        </p:nvSpPr>
        <p:spPr>
          <a:xfrm>
            <a:off x="876183" y="213321"/>
            <a:ext cx="4036848" cy="11855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a:lnSpc>
                <a:spcPct val="107000"/>
              </a:lnSpc>
              <a:spcBef>
                <a:spcPts val="150"/>
              </a:spcBef>
            </a:pPr>
            <a:r>
              <a:rPr lang="en-US" sz="2400" dirty="0"/>
              <a:t>Challenges to SDGs Financing: Illicit Financial Flows</a:t>
            </a:r>
            <a:endParaRPr lang="en-US" sz="2400" dirty="0">
              <a:solidFill>
                <a:schemeClr val="bg1"/>
              </a:solidFill>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89" name="Slide Number Placeholder 11"/>
          <p:cNvSpPr txBox="1">
            <a:spLocks noGrp="1"/>
          </p:cNvSpPr>
          <p:nvPr>
            <p:ph type="sldNum" sz="quarter" idx="2"/>
          </p:nvPr>
        </p:nvSpPr>
        <p:spPr>
          <a:xfrm>
            <a:off x="7751575" y="5730039"/>
            <a:ext cx="249426"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dirty="0"/>
          </a:p>
        </p:txBody>
      </p:sp>
      <p:sp>
        <p:nvSpPr>
          <p:cNvPr id="2" name="Rectangle 1"/>
          <p:cNvSpPr/>
          <p:nvPr/>
        </p:nvSpPr>
        <p:spPr>
          <a:xfrm>
            <a:off x="84222" y="1512212"/>
            <a:ext cx="9059778" cy="8079135"/>
          </a:xfrm>
          <a:prstGeom prst="rect">
            <a:avLst/>
          </a:prstGeom>
        </p:spPr>
        <p:txBody>
          <a:bodyPr wrap="square">
            <a:spAutoFit/>
          </a:bodyPr>
          <a:lstStyle/>
          <a:p>
            <a:pPr marL="6858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is estimated that </a:t>
            </a:r>
            <a:r>
              <a:rPr lang="en-US" sz="2400" b="1" dirty="0">
                <a:latin typeface="Times New Roman" panose="02020603050405020304" pitchFamily="18" charset="0"/>
                <a:cs typeface="Times New Roman" panose="02020603050405020304" pitchFamily="18" charset="0"/>
              </a:rPr>
              <a:t>$100 billion a year</a:t>
            </a:r>
            <a:r>
              <a:rPr lang="en-US" sz="2400" dirty="0">
                <a:latin typeface="Times New Roman" panose="02020603050405020304" pitchFamily="18" charset="0"/>
                <a:cs typeface="Times New Roman" panose="02020603050405020304" pitchFamily="18" charset="0"/>
              </a:rPr>
              <a:t> (4% of Africa’s GDP) have been illegally earned, transferred, or used, much of it due to </a:t>
            </a:r>
            <a:r>
              <a:rPr lang="en-US" sz="2400" dirty="0" err="1">
                <a:latin typeface="Times New Roman" panose="02020603050405020304" pitchFamily="18" charset="0"/>
                <a:cs typeface="Times New Roman" panose="02020603050405020304" pitchFamily="18" charset="0"/>
              </a:rPr>
              <a:t>mis</a:t>
            </a:r>
            <a:r>
              <a:rPr lang="en-US" sz="2400" dirty="0">
                <a:latin typeface="Times New Roman" panose="02020603050405020304" pitchFamily="18" charset="0"/>
                <a:cs typeface="Times New Roman" panose="02020603050405020304" pitchFamily="18" charset="0"/>
              </a:rPr>
              <a:t>-invoicing</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Effects include</a:t>
            </a:r>
            <a:r>
              <a:rPr lang="en-US" sz="2400" dirty="0">
                <a:latin typeface="Times New Roman" panose="02020603050405020304" pitchFamily="18" charset="0"/>
                <a:cs typeface="Times New Roman" panose="02020603050405020304" pitchFamily="18" charset="0"/>
              </a:rPr>
              <a:t>: Retarding Africa’s Growth; Weakening Public Institutions and Rule of Law; Discouraging the culture of paying taxes and value-addition to natural resources; Maintaining overreliance on ODA</a:t>
            </a:r>
          </a:p>
          <a:p>
            <a:pPr marL="342900" lvl="1" indent="0"/>
            <a:endParaRPr lang="en-US" sz="2400" dirty="0">
              <a:latin typeface="Times New Roman" panose="02020603050405020304" pitchFamily="18" charset="0"/>
              <a:cs typeface="Times New Roman" panose="02020603050405020304" pitchFamily="18" charset="0"/>
            </a:endParaRPr>
          </a:p>
          <a:p>
            <a:pPr marL="685800" lvl="1"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Addressing IFFs will requires: </a:t>
            </a:r>
            <a:r>
              <a:rPr lang="en-US" sz="2400" dirty="0">
                <a:latin typeface="Times New Roman" panose="02020603050405020304" pitchFamily="18" charset="0"/>
                <a:cs typeface="Times New Roman" panose="02020603050405020304" pitchFamily="18" charset="0"/>
              </a:rPr>
              <a:t>Hard data on scope of IFF; Removing legal loopholes that facilitates IFFs; Designing cohesive international agreement to address IFFs; Developing local &amp; national capacity to address IFFs, among others.</a:t>
            </a:r>
          </a:p>
          <a:p>
            <a:pPr marL="342900" lvl="1" indent="0"/>
            <a:endParaRPr lang="en-US" sz="2400" dirty="0">
              <a:latin typeface="Times New Roman" panose="02020603050405020304" pitchFamily="18" charset="0"/>
              <a:cs typeface="Times New Roman" panose="02020603050405020304" pitchFamily="18" charset="0"/>
            </a:endParaRPr>
          </a:p>
          <a:p>
            <a:pPr marL="342900" lvl="1" indent="0"/>
            <a:endParaRPr lang="en-GB" sz="2400" dirty="0">
              <a:latin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1" indent="0"/>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sz="1650" dirty="0"/>
          </a:p>
          <a:p>
            <a:endParaRPr lang="en-US" sz="1650" dirty="0"/>
          </a:p>
        </p:txBody>
      </p:sp>
    </p:spTree>
    <p:extLst>
      <p:ext uri="{BB962C8B-B14F-4D97-AF65-F5344CB8AC3E}">
        <p14:creationId xmlns:p14="http://schemas.microsoft.com/office/powerpoint/2010/main" val="2550137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876184" y="3419893"/>
            <a:ext cx="6313014"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pPr lvl="1"/>
            <a:endParaRPr lang="en-US" sz="1200" dirty="0">
              <a:latin typeface="Times New Roman" panose="02020603050405020304" pitchFamily="18" charset="0"/>
              <a:cs typeface="Times New Roman" panose="02020603050405020304" pitchFamily="18" charset="0"/>
            </a:endParaRPr>
          </a:p>
        </p:txBody>
      </p:sp>
      <p:sp>
        <p:nvSpPr>
          <p:cNvPr id="183" name="AutoShape 6"/>
          <p:cNvSpPr/>
          <p:nvPr/>
        </p:nvSpPr>
        <p:spPr>
          <a:xfrm>
            <a:off x="656996" y="288368"/>
            <a:ext cx="4701798" cy="781323"/>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34289" rIns="34289"/>
          <a:lstStyle/>
          <a:p>
            <a:endParaRPr sz="1350" dirty="0"/>
          </a:p>
        </p:txBody>
      </p:sp>
      <p:pic>
        <p:nvPicPr>
          <p:cNvPr id="185" name="Picture 4" descr="Picture 4"/>
          <p:cNvPicPr>
            <a:picLocks noChangeAspect="1"/>
          </p:cNvPicPr>
          <p:nvPr/>
        </p:nvPicPr>
        <p:blipFill>
          <a:blip r:embed="rId3">
            <a:extLst/>
          </a:blip>
          <a:stretch>
            <a:fillRect/>
          </a:stretch>
        </p:blipFill>
        <p:spPr>
          <a:xfrm>
            <a:off x="7120873" y="286593"/>
            <a:ext cx="781323" cy="781323"/>
          </a:xfrm>
          <a:prstGeom prst="rect">
            <a:avLst/>
          </a:prstGeom>
          <a:ln w="12700">
            <a:miter lim="400000"/>
          </a:ln>
        </p:spPr>
      </p:pic>
      <p:sp>
        <p:nvSpPr>
          <p:cNvPr id="187" name="Rectangle 10"/>
          <p:cNvSpPr txBox="1"/>
          <p:nvPr/>
        </p:nvSpPr>
        <p:spPr>
          <a:xfrm>
            <a:off x="6423018" y="5551780"/>
            <a:ext cx="1479178" cy="1384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rPr sz="900"/>
              <a:t>www.uneca.org/arfsd2018</a:t>
            </a:r>
          </a:p>
        </p:txBody>
      </p:sp>
      <p:sp>
        <p:nvSpPr>
          <p:cNvPr id="188" name="Rectangle 11"/>
          <p:cNvSpPr txBox="1"/>
          <p:nvPr/>
        </p:nvSpPr>
        <p:spPr>
          <a:xfrm>
            <a:off x="757989" y="286593"/>
            <a:ext cx="4114800" cy="5690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a:lnSpc>
                <a:spcPct val="107000"/>
              </a:lnSpc>
              <a:spcBef>
                <a:spcPts val="150"/>
              </a:spcBef>
            </a:pPr>
            <a:r>
              <a:rPr lang="en-US" sz="2400" dirty="0"/>
              <a:t>Concluding Remarks</a:t>
            </a:r>
          </a:p>
          <a:p>
            <a:pPr>
              <a:lnSpc>
                <a:spcPct val="107000"/>
              </a:lnSpc>
              <a:spcBef>
                <a:spcPts val="150"/>
              </a:spcBef>
            </a:pPr>
            <a:endParaRPr lang="en-US" sz="900" dirty="0">
              <a:solidFill>
                <a:schemeClr val="bg1"/>
              </a:solidFill>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89" name="Slide Number Placeholder 11"/>
          <p:cNvSpPr txBox="1">
            <a:spLocks noGrp="1"/>
          </p:cNvSpPr>
          <p:nvPr>
            <p:ph type="sldNum" sz="quarter" idx="2"/>
          </p:nvPr>
        </p:nvSpPr>
        <p:spPr>
          <a:xfrm>
            <a:off x="7751575" y="5730039"/>
            <a:ext cx="249426" cy="2769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dirty="0"/>
          </a:p>
        </p:txBody>
      </p:sp>
      <p:sp>
        <p:nvSpPr>
          <p:cNvPr id="2" name="Rectangle 1"/>
          <p:cNvSpPr/>
          <p:nvPr/>
        </p:nvSpPr>
        <p:spPr>
          <a:xfrm>
            <a:off x="0" y="1159557"/>
            <a:ext cx="8975558" cy="6370975"/>
          </a:xfrm>
          <a:prstGeom prst="rect">
            <a:avLst/>
          </a:prstGeom>
        </p:spPr>
        <p:txBody>
          <a:bodyPr wrap="square">
            <a:spAutoFit/>
          </a:bodyPr>
          <a:lstStyle/>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African countries are committed to mobilizing adequate and predictable resources for financing the SDGs.</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While national development planning processes embody resource mobilization, many countries are yet to effectively link the two.</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Overall, the scale and diversity of  SGDs financing available is growing across the region. This offers significant potential to drive regional progress toward realizing the SDGs.</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Domestic resource mobilization improved substantially in recent decades in Africa, but tax-to-GDP ratios are still below the 25 percent threshold deemed sufficient</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challenges are many and varied, but not insurmountable. In this regard, countries must build technical, legal and administrative capacity for effective public financial management. </a:t>
            </a:r>
          </a:p>
          <a:p>
            <a:pPr marL="342900" indent="-34290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Finally, accurate and robust data are necessary for robust SDGs financing frameworks and monitor resource flows, including IFFs. </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4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3"/>
          <p:cNvSpPr/>
          <p:nvPr/>
        </p:nvSpPr>
        <p:spPr>
          <a:xfrm>
            <a:off x="-35224" y="1122060"/>
            <a:ext cx="9144001" cy="4975412"/>
          </a:xfrm>
          <a:prstGeom prst="rect">
            <a:avLst/>
          </a:prstGeom>
          <a:gradFill>
            <a:gsLst>
              <a:gs pos="0">
                <a:srgbClr val="5F82CB"/>
              </a:gs>
              <a:gs pos="50000">
                <a:srgbClr val="3E70CA"/>
              </a:gs>
              <a:gs pos="100000">
                <a:srgbClr val="2F61BA"/>
              </a:gs>
            </a:gsLst>
            <a:lin ang="5400000"/>
          </a:gradFill>
          <a:ln w="6350">
            <a:solidFill>
              <a:schemeClr val="accent5"/>
            </a:solidFill>
            <a:miter/>
          </a:ln>
        </p:spPr>
        <p:txBody>
          <a:bodyPr lIns="45719" rIns="45719" anchor="ctr"/>
          <a:lstStyle/>
          <a:p>
            <a:pPr>
              <a:defRPr>
                <a:solidFill>
                  <a:srgbClr val="FFFFFF"/>
                </a:solidFill>
              </a:defRPr>
            </a:pPr>
            <a:endParaRPr/>
          </a:p>
        </p:txBody>
      </p:sp>
      <p:pic>
        <p:nvPicPr>
          <p:cNvPr id="244" name="Picture 6" descr="Picture 6"/>
          <p:cNvPicPr>
            <a:picLocks noChangeAspect="1"/>
          </p:cNvPicPr>
          <p:nvPr/>
        </p:nvPicPr>
        <p:blipFill>
          <a:blip r:embed="rId2">
            <a:extLst/>
          </a:blip>
          <a:stretch>
            <a:fillRect/>
          </a:stretch>
        </p:blipFill>
        <p:spPr>
          <a:xfrm>
            <a:off x="294851" y="2160485"/>
            <a:ext cx="2270766" cy="2270766"/>
          </a:xfrm>
          <a:prstGeom prst="rect">
            <a:avLst/>
          </a:prstGeom>
          <a:ln w="12700">
            <a:miter lim="400000"/>
          </a:ln>
        </p:spPr>
      </p:pic>
      <p:sp>
        <p:nvSpPr>
          <p:cNvPr id="245" name="Rectangle 2"/>
          <p:cNvSpPr txBox="1"/>
          <p:nvPr/>
        </p:nvSpPr>
        <p:spPr>
          <a:xfrm>
            <a:off x="3561561" y="2876767"/>
            <a:ext cx="4421188" cy="838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5500" b="1">
                <a:solidFill>
                  <a:srgbClr val="FFFFFF"/>
                </a:solidFill>
                <a:latin typeface="Lato"/>
                <a:ea typeface="Lato"/>
                <a:cs typeface="Lato"/>
                <a:sym typeface="Lato"/>
              </a:defRPr>
            </a:lvl1pPr>
          </a:lstStyle>
          <a:p>
            <a:r>
              <a:rPr/>
              <a:t>THANK YOU</a:t>
            </a:r>
            <a:endParaRPr dirty="0"/>
          </a:p>
        </p:txBody>
      </p:sp>
      <p:sp>
        <p:nvSpPr>
          <p:cNvPr id="246" name="Rectangle 7"/>
          <p:cNvSpPr txBox="1"/>
          <p:nvPr/>
        </p:nvSpPr>
        <p:spPr>
          <a:xfrm>
            <a:off x="3252134" y="5311128"/>
            <a:ext cx="3258640"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lgn="ctr">
              <a:defRPr sz="1600">
                <a:solidFill>
                  <a:srgbClr val="FFFFFF"/>
                </a:solidFill>
                <a:latin typeface="Avenir Heavy"/>
                <a:ea typeface="Avenir Heavy"/>
                <a:cs typeface="Avenir Heavy"/>
                <a:sym typeface="Avenir Heavy"/>
              </a:defRPr>
            </a:lvl1pPr>
          </a:lstStyle>
          <a:p>
            <a:r>
              <a:rPr dirty="0"/>
              <a:t>www.uneca.org</a:t>
            </a:r>
          </a:p>
        </p:txBody>
      </p:sp>
      <p:sp>
        <p:nvSpPr>
          <p:cNvPr id="247" name="Rectangle 6"/>
          <p:cNvSpPr txBox="1"/>
          <p:nvPr/>
        </p:nvSpPr>
        <p:spPr>
          <a:xfrm>
            <a:off x="3564430" y="4814244"/>
            <a:ext cx="3722577" cy="276999"/>
          </a:xfrm>
          <a:prstGeom prst="rect">
            <a:avLst/>
          </a:prstGeom>
          <a:gradFill>
            <a:gsLst>
              <a:gs pos="0">
                <a:srgbClr val="5F82CB"/>
              </a:gs>
              <a:gs pos="50000">
                <a:srgbClr val="3E70CA"/>
              </a:gs>
              <a:gs pos="100000">
                <a:srgbClr val="2F61BA"/>
              </a:gs>
            </a:gsLst>
            <a:lin ang="5400000"/>
          </a:gradFill>
          <a:ln w="6350">
            <a:solidFill>
              <a:schemeClr val="accent5"/>
            </a:solidFill>
            <a:miter/>
          </a:ln>
          <a:extLst>
            <a:ext uri="{C572A759-6A51-4108-AA02-DFA0A04FC94B}">
              <ma14:wrappingTextBoxFlag xmlns:ma14="http://schemas.microsoft.com/office/mac/drawingml/2011/main" xmlns="" val="1"/>
            </a:ext>
          </a:extLst>
        </p:spPr>
        <p:txBody>
          <a:bodyPr lIns="0" tIns="0" rIns="0" bIns="0">
            <a:spAutoFit/>
          </a:bodyPr>
          <a:lstStyle/>
          <a:p>
            <a:pPr>
              <a:defRPr>
                <a:solidFill>
                  <a:srgbClr val="FFFFFF"/>
                </a:solidFill>
              </a:defRPr>
            </a:pPr>
            <a:r>
              <a:rPr dirty="0"/>
              <a:t>more info:</a:t>
            </a:r>
            <a:r>
              <a:rPr lang="en-GB" dirty="0"/>
              <a:t> sylvainb@un.org</a:t>
            </a:r>
            <a:endParaRPr u="sng" dirty="0">
              <a:uFill>
                <a:solidFill>
                  <a:srgbClr val="0563C1"/>
                </a:solidFill>
              </a:uFill>
              <a:hlinkClick r:id="rId3"/>
            </a:endParaRPr>
          </a:p>
        </p:txBody>
      </p:sp>
      <p:sp>
        <p:nvSpPr>
          <p:cNvPr id="248" name="Slide Number Placeholder 51"/>
          <p:cNvSpPr txBox="1">
            <a:spLocks noGrp="1"/>
          </p:cNvSpPr>
          <p:nvPr>
            <p:ph type="sldNum" sz="quarter" idx="2"/>
          </p:nvPr>
        </p:nvSpPr>
        <p:spPr>
          <a:xfrm>
            <a:off x="8873121" y="6567136"/>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pic>
        <p:nvPicPr>
          <p:cNvPr id="20" name="Picture 66" descr="Picture 66"/>
          <p:cNvPicPr>
            <a:picLocks noChangeAspect="1"/>
          </p:cNvPicPr>
          <p:nvPr/>
        </p:nvPicPr>
        <p:blipFill>
          <a:blip r:embed="rId4">
            <a:extLst/>
          </a:blip>
          <a:stretch>
            <a:fillRect/>
          </a:stretch>
        </p:blipFill>
        <p:spPr>
          <a:xfrm>
            <a:off x="6760670" y="144880"/>
            <a:ext cx="1662378" cy="728226"/>
          </a:xfrm>
          <a:prstGeom prst="rect">
            <a:avLst/>
          </a:prstGeom>
          <a:ln w="12700">
            <a:miter lim="400000"/>
          </a:ln>
        </p:spPr>
      </p:pic>
      <p:pic>
        <p:nvPicPr>
          <p:cNvPr id="21" name="Picture 20"/>
          <p:cNvPicPr/>
          <p:nvPr/>
        </p:nvPicPr>
        <p:blipFill rotWithShape="1">
          <a:blip r:embed="rId5"/>
          <a:srcRect l="25728" t="10826" r="71745" b="82436"/>
          <a:stretch/>
        </p:blipFill>
        <p:spPr bwMode="auto">
          <a:xfrm>
            <a:off x="1784567" y="147461"/>
            <a:ext cx="781050" cy="743656"/>
          </a:xfrm>
          <a:prstGeom prst="rect">
            <a:avLst/>
          </a:prstGeom>
          <a:ln>
            <a:noFill/>
          </a:ln>
          <a:extLst>
            <a:ext uri="{53640926-AAD7-44D8-BBD7-CCE9431645EC}">
              <a14:shadowObscured xmlns:a14="http://schemas.microsoft.com/office/drawing/2010/main"/>
            </a:ext>
          </a:extLst>
        </p:spPr>
      </p:pic>
      <p:sp>
        <p:nvSpPr>
          <p:cNvPr id="22" name="Rectangle 21"/>
          <p:cNvSpPr/>
          <p:nvPr/>
        </p:nvSpPr>
        <p:spPr>
          <a:xfrm>
            <a:off x="294851" y="187499"/>
            <a:ext cx="1618420" cy="783869"/>
          </a:xfrm>
          <a:prstGeom prst="rect">
            <a:avLst/>
          </a:prstGeom>
        </p:spPr>
        <p:txBody>
          <a:bodyPr wrap="square">
            <a:spAutoFit/>
          </a:bodyPr>
          <a:lstStyle/>
          <a:p>
            <a:pPr>
              <a:lnSpc>
                <a:spcPct val="107000"/>
              </a:lnSpc>
            </a:pPr>
            <a:r>
              <a:rPr lang="en-GB" sz="1400" dirty="0">
                <a:solidFill>
                  <a:schemeClr val="tx1"/>
                </a:solidFill>
                <a:latin typeface="Times New Roman" panose="02020603050405020304" pitchFamily="18" charset="0"/>
                <a:ea typeface="DengXian" panose="02010600030101010101" pitchFamily="2" charset="-122"/>
                <a:cs typeface="Arial" panose="020B0604020202020204" pitchFamily="34" charset="0"/>
              </a:rPr>
              <a:t>Arab Republic of Egypt Institute of National Planning</a:t>
            </a:r>
            <a:endParaRPr lang="en-US" sz="1400" dirty="0">
              <a:solidFill>
                <a:schemeClr val="tx1"/>
              </a:solidFill>
              <a:latin typeface="Calibri" panose="020F0502020204030204" pitchFamily="34" charset="0"/>
              <a:ea typeface="DengXian"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2" name="Rectangle 1"/>
          <p:cNvSpPr/>
          <p:nvPr/>
        </p:nvSpPr>
        <p:spPr>
          <a:xfrm>
            <a:off x="0" y="1182288"/>
            <a:ext cx="9051969" cy="5262979"/>
          </a:xfrm>
          <a:prstGeom prst="rect">
            <a:avLst/>
          </a:prstGeom>
        </p:spPr>
        <p:txBody>
          <a:bodyPr wrap="square">
            <a:spAutoFit/>
          </a:bodyPr>
          <a:lstStyle/>
          <a:p>
            <a:pPr marL="342900" indent="-342900" algn="just">
              <a:buFont typeface="Wingdings" panose="05000000000000000000" pitchFamily="2" charset="2"/>
              <a:buChar char="Ø"/>
            </a:pPr>
            <a:r>
              <a:rPr lang="en-GB" sz="2400" dirty="0">
                <a:solidFill>
                  <a:schemeClr val="tx1"/>
                </a:solidFill>
                <a:latin typeface="Times New Roman" panose="02020603050405020304" pitchFamily="18" charset="0"/>
                <a:ea typeface="DengXian" panose="02010600030101010101" pitchFamily="2" charset="-122"/>
              </a:rPr>
              <a:t>Key recommendation of the 2017 HLPD in Abuja: </a:t>
            </a:r>
            <a:r>
              <a:rPr lang="en-GB" sz="2400" b="1" i="1" dirty="0">
                <a:solidFill>
                  <a:schemeClr val="tx1"/>
                </a:solidFill>
                <a:latin typeface="Times New Roman" panose="02020603050405020304" pitchFamily="18" charset="0"/>
                <a:ea typeface="DengXian" panose="02010600030101010101" pitchFamily="2" charset="-122"/>
              </a:rPr>
              <a:t>Need to strengthen African countries’ capacities to develop effective resource mobilization strategies</a:t>
            </a:r>
            <a:r>
              <a:rPr lang="en-GB" sz="2400" i="1" dirty="0">
                <a:solidFill>
                  <a:schemeClr val="tx1"/>
                </a:solidFill>
                <a:latin typeface="Times New Roman" panose="02020603050405020304" pitchFamily="18" charset="0"/>
                <a:ea typeface="DengXian" panose="02010600030101010101" pitchFamily="2" charset="-122"/>
              </a:rPr>
              <a:t> </a:t>
            </a:r>
            <a:r>
              <a:rPr lang="en-GB" sz="2400" b="1" i="1" dirty="0">
                <a:solidFill>
                  <a:schemeClr val="tx1"/>
                </a:solidFill>
                <a:latin typeface="Times New Roman" panose="02020603050405020304" pitchFamily="18" charset="0"/>
                <a:ea typeface="DengXian" panose="02010600030101010101" pitchFamily="2" charset="-122"/>
              </a:rPr>
              <a:t>in support of integration of SDGs in National Development Plans</a:t>
            </a:r>
            <a:endParaRPr lang="en-US" sz="2400" b="1" i="1" dirty="0">
              <a:solidFill>
                <a:schemeClr val="tx1"/>
              </a:solidFill>
            </a:endParaRPr>
          </a:p>
          <a:p>
            <a:pPr marL="342900" indent="-342900" algn="just">
              <a:buFont typeface="Wingdings" panose="05000000000000000000" pitchFamily="2" charset="2"/>
              <a:buChar char="Ø"/>
            </a:pPr>
            <a:r>
              <a:rPr lang="en-GB" sz="2400" dirty="0">
                <a:latin typeface="Times New Roman" panose="02020603050405020304" pitchFamily="18" charset="0"/>
                <a:ea typeface="Calibri" panose="020F0502020204030204" pitchFamily="34" charset="0"/>
                <a:cs typeface="Univers LT Std 45 Light"/>
              </a:rPr>
              <a:t>The AAAA of the Third International Conference on FFD of July 2015 provides a global framework for financing sustainable development </a:t>
            </a:r>
          </a:p>
          <a:p>
            <a:pPr marL="342900" indent="-342900" algn="just">
              <a:buFont typeface="Wingdings" panose="05000000000000000000" pitchFamily="2" charset="2"/>
              <a:buChar char="Ø"/>
            </a:pPr>
            <a:r>
              <a:rPr lang="en-GB" sz="2400" dirty="0">
                <a:latin typeface="Times New Roman" panose="02020603050405020304" pitchFamily="18" charset="0"/>
                <a:ea typeface="Calibri" panose="020F0502020204030204" pitchFamily="34" charset="0"/>
                <a:cs typeface="Univers LT Std 45 Light"/>
              </a:rPr>
              <a:t>It is imperative for African countries to take stock of the financing requirements and the range of funding sources and instruments for not only the SDGs, but Agenda 2063 as well. </a:t>
            </a:r>
          </a:p>
          <a:p>
            <a:pPr marL="342900" indent="-342900" algn="just">
              <a:buFont typeface="Wingdings" panose="05000000000000000000" pitchFamily="2" charset="2"/>
              <a:buChar char="Ø"/>
            </a:pPr>
            <a:r>
              <a:rPr lang="en-GB" sz="2400" dirty="0">
                <a:latin typeface="Times New Roman" panose="02020603050405020304" pitchFamily="18" charset="0"/>
                <a:ea typeface="Calibri" panose="020F0502020204030204" pitchFamily="34" charset="0"/>
                <a:cs typeface="Univers LT Std 45 Light"/>
              </a:rPr>
              <a:t>The mobilization of resources, their effective allocation and utilization are essential.  </a:t>
            </a:r>
          </a:p>
          <a:p>
            <a:pPr marL="342900" indent="-342900" algn="just">
              <a:buFont typeface="Wingdings" panose="05000000000000000000" pitchFamily="2" charset="2"/>
              <a:buChar char="Ø"/>
            </a:pPr>
            <a:r>
              <a:rPr lang="en-GB" sz="2400" b="1" dirty="0">
                <a:latin typeface="Times New Roman" panose="02020603050405020304" pitchFamily="18" charset="0"/>
                <a:ea typeface="Calibri" panose="020F0502020204030204" pitchFamily="34" charset="0"/>
                <a:cs typeface="Univers LT Std 45 Light"/>
              </a:rPr>
              <a:t>To this end, there is a need to design a resource mobilization framework for financing SDGs in Africa.</a:t>
            </a:r>
            <a:endParaRPr lang="en-US" sz="2400" b="1" dirty="0">
              <a:latin typeface="Univers LT Std 45 Light"/>
              <a:ea typeface="Calibri" panose="020F0502020204030204" pitchFamily="34" charset="0"/>
              <a:cs typeface="Univers LT Std 45 Light"/>
            </a:endParaRPr>
          </a:p>
        </p:txBody>
      </p:sp>
      <p:sp>
        <p:nvSpPr>
          <p:cNvPr id="12" name="AutoShape 6"/>
          <p:cNvSpPr/>
          <p:nvPr/>
        </p:nvSpPr>
        <p:spPr>
          <a:xfrm>
            <a:off x="-11228" y="-18732"/>
            <a:ext cx="4475164" cy="441326"/>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ln/>
        </p:spPr>
        <p:style>
          <a:lnRef idx="3">
            <a:schemeClr val="lt1"/>
          </a:lnRef>
          <a:fillRef idx="1">
            <a:schemeClr val="accent5"/>
          </a:fillRef>
          <a:effectRef idx="1">
            <a:schemeClr val="accent5"/>
          </a:effectRef>
          <a:fontRef idx="minor">
            <a:schemeClr val="lt1"/>
          </a:fontRef>
        </p:style>
        <p:txBody>
          <a:bodyPr lIns="45719" rIns="45719"/>
          <a:lstStyle/>
          <a:p>
            <a:r>
              <a:rPr lang="en-GB" sz="24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Introduction</a:t>
            </a:r>
            <a:endParaRPr lang="en-US" sz="2400" dirty="0">
              <a:solidFill>
                <a:schemeClr val="bg1"/>
              </a:solidFill>
            </a:endParaRPr>
          </a:p>
        </p:txBody>
      </p:sp>
    </p:spTree>
    <p:extLst>
      <p:ext uri="{BB962C8B-B14F-4D97-AF65-F5344CB8AC3E}">
        <p14:creationId xmlns:p14="http://schemas.microsoft.com/office/powerpoint/2010/main" val="3288043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3" name="Rounded Rectangle 2"/>
          <p:cNvSpPr/>
          <p:nvPr/>
        </p:nvSpPr>
        <p:spPr>
          <a:xfrm>
            <a:off x="1719943" y="2773163"/>
            <a:ext cx="5704113" cy="122586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Overview of Recent Macroeconomic Developments in Africa</a:t>
            </a:r>
            <a:endParaRPr lang="en-GB" sz="2400" dirty="0">
              <a:solidFill>
                <a:schemeClr val="bg1"/>
              </a:solidFill>
              <a:latin typeface="Times New Roman" panose="02020603050405020304" pitchFamily="18"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7903165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11229" y="184179"/>
            <a:ext cx="7132997"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algn="l"/>
            <a:endParaRPr sz="1400" dirty="0"/>
          </a:p>
        </p:txBody>
      </p:sp>
      <p:sp>
        <p:nvSpPr>
          <p:cNvPr id="22" name="Text Placeholder 21"/>
          <p:cNvSpPr>
            <a:spLocks noGrp="1"/>
          </p:cNvSpPr>
          <p:nvPr>
            <p:ph type="body" idx="1"/>
          </p:nvPr>
        </p:nvSpPr>
        <p:spPr>
          <a:xfrm>
            <a:off x="139439" y="975300"/>
            <a:ext cx="8222507" cy="5284072"/>
          </a:xfrm>
        </p:spPr>
        <p:txBody>
          <a:bodyPr>
            <a:normAutofit fontScale="77500" lnSpcReduction="20000"/>
          </a:bodyPr>
          <a:lstStyle/>
          <a:p>
            <a:pPr marL="0" lvl="0" indent="0">
              <a:buNone/>
            </a:pPr>
            <a:r>
              <a:rPr lang="en-US" altLang="en-US" sz="1700" b="1" dirty="0">
                <a:solidFill>
                  <a:schemeClr val="tx1"/>
                </a:solidFill>
                <a:latin typeface="Times New Roman" panose="02020603050405020304" pitchFamily="18" charset="0"/>
                <a:cs typeface="Times New Roman" panose="02020603050405020304" pitchFamily="18" charset="0"/>
              </a:rPr>
              <a:t>   Average annual GDP growth in Africa, by sub region (%)</a:t>
            </a:r>
            <a:endParaRPr lang="en-US" altLang="en-US" sz="1700" dirty="0">
              <a:solidFill>
                <a:schemeClr val="tx1"/>
              </a:solidFill>
              <a:latin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sz="1700" i="1" dirty="0"/>
          </a:p>
          <a:p>
            <a:endParaRPr lang="en-GB" sz="1700" i="1" dirty="0"/>
          </a:p>
          <a:p>
            <a:endParaRPr lang="en-GB" sz="1700" i="1" dirty="0"/>
          </a:p>
          <a:p>
            <a:endParaRPr lang="en-GB" sz="1500" i="1" dirty="0">
              <a:latin typeface="Times New Roman" panose="02020603050405020304" pitchFamily="18" charset="0"/>
              <a:cs typeface="Times New Roman" panose="02020603050405020304" pitchFamily="18" charset="0"/>
            </a:endParaRPr>
          </a:p>
          <a:p>
            <a:pPr marL="0" indent="0">
              <a:buNone/>
            </a:pPr>
            <a:r>
              <a:rPr lang="en-GB" sz="1300" i="1" dirty="0">
                <a:latin typeface="Times New Roman" panose="02020603050405020304" pitchFamily="18" charset="0"/>
                <a:cs typeface="Times New Roman" panose="02020603050405020304" pitchFamily="18" charset="0"/>
              </a:rPr>
              <a:t>   </a:t>
            </a:r>
          </a:p>
          <a:p>
            <a:pPr marL="0" indent="0">
              <a:buNone/>
            </a:pPr>
            <a:endParaRPr lang="en-GB" sz="1300" i="1" dirty="0">
              <a:latin typeface="Times New Roman" panose="02020603050405020304" pitchFamily="18" charset="0"/>
              <a:cs typeface="Times New Roman" panose="02020603050405020304" pitchFamily="18" charset="0"/>
            </a:endParaRPr>
          </a:p>
          <a:p>
            <a:pPr marL="0" indent="0">
              <a:buNone/>
            </a:pPr>
            <a:endParaRPr lang="en-GB" sz="1300" i="1" dirty="0">
              <a:latin typeface="Times New Roman" panose="02020603050405020304" pitchFamily="18" charset="0"/>
              <a:cs typeface="Times New Roman" panose="02020603050405020304" pitchFamily="18" charset="0"/>
            </a:endParaRPr>
          </a:p>
          <a:p>
            <a:pPr marL="0" indent="0">
              <a:buNone/>
            </a:pPr>
            <a:r>
              <a:rPr lang="en-GB" sz="1300" i="1" dirty="0">
                <a:latin typeface="Times New Roman" panose="02020603050405020304" pitchFamily="18" charset="0"/>
                <a:cs typeface="Times New Roman" panose="02020603050405020304" pitchFamily="18" charset="0"/>
              </a:rPr>
              <a:t>Source: African Development Bank Group (2018) African Economic Outlook (2018)</a:t>
            </a:r>
            <a:endParaRPr lang="en-US" sz="1300" i="1"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   * estimated</a:t>
            </a:r>
            <a:endParaRPr lang="en-US" sz="1200" i="1"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   ** projected </a:t>
            </a:r>
            <a:endParaRPr lang="en-US" sz="1200" i="1" dirty="0">
              <a:latin typeface="Times New Roman" panose="02020603050405020304" pitchFamily="18" charset="0"/>
              <a:cs typeface="Times New Roman" panose="02020603050405020304" pitchFamily="18" charset="0"/>
            </a:endParaRPr>
          </a:p>
          <a:p>
            <a:endParaRPr lang="en-GB" dirty="0"/>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Chart 14"/>
          <p:cNvGraphicFramePr/>
          <p:nvPr>
            <p:extLst>
              <p:ext uri="{D42A27DB-BD31-4B8C-83A1-F6EECF244321}">
                <p14:modId xmlns:p14="http://schemas.microsoft.com/office/powerpoint/2010/main" val="2362270944"/>
              </p:ext>
            </p:extLst>
          </p:nvPr>
        </p:nvGraphicFramePr>
        <p:xfrm>
          <a:off x="363323" y="1329022"/>
          <a:ext cx="7770024" cy="382049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83723" y="567396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AutoShape 6"/>
          <p:cNvSpPr/>
          <p:nvPr/>
        </p:nvSpPr>
        <p:spPr>
          <a:xfrm>
            <a:off x="-1" y="-7499"/>
            <a:ext cx="4583723" cy="647337"/>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ln/>
        </p:spPr>
        <p:style>
          <a:lnRef idx="3">
            <a:schemeClr val="lt1"/>
          </a:lnRef>
          <a:fillRef idx="1">
            <a:schemeClr val="accent5"/>
          </a:fillRef>
          <a:effectRef idx="1">
            <a:schemeClr val="accent5"/>
          </a:effectRef>
          <a:fontRef idx="minor">
            <a:schemeClr val="lt1"/>
          </a:fontRef>
        </p:style>
        <p:txBody>
          <a:bodyPr lIns="45719" rIns="45719"/>
          <a:lstStyle/>
          <a:p>
            <a:r>
              <a:rPr lang="en-US" b="1" dirty="0">
                <a:solidFill>
                  <a:schemeClr val="bg1"/>
                </a:solidFill>
                <a:latin typeface="Times New Roman" panose="02020603050405020304" pitchFamily="18" charset="0"/>
                <a:cs typeface="Times New Roman" panose="02020603050405020304" pitchFamily="18" charset="0"/>
              </a:rPr>
              <a:t>Overview of recent macroeconomic developments in Africa</a:t>
            </a:r>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7502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11229" y="184179"/>
            <a:ext cx="7132997"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700" b="1">
                <a:solidFill>
                  <a:srgbClr val="FFFFFF"/>
                </a:solidFill>
                <a:latin typeface="Times New Roman"/>
                <a:ea typeface="Times New Roman"/>
                <a:cs typeface="Times New Roman"/>
                <a:sym typeface="Times New Roman"/>
              </a:defRPr>
            </a:lvl1pPr>
          </a:lstStyle>
          <a:p>
            <a:pPr algn="l"/>
            <a:endParaRPr sz="1400" dirty="0"/>
          </a:p>
        </p:txBody>
      </p:sp>
      <p:sp>
        <p:nvSpPr>
          <p:cNvPr id="22" name="Text Placeholder 21"/>
          <p:cNvSpPr>
            <a:spLocks noGrp="1"/>
          </p:cNvSpPr>
          <p:nvPr>
            <p:ph type="body" idx="1"/>
          </p:nvPr>
        </p:nvSpPr>
        <p:spPr>
          <a:xfrm>
            <a:off x="213434" y="976365"/>
            <a:ext cx="8413207" cy="5157055"/>
          </a:xfrm>
        </p:spPr>
        <p:txBody>
          <a:bodyPr>
            <a:normAutofit fontScale="92500" lnSpcReduction="10000"/>
          </a:bodyPr>
          <a:lstStyle/>
          <a:p>
            <a:pPr marL="0" indent="0">
              <a:buNone/>
            </a:pPr>
            <a:r>
              <a:rPr lang="en-GB" sz="1400" b="1" dirty="0">
                <a:latin typeface="Times New Roman" panose="02020603050405020304" pitchFamily="18" charset="0"/>
                <a:cs typeface="Times New Roman" panose="02020603050405020304" pitchFamily="18" charset="0"/>
              </a:rPr>
              <a:t>Current account balance, (%) of GDP</a:t>
            </a:r>
            <a:endParaRPr lang="en-US" sz="14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marL="0" indent="0">
              <a:buNone/>
            </a:pPr>
            <a:endParaRPr lang="en-GB" sz="1400" dirty="0">
              <a:latin typeface="Times New Roman" panose="02020603050405020304" pitchFamily="18" charset="0"/>
              <a:cs typeface="Times New Roman" panose="02020603050405020304" pitchFamily="18" charset="0"/>
            </a:endParaRPr>
          </a:p>
          <a:p>
            <a:pPr marL="0" indent="0">
              <a:buNone/>
            </a:pPr>
            <a:endParaRPr lang="en-GB" sz="1200" i="1" dirty="0">
              <a:latin typeface="Times New Roman" panose="02020603050405020304" pitchFamily="18" charset="0"/>
              <a:cs typeface="Times New Roman" panose="02020603050405020304" pitchFamily="18" charset="0"/>
            </a:endParaRPr>
          </a:p>
          <a:p>
            <a:pPr marL="0" indent="0">
              <a:buNone/>
            </a:pPr>
            <a:endParaRPr lang="en-GB" sz="1200" i="1" dirty="0">
              <a:latin typeface="Times New Roman" panose="02020603050405020304" pitchFamily="18" charset="0"/>
              <a:cs typeface="Times New Roman" panose="02020603050405020304" pitchFamily="18" charset="0"/>
            </a:endParaRPr>
          </a:p>
          <a:p>
            <a:pPr marL="0" indent="0">
              <a:buNone/>
            </a:pPr>
            <a:endParaRPr lang="en-GB" sz="1200" i="1"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Source: </a:t>
            </a:r>
            <a:r>
              <a:rPr lang="en-GB" sz="1200" i="1" dirty="0" err="1">
                <a:latin typeface="Times New Roman" panose="02020603050405020304" pitchFamily="18" charset="0"/>
                <a:cs typeface="Times New Roman" panose="02020603050405020304" pitchFamily="18" charset="0"/>
              </a:rPr>
              <a:t>UNCTADstat</a:t>
            </a:r>
            <a:r>
              <a:rPr lang="en-GB" sz="1200" i="1" dirty="0">
                <a:latin typeface="Times New Roman" panose="02020603050405020304" pitchFamily="18" charset="0"/>
                <a:cs typeface="Times New Roman" panose="02020603050405020304" pitchFamily="18" charset="0"/>
              </a:rPr>
              <a:t> (2018)</a:t>
            </a:r>
            <a:endParaRPr lang="en-US" sz="1200" i="1" dirty="0">
              <a:latin typeface="Times New Roman" panose="02020603050405020304" pitchFamily="18" charset="0"/>
              <a:cs typeface="Times New Roman" panose="02020603050405020304" pitchFamily="18" charset="0"/>
            </a:endParaRPr>
          </a:p>
          <a:p>
            <a:endParaRPr lang="en-GB" dirty="0"/>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graphicFrame>
        <p:nvGraphicFramePr>
          <p:cNvPr id="11" name="Diagram 1"/>
          <p:cNvGraphicFramePr/>
          <p:nvPr>
            <p:extLst>
              <p:ext uri="{D42A27DB-BD31-4B8C-83A1-F6EECF244321}">
                <p14:modId xmlns:p14="http://schemas.microsoft.com/office/powerpoint/2010/main" val="2772654368"/>
              </p:ext>
            </p:extLst>
          </p:nvPr>
        </p:nvGraphicFramePr>
        <p:xfrm>
          <a:off x="213434" y="1400364"/>
          <a:ext cx="8413208" cy="4304920"/>
        </p:xfrm>
        <a:graphic>
          <a:graphicData uri="http://schemas.openxmlformats.org/drawingml/2006/chart">
            <c:chart xmlns:c="http://schemas.openxmlformats.org/drawingml/2006/chart" xmlns:r="http://schemas.openxmlformats.org/officeDocument/2006/relationships" r:id="rId4"/>
          </a:graphicData>
        </a:graphic>
      </p:graphicFrame>
      <p:sp>
        <p:nvSpPr>
          <p:cNvPr id="15" name="AutoShape 6"/>
          <p:cNvSpPr/>
          <p:nvPr/>
        </p:nvSpPr>
        <p:spPr>
          <a:xfrm>
            <a:off x="0" y="0"/>
            <a:ext cx="4620126" cy="638773"/>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ln/>
        </p:spPr>
        <p:style>
          <a:lnRef idx="3">
            <a:schemeClr val="lt1"/>
          </a:lnRef>
          <a:fillRef idx="1">
            <a:schemeClr val="accent5"/>
          </a:fillRef>
          <a:effectRef idx="1">
            <a:schemeClr val="accent5"/>
          </a:effectRef>
          <a:fontRef idx="minor">
            <a:schemeClr val="lt1"/>
          </a:fontRef>
        </p:style>
        <p:txBody>
          <a:bodyPr lIns="45719" rIns="45719"/>
          <a:lstStyle/>
          <a:p>
            <a:r>
              <a:rPr lang="en-US" b="1" dirty="0">
                <a:solidFill>
                  <a:schemeClr val="bg1"/>
                </a:solidFill>
                <a:latin typeface="Times New Roman" panose="02020603050405020304" pitchFamily="18" charset="0"/>
                <a:cs typeface="Times New Roman" panose="02020603050405020304" pitchFamily="18" charset="0"/>
              </a:rPr>
              <a:t>Overview of recent macroeconomic developments in Africa</a:t>
            </a:r>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8179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22" name="Text Placeholder 21"/>
          <p:cNvSpPr>
            <a:spLocks noGrp="1"/>
          </p:cNvSpPr>
          <p:nvPr>
            <p:ph type="body" idx="1"/>
          </p:nvPr>
        </p:nvSpPr>
        <p:spPr>
          <a:xfrm>
            <a:off x="363322" y="926187"/>
            <a:ext cx="7844155" cy="5599860"/>
          </a:xfrm>
        </p:spPr>
        <p:txBody>
          <a:bodyPr>
            <a:normAutofit/>
          </a:bodyPr>
          <a:lstStyle/>
          <a:p>
            <a:pPr marL="0" indent="0">
              <a:buNone/>
            </a:pPr>
            <a:r>
              <a:rPr lang="en-GB" sz="1800" b="1" dirty="0">
                <a:latin typeface="Times New Roman" panose="02020603050405020304" pitchFamily="18" charset="0"/>
                <a:cs typeface="Times New Roman" panose="02020603050405020304" pitchFamily="18" charset="0"/>
              </a:rPr>
              <a:t>Fiscal deficit position in Africa, 2015 – 2018</a:t>
            </a:r>
            <a:endParaRPr lang="en-US" sz="1800" dirty="0">
              <a:latin typeface="Times New Roman" panose="02020603050405020304" pitchFamily="18" charset="0"/>
              <a:cs typeface="Times New Roman" panose="02020603050405020304" pitchFamily="18" charset="0"/>
            </a:endParaRPr>
          </a:p>
          <a:p>
            <a:pPr marL="0" indent="0">
              <a:buNone/>
            </a:pP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pPr marL="0" indent="0">
              <a:buNone/>
            </a:pPr>
            <a:endParaRPr lang="en-GB" sz="1600" dirty="0">
              <a:latin typeface="Times New Roman" panose="02020603050405020304" pitchFamily="18" charset="0"/>
              <a:cs typeface="Times New Roman" panose="02020603050405020304" pitchFamily="18" charset="0"/>
            </a:endParaRPr>
          </a:p>
          <a:p>
            <a:pPr marL="0" indent="0">
              <a:buNone/>
            </a:pPr>
            <a:endParaRPr lang="en-US" sz="1600" i="1" dirty="0">
              <a:latin typeface="Times New Roman" panose="02020603050405020304" pitchFamily="18" charset="0"/>
              <a:cs typeface="Times New Roman" panose="02020603050405020304" pitchFamily="18" charset="0"/>
            </a:endParaRPr>
          </a:p>
          <a:p>
            <a:pPr marL="0" indent="0">
              <a:buNone/>
            </a:pPr>
            <a:r>
              <a:rPr lang="en-US" sz="1200" i="1" dirty="0">
                <a:latin typeface="Times New Roman" panose="02020603050405020304" pitchFamily="18" charset="0"/>
                <a:cs typeface="Times New Roman" panose="02020603050405020304" pitchFamily="18" charset="0"/>
              </a:rPr>
              <a:t>Source: ECA calculations based on 2017 data from the Economist Intelligence Unit database, </a:t>
            </a:r>
          </a:p>
          <a:p>
            <a:pPr marL="0" indent="0">
              <a:buNone/>
            </a:pPr>
            <a:r>
              <a:rPr lang="en-US" sz="1200" i="1" dirty="0">
                <a:latin typeface="Times New Roman" panose="02020603050405020304" pitchFamily="18" charset="0"/>
                <a:cs typeface="Times New Roman" panose="02020603050405020304" pitchFamily="18" charset="0"/>
              </a:rPr>
              <a:t>see </a:t>
            </a:r>
            <a:r>
              <a:rPr lang="en-US" sz="1200" i="1" u="sng" dirty="0">
                <a:latin typeface="Times New Roman" panose="02020603050405020304" pitchFamily="18" charset="0"/>
                <a:cs typeface="Times New Roman" panose="02020603050405020304" pitchFamily="18" charset="0"/>
                <a:hlinkClick r:id="rId4"/>
              </a:rPr>
              <a:t>www.eiu.com</a:t>
            </a:r>
            <a:r>
              <a:rPr lang="en-US" sz="1200" i="1" u="sng"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 </a:t>
            </a:r>
          </a:p>
          <a:p>
            <a:pPr marL="0" indent="0">
              <a:buNone/>
            </a:pPr>
            <a:r>
              <a:rPr lang="en-US" sz="1200" i="1" dirty="0">
                <a:latin typeface="Times New Roman" panose="02020603050405020304" pitchFamily="18" charset="0"/>
                <a:cs typeface="Times New Roman" panose="02020603050405020304" pitchFamily="18" charset="0"/>
              </a:rPr>
              <a:t>Note: “e” refers to estimates; “f” refers to forecasts.</a:t>
            </a:r>
          </a:p>
          <a:p>
            <a:endParaRPr lang="en-GB" dirty="0"/>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graphicFrame>
        <p:nvGraphicFramePr>
          <p:cNvPr id="12" name="Chart 11"/>
          <p:cNvGraphicFramePr/>
          <p:nvPr>
            <p:extLst>
              <p:ext uri="{D42A27DB-BD31-4B8C-83A1-F6EECF244321}">
                <p14:modId xmlns:p14="http://schemas.microsoft.com/office/powerpoint/2010/main" val="4236804984"/>
              </p:ext>
            </p:extLst>
          </p:nvPr>
        </p:nvGraphicFramePr>
        <p:xfrm>
          <a:off x="363321" y="1440483"/>
          <a:ext cx="8537729" cy="3612780"/>
        </p:xfrm>
        <a:graphic>
          <a:graphicData uri="http://schemas.openxmlformats.org/drawingml/2006/chart">
            <c:chart xmlns:c="http://schemas.openxmlformats.org/drawingml/2006/chart" xmlns:r="http://schemas.openxmlformats.org/officeDocument/2006/relationships" r:id="rId5"/>
          </a:graphicData>
        </a:graphic>
      </p:graphicFrame>
      <p:sp>
        <p:nvSpPr>
          <p:cNvPr id="14" name="AutoShape 6"/>
          <p:cNvSpPr/>
          <p:nvPr/>
        </p:nvSpPr>
        <p:spPr>
          <a:xfrm>
            <a:off x="-1" y="0"/>
            <a:ext cx="5113422" cy="830179"/>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US" sz="2400" b="1" dirty="0">
                <a:solidFill>
                  <a:schemeClr val="bg1"/>
                </a:solidFill>
                <a:latin typeface="Times New Roman" panose="02020603050405020304" pitchFamily="18" charset="0"/>
                <a:cs typeface="Times New Roman" panose="02020603050405020304" pitchFamily="18" charset="0"/>
              </a:rPr>
              <a:t>Overview of recent macroeconomic developments in Africa</a:t>
            </a:r>
            <a:endParaRPr lang="en-GB"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59478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22" name="Text Placeholder 21"/>
          <p:cNvSpPr>
            <a:spLocks noGrp="1"/>
          </p:cNvSpPr>
          <p:nvPr>
            <p:ph type="body" idx="1"/>
          </p:nvPr>
        </p:nvSpPr>
        <p:spPr>
          <a:xfrm>
            <a:off x="223501" y="1063588"/>
            <a:ext cx="8291849" cy="5284684"/>
          </a:xfrm>
        </p:spPr>
        <p:txBody>
          <a:bodyPr>
            <a:normAutofit/>
          </a:bodyPr>
          <a:lstStyle/>
          <a:p>
            <a:pPr marL="0" indent="0">
              <a:buNone/>
            </a:pPr>
            <a:r>
              <a:rPr lang="en-GB" sz="1400" b="1" dirty="0">
                <a:latin typeface="Times New Roman" panose="02020603050405020304" pitchFamily="18" charset="0"/>
                <a:cs typeface="Times New Roman" panose="02020603050405020304" pitchFamily="18" charset="0"/>
              </a:rPr>
              <a:t>Inflation by sub-region, (%) 2015-2018 </a:t>
            </a:r>
            <a:endParaRPr lang="en-US" sz="14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Source: Data extracted from African Development Bank Group (2018) African Economic Outlook 2018</a:t>
            </a:r>
            <a:endParaRPr lang="en-US" sz="1200" i="1"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 estimated</a:t>
            </a:r>
            <a:endParaRPr lang="en-US" sz="1200" i="1" dirty="0">
              <a:latin typeface="Times New Roman" panose="02020603050405020304" pitchFamily="18" charset="0"/>
              <a:cs typeface="Times New Roman" panose="02020603050405020304" pitchFamily="18" charset="0"/>
            </a:endParaRPr>
          </a:p>
          <a:p>
            <a:pPr marL="0" indent="0">
              <a:buNone/>
            </a:pPr>
            <a:r>
              <a:rPr lang="en-GB" sz="1200" i="1" dirty="0">
                <a:latin typeface="Times New Roman" panose="02020603050405020304" pitchFamily="18" charset="0"/>
                <a:cs typeface="Times New Roman" panose="02020603050405020304" pitchFamily="18" charset="0"/>
              </a:rPr>
              <a:t>** projected </a:t>
            </a:r>
            <a:endParaRPr lang="en-US" sz="1200" i="1" dirty="0">
              <a:latin typeface="Times New Roman" panose="02020603050405020304" pitchFamily="18" charset="0"/>
              <a:cs typeface="Times New Roman" panose="02020603050405020304" pitchFamily="18" charset="0"/>
            </a:endParaRPr>
          </a:p>
          <a:p>
            <a:pPr marL="0" indent="0">
              <a:buNone/>
            </a:pPr>
            <a:endParaRPr lang="en-GB" sz="2000" dirty="0"/>
          </a:p>
        </p:txBody>
      </p:sp>
      <p:sp>
        <p:nvSpPr>
          <p:cNvPr id="189" name="Slide Number Placeholder 1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graphicFrame>
        <p:nvGraphicFramePr>
          <p:cNvPr id="11" name="Chart 10"/>
          <p:cNvGraphicFramePr/>
          <p:nvPr>
            <p:extLst>
              <p:ext uri="{D42A27DB-BD31-4B8C-83A1-F6EECF244321}">
                <p14:modId xmlns:p14="http://schemas.microsoft.com/office/powerpoint/2010/main" val="1667248569"/>
              </p:ext>
            </p:extLst>
          </p:nvPr>
        </p:nvGraphicFramePr>
        <p:xfrm>
          <a:off x="223501" y="1668992"/>
          <a:ext cx="7741403" cy="2963166"/>
        </p:xfrm>
        <a:graphic>
          <a:graphicData uri="http://schemas.openxmlformats.org/drawingml/2006/chart">
            <c:chart xmlns:c="http://schemas.openxmlformats.org/drawingml/2006/chart" xmlns:r="http://schemas.openxmlformats.org/officeDocument/2006/relationships" r:id="rId4"/>
          </a:graphicData>
        </a:graphic>
      </p:graphicFrame>
      <p:sp>
        <p:nvSpPr>
          <p:cNvPr id="14" name="AutoShape 6"/>
          <p:cNvSpPr/>
          <p:nvPr/>
        </p:nvSpPr>
        <p:spPr>
          <a:xfrm>
            <a:off x="-1" y="0"/>
            <a:ext cx="5462337" cy="759802"/>
          </a:xfrm>
          <a:custGeom>
            <a:avLst/>
            <a:gdLst/>
            <a:ahLst/>
            <a:cxnLst>
              <a:cxn ang="0">
                <a:pos x="wd2" y="hd2"/>
              </a:cxn>
              <a:cxn ang="5400000">
                <a:pos x="wd2" y="hd2"/>
              </a:cxn>
              <a:cxn ang="10800000">
                <a:pos x="wd2" y="hd2"/>
              </a:cxn>
              <a:cxn ang="16200000">
                <a:pos x="wd2" y="hd2"/>
              </a:cxn>
            </a:cxnLst>
            <a:rect l="0" t="0" r="r" b="b"/>
            <a:pathLst>
              <a:path w="21600" h="21600" extrusionOk="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070C0"/>
          </a:solidFill>
          <a:ln w="12700">
            <a:miter lim="400000"/>
          </a:ln>
        </p:spPr>
        <p:txBody>
          <a:bodyPr lIns="45719" rIns="45719"/>
          <a:lstStyle/>
          <a:p>
            <a:r>
              <a:rPr lang="en-US" sz="2400" b="1" dirty="0">
                <a:solidFill>
                  <a:schemeClr val="bg1"/>
                </a:solidFill>
                <a:latin typeface="Times New Roman" panose="02020603050405020304" pitchFamily="18" charset="0"/>
                <a:cs typeface="Times New Roman" panose="02020603050405020304" pitchFamily="18" charset="0"/>
              </a:rPr>
              <a:t>Overview of recent macroeconomic developments in Africa</a:t>
            </a:r>
            <a:endParaRPr lang="en-GB"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118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
          <p:cNvSpPr txBox="1"/>
          <p:nvPr/>
        </p:nvSpPr>
        <p:spPr>
          <a:xfrm>
            <a:off x="363324" y="3116792"/>
            <a:ext cx="8417352"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46050" indent="-146050" algn="ctr">
              <a:defRPr sz="3500" b="1">
                <a:solidFill>
                  <a:srgbClr val="0433FF"/>
                </a:solidFill>
                <a:latin typeface="Times New Roman"/>
                <a:ea typeface="Times New Roman"/>
                <a:cs typeface="Times New Roman"/>
                <a:sym typeface="Times New Roman"/>
              </a:defRPr>
            </a:lvl1pPr>
          </a:lstStyle>
          <a:p>
            <a:endParaRPr dirty="0"/>
          </a:p>
        </p:txBody>
      </p:sp>
      <p:pic>
        <p:nvPicPr>
          <p:cNvPr id="185" name="Picture 4" descr="Picture 4"/>
          <p:cNvPicPr>
            <a:picLocks noChangeAspect="1"/>
          </p:cNvPicPr>
          <p:nvPr/>
        </p:nvPicPr>
        <p:blipFill>
          <a:blip r:embed="rId3">
            <a:extLst/>
          </a:blip>
          <a:stretch>
            <a:fillRect/>
          </a:stretch>
        </p:blipFill>
        <p:spPr>
          <a:xfrm>
            <a:off x="7859286" y="151097"/>
            <a:ext cx="1041764" cy="1041764"/>
          </a:xfrm>
          <a:prstGeom prst="rect">
            <a:avLst/>
          </a:prstGeom>
          <a:ln w="12700">
            <a:miter lim="400000"/>
          </a:ln>
        </p:spPr>
      </p:pic>
      <p:sp>
        <p:nvSpPr>
          <p:cNvPr id="186" name="Rectangle 3"/>
          <p:cNvSpPr txBox="1"/>
          <p:nvPr/>
        </p:nvSpPr>
        <p:spPr>
          <a:xfrm>
            <a:off x="471485" y="6221412"/>
            <a:ext cx="6942136" cy="520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i="1">
                <a:solidFill>
                  <a:srgbClr val="FFFFFF"/>
                </a:solidFill>
                <a:latin typeface="Lato"/>
                <a:ea typeface="Lato"/>
                <a:cs typeface="Lato"/>
                <a:sym typeface="Lato"/>
              </a:defRPr>
            </a:pPr>
            <a:r>
              <a:t>Status and </a:t>
            </a:r>
            <a:r>
              <a:rPr>
                <a:latin typeface="+mn-lt"/>
                <a:ea typeface="+mn-ea"/>
                <a:cs typeface="+mn-cs"/>
                <a:sym typeface="Calibri"/>
              </a:rPr>
              <a:t>achievement of Goal 17</a:t>
            </a:r>
          </a:p>
        </p:txBody>
      </p:sp>
      <p:sp>
        <p:nvSpPr>
          <p:cNvPr id="187" name="Rectangle 10"/>
          <p:cNvSpPr txBox="1"/>
          <p:nvPr/>
        </p:nvSpPr>
        <p:spPr>
          <a:xfrm>
            <a:off x="7040022" y="6259372"/>
            <a:ext cx="1972237"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1200" b="1">
                <a:solidFill>
                  <a:srgbClr val="FFFFFF"/>
                </a:solidFill>
                <a:latin typeface="Lato"/>
                <a:ea typeface="Lato"/>
                <a:cs typeface="Lato"/>
                <a:sym typeface="Lato"/>
              </a:defRPr>
            </a:lvl1pPr>
          </a:lstStyle>
          <a:p>
            <a:r>
              <a:t>www.uneca.org/arfsd2018</a:t>
            </a:r>
          </a:p>
        </p:txBody>
      </p:sp>
      <p:sp>
        <p:nvSpPr>
          <p:cNvPr id="188" name="Rectangle 11"/>
          <p:cNvSpPr txBox="1"/>
          <p:nvPr/>
        </p:nvSpPr>
        <p:spPr>
          <a:xfrm>
            <a:off x="950003" y="65459"/>
            <a:ext cx="2552701"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700" b="1">
                <a:solidFill>
                  <a:srgbClr val="FFFFFF"/>
                </a:solidFill>
                <a:latin typeface="Times New Roman"/>
                <a:ea typeface="Times New Roman"/>
                <a:cs typeface="Times New Roman"/>
                <a:sym typeface="Times New Roman"/>
              </a:defRPr>
            </a:lvl1pPr>
          </a:lstStyle>
          <a:p>
            <a:r>
              <a:rPr lang="en-GB" sz="1000" dirty="0">
                <a:solidFill>
                  <a:schemeClr val="bg1"/>
                </a:solidFill>
              </a:rPr>
              <a:t>HLPD ON DEVELOPMENT PLANNING IN AFRICA</a:t>
            </a:r>
            <a:endParaRPr sz="1000" dirty="0"/>
          </a:p>
        </p:txBody>
      </p:sp>
      <p:sp>
        <p:nvSpPr>
          <p:cNvPr id="189" name="Slide Number Placeholder 11"/>
          <p:cNvSpPr txBox="1">
            <a:spLocks noGrp="1"/>
          </p:cNvSpPr>
          <p:nvPr>
            <p:ph type="sldNum" sz="quarter" idx="2"/>
          </p:nvPr>
        </p:nvSpPr>
        <p:spPr>
          <a:xfrm>
            <a:off x="8959939" y="6547096"/>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3" name="Rounded Rectangle 2"/>
          <p:cNvSpPr/>
          <p:nvPr/>
        </p:nvSpPr>
        <p:spPr>
          <a:xfrm>
            <a:off x="1719943" y="2773163"/>
            <a:ext cx="5704113" cy="122586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Development Planning and SDGs Financing</a:t>
            </a:r>
            <a:endParaRPr lang="en-GB" sz="2400" dirty="0">
              <a:solidFill>
                <a:schemeClr val="bg1"/>
              </a:solidFill>
              <a:latin typeface="Times New Roman" panose="02020603050405020304" pitchFamily="18"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636918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6343</TotalTime>
  <Words>2303</Words>
  <Application>Microsoft Office PowerPoint</Application>
  <PresentationFormat>On-screen Show (4:3)</PresentationFormat>
  <Paragraphs>339</Paragraphs>
  <Slides>23</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Avenir Heavy</vt:lpstr>
      <vt:lpstr>CronosPro-Lt</vt:lpstr>
      <vt:lpstr>DengXian</vt:lpstr>
      <vt:lpstr>DengXian Light</vt:lpstr>
      <vt:lpstr>Lato</vt:lpstr>
      <vt:lpstr>Univers LT Std 45 Light</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Moctar Bouna Diouf</dc:creator>
  <cp:lastModifiedBy>Sylvain Boko</cp:lastModifiedBy>
  <cp:revision>179</cp:revision>
  <dcterms:modified xsi:type="dcterms:W3CDTF">2018-07-09T15:16:53Z</dcterms:modified>
</cp:coreProperties>
</file>