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howSpecialPlsOnTitleSld="0" strictFirstAndLastChars="0" saveSubsetFonts="1">
  <p:sldMasterIdLst>
    <p:sldMasterId id="2147483648" r:id="rId1"/>
  </p:sldMasterIdLst>
  <p:notesMasterIdLst>
    <p:notesMasterId r:id="rId17"/>
  </p:notesMasterIdLst>
  <p:sldIdLst>
    <p:sldId id="256" r:id="rId2"/>
    <p:sldId id="296" r:id="rId3"/>
    <p:sldId id="289" r:id="rId4"/>
    <p:sldId id="297" r:id="rId5"/>
    <p:sldId id="298" r:id="rId6"/>
    <p:sldId id="299" r:id="rId7"/>
    <p:sldId id="300" r:id="rId8"/>
    <p:sldId id="308" r:id="rId9"/>
    <p:sldId id="301" r:id="rId10"/>
    <p:sldId id="302" r:id="rId11"/>
    <p:sldId id="303" r:id="rId12"/>
    <p:sldId id="304" r:id="rId13"/>
    <p:sldId id="305" r:id="rId14"/>
    <p:sldId id="306" r:id="rId15"/>
    <p:sldId id="307"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5pPr>
    <a:lvl6pPr marL="22860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6pPr>
    <a:lvl7pPr marL="27432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7pPr>
    <a:lvl8pPr marL="32004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8pPr>
    <a:lvl9pPr marL="3657600" algn="l" defTabSz="914400" rtl="0" eaLnBrk="1" latinLnBrk="0" hangingPunct="1">
      <a:defRPr kern="1200">
        <a:solidFill>
          <a:srgbClr val="000000"/>
        </a:solidFill>
        <a:latin typeface="Calibri" panose="020F0502020204030204" pitchFamily="34" charset="0"/>
        <a:ea typeface="+mn-ea"/>
        <a:cs typeface="Calibri" panose="020F0502020204030204"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7C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365" autoAdjust="0"/>
  </p:normalViewPr>
  <p:slideViewPr>
    <p:cSldViewPr>
      <p:cViewPr varScale="1">
        <p:scale>
          <a:sx n="89" d="100"/>
          <a:sy n="89" d="100"/>
        </p:scale>
        <p:origin x="22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31014002-6D4B-40AE-B4E4-D457ADE2F6A2}"/>
              </a:ext>
            </a:extLst>
          </p:cNvPr>
          <p:cNvSpPr>
            <a:spLocks/>
          </p:cNvSpPr>
          <p:nvPr>
            <p:ph type="sldImg"/>
          </p:nvPr>
        </p:nvSpPr>
        <p:spPr bwMode="auto">
          <a:xfrm>
            <a:off x="1181100" y="696913"/>
            <a:ext cx="46482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074" name="Rectangle 2">
            <a:extLst>
              <a:ext uri="{FF2B5EF4-FFF2-40B4-BE49-F238E27FC236}">
                <a16:creationId xmlns:a16="http://schemas.microsoft.com/office/drawing/2014/main" id="{7F30D683-CE39-46A4-9283-13C44A714C09}"/>
              </a:ext>
            </a:extLst>
          </p:cNvPr>
          <p:cNvSpPr>
            <a:spLocks noGrp="1"/>
          </p:cNvSpPr>
          <p:nvPr>
            <p:ph type="body" sz="quarter" idx="1"/>
          </p:nvPr>
        </p:nvSpPr>
        <p:spPr bwMode="auto">
          <a:xfrm>
            <a:off x="935038" y="4416425"/>
            <a:ext cx="5140325" cy="4183063"/>
          </a:xfrm>
          <a:prstGeom prst="rect">
            <a:avLst/>
          </a:prstGeom>
          <a:noFill/>
          <a:ln w="9525" cap="flat" cmpd="sng">
            <a:noFill/>
            <a:prstDash val="solid"/>
            <a:round/>
            <a:headEnd type="none" w="med" len="med"/>
            <a:tailEnd type="none" w="med" len="med"/>
          </a:ln>
          <a:effectLst/>
        </p:spPr>
        <p:txBody>
          <a:bodyPr vert="horz" wrap="square" lIns="93177" tIns="46589" rIns="93177" bIns="46589" numCol="1" anchor="t" anchorCtr="0" compatLnSpc="1">
            <a:prstTxWarp prst="textNoShape">
              <a:avLst/>
            </a:prstTxWarp>
          </a:bodyPr>
          <a:lstStyle/>
          <a:p>
            <a:pPr lvl="0"/>
            <a:r>
              <a:rPr lang="en-US" noProof="0">
                <a:sym typeface="Helvetica Neue" pitchFamily="2"/>
              </a:rPr>
              <a:t>Click to edit Master text styles</a:t>
            </a:r>
          </a:p>
          <a:p>
            <a:pPr lvl="1"/>
            <a:r>
              <a:rPr lang="en-US" noProof="0">
                <a:sym typeface="Helvetica Neue" pitchFamily="2"/>
              </a:rPr>
              <a:t>Second level</a:t>
            </a:r>
          </a:p>
          <a:p>
            <a:pPr lvl="2"/>
            <a:r>
              <a:rPr lang="en-US" noProof="0">
                <a:sym typeface="Helvetica Neue" pitchFamily="2"/>
              </a:rPr>
              <a:t>Third level</a:t>
            </a:r>
          </a:p>
          <a:p>
            <a:pPr lvl="3"/>
            <a:r>
              <a:rPr lang="en-US" noProof="0">
                <a:sym typeface="Helvetica Neue" pitchFamily="2"/>
              </a:rPr>
              <a:t>Fourth level</a:t>
            </a:r>
          </a:p>
          <a:p>
            <a:pPr lvl="4"/>
            <a:r>
              <a:rPr lang="en-US" noProof="0">
                <a:sym typeface="Helvetica Neue" pitchFamily="2"/>
              </a:rPr>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1pPr>
    <a:lvl2pPr indent="2286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2pPr>
    <a:lvl3pPr indent="4572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3pPr>
    <a:lvl4pPr indent="6858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4pPr>
    <a:lvl5pPr indent="914400" algn="l" rtl="0" eaLnBrk="0" fontAlgn="base" hangingPunct="0">
      <a:spcBef>
        <a:spcPct val="0"/>
      </a:spcBef>
      <a:spcAft>
        <a:spcPct val="0"/>
      </a:spcAft>
      <a:defRPr sz="1200" kern="1200">
        <a:solidFill>
          <a:srgbClr val="000000"/>
        </a:solidFill>
        <a:latin typeface="Helvetica Neue" pitchFamily="2"/>
        <a:ea typeface="Helvetica Neue" pitchFamily="2"/>
        <a:cs typeface="Helvetica Neue" pitchFamily="2"/>
        <a:sym typeface="Helvetica Neue" pitchFamily="2"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742D92AE-5F62-4988-AA95-BE6020ADD0EC}"/>
              </a:ext>
            </a:extLst>
          </p:cNvPr>
          <p:cNvSpPr>
            <a:spLocks noGrp="1" noRot="1" noChangeAspect="1" noTextEdit="1"/>
          </p:cNvSpPr>
          <p:nvPr>
            <p:ph type="sldImg"/>
          </p:nvPr>
        </p:nvSpPr>
        <p:spPr/>
      </p:sp>
      <p:sp>
        <p:nvSpPr>
          <p:cNvPr id="5123" name="Notes Placeholder 2">
            <a:extLst>
              <a:ext uri="{FF2B5EF4-FFF2-40B4-BE49-F238E27FC236}">
                <a16:creationId xmlns:a16="http://schemas.microsoft.com/office/drawing/2014/main" id="{13150CD3-225C-43D7-8996-2460693678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The aim of this presentation is to provide insights into women’s health issues in Ethiopia focusing on persistent and emerging challenges. There are four pillars: reproductive health, HIV, cancer and violence against women. </a:t>
            </a:r>
          </a:p>
          <a:p>
            <a:endParaRPr lang="en-US" altLang="en-US">
              <a:latin typeface="Helvetica Neue" pitchFamily="2" charset="0"/>
              <a:cs typeface="Helvetica Neue" pitchFamily="2" charset="0"/>
            </a:endParaRPr>
          </a:p>
          <a:p>
            <a:r>
              <a:rPr lang="en-US" altLang="en-US">
                <a:latin typeface="Helvetica Neue" pitchFamily="2" charset="0"/>
                <a:cs typeface="Helvetica Neue" pitchFamily="2" charset="0"/>
              </a:rPr>
              <a:t>The following slides will outline trends in women’s health as well as women’s access to healthcare and explore key factors that contribute to existing inequalities including education, wealth and location.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DFE969FF-ED98-4830-B62A-E6D886239E8A}"/>
              </a:ext>
            </a:extLst>
          </p:cNvPr>
          <p:cNvSpPr>
            <a:spLocks noGrp="1" noRot="1" noChangeAspect="1" noTextEdit="1"/>
          </p:cNvSpPr>
          <p:nvPr>
            <p:ph type="sldImg"/>
          </p:nvPr>
        </p:nvSpPr>
        <p:spPr/>
      </p:sp>
      <p:sp>
        <p:nvSpPr>
          <p:cNvPr id="23555" name="Notes Placeholder 2">
            <a:extLst>
              <a:ext uri="{FF2B5EF4-FFF2-40B4-BE49-F238E27FC236}">
                <a16:creationId xmlns:a16="http://schemas.microsoft.com/office/drawing/2014/main" id="{5A3D0781-9B3F-4092-8965-A5CECA0D27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Breast and cervical cancer clearly dominates the type of cancers women experience in Ethiopia.</a:t>
            </a:r>
          </a:p>
          <a:p>
            <a:endParaRPr lang="en-US" altLang="en-US">
              <a:latin typeface="Helvetica Neue" pitchFamily="2" charset="0"/>
              <a:cs typeface="Helvetica Neue" pitchFamily="2" charset="0"/>
            </a:endParaRPr>
          </a:p>
          <a:p>
            <a:r>
              <a:rPr lang="en-US" altLang="en-US">
                <a:latin typeface="Helvetica Neue" pitchFamily="2" charset="0"/>
                <a:cs typeface="Helvetica Neue" pitchFamily="2" charset="0"/>
              </a:rPr>
              <a:t>This makes service availability for cancer screening extremely important. With respect to cervical cancer screening, service availability remains at 2% indicating major supply side weaknesses.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39A60275-F456-40F6-A169-6E0B9890437B}"/>
              </a:ext>
            </a:extLst>
          </p:cNvPr>
          <p:cNvSpPr>
            <a:spLocks noGrp="1" noRot="1" noChangeAspect="1" noTextEdit="1"/>
          </p:cNvSpPr>
          <p:nvPr>
            <p:ph type="sldImg"/>
          </p:nvPr>
        </p:nvSpPr>
        <p:spPr/>
      </p:sp>
      <p:sp>
        <p:nvSpPr>
          <p:cNvPr id="25603" name="Notes Placeholder 2">
            <a:extLst>
              <a:ext uri="{FF2B5EF4-FFF2-40B4-BE49-F238E27FC236}">
                <a16:creationId xmlns:a16="http://schemas.microsoft.com/office/drawing/2014/main" id="{5209E945-F3CB-4562-9BE9-2F533B77D0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As of 2016, violence against women remains a severe public health problem faced by women. Ethiopia’s average is equivalent to the global average.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D88D1C75-D78B-4539-8468-8DDFA5DE7C6B}"/>
              </a:ext>
            </a:extLst>
          </p:cNvPr>
          <p:cNvSpPr>
            <a:spLocks noGrp="1" noRot="1" noChangeAspect="1" noTextEdit="1"/>
          </p:cNvSpPr>
          <p:nvPr>
            <p:ph type="sldImg"/>
          </p:nvPr>
        </p:nvSpPr>
        <p:spPr/>
      </p:sp>
      <p:sp>
        <p:nvSpPr>
          <p:cNvPr id="27651" name="Notes Placeholder 2">
            <a:extLst>
              <a:ext uri="{FF2B5EF4-FFF2-40B4-BE49-F238E27FC236}">
                <a16:creationId xmlns:a16="http://schemas.microsoft.com/office/drawing/2014/main" id="{16C4F651-7453-41A1-A069-FB5FD84386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FGM is a harmful practice against women which has shown significant reductions particularly in urban Ethiopia. However, as of 2016, the practice is highly prevalent both in urban and rural areas.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C374E62-604A-4917-AF9F-F2DBAEAFF750}"/>
              </a:ext>
            </a:extLst>
          </p:cNvPr>
          <p:cNvSpPr>
            <a:spLocks noGrp="1" noRot="1" noChangeAspect="1" noTextEdit="1"/>
          </p:cNvSpPr>
          <p:nvPr>
            <p:ph type="sldImg"/>
          </p:nvPr>
        </p:nvSpPr>
        <p:spPr/>
      </p:sp>
      <p:sp>
        <p:nvSpPr>
          <p:cNvPr id="29699" name="Notes Placeholder 2">
            <a:extLst>
              <a:ext uri="{FF2B5EF4-FFF2-40B4-BE49-F238E27FC236}">
                <a16:creationId xmlns:a16="http://schemas.microsoft.com/office/drawing/2014/main" id="{63FFE8C2-4A36-441E-9BF4-46E8583B7D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Early marriage is a major challenge against girls human capital formation. The figures above point toward major challenges.</a:t>
            </a:r>
          </a:p>
          <a:p>
            <a:endParaRPr lang="en-US" altLang="en-US">
              <a:latin typeface="Helvetica Neue" pitchFamily="2" charset="0"/>
              <a:cs typeface="Helvetica Neue" pitchFamily="2" charset="0"/>
            </a:endParaRPr>
          </a:p>
          <a:p>
            <a:r>
              <a:rPr lang="en-US" altLang="en-US">
                <a:latin typeface="Helvetica Neue" pitchFamily="2" charset="0"/>
                <a:cs typeface="Helvetica Neue" pitchFamily="2" charset="0"/>
              </a:rPr>
              <a:t>Median age at first marriage increases with education. While women with no education on average marry at age 16, women with more than secondary education marry at age 24.</a:t>
            </a:r>
          </a:p>
          <a:p>
            <a:endParaRPr lang="en-US" altLang="en-US">
              <a:latin typeface="Helvetica Neue" pitchFamily="2" charset="0"/>
              <a:cs typeface="Helvetica Neue" pitchFamily="2"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E177542D-1377-4B85-98E8-117655954FCF}"/>
              </a:ext>
            </a:extLst>
          </p:cNvPr>
          <p:cNvSpPr>
            <a:spLocks noGrp="1" noRot="1" noChangeAspect="1" noTextEdit="1"/>
          </p:cNvSpPr>
          <p:nvPr>
            <p:ph type="sldImg"/>
          </p:nvPr>
        </p:nvSpPr>
        <p:spPr/>
      </p:sp>
      <p:sp>
        <p:nvSpPr>
          <p:cNvPr id="31747" name="Notes Placeholder 2">
            <a:extLst>
              <a:ext uri="{FF2B5EF4-FFF2-40B4-BE49-F238E27FC236}">
                <a16:creationId xmlns:a16="http://schemas.microsoft.com/office/drawing/2014/main" id="{F67D4EEC-10A3-43BE-914C-177C5F50AF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Helvetica Neue" pitchFamily="2" charset="0"/>
              <a:cs typeface="Helvetica Neue" pitchFamily="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22DAD16-59CE-48D8-9E3C-D0046B3B5931}"/>
              </a:ext>
            </a:extLst>
          </p:cNvPr>
          <p:cNvSpPr>
            <a:spLocks noGrp="1" noRot="1" noChangeAspect="1" noTextEdit="1"/>
          </p:cNvSpPr>
          <p:nvPr>
            <p:ph type="sldImg"/>
          </p:nvPr>
        </p:nvSpPr>
        <p:spPr/>
      </p:sp>
      <p:sp>
        <p:nvSpPr>
          <p:cNvPr id="7171" name="Notes Placeholder 2">
            <a:extLst>
              <a:ext uri="{FF2B5EF4-FFF2-40B4-BE49-F238E27FC236}">
                <a16:creationId xmlns:a16="http://schemas.microsoft.com/office/drawing/2014/main" id="{1380BAE5-412E-4623-952F-8C991B6AE1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From 2000 to 2016, fertility rate decreased from 5.5 to 4.6 births. This is a commendable progress reflecting a 16% reduction in total fertility rate. </a:t>
            </a:r>
          </a:p>
          <a:p>
            <a:endParaRPr lang="en-US" altLang="en-US">
              <a:latin typeface="Helvetica Neue" pitchFamily="2" charset="0"/>
              <a:cs typeface="Helvetica Neue" pitchFamily="2" charset="0"/>
            </a:endParaRPr>
          </a:p>
          <a:p>
            <a:r>
              <a:rPr lang="en-US" altLang="en-US">
                <a:latin typeface="Helvetica Neue" pitchFamily="2" charset="0"/>
                <a:cs typeface="Helvetica Neue" pitchFamily="2" charset="0"/>
              </a:rPr>
              <a:t>This can partly be explained with the six-fold increase in the use of modern contraceptive methods among married women in the sampe period.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3C52D373-AA75-4132-8CBE-17DFC66A04CF}"/>
              </a:ext>
            </a:extLst>
          </p:cNvPr>
          <p:cNvSpPr>
            <a:spLocks noGrp="1" noRot="1" noChangeAspect="1" noTextEdit="1"/>
          </p:cNvSpPr>
          <p:nvPr>
            <p:ph type="sldImg"/>
          </p:nvPr>
        </p:nvSpPr>
        <p:spPr/>
      </p:sp>
      <p:sp>
        <p:nvSpPr>
          <p:cNvPr id="9219" name="Notes Placeholder 2">
            <a:extLst>
              <a:ext uri="{FF2B5EF4-FFF2-40B4-BE49-F238E27FC236}">
                <a16:creationId xmlns:a16="http://schemas.microsoft.com/office/drawing/2014/main" id="{5C43BFED-4065-448F-86CA-C32B139C22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Inequalities in accessing family planning must be addressed to further decrease the fertility rate. Women residing in rural areas, women with lower education and women living inhouseholds with lower wealth find it more difficult to access family planning.</a:t>
            </a:r>
          </a:p>
          <a:p>
            <a:endParaRPr lang="en-US" altLang="en-US">
              <a:latin typeface="Helvetica Neue" pitchFamily="2" charset="0"/>
              <a:cs typeface="Helvetica Neue" pitchFamily="2" charset="0"/>
            </a:endParaRPr>
          </a:p>
          <a:p>
            <a:r>
              <a:rPr lang="en-US" altLang="en-US">
                <a:latin typeface="Helvetica Neue" pitchFamily="2" charset="0"/>
                <a:cs typeface="Helvetica Neue" pitchFamily="2" charset="0"/>
              </a:rPr>
              <a:t>While unmet need for family planning decreased in the last decade significantly, more than 1 in every 5 Ethiopian women report unmet need. Eliminating such unmet need will require more targeted policy actions based on the three contours of inequality explored earlier.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56C1231-1392-4A5D-94C5-06A137E2E1C6}"/>
              </a:ext>
            </a:extLst>
          </p:cNvPr>
          <p:cNvSpPr>
            <a:spLocks noGrp="1" noRot="1" noChangeAspect="1" noTextEdit="1"/>
          </p:cNvSpPr>
          <p:nvPr>
            <p:ph type="sldImg"/>
          </p:nvPr>
        </p:nvSpPr>
        <p:spPr/>
      </p:sp>
      <p:sp>
        <p:nvSpPr>
          <p:cNvPr id="11267" name="Notes Placeholder 2">
            <a:extLst>
              <a:ext uri="{FF2B5EF4-FFF2-40B4-BE49-F238E27FC236}">
                <a16:creationId xmlns:a16="http://schemas.microsoft.com/office/drawing/2014/main" id="{5EC1785E-C4B4-4C58-84E1-118B5F209C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Ethiopia halved its maternal mortality ration in the last couple of decades. Further progress is needed at accelerated pace to reach the SDG target of 70 by 2030.</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B772B64-7181-4263-8966-0D27E9AC4DA2}"/>
              </a:ext>
            </a:extLst>
          </p:cNvPr>
          <p:cNvSpPr>
            <a:spLocks noGrp="1" noRot="1" noChangeAspect="1" noTextEdit="1"/>
          </p:cNvSpPr>
          <p:nvPr>
            <p:ph type="sldImg"/>
          </p:nvPr>
        </p:nvSpPr>
        <p:spPr/>
      </p:sp>
      <p:sp>
        <p:nvSpPr>
          <p:cNvPr id="13315" name="Notes Placeholder 2">
            <a:extLst>
              <a:ext uri="{FF2B5EF4-FFF2-40B4-BE49-F238E27FC236}">
                <a16:creationId xmlns:a16="http://schemas.microsoft.com/office/drawing/2014/main" id="{D7F3A5CB-FC53-44EE-9E24-87E8536630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Despite a steady decline by 20% from 2006 to 2010, hemorrhage continuous to be the main cause of maternal death in Ethiopia.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FA89951-A49D-4C8A-ABB9-6CC41160DCE4}"/>
              </a:ext>
            </a:extLst>
          </p:cNvPr>
          <p:cNvSpPr>
            <a:spLocks noGrp="1" noRot="1" noChangeAspect="1" noTextEdit="1"/>
          </p:cNvSpPr>
          <p:nvPr>
            <p:ph type="sldImg"/>
          </p:nvPr>
        </p:nvSpPr>
        <p:spPr/>
      </p:sp>
      <p:sp>
        <p:nvSpPr>
          <p:cNvPr id="15363" name="Notes Placeholder 2">
            <a:extLst>
              <a:ext uri="{FF2B5EF4-FFF2-40B4-BE49-F238E27FC236}">
                <a16:creationId xmlns:a16="http://schemas.microsoft.com/office/drawing/2014/main" id="{A73BF732-C734-462C-AF89-CE722DF38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The share of live births taking place in health facilities has increased fivefold from 2000 to 2016. However more than two-third still deliver at home.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95D7054-F9DA-4DBA-874D-30BBD53B8AC9}"/>
              </a:ext>
            </a:extLst>
          </p:cNvPr>
          <p:cNvSpPr>
            <a:spLocks noGrp="1" noRot="1" noChangeAspect="1" noTextEdit="1"/>
          </p:cNvSpPr>
          <p:nvPr>
            <p:ph type="sldImg"/>
          </p:nvPr>
        </p:nvSpPr>
        <p:spPr/>
      </p:sp>
      <p:sp>
        <p:nvSpPr>
          <p:cNvPr id="17411" name="Notes Placeholder 2">
            <a:extLst>
              <a:ext uri="{FF2B5EF4-FFF2-40B4-BE49-F238E27FC236}">
                <a16:creationId xmlns:a16="http://schemas.microsoft.com/office/drawing/2014/main" id="{0D1B3657-B1E3-4EDA-90E5-096547B34E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There is a substantial gender gap in HIV prevalence in Ethiopia. Gambela, Addis Ababa, Dire Dawa and Harari are the top four regions with highest prevalence rates reaching 5.7% in Gambela for women.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9386DA7-D284-4C7E-8A9B-B15A57561DEB}"/>
              </a:ext>
            </a:extLst>
          </p:cNvPr>
          <p:cNvSpPr>
            <a:spLocks noGrp="1" noRot="1" noChangeAspect="1" noTextEdit="1"/>
          </p:cNvSpPr>
          <p:nvPr>
            <p:ph type="sldImg"/>
          </p:nvPr>
        </p:nvSpPr>
        <p:spPr/>
      </p:sp>
      <p:sp>
        <p:nvSpPr>
          <p:cNvPr id="19459" name="Notes Placeholder 2">
            <a:extLst>
              <a:ext uri="{FF2B5EF4-FFF2-40B4-BE49-F238E27FC236}">
                <a16:creationId xmlns:a16="http://schemas.microsoft.com/office/drawing/2014/main" id="{B09DCFDA-64B4-4EB4-BE30-2D428F2067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Men are more likely to know about HIV prevention methods than women in Ethiopia. This gender gap has remained wide since early 2000s partly contributing to higher prevalence rates among women, particularly the younger cohorts.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861ABC4F-E5EF-4361-8A43-DDB7ADF86CFC}"/>
              </a:ext>
            </a:extLst>
          </p:cNvPr>
          <p:cNvSpPr>
            <a:spLocks noGrp="1" noRot="1" noChangeAspect="1" noTextEdit="1"/>
          </p:cNvSpPr>
          <p:nvPr>
            <p:ph type="sldImg"/>
          </p:nvPr>
        </p:nvSpPr>
        <p:spPr/>
      </p:sp>
      <p:sp>
        <p:nvSpPr>
          <p:cNvPr id="21507" name="Notes Placeholder 2">
            <a:extLst>
              <a:ext uri="{FF2B5EF4-FFF2-40B4-BE49-F238E27FC236}">
                <a16:creationId xmlns:a16="http://schemas.microsoft.com/office/drawing/2014/main" id="{F7B08A7C-8D20-4735-9563-1F63DF4C90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Helvetica Neue" pitchFamily="2" charset="0"/>
                <a:cs typeface="Helvetica Neue" pitchFamily="2" charset="0"/>
              </a:rPr>
              <a:t>Cancer is an emerging health challenge particularly for women. The number of cases for breast and cervical cancer has increases substantially from mid-1990s to 2010s.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a:t>Clique para editar o estilo</a:t>
            </a:r>
            <a:endParaRPr lang="en-GB"/>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a:t>Faça clique para editar o estilo</a:t>
            </a:r>
            <a:endParaRPr lang="en-GB"/>
          </a:p>
        </p:txBody>
      </p:sp>
      <p:sp>
        <p:nvSpPr>
          <p:cNvPr id="4" name="Rectangle 6">
            <a:extLst>
              <a:ext uri="{FF2B5EF4-FFF2-40B4-BE49-F238E27FC236}">
                <a16:creationId xmlns:a16="http://schemas.microsoft.com/office/drawing/2014/main" id="{78B916AC-A542-48DD-A9A9-2FE1BDE531FA}"/>
              </a:ext>
            </a:extLst>
          </p:cNvPr>
          <p:cNvSpPr>
            <a:spLocks noGrp="1"/>
          </p:cNvSpPr>
          <p:nvPr>
            <p:ph type="sldNum" sz="quarter" idx="10"/>
          </p:nvPr>
        </p:nvSpPr>
        <p:spPr/>
        <p:txBody>
          <a:bodyPr/>
          <a:lstStyle>
            <a:lvl1pPr>
              <a:defRPr/>
            </a:lvl1pPr>
          </a:lstStyle>
          <a:p>
            <a:fld id="{DAB4EF14-A0E7-4BFE-8BD4-31635751BB60}" type="slidenum">
              <a:rPr lang="en-US" altLang="en-US"/>
              <a:pPr/>
              <a:t>‹#›</a:t>
            </a:fld>
            <a:endParaRPr lang="en-US" altLang="en-US"/>
          </a:p>
        </p:txBody>
      </p:sp>
    </p:spTree>
    <p:extLst>
      <p:ext uri="{BB962C8B-B14F-4D97-AF65-F5344CB8AC3E}">
        <p14:creationId xmlns:p14="http://schemas.microsoft.com/office/powerpoint/2010/main" val="420180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Marcador de Posição de Texto Vertical 2"/>
          <p:cNvSpPr>
            <a:spLocks noGrp="1"/>
          </p:cNvSpPr>
          <p:nvPr>
            <p:ph type="body" orient="vert" idx="1"/>
          </p:nvPr>
        </p:nvSpPr>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Rectangle 6">
            <a:extLst>
              <a:ext uri="{FF2B5EF4-FFF2-40B4-BE49-F238E27FC236}">
                <a16:creationId xmlns:a16="http://schemas.microsoft.com/office/drawing/2014/main" id="{08F4FEB7-2E15-404F-9762-6889E3AEF5D9}"/>
              </a:ext>
            </a:extLst>
          </p:cNvPr>
          <p:cNvSpPr>
            <a:spLocks noGrp="1"/>
          </p:cNvSpPr>
          <p:nvPr>
            <p:ph type="sldNum" sz="quarter" idx="10"/>
          </p:nvPr>
        </p:nvSpPr>
        <p:spPr/>
        <p:txBody>
          <a:bodyPr/>
          <a:lstStyle>
            <a:lvl1pPr>
              <a:defRPr/>
            </a:lvl1pPr>
          </a:lstStyle>
          <a:p>
            <a:fld id="{0C6F6641-5F51-4A75-A7A0-683D5686284A}" type="slidenum">
              <a:rPr lang="en-US" altLang="en-US"/>
              <a:pPr/>
              <a:t>‹#›</a:t>
            </a:fld>
            <a:endParaRPr lang="en-US" altLang="en-US"/>
          </a:p>
        </p:txBody>
      </p:sp>
    </p:spTree>
    <p:extLst>
      <p:ext uri="{BB962C8B-B14F-4D97-AF65-F5344CB8AC3E}">
        <p14:creationId xmlns:p14="http://schemas.microsoft.com/office/powerpoint/2010/main" val="747162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42100" y="341313"/>
            <a:ext cx="2070100" cy="5761037"/>
          </a:xfrm>
        </p:spPr>
        <p:txBody>
          <a:bodyPr vert="eaVert"/>
          <a:lstStyle/>
          <a:p>
            <a:r>
              <a:rPr lang="pt-PT"/>
              <a:t>Clique para editar o estilo</a:t>
            </a:r>
            <a:endParaRPr lang="en-GB"/>
          </a:p>
        </p:txBody>
      </p:sp>
      <p:sp>
        <p:nvSpPr>
          <p:cNvPr id="3" name="Marcador de Posição de Texto Vertical 2"/>
          <p:cNvSpPr>
            <a:spLocks noGrp="1"/>
          </p:cNvSpPr>
          <p:nvPr>
            <p:ph type="body" orient="vert" idx="1"/>
          </p:nvPr>
        </p:nvSpPr>
        <p:spPr>
          <a:xfrm>
            <a:off x="430213" y="341313"/>
            <a:ext cx="6059487" cy="5761037"/>
          </a:xfrm>
        </p:spPr>
        <p:txBody>
          <a:bodyPr vert="eaVert"/>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Rectangle 6">
            <a:extLst>
              <a:ext uri="{FF2B5EF4-FFF2-40B4-BE49-F238E27FC236}">
                <a16:creationId xmlns:a16="http://schemas.microsoft.com/office/drawing/2014/main" id="{60AC62D9-43E6-41E6-8B62-42A06DE6650C}"/>
              </a:ext>
            </a:extLst>
          </p:cNvPr>
          <p:cNvSpPr>
            <a:spLocks noGrp="1"/>
          </p:cNvSpPr>
          <p:nvPr>
            <p:ph type="sldNum" sz="quarter" idx="10"/>
          </p:nvPr>
        </p:nvSpPr>
        <p:spPr/>
        <p:txBody>
          <a:bodyPr/>
          <a:lstStyle>
            <a:lvl1pPr>
              <a:defRPr/>
            </a:lvl1pPr>
          </a:lstStyle>
          <a:p>
            <a:fld id="{1A264730-8232-4608-A83E-0AE93F8CCD98}" type="slidenum">
              <a:rPr lang="en-US" altLang="en-US"/>
              <a:pPr/>
              <a:t>‹#›</a:t>
            </a:fld>
            <a:endParaRPr lang="en-US" altLang="en-US"/>
          </a:p>
        </p:txBody>
      </p:sp>
    </p:spTree>
    <p:extLst>
      <p:ext uri="{BB962C8B-B14F-4D97-AF65-F5344CB8AC3E}">
        <p14:creationId xmlns:p14="http://schemas.microsoft.com/office/powerpoint/2010/main" val="20048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Marcador de Posição de Conteúdo 2"/>
          <p:cNvSpPr>
            <a:spLocks noGrp="1"/>
          </p:cNvSpPr>
          <p:nvPr>
            <p:ph idx="1"/>
          </p:nvPr>
        </p:nvSpPr>
        <p:spPr/>
        <p:txBody>
          <a:body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Rectangle 6">
            <a:extLst>
              <a:ext uri="{FF2B5EF4-FFF2-40B4-BE49-F238E27FC236}">
                <a16:creationId xmlns:a16="http://schemas.microsoft.com/office/drawing/2014/main" id="{87E5DB21-C1B1-4061-8514-802C0E033A95}"/>
              </a:ext>
            </a:extLst>
          </p:cNvPr>
          <p:cNvSpPr>
            <a:spLocks noGrp="1"/>
          </p:cNvSpPr>
          <p:nvPr>
            <p:ph type="sldNum" sz="quarter" idx="10"/>
          </p:nvPr>
        </p:nvSpPr>
        <p:spPr/>
        <p:txBody>
          <a:bodyPr/>
          <a:lstStyle>
            <a:lvl1pPr>
              <a:defRPr/>
            </a:lvl1pPr>
          </a:lstStyle>
          <a:p>
            <a:fld id="{D02ADC84-CB72-4463-ACDA-6C4995A20F9C}" type="slidenum">
              <a:rPr lang="en-US" altLang="en-US"/>
              <a:pPr/>
              <a:t>‹#›</a:t>
            </a:fld>
            <a:endParaRPr lang="en-US" altLang="en-US"/>
          </a:p>
        </p:txBody>
      </p:sp>
    </p:spTree>
    <p:extLst>
      <p:ext uri="{BB962C8B-B14F-4D97-AF65-F5344CB8AC3E}">
        <p14:creationId xmlns:p14="http://schemas.microsoft.com/office/powerpoint/2010/main" val="1764245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lstStyle>
            <a:lvl1pPr algn="l">
              <a:defRPr sz="4000" b="1" cap="all"/>
            </a:lvl1pPr>
          </a:lstStyle>
          <a:p>
            <a:r>
              <a:rPr lang="pt-PT"/>
              <a:t>Clique para editar o estilo</a:t>
            </a:r>
            <a:endParaRPr lang="en-GB"/>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a:t>Clique para editar os estilos</a:t>
            </a:r>
          </a:p>
        </p:txBody>
      </p:sp>
      <p:sp>
        <p:nvSpPr>
          <p:cNvPr id="4" name="Rectangle 6">
            <a:extLst>
              <a:ext uri="{FF2B5EF4-FFF2-40B4-BE49-F238E27FC236}">
                <a16:creationId xmlns:a16="http://schemas.microsoft.com/office/drawing/2014/main" id="{E9CC6DF5-CA5B-44AF-B2E0-51C6B0642A4B}"/>
              </a:ext>
            </a:extLst>
          </p:cNvPr>
          <p:cNvSpPr>
            <a:spLocks noGrp="1"/>
          </p:cNvSpPr>
          <p:nvPr>
            <p:ph type="sldNum" sz="quarter" idx="10"/>
          </p:nvPr>
        </p:nvSpPr>
        <p:spPr/>
        <p:txBody>
          <a:bodyPr/>
          <a:lstStyle>
            <a:lvl1pPr>
              <a:defRPr/>
            </a:lvl1pPr>
          </a:lstStyle>
          <a:p>
            <a:fld id="{BB2AE85B-F5DF-4C91-A961-2FCC95040144}" type="slidenum">
              <a:rPr lang="en-US" altLang="en-US"/>
              <a:pPr/>
              <a:t>‹#›</a:t>
            </a:fld>
            <a:endParaRPr lang="en-US" altLang="en-US"/>
          </a:p>
        </p:txBody>
      </p:sp>
    </p:spTree>
    <p:extLst>
      <p:ext uri="{BB962C8B-B14F-4D97-AF65-F5344CB8AC3E}">
        <p14:creationId xmlns:p14="http://schemas.microsoft.com/office/powerpoint/2010/main" val="346375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Marcador de Posição de Conteúdo 2"/>
          <p:cNvSpPr>
            <a:spLocks noGrp="1"/>
          </p:cNvSpPr>
          <p:nvPr>
            <p:ph sz="half" idx="1"/>
          </p:nvPr>
        </p:nvSpPr>
        <p:spPr>
          <a:xfrm>
            <a:off x="457200" y="15763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e Conteúdo 3"/>
          <p:cNvSpPr>
            <a:spLocks noGrp="1"/>
          </p:cNvSpPr>
          <p:nvPr>
            <p:ph sz="half" idx="2"/>
          </p:nvPr>
        </p:nvSpPr>
        <p:spPr>
          <a:xfrm>
            <a:off x="4648200" y="15763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5" name="Rectangle 6">
            <a:extLst>
              <a:ext uri="{FF2B5EF4-FFF2-40B4-BE49-F238E27FC236}">
                <a16:creationId xmlns:a16="http://schemas.microsoft.com/office/drawing/2014/main" id="{C79010B1-9767-4E38-8DC9-B6696A218869}"/>
              </a:ext>
            </a:extLst>
          </p:cNvPr>
          <p:cNvSpPr>
            <a:spLocks noGrp="1"/>
          </p:cNvSpPr>
          <p:nvPr>
            <p:ph type="sldNum" sz="quarter" idx="10"/>
          </p:nvPr>
        </p:nvSpPr>
        <p:spPr/>
        <p:txBody>
          <a:bodyPr/>
          <a:lstStyle>
            <a:lvl1pPr>
              <a:defRPr/>
            </a:lvl1pPr>
          </a:lstStyle>
          <a:p>
            <a:fld id="{040C830F-F40A-4BE2-AFEC-CB142AECB930}" type="slidenum">
              <a:rPr lang="en-US" altLang="en-US"/>
              <a:pPr/>
              <a:t>‹#›</a:t>
            </a:fld>
            <a:endParaRPr lang="en-US" altLang="en-US"/>
          </a:p>
        </p:txBody>
      </p:sp>
    </p:spTree>
    <p:extLst>
      <p:ext uri="{BB962C8B-B14F-4D97-AF65-F5344CB8AC3E}">
        <p14:creationId xmlns:p14="http://schemas.microsoft.com/office/powerpoint/2010/main" val="12768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PT"/>
              <a:t>Clique para editar o estilo</a:t>
            </a:r>
            <a:endParaRPr lang="en-GB"/>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7" name="Rectangle 6">
            <a:extLst>
              <a:ext uri="{FF2B5EF4-FFF2-40B4-BE49-F238E27FC236}">
                <a16:creationId xmlns:a16="http://schemas.microsoft.com/office/drawing/2014/main" id="{B25930AA-3266-47C1-9B98-D8719CE69C73}"/>
              </a:ext>
            </a:extLst>
          </p:cNvPr>
          <p:cNvSpPr>
            <a:spLocks noGrp="1"/>
          </p:cNvSpPr>
          <p:nvPr>
            <p:ph type="sldNum" sz="quarter" idx="10"/>
          </p:nvPr>
        </p:nvSpPr>
        <p:spPr/>
        <p:txBody>
          <a:bodyPr/>
          <a:lstStyle>
            <a:lvl1pPr>
              <a:defRPr/>
            </a:lvl1pPr>
          </a:lstStyle>
          <a:p>
            <a:fld id="{9DA6AF22-CEEA-4557-91BC-2B3A40D9D2E3}" type="slidenum">
              <a:rPr lang="en-US" altLang="en-US"/>
              <a:pPr/>
              <a:t>‹#›</a:t>
            </a:fld>
            <a:endParaRPr lang="en-US" altLang="en-US"/>
          </a:p>
        </p:txBody>
      </p:sp>
    </p:spTree>
    <p:extLst>
      <p:ext uri="{BB962C8B-B14F-4D97-AF65-F5344CB8AC3E}">
        <p14:creationId xmlns:p14="http://schemas.microsoft.com/office/powerpoint/2010/main" val="369050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endParaRPr lang="en-GB"/>
          </a:p>
        </p:txBody>
      </p:sp>
      <p:sp>
        <p:nvSpPr>
          <p:cNvPr id="3" name="Rectangle 6">
            <a:extLst>
              <a:ext uri="{FF2B5EF4-FFF2-40B4-BE49-F238E27FC236}">
                <a16:creationId xmlns:a16="http://schemas.microsoft.com/office/drawing/2014/main" id="{FAC5C68F-EBC6-415B-8AB3-C313FB6696C8}"/>
              </a:ext>
            </a:extLst>
          </p:cNvPr>
          <p:cNvSpPr>
            <a:spLocks noGrp="1"/>
          </p:cNvSpPr>
          <p:nvPr>
            <p:ph type="sldNum" sz="quarter" idx="10"/>
          </p:nvPr>
        </p:nvSpPr>
        <p:spPr/>
        <p:txBody>
          <a:bodyPr/>
          <a:lstStyle>
            <a:lvl1pPr>
              <a:defRPr/>
            </a:lvl1pPr>
          </a:lstStyle>
          <a:p>
            <a:fld id="{92E0E164-3F6B-46E3-A64F-DC3E3DCCBDDE}" type="slidenum">
              <a:rPr lang="en-US" altLang="en-US"/>
              <a:pPr/>
              <a:t>‹#›</a:t>
            </a:fld>
            <a:endParaRPr lang="en-US" altLang="en-US"/>
          </a:p>
        </p:txBody>
      </p:sp>
    </p:spTree>
    <p:extLst>
      <p:ext uri="{BB962C8B-B14F-4D97-AF65-F5344CB8AC3E}">
        <p14:creationId xmlns:p14="http://schemas.microsoft.com/office/powerpoint/2010/main" val="247487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5B44CD55-84D9-4510-A2D7-C8CF6EDAABCC}"/>
              </a:ext>
            </a:extLst>
          </p:cNvPr>
          <p:cNvSpPr>
            <a:spLocks noGrp="1"/>
          </p:cNvSpPr>
          <p:nvPr>
            <p:ph type="sldNum" sz="quarter" idx="10"/>
          </p:nvPr>
        </p:nvSpPr>
        <p:spPr/>
        <p:txBody>
          <a:bodyPr/>
          <a:lstStyle>
            <a:lvl1pPr>
              <a:defRPr/>
            </a:lvl1pPr>
          </a:lstStyle>
          <a:p>
            <a:fld id="{AEED0B89-403E-4F15-A310-E55A28923DF5}" type="slidenum">
              <a:rPr lang="en-US" altLang="en-US"/>
              <a:pPr/>
              <a:t>‹#›</a:t>
            </a:fld>
            <a:endParaRPr lang="en-US" altLang="en-US"/>
          </a:p>
        </p:txBody>
      </p:sp>
    </p:spTree>
    <p:extLst>
      <p:ext uri="{BB962C8B-B14F-4D97-AF65-F5344CB8AC3E}">
        <p14:creationId xmlns:p14="http://schemas.microsoft.com/office/powerpoint/2010/main" val="862498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a:t>Clique para editar o estilo</a:t>
            </a:r>
            <a:endParaRPr lang="en-GB"/>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a:t>
            </a:r>
          </a:p>
          <a:p>
            <a:pPr lvl="1"/>
            <a:r>
              <a:rPr lang="pt-PT"/>
              <a:t>Segundo nível</a:t>
            </a:r>
          </a:p>
          <a:p>
            <a:pPr lvl="2"/>
            <a:r>
              <a:rPr lang="pt-PT"/>
              <a:t>Terceiro nível</a:t>
            </a:r>
          </a:p>
          <a:p>
            <a:pPr lvl="3"/>
            <a:r>
              <a:rPr lang="pt-PT"/>
              <a:t>Quarto nível</a:t>
            </a:r>
          </a:p>
          <a:p>
            <a:pPr lvl="4"/>
            <a:r>
              <a:rPr lang="pt-PT"/>
              <a:t>Quinto nível</a:t>
            </a:r>
            <a:endParaRPr lang="en-GB"/>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
        <p:nvSpPr>
          <p:cNvPr id="5" name="Rectangle 6">
            <a:extLst>
              <a:ext uri="{FF2B5EF4-FFF2-40B4-BE49-F238E27FC236}">
                <a16:creationId xmlns:a16="http://schemas.microsoft.com/office/drawing/2014/main" id="{8AEAEBCE-CBEE-4814-B97F-6B8276E7EC7F}"/>
              </a:ext>
            </a:extLst>
          </p:cNvPr>
          <p:cNvSpPr>
            <a:spLocks noGrp="1"/>
          </p:cNvSpPr>
          <p:nvPr>
            <p:ph type="sldNum" sz="quarter" idx="10"/>
          </p:nvPr>
        </p:nvSpPr>
        <p:spPr/>
        <p:txBody>
          <a:bodyPr/>
          <a:lstStyle>
            <a:lvl1pPr>
              <a:defRPr/>
            </a:lvl1pPr>
          </a:lstStyle>
          <a:p>
            <a:fld id="{599E66D0-F9A8-48DA-B8DD-54D17A87CC00}" type="slidenum">
              <a:rPr lang="en-US" altLang="en-US"/>
              <a:pPr/>
              <a:t>‹#›</a:t>
            </a:fld>
            <a:endParaRPr lang="en-US" altLang="en-US"/>
          </a:p>
        </p:txBody>
      </p:sp>
    </p:spTree>
    <p:extLst>
      <p:ext uri="{BB962C8B-B14F-4D97-AF65-F5344CB8AC3E}">
        <p14:creationId xmlns:p14="http://schemas.microsoft.com/office/powerpoint/2010/main" val="79328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a:t>Clique para editar o estilo</a:t>
            </a:r>
            <a:endParaRPr lang="en-GB"/>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Calibri" pitchFamily="34" charset="0"/>
            </a:endParaRPr>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a:t>
            </a:r>
          </a:p>
        </p:txBody>
      </p:sp>
      <p:sp>
        <p:nvSpPr>
          <p:cNvPr id="5" name="Rectangle 6">
            <a:extLst>
              <a:ext uri="{FF2B5EF4-FFF2-40B4-BE49-F238E27FC236}">
                <a16:creationId xmlns:a16="http://schemas.microsoft.com/office/drawing/2014/main" id="{AFD3AE93-712C-40D5-A755-399F21FAB1F3}"/>
              </a:ext>
            </a:extLst>
          </p:cNvPr>
          <p:cNvSpPr>
            <a:spLocks noGrp="1"/>
          </p:cNvSpPr>
          <p:nvPr>
            <p:ph type="sldNum" sz="quarter" idx="10"/>
          </p:nvPr>
        </p:nvSpPr>
        <p:spPr/>
        <p:txBody>
          <a:bodyPr/>
          <a:lstStyle>
            <a:lvl1pPr>
              <a:defRPr/>
            </a:lvl1pPr>
          </a:lstStyle>
          <a:p>
            <a:fld id="{2FE0689B-49C3-4245-AF0D-272FAD7C5922}" type="slidenum">
              <a:rPr lang="en-US" altLang="en-US"/>
              <a:pPr/>
              <a:t>‹#›</a:t>
            </a:fld>
            <a:endParaRPr lang="en-US" altLang="en-US"/>
          </a:p>
        </p:txBody>
      </p:sp>
    </p:spTree>
    <p:extLst>
      <p:ext uri="{BB962C8B-B14F-4D97-AF65-F5344CB8AC3E}">
        <p14:creationId xmlns:p14="http://schemas.microsoft.com/office/powerpoint/2010/main" val="215063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0C088E75-D17F-4B18-9BA0-C2588154E922}"/>
              </a:ext>
            </a:extLst>
          </p:cNvPr>
          <p:cNvSpPr>
            <a:spLocks/>
          </p:cNvSpPr>
          <p:nvPr>
            <p:ph type="body" idx="1"/>
          </p:nvPr>
        </p:nvSpPr>
        <p:spPr bwMode="auto">
          <a:xfrm>
            <a:off x="457200" y="157638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p>
            <a:pPr lvl="0"/>
            <a:r>
              <a:rPr lang="en-US" altLang="en-US">
                <a:sym typeface="Calibri" panose="020F0502020204030204" pitchFamily="34" charset="0"/>
              </a:rPr>
              <a:t>Click to edit Master text styles</a:t>
            </a:r>
          </a:p>
          <a:p>
            <a:pPr lvl="1"/>
            <a:r>
              <a:rPr lang="en-US" altLang="en-US">
                <a:sym typeface="Calibri" panose="020F0502020204030204" pitchFamily="34" charset="0"/>
              </a:rPr>
              <a:t>Second level</a:t>
            </a:r>
          </a:p>
          <a:p>
            <a:pPr lvl="2"/>
            <a:r>
              <a:rPr lang="en-US" altLang="en-US">
                <a:sym typeface="Calibri" panose="020F0502020204030204" pitchFamily="34" charset="0"/>
              </a:rPr>
              <a:t>Third level</a:t>
            </a:r>
          </a:p>
          <a:p>
            <a:pPr lvl="3"/>
            <a:r>
              <a:rPr lang="en-US" altLang="en-US">
                <a:sym typeface="Calibri" panose="020F0502020204030204" pitchFamily="34" charset="0"/>
              </a:rPr>
              <a:t>Fourth level</a:t>
            </a:r>
          </a:p>
          <a:p>
            <a:pPr lvl="4"/>
            <a:r>
              <a:rPr lang="en-US" altLang="en-US">
                <a:sym typeface="Calibri" panose="020F0502020204030204" pitchFamily="34" charset="0"/>
              </a:rPr>
              <a:t>Fifth level</a:t>
            </a:r>
          </a:p>
        </p:txBody>
      </p:sp>
      <p:sp>
        <p:nvSpPr>
          <p:cNvPr id="1027" name="Rectangle 4">
            <a:extLst>
              <a:ext uri="{FF2B5EF4-FFF2-40B4-BE49-F238E27FC236}">
                <a16:creationId xmlns:a16="http://schemas.microsoft.com/office/drawing/2014/main" id="{5C182074-16BF-4715-B2B2-59ED9180205A}"/>
              </a:ext>
            </a:extLst>
          </p:cNvPr>
          <p:cNvSpPr>
            <a:spLocks/>
          </p:cNvSpPr>
          <p:nvPr>
            <p:ph type="title"/>
          </p:nvPr>
        </p:nvSpPr>
        <p:spPr bwMode="auto">
          <a:xfrm>
            <a:off x="430213" y="341313"/>
            <a:ext cx="82819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bodyPr>
          <a:lstStyle/>
          <a:p>
            <a:pPr lvl="0"/>
            <a:r>
              <a:rPr lang="en-US" altLang="en-US">
                <a:sym typeface="Lucida Sans" panose="020B0602040502020204" pitchFamily="34" charset="0"/>
              </a:rPr>
              <a:t>Click to edit Master title style</a:t>
            </a:r>
          </a:p>
        </p:txBody>
      </p:sp>
      <p:sp>
        <p:nvSpPr>
          <p:cNvPr id="1030" name="Rectangle 6">
            <a:extLst>
              <a:ext uri="{FF2B5EF4-FFF2-40B4-BE49-F238E27FC236}">
                <a16:creationId xmlns:a16="http://schemas.microsoft.com/office/drawing/2014/main" id="{BE59B392-1E0C-4470-87D8-5FB14E1635C4}"/>
              </a:ext>
            </a:extLst>
          </p:cNvPr>
          <p:cNvSpPr>
            <a:spLocks noGrp="1"/>
          </p:cNvSpPr>
          <p:nvPr>
            <p:ph type="sldNum" sz="quarter" idx="2"/>
          </p:nvPr>
        </p:nvSpPr>
        <p:spPr bwMode="auto">
          <a:xfrm>
            <a:off x="8418513" y="6376988"/>
            <a:ext cx="268287" cy="279400"/>
          </a:xfrm>
          <a:prstGeom prst="rect">
            <a:avLst/>
          </a:prstGeom>
          <a:noFill/>
          <a:ln w="12700" cap="flat" cmpd="sng">
            <a:noFill/>
            <a:prstDash val="solid"/>
            <a:miter lim="400000"/>
            <a:headEnd type="none" w="med" len="med"/>
            <a:tailEnd type="none" w="med" len="med"/>
          </a:ln>
          <a:effectLst/>
        </p:spPr>
        <p:txBody>
          <a:bodyPr vert="horz" wrap="none" lIns="0" tIns="0" rIns="0" bIns="0" numCol="1" anchor="t" anchorCtr="0" compatLnSpc="1">
            <a:prstTxWarp prst="textNoShape">
              <a:avLst/>
            </a:prstTxWarp>
          </a:bodyPr>
          <a:lstStyle>
            <a:lvl1pPr algn="r" eaLnBrk="1">
              <a:defRPr>
                <a:solidFill>
                  <a:srgbClr val="888888"/>
                </a:solidFill>
                <a:latin typeface="Helvetica" panose="020B0604020202020204" pitchFamily="34" charset="0"/>
                <a:cs typeface="Helvetica" panose="020B0604020202020204" pitchFamily="34" charset="0"/>
                <a:sym typeface="Helvetica" panose="020B0604020202020204" pitchFamily="34" charset="0"/>
              </a:defRPr>
            </a:lvl1pPr>
          </a:lstStyle>
          <a:p>
            <a:fld id="{71BAB5EA-C0F8-464A-8EAE-EC9F1B1711A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4000" b="1">
          <a:solidFill>
            <a:srgbClr val="FFFFFF"/>
          </a:solidFill>
          <a:latin typeface="+mj-lt"/>
          <a:ea typeface="+mj-ea"/>
          <a:cs typeface="+mj-cs"/>
          <a:sym typeface="Lucida Sans" panose="020B0602040502020204" pitchFamily="34" charset="0"/>
        </a:defRPr>
      </a:lvl1pPr>
      <a:lvl2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40502020204" pitchFamily="34" charset="0"/>
        </a:defRPr>
      </a:lvl2pPr>
      <a:lvl3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40502020204" pitchFamily="34" charset="0"/>
        </a:defRPr>
      </a:lvl3pPr>
      <a:lvl4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40502020204" pitchFamily="34" charset="0"/>
        </a:defRPr>
      </a:lvl4pPr>
      <a:lvl5pPr algn="l" rtl="0" eaLnBrk="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anose="020B0602040502020204" pitchFamily="34" charset="0"/>
        </a:defRPr>
      </a:lvl5pPr>
      <a:lvl6pPr marL="4572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6pPr>
      <a:lvl7pPr marL="9144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7pPr>
      <a:lvl8pPr marL="13716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8pPr>
      <a:lvl9pPr marL="1828800" algn="l" rtl="0" fontAlgn="base" hangingPunct="0">
        <a:spcBef>
          <a:spcPct val="0"/>
        </a:spcBef>
        <a:spcAft>
          <a:spcPct val="0"/>
        </a:spcAft>
        <a:defRPr sz="4000" b="1">
          <a:solidFill>
            <a:srgbClr val="FFFFFF"/>
          </a:solidFill>
          <a:latin typeface="Lucida Sans" pitchFamily="34" charset="0"/>
          <a:ea typeface="Lucida Sans" pitchFamily="34" charset="0"/>
          <a:cs typeface="Lucida Sans" pitchFamily="34" charset="0"/>
          <a:sym typeface="Lucida Sans" pitchFamily="34" charset="0"/>
        </a:defRPr>
      </a:lvl9pPr>
    </p:titleStyle>
    <p:bodyStyle>
      <a:lvl1pPr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1pPr>
      <a:lvl2pPr indent="4572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2pPr>
      <a:lvl3pPr indent="9144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3pPr>
      <a:lvl4pPr indent="13716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4pPr>
      <a:lvl5pPr indent="1828800" algn="l" rtl="0" eaLnBrk="0" fontAlgn="base" hangingPunct="0">
        <a:spcBef>
          <a:spcPct val="0"/>
        </a:spcBef>
        <a:spcAft>
          <a:spcPct val="0"/>
        </a:spcAft>
        <a:defRPr>
          <a:solidFill>
            <a:srgbClr val="000000"/>
          </a:solidFill>
          <a:latin typeface="+mn-lt"/>
          <a:ea typeface="+mn-ea"/>
          <a:cs typeface="+mn-cs"/>
          <a:sym typeface="Calibri" panose="020F0502020204030204" pitchFamily="34" charset="0"/>
        </a:defRPr>
      </a:lvl5pPr>
      <a:lvl6pPr marL="457200" indent="1828800" algn="l" rtl="0" fontAlgn="base" hangingPunct="0">
        <a:spcBef>
          <a:spcPct val="0"/>
        </a:spcBef>
        <a:spcAft>
          <a:spcPct val="0"/>
        </a:spcAft>
        <a:defRPr>
          <a:solidFill>
            <a:srgbClr val="000000"/>
          </a:solidFill>
          <a:latin typeface="+mn-lt"/>
          <a:ea typeface="+mn-ea"/>
          <a:cs typeface="+mn-cs"/>
          <a:sym typeface="Calibri" pitchFamily="34" charset="0"/>
        </a:defRPr>
      </a:lvl6pPr>
      <a:lvl7pPr marL="914400" indent="1828800" algn="l" rtl="0" fontAlgn="base" hangingPunct="0">
        <a:spcBef>
          <a:spcPct val="0"/>
        </a:spcBef>
        <a:spcAft>
          <a:spcPct val="0"/>
        </a:spcAft>
        <a:defRPr>
          <a:solidFill>
            <a:srgbClr val="000000"/>
          </a:solidFill>
          <a:latin typeface="+mn-lt"/>
          <a:ea typeface="+mn-ea"/>
          <a:cs typeface="+mn-cs"/>
          <a:sym typeface="Calibri" pitchFamily="34" charset="0"/>
        </a:defRPr>
      </a:lvl7pPr>
      <a:lvl8pPr marL="1371600" indent="1828800" algn="l" rtl="0" fontAlgn="base" hangingPunct="0">
        <a:spcBef>
          <a:spcPct val="0"/>
        </a:spcBef>
        <a:spcAft>
          <a:spcPct val="0"/>
        </a:spcAft>
        <a:defRPr>
          <a:solidFill>
            <a:srgbClr val="000000"/>
          </a:solidFill>
          <a:latin typeface="+mn-lt"/>
          <a:ea typeface="+mn-ea"/>
          <a:cs typeface="+mn-cs"/>
          <a:sym typeface="Calibri" pitchFamily="34" charset="0"/>
        </a:defRPr>
      </a:lvl8pPr>
      <a:lvl9pPr marL="1828800" indent="1828800" algn="l" rtl="0" fontAlgn="base" hangingPunct="0">
        <a:spcBef>
          <a:spcPct val="0"/>
        </a:spcBef>
        <a:spcAft>
          <a:spcPct val="0"/>
        </a:spcAft>
        <a:defRPr>
          <a:solidFill>
            <a:srgbClr val="000000"/>
          </a:solidFill>
          <a:latin typeface="+mn-lt"/>
          <a:ea typeface="+mn-ea"/>
          <a:cs typeface="+mn-cs"/>
          <a:sym typeface="Calibri"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1.jpeg"/><Relationship Id="rId5" Type="http://schemas.openxmlformats.org/officeDocument/2006/relationships/image" Target="../media/image20.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2B8C112F-81B9-4639-8F8D-D54136966537}"/>
              </a:ext>
            </a:extLst>
          </p:cNvPr>
          <p:cNvSpPr>
            <a:spLocks/>
          </p:cNvSpPr>
          <p:nvPr/>
        </p:nvSpPr>
        <p:spPr bwMode="auto">
          <a:xfrm>
            <a:off x="0" y="9525"/>
            <a:ext cx="9144000" cy="6858000"/>
          </a:xfrm>
          <a:prstGeom prst="rect">
            <a:avLst/>
          </a:prstGeom>
          <a:solidFill>
            <a:srgbClr val="0B5784"/>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endParaRPr lang="en-US" altLang="en-US"/>
          </a:p>
        </p:txBody>
      </p:sp>
      <p:sp>
        <p:nvSpPr>
          <p:cNvPr id="3075" name="AutoShape 2">
            <a:extLst>
              <a:ext uri="{FF2B5EF4-FFF2-40B4-BE49-F238E27FC236}">
                <a16:creationId xmlns:a16="http://schemas.microsoft.com/office/drawing/2014/main" id="{502EF09B-1FD3-4BF4-9A8E-886A30BA8E2D}"/>
              </a:ext>
            </a:extLst>
          </p:cNvPr>
          <p:cNvSpPr>
            <a:spLocks/>
          </p:cNvSpPr>
          <p:nvPr/>
        </p:nvSpPr>
        <p:spPr bwMode="auto">
          <a:xfrm>
            <a:off x="3663950" y="6213475"/>
            <a:ext cx="5094288" cy="519113"/>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72" y="0"/>
                </a:moveTo>
                <a:lnTo>
                  <a:pt x="2028" y="0"/>
                </a:lnTo>
                <a:lnTo>
                  <a:pt x="1664" y="172"/>
                </a:lnTo>
                <a:lnTo>
                  <a:pt x="1321" y="669"/>
                </a:lnTo>
                <a:lnTo>
                  <a:pt x="1005" y="1460"/>
                </a:lnTo>
                <a:lnTo>
                  <a:pt x="722" y="2514"/>
                </a:lnTo>
                <a:lnTo>
                  <a:pt x="477" y="3803"/>
                </a:lnTo>
                <a:lnTo>
                  <a:pt x="277" y="5295"/>
                </a:lnTo>
                <a:lnTo>
                  <a:pt x="127" y="6961"/>
                </a:lnTo>
                <a:lnTo>
                  <a:pt x="33" y="8770"/>
                </a:lnTo>
                <a:lnTo>
                  <a:pt x="0" y="10692"/>
                </a:lnTo>
                <a:lnTo>
                  <a:pt x="0" y="10908"/>
                </a:lnTo>
                <a:lnTo>
                  <a:pt x="33" y="12830"/>
                </a:lnTo>
                <a:lnTo>
                  <a:pt x="127" y="14639"/>
                </a:lnTo>
                <a:lnTo>
                  <a:pt x="277" y="16304"/>
                </a:lnTo>
                <a:lnTo>
                  <a:pt x="477" y="17797"/>
                </a:lnTo>
                <a:lnTo>
                  <a:pt x="722" y="19085"/>
                </a:lnTo>
                <a:lnTo>
                  <a:pt x="1005" y="20140"/>
                </a:lnTo>
                <a:lnTo>
                  <a:pt x="1321" y="20931"/>
                </a:lnTo>
                <a:lnTo>
                  <a:pt x="1664" y="21428"/>
                </a:lnTo>
                <a:lnTo>
                  <a:pt x="2028" y="21600"/>
                </a:lnTo>
                <a:lnTo>
                  <a:pt x="19572" y="21600"/>
                </a:lnTo>
                <a:lnTo>
                  <a:pt x="19936" y="21428"/>
                </a:lnTo>
                <a:lnTo>
                  <a:pt x="20279" y="20931"/>
                </a:lnTo>
                <a:lnTo>
                  <a:pt x="20595" y="20140"/>
                </a:lnTo>
                <a:lnTo>
                  <a:pt x="20878" y="19085"/>
                </a:lnTo>
                <a:lnTo>
                  <a:pt x="21123" y="17797"/>
                </a:lnTo>
                <a:lnTo>
                  <a:pt x="21323" y="16304"/>
                </a:lnTo>
                <a:lnTo>
                  <a:pt x="21473" y="14639"/>
                </a:lnTo>
                <a:lnTo>
                  <a:pt x="21567" y="12830"/>
                </a:lnTo>
                <a:lnTo>
                  <a:pt x="21600" y="10908"/>
                </a:lnTo>
                <a:lnTo>
                  <a:pt x="21600" y="10692"/>
                </a:lnTo>
                <a:lnTo>
                  <a:pt x="21567" y="8770"/>
                </a:lnTo>
                <a:lnTo>
                  <a:pt x="21473" y="6961"/>
                </a:lnTo>
                <a:lnTo>
                  <a:pt x="21323" y="5295"/>
                </a:lnTo>
                <a:lnTo>
                  <a:pt x="21123" y="3803"/>
                </a:lnTo>
                <a:lnTo>
                  <a:pt x="20878" y="2514"/>
                </a:lnTo>
                <a:lnTo>
                  <a:pt x="20595" y="1460"/>
                </a:lnTo>
                <a:lnTo>
                  <a:pt x="20279" y="669"/>
                </a:lnTo>
                <a:lnTo>
                  <a:pt x="19936" y="172"/>
                </a:lnTo>
                <a:lnTo>
                  <a:pt x="1957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76" name="Rectangle 5">
            <a:extLst>
              <a:ext uri="{FF2B5EF4-FFF2-40B4-BE49-F238E27FC236}">
                <a16:creationId xmlns:a16="http://schemas.microsoft.com/office/drawing/2014/main" id="{3E9993F3-0F63-41FC-9E12-ED29A51504B4}"/>
              </a:ext>
            </a:extLst>
          </p:cNvPr>
          <p:cNvSpPr>
            <a:spLocks/>
          </p:cNvSpPr>
          <p:nvPr>
            <p:ph type="title"/>
          </p:nvPr>
        </p:nvSpPr>
        <p:spPr>
          <a:xfrm>
            <a:off x="3432175" y="192088"/>
            <a:ext cx="5532438" cy="1271587"/>
          </a:xfrm>
        </p:spPr>
        <p:txBody>
          <a:bodyPr/>
          <a:lstStyle/>
          <a:p>
            <a:pPr indent="12700" eaLnBrk="1">
              <a:lnSpc>
                <a:spcPct val="104000"/>
              </a:lnSpc>
            </a:pPr>
            <a:r>
              <a:rPr lang="fr-FR" altLang="en-US" sz="3600">
                <a:latin typeface="Lato" pitchFamily="34" charset="0"/>
                <a:cs typeface="Lato" pitchFamily="34" charset="0"/>
                <a:sym typeface="Lato" pitchFamily="34" charset="0"/>
              </a:rPr>
              <a:t>La Santé des femmes en Ethiopie : Faits et chiffres</a:t>
            </a:r>
          </a:p>
        </p:txBody>
      </p:sp>
      <p:sp>
        <p:nvSpPr>
          <p:cNvPr id="3077" name="Rectangle 6">
            <a:extLst>
              <a:ext uri="{FF2B5EF4-FFF2-40B4-BE49-F238E27FC236}">
                <a16:creationId xmlns:a16="http://schemas.microsoft.com/office/drawing/2014/main" id="{D87CFBC4-83CE-4843-BF42-E4125B0781C9}"/>
              </a:ext>
            </a:extLst>
          </p:cNvPr>
          <p:cNvSpPr>
            <a:spLocks/>
          </p:cNvSpPr>
          <p:nvPr/>
        </p:nvSpPr>
        <p:spPr bwMode="auto">
          <a:xfrm>
            <a:off x="4067175" y="4208463"/>
            <a:ext cx="48974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000" b="1">
                <a:solidFill>
                  <a:srgbClr val="FFFFFF"/>
                </a:solidFill>
                <a:latin typeface="Lato" pitchFamily="34" charset="0"/>
                <a:cs typeface="Lato" pitchFamily="34" charset="0"/>
                <a:sym typeface="Lato" pitchFamily="34" charset="0"/>
              </a:rPr>
              <a:t>Répondre aux besoins des femmes en matière de santé en Éthiopie :</a:t>
            </a:r>
          </a:p>
          <a:p>
            <a:pPr eaLnBrk="1"/>
            <a:r>
              <a:rPr lang="fr-FR" altLang="en-US" sz="2000" b="1">
                <a:solidFill>
                  <a:srgbClr val="FFFFFF"/>
                </a:solidFill>
                <a:latin typeface="Lato" pitchFamily="34" charset="0"/>
                <a:cs typeface="Lato" pitchFamily="34" charset="0"/>
                <a:sym typeface="Lato" pitchFamily="34" charset="0"/>
              </a:rPr>
              <a:t>Défis et opportunités</a:t>
            </a:r>
            <a:endParaRPr lang="en-US" altLang="en-US" b="1">
              <a:solidFill>
                <a:srgbClr val="FFFFFF"/>
              </a:solidFill>
              <a:latin typeface="Lato" pitchFamily="34" charset="0"/>
              <a:cs typeface="Lato" pitchFamily="34" charset="0"/>
              <a:sym typeface="Lato" pitchFamily="34" charset="0"/>
            </a:endParaRPr>
          </a:p>
        </p:txBody>
      </p:sp>
      <p:sp>
        <p:nvSpPr>
          <p:cNvPr id="3078" name="Rectangle 7">
            <a:extLst>
              <a:ext uri="{FF2B5EF4-FFF2-40B4-BE49-F238E27FC236}">
                <a16:creationId xmlns:a16="http://schemas.microsoft.com/office/drawing/2014/main" id="{DAD20BCE-25A9-445F-9452-12C46BB4CA08}"/>
              </a:ext>
            </a:extLst>
          </p:cNvPr>
          <p:cNvSpPr>
            <a:spLocks/>
          </p:cNvSpPr>
          <p:nvPr/>
        </p:nvSpPr>
        <p:spPr bwMode="auto">
          <a:xfrm>
            <a:off x="3709988" y="5395913"/>
            <a:ext cx="54340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marL="187325" indent="3619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700" b="1">
                <a:solidFill>
                  <a:srgbClr val="FFFFFF"/>
                </a:solidFill>
                <a:latin typeface="Lato" pitchFamily="34" charset="0"/>
                <a:cs typeface="Lato" pitchFamily="34" charset="0"/>
                <a:sym typeface="Lato" pitchFamily="34" charset="0"/>
              </a:rPr>
              <a:t>15 Février 2019</a:t>
            </a:r>
          </a:p>
          <a:p>
            <a:pPr algn="just" eaLnBrk="1"/>
            <a:r>
              <a:rPr lang="fr-FR" altLang="en-US" sz="1700" b="1">
                <a:solidFill>
                  <a:srgbClr val="FFFFFF"/>
                </a:solidFill>
                <a:latin typeface="Lato" pitchFamily="34" charset="0"/>
                <a:cs typeface="Lato" pitchFamily="34" charset="0"/>
                <a:sym typeface="Lato" pitchFamily="34" charset="0"/>
              </a:rPr>
              <a:t>Centre de conférence des Nations unies CR3</a:t>
            </a:r>
          </a:p>
        </p:txBody>
      </p:sp>
      <p:sp>
        <p:nvSpPr>
          <p:cNvPr id="3079" name="AutoShape 8">
            <a:extLst>
              <a:ext uri="{FF2B5EF4-FFF2-40B4-BE49-F238E27FC236}">
                <a16:creationId xmlns:a16="http://schemas.microsoft.com/office/drawing/2014/main" id="{2FCC203F-B95E-456B-9625-56D772448354}"/>
              </a:ext>
            </a:extLst>
          </p:cNvPr>
          <p:cNvSpPr>
            <a:spLocks/>
          </p:cNvSpPr>
          <p:nvPr/>
        </p:nvSpPr>
        <p:spPr bwMode="auto">
          <a:xfrm>
            <a:off x="663575" y="3273425"/>
            <a:ext cx="373062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155" y="0"/>
                </a:moveTo>
                <a:lnTo>
                  <a:pt x="1445" y="0"/>
                </a:lnTo>
                <a:lnTo>
                  <a:pt x="1185" y="172"/>
                </a:lnTo>
                <a:lnTo>
                  <a:pt x="941" y="669"/>
                </a:lnTo>
                <a:lnTo>
                  <a:pt x="716" y="1460"/>
                </a:lnTo>
                <a:lnTo>
                  <a:pt x="514" y="2514"/>
                </a:lnTo>
                <a:lnTo>
                  <a:pt x="340" y="3803"/>
                </a:lnTo>
                <a:lnTo>
                  <a:pt x="197" y="5295"/>
                </a:lnTo>
                <a:lnTo>
                  <a:pt x="90" y="6961"/>
                </a:lnTo>
                <a:lnTo>
                  <a:pt x="23" y="8770"/>
                </a:lnTo>
                <a:lnTo>
                  <a:pt x="0" y="10692"/>
                </a:lnTo>
                <a:lnTo>
                  <a:pt x="0" y="10908"/>
                </a:lnTo>
                <a:lnTo>
                  <a:pt x="23" y="12830"/>
                </a:lnTo>
                <a:lnTo>
                  <a:pt x="90" y="14639"/>
                </a:lnTo>
                <a:lnTo>
                  <a:pt x="197" y="16304"/>
                </a:lnTo>
                <a:lnTo>
                  <a:pt x="340" y="17797"/>
                </a:lnTo>
                <a:lnTo>
                  <a:pt x="514" y="19085"/>
                </a:lnTo>
                <a:lnTo>
                  <a:pt x="716" y="20140"/>
                </a:lnTo>
                <a:lnTo>
                  <a:pt x="941" y="20931"/>
                </a:lnTo>
                <a:lnTo>
                  <a:pt x="1185" y="21428"/>
                </a:lnTo>
                <a:lnTo>
                  <a:pt x="1445" y="21600"/>
                </a:lnTo>
                <a:lnTo>
                  <a:pt x="20155" y="21600"/>
                </a:lnTo>
                <a:lnTo>
                  <a:pt x="20415" y="21428"/>
                </a:lnTo>
                <a:lnTo>
                  <a:pt x="20659" y="20931"/>
                </a:lnTo>
                <a:lnTo>
                  <a:pt x="20884" y="20140"/>
                </a:lnTo>
                <a:lnTo>
                  <a:pt x="21086" y="19085"/>
                </a:lnTo>
                <a:lnTo>
                  <a:pt x="21260" y="17797"/>
                </a:lnTo>
                <a:lnTo>
                  <a:pt x="21403" y="16304"/>
                </a:lnTo>
                <a:lnTo>
                  <a:pt x="21510" y="14639"/>
                </a:lnTo>
                <a:lnTo>
                  <a:pt x="21577" y="12830"/>
                </a:lnTo>
                <a:lnTo>
                  <a:pt x="21600" y="10908"/>
                </a:lnTo>
                <a:lnTo>
                  <a:pt x="21600" y="10692"/>
                </a:lnTo>
                <a:lnTo>
                  <a:pt x="21577" y="8770"/>
                </a:lnTo>
                <a:lnTo>
                  <a:pt x="21510" y="6961"/>
                </a:lnTo>
                <a:lnTo>
                  <a:pt x="21403" y="5295"/>
                </a:lnTo>
                <a:lnTo>
                  <a:pt x="21260" y="3803"/>
                </a:lnTo>
                <a:lnTo>
                  <a:pt x="21086" y="2514"/>
                </a:lnTo>
                <a:lnTo>
                  <a:pt x="20884" y="1460"/>
                </a:lnTo>
                <a:lnTo>
                  <a:pt x="20659" y="669"/>
                </a:lnTo>
                <a:lnTo>
                  <a:pt x="20415" y="172"/>
                </a:lnTo>
                <a:lnTo>
                  <a:pt x="20155"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0" name="AutoShape 9">
            <a:extLst>
              <a:ext uri="{FF2B5EF4-FFF2-40B4-BE49-F238E27FC236}">
                <a16:creationId xmlns:a16="http://schemas.microsoft.com/office/drawing/2014/main" id="{84269BE2-7C97-48C2-A9F0-F0DE24B21E94}"/>
              </a:ext>
            </a:extLst>
          </p:cNvPr>
          <p:cNvSpPr>
            <a:spLocks/>
          </p:cNvSpPr>
          <p:nvPr/>
        </p:nvSpPr>
        <p:spPr bwMode="auto">
          <a:xfrm>
            <a:off x="1004888" y="3889375"/>
            <a:ext cx="2692400"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597" y="0"/>
                </a:moveTo>
                <a:lnTo>
                  <a:pt x="2003" y="0"/>
                </a:lnTo>
                <a:lnTo>
                  <a:pt x="1643" y="172"/>
                </a:lnTo>
                <a:lnTo>
                  <a:pt x="1304" y="669"/>
                </a:lnTo>
                <a:lnTo>
                  <a:pt x="992" y="1460"/>
                </a:lnTo>
                <a:lnTo>
                  <a:pt x="713" y="2514"/>
                </a:lnTo>
                <a:lnTo>
                  <a:pt x="471" y="3803"/>
                </a:lnTo>
                <a:lnTo>
                  <a:pt x="274" y="5295"/>
                </a:lnTo>
                <a:lnTo>
                  <a:pt x="125" y="6961"/>
                </a:lnTo>
                <a:lnTo>
                  <a:pt x="32" y="8770"/>
                </a:lnTo>
                <a:lnTo>
                  <a:pt x="0" y="10692"/>
                </a:lnTo>
                <a:lnTo>
                  <a:pt x="0" y="10908"/>
                </a:lnTo>
                <a:lnTo>
                  <a:pt x="32" y="12830"/>
                </a:lnTo>
                <a:lnTo>
                  <a:pt x="125" y="14639"/>
                </a:lnTo>
                <a:lnTo>
                  <a:pt x="274" y="16304"/>
                </a:lnTo>
                <a:lnTo>
                  <a:pt x="471" y="17797"/>
                </a:lnTo>
                <a:lnTo>
                  <a:pt x="713" y="19085"/>
                </a:lnTo>
                <a:lnTo>
                  <a:pt x="992" y="20140"/>
                </a:lnTo>
                <a:lnTo>
                  <a:pt x="1304" y="20931"/>
                </a:lnTo>
                <a:lnTo>
                  <a:pt x="1643" y="21428"/>
                </a:lnTo>
                <a:lnTo>
                  <a:pt x="2003" y="21600"/>
                </a:lnTo>
                <a:lnTo>
                  <a:pt x="19597" y="21600"/>
                </a:lnTo>
                <a:lnTo>
                  <a:pt x="19957" y="21428"/>
                </a:lnTo>
                <a:lnTo>
                  <a:pt x="20296" y="20931"/>
                </a:lnTo>
                <a:lnTo>
                  <a:pt x="20608" y="20140"/>
                </a:lnTo>
                <a:lnTo>
                  <a:pt x="20887" y="19085"/>
                </a:lnTo>
                <a:lnTo>
                  <a:pt x="21129" y="17797"/>
                </a:lnTo>
                <a:lnTo>
                  <a:pt x="21327" y="16304"/>
                </a:lnTo>
                <a:lnTo>
                  <a:pt x="21475" y="14639"/>
                </a:lnTo>
                <a:lnTo>
                  <a:pt x="21568" y="12830"/>
                </a:lnTo>
                <a:lnTo>
                  <a:pt x="21600" y="10908"/>
                </a:lnTo>
                <a:lnTo>
                  <a:pt x="21600" y="10692"/>
                </a:lnTo>
                <a:lnTo>
                  <a:pt x="21568" y="8770"/>
                </a:lnTo>
                <a:lnTo>
                  <a:pt x="21475" y="6961"/>
                </a:lnTo>
                <a:lnTo>
                  <a:pt x="21327" y="5295"/>
                </a:lnTo>
                <a:lnTo>
                  <a:pt x="21129" y="3803"/>
                </a:lnTo>
                <a:lnTo>
                  <a:pt x="20887" y="2514"/>
                </a:lnTo>
                <a:lnTo>
                  <a:pt x="20608" y="1460"/>
                </a:lnTo>
                <a:lnTo>
                  <a:pt x="20296" y="669"/>
                </a:lnTo>
                <a:lnTo>
                  <a:pt x="19957" y="172"/>
                </a:lnTo>
                <a:lnTo>
                  <a:pt x="19597"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1" name="AutoShape 10">
            <a:extLst>
              <a:ext uri="{FF2B5EF4-FFF2-40B4-BE49-F238E27FC236}">
                <a16:creationId xmlns:a16="http://schemas.microsoft.com/office/drawing/2014/main" id="{D051D602-F1D9-4C1F-999B-D7CC5839F08D}"/>
              </a:ext>
            </a:extLst>
          </p:cNvPr>
          <p:cNvSpPr>
            <a:spLocks/>
          </p:cNvSpPr>
          <p:nvPr/>
        </p:nvSpPr>
        <p:spPr bwMode="auto">
          <a:xfrm>
            <a:off x="1166813" y="4567238"/>
            <a:ext cx="2808287"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681" y="0"/>
                </a:moveTo>
                <a:lnTo>
                  <a:pt x="1919" y="0"/>
                </a:lnTo>
                <a:lnTo>
                  <a:pt x="1574" y="172"/>
                </a:lnTo>
                <a:lnTo>
                  <a:pt x="1250" y="669"/>
                </a:lnTo>
                <a:lnTo>
                  <a:pt x="951" y="1460"/>
                </a:lnTo>
                <a:lnTo>
                  <a:pt x="683" y="2514"/>
                </a:lnTo>
                <a:lnTo>
                  <a:pt x="451" y="3803"/>
                </a:lnTo>
                <a:lnTo>
                  <a:pt x="262" y="5295"/>
                </a:lnTo>
                <a:lnTo>
                  <a:pt x="120" y="6961"/>
                </a:lnTo>
                <a:lnTo>
                  <a:pt x="31" y="8770"/>
                </a:lnTo>
                <a:lnTo>
                  <a:pt x="0" y="10692"/>
                </a:lnTo>
                <a:lnTo>
                  <a:pt x="0" y="10908"/>
                </a:lnTo>
                <a:lnTo>
                  <a:pt x="31" y="12830"/>
                </a:lnTo>
                <a:lnTo>
                  <a:pt x="120" y="14639"/>
                </a:lnTo>
                <a:lnTo>
                  <a:pt x="262" y="16304"/>
                </a:lnTo>
                <a:lnTo>
                  <a:pt x="451" y="17797"/>
                </a:lnTo>
                <a:lnTo>
                  <a:pt x="683" y="19085"/>
                </a:lnTo>
                <a:lnTo>
                  <a:pt x="951" y="20140"/>
                </a:lnTo>
                <a:lnTo>
                  <a:pt x="1250" y="20931"/>
                </a:lnTo>
                <a:lnTo>
                  <a:pt x="1574" y="21428"/>
                </a:lnTo>
                <a:lnTo>
                  <a:pt x="1919" y="21600"/>
                </a:lnTo>
                <a:lnTo>
                  <a:pt x="19681" y="21600"/>
                </a:lnTo>
                <a:lnTo>
                  <a:pt x="20026" y="21420"/>
                </a:lnTo>
                <a:lnTo>
                  <a:pt x="20350" y="20904"/>
                </a:lnTo>
                <a:lnTo>
                  <a:pt x="20649" y="20084"/>
                </a:lnTo>
                <a:lnTo>
                  <a:pt x="20917" y="18995"/>
                </a:lnTo>
                <a:lnTo>
                  <a:pt x="21149" y="17671"/>
                </a:lnTo>
                <a:lnTo>
                  <a:pt x="21338" y="16144"/>
                </a:lnTo>
                <a:lnTo>
                  <a:pt x="21480" y="14450"/>
                </a:lnTo>
                <a:lnTo>
                  <a:pt x="21569" y="12621"/>
                </a:lnTo>
                <a:lnTo>
                  <a:pt x="21600" y="10692"/>
                </a:lnTo>
                <a:lnTo>
                  <a:pt x="21569" y="8770"/>
                </a:lnTo>
                <a:lnTo>
                  <a:pt x="21480" y="6961"/>
                </a:lnTo>
                <a:lnTo>
                  <a:pt x="21338" y="5295"/>
                </a:lnTo>
                <a:lnTo>
                  <a:pt x="21149" y="3803"/>
                </a:lnTo>
                <a:lnTo>
                  <a:pt x="20917" y="2514"/>
                </a:lnTo>
                <a:lnTo>
                  <a:pt x="20649" y="1460"/>
                </a:lnTo>
                <a:lnTo>
                  <a:pt x="20350" y="669"/>
                </a:lnTo>
                <a:lnTo>
                  <a:pt x="20026" y="172"/>
                </a:lnTo>
                <a:lnTo>
                  <a:pt x="19681"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2" name="AutoShape 11">
            <a:extLst>
              <a:ext uri="{FF2B5EF4-FFF2-40B4-BE49-F238E27FC236}">
                <a16:creationId xmlns:a16="http://schemas.microsoft.com/office/drawing/2014/main" id="{1268746C-0F8D-4E68-B2D1-BC64C6D84C7F}"/>
              </a:ext>
            </a:extLst>
          </p:cNvPr>
          <p:cNvSpPr>
            <a:spLocks/>
          </p:cNvSpPr>
          <p:nvPr/>
        </p:nvSpPr>
        <p:spPr bwMode="auto">
          <a:xfrm>
            <a:off x="1166813" y="5253038"/>
            <a:ext cx="2141537"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083" y="0"/>
                </a:moveTo>
                <a:lnTo>
                  <a:pt x="2517" y="0"/>
                </a:lnTo>
                <a:lnTo>
                  <a:pt x="2065" y="172"/>
                </a:lnTo>
                <a:lnTo>
                  <a:pt x="1639" y="669"/>
                </a:lnTo>
                <a:lnTo>
                  <a:pt x="1247" y="1460"/>
                </a:lnTo>
                <a:lnTo>
                  <a:pt x="895" y="2514"/>
                </a:lnTo>
                <a:lnTo>
                  <a:pt x="592" y="3803"/>
                </a:lnTo>
                <a:lnTo>
                  <a:pt x="344" y="5295"/>
                </a:lnTo>
                <a:lnTo>
                  <a:pt x="157" y="6961"/>
                </a:lnTo>
                <a:lnTo>
                  <a:pt x="41" y="8770"/>
                </a:lnTo>
                <a:lnTo>
                  <a:pt x="0" y="10692"/>
                </a:lnTo>
                <a:lnTo>
                  <a:pt x="0" y="10908"/>
                </a:lnTo>
                <a:lnTo>
                  <a:pt x="41" y="12830"/>
                </a:lnTo>
                <a:lnTo>
                  <a:pt x="157" y="14639"/>
                </a:lnTo>
                <a:lnTo>
                  <a:pt x="344" y="16304"/>
                </a:lnTo>
                <a:lnTo>
                  <a:pt x="592" y="17797"/>
                </a:lnTo>
                <a:lnTo>
                  <a:pt x="895" y="19085"/>
                </a:lnTo>
                <a:lnTo>
                  <a:pt x="1247" y="20140"/>
                </a:lnTo>
                <a:lnTo>
                  <a:pt x="1639" y="20931"/>
                </a:lnTo>
                <a:lnTo>
                  <a:pt x="2065" y="21428"/>
                </a:lnTo>
                <a:lnTo>
                  <a:pt x="2517" y="21600"/>
                </a:lnTo>
                <a:lnTo>
                  <a:pt x="19083" y="21600"/>
                </a:lnTo>
                <a:lnTo>
                  <a:pt x="19535" y="21428"/>
                </a:lnTo>
                <a:lnTo>
                  <a:pt x="19961" y="20931"/>
                </a:lnTo>
                <a:lnTo>
                  <a:pt x="20353" y="20140"/>
                </a:lnTo>
                <a:lnTo>
                  <a:pt x="20705" y="19085"/>
                </a:lnTo>
                <a:lnTo>
                  <a:pt x="21008" y="17797"/>
                </a:lnTo>
                <a:lnTo>
                  <a:pt x="21256" y="16304"/>
                </a:lnTo>
                <a:lnTo>
                  <a:pt x="21443" y="14639"/>
                </a:lnTo>
                <a:lnTo>
                  <a:pt x="21559" y="12830"/>
                </a:lnTo>
                <a:lnTo>
                  <a:pt x="21600" y="10908"/>
                </a:lnTo>
                <a:lnTo>
                  <a:pt x="21600" y="10692"/>
                </a:lnTo>
                <a:lnTo>
                  <a:pt x="21559" y="8770"/>
                </a:lnTo>
                <a:lnTo>
                  <a:pt x="21443" y="6961"/>
                </a:lnTo>
                <a:lnTo>
                  <a:pt x="21256" y="5295"/>
                </a:lnTo>
                <a:lnTo>
                  <a:pt x="21008" y="3803"/>
                </a:lnTo>
                <a:lnTo>
                  <a:pt x="20705" y="2514"/>
                </a:lnTo>
                <a:lnTo>
                  <a:pt x="20353" y="1460"/>
                </a:lnTo>
                <a:lnTo>
                  <a:pt x="19961" y="669"/>
                </a:lnTo>
                <a:lnTo>
                  <a:pt x="19535" y="172"/>
                </a:lnTo>
                <a:lnTo>
                  <a:pt x="1908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3" name="AutoShape 12">
            <a:extLst>
              <a:ext uri="{FF2B5EF4-FFF2-40B4-BE49-F238E27FC236}">
                <a16:creationId xmlns:a16="http://schemas.microsoft.com/office/drawing/2014/main" id="{22BDB3ED-EA07-4DEA-933A-7C9B76374585}"/>
              </a:ext>
            </a:extLst>
          </p:cNvPr>
          <p:cNvSpPr>
            <a:spLocks/>
          </p:cNvSpPr>
          <p:nvPr/>
        </p:nvSpPr>
        <p:spPr bwMode="auto">
          <a:xfrm>
            <a:off x="1411288" y="5922963"/>
            <a:ext cx="147637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7948" y="0"/>
                </a:moveTo>
                <a:lnTo>
                  <a:pt x="3652" y="0"/>
                </a:lnTo>
                <a:lnTo>
                  <a:pt x="2996" y="172"/>
                </a:lnTo>
                <a:lnTo>
                  <a:pt x="2378" y="669"/>
                </a:lnTo>
                <a:lnTo>
                  <a:pt x="1809" y="1460"/>
                </a:lnTo>
                <a:lnTo>
                  <a:pt x="1299" y="2514"/>
                </a:lnTo>
                <a:lnTo>
                  <a:pt x="859" y="3803"/>
                </a:lnTo>
                <a:lnTo>
                  <a:pt x="499" y="5295"/>
                </a:lnTo>
                <a:lnTo>
                  <a:pt x="228" y="6961"/>
                </a:lnTo>
                <a:lnTo>
                  <a:pt x="59" y="8770"/>
                </a:lnTo>
                <a:lnTo>
                  <a:pt x="0" y="10692"/>
                </a:lnTo>
                <a:lnTo>
                  <a:pt x="0" y="10908"/>
                </a:lnTo>
                <a:lnTo>
                  <a:pt x="59" y="12830"/>
                </a:lnTo>
                <a:lnTo>
                  <a:pt x="228" y="14639"/>
                </a:lnTo>
                <a:lnTo>
                  <a:pt x="499" y="16304"/>
                </a:lnTo>
                <a:lnTo>
                  <a:pt x="859" y="17797"/>
                </a:lnTo>
                <a:lnTo>
                  <a:pt x="1299" y="19085"/>
                </a:lnTo>
                <a:lnTo>
                  <a:pt x="1809" y="20140"/>
                </a:lnTo>
                <a:lnTo>
                  <a:pt x="2378" y="20931"/>
                </a:lnTo>
                <a:lnTo>
                  <a:pt x="2996" y="21428"/>
                </a:lnTo>
                <a:lnTo>
                  <a:pt x="3652" y="21600"/>
                </a:lnTo>
                <a:lnTo>
                  <a:pt x="17948" y="21600"/>
                </a:lnTo>
                <a:lnTo>
                  <a:pt x="18605" y="21428"/>
                </a:lnTo>
                <a:lnTo>
                  <a:pt x="19222" y="20931"/>
                </a:lnTo>
                <a:lnTo>
                  <a:pt x="19791" y="20140"/>
                </a:lnTo>
                <a:lnTo>
                  <a:pt x="20301" y="19085"/>
                </a:lnTo>
                <a:lnTo>
                  <a:pt x="20741" y="17797"/>
                </a:lnTo>
                <a:lnTo>
                  <a:pt x="21101" y="16304"/>
                </a:lnTo>
                <a:lnTo>
                  <a:pt x="21372" y="14639"/>
                </a:lnTo>
                <a:lnTo>
                  <a:pt x="21541" y="12830"/>
                </a:lnTo>
                <a:lnTo>
                  <a:pt x="21600" y="10908"/>
                </a:lnTo>
                <a:lnTo>
                  <a:pt x="21600" y="10692"/>
                </a:lnTo>
                <a:lnTo>
                  <a:pt x="21541" y="8770"/>
                </a:lnTo>
                <a:lnTo>
                  <a:pt x="21372" y="6961"/>
                </a:lnTo>
                <a:lnTo>
                  <a:pt x="21101" y="5295"/>
                </a:lnTo>
                <a:lnTo>
                  <a:pt x="20741" y="3803"/>
                </a:lnTo>
                <a:lnTo>
                  <a:pt x="20301" y="2514"/>
                </a:lnTo>
                <a:lnTo>
                  <a:pt x="19791" y="1460"/>
                </a:lnTo>
                <a:lnTo>
                  <a:pt x="19222" y="669"/>
                </a:lnTo>
                <a:lnTo>
                  <a:pt x="18605" y="172"/>
                </a:lnTo>
                <a:lnTo>
                  <a:pt x="17948"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4" name="AutoShape 13">
            <a:extLst>
              <a:ext uri="{FF2B5EF4-FFF2-40B4-BE49-F238E27FC236}">
                <a16:creationId xmlns:a16="http://schemas.microsoft.com/office/drawing/2014/main" id="{C9F7ACED-0738-4BE2-A86C-AF4BCCA59929}"/>
              </a:ext>
            </a:extLst>
          </p:cNvPr>
          <p:cNvSpPr>
            <a:spLocks/>
          </p:cNvSpPr>
          <p:nvPr/>
        </p:nvSpPr>
        <p:spPr bwMode="auto">
          <a:xfrm>
            <a:off x="0" y="0"/>
            <a:ext cx="1004888" cy="496888"/>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7873" y="0"/>
                </a:moveTo>
                <a:lnTo>
                  <a:pt x="0" y="0"/>
                </a:lnTo>
                <a:lnTo>
                  <a:pt x="0" y="21600"/>
                </a:lnTo>
                <a:lnTo>
                  <a:pt x="16243" y="21600"/>
                </a:lnTo>
                <a:lnTo>
                  <a:pt x="17206" y="21423"/>
                </a:lnTo>
                <a:lnTo>
                  <a:pt x="18112" y="20914"/>
                </a:lnTo>
                <a:lnTo>
                  <a:pt x="18947" y="20103"/>
                </a:lnTo>
                <a:lnTo>
                  <a:pt x="19694" y="19021"/>
                </a:lnTo>
                <a:lnTo>
                  <a:pt x="20340" y="17700"/>
                </a:lnTo>
                <a:lnTo>
                  <a:pt x="20869" y="16169"/>
                </a:lnTo>
                <a:lnTo>
                  <a:pt x="21265" y="14461"/>
                </a:lnTo>
                <a:lnTo>
                  <a:pt x="21514" y="12606"/>
                </a:lnTo>
                <a:lnTo>
                  <a:pt x="21600" y="10635"/>
                </a:lnTo>
                <a:lnTo>
                  <a:pt x="21600" y="10413"/>
                </a:lnTo>
                <a:lnTo>
                  <a:pt x="21514" y="8442"/>
                </a:lnTo>
                <a:lnTo>
                  <a:pt x="21265" y="6587"/>
                </a:lnTo>
                <a:lnTo>
                  <a:pt x="20869" y="4879"/>
                </a:lnTo>
                <a:lnTo>
                  <a:pt x="20340" y="3349"/>
                </a:lnTo>
                <a:lnTo>
                  <a:pt x="19694" y="2027"/>
                </a:lnTo>
                <a:lnTo>
                  <a:pt x="18947" y="945"/>
                </a:lnTo>
                <a:lnTo>
                  <a:pt x="18112" y="134"/>
                </a:lnTo>
                <a:lnTo>
                  <a:pt x="1787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5" name="AutoShape 14">
            <a:extLst>
              <a:ext uri="{FF2B5EF4-FFF2-40B4-BE49-F238E27FC236}">
                <a16:creationId xmlns:a16="http://schemas.microsoft.com/office/drawing/2014/main" id="{B47789EA-8D7B-4C41-90D8-04A97056EF2D}"/>
              </a:ext>
            </a:extLst>
          </p:cNvPr>
          <p:cNvSpPr>
            <a:spLocks/>
          </p:cNvSpPr>
          <p:nvPr/>
        </p:nvSpPr>
        <p:spPr bwMode="auto">
          <a:xfrm>
            <a:off x="1519238" y="6546850"/>
            <a:ext cx="790575" cy="309563"/>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4782" y="0"/>
                </a:moveTo>
                <a:lnTo>
                  <a:pt x="6817" y="0"/>
                </a:lnTo>
                <a:lnTo>
                  <a:pt x="5592" y="283"/>
                </a:lnTo>
                <a:lnTo>
                  <a:pt x="4439" y="1100"/>
                </a:lnTo>
                <a:lnTo>
                  <a:pt x="3377" y="2401"/>
                </a:lnTo>
                <a:lnTo>
                  <a:pt x="2425" y="4137"/>
                </a:lnTo>
                <a:lnTo>
                  <a:pt x="1603" y="6257"/>
                </a:lnTo>
                <a:lnTo>
                  <a:pt x="931" y="8712"/>
                </a:lnTo>
                <a:lnTo>
                  <a:pt x="426" y="11452"/>
                </a:lnTo>
                <a:lnTo>
                  <a:pt x="110" y="14428"/>
                </a:lnTo>
                <a:lnTo>
                  <a:pt x="0" y="17590"/>
                </a:lnTo>
                <a:lnTo>
                  <a:pt x="0" y="17946"/>
                </a:lnTo>
                <a:lnTo>
                  <a:pt x="110" y="21108"/>
                </a:lnTo>
                <a:lnTo>
                  <a:pt x="162" y="21600"/>
                </a:lnTo>
                <a:lnTo>
                  <a:pt x="21438" y="21600"/>
                </a:lnTo>
                <a:lnTo>
                  <a:pt x="21490" y="21108"/>
                </a:lnTo>
                <a:lnTo>
                  <a:pt x="21600" y="17946"/>
                </a:lnTo>
                <a:lnTo>
                  <a:pt x="21600" y="17590"/>
                </a:lnTo>
                <a:lnTo>
                  <a:pt x="21490" y="14428"/>
                </a:lnTo>
                <a:lnTo>
                  <a:pt x="21173" y="11452"/>
                </a:lnTo>
                <a:lnTo>
                  <a:pt x="20669" y="8712"/>
                </a:lnTo>
                <a:lnTo>
                  <a:pt x="19997" y="6257"/>
                </a:lnTo>
                <a:lnTo>
                  <a:pt x="19175" y="4137"/>
                </a:lnTo>
                <a:lnTo>
                  <a:pt x="18223" y="2401"/>
                </a:lnTo>
                <a:lnTo>
                  <a:pt x="17161" y="1100"/>
                </a:lnTo>
                <a:lnTo>
                  <a:pt x="16008" y="283"/>
                </a:lnTo>
                <a:lnTo>
                  <a:pt x="1478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6" name="AutoShape 15">
            <a:extLst>
              <a:ext uri="{FF2B5EF4-FFF2-40B4-BE49-F238E27FC236}">
                <a16:creationId xmlns:a16="http://schemas.microsoft.com/office/drawing/2014/main" id="{692FAE48-6A37-4E2A-BE86-E9E4DE16D11A}"/>
              </a:ext>
            </a:extLst>
          </p:cNvPr>
          <p:cNvSpPr>
            <a:spLocks/>
          </p:cNvSpPr>
          <p:nvPr/>
        </p:nvSpPr>
        <p:spPr bwMode="auto">
          <a:xfrm>
            <a:off x="0" y="573088"/>
            <a:ext cx="1536700"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093" y="0"/>
                </a:moveTo>
                <a:lnTo>
                  <a:pt x="0" y="0"/>
                </a:lnTo>
                <a:lnTo>
                  <a:pt x="0" y="21600"/>
                </a:lnTo>
                <a:lnTo>
                  <a:pt x="18093" y="21600"/>
                </a:lnTo>
                <a:lnTo>
                  <a:pt x="18724" y="21428"/>
                </a:lnTo>
                <a:lnTo>
                  <a:pt x="19317" y="20931"/>
                </a:lnTo>
                <a:lnTo>
                  <a:pt x="19863" y="20140"/>
                </a:lnTo>
                <a:lnTo>
                  <a:pt x="20353" y="19085"/>
                </a:lnTo>
                <a:lnTo>
                  <a:pt x="20775" y="17797"/>
                </a:lnTo>
                <a:lnTo>
                  <a:pt x="21121" y="16304"/>
                </a:lnTo>
                <a:lnTo>
                  <a:pt x="21381" y="14639"/>
                </a:lnTo>
                <a:lnTo>
                  <a:pt x="21544" y="12830"/>
                </a:lnTo>
                <a:lnTo>
                  <a:pt x="21600" y="10908"/>
                </a:lnTo>
                <a:lnTo>
                  <a:pt x="21600" y="10692"/>
                </a:lnTo>
                <a:lnTo>
                  <a:pt x="21544" y="8770"/>
                </a:lnTo>
                <a:lnTo>
                  <a:pt x="21381" y="6961"/>
                </a:lnTo>
                <a:lnTo>
                  <a:pt x="21121" y="5295"/>
                </a:lnTo>
                <a:lnTo>
                  <a:pt x="20775" y="3803"/>
                </a:lnTo>
                <a:lnTo>
                  <a:pt x="20353" y="2514"/>
                </a:lnTo>
                <a:lnTo>
                  <a:pt x="19863" y="1460"/>
                </a:lnTo>
                <a:lnTo>
                  <a:pt x="19317" y="669"/>
                </a:lnTo>
                <a:lnTo>
                  <a:pt x="18724" y="172"/>
                </a:lnTo>
                <a:lnTo>
                  <a:pt x="18093"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7" name="AutoShape 16">
            <a:extLst>
              <a:ext uri="{FF2B5EF4-FFF2-40B4-BE49-F238E27FC236}">
                <a16:creationId xmlns:a16="http://schemas.microsoft.com/office/drawing/2014/main" id="{9F433D12-724D-4407-BB86-2A57C4969C95}"/>
              </a:ext>
            </a:extLst>
          </p:cNvPr>
          <p:cNvSpPr>
            <a:spLocks/>
          </p:cNvSpPr>
          <p:nvPr/>
        </p:nvSpPr>
        <p:spPr bwMode="auto">
          <a:xfrm>
            <a:off x="0" y="1238250"/>
            <a:ext cx="3067050" cy="509588"/>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9842" y="0"/>
                </a:moveTo>
                <a:lnTo>
                  <a:pt x="0" y="0"/>
                </a:lnTo>
                <a:lnTo>
                  <a:pt x="0" y="21600"/>
                </a:lnTo>
                <a:lnTo>
                  <a:pt x="19842" y="21600"/>
                </a:lnTo>
                <a:lnTo>
                  <a:pt x="20158" y="21428"/>
                </a:lnTo>
                <a:lnTo>
                  <a:pt x="20456" y="20931"/>
                </a:lnTo>
                <a:lnTo>
                  <a:pt x="20729" y="20140"/>
                </a:lnTo>
                <a:lnTo>
                  <a:pt x="20975" y="19085"/>
                </a:lnTo>
                <a:lnTo>
                  <a:pt x="21187" y="17797"/>
                </a:lnTo>
                <a:lnTo>
                  <a:pt x="21360" y="16304"/>
                </a:lnTo>
                <a:lnTo>
                  <a:pt x="21490" y="14639"/>
                </a:lnTo>
                <a:lnTo>
                  <a:pt x="21572" y="12830"/>
                </a:lnTo>
                <a:lnTo>
                  <a:pt x="21600" y="10908"/>
                </a:lnTo>
                <a:lnTo>
                  <a:pt x="21600" y="10692"/>
                </a:lnTo>
                <a:lnTo>
                  <a:pt x="21572" y="8770"/>
                </a:lnTo>
                <a:lnTo>
                  <a:pt x="21490" y="6961"/>
                </a:lnTo>
                <a:lnTo>
                  <a:pt x="21360" y="5295"/>
                </a:lnTo>
                <a:lnTo>
                  <a:pt x="21187" y="3803"/>
                </a:lnTo>
                <a:lnTo>
                  <a:pt x="20975" y="2514"/>
                </a:lnTo>
                <a:lnTo>
                  <a:pt x="20729" y="1460"/>
                </a:lnTo>
                <a:lnTo>
                  <a:pt x="20456" y="669"/>
                </a:lnTo>
                <a:lnTo>
                  <a:pt x="20158" y="172"/>
                </a:lnTo>
                <a:lnTo>
                  <a:pt x="19842"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8" name="AutoShape 17">
            <a:extLst>
              <a:ext uri="{FF2B5EF4-FFF2-40B4-BE49-F238E27FC236}">
                <a16:creationId xmlns:a16="http://schemas.microsoft.com/office/drawing/2014/main" id="{78C5FB9F-2C30-4595-83D1-A866F7AFE1FE}"/>
              </a:ext>
            </a:extLst>
          </p:cNvPr>
          <p:cNvSpPr>
            <a:spLocks/>
          </p:cNvSpPr>
          <p:nvPr/>
        </p:nvSpPr>
        <p:spPr bwMode="auto">
          <a:xfrm>
            <a:off x="0" y="1916113"/>
            <a:ext cx="3432175" cy="509587"/>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030" y="0"/>
                </a:moveTo>
                <a:lnTo>
                  <a:pt x="0" y="0"/>
                </a:lnTo>
                <a:lnTo>
                  <a:pt x="0" y="21600"/>
                </a:lnTo>
                <a:lnTo>
                  <a:pt x="20030" y="21600"/>
                </a:lnTo>
                <a:lnTo>
                  <a:pt x="20312" y="21428"/>
                </a:lnTo>
                <a:lnTo>
                  <a:pt x="20578" y="20931"/>
                </a:lnTo>
                <a:lnTo>
                  <a:pt x="20822" y="20140"/>
                </a:lnTo>
                <a:lnTo>
                  <a:pt x="21041" y="19085"/>
                </a:lnTo>
                <a:lnTo>
                  <a:pt x="21231" y="17797"/>
                </a:lnTo>
                <a:lnTo>
                  <a:pt x="21386" y="16304"/>
                </a:lnTo>
                <a:lnTo>
                  <a:pt x="21502" y="14639"/>
                </a:lnTo>
                <a:lnTo>
                  <a:pt x="21575" y="12830"/>
                </a:lnTo>
                <a:lnTo>
                  <a:pt x="21600" y="10908"/>
                </a:lnTo>
                <a:lnTo>
                  <a:pt x="21600" y="10692"/>
                </a:lnTo>
                <a:lnTo>
                  <a:pt x="21575" y="8770"/>
                </a:lnTo>
                <a:lnTo>
                  <a:pt x="21502" y="6961"/>
                </a:lnTo>
                <a:lnTo>
                  <a:pt x="21386" y="5295"/>
                </a:lnTo>
                <a:lnTo>
                  <a:pt x="21231" y="3803"/>
                </a:lnTo>
                <a:lnTo>
                  <a:pt x="21041" y="2514"/>
                </a:lnTo>
                <a:lnTo>
                  <a:pt x="20822" y="1460"/>
                </a:lnTo>
                <a:lnTo>
                  <a:pt x="20578" y="669"/>
                </a:lnTo>
                <a:lnTo>
                  <a:pt x="20312" y="172"/>
                </a:lnTo>
                <a:lnTo>
                  <a:pt x="20030"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89" name="AutoShape 18">
            <a:extLst>
              <a:ext uri="{FF2B5EF4-FFF2-40B4-BE49-F238E27FC236}">
                <a16:creationId xmlns:a16="http://schemas.microsoft.com/office/drawing/2014/main" id="{2A35426F-2A31-42BE-8FA2-AE5330D1C04D}"/>
              </a:ext>
            </a:extLst>
          </p:cNvPr>
          <p:cNvSpPr>
            <a:spLocks/>
          </p:cNvSpPr>
          <p:nvPr/>
        </p:nvSpPr>
        <p:spPr bwMode="auto">
          <a:xfrm>
            <a:off x="0" y="2600325"/>
            <a:ext cx="4619625" cy="5111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598" y="0"/>
                </a:moveTo>
                <a:lnTo>
                  <a:pt x="0" y="0"/>
                </a:lnTo>
                <a:lnTo>
                  <a:pt x="0" y="21600"/>
                </a:lnTo>
                <a:lnTo>
                  <a:pt x="20433" y="21600"/>
                </a:lnTo>
                <a:lnTo>
                  <a:pt x="20643" y="21428"/>
                </a:lnTo>
                <a:lnTo>
                  <a:pt x="20840" y="20931"/>
                </a:lnTo>
                <a:lnTo>
                  <a:pt x="21022" y="20140"/>
                </a:lnTo>
                <a:lnTo>
                  <a:pt x="21185" y="19085"/>
                </a:lnTo>
                <a:lnTo>
                  <a:pt x="21326" y="17797"/>
                </a:lnTo>
                <a:lnTo>
                  <a:pt x="21441" y="16304"/>
                </a:lnTo>
                <a:lnTo>
                  <a:pt x="21527" y="14639"/>
                </a:lnTo>
                <a:lnTo>
                  <a:pt x="21581" y="12830"/>
                </a:lnTo>
                <a:lnTo>
                  <a:pt x="21600" y="10908"/>
                </a:lnTo>
                <a:lnTo>
                  <a:pt x="21600" y="9184"/>
                </a:lnTo>
                <a:lnTo>
                  <a:pt x="21574" y="7078"/>
                </a:lnTo>
                <a:lnTo>
                  <a:pt x="21498" y="5145"/>
                </a:lnTo>
                <a:lnTo>
                  <a:pt x="21380" y="3440"/>
                </a:lnTo>
                <a:lnTo>
                  <a:pt x="21225" y="2018"/>
                </a:lnTo>
                <a:lnTo>
                  <a:pt x="21039" y="933"/>
                </a:lnTo>
                <a:lnTo>
                  <a:pt x="20828" y="243"/>
                </a:lnTo>
                <a:lnTo>
                  <a:pt x="20598" y="0"/>
                </a:lnTo>
                <a:close/>
              </a:path>
            </a:pathLst>
          </a:custGeom>
          <a:solidFill>
            <a:srgbClr val="0A7CB8"/>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90" name="Rectangle 19">
            <a:extLst>
              <a:ext uri="{FF2B5EF4-FFF2-40B4-BE49-F238E27FC236}">
                <a16:creationId xmlns:a16="http://schemas.microsoft.com/office/drawing/2014/main" id="{5B06A869-8F44-46D5-AD2A-DC33AF599161}"/>
              </a:ext>
            </a:extLst>
          </p:cNvPr>
          <p:cNvSpPr>
            <a:spLocks/>
          </p:cNvSpPr>
          <p:nvPr/>
        </p:nvSpPr>
        <p:spPr bwMode="auto">
          <a:xfrm>
            <a:off x="3324225" y="6303963"/>
            <a:ext cx="55705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20" rIns="45720">
            <a:spAutoFit/>
          </a:bodyPr>
          <a:lstStyle>
            <a:lvl1pPr indent="3873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pic>
        <p:nvPicPr>
          <p:cNvPr id="3091" name="Picture 2">
            <a:extLst>
              <a:ext uri="{FF2B5EF4-FFF2-40B4-BE49-F238E27FC236}">
                <a16:creationId xmlns:a16="http://schemas.microsoft.com/office/drawing/2014/main" id="{F1168DD1-3FD2-4BFC-A89F-B805A32C86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3763" y="2111375"/>
            <a:ext cx="1719262"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4">
            <a:extLst>
              <a:ext uri="{FF2B5EF4-FFF2-40B4-BE49-F238E27FC236}">
                <a16:creationId xmlns:a16="http://schemas.microsoft.com/office/drawing/2014/main" id="{B60F5AF6-E614-41C5-9CE0-EEF5F66190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2111375"/>
            <a:ext cx="1747838"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a:extLst>
              <a:ext uri="{FF2B5EF4-FFF2-40B4-BE49-F238E27FC236}">
                <a16:creationId xmlns:a16="http://schemas.microsoft.com/office/drawing/2014/main" id="{9FBC862F-809D-4FED-A571-0394A555B8B9}"/>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0483" name="AutoShape 4">
            <a:extLst>
              <a:ext uri="{FF2B5EF4-FFF2-40B4-BE49-F238E27FC236}">
                <a16:creationId xmlns:a16="http://schemas.microsoft.com/office/drawing/2014/main" id="{8A3CCBA9-5A3D-4289-9729-46AC9B7DA3BD}"/>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0484" name="AutoShape 5">
            <a:extLst>
              <a:ext uri="{FF2B5EF4-FFF2-40B4-BE49-F238E27FC236}">
                <a16:creationId xmlns:a16="http://schemas.microsoft.com/office/drawing/2014/main" id="{236FA723-DFCA-4768-99E8-4CEF74A87F37}"/>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0485" name="AutoShape 6">
            <a:extLst>
              <a:ext uri="{FF2B5EF4-FFF2-40B4-BE49-F238E27FC236}">
                <a16:creationId xmlns:a16="http://schemas.microsoft.com/office/drawing/2014/main" id="{4947F24E-0698-42B7-B3CF-293A0FADDC79}"/>
              </a:ext>
            </a:extLst>
          </p:cNvPr>
          <p:cNvSpPr>
            <a:spLocks/>
          </p:cNvSpPr>
          <p:nvPr/>
        </p:nvSpPr>
        <p:spPr bwMode="auto">
          <a:xfrm>
            <a:off x="0" y="306388"/>
            <a:ext cx="7666038"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0486" name="AutoShape 9">
            <a:extLst>
              <a:ext uri="{FF2B5EF4-FFF2-40B4-BE49-F238E27FC236}">
                <a16:creationId xmlns:a16="http://schemas.microsoft.com/office/drawing/2014/main" id="{9D513635-DC50-4394-8B4E-242B500C863E}"/>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0487" name="Rectangle 10">
            <a:extLst>
              <a:ext uri="{FF2B5EF4-FFF2-40B4-BE49-F238E27FC236}">
                <a16:creationId xmlns:a16="http://schemas.microsoft.com/office/drawing/2014/main" id="{5B0B095A-617D-48E4-9C4C-2B6E5857617D}"/>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0488" name="Rectangle 11">
            <a:extLst>
              <a:ext uri="{FF2B5EF4-FFF2-40B4-BE49-F238E27FC236}">
                <a16:creationId xmlns:a16="http://schemas.microsoft.com/office/drawing/2014/main" id="{B1AEB743-DBBE-4860-9C9A-A6AA7383B95D}"/>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Cancer: Nombre de cas</a:t>
            </a:r>
          </a:p>
        </p:txBody>
      </p:sp>
      <p:sp>
        <p:nvSpPr>
          <p:cNvPr id="20489" name="Rectangle 12">
            <a:extLst>
              <a:ext uri="{FF2B5EF4-FFF2-40B4-BE49-F238E27FC236}">
                <a16:creationId xmlns:a16="http://schemas.microsoft.com/office/drawing/2014/main" id="{C16C0D5D-DD26-48BA-BA2F-A16F6EE101B3}"/>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ABA006C9-E874-48DE-8A53-064D8FE3F6BE}" type="slidenum">
              <a:rPr lang="en-US" altLang="en-US" sz="1600" b="1">
                <a:solidFill>
                  <a:srgbClr val="0A7CB8"/>
                </a:solidFill>
                <a:latin typeface="Lucida Sans" panose="020B0602040502020204" pitchFamily="34" charset="0"/>
                <a:sym typeface="Lucida Sans" panose="020B0602040502020204" pitchFamily="34" charset="0"/>
              </a:rPr>
              <a:pPr eaLnBrk="1"/>
              <a:t>10</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20490" name="Line 13">
            <a:extLst>
              <a:ext uri="{FF2B5EF4-FFF2-40B4-BE49-F238E27FC236}">
                <a16:creationId xmlns:a16="http://schemas.microsoft.com/office/drawing/2014/main" id="{903982F4-77DE-4E6D-B3F5-FB7BD55A1CAF}"/>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20491" name="Picture 2">
            <a:extLst>
              <a:ext uri="{FF2B5EF4-FFF2-40B4-BE49-F238E27FC236}">
                <a16:creationId xmlns:a16="http://schemas.microsoft.com/office/drawing/2014/main" id="{41865205-446E-4FF9-B582-779B037FD6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25" y="839788"/>
            <a:ext cx="8709025"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TextBox 14">
            <a:extLst>
              <a:ext uri="{FF2B5EF4-FFF2-40B4-BE49-F238E27FC236}">
                <a16:creationId xmlns:a16="http://schemas.microsoft.com/office/drawing/2014/main" id="{67ED00AD-3DC3-4417-9934-1A2C1F09DC7E}"/>
              </a:ext>
            </a:extLst>
          </p:cNvPr>
          <p:cNvSpPr txBox="1">
            <a:spLocks noChangeArrowheads="1"/>
          </p:cNvSpPr>
          <p:nvPr/>
        </p:nvSpPr>
        <p:spPr bwMode="auto">
          <a:xfrm>
            <a:off x="0" y="5705475"/>
            <a:ext cx="8875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200"/>
              <a:t>Source: Abate SM, Yilmaz, Assefa M, Tigeneh W (2016) Trends of Breast Cancer in Ethiopia. Int J Cancer Res Mol Mech 2( 1); Abate SM (2015) Trends of Cervical Cancer in Ethiopia. Cervical Cancer 1: 103</a:t>
            </a:r>
            <a:endParaRPr lang="en-US" altLang="fr-FR" sz="1000"/>
          </a:p>
        </p:txBody>
      </p:sp>
      <p:sp>
        <p:nvSpPr>
          <p:cNvPr id="20493" name="Rectangle 50">
            <a:extLst>
              <a:ext uri="{FF2B5EF4-FFF2-40B4-BE49-F238E27FC236}">
                <a16:creationId xmlns:a16="http://schemas.microsoft.com/office/drawing/2014/main" id="{66B28FFE-8144-4502-8B5D-D8BD8A4410C2}"/>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a:extLst>
              <a:ext uri="{FF2B5EF4-FFF2-40B4-BE49-F238E27FC236}">
                <a16:creationId xmlns:a16="http://schemas.microsoft.com/office/drawing/2014/main" id="{F478EC62-371D-487E-91A2-4158E2F02D74}"/>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2531" name="AutoShape 4">
            <a:extLst>
              <a:ext uri="{FF2B5EF4-FFF2-40B4-BE49-F238E27FC236}">
                <a16:creationId xmlns:a16="http://schemas.microsoft.com/office/drawing/2014/main" id="{A0BB4EED-8F2F-4B5F-9C46-EC39A4453253}"/>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2532" name="AutoShape 5">
            <a:extLst>
              <a:ext uri="{FF2B5EF4-FFF2-40B4-BE49-F238E27FC236}">
                <a16:creationId xmlns:a16="http://schemas.microsoft.com/office/drawing/2014/main" id="{28E1E2FB-31E7-45B0-8896-7ACC657DAB37}"/>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2533" name="AutoShape 6">
            <a:extLst>
              <a:ext uri="{FF2B5EF4-FFF2-40B4-BE49-F238E27FC236}">
                <a16:creationId xmlns:a16="http://schemas.microsoft.com/office/drawing/2014/main" id="{F7519C81-E38E-48BF-871E-685A798A13DC}"/>
              </a:ext>
            </a:extLst>
          </p:cNvPr>
          <p:cNvSpPr>
            <a:spLocks/>
          </p:cNvSpPr>
          <p:nvPr/>
        </p:nvSpPr>
        <p:spPr bwMode="auto">
          <a:xfrm>
            <a:off x="0" y="306388"/>
            <a:ext cx="8586788"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2534" name="AutoShape 9">
            <a:extLst>
              <a:ext uri="{FF2B5EF4-FFF2-40B4-BE49-F238E27FC236}">
                <a16:creationId xmlns:a16="http://schemas.microsoft.com/office/drawing/2014/main" id="{79BB3498-A2DA-4581-8FD4-EA8C33F1C570}"/>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2535" name="Rectangle 10">
            <a:extLst>
              <a:ext uri="{FF2B5EF4-FFF2-40B4-BE49-F238E27FC236}">
                <a16:creationId xmlns:a16="http://schemas.microsoft.com/office/drawing/2014/main" id="{5767123C-9DC8-4621-B95A-49EC3A6B18C7}"/>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2536" name="Rectangle 11">
            <a:extLst>
              <a:ext uri="{FF2B5EF4-FFF2-40B4-BE49-F238E27FC236}">
                <a16:creationId xmlns:a16="http://schemas.microsoft.com/office/drawing/2014/main" id="{441F06CB-3326-4516-A75B-DA5C8FB45CDB}"/>
              </a:ext>
            </a:extLst>
          </p:cNvPr>
          <p:cNvSpPr>
            <a:spLocks/>
          </p:cNvSpPr>
          <p:nvPr/>
        </p:nvSpPr>
        <p:spPr bwMode="auto">
          <a:xfrm>
            <a:off x="246063" y="357188"/>
            <a:ext cx="80851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Cancer : Taux d’incidence du cancer sur 100 000 habitants</a:t>
            </a:r>
          </a:p>
        </p:txBody>
      </p:sp>
      <p:sp>
        <p:nvSpPr>
          <p:cNvPr id="22537" name="Rectangle 12">
            <a:extLst>
              <a:ext uri="{FF2B5EF4-FFF2-40B4-BE49-F238E27FC236}">
                <a16:creationId xmlns:a16="http://schemas.microsoft.com/office/drawing/2014/main" id="{21E383ED-6170-49E2-9E11-3C27CCA81E13}"/>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5574B9D9-A734-4EE0-B8B3-FDE63702B5DF}" type="slidenum">
              <a:rPr lang="en-US" altLang="en-US" sz="1600" b="1">
                <a:solidFill>
                  <a:srgbClr val="0A7CB8"/>
                </a:solidFill>
                <a:latin typeface="Lucida Sans" panose="020B0602040502020204" pitchFamily="34" charset="0"/>
                <a:sym typeface="Lucida Sans" panose="020B0602040502020204" pitchFamily="34" charset="0"/>
              </a:rPr>
              <a:pPr eaLnBrk="1"/>
              <a:t>11</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22538" name="Line 13">
            <a:extLst>
              <a:ext uri="{FF2B5EF4-FFF2-40B4-BE49-F238E27FC236}">
                <a16:creationId xmlns:a16="http://schemas.microsoft.com/office/drawing/2014/main" id="{B8E86087-1DEB-4468-827F-B9044E319AA7}"/>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22539" name="Picture 5">
            <a:extLst>
              <a:ext uri="{FF2B5EF4-FFF2-40B4-BE49-F238E27FC236}">
                <a16:creationId xmlns:a16="http://schemas.microsoft.com/office/drawing/2014/main" id="{E8421BAC-BDC9-4035-80C4-5668865039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013" y="830263"/>
            <a:ext cx="6311900" cy="456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0" name="TextBox 17">
            <a:extLst>
              <a:ext uri="{FF2B5EF4-FFF2-40B4-BE49-F238E27FC236}">
                <a16:creationId xmlns:a16="http://schemas.microsoft.com/office/drawing/2014/main" id="{FB07DBF0-CD84-4BE3-AA04-E9534D22AAA4}"/>
              </a:ext>
            </a:extLst>
          </p:cNvPr>
          <p:cNvSpPr txBox="1">
            <a:spLocks noChangeArrowheads="1"/>
          </p:cNvSpPr>
          <p:nvPr/>
        </p:nvSpPr>
        <p:spPr bwMode="auto">
          <a:xfrm>
            <a:off x="0" y="5513388"/>
            <a:ext cx="86661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200" b="1"/>
              <a:t>Source</a:t>
            </a:r>
            <a:r>
              <a:rPr lang="en-US" altLang="fr-FR" sz="1200"/>
              <a:t>: Solomon Tessema Memirie, Mahlet Kifle Habtemariam, Mathewos Asefa, Biniyam Tefera Deressa, Getamesay Abayneh, Biniam Tsegaye, Mihiret Woldetinsae Abraha, Girma Ababi, Ahmedin Jemal, Timothy R. Rebbeck, and Stéphane Verguet. “Estimates of Cancer Incidence in Ethiopia in 2015 Using Population Based Registry Data”, </a:t>
            </a:r>
            <a:r>
              <a:rPr lang="en-US" altLang="fr-FR" sz="1200" i="1"/>
              <a:t>Journal of Global Oncology</a:t>
            </a:r>
            <a:r>
              <a:rPr lang="en-US" altLang="fr-FR" sz="1200"/>
              <a:t>, 4: 1-11.</a:t>
            </a:r>
          </a:p>
        </p:txBody>
      </p:sp>
      <p:sp>
        <p:nvSpPr>
          <p:cNvPr id="22541" name="Rectangle 50">
            <a:extLst>
              <a:ext uri="{FF2B5EF4-FFF2-40B4-BE49-F238E27FC236}">
                <a16:creationId xmlns:a16="http://schemas.microsoft.com/office/drawing/2014/main" id="{BD515886-6155-4C1F-99EC-60E540D59C57}"/>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a:extLst>
              <a:ext uri="{FF2B5EF4-FFF2-40B4-BE49-F238E27FC236}">
                <a16:creationId xmlns:a16="http://schemas.microsoft.com/office/drawing/2014/main" id="{CBCC5256-2810-4805-B898-97BA94F8341D}"/>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4579" name="AutoShape 4">
            <a:extLst>
              <a:ext uri="{FF2B5EF4-FFF2-40B4-BE49-F238E27FC236}">
                <a16:creationId xmlns:a16="http://schemas.microsoft.com/office/drawing/2014/main" id="{2728D703-7932-43CA-9278-D3B411593F42}"/>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4580" name="AutoShape 5">
            <a:extLst>
              <a:ext uri="{FF2B5EF4-FFF2-40B4-BE49-F238E27FC236}">
                <a16:creationId xmlns:a16="http://schemas.microsoft.com/office/drawing/2014/main" id="{D5CCA17F-C485-45EC-9390-2ED3B36A05C1}"/>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4581" name="AutoShape 6">
            <a:extLst>
              <a:ext uri="{FF2B5EF4-FFF2-40B4-BE49-F238E27FC236}">
                <a16:creationId xmlns:a16="http://schemas.microsoft.com/office/drawing/2014/main" id="{9511635C-E5E0-4FDB-9EB3-13811CEC7C46}"/>
              </a:ext>
            </a:extLst>
          </p:cNvPr>
          <p:cNvSpPr>
            <a:spLocks/>
          </p:cNvSpPr>
          <p:nvPr/>
        </p:nvSpPr>
        <p:spPr bwMode="auto">
          <a:xfrm>
            <a:off x="0" y="306388"/>
            <a:ext cx="7666038"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4582" name="AutoShape 9">
            <a:extLst>
              <a:ext uri="{FF2B5EF4-FFF2-40B4-BE49-F238E27FC236}">
                <a16:creationId xmlns:a16="http://schemas.microsoft.com/office/drawing/2014/main" id="{2F9FFC5C-A37F-48C5-B38B-141437BD4C70}"/>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4583" name="Rectangle 10">
            <a:extLst>
              <a:ext uri="{FF2B5EF4-FFF2-40B4-BE49-F238E27FC236}">
                <a16:creationId xmlns:a16="http://schemas.microsoft.com/office/drawing/2014/main" id="{4D5173A8-78C5-4BF1-9163-FCC484386B23}"/>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4584" name="Rectangle 11">
            <a:extLst>
              <a:ext uri="{FF2B5EF4-FFF2-40B4-BE49-F238E27FC236}">
                <a16:creationId xmlns:a16="http://schemas.microsoft.com/office/drawing/2014/main" id="{7F56BAFC-6523-49AC-AC83-84E178D8CF87}"/>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Violence contre les femmes et violence conjugale</a:t>
            </a:r>
          </a:p>
        </p:txBody>
      </p:sp>
      <p:sp>
        <p:nvSpPr>
          <p:cNvPr id="24585" name="Rectangle 12">
            <a:extLst>
              <a:ext uri="{FF2B5EF4-FFF2-40B4-BE49-F238E27FC236}">
                <a16:creationId xmlns:a16="http://schemas.microsoft.com/office/drawing/2014/main" id="{AA9829C4-FA01-43B8-9E7F-7CAE15D1D416}"/>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7F80A181-3BCB-4A35-BA96-DF1D495266E4}" type="slidenum">
              <a:rPr lang="en-US" altLang="en-US" sz="1600" b="1">
                <a:solidFill>
                  <a:srgbClr val="0A7CB8"/>
                </a:solidFill>
                <a:latin typeface="Lucida Sans" panose="020B0602040502020204" pitchFamily="34" charset="0"/>
                <a:sym typeface="Lucida Sans" panose="020B0602040502020204" pitchFamily="34" charset="0"/>
              </a:rPr>
              <a:pPr eaLnBrk="1"/>
              <a:t>12</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24586" name="Line 13">
            <a:extLst>
              <a:ext uri="{FF2B5EF4-FFF2-40B4-BE49-F238E27FC236}">
                <a16:creationId xmlns:a16="http://schemas.microsoft.com/office/drawing/2014/main" id="{EE6808D2-05EB-4F4C-812B-C21B71AA50F5}"/>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24587" name="Picture 2">
            <a:extLst>
              <a:ext uri="{FF2B5EF4-FFF2-40B4-BE49-F238E27FC236}">
                <a16:creationId xmlns:a16="http://schemas.microsoft.com/office/drawing/2014/main" id="{98C1B72A-2537-4562-B5D7-A3D27884A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52513"/>
            <a:ext cx="8748713" cy="429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8" name="TextBox 14">
            <a:extLst>
              <a:ext uri="{FF2B5EF4-FFF2-40B4-BE49-F238E27FC236}">
                <a16:creationId xmlns:a16="http://schemas.microsoft.com/office/drawing/2014/main" id="{8B75F5C1-4CC3-4CCB-B936-8C2BAF885F09}"/>
              </a:ext>
            </a:extLst>
          </p:cNvPr>
          <p:cNvSpPr txBox="1">
            <a:spLocks noChangeArrowheads="1"/>
          </p:cNvSpPr>
          <p:nvPr/>
        </p:nvSpPr>
        <p:spPr bwMode="auto">
          <a:xfrm>
            <a:off x="7308850" y="5589588"/>
            <a:ext cx="15668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2016</a:t>
            </a:r>
          </a:p>
        </p:txBody>
      </p:sp>
      <p:sp>
        <p:nvSpPr>
          <p:cNvPr id="24589" name="Rectangle 50">
            <a:extLst>
              <a:ext uri="{FF2B5EF4-FFF2-40B4-BE49-F238E27FC236}">
                <a16:creationId xmlns:a16="http://schemas.microsoft.com/office/drawing/2014/main" id="{9E285F55-C6FA-4790-8F37-AE193E142E22}"/>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a:extLst>
              <a:ext uri="{FF2B5EF4-FFF2-40B4-BE49-F238E27FC236}">
                <a16:creationId xmlns:a16="http://schemas.microsoft.com/office/drawing/2014/main" id="{17EE3861-B6CA-4F63-86E5-B0DCFEACC0A5}"/>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6627" name="AutoShape 4">
            <a:extLst>
              <a:ext uri="{FF2B5EF4-FFF2-40B4-BE49-F238E27FC236}">
                <a16:creationId xmlns:a16="http://schemas.microsoft.com/office/drawing/2014/main" id="{0594FA10-ED35-41C8-9A92-36A9076CC319}"/>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6628" name="AutoShape 5">
            <a:extLst>
              <a:ext uri="{FF2B5EF4-FFF2-40B4-BE49-F238E27FC236}">
                <a16:creationId xmlns:a16="http://schemas.microsoft.com/office/drawing/2014/main" id="{75AA1660-9CBB-4790-BC6D-A16D1C0E1BF4}"/>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6629" name="AutoShape 6">
            <a:extLst>
              <a:ext uri="{FF2B5EF4-FFF2-40B4-BE49-F238E27FC236}">
                <a16:creationId xmlns:a16="http://schemas.microsoft.com/office/drawing/2014/main" id="{6C9E6B3B-8DA2-45B3-995D-F65C4C59F359}"/>
              </a:ext>
            </a:extLst>
          </p:cNvPr>
          <p:cNvSpPr>
            <a:spLocks/>
          </p:cNvSpPr>
          <p:nvPr/>
        </p:nvSpPr>
        <p:spPr bwMode="auto">
          <a:xfrm>
            <a:off x="0" y="306388"/>
            <a:ext cx="853440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6630" name="AutoShape 9">
            <a:extLst>
              <a:ext uri="{FF2B5EF4-FFF2-40B4-BE49-F238E27FC236}">
                <a16:creationId xmlns:a16="http://schemas.microsoft.com/office/drawing/2014/main" id="{F9A1F9CA-A419-4E56-ABC0-A55451CE2110}"/>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6631" name="Rectangle 10">
            <a:extLst>
              <a:ext uri="{FF2B5EF4-FFF2-40B4-BE49-F238E27FC236}">
                <a16:creationId xmlns:a16="http://schemas.microsoft.com/office/drawing/2014/main" id="{15C2F99F-1696-4B63-BB6E-D66E9D3C2D3D}"/>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6632" name="Rectangle 11">
            <a:extLst>
              <a:ext uri="{FF2B5EF4-FFF2-40B4-BE49-F238E27FC236}">
                <a16:creationId xmlns:a16="http://schemas.microsoft.com/office/drawing/2014/main" id="{21D99DA0-083D-40D1-AB56-6D615619B285}"/>
              </a:ext>
            </a:extLst>
          </p:cNvPr>
          <p:cNvSpPr>
            <a:spLocks/>
          </p:cNvSpPr>
          <p:nvPr/>
        </p:nvSpPr>
        <p:spPr bwMode="auto">
          <a:xfrm>
            <a:off x="187325" y="392113"/>
            <a:ext cx="80851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Violence contre les femmes: Mutilation génitale des femmes</a:t>
            </a:r>
          </a:p>
        </p:txBody>
      </p:sp>
      <p:sp>
        <p:nvSpPr>
          <p:cNvPr id="26633" name="Rectangle 12">
            <a:extLst>
              <a:ext uri="{FF2B5EF4-FFF2-40B4-BE49-F238E27FC236}">
                <a16:creationId xmlns:a16="http://schemas.microsoft.com/office/drawing/2014/main" id="{8871656E-3AE7-4E3E-91AE-8DEFFF8689E3}"/>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9144B5B2-0216-4507-8E57-791319547C67}" type="slidenum">
              <a:rPr lang="en-US" altLang="en-US" sz="1600" b="1">
                <a:solidFill>
                  <a:srgbClr val="0A7CB8"/>
                </a:solidFill>
                <a:latin typeface="Lucida Sans" panose="020B0602040502020204" pitchFamily="34" charset="0"/>
                <a:sym typeface="Lucida Sans" panose="020B0602040502020204" pitchFamily="34" charset="0"/>
              </a:rPr>
              <a:pPr eaLnBrk="1"/>
              <a:t>13</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26634" name="Line 13">
            <a:extLst>
              <a:ext uri="{FF2B5EF4-FFF2-40B4-BE49-F238E27FC236}">
                <a16:creationId xmlns:a16="http://schemas.microsoft.com/office/drawing/2014/main" id="{DEE7D474-3310-4795-A378-5D20E0645656}"/>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26635" name="Picture 3">
            <a:extLst>
              <a:ext uri="{FF2B5EF4-FFF2-40B4-BE49-F238E27FC236}">
                <a16:creationId xmlns:a16="http://schemas.microsoft.com/office/drawing/2014/main" id="{270DA449-149B-4460-A4E3-000DBCACE8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0" y="1149350"/>
            <a:ext cx="8534400" cy="434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6" name="TextBox 14">
            <a:extLst>
              <a:ext uri="{FF2B5EF4-FFF2-40B4-BE49-F238E27FC236}">
                <a16:creationId xmlns:a16="http://schemas.microsoft.com/office/drawing/2014/main" id="{65846616-8C77-4EA2-ABD3-3D2F855C1B78}"/>
              </a:ext>
            </a:extLst>
          </p:cNvPr>
          <p:cNvSpPr txBox="1">
            <a:spLocks noChangeArrowheads="1"/>
          </p:cNvSpPr>
          <p:nvPr/>
        </p:nvSpPr>
        <p:spPr bwMode="auto">
          <a:xfrm>
            <a:off x="7488238" y="5632450"/>
            <a:ext cx="1568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2016</a:t>
            </a:r>
          </a:p>
        </p:txBody>
      </p:sp>
      <p:sp>
        <p:nvSpPr>
          <p:cNvPr id="26637" name="Rectangle 50">
            <a:extLst>
              <a:ext uri="{FF2B5EF4-FFF2-40B4-BE49-F238E27FC236}">
                <a16:creationId xmlns:a16="http://schemas.microsoft.com/office/drawing/2014/main" id="{DFF02095-D676-4516-97E3-C57D2A403737}"/>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a:extLst>
              <a:ext uri="{FF2B5EF4-FFF2-40B4-BE49-F238E27FC236}">
                <a16:creationId xmlns:a16="http://schemas.microsoft.com/office/drawing/2014/main" id="{AD8260E9-D254-446C-8C9A-69165F804C18}"/>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8675" name="AutoShape 4">
            <a:extLst>
              <a:ext uri="{FF2B5EF4-FFF2-40B4-BE49-F238E27FC236}">
                <a16:creationId xmlns:a16="http://schemas.microsoft.com/office/drawing/2014/main" id="{615D88FC-A22E-4961-B474-DA97CB83353C}"/>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8676" name="AutoShape 5">
            <a:extLst>
              <a:ext uri="{FF2B5EF4-FFF2-40B4-BE49-F238E27FC236}">
                <a16:creationId xmlns:a16="http://schemas.microsoft.com/office/drawing/2014/main" id="{BD821F32-AC65-4DF1-A37C-CE9E1A127E8D}"/>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28677" name="AutoShape 6">
            <a:extLst>
              <a:ext uri="{FF2B5EF4-FFF2-40B4-BE49-F238E27FC236}">
                <a16:creationId xmlns:a16="http://schemas.microsoft.com/office/drawing/2014/main" id="{DED12B2B-7806-4C83-8C14-AE460327FC35}"/>
              </a:ext>
            </a:extLst>
          </p:cNvPr>
          <p:cNvSpPr>
            <a:spLocks/>
          </p:cNvSpPr>
          <p:nvPr/>
        </p:nvSpPr>
        <p:spPr bwMode="auto">
          <a:xfrm>
            <a:off x="0" y="306388"/>
            <a:ext cx="7666038"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8678" name="AutoShape 9">
            <a:extLst>
              <a:ext uri="{FF2B5EF4-FFF2-40B4-BE49-F238E27FC236}">
                <a16:creationId xmlns:a16="http://schemas.microsoft.com/office/drawing/2014/main" id="{62BB31A5-A65A-4B6C-B6E8-5BE8A69FEF10}"/>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28679" name="Rectangle 10">
            <a:extLst>
              <a:ext uri="{FF2B5EF4-FFF2-40B4-BE49-F238E27FC236}">
                <a16:creationId xmlns:a16="http://schemas.microsoft.com/office/drawing/2014/main" id="{EC97B86F-D88E-4F45-8685-6EBE076FBB8F}"/>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28680" name="Rectangle 11">
            <a:extLst>
              <a:ext uri="{FF2B5EF4-FFF2-40B4-BE49-F238E27FC236}">
                <a16:creationId xmlns:a16="http://schemas.microsoft.com/office/drawing/2014/main" id="{1905721B-6EB6-4652-AFC4-6F29CF30707F}"/>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Violence contre les femmes : Mariage précoce</a:t>
            </a:r>
          </a:p>
        </p:txBody>
      </p:sp>
      <p:sp>
        <p:nvSpPr>
          <p:cNvPr id="28681" name="Rectangle 12">
            <a:extLst>
              <a:ext uri="{FF2B5EF4-FFF2-40B4-BE49-F238E27FC236}">
                <a16:creationId xmlns:a16="http://schemas.microsoft.com/office/drawing/2014/main" id="{828AD68C-1B17-47D0-A3BA-DAA3D37A8559}"/>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A794DD74-1F9B-4E59-AC62-460213B5B0CB}" type="slidenum">
              <a:rPr lang="en-US" altLang="en-US" sz="1600" b="1">
                <a:solidFill>
                  <a:srgbClr val="0A7CB8"/>
                </a:solidFill>
                <a:latin typeface="Lucida Sans" panose="020B0602040502020204" pitchFamily="34" charset="0"/>
                <a:sym typeface="Lucida Sans" panose="020B0602040502020204" pitchFamily="34" charset="0"/>
              </a:rPr>
              <a:pPr eaLnBrk="1"/>
              <a:t>14</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28682" name="Line 13">
            <a:extLst>
              <a:ext uri="{FF2B5EF4-FFF2-40B4-BE49-F238E27FC236}">
                <a16:creationId xmlns:a16="http://schemas.microsoft.com/office/drawing/2014/main" id="{E5D4A908-56C6-4A95-A919-FB113BA95867}"/>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28683" name="Picture 5">
            <a:extLst>
              <a:ext uri="{FF2B5EF4-FFF2-40B4-BE49-F238E27FC236}">
                <a16:creationId xmlns:a16="http://schemas.microsoft.com/office/drawing/2014/main" id="{A7387A41-25FB-4269-8C22-909B35DA41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928688"/>
            <a:ext cx="8048625" cy="503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4" name="TextBox 16">
            <a:extLst>
              <a:ext uri="{FF2B5EF4-FFF2-40B4-BE49-F238E27FC236}">
                <a16:creationId xmlns:a16="http://schemas.microsoft.com/office/drawing/2014/main" id="{B1D37F32-E67E-4034-B056-D566ED012C65}"/>
              </a:ext>
            </a:extLst>
          </p:cNvPr>
          <p:cNvSpPr txBox="1">
            <a:spLocks noChangeArrowheads="1"/>
          </p:cNvSpPr>
          <p:nvPr/>
        </p:nvSpPr>
        <p:spPr bwMode="auto">
          <a:xfrm>
            <a:off x="7488238" y="5638800"/>
            <a:ext cx="15684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2016</a:t>
            </a:r>
          </a:p>
        </p:txBody>
      </p:sp>
      <p:sp>
        <p:nvSpPr>
          <p:cNvPr id="28685" name="Rectangle 50">
            <a:extLst>
              <a:ext uri="{FF2B5EF4-FFF2-40B4-BE49-F238E27FC236}">
                <a16:creationId xmlns:a16="http://schemas.microsoft.com/office/drawing/2014/main" id="{804840D5-4960-44F6-8FB6-CFB22A1E4AAC}"/>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692B6096-E9F9-4B59-9F3D-09523345DFD4}"/>
              </a:ext>
            </a:extLst>
          </p:cNvPr>
          <p:cNvSpPr>
            <a:spLocks/>
          </p:cNvSpPr>
          <p:nvPr/>
        </p:nvSpPr>
        <p:spPr bwMode="auto">
          <a:xfrm>
            <a:off x="36513" y="-26988"/>
            <a:ext cx="9144000" cy="6845301"/>
          </a:xfrm>
          <a:prstGeom prst="rect">
            <a:avLst/>
          </a:prstGeom>
          <a:solidFill>
            <a:srgbClr val="065785"/>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20" rIns="45720"/>
          <a:lstStyle>
            <a:lvl1pPr marL="342900" indent="-3429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0" lvl="1" algn="ctr">
              <a:lnSpc>
                <a:spcPct val="70000"/>
              </a:lnSpc>
            </a:pPr>
            <a:endParaRPr lang="en-US" altLang="en-US" sz="2000" b="1">
              <a:solidFill>
                <a:srgbClr val="6E8BBB"/>
              </a:solidFill>
              <a:effectLst>
                <a:outerShdw blurRad="38100" dist="38100" dir="2700000" algn="tl">
                  <a:srgbClr val="000000"/>
                </a:outerShdw>
              </a:effectLst>
              <a:latin typeface="Lato" pitchFamily="34" charset="0"/>
            </a:endParaRPr>
          </a:p>
        </p:txBody>
      </p:sp>
      <p:sp>
        <p:nvSpPr>
          <p:cNvPr id="30723" name="Rectangle 2">
            <a:extLst>
              <a:ext uri="{FF2B5EF4-FFF2-40B4-BE49-F238E27FC236}">
                <a16:creationId xmlns:a16="http://schemas.microsoft.com/office/drawing/2014/main" id="{4C2555A8-011F-4001-9B16-4CA465C803BC}"/>
              </a:ext>
            </a:extLst>
          </p:cNvPr>
          <p:cNvSpPr>
            <a:spLocks/>
          </p:cNvSpPr>
          <p:nvPr/>
        </p:nvSpPr>
        <p:spPr bwMode="auto">
          <a:xfrm>
            <a:off x="2339975" y="3500438"/>
            <a:ext cx="5449888"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4000" b="1">
                <a:solidFill>
                  <a:srgbClr val="FFFFFF"/>
                </a:solidFill>
                <a:latin typeface="Lato" pitchFamily="34" charset="0"/>
                <a:cs typeface="Lato" pitchFamily="34" charset="0"/>
                <a:sym typeface="Lato" pitchFamily="34" charset="0"/>
              </a:rPr>
              <a:t>MERCI DE VOTRE ATTENTION!</a:t>
            </a:r>
          </a:p>
        </p:txBody>
      </p:sp>
      <p:sp>
        <p:nvSpPr>
          <p:cNvPr id="30724" name="AutoShape 5">
            <a:extLst>
              <a:ext uri="{FF2B5EF4-FFF2-40B4-BE49-F238E27FC236}">
                <a16:creationId xmlns:a16="http://schemas.microsoft.com/office/drawing/2014/main" id="{2B5DE5FA-9D6C-4B90-9247-35DC11F4353C}"/>
              </a:ext>
            </a:extLst>
          </p:cNvPr>
          <p:cNvSpPr>
            <a:spLocks/>
          </p:cNvSpPr>
          <p:nvPr/>
        </p:nvSpPr>
        <p:spPr bwMode="auto">
          <a:xfrm>
            <a:off x="2957513" y="6156325"/>
            <a:ext cx="3311525"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D7CB9"/>
          </a:solidFill>
          <a:ln>
            <a:noFill/>
          </a:ln>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lstStyle/>
          <a:p>
            <a:endParaRPr lang="en-US"/>
          </a:p>
        </p:txBody>
      </p:sp>
      <p:sp>
        <p:nvSpPr>
          <p:cNvPr id="30725" name="Rectangle 7">
            <a:extLst>
              <a:ext uri="{FF2B5EF4-FFF2-40B4-BE49-F238E27FC236}">
                <a16:creationId xmlns:a16="http://schemas.microsoft.com/office/drawing/2014/main" id="{EC1FB407-5D35-446D-B6FF-C33396507459}"/>
              </a:ext>
            </a:extLst>
          </p:cNvPr>
          <p:cNvSpPr>
            <a:spLocks/>
          </p:cNvSpPr>
          <p:nvPr/>
        </p:nvSpPr>
        <p:spPr bwMode="auto">
          <a:xfrm>
            <a:off x="4067175" y="6253163"/>
            <a:ext cx="14144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600" b="1">
                <a:solidFill>
                  <a:schemeClr val="bg1"/>
                </a:solidFill>
                <a:latin typeface="Avenir Book"/>
              </a:rPr>
              <a:t>UNECA.ORG</a:t>
            </a:r>
            <a:endParaRPr lang="en-US" altLang="en-US" sz="1200" b="1">
              <a:solidFill>
                <a:schemeClr val="bg1"/>
              </a:solidFill>
              <a:latin typeface="Lato" pitchFamily="34" charset="0"/>
              <a:cs typeface="Lato" pitchFamily="34" charset="0"/>
              <a:sym typeface="Lato" pitchFamily="34" charset="0"/>
            </a:endParaRPr>
          </a:p>
        </p:txBody>
      </p:sp>
      <p:pic>
        <p:nvPicPr>
          <p:cNvPr id="30726" name="Picture 8" descr="pasted-image.pdf">
            <a:extLst>
              <a:ext uri="{FF2B5EF4-FFF2-40B4-BE49-F238E27FC236}">
                <a16:creationId xmlns:a16="http://schemas.microsoft.com/office/drawing/2014/main" id="{E2066254-7CB3-43B8-AC79-2ECCC753B1C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89300" y="742950"/>
            <a:ext cx="2563813"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30727" name="Picture 9" descr="pasted-image.pdf">
            <a:extLst>
              <a:ext uri="{FF2B5EF4-FFF2-40B4-BE49-F238E27FC236}">
                <a16:creationId xmlns:a16="http://schemas.microsoft.com/office/drawing/2014/main" id="{4FB194C3-56F5-4C74-B99B-A4831B9CB45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17900" y="1746250"/>
            <a:ext cx="2106613"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30728" name="Rectangle 6">
            <a:extLst>
              <a:ext uri="{FF2B5EF4-FFF2-40B4-BE49-F238E27FC236}">
                <a16:creationId xmlns:a16="http://schemas.microsoft.com/office/drawing/2014/main" id="{F1797DC2-BA01-403A-BDDD-232633A9AA6C}"/>
              </a:ext>
            </a:extLst>
          </p:cNvPr>
          <p:cNvSpPr>
            <a:spLocks/>
          </p:cNvSpPr>
          <p:nvPr/>
        </p:nvSpPr>
        <p:spPr bwMode="auto">
          <a:xfrm>
            <a:off x="1906588" y="4786313"/>
            <a:ext cx="5449887"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900">
                <a:solidFill>
                  <a:srgbClr val="0D7CB9"/>
                </a:solidFill>
                <a:latin typeface="Lato" pitchFamily="34" charset="0"/>
                <a:cs typeface="Lato" pitchFamily="34" charset="0"/>
                <a:sym typeface="Lato" pitchFamily="34" charset="0"/>
              </a:rPr>
              <a:t>more info: </a:t>
            </a:r>
          </a:p>
          <a:p>
            <a:pPr algn="ctr" eaLnBrk="1"/>
            <a:endParaRPr lang="en-US" altLang="en-US" sz="1900">
              <a:solidFill>
                <a:srgbClr val="0D7CB9"/>
              </a:solidFill>
              <a:latin typeface="Lato" pitchFamily="34" charset="0"/>
              <a:cs typeface="Lato" pitchFamily="34" charset="0"/>
              <a:sym typeface="Lato" pitchFamily="34" charset="0"/>
            </a:endParaRPr>
          </a:p>
          <a:p>
            <a:pPr algn="ctr" eaLnBrk="1"/>
            <a:r>
              <a:rPr lang="en-US" altLang="en-US" sz="1900" b="1" u="sng">
                <a:solidFill>
                  <a:schemeClr val="bg1"/>
                </a:solidFill>
                <a:latin typeface="Lato" pitchFamily="34" charset="0"/>
                <a:cs typeface="Lato" pitchFamily="34" charset="0"/>
                <a:sym typeface="Lato" pitchFamily="34" charset="0"/>
              </a:rPr>
              <a:t>Ngone Diop</a:t>
            </a:r>
          </a:p>
          <a:p>
            <a:pPr algn="ctr" eaLnBrk="1"/>
            <a:r>
              <a:rPr lang="en-US" altLang="en-US" sz="1900" b="1">
                <a:solidFill>
                  <a:schemeClr val="bg1"/>
                </a:solidFill>
                <a:latin typeface="Lato" pitchFamily="34" charset="0"/>
                <a:cs typeface="Lato" pitchFamily="34" charset="0"/>
                <a:sym typeface="Lato" pitchFamily="34" charset="0"/>
              </a:rPr>
              <a:t>diopn@un.org</a:t>
            </a:r>
          </a:p>
        </p:txBody>
      </p:sp>
      <p:pic>
        <p:nvPicPr>
          <p:cNvPr id="30729" name="Picture 8">
            <a:extLst>
              <a:ext uri="{FF2B5EF4-FFF2-40B4-BE49-F238E27FC236}">
                <a16:creationId xmlns:a16="http://schemas.microsoft.com/office/drawing/2014/main" id="{7CA37305-CBC6-4F7C-88FC-785A8EBA7F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988" y="1557338"/>
            <a:ext cx="1365250"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0" name="Picture 9">
            <a:extLst>
              <a:ext uri="{FF2B5EF4-FFF2-40B4-BE49-F238E27FC236}">
                <a16:creationId xmlns:a16="http://schemas.microsoft.com/office/drawing/2014/main" id="{3A1D010B-F520-46A2-B2A7-A1913B229E5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4388" y="1557338"/>
            <a:ext cx="1162050"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a:extLst>
              <a:ext uri="{FF2B5EF4-FFF2-40B4-BE49-F238E27FC236}">
                <a16:creationId xmlns:a16="http://schemas.microsoft.com/office/drawing/2014/main" id="{FDF05968-EA49-41C9-B46F-230D8F40DBA0}"/>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4099" name="AutoShape 4">
            <a:extLst>
              <a:ext uri="{FF2B5EF4-FFF2-40B4-BE49-F238E27FC236}">
                <a16:creationId xmlns:a16="http://schemas.microsoft.com/office/drawing/2014/main" id="{D31DB2AE-99CD-4E9A-A1A6-17CF699EBD7D}"/>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4100" name="AutoShape 5">
            <a:extLst>
              <a:ext uri="{FF2B5EF4-FFF2-40B4-BE49-F238E27FC236}">
                <a16:creationId xmlns:a16="http://schemas.microsoft.com/office/drawing/2014/main" id="{4507C99C-BA3C-4708-9DA3-FAE3800E565B}"/>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4101" name="AutoShape 6">
            <a:extLst>
              <a:ext uri="{FF2B5EF4-FFF2-40B4-BE49-F238E27FC236}">
                <a16:creationId xmlns:a16="http://schemas.microsoft.com/office/drawing/2014/main" id="{73B2C3D3-BA04-48C0-80A2-1986A5DBB624}"/>
              </a:ext>
            </a:extLst>
          </p:cNvPr>
          <p:cNvSpPr>
            <a:spLocks/>
          </p:cNvSpPr>
          <p:nvPr/>
        </p:nvSpPr>
        <p:spPr bwMode="auto">
          <a:xfrm>
            <a:off x="0" y="309563"/>
            <a:ext cx="8101013"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4102" name="AutoShape 9">
            <a:extLst>
              <a:ext uri="{FF2B5EF4-FFF2-40B4-BE49-F238E27FC236}">
                <a16:creationId xmlns:a16="http://schemas.microsoft.com/office/drawing/2014/main" id="{E9382EBA-61B6-4D72-9851-0720F9E17A8F}"/>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4103" name="Rectangle 10">
            <a:extLst>
              <a:ext uri="{FF2B5EF4-FFF2-40B4-BE49-F238E27FC236}">
                <a16:creationId xmlns:a16="http://schemas.microsoft.com/office/drawing/2014/main" id="{EC5A8CE4-92AF-4481-BED4-7953F7D5E5A2}"/>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4104" name="Rectangle 11">
            <a:extLst>
              <a:ext uri="{FF2B5EF4-FFF2-40B4-BE49-F238E27FC236}">
                <a16:creationId xmlns:a16="http://schemas.microsoft.com/office/drawing/2014/main" id="{BF0DD7F8-9A45-4D99-880D-0DF404E212A7}"/>
              </a:ext>
            </a:extLst>
          </p:cNvPr>
          <p:cNvSpPr>
            <a:spLocks/>
          </p:cNvSpPr>
          <p:nvPr/>
        </p:nvSpPr>
        <p:spPr bwMode="auto">
          <a:xfrm>
            <a:off x="246063" y="357188"/>
            <a:ext cx="68468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fr-FR" altLang="en-US" sz="2200" b="1">
                <a:solidFill>
                  <a:srgbClr val="FFFFFF"/>
                </a:solidFill>
                <a:latin typeface="Arial" panose="020B0604020202020204" pitchFamily="34" charset="0"/>
                <a:cs typeface="Arial" panose="020B0604020202020204" pitchFamily="34" charset="0"/>
                <a:sym typeface="Lato" pitchFamily="34" charset="0"/>
              </a:rPr>
              <a:t>Examen de la santé des femmes en Ethiopie</a:t>
            </a:r>
          </a:p>
        </p:txBody>
      </p:sp>
      <p:sp>
        <p:nvSpPr>
          <p:cNvPr id="4105" name="Rectangle 12">
            <a:extLst>
              <a:ext uri="{FF2B5EF4-FFF2-40B4-BE49-F238E27FC236}">
                <a16:creationId xmlns:a16="http://schemas.microsoft.com/office/drawing/2014/main" id="{203BBD3D-29E1-4E7C-9F64-D52DAECD95AC}"/>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E7328600-6892-4B27-BE76-19A5A10FD354}" type="slidenum">
              <a:rPr lang="en-US" altLang="en-US" sz="1600" b="1">
                <a:solidFill>
                  <a:srgbClr val="0A7CB8"/>
                </a:solidFill>
                <a:latin typeface="Lucida Sans" panose="020B0602040502020204" pitchFamily="34" charset="0"/>
                <a:sym typeface="Lucida Sans" panose="020B0602040502020204" pitchFamily="34" charset="0"/>
              </a:rPr>
              <a:pPr eaLnBrk="1"/>
              <a:t>2</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4106" name="Line 13">
            <a:extLst>
              <a:ext uri="{FF2B5EF4-FFF2-40B4-BE49-F238E27FC236}">
                <a16:creationId xmlns:a16="http://schemas.microsoft.com/office/drawing/2014/main" id="{A133C344-3AEC-435D-AA06-B3EA147FC26B}"/>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sp>
        <p:nvSpPr>
          <p:cNvPr id="4107" name="Rectangle 1">
            <a:extLst>
              <a:ext uri="{FF2B5EF4-FFF2-40B4-BE49-F238E27FC236}">
                <a16:creationId xmlns:a16="http://schemas.microsoft.com/office/drawing/2014/main" id="{028D4291-9277-4EC3-A3C8-C51AE956DB7C}"/>
              </a:ext>
            </a:extLst>
          </p:cNvPr>
          <p:cNvSpPr>
            <a:spLocks/>
          </p:cNvSpPr>
          <p:nvPr/>
        </p:nvSpPr>
        <p:spPr bwMode="auto">
          <a:xfrm>
            <a:off x="182563" y="904875"/>
            <a:ext cx="8548687"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marL="382588" indent="-3429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buFont typeface="Wingdings" panose="05000000000000000000" pitchFamily="2" charset="2"/>
              <a:buChar char="q"/>
            </a:pPr>
            <a:endParaRPr lang="en-US" altLang="en-US" b="1">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fr-FR" altLang="en-US" b="1">
                <a:solidFill>
                  <a:schemeClr val="tx1"/>
                </a:solidFill>
                <a:latin typeface="Arial" panose="020B0604020202020204" pitchFamily="34" charset="0"/>
                <a:cs typeface="Arial" panose="020B0604020202020204" pitchFamily="34" charset="0"/>
              </a:rPr>
              <a:t>Santé reproductive</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Fertilité et planning familial</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Mortalité maternelle</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Accès à la santé reproductive</a:t>
            </a:r>
          </a:p>
          <a:p>
            <a:pPr>
              <a:buFont typeface="Arial" panose="020B0604020202020204" pitchFamily="34" charset="0"/>
              <a:buChar char="•"/>
            </a:pPr>
            <a:endParaRPr lang="en-US" altLang="en-US">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fr-FR" altLang="en-US" b="1">
                <a:solidFill>
                  <a:schemeClr val="tx1"/>
                </a:solidFill>
                <a:latin typeface="Arial" panose="020B0604020202020204" pitchFamily="34" charset="0"/>
                <a:cs typeface="Arial" panose="020B0604020202020204" pitchFamily="34" charset="0"/>
              </a:rPr>
              <a:t>VIH</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Prévalence du VIH</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Services de conseil technique</a:t>
            </a:r>
          </a:p>
          <a:p>
            <a:pPr lvl="1"/>
            <a:endParaRPr lang="en-US" altLang="en-US">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fr-FR" altLang="en-US" b="1">
                <a:solidFill>
                  <a:schemeClr val="tx1"/>
                </a:solidFill>
                <a:latin typeface="Arial" panose="020B0604020202020204" pitchFamily="34" charset="0"/>
                <a:cs typeface="Arial" panose="020B0604020202020204" pitchFamily="34" charset="0"/>
              </a:rPr>
              <a:t>Cancer</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Cancer du sein </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Cancer du col de l’utérus</a:t>
            </a:r>
          </a:p>
          <a:p>
            <a:pPr>
              <a:buFont typeface="Arial" panose="020B0604020202020204" pitchFamily="34" charset="0"/>
              <a:buChar char="•"/>
            </a:pPr>
            <a:endParaRPr lang="en-GB" altLang="en-US">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fr-FR" altLang="en-US" b="1">
                <a:solidFill>
                  <a:schemeClr val="tx1"/>
                </a:solidFill>
                <a:latin typeface="Arial" panose="020B0604020202020204" pitchFamily="34" charset="0"/>
                <a:cs typeface="Arial" panose="020B0604020202020204" pitchFamily="34" charset="0"/>
              </a:rPr>
              <a:t>Violence contre les femmes</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Violence physique et sexuelle</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Mutilation génitale des femmes</a:t>
            </a:r>
          </a:p>
          <a:p>
            <a:pPr lvl="1">
              <a:buFont typeface="Arial" panose="020B0604020202020204" pitchFamily="34" charset="0"/>
              <a:buChar char="•"/>
            </a:pPr>
            <a:r>
              <a:rPr lang="fr-FR" altLang="en-US">
                <a:solidFill>
                  <a:schemeClr val="tx1"/>
                </a:solidFill>
                <a:latin typeface="Arial" panose="020B0604020202020204" pitchFamily="34" charset="0"/>
                <a:cs typeface="Arial" panose="020B0604020202020204" pitchFamily="34" charset="0"/>
              </a:rPr>
              <a:t>Mariage précoce</a:t>
            </a:r>
          </a:p>
        </p:txBody>
      </p:sp>
      <p:sp>
        <p:nvSpPr>
          <p:cNvPr id="4108" name="Rectangle 50">
            <a:extLst>
              <a:ext uri="{FF2B5EF4-FFF2-40B4-BE49-F238E27FC236}">
                <a16:creationId xmlns:a16="http://schemas.microsoft.com/office/drawing/2014/main" id="{E177D575-08B3-4291-8EAD-53C10A73BC74}"/>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a:extLst>
              <a:ext uri="{FF2B5EF4-FFF2-40B4-BE49-F238E27FC236}">
                <a16:creationId xmlns:a16="http://schemas.microsoft.com/office/drawing/2014/main" id="{BE6E816B-804E-48E5-B228-6C98C9EF2E20}"/>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6147" name="AutoShape 4">
            <a:extLst>
              <a:ext uri="{FF2B5EF4-FFF2-40B4-BE49-F238E27FC236}">
                <a16:creationId xmlns:a16="http://schemas.microsoft.com/office/drawing/2014/main" id="{32681925-47D5-444B-BE64-9E9CDBD73AF1}"/>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6148" name="AutoShape 5">
            <a:extLst>
              <a:ext uri="{FF2B5EF4-FFF2-40B4-BE49-F238E27FC236}">
                <a16:creationId xmlns:a16="http://schemas.microsoft.com/office/drawing/2014/main" id="{B5493557-96A9-42BC-8D49-35190D0DC4C3}"/>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6149" name="AutoShape 6">
            <a:extLst>
              <a:ext uri="{FF2B5EF4-FFF2-40B4-BE49-F238E27FC236}">
                <a16:creationId xmlns:a16="http://schemas.microsoft.com/office/drawing/2014/main" id="{BF301A7C-8362-4679-A602-D35A25FC97E2}"/>
              </a:ext>
            </a:extLst>
          </p:cNvPr>
          <p:cNvSpPr>
            <a:spLocks/>
          </p:cNvSpPr>
          <p:nvPr/>
        </p:nvSpPr>
        <p:spPr bwMode="auto">
          <a:xfrm>
            <a:off x="0" y="328613"/>
            <a:ext cx="7666038"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6150" name="AutoShape 9">
            <a:extLst>
              <a:ext uri="{FF2B5EF4-FFF2-40B4-BE49-F238E27FC236}">
                <a16:creationId xmlns:a16="http://schemas.microsoft.com/office/drawing/2014/main" id="{A1E304C2-4CBD-46A8-9FAF-4918F0B966A8}"/>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6151" name="Rectangle 10">
            <a:extLst>
              <a:ext uri="{FF2B5EF4-FFF2-40B4-BE49-F238E27FC236}">
                <a16:creationId xmlns:a16="http://schemas.microsoft.com/office/drawing/2014/main" id="{09D6413F-CDC5-4C20-922E-A61959F0EF9A}"/>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6152" name="Rectangle 11">
            <a:extLst>
              <a:ext uri="{FF2B5EF4-FFF2-40B4-BE49-F238E27FC236}">
                <a16:creationId xmlns:a16="http://schemas.microsoft.com/office/drawing/2014/main" id="{74355675-0656-4BE7-95BB-0A18760E548F}"/>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Santé reproductive : Fertilité et les contraceptifs</a:t>
            </a:r>
          </a:p>
        </p:txBody>
      </p:sp>
      <p:sp>
        <p:nvSpPr>
          <p:cNvPr id="6153" name="Rectangle 12">
            <a:extLst>
              <a:ext uri="{FF2B5EF4-FFF2-40B4-BE49-F238E27FC236}">
                <a16:creationId xmlns:a16="http://schemas.microsoft.com/office/drawing/2014/main" id="{2710ED78-CC7F-46AC-B187-DF5FD3C89248}"/>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57EB5FD5-F992-4E0A-85DA-F2612B50DF32}" type="slidenum">
              <a:rPr lang="en-US" altLang="en-US" sz="1600" b="1">
                <a:solidFill>
                  <a:srgbClr val="0A7CB8"/>
                </a:solidFill>
                <a:latin typeface="Lucida Sans" panose="020B0602040502020204" pitchFamily="34" charset="0"/>
                <a:sym typeface="Lucida Sans" panose="020B0602040502020204" pitchFamily="34" charset="0"/>
              </a:rPr>
              <a:pPr eaLnBrk="1"/>
              <a:t>3</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6154" name="Line 13">
            <a:extLst>
              <a:ext uri="{FF2B5EF4-FFF2-40B4-BE49-F238E27FC236}">
                <a16:creationId xmlns:a16="http://schemas.microsoft.com/office/drawing/2014/main" id="{018B9081-2694-4297-8D05-7D57DA827C5D}"/>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6155" name="Picture 2">
            <a:extLst>
              <a:ext uri="{FF2B5EF4-FFF2-40B4-BE49-F238E27FC236}">
                <a16:creationId xmlns:a16="http://schemas.microsoft.com/office/drawing/2014/main" id="{F70EA25A-67D3-4390-8B05-B883763C1E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600" y="3876675"/>
            <a:ext cx="3379788" cy="187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4">
            <a:extLst>
              <a:ext uri="{FF2B5EF4-FFF2-40B4-BE49-F238E27FC236}">
                <a16:creationId xmlns:a16="http://schemas.microsoft.com/office/drawing/2014/main" id="{4C5FB7A3-AA4D-4C56-AFAB-84EA36CBB2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600" y="1162050"/>
            <a:ext cx="3357563" cy="239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8">
            <a:extLst>
              <a:ext uri="{FF2B5EF4-FFF2-40B4-BE49-F238E27FC236}">
                <a16:creationId xmlns:a16="http://schemas.microsoft.com/office/drawing/2014/main" id="{7F9CE2AD-6D83-4F8C-BBF9-2E01E612F7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0075" y="1162050"/>
            <a:ext cx="2898775" cy="459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8" name="TextBox 9">
            <a:extLst>
              <a:ext uri="{FF2B5EF4-FFF2-40B4-BE49-F238E27FC236}">
                <a16:creationId xmlns:a16="http://schemas.microsoft.com/office/drawing/2014/main" id="{AE359FD4-5BAA-4264-9EC1-56AE1375B3EB}"/>
              </a:ext>
            </a:extLst>
          </p:cNvPr>
          <p:cNvSpPr txBox="1">
            <a:spLocks noChangeArrowheads="1"/>
          </p:cNvSpPr>
          <p:nvPr/>
        </p:nvSpPr>
        <p:spPr bwMode="auto">
          <a:xfrm>
            <a:off x="7437438" y="5541963"/>
            <a:ext cx="1438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2000-2016</a:t>
            </a:r>
          </a:p>
        </p:txBody>
      </p:sp>
      <p:sp>
        <p:nvSpPr>
          <p:cNvPr id="6159" name="Rectangle 50">
            <a:extLst>
              <a:ext uri="{FF2B5EF4-FFF2-40B4-BE49-F238E27FC236}">
                <a16:creationId xmlns:a16="http://schemas.microsoft.com/office/drawing/2014/main" id="{B8EDE12C-AA09-4C9F-BE0D-51F85BC6699E}"/>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a16="http://schemas.microsoft.com/office/drawing/2014/main" id="{7A0BE38D-263D-4772-A539-A5EDE7077069}"/>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8195" name="AutoShape 4">
            <a:extLst>
              <a:ext uri="{FF2B5EF4-FFF2-40B4-BE49-F238E27FC236}">
                <a16:creationId xmlns:a16="http://schemas.microsoft.com/office/drawing/2014/main" id="{626091BA-37E4-41F8-BD1D-863D7C20C68E}"/>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8196" name="AutoShape 5">
            <a:extLst>
              <a:ext uri="{FF2B5EF4-FFF2-40B4-BE49-F238E27FC236}">
                <a16:creationId xmlns:a16="http://schemas.microsoft.com/office/drawing/2014/main" id="{BB7FC126-03A4-4E83-892B-76674295BA09}"/>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8197" name="AutoShape 6">
            <a:extLst>
              <a:ext uri="{FF2B5EF4-FFF2-40B4-BE49-F238E27FC236}">
                <a16:creationId xmlns:a16="http://schemas.microsoft.com/office/drawing/2014/main" id="{72A33A31-1774-4A28-9036-6515078E6F89}"/>
              </a:ext>
            </a:extLst>
          </p:cNvPr>
          <p:cNvSpPr>
            <a:spLocks/>
          </p:cNvSpPr>
          <p:nvPr/>
        </p:nvSpPr>
        <p:spPr bwMode="auto">
          <a:xfrm>
            <a:off x="0" y="331788"/>
            <a:ext cx="7666038"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8198" name="AutoShape 9">
            <a:extLst>
              <a:ext uri="{FF2B5EF4-FFF2-40B4-BE49-F238E27FC236}">
                <a16:creationId xmlns:a16="http://schemas.microsoft.com/office/drawing/2014/main" id="{5A254659-0424-4E96-A4B1-3D52DA037ABB}"/>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8199" name="Rectangle 10">
            <a:extLst>
              <a:ext uri="{FF2B5EF4-FFF2-40B4-BE49-F238E27FC236}">
                <a16:creationId xmlns:a16="http://schemas.microsoft.com/office/drawing/2014/main" id="{93854400-1526-45BA-BCEC-160D52E73985}"/>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8200" name="Rectangle 11">
            <a:extLst>
              <a:ext uri="{FF2B5EF4-FFF2-40B4-BE49-F238E27FC236}">
                <a16:creationId xmlns:a16="http://schemas.microsoft.com/office/drawing/2014/main" id="{CA768A54-6DD9-4495-AE2A-6E7E8DFDA172}"/>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Santé reproductive: Besoin non satisfait pour le PF</a:t>
            </a:r>
          </a:p>
        </p:txBody>
      </p:sp>
      <p:sp>
        <p:nvSpPr>
          <p:cNvPr id="8201" name="Rectangle 12">
            <a:extLst>
              <a:ext uri="{FF2B5EF4-FFF2-40B4-BE49-F238E27FC236}">
                <a16:creationId xmlns:a16="http://schemas.microsoft.com/office/drawing/2014/main" id="{CA30039B-0D4F-487E-9FA9-AB7CD655A596}"/>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6D73ACF9-622F-484A-B655-082B79E968E5}" type="slidenum">
              <a:rPr lang="en-US" altLang="en-US" sz="1600" b="1">
                <a:solidFill>
                  <a:srgbClr val="0A7CB8"/>
                </a:solidFill>
                <a:latin typeface="Lucida Sans" panose="020B0602040502020204" pitchFamily="34" charset="0"/>
                <a:sym typeface="Lucida Sans" panose="020B0602040502020204" pitchFamily="34" charset="0"/>
              </a:rPr>
              <a:pPr eaLnBrk="1"/>
              <a:t>4</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8202" name="Line 13">
            <a:extLst>
              <a:ext uri="{FF2B5EF4-FFF2-40B4-BE49-F238E27FC236}">
                <a16:creationId xmlns:a16="http://schemas.microsoft.com/office/drawing/2014/main" id="{FE52543F-3794-4758-A97B-C9C0B2BA0D88}"/>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8203" name="Picture 3">
            <a:extLst>
              <a:ext uri="{FF2B5EF4-FFF2-40B4-BE49-F238E27FC236}">
                <a16:creationId xmlns:a16="http://schemas.microsoft.com/office/drawing/2014/main" id="{7BDF03D6-F013-49F9-B957-5156E0961E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11225"/>
            <a:ext cx="8724900"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4" name="TextBox 16">
            <a:extLst>
              <a:ext uri="{FF2B5EF4-FFF2-40B4-BE49-F238E27FC236}">
                <a16:creationId xmlns:a16="http://schemas.microsoft.com/office/drawing/2014/main" id="{5DE2D072-9EE0-4BA9-8301-5D716A6C3D4E}"/>
              </a:ext>
            </a:extLst>
          </p:cNvPr>
          <p:cNvSpPr txBox="1">
            <a:spLocks noChangeArrowheads="1"/>
          </p:cNvSpPr>
          <p:nvPr/>
        </p:nvSpPr>
        <p:spPr bwMode="auto">
          <a:xfrm>
            <a:off x="7942263" y="5508625"/>
            <a:ext cx="15668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2000- 2016</a:t>
            </a:r>
          </a:p>
        </p:txBody>
      </p:sp>
      <p:sp>
        <p:nvSpPr>
          <p:cNvPr id="8205" name="Rectangle 50">
            <a:extLst>
              <a:ext uri="{FF2B5EF4-FFF2-40B4-BE49-F238E27FC236}">
                <a16:creationId xmlns:a16="http://schemas.microsoft.com/office/drawing/2014/main" id="{2F7186C2-7B7E-4263-A15D-5B04174C4619}"/>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a16="http://schemas.microsoft.com/office/drawing/2014/main" id="{69767DDA-FA45-43CD-BD8F-949F4F6E5434}"/>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0243" name="AutoShape 4">
            <a:extLst>
              <a:ext uri="{FF2B5EF4-FFF2-40B4-BE49-F238E27FC236}">
                <a16:creationId xmlns:a16="http://schemas.microsoft.com/office/drawing/2014/main" id="{BE9DEEA4-4960-4998-8ACF-3D837852206D}"/>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0244" name="AutoShape 5">
            <a:extLst>
              <a:ext uri="{FF2B5EF4-FFF2-40B4-BE49-F238E27FC236}">
                <a16:creationId xmlns:a16="http://schemas.microsoft.com/office/drawing/2014/main" id="{CF55CD55-234F-405A-8F52-0107CC56C4E8}"/>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0245" name="AutoShape 6">
            <a:extLst>
              <a:ext uri="{FF2B5EF4-FFF2-40B4-BE49-F238E27FC236}">
                <a16:creationId xmlns:a16="http://schemas.microsoft.com/office/drawing/2014/main" id="{FD6935A7-CDE3-474D-85A5-99E2337C15A5}"/>
              </a:ext>
            </a:extLst>
          </p:cNvPr>
          <p:cNvSpPr>
            <a:spLocks/>
          </p:cNvSpPr>
          <p:nvPr/>
        </p:nvSpPr>
        <p:spPr bwMode="auto">
          <a:xfrm>
            <a:off x="1588" y="306388"/>
            <a:ext cx="7666037"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0246" name="AutoShape 9">
            <a:extLst>
              <a:ext uri="{FF2B5EF4-FFF2-40B4-BE49-F238E27FC236}">
                <a16:creationId xmlns:a16="http://schemas.microsoft.com/office/drawing/2014/main" id="{46549DB5-4786-434F-ABEC-F23B258164C3}"/>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0247" name="Rectangle 10">
            <a:extLst>
              <a:ext uri="{FF2B5EF4-FFF2-40B4-BE49-F238E27FC236}">
                <a16:creationId xmlns:a16="http://schemas.microsoft.com/office/drawing/2014/main" id="{67DCF996-C179-4704-9AAE-F216BC4C628C}"/>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10248" name="Rectangle 11">
            <a:extLst>
              <a:ext uri="{FF2B5EF4-FFF2-40B4-BE49-F238E27FC236}">
                <a16:creationId xmlns:a16="http://schemas.microsoft.com/office/drawing/2014/main" id="{1259859F-A63F-47B9-994F-2326A084F2D0}"/>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Santé reproductive: Mortalité maternelle</a:t>
            </a:r>
          </a:p>
        </p:txBody>
      </p:sp>
      <p:sp>
        <p:nvSpPr>
          <p:cNvPr id="10249" name="Rectangle 12">
            <a:extLst>
              <a:ext uri="{FF2B5EF4-FFF2-40B4-BE49-F238E27FC236}">
                <a16:creationId xmlns:a16="http://schemas.microsoft.com/office/drawing/2014/main" id="{B2CC9958-AF42-4D25-8CA2-B0D1B6C9E95B}"/>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60DBCF9C-95DA-4C50-986A-08B7B3E5F772}" type="slidenum">
              <a:rPr lang="en-US" altLang="en-US" sz="1600" b="1">
                <a:solidFill>
                  <a:srgbClr val="0A7CB8"/>
                </a:solidFill>
                <a:latin typeface="Lucida Sans" panose="020B0602040502020204" pitchFamily="34" charset="0"/>
                <a:sym typeface="Lucida Sans" panose="020B0602040502020204" pitchFamily="34" charset="0"/>
              </a:rPr>
              <a:pPr eaLnBrk="1"/>
              <a:t>5</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10250" name="Line 13">
            <a:extLst>
              <a:ext uri="{FF2B5EF4-FFF2-40B4-BE49-F238E27FC236}">
                <a16:creationId xmlns:a16="http://schemas.microsoft.com/office/drawing/2014/main" id="{AD533AF3-F8F7-446F-AF1A-22FC22CA3103}"/>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10251" name="Picture 2">
            <a:extLst>
              <a:ext uri="{FF2B5EF4-FFF2-40B4-BE49-F238E27FC236}">
                <a16:creationId xmlns:a16="http://schemas.microsoft.com/office/drawing/2014/main" id="{5F7ADD8A-BCA2-4694-B8C6-BD93AAF4AA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25" y="1052513"/>
            <a:ext cx="867568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TextBox 14">
            <a:extLst>
              <a:ext uri="{FF2B5EF4-FFF2-40B4-BE49-F238E27FC236}">
                <a16:creationId xmlns:a16="http://schemas.microsoft.com/office/drawing/2014/main" id="{DBAE6EB0-C493-4C02-8126-3F8B92764E9F}"/>
              </a:ext>
            </a:extLst>
          </p:cNvPr>
          <p:cNvSpPr txBox="1">
            <a:spLocks noChangeArrowheads="1"/>
          </p:cNvSpPr>
          <p:nvPr/>
        </p:nvSpPr>
        <p:spPr bwMode="auto">
          <a:xfrm>
            <a:off x="6881813" y="5665788"/>
            <a:ext cx="20145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2000-2016</a:t>
            </a:r>
          </a:p>
        </p:txBody>
      </p:sp>
      <p:sp>
        <p:nvSpPr>
          <p:cNvPr id="10253" name="Rectangle 50">
            <a:extLst>
              <a:ext uri="{FF2B5EF4-FFF2-40B4-BE49-F238E27FC236}">
                <a16:creationId xmlns:a16="http://schemas.microsoft.com/office/drawing/2014/main" id="{53A9221A-B7D3-471C-9F68-878A15A2579F}"/>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a:extLst>
              <a:ext uri="{FF2B5EF4-FFF2-40B4-BE49-F238E27FC236}">
                <a16:creationId xmlns:a16="http://schemas.microsoft.com/office/drawing/2014/main" id="{0C75E249-C6E4-42CE-9ABF-AE3AE8D8EDD7}"/>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2291" name="AutoShape 4">
            <a:extLst>
              <a:ext uri="{FF2B5EF4-FFF2-40B4-BE49-F238E27FC236}">
                <a16:creationId xmlns:a16="http://schemas.microsoft.com/office/drawing/2014/main" id="{9C05E527-A770-4339-A335-32647123948B}"/>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2292" name="AutoShape 5">
            <a:extLst>
              <a:ext uri="{FF2B5EF4-FFF2-40B4-BE49-F238E27FC236}">
                <a16:creationId xmlns:a16="http://schemas.microsoft.com/office/drawing/2014/main" id="{C22583B0-472C-47DA-BA26-C45EF11CACEA}"/>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2293" name="AutoShape 6">
            <a:extLst>
              <a:ext uri="{FF2B5EF4-FFF2-40B4-BE49-F238E27FC236}">
                <a16:creationId xmlns:a16="http://schemas.microsoft.com/office/drawing/2014/main" id="{1BF0F51C-6950-4CB5-96CA-8E26902A6718}"/>
              </a:ext>
            </a:extLst>
          </p:cNvPr>
          <p:cNvSpPr>
            <a:spLocks/>
          </p:cNvSpPr>
          <p:nvPr/>
        </p:nvSpPr>
        <p:spPr bwMode="auto">
          <a:xfrm>
            <a:off x="1588" y="306388"/>
            <a:ext cx="7666037"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2294" name="AutoShape 9">
            <a:extLst>
              <a:ext uri="{FF2B5EF4-FFF2-40B4-BE49-F238E27FC236}">
                <a16:creationId xmlns:a16="http://schemas.microsoft.com/office/drawing/2014/main" id="{6D4D8EDF-5ADC-4B95-A526-0B347C019C4E}"/>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2295" name="Rectangle 10">
            <a:extLst>
              <a:ext uri="{FF2B5EF4-FFF2-40B4-BE49-F238E27FC236}">
                <a16:creationId xmlns:a16="http://schemas.microsoft.com/office/drawing/2014/main" id="{ED67A9F6-9552-4E00-A1D0-5F568FE669F1}"/>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12296" name="Rectangle 12">
            <a:extLst>
              <a:ext uri="{FF2B5EF4-FFF2-40B4-BE49-F238E27FC236}">
                <a16:creationId xmlns:a16="http://schemas.microsoft.com/office/drawing/2014/main" id="{D168884A-E30C-472C-8900-DAB5B14B5610}"/>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A89198C3-36E0-47A2-A737-BD7C8FFC2D4E}" type="slidenum">
              <a:rPr lang="en-US" altLang="en-US" sz="1600" b="1">
                <a:solidFill>
                  <a:srgbClr val="0A7CB8"/>
                </a:solidFill>
                <a:latin typeface="Lucida Sans" panose="020B0602040502020204" pitchFamily="34" charset="0"/>
                <a:sym typeface="Lucida Sans" panose="020B0602040502020204" pitchFamily="34" charset="0"/>
              </a:rPr>
              <a:pPr eaLnBrk="1"/>
              <a:t>6</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12297" name="Line 13">
            <a:extLst>
              <a:ext uri="{FF2B5EF4-FFF2-40B4-BE49-F238E27FC236}">
                <a16:creationId xmlns:a16="http://schemas.microsoft.com/office/drawing/2014/main" id="{59DCA58D-0124-40B3-BDD3-0F7BA573A7CD}"/>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12298" name="Picture 3">
            <a:extLst>
              <a:ext uri="{FF2B5EF4-FFF2-40B4-BE49-F238E27FC236}">
                <a16:creationId xmlns:a16="http://schemas.microsoft.com/office/drawing/2014/main" id="{95B249E3-9323-4ED8-9CA3-C1E28D2027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363" y="938213"/>
            <a:ext cx="7062787" cy="500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9" name="TextBox 15">
            <a:extLst>
              <a:ext uri="{FF2B5EF4-FFF2-40B4-BE49-F238E27FC236}">
                <a16:creationId xmlns:a16="http://schemas.microsoft.com/office/drawing/2014/main" id="{3650116A-F8EE-4923-A1A9-9B82AD9F3696}"/>
              </a:ext>
            </a:extLst>
          </p:cNvPr>
          <p:cNvSpPr txBox="1">
            <a:spLocks noChangeArrowheads="1"/>
          </p:cNvSpPr>
          <p:nvPr/>
        </p:nvSpPr>
        <p:spPr bwMode="auto">
          <a:xfrm>
            <a:off x="7832725" y="5203825"/>
            <a:ext cx="15081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EFY, MSDR System, 2013-2018</a:t>
            </a:r>
          </a:p>
        </p:txBody>
      </p:sp>
      <p:sp>
        <p:nvSpPr>
          <p:cNvPr id="12300" name="Rectangle 50">
            <a:extLst>
              <a:ext uri="{FF2B5EF4-FFF2-40B4-BE49-F238E27FC236}">
                <a16:creationId xmlns:a16="http://schemas.microsoft.com/office/drawing/2014/main" id="{CF605558-068B-422B-8CC2-0E5015135885}"/>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
        <p:nvSpPr>
          <p:cNvPr id="12301" name="Rectangle 11">
            <a:extLst>
              <a:ext uri="{FF2B5EF4-FFF2-40B4-BE49-F238E27FC236}">
                <a16:creationId xmlns:a16="http://schemas.microsoft.com/office/drawing/2014/main" id="{5C8E1E84-C5CA-4EFA-947F-5CDD6A5EA19B}"/>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Santé reproductive: Mortalité maternelle</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a:extLst>
              <a:ext uri="{FF2B5EF4-FFF2-40B4-BE49-F238E27FC236}">
                <a16:creationId xmlns:a16="http://schemas.microsoft.com/office/drawing/2014/main" id="{769BE8CB-D5A1-4103-9D1A-741974466EEE}"/>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4339" name="AutoShape 4">
            <a:extLst>
              <a:ext uri="{FF2B5EF4-FFF2-40B4-BE49-F238E27FC236}">
                <a16:creationId xmlns:a16="http://schemas.microsoft.com/office/drawing/2014/main" id="{1F5C5A6C-D270-4FF3-8C21-1CE8957DA1B7}"/>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4340" name="AutoShape 5">
            <a:extLst>
              <a:ext uri="{FF2B5EF4-FFF2-40B4-BE49-F238E27FC236}">
                <a16:creationId xmlns:a16="http://schemas.microsoft.com/office/drawing/2014/main" id="{1D2BC6B0-9BA4-4521-8215-078E93DE95A2}"/>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4341" name="AutoShape 6">
            <a:extLst>
              <a:ext uri="{FF2B5EF4-FFF2-40B4-BE49-F238E27FC236}">
                <a16:creationId xmlns:a16="http://schemas.microsoft.com/office/drawing/2014/main" id="{9899B1FC-0249-4EC5-AA03-D8E0957DAEB7}"/>
              </a:ext>
            </a:extLst>
          </p:cNvPr>
          <p:cNvSpPr>
            <a:spLocks/>
          </p:cNvSpPr>
          <p:nvPr/>
        </p:nvSpPr>
        <p:spPr bwMode="auto">
          <a:xfrm>
            <a:off x="1588" y="306388"/>
            <a:ext cx="7666037"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4342" name="AutoShape 9">
            <a:extLst>
              <a:ext uri="{FF2B5EF4-FFF2-40B4-BE49-F238E27FC236}">
                <a16:creationId xmlns:a16="http://schemas.microsoft.com/office/drawing/2014/main" id="{D21F013E-A2AA-41F0-A23B-815C01F2DE6D}"/>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4343" name="Rectangle 10">
            <a:extLst>
              <a:ext uri="{FF2B5EF4-FFF2-40B4-BE49-F238E27FC236}">
                <a16:creationId xmlns:a16="http://schemas.microsoft.com/office/drawing/2014/main" id="{EDD68CDD-A91C-43D5-9EBD-ABB5FAF8CE66}"/>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14344" name="Rectangle 12">
            <a:extLst>
              <a:ext uri="{FF2B5EF4-FFF2-40B4-BE49-F238E27FC236}">
                <a16:creationId xmlns:a16="http://schemas.microsoft.com/office/drawing/2014/main" id="{6F05025A-E738-4947-AEF7-71582E7020EB}"/>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81D4D895-D144-447C-AE42-13ADFCB632F6}" type="slidenum">
              <a:rPr lang="en-US" altLang="en-US" sz="1600" b="1">
                <a:solidFill>
                  <a:srgbClr val="0A7CB8"/>
                </a:solidFill>
                <a:latin typeface="Lucida Sans" panose="020B0602040502020204" pitchFamily="34" charset="0"/>
                <a:sym typeface="Lucida Sans" panose="020B0602040502020204" pitchFamily="34" charset="0"/>
              </a:rPr>
              <a:pPr eaLnBrk="1"/>
              <a:t>7</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14345" name="Line 13">
            <a:extLst>
              <a:ext uri="{FF2B5EF4-FFF2-40B4-BE49-F238E27FC236}">
                <a16:creationId xmlns:a16="http://schemas.microsoft.com/office/drawing/2014/main" id="{2AC3604E-2D4C-4CA4-A281-00DC423262BC}"/>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14346" name="Picture 2">
            <a:extLst>
              <a:ext uri="{FF2B5EF4-FFF2-40B4-BE49-F238E27FC236}">
                <a16:creationId xmlns:a16="http://schemas.microsoft.com/office/drawing/2014/main" id="{7CB46C98-C63B-4514-8B21-CD461106F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4963"/>
            <a:ext cx="8875713" cy="364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TextBox 14">
            <a:extLst>
              <a:ext uri="{FF2B5EF4-FFF2-40B4-BE49-F238E27FC236}">
                <a16:creationId xmlns:a16="http://schemas.microsoft.com/office/drawing/2014/main" id="{5A13DC00-48A3-4280-BADB-DBAF15E21768}"/>
              </a:ext>
            </a:extLst>
          </p:cNvPr>
          <p:cNvSpPr txBox="1">
            <a:spLocks noChangeArrowheads="1"/>
          </p:cNvSpPr>
          <p:nvPr/>
        </p:nvSpPr>
        <p:spPr bwMode="auto">
          <a:xfrm>
            <a:off x="7308850" y="5540375"/>
            <a:ext cx="15668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2016</a:t>
            </a:r>
          </a:p>
        </p:txBody>
      </p:sp>
      <p:sp>
        <p:nvSpPr>
          <p:cNvPr id="14348" name="Rectangle 50">
            <a:extLst>
              <a:ext uri="{FF2B5EF4-FFF2-40B4-BE49-F238E27FC236}">
                <a16:creationId xmlns:a16="http://schemas.microsoft.com/office/drawing/2014/main" id="{5DD9371E-36B5-41D9-9CAF-9C131B62916D}"/>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
        <p:nvSpPr>
          <p:cNvPr id="14349" name="Rectangle 11">
            <a:extLst>
              <a:ext uri="{FF2B5EF4-FFF2-40B4-BE49-F238E27FC236}">
                <a16:creationId xmlns:a16="http://schemas.microsoft.com/office/drawing/2014/main" id="{8EB56880-D4B5-4695-B67B-4B7F169F7287}"/>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Santé reproductive: Mortalité maternelle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a:extLst>
              <a:ext uri="{FF2B5EF4-FFF2-40B4-BE49-F238E27FC236}">
                <a16:creationId xmlns:a16="http://schemas.microsoft.com/office/drawing/2014/main" id="{575DF89E-8356-492B-AE42-E6AD8CBFA3C4}"/>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6387" name="AutoShape 4">
            <a:extLst>
              <a:ext uri="{FF2B5EF4-FFF2-40B4-BE49-F238E27FC236}">
                <a16:creationId xmlns:a16="http://schemas.microsoft.com/office/drawing/2014/main" id="{A5D64FFA-5021-40B0-A35A-E902A3230FD2}"/>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6388" name="AutoShape 5">
            <a:extLst>
              <a:ext uri="{FF2B5EF4-FFF2-40B4-BE49-F238E27FC236}">
                <a16:creationId xmlns:a16="http://schemas.microsoft.com/office/drawing/2014/main" id="{5E6319F5-8C09-45BC-9957-5F4E9BE5C954}"/>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6389" name="AutoShape 6">
            <a:extLst>
              <a:ext uri="{FF2B5EF4-FFF2-40B4-BE49-F238E27FC236}">
                <a16:creationId xmlns:a16="http://schemas.microsoft.com/office/drawing/2014/main" id="{2E49B09E-3F80-4331-904C-2280712B45C3}"/>
              </a:ext>
            </a:extLst>
          </p:cNvPr>
          <p:cNvSpPr>
            <a:spLocks/>
          </p:cNvSpPr>
          <p:nvPr/>
        </p:nvSpPr>
        <p:spPr bwMode="auto">
          <a:xfrm>
            <a:off x="1588" y="306388"/>
            <a:ext cx="7666037"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6390" name="AutoShape 9">
            <a:extLst>
              <a:ext uri="{FF2B5EF4-FFF2-40B4-BE49-F238E27FC236}">
                <a16:creationId xmlns:a16="http://schemas.microsoft.com/office/drawing/2014/main" id="{C5E9DBB5-A62B-4BF0-8FCD-7FE731172031}"/>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6391" name="Rectangle 10">
            <a:extLst>
              <a:ext uri="{FF2B5EF4-FFF2-40B4-BE49-F238E27FC236}">
                <a16:creationId xmlns:a16="http://schemas.microsoft.com/office/drawing/2014/main" id="{FE675173-9A87-4CFA-9811-5DDE696585A9}"/>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16392" name="Rectangle 11">
            <a:extLst>
              <a:ext uri="{FF2B5EF4-FFF2-40B4-BE49-F238E27FC236}">
                <a16:creationId xmlns:a16="http://schemas.microsoft.com/office/drawing/2014/main" id="{957E33A2-1488-4AF9-98F7-2BB8190689AD}"/>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VIH : Prévalence et transmission de la mère à l’enfant</a:t>
            </a:r>
          </a:p>
        </p:txBody>
      </p:sp>
      <p:sp>
        <p:nvSpPr>
          <p:cNvPr id="16393" name="Rectangle 12">
            <a:extLst>
              <a:ext uri="{FF2B5EF4-FFF2-40B4-BE49-F238E27FC236}">
                <a16:creationId xmlns:a16="http://schemas.microsoft.com/office/drawing/2014/main" id="{7A0AC500-6591-4D14-958C-BF8CE5A0EE2A}"/>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8ECC4BC8-C7B1-4305-B9B6-CAAE892949D4}" type="slidenum">
              <a:rPr lang="en-US" altLang="en-US" sz="1600" b="1">
                <a:solidFill>
                  <a:srgbClr val="0A7CB8"/>
                </a:solidFill>
                <a:latin typeface="Lucida Sans" panose="020B0602040502020204" pitchFamily="34" charset="0"/>
                <a:sym typeface="Lucida Sans" panose="020B0602040502020204" pitchFamily="34" charset="0"/>
              </a:rPr>
              <a:pPr eaLnBrk="1"/>
              <a:t>8</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16394" name="Line 13">
            <a:extLst>
              <a:ext uri="{FF2B5EF4-FFF2-40B4-BE49-F238E27FC236}">
                <a16:creationId xmlns:a16="http://schemas.microsoft.com/office/drawing/2014/main" id="{8FD60E58-6F98-4CB9-B1F9-2C87A82D87EE}"/>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16395" name="Picture 3">
            <a:extLst>
              <a:ext uri="{FF2B5EF4-FFF2-40B4-BE49-F238E27FC236}">
                <a16:creationId xmlns:a16="http://schemas.microsoft.com/office/drawing/2014/main" id="{936778DB-98CF-4B6C-A42F-1C50660540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700" y="1201738"/>
            <a:ext cx="5399088"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6" name="Picture 5">
            <a:extLst>
              <a:ext uri="{FF2B5EF4-FFF2-40B4-BE49-F238E27FC236}">
                <a16:creationId xmlns:a16="http://schemas.microsoft.com/office/drawing/2014/main" id="{46380C0E-B5C3-42D0-9E76-401C0A3F1A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8238" y="869950"/>
            <a:ext cx="2054225"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7" name="TextBox 16">
            <a:extLst>
              <a:ext uri="{FF2B5EF4-FFF2-40B4-BE49-F238E27FC236}">
                <a16:creationId xmlns:a16="http://schemas.microsoft.com/office/drawing/2014/main" id="{76D627A9-D4A8-4B9E-AC85-A530B3028017}"/>
              </a:ext>
            </a:extLst>
          </p:cNvPr>
          <p:cNvSpPr txBox="1">
            <a:spLocks noChangeArrowheads="1"/>
          </p:cNvSpPr>
          <p:nvPr/>
        </p:nvSpPr>
        <p:spPr bwMode="auto">
          <a:xfrm>
            <a:off x="393700" y="5757863"/>
            <a:ext cx="156686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2016</a:t>
            </a:r>
          </a:p>
        </p:txBody>
      </p:sp>
      <p:sp>
        <p:nvSpPr>
          <p:cNvPr id="16398" name="TextBox 17">
            <a:extLst>
              <a:ext uri="{FF2B5EF4-FFF2-40B4-BE49-F238E27FC236}">
                <a16:creationId xmlns:a16="http://schemas.microsoft.com/office/drawing/2014/main" id="{71374695-990D-4CB6-8D8C-FE7CC0434419}"/>
              </a:ext>
            </a:extLst>
          </p:cNvPr>
          <p:cNvSpPr txBox="1">
            <a:spLocks noChangeArrowheads="1"/>
          </p:cNvSpPr>
          <p:nvPr/>
        </p:nvSpPr>
        <p:spPr bwMode="auto">
          <a:xfrm>
            <a:off x="8067675" y="5554663"/>
            <a:ext cx="11350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PTCMT 2017</a:t>
            </a:r>
          </a:p>
        </p:txBody>
      </p:sp>
      <p:sp>
        <p:nvSpPr>
          <p:cNvPr id="16399" name="Rectangle 50">
            <a:extLst>
              <a:ext uri="{FF2B5EF4-FFF2-40B4-BE49-F238E27FC236}">
                <a16:creationId xmlns:a16="http://schemas.microsoft.com/office/drawing/2014/main" id="{8C6CFEAA-A860-4BA1-8182-00F8764B5545}"/>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a16="http://schemas.microsoft.com/office/drawing/2014/main" id="{B3E99EC3-5D34-477E-81C4-9E1B290966AF}"/>
              </a:ext>
            </a:extLst>
          </p:cNvPr>
          <p:cNvSpPr>
            <a:spLocks/>
          </p:cNvSpPr>
          <p:nvPr/>
        </p:nvSpPr>
        <p:spPr bwMode="auto">
          <a:xfrm>
            <a:off x="0" y="6135688"/>
            <a:ext cx="7308850" cy="4429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929" y="0"/>
                </a:moveTo>
                <a:lnTo>
                  <a:pt x="0" y="0"/>
                </a:lnTo>
                <a:lnTo>
                  <a:pt x="0" y="21600"/>
                </a:lnTo>
                <a:lnTo>
                  <a:pt x="20929" y="21600"/>
                </a:lnTo>
                <a:lnTo>
                  <a:pt x="21107" y="21274"/>
                </a:lnTo>
                <a:lnTo>
                  <a:pt x="21268" y="20353"/>
                </a:lnTo>
                <a:lnTo>
                  <a:pt x="21404" y="18924"/>
                </a:lnTo>
                <a:lnTo>
                  <a:pt x="21508" y="17076"/>
                </a:lnTo>
                <a:lnTo>
                  <a:pt x="21576" y="14893"/>
                </a:lnTo>
                <a:lnTo>
                  <a:pt x="21600" y="12465"/>
                </a:lnTo>
                <a:lnTo>
                  <a:pt x="21600" y="9135"/>
                </a:lnTo>
                <a:lnTo>
                  <a:pt x="21576" y="6707"/>
                </a:lnTo>
                <a:lnTo>
                  <a:pt x="21508" y="4524"/>
                </a:lnTo>
                <a:lnTo>
                  <a:pt x="21404" y="2676"/>
                </a:lnTo>
                <a:lnTo>
                  <a:pt x="21268" y="1247"/>
                </a:lnTo>
                <a:lnTo>
                  <a:pt x="21107" y="326"/>
                </a:lnTo>
                <a:lnTo>
                  <a:pt x="20929"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8435" name="AutoShape 4">
            <a:extLst>
              <a:ext uri="{FF2B5EF4-FFF2-40B4-BE49-F238E27FC236}">
                <a16:creationId xmlns:a16="http://schemas.microsoft.com/office/drawing/2014/main" id="{4F59B299-46E5-4202-B1E3-D5C10D04769E}"/>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8436" name="AutoShape 5">
            <a:extLst>
              <a:ext uri="{FF2B5EF4-FFF2-40B4-BE49-F238E27FC236}">
                <a16:creationId xmlns:a16="http://schemas.microsoft.com/office/drawing/2014/main" id="{D3849E5B-86BA-492E-BC45-D37C075A64EC}"/>
              </a:ext>
            </a:extLst>
          </p:cNvPr>
          <p:cNvSpPr>
            <a:spLocks/>
          </p:cNvSpPr>
          <p:nvPr/>
        </p:nvSpPr>
        <p:spPr bwMode="auto">
          <a:xfrm>
            <a:off x="0" y="0"/>
            <a:ext cx="9131300" cy="68453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21600"/>
                </a:moveTo>
                <a:lnTo>
                  <a:pt x="0" y="0"/>
                </a:lnTo>
                <a:lnTo>
                  <a:pt x="21600" y="0"/>
                </a:lnTo>
              </a:path>
            </a:pathLst>
          </a:custGeom>
          <a:noFill/>
          <a:ln w="3175" cap="flat" cmpd="sng">
            <a:solidFill>
              <a:srgbClr val="7B7B7B"/>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45720" rIns="45720"/>
          <a:lstStyle/>
          <a:p>
            <a:endParaRPr lang="en-US"/>
          </a:p>
        </p:txBody>
      </p:sp>
      <p:sp>
        <p:nvSpPr>
          <p:cNvPr id="18437" name="AutoShape 6">
            <a:extLst>
              <a:ext uri="{FF2B5EF4-FFF2-40B4-BE49-F238E27FC236}">
                <a16:creationId xmlns:a16="http://schemas.microsoft.com/office/drawing/2014/main" id="{6AF1AE4E-58B1-4842-9AB5-109B83231844}"/>
              </a:ext>
            </a:extLst>
          </p:cNvPr>
          <p:cNvSpPr>
            <a:spLocks/>
          </p:cNvSpPr>
          <p:nvPr/>
        </p:nvSpPr>
        <p:spPr bwMode="auto">
          <a:xfrm>
            <a:off x="0" y="306388"/>
            <a:ext cx="7666038"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20694" y="0"/>
                </a:moveTo>
                <a:lnTo>
                  <a:pt x="115" y="0"/>
                </a:lnTo>
                <a:lnTo>
                  <a:pt x="0" y="157"/>
                </a:lnTo>
                <a:lnTo>
                  <a:pt x="0" y="21443"/>
                </a:lnTo>
                <a:lnTo>
                  <a:pt x="115" y="21600"/>
                </a:lnTo>
                <a:lnTo>
                  <a:pt x="20694" y="21600"/>
                </a:lnTo>
                <a:lnTo>
                  <a:pt x="20935" y="21272"/>
                </a:lnTo>
                <a:lnTo>
                  <a:pt x="21151" y="20346"/>
                </a:lnTo>
                <a:lnTo>
                  <a:pt x="21335" y="18910"/>
                </a:lnTo>
                <a:lnTo>
                  <a:pt x="21476" y="17052"/>
                </a:lnTo>
                <a:lnTo>
                  <a:pt x="21568" y="14858"/>
                </a:lnTo>
                <a:lnTo>
                  <a:pt x="21600" y="12416"/>
                </a:lnTo>
                <a:lnTo>
                  <a:pt x="21600" y="9183"/>
                </a:lnTo>
                <a:lnTo>
                  <a:pt x="21568" y="6742"/>
                </a:lnTo>
                <a:lnTo>
                  <a:pt x="21476" y="4549"/>
                </a:lnTo>
                <a:lnTo>
                  <a:pt x="21335" y="2690"/>
                </a:lnTo>
                <a:lnTo>
                  <a:pt x="21151" y="1254"/>
                </a:lnTo>
                <a:lnTo>
                  <a:pt x="20935" y="328"/>
                </a:lnTo>
                <a:lnTo>
                  <a:pt x="20694"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8438" name="AutoShape 9">
            <a:extLst>
              <a:ext uri="{FF2B5EF4-FFF2-40B4-BE49-F238E27FC236}">
                <a16:creationId xmlns:a16="http://schemas.microsoft.com/office/drawing/2014/main" id="{9A5FA3DD-19B8-4066-AAA7-8F58FF45C456}"/>
              </a:ext>
            </a:extLst>
          </p:cNvPr>
          <p:cNvSpPr>
            <a:spLocks/>
          </p:cNvSpPr>
          <p:nvPr/>
        </p:nvSpPr>
        <p:spPr bwMode="auto">
          <a:xfrm>
            <a:off x="7666038" y="6135688"/>
            <a:ext cx="1212850" cy="44132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18463" y="0"/>
                </a:moveTo>
                <a:lnTo>
                  <a:pt x="3137" y="0"/>
                </a:lnTo>
                <a:lnTo>
                  <a:pt x="2303" y="328"/>
                </a:lnTo>
                <a:lnTo>
                  <a:pt x="1554" y="1254"/>
                </a:lnTo>
                <a:lnTo>
                  <a:pt x="919" y="2690"/>
                </a:lnTo>
                <a:lnTo>
                  <a:pt x="428" y="4549"/>
                </a:lnTo>
                <a:lnTo>
                  <a:pt x="112" y="6742"/>
                </a:lnTo>
                <a:lnTo>
                  <a:pt x="0" y="9183"/>
                </a:lnTo>
                <a:lnTo>
                  <a:pt x="0" y="12416"/>
                </a:lnTo>
                <a:lnTo>
                  <a:pt x="112" y="14858"/>
                </a:lnTo>
                <a:lnTo>
                  <a:pt x="428" y="17052"/>
                </a:lnTo>
                <a:lnTo>
                  <a:pt x="919" y="18910"/>
                </a:lnTo>
                <a:lnTo>
                  <a:pt x="1554" y="20346"/>
                </a:lnTo>
                <a:lnTo>
                  <a:pt x="2303" y="21272"/>
                </a:lnTo>
                <a:lnTo>
                  <a:pt x="3137" y="21600"/>
                </a:lnTo>
                <a:lnTo>
                  <a:pt x="18463" y="21600"/>
                </a:lnTo>
                <a:lnTo>
                  <a:pt x="19297" y="21272"/>
                </a:lnTo>
                <a:lnTo>
                  <a:pt x="20047" y="20346"/>
                </a:lnTo>
                <a:lnTo>
                  <a:pt x="20681" y="18910"/>
                </a:lnTo>
                <a:lnTo>
                  <a:pt x="21172" y="17052"/>
                </a:lnTo>
                <a:lnTo>
                  <a:pt x="21488" y="14858"/>
                </a:lnTo>
                <a:lnTo>
                  <a:pt x="21600" y="12416"/>
                </a:lnTo>
                <a:lnTo>
                  <a:pt x="21600" y="9183"/>
                </a:lnTo>
                <a:lnTo>
                  <a:pt x="21488" y="6742"/>
                </a:lnTo>
                <a:lnTo>
                  <a:pt x="21172" y="4549"/>
                </a:lnTo>
                <a:lnTo>
                  <a:pt x="20681" y="2690"/>
                </a:lnTo>
                <a:lnTo>
                  <a:pt x="20047" y="1254"/>
                </a:lnTo>
                <a:lnTo>
                  <a:pt x="19297" y="328"/>
                </a:lnTo>
                <a:lnTo>
                  <a:pt x="18463" y="0"/>
                </a:lnTo>
                <a:close/>
              </a:path>
            </a:pathLst>
          </a:custGeom>
          <a:solidFill>
            <a:srgbClr val="0A7CB8"/>
          </a:solidFill>
          <a:ln>
            <a:noFill/>
          </a:ln>
          <a:extLst>
            <a:ext uri="{91240B29-F687-4F45-9708-019B960494DF}">
              <a14:hiddenLine xmlns:a14="http://schemas.microsoft.com/office/drawing/2010/main" w="9525">
                <a:solidFill>
                  <a:srgbClr val="000000"/>
                </a:solidFill>
                <a:round/>
                <a:headEnd/>
                <a:tailEnd/>
              </a14:hiddenLine>
            </a:ext>
          </a:extLst>
        </p:spPr>
        <p:txBody>
          <a:bodyPr lIns="45720" rIns="45720"/>
          <a:lstStyle/>
          <a:p>
            <a:endParaRPr lang="en-US"/>
          </a:p>
        </p:txBody>
      </p:sp>
      <p:sp>
        <p:nvSpPr>
          <p:cNvPr id="18439" name="Rectangle 10">
            <a:extLst>
              <a:ext uri="{FF2B5EF4-FFF2-40B4-BE49-F238E27FC236}">
                <a16:creationId xmlns:a16="http://schemas.microsoft.com/office/drawing/2014/main" id="{412533F9-C866-4C8D-AE13-CFCDC4604A91}"/>
              </a:ext>
            </a:extLst>
          </p:cNvPr>
          <p:cNvSpPr>
            <a:spLocks/>
          </p:cNvSpPr>
          <p:nvPr/>
        </p:nvSpPr>
        <p:spPr bwMode="auto">
          <a:xfrm>
            <a:off x="7796213" y="6251575"/>
            <a:ext cx="1079500"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a:solidFill>
                  <a:srgbClr val="FFFFFF"/>
                </a:solidFill>
                <a:latin typeface="Arial" panose="020B0604020202020204" pitchFamily="34" charset="0"/>
                <a:cs typeface="Arial" panose="020B0604020202020204" pitchFamily="34" charset="0"/>
                <a:sym typeface="Lato" pitchFamily="34" charset="0"/>
              </a:rPr>
              <a:t>UNECA.ORG</a:t>
            </a:r>
          </a:p>
        </p:txBody>
      </p:sp>
      <p:sp>
        <p:nvSpPr>
          <p:cNvPr id="18440" name="Rectangle 11">
            <a:extLst>
              <a:ext uri="{FF2B5EF4-FFF2-40B4-BE49-F238E27FC236}">
                <a16:creationId xmlns:a16="http://schemas.microsoft.com/office/drawing/2014/main" id="{87DA218B-CF6C-4F8D-BF06-A6553C24FD15}"/>
              </a:ext>
            </a:extLst>
          </p:cNvPr>
          <p:cNvSpPr>
            <a:spLocks/>
          </p:cNvSpPr>
          <p:nvPr/>
        </p:nvSpPr>
        <p:spPr bwMode="auto">
          <a:xfrm>
            <a:off x="246063" y="357188"/>
            <a:ext cx="72786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2200" b="1">
                <a:solidFill>
                  <a:srgbClr val="FFFFFF"/>
                </a:solidFill>
                <a:latin typeface="Arial" panose="020B0604020202020204" pitchFamily="34" charset="0"/>
                <a:cs typeface="Arial" panose="020B0604020202020204" pitchFamily="34" charset="0"/>
                <a:sym typeface="Lato" pitchFamily="34" charset="0"/>
              </a:rPr>
              <a:t>VIH: connaissance sur les méthodes de prévention</a:t>
            </a:r>
          </a:p>
        </p:txBody>
      </p:sp>
      <p:sp>
        <p:nvSpPr>
          <p:cNvPr id="18441" name="Rectangle 12">
            <a:extLst>
              <a:ext uri="{FF2B5EF4-FFF2-40B4-BE49-F238E27FC236}">
                <a16:creationId xmlns:a16="http://schemas.microsoft.com/office/drawing/2014/main" id="{449863DD-FF42-4592-A82D-9D6CBACC2CB0}"/>
              </a:ext>
            </a:extLst>
          </p:cNvPr>
          <p:cNvSpPr>
            <a:spLocks/>
          </p:cNvSpPr>
          <p:nvPr/>
        </p:nvSpPr>
        <p:spPr bwMode="auto">
          <a:xfrm>
            <a:off x="8586788" y="461963"/>
            <a:ext cx="288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fld id="{A7B6C3AD-BCF0-494C-839A-7772A471F1A6}" type="slidenum">
              <a:rPr lang="en-US" altLang="en-US" sz="1600" b="1">
                <a:solidFill>
                  <a:srgbClr val="0A7CB8"/>
                </a:solidFill>
                <a:latin typeface="Lucida Sans" panose="020B0602040502020204" pitchFamily="34" charset="0"/>
                <a:sym typeface="Lucida Sans" panose="020B0602040502020204" pitchFamily="34" charset="0"/>
              </a:rPr>
              <a:pPr eaLnBrk="1"/>
              <a:t>9</a:t>
            </a:fld>
            <a:endParaRPr lang="en-US" altLang="en-US" sz="1600" b="1">
              <a:solidFill>
                <a:srgbClr val="0A7CB8"/>
              </a:solidFill>
              <a:latin typeface="Lucida Sans" panose="020B0602040502020204" pitchFamily="34" charset="0"/>
              <a:sym typeface="Lucida Sans" panose="020B0602040502020204" pitchFamily="34" charset="0"/>
            </a:endParaRPr>
          </a:p>
        </p:txBody>
      </p:sp>
      <p:sp>
        <p:nvSpPr>
          <p:cNvPr id="18442" name="Line 13">
            <a:extLst>
              <a:ext uri="{FF2B5EF4-FFF2-40B4-BE49-F238E27FC236}">
                <a16:creationId xmlns:a16="http://schemas.microsoft.com/office/drawing/2014/main" id="{C2347DBB-E2C6-4166-B159-1298CA0EF3E4}"/>
              </a:ext>
            </a:extLst>
          </p:cNvPr>
          <p:cNvSpPr>
            <a:spLocks noChangeShapeType="1"/>
          </p:cNvSpPr>
          <p:nvPr/>
        </p:nvSpPr>
        <p:spPr bwMode="auto">
          <a:xfrm>
            <a:off x="0" y="6851650"/>
            <a:ext cx="9144000" cy="0"/>
          </a:xfrm>
          <a:prstGeom prst="line">
            <a:avLst/>
          </a:prstGeom>
          <a:noFill/>
          <a:ln w="12700">
            <a:solidFill>
              <a:srgbClr val="666666"/>
            </a:solidFill>
            <a:round/>
            <a:headEnd/>
            <a:tailEnd/>
          </a:ln>
          <a:extLst>
            <a:ext uri="{909E8E84-426E-40DD-AFC4-6F175D3DCCD1}">
              <a14:hiddenFill xmlns:a14="http://schemas.microsoft.com/office/drawing/2010/main">
                <a:noFill/>
              </a14:hiddenFill>
            </a:ext>
          </a:extLst>
        </p:spPr>
        <p:txBody>
          <a:bodyPr lIns="45720" rIns="45720"/>
          <a:lstStyle/>
          <a:p>
            <a:endParaRPr lang="en-US"/>
          </a:p>
        </p:txBody>
      </p:sp>
      <p:pic>
        <p:nvPicPr>
          <p:cNvPr id="18443" name="Picture 7">
            <a:extLst>
              <a:ext uri="{FF2B5EF4-FFF2-40B4-BE49-F238E27FC236}">
                <a16:creationId xmlns:a16="http://schemas.microsoft.com/office/drawing/2014/main" id="{98DCB1CE-2B8F-4066-91DA-64D2E2A11E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887538"/>
            <a:ext cx="8856663" cy="308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4" name="TextBox 18">
            <a:extLst>
              <a:ext uri="{FF2B5EF4-FFF2-40B4-BE49-F238E27FC236}">
                <a16:creationId xmlns:a16="http://schemas.microsoft.com/office/drawing/2014/main" id="{5C5F8A59-3FBA-48A1-9C8B-8CA4059DA263}"/>
              </a:ext>
            </a:extLst>
          </p:cNvPr>
          <p:cNvSpPr txBox="1">
            <a:spLocks noChangeArrowheads="1"/>
          </p:cNvSpPr>
          <p:nvPr/>
        </p:nvSpPr>
        <p:spPr bwMode="auto">
          <a:xfrm>
            <a:off x="7435850" y="5541963"/>
            <a:ext cx="15668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r>
              <a:rPr lang="en-US" altLang="fr-FR" sz="1400"/>
              <a:t>Source: EDHS 2016</a:t>
            </a:r>
          </a:p>
        </p:txBody>
      </p:sp>
      <p:sp>
        <p:nvSpPr>
          <p:cNvPr id="18445" name="Rectangle 50">
            <a:extLst>
              <a:ext uri="{FF2B5EF4-FFF2-40B4-BE49-F238E27FC236}">
                <a16:creationId xmlns:a16="http://schemas.microsoft.com/office/drawing/2014/main" id="{7039B271-A44B-4CFF-B70A-5033FCAA5A7D}"/>
              </a:ext>
            </a:extLst>
          </p:cNvPr>
          <p:cNvSpPr>
            <a:spLocks/>
          </p:cNvSpPr>
          <p:nvPr/>
        </p:nvSpPr>
        <p:spPr bwMode="auto">
          <a:xfrm>
            <a:off x="339725" y="6232525"/>
            <a:ext cx="66294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fr-FR" altLang="en-US" sz="1600" b="1">
                <a:solidFill>
                  <a:schemeClr val="bg1"/>
                </a:solidFill>
                <a:latin typeface="Lato" pitchFamily="34" charset="0"/>
                <a:cs typeface="Lato" pitchFamily="34" charset="0"/>
                <a:sym typeface="Lato" pitchFamily="34" charset="0"/>
              </a:rPr>
              <a:t>La Santé des femmes en Ethiopie: Faits et chiffres</a:t>
            </a:r>
          </a:p>
        </p:txBody>
      </p:sp>
    </p:spTree>
  </p:cSld>
  <p:clrMapOvr>
    <a:masterClrMapping/>
  </p:clrMapOvr>
  <p:transition spd="med"/>
</p:sld>
</file>

<file path=ppt/theme/theme1.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Lucida Sans"/>
        <a:ea typeface="Lucida Sans"/>
        <a:cs typeface="Lucida Sans"/>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Calibri" pitchFamily="34" charset="0"/>
            <a:ea typeface="Calibri" pitchFamily="34" charset="0"/>
            <a:cs typeface="Calibri" pitchFamily="34" charset="0"/>
            <a:sym typeface="Calibri"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chemeClr val="accent1"/>
          </a:solidFill>
          <a:prstDash val="solid"/>
          <a:round/>
          <a:headEnd type="none" w="med" len="med"/>
          <a:tailEnd type="none" w="med" len="med"/>
        </a:ln>
        <a:effectLst>
          <a:outerShdw dist="23000" dir="5400000" algn="ctr" rotWithShape="0">
            <a:srgbClr val="000000">
              <a:alpha val="34999"/>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000000"/>
            </a:solidFill>
            <a:effectLst/>
            <a:latin typeface="Calibri" pitchFamily="34" charset="0"/>
            <a:ea typeface="Calibri" pitchFamily="34" charset="0"/>
            <a:cs typeface="Calibri" pitchFamily="34" charset="0"/>
            <a:sym typeface="Calibri" pitchFamily="34" charset="0"/>
          </a:defRPr>
        </a:defPPr>
      </a:lstStyle>
    </a:lnDef>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2926</TotalTime>
  <Words>1039</Words>
  <Application>Microsoft Office PowerPoint</Application>
  <PresentationFormat>On-screen Show (4:3)</PresentationFormat>
  <Paragraphs>118</Paragraphs>
  <Slides>15</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Calibri</vt:lpstr>
      <vt:lpstr>Arial</vt:lpstr>
      <vt:lpstr>Lucida Sans</vt:lpstr>
      <vt:lpstr>Helvetica Neue</vt:lpstr>
      <vt:lpstr>Helvetica</vt:lpstr>
      <vt:lpstr>Lato</vt:lpstr>
      <vt:lpstr>Wingdings</vt:lpstr>
      <vt:lpstr>Avenir Book</vt:lpstr>
      <vt:lpstr>Office Theme</vt:lpstr>
      <vt:lpstr>La Santé des femmes en Ethiopie : Faits et chiffres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Afework Temtime</dc:creator>
  <cp:lastModifiedBy>Selahattin Selsah Pasali</cp:lastModifiedBy>
  <cp:revision>262</cp:revision>
  <cp:lastPrinted>2018-11-13T05:33:29Z</cp:lastPrinted>
  <dcterms:modified xsi:type="dcterms:W3CDTF">2019-02-13T07:47:20Z</dcterms:modified>
</cp:coreProperties>
</file>