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1" r:id="rId2"/>
  </p:sldMasterIdLst>
  <p:notesMasterIdLst>
    <p:notesMasterId r:id="rId28"/>
  </p:notesMasterIdLst>
  <p:sldIdLst>
    <p:sldId id="358" r:id="rId3"/>
    <p:sldId id="257" r:id="rId4"/>
    <p:sldId id="367" r:id="rId5"/>
    <p:sldId id="368" r:id="rId6"/>
    <p:sldId id="369" r:id="rId7"/>
    <p:sldId id="370" r:id="rId8"/>
    <p:sldId id="350" r:id="rId9"/>
    <p:sldId id="359" r:id="rId10"/>
    <p:sldId id="361" r:id="rId11"/>
    <p:sldId id="355" r:id="rId12"/>
    <p:sldId id="339" r:id="rId13"/>
    <p:sldId id="363" r:id="rId14"/>
    <p:sldId id="364" r:id="rId15"/>
    <p:sldId id="356" r:id="rId16"/>
    <p:sldId id="365" r:id="rId17"/>
    <p:sldId id="322" r:id="rId18"/>
    <p:sldId id="341" r:id="rId19"/>
    <p:sldId id="318" r:id="rId20"/>
    <p:sldId id="343" r:id="rId21"/>
    <p:sldId id="321" r:id="rId22"/>
    <p:sldId id="323" r:id="rId23"/>
    <p:sldId id="342" r:id="rId24"/>
    <p:sldId id="324" r:id="rId25"/>
    <p:sldId id="334" r:id="rId26"/>
    <p:sldId id="317" r:id="rId27"/>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4C0D30-65E6-4290-8A15-012453503B51}">
          <p14:sldIdLst>
            <p14:sldId id="358"/>
            <p14:sldId id="257"/>
            <p14:sldId id="367"/>
            <p14:sldId id="368"/>
            <p14:sldId id="369"/>
            <p14:sldId id="370"/>
            <p14:sldId id="350"/>
            <p14:sldId id="359"/>
            <p14:sldId id="361"/>
            <p14:sldId id="355"/>
            <p14:sldId id="339"/>
            <p14:sldId id="363"/>
            <p14:sldId id="364"/>
            <p14:sldId id="356"/>
            <p14:sldId id="365"/>
            <p14:sldId id="322"/>
            <p14:sldId id="341"/>
            <p14:sldId id="318"/>
            <p14:sldId id="343"/>
            <p14:sldId id="321"/>
            <p14:sldId id="323"/>
            <p14:sldId id="342"/>
            <p14:sldId id="324"/>
            <p14:sldId id="334"/>
            <p14:sldId id="317"/>
          </p14:sldIdLst>
        </p14:section>
        <p14:section name="Untitled Section" id="{F71E971D-BA76-44E4-A3A4-040F36E71DB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85411" autoAdjust="0"/>
  </p:normalViewPr>
  <p:slideViewPr>
    <p:cSldViewPr snapToGrid="0">
      <p:cViewPr varScale="1">
        <p:scale>
          <a:sx n="58" d="100"/>
          <a:sy n="58" d="100"/>
        </p:scale>
        <p:origin x="12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390AA656-E27F-47FA-8407-4A2D516EC3B2}" type="datetimeFigureOut">
              <a:rPr lang="en-US" smtClean="0"/>
              <a:t>9/26/2017</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A06E5412-2443-4714-9480-92DFCC6B6447}" type="slidenum">
              <a:rPr lang="en-US" smtClean="0"/>
              <a:t>‹#›</a:t>
            </a:fld>
            <a:endParaRPr lang="en-US"/>
          </a:p>
        </p:txBody>
      </p:sp>
    </p:spTree>
    <p:extLst>
      <p:ext uri="{BB962C8B-B14F-4D97-AF65-F5344CB8AC3E}">
        <p14:creationId xmlns:p14="http://schemas.microsoft.com/office/powerpoint/2010/main" val="380845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Helvetica Neue" pitchFamily="2" charset="0"/>
              <a:ea typeface="Helvetica Neue" pitchFamily="2" charset="0"/>
              <a:cs typeface="Helvetica Neue" pitchFamily="2" charset="0"/>
            </a:endParaRPr>
          </a:p>
        </p:txBody>
      </p:sp>
    </p:spTree>
    <p:extLst>
      <p:ext uri="{BB962C8B-B14F-4D97-AF65-F5344CB8AC3E}">
        <p14:creationId xmlns:p14="http://schemas.microsoft.com/office/powerpoint/2010/main" val="2207432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06E5412-2443-4714-9480-92DFCC6B6447}" type="slidenum">
              <a:rPr lang="en-US" smtClean="0"/>
              <a:t>8</a:t>
            </a:fld>
            <a:endParaRPr lang="en-US"/>
          </a:p>
        </p:txBody>
      </p:sp>
    </p:spTree>
    <p:extLst>
      <p:ext uri="{BB962C8B-B14F-4D97-AF65-F5344CB8AC3E}">
        <p14:creationId xmlns:p14="http://schemas.microsoft.com/office/powerpoint/2010/main" val="171685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06E5412-2443-4714-9480-92DFCC6B6447}" type="slidenum">
              <a:rPr lang="en-US" smtClean="0"/>
              <a:t>11</a:t>
            </a:fld>
            <a:endParaRPr lang="en-US"/>
          </a:p>
        </p:txBody>
      </p:sp>
    </p:spTree>
    <p:extLst>
      <p:ext uri="{BB962C8B-B14F-4D97-AF65-F5344CB8AC3E}">
        <p14:creationId xmlns:p14="http://schemas.microsoft.com/office/powerpoint/2010/main" val="1129537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06E5412-2443-4714-9480-92DFCC6B6447}" type="slidenum">
              <a:rPr lang="en-US" smtClean="0"/>
              <a:t>12</a:t>
            </a:fld>
            <a:endParaRPr lang="en-US"/>
          </a:p>
        </p:txBody>
      </p:sp>
    </p:spTree>
    <p:extLst>
      <p:ext uri="{BB962C8B-B14F-4D97-AF65-F5344CB8AC3E}">
        <p14:creationId xmlns:p14="http://schemas.microsoft.com/office/powerpoint/2010/main" val="4106596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E5412-2443-4714-9480-92DFCC6B6447}" type="slidenum">
              <a:rPr lang="en-US" smtClean="0"/>
              <a:t>18</a:t>
            </a:fld>
            <a:endParaRPr lang="en-US"/>
          </a:p>
        </p:txBody>
      </p:sp>
    </p:spTree>
    <p:extLst>
      <p:ext uri="{BB962C8B-B14F-4D97-AF65-F5344CB8AC3E}">
        <p14:creationId xmlns:p14="http://schemas.microsoft.com/office/powerpoint/2010/main" val="2817678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E5412-2443-4714-9480-92DFCC6B6447}" type="slidenum">
              <a:rPr lang="en-US" smtClean="0"/>
              <a:t>19</a:t>
            </a:fld>
            <a:endParaRPr lang="en-US"/>
          </a:p>
        </p:txBody>
      </p:sp>
    </p:spTree>
    <p:extLst>
      <p:ext uri="{BB962C8B-B14F-4D97-AF65-F5344CB8AC3E}">
        <p14:creationId xmlns:p14="http://schemas.microsoft.com/office/powerpoint/2010/main" val="349597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B61BEF0D-F0BB-DE4B-95CE-6DB70DBA9567}" type="datetimeFigureOut">
              <a:rPr lang="en-US" smtClean="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292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55C6B4A9-1611-4792-9094-5F34BCA07E0B}" type="datetimeFigureOut">
              <a:rPr lang="en-US" smtClean="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41058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B61BEF0D-F0BB-DE4B-95CE-6DB70DBA9567}" type="datetimeFigureOut">
              <a:rPr lang="en-US" smtClean="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390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790ADC3-49F3-4703-BF0C-52EA54DA4239}" type="datetimeFigureOut">
              <a:rPr lang="en-US" smtClean="0"/>
              <a:pPr/>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9605E-2E09-4B89-8B10-00A45710D3FA}" type="slidenum">
              <a:rPr lang="en-US" smtClean="0"/>
              <a:pPr/>
              <a:t>‹#›</a:t>
            </a:fld>
            <a:endParaRPr lang="en-US"/>
          </a:p>
        </p:txBody>
      </p:sp>
    </p:spTree>
    <p:extLst>
      <p:ext uri="{BB962C8B-B14F-4D97-AF65-F5344CB8AC3E}">
        <p14:creationId xmlns:p14="http://schemas.microsoft.com/office/powerpoint/2010/main" val="1840610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0ADC3-49F3-4703-BF0C-52EA54DA4239}" type="datetimeFigureOut">
              <a:rPr lang="en-US" smtClean="0"/>
              <a:pPr/>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9605E-2E09-4B89-8B10-00A45710D3FA}" type="slidenum">
              <a:rPr lang="en-US" smtClean="0"/>
              <a:pPr/>
              <a:t>‹#›</a:t>
            </a:fld>
            <a:endParaRPr lang="en-US"/>
          </a:p>
        </p:txBody>
      </p:sp>
    </p:spTree>
    <p:extLst>
      <p:ext uri="{BB962C8B-B14F-4D97-AF65-F5344CB8AC3E}">
        <p14:creationId xmlns:p14="http://schemas.microsoft.com/office/powerpoint/2010/main" val="365765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90ADC3-49F3-4703-BF0C-52EA54DA4239}" type="datetimeFigureOut">
              <a:rPr lang="en-US" smtClean="0"/>
              <a:pPr/>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9605E-2E09-4B89-8B10-00A45710D3FA}" type="slidenum">
              <a:rPr lang="en-US" smtClean="0"/>
              <a:pPr/>
              <a:t>‹#›</a:t>
            </a:fld>
            <a:endParaRPr lang="en-US"/>
          </a:p>
        </p:txBody>
      </p:sp>
    </p:spTree>
    <p:extLst>
      <p:ext uri="{BB962C8B-B14F-4D97-AF65-F5344CB8AC3E}">
        <p14:creationId xmlns:p14="http://schemas.microsoft.com/office/powerpoint/2010/main" val="171381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90ADC3-49F3-4703-BF0C-52EA54DA4239}" type="datetimeFigureOut">
              <a:rPr lang="en-US" smtClean="0"/>
              <a:pPr/>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9605E-2E09-4B89-8B10-00A45710D3FA}" type="slidenum">
              <a:rPr lang="en-US" smtClean="0"/>
              <a:pPr/>
              <a:t>‹#›</a:t>
            </a:fld>
            <a:endParaRPr lang="en-US"/>
          </a:p>
        </p:txBody>
      </p:sp>
    </p:spTree>
    <p:extLst>
      <p:ext uri="{BB962C8B-B14F-4D97-AF65-F5344CB8AC3E}">
        <p14:creationId xmlns:p14="http://schemas.microsoft.com/office/powerpoint/2010/main" val="25438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90ADC3-49F3-4703-BF0C-52EA54DA4239}" type="datetimeFigureOut">
              <a:rPr lang="en-US" smtClean="0"/>
              <a:pPr/>
              <a:t>9/26/2017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19605E-2E09-4B89-8B10-00A45710D3FA}" type="slidenum">
              <a:rPr lang="en-US" smtClean="0"/>
              <a:pPr/>
              <a:t>‹#›</a:t>
            </a:fld>
            <a:endParaRPr lang="en-US"/>
          </a:p>
        </p:txBody>
      </p:sp>
    </p:spTree>
    <p:extLst>
      <p:ext uri="{BB962C8B-B14F-4D97-AF65-F5344CB8AC3E}">
        <p14:creationId xmlns:p14="http://schemas.microsoft.com/office/powerpoint/2010/main" val="2923165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90ADC3-49F3-4703-BF0C-52EA54DA4239}" type="datetimeFigureOut">
              <a:rPr lang="en-US" smtClean="0"/>
              <a:pPr/>
              <a:t>9/26/2017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19605E-2E09-4B89-8B10-00A45710D3FA}" type="slidenum">
              <a:rPr lang="en-US" smtClean="0"/>
              <a:pPr/>
              <a:t>‹#›</a:t>
            </a:fld>
            <a:endParaRPr lang="en-US"/>
          </a:p>
        </p:txBody>
      </p:sp>
    </p:spTree>
    <p:extLst>
      <p:ext uri="{BB962C8B-B14F-4D97-AF65-F5344CB8AC3E}">
        <p14:creationId xmlns:p14="http://schemas.microsoft.com/office/powerpoint/2010/main" val="1381759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0ADC3-49F3-4703-BF0C-52EA54DA4239}" type="datetimeFigureOut">
              <a:rPr lang="en-US" smtClean="0"/>
              <a:pPr/>
              <a:t>9/26/2017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19605E-2E09-4B89-8B10-00A45710D3FA}" type="slidenum">
              <a:rPr lang="en-US" smtClean="0"/>
              <a:pPr/>
              <a:t>‹#›</a:t>
            </a:fld>
            <a:endParaRPr lang="en-US"/>
          </a:p>
        </p:txBody>
      </p:sp>
    </p:spTree>
    <p:extLst>
      <p:ext uri="{BB962C8B-B14F-4D97-AF65-F5344CB8AC3E}">
        <p14:creationId xmlns:p14="http://schemas.microsoft.com/office/powerpoint/2010/main" val="4272105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790ADC3-49F3-4703-BF0C-52EA54DA4239}" type="datetimeFigureOut">
              <a:rPr lang="en-US" smtClean="0"/>
              <a:pPr/>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9605E-2E09-4B89-8B10-00A45710D3FA}" type="slidenum">
              <a:rPr lang="en-US" smtClean="0"/>
              <a:pPr/>
              <a:t>‹#›</a:t>
            </a:fld>
            <a:endParaRPr lang="en-US"/>
          </a:p>
        </p:txBody>
      </p:sp>
    </p:spTree>
    <p:extLst>
      <p:ext uri="{BB962C8B-B14F-4D97-AF65-F5344CB8AC3E}">
        <p14:creationId xmlns:p14="http://schemas.microsoft.com/office/powerpoint/2010/main" val="124246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42A54C80-263E-416B-A8E0-580EDEADCBDC}" type="datetimeFigureOut">
              <a:rPr lang="en-US" smtClean="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20356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790ADC3-49F3-4703-BF0C-52EA54DA4239}" type="datetimeFigureOut">
              <a:rPr lang="en-US" smtClean="0"/>
              <a:pPr/>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9605E-2E09-4B89-8B10-00A45710D3FA}" type="slidenum">
              <a:rPr lang="en-US" smtClean="0"/>
              <a:pPr/>
              <a:t>‹#›</a:t>
            </a:fld>
            <a:endParaRPr lang="en-US"/>
          </a:p>
        </p:txBody>
      </p:sp>
    </p:spTree>
    <p:extLst>
      <p:ext uri="{BB962C8B-B14F-4D97-AF65-F5344CB8AC3E}">
        <p14:creationId xmlns:p14="http://schemas.microsoft.com/office/powerpoint/2010/main" val="4279561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0ADC3-49F3-4703-BF0C-52EA54DA4239}" type="datetimeFigureOut">
              <a:rPr lang="en-US" smtClean="0"/>
              <a:pPr/>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9605E-2E09-4B89-8B10-00A45710D3FA}" type="slidenum">
              <a:rPr lang="en-US" smtClean="0"/>
              <a:pPr/>
              <a:t>‹#›</a:t>
            </a:fld>
            <a:endParaRPr lang="en-US"/>
          </a:p>
        </p:txBody>
      </p:sp>
    </p:spTree>
    <p:extLst>
      <p:ext uri="{BB962C8B-B14F-4D97-AF65-F5344CB8AC3E}">
        <p14:creationId xmlns:p14="http://schemas.microsoft.com/office/powerpoint/2010/main" val="776324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0ADC3-49F3-4703-BF0C-52EA54DA4239}" type="datetimeFigureOut">
              <a:rPr lang="en-US" smtClean="0"/>
              <a:pPr/>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9605E-2E09-4B89-8B10-00A45710D3FA}" type="slidenum">
              <a:rPr lang="en-US" smtClean="0"/>
              <a:pPr/>
              <a:t>‹#›</a:t>
            </a:fld>
            <a:endParaRPr lang="en-US"/>
          </a:p>
        </p:txBody>
      </p:sp>
    </p:spTree>
    <p:extLst>
      <p:ext uri="{BB962C8B-B14F-4D97-AF65-F5344CB8AC3E}">
        <p14:creationId xmlns:p14="http://schemas.microsoft.com/office/powerpoint/2010/main" val="38156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448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42A54C80-263E-416B-A8E0-580EDEADCBDC}" type="datetimeFigureOut">
              <a:rPr lang="en-US" smtClean="0"/>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4545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B61BEF0D-F0BB-DE4B-95CE-6DB70DBA9567}" type="datetimeFigureOut">
              <a:rPr lang="en-US" smtClean="0"/>
              <a:pPr/>
              <a:t>9/26/2017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887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B61BEF0D-F0BB-DE4B-95CE-6DB70DBA9567}" type="datetimeFigureOut">
              <a:rPr lang="en-US" smtClean="0"/>
              <a:pPr/>
              <a:t>9/26/2017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653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6424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77886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0850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9/26/2017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789750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90ADC3-49F3-4703-BF0C-52EA54DA4239}" type="datetimeFigureOut">
              <a:rPr lang="en-US" smtClean="0"/>
              <a:pPr/>
              <a:t>9/26/2017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19605E-2E09-4B89-8B10-00A45710D3FA}" type="slidenum">
              <a:rPr lang="en-US" smtClean="0"/>
              <a:pPr/>
              <a:t>‹#›</a:t>
            </a:fld>
            <a:endParaRPr lang="en-US"/>
          </a:p>
        </p:txBody>
      </p:sp>
    </p:spTree>
    <p:extLst>
      <p:ext uri="{BB962C8B-B14F-4D97-AF65-F5344CB8AC3E}">
        <p14:creationId xmlns:p14="http://schemas.microsoft.com/office/powerpoint/2010/main" val="408098195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p:cNvSpPr>
          <p:nvPr/>
        </p:nvSpPr>
        <p:spPr bwMode="auto">
          <a:xfrm>
            <a:off x="0" y="-1588"/>
            <a:ext cx="12191999" cy="6858002"/>
          </a:xfrm>
          <a:prstGeom prst="rect">
            <a:avLst/>
          </a:prstGeom>
          <a:solidFill>
            <a:srgbClr val="0B5784"/>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lvl="0"/>
            <a:r>
              <a:rPr lang="en-US" altLang="en-US" kern="0" dirty="0"/>
              <a:t>26-28 </a:t>
            </a:r>
          </a:p>
        </p:txBody>
      </p:sp>
      <p:sp>
        <p:nvSpPr>
          <p:cNvPr id="4099" name="AutoShape 2"/>
          <p:cNvSpPr>
            <a:spLocks/>
          </p:cNvSpPr>
          <p:nvPr/>
        </p:nvSpPr>
        <p:spPr bwMode="auto">
          <a:xfrm>
            <a:off x="4918076" y="5859464"/>
            <a:ext cx="5210175" cy="7381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572" y="0"/>
                </a:moveTo>
                <a:lnTo>
                  <a:pt x="2028" y="0"/>
                </a:lnTo>
                <a:lnTo>
                  <a:pt x="1664" y="172"/>
                </a:lnTo>
                <a:lnTo>
                  <a:pt x="1321" y="669"/>
                </a:lnTo>
                <a:lnTo>
                  <a:pt x="1005" y="1460"/>
                </a:lnTo>
                <a:lnTo>
                  <a:pt x="722" y="2514"/>
                </a:lnTo>
                <a:lnTo>
                  <a:pt x="477" y="3803"/>
                </a:lnTo>
                <a:lnTo>
                  <a:pt x="277" y="5295"/>
                </a:lnTo>
                <a:lnTo>
                  <a:pt x="127" y="6961"/>
                </a:lnTo>
                <a:lnTo>
                  <a:pt x="33" y="8770"/>
                </a:lnTo>
                <a:lnTo>
                  <a:pt x="0" y="10692"/>
                </a:lnTo>
                <a:lnTo>
                  <a:pt x="0" y="10908"/>
                </a:lnTo>
                <a:lnTo>
                  <a:pt x="33" y="12830"/>
                </a:lnTo>
                <a:lnTo>
                  <a:pt x="127" y="14639"/>
                </a:lnTo>
                <a:lnTo>
                  <a:pt x="277" y="16304"/>
                </a:lnTo>
                <a:lnTo>
                  <a:pt x="477" y="17797"/>
                </a:lnTo>
                <a:lnTo>
                  <a:pt x="722" y="19085"/>
                </a:lnTo>
                <a:lnTo>
                  <a:pt x="1005" y="20140"/>
                </a:lnTo>
                <a:lnTo>
                  <a:pt x="1321" y="20931"/>
                </a:lnTo>
                <a:lnTo>
                  <a:pt x="1664" y="21428"/>
                </a:lnTo>
                <a:lnTo>
                  <a:pt x="2028" y="21600"/>
                </a:lnTo>
                <a:lnTo>
                  <a:pt x="19572" y="21600"/>
                </a:lnTo>
                <a:lnTo>
                  <a:pt x="19936" y="21428"/>
                </a:lnTo>
                <a:lnTo>
                  <a:pt x="20279" y="20931"/>
                </a:lnTo>
                <a:lnTo>
                  <a:pt x="20595" y="20140"/>
                </a:lnTo>
                <a:lnTo>
                  <a:pt x="20878" y="19085"/>
                </a:lnTo>
                <a:lnTo>
                  <a:pt x="21123" y="17797"/>
                </a:lnTo>
                <a:lnTo>
                  <a:pt x="21323" y="16304"/>
                </a:lnTo>
                <a:lnTo>
                  <a:pt x="21473" y="14639"/>
                </a:lnTo>
                <a:lnTo>
                  <a:pt x="21567" y="12830"/>
                </a:lnTo>
                <a:lnTo>
                  <a:pt x="21600" y="10908"/>
                </a:lnTo>
                <a:lnTo>
                  <a:pt x="21600" y="10692"/>
                </a:lnTo>
                <a:lnTo>
                  <a:pt x="21567" y="8770"/>
                </a:lnTo>
                <a:lnTo>
                  <a:pt x="21473" y="6961"/>
                </a:lnTo>
                <a:lnTo>
                  <a:pt x="21323" y="5295"/>
                </a:lnTo>
                <a:lnTo>
                  <a:pt x="21123" y="3803"/>
                </a:lnTo>
                <a:lnTo>
                  <a:pt x="20878" y="2514"/>
                </a:lnTo>
                <a:lnTo>
                  <a:pt x="20595" y="1460"/>
                </a:lnTo>
                <a:lnTo>
                  <a:pt x="20279" y="669"/>
                </a:lnTo>
                <a:lnTo>
                  <a:pt x="19936" y="172"/>
                </a:lnTo>
                <a:lnTo>
                  <a:pt x="19572"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03" name="AutoShape 8"/>
          <p:cNvSpPr>
            <a:spLocks/>
          </p:cNvSpPr>
          <p:nvPr/>
        </p:nvSpPr>
        <p:spPr bwMode="auto">
          <a:xfrm>
            <a:off x="650718" y="3271838"/>
            <a:ext cx="373062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155" y="0"/>
                </a:moveTo>
                <a:lnTo>
                  <a:pt x="1445" y="0"/>
                </a:lnTo>
                <a:lnTo>
                  <a:pt x="1185" y="172"/>
                </a:lnTo>
                <a:lnTo>
                  <a:pt x="941" y="669"/>
                </a:lnTo>
                <a:lnTo>
                  <a:pt x="716" y="1460"/>
                </a:lnTo>
                <a:lnTo>
                  <a:pt x="514" y="2514"/>
                </a:lnTo>
                <a:lnTo>
                  <a:pt x="340" y="3803"/>
                </a:lnTo>
                <a:lnTo>
                  <a:pt x="197" y="5295"/>
                </a:lnTo>
                <a:lnTo>
                  <a:pt x="90" y="6961"/>
                </a:lnTo>
                <a:lnTo>
                  <a:pt x="23" y="8770"/>
                </a:lnTo>
                <a:lnTo>
                  <a:pt x="0" y="10692"/>
                </a:lnTo>
                <a:lnTo>
                  <a:pt x="0" y="10908"/>
                </a:lnTo>
                <a:lnTo>
                  <a:pt x="23" y="12830"/>
                </a:lnTo>
                <a:lnTo>
                  <a:pt x="90" y="14639"/>
                </a:lnTo>
                <a:lnTo>
                  <a:pt x="197" y="16304"/>
                </a:lnTo>
                <a:lnTo>
                  <a:pt x="340" y="17797"/>
                </a:lnTo>
                <a:lnTo>
                  <a:pt x="514" y="19085"/>
                </a:lnTo>
                <a:lnTo>
                  <a:pt x="716" y="20140"/>
                </a:lnTo>
                <a:lnTo>
                  <a:pt x="941" y="20931"/>
                </a:lnTo>
                <a:lnTo>
                  <a:pt x="1185" y="21428"/>
                </a:lnTo>
                <a:lnTo>
                  <a:pt x="1445" y="21600"/>
                </a:lnTo>
                <a:lnTo>
                  <a:pt x="20155" y="21600"/>
                </a:lnTo>
                <a:lnTo>
                  <a:pt x="20415" y="21428"/>
                </a:lnTo>
                <a:lnTo>
                  <a:pt x="20659" y="20931"/>
                </a:lnTo>
                <a:lnTo>
                  <a:pt x="20884" y="20140"/>
                </a:lnTo>
                <a:lnTo>
                  <a:pt x="21086" y="19085"/>
                </a:lnTo>
                <a:lnTo>
                  <a:pt x="21260" y="17797"/>
                </a:lnTo>
                <a:lnTo>
                  <a:pt x="21403" y="16304"/>
                </a:lnTo>
                <a:lnTo>
                  <a:pt x="21510" y="14639"/>
                </a:lnTo>
                <a:lnTo>
                  <a:pt x="21577" y="12830"/>
                </a:lnTo>
                <a:lnTo>
                  <a:pt x="21600" y="10908"/>
                </a:lnTo>
                <a:lnTo>
                  <a:pt x="21600" y="10692"/>
                </a:lnTo>
                <a:lnTo>
                  <a:pt x="21577" y="8770"/>
                </a:lnTo>
                <a:lnTo>
                  <a:pt x="21510" y="6961"/>
                </a:lnTo>
                <a:lnTo>
                  <a:pt x="21403" y="5295"/>
                </a:lnTo>
                <a:lnTo>
                  <a:pt x="21260" y="3803"/>
                </a:lnTo>
                <a:lnTo>
                  <a:pt x="21086" y="2514"/>
                </a:lnTo>
                <a:lnTo>
                  <a:pt x="20884" y="1460"/>
                </a:lnTo>
                <a:lnTo>
                  <a:pt x="20659" y="669"/>
                </a:lnTo>
                <a:lnTo>
                  <a:pt x="20415" y="172"/>
                </a:lnTo>
                <a:lnTo>
                  <a:pt x="20155"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04" name="AutoShape 9"/>
          <p:cNvSpPr>
            <a:spLocks/>
          </p:cNvSpPr>
          <p:nvPr/>
        </p:nvSpPr>
        <p:spPr bwMode="auto">
          <a:xfrm>
            <a:off x="992030" y="3887788"/>
            <a:ext cx="2692400"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597" y="0"/>
                </a:moveTo>
                <a:lnTo>
                  <a:pt x="2003" y="0"/>
                </a:lnTo>
                <a:lnTo>
                  <a:pt x="1643" y="172"/>
                </a:lnTo>
                <a:lnTo>
                  <a:pt x="1304" y="669"/>
                </a:lnTo>
                <a:lnTo>
                  <a:pt x="992" y="1460"/>
                </a:lnTo>
                <a:lnTo>
                  <a:pt x="713" y="2514"/>
                </a:lnTo>
                <a:lnTo>
                  <a:pt x="471" y="3803"/>
                </a:lnTo>
                <a:lnTo>
                  <a:pt x="274" y="5295"/>
                </a:lnTo>
                <a:lnTo>
                  <a:pt x="125" y="6961"/>
                </a:lnTo>
                <a:lnTo>
                  <a:pt x="32" y="8770"/>
                </a:lnTo>
                <a:lnTo>
                  <a:pt x="0" y="10692"/>
                </a:lnTo>
                <a:lnTo>
                  <a:pt x="0" y="10908"/>
                </a:lnTo>
                <a:lnTo>
                  <a:pt x="32" y="12830"/>
                </a:lnTo>
                <a:lnTo>
                  <a:pt x="125" y="14639"/>
                </a:lnTo>
                <a:lnTo>
                  <a:pt x="274" y="16304"/>
                </a:lnTo>
                <a:lnTo>
                  <a:pt x="471" y="17797"/>
                </a:lnTo>
                <a:lnTo>
                  <a:pt x="713" y="19085"/>
                </a:lnTo>
                <a:lnTo>
                  <a:pt x="992" y="20140"/>
                </a:lnTo>
                <a:lnTo>
                  <a:pt x="1304" y="20931"/>
                </a:lnTo>
                <a:lnTo>
                  <a:pt x="1643" y="21428"/>
                </a:lnTo>
                <a:lnTo>
                  <a:pt x="2003" y="21600"/>
                </a:lnTo>
                <a:lnTo>
                  <a:pt x="19597" y="21600"/>
                </a:lnTo>
                <a:lnTo>
                  <a:pt x="19957" y="21428"/>
                </a:lnTo>
                <a:lnTo>
                  <a:pt x="20296" y="20931"/>
                </a:lnTo>
                <a:lnTo>
                  <a:pt x="20608" y="20140"/>
                </a:lnTo>
                <a:lnTo>
                  <a:pt x="20887" y="19085"/>
                </a:lnTo>
                <a:lnTo>
                  <a:pt x="21129" y="17797"/>
                </a:lnTo>
                <a:lnTo>
                  <a:pt x="21327" y="16304"/>
                </a:lnTo>
                <a:lnTo>
                  <a:pt x="21475" y="14639"/>
                </a:lnTo>
                <a:lnTo>
                  <a:pt x="21568" y="12830"/>
                </a:lnTo>
                <a:lnTo>
                  <a:pt x="21600" y="10908"/>
                </a:lnTo>
                <a:lnTo>
                  <a:pt x="21600" y="10692"/>
                </a:lnTo>
                <a:lnTo>
                  <a:pt x="21568" y="8770"/>
                </a:lnTo>
                <a:lnTo>
                  <a:pt x="21475" y="6961"/>
                </a:lnTo>
                <a:lnTo>
                  <a:pt x="21327" y="5295"/>
                </a:lnTo>
                <a:lnTo>
                  <a:pt x="21129" y="3803"/>
                </a:lnTo>
                <a:lnTo>
                  <a:pt x="20887" y="2514"/>
                </a:lnTo>
                <a:lnTo>
                  <a:pt x="20608" y="1460"/>
                </a:lnTo>
                <a:lnTo>
                  <a:pt x="20296" y="669"/>
                </a:lnTo>
                <a:lnTo>
                  <a:pt x="19957" y="172"/>
                </a:lnTo>
                <a:lnTo>
                  <a:pt x="19597"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05" name="AutoShape 10"/>
          <p:cNvSpPr>
            <a:spLocks/>
          </p:cNvSpPr>
          <p:nvPr/>
        </p:nvSpPr>
        <p:spPr bwMode="auto">
          <a:xfrm>
            <a:off x="1153956" y="4565651"/>
            <a:ext cx="2808287"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681" y="0"/>
                </a:moveTo>
                <a:lnTo>
                  <a:pt x="1919" y="0"/>
                </a:lnTo>
                <a:lnTo>
                  <a:pt x="1574" y="172"/>
                </a:lnTo>
                <a:lnTo>
                  <a:pt x="1250" y="669"/>
                </a:lnTo>
                <a:lnTo>
                  <a:pt x="951" y="1460"/>
                </a:lnTo>
                <a:lnTo>
                  <a:pt x="683" y="2514"/>
                </a:lnTo>
                <a:lnTo>
                  <a:pt x="451" y="3803"/>
                </a:lnTo>
                <a:lnTo>
                  <a:pt x="262" y="5295"/>
                </a:lnTo>
                <a:lnTo>
                  <a:pt x="120" y="6961"/>
                </a:lnTo>
                <a:lnTo>
                  <a:pt x="31" y="8770"/>
                </a:lnTo>
                <a:lnTo>
                  <a:pt x="0" y="10692"/>
                </a:lnTo>
                <a:lnTo>
                  <a:pt x="0" y="10908"/>
                </a:lnTo>
                <a:lnTo>
                  <a:pt x="31" y="12830"/>
                </a:lnTo>
                <a:lnTo>
                  <a:pt x="120" y="14639"/>
                </a:lnTo>
                <a:lnTo>
                  <a:pt x="262" y="16304"/>
                </a:lnTo>
                <a:lnTo>
                  <a:pt x="451" y="17797"/>
                </a:lnTo>
                <a:lnTo>
                  <a:pt x="683" y="19085"/>
                </a:lnTo>
                <a:lnTo>
                  <a:pt x="951" y="20140"/>
                </a:lnTo>
                <a:lnTo>
                  <a:pt x="1250" y="20931"/>
                </a:lnTo>
                <a:lnTo>
                  <a:pt x="1574" y="21428"/>
                </a:lnTo>
                <a:lnTo>
                  <a:pt x="1919" y="21600"/>
                </a:lnTo>
                <a:lnTo>
                  <a:pt x="19681" y="21600"/>
                </a:lnTo>
                <a:lnTo>
                  <a:pt x="20026" y="21420"/>
                </a:lnTo>
                <a:lnTo>
                  <a:pt x="20350" y="20904"/>
                </a:lnTo>
                <a:lnTo>
                  <a:pt x="20649" y="20084"/>
                </a:lnTo>
                <a:lnTo>
                  <a:pt x="20917" y="18995"/>
                </a:lnTo>
                <a:lnTo>
                  <a:pt x="21149" y="17671"/>
                </a:lnTo>
                <a:lnTo>
                  <a:pt x="21338" y="16144"/>
                </a:lnTo>
                <a:lnTo>
                  <a:pt x="21480" y="14450"/>
                </a:lnTo>
                <a:lnTo>
                  <a:pt x="21569" y="12621"/>
                </a:lnTo>
                <a:lnTo>
                  <a:pt x="21600" y="10692"/>
                </a:lnTo>
                <a:lnTo>
                  <a:pt x="21569" y="8770"/>
                </a:lnTo>
                <a:lnTo>
                  <a:pt x="21480" y="6961"/>
                </a:lnTo>
                <a:lnTo>
                  <a:pt x="21338" y="5295"/>
                </a:lnTo>
                <a:lnTo>
                  <a:pt x="21149" y="3803"/>
                </a:lnTo>
                <a:lnTo>
                  <a:pt x="20917" y="2514"/>
                </a:lnTo>
                <a:lnTo>
                  <a:pt x="20649" y="1460"/>
                </a:lnTo>
                <a:lnTo>
                  <a:pt x="20350" y="669"/>
                </a:lnTo>
                <a:lnTo>
                  <a:pt x="20026" y="172"/>
                </a:lnTo>
                <a:lnTo>
                  <a:pt x="19681"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06" name="AutoShape 11"/>
          <p:cNvSpPr>
            <a:spLocks/>
          </p:cNvSpPr>
          <p:nvPr/>
        </p:nvSpPr>
        <p:spPr bwMode="auto">
          <a:xfrm>
            <a:off x="1153956" y="5251451"/>
            <a:ext cx="2141537"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083" y="0"/>
                </a:moveTo>
                <a:lnTo>
                  <a:pt x="2517" y="0"/>
                </a:lnTo>
                <a:lnTo>
                  <a:pt x="2065" y="172"/>
                </a:lnTo>
                <a:lnTo>
                  <a:pt x="1639" y="669"/>
                </a:lnTo>
                <a:lnTo>
                  <a:pt x="1247" y="1460"/>
                </a:lnTo>
                <a:lnTo>
                  <a:pt x="895" y="2514"/>
                </a:lnTo>
                <a:lnTo>
                  <a:pt x="592" y="3803"/>
                </a:lnTo>
                <a:lnTo>
                  <a:pt x="344" y="5295"/>
                </a:lnTo>
                <a:lnTo>
                  <a:pt x="157" y="6961"/>
                </a:lnTo>
                <a:lnTo>
                  <a:pt x="41" y="8770"/>
                </a:lnTo>
                <a:lnTo>
                  <a:pt x="0" y="10692"/>
                </a:lnTo>
                <a:lnTo>
                  <a:pt x="0" y="10908"/>
                </a:lnTo>
                <a:lnTo>
                  <a:pt x="41" y="12830"/>
                </a:lnTo>
                <a:lnTo>
                  <a:pt x="157" y="14639"/>
                </a:lnTo>
                <a:lnTo>
                  <a:pt x="344" y="16304"/>
                </a:lnTo>
                <a:lnTo>
                  <a:pt x="592" y="17797"/>
                </a:lnTo>
                <a:lnTo>
                  <a:pt x="895" y="19085"/>
                </a:lnTo>
                <a:lnTo>
                  <a:pt x="1247" y="20140"/>
                </a:lnTo>
                <a:lnTo>
                  <a:pt x="1639" y="20931"/>
                </a:lnTo>
                <a:lnTo>
                  <a:pt x="2065" y="21428"/>
                </a:lnTo>
                <a:lnTo>
                  <a:pt x="2517" y="21600"/>
                </a:lnTo>
                <a:lnTo>
                  <a:pt x="19083" y="21600"/>
                </a:lnTo>
                <a:lnTo>
                  <a:pt x="19535" y="21428"/>
                </a:lnTo>
                <a:lnTo>
                  <a:pt x="19961" y="20931"/>
                </a:lnTo>
                <a:lnTo>
                  <a:pt x="20353" y="20140"/>
                </a:lnTo>
                <a:lnTo>
                  <a:pt x="20705" y="19085"/>
                </a:lnTo>
                <a:lnTo>
                  <a:pt x="21008" y="17797"/>
                </a:lnTo>
                <a:lnTo>
                  <a:pt x="21256" y="16304"/>
                </a:lnTo>
                <a:lnTo>
                  <a:pt x="21443" y="14639"/>
                </a:lnTo>
                <a:lnTo>
                  <a:pt x="21559" y="12830"/>
                </a:lnTo>
                <a:lnTo>
                  <a:pt x="21600" y="10908"/>
                </a:lnTo>
                <a:lnTo>
                  <a:pt x="21600" y="10692"/>
                </a:lnTo>
                <a:lnTo>
                  <a:pt x="21559" y="8770"/>
                </a:lnTo>
                <a:lnTo>
                  <a:pt x="21443" y="6961"/>
                </a:lnTo>
                <a:lnTo>
                  <a:pt x="21256" y="5295"/>
                </a:lnTo>
                <a:lnTo>
                  <a:pt x="21008" y="3803"/>
                </a:lnTo>
                <a:lnTo>
                  <a:pt x="20705" y="2514"/>
                </a:lnTo>
                <a:lnTo>
                  <a:pt x="20353" y="1460"/>
                </a:lnTo>
                <a:lnTo>
                  <a:pt x="19961" y="669"/>
                </a:lnTo>
                <a:lnTo>
                  <a:pt x="19535" y="172"/>
                </a:lnTo>
                <a:lnTo>
                  <a:pt x="19083"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07" name="AutoShape 12"/>
          <p:cNvSpPr>
            <a:spLocks/>
          </p:cNvSpPr>
          <p:nvPr/>
        </p:nvSpPr>
        <p:spPr bwMode="auto">
          <a:xfrm>
            <a:off x="1398431" y="5921376"/>
            <a:ext cx="147637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948" y="0"/>
                </a:moveTo>
                <a:lnTo>
                  <a:pt x="3652" y="0"/>
                </a:lnTo>
                <a:lnTo>
                  <a:pt x="2996" y="172"/>
                </a:lnTo>
                <a:lnTo>
                  <a:pt x="2378" y="669"/>
                </a:lnTo>
                <a:lnTo>
                  <a:pt x="1809" y="1460"/>
                </a:lnTo>
                <a:lnTo>
                  <a:pt x="1299" y="2514"/>
                </a:lnTo>
                <a:lnTo>
                  <a:pt x="859" y="3803"/>
                </a:lnTo>
                <a:lnTo>
                  <a:pt x="499" y="5295"/>
                </a:lnTo>
                <a:lnTo>
                  <a:pt x="228" y="6961"/>
                </a:lnTo>
                <a:lnTo>
                  <a:pt x="59" y="8770"/>
                </a:lnTo>
                <a:lnTo>
                  <a:pt x="0" y="10692"/>
                </a:lnTo>
                <a:lnTo>
                  <a:pt x="0" y="10908"/>
                </a:lnTo>
                <a:lnTo>
                  <a:pt x="59" y="12830"/>
                </a:lnTo>
                <a:lnTo>
                  <a:pt x="228" y="14639"/>
                </a:lnTo>
                <a:lnTo>
                  <a:pt x="499" y="16304"/>
                </a:lnTo>
                <a:lnTo>
                  <a:pt x="859" y="17797"/>
                </a:lnTo>
                <a:lnTo>
                  <a:pt x="1299" y="19085"/>
                </a:lnTo>
                <a:lnTo>
                  <a:pt x="1809" y="20140"/>
                </a:lnTo>
                <a:lnTo>
                  <a:pt x="2378" y="20931"/>
                </a:lnTo>
                <a:lnTo>
                  <a:pt x="2996" y="21428"/>
                </a:lnTo>
                <a:lnTo>
                  <a:pt x="3652" y="21600"/>
                </a:lnTo>
                <a:lnTo>
                  <a:pt x="17948" y="21600"/>
                </a:lnTo>
                <a:lnTo>
                  <a:pt x="18605" y="21428"/>
                </a:lnTo>
                <a:lnTo>
                  <a:pt x="19222" y="20931"/>
                </a:lnTo>
                <a:lnTo>
                  <a:pt x="19791" y="20140"/>
                </a:lnTo>
                <a:lnTo>
                  <a:pt x="20301" y="19085"/>
                </a:lnTo>
                <a:lnTo>
                  <a:pt x="20741" y="17797"/>
                </a:lnTo>
                <a:lnTo>
                  <a:pt x="21101" y="16304"/>
                </a:lnTo>
                <a:lnTo>
                  <a:pt x="21372" y="14639"/>
                </a:lnTo>
                <a:lnTo>
                  <a:pt x="21541" y="12830"/>
                </a:lnTo>
                <a:lnTo>
                  <a:pt x="21600" y="10908"/>
                </a:lnTo>
                <a:lnTo>
                  <a:pt x="21600" y="10692"/>
                </a:lnTo>
                <a:lnTo>
                  <a:pt x="21541" y="8770"/>
                </a:lnTo>
                <a:lnTo>
                  <a:pt x="21372" y="6961"/>
                </a:lnTo>
                <a:lnTo>
                  <a:pt x="21101" y="5295"/>
                </a:lnTo>
                <a:lnTo>
                  <a:pt x="20741" y="3803"/>
                </a:lnTo>
                <a:lnTo>
                  <a:pt x="20301" y="2514"/>
                </a:lnTo>
                <a:lnTo>
                  <a:pt x="19791" y="1460"/>
                </a:lnTo>
                <a:lnTo>
                  <a:pt x="19222" y="669"/>
                </a:lnTo>
                <a:lnTo>
                  <a:pt x="18605" y="172"/>
                </a:lnTo>
                <a:lnTo>
                  <a:pt x="17948"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08" name="AutoShape 13"/>
          <p:cNvSpPr>
            <a:spLocks/>
          </p:cNvSpPr>
          <p:nvPr/>
        </p:nvSpPr>
        <p:spPr bwMode="auto">
          <a:xfrm>
            <a:off x="-12858" y="-1588"/>
            <a:ext cx="1004888" cy="4968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873" y="0"/>
                </a:moveTo>
                <a:lnTo>
                  <a:pt x="0" y="0"/>
                </a:lnTo>
                <a:lnTo>
                  <a:pt x="0" y="21600"/>
                </a:lnTo>
                <a:lnTo>
                  <a:pt x="16243" y="21600"/>
                </a:lnTo>
                <a:lnTo>
                  <a:pt x="17206" y="21423"/>
                </a:lnTo>
                <a:lnTo>
                  <a:pt x="18112" y="20914"/>
                </a:lnTo>
                <a:lnTo>
                  <a:pt x="18947" y="20103"/>
                </a:lnTo>
                <a:lnTo>
                  <a:pt x="19694" y="19021"/>
                </a:lnTo>
                <a:lnTo>
                  <a:pt x="20340" y="17700"/>
                </a:lnTo>
                <a:lnTo>
                  <a:pt x="20869" y="16169"/>
                </a:lnTo>
                <a:lnTo>
                  <a:pt x="21265" y="14461"/>
                </a:lnTo>
                <a:lnTo>
                  <a:pt x="21514" y="12606"/>
                </a:lnTo>
                <a:lnTo>
                  <a:pt x="21600" y="10635"/>
                </a:lnTo>
                <a:lnTo>
                  <a:pt x="21600" y="10413"/>
                </a:lnTo>
                <a:lnTo>
                  <a:pt x="21514" y="8442"/>
                </a:lnTo>
                <a:lnTo>
                  <a:pt x="21265" y="6587"/>
                </a:lnTo>
                <a:lnTo>
                  <a:pt x="20869" y="4879"/>
                </a:lnTo>
                <a:lnTo>
                  <a:pt x="20340" y="3349"/>
                </a:lnTo>
                <a:lnTo>
                  <a:pt x="19694" y="2027"/>
                </a:lnTo>
                <a:lnTo>
                  <a:pt x="18947" y="945"/>
                </a:lnTo>
                <a:lnTo>
                  <a:pt x="18112" y="134"/>
                </a:lnTo>
                <a:lnTo>
                  <a:pt x="17873"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09" name="AutoShape 14"/>
          <p:cNvSpPr>
            <a:spLocks/>
          </p:cNvSpPr>
          <p:nvPr/>
        </p:nvSpPr>
        <p:spPr bwMode="auto">
          <a:xfrm>
            <a:off x="1506381" y="6545263"/>
            <a:ext cx="790575" cy="3095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4782" y="0"/>
                </a:moveTo>
                <a:lnTo>
                  <a:pt x="6817" y="0"/>
                </a:lnTo>
                <a:lnTo>
                  <a:pt x="5592" y="283"/>
                </a:lnTo>
                <a:lnTo>
                  <a:pt x="4439" y="1100"/>
                </a:lnTo>
                <a:lnTo>
                  <a:pt x="3377" y="2401"/>
                </a:lnTo>
                <a:lnTo>
                  <a:pt x="2425" y="4137"/>
                </a:lnTo>
                <a:lnTo>
                  <a:pt x="1603" y="6257"/>
                </a:lnTo>
                <a:lnTo>
                  <a:pt x="931" y="8712"/>
                </a:lnTo>
                <a:lnTo>
                  <a:pt x="426" y="11452"/>
                </a:lnTo>
                <a:lnTo>
                  <a:pt x="110" y="14428"/>
                </a:lnTo>
                <a:lnTo>
                  <a:pt x="0" y="17590"/>
                </a:lnTo>
                <a:lnTo>
                  <a:pt x="0" y="17946"/>
                </a:lnTo>
                <a:lnTo>
                  <a:pt x="110" y="21108"/>
                </a:lnTo>
                <a:lnTo>
                  <a:pt x="162" y="21600"/>
                </a:lnTo>
                <a:lnTo>
                  <a:pt x="21438" y="21600"/>
                </a:lnTo>
                <a:lnTo>
                  <a:pt x="21490" y="21108"/>
                </a:lnTo>
                <a:lnTo>
                  <a:pt x="21600" y="17946"/>
                </a:lnTo>
                <a:lnTo>
                  <a:pt x="21600" y="17590"/>
                </a:lnTo>
                <a:lnTo>
                  <a:pt x="21490" y="14428"/>
                </a:lnTo>
                <a:lnTo>
                  <a:pt x="21173" y="11452"/>
                </a:lnTo>
                <a:lnTo>
                  <a:pt x="20669" y="8712"/>
                </a:lnTo>
                <a:lnTo>
                  <a:pt x="19997" y="6257"/>
                </a:lnTo>
                <a:lnTo>
                  <a:pt x="19175" y="4137"/>
                </a:lnTo>
                <a:lnTo>
                  <a:pt x="18223" y="2401"/>
                </a:lnTo>
                <a:lnTo>
                  <a:pt x="17161" y="1100"/>
                </a:lnTo>
                <a:lnTo>
                  <a:pt x="16008" y="283"/>
                </a:lnTo>
                <a:lnTo>
                  <a:pt x="14782"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10" name="AutoShape 15"/>
          <p:cNvSpPr>
            <a:spLocks/>
          </p:cNvSpPr>
          <p:nvPr/>
        </p:nvSpPr>
        <p:spPr bwMode="auto">
          <a:xfrm>
            <a:off x="-12858" y="571501"/>
            <a:ext cx="1536700"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093" y="0"/>
                </a:moveTo>
                <a:lnTo>
                  <a:pt x="0" y="0"/>
                </a:lnTo>
                <a:lnTo>
                  <a:pt x="0" y="21600"/>
                </a:lnTo>
                <a:lnTo>
                  <a:pt x="18093" y="21600"/>
                </a:lnTo>
                <a:lnTo>
                  <a:pt x="18724" y="21428"/>
                </a:lnTo>
                <a:lnTo>
                  <a:pt x="19317" y="20931"/>
                </a:lnTo>
                <a:lnTo>
                  <a:pt x="19863" y="20140"/>
                </a:lnTo>
                <a:lnTo>
                  <a:pt x="20353" y="19085"/>
                </a:lnTo>
                <a:lnTo>
                  <a:pt x="20775" y="17797"/>
                </a:lnTo>
                <a:lnTo>
                  <a:pt x="21121" y="16304"/>
                </a:lnTo>
                <a:lnTo>
                  <a:pt x="21381" y="14639"/>
                </a:lnTo>
                <a:lnTo>
                  <a:pt x="21544" y="12830"/>
                </a:lnTo>
                <a:lnTo>
                  <a:pt x="21600" y="10908"/>
                </a:lnTo>
                <a:lnTo>
                  <a:pt x="21600" y="10692"/>
                </a:lnTo>
                <a:lnTo>
                  <a:pt x="21544" y="8770"/>
                </a:lnTo>
                <a:lnTo>
                  <a:pt x="21381" y="6961"/>
                </a:lnTo>
                <a:lnTo>
                  <a:pt x="21121" y="5295"/>
                </a:lnTo>
                <a:lnTo>
                  <a:pt x="20775" y="3803"/>
                </a:lnTo>
                <a:lnTo>
                  <a:pt x="20353" y="2514"/>
                </a:lnTo>
                <a:lnTo>
                  <a:pt x="19863" y="1460"/>
                </a:lnTo>
                <a:lnTo>
                  <a:pt x="19317" y="669"/>
                </a:lnTo>
                <a:lnTo>
                  <a:pt x="18724" y="172"/>
                </a:lnTo>
                <a:lnTo>
                  <a:pt x="18093"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11" name="AutoShape 16"/>
          <p:cNvSpPr>
            <a:spLocks/>
          </p:cNvSpPr>
          <p:nvPr/>
        </p:nvSpPr>
        <p:spPr bwMode="auto">
          <a:xfrm>
            <a:off x="-12858" y="1236662"/>
            <a:ext cx="3067050" cy="5095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842" y="0"/>
                </a:moveTo>
                <a:lnTo>
                  <a:pt x="0" y="0"/>
                </a:lnTo>
                <a:lnTo>
                  <a:pt x="0" y="21600"/>
                </a:lnTo>
                <a:lnTo>
                  <a:pt x="19842" y="21600"/>
                </a:lnTo>
                <a:lnTo>
                  <a:pt x="20158" y="21428"/>
                </a:lnTo>
                <a:lnTo>
                  <a:pt x="20456" y="20931"/>
                </a:lnTo>
                <a:lnTo>
                  <a:pt x="20729" y="20140"/>
                </a:lnTo>
                <a:lnTo>
                  <a:pt x="20975" y="19085"/>
                </a:lnTo>
                <a:lnTo>
                  <a:pt x="21187" y="17797"/>
                </a:lnTo>
                <a:lnTo>
                  <a:pt x="21360" y="16304"/>
                </a:lnTo>
                <a:lnTo>
                  <a:pt x="21490" y="14639"/>
                </a:lnTo>
                <a:lnTo>
                  <a:pt x="21572" y="12830"/>
                </a:lnTo>
                <a:lnTo>
                  <a:pt x="21600" y="10908"/>
                </a:lnTo>
                <a:lnTo>
                  <a:pt x="21600" y="10692"/>
                </a:lnTo>
                <a:lnTo>
                  <a:pt x="21572" y="8770"/>
                </a:lnTo>
                <a:lnTo>
                  <a:pt x="21490" y="6961"/>
                </a:lnTo>
                <a:lnTo>
                  <a:pt x="21360" y="5295"/>
                </a:lnTo>
                <a:lnTo>
                  <a:pt x="21187" y="3803"/>
                </a:lnTo>
                <a:lnTo>
                  <a:pt x="20975" y="2514"/>
                </a:lnTo>
                <a:lnTo>
                  <a:pt x="20729" y="1460"/>
                </a:lnTo>
                <a:lnTo>
                  <a:pt x="20456" y="669"/>
                </a:lnTo>
                <a:lnTo>
                  <a:pt x="20158" y="172"/>
                </a:lnTo>
                <a:lnTo>
                  <a:pt x="19842"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12" name="AutoShape 17"/>
          <p:cNvSpPr>
            <a:spLocks/>
          </p:cNvSpPr>
          <p:nvPr/>
        </p:nvSpPr>
        <p:spPr bwMode="auto">
          <a:xfrm>
            <a:off x="-12857" y="1914526"/>
            <a:ext cx="3432175"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030" y="0"/>
                </a:moveTo>
                <a:lnTo>
                  <a:pt x="0" y="0"/>
                </a:lnTo>
                <a:lnTo>
                  <a:pt x="0" y="21600"/>
                </a:lnTo>
                <a:lnTo>
                  <a:pt x="20030" y="21600"/>
                </a:lnTo>
                <a:lnTo>
                  <a:pt x="20312" y="21428"/>
                </a:lnTo>
                <a:lnTo>
                  <a:pt x="20578" y="20931"/>
                </a:lnTo>
                <a:lnTo>
                  <a:pt x="20822" y="20140"/>
                </a:lnTo>
                <a:lnTo>
                  <a:pt x="21041" y="19085"/>
                </a:lnTo>
                <a:lnTo>
                  <a:pt x="21231" y="17797"/>
                </a:lnTo>
                <a:lnTo>
                  <a:pt x="21386" y="16304"/>
                </a:lnTo>
                <a:lnTo>
                  <a:pt x="21502" y="14639"/>
                </a:lnTo>
                <a:lnTo>
                  <a:pt x="21575" y="12830"/>
                </a:lnTo>
                <a:lnTo>
                  <a:pt x="21600" y="10908"/>
                </a:lnTo>
                <a:lnTo>
                  <a:pt x="21600" y="10692"/>
                </a:lnTo>
                <a:lnTo>
                  <a:pt x="21575" y="8770"/>
                </a:lnTo>
                <a:lnTo>
                  <a:pt x="21502" y="6961"/>
                </a:lnTo>
                <a:lnTo>
                  <a:pt x="21386" y="5295"/>
                </a:lnTo>
                <a:lnTo>
                  <a:pt x="21231" y="3803"/>
                </a:lnTo>
                <a:lnTo>
                  <a:pt x="21041" y="2514"/>
                </a:lnTo>
                <a:lnTo>
                  <a:pt x="20822" y="1460"/>
                </a:lnTo>
                <a:lnTo>
                  <a:pt x="20578" y="669"/>
                </a:lnTo>
                <a:lnTo>
                  <a:pt x="20312" y="172"/>
                </a:lnTo>
                <a:lnTo>
                  <a:pt x="20030"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13" name="AutoShape 18"/>
          <p:cNvSpPr>
            <a:spLocks/>
          </p:cNvSpPr>
          <p:nvPr/>
        </p:nvSpPr>
        <p:spPr bwMode="auto">
          <a:xfrm>
            <a:off x="-12857" y="2598738"/>
            <a:ext cx="461962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598" y="0"/>
                </a:moveTo>
                <a:lnTo>
                  <a:pt x="0" y="0"/>
                </a:lnTo>
                <a:lnTo>
                  <a:pt x="0" y="21600"/>
                </a:lnTo>
                <a:lnTo>
                  <a:pt x="20433" y="21600"/>
                </a:lnTo>
                <a:lnTo>
                  <a:pt x="20643" y="21428"/>
                </a:lnTo>
                <a:lnTo>
                  <a:pt x="20840" y="20931"/>
                </a:lnTo>
                <a:lnTo>
                  <a:pt x="21022" y="20140"/>
                </a:lnTo>
                <a:lnTo>
                  <a:pt x="21185" y="19085"/>
                </a:lnTo>
                <a:lnTo>
                  <a:pt x="21326" y="17797"/>
                </a:lnTo>
                <a:lnTo>
                  <a:pt x="21441" y="16304"/>
                </a:lnTo>
                <a:lnTo>
                  <a:pt x="21527" y="14639"/>
                </a:lnTo>
                <a:lnTo>
                  <a:pt x="21581" y="12830"/>
                </a:lnTo>
                <a:lnTo>
                  <a:pt x="21600" y="10908"/>
                </a:lnTo>
                <a:lnTo>
                  <a:pt x="21600" y="9184"/>
                </a:lnTo>
                <a:lnTo>
                  <a:pt x="21574" y="7078"/>
                </a:lnTo>
                <a:lnTo>
                  <a:pt x="21498" y="5145"/>
                </a:lnTo>
                <a:lnTo>
                  <a:pt x="21380" y="3440"/>
                </a:lnTo>
                <a:lnTo>
                  <a:pt x="21225" y="2018"/>
                </a:lnTo>
                <a:lnTo>
                  <a:pt x="21039" y="933"/>
                </a:lnTo>
                <a:lnTo>
                  <a:pt x="20828" y="243"/>
                </a:lnTo>
                <a:lnTo>
                  <a:pt x="20598"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14" name="Marcador de Posição do Número do Diapositivo 20"/>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E3A0294A-3C4A-4A98-AB3C-07FCE19BB3EA}" type="slidenum">
              <a:rPr kumimoji="0" lang="en-US" altLang="en-US" sz="1800" b="0" i="0" u="none" strike="noStrike" kern="0" cap="none" spc="0" normalizeH="0" baseline="0" noProof="0" smtClean="0">
                <a:ln>
                  <a:noFill/>
                </a:ln>
                <a:solidFill>
                  <a:srgbClr val="888888"/>
                </a:solidFill>
                <a:effectLst/>
                <a:uLnTx/>
                <a:uFillTx/>
                <a:latin typeface="Helvetica" panose="020B0604020202020204" pitchFamily="34" charset="0"/>
                <a:ea typeface="Calibri" panose="020F0502020204030204" pitchFamily="34" charset="0"/>
                <a:cs typeface="Helvetica" panose="020B0604020202020204" pitchFamily="34" charset="0"/>
                <a:sym typeface="Helvetica"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altLang="en-US" sz="1800" b="0" i="0" u="none" strike="noStrike" kern="0" cap="none" spc="0" normalizeH="0" baseline="0" noProof="0">
              <a:ln>
                <a:noFill/>
              </a:ln>
              <a:solidFill>
                <a:srgbClr val="888888"/>
              </a:solidFill>
              <a:effectLst/>
              <a:uLnTx/>
              <a:uFillTx/>
              <a:latin typeface="Helvetica" panose="020B0604020202020204" pitchFamily="34" charset="0"/>
              <a:ea typeface="Calibri" panose="020F0502020204030204" pitchFamily="34" charset="0"/>
              <a:cs typeface="Helvetica" panose="020B0604020202020204" pitchFamily="34" charset="0"/>
              <a:sym typeface="Helvetica" panose="020B0604020202020204" pitchFamily="34" charset="0"/>
            </a:endParaRPr>
          </a:p>
        </p:txBody>
      </p:sp>
      <p:sp>
        <p:nvSpPr>
          <p:cNvPr id="19" name="TextBox 18"/>
          <p:cNvSpPr txBox="1"/>
          <p:nvPr/>
        </p:nvSpPr>
        <p:spPr>
          <a:xfrm>
            <a:off x="3684430" y="208023"/>
            <a:ext cx="8896507" cy="1384995"/>
          </a:xfrm>
          <a:prstGeom prst="rect">
            <a:avLst/>
          </a:prstGeom>
          <a:noFill/>
        </p:spPr>
        <p:txBody>
          <a:bodyPr wrap="square" rtlCol="0">
            <a:spAutoFit/>
          </a:bodyPr>
          <a:lstStyle/>
          <a:p>
            <a:pPr lvl="0" algn="ctr"/>
            <a:r>
              <a:rPr kumimoji="0" lang="en-US" sz="2800" b="1" i="0" u="none" strike="noStrike" kern="0" cap="none" spc="0" normalizeH="0" baseline="0" noProof="0" dirty="0">
                <a:ln>
                  <a:noFill/>
                </a:ln>
                <a:solidFill>
                  <a:schemeClr val="bg1"/>
                </a:solidFill>
                <a:effectLst/>
                <a:uLnTx/>
                <a:uFillTx/>
              </a:rPr>
              <a:t>Regional Training Workshop to Improve Use of Existing Data for Monitoring Gender Equality and Women’s Empowerment in Africa. </a:t>
            </a:r>
          </a:p>
        </p:txBody>
      </p:sp>
      <p:sp>
        <p:nvSpPr>
          <p:cNvPr id="21" name="Title 1"/>
          <p:cNvSpPr txBox="1">
            <a:spLocks/>
          </p:cNvSpPr>
          <p:nvPr/>
        </p:nvSpPr>
        <p:spPr>
          <a:xfrm>
            <a:off x="4606768" y="2159306"/>
            <a:ext cx="7677039" cy="1112532"/>
          </a:xfrm>
          <a:prstGeom prst="rect">
            <a:avLst/>
          </a:prstGeom>
          <a:noFill/>
        </p:spPr>
        <p:txBody>
          <a:bodyPr vert="horz" wrap="square" lIns="0" tIns="0" rIns="0" bIns="0" rtlCol="0" anchor="t">
            <a:noAutofit/>
          </a:bodyPr>
          <a:lstStyle>
            <a:lvl1pPr algn="l" defTabSz="457200" rtl="0" eaLnBrk="1" latinLnBrk="0" hangingPunct="1">
              <a:lnSpc>
                <a:spcPct val="100000"/>
              </a:lnSpc>
              <a:spcBef>
                <a:spcPct val="0"/>
              </a:spcBef>
              <a:buNone/>
              <a:defRPr sz="2400" b="1" kern="1200">
                <a:solidFill>
                  <a:schemeClr val="accent2">
                    <a:lumMod val="50000"/>
                  </a:schemeClr>
                </a:solidFill>
                <a:latin typeface="+mj-lt"/>
                <a:ea typeface="+mj-ea"/>
                <a:cs typeface="Arial"/>
              </a:defRPr>
            </a:lvl1pPr>
          </a:lstStyle>
          <a:p>
            <a:pPr lvl="0" algn="ctr"/>
            <a:r>
              <a:rPr lang="en-US" sz="2800" dirty="0">
                <a:solidFill>
                  <a:schemeClr val="bg1"/>
                </a:solidFill>
              </a:rPr>
              <a:t>Africa’s Development Agenda: Sustainable Development Goals and Agenda 2063 </a:t>
            </a:r>
            <a:endParaRPr kumimoji="0" lang="en-US" sz="2800" b="1" i="1" u="none" strike="noStrike" kern="1200" cap="none" spc="0" normalizeH="0" baseline="0" noProof="0" dirty="0">
              <a:ln>
                <a:noFill/>
              </a:ln>
              <a:solidFill>
                <a:schemeClr val="bg1"/>
              </a:solidFill>
              <a:effectLst/>
              <a:uLnTx/>
              <a:uFillTx/>
            </a:endParaRPr>
          </a:p>
        </p:txBody>
      </p:sp>
      <p:sp>
        <p:nvSpPr>
          <p:cNvPr id="22" name="Subtitle 2"/>
          <p:cNvSpPr txBox="1">
            <a:spLocks/>
          </p:cNvSpPr>
          <p:nvPr/>
        </p:nvSpPr>
        <p:spPr>
          <a:xfrm>
            <a:off x="5920435" y="3887788"/>
            <a:ext cx="5504852" cy="1608039"/>
          </a:xfrm>
          <a:prstGeom prst="rect">
            <a:avLst/>
          </a:prstGeom>
          <a:noFill/>
        </p:spPr>
        <p:txBody>
          <a:bodyPr vert="horz" lIns="0" tIns="0" rIns="0" bIns="0" rtlCol="0">
            <a:noAutofit/>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2"/>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2"/>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2"/>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pPr marL="176213" marR="0" lvl="0" indent="-176213" algn="ctr" defTabSz="457200" rtl="0" eaLnBrk="1" fontAlgn="auto" latinLnBrk="0" hangingPunct="1">
              <a:lnSpc>
                <a:spcPct val="100000"/>
              </a:lnSpc>
              <a:spcBef>
                <a:spcPts val="300"/>
              </a:spcBef>
              <a:spcAft>
                <a:spcPts val="600"/>
              </a:spcAft>
              <a:buClr>
                <a:schemeClr val="accent4">
                  <a:lumMod val="60000"/>
                  <a:lumOff val="40000"/>
                </a:schemeClr>
              </a:buClr>
              <a:buSzPct val="80000"/>
              <a:buFont typeface="Arial"/>
              <a:buChar char="•"/>
              <a:tabLst/>
              <a:defRPr/>
            </a:pPr>
            <a:endParaRPr kumimoji="0" lang="en-US" sz="2000" b="1" i="0" u="none" strike="noStrike" kern="1200" cap="none" spc="0" normalizeH="0" baseline="0" noProof="0" dirty="0">
              <a:ln>
                <a:noFill/>
              </a:ln>
              <a:solidFill>
                <a:schemeClr val="bg1"/>
              </a:solidFill>
              <a:effectLst/>
              <a:uLnTx/>
              <a:uFillTx/>
              <a:latin typeface="+mn-lt"/>
              <a:ea typeface="+mn-ea"/>
              <a:cs typeface="Arial"/>
            </a:endParaRPr>
          </a:p>
          <a:p>
            <a:pPr marL="176213" marR="0" lvl="0" indent="-176213" algn="ctr" defTabSz="457200" rtl="0" eaLnBrk="1" fontAlgn="auto" latinLnBrk="0" hangingPunct="1">
              <a:lnSpc>
                <a:spcPct val="100000"/>
              </a:lnSpc>
              <a:spcBef>
                <a:spcPts val="300"/>
              </a:spcBef>
              <a:spcAft>
                <a:spcPts val="600"/>
              </a:spcAft>
              <a:buClr>
                <a:schemeClr val="accent4">
                  <a:lumMod val="60000"/>
                  <a:lumOff val="40000"/>
                </a:schemeClr>
              </a:buClr>
              <a:buSzPct val="80000"/>
              <a:buFont typeface="Arial"/>
              <a:buChar char="•"/>
              <a:tabLst/>
              <a:defRPr/>
            </a:pPr>
            <a:r>
              <a:rPr kumimoji="0" lang="en-US" sz="2400" b="1" i="0" u="none" strike="noStrike" kern="1200" cap="none" spc="0" normalizeH="0" baseline="0" noProof="0" dirty="0">
                <a:ln>
                  <a:noFill/>
                </a:ln>
                <a:solidFill>
                  <a:schemeClr val="bg1"/>
                </a:solidFill>
                <a:effectLst/>
                <a:uLnTx/>
                <a:uFillTx/>
                <a:latin typeface="+mn-lt"/>
                <a:ea typeface="+mn-ea"/>
                <a:cs typeface="Arial"/>
              </a:rPr>
              <a:t>Fatouma Sissoko</a:t>
            </a:r>
          </a:p>
          <a:p>
            <a:pPr marL="176213" marR="0" lvl="0" indent="-176213" algn="ctr" defTabSz="457200" rtl="0" eaLnBrk="1" fontAlgn="auto" latinLnBrk="0" hangingPunct="1">
              <a:lnSpc>
                <a:spcPct val="100000"/>
              </a:lnSpc>
              <a:spcBef>
                <a:spcPts val="300"/>
              </a:spcBef>
              <a:spcAft>
                <a:spcPts val="600"/>
              </a:spcAft>
              <a:buClr>
                <a:schemeClr val="accent4">
                  <a:lumMod val="60000"/>
                  <a:lumOff val="40000"/>
                </a:schemeClr>
              </a:buClr>
              <a:buSzPct val="80000"/>
              <a:buFont typeface="Arial"/>
              <a:buChar char="•"/>
              <a:tabLst/>
              <a:defRPr/>
            </a:pPr>
            <a:r>
              <a:rPr kumimoji="0" lang="en-US" sz="2400" b="1" i="0" u="none" strike="noStrike" kern="1200" cap="none" spc="0" normalizeH="0" baseline="0" noProof="0" dirty="0">
                <a:ln>
                  <a:noFill/>
                </a:ln>
                <a:solidFill>
                  <a:schemeClr val="bg1"/>
                </a:solidFill>
                <a:effectLst/>
                <a:uLnTx/>
                <a:uFillTx/>
                <a:latin typeface="+mn-lt"/>
                <a:ea typeface="+mn-ea"/>
                <a:cs typeface="Arial"/>
              </a:rPr>
              <a:t>African Centre for Statistics</a:t>
            </a:r>
          </a:p>
          <a:p>
            <a:pPr marL="176213" marR="0" lvl="0" indent="-176213" algn="ctr" defTabSz="457200" rtl="0" eaLnBrk="1" fontAlgn="auto" latinLnBrk="0" hangingPunct="1">
              <a:lnSpc>
                <a:spcPct val="100000"/>
              </a:lnSpc>
              <a:spcBef>
                <a:spcPts val="300"/>
              </a:spcBef>
              <a:spcAft>
                <a:spcPts val="600"/>
              </a:spcAft>
              <a:buClr>
                <a:schemeClr val="accent4">
                  <a:lumMod val="60000"/>
                  <a:lumOff val="40000"/>
                </a:schemeClr>
              </a:buClr>
              <a:buSzPct val="80000"/>
              <a:buFont typeface="Arial"/>
              <a:buChar char="•"/>
              <a:tabLst/>
              <a:defRPr/>
            </a:pPr>
            <a:endParaRPr lang="en-US" dirty="0">
              <a:solidFill>
                <a:schemeClr val="bg1"/>
              </a:solidFill>
            </a:endParaRPr>
          </a:p>
          <a:p>
            <a:pPr marL="176213" marR="0" lvl="0" indent="-176213" algn="ctr" defTabSz="457200" rtl="0" eaLnBrk="1" fontAlgn="auto" latinLnBrk="0" hangingPunct="1">
              <a:lnSpc>
                <a:spcPct val="100000"/>
              </a:lnSpc>
              <a:spcBef>
                <a:spcPts val="300"/>
              </a:spcBef>
              <a:spcAft>
                <a:spcPts val="600"/>
              </a:spcAft>
              <a:buClr>
                <a:schemeClr val="accent4">
                  <a:lumMod val="60000"/>
                  <a:lumOff val="40000"/>
                </a:schemeClr>
              </a:buClr>
              <a:buSzPct val="80000"/>
              <a:buFont typeface="Arial"/>
              <a:buChar char="•"/>
              <a:tabLst/>
              <a:defRPr/>
            </a:pPr>
            <a:endParaRPr kumimoji="0" lang="en-US" sz="2000" b="1" i="0" u="none" strike="noStrike" kern="1200" cap="none" spc="0" normalizeH="0" baseline="0" noProof="0" dirty="0">
              <a:ln>
                <a:noFill/>
              </a:ln>
              <a:solidFill>
                <a:schemeClr val="bg1"/>
              </a:solidFill>
              <a:effectLst/>
              <a:uLnTx/>
              <a:uFillTx/>
              <a:latin typeface="+mn-lt"/>
              <a:ea typeface="+mn-ea"/>
              <a:cs typeface="Arial"/>
            </a:endParaRPr>
          </a:p>
          <a:p>
            <a:pPr lvl="0" algn="ctr"/>
            <a:r>
              <a:rPr lang="en-US" dirty="0">
                <a:solidFill>
                  <a:schemeClr val="bg1"/>
                </a:solidFill>
              </a:rPr>
              <a:t>Kampala, Uganda, 26-28 September 2017</a:t>
            </a:r>
          </a:p>
          <a:p>
            <a:pPr marL="176213" marR="0" lvl="0" indent="-176213" algn="ctr" defTabSz="457200" rtl="0" eaLnBrk="1" fontAlgn="auto" latinLnBrk="0" hangingPunct="1">
              <a:lnSpc>
                <a:spcPct val="100000"/>
              </a:lnSpc>
              <a:spcBef>
                <a:spcPts val="300"/>
              </a:spcBef>
              <a:spcAft>
                <a:spcPts val="600"/>
              </a:spcAft>
              <a:buClr>
                <a:schemeClr val="accent4">
                  <a:lumMod val="60000"/>
                  <a:lumOff val="40000"/>
                </a:schemeClr>
              </a:buClr>
              <a:buSzPct val="80000"/>
              <a:buFont typeface="Arial"/>
              <a:buChar char="•"/>
              <a:tabLst/>
              <a:defRPr/>
            </a:pPr>
            <a:endParaRPr kumimoji="0" lang="en-US" sz="2000" b="1" i="0" u="none" strike="noStrike" kern="1200" cap="none" spc="0" normalizeH="0" baseline="0" noProof="0" dirty="0">
              <a:ln>
                <a:noFill/>
              </a:ln>
              <a:solidFill>
                <a:schemeClr val="bg1"/>
              </a:solidFill>
              <a:effectLst/>
              <a:uLnTx/>
              <a:uFillTx/>
              <a:latin typeface="+mn-lt"/>
              <a:ea typeface="+mn-ea"/>
              <a:cs typeface="Arial"/>
            </a:endParaRPr>
          </a:p>
          <a:p>
            <a:pPr marL="0" marR="0" lvl="0" indent="0" algn="ctr" defTabSz="457200" rtl="0" eaLnBrk="1" fontAlgn="auto" latinLnBrk="0" hangingPunct="1">
              <a:lnSpc>
                <a:spcPct val="100000"/>
              </a:lnSpc>
              <a:spcBef>
                <a:spcPts val="300"/>
              </a:spcBef>
              <a:spcAft>
                <a:spcPts val="600"/>
              </a:spcAft>
              <a:buClr>
                <a:schemeClr val="accent4">
                  <a:lumMod val="60000"/>
                  <a:lumOff val="40000"/>
                </a:schemeClr>
              </a:buClr>
              <a:buSzPct val="80000"/>
              <a:buNone/>
              <a:tabLst/>
              <a:defRPr/>
            </a:pPr>
            <a:endParaRPr kumimoji="0" lang="en-US" sz="2000" b="1" i="0" u="none" strike="noStrike" kern="1200" cap="none" spc="0" normalizeH="0" baseline="0" noProof="0" dirty="0">
              <a:ln>
                <a:noFill/>
              </a:ln>
              <a:solidFill>
                <a:schemeClr val="bg1"/>
              </a:solidFill>
              <a:effectLst/>
              <a:uLnTx/>
              <a:uFillTx/>
              <a:latin typeface="+mn-lt"/>
              <a:ea typeface="+mn-ea"/>
              <a:cs typeface="Arial"/>
            </a:endParaRPr>
          </a:p>
        </p:txBody>
      </p:sp>
    </p:spTree>
    <p:extLst>
      <p:ext uri="{BB962C8B-B14F-4D97-AF65-F5344CB8AC3E}">
        <p14:creationId xmlns:p14="http://schemas.microsoft.com/office/powerpoint/2010/main" val="364149362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5541481" y="264954"/>
            <a:ext cx="6389785" cy="572328"/>
          </a:xfrm>
        </p:spPr>
        <p:txBody>
          <a:bodyPr>
            <a:normAutofit fontScale="90000"/>
          </a:bodyPr>
          <a:lstStyle/>
          <a:p>
            <a:r>
              <a:rPr lang="en-US" sz="2800" b="1" spc="100" dirty="0">
                <a:latin typeface="Times New Roman" panose="02020603050405020304" pitchFamily="18" charset="0"/>
                <a:ea typeface="+mn-ea"/>
                <a:cs typeface="Times New Roman" panose="02020603050405020304" pitchFamily="18" charset="0"/>
              </a:rPr>
              <a:t>2. Regional Consultation on </a:t>
            </a:r>
            <a:r>
              <a:rPr lang="en-GB" sz="2800" b="1" spc="100" dirty="0">
                <a:latin typeface="Times New Roman" panose="02020603050405020304" pitchFamily="18" charset="0"/>
                <a:ea typeface="+mn-ea"/>
                <a:cs typeface="Times New Roman" panose="02020603050405020304" pitchFamily="18" charset="0"/>
              </a:rPr>
              <a:t>2030 Agenda and </a:t>
            </a:r>
            <a:r>
              <a:rPr lang="en-GB" sz="2800" b="1" spc="100" dirty="0" err="1">
                <a:latin typeface="Times New Roman" panose="02020603050405020304" pitchFamily="18" charset="0"/>
                <a:ea typeface="+mn-ea"/>
                <a:cs typeface="Times New Roman" panose="02020603050405020304" pitchFamily="18" charset="0"/>
              </a:rPr>
              <a:t>Ageda</a:t>
            </a:r>
            <a:r>
              <a:rPr lang="en-GB" sz="2800" b="1" spc="100" dirty="0">
                <a:latin typeface="Times New Roman" panose="02020603050405020304" pitchFamily="18" charset="0"/>
                <a:ea typeface="+mn-ea"/>
                <a:cs typeface="Times New Roman" panose="02020603050405020304" pitchFamily="18" charset="0"/>
              </a:rPr>
              <a:t> 2063 in Africa</a:t>
            </a:r>
            <a:endParaRPr lang="fr-FR" sz="2800" b="1" spc="100" dirty="0">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257170" y="837283"/>
            <a:ext cx="12048670" cy="6463308"/>
          </a:xfrm>
          <a:prstGeom prst="rect">
            <a:avLst/>
          </a:prstGeom>
          <a:noFill/>
        </p:spPr>
        <p:txBody>
          <a:bodyPr wrap="square" rtlCol="0">
            <a:spAutoFit/>
          </a:bodyPr>
          <a:lstStyle/>
          <a:p>
            <a:r>
              <a:rPr lang="fr-FR" sz="2800" b="1" i="1" dirty="0">
                <a:solidFill>
                  <a:srgbClr val="FF0000"/>
                </a:solidFill>
              </a:rPr>
              <a:t>A</a:t>
            </a:r>
            <a:r>
              <a:rPr lang="en-US" sz="2800" b="1" i="1" dirty="0" err="1">
                <a:solidFill>
                  <a:srgbClr val="FF0000"/>
                </a:solidFill>
              </a:rPr>
              <a:t>frica</a:t>
            </a:r>
            <a:r>
              <a:rPr lang="en-US" sz="2800" b="1" i="1" dirty="0">
                <a:solidFill>
                  <a:srgbClr val="FF0000"/>
                </a:solidFill>
              </a:rPr>
              <a:t> input to global set of indicators </a:t>
            </a:r>
          </a:p>
          <a:p>
            <a:endParaRPr lang="en-US" sz="2500" dirty="0">
              <a:solidFill>
                <a:srgbClr val="FF0000"/>
              </a:solidFill>
            </a:endParaRPr>
          </a:p>
          <a:p>
            <a:pPr marL="342900" indent="-342900">
              <a:buFont typeface="Wingdings" panose="05000000000000000000" pitchFamily="2" charset="2"/>
              <a:buChar char="v"/>
            </a:pPr>
            <a:r>
              <a:rPr lang="en-US" sz="2400" dirty="0">
                <a:solidFill>
                  <a:prstClr val="black"/>
                </a:solidFill>
              </a:rPr>
              <a:t>June 2015 – The Africa set of indicators presented to the 1st IAEG-SDG meeting</a:t>
            </a:r>
          </a:p>
          <a:p>
            <a:endParaRPr lang="en-US" sz="2500" dirty="0">
              <a:solidFill>
                <a:srgbClr val="FF0000"/>
              </a:solidFill>
            </a:endParaRPr>
          </a:p>
          <a:p>
            <a:pPr marL="342900" indent="-342900">
              <a:buFont typeface="Wingdings" panose="05000000000000000000" pitchFamily="2" charset="2"/>
              <a:buChar char="v"/>
              <a:tabLst>
                <a:tab pos="457200" algn="l"/>
              </a:tabLst>
            </a:pPr>
            <a:r>
              <a:rPr lang="en-US" sz="2400" dirty="0">
                <a:solidFill>
                  <a:prstClr val="black"/>
                </a:solidFill>
              </a:rPr>
              <a:t>July 2015 – Initial list received from UNSD (IAEG-secretariat) </a:t>
            </a:r>
          </a:p>
          <a:p>
            <a:pPr marL="342900" indent="-342900">
              <a:buFont typeface="Wingdings" panose="05000000000000000000" pitchFamily="2" charset="2"/>
              <a:buChar char="v"/>
              <a:tabLst>
                <a:tab pos="457200" algn="l"/>
              </a:tabLst>
            </a:pPr>
            <a:endParaRPr lang="en-US" sz="2400" dirty="0">
              <a:solidFill>
                <a:prstClr val="black"/>
              </a:solidFill>
            </a:endParaRPr>
          </a:p>
          <a:p>
            <a:pPr marL="342900" indent="-342900">
              <a:buFont typeface="Wingdings" panose="05000000000000000000" pitchFamily="2" charset="2"/>
              <a:buChar char="v"/>
              <a:tabLst>
                <a:tab pos="457200" algn="l"/>
              </a:tabLst>
            </a:pPr>
            <a:r>
              <a:rPr lang="en-US" sz="2400" dirty="0">
                <a:solidFill>
                  <a:prstClr val="black"/>
                </a:solidFill>
              </a:rPr>
              <a:t>July - August 2015 – Consultation process within the core team members </a:t>
            </a:r>
          </a:p>
          <a:p>
            <a:pPr marL="342900" indent="-342900">
              <a:buFont typeface="Wingdings" panose="05000000000000000000" pitchFamily="2" charset="2"/>
              <a:buChar char="v"/>
              <a:tabLst>
                <a:tab pos="457200" algn="l"/>
              </a:tabLst>
            </a:pPr>
            <a:endParaRPr lang="en-US" sz="2400" dirty="0">
              <a:solidFill>
                <a:prstClr val="black"/>
              </a:solidFill>
            </a:endParaRPr>
          </a:p>
          <a:p>
            <a:pPr marL="342900" indent="-342900">
              <a:buFont typeface="Wingdings" panose="05000000000000000000" pitchFamily="2" charset="2"/>
              <a:buChar char="v"/>
              <a:tabLst>
                <a:tab pos="457200" algn="l"/>
              </a:tabLst>
            </a:pPr>
            <a:r>
              <a:rPr lang="en-US" sz="2400" dirty="0">
                <a:solidFill>
                  <a:prstClr val="black"/>
                </a:solidFill>
              </a:rPr>
              <a:t>September 2015 Addis Ababa, Ethiopia – Workshop of core team members to finalize first set of Africa input to global indicators (Agreed – 116, Partially agreed – 58, Disagreed – 24)</a:t>
            </a:r>
          </a:p>
          <a:p>
            <a:pPr marL="342900" indent="-342900">
              <a:buFont typeface="Wingdings" panose="05000000000000000000" pitchFamily="2" charset="2"/>
              <a:buChar char="v"/>
              <a:tabLst>
                <a:tab pos="457200" algn="l"/>
              </a:tabLst>
            </a:pPr>
            <a:endParaRPr lang="en-US" sz="2400" dirty="0">
              <a:solidFill>
                <a:prstClr val="black"/>
              </a:solidFill>
            </a:endParaRPr>
          </a:p>
          <a:p>
            <a:pPr marL="342900" indent="-342900">
              <a:buFont typeface="Wingdings" panose="05000000000000000000" pitchFamily="2" charset="2"/>
              <a:buChar char="v"/>
              <a:tabLst>
                <a:tab pos="457200" algn="l"/>
              </a:tabLst>
            </a:pPr>
            <a:r>
              <a:rPr lang="en-US" sz="2400" dirty="0">
                <a:solidFill>
                  <a:prstClr val="black"/>
                </a:solidFill>
              </a:rPr>
              <a:t>September 2015 – Africa input circulated to all NSOs in Africa for sub-regional consultation led by IAEG-SDG member countries (in progress) </a:t>
            </a:r>
          </a:p>
          <a:p>
            <a:pPr marL="342900" indent="-342900">
              <a:buFont typeface="Wingdings" panose="05000000000000000000" pitchFamily="2" charset="2"/>
              <a:buChar char="v"/>
              <a:tabLst>
                <a:tab pos="457200" algn="l"/>
              </a:tabLst>
            </a:pPr>
            <a:endParaRPr lang="en-US" sz="2400" dirty="0">
              <a:solidFill>
                <a:prstClr val="black"/>
              </a:solidFill>
            </a:endParaRPr>
          </a:p>
          <a:p>
            <a:pPr marL="342900" indent="-342900">
              <a:buFont typeface="Wingdings" panose="05000000000000000000" pitchFamily="2" charset="2"/>
              <a:buChar char="v"/>
              <a:tabLst>
                <a:tab pos="457200" algn="l"/>
              </a:tabLst>
            </a:pPr>
            <a:r>
              <a:rPr lang="en-US" sz="2400" dirty="0">
                <a:solidFill>
                  <a:prstClr val="black"/>
                </a:solidFill>
              </a:rPr>
              <a:t>October 2015 – Final set of Africa inputs to be submitted to at its second meeting held in Bangkok (Verde, Senegal, Algeria, Cameroon, Tanzania, Uganda, Botswana) </a:t>
            </a:r>
          </a:p>
          <a:p>
            <a:pPr marL="342900" indent="-342900">
              <a:buFont typeface="Wingdings" panose="05000000000000000000" pitchFamily="2" charset="2"/>
              <a:buChar char="v"/>
              <a:tabLst>
                <a:tab pos="457200" algn="l"/>
              </a:tabLst>
            </a:pPr>
            <a:endParaRPr lang="en-US" sz="2400" dirty="0">
              <a:solidFill>
                <a:prstClr val="black"/>
              </a:solidFill>
            </a:endParaRPr>
          </a:p>
        </p:txBody>
      </p:sp>
      <p:pic>
        <p:nvPicPr>
          <p:cNvPr id="7" name="Picture 6"/>
          <p:cNvPicPr>
            <a:picLocks noChangeAspect="1"/>
          </p:cNvPicPr>
          <p:nvPr/>
        </p:nvPicPr>
        <p:blipFill>
          <a:blip r:embed="rId2"/>
          <a:stretch>
            <a:fillRect/>
          </a:stretch>
        </p:blipFill>
        <p:spPr>
          <a:xfrm>
            <a:off x="373487" y="264954"/>
            <a:ext cx="3304318" cy="438950"/>
          </a:xfrm>
          <a:prstGeom prst="rect">
            <a:avLst/>
          </a:prstGeom>
        </p:spPr>
      </p:pic>
    </p:spTree>
    <p:extLst>
      <p:ext uri="{BB962C8B-B14F-4D97-AF65-F5344CB8AC3E}">
        <p14:creationId xmlns:p14="http://schemas.microsoft.com/office/powerpoint/2010/main" val="297581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684" y="396607"/>
            <a:ext cx="8479315" cy="187288"/>
          </a:xfrm>
        </p:spPr>
        <p:txBody>
          <a:bodyPr>
            <a:noAutofit/>
          </a:bodyPr>
          <a:lstStyle/>
          <a:p>
            <a:pPr defTabSz="457200"/>
            <a:r>
              <a:rPr lang="en-US" sz="2800" b="1" dirty="0">
                <a:latin typeface="Times New Roman" panose="02020603050405020304" pitchFamily="18" charset="0"/>
                <a:ea typeface="Times New Roman" panose="02020603050405020304" pitchFamily="18" charset="0"/>
                <a:cs typeface="+mn-cs"/>
              </a:rPr>
              <a:t>2. Regional Consultation on 2030 Agenda and </a:t>
            </a:r>
            <a:r>
              <a:rPr lang="en-US" sz="2800" b="1" dirty="0" err="1">
                <a:latin typeface="Times New Roman" panose="02020603050405020304" pitchFamily="18" charset="0"/>
                <a:ea typeface="Times New Roman" panose="02020603050405020304" pitchFamily="18" charset="0"/>
                <a:cs typeface="+mn-cs"/>
              </a:rPr>
              <a:t>Ageda</a:t>
            </a:r>
            <a:r>
              <a:rPr lang="en-US" sz="2800" b="1" dirty="0">
                <a:latin typeface="Times New Roman" panose="02020603050405020304" pitchFamily="18" charset="0"/>
                <a:ea typeface="Times New Roman" panose="02020603050405020304" pitchFamily="18" charset="0"/>
                <a:cs typeface="+mn-cs"/>
              </a:rPr>
              <a:t> 2063 in Africa</a:t>
            </a:r>
            <a:br>
              <a:rPr lang="en-US" sz="2800" b="1" dirty="0">
                <a:latin typeface="Times New Roman" panose="02020603050405020304" pitchFamily="18" charset="0"/>
                <a:ea typeface="Times New Roman" panose="02020603050405020304" pitchFamily="18" charset="0"/>
                <a:cs typeface="+mn-cs"/>
              </a:rPr>
            </a:br>
            <a:endParaRPr lang="fr-FR" sz="2800" b="1" dirty="0">
              <a:latin typeface="Times New Roman" panose="02020603050405020304" pitchFamily="18" charset="0"/>
              <a:ea typeface="Times New Roman" panose="02020603050405020304" pitchFamily="18" charset="0"/>
              <a:cs typeface="+mn-cs"/>
            </a:endParaRPr>
          </a:p>
        </p:txBody>
      </p:sp>
      <p:sp>
        <p:nvSpPr>
          <p:cNvPr id="5" name="TextBox 4"/>
          <p:cNvSpPr txBox="1"/>
          <p:nvPr/>
        </p:nvSpPr>
        <p:spPr>
          <a:xfrm>
            <a:off x="371858" y="583895"/>
            <a:ext cx="11820141" cy="7001917"/>
          </a:xfrm>
          <a:prstGeom prst="rect">
            <a:avLst/>
          </a:prstGeom>
          <a:noFill/>
        </p:spPr>
        <p:txBody>
          <a:bodyPr wrap="square" rtlCol="0">
            <a:spAutoFit/>
          </a:bodyPr>
          <a:lstStyle/>
          <a:p>
            <a:endParaRPr lang="en-US" sz="2500" i="1" dirty="0"/>
          </a:p>
          <a:p>
            <a:r>
              <a:rPr lang="en-US" sz="2500" b="1" i="1" dirty="0">
                <a:solidFill>
                  <a:srgbClr val="FF0000"/>
                </a:solidFill>
              </a:rPr>
              <a:t>Integrated monitoring and evaluation framework </a:t>
            </a:r>
          </a:p>
          <a:p>
            <a:endParaRPr lang="en-US" sz="2500" i="1" dirty="0"/>
          </a:p>
          <a:p>
            <a:r>
              <a:rPr lang="en-US" sz="2500" i="1" dirty="0"/>
              <a:t>31 March– 5 April 2016 in Addis Ababa</a:t>
            </a:r>
            <a:r>
              <a:rPr lang="en-US" sz="2500" b="1" i="1" dirty="0"/>
              <a:t>, </a:t>
            </a:r>
            <a:r>
              <a:rPr lang="en-US" sz="2500" b="1" i="1" dirty="0">
                <a:solidFill>
                  <a:srgbClr val="FF0000"/>
                </a:solidFill>
              </a:rPr>
              <a:t>The 9th Joint Annual  AUC and ECA Conference of Ministers of Finance, Planning and Economic Development</a:t>
            </a:r>
            <a:r>
              <a:rPr lang="en-US" sz="2500" b="1" i="1" dirty="0"/>
              <a:t>:</a:t>
            </a:r>
          </a:p>
          <a:p>
            <a:pPr marL="342900" indent="-342900">
              <a:buFont typeface="Wingdings" panose="05000000000000000000" pitchFamily="2" charset="2"/>
              <a:buChar char="Ø"/>
            </a:pPr>
            <a:r>
              <a:rPr lang="en-US" sz="2500" i="1" dirty="0"/>
              <a:t>Reaffirmed the importance of </a:t>
            </a:r>
            <a:r>
              <a:rPr lang="en-US" sz="2500" b="1" i="1" dirty="0"/>
              <a:t>aligning Agenda 2063 and the SDGs</a:t>
            </a:r>
            <a:r>
              <a:rPr lang="en-US" sz="2500" i="1" dirty="0"/>
              <a:t>, including in national development plans. </a:t>
            </a:r>
          </a:p>
          <a:p>
            <a:pPr marL="342900" indent="-342900">
              <a:buFont typeface="Wingdings" panose="05000000000000000000" pitchFamily="2" charset="2"/>
              <a:buChar char="Ø"/>
            </a:pPr>
            <a:endParaRPr lang="en-US" sz="2500" i="1" dirty="0"/>
          </a:p>
          <a:p>
            <a:pPr marL="342900" indent="-342900">
              <a:buFont typeface="Wingdings" panose="05000000000000000000" pitchFamily="2" charset="2"/>
              <a:buChar char="Ø"/>
            </a:pPr>
            <a:r>
              <a:rPr lang="en-US" sz="2500" b="1" i="1" dirty="0"/>
              <a:t>Requested the AUC, ECA and the </a:t>
            </a:r>
            <a:r>
              <a:rPr lang="en-US" sz="2500" b="1" i="1" dirty="0" err="1"/>
              <a:t>AfDB</a:t>
            </a:r>
            <a:r>
              <a:rPr lang="en-US" sz="2500" b="1" i="1" dirty="0"/>
              <a:t> to develop an integrated monitoring </a:t>
            </a:r>
            <a:r>
              <a:rPr lang="en-US" sz="2500" i="1" dirty="0"/>
              <a:t>and evaluation framework on the implementation of Agenda 2063 and the SDGs. </a:t>
            </a:r>
          </a:p>
          <a:p>
            <a:pPr marL="342900" indent="-342900">
              <a:buFont typeface="Wingdings" panose="05000000000000000000" pitchFamily="2" charset="2"/>
              <a:buChar char="Ø"/>
            </a:pPr>
            <a:endParaRPr lang="en-US" sz="2500" i="1" dirty="0"/>
          </a:p>
          <a:p>
            <a:pPr marL="342900" indent="-342900">
              <a:buFont typeface="Wingdings" panose="05000000000000000000" pitchFamily="2" charset="2"/>
              <a:buChar char="Ø"/>
            </a:pPr>
            <a:r>
              <a:rPr lang="en-US" sz="2500" i="1" dirty="0"/>
              <a:t>Recommended a </a:t>
            </a:r>
            <a:r>
              <a:rPr lang="en-US" sz="2500" b="1" i="1" dirty="0"/>
              <a:t>harmonized set of goals, indicators and targets for measuring </a:t>
            </a:r>
            <a:r>
              <a:rPr lang="en-US" sz="2500" i="1" dirty="0"/>
              <a:t>implementation of the two agendas and ensuring harmonization between them. </a:t>
            </a:r>
          </a:p>
          <a:p>
            <a:pPr marL="342900" indent="-342900">
              <a:buFont typeface="Wingdings" panose="05000000000000000000" pitchFamily="2" charset="2"/>
              <a:buChar char="Ø"/>
            </a:pPr>
            <a:endParaRPr lang="en-US" sz="2500" i="1" dirty="0"/>
          </a:p>
          <a:p>
            <a:pPr marL="342900" indent="-342900">
              <a:buFont typeface="Wingdings" panose="05000000000000000000" pitchFamily="2" charset="2"/>
              <a:buChar char="Ø"/>
            </a:pPr>
            <a:r>
              <a:rPr lang="en-US" sz="2500" i="1" dirty="0"/>
              <a:t>Ministers also encouraged the AUC and ECA to develop a </a:t>
            </a:r>
            <a:r>
              <a:rPr lang="en-US" sz="2500" b="1" i="1" dirty="0"/>
              <a:t>common follow-up and review </a:t>
            </a:r>
            <a:r>
              <a:rPr lang="en-US" sz="2500" i="1" dirty="0"/>
              <a:t>platform, such as </a:t>
            </a:r>
            <a:r>
              <a:rPr lang="en-US" sz="2500" b="1" i="1" dirty="0"/>
              <a:t>the African Regional Forum for Sustainable Development</a:t>
            </a:r>
            <a:r>
              <a:rPr lang="en-US" sz="2500" i="1" dirty="0"/>
              <a:t>. </a:t>
            </a:r>
          </a:p>
          <a:p>
            <a:pPr marL="342900" indent="-342900">
              <a:buFont typeface="Wingdings" panose="05000000000000000000" pitchFamily="2" charset="2"/>
              <a:buChar char="Ø"/>
            </a:pPr>
            <a:endParaRPr lang="en-US" sz="2500" i="1" dirty="0">
              <a:solidFill>
                <a:srgbClr val="FF0000"/>
              </a:solidFill>
            </a:endParaRPr>
          </a:p>
          <a:p>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58663" y="284951"/>
            <a:ext cx="3304318" cy="438950"/>
          </a:xfrm>
          <a:prstGeom prst="rect">
            <a:avLst/>
          </a:prstGeom>
        </p:spPr>
      </p:pic>
    </p:spTree>
    <p:extLst>
      <p:ext uri="{BB962C8B-B14F-4D97-AF65-F5344CB8AC3E}">
        <p14:creationId xmlns:p14="http://schemas.microsoft.com/office/powerpoint/2010/main" val="3807572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805" y="-100940"/>
            <a:ext cx="8514195" cy="824842"/>
          </a:xfrm>
        </p:spPr>
        <p:txBody>
          <a:bodyPr>
            <a:noAutofit/>
          </a:bodyPr>
          <a:lstStyle/>
          <a:p>
            <a:pPr defTabSz="457200"/>
            <a:r>
              <a:rPr lang="en-US" sz="2800" b="1" dirty="0">
                <a:latin typeface="Times New Roman" panose="02020603050405020304" pitchFamily="18" charset="0"/>
                <a:ea typeface="Times New Roman" panose="02020603050405020304" pitchFamily="18" charset="0"/>
                <a:cs typeface="+mn-cs"/>
              </a:rPr>
              <a:t>2. Regional Consultation on SDGs and Agenda 2063</a:t>
            </a:r>
            <a:endParaRPr lang="fr-FR" sz="2800" b="1" dirty="0">
              <a:latin typeface="Times New Roman" panose="02020603050405020304" pitchFamily="18" charset="0"/>
              <a:ea typeface="Times New Roman" panose="02020603050405020304" pitchFamily="18" charset="0"/>
              <a:cs typeface="+mn-cs"/>
            </a:endParaRPr>
          </a:p>
        </p:txBody>
      </p:sp>
      <p:sp>
        <p:nvSpPr>
          <p:cNvPr id="5" name="TextBox 4"/>
          <p:cNvSpPr txBox="1"/>
          <p:nvPr/>
        </p:nvSpPr>
        <p:spPr>
          <a:xfrm>
            <a:off x="100822" y="451693"/>
            <a:ext cx="11819429" cy="6740307"/>
          </a:xfrm>
          <a:prstGeom prst="rect">
            <a:avLst/>
          </a:prstGeom>
          <a:noFill/>
        </p:spPr>
        <p:txBody>
          <a:bodyPr wrap="square" rtlCol="0">
            <a:spAutoFit/>
          </a:bodyPr>
          <a:lstStyle/>
          <a:p>
            <a:pPr marL="342900" indent="-342900">
              <a:buFont typeface="Wingdings" panose="05000000000000000000" pitchFamily="2" charset="2"/>
              <a:buChar char="Ø"/>
            </a:pPr>
            <a:r>
              <a:rPr lang="en-US" sz="2400" i="1" dirty="0"/>
              <a:t>In order </a:t>
            </a:r>
            <a:r>
              <a:rPr lang="en-US" sz="2400" b="1" i="1" dirty="0"/>
              <a:t>to respond this ministerial request and the data needs of the two agenda</a:t>
            </a:r>
            <a:r>
              <a:rPr lang="en-US" sz="2400" i="1" dirty="0"/>
              <a:t>, AUC, in collaboration ECA, member States, </a:t>
            </a:r>
            <a:r>
              <a:rPr lang="en-US" sz="2400" i="1" dirty="0" err="1"/>
              <a:t>AfDB</a:t>
            </a:r>
            <a:r>
              <a:rPr lang="en-US" sz="2400" i="1" dirty="0"/>
              <a:t> and the Africa Symposium on Statistical Development secretariat, have </a:t>
            </a:r>
            <a:r>
              <a:rPr lang="en-US" sz="2400" b="1" i="1" dirty="0">
                <a:solidFill>
                  <a:srgbClr val="FF0000"/>
                </a:solidFill>
              </a:rPr>
              <a:t>held a series (7) of meetings to align Agenda 2063 with SDGs</a:t>
            </a:r>
            <a:r>
              <a:rPr lang="en-US" sz="2400" i="1" dirty="0"/>
              <a:t>. </a:t>
            </a:r>
            <a:r>
              <a:rPr lang="en-US" sz="2400" b="1" i="1" dirty="0"/>
              <a:t>For </a:t>
            </a:r>
            <a:r>
              <a:rPr lang="en-US" sz="2400" b="1" i="1" dirty="0" err="1"/>
              <a:t>Exemple</a:t>
            </a:r>
            <a:endParaRPr lang="en-US" sz="2400" b="1" i="1" dirty="0"/>
          </a:p>
          <a:p>
            <a:endParaRPr lang="en-US" sz="2400" b="1" i="1" dirty="0"/>
          </a:p>
          <a:p>
            <a:pPr marL="342900" indent="-342900">
              <a:buFont typeface="Wingdings" panose="05000000000000000000" pitchFamily="2" charset="2"/>
              <a:buChar char="Ø"/>
            </a:pPr>
            <a:r>
              <a:rPr lang="en-US" sz="2400" i="1" dirty="0"/>
              <a:t>September 2015 AUC, ECA and ASSD met and matched targets from Agenda 2063  plan to SDG targets (</a:t>
            </a:r>
            <a:r>
              <a:rPr lang="en-US" sz="2400" i="1" dirty="0">
                <a:solidFill>
                  <a:srgbClr val="FF0000"/>
                </a:solidFill>
              </a:rPr>
              <a:t>two-thirds of SDG targets overlap </a:t>
            </a:r>
            <a:r>
              <a:rPr lang="en-US" sz="2400" i="1" dirty="0"/>
              <a:t>with targets from Agenda 2063 implementation plan)</a:t>
            </a:r>
          </a:p>
          <a:p>
            <a:pPr marL="342900" indent="-342900">
              <a:buFont typeface="Wingdings" panose="05000000000000000000" pitchFamily="2" charset="2"/>
              <a:buChar char="Ø"/>
            </a:pPr>
            <a:endParaRPr lang="en-US" sz="2400" i="1" dirty="0"/>
          </a:p>
          <a:p>
            <a:pPr marL="342900" indent="-342900">
              <a:buFont typeface="Wingdings" panose="05000000000000000000" pitchFamily="2" charset="2"/>
              <a:buChar char="Ø"/>
            </a:pPr>
            <a:r>
              <a:rPr lang="en-US" sz="2400" i="1" dirty="0"/>
              <a:t>5 to 8 March 2017 Nairobi, Kenya, the last workshop on Agenda 2063 was organized with the objective of this workshop was to finalize the monitoring and evaluation framework and the handbook of core Agenda 2063 FTYIP indicators . </a:t>
            </a:r>
          </a:p>
          <a:p>
            <a:pPr marL="342900" indent="-342900">
              <a:buFont typeface="Wingdings" panose="05000000000000000000" pitchFamily="2" charset="2"/>
              <a:buChar char="Ø"/>
            </a:pPr>
            <a:endParaRPr lang="en-US" sz="2400" i="1" dirty="0"/>
          </a:p>
          <a:p>
            <a:pPr marL="342900" indent="-342900">
              <a:buFont typeface="Wingdings" panose="05000000000000000000" pitchFamily="2" charset="2"/>
              <a:buChar char="Ø"/>
            </a:pPr>
            <a:r>
              <a:rPr lang="en-US" sz="2400" i="1" dirty="0" err="1"/>
              <a:t>Panafrican</a:t>
            </a:r>
            <a:r>
              <a:rPr lang="en-US" sz="2400" i="1" dirty="0"/>
              <a:t> institutions have also  reviewed the adequacy of the Strategy for the Harmonization of Statistics in Africa (</a:t>
            </a:r>
            <a:r>
              <a:rPr lang="en-US" sz="2400" i="1" dirty="0" err="1"/>
              <a:t>SHaSA</a:t>
            </a:r>
            <a:r>
              <a:rPr lang="en-US" sz="2400" i="1" dirty="0"/>
              <a:t>) to provide data on indicators for monitoring the implementation of the two agendas. </a:t>
            </a:r>
          </a:p>
          <a:p>
            <a:pPr marL="342900" indent="-342900">
              <a:buFont typeface="Wingdings" panose="05000000000000000000" pitchFamily="2" charset="2"/>
              <a:buChar char="Ø"/>
            </a:pPr>
            <a:endParaRPr lang="en-US" sz="2400" i="1" dirty="0"/>
          </a:p>
          <a:p>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00822" y="-64881"/>
            <a:ext cx="3304318" cy="438950"/>
          </a:xfrm>
          <a:prstGeom prst="rect">
            <a:avLst/>
          </a:prstGeom>
        </p:spPr>
      </p:pic>
    </p:spTree>
    <p:extLst>
      <p:ext uri="{BB962C8B-B14F-4D97-AF65-F5344CB8AC3E}">
        <p14:creationId xmlns:p14="http://schemas.microsoft.com/office/powerpoint/2010/main" val="308456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804" y="0"/>
            <a:ext cx="8514195" cy="1210733"/>
          </a:xfrm>
        </p:spPr>
        <p:txBody>
          <a:bodyPr>
            <a:noAutofit/>
          </a:bodyPr>
          <a:lstStyle/>
          <a:p>
            <a:pPr defTabSz="457200"/>
            <a:r>
              <a:rPr lang="en-US" sz="2800" b="1" dirty="0">
                <a:latin typeface="Times New Roman" panose="02020603050405020304" pitchFamily="18" charset="0"/>
                <a:ea typeface="Times New Roman" panose="02020603050405020304" pitchFamily="18" charset="0"/>
                <a:cs typeface="+mn-cs"/>
              </a:rPr>
              <a:t>2. Regional Consultation on 2030 Agenda and </a:t>
            </a:r>
            <a:r>
              <a:rPr lang="en-US" sz="2800" b="1" dirty="0" err="1">
                <a:latin typeface="Times New Roman" panose="02020603050405020304" pitchFamily="18" charset="0"/>
                <a:ea typeface="Times New Roman" panose="02020603050405020304" pitchFamily="18" charset="0"/>
                <a:cs typeface="+mn-cs"/>
              </a:rPr>
              <a:t>Ageda</a:t>
            </a:r>
            <a:r>
              <a:rPr lang="en-US" sz="2800" b="1" dirty="0">
                <a:latin typeface="Times New Roman" panose="02020603050405020304" pitchFamily="18" charset="0"/>
                <a:ea typeface="Times New Roman" panose="02020603050405020304" pitchFamily="18" charset="0"/>
                <a:cs typeface="+mn-cs"/>
              </a:rPr>
              <a:t> 2063 in Africa</a:t>
            </a:r>
            <a:endParaRPr lang="fr-FR" sz="2800" b="1" dirty="0">
              <a:latin typeface="Times New Roman" panose="02020603050405020304" pitchFamily="18" charset="0"/>
              <a:ea typeface="Times New Roman" panose="02020603050405020304" pitchFamily="18" charset="0"/>
              <a:cs typeface="+mn-cs"/>
            </a:endParaRPr>
          </a:p>
        </p:txBody>
      </p:sp>
      <p:sp>
        <p:nvSpPr>
          <p:cNvPr id="5" name="TextBox 4"/>
          <p:cNvSpPr txBox="1"/>
          <p:nvPr/>
        </p:nvSpPr>
        <p:spPr>
          <a:xfrm>
            <a:off x="158663" y="1088426"/>
            <a:ext cx="11936900" cy="6232475"/>
          </a:xfrm>
          <a:prstGeom prst="rect">
            <a:avLst/>
          </a:prstGeom>
          <a:noFill/>
        </p:spPr>
        <p:txBody>
          <a:bodyPr wrap="square" rtlCol="0">
            <a:spAutoFit/>
          </a:bodyPr>
          <a:lstStyle/>
          <a:p>
            <a:r>
              <a:rPr lang="en-US" sz="2500" b="1" i="1" dirty="0"/>
              <a:t>The alignment consisted of </a:t>
            </a:r>
          </a:p>
          <a:p>
            <a:pPr marL="342900" indent="-342900">
              <a:buFont typeface="Wingdings" panose="05000000000000000000" pitchFamily="2" charset="2"/>
              <a:buChar char="Ø"/>
            </a:pPr>
            <a:r>
              <a:rPr lang="en-US" sz="2500" i="1" dirty="0"/>
              <a:t>Comparing the goals of Agenda 2063 with the SDGs goals; </a:t>
            </a:r>
          </a:p>
          <a:p>
            <a:pPr marL="342900" indent="-342900">
              <a:buFont typeface="Wingdings" panose="05000000000000000000" pitchFamily="2" charset="2"/>
              <a:buChar char="Ø"/>
            </a:pPr>
            <a:endParaRPr lang="en-US" sz="2500" i="1" dirty="0"/>
          </a:p>
          <a:p>
            <a:pPr marL="342900" indent="-342900">
              <a:buFont typeface="Wingdings" panose="05000000000000000000" pitchFamily="2" charset="2"/>
              <a:buChar char="Ø"/>
            </a:pPr>
            <a:r>
              <a:rPr lang="en-US" sz="2500" i="1" dirty="0"/>
              <a:t>identifying common targets in both agendas; </a:t>
            </a:r>
          </a:p>
          <a:p>
            <a:pPr marL="342900" indent="-342900">
              <a:buFont typeface="Wingdings" panose="05000000000000000000" pitchFamily="2" charset="2"/>
              <a:buChar char="Ø"/>
            </a:pPr>
            <a:endParaRPr lang="en-US" sz="2500" i="1" dirty="0"/>
          </a:p>
          <a:p>
            <a:pPr marL="342900" indent="-342900">
              <a:buFont typeface="Wingdings" panose="05000000000000000000" pitchFamily="2" charset="2"/>
              <a:buChar char="Ø"/>
            </a:pPr>
            <a:r>
              <a:rPr lang="en-US" sz="2500" i="1" dirty="0"/>
              <a:t>Identifying data sources for every goal, target and indicator; </a:t>
            </a:r>
          </a:p>
          <a:p>
            <a:pPr marL="342900" indent="-342900">
              <a:buFont typeface="Wingdings" panose="05000000000000000000" pitchFamily="2" charset="2"/>
              <a:buChar char="Ø"/>
            </a:pPr>
            <a:endParaRPr lang="en-US" sz="2500" i="1" dirty="0"/>
          </a:p>
          <a:p>
            <a:pPr marL="342900" indent="-342900">
              <a:buFont typeface="Wingdings" panose="05000000000000000000" pitchFamily="2" charset="2"/>
              <a:buChar char="Ø"/>
            </a:pPr>
            <a:r>
              <a:rPr lang="en-US" sz="2500" i="1" dirty="0"/>
              <a:t>aligning </a:t>
            </a:r>
            <a:r>
              <a:rPr lang="en-US" sz="2500" i="1" dirty="0" err="1"/>
              <a:t>SHaSA</a:t>
            </a:r>
            <a:r>
              <a:rPr lang="en-US" sz="2500" i="1" dirty="0"/>
              <a:t> statistical dimensions to Agenda 2063 and the SDGs;</a:t>
            </a:r>
          </a:p>
          <a:p>
            <a:pPr marL="342900" indent="-342900">
              <a:buFont typeface="Wingdings" panose="05000000000000000000" pitchFamily="2" charset="2"/>
              <a:buChar char="Ø"/>
            </a:pPr>
            <a:endParaRPr lang="en-US" sz="2500" i="1" dirty="0"/>
          </a:p>
          <a:p>
            <a:pPr marL="342900" indent="-342900">
              <a:buFont typeface="Wingdings" panose="05000000000000000000" pitchFamily="2" charset="2"/>
              <a:buChar char="Ø"/>
            </a:pPr>
            <a:r>
              <a:rPr lang="en-US" sz="2500" i="1" dirty="0"/>
              <a:t>identifying new and emerging statistical dimensions; and </a:t>
            </a:r>
          </a:p>
          <a:p>
            <a:pPr marL="342900" indent="-342900">
              <a:buFont typeface="Wingdings" panose="05000000000000000000" pitchFamily="2" charset="2"/>
              <a:buChar char="Ø"/>
            </a:pPr>
            <a:endParaRPr lang="en-US" sz="2500" i="1" dirty="0"/>
          </a:p>
          <a:p>
            <a:pPr marL="342900" indent="-342900">
              <a:buFont typeface="Wingdings" panose="05000000000000000000" pitchFamily="2" charset="2"/>
              <a:buChar char="Ø"/>
            </a:pPr>
            <a:r>
              <a:rPr lang="en-US" sz="2500" i="1" dirty="0"/>
              <a:t>linking data sources to </a:t>
            </a:r>
            <a:r>
              <a:rPr lang="en-US" sz="2500" i="1" dirty="0" err="1"/>
              <a:t>SHaSA</a:t>
            </a:r>
            <a:r>
              <a:rPr lang="en-US" sz="2500" i="1" dirty="0"/>
              <a:t> statistical dimensions. </a:t>
            </a:r>
          </a:p>
          <a:p>
            <a:pPr marL="342900" indent="-342900">
              <a:buFont typeface="Wingdings" panose="05000000000000000000" pitchFamily="2" charset="2"/>
              <a:buChar char="Ø"/>
            </a:pPr>
            <a:endParaRPr lang="en-US" sz="2500" i="1" dirty="0"/>
          </a:p>
          <a:p>
            <a:pPr marL="342900" indent="-342900">
              <a:buFont typeface="Wingdings" panose="05000000000000000000" pitchFamily="2" charset="2"/>
              <a:buChar char="Ø"/>
            </a:pPr>
            <a:r>
              <a:rPr lang="en-US" sz="2500" i="1" dirty="0"/>
              <a:t>A mapping exercise at the indicator level was also done using Agenda 2063 as a basis and vice </a:t>
            </a:r>
            <a:r>
              <a:rPr lang="en-US" sz="2500" i="1" dirty="0" err="1"/>
              <a:t>vers</a:t>
            </a:r>
            <a:endParaRPr lang="en-US" sz="2500" i="1" dirty="0"/>
          </a:p>
          <a:p>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58663" y="284951"/>
            <a:ext cx="3304318" cy="438950"/>
          </a:xfrm>
          <a:prstGeom prst="rect">
            <a:avLst/>
          </a:prstGeom>
        </p:spPr>
      </p:pic>
    </p:spTree>
    <p:extLst>
      <p:ext uri="{BB962C8B-B14F-4D97-AF65-F5344CB8AC3E}">
        <p14:creationId xmlns:p14="http://schemas.microsoft.com/office/powerpoint/2010/main" val="3940291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009" y="122667"/>
            <a:ext cx="8136904" cy="739551"/>
          </a:xfrm>
        </p:spPr>
        <p:txBody>
          <a:bodyPr>
            <a:normAutofit/>
          </a:bodyPr>
          <a:lstStyle/>
          <a:p>
            <a:pPr algn="ctr"/>
            <a:r>
              <a:rPr lang="en-US" sz="2800" b="1" spc="100" dirty="0">
                <a:latin typeface="Times New Roman" panose="02020603050405020304" pitchFamily="18" charset="0"/>
                <a:ea typeface="+mn-ea"/>
                <a:cs typeface="Times New Roman" panose="02020603050405020304" pitchFamily="18" charset="0"/>
              </a:rPr>
              <a:t>3 Convergence at goals level</a:t>
            </a:r>
            <a:endParaRPr lang="en-US" sz="2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73487" y="264954"/>
            <a:ext cx="3304318" cy="438950"/>
          </a:xfrm>
          <a:prstGeom prst="rect">
            <a:avLst/>
          </a:prstGeom>
        </p:spPr>
      </p:pic>
      <p:sp>
        <p:nvSpPr>
          <p:cNvPr id="12" name="Rectangle 11"/>
          <p:cNvSpPr/>
          <p:nvPr/>
        </p:nvSpPr>
        <p:spPr>
          <a:xfrm>
            <a:off x="29780" y="862218"/>
            <a:ext cx="12030419" cy="69178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dirty="0">
              <a:solidFill>
                <a:prstClr val="black"/>
              </a:solidFill>
              <a:latin typeface="Times New Roman" panose="02020603050405020304" pitchFamily="18" charset="0"/>
              <a:ea typeface="Times New Roman" panose="02020603050405020304" pitchFamily="18" charset="0"/>
            </a:endParaRPr>
          </a:p>
          <a:p>
            <a:pPr algn="ctr"/>
            <a:endParaRPr lang="en-US" sz="2400" b="1" dirty="0">
              <a:solidFill>
                <a:prstClr val="black"/>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Ø"/>
            </a:pPr>
            <a:r>
              <a:rPr lang="en-US" sz="2300" dirty="0">
                <a:solidFill>
                  <a:srgbClr val="FF0000"/>
                </a:solidFill>
                <a:latin typeface="Times New Roman" panose="02020603050405020304" pitchFamily="18" charset="0"/>
                <a:cs typeface="Times New Roman" panose="02020603050405020304" pitchFamily="18" charset="0"/>
              </a:rPr>
              <a:t>Agenda 2063 has 7 aspirations, 20 goals</a:t>
            </a:r>
            <a:r>
              <a:rPr lang="en-US" sz="2300" dirty="0">
                <a:solidFill>
                  <a:schemeClr val="tx1"/>
                </a:solidFill>
                <a:latin typeface="Times New Roman" panose="02020603050405020304" pitchFamily="18" charset="0"/>
                <a:cs typeface="Times New Roman" panose="02020603050405020304" pitchFamily="18" charset="0"/>
              </a:rPr>
              <a:t>, 34 priority areas with corresponding 174 targets and 63 core indicators for the first ten-year implementation plan (2014 – 2023). </a:t>
            </a:r>
          </a:p>
          <a:p>
            <a:endParaRPr lang="en-US" sz="23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300" dirty="0">
                <a:solidFill>
                  <a:srgbClr val="FF0000"/>
                </a:solidFill>
                <a:latin typeface="Times New Roman" panose="02020603050405020304" pitchFamily="18" charset="0"/>
                <a:cs typeface="Times New Roman" panose="02020603050405020304" pitchFamily="18" charset="0"/>
              </a:rPr>
              <a:t>While the SDGs comprise 17 goal</a:t>
            </a:r>
            <a:r>
              <a:rPr lang="en-US" sz="2300" dirty="0">
                <a:solidFill>
                  <a:schemeClr val="tx1"/>
                </a:solidFill>
                <a:latin typeface="Times New Roman" panose="02020603050405020304" pitchFamily="18" charset="0"/>
                <a:cs typeface="Times New Roman" panose="02020603050405020304" pitchFamily="18" charset="0"/>
              </a:rPr>
              <a:t>s, 169 targets and 230 indicators. </a:t>
            </a:r>
          </a:p>
          <a:p>
            <a:r>
              <a:rPr lang="en-GB" sz="2300" dirty="0">
                <a:solidFill>
                  <a:schemeClr val="tx1"/>
                </a:solidFill>
                <a:latin typeface="Times New Roman" panose="02020603050405020304" pitchFamily="18" charset="0"/>
                <a:cs typeface="Times New Roman" panose="02020603050405020304" pitchFamily="18" charset="0"/>
              </a:rPr>
              <a:t> </a:t>
            </a:r>
            <a:endParaRPr lang="en-US" sz="2300" dirty="0">
              <a:solidFill>
                <a:schemeClr val="tx1"/>
              </a:solidFill>
              <a:latin typeface="Times New Roman" panose="02020603050405020304" pitchFamily="18" charset="0"/>
              <a:cs typeface="Times New Roman" panose="02020603050405020304" pitchFamily="18" charset="0"/>
            </a:endParaRPr>
          </a:p>
          <a:p>
            <a:r>
              <a:rPr lang="en-GB" sz="2300" dirty="0">
                <a:solidFill>
                  <a:schemeClr val="tx1"/>
                </a:solidFill>
                <a:latin typeface="Times New Roman" panose="02020603050405020304" pitchFamily="18" charset="0"/>
                <a:cs typeface="Times New Roman" panose="02020603050405020304" pitchFamily="18" charset="0"/>
              </a:rPr>
              <a:t>More specifically, the overlapping levels of Agenda 2063 and Agenda 2030 for Sustainable Development at goal and target levels are as follows. </a:t>
            </a:r>
          </a:p>
          <a:p>
            <a:endParaRPr lang="en-US" sz="2300" dirty="0">
              <a:solidFill>
                <a:schemeClr val="tx1"/>
              </a:solidFill>
              <a:latin typeface="Times New Roman" panose="02020603050405020304" pitchFamily="18" charset="0"/>
              <a:cs typeface="Times New Roman" panose="02020603050405020304" pitchFamily="18" charset="0"/>
            </a:endParaRPr>
          </a:p>
          <a:p>
            <a:pPr lvl="0"/>
            <a:r>
              <a:rPr lang="en-GB" sz="2800" b="1" dirty="0">
                <a:solidFill>
                  <a:schemeClr val="tx1"/>
                </a:solidFill>
                <a:latin typeface="Times New Roman" panose="02020603050405020304" pitchFamily="18" charset="0"/>
                <a:cs typeface="Times New Roman" panose="02020603050405020304" pitchFamily="18" charset="0"/>
              </a:rPr>
              <a:t>Goal level: </a:t>
            </a:r>
          </a:p>
          <a:p>
            <a:pPr lvl="0"/>
            <a:endParaRPr lang="en-GB" sz="2300" b="1" dirty="0">
              <a:solidFill>
                <a:schemeClr val="tx1"/>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en-GB" sz="2300" b="1" dirty="0">
                <a:solidFill>
                  <a:schemeClr val="tx1"/>
                </a:solidFill>
                <a:latin typeface="Times New Roman" panose="02020603050405020304" pitchFamily="18" charset="0"/>
                <a:cs typeface="Times New Roman" panose="02020603050405020304" pitchFamily="18" charset="0"/>
              </a:rPr>
              <a:t>All the </a:t>
            </a:r>
            <a:r>
              <a:rPr lang="en-GB" sz="2300" b="1" dirty="0">
                <a:solidFill>
                  <a:srgbClr val="FF0000"/>
                </a:solidFill>
                <a:latin typeface="Times New Roman" panose="02020603050405020304" pitchFamily="18" charset="0"/>
                <a:cs typeface="Times New Roman" panose="02020603050405020304" pitchFamily="18" charset="0"/>
              </a:rPr>
              <a:t>goals of Agenda 2030 overlap </a:t>
            </a:r>
            <a:r>
              <a:rPr lang="en-GB" sz="2300" b="1" dirty="0">
                <a:solidFill>
                  <a:schemeClr val="tx1"/>
                </a:solidFill>
                <a:latin typeface="Times New Roman" panose="02020603050405020304" pitchFamily="18" charset="0"/>
                <a:cs typeface="Times New Roman" panose="02020603050405020304" pitchFamily="18" charset="0"/>
              </a:rPr>
              <a:t>with at least </a:t>
            </a:r>
            <a:r>
              <a:rPr lang="en-GB" sz="2300" dirty="0">
                <a:solidFill>
                  <a:schemeClr val="tx1"/>
                </a:solidFill>
                <a:latin typeface="Times New Roman" panose="02020603050405020304" pitchFamily="18" charset="0"/>
                <a:cs typeface="Times New Roman" panose="02020603050405020304" pitchFamily="18" charset="0"/>
              </a:rPr>
              <a:t>one goal of Agenda 2063. </a:t>
            </a:r>
          </a:p>
          <a:p>
            <a:pPr marL="285750" lvl="0" indent="-285750">
              <a:buFont typeface="Wingdings" panose="05000000000000000000" pitchFamily="2" charset="2"/>
              <a:buChar char="Ø"/>
            </a:pPr>
            <a:endParaRPr lang="en-GB" sz="2300" dirty="0">
              <a:solidFill>
                <a:schemeClr val="tx1"/>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en-US" sz="2300" b="1" dirty="0">
                <a:solidFill>
                  <a:schemeClr val="tx1"/>
                </a:solidFill>
                <a:latin typeface="Times New Roman" panose="02020603050405020304" pitchFamily="18" charset="0"/>
                <a:cs typeface="Times New Roman" panose="02020603050405020304" pitchFamily="18" charset="0"/>
              </a:rPr>
              <a:t>Three goals in Agenda 2063 do not overlap with any of the SDGs</a:t>
            </a:r>
            <a:r>
              <a:rPr lang="en-US" sz="2300" dirty="0">
                <a:solidFill>
                  <a:schemeClr val="tx1"/>
                </a:solidFill>
                <a:latin typeface="Times New Roman" panose="02020603050405020304" pitchFamily="18" charset="0"/>
                <a:cs typeface="Times New Roman" panose="02020603050405020304" pitchFamily="18" charset="0"/>
              </a:rPr>
              <a:t>: These are:</a:t>
            </a:r>
            <a:endParaRPr lang="en-US" sz="2300" b="1" dirty="0">
              <a:solidFill>
                <a:schemeClr val="tx1"/>
              </a:solidFill>
              <a:latin typeface="Times New Roman" panose="02020603050405020304" pitchFamily="18" charset="0"/>
              <a:cs typeface="Times New Roman" panose="02020603050405020304" pitchFamily="18" charset="0"/>
            </a:endParaRPr>
          </a:p>
          <a:p>
            <a:pPr lvl="0"/>
            <a:r>
              <a:rPr lang="en-US" sz="2300" b="1" dirty="0">
                <a:solidFill>
                  <a:schemeClr val="tx1"/>
                </a:solidFill>
                <a:latin typeface="Times New Roman" panose="02020603050405020304" pitchFamily="18" charset="0"/>
                <a:cs typeface="Times New Roman" panose="02020603050405020304" pitchFamily="18" charset="0"/>
              </a:rPr>
              <a:t>Goal 9</a:t>
            </a:r>
            <a:r>
              <a:rPr lang="en-US" sz="2300" dirty="0">
                <a:solidFill>
                  <a:schemeClr val="tx1"/>
                </a:solidFill>
                <a:latin typeface="Times New Roman" panose="02020603050405020304" pitchFamily="18" charset="0"/>
                <a:cs typeface="Times New Roman" panose="02020603050405020304" pitchFamily="18" charset="0"/>
              </a:rPr>
              <a:t>: Key Continental  Financial and Monetary Institutions established and functional</a:t>
            </a:r>
          </a:p>
          <a:p>
            <a:pPr lvl="0"/>
            <a:r>
              <a:rPr lang="en-US" sz="2300" b="1" dirty="0">
                <a:solidFill>
                  <a:schemeClr val="tx1"/>
                </a:solidFill>
                <a:latin typeface="Times New Roman" panose="02020603050405020304" pitchFamily="18" charset="0"/>
                <a:cs typeface="Times New Roman" panose="02020603050405020304" pitchFamily="18" charset="0"/>
              </a:rPr>
              <a:t>Goal 14:  </a:t>
            </a:r>
            <a:r>
              <a:rPr lang="en-US" sz="2300" dirty="0">
                <a:solidFill>
                  <a:schemeClr val="tx1"/>
                </a:solidFill>
                <a:latin typeface="Times New Roman" panose="02020603050405020304" pitchFamily="18" charset="0"/>
                <a:cs typeface="Times New Roman" panose="02020603050405020304" pitchFamily="18" charset="0"/>
              </a:rPr>
              <a:t>A Stable and Peaceful Africa</a:t>
            </a:r>
          </a:p>
          <a:p>
            <a:pPr lvl="0"/>
            <a:r>
              <a:rPr lang="en-US" sz="2300" b="1" dirty="0">
                <a:solidFill>
                  <a:schemeClr val="tx1"/>
                </a:solidFill>
                <a:latin typeface="Times New Roman" panose="02020603050405020304" pitchFamily="18" charset="0"/>
                <a:cs typeface="Times New Roman" panose="02020603050405020304" pitchFamily="18" charset="0"/>
              </a:rPr>
              <a:t>Goal 15: </a:t>
            </a:r>
            <a:r>
              <a:rPr lang="en-US" sz="2300" dirty="0">
                <a:solidFill>
                  <a:schemeClr val="tx1"/>
                </a:solidFill>
                <a:latin typeface="Times New Roman" panose="02020603050405020304" pitchFamily="18" charset="0"/>
                <a:cs typeface="Times New Roman" panose="02020603050405020304" pitchFamily="18" charset="0"/>
              </a:rPr>
              <a:t>A Fully Functional  and Operational African Peace and Security Architecture</a:t>
            </a:r>
          </a:p>
          <a:p>
            <a:pPr marL="285750" lvl="0" indent="-285750">
              <a:buFont typeface="Wingdings" panose="05000000000000000000" pitchFamily="2" charset="2"/>
              <a:buChar char="Ø"/>
            </a:pPr>
            <a:endParaRPr lang="en-GB" sz="2300" dirty="0">
              <a:solidFill>
                <a:schemeClr val="tx1"/>
              </a:solidFill>
              <a:latin typeface="Times New Roman" panose="02020603050405020304" pitchFamily="18" charset="0"/>
              <a:cs typeface="Times New Roman" panose="02020603050405020304" pitchFamily="18" charset="0"/>
            </a:endParaRPr>
          </a:p>
          <a:p>
            <a:endParaRPr lang="en-US" sz="2300" dirty="0">
              <a:solidFill>
                <a:schemeClr val="tx1"/>
              </a:solidFill>
              <a:latin typeface="Times New Roman" panose="02020603050405020304" pitchFamily="18" charset="0"/>
              <a:cs typeface="Times New Roman" panose="02020603050405020304" pitchFamily="18" charset="0"/>
            </a:endParaRPr>
          </a:p>
          <a:p>
            <a:pPr algn="ctr"/>
            <a:endParaRPr lang="en-US" dirty="0"/>
          </a:p>
          <a:p>
            <a:pPr algn="ctr"/>
            <a:r>
              <a:rPr lang="en-US" dirty="0"/>
              <a:t> </a:t>
            </a:r>
          </a:p>
        </p:txBody>
      </p:sp>
    </p:spTree>
    <p:extLst>
      <p:ext uri="{BB962C8B-B14F-4D97-AF65-F5344CB8AC3E}">
        <p14:creationId xmlns:p14="http://schemas.microsoft.com/office/powerpoint/2010/main" val="278387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009" y="122667"/>
            <a:ext cx="8136904" cy="739551"/>
          </a:xfrm>
        </p:spPr>
        <p:txBody>
          <a:bodyPr>
            <a:normAutofit/>
          </a:bodyPr>
          <a:lstStyle/>
          <a:p>
            <a:pPr algn="ctr"/>
            <a:r>
              <a:rPr lang="en-US" sz="2800" b="1" spc="100" dirty="0">
                <a:latin typeface="Times New Roman" panose="02020603050405020304" pitchFamily="18" charset="0"/>
                <a:ea typeface="+mn-ea"/>
                <a:cs typeface="Times New Roman" panose="02020603050405020304" pitchFamily="18" charset="0"/>
              </a:rPr>
              <a:t>3 Convergence at target level</a:t>
            </a:r>
            <a:endParaRPr lang="en-US" sz="2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73487" y="264954"/>
            <a:ext cx="3304318" cy="438950"/>
          </a:xfrm>
          <a:prstGeom prst="rect">
            <a:avLst/>
          </a:prstGeom>
        </p:spPr>
      </p:pic>
      <p:sp>
        <p:nvSpPr>
          <p:cNvPr id="12" name="Rectangle 11"/>
          <p:cNvSpPr/>
          <p:nvPr/>
        </p:nvSpPr>
        <p:spPr>
          <a:xfrm>
            <a:off x="161581" y="862218"/>
            <a:ext cx="12030419" cy="69178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z="2800" b="1" dirty="0">
                <a:solidFill>
                  <a:prstClr val="black"/>
                </a:solidFill>
                <a:latin typeface="Times New Roman" panose="02020603050405020304" pitchFamily="18" charset="0"/>
              </a:rPr>
              <a:t>T</a:t>
            </a:r>
            <a:r>
              <a:rPr lang="en-GB" sz="2800" b="1" dirty="0" err="1">
                <a:solidFill>
                  <a:schemeClr val="tx1"/>
                </a:solidFill>
                <a:latin typeface="Times New Roman" panose="02020603050405020304" pitchFamily="18" charset="0"/>
                <a:cs typeface="Times New Roman" panose="02020603050405020304" pitchFamily="18" charset="0"/>
              </a:rPr>
              <a:t>arget</a:t>
            </a:r>
            <a:r>
              <a:rPr lang="en-GB" sz="2800" b="1" dirty="0">
                <a:solidFill>
                  <a:schemeClr val="tx1"/>
                </a:solidFill>
                <a:latin typeface="Times New Roman" panose="02020603050405020304" pitchFamily="18" charset="0"/>
                <a:cs typeface="Times New Roman" panose="02020603050405020304" pitchFamily="18" charset="0"/>
              </a:rPr>
              <a:t> level: </a:t>
            </a:r>
          </a:p>
          <a:p>
            <a:pPr lvl="0"/>
            <a:endParaRPr lang="en-GB" sz="2800" b="1" dirty="0">
              <a:solidFill>
                <a:schemeClr val="tx1"/>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en-GB" sz="2800" dirty="0">
                <a:solidFill>
                  <a:srgbClr val="FF0000"/>
                </a:solidFill>
                <a:latin typeface="Times New Roman" panose="02020603050405020304" pitchFamily="18" charset="0"/>
                <a:cs typeface="Times New Roman" panose="02020603050405020304" pitchFamily="18" charset="0"/>
              </a:rPr>
              <a:t>36 Agenda 2063 targets (21%) that do not have any overlap in Agenda </a:t>
            </a:r>
            <a:r>
              <a:rPr lang="en-GB" sz="2800" dirty="0">
                <a:solidFill>
                  <a:schemeClr val="tx1"/>
                </a:solidFill>
                <a:latin typeface="Times New Roman" panose="02020603050405020304" pitchFamily="18" charset="0"/>
                <a:cs typeface="Times New Roman" panose="02020603050405020304" pitchFamily="18" charset="0"/>
              </a:rPr>
              <a:t>2030, </a:t>
            </a:r>
          </a:p>
          <a:p>
            <a:pPr marL="342900" lvl="0" indent="-342900">
              <a:buFont typeface="Wingdings" panose="05000000000000000000" pitchFamily="2" charset="2"/>
              <a:buChar char="Ø"/>
            </a:pPr>
            <a:endParaRPr lang="en-GB" sz="2800" dirty="0">
              <a:solidFill>
                <a:schemeClr val="tx1"/>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en-GB" sz="2800" dirty="0">
                <a:solidFill>
                  <a:schemeClr val="tx1"/>
                </a:solidFill>
                <a:latin typeface="Times New Roman" panose="02020603050405020304" pitchFamily="18" charset="0"/>
                <a:cs typeface="Times New Roman" panose="02020603050405020304" pitchFamily="18" charset="0"/>
              </a:rPr>
              <a:t>The number of Agenda 2030 targets that do not have any overlap in Agenda 2063 are 56 (33%)</a:t>
            </a:r>
          </a:p>
          <a:p>
            <a:pPr marL="342900" lvl="0" indent="-342900">
              <a:buFont typeface="Wingdings" panose="05000000000000000000" pitchFamily="2" charset="2"/>
              <a:buChar char="Ø"/>
            </a:pPr>
            <a:endParaRPr lang="en-GB" sz="2800" dirty="0">
              <a:solidFill>
                <a:schemeClr val="tx1"/>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Goal 2 of Agenda 2063 exactly </a:t>
            </a:r>
            <a:r>
              <a:rPr lang="en-US" sz="2800" dirty="0">
                <a:solidFill>
                  <a:schemeClr val="tx1"/>
                </a:solidFill>
                <a:latin typeface="Times New Roman" panose="02020603050405020304" pitchFamily="18" charset="0"/>
                <a:cs typeface="Times New Roman" panose="02020603050405020304" pitchFamily="18" charset="0"/>
              </a:rPr>
              <a:t>matches </a:t>
            </a:r>
            <a:r>
              <a:rPr lang="en-US" sz="2800" b="1" dirty="0">
                <a:solidFill>
                  <a:schemeClr val="tx1"/>
                </a:solidFill>
                <a:latin typeface="Times New Roman" panose="02020603050405020304" pitchFamily="18" charset="0"/>
                <a:cs typeface="Times New Roman" panose="02020603050405020304" pitchFamily="18" charset="0"/>
              </a:rPr>
              <a:t>Goal 4 of SDGs (</a:t>
            </a:r>
            <a:r>
              <a:rPr lang="en-US" sz="2800" dirty="0">
                <a:solidFill>
                  <a:schemeClr val="tx1"/>
                </a:solidFill>
                <a:latin typeface="Times New Roman" panose="02020603050405020304" pitchFamily="18" charset="0"/>
                <a:cs typeface="Times New Roman" panose="02020603050405020304" pitchFamily="18" charset="0"/>
              </a:rPr>
              <a:t>Education)</a:t>
            </a:r>
          </a:p>
          <a:p>
            <a:endParaRPr lang="en-US" sz="2800" dirty="0">
              <a:solidFill>
                <a:schemeClr val="tx1"/>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All the remaining 16 Agenda 2063 Goals overlap with at least two SDGs</a:t>
            </a:r>
          </a:p>
          <a:p>
            <a:endParaRPr lang="en-US" sz="2800" dirty="0">
              <a:solidFill>
                <a:schemeClr val="tx1"/>
              </a:solidFill>
              <a:latin typeface="Times New Roman" panose="02020603050405020304" pitchFamily="18" charset="0"/>
              <a:cs typeface="Times New Roman" panose="02020603050405020304" pitchFamily="18" charset="0"/>
            </a:endParaRPr>
          </a:p>
          <a:p>
            <a:pPr algn="ctr"/>
            <a:endParaRPr lang="en-US" sz="2800" dirty="0"/>
          </a:p>
          <a:p>
            <a:pPr algn="ctr"/>
            <a:r>
              <a:rPr lang="en-US" sz="2800" dirty="0"/>
              <a:t> </a:t>
            </a:r>
          </a:p>
        </p:txBody>
      </p:sp>
    </p:spTree>
    <p:extLst>
      <p:ext uri="{BB962C8B-B14F-4D97-AF65-F5344CB8AC3E}">
        <p14:creationId xmlns:p14="http://schemas.microsoft.com/office/powerpoint/2010/main" val="175677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600" y="143933"/>
            <a:ext cx="8746067" cy="660400"/>
          </a:xfrm>
        </p:spPr>
        <p:txBody>
          <a:bodyPr>
            <a:normAutofit fontScale="90000"/>
          </a:bodyPr>
          <a:lstStyle/>
          <a:p>
            <a:r>
              <a:rPr lang="en-US" sz="2800" b="1" spc="100" dirty="0">
                <a:solidFill>
                  <a:prstClr val="black"/>
                </a:solidFill>
                <a:latin typeface="Times New Roman" panose="02020603050405020304" pitchFamily="18" charset="0"/>
                <a:cs typeface="Times New Roman" panose="02020603050405020304" pitchFamily="18" charset="0"/>
              </a:rPr>
              <a:t>Coordination  between ECA and  other African Institutions: </a:t>
            </a:r>
            <a:r>
              <a:rPr lang="en-US" sz="2800" spc="100" dirty="0">
                <a:solidFill>
                  <a:srgbClr val="FF0000"/>
                </a:solidFill>
                <a:latin typeface="Times New Roman" panose="02020603050405020304" pitchFamily="18" charset="0"/>
                <a:cs typeface="Times New Roman" panose="02020603050405020304" pitchFamily="18" charset="0"/>
              </a:rPr>
              <a:t>Regional Indicator for SDGs and Agenda 2063</a:t>
            </a:r>
            <a:endParaRPr lang="fr-FR" sz="2800" spc="100" dirty="0">
              <a:solidFill>
                <a:srgbClr val="FF0000"/>
              </a:solidFill>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0" y="1168168"/>
            <a:ext cx="12192000" cy="5463034"/>
          </a:xfrm>
          <a:prstGeom prst="rect">
            <a:avLst/>
          </a:prstGeom>
          <a:noFill/>
        </p:spPr>
        <p:txBody>
          <a:bodyPr wrap="square" rtlCol="0">
            <a:spAutoFit/>
          </a:bodyPr>
          <a:lstStyle/>
          <a:p>
            <a:r>
              <a:rPr lang="en-US" sz="2500" b="1" dirty="0">
                <a:solidFill>
                  <a:srgbClr val="FF0000"/>
                </a:solidFill>
              </a:rPr>
              <a:t>Final list of Indicators</a:t>
            </a:r>
          </a:p>
          <a:p>
            <a:endParaRPr lang="en-US" sz="2500" b="1" dirty="0"/>
          </a:p>
          <a:p>
            <a:r>
              <a:rPr lang="en-US" sz="2500" b="1" dirty="0"/>
              <a:t>A - Agenda 2063: </a:t>
            </a:r>
          </a:p>
          <a:p>
            <a:r>
              <a:rPr lang="en-US" sz="2500" b="1" dirty="0"/>
              <a:t>The last workshop was </a:t>
            </a:r>
            <a:r>
              <a:rPr lang="en-US" sz="2500" dirty="0"/>
              <a:t>organized from 5 to 8 March 2017 in Nairobi, Kenya, </a:t>
            </a:r>
            <a:r>
              <a:rPr lang="en-US" sz="2500" b="1" dirty="0"/>
              <a:t>endorsed:</a:t>
            </a:r>
          </a:p>
          <a:p>
            <a:endParaRPr lang="en-US" sz="2500" b="1" dirty="0"/>
          </a:p>
          <a:p>
            <a:pPr marL="285750" indent="-285750">
              <a:buFont typeface="Wingdings" panose="05000000000000000000" pitchFamily="2" charset="2"/>
              <a:buChar char="Ø"/>
            </a:pPr>
            <a:r>
              <a:rPr lang="en-US" sz="2500" b="1" dirty="0">
                <a:solidFill>
                  <a:srgbClr val="FF0000"/>
                </a:solidFill>
              </a:rPr>
              <a:t> 63 core indicators </a:t>
            </a:r>
            <a:r>
              <a:rPr lang="en-US" sz="2500" dirty="0"/>
              <a:t>that will be used to monitor and report on the progress of implementation of Agenda 2063. </a:t>
            </a:r>
          </a:p>
          <a:p>
            <a:endParaRPr lang="en-US" sz="2500" dirty="0"/>
          </a:p>
          <a:p>
            <a:pPr marL="285750" indent="-285750">
              <a:buFont typeface="Wingdings" panose="05000000000000000000" pitchFamily="2" charset="2"/>
              <a:buChar char="Ø"/>
            </a:pPr>
            <a:r>
              <a:rPr lang="en-US" sz="2500" dirty="0"/>
              <a:t>In addition to the core indicators, </a:t>
            </a:r>
            <a:r>
              <a:rPr lang="en-US" sz="2500" b="1" dirty="0">
                <a:solidFill>
                  <a:srgbClr val="FF0000"/>
                </a:solidFill>
              </a:rPr>
              <a:t>61 complementary </a:t>
            </a:r>
            <a:r>
              <a:rPr lang="en-US" sz="2500" b="1" dirty="0"/>
              <a:t>indicators have been added </a:t>
            </a:r>
            <a:r>
              <a:rPr lang="en-US" sz="2500" b="1" dirty="0">
                <a:solidFill>
                  <a:srgbClr val="FF0000"/>
                </a:solidFill>
              </a:rPr>
              <a:t>from the global list of SDG indicators</a:t>
            </a:r>
            <a:r>
              <a:rPr lang="en-US" sz="2500" dirty="0"/>
              <a:t>. </a:t>
            </a:r>
          </a:p>
          <a:p>
            <a:endParaRPr lang="en-US" sz="2500" dirty="0"/>
          </a:p>
          <a:p>
            <a:pPr marL="285750" indent="-285750">
              <a:buFont typeface="Wingdings" panose="05000000000000000000" pitchFamily="2" charset="2"/>
              <a:buChar char="Ø"/>
            </a:pPr>
            <a:r>
              <a:rPr lang="en-US" sz="2500" dirty="0"/>
              <a:t>The AUC therefore has come up with </a:t>
            </a:r>
            <a:r>
              <a:rPr lang="en-US" sz="2500" b="1" dirty="0">
                <a:solidFill>
                  <a:srgbClr val="FF0000"/>
                </a:solidFill>
              </a:rPr>
              <a:t>124 indicators that could be used </a:t>
            </a:r>
            <a:r>
              <a:rPr lang="en-US" sz="2500" b="1" dirty="0"/>
              <a:t>in monitoring and reporting of Agenda 2063</a:t>
            </a:r>
            <a:r>
              <a:rPr lang="en-US" sz="2500" dirty="0"/>
              <a:t>.</a:t>
            </a:r>
          </a:p>
          <a:p>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36421" y="205687"/>
            <a:ext cx="3304318" cy="438950"/>
          </a:xfrm>
          <a:prstGeom prst="rect">
            <a:avLst/>
          </a:prstGeom>
        </p:spPr>
      </p:pic>
    </p:spTree>
    <p:extLst>
      <p:ext uri="{BB962C8B-B14F-4D97-AF65-F5344CB8AC3E}">
        <p14:creationId xmlns:p14="http://schemas.microsoft.com/office/powerpoint/2010/main" val="1734760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600" y="484429"/>
            <a:ext cx="8315664" cy="810971"/>
          </a:xfrm>
        </p:spPr>
        <p:txBody>
          <a:bodyPr>
            <a:normAutofit fontScale="90000"/>
          </a:bodyPr>
          <a:lstStyle/>
          <a:p>
            <a:r>
              <a:rPr lang="en-US" sz="2500" b="1" spc="100" dirty="0">
                <a:solidFill>
                  <a:prstClr val="black"/>
                </a:solidFill>
                <a:latin typeface="Times New Roman" panose="02020603050405020304" pitchFamily="18" charset="0"/>
                <a:cs typeface="Times New Roman" panose="02020603050405020304" pitchFamily="18" charset="0"/>
              </a:rPr>
              <a:t>2. Coordination  between ECA and  other African Institutions: </a:t>
            </a:r>
            <a:r>
              <a:rPr lang="en-US" sz="2500" spc="100" dirty="0">
                <a:solidFill>
                  <a:srgbClr val="FF0000"/>
                </a:solidFill>
                <a:latin typeface="Times New Roman" panose="02020603050405020304" pitchFamily="18" charset="0"/>
                <a:cs typeface="Times New Roman" panose="02020603050405020304" pitchFamily="18" charset="0"/>
              </a:rPr>
              <a:t>Regional Indicator for SDGs and Agenda 2063</a:t>
            </a:r>
            <a:endParaRPr lang="fr-FR" sz="2800" b="1" spc="100" dirty="0">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728133" y="1159701"/>
            <a:ext cx="12192000" cy="6509474"/>
          </a:xfrm>
          <a:prstGeom prst="rect">
            <a:avLst/>
          </a:prstGeom>
          <a:noFill/>
        </p:spPr>
        <p:txBody>
          <a:bodyPr wrap="square" rtlCol="0">
            <a:spAutoFit/>
          </a:bodyPr>
          <a:lstStyle/>
          <a:p>
            <a:r>
              <a:rPr lang="en-US" sz="2500" b="1" dirty="0">
                <a:solidFill>
                  <a:srgbClr val="FF0000"/>
                </a:solidFill>
              </a:rPr>
              <a:t>Final list of Indicators</a:t>
            </a:r>
          </a:p>
          <a:p>
            <a:endParaRPr lang="en-US" sz="2500" b="1" dirty="0"/>
          </a:p>
          <a:p>
            <a:r>
              <a:rPr lang="en-US" sz="2500" b="1" dirty="0"/>
              <a:t>A - Agenda 2063: </a:t>
            </a:r>
          </a:p>
          <a:p>
            <a:endParaRPr lang="en-US" sz="2500" dirty="0"/>
          </a:p>
          <a:p>
            <a:pPr marL="285750" indent="-285750">
              <a:buFont typeface="Wingdings" panose="05000000000000000000" pitchFamily="2" charset="2"/>
              <a:buChar char="Ø"/>
            </a:pPr>
            <a:r>
              <a:rPr lang="en-US" sz="2500" dirty="0"/>
              <a:t>Further to the development of two separate indicator sets for the 2030 Agenda and Agenda 2063, </a:t>
            </a:r>
            <a:r>
              <a:rPr lang="en-US" sz="2500" dirty="0">
                <a:solidFill>
                  <a:srgbClr val="FF0000"/>
                </a:solidFill>
              </a:rPr>
              <a:t>the three pan-African institutions have agreed </a:t>
            </a:r>
            <a:r>
              <a:rPr lang="en-US" sz="2500" b="1" dirty="0">
                <a:solidFill>
                  <a:srgbClr val="FF0000"/>
                </a:solidFill>
              </a:rPr>
              <a:t>to initiate a matrix for matching the targets and indicators under the two agendas.</a:t>
            </a:r>
          </a:p>
          <a:p>
            <a:pPr marL="285750" indent="-285750">
              <a:buFont typeface="Arial" panose="020B0604020202020204" pitchFamily="34" charset="0"/>
              <a:buChar char="•"/>
            </a:pPr>
            <a:endParaRPr lang="en-US" sz="2500" b="1" dirty="0"/>
          </a:p>
          <a:p>
            <a:pPr marL="285750" indent="-285750">
              <a:buFont typeface="Arial" panose="020B0604020202020204" pitchFamily="34" charset="0"/>
              <a:buChar char="•"/>
            </a:pPr>
            <a:r>
              <a:rPr lang="en-US" sz="2500" b="1" dirty="0">
                <a:solidFill>
                  <a:srgbClr val="FF0000"/>
                </a:solidFill>
              </a:rPr>
              <a:t>In summary, the indicators are classified as follows:</a:t>
            </a:r>
          </a:p>
          <a:p>
            <a:pPr marL="285750" indent="-285750">
              <a:buFont typeface="Arial" panose="020B0604020202020204" pitchFamily="34" charset="0"/>
              <a:buChar char="•"/>
            </a:pPr>
            <a:r>
              <a:rPr lang="en-US" sz="2500" dirty="0"/>
              <a:t>	Total number of indicators	124</a:t>
            </a:r>
          </a:p>
          <a:p>
            <a:pPr marL="285750" indent="-285750">
              <a:buFont typeface="Arial" panose="020B0604020202020204" pitchFamily="34" charset="0"/>
              <a:buChar char="•"/>
            </a:pPr>
            <a:r>
              <a:rPr lang="en-US" sz="2500" dirty="0"/>
              <a:t>	Core indicators		63</a:t>
            </a:r>
          </a:p>
          <a:p>
            <a:pPr marL="285750" indent="-285750">
              <a:buFont typeface="Arial" panose="020B0604020202020204" pitchFamily="34" charset="0"/>
              <a:buChar char="•"/>
            </a:pPr>
            <a:r>
              <a:rPr lang="en-US" sz="2500" dirty="0"/>
              <a:t>	Complementary indicators	61</a:t>
            </a:r>
          </a:p>
          <a:p>
            <a:pPr marL="285750" indent="-285750">
              <a:buFont typeface="Arial" panose="020B0604020202020204" pitchFamily="34" charset="0"/>
              <a:buChar char="•"/>
            </a:pPr>
            <a:r>
              <a:rPr lang="en-US" sz="2500" dirty="0"/>
              <a:t>	Indicators that fully mapped with SDGs	102</a:t>
            </a:r>
          </a:p>
          <a:p>
            <a:pPr marL="285750" indent="-285750">
              <a:buFont typeface="Arial" panose="020B0604020202020204" pitchFamily="34" charset="0"/>
              <a:buChar char="•"/>
            </a:pPr>
            <a:r>
              <a:rPr lang="en-US" sz="2500" dirty="0"/>
              <a:t>	Indicators with no overlap with SDGs	  10</a:t>
            </a:r>
          </a:p>
          <a:p>
            <a:pPr marL="285750" indent="-285750">
              <a:buFont typeface="Arial" panose="020B0604020202020204" pitchFamily="34" charset="0"/>
              <a:buChar char="•"/>
            </a:pPr>
            <a:r>
              <a:rPr lang="en-US" sz="2500" dirty="0"/>
              <a:t>	Indicators which are Africa specific		  12</a:t>
            </a:r>
          </a:p>
          <a:p>
            <a:pPr marL="285750" indent="-285750">
              <a:buFont typeface="Arial" panose="020B0604020202020204" pitchFamily="34" charset="0"/>
              <a:buChar char="•"/>
            </a:pPr>
            <a:endParaRPr lang="en-US" b="1" dirty="0"/>
          </a:p>
          <a:p>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73487" y="264954"/>
            <a:ext cx="3304318" cy="438950"/>
          </a:xfrm>
          <a:prstGeom prst="rect">
            <a:avLst/>
          </a:prstGeom>
        </p:spPr>
      </p:pic>
    </p:spTree>
    <p:extLst>
      <p:ext uri="{BB962C8B-B14F-4D97-AF65-F5344CB8AC3E}">
        <p14:creationId xmlns:p14="http://schemas.microsoft.com/office/powerpoint/2010/main" val="3538824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1534" y="76200"/>
            <a:ext cx="8390466" cy="1058333"/>
          </a:xfrm>
        </p:spPr>
        <p:txBody>
          <a:bodyPr>
            <a:normAutofit/>
          </a:bodyPr>
          <a:lstStyle/>
          <a:p>
            <a:r>
              <a:rPr lang="en-US" sz="2400" b="1" spc="100" dirty="0">
                <a:latin typeface="Times New Roman" panose="02020603050405020304" pitchFamily="18" charset="0"/>
                <a:cs typeface="Times New Roman" panose="02020603050405020304" pitchFamily="18" charset="0"/>
              </a:rPr>
              <a:t>2 - Regional Consultation on </a:t>
            </a:r>
            <a:r>
              <a:rPr lang="en-GB" sz="2400" b="1" spc="100" dirty="0">
                <a:latin typeface="Times New Roman" panose="02020603050405020304" pitchFamily="18" charset="0"/>
                <a:cs typeface="Times New Roman" panose="02020603050405020304" pitchFamily="18" charset="0"/>
              </a:rPr>
              <a:t>2030 Agenda and Agenda 2063 in Africa</a:t>
            </a:r>
            <a:endParaRPr lang="fr-FR" sz="2800" b="1" spc="100" dirty="0">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373487" y="1134533"/>
            <a:ext cx="11668835" cy="6232475"/>
          </a:xfrm>
          <a:prstGeom prst="rect">
            <a:avLst/>
          </a:prstGeom>
          <a:noFill/>
        </p:spPr>
        <p:txBody>
          <a:bodyPr wrap="square" rtlCol="0">
            <a:spAutoFit/>
          </a:bodyPr>
          <a:lstStyle/>
          <a:p>
            <a:r>
              <a:rPr lang="en-US" sz="2500" b="1" dirty="0">
                <a:solidFill>
                  <a:srgbClr val="FF0000"/>
                </a:solidFill>
              </a:rPr>
              <a:t>Final List</a:t>
            </a:r>
          </a:p>
          <a:p>
            <a:endParaRPr lang="en-US" sz="2500" b="1" dirty="0">
              <a:solidFill>
                <a:srgbClr val="FF0000"/>
              </a:solidFill>
            </a:endParaRPr>
          </a:p>
          <a:p>
            <a:pPr indent="-285750">
              <a:buFont typeface="Arial" panose="020B0604020202020204" pitchFamily="34" charset="0"/>
              <a:buChar char="•"/>
            </a:pPr>
            <a:r>
              <a:rPr lang="en-US" sz="2500" b="1" dirty="0">
                <a:solidFill>
                  <a:srgbClr val="FF0000"/>
                </a:solidFill>
              </a:rPr>
              <a:t>B.	2030 Agenda for Sustainable Development</a:t>
            </a:r>
          </a:p>
          <a:p>
            <a:pPr marL="285750" indent="-285750" algn="just">
              <a:buFont typeface="Arial" panose="020B0604020202020204" pitchFamily="34" charset="0"/>
              <a:buChar char="•"/>
            </a:pPr>
            <a:endParaRPr lang="en-US" sz="2500" dirty="0"/>
          </a:p>
          <a:p>
            <a:pPr marL="285750" indent="-285750" algn="just">
              <a:buFont typeface="Arial" panose="020B0604020202020204" pitchFamily="34" charset="0"/>
              <a:buChar char="•"/>
            </a:pPr>
            <a:r>
              <a:rPr lang="en-US" sz="2500" dirty="0"/>
              <a:t>At ECA level, the African Centre for Statistics (ACS) </a:t>
            </a:r>
            <a:r>
              <a:rPr lang="en-US" sz="2500" b="1" dirty="0"/>
              <a:t>has been leading the process of developing the regional indicator framework </a:t>
            </a:r>
            <a:r>
              <a:rPr lang="en-US" sz="2500" dirty="0"/>
              <a:t>for 2030 Agenda for Sustainable Development. During the second half of 2016, </a:t>
            </a:r>
            <a:r>
              <a:rPr lang="en-US" sz="2500" b="1" dirty="0"/>
              <a:t>ACS</a:t>
            </a:r>
            <a:r>
              <a:rPr lang="en-US" sz="2500" dirty="0"/>
              <a:t> </a:t>
            </a:r>
            <a:r>
              <a:rPr lang="en-US" sz="2500" b="1" dirty="0"/>
              <a:t>has proposed an initial </a:t>
            </a:r>
            <a:r>
              <a:rPr lang="en-US" sz="2500" b="1" dirty="0">
                <a:solidFill>
                  <a:srgbClr val="FF0000"/>
                </a:solidFill>
              </a:rPr>
              <a:t>list of 84 </a:t>
            </a:r>
            <a:r>
              <a:rPr lang="en-US" sz="2500" dirty="0">
                <a:solidFill>
                  <a:srgbClr val="FF0000"/>
                </a:solidFill>
              </a:rPr>
              <a:t>regional indicators </a:t>
            </a:r>
            <a:r>
              <a:rPr lang="en-US" sz="2500" dirty="0"/>
              <a:t>and invited substantive divisions to supplement the list based on their data requirements. </a:t>
            </a:r>
          </a:p>
          <a:p>
            <a:pPr algn="just"/>
            <a:endParaRPr lang="en-US" sz="2500" dirty="0"/>
          </a:p>
          <a:p>
            <a:pPr marL="285750" indent="-285750" algn="just">
              <a:buFont typeface="Arial" panose="020B0604020202020204" pitchFamily="34" charset="0"/>
              <a:buChar char="•"/>
            </a:pPr>
            <a:r>
              <a:rPr lang="en-US" sz="2500" dirty="0"/>
              <a:t>Accordingly, the ECA </a:t>
            </a:r>
            <a:r>
              <a:rPr lang="en-US" sz="2500" b="1" dirty="0"/>
              <a:t>substantive divisions have provided their inputs </a:t>
            </a:r>
            <a:r>
              <a:rPr lang="en-US" sz="2500" dirty="0"/>
              <a:t>during the consultation process. In November 2016, the </a:t>
            </a:r>
            <a:r>
              <a:rPr lang="en-US" sz="2500" b="1" dirty="0"/>
              <a:t>ACS has finalized the compilation process and came up </a:t>
            </a:r>
            <a:r>
              <a:rPr lang="en-US" sz="2500" b="1" dirty="0">
                <a:solidFill>
                  <a:srgbClr val="FF0000"/>
                </a:solidFill>
              </a:rPr>
              <a:t>with 199 regional indicators </a:t>
            </a:r>
            <a:r>
              <a:rPr lang="en-US" sz="2500" dirty="0"/>
              <a:t>that could be used to monitor and report on Agenda 2030 for Sustainable Development. </a:t>
            </a:r>
          </a:p>
          <a:p>
            <a:pPr marL="285750" indent="-285750">
              <a:buFont typeface="Arial" panose="020B0604020202020204" pitchFamily="34" charset="0"/>
              <a:buChar char="•"/>
            </a:pPr>
            <a:endParaRPr lang="en-US" sz="2500" dirty="0"/>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373487" y="264954"/>
            <a:ext cx="3304318" cy="438950"/>
          </a:xfrm>
          <a:prstGeom prst="rect">
            <a:avLst/>
          </a:prstGeom>
        </p:spPr>
      </p:pic>
    </p:spTree>
    <p:extLst>
      <p:ext uri="{BB962C8B-B14F-4D97-AF65-F5344CB8AC3E}">
        <p14:creationId xmlns:p14="http://schemas.microsoft.com/office/powerpoint/2010/main" val="3510501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1534" y="76200"/>
            <a:ext cx="8390466" cy="1058333"/>
          </a:xfrm>
        </p:spPr>
        <p:txBody>
          <a:bodyPr>
            <a:normAutofit/>
          </a:bodyPr>
          <a:lstStyle/>
          <a:p>
            <a:r>
              <a:rPr lang="en-US" sz="2500" b="1" spc="100" dirty="0">
                <a:solidFill>
                  <a:prstClr val="black"/>
                </a:solidFill>
                <a:latin typeface="Times New Roman" panose="02020603050405020304" pitchFamily="18" charset="0"/>
                <a:cs typeface="Times New Roman" panose="02020603050405020304" pitchFamily="18" charset="0"/>
              </a:rPr>
              <a:t>2</a:t>
            </a:r>
            <a:r>
              <a:rPr lang="en-US" sz="2800" b="1" spc="100" dirty="0">
                <a:latin typeface="Times New Roman" panose="02020603050405020304" pitchFamily="18" charset="0"/>
                <a:cs typeface="Times New Roman" panose="02020603050405020304" pitchFamily="18" charset="0"/>
              </a:rPr>
              <a:t> - Regional Consultation on </a:t>
            </a:r>
            <a:r>
              <a:rPr lang="en-GB" sz="2800" b="1" spc="100" dirty="0">
                <a:latin typeface="Times New Roman" panose="02020603050405020304" pitchFamily="18" charset="0"/>
                <a:cs typeface="Times New Roman" panose="02020603050405020304" pitchFamily="18" charset="0"/>
              </a:rPr>
              <a:t>2030 Agenda and Agenda 2063 in Africa</a:t>
            </a:r>
            <a:endParaRPr lang="fr-FR" sz="2800" b="1" spc="100" dirty="0">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91069" y="1762971"/>
            <a:ext cx="11668835" cy="5463034"/>
          </a:xfrm>
          <a:prstGeom prst="rect">
            <a:avLst/>
          </a:prstGeom>
          <a:noFill/>
        </p:spPr>
        <p:txBody>
          <a:bodyPr wrap="square" rtlCol="0">
            <a:spAutoFit/>
          </a:bodyPr>
          <a:lstStyle/>
          <a:p>
            <a:pPr indent="-285750">
              <a:buFont typeface="Arial" panose="020B0604020202020204" pitchFamily="34" charset="0"/>
              <a:buChar char="•"/>
            </a:pPr>
            <a:r>
              <a:rPr lang="en-US" sz="2500" b="1" dirty="0">
                <a:solidFill>
                  <a:srgbClr val="FF0000"/>
                </a:solidFill>
              </a:rPr>
              <a:t>B.	2030 Agenda for Sustainable Development</a:t>
            </a:r>
          </a:p>
          <a:p>
            <a:pPr marL="285750" indent="-285750">
              <a:buFont typeface="Arial" panose="020B0604020202020204" pitchFamily="34" charset="0"/>
              <a:buChar char="•"/>
            </a:pPr>
            <a:endParaRPr lang="en-US" sz="2500" dirty="0"/>
          </a:p>
          <a:p>
            <a:r>
              <a:rPr lang="en-US" sz="2500" b="1" dirty="0"/>
              <a:t>The tier levels of the proposed regional Agenda 2030 indicators are:</a:t>
            </a:r>
          </a:p>
          <a:p>
            <a:pPr marL="285750" indent="-285750">
              <a:buFont typeface="Arial" panose="020B0604020202020204" pitchFamily="34" charset="0"/>
              <a:buChar char="•"/>
            </a:pPr>
            <a:r>
              <a:rPr lang="en-US" sz="2500" b="1" dirty="0"/>
              <a:t>Tier I: 71  </a:t>
            </a:r>
            <a:r>
              <a:rPr lang="en-US" sz="2500" dirty="0"/>
              <a:t>(Indicators for which an established methodology exists and data are already widely available);</a:t>
            </a:r>
          </a:p>
          <a:p>
            <a:pPr marL="285750"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500" b="1" dirty="0"/>
              <a:t>Tier II: 51 </a:t>
            </a:r>
            <a:r>
              <a:rPr lang="en-US" sz="2500" dirty="0"/>
              <a:t>(Indicators for which a methodology has been established but for which data are not easily available);</a:t>
            </a:r>
          </a:p>
          <a:p>
            <a:endParaRPr lang="en-US" sz="2500" dirty="0"/>
          </a:p>
          <a:p>
            <a:pPr marL="285750" indent="-285750">
              <a:buFont typeface="Arial" panose="020B0604020202020204" pitchFamily="34" charset="0"/>
              <a:buChar char="•"/>
            </a:pPr>
            <a:r>
              <a:rPr lang="en-US" sz="2500" b="1" dirty="0"/>
              <a:t>Tier III: 72 </a:t>
            </a:r>
            <a:r>
              <a:rPr lang="en-US" sz="2500" dirty="0"/>
              <a:t>(Indicators for which an internationally agreed methodology has not yet been developed).</a:t>
            </a:r>
          </a:p>
          <a:p>
            <a:pPr marL="285750"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500" b="1" dirty="0"/>
              <a:t>Multiple tiers:  5</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373487" y="264954"/>
            <a:ext cx="3304318" cy="438950"/>
          </a:xfrm>
          <a:prstGeom prst="rect">
            <a:avLst/>
          </a:prstGeom>
        </p:spPr>
      </p:pic>
    </p:spTree>
    <p:extLst>
      <p:ext uri="{BB962C8B-B14F-4D97-AF65-F5344CB8AC3E}">
        <p14:creationId xmlns:p14="http://schemas.microsoft.com/office/powerpoint/2010/main" val="323364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037" y="764276"/>
            <a:ext cx="10970826" cy="5059476"/>
          </a:xfrm>
        </p:spPr>
        <p:txBody>
          <a:bodyPr>
            <a:normAutofit/>
          </a:bodyPr>
          <a:lstStyle/>
          <a:p>
            <a:pPr algn="l"/>
            <a:r>
              <a:rPr lang="en-US" sz="2700" b="1" spc="100" dirty="0">
                <a:latin typeface="Times New Roman" panose="02020603050405020304" pitchFamily="18" charset="0"/>
                <a:cs typeface="Times New Roman" panose="02020603050405020304" pitchFamily="18" charset="0"/>
              </a:rPr>
              <a:t>Outline</a:t>
            </a:r>
            <a:br>
              <a:rPr lang="en-US" sz="2700" spc="100" dirty="0">
                <a:latin typeface="Times New Roman" panose="02020603050405020304" pitchFamily="18" charset="0"/>
                <a:cs typeface="Times New Roman" panose="02020603050405020304" pitchFamily="18" charset="0"/>
              </a:rPr>
            </a:br>
            <a:br>
              <a:rPr lang="en-US" sz="2700" spc="100" dirty="0">
                <a:latin typeface="Times New Roman" panose="02020603050405020304" pitchFamily="18" charset="0"/>
                <a:cs typeface="Times New Roman" panose="02020603050405020304" pitchFamily="18" charset="0"/>
              </a:rPr>
            </a:br>
            <a:r>
              <a:rPr lang="en-US" sz="2700" spc="100" dirty="0">
                <a:latin typeface="Times New Roman" panose="02020603050405020304" pitchFamily="18" charset="0"/>
                <a:cs typeface="Times New Roman" panose="02020603050405020304" pitchFamily="18" charset="0"/>
              </a:rPr>
              <a:t>1 - Background</a:t>
            </a:r>
            <a:br>
              <a:rPr lang="en-US" sz="2700" spc="100" dirty="0">
                <a:latin typeface="Times New Roman" panose="02020603050405020304" pitchFamily="18" charset="0"/>
                <a:cs typeface="Times New Roman" panose="02020603050405020304" pitchFamily="18" charset="0"/>
              </a:rPr>
            </a:br>
            <a:br>
              <a:rPr lang="en-US" sz="2700" spc="100" dirty="0">
                <a:latin typeface="Times New Roman" panose="02020603050405020304" pitchFamily="18" charset="0"/>
                <a:cs typeface="Times New Roman" panose="02020603050405020304" pitchFamily="18" charset="0"/>
              </a:rPr>
            </a:br>
            <a:r>
              <a:rPr lang="en-US" sz="2700" spc="100" dirty="0">
                <a:latin typeface="Times New Roman" panose="02020603050405020304" pitchFamily="18" charset="0"/>
                <a:cs typeface="Times New Roman" panose="02020603050405020304" pitchFamily="18" charset="0"/>
              </a:rPr>
              <a:t>2 - Regional Consultation on </a:t>
            </a:r>
            <a:r>
              <a:rPr lang="en-GB" sz="2700" spc="100" dirty="0">
                <a:latin typeface="Times New Roman" panose="02020603050405020304" pitchFamily="18" charset="0"/>
                <a:cs typeface="Times New Roman" panose="02020603050405020304" pitchFamily="18" charset="0"/>
              </a:rPr>
              <a:t>2030 Agenda and Agenda 2063 in Africa</a:t>
            </a:r>
            <a:br>
              <a:rPr lang="en-GB" sz="2700" spc="100" dirty="0">
                <a:latin typeface="Times New Roman" panose="02020603050405020304" pitchFamily="18" charset="0"/>
                <a:cs typeface="Times New Roman" panose="02020603050405020304" pitchFamily="18" charset="0"/>
              </a:rPr>
            </a:br>
            <a:br>
              <a:rPr lang="en-GB" sz="2700" spc="100" dirty="0">
                <a:latin typeface="Times New Roman" panose="02020603050405020304" pitchFamily="18" charset="0"/>
                <a:cs typeface="Times New Roman" panose="02020603050405020304" pitchFamily="18" charset="0"/>
              </a:rPr>
            </a:br>
            <a:r>
              <a:rPr lang="en-GB" sz="2700" spc="100" dirty="0">
                <a:latin typeface="Times New Roman" panose="02020603050405020304" pitchFamily="18" charset="0"/>
                <a:cs typeface="Times New Roman" panose="02020603050405020304" pitchFamily="18" charset="0"/>
              </a:rPr>
              <a:t>3 – </a:t>
            </a:r>
            <a:r>
              <a:rPr lang="en-US" sz="2700" spc="100" dirty="0">
                <a:latin typeface="Times New Roman" panose="02020603050405020304" pitchFamily="18" charset="0"/>
                <a:cs typeface="Times New Roman" panose="02020603050405020304" pitchFamily="18" charset="0"/>
              </a:rPr>
              <a:t>Convergence at Goal and target level</a:t>
            </a:r>
            <a:br>
              <a:rPr lang="en-US" sz="2700" spc="100">
                <a:latin typeface="Times New Roman" panose="02020603050405020304" pitchFamily="18" charset="0"/>
                <a:cs typeface="Times New Roman" panose="02020603050405020304" pitchFamily="18" charset="0"/>
              </a:rPr>
            </a:br>
            <a:r>
              <a:rPr lang="en-US" sz="2700" spc="100">
                <a:latin typeface="Times New Roman" panose="02020603050405020304" pitchFamily="18" charset="0"/>
                <a:cs typeface="Times New Roman" panose="02020603050405020304" pitchFamily="18" charset="0"/>
              </a:rPr>
              <a:t>4 - List of indicators</a:t>
            </a:r>
            <a:br>
              <a:rPr lang="en-GB" sz="2700" dirty="0">
                <a:latin typeface="Times New Roman" panose="02020603050405020304" pitchFamily="18" charset="0"/>
                <a:cs typeface="Times New Roman" panose="02020603050405020304" pitchFamily="18" charset="0"/>
              </a:rPr>
            </a:br>
            <a:endParaRPr lang="en-US" sz="2400" b="1" dirty="0">
              <a:solidFill>
                <a:schemeClr val="tx2"/>
              </a:solidFill>
            </a:endParaRPr>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09288"/>
            <a:ext cx="3307015" cy="44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162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5387" y="0"/>
            <a:ext cx="8620414" cy="1151467"/>
          </a:xfrm>
        </p:spPr>
        <p:txBody>
          <a:bodyPr>
            <a:normAutofit/>
          </a:bodyPr>
          <a:lstStyle/>
          <a:p>
            <a:r>
              <a:rPr lang="en-US" sz="2800" b="1" spc="100" dirty="0">
                <a:latin typeface="Times New Roman" panose="02020603050405020304" pitchFamily="18" charset="0"/>
                <a:cs typeface="Times New Roman" panose="02020603050405020304" pitchFamily="18" charset="0"/>
              </a:rPr>
              <a:t>2 - Regional Consultation on </a:t>
            </a:r>
            <a:r>
              <a:rPr lang="en-GB" sz="2800" b="1" spc="100" dirty="0">
                <a:latin typeface="Times New Roman" panose="02020603050405020304" pitchFamily="18" charset="0"/>
                <a:cs typeface="Times New Roman" panose="02020603050405020304" pitchFamily="18" charset="0"/>
              </a:rPr>
              <a:t>2030 Agenda and Agenda 2063 in Africa</a:t>
            </a:r>
            <a:endParaRPr lang="fr-FR" sz="2800" spc="100" dirty="0">
              <a:solidFill>
                <a:srgbClr val="FF0000"/>
              </a:solidFill>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06403" y="1085637"/>
            <a:ext cx="11859903" cy="6232475"/>
          </a:xfrm>
          <a:prstGeom prst="rect">
            <a:avLst/>
          </a:prstGeom>
          <a:noFill/>
        </p:spPr>
        <p:txBody>
          <a:bodyPr wrap="square" rtlCol="0">
            <a:spAutoFit/>
          </a:bodyPr>
          <a:lstStyle/>
          <a:p>
            <a:pPr marL="285750" indent="-285750" algn="just">
              <a:buFont typeface="Arial" panose="020B0604020202020204" pitchFamily="34" charset="0"/>
              <a:buChar char="•"/>
            </a:pPr>
            <a:r>
              <a:rPr lang="en-US" sz="2500" b="1" dirty="0"/>
              <a:t>The integrated regional indicator framework has </a:t>
            </a:r>
            <a:r>
              <a:rPr lang="en-US" sz="2500" b="1" dirty="0">
                <a:solidFill>
                  <a:srgbClr val="FF0000"/>
                </a:solidFill>
              </a:rPr>
              <a:t>to include a limited number of indicators </a:t>
            </a:r>
            <a:r>
              <a:rPr lang="en-US" sz="2500" dirty="0"/>
              <a:t>that will be used to monitor and report on both SDGs and Agenda 2063. </a:t>
            </a:r>
          </a:p>
          <a:p>
            <a:pPr marL="285750" indent="-285750" algn="just">
              <a:buFont typeface="Arial" panose="020B0604020202020204" pitchFamily="34" charset="0"/>
              <a:buChar char="•"/>
            </a:pPr>
            <a:endParaRPr lang="en-US" sz="2500" dirty="0"/>
          </a:p>
          <a:p>
            <a:pPr marL="285750" indent="-285750" algn="just">
              <a:buFont typeface="Arial" panose="020B0604020202020204" pitchFamily="34" charset="0"/>
              <a:buChar char="•"/>
            </a:pPr>
            <a:r>
              <a:rPr lang="en-US" sz="2500" dirty="0"/>
              <a:t>As pointed out earlier, the AUC has come up with the final list </a:t>
            </a:r>
            <a:r>
              <a:rPr lang="en-US" sz="2500" b="1" dirty="0">
                <a:solidFill>
                  <a:srgbClr val="FF0000"/>
                </a:solidFill>
              </a:rPr>
              <a:t>of 124 indicators </a:t>
            </a:r>
            <a:r>
              <a:rPr lang="en-US" sz="2500" dirty="0">
                <a:solidFill>
                  <a:srgbClr val="FF0000"/>
                </a:solidFill>
              </a:rPr>
              <a:t>to </a:t>
            </a:r>
            <a:r>
              <a:rPr lang="en-US" sz="2500" dirty="0"/>
              <a:t>monitor progress on Agenda 2063 implementation.</a:t>
            </a:r>
          </a:p>
          <a:p>
            <a:pPr algn="just"/>
            <a:endParaRPr lang="en-US" sz="2500" dirty="0"/>
          </a:p>
          <a:p>
            <a:pPr marL="285750" indent="-285750" algn="just">
              <a:buFont typeface="Arial" panose="020B0604020202020204" pitchFamily="34" charset="0"/>
              <a:buChar char="•"/>
            </a:pPr>
            <a:r>
              <a:rPr lang="en-US" sz="2500" dirty="0"/>
              <a:t>At the </a:t>
            </a:r>
            <a:r>
              <a:rPr lang="en-US" sz="2500" b="1" dirty="0"/>
              <a:t>Task Force meeting of the </a:t>
            </a:r>
            <a:r>
              <a:rPr lang="en-US" sz="2500" b="1" dirty="0">
                <a:solidFill>
                  <a:srgbClr val="FF0000"/>
                </a:solidFill>
              </a:rPr>
              <a:t>Africa Regional Forum for Sustainable Development </a:t>
            </a:r>
            <a:r>
              <a:rPr lang="en-US" sz="2500" b="1" dirty="0"/>
              <a:t>(ARFSD) </a:t>
            </a:r>
            <a:r>
              <a:rPr lang="en-US" sz="2500" dirty="0"/>
              <a:t>which was held on 8 June 2017, it was agreed </a:t>
            </a:r>
            <a:r>
              <a:rPr lang="en-US" sz="2500" b="1" dirty="0"/>
              <a:t>to use </a:t>
            </a:r>
            <a:r>
              <a:rPr lang="en-US" sz="2500" b="1" dirty="0">
                <a:solidFill>
                  <a:srgbClr val="FF0000"/>
                </a:solidFill>
              </a:rPr>
              <a:t>the 124 indicators selected by AUC </a:t>
            </a:r>
            <a:r>
              <a:rPr lang="en-US" sz="2500" dirty="0"/>
              <a:t>as the basis for the integrated indicator framework and add a few more indicators if there is a need.</a:t>
            </a:r>
          </a:p>
          <a:p>
            <a:pPr marL="285750" indent="-285750" algn="just">
              <a:buFont typeface="Arial" panose="020B0604020202020204" pitchFamily="34" charset="0"/>
              <a:buChar char="•"/>
            </a:pPr>
            <a:endParaRPr lang="en-US" sz="2500" dirty="0"/>
          </a:p>
          <a:p>
            <a:pPr marL="285750" indent="-285750" algn="just">
              <a:buFont typeface="Arial" panose="020B0604020202020204" pitchFamily="34" charset="0"/>
              <a:buChar char="•"/>
            </a:pPr>
            <a:r>
              <a:rPr lang="en-US" sz="2500" dirty="0"/>
              <a:t>Accordingly, </a:t>
            </a:r>
            <a:r>
              <a:rPr lang="en-US" sz="2500" b="1" dirty="0">
                <a:solidFill>
                  <a:srgbClr val="FF0000"/>
                </a:solidFill>
              </a:rPr>
              <a:t>ECA added 14 more indicators </a:t>
            </a:r>
            <a:r>
              <a:rPr lang="en-US" sz="2500" dirty="0"/>
              <a:t>to the ones selected by AUC. This therefore brings the total number of regional indicators that will be used for </a:t>
            </a:r>
            <a:r>
              <a:rPr lang="en-US" sz="2500" b="1" dirty="0"/>
              <a:t>regional monitoring and reporting to 138</a:t>
            </a:r>
            <a:r>
              <a:rPr lang="en-US" sz="2500" dirty="0"/>
              <a:t>. </a:t>
            </a:r>
          </a:p>
          <a:p>
            <a:pPr marL="285750" indent="-285750" algn="just">
              <a:buFont typeface="Arial" panose="020B0604020202020204" pitchFamily="34" charset="0"/>
              <a:buChar char="•"/>
            </a:pPr>
            <a:endParaRPr lang="en-US" sz="2500" dirty="0"/>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91069" y="197221"/>
            <a:ext cx="3304318" cy="438950"/>
          </a:xfrm>
          <a:prstGeom prst="rect">
            <a:avLst/>
          </a:prstGeom>
        </p:spPr>
      </p:pic>
    </p:spTree>
    <p:extLst>
      <p:ext uri="{BB962C8B-B14F-4D97-AF65-F5344CB8AC3E}">
        <p14:creationId xmlns:p14="http://schemas.microsoft.com/office/powerpoint/2010/main" val="1267852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404" y="132706"/>
            <a:ext cx="8793595" cy="791478"/>
          </a:xfrm>
        </p:spPr>
        <p:txBody>
          <a:bodyPr>
            <a:normAutofit fontScale="90000"/>
          </a:bodyPr>
          <a:lstStyle/>
          <a:p>
            <a:r>
              <a:rPr lang="en-US" sz="2800" b="1" spc="100" dirty="0">
                <a:latin typeface="Times New Roman" panose="02020603050405020304" pitchFamily="18" charset="0"/>
                <a:cs typeface="Times New Roman" panose="02020603050405020304" pitchFamily="18" charset="0"/>
              </a:rPr>
              <a:t>2 - Regional Consultation on </a:t>
            </a:r>
            <a:r>
              <a:rPr lang="en-GB" sz="2800" b="1" spc="100" dirty="0">
                <a:latin typeface="Times New Roman" panose="02020603050405020304" pitchFamily="18" charset="0"/>
                <a:cs typeface="Times New Roman" panose="02020603050405020304" pitchFamily="18" charset="0"/>
              </a:rPr>
              <a:t>2030 Agenda and Agenda 2063 in Africa</a:t>
            </a:r>
            <a:endParaRPr lang="fr-FR" sz="2800" b="1" spc="100" dirty="0">
              <a:solidFill>
                <a:srgbClr val="FF0000"/>
              </a:solidFill>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270968" y="1429305"/>
            <a:ext cx="12000931" cy="5847755"/>
          </a:xfrm>
          <a:prstGeom prst="rect">
            <a:avLst/>
          </a:prstGeom>
          <a:noFill/>
        </p:spPr>
        <p:txBody>
          <a:bodyPr wrap="square" rtlCol="0">
            <a:spAutoFit/>
          </a:bodyPr>
          <a:lstStyle/>
          <a:p>
            <a:pPr indent="-285750">
              <a:buFont typeface="Arial" panose="020B0604020202020204" pitchFamily="34" charset="0"/>
              <a:buChar char="•"/>
            </a:pPr>
            <a:r>
              <a:rPr lang="en-US" sz="2500" b="1" dirty="0"/>
              <a:t>C. Other coordination between ECA and  other African institutions  in the M&amp;I of the two agenda</a:t>
            </a:r>
          </a:p>
          <a:p>
            <a:endParaRPr lang="en-US" sz="2500" b="1" dirty="0"/>
          </a:p>
          <a:p>
            <a:r>
              <a:rPr lang="en-US" sz="2500" b="1" dirty="0"/>
              <a:t>The establishment of the  (RFSD) and its  institutionalization</a:t>
            </a:r>
            <a:r>
              <a:rPr lang="en-US" sz="2500" dirty="0"/>
              <a:t>,  in 2015, by  the Joint Conference of Ministers of the ECA and AUC:   </a:t>
            </a:r>
          </a:p>
          <a:p>
            <a:r>
              <a:rPr lang="en-US" sz="2500" b="1" dirty="0">
                <a:solidFill>
                  <a:srgbClr val="FF0000"/>
                </a:solidFill>
              </a:rPr>
              <a:t>The  RFSD is </a:t>
            </a:r>
            <a:r>
              <a:rPr lang="en-US" sz="2500" dirty="0"/>
              <a:t>an </a:t>
            </a:r>
            <a:r>
              <a:rPr lang="en-US" sz="2500" b="1" dirty="0"/>
              <a:t>intergovernmental mechanism </a:t>
            </a:r>
            <a:r>
              <a:rPr lang="en-US" sz="2500" dirty="0"/>
              <a:t>convened  by ECA, in collaboration with the AUC, the </a:t>
            </a:r>
            <a:r>
              <a:rPr lang="en-US" sz="2500" dirty="0" err="1"/>
              <a:t>AfDB</a:t>
            </a:r>
            <a:r>
              <a:rPr lang="en-US" sz="2500" dirty="0"/>
              <a:t> and other partners, on an annual basis to:</a:t>
            </a:r>
            <a:br>
              <a:rPr lang="en-US" sz="2500" dirty="0"/>
            </a:br>
            <a:endParaRPr lang="en-US" sz="2500" dirty="0"/>
          </a:p>
          <a:p>
            <a:pPr marL="285750" indent="-285750">
              <a:buFont typeface="Arial" panose="020B0604020202020204" pitchFamily="34" charset="0"/>
              <a:buChar char="•"/>
            </a:pPr>
            <a:r>
              <a:rPr lang="en-US" sz="2500" dirty="0"/>
              <a:t> </a:t>
            </a:r>
            <a:r>
              <a:rPr lang="en-US" sz="2500" b="1" dirty="0"/>
              <a:t>follow up and review </a:t>
            </a:r>
            <a:r>
              <a:rPr lang="en-US" sz="2500" dirty="0"/>
              <a:t>the Addis Ababa Action Agenda, Agenda 2063 and the 2030 Agenda for Sustainable;</a:t>
            </a:r>
          </a:p>
          <a:p>
            <a:endParaRPr lang="en-US" sz="2500" dirty="0"/>
          </a:p>
          <a:p>
            <a:pPr indent="-285750">
              <a:buFont typeface="Arial" panose="020B0604020202020204" pitchFamily="34" charset="0"/>
              <a:buChar char="•"/>
            </a:pPr>
            <a:r>
              <a:rPr lang="en-US" sz="2500" b="1" dirty="0"/>
              <a:t>to review progress towards SDGs </a:t>
            </a:r>
            <a:r>
              <a:rPr lang="en-US" sz="2500" dirty="0"/>
              <a:t>in the continent and exchange  experience in their  implementation. </a:t>
            </a:r>
          </a:p>
          <a:p>
            <a:endParaRPr lang="en-US" sz="2500" dirty="0"/>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94087" y="132705"/>
            <a:ext cx="3304318" cy="438950"/>
          </a:xfrm>
          <a:prstGeom prst="rect">
            <a:avLst/>
          </a:prstGeom>
        </p:spPr>
      </p:pic>
    </p:spTree>
    <p:extLst>
      <p:ext uri="{BB962C8B-B14F-4D97-AF65-F5344CB8AC3E}">
        <p14:creationId xmlns:p14="http://schemas.microsoft.com/office/powerpoint/2010/main" val="2975896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600" y="0"/>
            <a:ext cx="8661400" cy="990355"/>
          </a:xfrm>
        </p:spPr>
        <p:txBody>
          <a:bodyPr>
            <a:normAutofit fontScale="90000"/>
          </a:bodyPr>
          <a:lstStyle/>
          <a:p>
            <a:r>
              <a:rPr lang="en-US" sz="2800" b="1" spc="100" dirty="0">
                <a:latin typeface="Times New Roman" panose="02020603050405020304" pitchFamily="18" charset="0"/>
                <a:ea typeface="+mn-ea"/>
                <a:cs typeface="Times New Roman" panose="02020603050405020304" pitchFamily="18" charset="0"/>
              </a:rPr>
              <a:t>Coordination  between ECA and  other African Institutions: </a:t>
            </a:r>
            <a:r>
              <a:rPr lang="en-US" sz="2800" b="1" spc="100" dirty="0">
                <a:solidFill>
                  <a:srgbClr val="FF0000"/>
                </a:solidFill>
                <a:latin typeface="Times New Roman" panose="02020603050405020304" pitchFamily="18" charset="0"/>
                <a:ea typeface="+mn-ea"/>
                <a:cs typeface="Times New Roman" panose="02020603050405020304" pitchFamily="18" charset="0"/>
              </a:rPr>
              <a:t>Regional Indicator for SDGs and Agenda 2063</a:t>
            </a:r>
            <a:endParaRPr lang="fr-FR" sz="2800" b="1" spc="100" dirty="0">
              <a:solidFill>
                <a:srgbClr val="FF0000"/>
              </a:solidFill>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330234" y="990355"/>
            <a:ext cx="12000931" cy="6232475"/>
          </a:xfrm>
          <a:prstGeom prst="rect">
            <a:avLst/>
          </a:prstGeom>
          <a:noFill/>
        </p:spPr>
        <p:txBody>
          <a:bodyPr wrap="square" rtlCol="0">
            <a:spAutoFit/>
          </a:bodyPr>
          <a:lstStyle/>
          <a:p>
            <a:pPr indent="-285750">
              <a:buFont typeface="Arial" panose="020B0604020202020204" pitchFamily="34" charset="0"/>
              <a:buChar char="•"/>
            </a:pPr>
            <a:r>
              <a:rPr lang="en-US" sz="2500" dirty="0"/>
              <a:t>It involves all stakeholder, including  member States, United Nations agencies, </a:t>
            </a:r>
            <a:r>
              <a:rPr lang="en-US" sz="2500" dirty="0" err="1"/>
              <a:t>RECsand</a:t>
            </a:r>
            <a:r>
              <a:rPr lang="en-US" sz="2500" dirty="0"/>
              <a:t>  pan-African institutions (AUC and </a:t>
            </a:r>
            <a:r>
              <a:rPr lang="en-US" sz="2500" dirty="0" err="1"/>
              <a:t>AfDB</a:t>
            </a:r>
            <a:r>
              <a:rPr lang="en-US" sz="2500" dirty="0"/>
              <a:t>). </a:t>
            </a:r>
          </a:p>
          <a:p>
            <a:endParaRPr lang="en-US" sz="2500" dirty="0"/>
          </a:p>
          <a:p>
            <a:pPr indent="-285750">
              <a:buFont typeface="Arial" panose="020B0604020202020204" pitchFamily="34" charset="0"/>
              <a:buChar char="•"/>
            </a:pPr>
            <a:r>
              <a:rPr lang="en-US" sz="2500" dirty="0"/>
              <a:t>It provides the African inputs to annual sessions of the High Level Political forum </a:t>
            </a:r>
          </a:p>
          <a:p>
            <a:endParaRPr lang="en-US" sz="2500" dirty="0"/>
          </a:p>
          <a:p>
            <a:pPr indent="-285750">
              <a:buFont typeface="Arial" panose="020B0604020202020204" pitchFamily="34" charset="0"/>
              <a:buChar char="•"/>
            </a:pPr>
            <a:r>
              <a:rPr lang="en-US" sz="2500" dirty="0"/>
              <a:t>It is strategically placed to link the national and global discourse and serve as multi-stakeholder platforms to</a:t>
            </a:r>
          </a:p>
          <a:p>
            <a:r>
              <a:rPr lang="en-US" sz="2500" dirty="0"/>
              <a:t>promote the implementation of the above mentioned agendas </a:t>
            </a:r>
          </a:p>
          <a:p>
            <a:endParaRPr lang="en-US" sz="2500" dirty="0"/>
          </a:p>
          <a:p>
            <a:pPr indent="-285750">
              <a:buFont typeface="Arial" panose="020B0604020202020204" pitchFamily="34" charset="0"/>
              <a:buChar char="•"/>
            </a:pPr>
            <a:r>
              <a:rPr lang="en-US" sz="2500" b="1" dirty="0"/>
              <a:t>The Regional Coordination Mechanisms </a:t>
            </a:r>
            <a:r>
              <a:rPr lang="en-US" sz="2500" dirty="0"/>
              <a:t>is another collaboration platform supporting development agenda monitoring in Africa. As it </a:t>
            </a:r>
            <a:r>
              <a:rPr lang="en-US" sz="2500" b="1" dirty="0"/>
              <a:t>allows to enhance cooperation and coordination of  the united nations activities </a:t>
            </a:r>
            <a:r>
              <a:rPr lang="en-US" sz="2500" dirty="0"/>
              <a:t>at the regional level on issues pertinent to the development agenda of the continent. Africa. In the African context, </a:t>
            </a:r>
            <a:r>
              <a:rPr lang="en-US" sz="2500" b="1" dirty="0"/>
              <a:t>these agendas constitute the agenda 2063 and 2030 agenda </a:t>
            </a:r>
            <a:r>
              <a:rPr lang="en-US" sz="2500" dirty="0"/>
              <a:t>. The  United Nations General Assembly has mandated ECA to coordinate the United Nations support to NEPAD at the regional level.</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27954" y="131925"/>
            <a:ext cx="3304318" cy="438950"/>
          </a:xfrm>
          <a:prstGeom prst="rect">
            <a:avLst/>
          </a:prstGeom>
        </p:spPr>
      </p:pic>
    </p:spTree>
    <p:extLst>
      <p:ext uri="{BB962C8B-B14F-4D97-AF65-F5344CB8AC3E}">
        <p14:creationId xmlns:p14="http://schemas.microsoft.com/office/powerpoint/2010/main" val="3735472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52" y="53320"/>
            <a:ext cx="11166192" cy="781567"/>
          </a:xfrm>
        </p:spPr>
        <p:txBody>
          <a:bodyPr>
            <a:normAutofit/>
          </a:bodyPr>
          <a:lstStyle/>
          <a:p>
            <a:endParaRPr lang="fr-FR" sz="2800" b="1" spc="100" dirty="0">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272196" y="1811528"/>
            <a:ext cx="11668835" cy="461665"/>
          </a:xfrm>
          <a:prstGeom prst="rect">
            <a:avLst/>
          </a:prstGeom>
          <a:noFill/>
        </p:spPr>
        <p:txBody>
          <a:bodyPr wrap="square" rtlCol="0">
            <a:spAutoFit/>
          </a:bodyPr>
          <a:lstStyle/>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175289" y="0"/>
            <a:ext cx="11443555" cy="6915724"/>
          </a:xfrm>
          <a:prstGeom prst="rect">
            <a:avLst/>
          </a:prstGeom>
        </p:spPr>
      </p:pic>
    </p:spTree>
    <p:extLst>
      <p:ext uri="{BB962C8B-B14F-4D97-AF65-F5344CB8AC3E}">
        <p14:creationId xmlns:p14="http://schemas.microsoft.com/office/powerpoint/2010/main" val="3824979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4025" y="370035"/>
            <a:ext cx="8609442" cy="137965"/>
          </a:xfrm>
        </p:spPr>
        <p:txBody>
          <a:bodyPr>
            <a:normAutofit fontScale="90000"/>
          </a:bodyPr>
          <a:lstStyle/>
          <a:p>
            <a:r>
              <a:rPr lang="en-US" sz="2800" b="1" spc="100" dirty="0">
                <a:latin typeface="Times New Roman" panose="02020603050405020304" pitchFamily="18" charset="0"/>
                <a:ea typeface="+mn-ea"/>
                <a:cs typeface="Times New Roman" panose="02020603050405020304" pitchFamily="18" charset="0"/>
              </a:rPr>
              <a:t>Coordination  between ECA and  other African Institutions: </a:t>
            </a:r>
            <a:r>
              <a:rPr lang="en-US" sz="2800" b="1" spc="100" dirty="0">
                <a:solidFill>
                  <a:srgbClr val="FF0000"/>
                </a:solidFill>
                <a:latin typeface="Times New Roman" panose="02020603050405020304" pitchFamily="18" charset="0"/>
                <a:ea typeface="+mn-ea"/>
                <a:cs typeface="Times New Roman" panose="02020603050405020304" pitchFamily="18" charset="0"/>
              </a:rPr>
              <a:t>Regional Indicator for SDGs and Agenda 2063</a:t>
            </a:r>
            <a:endParaRPr lang="fr-FR" sz="2800" b="1" spc="100" dirty="0">
              <a:solidFill>
                <a:srgbClr val="FF0000"/>
              </a:solidFill>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272196" y="1811528"/>
            <a:ext cx="11668835" cy="461665"/>
          </a:xfrm>
          <a:prstGeom prst="rect">
            <a:avLst/>
          </a:prstGeom>
          <a:noFill/>
        </p:spPr>
        <p:txBody>
          <a:bodyPr wrap="square" rtlCol="0">
            <a:spAutoFit/>
          </a:bodyPr>
          <a:lstStyle/>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844148" y="406606"/>
            <a:ext cx="8832320" cy="6468986"/>
          </a:xfrm>
          <a:prstGeom prst="rect">
            <a:avLst/>
          </a:prstGeom>
        </p:spPr>
      </p:pic>
      <p:pic>
        <p:nvPicPr>
          <p:cNvPr id="3" name="Picture 2"/>
          <p:cNvPicPr>
            <a:picLocks noChangeAspect="1"/>
          </p:cNvPicPr>
          <p:nvPr/>
        </p:nvPicPr>
        <p:blipFill>
          <a:blip r:embed="rId3"/>
          <a:stretch>
            <a:fillRect/>
          </a:stretch>
        </p:blipFill>
        <p:spPr>
          <a:xfrm>
            <a:off x="83507" y="59925"/>
            <a:ext cx="3304318" cy="448075"/>
          </a:xfrm>
          <a:prstGeom prst="rect">
            <a:avLst/>
          </a:prstGeom>
        </p:spPr>
      </p:pic>
    </p:spTree>
    <p:extLst>
      <p:ext uri="{BB962C8B-B14F-4D97-AF65-F5344CB8AC3E}">
        <p14:creationId xmlns:p14="http://schemas.microsoft.com/office/powerpoint/2010/main" val="3752393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7249" y="2564905"/>
            <a:ext cx="5843907" cy="1692771"/>
          </a:xfrm>
          <a:prstGeom prst="rect">
            <a:avLst/>
          </a:prstGeom>
          <a:noFill/>
        </p:spPr>
        <p:txBody>
          <a:bodyPr wrap="none" rtlCol="0">
            <a:spAutoFit/>
          </a:bodyPr>
          <a:lstStyle/>
          <a:p>
            <a:pPr algn="ctr" defTabSz="914400"/>
            <a:r>
              <a:rPr lang="en-US" sz="8000" b="1" kern="0" dirty="0">
                <a:solidFill>
                  <a:srgbClr val="0070C0"/>
                </a:solidFill>
                <a:latin typeface="Times New Roman" panose="02020603050405020304" pitchFamily="18" charset="0"/>
                <a:cs typeface="Times New Roman" panose="02020603050405020304" pitchFamily="18" charset="0"/>
              </a:rPr>
              <a:t>Thank You</a:t>
            </a:r>
          </a:p>
          <a:p>
            <a:pPr algn="ctr" defTabSz="914400"/>
            <a:r>
              <a:rPr lang="en-US" sz="2400" b="1" kern="0" dirty="0">
                <a:solidFill>
                  <a:srgbClr val="0070C0"/>
                </a:solidFill>
                <a:latin typeface="Times New Roman" panose="02020603050405020304" pitchFamily="18" charset="0"/>
                <a:cs typeface="Times New Roman" panose="02020603050405020304" pitchFamily="18" charset="0"/>
              </a:rPr>
              <a:t>Please visit us at: http://www.uneca.org/acs</a:t>
            </a:r>
          </a:p>
        </p:txBody>
      </p:sp>
      <p:pic>
        <p:nvPicPr>
          <p:cNvPr id="3" name="Image 12"/>
          <p:cNvPicPr/>
          <p:nvPr/>
        </p:nvPicPr>
        <p:blipFill rotWithShape="1">
          <a:blip r:embed="rId2">
            <a:extLst>
              <a:ext uri="{28A0092B-C50C-407E-A947-70E740481C1C}">
                <a14:useLocalDpi xmlns:a14="http://schemas.microsoft.com/office/drawing/2010/main" val="0"/>
              </a:ext>
            </a:extLst>
          </a:blip>
          <a:srcRect l="1733" t="11351" r="73995" b="61435"/>
          <a:stretch/>
        </p:blipFill>
        <p:spPr bwMode="auto">
          <a:xfrm>
            <a:off x="1524000" y="6451594"/>
            <a:ext cx="3024336" cy="432048"/>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xmlns="" xmlns:lc="http://schemas.openxmlformats.org/drawingml/2006/lockedCanvas"/>
            </a:ext>
          </a:extLst>
        </p:spPr>
      </p:pic>
    </p:spTree>
    <p:extLst>
      <p:ext uri="{BB962C8B-B14F-4D97-AF65-F5344CB8AC3E}">
        <p14:creationId xmlns:p14="http://schemas.microsoft.com/office/powerpoint/2010/main" val="304105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009" y="122667"/>
            <a:ext cx="8136904" cy="739551"/>
          </a:xfrm>
        </p:spPr>
        <p:txBody>
          <a:bodyPr>
            <a:normAutofit/>
          </a:bodyPr>
          <a:lstStyle/>
          <a:p>
            <a:pPr algn="ctr"/>
            <a:r>
              <a:rPr lang="en-US" sz="2800" b="1" spc="100" dirty="0">
                <a:latin typeface="Times New Roman" panose="02020603050405020304" pitchFamily="18" charset="0"/>
                <a:ea typeface="+mn-ea"/>
                <a:cs typeface="Times New Roman" panose="02020603050405020304" pitchFamily="18" charset="0"/>
              </a:rPr>
              <a:t>1. Background</a:t>
            </a:r>
            <a:endParaRPr lang="en-US" sz="2800" dirty="0">
              <a:latin typeface="Times New Roman" panose="02020603050405020304" pitchFamily="18" charset="0"/>
              <a:cs typeface="Times New Roman" panose="02020603050405020304" pitchFamily="18" charset="0"/>
            </a:endParaRPr>
          </a:p>
        </p:txBody>
      </p:sp>
      <p:sp>
        <p:nvSpPr>
          <p:cNvPr id="12" name="Rectangle 11"/>
          <p:cNvSpPr/>
          <p:nvPr/>
        </p:nvSpPr>
        <p:spPr>
          <a:xfrm>
            <a:off x="0" y="862218"/>
            <a:ext cx="12192000" cy="63496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endParaRPr lang="en-US" sz="24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Africa is implementing both </a:t>
            </a:r>
            <a:r>
              <a:rPr lang="en-US" sz="2400" b="1" dirty="0">
                <a:latin typeface="Times New Roman" panose="02020603050405020304" pitchFamily="18" charset="0"/>
                <a:ea typeface="Times New Roman" panose="02020603050405020304" pitchFamily="18" charset="0"/>
              </a:rPr>
              <a:t>2030 Agenda  and Agenda 2063</a:t>
            </a:r>
            <a:endParaRPr lang="en-US" sz="2400" dirty="0">
              <a:latin typeface="Times New Roman" panose="02020603050405020304" pitchFamily="18" charset="0"/>
              <a:ea typeface="Times New Roman" panose="02020603050405020304" pitchFamily="18" charset="0"/>
            </a:endParaRPr>
          </a:p>
          <a:p>
            <a:pPr lvl="0"/>
            <a:r>
              <a:rPr lang="en-US" sz="2400" dirty="0">
                <a:latin typeface="Times New Roman" panose="02020603050405020304" pitchFamily="18" charset="0"/>
                <a:ea typeface="Times New Roman" panose="02020603050405020304" pitchFamily="18" charset="0"/>
              </a:rPr>
              <a:t> </a:t>
            </a:r>
          </a:p>
          <a:p>
            <a:pPr marL="342900" lvl="0" indent="-342900">
              <a:buFont typeface="Wingdings" panose="05000000000000000000" pitchFamily="2" charset="2"/>
              <a:buChar char="Ø"/>
            </a:pPr>
            <a:r>
              <a:rPr lang="en-US" sz="2400" b="1" dirty="0">
                <a:latin typeface="Times New Roman" panose="02020603050405020304" pitchFamily="18" charset="0"/>
                <a:ea typeface="Times New Roman" panose="02020603050405020304" pitchFamily="18" charset="0"/>
              </a:rPr>
              <a:t>2030 Agenda </a:t>
            </a:r>
            <a:r>
              <a:rPr lang="en-US" sz="2400" dirty="0">
                <a:latin typeface="Times New Roman" panose="02020603050405020304" pitchFamily="18" charset="0"/>
                <a:ea typeface="Times New Roman" panose="02020603050405020304" pitchFamily="18" charset="0"/>
              </a:rPr>
              <a:t>that is </a:t>
            </a:r>
            <a:r>
              <a:rPr lang="en-US" sz="2200" b="1" dirty="0">
                <a:solidFill>
                  <a:srgbClr val="FF0000"/>
                </a:solidFill>
                <a:latin typeface="Times New Roman" panose="02020603050405020304" pitchFamily="18" charset="0"/>
                <a:ea typeface="Times New Roman" panose="02020603050405020304" pitchFamily="18" charset="0"/>
              </a:rPr>
              <a:t>A global framework for “achieving sustainable development in its three dimensions </a:t>
            </a:r>
            <a:r>
              <a:rPr lang="en-US" sz="2200" dirty="0">
                <a:solidFill>
                  <a:prstClr val="black"/>
                </a:solidFill>
                <a:latin typeface="Times New Roman" panose="02020603050405020304" pitchFamily="18" charset="0"/>
                <a:ea typeface="Times New Roman" panose="02020603050405020304" pitchFamily="18" charset="0"/>
              </a:rPr>
              <a:t>-economic, social and </a:t>
            </a:r>
            <a:r>
              <a:rPr lang="en-US" sz="2200" b="1" dirty="0">
                <a:solidFill>
                  <a:srgbClr val="FF0000"/>
                </a:solidFill>
                <a:latin typeface="Times New Roman" panose="02020603050405020304" pitchFamily="18" charset="0"/>
                <a:ea typeface="Times New Roman" panose="02020603050405020304" pitchFamily="18" charset="0"/>
              </a:rPr>
              <a:t>environmental-in a balanced </a:t>
            </a:r>
            <a:r>
              <a:rPr lang="en-US" sz="2200" b="1" dirty="0" err="1">
                <a:solidFill>
                  <a:srgbClr val="FF0000"/>
                </a:solidFill>
                <a:latin typeface="Times New Roman" panose="02020603050405020304" pitchFamily="18" charset="0"/>
                <a:ea typeface="Times New Roman" panose="02020603050405020304" pitchFamily="18" charset="0"/>
              </a:rPr>
              <a:t>manner;</a:t>
            </a:r>
            <a:r>
              <a:rPr lang="en-US" sz="2400" dirty="0" err="1">
                <a:latin typeface="Times New Roman" panose="02020603050405020304" pitchFamily="18" charset="0"/>
                <a:ea typeface="Times New Roman" panose="02020603050405020304" pitchFamily="18" charset="0"/>
              </a:rPr>
              <a:t>and</a:t>
            </a:r>
            <a:r>
              <a:rPr lang="en-US" sz="2400" dirty="0">
                <a:latin typeface="Times New Roman" panose="02020603050405020304" pitchFamily="18" charset="0"/>
                <a:ea typeface="Times New Roman" panose="02020603050405020304" pitchFamily="18" charset="0"/>
              </a:rPr>
              <a:t> </a:t>
            </a:r>
          </a:p>
          <a:p>
            <a:pPr marL="342900" lvl="0" indent="-342900">
              <a:buFont typeface="Wingdings" panose="05000000000000000000" pitchFamily="2" charset="2"/>
              <a:buChar char="Ø"/>
            </a:pPr>
            <a:endParaRPr lang="en-US" sz="2400" dirty="0">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Ø"/>
            </a:pPr>
            <a:r>
              <a:rPr lang="en-US" sz="2400" dirty="0">
                <a:latin typeface="Times New Roman" panose="02020603050405020304" pitchFamily="18" charset="0"/>
                <a:ea typeface="Times New Roman" panose="02020603050405020304" pitchFamily="18" charset="0"/>
              </a:rPr>
              <a:t>Agenda 2063 :</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A strategic framework for inclusive growth and sustainable development in Africa,</a:t>
            </a:r>
            <a:r>
              <a:rPr lang="en-US" sz="2400" dirty="0">
                <a:latin typeface="Times New Roman" panose="02020603050405020304" pitchFamily="18" charset="0"/>
                <a:cs typeface="Times New Roman" panose="02020603050405020304" pitchFamily="18" charset="0"/>
              </a:rPr>
              <a:t> and a global strategy to optimize the use of the continent’s resources for the benefit of all Africans</a:t>
            </a:r>
          </a:p>
          <a:p>
            <a:pPr lvl="0"/>
            <a:endParaRPr lang="en-US" sz="2400" dirty="0">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rPr>
              <a:t>Both 2030 Agenda and Agenda 2063: </a:t>
            </a:r>
            <a:r>
              <a:rPr lang="en-US" sz="2400" b="1" dirty="0">
                <a:solidFill>
                  <a:srgbClr val="FF0000"/>
                </a:solidFill>
                <a:latin typeface="Times New Roman" panose="02020603050405020304" pitchFamily="18" charset="0"/>
                <a:ea typeface="Times New Roman" panose="02020603050405020304" pitchFamily="18" charset="0"/>
              </a:rPr>
              <a:t>reflect the Common African Position </a:t>
            </a:r>
            <a:r>
              <a:rPr lang="en-US" sz="2400" dirty="0">
                <a:latin typeface="Times New Roman" panose="02020603050405020304" pitchFamily="18" charset="0"/>
                <a:ea typeface="Times New Roman" panose="02020603050405020304" pitchFamily="18" charset="0"/>
              </a:rPr>
              <a:t>on the Post-2015 Agenda (CAP) as they have been informed by Africa’s  development priorities and aspirations  contained  the CAP. </a:t>
            </a:r>
          </a:p>
          <a:p>
            <a:pPr marL="342900" lvl="0" indent="-342900">
              <a:buFont typeface="Wingdings" panose="05000000000000000000" pitchFamily="2" charset="2"/>
              <a:buChar char="Ø"/>
            </a:pPr>
            <a:r>
              <a:rPr lang="en-US" sz="2400" b="1" dirty="0">
                <a:solidFill>
                  <a:srgbClr val="FF0000"/>
                </a:solidFill>
                <a:latin typeface="Times New Roman" panose="02020603050405020304" pitchFamily="18" charset="0"/>
                <a:ea typeface="Times New Roman" panose="02020603050405020304" pitchFamily="18" charset="0"/>
              </a:rPr>
              <a:t>These are grouped into six pillars</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i</a:t>
            </a:r>
            <a:r>
              <a:rPr lang="en-US" sz="2400" dirty="0">
                <a:latin typeface="Times New Roman" panose="02020603050405020304" pitchFamily="18" charset="0"/>
                <a:ea typeface="Times New Roman" panose="02020603050405020304" pitchFamily="18" charset="0"/>
              </a:rPr>
              <a:t>) structural economic </a:t>
            </a:r>
            <a:r>
              <a:rPr lang="en-US" sz="2400" dirty="0" err="1">
                <a:latin typeface="Times New Roman" panose="02020603050405020304" pitchFamily="18" charset="0"/>
                <a:ea typeface="Times New Roman" panose="02020603050405020304" pitchFamily="18" charset="0"/>
              </a:rPr>
              <a:t>transformation,and</a:t>
            </a:r>
            <a:r>
              <a:rPr lang="en-US" sz="2400" dirty="0">
                <a:latin typeface="Times New Roman" panose="02020603050405020304" pitchFamily="18" charset="0"/>
                <a:ea typeface="Times New Roman" panose="02020603050405020304" pitchFamily="18" charset="0"/>
              </a:rPr>
              <a:t> inclusive growth; (ii) science, technology and innovation; (iii) people-</a:t>
            </a:r>
            <a:r>
              <a:rPr lang="en-US" sz="2400" dirty="0" err="1">
                <a:latin typeface="Times New Roman" panose="02020603050405020304" pitchFamily="18" charset="0"/>
                <a:ea typeface="Times New Roman" panose="02020603050405020304" pitchFamily="18" charset="0"/>
              </a:rPr>
              <a:t>centred</a:t>
            </a:r>
            <a:r>
              <a:rPr lang="en-US" sz="2400" dirty="0">
                <a:latin typeface="Times New Roman" panose="02020603050405020304" pitchFamily="18" charset="0"/>
                <a:ea typeface="Times New Roman" panose="02020603050405020304" pitchFamily="18" charset="0"/>
              </a:rPr>
              <a:t> development; (iv)  environmental sustainability natural resources management, and disaster risk management; (v) peace and security; and (vi) finance and partnerships</a:t>
            </a:r>
          </a:p>
          <a:p>
            <a:r>
              <a:rPr lang="en-US" sz="2400" dirty="0">
                <a:latin typeface="Times New Roman" panose="02020603050405020304" pitchFamily="18" charset="0"/>
                <a:ea typeface="Times New Roman" panose="02020603050405020304" pitchFamily="18" charset="0"/>
              </a:rPr>
              <a:t> </a:t>
            </a:r>
          </a:p>
          <a:p>
            <a:r>
              <a:rPr lang="en-US" sz="2400" dirty="0">
                <a:latin typeface="Times New Roman" panose="02020603050405020304" pitchFamily="18" charset="0"/>
                <a:ea typeface="Times New Roman" panose="02020603050405020304" pitchFamily="18" charset="0"/>
              </a:rPr>
              <a:t> </a:t>
            </a:r>
          </a:p>
          <a:p>
            <a:pPr marL="342900" indent="-342900" algn="just">
              <a:buFont typeface="Arial" panose="020B0604020202020204" pitchFamily="34" charset="0"/>
              <a:buChar char="•"/>
            </a:pPr>
            <a:endParaRPr lang="en-US" sz="2400" dirty="0">
              <a:latin typeface="Times New Roman" panose="02020603050405020304" pitchFamily="18" charset="0"/>
              <a:ea typeface="Times New Roman" panose="02020603050405020304" pitchFamily="18" charset="0"/>
            </a:endParaRPr>
          </a:p>
          <a:p>
            <a:pPr algn="just"/>
            <a:endParaRPr lang="en-US" sz="1400" dirty="0">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73487" y="264954"/>
            <a:ext cx="3304318" cy="438950"/>
          </a:xfrm>
          <a:prstGeom prst="rect">
            <a:avLst/>
          </a:prstGeom>
        </p:spPr>
      </p:pic>
    </p:spTree>
    <p:extLst>
      <p:ext uri="{BB962C8B-B14F-4D97-AF65-F5344CB8AC3E}">
        <p14:creationId xmlns:p14="http://schemas.microsoft.com/office/powerpoint/2010/main" val="420082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009" y="122667"/>
            <a:ext cx="8136904" cy="739551"/>
          </a:xfrm>
        </p:spPr>
        <p:txBody>
          <a:bodyPr>
            <a:normAutofit/>
          </a:bodyPr>
          <a:lstStyle/>
          <a:p>
            <a:pPr algn="ctr"/>
            <a:r>
              <a:rPr lang="en-US" sz="2800" b="1" spc="100" dirty="0">
                <a:latin typeface="Times New Roman" panose="02020603050405020304" pitchFamily="18" charset="0"/>
                <a:ea typeface="+mn-ea"/>
                <a:cs typeface="Times New Roman" panose="02020603050405020304" pitchFamily="18" charset="0"/>
              </a:rPr>
              <a:t>1. Background</a:t>
            </a:r>
            <a:endParaRPr lang="en-US" sz="2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73487" y="264954"/>
            <a:ext cx="3304318" cy="438950"/>
          </a:xfrm>
          <a:prstGeom prst="rect">
            <a:avLst/>
          </a:prstGeom>
        </p:spPr>
      </p:pic>
      <p:sp>
        <p:nvSpPr>
          <p:cNvPr id="12" name="Rectangle 11"/>
          <p:cNvSpPr/>
          <p:nvPr/>
        </p:nvSpPr>
        <p:spPr>
          <a:xfrm>
            <a:off x="163286" y="918800"/>
            <a:ext cx="12028714" cy="59744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dirty="0">
              <a:solidFill>
                <a:prstClr val="black"/>
              </a:solidFill>
              <a:latin typeface="Times New Roman" panose="02020603050405020304" pitchFamily="18" charset="0"/>
              <a:ea typeface="Times New Roman" panose="02020603050405020304" pitchFamily="18" charset="0"/>
            </a:endParaRPr>
          </a:p>
          <a:p>
            <a:pPr algn="ctr"/>
            <a:endParaRPr lang="en-US" sz="2400" b="1" dirty="0">
              <a:solidFill>
                <a:prstClr val="black"/>
              </a:solidFill>
              <a:latin typeface="Times New Roman" panose="02020603050405020304" pitchFamily="18" charset="0"/>
              <a:ea typeface="Times New Roman" panose="02020603050405020304" pitchFamily="18" charset="0"/>
            </a:endParaRPr>
          </a:p>
          <a:p>
            <a:r>
              <a:rPr lang="en-US" sz="2400" b="1" dirty="0">
                <a:solidFill>
                  <a:srgbClr val="FF0000"/>
                </a:solidFill>
                <a:latin typeface="Times New Roman" panose="02020603050405020304" pitchFamily="18" charset="0"/>
                <a:ea typeface="Times New Roman" panose="02020603050405020304" pitchFamily="18" charset="0"/>
              </a:rPr>
              <a:t>2030 Agenda  September 2015: </a:t>
            </a:r>
          </a:p>
          <a:p>
            <a:pPr marL="342900" indent="-342900">
              <a:buFont typeface="Arial" panose="020B0604020202020204" pitchFamily="34" charset="0"/>
              <a:buChar char="•"/>
            </a:pPr>
            <a:r>
              <a:rPr lang="en-US" sz="2200" dirty="0">
                <a:solidFill>
                  <a:prstClr val="black"/>
                </a:solidFill>
                <a:latin typeface="Times New Roman" panose="02020603050405020304" pitchFamily="18" charset="0"/>
                <a:ea typeface="Times New Roman" panose="02020603050405020304" pitchFamily="18" charset="0"/>
              </a:rPr>
              <a:t>17 goals with 169 targets and 230 Indicators</a:t>
            </a:r>
          </a:p>
          <a:p>
            <a:endParaRPr lang="en-US" sz="2200" dirty="0">
              <a:solidFill>
                <a:prstClr val="black"/>
              </a:solidFill>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2200" b="1" dirty="0">
                <a:solidFill>
                  <a:prstClr val="black"/>
                </a:solidFill>
                <a:latin typeface="Times New Roman" panose="02020603050405020304" pitchFamily="18" charset="0"/>
                <a:ea typeface="Times New Roman" panose="02020603050405020304" pitchFamily="18" charset="0"/>
              </a:rPr>
              <a:t>The Global list of indicators </a:t>
            </a:r>
            <a:r>
              <a:rPr lang="en-US" sz="2200" dirty="0">
                <a:solidFill>
                  <a:prstClr val="black"/>
                </a:solidFill>
                <a:latin typeface="Times New Roman" panose="02020603050405020304" pitchFamily="18" charset="0"/>
                <a:ea typeface="Times New Roman" panose="02020603050405020304" pitchFamily="18" charset="0"/>
              </a:rPr>
              <a:t>will be </a:t>
            </a:r>
            <a:r>
              <a:rPr lang="en-US" sz="2200" b="1" dirty="0">
                <a:solidFill>
                  <a:prstClr val="black"/>
                </a:solidFill>
                <a:latin typeface="Times New Roman" panose="02020603050405020304" pitchFamily="18" charset="0"/>
                <a:ea typeface="Times New Roman" panose="02020603050405020304" pitchFamily="18" charset="0"/>
              </a:rPr>
              <a:t>complemented </a:t>
            </a:r>
            <a:r>
              <a:rPr lang="en-US" sz="2200" dirty="0">
                <a:solidFill>
                  <a:prstClr val="black"/>
                </a:solidFill>
                <a:latin typeface="Times New Roman" panose="02020603050405020304" pitchFamily="18" charset="0"/>
                <a:ea typeface="Times New Roman" panose="02020603050405020304" pitchFamily="18" charset="0"/>
              </a:rPr>
              <a:t>by indicators </a:t>
            </a:r>
            <a:r>
              <a:rPr lang="en-US" sz="2200" b="1" dirty="0">
                <a:solidFill>
                  <a:prstClr val="black"/>
                </a:solidFill>
                <a:latin typeface="Times New Roman" panose="02020603050405020304" pitchFamily="18" charset="0"/>
                <a:ea typeface="Times New Roman" panose="02020603050405020304" pitchFamily="18" charset="0"/>
              </a:rPr>
              <a:t>at the continental and national levels </a:t>
            </a:r>
            <a:r>
              <a:rPr lang="en-US" sz="2200" dirty="0">
                <a:solidFill>
                  <a:prstClr val="black"/>
                </a:solidFill>
                <a:latin typeface="Times New Roman" panose="02020603050405020304" pitchFamily="18" charset="0"/>
                <a:ea typeface="Times New Roman" panose="02020603050405020304" pitchFamily="18" charset="0"/>
              </a:rPr>
              <a:t>(which will be developed by Member States)</a:t>
            </a:r>
          </a:p>
          <a:p>
            <a:endParaRPr lang="en-US" sz="2200" dirty="0">
              <a:solidFill>
                <a:prstClr val="black"/>
              </a:solidFill>
              <a:latin typeface="Times New Roman" panose="02020603050405020304" pitchFamily="18" charset="0"/>
              <a:ea typeface="Times New Roman" panose="02020603050405020304" pitchFamily="18" charset="0"/>
            </a:endParaRPr>
          </a:p>
          <a:p>
            <a:r>
              <a:rPr lang="en-US" sz="2200" dirty="0">
                <a:solidFill>
                  <a:srgbClr val="FF0000"/>
                </a:solidFill>
                <a:latin typeface="Times New Roman" panose="02020603050405020304" pitchFamily="18" charset="0"/>
                <a:ea typeface="Times New Roman" panose="02020603050405020304" pitchFamily="18" charset="0"/>
              </a:rPr>
              <a:t>Monitoring </a:t>
            </a:r>
          </a:p>
          <a:p>
            <a:pPr marL="171450" lvl="0" indent="-171450" algn="just" defTabSz="685800">
              <a:lnSpc>
                <a:spcPct val="90000"/>
              </a:lnSpc>
              <a:spcBef>
                <a:spcPts val="750"/>
              </a:spcBef>
              <a:buFont typeface="Arial" panose="020B0604020202020204" pitchFamily="34" charset="0"/>
              <a:buChar char="•"/>
            </a:pPr>
            <a:r>
              <a:rPr lang="en-US" sz="2200" b="1" i="1" dirty="0">
                <a:solidFill>
                  <a:prstClr val="black"/>
                </a:solidFill>
                <a:latin typeface="Times New Roman" panose="02020603050405020304" pitchFamily="18" charset="0"/>
                <a:ea typeface="Times New Roman" panose="02020603050405020304" pitchFamily="18" charset="0"/>
              </a:rPr>
              <a:t>At national level: </a:t>
            </a:r>
            <a:r>
              <a:rPr lang="en-US" sz="2200" dirty="0">
                <a:solidFill>
                  <a:prstClr val="black"/>
                </a:solidFill>
                <a:latin typeface="Times New Roman" panose="02020603050405020304" pitchFamily="18" charset="0"/>
                <a:ea typeface="Times New Roman" panose="02020603050405020304" pitchFamily="18" charset="0"/>
              </a:rPr>
              <a:t>Members States are encourage to conduct regular and inclusive reviews of progress at the national and subnational levels which are country-led and country driven. </a:t>
            </a:r>
          </a:p>
          <a:p>
            <a:pPr marL="171450" lvl="0" indent="-171450" algn="just" defTabSz="685800">
              <a:lnSpc>
                <a:spcPct val="90000"/>
              </a:lnSpc>
              <a:spcBef>
                <a:spcPts val="750"/>
              </a:spcBef>
              <a:buFont typeface="Arial" panose="020B0604020202020204" pitchFamily="34" charset="0"/>
              <a:buChar char="•"/>
            </a:pPr>
            <a:r>
              <a:rPr lang="en-US" sz="2200" b="1" i="1" dirty="0">
                <a:solidFill>
                  <a:prstClr val="black"/>
                </a:solidFill>
                <a:latin typeface="Times New Roman" panose="02020603050405020304" pitchFamily="18" charset="0"/>
                <a:ea typeface="Times New Roman" panose="02020603050405020304" pitchFamily="18" charset="0"/>
              </a:rPr>
              <a:t>At continental level: </a:t>
            </a:r>
            <a:r>
              <a:rPr lang="en-US" sz="2200" dirty="0">
                <a:solidFill>
                  <a:prstClr val="black"/>
                </a:solidFill>
                <a:latin typeface="Times New Roman" panose="02020603050405020304" pitchFamily="18" charset="0"/>
                <a:ea typeface="Times New Roman" panose="02020603050405020304" pitchFamily="18" charset="0"/>
              </a:rPr>
              <a:t>Inclusive regional processes </a:t>
            </a:r>
            <a:r>
              <a:rPr lang="en-US" sz="2200" b="1" dirty="0">
                <a:solidFill>
                  <a:prstClr val="black"/>
                </a:solidFill>
                <a:latin typeface="Times New Roman" panose="02020603050405020304" pitchFamily="18" charset="0"/>
                <a:ea typeface="Times New Roman" panose="02020603050405020304" pitchFamily="18" charset="0"/>
              </a:rPr>
              <a:t>will draw on national-level reviews </a:t>
            </a:r>
            <a:r>
              <a:rPr lang="en-US" sz="2200" dirty="0">
                <a:solidFill>
                  <a:prstClr val="black"/>
                </a:solidFill>
                <a:latin typeface="Times New Roman" panose="02020603050405020304" pitchFamily="18" charset="0"/>
                <a:ea typeface="Times New Roman" panose="02020603050405020304" pitchFamily="18" charset="0"/>
              </a:rPr>
              <a:t>and contribute to follow-up and review at the global level, including at the high level political forum on sustainable development.</a:t>
            </a:r>
          </a:p>
          <a:p>
            <a:pPr marL="171450" lvl="0" indent="-171450" algn="just" defTabSz="685800">
              <a:lnSpc>
                <a:spcPct val="90000"/>
              </a:lnSpc>
              <a:spcBef>
                <a:spcPts val="750"/>
              </a:spcBef>
              <a:buFont typeface="Arial" panose="020B0604020202020204" pitchFamily="34" charset="0"/>
              <a:buChar char="•"/>
            </a:pPr>
            <a:r>
              <a:rPr lang="en-US" sz="2200" b="1" i="1" dirty="0">
                <a:solidFill>
                  <a:prstClr val="black"/>
                </a:solidFill>
                <a:latin typeface="Times New Roman" panose="02020603050405020304" pitchFamily="18" charset="0"/>
                <a:ea typeface="Times New Roman" panose="02020603050405020304" pitchFamily="18" charset="0"/>
              </a:rPr>
              <a:t>At Global level: </a:t>
            </a:r>
            <a:r>
              <a:rPr lang="en-US" sz="2200" dirty="0">
                <a:solidFill>
                  <a:prstClr val="black"/>
                </a:solidFill>
                <a:latin typeface="Times New Roman" panose="02020603050405020304" pitchFamily="18" charset="0"/>
                <a:ea typeface="Times New Roman" panose="02020603050405020304" pitchFamily="18" charset="0"/>
              </a:rPr>
              <a:t>Follow-up and review at the high-level political forum will be informed by an annual progress report on the Sustainable Development Goals to be prepared by the Secretary-General in cooperation with the United Nations system, based on the global indicator framework and data produced by national statistical systems and information collected at the regional level.</a:t>
            </a:r>
          </a:p>
          <a:p>
            <a:endParaRPr lang="en-US" dirty="0"/>
          </a:p>
          <a:p>
            <a:pPr algn="ctr"/>
            <a:endParaRPr lang="en-US" dirty="0"/>
          </a:p>
          <a:p>
            <a:pPr algn="ctr"/>
            <a:r>
              <a:rPr lang="en-US" dirty="0"/>
              <a:t> </a:t>
            </a:r>
          </a:p>
        </p:txBody>
      </p:sp>
    </p:spTree>
    <p:extLst>
      <p:ext uri="{BB962C8B-B14F-4D97-AF65-F5344CB8AC3E}">
        <p14:creationId xmlns:p14="http://schemas.microsoft.com/office/powerpoint/2010/main" val="3274889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009" y="122667"/>
            <a:ext cx="8136904" cy="739551"/>
          </a:xfrm>
        </p:spPr>
        <p:txBody>
          <a:bodyPr>
            <a:normAutofit/>
          </a:bodyPr>
          <a:lstStyle/>
          <a:p>
            <a:pPr algn="ctr"/>
            <a:r>
              <a:rPr lang="en-US" sz="2800" b="1" spc="100" dirty="0">
                <a:latin typeface="Times New Roman" panose="02020603050405020304" pitchFamily="18" charset="0"/>
                <a:ea typeface="+mn-ea"/>
                <a:cs typeface="Times New Roman" panose="02020603050405020304" pitchFamily="18" charset="0"/>
              </a:rPr>
              <a:t>1. Background</a:t>
            </a:r>
            <a:endParaRPr lang="en-US" sz="2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73487" y="264954"/>
            <a:ext cx="3304318" cy="438950"/>
          </a:xfrm>
          <a:prstGeom prst="rect">
            <a:avLst/>
          </a:prstGeom>
        </p:spPr>
      </p:pic>
      <p:sp>
        <p:nvSpPr>
          <p:cNvPr id="12" name="Rectangle 11"/>
          <p:cNvSpPr/>
          <p:nvPr/>
        </p:nvSpPr>
        <p:spPr>
          <a:xfrm>
            <a:off x="0" y="862218"/>
            <a:ext cx="12001500" cy="5995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b="1" dirty="0">
                <a:solidFill>
                  <a:srgbClr val="FF0000"/>
                </a:solidFill>
                <a:latin typeface="Times New Roman" panose="02020603050405020304" pitchFamily="18" charset="0"/>
                <a:ea typeface="Times New Roman" panose="02020603050405020304" pitchFamily="18" charset="0"/>
              </a:rPr>
              <a:t>AGENDA 2063 :</a:t>
            </a:r>
            <a:endParaRPr lang="en-US" sz="2200" dirty="0">
              <a:solidFill>
                <a:srgbClr val="FF0000"/>
              </a:solidFill>
              <a:latin typeface="Times New Roman" panose="02020603050405020304" pitchFamily="18" charset="0"/>
              <a:cs typeface="Times New Roman" panose="02020603050405020304" pitchFamily="18" charset="0"/>
            </a:endParaRPr>
          </a:p>
          <a:p>
            <a:pPr algn="ct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During the fifth anniversary of the AU </a:t>
            </a:r>
            <a:r>
              <a:rPr lang="en-US" sz="2200" b="1" dirty="0">
                <a:solidFill>
                  <a:srgbClr val="FF0000"/>
                </a:solidFill>
                <a:latin typeface="Times New Roman" panose="02020603050405020304" pitchFamily="18" charset="0"/>
                <a:cs typeface="Times New Roman" panose="02020603050405020304" pitchFamily="18" charset="0"/>
              </a:rPr>
              <a:t>in 2013, </a:t>
            </a:r>
            <a:r>
              <a:rPr lang="en-US" sz="2200" dirty="0">
                <a:latin typeface="Times New Roman" panose="02020603050405020304" pitchFamily="18" charset="0"/>
                <a:cs typeface="Times New Roman" panose="02020603050405020304" pitchFamily="18" charset="0"/>
              </a:rPr>
              <a:t>the heads of state of African countries adopted Agenda 2063</a:t>
            </a:r>
          </a:p>
          <a:p>
            <a:r>
              <a:rPr lang="en-US" sz="2200" dirty="0">
                <a:latin typeface="Times New Roman" panose="02020603050405020304" pitchFamily="18" charset="0"/>
                <a:cs typeface="Times New Roman" panose="02020603050405020304" pitchFamily="18" charset="0"/>
              </a:rPr>
              <a:t>They pointed out the </a:t>
            </a:r>
            <a:r>
              <a:rPr lang="en-US" sz="2200" b="1" dirty="0">
                <a:solidFill>
                  <a:srgbClr val="FF0000"/>
                </a:solidFill>
                <a:latin typeface="Times New Roman" panose="02020603050405020304" pitchFamily="18" charset="0"/>
                <a:cs typeface="Times New Roman" panose="02020603050405020304" pitchFamily="18" charset="0"/>
              </a:rPr>
              <a:t>following 7 aspiration on </a:t>
            </a:r>
            <a:r>
              <a:rPr lang="en-US" sz="2200" dirty="0">
                <a:latin typeface="Times New Roman" panose="02020603050405020304" pitchFamily="18" charset="0"/>
                <a:cs typeface="Times New Roman" panose="02020603050405020304" pitchFamily="18" charset="0"/>
              </a:rPr>
              <a:t>AFRICA they WANT in 2063</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1. A prosperous Africa based on inclusive growth and sustainable development</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2. An integrated continent, politically united and based on the ideals of Pan</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Africanism and the vision of Africa’s Renaissance</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3. An Africa of good governance, democracy, respect for human rights, justice</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and the rule of law</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4. A peaceful and secure Africa</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5. An Africa with a strong cultural identity, common heritage, values and ethics</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6. An Africa where development is people-driven, unleashing the potential of</a:t>
            </a:r>
          </a:p>
          <a:p>
            <a:pPr>
              <a:buFont typeface="Wingdings" panose="05000000000000000000" pitchFamily="2" charset="2"/>
              <a:buChar char="Ø"/>
            </a:pPr>
            <a:r>
              <a:rPr lang="en-GB" sz="2000" dirty="0">
                <a:latin typeface="Times New Roman" panose="02020603050405020304" pitchFamily="18" charset="0"/>
                <a:cs typeface="Times New Roman" panose="02020603050405020304" pitchFamily="18" charset="0"/>
              </a:rPr>
              <a:t>its women and youth</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7. Africa as a strong, united and influential global player and partner.</a:t>
            </a:r>
          </a:p>
          <a:p>
            <a:pPr algn="just"/>
            <a:endParaRPr lang="en-US"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859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009" y="122667"/>
            <a:ext cx="8136904" cy="739551"/>
          </a:xfrm>
        </p:spPr>
        <p:txBody>
          <a:bodyPr>
            <a:normAutofit/>
          </a:bodyPr>
          <a:lstStyle/>
          <a:p>
            <a:pPr algn="ctr"/>
            <a:r>
              <a:rPr lang="en-US" sz="2800" b="1" spc="100" dirty="0">
                <a:latin typeface="Times New Roman" panose="02020603050405020304" pitchFamily="18" charset="0"/>
                <a:ea typeface="+mn-ea"/>
                <a:cs typeface="Times New Roman" panose="02020603050405020304" pitchFamily="18" charset="0"/>
              </a:rPr>
              <a:t>1. Background</a:t>
            </a:r>
            <a:endParaRPr lang="en-US" sz="2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73487" y="264954"/>
            <a:ext cx="3304318" cy="438950"/>
          </a:xfrm>
          <a:prstGeom prst="rect">
            <a:avLst/>
          </a:prstGeom>
        </p:spPr>
      </p:pic>
      <p:sp>
        <p:nvSpPr>
          <p:cNvPr id="12" name="Rectangle 11"/>
          <p:cNvSpPr/>
          <p:nvPr/>
        </p:nvSpPr>
        <p:spPr>
          <a:xfrm>
            <a:off x="0" y="862218"/>
            <a:ext cx="12001500" cy="5995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ea typeface="Times New Roman" panose="02020603050405020304" pitchFamily="18" charset="0"/>
              </a:rPr>
              <a:t>AGENDA 2063</a:t>
            </a:r>
          </a:p>
          <a:p>
            <a:pPr marL="342900" indent="-342900" algn="just">
              <a:buFont typeface="Arial" panose="020B0604020202020204" pitchFamily="34" charset="0"/>
              <a:buChar char="•"/>
            </a:pPr>
            <a:r>
              <a:rPr lang="en-US" sz="2200" b="1" dirty="0">
                <a:latin typeface="Times New Roman" panose="02020603050405020304" pitchFamily="18" charset="0"/>
                <a:ea typeface="Times New Roman" panose="02020603050405020304" pitchFamily="18" charset="0"/>
              </a:rPr>
              <a:t>The result framework for the Agenda </a:t>
            </a:r>
            <a:r>
              <a:rPr lang="en-US" sz="2200" dirty="0">
                <a:latin typeface="Times New Roman" panose="02020603050405020304" pitchFamily="18" charset="0"/>
                <a:ea typeface="Times New Roman" panose="02020603050405020304" pitchFamily="18" charset="0"/>
              </a:rPr>
              <a:t>2063 represents a logical relationship between:- </a:t>
            </a:r>
          </a:p>
          <a:p>
            <a:pPr lvl="1" algn="just">
              <a:buFont typeface="Wingdings" panose="05000000000000000000" pitchFamily="2" charset="2"/>
              <a:buChar char="Ø"/>
            </a:pPr>
            <a:r>
              <a:rPr lang="en-US" sz="2200" dirty="0">
                <a:latin typeface="Times New Roman" panose="02020603050405020304" pitchFamily="18" charset="0"/>
                <a:ea typeface="Times New Roman" panose="02020603050405020304" pitchFamily="18" charset="0"/>
              </a:rPr>
              <a:t>The AU Vision, </a:t>
            </a:r>
          </a:p>
          <a:p>
            <a:pPr lvl="1" algn="just">
              <a:buFont typeface="Wingdings" panose="05000000000000000000" pitchFamily="2" charset="2"/>
              <a:buChar char="Ø"/>
            </a:pPr>
            <a:r>
              <a:rPr lang="en-US" sz="2200" dirty="0">
                <a:latin typeface="Times New Roman" panose="02020603050405020304" pitchFamily="18" charset="0"/>
                <a:ea typeface="Times New Roman" panose="02020603050405020304" pitchFamily="18" charset="0"/>
              </a:rPr>
              <a:t>The Seven African Aspirations, </a:t>
            </a:r>
          </a:p>
          <a:p>
            <a:pPr lvl="1" algn="just">
              <a:buFont typeface="Wingdings" panose="05000000000000000000" pitchFamily="2" charset="2"/>
              <a:buChar char="Ø"/>
            </a:pPr>
            <a:r>
              <a:rPr lang="en-US" sz="2200" b="1" dirty="0">
                <a:solidFill>
                  <a:srgbClr val="FF0000"/>
                </a:solidFill>
                <a:latin typeface="Times New Roman" panose="02020603050405020304" pitchFamily="18" charset="0"/>
                <a:ea typeface="Times New Roman" panose="02020603050405020304" pitchFamily="18" charset="0"/>
              </a:rPr>
              <a:t>The Goal (20), Priority areas (34) and Targets (174) under each Aspiration. </a:t>
            </a:r>
          </a:p>
          <a:p>
            <a:pPr lvl="1" algn="just">
              <a:buFont typeface="Wingdings" panose="05000000000000000000" pitchFamily="2" charset="2"/>
              <a:buChar char="Ø"/>
            </a:pPr>
            <a:endParaRPr lang="en-US" sz="2200" b="1" dirty="0">
              <a:solidFill>
                <a:srgbClr val="FF0000"/>
              </a:solidFill>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200" b="1" dirty="0">
                <a:latin typeface="Times New Roman" panose="02020603050405020304" pitchFamily="18" charset="0"/>
                <a:ea typeface="Times New Roman" panose="02020603050405020304" pitchFamily="18" charset="0"/>
              </a:rPr>
              <a:t>A Ten Year Implementation Plan of Agenda 2063 (2014 -2023</a:t>
            </a:r>
            <a:r>
              <a:rPr lang="en-US" sz="2200" dirty="0">
                <a:latin typeface="Times New Roman" panose="02020603050405020304" pitchFamily="18" charset="0"/>
                <a:ea typeface="Times New Roman" panose="02020603050405020304" pitchFamily="18" charset="0"/>
              </a:rPr>
              <a:t>) . I</a:t>
            </a:r>
            <a:r>
              <a:rPr lang="en-US" sz="2200" dirty="0">
                <a:latin typeface="Times New Roman" panose="02020603050405020304" pitchFamily="18" charset="0"/>
                <a:cs typeface="Times New Roman" panose="02020603050405020304" pitchFamily="18" charset="0"/>
              </a:rPr>
              <a:t>n terms of monitoring and evaluation, the First Ten Year Plan Results Framework will be used as the: </a:t>
            </a:r>
          </a:p>
          <a:p>
            <a:pPr marL="457200" indent="-4572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reference point for measuring the progress towards the attainment of the goals, aspirations and the African Union Vision over the plan period</a:t>
            </a:r>
          </a:p>
          <a:p>
            <a:pPr marL="457200" indent="-4572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(ii) framework for assigning and assessing the performance accountabilities of all stakeholders with respect to implementation effectiveness and </a:t>
            </a:r>
          </a:p>
          <a:p>
            <a:pPr marL="457200" indent="-4572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(iii) process for gathering insights for the development of the Second Ten Year Plan Framework.</a:t>
            </a:r>
          </a:p>
          <a:p>
            <a:pPr marL="457200" indent="-457200">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A set of indicators has </a:t>
            </a:r>
            <a:r>
              <a:rPr lang="en-US" sz="2200" dirty="0">
                <a:latin typeface="Times New Roman" panose="02020603050405020304" pitchFamily="18" charset="0"/>
                <a:cs typeface="Times New Roman" panose="02020603050405020304" pitchFamily="18" charset="0"/>
              </a:rPr>
              <a:t>been developed including the identification of a core set of indicators at the continental level.</a:t>
            </a:r>
          </a:p>
          <a:p>
            <a:pPr marL="342900" indent="-342900" algn="just">
              <a:buFont typeface="Arial" panose="020B0604020202020204" pitchFamily="34" charset="0"/>
              <a:buChar char="•"/>
            </a:pPr>
            <a:endParaRPr lang="en-US" sz="2400" dirty="0">
              <a:latin typeface="Times New Roman" panose="02020603050405020304" pitchFamily="18" charset="0"/>
              <a:ea typeface="Times New Roman" panose="02020603050405020304" pitchFamily="18" charset="0"/>
            </a:endParaRPr>
          </a:p>
          <a:p>
            <a:pPr algn="just"/>
            <a:endParaRPr lang="en-US"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7280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2006" y="0"/>
            <a:ext cx="8361802" cy="763793"/>
          </a:xfrm>
        </p:spPr>
        <p:txBody>
          <a:bodyPr>
            <a:normAutofit fontScale="90000"/>
          </a:bodyPr>
          <a:lstStyle/>
          <a:p>
            <a:r>
              <a:rPr lang="en-US" sz="2800" b="1" spc="100" dirty="0">
                <a:latin typeface="Times New Roman" panose="02020603050405020304" pitchFamily="18" charset="0"/>
                <a:ea typeface="+mn-ea"/>
                <a:cs typeface="Times New Roman" panose="02020603050405020304" pitchFamily="18" charset="0"/>
              </a:rPr>
              <a:t>2. Regional Consultation on </a:t>
            </a:r>
            <a:r>
              <a:rPr lang="en-GB" sz="2800" b="1" spc="100" dirty="0">
                <a:latin typeface="Times New Roman" panose="02020603050405020304" pitchFamily="18" charset="0"/>
                <a:ea typeface="+mn-ea"/>
                <a:cs typeface="Times New Roman" panose="02020603050405020304" pitchFamily="18" charset="0"/>
              </a:rPr>
              <a:t>2030 Agenda and Agenda 2063 in Africa</a:t>
            </a:r>
            <a:endParaRPr lang="fr-FR" sz="2800" b="1" spc="100" dirty="0">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91070" y="925417"/>
            <a:ext cx="11101220" cy="5539978"/>
          </a:xfrm>
          <a:prstGeom prst="rect">
            <a:avLst/>
          </a:prstGeom>
          <a:noFill/>
        </p:spPr>
        <p:txBody>
          <a:bodyPr wrap="square" rtlCol="0">
            <a:spAutoFit/>
          </a:bodyPr>
          <a:lstStyle/>
          <a:p>
            <a:pPr lvl="0">
              <a:tabLst>
                <a:tab pos="457200" algn="l"/>
              </a:tabLst>
            </a:pPr>
            <a:r>
              <a:rPr lang="en-US" sz="2400" dirty="0">
                <a:solidFill>
                  <a:prstClr val="black"/>
                </a:solidFill>
              </a:rPr>
              <a:t> </a:t>
            </a:r>
            <a:r>
              <a:rPr lang="en-US" sz="2400" b="1" dirty="0">
                <a:solidFill>
                  <a:prstClr val="black"/>
                </a:solidFill>
              </a:rPr>
              <a:t>Regional Consultation on 2030 Agenda and Agenda 2063 in Africa was made through the following Approach</a:t>
            </a:r>
          </a:p>
          <a:p>
            <a:pPr lvl="0">
              <a:tabLst>
                <a:tab pos="457200" algn="l"/>
              </a:tabLst>
            </a:pPr>
            <a:endParaRPr lang="en-US" sz="2400" dirty="0">
              <a:solidFill>
                <a:prstClr val="black"/>
              </a:solidFill>
            </a:endParaRPr>
          </a:p>
          <a:p>
            <a:pPr lvl="0">
              <a:tabLst>
                <a:tab pos="457200" algn="l"/>
              </a:tabLst>
            </a:pPr>
            <a:r>
              <a:rPr lang="en-US" sz="2400" b="1" dirty="0">
                <a:solidFill>
                  <a:srgbClr val="FF0000"/>
                </a:solidFill>
              </a:rPr>
              <a:t>1 - Singular African approach </a:t>
            </a:r>
            <a:r>
              <a:rPr lang="en-US" sz="2400" b="1" dirty="0">
                <a:solidFill>
                  <a:prstClr val="black"/>
                </a:solidFill>
              </a:rPr>
              <a:t>through regional coordination and consultative process</a:t>
            </a:r>
          </a:p>
          <a:p>
            <a:pPr marL="342900" lvl="0" indent="-342900">
              <a:buFont typeface="Wingdings" panose="05000000000000000000" pitchFamily="2" charset="2"/>
              <a:buChar char="Ø"/>
              <a:tabLst>
                <a:tab pos="457200" algn="l"/>
              </a:tabLst>
            </a:pPr>
            <a:r>
              <a:rPr lang="en-US" sz="2400" dirty="0">
                <a:solidFill>
                  <a:prstClr val="black"/>
                </a:solidFill>
              </a:rPr>
              <a:t>A common input to the global set of indicators</a:t>
            </a:r>
          </a:p>
          <a:p>
            <a:pPr marL="342900" lvl="0" indent="-342900">
              <a:buFont typeface="Wingdings" panose="05000000000000000000" pitchFamily="2" charset="2"/>
              <a:buChar char="Ø"/>
              <a:tabLst>
                <a:tab pos="457200" algn="l"/>
              </a:tabLst>
            </a:pPr>
            <a:r>
              <a:rPr lang="en-US" sz="2400" dirty="0">
                <a:solidFill>
                  <a:prstClr val="black"/>
                </a:solidFill>
              </a:rPr>
              <a:t>A regional set of indicators</a:t>
            </a:r>
          </a:p>
          <a:p>
            <a:pPr marL="342900" lvl="0" indent="-342900">
              <a:buFont typeface="Wingdings" panose="05000000000000000000" pitchFamily="2" charset="2"/>
              <a:buChar char="Ø"/>
              <a:tabLst>
                <a:tab pos="457200" algn="l"/>
              </a:tabLst>
            </a:pPr>
            <a:r>
              <a:rPr lang="en-US" sz="2400" dirty="0">
                <a:solidFill>
                  <a:prstClr val="black"/>
                </a:solidFill>
              </a:rPr>
              <a:t>A recommended national set of indicators </a:t>
            </a:r>
          </a:p>
          <a:p>
            <a:pPr marL="342900" lvl="0" indent="-342900">
              <a:buFont typeface="Wingdings" panose="05000000000000000000" pitchFamily="2" charset="2"/>
              <a:buChar char="Ø"/>
              <a:tabLst>
                <a:tab pos="457200" algn="l"/>
              </a:tabLst>
            </a:pPr>
            <a:endParaRPr lang="en-US" sz="2400" dirty="0">
              <a:solidFill>
                <a:prstClr val="black"/>
              </a:solidFill>
            </a:endParaRPr>
          </a:p>
          <a:p>
            <a:pPr lvl="0"/>
            <a:r>
              <a:rPr lang="en-US" sz="2400" b="1" dirty="0">
                <a:solidFill>
                  <a:srgbClr val="FF0000"/>
                </a:solidFill>
              </a:rPr>
              <a:t>2 - Coordination </a:t>
            </a:r>
            <a:r>
              <a:rPr lang="en-US" sz="2400" dirty="0">
                <a:solidFill>
                  <a:prstClr val="black"/>
                </a:solidFill>
              </a:rPr>
              <a:t>– among three pan-African institutions namely ECA, AUC and </a:t>
            </a:r>
            <a:r>
              <a:rPr lang="en-US" sz="2400" dirty="0" err="1">
                <a:solidFill>
                  <a:prstClr val="black"/>
                </a:solidFill>
              </a:rPr>
              <a:t>AfDB</a:t>
            </a:r>
            <a:r>
              <a:rPr lang="en-US" sz="2400" dirty="0">
                <a:solidFill>
                  <a:prstClr val="black"/>
                </a:solidFill>
              </a:rPr>
              <a:t>, seven IAEG –SDG member countries and Statistics South Africa as the chair of the Africa Symposium on Statistical Development (Core team) </a:t>
            </a:r>
          </a:p>
          <a:p>
            <a:pPr lvl="0"/>
            <a:endParaRPr lang="en-US" sz="2400" dirty="0">
              <a:solidFill>
                <a:prstClr val="black"/>
              </a:solidFill>
            </a:endParaRPr>
          </a:p>
          <a:p>
            <a:pPr lvl="0"/>
            <a:r>
              <a:rPr lang="en-US" sz="2400" b="1" dirty="0">
                <a:solidFill>
                  <a:srgbClr val="FF0000"/>
                </a:solidFill>
              </a:rPr>
              <a:t>3 - Consultation </a:t>
            </a:r>
            <a:r>
              <a:rPr lang="en-US" sz="2400" dirty="0">
                <a:solidFill>
                  <a:prstClr val="black"/>
                </a:solidFill>
              </a:rPr>
              <a:t>– with all African countries - particularly National Statistics Offices, Regional Economic Communities, other UN agencies, Civil Society</a:t>
            </a:r>
            <a:endParaRPr lang="fr-FR" sz="2800" dirty="0">
              <a:solidFill>
                <a:srgbClr val="000000"/>
              </a:solidFill>
              <a:latin typeface="Calibri" panose="020F0502020204030204" pitchFamily="34" charset="0"/>
            </a:endParaRPr>
          </a:p>
          <a:p>
            <a:pPr marL="342900" indent="-342900">
              <a:buFont typeface="Wingdings" panose="05000000000000000000" pitchFamily="2" charset="2"/>
              <a:buChar char="Ø"/>
              <a:tabLst>
                <a:tab pos="457200" algn="l"/>
              </a:tabLst>
            </a:pPr>
            <a:endParaRPr lang="en-US" dirty="0"/>
          </a:p>
        </p:txBody>
      </p:sp>
      <p:pic>
        <p:nvPicPr>
          <p:cNvPr id="7" name="Picture 6"/>
          <p:cNvPicPr>
            <a:picLocks noChangeAspect="1"/>
          </p:cNvPicPr>
          <p:nvPr/>
        </p:nvPicPr>
        <p:blipFill>
          <a:blip r:embed="rId2"/>
          <a:stretch>
            <a:fillRect/>
          </a:stretch>
        </p:blipFill>
        <p:spPr>
          <a:xfrm>
            <a:off x="373487" y="264954"/>
            <a:ext cx="3304318" cy="438950"/>
          </a:xfrm>
          <a:prstGeom prst="rect">
            <a:avLst/>
          </a:prstGeom>
        </p:spPr>
      </p:pic>
    </p:spTree>
    <p:extLst>
      <p:ext uri="{BB962C8B-B14F-4D97-AF65-F5344CB8AC3E}">
        <p14:creationId xmlns:p14="http://schemas.microsoft.com/office/powerpoint/2010/main" val="2109267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128" y="0"/>
            <a:ext cx="8842872" cy="418641"/>
          </a:xfrm>
        </p:spPr>
        <p:txBody>
          <a:bodyPr>
            <a:normAutofit fontScale="90000"/>
          </a:bodyPr>
          <a:lstStyle/>
          <a:p>
            <a:r>
              <a:rPr lang="en-US" sz="2800" b="1" spc="100" dirty="0">
                <a:latin typeface="Times New Roman" panose="02020603050405020304" pitchFamily="18" charset="0"/>
                <a:ea typeface="+mn-ea"/>
                <a:cs typeface="Times New Roman" panose="02020603050405020304" pitchFamily="18" charset="0"/>
              </a:rPr>
              <a:t>2. Regional Consultation on </a:t>
            </a:r>
            <a:r>
              <a:rPr lang="en-GB" sz="2800" b="1" spc="100" dirty="0">
                <a:latin typeface="Times New Roman" panose="02020603050405020304" pitchFamily="18" charset="0"/>
                <a:ea typeface="+mn-ea"/>
                <a:cs typeface="Times New Roman" panose="02020603050405020304" pitchFamily="18" charset="0"/>
              </a:rPr>
              <a:t>2030 Agenda and Agenda 2063 in Africa</a:t>
            </a:r>
            <a:endParaRPr lang="fr-FR" sz="2800" b="1" spc="100" dirty="0">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 y="872650"/>
            <a:ext cx="12382959" cy="5940088"/>
          </a:xfrm>
          <a:prstGeom prst="rect">
            <a:avLst/>
          </a:prstGeom>
          <a:noFill/>
        </p:spPr>
        <p:txBody>
          <a:bodyPr wrap="square" rtlCol="0">
            <a:spAutoFit/>
          </a:bodyPr>
          <a:lstStyle>
            <a:defPPr>
              <a:defRPr lang="en-US"/>
            </a:defPPr>
            <a:lvl1pPr lvl="0">
              <a:tabLst>
                <a:tab pos="457200" algn="l"/>
              </a:tabLst>
              <a:defRPr sz="2400">
                <a:solidFill>
                  <a:prstClr val="black"/>
                </a:solidFill>
              </a:defRPr>
            </a:lvl1pPr>
          </a:lstStyle>
          <a:p>
            <a:pPr marL="342900" indent="-342900">
              <a:buFont typeface="Wingdings" panose="05000000000000000000" pitchFamily="2" charset="2"/>
              <a:buChar char="v"/>
            </a:pPr>
            <a:r>
              <a:rPr lang="en-US" b="1" dirty="0"/>
              <a:t>In May 2013, Pretoria, South Africa - </a:t>
            </a:r>
            <a:r>
              <a:rPr lang="en-US" dirty="0"/>
              <a:t>ECA in collaboration with AUC, </a:t>
            </a:r>
            <a:r>
              <a:rPr lang="en-US" dirty="0" err="1"/>
              <a:t>AfDB</a:t>
            </a:r>
            <a:r>
              <a:rPr lang="en-US" dirty="0"/>
              <a:t> and UNFPA </a:t>
            </a:r>
            <a:r>
              <a:rPr lang="en-US" i="1" dirty="0"/>
              <a:t>organized a meeting on ‘Meeting Statistical Challenges in Africa in Monitoring Development Beyond 2015</a:t>
            </a:r>
            <a:r>
              <a:rPr lang="en-US" dirty="0"/>
              <a:t>’ </a:t>
            </a:r>
            <a:r>
              <a:rPr lang="en-US" b="1" dirty="0"/>
              <a:t>. The meeting provided opportunity for NSSs and other statistical Org to:</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Ø"/>
            </a:pPr>
            <a:r>
              <a:rPr lang="en-US" dirty="0"/>
              <a:t> </a:t>
            </a:r>
            <a:r>
              <a:rPr lang="en-US" dirty="0">
                <a:solidFill>
                  <a:srgbClr val="FF0000"/>
                </a:solidFill>
              </a:rPr>
              <a:t>L</a:t>
            </a:r>
            <a:r>
              <a:rPr lang="en-US" b="1" dirty="0">
                <a:solidFill>
                  <a:srgbClr val="FF0000"/>
                </a:solidFill>
              </a:rPr>
              <a:t>earn about the on-going </a:t>
            </a:r>
            <a:r>
              <a:rPr lang="en-US" b="1" dirty="0"/>
              <a:t>policy work on the post-2015 development agenda </a:t>
            </a:r>
            <a:r>
              <a:rPr lang="en-US" dirty="0"/>
              <a:t>at international and regional level. </a:t>
            </a:r>
          </a:p>
          <a:p>
            <a:pPr marL="342900" indent="-342900">
              <a:buFont typeface="Wingdings" panose="05000000000000000000" pitchFamily="2" charset="2"/>
              <a:buChar char="Ø"/>
            </a:pPr>
            <a:r>
              <a:rPr lang="en-US" b="1" dirty="0">
                <a:solidFill>
                  <a:srgbClr val="FF0000"/>
                </a:solidFill>
              </a:rPr>
              <a:t>Initiated work on development indicators </a:t>
            </a:r>
            <a:r>
              <a:rPr lang="en-US" b="1" dirty="0"/>
              <a:t>and prepared a clear roadmap </a:t>
            </a:r>
            <a:r>
              <a:rPr lang="en-US" dirty="0"/>
              <a:t>for meeting the statistical challenges through a balanced understanding of the probable data demand beyond 2015.  </a:t>
            </a:r>
          </a:p>
          <a:p>
            <a:endParaRPr lang="en-US" dirty="0"/>
          </a:p>
          <a:p>
            <a:pPr marL="342900" indent="-342900">
              <a:buFont typeface="Wingdings" panose="05000000000000000000" pitchFamily="2" charset="2"/>
              <a:buChar char="v"/>
            </a:pPr>
            <a:r>
              <a:rPr lang="en-US" b="1" dirty="0">
                <a:solidFill>
                  <a:schemeClr val="tx1"/>
                </a:solidFill>
              </a:rPr>
              <a:t>Following the recommendation of the  21st Ordinary Session </a:t>
            </a:r>
            <a:r>
              <a:rPr lang="en-US" dirty="0">
                <a:solidFill>
                  <a:schemeClr val="tx1"/>
                </a:solidFill>
              </a:rPr>
              <a:t>of  the Assembly of Heads of State and Government held in May 2013, ECA, NEPAD, </a:t>
            </a:r>
            <a:r>
              <a:rPr lang="en-US" dirty="0" err="1">
                <a:solidFill>
                  <a:schemeClr val="tx1"/>
                </a:solidFill>
              </a:rPr>
              <a:t>AfDB</a:t>
            </a:r>
            <a:r>
              <a:rPr lang="en-US" dirty="0">
                <a:solidFill>
                  <a:schemeClr val="tx1"/>
                </a:solidFill>
              </a:rPr>
              <a:t>, UNDP, UNFPA and other relevant organizations working in the social domain  </a:t>
            </a:r>
            <a:r>
              <a:rPr lang="en-US" b="1" dirty="0"/>
              <a:t>Set up a technical working group </a:t>
            </a:r>
            <a:r>
              <a:rPr lang="en-US" b="1" dirty="0">
                <a:solidFill>
                  <a:srgbClr val="FF0000"/>
                </a:solidFill>
              </a:rPr>
              <a:t>to translate the African priorities for the Post-2015 </a:t>
            </a:r>
            <a:r>
              <a:rPr lang="en-US" dirty="0"/>
              <a:t>Development Agenda </a:t>
            </a:r>
            <a:r>
              <a:rPr lang="en-US" b="1" dirty="0">
                <a:solidFill>
                  <a:srgbClr val="FF0000"/>
                </a:solidFill>
              </a:rPr>
              <a:t>into goals, targets and specific indicators for inclusion in the </a:t>
            </a:r>
            <a:r>
              <a:rPr lang="en-US" dirty="0"/>
              <a:t>Sustainable Development Goals (SDG) process and the Post-2015 Global Agenda.</a:t>
            </a:r>
          </a:p>
        </p:txBody>
      </p:sp>
      <p:pic>
        <p:nvPicPr>
          <p:cNvPr id="7" name="Picture 6"/>
          <p:cNvPicPr>
            <a:picLocks noChangeAspect="1"/>
          </p:cNvPicPr>
          <p:nvPr/>
        </p:nvPicPr>
        <p:blipFill>
          <a:blip r:embed="rId3"/>
          <a:stretch>
            <a:fillRect/>
          </a:stretch>
        </p:blipFill>
        <p:spPr>
          <a:xfrm>
            <a:off x="44810" y="33051"/>
            <a:ext cx="3304318" cy="438950"/>
          </a:xfrm>
          <a:prstGeom prst="rect">
            <a:avLst/>
          </a:prstGeom>
        </p:spPr>
      </p:pic>
    </p:spTree>
    <p:extLst>
      <p:ext uri="{BB962C8B-B14F-4D97-AF65-F5344CB8AC3E}">
        <p14:creationId xmlns:p14="http://schemas.microsoft.com/office/powerpoint/2010/main" val="22185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581" y="264955"/>
            <a:ext cx="7363707" cy="354308"/>
          </a:xfrm>
        </p:spPr>
        <p:txBody>
          <a:bodyPr>
            <a:normAutofit fontScale="90000"/>
          </a:bodyPr>
          <a:lstStyle/>
          <a:p>
            <a:r>
              <a:rPr lang="en-US" sz="2800" b="1" spc="100" dirty="0">
                <a:latin typeface="Times New Roman" panose="02020603050405020304" pitchFamily="18" charset="0"/>
                <a:ea typeface="+mn-ea"/>
                <a:cs typeface="Times New Roman" panose="02020603050405020304" pitchFamily="18" charset="0"/>
              </a:rPr>
              <a:t>2. Regional Consultation on </a:t>
            </a:r>
            <a:r>
              <a:rPr lang="en-GB" sz="2800" b="1" spc="100" dirty="0">
                <a:latin typeface="Times New Roman" panose="02020603050405020304" pitchFamily="18" charset="0"/>
                <a:ea typeface="+mn-ea"/>
                <a:cs typeface="Times New Roman" panose="02020603050405020304" pitchFamily="18" charset="0"/>
              </a:rPr>
              <a:t>2030 Agenda and Agenda 2063 in Africa</a:t>
            </a:r>
            <a:endParaRPr lang="fr-FR" sz="2800" b="1" spc="100" dirty="0">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0" y="872650"/>
            <a:ext cx="11905450" cy="6001643"/>
          </a:xfrm>
          <a:prstGeom prst="rect">
            <a:avLst/>
          </a:prstGeom>
          <a:noFill/>
        </p:spPr>
        <p:txBody>
          <a:bodyPr wrap="square" rtlCol="0">
            <a:spAutoFit/>
          </a:bodyPr>
          <a:lstStyle>
            <a:defPPr>
              <a:defRPr lang="en-US"/>
            </a:defPPr>
            <a:lvl1pPr lvl="0">
              <a:tabLst>
                <a:tab pos="457200" algn="l"/>
              </a:tabLst>
              <a:defRPr sz="2400">
                <a:solidFill>
                  <a:prstClr val="black"/>
                </a:solidFill>
              </a:defRPr>
            </a:lvl1pPr>
          </a:lstStyle>
          <a:p>
            <a:pPr marL="342900" indent="-342900">
              <a:buFont typeface="Wingdings" panose="05000000000000000000" pitchFamily="2" charset="2"/>
              <a:buChar char="Ø"/>
            </a:pPr>
            <a:r>
              <a:rPr lang="en-US" dirty="0"/>
              <a:t>A working group composed of countries from each sub-region was set up. </a:t>
            </a:r>
            <a:r>
              <a:rPr lang="en-US" b="1" dirty="0">
                <a:solidFill>
                  <a:srgbClr val="FF0000"/>
                </a:solidFill>
              </a:rPr>
              <a:t>The member countries were requested to start working on development indicators </a:t>
            </a:r>
            <a:r>
              <a:rPr lang="en-US" dirty="0"/>
              <a:t>based on the draft African Common Position. </a:t>
            </a:r>
          </a:p>
          <a:p>
            <a:endParaRPr lang="en-US" dirty="0"/>
          </a:p>
          <a:p>
            <a:pPr marL="342900" indent="-342900">
              <a:buFont typeface="Wingdings" panose="05000000000000000000" pitchFamily="2" charset="2"/>
              <a:buChar char="Ø"/>
            </a:pPr>
            <a:r>
              <a:rPr lang="en-US" dirty="0"/>
              <a:t>November 2013 In Kigali, Rwanda, the ECA, AUC and </a:t>
            </a:r>
            <a:r>
              <a:rPr lang="en-US" dirty="0" err="1"/>
              <a:t>AfDB</a:t>
            </a:r>
            <a:r>
              <a:rPr lang="en-US" dirty="0"/>
              <a:t> organized a meeting of the technical working group with the </a:t>
            </a:r>
            <a:r>
              <a:rPr lang="en-US" b="1" dirty="0">
                <a:solidFill>
                  <a:srgbClr val="FF0000"/>
                </a:solidFill>
              </a:rPr>
              <a:t>objective of developing a list of indicators </a:t>
            </a:r>
            <a:r>
              <a:rPr lang="en-US" dirty="0">
                <a:solidFill>
                  <a:srgbClr val="FF0000"/>
                </a:solidFill>
              </a:rPr>
              <a:t>on the post 2015 developmen</a:t>
            </a:r>
            <a:r>
              <a:rPr lang="en-US" dirty="0"/>
              <a:t>t agenda based on </a:t>
            </a:r>
            <a:r>
              <a:rPr lang="en-US" b="1" dirty="0"/>
              <a:t>the matrix of priority areas identified through various consultations.</a:t>
            </a:r>
          </a:p>
          <a:p>
            <a:pPr marL="342900" indent="-342900">
              <a:buFont typeface="Wingdings" panose="05000000000000000000" pitchFamily="2" charset="2"/>
              <a:buChar char="Ø"/>
            </a:pPr>
            <a:endParaRPr lang="en-US" b="1" dirty="0"/>
          </a:p>
          <a:p>
            <a:pPr marL="342900" indent="-342900">
              <a:buFont typeface="Wingdings" panose="05000000000000000000" pitchFamily="2" charset="2"/>
              <a:buChar char="v"/>
            </a:pPr>
            <a:r>
              <a:rPr lang="en-US" dirty="0"/>
              <a:t>May 2015 Pretoria, South Africa – Workshop of core team and some invited countries to develop a set of SDG indicators for Africa</a:t>
            </a:r>
          </a:p>
          <a:p>
            <a:endParaRPr lang="en-US" dirty="0"/>
          </a:p>
          <a:p>
            <a:pPr marL="342900" indent="-342900">
              <a:buFont typeface="Wingdings" panose="05000000000000000000" pitchFamily="2" charset="2"/>
              <a:buChar char="v"/>
            </a:pPr>
            <a:r>
              <a:rPr lang="en-US" dirty="0"/>
              <a:t>May 2015 Algiers, Algeria – </a:t>
            </a:r>
            <a:r>
              <a:rPr lang="en-US" b="1" dirty="0">
                <a:solidFill>
                  <a:srgbClr val="FF0000"/>
                </a:solidFill>
              </a:rPr>
              <a:t>This Africa indicator set worked upon further and improved upon and validated in a workshop attended by 46 African countries, </a:t>
            </a:r>
            <a:r>
              <a:rPr lang="en-US" dirty="0"/>
              <a:t>core team members, UN agencies, RECs and civil society representatives. This set identified classified indicators as international, regional and national indicators.</a:t>
            </a:r>
          </a:p>
        </p:txBody>
      </p:sp>
      <p:pic>
        <p:nvPicPr>
          <p:cNvPr id="7" name="Picture 6"/>
          <p:cNvPicPr>
            <a:picLocks noChangeAspect="1"/>
          </p:cNvPicPr>
          <p:nvPr/>
        </p:nvPicPr>
        <p:blipFill>
          <a:blip r:embed="rId2"/>
          <a:stretch>
            <a:fillRect/>
          </a:stretch>
        </p:blipFill>
        <p:spPr>
          <a:xfrm>
            <a:off x="373487" y="264954"/>
            <a:ext cx="3304318" cy="438950"/>
          </a:xfrm>
          <a:prstGeom prst="rect">
            <a:avLst/>
          </a:prstGeom>
        </p:spPr>
      </p:pic>
    </p:spTree>
    <p:extLst>
      <p:ext uri="{BB962C8B-B14F-4D97-AF65-F5344CB8AC3E}">
        <p14:creationId xmlns:p14="http://schemas.microsoft.com/office/powerpoint/2010/main" val="4132925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5209</TotalTime>
  <Words>2448</Words>
  <Application>Microsoft Office PowerPoint</Application>
  <PresentationFormat>Widescreen</PresentationFormat>
  <Paragraphs>256</Paragraphs>
  <Slides>25</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Helvetica Neue</vt:lpstr>
      <vt:lpstr>Arial</vt:lpstr>
      <vt:lpstr>Calibri</vt:lpstr>
      <vt:lpstr>Calibri Light</vt:lpstr>
      <vt:lpstr>Helvetica</vt:lpstr>
      <vt:lpstr>Times New Roman</vt:lpstr>
      <vt:lpstr>Wingdings</vt:lpstr>
      <vt:lpstr>Office Theme</vt:lpstr>
      <vt:lpstr>1_Office Theme</vt:lpstr>
      <vt:lpstr>PowerPoint Presentation</vt:lpstr>
      <vt:lpstr>Outline  1 - Background  2 - Regional Consultation on 2030 Agenda and Agenda 2063 in Africa  3 – Convergence at Goal and target level 4 - List of indicators </vt:lpstr>
      <vt:lpstr>1. Background</vt:lpstr>
      <vt:lpstr>1. Background</vt:lpstr>
      <vt:lpstr>1. Background</vt:lpstr>
      <vt:lpstr>1. Background</vt:lpstr>
      <vt:lpstr>2. Regional Consultation on 2030 Agenda and Agenda 2063 in Africa</vt:lpstr>
      <vt:lpstr>2. Regional Consultation on 2030 Agenda and Agenda 2063 in Africa</vt:lpstr>
      <vt:lpstr>2. Regional Consultation on 2030 Agenda and Agenda 2063 in Africa</vt:lpstr>
      <vt:lpstr>2. Regional Consultation on 2030 Agenda and Ageda 2063 in Africa</vt:lpstr>
      <vt:lpstr>2. Regional Consultation on 2030 Agenda and Ageda 2063 in Africa </vt:lpstr>
      <vt:lpstr>2. Regional Consultation on SDGs and Agenda 2063</vt:lpstr>
      <vt:lpstr>2. Regional Consultation on 2030 Agenda and Ageda 2063 in Africa</vt:lpstr>
      <vt:lpstr>3 Convergence at goals level</vt:lpstr>
      <vt:lpstr>3 Convergence at target level</vt:lpstr>
      <vt:lpstr>Coordination  between ECA and  other African Institutions: Regional Indicator for SDGs and Agenda 2063</vt:lpstr>
      <vt:lpstr>2. Coordination  between ECA and  other African Institutions: Regional Indicator for SDGs and Agenda 2063</vt:lpstr>
      <vt:lpstr>2 - Regional Consultation on 2030 Agenda and Agenda 2063 in Africa</vt:lpstr>
      <vt:lpstr>2 - Regional Consultation on 2030 Agenda and Agenda 2063 in Africa</vt:lpstr>
      <vt:lpstr>2 - Regional Consultation on 2030 Agenda and Agenda 2063 in Africa</vt:lpstr>
      <vt:lpstr>2 - Regional Consultation on 2030 Agenda and Agenda 2063 in Africa</vt:lpstr>
      <vt:lpstr>Coordination  between ECA and  other African Institutions: Regional Indicator for SDGs and Agenda 2063</vt:lpstr>
      <vt:lpstr>PowerPoint Presentation</vt:lpstr>
      <vt:lpstr>Coordination  between ECA and  other African Institutions: Regional Indicator for SDGs and Agenda 2063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TECHNICAL MEETING FOR HUMAN SETTLEMENT INDICATORS OF THE  SDGs</dc:title>
  <dc:creator>Fatouma Sissoko</dc:creator>
  <cp:lastModifiedBy>Fatouma Sissoko</cp:lastModifiedBy>
  <cp:revision>421</cp:revision>
  <cp:lastPrinted>2017-06-20T00:29:55Z</cp:lastPrinted>
  <dcterms:created xsi:type="dcterms:W3CDTF">2017-02-15T06:39:03Z</dcterms:created>
  <dcterms:modified xsi:type="dcterms:W3CDTF">2017-09-26T07:44:58Z</dcterms:modified>
</cp:coreProperties>
</file>