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7" r:id="rId2"/>
    <p:sldId id="258" r:id="rId3"/>
    <p:sldId id="259" r:id="rId4"/>
    <p:sldId id="260" r:id="rId5"/>
    <p:sldId id="273" r:id="rId6"/>
    <p:sldId id="261" r:id="rId7"/>
    <p:sldId id="262" r:id="rId8"/>
    <p:sldId id="274" r:id="rId9"/>
    <p:sldId id="275"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90" autoAdjust="0"/>
    <p:restoredTop sz="94660"/>
  </p:normalViewPr>
  <p:slideViewPr>
    <p:cSldViewPr snapToGrid="0">
      <p:cViewPr>
        <p:scale>
          <a:sx n="100" d="100"/>
          <a:sy n="100" d="100"/>
        </p:scale>
        <p:origin x="48"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of implementation</a:t>
          </a:r>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33CF73D4-758A-4DB6-AA28-BB6418F63DDA}">
      <dgm:prSet phldrT="[Text]"/>
      <dgm:spPr/>
      <dgm:t>
        <a:bodyPr/>
        <a:lstStyle/>
        <a:p>
          <a:r>
            <a:rPr lang="en-US" dirty="0"/>
            <a:t>Pillar 2: Environment</a:t>
          </a:r>
        </a:p>
      </dgm:t>
    </dgm:pt>
    <dgm:pt modelId="{38DCFEBC-F2B1-4B18-A0B5-860FD969A7AC}" type="parTrans" cxnId="{7F6376DD-9414-4203-AC83-F001A4F0EAF5}">
      <dgm:prSet/>
      <dgm:spPr/>
      <dgm:t>
        <a:bodyPr/>
        <a:lstStyle/>
        <a:p>
          <a:endParaRPr lang="en-US"/>
        </a:p>
      </dgm:t>
    </dgm:pt>
    <dgm:pt modelId="{CA7075C0-B8B4-439B-B694-09BD46F274B6}" type="sibTrans" cxnId="{7F6376DD-9414-4203-AC83-F001A4F0EAF5}">
      <dgm:prSet/>
      <dgm:spPr/>
      <dgm:t>
        <a:bodyPr/>
        <a:lstStyle/>
        <a:p>
          <a:endParaRPr lang="en-US"/>
        </a:p>
      </dgm:t>
    </dgm:pt>
    <dgm:pt modelId="{1E7766DA-B02E-4DC4-A3B7-4C81FBE85BA3}">
      <dgm:prSet/>
      <dgm:spPr/>
      <dgm:t>
        <a:bodyPr/>
        <a:lstStyle/>
        <a:p>
          <a:r>
            <a:rPr lang="en-US" dirty="0"/>
            <a:t>Pillar 4: Economic</a:t>
          </a:r>
        </a:p>
      </dgm:t>
    </dgm:pt>
    <dgm:pt modelId="{7A0D2B07-9428-415C-88C8-7B1F6A2CFB49}" type="parTrans" cxnId="{C51B6B41-11A8-4FCB-BA88-B9ED1278740A}">
      <dgm:prSet/>
      <dgm:spPr/>
      <dgm:t>
        <a:bodyPr/>
        <a:lstStyle/>
        <a:p>
          <a:endParaRPr lang="en-US"/>
        </a:p>
      </dgm:t>
    </dgm:pt>
    <dgm:pt modelId="{98082687-F825-43E1-A61C-49A11EF7C021}" type="sibTrans" cxnId="{C51B6B41-11A8-4FCB-BA88-B9ED1278740A}">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7BE4EC39-2CB2-4D70-BC14-C79F0ED27D91}">
      <dgm:prSet/>
      <dgm:spPr/>
      <dgm:t>
        <a:bodyPr/>
        <a:lstStyle/>
        <a:p>
          <a:r>
            <a:rPr lang="en-US" dirty="0"/>
            <a:t>Population and demographics statistics</a:t>
          </a:r>
        </a:p>
      </dgm:t>
    </dgm:pt>
    <dgm:pt modelId="{14A3F67E-EE72-488C-A419-BA9B8C1B44ED}" type="sibTrans" cxnId="{43C14CC1-3DCD-4348-9224-8735E7139178}">
      <dgm:prSet/>
      <dgm:spPr/>
      <dgm:t>
        <a:bodyPr/>
        <a:lstStyle/>
        <a:p>
          <a:endParaRPr lang="en-US"/>
        </a:p>
      </dgm:t>
    </dgm:pt>
    <dgm:pt modelId="{E4677134-BD08-4AB1-A5D9-BCDB2DA88472}" type="parTrans" cxnId="{43C14CC1-3DCD-4348-9224-8735E7139178}">
      <dgm:prSet/>
      <dgm:spPr/>
      <dgm:t>
        <a:bodyPr/>
        <a:lstStyle/>
        <a:p>
          <a:endParaRPr lang="en-US"/>
        </a:p>
      </dgm:t>
    </dgm:pt>
    <dgm:pt modelId="{16C79A24-7968-413D-BAE1-8F9090E8C8AC}">
      <dgm:prSet/>
      <dgm:spPr/>
      <dgm:t>
        <a:bodyPr/>
        <a:lstStyle/>
        <a:p>
          <a:r>
            <a:rPr lang="en-US" dirty="0"/>
            <a:t>Crime and Criminal justice Statistics.</a:t>
          </a:r>
        </a:p>
      </dgm:t>
    </dgm:pt>
    <dgm:pt modelId="{2B934D4F-B586-4FFD-A35D-70CD146E0466}" type="sibTrans" cxnId="{9B5618C0-9E28-4C66-9BCC-2AD9B2F853E4}">
      <dgm:prSet/>
      <dgm:spPr/>
      <dgm:t>
        <a:bodyPr/>
        <a:lstStyle/>
        <a:p>
          <a:endParaRPr lang="en-US"/>
        </a:p>
      </dgm:t>
    </dgm:pt>
    <dgm:pt modelId="{2BB5F545-EC10-4FB0-AE49-1D8186BC951F}" type="parTrans" cxnId="{9B5618C0-9E28-4C66-9BCC-2AD9B2F853E4}">
      <dgm:prSet/>
      <dgm:spPr/>
      <dgm:t>
        <a:bodyPr/>
        <a:lstStyle/>
        <a:p>
          <a:endParaRPr lang="en-US"/>
        </a:p>
      </dgm:t>
    </dgm:pt>
    <dgm:pt modelId="{AC387683-04E6-4D6B-B507-90700E2912F8}">
      <dgm:prSet/>
      <dgm:spPr/>
      <dgm:t>
        <a:bodyPr/>
        <a:lstStyle/>
        <a:p>
          <a:r>
            <a:rPr lang="en-US" dirty="0"/>
            <a:t>Gender Statistics;</a:t>
          </a:r>
        </a:p>
      </dgm:t>
    </dgm:pt>
    <dgm:pt modelId="{44923176-A2F5-400B-94E3-09C07E41CB1B}" type="sibTrans" cxnId="{00A01633-5130-4BF7-9A23-5A0DB7D2F642}">
      <dgm:prSet/>
      <dgm:spPr/>
      <dgm:t>
        <a:bodyPr/>
        <a:lstStyle/>
        <a:p>
          <a:endParaRPr lang="en-US"/>
        </a:p>
      </dgm:t>
    </dgm:pt>
    <dgm:pt modelId="{08B2DBC3-0303-4B65-8C03-2334AEF73E84}" type="parTrans" cxnId="{00A01633-5130-4BF7-9A23-5A0DB7D2F642}">
      <dgm:prSet/>
      <dgm:spPr/>
      <dgm:t>
        <a:bodyPr/>
        <a:lstStyle/>
        <a:p>
          <a:endParaRPr lang="en-US"/>
        </a:p>
      </dgm:t>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494EE44-5F36-4D1A-A738-4E779A284EC3}" type="pres">
      <dgm:prSet presAssocID="{206AF97C-F140-4D1A-95D0-103E1638BA79}" presName="spacer" presStyleCnt="0"/>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9611250C-EAEA-4100-AE87-EB8E14762F53}" type="pres">
      <dgm:prSet presAssocID="{CA7075C0-B8B4-439B-B694-09BD46F274B6}" presName="spacer" presStyleCnt="0"/>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6BEA3FC7-B04C-4F3C-ABE7-EFDFEF3A3752}" type="pres">
      <dgm:prSet presAssocID="{14AA0F63-D5A4-4B70-B4C0-4AC6F939EEC1}" presName="childText" presStyleLbl="revTx" presStyleIdx="0" presStyleCnt="1">
        <dgm:presLayoutVars>
          <dgm:bulletEnabled val="1"/>
        </dgm:presLayoutVars>
      </dgm:prSet>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Lst>
  <dgm:cxnLst>
    <dgm:cxn modelId="{00A01633-5130-4BF7-9A23-5A0DB7D2F642}" srcId="{14AA0F63-D5A4-4B70-B4C0-4AC6F939EEC1}" destId="{AC387683-04E6-4D6B-B507-90700E2912F8}" srcOrd="1" destOrd="0" parTransId="{08B2DBC3-0303-4B65-8C03-2334AEF73E84}" sibTransId="{44923176-A2F5-400B-94E3-09C07E41CB1B}"/>
    <dgm:cxn modelId="{7F6376DD-9414-4203-AC83-F001A4F0EAF5}" srcId="{BB560575-EB10-4826-A6B7-7B499F442712}" destId="{33CF73D4-758A-4DB6-AA28-BB6418F63DDA}" srcOrd="1" destOrd="0" parTransId="{38DCFEBC-F2B1-4B18-A0B5-860FD969A7AC}" sibTransId="{CA7075C0-B8B4-439B-B694-09BD46F274B6}"/>
    <dgm:cxn modelId="{DFD74325-5DBA-44E5-B8B0-6D2F4E3ADEDA}" type="presOf" srcId="{BB560575-EB10-4826-A6B7-7B499F442712}" destId="{3CD622E1-1349-4146-8796-9AB84FA41529}" srcOrd="0" destOrd="0" presId="urn:microsoft.com/office/officeart/2005/8/layout/vList2"/>
    <dgm:cxn modelId="{828B9D7D-8DC6-4E09-8231-D51144725091}" type="presOf" srcId="{7BE4EC39-2CB2-4D70-BC14-C79F0ED27D91}" destId="{6BEA3FC7-B04C-4F3C-ABE7-EFDFEF3A3752}" srcOrd="0" destOrd="0" presId="urn:microsoft.com/office/officeart/2005/8/layout/vList2"/>
    <dgm:cxn modelId="{57857066-5A63-4673-8263-A4C2AA459AF8}" type="presOf" srcId="{16C79A24-7968-413D-BAE1-8F9090E8C8AC}" destId="{6BEA3FC7-B04C-4F3C-ABE7-EFDFEF3A3752}" srcOrd="0" destOrd="2"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43C14CC1-3DCD-4348-9224-8735E7139178}" srcId="{14AA0F63-D5A4-4B70-B4C0-4AC6F939EEC1}" destId="{7BE4EC39-2CB2-4D70-BC14-C79F0ED27D91}" srcOrd="0" destOrd="0" parTransId="{E4677134-BD08-4AB1-A5D9-BCDB2DA88472}" sibTransId="{14A3F67E-EE72-488C-A419-BA9B8C1B44ED}"/>
    <dgm:cxn modelId="{B81DA9FB-6BF8-469A-9880-DF483889F5B3}" type="presOf" srcId="{14AA0F63-D5A4-4B70-B4C0-4AC6F939EEC1}" destId="{923941BE-C6C9-4F04-A7EE-C932B4451658}" srcOrd="0" destOrd="0" presId="urn:microsoft.com/office/officeart/2005/8/layout/vList2"/>
    <dgm:cxn modelId="{9B5618C0-9E28-4C66-9BCC-2AD9B2F853E4}" srcId="{14AA0F63-D5A4-4B70-B4C0-4AC6F939EEC1}" destId="{16C79A24-7968-413D-BAE1-8F9090E8C8AC}" srcOrd="2" destOrd="0" parTransId="{2BB5F545-EC10-4FB0-AE49-1D8186BC951F}" sibTransId="{2B934D4F-B586-4FFD-A35D-70CD146E0466}"/>
    <dgm:cxn modelId="{60BBD2A1-92CC-4090-8EBD-236EE7B13391}" type="presOf" srcId="{1E7766DA-B02E-4DC4-A3B7-4C81FBE85BA3}" destId="{1BA92689-6DFF-4039-A1BA-BE1E8DB55400}"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F7AC1D00-2E46-4B21-9988-09C8094C3551}" type="presOf" srcId="{AC387683-04E6-4D6B-B507-90700E2912F8}" destId="{6BEA3FC7-B04C-4F3C-ABE7-EFDFEF3A3752}" srcOrd="0" destOrd="1" presId="urn:microsoft.com/office/officeart/2005/8/layout/vList2"/>
    <dgm:cxn modelId="{AE878A7E-A955-4A85-BB2F-DA470C518750}" srcId="{BB560575-EB10-4826-A6B7-7B499F442712}" destId="{78878B7C-7215-4D6F-B3D9-920C901F9D23}" srcOrd="0" destOrd="0" parTransId="{E1840652-D408-470B-B795-688FC06BE05A}" sibTransId="{206AF97C-F140-4D1A-95D0-103E1638BA79}"/>
    <dgm:cxn modelId="{FD01FC95-C7CD-42BE-B34B-029CF52C4F86}" type="presOf" srcId="{33CF73D4-758A-4DB6-AA28-BB6418F63DDA}" destId="{F5E0CEB8-F492-48EA-8553-4E130385CE8C}" srcOrd="0" destOrd="0" presId="urn:microsoft.com/office/officeart/2005/8/layout/vList2"/>
    <dgm:cxn modelId="{C8788531-74FD-48D3-8A03-14478705A332}" type="presOf" srcId="{78878B7C-7215-4D6F-B3D9-920C901F9D23}" destId="{F3FE4E4C-43A7-4581-B41F-D53D7330D457}" srcOrd="0" destOrd="0" presId="urn:microsoft.com/office/officeart/2005/8/layout/vList2"/>
    <dgm:cxn modelId="{D9C7C347-BA0D-4A05-BA33-C2ECE69EE99D}" type="presParOf" srcId="{3CD622E1-1349-4146-8796-9AB84FA41529}" destId="{F3FE4E4C-43A7-4581-B41F-D53D7330D457}" srcOrd="0" destOrd="0" presId="urn:microsoft.com/office/officeart/2005/8/layout/vList2"/>
    <dgm:cxn modelId="{370AC7D8-6A9A-4F3E-8470-7E297E2177AA}" type="presParOf" srcId="{3CD622E1-1349-4146-8796-9AB84FA41529}" destId="{8494EE44-5F36-4D1A-A738-4E779A284EC3}" srcOrd="1" destOrd="0" presId="urn:microsoft.com/office/officeart/2005/8/layout/vList2"/>
    <dgm:cxn modelId="{79E4F006-8992-4128-A36F-B14B9FFC1CAD}" type="presParOf" srcId="{3CD622E1-1349-4146-8796-9AB84FA41529}" destId="{F5E0CEB8-F492-48EA-8553-4E130385CE8C}" srcOrd="2" destOrd="0" presId="urn:microsoft.com/office/officeart/2005/8/layout/vList2"/>
    <dgm:cxn modelId="{D66997BD-65D1-4550-8A4F-A6999F5D1C4D}" type="presParOf" srcId="{3CD622E1-1349-4146-8796-9AB84FA41529}" destId="{9611250C-EAEA-4100-AE87-EB8E14762F53}" srcOrd="3" destOrd="0" presId="urn:microsoft.com/office/officeart/2005/8/layout/vList2"/>
    <dgm:cxn modelId="{1AF59429-B972-4AAE-A772-06EB6BDE1EF4}" type="presParOf" srcId="{3CD622E1-1349-4146-8796-9AB84FA41529}" destId="{923941BE-C6C9-4F04-A7EE-C932B4451658}" srcOrd="4" destOrd="0" presId="urn:microsoft.com/office/officeart/2005/8/layout/vList2"/>
    <dgm:cxn modelId="{FE87CD45-AFE3-4184-928A-69CF0058AC70}" type="presParOf" srcId="{3CD622E1-1349-4146-8796-9AB84FA41529}" destId="{6BEA3FC7-B04C-4F3C-ABE7-EFDFEF3A3752}" srcOrd="5" destOrd="0" presId="urn:microsoft.com/office/officeart/2005/8/layout/vList2"/>
    <dgm:cxn modelId="{8D10C002-FC17-4F9F-B72F-9B663A2CC3BF}" type="presParOf" srcId="{3CD622E1-1349-4146-8796-9AB84FA41529}" destId="{1BA92689-6DFF-4039-A1BA-BE1E8DB5540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of implementation</a:t>
          </a:r>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33CF73D4-758A-4DB6-AA28-BB6418F63DDA}">
      <dgm:prSet phldrT="[Text]"/>
      <dgm:spPr/>
      <dgm:t>
        <a:bodyPr/>
        <a:lstStyle/>
        <a:p>
          <a:r>
            <a:rPr lang="en-US" dirty="0"/>
            <a:t>Pillar 2: Environment</a:t>
          </a:r>
        </a:p>
      </dgm:t>
    </dgm:pt>
    <dgm:pt modelId="{38DCFEBC-F2B1-4B18-A0B5-860FD969A7AC}" type="parTrans" cxnId="{7F6376DD-9414-4203-AC83-F001A4F0EAF5}">
      <dgm:prSet/>
      <dgm:spPr/>
      <dgm:t>
        <a:bodyPr/>
        <a:lstStyle/>
        <a:p>
          <a:endParaRPr lang="en-US"/>
        </a:p>
      </dgm:t>
    </dgm:pt>
    <dgm:pt modelId="{CA7075C0-B8B4-439B-B694-09BD46F274B6}" type="sibTrans" cxnId="{7F6376DD-9414-4203-AC83-F001A4F0EAF5}">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3569A866-B012-4526-A483-355BF4EFD8E0}">
      <dgm:prSet/>
      <dgm:spPr/>
      <dgm:t>
        <a:bodyPr/>
        <a:lstStyle/>
        <a:p>
          <a:r>
            <a:rPr lang="en-US" dirty="0"/>
            <a:t>To enhance capacity of developing countries to strengthen statistical institutional environments and production processes across multiple statistical domains to measure, monitor and report on the 2030 Sustainable Development Agenda</a:t>
          </a:r>
        </a:p>
      </dgm:t>
    </dgm:pt>
    <dgm:pt modelId="{79EFB4BB-6050-4B68-9D42-F0DDDB6A92D0}" type="parTrans" cxnId="{48D0979F-4B57-4AD7-91FA-C267567D611A}">
      <dgm:prSet/>
      <dgm:spPr/>
    </dgm:pt>
    <dgm:pt modelId="{543A1865-5A7A-4726-8688-59D1675BF8DC}" type="sibTrans" cxnId="{48D0979F-4B57-4AD7-91FA-C267567D611A}">
      <dgm:prSet/>
      <dgm:spPr/>
    </dgm:pt>
    <dgm:pt modelId="{1E7766DA-B02E-4DC4-A3B7-4C81FBE85BA3}">
      <dgm:prSet/>
      <dgm:spPr/>
      <dgm:t>
        <a:bodyPr/>
        <a:lstStyle/>
        <a:p>
          <a:r>
            <a:rPr lang="en-US" dirty="0"/>
            <a:t>Pillar 4: Economic</a:t>
          </a:r>
        </a:p>
      </dgm:t>
    </dgm:pt>
    <dgm:pt modelId="{98082687-F825-43E1-A61C-49A11EF7C021}" type="sibTrans" cxnId="{C51B6B41-11A8-4FCB-BA88-B9ED1278740A}">
      <dgm:prSet/>
      <dgm:spPr/>
      <dgm:t>
        <a:bodyPr/>
        <a:lstStyle/>
        <a:p>
          <a:endParaRPr lang="en-US"/>
        </a:p>
      </dgm:t>
    </dgm:pt>
    <dgm:pt modelId="{7A0D2B07-9428-415C-88C8-7B1F6A2CFB49}" type="parTrans" cxnId="{C51B6B41-11A8-4FCB-BA88-B9ED1278740A}">
      <dgm:prSet/>
      <dgm:spPr/>
      <dgm:t>
        <a:bodyPr/>
        <a:lstStyle/>
        <a:p>
          <a:endParaRPr lang="en-US"/>
        </a:p>
      </dgm:t>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233BE86-807C-4DB6-AB8F-D73C13F108C5}" type="pres">
      <dgm:prSet presAssocID="{78878B7C-7215-4D6F-B3D9-920C901F9D23}" presName="childText" presStyleLbl="revTx" presStyleIdx="0" presStyleCnt="1">
        <dgm:presLayoutVars>
          <dgm:bulletEnabled val="1"/>
        </dgm:presLayoutVars>
      </dgm:prSet>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9611250C-EAEA-4100-AE87-EB8E14762F53}" type="pres">
      <dgm:prSet presAssocID="{CA7075C0-B8B4-439B-B694-09BD46F274B6}" presName="spacer" presStyleCnt="0"/>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57B0D923-FAB8-4F3E-B819-1C6DBD24438C}" type="pres">
      <dgm:prSet presAssocID="{D5BFDD8E-5DAE-4FCC-A469-F2FCF9AE39B2}" presName="spacer" presStyleCnt="0"/>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Lst>
  <dgm:cxnLst>
    <dgm:cxn modelId="{1F27A37E-7591-48FA-8211-3A0E53E9A7CD}" type="presOf" srcId="{33CF73D4-758A-4DB6-AA28-BB6418F63DDA}" destId="{F5E0CEB8-F492-48EA-8553-4E130385CE8C}" srcOrd="0" destOrd="0" presId="urn:microsoft.com/office/officeart/2005/8/layout/vList2"/>
    <dgm:cxn modelId="{7F6376DD-9414-4203-AC83-F001A4F0EAF5}" srcId="{BB560575-EB10-4826-A6B7-7B499F442712}" destId="{33CF73D4-758A-4DB6-AA28-BB6418F63DDA}" srcOrd="1" destOrd="0" parTransId="{38DCFEBC-F2B1-4B18-A0B5-860FD969A7AC}" sibTransId="{CA7075C0-B8B4-439B-B694-09BD46F274B6}"/>
    <dgm:cxn modelId="{AD91D3A7-0137-44D8-8893-93DF00E83265}" type="presOf" srcId="{14AA0F63-D5A4-4B70-B4C0-4AC6F939EEC1}" destId="{923941BE-C6C9-4F04-A7EE-C932B4451658}" srcOrd="0" destOrd="0"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AB628AC6-734D-452A-B01F-2634790870E5}" type="presOf" srcId="{1E7766DA-B02E-4DC4-A3B7-4C81FBE85BA3}" destId="{1BA92689-6DFF-4039-A1BA-BE1E8DB55400}" srcOrd="0" destOrd="0" presId="urn:microsoft.com/office/officeart/2005/8/layout/vList2"/>
    <dgm:cxn modelId="{52F84E3D-D11D-4179-8FFA-498381608858}" type="presOf" srcId="{BB560575-EB10-4826-A6B7-7B499F442712}" destId="{3CD622E1-1349-4146-8796-9AB84FA41529}"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48D0979F-4B57-4AD7-91FA-C267567D611A}" srcId="{78878B7C-7215-4D6F-B3D9-920C901F9D23}" destId="{3569A866-B012-4526-A483-355BF4EFD8E0}" srcOrd="0" destOrd="0" parTransId="{79EFB4BB-6050-4B68-9D42-F0DDDB6A92D0}" sibTransId="{543A1865-5A7A-4726-8688-59D1675BF8DC}"/>
    <dgm:cxn modelId="{AE878A7E-A955-4A85-BB2F-DA470C518750}" srcId="{BB560575-EB10-4826-A6B7-7B499F442712}" destId="{78878B7C-7215-4D6F-B3D9-920C901F9D23}" srcOrd="0" destOrd="0" parTransId="{E1840652-D408-470B-B795-688FC06BE05A}" sibTransId="{206AF97C-F140-4D1A-95D0-103E1638BA79}"/>
    <dgm:cxn modelId="{796AF526-AD96-4068-96E7-D7C84BCB10A1}" type="presOf" srcId="{78878B7C-7215-4D6F-B3D9-920C901F9D23}" destId="{F3FE4E4C-43A7-4581-B41F-D53D7330D457}" srcOrd="0" destOrd="0" presId="urn:microsoft.com/office/officeart/2005/8/layout/vList2"/>
    <dgm:cxn modelId="{6432AEFF-99D2-4494-8C18-B2A570C3BDC4}" type="presOf" srcId="{3569A866-B012-4526-A483-355BF4EFD8E0}" destId="{8233BE86-807C-4DB6-AB8F-D73C13F108C5}" srcOrd="0" destOrd="0" presId="urn:microsoft.com/office/officeart/2005/8/layout/vList2"/>
    <dgm:cxn modelId="{57453FB3-27F8-4252-BCA8-82E0BFF1F90F}" type="presParOf" srcId="{3CD622E1-1349-4146-8796-9AB84FA41529}" destId="{F3FE4E4C-43A7-4581-B41F-D53D7330D457}" srcOrd="0" destOrd="0" presId="urn:microsoft.com/office/officeart/2005/8/layout/vList2"/>
    <dgm:cxn modelId="{13E81C85-D32C-48DC-973D-6E49C6727947}" type="presParOf" srcId="{3CD622E1-1349-4146-8796-9AB84FA41529}" destId="{8233BE86-807C-4DB6-AB8F-D73C13F108C5}" srcOrd="1" destOrd="0" presId="urn:microsoft.com/office/officeart/2005/8/layout/vList2"/>
    <dgm:cxn modelId="{C1040D7E-CCCA-43A3-AD69-0C6020158C81}" type="presParOf" srcId="{3CD622E1-1349-4146-8796-9AB84FA41529}" destId="{F5E0CEB8-F492-48EA-8553-4E130385CE8C}" srcOrd="2" destOrd="0" presId="urn:microsoft.com/office/officeart/2005/8/layout/vList2"/>
    <dgm:cxn modelId="{E7191D25-E6E8-4CDD-9839-5C599D1CA2C0}" type="presParOf" srcId="{3CD622E1-1349-4146-8796-9AB84FA41529}" destId="{9611250C-EAEA-4100-AE87-EB8E14762F53}" srcOrd="3" destOrd="0" presId="urn:microsoft.com/office/officeart/2005/8/layout/vList2"/>
    <dgm:cxn modelId="{D92FF764-D3CE-4EE8-A07A-5099B281E229}" type="presParOf" srcId="{3CD622E1-1349-4146-8796-9AB84FA41529}" destId="{923941BE-C6C9-4F04-A7EE-C932B4451658}" srcOrd="4" destOrd="0" presId="urn:microsoft.com/office/officeart/2005/8/layout/vList2"/>
    <dgm:cxn modelId="{743A02A2-8E70-450B-AA2F-D15BB86068DF}" type="presParOf" srcId="{3CD622E1-1349-4146-8796-9AB84FA41529}" destId="{57B0D923-FAB8-4F3E-B819-1C6DBD24438C}" srcOrd="5" destOrd="0" presId="urn:microsoft.com/office/officeart/2005/8/layout/vList2"/>
    <dgm:cxn modelId="{68B4EAAB-1244-409B-B11F-E3A4E430DC54}" type="presParOf" srcId="{3CD622E1-1349-4146-8796-9AB84FA41529}" destId="{1BA92689-6DFF-4039-A1BA-BE1E8DB5540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of implementation</a:t>
          </a:r>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1E7766DA-B02E-4DC4-A3B7-4C81FBE85BA3}">
      <dgm:prSet/>
      <dgm:spPr/>
      <dgm:t>
        <a:bodyPr/>
        <a:lstStyle/>
        <a:p>
          <a:r>
            <a:rPr lang="en-US" dirty="0"/>
            <a:t>Pillar 4: Economic</a:t>
          </a:r>
        </a:p>
      </dgm:t>
    </dgm:pt>
    <dgm:pt modelId="{98082687-F825-43E1-A61C-49A11EF7C021}" type="sibTrans" cxnId="{C51B6B41-11A8-4FCB-BA88-B9ED1278740A}">
      <dgm:prSet/>
      <dgm:spPr/>
      <dgm:t>
        <a:bodyPr/>
        <a:lstStyle/>
        <a:p>
          <a:endParaRPr lang="en-US"/>
        </a:p>
      </dgm:t>
    </dgm:pt>
    <dgm:pt modelId="{7A0D2B07-9428-415C-88C8-7B1F6A2CFB49}" type="parTrans" cxnId="{C51B6B41-11A8-4FCB-BA88-B9ED1278740A}">
      <dgm:prSet/>
      <dgm:spPr/>
      <dgm:t>
        <a:bodyPr/>
        <a:lstStyle/>
        <a:p>
          <a:endParaRPr lang="en-US"/>
        </a:p>
      </dgm:t>
    </dgm:pt>
    <dgm:pt modelId="{33CF73D4-758A-4DB6-AA28-BB6418F63DDA}">
      <dgm:prSet phldrT="[Text]"/>
      <dgm:spPr/>
      <dgm:t>
        <a:bodyPr/>
        <a:lstStyle/>
        <a:p>
          <a:r>
            <a:rPr lang="en-US" dirty="0"/>
            <a:t>Pillar 2: Environment</a:t>
          </a:r>
        </a:p>
      </dgm:t>
    </dgm:pt>
    <dgm:pt modelId="{CA7075C0-B8B4-439B-B694-09BD46F274B6}" type="sibTrans" cxnId="{7F6376DD-9414-4203-AC83-F001A4F0EAF5}">
      <dgm:prSet/>
      <dgm:spPr/>
      <dgm:t>
        <a:bodyPr/>
        <a:lstStyle/>
        <a:p>
          <a:endParaRPr lang="en-US"/>
        </a:p>
      </dgm:t>
    </dgm:pt>
    <dgm:pt modelId="{38DCFEBC-F2B1-4B18-A0B5-860FD969A7AC}" type="parTrans" cxnId="{7F6376DD-9414-4203-AC83-F001A4F0EAF5}">
      <dgm:prSet/>
      <dgm:spPr/>
      <dgm:t>
        <a:bodyPr/>
        <a:lstStyle/>
        <a:p>
          <a:endParaRPr lang="en-US"/>
        </a:p>
      </dgm:t>
    </dgm:pt>
    <dgm:pt modelId="{C71239B4-1CCE-43B5-A325-968F8F834F5D}">
      <dgm:prSet/>
      <dgm:spPr/>
      <dgm:t>
        <a:bodyPr/>
        <a:lstStyle/>
        <a:p>
          <a:r>
            <a:rPr lang="en-US" dirty="0"/>
            <a:t>Strengthen the capacity of African countries to produce and compile natural capital accounts and the resulting indicators to support the measuring, monitoring, and reporting of the SDGs (</a:t>
          </a:r>
          <a:r>
            <a:rPr lang="en-GB" dirty="0"/>
            <a:t>Goals: 2, </a:t>
          </a:r>
          <a:r>
            <a:rPr lang="en-US" dirty="0"/>
            <a:t>6,7,12,13,14, 15)</a:t>
          </a:r>
        </a:p>
      </dgm:t>
    </dgm:pt>
    <dgm:pt modelId="{DBB947A6-1725-4F5E-BC82-D1271359A92A}" type="parTrans" cxnId="{72E30AE5-566C-419C-BBF3-B1C7A104BC49}">
      <dgm:prSet/>
      <dgm:spPr/>
    </dgm:pt>
    <dgm:pt modelId="{A9BAC4A8-6E50-4FF7-916E-9D28FE1BB5C8}" type="sibTrans" cxnId="{72E30AE5-566C-419C-BBF3-B1C7A104BC49}">
      <dgm:prSet/>
      <dgm:spPr/>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494EE44-5F36-4D1A-A738-4E779A284EC3}" type="pres">
      <dgm:prSet presAssocID="{206AF97C-F140-4D1A-95D0-103E1638BA79}" presName="spacer" presStyleCnt="0"/>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D73870E8-48FF-4179-901F-D4BEE6D63C32}" type="pres">
      <dgm:prSet presAssocID="{33CF73D4-758A-4DB6-AA28-BB6418F63DDA}" presName="childText" presStyleLbl="revTx" presStyleIdx="0" presStyleCnt="1">
        <dgm:presLayoutVars>
          <dgm:bulletEnabled val="1"/>
        </dgm:presLayoutVars>
      </dgm:prSet>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57B0D923-FAB8-4F3E-B819-1C6DBD24438C}" type="pres">
      <dgm:prSet presAssocID="{D5BFDD8E-5DAE-4FCC-A469-F2FCF9AE39B2}" presName="spacer" presStyleCnt="0"/>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Lst>
  <dgm:cxnLst>
    <dgm:cxn modelId="{02A6FFFA-DE25-4AB5-8BD8-2CD1C4F8D62C}" type="presOf" srcId="{1E7766DA-B02E-4DC4-A3B7-4C81FBE85BA3}" destId="{1BA92689-6DFF-4039-A1BA-BE1E8DB55400}"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6BDC6888-D137-40E1-9C48-1DF18D890CD8}" type="presOf" srcId="{33CF73D4-758A-4DB6-AA28-BB6418F63DDA}" destId="{F5E0CEB8-F492-48EA-8553-4E130385CE8C}" srcOrd="0" destOrd="0" presId="urn:microsoft.com/office/officeart/2005/8/layout/vList2"/>
    <dgm:cxn modelId="{7F6376DD-9414-4203-AC83-F001A4F0EAF5}" srcId="{BB560575-EB10-4826-A6B7-7B499F442712}" destId="{33CF73D4-758A-4DB6-AA28-BB6418F63DDA}" srcOrd="1" destOrd="0" parTransId="{38DCFEBC-F2B1-4B18-A0B5-860FD969A7AC}" sibTransId="{CA7075C0-B8B4-439B-B694-09BD46F274B6}"/>
    <dgm:cxn modelId="{128F7708-3C61-42E6-A68B-FAF21A300D6B}" type="presOf" srcId="{14AA0F63-D5A4-4B70-B4C0-4AC6F939EEC1}" destId="{923941BE-C6C9-4F04-A7EE-C932B4451658}" srcOrd="0" destOrd="0" presId="urn:microsoft.com/office/officeart/2005/8/layout/vList2"/>
    <dgm:cxn modelId="{72E30AE5-566C-419C-BBF3-B1C7A104BC49}" srcId="{33CF73D4-758A-4DB6-AA28-BB6418F63DDA}" destId="{C71239B4-1CCE-43B5-A325-968F8F834F5D}" srcOrd="0" destOrd="0" parTransId="{DBB947A6-1725-4F5E-BC82-D1271359A92A}" sibTransId="{A9BAC4A8-6E50-4FF7-916E-9D28FE1BB5C8}"/>
    <dgm:cxn modelId="{4CA37981-BA5D-4470-845E-78B765D1BA14}" type="presOf" srcId="{C71239B4-1CCE-43B5-A325-968F8F834F5D}" destId="{D73870E8-48FF-4179-901F-D4BEE6D63C32}" srcOrd="0" destOrd="0" presId="urn:microsoft.com/office/officeart/2005/8/layout/vList2"/>
    <dgm:cxn modelId="{F81FE444-15A4-4F60-97E2-0E668323CDB6}" type="presOf" srcId="{BB560575-EB10-4826-A6B7-7B499F442712}" destId="{3CD622E1-1349-4146-8796-9AB84FA41529}" srcOrd="0" destOrd="0" presId="urn:microsoft.com/office/officeart/2005/8/layout/vList2"/>
    <dgm:cxn modelId="{D62467AF-91C9-40AC-A3E4-091521701AD3}" type="presOf" srcId="{78878B7C-7215-4D6F-B3D9-920C901F9D23}" destId="{F3FE4E4C-43A7-4581-B41F-D53D7330D457}" srcOrd="0" destOrd="0"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AE878A7E-A955-4A85-BB2F-DA470C518750}" srcId="{BB560575-EB10-4826-A6B7-7B499F442712}" destId="{78878B7C-7215-4D6F-B3D9-920C901F9D23}" srcOrd="0" destOrd="0" parTransId="{E1840652-D408-470B-B795-688FC06BE05A}" sibTransId="{206AF97C-F140-4D1A-95D0-103E1638BA79}"/>
    <dgm:cxn modelId="{F3CA7934-B130-4F3D-8A5A-3F97496F9DD2}" type="presParOf" srcId="{3CD622E1-1349-4146-8796-9AB84FA41529}" destId="{F3FE4E4C-43A7-4581-B41F-D53D7330D457}" srcOrd="0" destOrd="0" presId="urn:microsoft.com/office/officeart/2005/8/layout/vList2"/>
    <dgm:cxn modelId="{B44DA92D-C751-4C38-9F17-9C79F90A6BE9}" type="presParOf" srcId="{3CD622E1-1349-4146-8796-9AB84FA41529}" destId="{8494EE44-5F36-4D1A-A738-4E779A284EC3}" srcOrd="1" destOrd="0" presId="urn:microsoft.com/office/officeart/2005/8/layout/vList2"/>
    <dgm:cxn modelId="{C1A7F307-3AF3-4C03-9EFC-5117BCC4CFF8}" type="presParOf" srcId="{3CD622E1-1349-4146-8796-9AB84FA41529}" destId="{F5E0CEB8-F492-48EA-8553-4E130385CE8C}" srcOrd="2" destOrd="0" presId="urn:microsoft.com/office/officeart/2005/8/layout/vList2"/>
    <dgm:cxn modelId="{28E998E8-67E9-473A-A824-A2B18C03BFE1}" type="presParOf" srcId="{3CD622E1-1349-4146-8796-9AB84FA41529}" destId="{D73870E8-48FF-4179-901F-D4BEE6D63C32}" srcOrd="3" destOrd="0" presId="urn:microsoft.com/office/officeart/2005/8/layout/vList2"/>
    <dgm:cxn modelId="{B8802E37-2449-417C-83F1-3B9E69CB278C}" type="presParOf" srcId="{3CD622E1-1349-4146-8796-9AB84FA41529}" destId="{923941BE-C6C9-4F04-A7EE-C932B4451658}" srcOrd="4" destOrd="0" presId="urn:microsoft.com/office/officeart/2005/8/layout/vList2"/>
    <dgm:cxn modelId="{34971F11-C32C-486A-87AE-B9D122916D6B}" type="presParOf" srcId="{3CD622E1-1349-4146-8796-9AB84FA41529}" destId="{57B0D923-FAB8-4F3E-B819-1C6DBD24438C}" srcOrd="5" destOrd="0" presId="urn:microsoft.com/office/officeart/2005/8/layout/vList2"/>
    <dgm:cxn modelId="{A59E5A72-9CA6-4B35-BBDC-0C0A930E70C7}" type="presParOf" srcId="{3CD622E1-1349-4146-8796-9AB84FA41529}" destId="{1BA92689-6DFF-4039-A1BA-BE1E8DB5540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a:t>
          </a:r>
          <a:r>
            <a:rPr lang="en-US"/>
            <a:t>of implementation</a:t>
          </a:r>
          <a:endParaRPr lang="en-US" dirty="0"/>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1E7766DA-B02E-4DC4-A3B7-4C81FBE85BA3}">
      <dgm:prSet/>
      <dgm:spPr/>
      <dgm:t>
        <a:bodyPr/>
        <a:lstStyle/>
        <a:p>
          <a:r>
            <a:rPr lang="en-US" dirty="0"/>
            <a:t>Pillar 4: Economic</a:t>
          </a:r>
        </a:p>
      </dgm:t>
    </dgm:pt>
    <dgm:pt modelId="{98082687-F825-43E1-A61C-49A11EF7C021}" type="sibTrans" cxnId="{C51B6B41-11A8-4FCB-BA88-B9ED1278740A}">
      <dgm:prSet/>
      <dgm:spPr/>
      <dgm:t>
        <a:bodyPr/>
        <a:lstStyle/>
        <a:p>
          <a:endParaRPr lang="en-US"/>
        </a:p>
      </dgm:t>
    </dgm:pt>
    <dgm:pt modelId="{7A0D2B07-9428-415C-88C8-7B1F6A2CFB49}" type="parTrans" cxnId="{C51B6B41-11A8-4FCB-BA88-B9ED1278740A}">
      <dgm:prSet/>
      <dgm:spPr/>
      <dgm:t>
        <a:bodyPr/>
        <a:lstStyle/>
        <a:p>
          <a:endParaRPr lang="en-US"/>
        </a:p>
      </dgm:t>
    </dgm:pt>
    <dgm:pt modelId="{33CF73D4-758A-4DB6-AA28-BB6418F63DDA}">
      <dgm:prSet phldrT="[Text]"/>
      <dgm:spPr/>
      <dgm:t>
        <a:bodyPr/>
        <a:lstStyle/>
        <a:p>
          <a:r>
            <a:rPr lang="en-US" dirty="0"/>
            <a:t>Pillar 2: Environment</a:t>
          </a:r>
        </a:p>
      </dgm:t>
    </dgm:pt>
    <dgm:pt modelId="{CA7075C0-B8B4-439B-B694-09BD46F274B6}" type="sibTrans" cxnId="{7F6376DD-9414-4203-AC83-F001A4F0EAF5}">
      <dgm:prSet/>
      <dgm:spPr/>
      <dgm:t>
        <a:bodyPr/>
        <a:lstStyle/>
        <a:p>
          <a:endParaRPr lang="en-US"/>
        </a:p>
      </dgm:t>
    </dgm:pt>
    <dgm:pt modelId="{38DCFEBC-F2B1-4B18-A0B5-860FD969A7AC}" type="parTrans" cxnId="{7F6376DD-9414-4203-AC83-F001A4F0EAF5}">
      <dgm:prSet/>
      <dgm:spPr/>
      <dgm:t>
        <a:bodyPr/>
        <a:lstStyle/>
        <a:p>
          <a:endParaRPr lang="en-US"/>
        </a:p>
      </dgm:t>
    </dgm:pt>
    <dgm:pt modelId="{D396EA7C-F124-45EB-8405-85A81CA15C0B}">
      <dgm:prSet/>
      <dgm:spPr/>
      <dgm:t>
        <a:bodyPr/>
        <a:lstStyle/>
        <a:p>
          <a:r>
            <a:rPr lang="en-US" dirty="0"/>
            <a:t>Strengthen capacity in developing countries to measure and monitor sustainable development goal indicators in social and demographic statistics areas. </a:t>
          </a:r>
        </a:p>
      </dgm:t>
    </dgm:pt>
    <dgm:pt modelId="{5A4DD037-58BD-4AFF-AC1F-2CCA3A342FC9}" type="parTrans" cxnId="{804A3D6B-55CF-44D5-8302-5004045FE7BC}">
      <dgm:prSet/>
      <dgm:spPr/>
    </dgm:pt>
    <dgm:pt modelId="{B84FD913-7DEA-40CC-97C4-50C0E3DDD955}" type="sibTrans" cxnId="{804A3D6B-55CF-44D5-8302-5004045FE7BC}">
      <dgm:prSet/>
      <dgm:spPr/>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494EE44-5F36-4D1A-A738-4E779A284EC3}" type="pres">
      <dgm:prSet presAssocID="{206AF97C-F140-4D1A-95D0-103E1638BA79}" presName="spacer" presStyleCnt="0"/>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9611250C-EAEA-4100-AE87-EB8E14762F53}" type="pres">
      <dgm:prSet presAssocID="{CA7075C0-B8B4-439B-B694-09BD46F274B6}" presName="spacer" presStyleCnt="0"/>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6BEA3FC7-B04C-4F3C-ABE7-EFDFEF3A3752}" type="pres">
      <dgm:prSet presAssocID="{14AA0F63-D5A4-4B70-B4C0-4AC6F939EEC1}" presName="childText" presStyleLbl="revTx" presStyleIdx="0" presStyleCnt="1">
        <dgm:presLayoutVars>
          <dgm:bulletEnabled val="1"/>
        </dgm:presLayoutVars>
      </dgm:prSet>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Lst>
  <dgm:cxnLst>
    <dgm:cxn modelId="{011AC3D9-CA0C-4AB4-BCA1-294D83396E20}" type="presOf" srcId="{BB560575-EB10-4826-A6B7-7B499F442712}" destId="{3CD622E1-1349-4146-8796-9AB84FA41529}" srcOrd="0" destOrd="0" presId="urn:microsoft.com/office/officeart/2005/8/layout/vList2"/>
    <dgm:cxn modelId="{7F6376DD-9414-4203-AC83-F001A4F0EAF5}" srcId="{BB560575-EB10-4826-A6B7-7B499F442712}" destId="{33CF73D4-758A-4DB6-AA28-BB6418F63DDA}" srcOrd="1" destOrd="0" parTransId="{38DCFEBC-F2B1-4B18-A0B5-860FD969A7AC}" sibTransId="{CA7075C0-B8B4-439B-B694-09BD46F274B6}"/>
    <dgm:cxn modelId="{AEEDB07B-5DA3-44A8-8ED5-246F87724311}" type="presOf" srcId="{33CF73D4-758A-4DB6-AA28-BB6418F63DDA}" destId="{F5E0CEB8-F492-48EA-8553-4E130385CE8C}" srcOrd="0" destOrd="0"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095AAED2-4268-4508-9C8F-6B43D6258365}" type="presOf" srcId="{1E7766DA-B02E-4DC4-A3B7-4C81FBE85BA3}" destId="{1BA92689-6DFF-4039-A1BA-BE1E8DB55400}" srcOrd="0" destOrd="0" presId="urn:microsoft.com/office/officeart/2005/8/layout/vList2"/>
    <dgm:cxn modelId="{F737FB5A-05C7-4171-A8C9-1F89849A9B89}" type="presOf" srcId="{D396EA7C-F124-45EB-8405-85A81CA15C0B}" destId="{6BEA3FC7-B04C-4F3C-ABE7-EFDFEF3A3752}"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3C823158-2BBE-4DF5-8EA7-C417989C534C}" type="presOf" srcId="{14AA0F63-D5A4-4B70-B4C0-4AC6F939EEC1}" destId="{923941BE-C6C9-4F04-A7EE-C932B4451658}" srcOrd="0" destOrd="0" presId="urn:microsoft.com/office/officeart/2005/8/layout/vList2"/>
    <dgm:cxn modelId="{AE878A7E-A955-4A85-BB2F-DA470C518750}" srcId="{BB560575-EB10-4826-A6B7-7B499F442712}" destId="{78878B7C-7215-4D6F-B3D9-920C901F9D23}" srcOrd="0" destOrd="0" parTransId="{E1840652-D408-470B-B795-688FC06BE05A}" sibTransId="{206AF97C-F140-4D1A-95D0-103E1638BA79}"/>
    <dgm:cxn modelId="{804A3D6B-55CF-44D5-8302-5004045FE7BC}" srcId="{14AA0F63-D5A4-4B70-B4C0-4AC6F939EEC1}" destId="{D396EA7C-F124-45EB-8405-85A81CA15C0B}" srcOrd="0" destOrd="0" parTransId="{5A4DD037-58BD-4AFF-AC1F-2CCA3A342FC9}" sibTransId="{B84FD913-7DEA-40CC-97C4-50C0E3DDD955}"/>
    <dgm:cxn modelId="{64579AEA-3D02-496F-8822-B70FC0297A83}" type="presOf" srcId="{78878B7C-7215-4D6F-B3D9-920C901F9D23}" destId="{F3FE4E4C-43A7-4581-B41F-D53D7330D457}" srcOrd="0" destOrd="0" presId="urn:microsoft.com/office/officeart/2005/8/layout/vList2"/>
    <dgm:cxn modelId="{1AF001E0-8402-4543-B926-1DF888F2B963}" type="presParOf" srcId="{3CD622E1-1349-4146-8796-9AB84FA41529}" destId="{F3FE4E4C-43A7-4581-B41F-D53D7330D457}" srcOrd="0" destOrd="0" presId="urn:microsoft.com/office/officeart/2005/8/layout/vList2"/>
    <dgm:cxn modelId="{76E78A3D-FB34-4DF5-8353-EDC4515D3C6E}" type="presParOf" srcId="{3CD622E1-1349-4146-8796-9AB84FA41529}" destId="{8494EE44-5F36-4D1A-A738-4E779A284EC3}" srcOrd="1" destOrd="0" presId="urn:microsoft.com/office/officeart/2005/8/layout/vList2"/>
    <dgm:cxn modelId="{C826540D-73A1-4696-A350-96E0C5F40F24}" type="presParOf" srcId="{3CD622E1-1349-4146-8796-9AB84FA41529}" destId="{F5E0CEB8-F492-48EA-8553-4E130385CE8C}" srcOrd="2" destOrd="0" presId="urn:microsoft.com/office/officeart/2005/8/layout/vList2"/>
    <dgm:cxn modelId="{9EDFA359-97A6-4196-B486-A2DC17B1C7B2}" type="presParOf" srcId="{3CD622E1-1349-4146-8796-9AB84FA41529}" destId="{9611250C-EAEA-4100-AE87-EB8E14762F53}" srcOrd="3" destOrd="0" presId="urn:microsoft.com/office/officeart/2005/8/layout/vList2"/>
    <dgm:cxn modelId="{18F0A272-9A42-483A-B887-F7F606C0E7C7}" type="presParOf" srcId="{3CD622E1-1349-4146-8796-9AB84FA41529}" destId="{923941BE-C6C9-4F04-A7EE-C932B4451658}" srcOrd="4" destOrd="0" presId="urn:microsoft.com/office/officeart/2005/8/layout/vList2"/>
    <dgm:cxn modelId="{48623054-C9D0-4E35-8CFC-0FEFF9505477}" type="presParOf" srcId="{3CD622E1-1349-4146-8796-9AB84FA41529}" destId="{6BEA3FC7-B04C-4F3C-ABE7-EFDFEF3A3752}" srcOrd="5" destOrd="0" presId="urn:microsoft.com/office/officeart/2005/8/layout/vList2"/>
    <dgm:cxn modelId="{BBCDA801-9101-4561-9FA0-E6E892C56306}" type="presParOf" srcId="{3CD622E1-1349-4146-8796-9AB84FA41529}" destId="{1BA92689-6DFF-4039-A1BA-BE1E8DB5540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560575-EB10-4826-A6B7-7B499F442712}"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78878B7C-7215-4D6F-B3D9-920C901F9D23}">
      <dgm:prSet phldrT="[Text]"/>
      <dgm:spPr/>
      <dgm:t>
        <a:bodyPr/>
        <a:lstStyle/>
        <a:p>
          <a:r>
            <a:rPr lang="en-US" dirty="0"/>
            <a:t>Pillar 1: Means </a:t>
          </a:r>
          <a:r>
            <a:rPr lang="en-US"/>
            <a:t>of implementation</a:t>
          </a:r>
          <a:endParaRPr lang="en-US" dirty="0"/>
        </a:p>
      </dgm:t>
    </dgm:pt>
    <dgm:pt modelId="{E1840652-D408-470B-B795-688FC06BE05A}" type="parTrans" cxnId="{AE878A7E-A955-4A85-BB2F-DA470C518750}">
      <dgm:prSet/>
      <dgm:spPr/>
      <dgm:t>
        <a:bodyPr/>
        <a:lstStyle/>
        <a:p>
          <a:endParaRPr lang="en-US"/>
        </a:p>
      </dgm:t>
    </dgm:pt>
    <dgm:pt modelId="{206AF97C-F140-4D1A-95D0-103E1638BA79}" type="sibTrans" cxnId="{AE878A7E-A955-4A85-BB2F-DA470C518750}">
      <dgm:prSet/>
      <dgm:spPr/>
      <dgm:t>
        <a:bodyPr/>
        <a:lstStyle/>
        <a:p>
          <a:endParaRPr lang="en-US"/>
        </a:p>
      </dgm:t>
    </dgm:pt>
    <dgm:pt modelId="{14AA0F63-D5A4-4B70-B4C0-4AC6F939EEC1}">
      <dgm:prSet/>
      <dgm:spPr/>
      <dgm:t>
        <a:bodyPr/>
        <a:lstStyle/>
        <a:p>
          <a:r>
            <a:rPr lang="en-US" dirty="0"/>
            <a:t>Pillar 3: Social and  Demographic </a:t>
          </a:r>
        </a:p>
      </dgm:t>
    </dgm:pt>
    <dgm:pt modelId="{18E12174-6A47-48B6-9157-F3F455E2016E}" type="parTrans" cxnId="{10179FFC-FF6D-4287-B86A-953328011961}">
      <dgm:prSet/>
      <dgm:spPr/>
      <dgm:t>
        <a:bodyPr/>
        <a:lstStyle/>
        <a:p>
          <a:endParaRPr lang="en-US"/>
        </a:p>
      </dgm:t>
    </dgm:pt>
    <dgm:pt modelId="{D5BFDD8E-5DAE-4FCC-A469-F2FCF9AE39B2}" type="sibTrans" cxnId="{10179FFC-FF6D-4287-B86A-953328011961}">
      <dgm:prSet/>
      <dgm:spPr/>
      <dgm:t>
        <a:bodyPr/>
        <a:lstStyle/>
        <a:p>
          <a:endParaRPr lang="en-US"/>
        </a:p>
      </dgm:t>
    </dgm:pt>
    <dgm:pt modelId="{1E7766DA-B02E-4DC4-A3B7-4C81FBE85BA3}">
      <dgm:prSet/>
      <dgm:spPr/>
      <dgm:t>
        <a:bodyPr/>
        <a:lstStyle/>
        <a:p>
          <a:r>
            <a:rPr lang="en-US" dirty="0"/>
            <a:t>Pillar 4: Economic</a:t>
          </a:r>
        </a:p>
      </dgm:t>
    </dgm:pt>
    <dgm:pt modelId="{98082687-F825-43E1-A61C-49A11EF7C021}" type="sibTrans" cxnId="{C51B6B41-11A8-4FCB-BA88-B9ED1278740A}">
      <dgm:prSet/>
      <dgm:spPr/>
      <dgm:t>
        <a:bodyPr/>
        <a:lstStyle/>
        <a:p>
          <a:endParaRPr lang="en-US"/>
        </a:p>
      </dgm:t>
    </dgm:pt>
    <dgm:pt modelId="{7A0D2B07-9428-415C-88C8-7B1F6A2CFB49}" type="parTrans" cxnId="{C51B6B41-11A8-4FCB-BA88-B9ED1278740A}">
      <dgm:prSet/>
      <dgm:spPr/>
      <dgm:t>
        <a:bodyPr/>
        <a:lstStyle/>
        <a:p>
          <a:endParaRPr lang="en-US"/>
        </a:p>
      </dgm:t>
    </dgm:pt>
    <dgm:pt modelId="{33CF73D4-758A-4DB6-AA28-BB6418F63DDA}">
      <dgm:prSet phldrT="[Text]"/>
      <dgm:spPr/>
      <dgm:t>
        <a:bodyPr/>
        <a:lstStyle/>
        <a:p>
          <a:r>
            <a:rPr lang="en-US" dirty="0"/>
            <a:t>Pillar 2: Environment</a:t>
          </a:r>
        </a:p>
      </dgm:t>
    </dgm:pt>
    <dgm:pt modelId="{CA7075C0-B8B4-439B-B694-09BD46F274B6}" type="sibTrans" cxnId="{7F6376DD-9414-4203-AC83-F001A4F0EAF5}">
      <dgm:prSet/>
      <dgm:spPr/>
      <dgm:t>
        <a:bodyPr/>
        <a:lstStyle/>
        <a:p>
          <a:endParaRPr lang="en-US"/>
        </a:p>
      </dgm:t>
    </dgm:pt>
    <dgm:pt modelId="{38DCFEBC-F2B1-4B18-A0B5-860FD969A7AC}" type="parTrans" cxnId="{7F6376DD-9414-4203-AC83-F001A4F0EAF5}">
      <dgm:prSet/>
      <dgm:spPr/>
      <dgm:t>
        <a:bodyPr/>
        <a:lstStyle/>
        <a:p>
          <a:endParaRPr lang="en-US"/>
        </a:p>
      </dgm:t>
    </dgm:pt>
    <dgm:pt modelId="{343A3528-89A8-4CDF-B5CA-DB5DB10A5995}">
      <dgm:prSet/>
      <dgm:spPr/>
      <dgm:t>
        <a:bodyPr/>
        <a:lstStyle/>
        <a:p>
          <a:r>
            <a:rPr lang="en-GB" dirty="0"/>
            <a:t>Strengthen the capacity of African countries to measure and monitor sustainable development goals indicators in economic statistics areas. Goals: 2, 7, 8, 9, 10, 11, 12, 14, 16, 17</a:t>
          </a:r>
          <a:endParaRPr lang="en-US" dirty="0"/>
        </a:p>
      </dgm:t>
    </dgm:pt>
    <dgm:pt modelId="{71DAE41B-DA50-4101-973D-6E2069309361}" type="parTrans" cxnId="{A7801B8A-F14C-487F-B0A5-5CE02E1EB265}">
      <dgm:prSet/>
      <dgm:spPr/>
    </dgm:pt>
    <dgm:pt modelId="{AD2E5522-8C8F-48D4-B1F9-99986AA14976}" type="sibTrans" cxnId="{A7801B8A-F14C-487F-B0A5-5CE02E1EB265}">
      <dgm:prSet/>
      <dgm:spPr/>
    </dgm:pt>
    <dgm:pt modelId="{3CD622E1-1349-4146-8796-9AB84FA41529}" type="pres">
      <dgm:prSet presAssocID="{BB560575-EB10-4826-A6B7-7B499F442712}" presName="linear" presStyleCnt="0">
        <dgm:presLayoutVars>
          <dgm:animLvl val="lvl"/>
          <dgm:resizeHandles val="exact"/>
        </dgm:presLayoutVars>
      </dgm:prSet>
      <dgm:spPr/>
    </dgm:pt>
    <dgm:pt modelId="{F3FE4E4C-43A7-4581-B41F-D53D7330D457}" type="pres">
      <dgm:prSet presAssocID="{78878B7C-7215-4D6F-B3D9-920C901F9D23}" presName="parentText" presStyleLbl="node1" presStyleIdx="0" presStyleCnt="4">
        <dgm:presLayoutVars>
          <dgm:chMax val="0"/>
          <dgm:bulletEnabled val="1"/>
        </dgm:presLayoutVars>
      </dgm:prSet>
      <dgm:spPr/>
    </dgm:pt>
    <dgm:pt modelId="{8494EE44-5F36-4D1A-A738-4E779A284EC3}" type="pres">
      <dgm:prSet presAssocID="{206AF97C-F140-4D1A-95D0-103E1638BA79}" presName="spacer" presStyleCnt="0"/>
      <dgm:spPr/>
    </dgm:pt>
    <dgm:pt modelId="{F5E0CEB8-F492-48EA-8553-4E130385CE8C}" type="pres">
      <dgm:prSet presAssocID="{33CF73D4-758A-4DB6-AA28-BB6418F63DDA}" presName="parentText" presStyleLbl="node1" presStyleIdx="1" presStyleCnt="4">
        <dgm:presLayoutVars>
          <dgm:chMax val="0"/>
          <dgm:bulletEnabled val="1"/>
        </dgm:presLayoutVars>
      </dgm:prSet>
      <dgm:spPr/>
    </dgm:pt>
    <dgm:pt modelId="{9611250C-EAEA-4100-AE87-EB8E14762F53}" type="pres">
      <dgm:prSet presAssocID="{CA7075C0-B8B4-439B-B694-09BD46F274B6}" presName="spacer" presStyleCnt="0"/>
      <dgm:spPr/>
    </dgm:pt>
    <dgm:pt modelId="{923941BE-C6C9-4F04-A7EE-C932B4451658}" type="pres">
      <dgm:prSet presAssocID="{14AA0F63-D5A4-4B70-B4C0-4AC6F939EEC1}" presName="parentText" presStyleLbl="node1" presStyleIdx="2" presStyleCnt="4">
        <dgm:presLayoutVars>
          <dgm:chMax val="0"/>
          <dgm:bulletEnabled val="1"/>
        </dgm:presLayoutVars>
      </dgm:prSet>
      <dgm:spPr/>
    </dgm:pt>
    <dgm:pt modelId="{57B0D923-FAB8-4F3E-B819-1C6DBD24438C}" type="pres">
      <dgm:prSet presAssocID="{D5BFDD8E-5DAE-4FCC-A469-F2FCF9AE39B2}" presName="spacer" presStyleCnt="0"/>
      <dgm:spPr/>
    </dgm:pt>
    <dgm:pt modelId="{1BA92689-6DFF-4039-A1BA-BE1E8DB55400}" type="pres">
      <dgm:prSet presAssocID="{1E7766DA-B02E-4DC4-A3B7-4C81FBE85BA3}" presName="parentText" presStyleLbl="node1" presStyleIdx="3" presStyleCnt="4">
        <dgm:presLayoutVars>
          <dgm:chMax val="0"/>
          <dgm:bulletEnabled val="1"/>
        </dgm:presLayoutVars>
      </dgm:prSet>
      <dgm:spPr/>
    </dgm:pt>
    <dgm:pt modelId="{055279A9-A392-431D-B628-FA5BCB3C2364}" type="pres">
      <dgm:prSet presAssocID="{1E7766DA-B02E-4DC4-A3B7-4C81FBE85BA3}" presName="childText" presStyleLbl="revTx" presStyleIdx="0" presStyleCnt="1">
        <dgm:presLayoutVars>
          <dgm:bulletEnabled val="1"/>
        </dgm:presLayoutVars>
      </dgm:prSet>
      <dgm:spPr/>
    </dgm:pt>
  </dgm:ptLst>
  <dgm:cxnLst>
    <dgm:cxn modelId="{1A2B50E2-AE41-4263-A7D8-6AA5EF3A0BBD}" type="presOf" srcId="{14AA0F63-D5A4-4B70-B4C0-4AC6F939EEC1}" destId="{923941BE-C6C9-4F04-A7EE-C932B4451658}" srcOrd="0" destOrd="0" presId="urn:microsoft.com/office/officeart/2005/8/layout/vList2"/>
    <dgm:cxn modelId="{10179FFC-FF6D-4287-B86A-953328011961}" srcId="{BB560575-EB10-4826-A6B7-7B499F442712}" destId="{14AA0F63-D5A4-4B70-B4C0-4AC6F939EEC1}" srcOrd="2" destOrd="0" parTransId="{18E12174-6A47-48B6-9157-F3F455E2016E}" sibTransId="{D5BFDD8E-5DAE-4FCC-A469-F2FCF9AE39B2}"/>
    <dgm:cxn modelId="{7F6376DD-9414-4203-AC83-F001A4F0EAF5}" srcId="{BB560575-EB10-4826-A6B7-7B499F442712}" destId="{33CF73D4-758A-4DB6-AA28-BB6418F63DDA}" srcOrd="1" destOrd="0" parTransId="{38DCFEBC-F2B1-4B18-A0B5-860FD969A7AC}" sibTransId="{CA7075C0-B8B4-439B-B694-09BD46F274B6}"/>
    <dgm:cxn modelId="{14475FA3-148B-46A0-9CA3-0FF1CF6FDC7E}" type="presOf" srcId="{33CF73D4-758A-4DB6-AA28-BB6418F63DDA}" destId="{F5E0CEB8-F492-48EA-8553-4E130385CE8C}" srcOrd="0" destOrd="0" presId="urn:microsoft.com/office/officeart/2005/8/layout/vList2"/>
    <dgm:cxn modelId="{28BD830F-2E1F-4859-A0D1-CB2DD6B7182B}" type="presOf" srcId="{1E7766DA-B02E-4DC4-A3B7-4C81FBE85BA3}" destId="{1BA92689-6DFF-4039-A1BA-BE1E8DB55400}" srcOrd="0" destOrd="0" presId="urn:microsoft.com/office/officeart/2005/8/layout/vList2"/>
    <dgm:cxn modelId="{A7801B8A-F14C-487F-B0A5-5CE02E1EB265}" srcId="{1E7766DA-B02E-4DC4-A3B7-4C81FBE85BA3}" destId="{343A3528-89A8-4CDF-B5CA-DB5DB10A5995}" srcOrd="0" destOrd="0" parTransId="{71DAE41B-DA50-4101-973D-6E2069309361}" sibTransId="{AD2E5522-8C8F-48D4-B1F9-99986AA14976}"/>
    <dgm:cxn modelId="{4E2392E6-1CD3-4673-B9EC-76E9638FFB41}" type="presOf" srcId="{BB560575-EB10-4826-A6B7-7B499F442712}" destId="{3CD622E1-1349-4146-8796-9AB84FA41529}" srcOrd="0" destOrd="0" presId="urn:microsoft.com/office/officeart/2005/8/layout/vList2"/>
    <dgm:cxn modelId="{05D37E22-7BC6-4A44-A596-5747FDF56109}" type="presOf" srcId="{343A3528-89A8-4CDF-B5CA-DB5DB10A5995}" destId="{055279A9-A392-431D-B628-FA5BCB3C2364}" srcOrd="0" destOrd="0" presId="urn:microsoft.com/office/officeart/2005/8/layout/vList2"/>
    <dgm:cxn modelId="{C51B6B41-11A8-4FCB-BA88-B9ED1278740A}" srcId="{BB560575-EB10-4826-A6B7-7B499F442712}" destId="{1E7766DA-B02E-4DC4-A3B7-4C81FBE85BA3}" srcOrd="3" destOrd="0" parTransId="{7A0D2B07-9428-415C-88C8-7B1F6A2CFB49}" sibTransId="{98082687-F825-43E1-A61C-49A11EF7C021}"/>
    <dgm:cxn modelId="{E2BCBD68-9D99-4B48-B03D-6AFC1CE66724}" type="presOf" srcId="{78878B7C-7215-4D6F-B3D9-920C901F9D23}" destId="{F3FE4E4C-43A7-4581-B41F-D53D7330D457}" srcOrd="0" destOrd="0" presId="urn:microsoft.com/office/officeart/2005/8/layout/vList2"/>
    <dgm:cxn modelId="{AE878A7E-A955-4A85-BB2F-DA470C518750}" srcId="{BB560575-EB10-4826-A6B7-7B499F442712}" destId="{78878B7C-7215-4D6F-B3D9-920C901F9D23}" srcOrd="0" destOrd="0" parTransId="{E1840652-D408-470B-B795-688FC06BE05A}" sibTransId="{206AF97C-F140-4D1A-95D0-103E1638BA79}"/>
    <dgm:cxn modelId="{5AE56667-A206-4FD2-A6B8-C40F0DC79FE8}" type="presParOf" srcId="{3CD622E1-1349-4146-8796-9AB84FA41529}" destId="{F3FE4E4C-43A7-4581-B41F-D53D7330D457}" srcOrd="0" destOrd="0" presId="urn:microsoft.com/office/officeart/2005/8/layout/vList2"/>
    <dgm:cxn modelId="{06AFC57E-F173-41FC-B533-9952C29D455A}" type="presParOf" srcId="{3CD622E1-1349-4146-8796-9AB84FA41529}" destId="{8494EE44-5F36-4D1A-A738-4E779A284EC3}" srcOrd="1" destOrd="0" presId="urn:microsoft.com/office/officeart/2005/8/layout/vList2"/>
    <dgm:cxn modelId="{49A6932B-33D8-4798-91E8-F02C519C3D6B}" type="presParOf" srcId="{3CD622E1-1349-4146-8796-9AB84FA41529}" destId="{F5E0CEB8-F492-48EA-8553-4E130385CE8C}" srcOrd="2" destOrd="0" presId="urn:microsoft.com/office/officeart/2005/8/layout/vList2"/>
    <dgm:cxn modelId="{E0F6361A-B6A5-4EFD-8C89-E138C28181A7}" type="presParOf" srcId="{3CD622E1-1349-4146-8796-9AB84FA41529}" destId="{9611250C-EAEA-4100-AE87-EB8E14762F53}" srcOrd="3" destOrd="0" presId="urn:microsoft.com/office/officeart/2005/8/layout/vList2"/>
    <dgm:cxn modelId="{C3654A20-B841-4D23-B20F-474DCBA1C131}" type="presParOf" srcId="{3CD622E1-1349-4146-8796-9AB84FA41529}" destId="{923941BE-C6C9-4F04-A7EE-C932B4451658}" srcOrd="4" destOrd="0" presId="urn:microsoft.com/office/officeart/2005/8/layout/vList2"/>
    <dgm:cxn modelId="{49C3E41F-B2EB-4C41-9551-AF2861871E04}" type="presParOf" srcId="{3CD622E1-1349-4146-8796-9AB84FA41529}" destId="{57B0D923-FAB8-4F3E-B819-1C6DBD24438C}" srcOrd="5" destOrd="0" presId="urn:microsoft.com/office/officeart/2005/8/layout/vList2"/>
    <dgm:cxn modelId="{E7D952AD-B75A-48EF-9802-DD887558A195}" type="presParOf" srcId="{3CD622E1-1349-4146-8796-9AB84FA41529}" destId="{1BA92689-6DFF-4039-A1BA-BE1E8DB55400}" srcOrd="6" destOrd="0" presId="urn:microsoft.com/office/officeart/2005/8/layout/vList2"/>
    <dgm:cxn modelId="{2F7CD94D-675D-4738-92D5-30271926FCA5}" type="presParOf" srcId="{3CD622E1-1349-4146-8796-9AB84FA41529}" destId="{055279A9-A392-431D-B628-FA5BCB3C2364}" srcOrd="7"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11530"/>
          <a:ext cx="11588750" cy="9360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Pillar 1: Means of implementation</a:t>
          </a:r>
        </a:p>
      </dsp:txBody>
      <dsp:txXfrm>
        <a:off x="45692" y="57222"/>
        <a:ext cx="11497366" cy="844616"/>
      </dsp:txXfrm>
    </dsp:sp>
    <dsp:sp modelId="{F5E0CEB8-F492-48EA-8553-4E130385CE8C}">
      <dsp:nvSpPr>
        <dsp:cNvPr id="0" name=""/>
        <dsp:cNvSpPr/>
      </dsp:nvSpPr>
      <dsp:spPr>
        <a:xfrm>
          <a:off x="0" y="1062730"/>
          <a:ext cx="11588750" cy="9360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Pillar 2: Environment</a:t>
          </a:r>
        </a:p>
      </dsp:txBody>
      <dsp:txXfrm>
        <a:off x="45692" y="1108422"/>
        <a:ext cx="11497366" cy="844616"/>
      </dsp:txXfrm>
    </dsp:sp>
    <dsp:sp modelId="{923941BE-C6C9-4F04-A7EE-C932B4451658}">
      <dsp:nvSpPr>
        <dsp:cNvPr id="0" name=""/>
        <dsp:cNvSpPr/>
      </dsp:nvSpPr>
      <dsp:spPr>
        <a:xfrm>
          <a:off x="0" y="2113931"/>
          <a:ext cx="11588750" cy="9360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Pillar 3: Social and  Demographic </a:t>
          </a:r>
        </a:p>
      </dsp:txBody>
      <dsp:txXfrm>
        <a:off x="45692" y="2159623"/>
        <a:ext cx="11497366" cy="844616"/>
      </dsp:txXfrm>
    </dsp:sp>
    <dsp:sp modelId="{6BEA3FC7-B04C-4F3C-ABE7-EFDFEF3A3752}">
      <dsp:nvSpPr>
        <dsp:cNvPr id="0" name=""/>
        <dsp:cNvSpPr/>
      </dsp:nvSpPr>
      <dsp:spPr>
        <a:xfrm>
          <a:off x="0" y="3049931"/>
          <a:ext cx="11588750" cy="15317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a:t>Population and demographics statistics</a:t>
          </a:r>
        </a:p>
        <a:p>
          <a:pPr marL="285750" lvl="1" indent="-285750" algn="l" defTabSz="1377950">
            <a:lnSpc>
              <a:spcPct val="90000"/>
            </a:lnSpc>
            <a:spcBef>
              <a:spcPct val="0"/>
            </a:spcBef>
            <a:spcAft>
              <a:spcPct val="20000"/>
            </a:spcAft>
            <a:buChar char="•"/>
          </a:pPr>
          <a:r>
            <a:rPr lang="en-US" sz="3100" kern="1200" dirty="0"/>
            <a:t>Gender Statistics;</a:t>
          </a:r>
        </a:p>
        <a:p>
          <a:pPr marL="285750" lvl="1" indent="-285750" algn="l" defTabSz="1377950">
            <a:lnSpc>
              <a:spcPct val="90000"/>
            </a:lnSpc>
            <a:spcBef>
              <a:spcPct val="0"/>
            </a:spcBef>
            <a:spcAft>
              <a:spcPct val="20000"/>
            </a:spcAft>
            <a:buChar char="•"/>
          </a:pPr>
          <a:r>
            <a:rPr lang="en-US" sz="3100" kern="1200" dirty="0"/>
            <a:t>Crime and Criminal justice Statistics.</a:t>
          </a:r>
        </a:p>
      </dsp:txBody>
      <dsp:txXfrm>
        <a:off x="0" y="3049931"/>
        <a:ext cx="11588750" cy="1531799"/>
      </dsp:txXfrm>
    </dsp:sp>
    <dsp:sp modelId="{1BA92689-6DFF-4039-A1BA-BE1E8DB55400}">
      <dsp:nvSpPr>
        <dsp:cNvPr id="0" name=""/>
        <dsp:cNvSpPr/>
      </dsp:nvSpPr>
      <dsp:spPr>
        <a:xfrm>
          <a:off x="0" y="4581731"/>
          <a:ext cx="11588750" cy="9360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Pillar 4: Economic</a:t>
          </a:r>
        </a:p>
      </dsp:txBody>
      <dsp:txXfrm>
        <a:off x="45692" y="4627423"/>
        <a:ext cx="11497366" cy="8446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31195"/>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1: Means of implementation</a:t>
          </a:r>
        </a:p>
      </dsp:txBody>
      <dsp:txXfrm>
        <a:off x="43407" y="74602"/>
        <a:ext cx="11501936" cy="802386"/>
      </dsp:txXfrm>
    </dsp:sp>
    <dsp:sp modelId="{8233BE86-807C-4DB6-AB8F-D73C13F108C5}">
      <dsp:nvSpPr>
        <dsp:cNvPr id="0" name=""/>
        <dsp:cNvSpPr/>
      </dsp:nvSpPr>
      <dsp:spPr>
        <a:xfrm>
          <a:off x="0" y="920395"/>
          <a:ext cx="11588750" cy="1691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To enhance capacity of developing countries to strengthen statistical institutional environments and production processes across multiple statistical domains to measure, monitor and report on the 2030 Sustainable Development Agenda</a:t>
          </a:r>
        </a:p>
      </dsp:txBody>
      <dsp:txXfrm>
        <a:off x="0" y="920395"/>
        <a:ext cx="11588750" cy="1691189"/>
      </dsp:txXfrm>
    </dsp:sp>
    <dsp:sp modelId="{F5E0CEB8-F492-48EA-8553-4E130385CE8C}">
      <dsp:nvSpPr>
        <dsp:cNvPr id="0" name=""/>
        <dsp:cNvSpPr/>
      </dsp:nvSpPr>
      <dsp:spPr>
        <a:xfrm>
          <a:off x="0" y="2611585"/>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2: Environment</a:t>
          </a:r>
        </a:p>
      </dsp:txBody>
      <dsp:txXfrm>
        <a:off x="43407" y="2654992"/>
        <a:ext cx="11501936" cy="802386"/>
      </dsp:txXfrm>
    </dsp:sp>
    <dsp:sp modelId="{923941BE-C6C9-4F04-A7EE-C932B4451658}">
      <dsp:nvSpPr>
        <dsp:cNvPr id="0" name=""/>
        <dsp:cNvSpPr/>
      </dsp:nvSpPr>
      <dsp:spPr>
        <a:xfrm>
          <a:off x="0" y="361022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3: Social and  Demographic </a:t>
          </a:r>
        </a:p>
      </dsp:txBody>
      <dsp:txXfrm>
        <a:off x="43407" y="3653633"/>
        <a:ext cx="11501936" cy="802386"/>
      </dsp:txXfrm>
    </dsp:sp>
    <dsp:sp modelId="{1BA92689-6DFF-4039-A1BA-BE1E8DB55400}">
      <dsp:nvSpPr>
        <dsp:cNvPr id="0" name=""/>
        <dsp:cNvSpPr/>
      </dsp:nvSpPr>
      <dsp:spPr>
        <a:xfrm>
          <a:off x="0" y="460886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4: Economic</a:t>
          </a:r>
        </a:p>
      </dsp:txBody>
      <dsp:txXfrm>
        <a:off x="43407" y="4652273"/>
        <a:ext cx="11501936" cy="8023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3119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1: Means of implementation</a:t>
          </a:r>
        </a:p>
      </dsp:txBody>
      <dsp:txXfrm>
        <a:off x="43407" y="74603"/>
        <a:ext cx="11501936" cy="802386"/>
      </dsp:txXfrm>
    </dsp:sp>
    <dsp:sp modelId="{F5E0CEB8-F492-48EA-8553-4E130385CE8C}">
      <dsp:nvSpPr>
        <dsp:cNvPr id="0" name=""/>
        <dsp:cNvSpPr/>
      </dsp:nvSpPr>
      <dsp:spPr>
        <a:xfrm>
          <a:off x="0" y="102983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2: Environment</a:t>
          </a:r>
        </a:p>
      </dsp:txBody>
      <dsp:txXfrm>
        <a:off x="43407" y="1073243"/>
        <a:ext cx="11501936" cy="802386"/>
      </dsp:txXfrm>
    </dsp:sp>
    <dsp:sp modelId="{D73870E8-48FF-4179-901F-D4BEE6D63C32}">
      <dsp:nvSpPr>
        <dsp:cNvPr id="0" name=""/>
        <dsp:cNvSpPr/>
      </dsp:nvSpPr>
      <dsp:spPr>
        <a:xfrm>
          <a:off x="0" y="1919036"/>
          <a:ext cx="11588750" cy="16911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48260" rIns="270256" bIns="4826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t>Strengthen the capacity of African countries to produce and compile natural capital accounts and the resulting indicators to support the measuring, monitoring, and reporting of the SDGs (</a:t>
          </a:r>
          <a:r>
            <a:rPr lang="en-GB" sz="3000" kern="1200" dirty="0"/>
            <a:t>Goals: 2, </a:t>
          </a:r>
          <a:r>
            <a:rPr lang="en-US" sz="3000" kern="1200" dirty="0"/>
            <a:t>6,7,12,13,14, 15)</a:t>
          </a:r>
        </a:p>
      </dsp:txBody>
      <dsp:txXfrm>
        <a:off x="0" y="1919036"/>
        <a:ext cx="11588750" cy="1691189"/>
      </dsp:txXfrm>
    </dsp:sp>
    <dsp:sp modelId="{923941BE-C6C9-4F04-A7EE-C932B4451658}">
      <dsp:nvSpPr>
        <dsp:cNvPr id="0" name=""/>
        <dsp:cNvSpPr/>
      </dsp:nvSpPr>
      <dsp:spPr>
        <a:xfrm>
          <a:off x="0" y="361022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3: Social and  Demographic </a:t>
          </a:r>
        </a:p>
      </dsp:txBody>
      <dsp:txXfrm>
        <a:off x="43407" y="3653633"/>
        <a:ext cx="11501936" cy="802386"/>
      </dsp:txXfrm>
    </dsp:sp>
    <dsp:sp modelId="{1BA92689-6DFF-4039-A1BA-BE1E8DB55400}">
      <dsp:nvSpPr>
        <dsp:cNvPr id="0" name=""/>
        <dsp:cNvSpPr/>
      </dsp:nvSpPr>
      <dsp:spPr>
        <a:xfrm>
          <a:off x="0" y="4608866"/>
          <a:ext cx="11588750" cy="8892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l" defTabSz="1689100">
            <a:lnSpc>
              <a:spcPct val="90000"/>
            </a:lnSpc>
            <a:spcBef>
              <a:spcPct val="0"/>
            </a:spcBef>
            <a:spcAft>
              <a:spcPct val="35000"/>
            </a:spcAft>
            <a:buNone/>
          </a:pPr>
          <a:r>
            <a:rPr lang="en-US" sz="3800" kern="1200" dirty="0"/>
            <a:t>Pillar 4: Economic</a:t>
          </a:r>
        </a:p>
      </dsp:txBody>
      <dsp:txXfrm>
        <a:off x="43407" y="4652273"/>
        <a:ext cx="11501936" cy="8023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27573"/>
          <a:ext cx="11588750" cy="959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Pillar 1: Means </a:t>
          </a:r>
          <a:r>
            <a:rPr lang="en-US" sz="4100" kern="1200"/>
            <a:t>of implementation</a:t>
          </a:r>
          <a:endParaRPr lang="en-US" sz="4100" kern="1200" dirty="0"/>
        </a:p>
      </dsp:txBody>
      <dsp:txXfrm>
        <a:off x="46834" y="74407"/>
        <a:ext cx="11495082" cy="865732"/>
      </dsp:txXfrm>
    </dsp:sp>
    <dsp:sp modelId="{F5E0CEB8-F492-48EA-8553-4E130385CE8C}">
      <dsp:nvSpPr>
        <dsp:cNvPr id="0" name=""/>
        <dsp:cNvSpPr/>
      </dsp:nvSpPr>
      <dsp:spPr>
        <a:xfrm>
          <a:off x="0" y="1105053"/>
          <a:ext cx="11588750" cy="959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Pillar 2: Environment</a:t>
          </a:r>
        </a:p>
      </dsp:txBody>
      <dsp:txXfrm>
        <a:off x="46834" y="1151887"/>
        <a:ext cx="11495082" cy="865732"/>
      </dsp:txXfrm>
    </dsp:sp>
    <dsp:sp modelId="{923941BE-C6C9-4F04-A7EE-C932B4451658}">
      <dsp:nvSpPr>
        <dsp:cNvPr id="0" name=""/>
        <dsp:cNvSpPr/>
      </dsp:nvSpPr>
      <dsp:spPr>
        <a:xfrm>
          <a:off x="0" y="2182533"/>
          <a:ext cx="11588750" cy="959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Pillar 3: Social and  Demographic </a:t>
          </a:r>
        </a:p>
      </dsp:txBody>
      <dsp:txXfrm>
        <a:off x="46834" y="2229367"/>
        <a:ext cx="11495082" cy="865732"/>
      </dsp:txXfrm>
    </dsp:sp>
    <dsp:sp modelId="{6BEA3FC7-B04C-4F3C-ABE7-EFDFEF3A3752}">
      <dsp:nvSpPr>
        <dsp:cNvPr id="0" name=""/>
        <dsp:cNvSpPr/>
      </dsp:nvSpPr>
      <dsp:spPr>
        <a:xfrm>
          <a:off x="0" y="3141933"/>
          <a:ext cx="11588750" cy="14003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52070" rIns="291592" bIns="52070" numCol="1" spcCol="1270" anchor="t" anchorCtr="0">
          <a:noAutofit/>
        </a:bodyPr>
        <a:lstStyle/>
        <a:p>
          <a:pPr marL="285750" lvl="1" indent="-285750" algn="l" defTabSz="1422400">
            <a:lnSpc>
              <a:spcPct val="90000"/>
            </a:lnSpc>
            <a:spcBef>
              <a:spcPct val="0"/>
            </a:spcBef>
            <a:spcAft>
              <a:spcPct val="20000"/>
            </a:spcAft>
            <a:buChar char="•"/>
          </a:pPr>
          <a:r>
            <a:rPr lang="en-US" sz="3200" kern="1200" dirty="0"/>
            <a:t>Strengthen capacity in developing countries to measure and monitor sustainable development goal indicators in social and demographic statistics areas. </a:t>
          </a:r>
        </a:p>
      </dsp:txBody>
      <dsp:txXfrm>
        <a:off x="0" y="3141933"/>
        <a:ext cx="11588750" cy="1400355"/>
      </dsp:txXfrm>
    </dsp:sp>
    <dsp:sp modelId="{1BA92689-6DFF-4039-A1BA-BE1E8DB55400}">
      <dsp:nvSpPr>
        <dsp:cNvPr id="0" name=""/>
        <dsp:cNvSpPr/>
      </dsp:nvSpPr>
      <dsp:spPr>
        <a:xfrm>
          <a:off x="0" y="4542288"/>
          <a:ext cx="11588750" cy="9594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US" sz="4100" kern="1200" dirty="0"/>
            <a:t>Pillar 4: Economic</a:t>
          </a:r>
        </a:p>
      </dsp:txBody>
      <dsp:txXfrm>
        <a:off x="46834" y="4589122"/>
        <a:ext cx="11495082" cy="8657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E4E4C-43A7-4581-B41F-D53D7330D457}">
      <dsp:nvSpPr>
        <dsp:cNvPr id="0" name=""/>
        <dsp:cNvSpPr/>
      </dsp:nvSpPr>
      <dsp:spPr>
        <a:xfrm>
          <a:off x="0" y="125110"/>
          <a:ext cx="11588750" cy="9126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Pillar 1: Means </a:t>
          </a:r>
          <a:r>
            <a:rPr lang="en-US" sz="3900" kern="1200"/>
            <a:t>of implementation</a:t>
          </a:r>
          <a:endParaRPr lang="en-US" sz="3900" kern="1200" dirty="0"/>
        </a:p>
      </dsp:txBody>
      <dsp:txXfrm>
        <a:off x="44549" y="169659"/>
        <a:ext cx="11499652" cy="823502"/>
      </dsp:txXfrm>
    </dsp:sp>
    <dsp:sp modelId="{F5E0CEB8-F492-48EA-8553-4E130385CE8C}">
      <dsp:nvSpPr>
        <dsp:cNvPr id="0" name=""/>
        <dsp:cNvSpPr/>
      </dsp:nvSpPr>
      <dsp:spPr>
        <a:xfrm>
          <a:off x="0" y="1150030"/>
          <a:ext cx="11588750" cy="9126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Pillar 2: Environment</a:t>
          </a:r>
        </a:p>
      </dsp:txBody>
      <dsp:txXfrm>
        <a:off x="44549" y="1194579"/>
        <a:ext cx="11499652" cy="823502"/>
      </dsp:txXfrm>
    </dsp:sp>
    <dsp:sp modelId="{923941BE-C6C9-4F04-A7EE-C932B4451658}">
      <dsp:nvSpPr>
        <dsp:cNvPr id="0" name=""/>
        <dsp:cNvSpPr/>
      </dsp:nvSpPr>
      <dsp:spPr>
        <a:xfrm>
          <a:off x="0" y="2174951"/>
          <a:ext cx="11588750" cy="9126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Pillar 3: Social and  Demographic </a:t>
          </a:r>
        </a:p>
      </dsp:txBody>
      <dsp:txXfrm>
        <a:off x="44549" y="2219500"/>
        <a:ext cx="11499652" cy="823502"/>
      </dsp:txXfrm>
    </dsp:sp>
    <dsp:sp modelId="{1BA92689-6DFF-4039-A1BA-BE1E8DB55400}">
      <dsp:nvSpPr>
        <dsp:cNvPr id="0" name=""/>
        <dsp:cNvSpPr/>
      </dsp:nvSpPr>
      <dsp:spPr>
        <a:xfrm>
          <a:off x="0" y="3199871"/>
          <a:ext cx="11588750" cy="91260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Pillar 4: Economic</a:t>
          </a:r>
        </a:p>
      </dsp:txBody>
      <dsp:txXfrm>
        <a:off x="44549" y="3244420"/>
        <a:ext cx="11499652" cy="823502"/>
      </dsp:txXfrm>
    </dsp:sp>
    <dsp:sp modelId="{055279A9-A392-431D-B628-FA5BCB3C2364}">
      <dsp:nvSpPr>
        <dsp:cNvPr id="0" name=""/>
        <dsp:cNvSpPr/>
      </dsp:nvSpPr>
      <dsp:spPr>
        <a:xfrm>
          <a:off x="0" y="4112471"/>
          <a:ext cx="11588750" cy="129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7943"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GB" sz="3000" kern="1200" dirty="0"/>
            <a:t>Strengthen the capacity of African countries to measure and monitor sustainable development goals indicators in economic statistics areas. Goals: 2, 7, 8, 9, 10, 11, 12, 14, 16, 17</a:t>
          </a:r>
          <a:endParaRPr lang="en-US" sz="3000" kern="1200" dirty="0"/>
        </a:p>
      </dsp:txBody>
      <dsp:txXfrm>
        <a:off x="0" y="4112471"/>
        <a:ext cx="11588750" cy="129168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27F36-0ECB-4FDD-A2A8-69E90F4B2985}" type="datetimeFigureOut">
              <a:rPr lang="fr-FR" smtClean="0"/>
              <a:t>25/09/2017</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BD4557-4EB4-4E18-A8A6-C98BEF964729}" type="slidenum">
              <a:rPr lang="fr-FR" smtClean="0"/>
              <a:t>‹#›</a:t>
            </a:fld>
            <a:endParaRPr lang="fr-FR"/>
          </a:p>
        </p:txBody>
      </p:sp>
    </p:spTree>
    <p:extLst>
      <p:ext uri="{BB962C8B-B14F-4D97-AF65-F5344CB8AC3E}">
        <p14:creationId xmlns:p14="http://schemas.microsoft.com/office/powerpoint/2010/main" val="35029405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Helvetica Neue" pitchFamily="2" charset="0"/>
              <a:ea typeface="Helvetica Neue" pitchFamily="2" charset="0"/>
              <a:cs typeface="Helvetica Neue" pitchFamily="2" charset="0"/>
            </a:endParaRPr>
          </a:p>
        </p:txBody>
      </p:sp>
    </p:spTree>
    <p:extLst>
      <p:ext uri="{BB962C8B-B14F-4D97-AF65-F5344CB8AC3E}">
        <p14:creationId xmlns:p14="http://schemas.microsoft.com/office/powerpoint/2010/main" val="3239943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735712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13</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397562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68892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15</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885304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C81B6803-61B3-4479-A202-9CA79A4FA8BF}"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39059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Agenda 2063 is a strategic framework for the socioeconomic transformation of the continent over the next 50 years that builds on and seeks to accelerate the implementation of past and existing continental initiatives for growth and sustainable development.</a:t>
            </a:r>
          </a:p>
          <a:p>
            <a:endParaRPr lang="en-GB" dirty="0"/>
          </a:p>
          <a:p>
            <a:r>
              <a:rPr lang="en-GB" dirty="0"/>
              <a:t>The Ministers of Finance agreed to have a single monitoring and evaluation instrument that accommodate both Agendas 2030 and 2063 </a:t>
            </a:r>
            <a:r>
              <a:rPr lang="en-US" dirty="0"/>
              <a:t>and a common reporting architecture that will produce a single periodic performance report</a:t>
            </a:r>
          </a:p>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67896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70949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5</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48943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292234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509800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0130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219094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pillars</a:t>
            </a:r>
            <a:r>
              <a:rPr lang="en-GB" baseline="0" dirty="0"/>
              <a:t> of the programme</a:t>
            </a:r>
            <a:endParaRPr lang="en-US"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D419CF78-797A-44CB-856C-9D0A228D2B19}"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26621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white">
          <a:xfrm>
            <a:off x="1833115" y="2428193"/>
            <a:ext cx="8525773" cy="914400"/>
          </a:xfrm>
        </p:spPr>
        <p:txBody>
          <a:bodyPr rIns="0" anchor="b">
            <a:noAutofit/>
          </a:bodyPr>
          <a:lstStyle>
            <a:lvl1pPr algn="ctr">
              <a:defRPr sz="3400" baseline="0">
                <a:solidFill>
                  <a:schemeClr val="tx1"/>
                </a:solidFill>
              </a:defRPr>
            </a:lvl1pPr>
          </a:lstStyle>
          <a:p>
            <a:r>
              <a:rPr lang="en-US" dirty="0"/>
              <a:t>Presentation Title</a:t>
            </a:r>
          </a:p>
        </p:txBody>
      </p:sp>
      <p:sp>
        <p:nvSpPr>
          <p:cNvPr id="3" name="Subtitle 2"/>
          <p:cNvSpPr>
            <a:spLocks noGrp="1"/>
          </p:cNvSpPr>
          <p:nvPr>
            <p:ph type="subTitle" idx="1" hasCustomPrompt="1"/>
          </p:nvPr>
        </p:nvSpPr>
        <p:spPr bwMode="white">
          <a:xfrm>
            <a:off x="1828800" y="3465218"/>
            <a:ext cx="8534400" cy="914400"/>
          </a:xfrm>
          <a:noFill/>
        </p:spPr>
        <p:txBody>
          <a:bodyPr>
            <a:noAutofit/>
          </a:bodyPr>
          <a:lstStyle>
            <a:lvl1pPr marL="0" indent="0" algn="ctr">
              <a:buNone/>
              <a:defRPr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Name of Presenter(s)</a:t>
            </a:r>
          </a:p>
        </p:txBody>
      </p:sp>
      <p:cxnSp>
        <p:nvCxnSpPr>
          <p:cNvPr id="6" name="Straight Connector 5"/>
          <p:cNvCxnSpPr/>
          <p:nvPr/>
        </p:nvCxnSpPr>
        <p:spPr bwMode="auto">
          <a:xfrm>
            <a:off x="0" y="6231333"/>
            <a:ext cx="12192000" cy="0"/>
          </a:xfrm>
          <a:prstGeom prst="line">
            <a:avLst/>
          </a:prstGeom>
          <a:noFill/>
          <a:ln w="19050"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609227567"/>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032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0" y="2057400"/>
            <a:ext cx="4622800" cy="3505200"/>
          </a:xfrm>
        </p:spPr>
        <p:txBody>
          <a:bodyPr/>
          <a:lstStyle>
            <a:lvl1pPr>
              <a:defRPr sz="2101"/>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821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GB"/>
          </a:p>
        </p:txBody>
      </p:sp>
      <p:sp>
        <p:nvSpPr>
          <p:cNvPr id="3" name="Marcador de Posição de Conteúdo 2"/>
          <p:cNvSpPr>
            <a:spLocks noGrp="1"/>
          </p:cNvSpPr>
          <p:nvPr>
            <p:ph idx="1"/>
          </p:nvPr>
        </p:nvSpPr>
        <p:spPr>
          <a:xfrm>
            <a:off x="-1739348" y="546730"/>
            <a:ext cx="12091912" cy="5709557"/>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Rectangle 6"/>
          <p:cNvSpPr>
            <a:spLocks noGrp="1"/>
          </p:cNvSpPr>
          <p:nvPr>
            <p:ph type="sldNum" sz="quarter" idx="10"/>
          </p:nvPr>
        </p:nvSpPr>
        <p:spPr>
          <a:xfrm>
            <a:off x="11224685" y="6376988"/>
            <a:ext cx="357716" cy="279400"/>
          </a:xfrm>
          <a:prstGeom prst="rect">
            <a:avLst/>
          </a:prstGeom>
        </p:spPr>
        <p:txBody>
          <a:bodyPr/>
          <a:lstStyle>
            <a:lvl1pPr>
              <a:defRPr/>
            </a:lvl1pPr>
          </a:lstStyle>
          <a:p>
            <a:pPr>
              <a:defRPr/>
            </a:pPr>
            <a:fld id="{646F09A3-E996-48C5-8D8E-3BAC289E73B9}" type="slidenum">
              <a:rPr lang="en-US" altLang="en-US"/>
              <a:pPr>
                <a:defRPr/>
              </a:pPr>
              <a:t>‹#›</a:t>
            </a:fld>
            <a:endParaRPr lang="en-US" altLang="en-US"/>
          </a:p>
        </p:txBody>
      </p:sp>
    </p:spTree>
    <p:extLst>
      <p:ext uri="{BB962C8B-B14F-4D97-AF65-F5344CB8AC3E}">
        <p14:creationId xmlns:p14="http://schemas.microsoft.com/office/powerpoint/2010/main" val="256153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2303" y="56700"/>
            <a:ext cx="11553935" cy="492443"/>
          </a:xfrm>
        </p:spPr>
        <p:txBody>
          <a:bodyPr anchor="t"/>
          <a:lstStyle>
            <a:lvl1pPr>
              <a:defRPr sz="3200">
                <a:solidFill>
                  <a:schemeClr val="accent2">
                    <a:lumMod val="50000"/>
                  </a:schemeClr>
                </a:solidFill>
              </a:defRPr>
            </a:lvl1pPr>
          </a:lstStyle>
          <a:p>
            <a:r>
              <a:rPr lang="en-US" dirty="0"/>
              <a:t>Click to Edit Master Title Style</a:t>
            </a:r>
          </a:p>
        </p:txBody>
      </p:sp>
      <p:sp>
        <p:nvSpPr>
          <p:cNvPr id="5" name="Content Placeholder 4"/>
          <p:cNvSpPr>
            <a:spLocks noGrp="1"/>
          </p:cNvSpPr>
          <p:nvPr>
            <p:ph sz="quarter" idx="10"/>
          </p:nvPr>
        </p:nvSpPr>
        <p:spPr>
          <a:xfrm>
            <a:off x="275951" y="756560"/>
            <a:ext cx="11589479" cy="5529943"/>
          </a:xfrm>
        </p:spPr>
        <p:txBody>
          <a:bodyPr/>
          <a:lstStyle>
            <a:lvl1pPr>
              <a:buClr>
                <a:schemeClr val="tx2"/>
              </a:buClr>
              <a:buSzPct val="110000"/>
              <a:defRPr sz="2800">
                <a:solidFill>
                  <a:schemeClr val="tx2"/>
                </a:solidFill>
              </a:defRPr>
            </a:lvl1pPr>
            <a:lvl2pPr marL="457200" indent="-173736">
              <a:buClr>
                <a:schemeClr val="tx2"/>
              </a:buClr>
              <a:buSzPct val="80000"/>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4118527645"/>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687" y="56700"/>
            <a:ext cx="11299372" cy="492443"/>
          </a:xfrm>
        </p:spPr>
        <p:txBody>
          <a:bodyPr/>
          <a:lstStyle>
            <a:lvl1pPr>
              <a:defRPr sz="3200">
                <a:solidFill>
                  <a:schemeClr val="accent2">
                    <a:lumMod val="50000"/>
                  </a:schemeClr>
                </a:solidFill>
              </a:defRPr>
            </a:lvl1pPr>
          </a:lstStyle>
          <a:p>
            <a:r>
              <a:rPr lang="en-US" dirty="0"/>
              <a:t>Click to Edit Master Title Style</a:t>
            </a:r>
          </a:p>
        </p:txBody>
      </p:sp>
      <p:sp>
        <p:nvSpPr>
          <p:cNvPr id="8" name="Text Placeholder 7"/>
          <p:cNvSpPr>
            <a:spLocks noGrp="1"/>
          </p:cNvSpPr>
          <p:nvPr>
            <p:ph type="body" sz="quarter" idx="11" hasCustomPrompt="1"/>
          </p:nvPr>
        </p:nvSpPr>
        <p:spPr>
          <a:xfrm>
            <a:off x="442686" y="604060"/>
            <a:ext cx="11299372" cy="430887"/>
          </a:xfrm>
        </p:spPr>
        <p:txBody>
          <a:bodyPr wrap="square" anchor="t" anchorCtr="0">
            <a:spAutoFit/>
          </a:bodyPr>
          <a:lstStyle>
            <a:lvl1pPr marL="0" indent="0">
              <a:spcBef>
                <a:spcPts val="0"/>
              </a:spcBef>
              <a:spcAft>
                <a:spcPts val="0"/>
              </a:spcAft>
              <a:buNone/>
              <a:defRPr sz="2800" i="1">
                <a:solidFill>
                  <a:schemeClr val="tx2"/>
                </a:solidFill>
              </a:defRPr>
            </a:lvl1pPr>
            <a:lvl2pPr marL="0" indent="0">
              <a:buNone/>
              <a:defRPr sz="1400"/>
            </a:lvl2pPr>
            <a:lvl3pPr marL="0" indent="0">
              <a:buNone/>
              <a:defRPr sz="1400"/>
            </a:lvl3pPr>
            <a:lvl4pPr marL="0" indent="0">
              <a:buNone/>
              <a:defRPr sz="1400"/>
            </a:lvl4pPr>
            <a:lvl5pPr marL="0" indent="0">
              <a:buNone/>
              <a:defRPr sz="1400"/>
            </a:lvl5pPr>
          </a:lstStyle>
          <a:p>
            <a:pPr lvl="0"/>
            <a:r>
              <a:rPr lang="en-US" dirty="0"/>
              <a:t>Click to Edit Subtitle (optional)</a:t>
            </a:r>
          </a:p>
        </p:txBody>
      </p:sp>
      <p:sp>
        <p:nvSpPr>
          <p:cNvPr id="11" name="Content Placeholder 10"/>
          <p:cNvSpPr>
            <a:spLocks noGrp="1"/>
          </p:cNvSpPr>
          <p:nvPr>
            <p:ph sz="quarter" idx="12"/>
          </p:nvPr>
        </p:nvSpPr>
        <p:spPr>
          <a:xfrm>
            <a:off x="442687" y="1349832"/>
            <a:ext cx="11299372" cy="4936671"/>
          </a:xfrm>
        </p:spPr>
        <p:txBody>
          <a:bodyPr/>
          <a:lstStyle>
            <a:lvl1pPr>
              <a:buClr>
                <a:schemeClr val="tx2"/>
              </a:buClr>
              <a:buSzPct val="100000"/>
              <a:defRPr sz="2800">
                <a:solidFill>
                  <a:schemeClr val="tx2"/>
                </a:solidFill>
              </a:defRPr>
            </a:lvl1pPr>
            <a:lvl2pPr marL="457200" indent="-173736">
              <a:buClr>
                <a:schemeClr val="tx2"/>
              </a:buClr>
              <a:buFont typeface="Wingdings" panose="05000000000000000000" pitchFamily="2" charset="2"/>
              <a:buChar char="§"/>
              <a:defRPr sz="2400">
                <a:solidFill>
                  <a:schemeClr val="tx2"/>
                </a:solidFill>
              </a:defRPr>
            </a:lvl2pPr>
            <a:lvl3pPr>
              <a:buClr>
                <a:schemeClr val="tx2"/>
              </a:buClr>
              <a:buSzPct val="100000"/>
              <a:defRPr sz="2000">
                <a:solidFill>
                  <a:schemeClr val="tx2"/>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09902628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Tree>
    <p:extLst>
      <p:ext uri="{BB962C8B-B14F-4D97-AF65-F5344CB8AC3E}">
        <p14:creationId xmlns:p14="http://schemas.microsoft.com/office/powerpoint/2010/main" val="3252793727"/>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16570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14401" y="3060742"/>
            <a:ext cx="5486400" cy="338554"/>
          </a:xfrm>
          <a:noFill/>
        </p:spPr>
        <p:txBody>
          <a:bodyPr anchor="t">
            <a:spAutoFit/>
          </a:bodyPr>
          <a:lstStyle>
            <a:lvl1pPr marL="0" indent="0" algn="l">
              <a:lnSpc>
                <a:spcPct val="100000"/>
              </a:lnSpc>
              <a:spcBef>
                <a:spcPts val="0"/>
              </a:spcBef>
              <a:spcAft>
                <a:spcPts val="0"/>
              </a:spcAft>
              <a:buNone/>
              <a:defRPr sz="2200" b="0">
                <a:solidFill>
                  <a:schemeClr val="tx2">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Presenter(s)</a:t>
            </a:r>
          </a:p>
        </p:txBody>
      </p:sp>
      <p:sp>
        <p:nvSpPr>
          <p:cNvPr id="2" name="Title 1"/>
          <p:cNvSpPr>
            <a:spLocks noGrp="1"/>
          </p:cNvSpPr>
          <p:nvPr>
            <p:ph type="title" hasCustomPrompt="1"/>
          </p:nvPr>
        </p:nvSpPr>
        <p:spPr>
          <a:xfrm>
            <a:off x="914400" y="1750886"/>
            <a:ext cx="5486400" cy="1169551"/>
          </a:xfrm>
        </p:spPr>
        <p:txBody>
          <a:bodyPr anchor="b">
            <a:spAutoFit/>
          </a:bodyPr>
          <a:lstStyle>
            <a:lvl1pPr algn="l" defTabSz="457200" rtl="0" eaLnBrk="1" latinLnBrk="0" hangingPunct="1">
              <a:lnSpc>
                <a:spcPct val="100000"/>
              </a:lnSpc>
              <a:spcBef>
                <a:spcPct val="0"/>
              </a:spcBef>
              <a:buNone/>
              <a:defRPr kumimoji="0" lang="en-US" sz="3800" b="1" i="0" kern="1200" cap="none" baseline="0">
                <a:solidFill>
                  <a:schemeClr val="tx1"/>
                </a:solidFill>
                <a:effectLst/>
                <a:latin typeface="+mj-lt"/>
                <a:ea typeface="+mj-ea"/>
                <a:cs typeface="Arial"/>
              </a:defRPr>
            </a:lvl1pPr>
          </a:lstStyle>
          <a:p>
            <a:r>
              <a:rPr kumimoji="0" lang="en-US" dirty="0"/>
              <a:t>Click to Edit </a:t>
            </a:r>
            <a:br>
              <a:rPr kumimoji="0" lang="en-US" dirty="0"/>
            </a:br>
            <a:r>
              <a:rPr kumimoji="0" lang="en-US" dirty="0"/>
              <a:t>Section Title</a:t>
            </a:r>
            <a:endParaRPr lang="en-US" dirty="0"/>
          </a:p>
        </p:txBody>
      </p:sp>
      <p:sp>
        <p:nvSpPr>
          <p:cNvPr id="10" name="Picture Placeholder 8"/>
          <p:cNvSpPr>
            <a:spLocks noGrp="1"/>
          </p:cNvSpPr>
          <p:nvPr>
            <p:ph type="pic" sz="quarter" idx="12" hasCustomPrompt="1"/>
          </p:nvPr>
        </p:nvSpPr>
        <p:spPr>
          <a:xfrm>
            <a:off x="7315200" y="0"/>
            <a:ext cx="4876800" cy="6428014"/>
          </a:xfrm>
          <a:prstGeom prst="rect">
            <a:avLst/>
          </a:prstGeom>
          <a:solidFill>
            <a:srgbClr val="FFFFFF"/>
          </a:solidFill>
          <a:ln>
            <a:noFill/>
          </a:ln>
        </p:spPr>
        <p:txBody>
          <a:bodyPr anchor="ctr"/>
          <a:lstStyle>
            <a:lvl1pPr marL="0" indent="0" algn="ctr">
              <a:buNone/>
              <a:defRPr sz="1800" baseline="0"/>
            </a:lvl1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rPr>
              <a:t>Click icon to insert Picture</a:t>
            </a:r>
          </a:p>
        </p:txBody>
      </p:sp>
    </p:spTree>
    <p:extLst>
      <p:ext uri="{BB962C8B-B14F-4D97-AF65-F5344CB8AC3E}">
        <p14:creationId xmlns:p14="http://schemas.microsoft.com/office/powerpoint/2010/main" val="1325274712"/>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G wo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6" y="1990427"/>
            <a:ext cx="10367433" cy="1477328"/>
          </a:xfrm>
        </p:spPr>
        <p:txBody>
          <a:bodyPr anchor="b"/>
          <a:lstStyle>
            <a:lvl1pPr>
              <a:spcAft>
                <a:spcPts val="0"/>
              </a:spcAft>
              <a:defRPr sz="9600" baseline="0">
                <a:solidFill>
                  <a:schemeClr val="tx1"/>
                </a:solidFill>
              </a:defRPr>
            </a:lvl1pPr>
          </a:lstStyle>
          <a:p>
            <a:r>
              <a:rPr lang="en-US" dirty="0"/>
              <a:t>BIG Word</a:t>
            </a:r>
          </a:p>
        </p:txBody>
      </p:sp>
      <p:sp>
        <p:nvSpPr>
          <p:cNvPr id="4" name="Text Placeholder 3"/>
          <p:cNvSpPr>
            <a:spLocks noGrp="1"/>
          </p:cNvSpPr>
          <p:nvPr>
            <p:ph type="body" sz="quarter" idx="10" hasCustomPrompt="1"/>
          </p:nvPr>
        </p:nvSpPr>
        <p:spPr>
          <a:xfrm>
            <a:off x="912286" y="3467757"/>
            <a:ext cx="10367433" cy="615553"/>
          </a:xfrm>
          <a:noFill/>
        </p:spPr>
        <p:txBody>
          <a:bodyPr vert="horz" wrap="square" lIns="0" tIns="0" rIns="0" bIns="0" rtlCol="0" anchor="t">
            <a:spAutoFit/>
          </a:bodyPr>
          <a:lstStyle>
            <a:lvl1pPr marL="0" indent="0">
              <a:spcAft>
                <a:spcPts val="0"/>
              </a:spcAft>
              <a:buFontTx/>
              <a:buNone/>
              <a:defRPr lang="en-US" sz="4000" b="1" baseline="0" smtClean="0">
                <a:solidFill>
                  <a:schemeClr val="tx1">
                    <a:lumMod val="50000"/>
                    <a:lumOff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buNone/>
            </a:pPr>
            <a:r>
              <a:rPr lang="en-US" dirty="0"/>
              <a:t>Smaller word</a:t>
            </a:r>
          </a:p>
        </p:txBody>
      </p:sp>
    </p:spTree>
    <p:extLst>
      <p:ext uri="{BB962C8B-B14F-4D97-AF65-F5344CB8AC3E}">
        <p14:creationId xmlns:p14="http://schemas.microsoft.com/office/powerpoint/2010/main" val="278826164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2283" y="4639290"/>
            <a:ext cx="10060516" cy="461665"/>
          </a:xfrm>
        </p:spPr>
        <p:txBody>
          <a:bodyPr anchor="b"/>
          <a:lstStyle>
            <a:lvl1pPr>
              <a:spcAft>
                <a:spcPts val="0"/>
              </a:spcAft>
              <a:defRPr sz="3000" b="0" baseline="0">
                <a:solidFill>
                  <a:schemeClr val="tx2"/>
                </a:solidFill>
              </a:defRPr>
            </a:lvl1pPr>
          </a:lstStyle>
          <a:p>
            <a:r>
              <a:rPr lang="en-US" dirty="0"/>
              <a:t>“Quote”</a:t>
            </a:r>
          </a:p>
        </p:txBody>
      </p:sp>
      <p:sp>
        <p:nvSpPr>
          <p:cNvPr id="4" name="Text Placeholder 3"/>
          <p:cNvSpPr>
            <a:spLocks noGrp="1"/>
          </p:cNvSpPr>
          <p:nvPr>
            <p:ph type="body" sz="quarter" idx="10" hasCustomPrompt="1"/>
          </p:nvPr>
        </p:nvSpPr>
        <p:spPr>
          <a:xfrm>
            <a:off x="912283" y="5697071"/>
            <a:ext cx="10060516" cy="400110"/>
          </a:xfrm>
          <a:noFill/>
        </p:spPr>
        <p:txBody>
          <a:bodyPr vert="horz" wrap="square" lIns="0" tIns="0" rIns="0" bIns="0" rtlCol="0" anchor="t">
            <a:spAutoFit/>
          </a:bodyPr>
          <a:lstStyle>
            <a:lvl1pPr marL="0" indent="0" algn="r">
              <a:spcAft>
                <a:spcPts val="0"/>
              </a:spcAft>
              <a:buFontTx/>
              <a:buNone/>
              <a:defRPr lang="en-US" sz="2600" b="0" baseline="0" smtClean="0">
                <a:solidFill>
                  <a:schemeClr val="accent2">
                    <a:lumMod val="50000"/>
                  </a:schemeClr>
                </a:solidFill>
                <a:latin typeface="+mj-lt"/>
                <a:ea typeface="+mj-ea"/>
              </a:defRPr>
            </a:lvl1pPr>
            <a:lvl2pPr>
              <a:defRPr lang="en-US" smtClean="0"/>
            </a:lvl2pPr>
            <a:lvl3pPr>
              <a:defRPr lang="en-US" smtClean="0"/>
            </a:lvl3pPr>
            <a:lvl4pPr>
              <a:defRPr lang="en-US" smtClean="0"/>
            </a:lvl4pPr>
            <a:lvl5pPr>
              <a:defRPr lang="en-US"/>
            </a:lvl5pPr>
          </a:lstStyle>
          <a:p>
            <a:pPr lvl="0">
              <a:spcBef>
                <a:spcPct val="0"/>
              </a:spcBef>
            </a:pPr>
            <a:r>
              <a:rPr lang="en-US" dirty="0"/>
              <a:t>Name</a:t>
            </a:r>
          </a:p>
        </p:txBody>
      </p:sp>
    </p:spTree>
    <p:extLst>
      <p:ext uri="{BB962C8B-B14F-4D97-AF65-F5344CB8AC3E}">
        <p14:creationId xmlns:p14="http://schemas.microsoft.com/office/powerpoint/2010/main" val="177233683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369332"/>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1800" b="1"/>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3217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200" y="56697"/>
            <a:ext cx="12091912" cy="369332"/>
          </a:xfrm>
          <a:prstGeom prst="rect">
            <a:avLst/>
          </a:prstGeom>
          <a:noFill/>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7200" y="598715"/>
            <a:ext cx="12091912" cy="5709557"/>
          </a:xfrm>
          <a:prstGeom prst="rect">
            <a:avLst/>
          </a:prstGeom>
          <a:noFill/>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p:txBody>
      </p:sp>
      <p:cxnSp>
        <p:nvCxnSpPr>
          <p:cNvPr id="8" name="Straight Connector 7"/>
          <p:cNvCxnSpPr/>
          <p:nvPr/>
        </p:nvCxnSpPr>
        <p:spPr bwMode="auto">
          <a:xfrm>
            <a:off x="0" y="6308270"/>
            <a:ext cx="12192000" cy="0"/>
          </a:xfrm>
          <a:prstGeom prst="line">
            <a:avLst/>
          </a:prstGeom>
          <a:noFill/>
          <a:ln w="19050" cap="flat" cmpd="sng" algn="ctr">
            <a:solidFill>
              <a:schemeClr val="tx2"/>
            </a:solidFill>
            <a:prstDash val="solid"/>
            <a:round/>
            <a:headEnd type="none" w="med" len="med"/>
            <a:tailEnd type="none" w="med" len="med"/>
          </a:ln>
          <a:effectLst/>
        </p:spPr>
      </p:cxnSp>
      <p:pic>
        <p:nvPicPr>
          <p:cNvPr id="6" name="Picture 5"/>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8941063" y="6334396"/>
            <a:ext cx="3188050" cy="510542"/>
          </a:xfrm>
          <a:prstGeom prst="rect">
            <a:avLst/>
          </a:prstGeom>
        </p:spPr>
      </p:pic>
    </p:spTree>
    <p:extLst>
      <p:ext uri="{BB962C8B-B14F-4D97-AF65-F5344CB8AC3E}">
        <p14:creationId xmlns:p14="http://schemas.microsoft.com/office/powerpoint/2010/main" val="640601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fade/>
  </p:transition>
  <p:txStyles>
    <p:title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p:titleStyle>
    <p:body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p:cNvSpPr>
          <p:nvPr/>
        </p:nvSpPr>
        <p:spPr bwMode="auto">
          <a:xfrm>
            <a:off x="0" y="-1588"/>
            <a:ext cx="12191999" cy="6858002"/>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lvl="0"/>
            <a:r>
              <a:rPr lang="en-US" altLang="en-US" kern="0" dirty="0"/>
              <a:t>26-28 </a:t>
            </a:r>
          </a:p>
        </p:txBody>
      </p:sp>
      <p:sp>
        <p:nvSpPr>
          <p:cNvPr id="4099" name="AutoShape 2"/>
          <p:cNvSpPr>
            <a:spLocks/>
          </p:cNvSpPr>
          <p:nvPr/>
        </p:nvSpPr>
        <p:spPr bwMode="auto">
          <a:xfrm>
            <a:off x="4918076" y="5859464"/>
            <a:ext cx="5210175" cy="7381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3" name="AutoShape 8"/>
          <p:cNvSpPr>
            <a:spLocks/>
          </p:cNvSpPr>
          <p:nvPr/>
        </p:nvSpPr>
        <p:spPr bwMode="auto">
          <a:xfrm>
            <a:off x="650718" y="3271838"/>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4" name="AutoShape 9"/>
          <p:cNvSpPr>
            <a:spLocks/>
          </p:cNvSpPr>
          <p:nvPr/>
        </p:nvSpPr>
        <p:spPr bwMode="auto">
          <a:xfrm>
            <a:off x="992030" y="3887788"/>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5" name="AutoShape 10"/>
          <p:cNvSpPr>
            <a:spLocks/>
          </p:cNvSpPr>
          <p:nvPr/>
        </p:nvSpPr>
        <p:spPr bwMode="auto">
          <a:xfrm>
            <a:off x="1153956" y="4565651"/>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6" name="AutoShape 11"/>
          <p:cNvSpPr>
            <a:spLocks/>
          </p:cNvSpPr>
          <p:nvPr/>
        </p:nvSpPr>
        <p:spPr bwMode="auto">
          <a:xfrm>
            <a:off x="1153956" y="5251451"/>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7" name="AutoShape 12"/>
          <p:cNvSpPr>
            <a:spLocks/>
          </p:cNvSpPr>
          <p:nvPr/>
        </p:nvSpPr>
        <p:spPr bwMode="auto">
          <a:xfrm>
            <a:off x="1398431" y="5921376"/>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8" name="AutoShape 13"/>
          <p:cNvSpPr>
            <a:spLocks/>
          </p:cNvSpPr>
          <p:nvPr/>
        </p:nvSpPr>
        <p:spPr bwMode="auto">
          <a:xfrm>
            <a:off x="-12858" y="-1588"/>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9" name="AutoShape 14"/>
          <p:cNvSpPr>
            <a:spLocks/>
          </p:cNvSpPr>
          <p:nvPr/>
        </p:nvSpPr>
        <p:spPr bwMode="auto">
          <a:xfrm>
            <a:off x="1506381" y="6545263"/>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0" name="AutoShape 15"/>
          <p:cNvSpPr>
            <a:spLocks/>
          </p:cNvSpPr>
          <p:nvPr/>
        </p:nvSpPr>
        <p:spPr bwMode="auto">
          <a:xfrm>
            <a:off x="-12858" y="571501"/>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1" name="AutoShape 16"/>
          <p:cNvSpPr>
            <a:spLocks/>
          </p:cNvSpPr>
          <p:nvPr/>
        </p:nvSpPr>
        <p:spPr bwMode="auto">
          <a:xfrm>
            <a:off x="-12858" y="1236662"/>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2" name="AutoShape 17"/>
          <p:cNvSpPr>
            <a:spLocks/>
          </p:cNvSpPr>
          <p:nvPr/>
        </p:nvSpPr>
        <p:spPr bwMode="auto">
          <a:xfrm>
            <a:off x="-12857" y="1914526"/>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3" name="AutoShape 18"/>
          <p:cNvSpPr>
            <a:spLocks/>
          </p:cNvSpPr>
          <p:nvPr/>
        </p:nvSpPr>
        <p:spPr bwMode="auto">
          <a:xfrm>
            <a:off x="-12857" y="2598738"/>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4"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fld id="{E3A0294A-3C4A-4A98-AB3C-07FCE19BB3EA}" type="slidenum">
              <a:rPr kumimoji="0" lang="en-US" altLang="en-US" sz="1800" b="0" i="0" u="none" strike="noStrike" kern="0" cap="none" spc="0" normalizeH="0" baseline="0" noProof="0" smtClean="0">
                <a:ln>
                  <a:noFill/>
                </a:ln>
                <a:solidFill>
                  <a:srgbClr val="888888"/>
                </a:solidFill>
                <a:effectLst/>
                <a:uLnTx/>
                <a:uFillTx/>
                <a:latin typeface="Helvetica" panose="020B0604020202020204" pitchFamily="34" charset="0"/>
                <a:ea typeface="Calibri" panose="020F0502020204030204" pitchFamily="34" charset="0"/>
                <a:cs typeface="Helvetica" panose="020B0604020202020204" pitchFamily="34" charset="0"/>
                <a:sym typeface="Helvetica" panose="020B0604020202020204" pitchFamily="34" charset="0"/>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US" altLang="en-US" sz="1800" b="0" i="0" u="none" strike="noStrike" kern="0" cap="none" spc="0" normalizeH="0" baseline="0" noProof="0">
              <a:ln>
                <a:noFill/>
              </a:ln>
              <a:solidFill>
                <a:srgbClr val="888888"/>
              </a:solidFill>
              <a:effectLst/>
              <a:uLnTx/>
              <a:uFillTx/>
              <a:latin typeface="Helvetica" panose="020B0604020202020204" pitchFamily="34" charset="0"/>
              <a:ea typeface="Calibri" panose="020F0502020204030204" pitchFamily="34" charset="0"/>
              <a:cs typeface="Helvetica" panose="020B0604020202020204" pitchFamily="34" charset="0"/>
              <a:sym typeface="Helvetica" panose="020B0604020202020204" pitchFamily="34" charset="0"/>
            </a:endParaRPr>
          </a:p>
        </p:txBody>
      </p:sp>
      <p:sp>
        <p:nvSpPr>
          <p:cNvPr id="19" name="TextBox 18"/>
          <p:cNvSpPr txBox="1"/>
          <p:nvPr/>
        </p:nvSpPr>
        <p:spPr>
          <a:xfrm>
            <a:off x="3684430" y="208023"/>
            <a:ext cx="8896507" cy="1384995"/>
          </a:xfrm>
          <a:prstGeom prst="rect">
            <a:avLst/>
          </a:prstGeom>
          <a:noFill/>
        </p:spPr>
        <p:txBody>
          <a:bodyPr wrap="square" rtlCol="0">
            <a:spAutoFit/>
          </a:bodyPr>
          <a:lstStyle/>
          <a:p>
            <a:pPr lvl="0" algn="ctr"/>
            <a:r>
              <a:rPr kumimoji="0" lang="en-US" sz="2800" b="1" i="0" u="none" strike="noStrike" kern="0" cap="none" spc="0" normalizeH="0" baseline="0" noProof="0" dirty="0">
                <a:ln>
                  <a:noFill/>
                </a:ln>
                <a:solidFill>
                  <a:schemeClr val="bg1"/>
                </a:solidFill>
                <a:effectLst/>
                <a:uLnTx/>
                <a:uFillTx/>
              </a:rPr>
              <a:t>Regional Training Workshop to Improve Use of Existing Data for Monitoring Gender Equality and Women’s Empowerment in Africa. </a:t>
            </a:r>
          </a:p>
        </p:txBody>
      </p:sp>
      <p:sp>
        <p:nvSpPr>
          <p:cNvPr id="21" name="Title 1"/>
          <p:cNvSpPr txBox="1">
            <a:spLocks/>
          </p:cNvSpPr>
          <p:nvPr/>
        </p:nvSpPr>
        <p:spPr>
          <a:xfrm>
            <a:off x="5521307" y="2598738"/>
            <a:ext cx="6286974" cy="914400"/>
          </a:xfrm>
          <a:prstGeom prst="rect">
            <a:avLst/>
          </a:prstGeom>
          <a:noFill/>
        </p:spPr>
        <p:txBody>
          <a:bodyPr vert="horz" wrap="square" lIns="0" tIns="0" rIns="0" bIns="0" rtlCol="0" anchor="t">
            <a:noAutofit/>
          </a:bodyPr>
          <a:lstStyle>
            <a:lvl1pPr algn="l" defTabSz="457200" rtl="0" eaLnBrk="1" latinLnBrk="0" hangingPunct="1">
              <a:lnSpc>
                <a:spcPct val="100000"/>
              </a:lnSpc>
              <a:spcBef>
                <a:spcPct val="0"/>
              </a:spcBef>
              <a:buNone/>
              <a:defRPr sz="2400" b="1" kern="1200">
                <a:solidFill>
                  <a:schemeClr val="accent2">
                    <a:lumMod val="50000"/>
                  </a:schemeClr>
                </a:solidFill>
                <a:latin typeface="+mj-lt"/>
                <a:ea typeface="+mj-ea"/>
                <a:cs typeface="Arial"/>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bg1"/>
                </a:solidFill>
                <a:effectLst/>
                <a:uLnTx/>
                <a:uFillTx/>
                <a:latin typeface="+mj-lt"/>
                <a:ea typeface="+mj-ea"/>
                <a:cs typeface="Arial"/>
              </a:rPr>
              <a:t>Objective of the workshop </a:t>
            </a:r>
            <a:endParaRPr kumimoji="0" lang="en-US" sz="3600" b="1" i="1" u="none" strike="noStrike" kern="1200" cap="none" spc="0" normalizeH="0" baseline="0" noProof="0" dirty="0">
              <a:ln>
                <a:noFill/>
              </a:ln>
              <a:solidFill>
                <a:schemeClr val="bg1"/>
              </a:solidFill>
              <a:effectLst/>
              <a:uLnTx/>
              <a:uFillTx/>
              <a:latin typeface="+mj-lt"/>
              <a:ea typeface="+mj-ea"/>
              <a:cs typeface="Arial"/>
            </a:endParaRPr>
          </a:p>
        </p:txBody>
      </p:sp>
      <p:sp>
        <p:nvSpPr>
          <p:cNvPr id="22" name="Subtitle 2"/>
          <p:cNvSpPr txBox="1">
            <a:spLocks/>
          </p:cNvSpPr>
          <p:nvPr/>
        </p:nvSpPr>
        <p:spPr>
          <a:xfrm>
            <a:off x="5920435" y="3887788"/>
            <a:ext cx="5504852" cy="1608039"/>
          </a:xfrm>
          <a:prstGeom prst="rect">
            <a:avLst/>
          </a:prstGeom>
          <a:noFill/>
        </p:spPr>
        <p:txBody>
          <a:bodyPr vert="horz" lIns="0" tIns="0" rIns="0" bIns="0" rtlCol="0">
            <a:noAutofit/>
          </a:bodyPr>
          <a:lstStyle>
            <a:lvl1pPr marL="176213" indent="-176213" algn="l" defTabSz="457200" rtl="0" eaLnBrk="1" latinLnBrk="0" hangingPunct="1">
              <a:lnSpc>
                <a:spcPct val="100000"/>
              </a:lnSpc>
              <a:spcBef>
                <a:spcPts val="300"/>
              </a:spcBef>
              <a:spcAft>
                <a:spcPts val="600"/>
              </a:spcAft>
              <a:buClr>
                <a:schemeClr val="accent4">
                  <a:lumMod val="60000"/>
                  <a:lumOff val="40000"/>
                </a:schemeClr>
              </a:buClr>
              <a:buSzPct val="80000"/>
              <a:buFont typeface="Arial"/>
              <a:buChar char="•"/>
              <a:defRPr sz="2000" b="1" kern="1200">
                <a:solidFill>
                  <a:schemeClr val="tx2"/>
                </a:solidFill>
                <a:latin typeface="+mn-lt"/>
                <a:ea typeface="+mn-ea"/>
                <a:cs typeface="Arial"/>
              </a:defRPr>
            </a:lvl1pPr>
            <a:lvl2pPr marL="457200"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800" b="1" kern="1200">
                <a:solidFill>
                  <a:schemeClr val="tx2"/>
                </a:solidFill>
                <a:latin typeface="+mn-lt"/>
                <a:ea typeface="+mn-ea"/>
                <a:cs typeface="Arial"/>
              </a:defRPr>
            </a:lvl2pPr>
            <a:lvl3pPr marL="795528" indent="-173736" algn="l" defTabSz="457200" rtl="0" eaLnBrk="1" latinLnBrk="0" hangingPunct="1">
              <a:lnSpc>
                <a:spcPct val="100000"/>
              </a:lnSpc>
              <a:spcBef>
                <a:spcPts val="0"/>
              </a:spcBef>
              <a:spcAft>
                <a:spcPts val="600"/>
              </a:spcAft>
              <a:buClr>
                <a:schemeClr val="accent4">
                  <a:lumMod val="60000"/>
                  <a:lumOff val="40000"/>
                </a:schemeClr>
              </a:buClr>
              <a:buSzPct val="80000"/>
              <a:buFont typeface="Lucida Grande"/>
              <a:buChar char="-"/>
              <a:defRPr sz="1600" b="1" kern="1200">
                <a:solidFill>
                  <a:schemeClr val="tx2"/>
                </a:solidFill>
                <a:latin typeface="+mn-lt"/>
                <a:ea typeface="+mn-ea"/>
                <a:cs typeface="Arial"/>
              </a:defRPr>
            </a:lvl3pPr>
            <a:lvl4pPr marL="1216152" indent="-173736" algn="l" defTabSz="457200" rtl="0" eaLnBrk="1" latinLnBrk="0" hangingPunct="1">
              <a:lnSpc>
                <a:spcPts val="1800"/>
              </a:lnSpc>
              <a:spcBef>
                <a:spcPts val="0"/>
              </a:spcBef>
              <a:spcAft>
                <a:spcPts val="600"/>
              </a:spcAft>
              <a:buClr>
                <a:schemeClr val="accent4">
                  <a:lumMod val="60000"/>
                  <a:lumOff val="40000"/>
                </a:schemeClr>
              </a:buClr>
              <a:buSzPct val="80000"/>
              <a:buFont typeface="Lucida Grande"/>
              <a:buChar char="-"/>
              <a:defRPr sz="1400" b="1" kern="1200">
                <a:solidFill>
                  <a:schemeClr val="tx1"/>
                </a:solidFill>
                <a:latin typeface="+mn-lt"/>
                <a:ea typeface="+mn-ea"/>
                <a:cs typeface="Arial"/>
              </a:defRPr>
            </a:lvl4pPr>
            <a:lvl5pPr marL="1546225" indent="-176213" algn="l" defTabSz="457200" rtl="0" eaLnBrk="1" latinLnBrk="0" hangingPunct="1">
              <a:lnSpc>
                <a:spcPts val="1900"/>
              </a:lnSpc>
              <a:spcBef>
                <a:spcPts val="0"/>
              </a:spcBef>
              <a:spcAft>
                <a:spcPts val="600"/>
              </a:spcAft>
              <a:buClr>
                <a:schemeClr val="accent4">
                  <a:lumMod val="60000"/>
                  <a:lumOff val="40000"/>
                </a:schemeClr>
              </a:buClr>
              <a:buSzPct val="80000"/>
              <a:buFont typeface="Lucida Grande"/>
              <a:buChar char="-"/>
              <a:defRPr lang="en-US" sz="1400" b="1" kern="1200" dirty="0">
                <a:solidFill>
                  <a:schemeClr val="tx1"/>
                </a:solidFill>
                <a:latin typeface="+mn-lt"/>
                <a:ea typeface="+mn-ea"/>
                <a:cs typeface="Arial"/>
              </a:defRPr>
            </a:lvl5pPr>
            <a:lvl6pPr marL="1773238" indent="-177800" algn="l" defTabSz="401638" rtl="0" eaLnBrk="1" latinLnBrk="0" hangingPunct="1">
              <a:lnSpc>
                <a:spcPts val="1700"/>
              </a:lnSpc>
              <a:spcBef>
                <a:spcPts val="300"/>
              </a:spcBef>
              <a:spcAft>
                <a:spcPts val="300"/>
              </a:spcAft>
              <a:buSzPct val="80000"/>
              <a:buFont typeface="Lucida Grande"/>
              <a:buChar char="-"/>
              <a:tabLst>
                <a:tab pos="1484313" algn="l"/>
              </a:tabLst>
              <a:defRPr sz="1400" b="1" kern="1200">
                <a:solidFill>
                  <a:schemeClr val="tx1"/>
                </a:solidFill>
                <a:latin typeface="Arial"/>
                <a:ea typeface="+mn-ea"/>
                <a:cs typeface="Arial"/>
              </a:defRPr>
            </a:lvl6pPr>
            <a:lvl7pPr marL="2062163" indent="-1762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7pPr>
            <a:lvl8pPr marL="2286000" indent="-173038"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8pPr>
            <a:lvl9pPr marL="2452688" indent="-163513" algn="l" defTabSz="457200" rtl="0" eaLnBrk="1" latinLnBrk="0" hangingPunct="1">
              <a:lnSpc>
                <a:spcPts val="1700"/>
              </a:lnSpc>
              <a:spcBef>
                <a:spcPts val="300"/>
              </a:spcBef>
              <a:spcAft>
                <a:spcPts val="300"/>
              </a:spcAft>
              <a:buSzPct val="80000"/>
              <a:buFont typeface="Lucida Grande"/>
              <a:buChar char="-"/>
              <a:defRPr sz="1400" b="1" kern="1200">
                <a:solidFill>
                  <a:schemeClr val="tx1"/>
                </a:solidFill>
                <a:latin typeface="Arial"/>
                <a:ea typeface="+mn-ea"/>
                <a:cs typeface="Arial"/>
              </a:defRPr>
            </a:lvl9pPr>
          </a:lstStyle>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endParaRPr kumimoji="0" lang="en-US" sz="2000" b="1" i="0" u="none" strike="noStrike" kern="1200" cap="none" spc="0" normalizeH="0" baseline="0" noProof="0" dirty="0">
              <a:ln>
                <a:noFill/>
              </a:ln>
              <a:solidFill>
                <a:schemeClr val="bg1"/>
              </a:solidFill>
              <a:effectLst/>
              <a:uLnTx/>
              <a:uFillTx/>
              <a:latin typeface="+mn-lt"/>
              <a:ea typeface="+mn-ea"/>
              <a:cs typeface="Arial"/>
            </a:endParaRP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r>
              <a:rPr kumimoji="0" lang="en-US" sz="2000" b="1" i="0" u="none" strike="noStrike" kern="1200" cap="none" spc="0" normalizeH="0" baseline="0" noProof="0" dirty="0">
                <a:ln>
                  <a:noFill/>
                </a:ln>
                <a:solidFill>
                  <a:schemeClr val="bg1"/>
                </a:solidFill>
                <a:effectLst/>
                <a:uLnTx/>
                <a:uFillTx/>
                <a:latin typeface="+mn-lt"/>
                <a:ea typeface="+mn-ea"/>
                <a:cs typeface="Arial"/>
              </a:rPr>
              <a:t>Fatouma Sissoko</a:t>
            </a: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r>
              <a:rPr kumimoji="0" lang="en-US" sz="2000" b="1" i="0" u="none" strike="noStrike" kern="1200" cap="none" spc="0" normalizeH="0" baseline="0" noProof="0" dirty="0">
                <a:ln>
                  <a:noFill/>
                </a:ln>
                <a:solidFill>
                  <a:schemeClr val="bg1"/>
                </a:solidFill>
                <a:effectLst/>
                <a:uLnTx/>
                <a:uFillTx/>
                <a:latin typeface="+mn-lt"/>
                <a:ea typeface="+mn-ea"/>
                <a:cs typeface="Arial"/>
              </a:rPr>
              <a:t>African Centre for Statistics</a:t>
            </a: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endParaRPr lang="en-US" dirty="0">
              <a:solidFill>
                <a:schemeClr val="bg1"/>
              </a:solidFill>
            </a:endParaRP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endParaRPr kumimoji="0" lang="en-US" sz="2000" b="1" i="0" u="none" strike="noStrike" kern="1200" cap="none" spc="0" normalizeH="0" baseline="0" noProof="0" dirty="0">
              <a:ln>
                <a:noFill/>
              </a:ln>
              <a:solidFill>
                <a:schemeClr val="bg1"/>
              </a:solidFill>
              <a:effectLst/>
              <a:uLnTx/>
              <a:uFillTx/>
              <a:latin typeface="+mn-lt"/>
              <a:ea typeface="+mn-ea"/>
              <a:cs typeface="Arial"/>
            </a:endParaRPr>
          </a:p>
          <a:p>
            <a:pPr lvl="0" algn="ctr"/>
            <a:r>
              <a:rPr lang="en-US" dirty="0">
                <a:solidFill>
                  <a:schemeClr val="bg1"/>
                </a:solidFill>
              </a:rPr>
              <a:t>Kampala, Uganda, 26-28 September 2017</a:t>
            </a:r>
          </a:p>
          <a:p>
            <a:pPr marL="176213" marR="0" lvl="0" indent="-176213" algn="ctr" defTabSz="457200" rtl="0" eaLnBrk="1" fontAlgn="auto" latinLnBrk="0" hangingPunct="1">
              <a:lnSpc>
                <a:spcPct val="100000"/>
              </a:lnSpc>
              <a:spcBef>
                <a:spcPts val="300"/>
              </a:spcBef>
              <a:spcAft>
                <a:spcPts val="600"/>
              </a:spcAft>
              <a:buClr>
                <a:schemeClr val="accent4">
                  <a:lumMod val="60000"/>
                  <a:lumOff val="40000"/>
                </a:schemeClr>
              </a:buClr>
              <a:buSzPct val="80000"/>
              <a:buFont typeface="Arial"/>
              <a:buChar char="•"/>
              <a:tabLst/>
              <a:defRPr/>
            </a:pPr>
            <a:endParaRPr kumimoji="0" lang="en-US" sz="2000" b="1" i="0" u="none" strike="noStrike" kern="1200" cap="none" spc="0" normalizeH="0" baseline="0" noProof="0" dirty="0">
              <a:ln>
                <a:noFill/>
              </a:ln>
              <a:solidFill>
                <a:schemeClr val="bg1"/>
              </a:solidFill>
              <a:effectLst/>
              <a:uLnTx/>
              <a:uFillTx/>
              <a:latin typeface="+mn-lt"/>
              <a:ea typeface="+mn-ea"/>
              <a:cs typeface="Arial"/>
            </a:endParaRPr>
          </a:p>
          <a:p>
            <a:pPr marL="0" marR="0" lvl="0" indent="0" algn="ctr" defTabSz="457200" rtl="0" eaLnBrk="1" fontAlgn="auto" latinLnBrk="0" hangingPunct="1">
              <a:lnSpc>
                <a:spcPct val="100000"/>
              </a:lnSpc>
              <a:spcBef>
                <a:spcPts val="300"/>
              </a:spcBef>
              <a:spcAft>
                <a:spcPts val="600"/>
              </a:spcAft>
              <a:buClr>
                <a:schemeClr val="accent4">
                  <a:lumMod val="60000"/>
                  <a:lumOff val="40000"/>
                </a:schemeClr>
              </a:buClr>
              <a:buSzPct val="80000"/>
              <a:buNone/>
              <a:tabLst/>
              <a:defRPr/>
            </a:pPr>
            <a:endParaRPr kumimoji="0" lang="en-US" sz="2000" b="1" i="0" u="none" strike="noStrike" kern="1200" cap="none" spc="0" normalizeH="0" baseline="0" noProof="0" dirty="0">
              <a:ln>
                <a:noFill/>
              </a:ln>
              <a:solidFill>
                <a:schemeClr val="bg1"/>
              </a:solidFill>
              <a:effectLst/>
              <a:uLnTx/>
              <a:uFillTx/>
              <a:latin typeface="+mn-lt"/>
              <a:ea typeface="+mn-ea"/>
              <a:cs typeface="Arial"/>
            </a:endParaRPr>
          </a:p>
        </p:txBody>
      </p:sp>
    </p:spTree>
    <p:extLst>
      <p:ext uri="{BB962C8B-B14F-4D97-AF65-F5344CB8AC3E}">
        <p14:creationId xmlns:p14="http://schemas.microsoft.com/office/powerpoint/2010/main" val="3394854574"/>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a:t>
            </a:r>
            <a:endParaRPr lang="en-US" dirty="0"/>
          </a:p>
        </p:txBody>
      </p:sp>
      <p:sp>
        <p:nvSpPr>
          <p:cNvPr id="3" name="Content Placeholder 2"/>
          <p:cNvSpPr>
            <a:spLocks noGrp="1"/>
          </p:cNvSpPr>
          <p:nvPr>
            <p:ph sz="quarter" idx="10"/>
          </p:nvPr>
        </p:nvSpPr>
        <p:spPr/>
        <p:txBody>
          <a:bodyPr/>
          <a:lstStyle/>
          <a:p>
            <a:r>
              <a:rPr lang="en-US" sz="2500" b="0" dirty="0">
                <a:solidFill>
                  <a:schemeClr val="tx1"/>
                </a:solidFill>
                <a:latin typeface="Calibri" panose="020F0502020204030204" pitchFamily="34" charset="0"/>
              </a:rPr>
              <a:t>Improved availability and use of gender statistics at the national, regional and international levels for better evidence-based gender policies. </a:t>
            </a:r>
            <a:endParaRPr lang="en-GB" sz="2500" b="0" dirty="0">
              <a:solidFill>
                <a:schemeClr val="tx1"/>
              </a:solidFill>
              <a:latin typeface="Calibri" panose="020F0502020204030204" pitchFamily="34" charset="0"/>
            </a:endParaRPr>
          </a:p>
          <a:p>
            <a:r>
              <a:rPr lang="en-US" sz="2500" b="0" dirty="0">
                <a:solidFill>
                  <a:schemeClr val="tx1"/>
                </a:solidFill>
                <a:latin typeface="Calibri" panose="020F0502020204030204" pitchFamily="34" charset="0"/>
              </a:rPr>
              <a:t>Enhanced capacity of member states in mainstreaming gender perspective into national statistical systems and in the production, dissemination and use of </a:t>
            </a:r>
            <a:r>
              <a:rPr lang="en-US" sz="2500" b="0" dirty="0" err="1">
                <a:solidFill>
                  <a:schemeClr val="tx1"/>
                </a:solidFill>
                <a:latin typeface="Calibri" panose="020F0502020204030204" pitchFamily="34" charset="0"/>
              </a:rPr>
              <a:t>of</a:t>
            </a:r>
            <a:r>
              <a:rPr lang="en-US" sz="2500" b="0" dirty="0">
                <a:solidFill>
                  <a:schemeClr val="tx1"/>
                </a:solidFill>
                <a:latin typeface="Calibri" panose="020F0502020204030204" pitchFamily="34" charset="0"/>
              </a:rPr>
              <a:t> gender statistics;</a:t>
            </a:r>
          </a:p>
          <a:p>
            <a:r>
              <a:rPr lang="en-US" sz="2500" b="0" dirty="0">
                <a:solidFill>
                  <a:schemeClr val="tx1"/>
                </a:solidFill>
                <a:latin typeface="Calibri" panose="020F0502020204030204" pitchFamily="34" charset="0"/>
              </a:rPr>
              <a:t>Better understanding by  key actors of the importance of gender statistics on evidence-based development  policy and programs information and formulation as well as on the effective achievement of the  these policies and </a:t>
            </a:r>
          </a:p>
          <a:p>
            <a:r>
              <a:rPr lang="en-US" sz="2500" b="0" dirty="0">
                <a:solidFill>
                  <a:schemeClr val="tx1"/>
                </a:solidFill>
                <a:latin typeface="Calibri" panose="020F0502020204030204" pitchFamily="34" charset="0"/>
              </a:rPr>
              <a:t>Shared experience and information among participants on required tools and methodologies on production and use of gender statistics in the African context;</a:t>
            </a:r>
          </a:p>
        </p:txBody>
      </p:sp>
    </p:spTree>
    <p:extLst>
      <p:ext uri="{BB962C8B-B14F-4D97-AF65-F5344CB8AC3E}">
        <p14:creationId xmlns:p14="http://schemas.microsoft.com/office/powerpoint/2010/main" val="1743971057"/>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4091651"/>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999968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549936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640578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DA 10 in Africa</a:t>
            </a:r>
          </a:p>
        </p:txBody>
      </p:sp>
      <p:graphicFrame>
        <p:nvGraphicFramePr>
          <p:cNvPr id="6" name="Content Placeholder 5"/>
          <p:cNvGraphicFramePr>
            <a:graphicFrameLocks noGrp="1"/>
          </p:cNvGraphicFramePr>
          <p:nvPr>
            <p:ph sz="quarter" idx="10"/>
            <p:extLst/>
          </p:nvPr>
        </p:nvGraphicFramePr>
        <p:xfrm>
          <a:off x="276225" y="757238"/>
          <a:ext cx="11588750" cy="55292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54985989"/>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of activities -  DA 10 in Africa</a:t>
            </a:r>
            <a:endParaRPr lang="en-US" dirty="0"/>
          </a:p>
        </p:txBody>
      </p:sp>
      <p:sp>
        <p:nvSpPr>
          <p:cNvPr id="3" name="Content Placeholder 2"/>
          <p:cNvSpPr>
            <a:spLocks noGrp="1"/>
          </p:cNvSpPr>
          <p:nvPr>
            <p:ph sz="quarter" idx="10"/>
          </p:nvPr>
        </p:nvSpPr>
        <p:spPr/>
        <p:txBody>
          <a:bodyPr/>
          <a:lstStyle/>
          <a:p>
            <a:r>
              <a:rPr lang="en-GB" b="0" dirty="0">
                <a:solidFill>
                  <a:schemeClr val="tx1"/>
                </a:solidFill>
                <a:latin typeface="Calibri" panose="020F0502020204030204" pitchFamily="34" charset="0"/>
              </a:rPr>
              <a:t>Technical and training workshops (regional, sub-regional and national)</a:t>
            </a:r>
          </a:p>
          <a:p>
            <a:endParaRPr lang="en-GB" b="0" dirty="0">
              <a:solidFill>
                <a:schemeClr val="tx1"/>
              </a:solidFill>
              <a:latin typeface="Calibri" panose="020F0502020204030204" pitchFamily="34" charset="0"/>
            </a:endParaRPr>
          </a:p>
          <a:p>
            <a:r>
              <a:rPr lang="en-GB" b="0" dirty="0">
                <a:solidFill>
                  <a:schemeClr val="tx1"/>
                </a:solidFill>
                <a:latin typeface="Calibri" panose="020F0502020204030204" pitchFamily="34" charset="0"/>
              </a:rPr>
              <a:t>Capacity building</a:t>
            </a:r>
          </a:p>
          <a:p>
            <a:endParaRPr lang="en-US" b="0" dirty="0">
              <a:solidFill>
                <a:schemeClr val="tx1"/>
              </a:solidFill>
              <a:latin typeface="Calibri" panose="020F0502020204030204" pitchFamily="34" charset="0"/>
            </a:endParaRPr>
          </a:p>
          <a:p>
            <a:r>
              <a:rPr lang="en-US" b="0" dirty="0">
                <a:solidFill>
                  <a:schemeClr val="tx1"/>
                </a:solidFill>
                <a:latin typeface="Calibri" panose="020F0502020204030204" pitchFamily="34" charset="0"/>
              </a:rPr>
              <a:t>Guideline and training material addressing specifics issues </a:t>
            </a:r>
            <a:r>
              <a:rPr lang="en-GB" b="0" dirty="0">
                <a:solidFill>
                  <a:schemeClr val="tx1"/>
                </a:solidFill>
                <a:latin typeface="Calibri" panose="020F0502020204030204" pitchFamily="34" charset="0"/>
              </a:rPr>
              <a:t>(data disaggregation… ), technical reports,  E-learning portal</a:t>
            </a:r>
          </a:p>
          <a:p>
            <a:endParaRPr lang="en-GB" b="0" dirty="0">
              <a:solidFill>
                <a:schemeClr val="tx1"/>
              </a:solidFill>
              <a:latin typeface="Calibri" panose="020F0502020204030204" pitchFamily="34" charset="0"/>
            </a:endParaRPr>
          </a:p>
          <a:p>
            <a:r>
              <a:rPr lang="en-GB" b="0" dirty="0">
                <a:solidFill>
                  <a:schemeClr val="tx1"/>
                </a:solidFill>
                <a:latin typeface="Calibri" panose="020F0502020204030204" pitchFamily="34" charset="0"/>
              </a:rPr>
              <a:t>Work closely with selected pilot countries for each pillar and component. 8 countries for the pillar organizing this workshop</a:t>
            </a:r>
          </a:p>
          <a:p>
            <a:endParaRPr lang="en-GB" b="0" dirty="0">
              <a:solidFill>
                <a:schemeClr val="tx1"/>
              </a:solidFill>
              <a:latin typeface="Calibri" panose="020F0502020204030204" pitchFamily="34" charset="0"/>
            </a:endParaRPr>
          </a:p>
          <a:p>
            <a:r>
              <a:rPr lang="en-GB" b="0" dirty="0">
                <a:solidFill>
                  <a:schemeClr val="tx1"/>
                </a:solidFill>
                <a:latin typeface="Calibri" panose="020F0502020204030204" pitchFamily="34" charset="0"/>
              </a:rPr>
              <a:t>Technical advisory mission to specifics countries </a:t>
            </a:r>
            <a:endParaRPr lang="en-US"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89274284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1" cy="1224115"/>
          </a:xfrm>
        </p:spPr>
        <p:txBody>
          <a:bodyPr>
            <a:normAutofit fontScale="90000"/>
          </a:bodyPr>
          <a:lstStyle/>
          <a:p>
            <a:br>
              <a:rPr lang="en-GB" i="1" dirty="0"/>
            </a:br>
            <a:r>
              <a:rPr lang="en-GB" i="1" dirty="0"/>
              <a:t>					</a:t>
            </a:r>
            <a:br>
              <a:rPr lang="en-GB" i="1" dirty="0"/>
            </a:br>
            <a:br>
              <a:rPr lang="en-GB" i="1" dirty="0"/>
            </a:br>
            <a:br>
              <a:rPr lang="en-GB" i="1" dirty="0"/>
            </a:br>
            <a:br>
              <a:rPr lang="en-GB" i="1" dirty="0"/>
            </a:br>
            <a:br>
              <a:rPr lang="en-GB" i="1" dirty="0"/>
            </a:br>
            <a:br>
              <a:rPr lang="en-GB" i="1" dirty="0"/>
            </a:br>
            <a:br>
              <a:rPr lang="en-GB" i="1" dirty="0"/>
            </a:br>
            <a:br>
              <a:rPr lang="en-GB" i="1" dirty="0"/>
            </a:br>
            <a:r>
              <a:rPr lang="en-GB" i="1" dirty="0"/>
              <a:t>					</a:t>
            </a:r>
            <a:r>
              <a:rPr lang="en-GB" sz="4000" b="1" dirty="0">
                <a:solidFill>
                  <a:srgbClr val="002060"/>
                </a:solidFill>
                <a:effectLst>
                  <a:outerShdw blurRad="38100" dist="38100" dir="2700000" algn="tl">
                    <a:srgbClr val="000000">
                      <a:alpha val="43137"/>
                    </a:srgbClr>
                  </a:outerShdw>
                </a:effectLst>
              </a:rPr>
              <a:t>Thank you</a:t>
            </a:r>
            <a:endParaRPr lang="en-US" sz="4000" b="1" dirty="0">
              <a:solidFill>
                <a:srgbClr val="002060"/>
              </a:solidFill>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0" y="1047136"/>
            <a:ext cx="12192001" cy="5810864"/>
          </a:xfrm>
          <a:prstGeom prst="rect">
            <a:avLst/>
          </a:prstGeom>
        </p:spPr>
        <p:txBody>
          <a:bodyPr>
            <a:normAutofit/>
          </a:bodyPr>
          <a:lstStyle/>
          <a:p>
            <a:pPr marL="0" indent="0">
              <a:buNone/>
            </a:pPr>
            <a:endParaRPr lang="en-US" sz="3200" b="1" dirty="0">
              <a:solidFill>
                <a:srgbClr val="002060"/>
              </a:solidFill>
            </a:endParaRPr>
          </a:p>
          <a:p>
            <a:pPr marL="0" indent="0">
              <a:buNone/>
            </a:pPr>
            <a:endParaRPr lang="en-US" sz="3200" dirty="0"/>
          </a:p>
          <a:p>
            <a:endParaRPr lang="en-US" sz="3200" dirty="0"/>
          </a:p>
          <a:p>
            <a:endParaRPr lang="en-US" sz="3200" dirty="0"/>
          </a:p>
        </p:txBody>
      </p:sp>
    </p:spTree>
    <p:extLst>
      <p:ext uri="{BB962C8B-B14F-4D97-AF65-F5344CB8AC3E}">
        <p14:creationId xmlns:p14="http://schemas.microsoft.com/office/powerpoint/2010/main" val="401011559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303" y="56700"/>
            <a:ext cx="11553935" cy="1477328"/>
          </a:xfrm>
        </p:spPr>
        <p:txBody>
          <a:bodyPr/>
          <a:lstStyle/>
          <a:p>
            <a:r>
              <a:rPr lang="en-US" dirty="0"/>
              <a:t>Outline</a:t>
            </a:r>
            <a:br>
              <a:rPr lang="en-US" dirty="0"/>
            </a:br>
            <a:br>
              <a:rPr lang="en-US" dirty="0"/>
            </a:br>
            <a:endParaRPr lang="en-US" dirty="0"/>
          </a:p>
        </p:txBody>
      </p:sp>
      <p:sp>
        <p:nvSpPr>
          <p:cNvPr id="3" name="Content Placeholder 2"/>
          <p:cNvSpPr>
            <a:spLocks noGrp="1"/>
          </p:cNvSpPr>
          <p:nvPr>
            <p:ph sz="quarter" idx="10"/>
          </p:nvPr>
        </p:nvSpPr>
        <p:spPr/>
        <p:txBody>
          <a:bodyPr/>
          <a:lstStyle/>
          <a:p>
            <a:endParaRPr lang="en-US" dirty="0">
              <a:solidFill>
                <a:schemeClr val="tx1"/>
              </a:solidFill>
              <a:latin typeface="Calibri" panose="020F0502020204030204" pitchFamily="34" charset="0"/>
            </a:endParaRPr>
          </a:p>
          <a:p>
            <a:endParaRPr lang="en-US" dirty="0">
              <a:solidFill>
                <a:schemeClr val="tx1"/>
              </a:solidFill>
              <a:latin typeface="Calibri" panose="020F0502020204030204" pitchFamily="34" charset="0"/>
            </a:endParaRPr>
          </a:p>
          <a:p>
            <a:r>
              <a:rPr lang="en-US" dirty="0">
                <a:solidFill>
                  <a:schemeClr val="tx1"/>
                </a:solidFill>
                <a:latin typeface="Calibri" panose="020F0502020204030204" pitchFamily="34" charset="0"/>
              </a:rPr>
              <a:t>The African context</a:t>
            </a:r>
          </a:p>
          <a:p>
            <a:r>
              <a:rPr lang="en-US" dirty="0">
                <a:solidFill>
                  <a:schemeClr val="tx1"/>
                </a:solidFill>
                <a:latin typeface="Calibri" panose="020F0502020204030204" pitchFamily="34" charset="0"/>
              </a:rPr>
              <a:t>Objectives and outcome of the workshop</a:t>
            </a:r>
          </a:p>
          <a:p>
            <a:r>
              <a:rPr lang="en-US" dirty="0">
                <a:solidFill>
                  <a:schemeClr val="tx1"/>
                </a:solidFill>
                <a:latin typeface="Calibri" panose="020F0502020204030204" pitchFamily="34" charset="0"/>
              </a:rPr>
              <a:t>The DA 10 in Africa</a:t>
            </a:r>
          </a:p>
        </p:txBody>
      </p:sp>
    </p:spTree>
    <p:extLst>
      <p:ext uri="{BB962C8B-B14F-4D97-AF65-F5344CB8AC3E}">
        <p14:creationId xmlns:p14="http://schemas.microsoft.com/office/powerpoint/2010/main" val="1089250690"/>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panose="020F0502020204030204" pitchFamily="34" charset="0"/>
              </a:rPr>
              <a:t>            The African Context: the Agenda 2063 &amp; 2030</a:t>
            </a:r>
          </a:p>
        </p:txBody>
      </p:sp>
      <p:pic>
        <p:nvPicPr>
          <p:cNvPr id="4" name="Content Placeholder 3"/>
          <p:cNvPicPr>
            <a:picLocks noGrp="1" noChangeAspect="1"/>
          </p:cNvPicPr>
          <p:nvPr>
            <p:ph sz="quarter" idx="10"/>
          </p:nvPr>
        </p:nvPicPr>
        <p:blipFill>
          <a:blip r:embed="rId3"/>
          <a:stretch>
            <a:fillRect/>
          </a:stretch>
        </p:blipFill>
        <p:spPr>
          <a:xfrm>
            <a:off x="312304" y="721379"/>
            <a:ext cx="5467460" cy="5374621"/>
          </a:xfrm>
          <a:prstGeom prst="rect">
            <a:avLst/>
          </a:prstGeom>
        </p:spPr>
      </p:pic>
      <p:sp>
        <p:nvSpPr>
          <p:cNvPr id="5" name="TextBox 4"/>
          <p:cNvSpPr txBox="1"/>
          <p:nvPr/>
        </p:nvSpPr>
        <p:spPr>
          <a:xfrm>
            <a:off x="6257365" y="721379"/>
            <a:ext cx="5608873" cy="5374621"/>
          </a:xfrm>
          <a:prstGeom prst="rect">
            <a:avLst/>
          </a:prstGeom>
          <a:noFill/>
          <a:effectLst/>
        </p:spPr>
        <p:txBody>
          <a:bodyPr wrap="square" lIns="0" tIns="0" rIns="0" bIns="0" rtlCol="0">
            <a:noAutofit/>
          </a:bodyPr>
          <a:lstStyle/>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457200" marR="0" lvl="0" indent="-457200" defTabSz="914400" eaLnBrk="0" fontAlgn="auto" latinLnBrk="0" hangingPunct="0">
              <a:lnSpc>
                <a:spcPct val="100000"/>
              </a:lnSpc>
              <a:spcBef>
                <a:spcPts val="0"/>
              </a:spcBef>
              <a:spcAft>
                <a:spcPts val="0"/>
              </a:spcAft>
              <a:buClrTx/>
              <a:buSzTx/>
              <a:buFont typeface="Arial" panose="020B0604020202020204" pitchFamily="34" charset="0"/>
              <a:buChar char="•"/>
              <a:tabLst/>
              <a:defRPr/>
            </a:pPr>
            <a:endParaRPr kumimoji="0" lang="en-GB" sz="2800" b="0" i="0" u="none" strike="noStrike" kern="0" cap="none" spc="0" normalizeH="0" baseline="0" noProof="0" dirty="0">
              <a:ln>
                <a:noFill/>
              </a:ln>
              <a:solidFill>
                <a:sysClr val="windowText" lastClr="000000"/>
              </a:solidFill>
              <a:effectLst/>
              <a:uLnTx/>
              <a:uFillTx/>
              <a:latin typeface="Calibri" panose="020F0502020204030204" pitchFamily="34" charset="0"/>
              <a:cs typeface="Arial"/>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a typeface="+mn-ea"/>
              <a:cs typeface="+mn-cs"/>
            </a:endParaRPr>
          </a:p>
        </p:txBody>
      </p:sp>
      <p:pic>
        <p:nvPicPr>
          <p:cNvPr id="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8563" y="549143"/>
            <a:ext cx="6086475" cy="58516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40813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African Context</a:t>
            </a:r>
          </a:p>
        </p:txBody>
      </p:sp>
      <p:sp>
        <p:nvSpPr>
          <p:cNvPr id="3" name="Content Placeholder 2"/>
          <p:cNvSpPr>
            <a:spLocks noGrp="1"/>
          </p:cNvSpPr>
          <p:nvPr>
            <p:ph sz="quarter" idx="10"/>
          </p:nvPr>
        </p:nvSpPr>
        <p:spPr>
          <a:xfrm>
            <a:off x="358501" y="400050"/>
            <a:ext cx="11687449" cy="6115050"/>
          </a:xfrm>
        </p:spPr>
        <p:txBody>
          <a:bodyPr>
            <a:noAutofit/>
          </a:bodyPr>
          <a:lstStyle/>
          <a:p>
            <a:pPr algn="just">
              <a:lnSpc>
                <a:spcPct val="120000"/>
              </a:lnSpc>
            </a:pPr>
            <a:r>
              <a:rPr lang="en-US" sz="2500" b="0" dirty="0">
                <a:solidFill>
                  <a:schemeClr val="tx1"/>
                </a:solidFill>
                <a:latin typeface="Calibri" panose="020F0502020204030204" pitchFamily="34" charset="0"/>
              </a:rPr>
              <a:t>The global indicator framework for the monitoring of the 2030 Agenda </a:t>
            </a:r>
            <a:r>
              <a:rPr lang="en-US" sz="2500" i="1" dirty="0">
                <a:solidFill>
                  <a:schemeClr val="tx1"/>
                </a:solidFill>
                <a:latin typeface="Calibri" panose="020F0502020204030204" pitchFamily="34" charset="0"/>
              </a:rPr>
              <a:t>contains over 230 </a:t>
            </a:r>
            <a:r>
              <a:rPr lang="en-US" sz="2500" b="0" dirty="0">
                <a:solidFill>
                  <a:schemeClr val="tx1"/>
                </a:solidFill>
                <a:latin typeface="Calibri" panose="020F0502020204030204" pitchFamily="34" charset="0"/>
              </a:rPr>
              <a:t>indicators, with many subject to </a:t>
            </a:r>
            <a:r>
              <a:rPr lang="en-US" sz="2500" i="1" dirty="0">
                <a:solidFill>
                  <a:schemeClr val="tx1"/>
                </a:solidFill>
                <a:latin typeface="Calibri" panose="020F0502020204030204" pitchFamily="34" charset="0"/>
              </a:rPr>
              <a:t>full disaggregation</a:t>
            </a:r>
            <a:r>
              <a:rPr lang="en-US" sz="2500" b="0" dirty="0">
                <a:solidFill>
                  <a:schemeClr val="tx1"/>
                </a:solidFill>
                <a:latin typeface="Calibri" panose="020F0502020204030204" pitchFamily="34" charset="0"/>
              </a:rPr>
              <a:t>. </a:t>
            </a:r>
          </a:p>
          <a:p>
            <a:pPr algn="just">
              <a:lnSpc>
                <a:spcPct val="120000"/>
              </a:lnSpc>
            </a:pPr>
            <a:r>
              <a:rPr lang="en-US" sz="2500" b="0" dirty="0">
                <a:solidFill>
                  <a:schemeClr val="tx1"/>
                </a:solidFill>
                <a:latin typeface="Calibri" panose="020F0502020204030204" pitchFamily="34" charset="0"/>
              </a:rPr>
              <a:t>It sets the principle  of disaggregation of relevant SDG indicators according to the following dimensions: income, sex, age, race, ethnicity, migratory status, disability and geographic location or other characteristics.  </a:t>
            </a:r>
          </a:p>
          <a:p>
            <a:pPr algn="just">
              <a:lnSpc>
                <a:spcPct val="120000"/>
              </a:lnSpc>
            </a:pPr>
            <a:r>
              <a:rPr lang="en-US" sz="2500" b="0" dirty="0">
                <a:solidFill>
                  <a:schemeClr val="tx1"/>
                </a:solidFill>
                <a:latin typeface="Calibri" panose="020F0502020204030204" pitchFamily="34" charset="0"/>
              </a:rPr>
              <a:t>The adoption of SDGs has significantly increased the monitoring and data requirements for countries, particularly for gender related goal and targets in SDGs </a:t>
            </a:r>
          </a:p>
          <a:p>
            <a:pPr algn="just">
              <a:lnSpc>
                <a:spcPct val="120000"/>
              </a:lnSpc>
            </a:pPr>
            <a:r>
              <a:rPr lang="en-US" sz="2500" b="0" dirty="0">
                <a:solidFill>
                  <a:schemeClr val="tx1"/>
                </a:solidFill>
                <a:latin typeface="Calibri" panose="020F0502020204030204" pitchFamily="34" charset="0"/>
              </a:rPr>
              <a:t>As,  the agenda 2030 for sustainable development has adopted a </a:t>
            </a:r>
            <a:r>
              <a:rPr lang="en-US" sz="2500" i="1" dirty="0">
                <a:solidFill>
                  <a:schemeClr val="tx1"/>
                </a:solidFill>
                <a:latin typeface="Calibri" panose="020F0502020204030204" pitchFamily="34" charset="0"/>
              </a:rPr>
              <a:t>specific goal to </a:t>
            </a:r>
            <a:r>
              <a:rPr lang="en-US" sz="2500" b="0" dirty="0">
                <a:solidFill>
                  <a:schemeClr val="tx1"/>
                </a:solidFill>
                <a:latin typeface="Calibri" panose="020F0502020204030204" pitchFamily="34" charset="0"/>
              </a:rPr>
              <a:t> gender equality (SDG5), </a:t>
            </a:r>
            <a:r>
              <a:rPr lang="en-US" sz="2500" i="1" dirty="0">
                <a:solidFill>
                  <a:schemeClr val="tx1"/>
                </a:solidFill>
                <a:latin typeface="Calibri" panose="020F0502020204030204" pitchFamily="34" charset="0"/>
              </a:rPr>
              <a:t>and mainstreamed  gender perceptive  in targets and indicators </a:t>
            </a:r>
            <a:r>
              <a:rPr lang="en-US" sz="2500" b="0" dirty="0">
                <a:solidFill>
                  <a:schemeClr val="tx1"/>
                </a:solidFill>
                <a:latin typeface="Calibri" panose="020F0502020204030204" pitchFamily="34" charset="0"/>
              </a:rPr>
              <a:t>of most other Sustainable Development Goals. </a:t>
            </a:r>
          </a:p>
          <a:p>
            <a:pPr algn="just">
              <a:lnSpc>
                <a:spcPct val="120000"/>
              </a:lnSpc>
            </a:pPr>
            <a:r>
              <a:rPr lang="en-US" sz="2500" b="0" dirty="0">
                <a:solidFill>
                  <a:schemeClr val="tx1"/>
                </a:solidFill>
                <a:latin typeface="Calibri" panose="020F0502020204030204" pitchFamily="34" charset="0"/>
              </a:rPr>
              <a:t>Although this can bean important opportunity for the region to improve statistical capacity across all domains. </a:t>
            </a:r>
          </a:p>
        </p:txBody>
      </p:sp>
    </p:spTree>
    <p:extLst>
      <p:ext uri="{BB962C8B-B14F-4D97-AF65-F5344CB8AC3E}">
        <p14:creationId xmlns:p14="http://schemas.microsoft.com/office/powerpoint/2010/main" val="3533558724"/>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African Context</a:t>
            </a:r>
          </a:p>
        </p:txBody>
      </p:sp>
      <p:sp>
        <p:nvSpPr>
          <p:cNvPr id="3" name="Content Placeholder 2"/>
          <p:cNvSpPr>
            <a:spLocks noGrp="1"/>
          </p:cNvSpPr>
          <p:nvPr>
            <p:ph sz="quarter" idx="10"/>
          </p:nvPr>
        </p:nvSpPr>
        <p:spPr>
          <a:xfrm>
            <a:off x="275951" y="647700"/>
            <a:ext cx="11687449" cy="5638803"/>
          </a:xfrm>
        </p:spPr>
        <p:txBody>
          <a:bodyPr>
            <a:normAutofit fontScale="92500" lnSpcReduction="20000"/>
          </a:bodyPr>
          <a:lstStyle/>
          <a:p>
            <a:pPr algn="just">
              <a:lnSpc>
                <a:spcPct val="120000"/>
              </a:lnSpc>
            </a:pPr>
            <a:r>
              <a:rPr lang="en-US" sz="2500" b="0" dirty="0">
                <a:solidFill>
                  <a:schemeClr val="tx1"/>
                </a:solidFill>
                <a:latin typeface="Calibri" panose="020F0502020204030204" pitchFamily="34" charset="0"/>
              </a:rPr>
              <a:t>For the NSOs within developing countries,  these requirements present a major challenge. particularly in Africa where SDGs have to be implemented at the same time as Agenda 2063 (continental development framework);</a:t>
            </a:r>
          </a:p>
          <a:p>
            <a:pPr algn="just">
              <a:lnSpc>
                <a:spcPct val="120000"/>
              </a:lnSpc>
            </a:pPr>
            <a:r>
              <a:rPr lang="en-US" sz="2500" b="0" dirty="0">
                <a:solidFill>
                  <a:schemeClr val="tx1"/>
                </a:solidFill>
                <a:latin typeface="Calibri" panose="020F0502020204030204" pitchFamily="34" charset="0"/>
              </a:rPr>
              <a:t>As most countries do not have appropriate institutional, organizational and technical capacities for the production of internationally comparable, high-quality, timely and disaggregated statistics and indicators. </a:t>
            </a:r>
          </a:p>
          <a:p>
            <a:pPr algn="just">
              <a:lnSpc>
                <a:spcPct val="120000"/>
              </a:lnSpc>
            </a:pPr>
            <a:r>
              <a:rPr lang="en-US" sz="2500" b="0" dirty="0">
                <a:solidFill>
                  <a:schemeClr val="tx1"/>
                </a:solidFill>
                <a:latin typeface="Calibri" panose="020F0502020204030204" pitchFamily="34" charset="0"/>
              </a:rPr>
              <a:t>Even for regions which are more advanced, harmonization in data collection, processing and dissemination presents a tremendous challenge. </a:t>
            </a:r>
          </a:p>
          <a:p>
            <a:pPr algn="just">
              <a:lnSpc>
                <a:spcPct val="120000"/>
              </a:lnSpc>
            </a:pPr>
            <a:r>
              <a:rPr lang="en-US" sz="2500" b="0" dirty="0">
                <a:solidFill>
                  <a:schemeClr val="tx1"/>
                </a:solidFill>
                <a:latin typeface="Calibri" panose="020F0502020204030204" pitchFamily="34" charset="0"/>
              </a:rPr>
              <a:t>This raises the need to strengthen statistical capacity building for developing States to enable the production of the necessary statistics to measure, monitor and report on progress towards meeting the SDGs. As reflected in Goal 17, specifically targets 17.18 and 17.19 and their related indicators, </a:t>
            </a:r>
          </a:p>
          <a:p>
            <a:pPr algn="just">
              <a:lnSpc>
                <a:spcPct val="120000"/>
              </a:lnSpc>
            </a:pPr>
            <a:r>
              <a:rPr lang="en-US" sz="2500" b="0" dirty="0">
                <a:solidFill>
                  <a:schemeClr val="tx1"/>
                </a:solidFill>
                <a:latin typeface="Calibri" panose="020F0502020204030204" pitchFamily="34" charset="0"/>
              </a:rPr>
              <a:t>This requires discussions on national indicator framework on process which also includes Agenda 2063</a:t>
            </a:r>
          </a:p>
          <a:p>
            <a:pPr algn="just">
              <a:lnSpc>
                <a:spcPct val="120000"/>
              </a:lnSpc>
            </a:pPr>
            <a:endParaRPr lang="en-US" sz="25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7854961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African Context: </a:t>
            </a:r>
            <a:r>
              <a:rPr lang="en-US" dirty="0" err="1"/>
              <a:t>SHaSA</a:t>
            </a:r>
            <a:endParaRPr lang="en-US" dirty="0"/>
          </a:p>
        </p:txBody>
      </p:sp>
      <p:sp>
        <p:nvSpPr>
          <p:cNvPr id="3" name="Content Placeholder 2"/>
          <p:cNvSpPr>
            <a:spLocks noGrp="1"/>
          </p:cNvSpPr>
          <p:nvPr>
            <p:ph sz="quarter" idx="10"/>
          </p:nvPr>
        </p:nvSpPr>
        <p:spPr/>
        <p:txBody>
          <a:bodyPr>
            <a:normAutofit/>
          </a:bodyPr>
          <a:lstStyle/>
          <a:p>
            <a:pPr algn="just"/>
            <a:r>
              <a:rPr lang="en-US" sz="2500" b="0" dirty="0">
                <a:solidFill>
                  <a:schemeClr val="tx1"/>
                </a:solidFill>
                <a:latin typeface="Calibri" panose="020F0502020204030204" pitchFamily="34" charset="0"/>
              </a:rPr>
              <a:t>The Strategy for the Harmonization of Statistics in Africa (</a:t>
            </a:r>
            <a:r>
              <a:rPr lang="en-US" sz="2500" b="0" dirty="0" err="1">
                <a:solidFill>
                  <a:schemeClr val="tx1"/>
                </a:solidFill>
                <a:latin typeface="Calibri" panose="020F0502020204030204" pitchFamily="34" charset="0"/>
              </a:rPr>
              <a:t>SHaSA</a:t>
            </a:r>
            <a:r>
              <a:rPr lang="en-US" sz="2500" b="0" dirty="0">
                <a:solidFill>
                  <a:schemeClr val="tx1"/>
                </a:solidFill>
                <a:latin typeface="Calibri" panose="020F0502020204030204" pitchFamily="34" charset="0"/>
              </a:rPr>
              <a:t>) </a:t>
            </a:r>
            <a:r>
              <a:rPr lang="en-US" sz="2500" i="1" dirty="0">
                <a:solidFill>
                  <a:schemeClr val="tx1"/>
                </a:solidFill>
                <a:latin typeface="Calibri" panose="020F0502020204030204" pitchFamily="34" charset="0"/>
              </a:rPr>
              <a:t>aims to enable the African Statistical System to generate timely, reliable, and harmonized statistical information</a:t>
            </a:r>
            <a:r>
              <a:rPr lang="en-US" sz="2500" b="0" dirty="0">
                <a:solidFill>
                  <a:schemeClr val="tx1"/>
                </a:solidFill>
                <a:latin typeface="Calibri" panose="020F0502020204030204" pitchFamily="34" charset="0"/>
              </a:rPr>
              <a:t>, covering all aspects of political, economic, social, and cultural integration for Africa. </a:t>
            </a:r>
          </a:p>
          <a:p>
            <a:pPr algn="just"/>
            <a:endParaRPr lang="en-US" sz="2500" b="0" dirty="0">
              <a:solidFill>
                <a:schemeClr val="tx1"/>
              </a:solidFill>
              <a:latin typeface="Calibri" panose="020F0502020204030204" pitchFamily="34" charset="0"/>
            </a:endParaRPr>
          </a:p>
          <a:p>
            <a:pPr algn="just"/>
            <a:r>
              <a:rPr lang="en-US" sz="2500" b="0" dirty="0">
                <a:solidFill>
                  <a:schemeClr val="tx1"/>
                </a:solidFill>
                <a:latin typeface="Calibri" panose="020F0502020204030204" pitchFamily="34" charset="0"/>
              </a:rPr>
              <a:t>The </a:t>
            </a:r>
            <a:r>
              <a:rPr lang="en-US" sz="2500" b="0" dirty="0" err="1">
                <a:solidFill>
                  <a:schemeClr val="tx1"/>
                </a:solidFill>
                <a:latin typeface="Calibri" panose="020F0502020204030204" pitchFamily="34" charset="0"/>
              </a:rPr>
              <a:t>SHaSA</a:t>
            </a:r>
            <a:r>
              <a:rPr lang="en-US" sz="2500" b="0" dirty="0">
                <a:solidFill>
                  <a:schemeClr val="tx1"/>
                </a:solidFill>
                <a:latin typeface="Calibri" panose="020F0502020204030204" pitchFamily="34" charset="0"/>
              </a:rPr>
              <a:t> </a:t>
            </a:r>
            <a:r>
              <a:rPr lang="en-US" sz="2500" i="1" dirty="0">
                <a:solidFill>
                  <a:schemeClr val="tx1"/>
                </a:solidFill>
                <a:latin typeface="Calibri" panose="020F0502020204030204" pitchFamily="34" charset="0"/>
              </a:rPr>
              <a:t>is being for the provision revised to be the backbone of data on indicators for </a:t>
            </a:r>
            <a:r>
              <a:rPr lang="en-US" sz="2500" b="0" dirty="0">
                <a:solidFill>
                  <a:schemeClr val="tx1"/>
                </a:solidFill>
                <a:latin typeface="Calibri" panose="020F0502020204030204" pitchFamily="34" charset="0"/>
              </a:rPr>
              <a:t>monitoring the implementation of the two agendas</a:t>
            </a:r>
          </a:p>
          <a:p>
            <a:pPr algn="just"/>
            <a:endParaRPr lang="en-US" sz="2500" b="0" dirty="0">
              <a:solidFill>
                <a:schemeClr val="tx1"/>
              </a:solidFill>
              <a:latin typeface="Calibri" panose="020F0502020204030204" pitchFamily="34" charset="0"/>
            </a:endParaRPr>
          </a:p>
          <a:p>
            <a:pPr algn="just"/>
            <a:r>
              <a:rPr lang="en-US" sz="2500" b="0" dirty="0">
                <a:solidFill>
                  <a:schemeClr val="tx1"/>
                </a:solidFill>
                <a:latin typeface="Calibri" panose="020F0502020204030204" pitchFamily="34" charset="0"/>
              </a:rPr>
              <a:t>Pan African institutions have aligned the First 10-Year Implementation Plan of Agenda 2063 and SDGs with the </a:t>
            </a:r>
            <a:r>
              <a:rPr lang="en-US" sz="2500" b="0" dirty="0" err="1">
                <a:solidFill>
                  <a:schemeClr val="tx1"/>
                </a:solidFill>
                <a:latin typeface="Calibri" panose="020F0502020204030204" pitchFamily="34" charset="0"/>
              </a:rPr>
              <a:t>SHaSA</a:t>
            </a:r>
            <a:endParaRPr lang="en-GB" sz="25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005782885"/>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objectives of the workshop</a:t>
            </a:r>
          </a:p>
        </p:txBody>
      </p:sp>
      <p:sp>
        <p:nvSpPr>
          <p:cNvPr id="3" name="Content Placeholder 2"/>
          <p:cNvSpPr>
            <a:spLocks noGrp="1"/>
          </p:cNvSpPr>
          <p:nvPr>
            <p:ph sz="quarter" idx="10"/>
          </p:nvPr>
        </p:nvSpPr>
        <p:spPr>
          <a:xfrm>
            <a:off x="1" y="756560"/>
            <a:ext cx="11865430" cy="6044290"/>
          </a:xfrm>
        </p:spPr>
        <p:txBody>
          <a:bodyPr/>
          <a:lstStyle/>
          <a:p>
            <a:r>
              <a:rPr lang="en-US" sz="2500" b="0" dirty="0">
                <a:solidFill>
                  <a:schemeClr val="tx1"/>
                </a:solidFill>
                <a:latin typeface="Calibri" panose="020F0502020204030204" pitchFamily="34" charset="0"/>
              </a:rPr>
              <a:t>To revitalize the availability and improvement of gender indicators in Africa for evidence-based decision making and effective monitoring of progress towards  gender equality and women empowerment. </a:t>
            </a:r>
          </a:p>
          <a:p>
            <a:r>
              <a:rPr lang="en-US" sz="2500" b="0" dirty="0">
                <a:solidFill>
                  <a:schemeClr val="tx1"/>
                </a:solidFill>
                <a:latin typeface="Calibri" panose="020F0502020204030204" pitchFamily="34" charset="0"/>
              </a:rPr>
              <a:t>To provide member states with tools and methodologies developed at regional and international level in order to strengthen their capacity in integrating a gender perspective into national statistics for an improved availability and use of gender statistics at the national, regional and international levels for better evidence-based gender policies.  </a:t>
            </a:r>
          </a:p>
          <a:p>
            <a:r>
              <a:rPr lang="en-US" sz="2500" b="0" dirty="0">
                <a:solidFill>
                  <a:schemeClr val="tx1"/>
                </a:solidFill>
                <a:latin typeface="Calibri" panose="020F0502020204030204" pitchFamily="34" charset="0"/>
              </a:rPr>
              <a:t>To demonstrate and introduce the on-line training toolkit on Gender statistics developed by ECA and United Nations System Staff College to  member states;</a:t>
            </a:r>
          </a:p>
          <a:p>
            <a:endParaRPr lang="en-GB"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396329966"/>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objectives of the workshop</a:t>
            </a:r>
          </a:p>
        </p:txBody>
      </p:sp>
      <p:sp>
        <p:nvSpPr>
          <p:cNvPr id="3" name="Content Placeholder 2"/>
          <p:cNvSpPr>
            <a:spLocks noGrp="1"/>
          </p:cNvSpPr>
          <p:nvPr>
            <p:ph sz="quarter" idx="10"/>
          </p:nvPr>
        </p:nvSpPr>
        <p:spPr>
          <a:xfrm>
            <a:off x="1" y="756560"/>
            <a:ext cx="11865430" cy="6044290"/>
          </a:xfrm>
        </p:spPr>
        <p:txBody>
          <a:bodyPr/>
          <a:lstStyle/>
          <a:p>
            <a:pPr marL="0" indent="0">
              <a:buNone/>
            </a:pPr>
            <a:r>
              <a:rPr lang="en-US" sz="2500" dirty="0">
                <a:solidFill>
                  <a:schemeClr val="tx1"/>
                </a:solidFill>
                <a:latin typeface="Calibri" panose="020F0502020204030204" pitchFamily="34" charset="0"/>
              </a:rPr>
              <a:t>The workshop will cover topics such as: </a:t>
            </a:r>
          </a:p>
          <a:p>
            <a:r>
              <a:rPr lang="en-US" sz="2500" b="0" dirty="0">
                <a:solidFill>
                  <a:schemeClr val="tx1"/>
                </a:solidFill>
                <a:latin typeface="Calibri" panose="020F0502020204030204" pitchFamily="34" charset="0"/>
              </a:rPr>
              <a:t>Integrating a gender perspective into official statistics; </a:t>
            </a:r>
          </a:p>
          <a:p>
            <a:r>
              <a:rPr lang="en-US" sz="2500" b="0" dirty="0">
                <a:solidFill>
                  <a:schemeClr val="tx1"/>
                </a:solidFill>
                <a:latin typeface="Calibri" panose="020F0502020204030204" pitchFamily="34" charset="0"/>
              </a:rPr>
              <a:t>Presenting, disseminating and communicating gender statistics; and</a:t>
            </a:r>
          </a:p>
          <a:p>
            <a:r>
              <a:rPr lang="en-US" sz="2500" b="0" dirty="0">
                <a:solidFill>
                  <a:schemeClr val="tx1"/>
                </a:solidFill>
                <a:latin typeface="Calibri" panose="020F0502020204030204" pitchFamily="34" charset="0"/>
              </a:rPr>
              <a:t>improving gender statistics literacy among data users.  </a:t>
            </a:r>
          </a:p>
          <a:p>
            <a:endParaRPr lang="en-GB"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99595266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objectives of the workshop</a:t>
            </a:r>
          </a:p>
        </p:txBody>
      </p:sp>
      <p:sp>
        <p:nvSpPr>
          <p:cNvPr id="3" name="Content Placeholder 2"/>
          <p:cNvSpPr>
            <a:spLocks noGrp="1"/>
          </p:cNvSpPr>
          <p:nvPr>
            <p:ph sz="quarter" idx="10"/>
          </p:nvPr>
        </p:nvSpPr>
        <p:spPr>
          <a:xfrm>
            <a:off x="1" y="756560"/>
            <a:ext cx="11865430" cy="6044290"/>
          </a:xfrm>
        </p:spPr>
        <p:txBody>
          <a:bodyPr/>
          <a:lstStyle/>
          <a:p>
            <a:pPr marL="0" indent="0">
              <a:buNone/>
            </a:pPr>
            <a:r>
              <a:rPr lang="en-US" sz="2500" dirty="0">
                <a:solidFill>
                  <a:schemeClr val="tx1"/>
                </a:solidFill>
                <a:latin typeface="Calibri" panose="020F0502020204030204" pitchFamily="34" charset="0"/>
              </a:rPr>
              <a:t>The specific objectives  of the workshop include: </a:t>
            </a:r>
          </a:p>
          <a:p>
            <a:r>
              <a:rPr lang="en-US" sz="2500" b="0" dirty="0">
                <a:solidFill>
                  <a:schemeClr val="tx1"/>
                </a:solidFill>
                <a:latin typeface="Calibri" panose="020F0502020204030204" pitchFamily="34" charset="0"/>
              </a:rPr>
              <a:t>Improving the  use of existing data for monitoring gender equality and women’s empowerment </a:t>
            </a:r>
          </a:p>
          <a:p>
            <a:r>
              <a:rPr lang="en-US" sz="2500" b="0" dirty="0">
                <a:solidFill>
                  <a:schemeClr val="tx1"/>
                </a:solidFill>
                <a:latin typeface="Calibri" panose="020F0502020204030204" pitchFamily="34" charset="0"/>
              </a:rPr>
              <a:t>Improving the capacity of national statistical system in view of the 2020 round of population and housing census through dissemination of tools developed by ECA and UNSD </a:t>
            </a:r>
          </a:p>
          <a:p>
            <a:r>
              <a:rPr lang="en-US" sz="2500" b="0" dirty="0">
                <a:solidFill>
                  <a:schemeClr val="tx1"/>
                </a:solidFill>
                <a:latin typeface="Calibri" panose="020F0502020204030204" pitchFamily="34" charset="0"/>
              </a:rPr>
              <a:t>Improving  the technical capabilities of member states in producing gender statistics to monitor SDG Tier I gender indicators and in disseminating, communicating and using statistics and indicators. </a:t>
            </a:r>
          </a:p>
          <a:p>
            <a:r>
              <a:rPr lang="en-US" sz="2500" b="0" dirty="0">
                <a:solidFill>
                  <a:schemeClr val="tx1"/>
                </a:solidFill>
                <a:latin typeface="Calibri" panose="020F0502020204030204" pitchFamily="34" charset="0"/>
              </a:rPr>
              <a:t>Providing a platform for sharing experience and Experience among member states for better addressing the challenges relating to the production and use of gender statistics in African countries. </a:t>
            </a:r>
          </a:p>
          <a:p>
            <a:endParaRPr lang="en-US" sz="2500" b="0" dirty="0">
              <a:solidFill>
                <a:schemeClr val="tx1"/>
              </a:solidFill>
              <a:latin typeface="Calibri" panose="020F0502020204030204" pitchFamily="34" charset="0"/>
            </a:endParaRPr>
          </a:p>
          <a:p>
            <a:endParaRPr lang="en-GB"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6039766"/>
      </p:ext>
    </p:extLst>
  </p:cSld>
  <p:clrMapOvr>
    <a:masterClrMapping/>
  </p:clrMapOvr>
  <p:transition spd="med">
    <p:fade/>
  </p:transition>
</p:sld>
</file>

<file path=ppt/theme/theme1.xml><?xml version="1.0" encoding="utf-8"?>
<a:theme xmlns:a="http://schemas.openxmlformats.org/drawingml/2006/main" name="DA10-ACS Theme">
  <a:themeElements>
    <a:clrScheme name="Esri Branding Colors 2013_Blue Background">
      <a:dk1>
        <a:sysClr val="windowText" lastClr="000000"/>
      </a:dk1>
      <a:lt1>
        <a:sysClr val="window" lastClr="FFFFFF"/>
      </a:lt1>
      <a:dk2>
        <a:srgbClr val="007AC2"/>
      </a:dk2>
      <a:lt2>
        <a:srgbClr val="FFFF96"/>
      </a:lt2>
      <a:accent1>
        <a:srgbClr val="35AC46"/>
      </a:accent1>
      <a:accent2>
        <a:srgbClr val="AAD04B"/>
      </a:accent2>
      <a:accent3>
        <a:srgbClr val="F89927"/>
      </a:accent3>
      <a:accent4>
        <a:srgbClr val="00B9F2"/>
      </a:accent4>
      <a:accent5>
        <a:srgbClr val="8E499B"/>
      </a:accent5>
      <a:accent6>
        <a:srgbClr val="BE9969"/>
      </a:accent6>
      <a:hlink>
        <a:srgbClr val="C9F2FF"/>
      </a:hlink>
      <a:folHlink>
        <a:srgbClr val="94E6FF"/>
      </a:folHlink>
    </a:clrScheme>
    <a:fontScheme name="Esri-Aria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none" lIns="91440" tIns="45720" rIns="91440" bIns="45720" numCol="1" rtlCol="0" anchor="ctr" anchorCtr="0" compatLnSpc="1">
        <a:prstTxWarp prst="textNoShape">
          <a:avLst/>
        </a:prstTxWarp>
      </a:bodyPr>
      <a:lstStyle>
        <a:defPPr algn="ctr" eaLnBrk="0" fontAlgn="base" hangingPunct="0">
          <a:spcBef>
            <a:spcPct val="0"/>
          </a:spcBef>
          <a:spcAft>
            <a:spcPct val="0"/>
          </a:spcAft>
          <a:defRPr sz="1400" b="1" dirty="0">
            <a:solidFill>
              <a:srgbClr val="000000"/>
            </a:solidFill>
            <a:latin typeface="Arial" charset="0"/>
            <a:ea typeface="ＭＳ Ｐゴシック" pitchFamily="16" charset="-128"/>
            <a:cs typeface="ＭＳ Ｐゴシック" pitchFamily="-97" charset="-128"/>
          </a:defRPr>
        </a:defPPr>
      </a:lstStyle>
      <a:style>
        <a:lnRef idx="1">
          <a:schemeClr val="accent1"/>
        </a:lnRef>
        <a:fillRef idx="3">
          <a:schemeClr val="accent1"/>
        </a:fillRef>
        <a:effectRef idx="2">
          <a:schemeClr val="accent1"/>
        </a:effectRef>
        <a:fontRef idx="minor">
          <a:schemeClr val="lt1"/>
        </a:fontRef>
      </a:style>
    </a:spDef>
    <a:lnDef>
      <a:spPr bwMode="auto">
        <a:noFill/>
        <a:ln w="19050" cap="flat" cmpd="sng" algn="ctr">
          <a:solidFill>
            <a:schemeClr val="tx2"/>
          </a:solidFill>
          <a:prstDash val="solid"/>
          <a:round/>
          <a:headEnd type="none" w="med" len="med"/>
          <a:tailEnd type="none" w="med" len="med"/>
        </a:ln>
        <a:effectLst/>
      </a:spPr>
      <a:bodyPr/>
      <a:lstStyle/>
    </a:lnDef>
    <a:txDef>
      <a:spPr>
        <a:noFill/>
        <a:effectLst/>
      </a:spPr>
      <a:bodyPr wrap="square" lIns="0" tIns="0" rIns="0" bIns="0" rtlCol="0">
        <a:noAutofit/>
      </a:bodyPr>
      <a:lstStyle>
        <a:defPPr algn="l" eaLnBrk="0" hangingPunct="0">
          <a:defRPr dirty="0" err="1" smtClean="0">
            <a:ea typeface="+mn-ea"/>
            <a:cs typeface="+mn-cs"/>
          </a:defRPr>
        </a:defPPr>
      </a:lstStyle>
    </a:txDef>
  </a:objectDefaults>
  <a:extraClrSchemeLst/>
  <a:extLst>
    <a:ext uri="{05A4C25C-085E-4340-85A3-A5531E510DB2}">
      <thm15:themeFamily xmlns:thm15="http://schemas.microsoft.com/office/thememl/2012/main" name="DA10-ACS Theme" id="{6E64896B-2D72-4F36-A46F-F24C1B2A7A1B}" vid="{C142F98F-9AE1-4873-BEA5-5A9D9CB8F7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1250</Words>
  <Application>Microsoft Office PowerPoint</Application>
  <PresentationFormat>Widescreen</PresentationFormat>
  <Paragraphs>126</Paragraphs>
  <Slides>17</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Helvetica Neue</vt:lpstr>
      <vt:lpstr>Lucida Grande</vt:lpstr>
      <vt:lpstr>ＭＳ Ｐゴシック</vt:lpstr>
      <vt:lpstr>Arial</vt:lpstr>
      <vt:lpstr>Calibri</vt:lpstr>
      <vt:lpstr>Helvetica</vt:lpstr>
      <vt:lpstr>Wingdings</vt:lpstr>
      <vt:lpstr>DA10-ACS Theme</vt:lpstr>
      <vt:lpstr>PowerPoint Presentation</vt:lpstr>
      <vt:lpstr>Outline  </vt:lpstr>
      <vt:lpstr>            The African Context: the Agenda 2063 &amp; 2030</vt:lpstr>
      <vt:lpstr>The African Context</vt:lpstr>
      <vt:lpstr>The African Context</vt:lpstr>
      <vt:lpstr>The African Context: SHaSA</vt:lpstr>
      <vt:lpstr>What are the objectives of the workshop</vt:lpstr>
      <vt:lpstr>What are the objectives of the workshop</vt:lpstr>
      <vt:lpstr>What are the objectives of the workshop</vt:lpstr>
      <vt:lpstr>Outcome</vt:lpstr>
      <vt:lpstr>The DA 10 in Africa</vt:lpstr>
      <vt:lpstr>The DA 10 in Africa</vt:lpstr>
      <vt:lpstr>The DA 10 in Africa</vt:lpstr>
      <vt:lpstr>The DA 10 in Africa</vt:lpstr>
      <vt:lpstr>The DA 10 in Africa</vt:lpstr>
      <vt:lpstr>Focus of activities -  DA 10 in Africa</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Fatouma Sissoko</dc:creator>
  <cp:lastModifiedBy>Fatouma Sissoko</cp:lastModifiedBy>
  <cp:revision>23</cp:revision>
  <dcterms:created xsi:type="dcterms:W3CDTF">2017-09-25T09:47:52Z</dcterms:created>
  <dcterms:modified xsi:type="dcterms:W3CDTF">2017-09-25T11:48:48Z</dcterms:modified>
</cp:coreProperties>
</file>