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3">
  <p:sldMasterIdLst>
    <p:sldMasterId id="2147483752" r:id="rId1"/>
  </p:sldMasterIdLst>
  <p:sldIdLst>
    <p:sldId id="256" r:id="rId2"/>
    <p:sldId id="257" r:id="rId3"/>
    <p:sldId id="258" r:id="rId4"/>
    <p:sldId id="269" r:id="rId5"/>
    <p:sldId id="260" r:id="rId6"/>
    <p:sldId id="286" r:id="rId7"/>
    <p:sldId id="259" r:id="rId8"/>
    <p:sldId id="288" r:id="rId9"/>
    <p:sldId id="282"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209" autoAdjust="0"/>
    <p:restoredTop sz="94660"/>
  </p:normalViewPr>
  <p:slideViewPr>
    <p:cSldViewPr snapToGrid="0">
      <p:cViewPr varScale="1">
        <p:scale>
          <a:sx n="90" d="100"/>
          <a:sy n="90" d="100"/>
        </p:scale>
        <p:origin x="90" y="10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B61BEF0D-F0BB-DE4B-95CE-6DB70DBA9567}" type="datetimeFigureOut">
              <a:rPr lang="en-US" smtClean="0"/>
              <a:pPr/>
              <a:t>6/6/2016</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7171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88118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524071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52934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08088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61BEF0D-F0BB-DE4B-95CE-6DB70DBA9567}" type="datetimeFigureOut">
              <a:rPr lang="en-US" smtClean="0"/>
              <a:pPr/>
              <a:t>6/6/2016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083538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61BEF0D-F0BB-DE4B-95CE-6DB70DBA9567}" type="datetimeFigureOut">
              <a:rPr lang="en-US" smtClean="0"/>
              <a:pPr/>
              <a:t>6/6/2016</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756396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B61BEF0D-F0BB-DE4B-95CE-6DB70DBA9567}" type="datetimeFigureOut">
              <a:rPr lang="en-US" smtClean="0"/>
              <a:pPr/>
              <a:t>6/6/2016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725031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B61BEF0D-F0BB-DE4B-95CE-6DB70DBA9567}" type="datetimeFigureOut">
              <a:rPr lang="en-US" smtClean="0"/>
              <a:pPr/>
              <a:t>6/6/2016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55166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26716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91635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6/6/2016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91668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6/6/2016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89839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6/6/2016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846051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6/6/2016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45826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38799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331101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B61BEF0D-F0BB-DE4B-95CE-6DB70DBA9567}" type="datetimeFigureOut">
              <a:rPr lang="en-US" smtClean="0"/>
              <a:pPr/>
              <a:t>6/6/2016</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84192507"/>
      </p:ext>
    </p:extLst>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 id="2147483764" r:id="rId12"/>
    <p:sldLayoutId id="2147483765" r:id="rId13"/>
    <p:sldLayoutId id="2147483766" r:id="rId14"/>
    <p:sldLayoutId id="2147483767" r:id="rId15"/>
    <p:sldLayoutId id="2147483768" r:id="rId16"/>
    <p:sldLayoutId id="2147483769"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39660" y="606055"/>
            <a:ext cx="10463362" cy="2588081"/>
          </a:xfrm>
          <a:solidFill>
            <a:srgbClr val="00B0F0"/>
          </a:solidFill>
        </p:spPr>
        <p:txBody>
          <a:bodyPr>
            <a:normAutofit/>
          </a:bodyPr>
          <a:lstStyle/>
          <a:p>
            <a:pPr algn="ctr"/>
            <a:r>
              <a:rPr lang="en-GB" sz="2800" b="1" dirty="0" smtClean="0">
                <a:solidFill>
                  <a:schemeClr val="accent1"/>
                </a:solidFill>
              </a:rPr>
              <a:t>AFRICAN GENDER AND DEVELOPMENT INDEX  PHASE 4 (AGDI 4) METHODOLOGICAL WORKSHOP </a:t>
            </a:r>
            <a:br>
              <a:rPr lang="en-GB" sz="2800" b="1" dirty="0" smtClean="0">
                <a:solidFill>
                  <a:schemeClr val="accent1"/>
                </a:solidFill>
              </a:rPr>
            </a:br>
            <a:r>
              <a:rPr lang="en-GB" sz="2800" b="1" dirty="0" smtClean="0">
                <a:solidFill>
                  <a:schemeClr val="accent1"/>
                </a:solidFill>
              </a:rPr>
              <a:t>ADDIS ABABA: 7-8 JUNE 2016</a:t>
            </a:r>
            <a:endParaRPr lang="en-GB" sz="2800" b="1" dirty="0">
              <a:solidFill>
                <a:schemeClr val="accent1"/>
              </a:solidFill>
            </a:endParaRPr>
          </a:p>
        </p:txBody>
      </p:sp>
      <p:sp>
        <p:nvSpPr>
          <p:cNvPr id="3" name="Subtitle 2"/>
          <p:cNvSpPr>
            <a:spLocks noGrp="1"/>
          </p:cNvSpPr>
          <p:nvPr>
            <p:ph type="subTitle" idx="1"/>
          </p:nvPr>
        </p:nvSpPr>
        <p:spPr>
          <a:xfrm>
            <a:off x="2292263" y="4051005"/>
            <a:ext cx="8166970" cy="680483"/>
          </a:xfrm>
        </p:spPr>
        <p:txBody>
          <a:bodyPr>
            <a:normAutofit fontScale="62500" lnSpcReduction="20000"/>
          </a:bodyPr>
          <a:lstStyle/>
          <a:p>
            <a:pPr algn="ctr"/>
            <a:r>
              <a:rPr lang="en-GB" sz="3600" b="1" dirty="0" smtClean="0">
                <a:solidFill>
                  <a:srgbClr val="00B0F0"/>
                </a:solidFill>
              </a:rPr>
              <a:t>MOTIVATION, OBJECTIVES, AND STRUCTURE OF  THE AGDI</a:t>
            </a:r>
            <a:endParaRPr lang="en-GB" sz="3600" b="1" dirty="0">
              <a:solidFill>
                <a:srgbClr val="00B0F0"/>
              </a:solidFill>
            </a:endParaRPr>
          </a:p>
        </p:txBody>
      </p:sp>
      <p:sp>
        <p:nvSpPr>
          <p:cNvPr id="4" name="TextBox 3"/>
          <p:cNvSpPr txBox="1"/>
          <p:nvPr/>
        </p:nvSpPr>
        <p:spPr>
          <a:xfrm>
            <a:off x="4306185" y="5403691"/>
            <a:ext cx="4246675" cy="338554"/>
          </a:xfrm>
          <a:prstGeom prst="rect">
            <a:avLst/>
          </a:prstGeom>
          <a:noFill/>
        </p:spPr>
        <p:txBody>
          <a:bodyPr wrap="none" rtlCol="0">
            <a:spAutoFit/>
          </a:bodyPr>
          <a:lstStyle/>
          <a:p>
            <a:r>
              <a:rPr lang="en-GB" sz="1600" b="1" i="1" dirty="0" smtClean="0">
                <a:solidFill>
                  <a:srgbClr val="00B0F0"/>
                </a:solidFill>
              </a:rPr>
              <a:t>NGONE DIOP, SENIOR GENDER ADVISOR</a:t>
            </a:r>
            <a:endParaRPr lang="en-US" sz="1600" b="1" i="1" dirty="0">
              <a:solidFill>
                <a:srgbClr val="00B0F0"/>
              </a:solidFill>
            </a:endParaRPr>
          </a:p>
        </p:txBody>
      </p:sp>
    </p:spTree>
    <p:extLst>
      <p:ext uri="{BB962C8B-B14F-4D97-AF65-F5344CB8AC3E}">
        <p14:creationId xmlns:p14="http://schemas.microsoft.com/office/powerpoint/2010/main" val="17649057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076" y="903767"/>
            <a:ext cx="8761413" cy="1095153"/>
          </a:xfrm>
        </p:spPr>
        <p:txBody>
          <a:bodyPr/>
          <a:lstStyle/>
          <a:p>
            <a:pPr algn="ctr"/>
            <a:r>
              <a:rPr lang="en-GB" sz="3200" b="1" dirty="0" smtClean="0"/>
              <a:t>Why the AGDI? Rationale for developing </a:t>
            </a:r>
            <a:br>
              <a:rPr lang="en-GB" sz="3200" b="1" dirty="0" smtClean="0"/>
            </a:br>
            <a:r>
              <a:rPr lang="en-GB" sz="3200" b="1" dirty="0" smtClean="0"/>
              <a:t>the index</a:t>
            </a:r>
            <a:endParaRPr lang="en-GB" sz="3200" b="1" dirty="0"/>
          </a:p>
        </p:txBody>
      </p:sp>
      <p:sp>
        <p:nvSpPr>
          <p:cNvPr id="3" name="Content Placeholder 2"/>
          <p:cNvSpPr>
            <a:spLocks noGrp="1"/>
          </p:cNvSpPr>
          <p:nvPr>
            <p:ph idx="1"/>
          </p:nvPr>
        </p:nvSpPr>
        <p:spPr>
          <a:xfrm>
            <a:off x="1154954" y="2603499"/>
            <a:ext cx="8825659" cy="3978053"/>
          </a:xfrm>
        </p:spPr>
        <p:txBody>
          <a:bodyPr>
            <a:normAutofit fontScale="25000" lnSpcReduction="20000"/>
          </a:bodyPr>
          <a:lstStyle/>
          <a:p>
            <a:pPr marL="0" indent="0">
              <a:buNone/>
            </a:pPr>
            <a:r>
              <a:rPr lang="en-GB" sz="5600" i="1" dirty="0">
                <a:solidFill>
                  <a:schemeClr val="tx1"/>
                </a:solidFill>
              </a:rPr>
              <a:t>M</a:t>
            </a:r>
            <a:r>
              <a:rPr lang="en-US" sz="5600" i="1" dirty="0" err="1" smtClean="0">
                <a:solidFill>
                  <a:schemeClr val="tx1"/>
                </a:solidFill>
              </a:rPr>
              <a:t>easuring</a:t>
            </a:r>
            <a:r>
              <a:rPr lang="en-US" sz="5600" i="1" dirty="0" smtClean="0">
                <a:solidFill>
                  <a:schemeClr val="tx1"/>
                </a:solidFill>
              </a:rPr>
              <a:t>  </a:t>
            </a:r>
            <a:r>
              <a:rPr lang="en-US" sz="5600" i="1" dirty="0">
                <a:solidFill>
                  <a:schemeClr val="tx1"/>
                </a:solidFill>
              </a:rPr>
              <a:t>progress on gender equality </a:t>
            </a:r>
            <a:r>
              <a:rPr lang="en-GB" sz="5600" i="1" dirty="0" smtClean="0">
                <a:solidFill>
                  <a:schemeClr val="tx1"/>
                </a:solidFill>
              </a:rPr>
              <a:t>. Why?</a:t>
            </a:r>
            <a:endParaRPr lang="en-GB" sz="5600" b="1" i="1" dirty="0">
              <a:solidFill>
                <a:schemeClr val="accent2"/>
              </a:solidFill>
            </a:endParaRPr>
          </a:p>
          <a:p>
            <a:pPr marL="0" indent="0" algn="ctr">
              <a:buNone/>
            </a:pPr>
            <a:r>
              <a:rPr lang="en-GB" sz="5600" b="1" i="1" dirty="0" smtClean="0">
                <a:solidFill>
                  <a:schemeClr val="accent2"/>
                </a:solidFill>
              </a:rPr>
              <a:t>“If you don’t measure it you cannot count it and if you cannot count it you will not act on it”</a:t>
            </a:r>
          </a:p>
          <a:p>
            <a:pPr>
              <a:buFont typeface="Wingdings" panose="05000000000000000000" pitchFamily="2" charset="2"/>
              <a:buChar char="Ø"/>
            </a:pPr>
            <a:r>
              <a:rPr lang="en-GB" sz="8000" dirty="0" smtClean="0"/>
              <a:t>ECA developed the AGDI in 2004 for the following reasons:</a:t>
            </a:r>
          </a:p>
          <a:p>
            <a:pPr>
              <a:buFont typeface="Wingdings" panose="05000000000000000000" pitchFamily="2" charset="2"/>
              <a:buChar char="Ø"/>
            </a:pPr>
            <a:r>
              <a:rPr lang="en-GB" sz="8000" dirty="0" smtClean="0"/>
              <a:t>Support African countries to implement their global and regional gender equality and women’s empowerment commitments i.e. CEDAW, Dakar and Beijing Platform for Action, Protocol to the African Charter on the Rights of Women; Solemn Declaration on Gender Equality and Women’s Rights; etc. </a:t>
            </a:r>
          </a:p>
          <a:p>
            <a:pPr>
              <a:buFont typeface="Wingdings" panose="05000000000000000000" pitchFamily="2" charset="2"/>
              <a:buChar char="Ø"/>
            </a:pPr>
            <a:r>
              <a:rPr lang="en-GB" sz="8000" dirty="0"/>
              <a:t>Help countries to measure their progress in implementing their regional and global gender equality and women’s empowerment commitments</a:t>
            </a:r>
            <a:r>
              <a:rPr lang="en-GB" sz="8000" dirty="0" smtClean="0"/>
              <a:t>.</a:t>
            </a:r>
            <a:endParaRPr lang="en-GB" sz="8000" dirty="0"/>
          </a:p>
          <a:p>
            <a:pPr>
              <a:buFont typeface="Wingdings" panose="05000000000000000000" pitchFamily="2" charset="2"/>
              <a:buChar char="Ø"/>
            </a:pPr>
            <a:r>
              <a:rPr lang="en-GB" sz="8000" dirty="0"/>
              <a:t>Provide member States with a comprehensive  Africa-specific index that takes into account the socio-cultural, economic and political context  of the continent. A tool that measures women’s wellbeing beyond GDP</a:t>
            </a:r>
            <a:r>
              <a:rPr lang="en-GB" sz="8000" dirty="0" smtClean="0"/>
              <a:t>.</a:t>
            </a:r>
            <a:endParaRPr lang="en-GB" sz="8000" dirty="0"/>
          </a:p>
        </p:txBody>
      </p:sp>
    </p:spTree>
    <p:extLst>
      <p:ext uri="{BB962C8B-B14F-4D97-AF65-F5344CB8AC3E}">
        <p14:creationId xmlns:p14="http://schemas.microsoft.com/office/powerpoint/2010/main" val="38623121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713984"/>
            <a:ext cx="8761413" cy="966648"/>
          </a:xfrm>
        </p:spPr>
        <p:txBody>
          <a:bodyPr>
            <a:noAutofit/>
          </a:bodyPr>
          <a:lstStyle/>
          <a:p>
            <a:pPr algn="ctr"/>
            <a:r>
              <a:rPr lang="en-GB" sz="3200" b="1" dirty="0"/>
              <a:t>Why the AGDI? Rationale for developing the index</a:t>
            </a:r>
          </a:p>
        </p:txBody>
      </p:sp>
      <p:sp>
        <p:nvSpPr>
          <p:cNvPr id="3" name="Content Placeholder 2"/>
          <p:cNvSpPr>
            <a:spLocks noGrp="1"/>
          </p:cNvSpPr>
          <p:nvPr>
            <p:ph idx="1"/>
          </p:nvPr>
        </p:nvSpPr>
        <p:spPr>
          <a:xfrm>
            <a:off x="1056026" y="2498650"/>
            <a:ext cx="9720073" cy="4033993"/>
          </a:xfrm>
        </p:spPr>
        <p:txBody>
          <a:bodyPr>
            <a:noAutofit/>
          </a:bodyPr>
          <a:lstStyle/>
          <a:p>
            <a:pPr>
              <a:buFont typeface="Wingdings" panose="05000000000000000000" pitchFamily="2" charset="2"/>
              <a:buChar char="Ø"/>
            </a:pPr>
            <a:r>
              <a:rPr lang="en-GB" sz="2000" dirty="0" smtClean="0"/>
              <a:t>Support institutionalisation of gender statistics and the systematic use of the latter for change.</a:t>
            </a:r>
            <a:endParaRPr lang="en-GB" sz="2000" dirty="0"/>
          </a:p>
          <a:p>
            <a:pPr>
              <a:buFont typeface="Wingdings" panose="05000000000000000000" pitchFamily="2" charset="2"/>
              <a:buChar char="Ø"/>
            </a:pPr>
            <a:r>
              <a:rPr lang="en-GB" sz="2000" dirty="0"/>
              <a:t>Provide  MS with a comprehensive tool that is a gender responsive planning, implementation and M&amp;E index </a:t>
            </a:r>
            <a:endParaRPr lang="en-GB" sz="2000" dirty="0" smtClean="0"/>
          </a:p>
          <a:p>
            <a:pPr>
              <a:buFont typeface="Wingdings" panose="05000000000000000000" pitchFamily="2" charset="2"/>
              <a:buChar char="Ø"/>
            </a:pPr>
            <a:r>
              <a:rPr lang="en-GB" sz="2000" dirty="0"/>
              <a:t>S</a:t>
            </a:r>
            <a:r>
              <a:rPr lang="en-GB" sz="2000" dirty="0" smtClean="0"/>
              <a:t>trengthen </a:t>
            </a:r>
            <a:r>
              <a:rPr lang="en-GB" sz="2000" dirty="0"/>
              <a:t>member States’ policy and planning focus  and coherence in addressing gender </a:t>
            </a:r>
            <a:r>
              <a:rPr lang="en-GB" sz="2000" dirty="0" smtClean="0"/>
              <a:t>inequality. </a:t>
            </a:r>
          </a:p>
          <a:p>
            <a:pPr>
              <a:buFont typeface="Wingdings" panose="05000000000000000000" pitchFamily="2" charset="2"/>
              <a:buChar char="Ø"/>
            </a:pPr>
            <a:r>
              <a:rPr lang="en-GB" sz="2000" dirty="0" smtClean="0"/>
              <a:t>In sum, the objective that underpinned the development of the AGDI was to support Africa’s path and pace towards an inclusive, equitable and sustainable development to which women contribute and benefit on equal footing as men.</a:t>
            </a:r>
            <a:endParaRPr lang="en-GB" sz="2000" dirty="0"/>
          </a:p>
          <a:p>
            <a:endParaRPr lang="en-GB" sz="2500" dirty="0"/>
          </a:p>
        </p:txBody>
      </p:sp>
    </p:spTree>
    <p:extLst>
      <p:ext uri="{BB962C8B-B14F-4D97-AF65-F5344CB8AC3E}">
        <p14:creationId xmlns:p14="http://schemas.microsoft.com/office/powerpoint/2010/main" val="16601282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GB" sz="3200" b="1" dirty="0" smtClean="0"/>
              <a:t>Theoretical and Conceptual framework for the AGDI</a:t>
            </a:r>
            <a:endParaRPr lang="en-GB" sz="3200" b="1" dirty="0"/>
          </a:p>
        </p:txBody>
      </p:sp>
      <p:sp>
        <p:nvSpPr>
          <p:cNvPr id="3" name="Content Placeholder 2"/>
          <p:cNvSpPr>
            <a:spLocks noGrp="1"/>
          </p:cNvSpPr>
          <p:nvPr>
            <p:ph idx="1"/>
          </p:nvPr>
        </p:nvSpPr>
        <p:spPr>
          <a:xfrm>
            <a:off x="1024128" y="2084832"/>
            <a:ext cx="9720073" cy="4378598"/>
          </a:xfrm>
        </p:spPr>
        <p:txBody>
          <a:bodyPr>
            <a:normAutofit lnSpcReduction="10000"/>
          </a:bodyPr>
          <a:lstStyle/>
          <a:p>
            <a:r>
              <a:rPr lang="en-US" sz="2400" dirty="0" err="1"/>
              <a:t>Armatysa</a:t>
            </a:r>
            <a:r>
              <a:rPr lang="en-US" sz="2400" dirty="0"/>
              <a:t>  </a:t>
            </a:r>
            <a:r>
              <a:rPr lang="en-US" sz="2400" dirty="0" err="1"/>
              <a:t>Sen</a:t>
            </a:r>
            <a:r>
              <a:rPr lang="en-US" sz="2400" dirty="0"/>
              <a:t> ‘s Capability framework used to shape the theory that underpins AGDI and to analyze gender equality and women’s empowerment in a holistic manner bringing the social/cultural, economic and political dimension of </a:t>
            </a:r>
            <a:r>
              <a:rPr lang="en-US" sz="2400" dirty="0" smtClean="0"/>
              <a:t>development. Attention to critical dimensions such as agency and voice</a:t>
            </a:r>
            <a:endParaRPr lang="en-US" sz="2400" dirty="0"/>
          </a:p>
          <a:p>
            <a:r>
              <a:rPr lang="en-US" sz="2400" dirty="0"/>
              <a:t>= process of empowerment and self-reliance</a:t>
            </a:r>
          </a:p>
          <a:p>
            <a:r>
              <a:rPr lang="en-US" sz="2400" dirty="0"/>
              <a:t>Women’s </a:t>
            </a:r>
            <a:r>
              <a:rPr lang="en-US" sz="2400" dirty="0" smtClean="0"/>
              <a:t>wellbeing  </a:t>
            </a:r>
            <a:r>
              <a:rPr lang="en-US" sz="2400" dirty="0"/>
              <a:t>and gender equality conceptualized beyond economic parameters (beyond GDP)  - based on the standpoint that high economic growth and income do not guarantee high gender equality (many evidences that support such diagnostic)</a:t>
            </a:r>
          </a:p>
          <a:p>
            <a:endParaRPr lang="en-US" sz="2400" dirty="0"/>
          </a:p>
          <a:p>
            <a:endParaRPr lang="en-GB" dirty="0"/>
          </a:p>
        </p:txBody>
      </p:sp>
    </p:spTree>
    <p:extLst>
      <p:ext uri="{BB962C8B-B14F-4D97-AF65-F5344CB8AC3E}">
        <p14:creationId xmlns:p14="http://schemas.microsoft.com/office/powerpoint/2010/main" val="4306290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584790"/>
            <a:ext cx="9720072" cy="914825"/>
          </a:xfrm>
        </p:spPr>
        <p:txBody>
          <a:bodyPr/>
          <a:lstStyle/>
          <a:p>
            <a:r>
              <a:rPr lang="en-GB" dirty="0" smtClean="0"/>
              <a:t>        </a:t>
            </a:r>
            <a:r>
              <a:rPr lang="en-GB" sz="3200" b="1" dirty="0"/>
              <a:t>S</a:t>
            </a:r>
            <a:r>
              <a:rPr lang="en-GB" sz="3200" b="1" dirty="0" smtClean="0"/>
              <a:t>tructure/ Composition of the AGDI</a:t>
            </a:r>
            <a:endParaRPr lang="en-GB" sz="3200" b="1" dirty="0"/>
          </a:p>
        </p:txBody>
      </p:sp>
      <p:sp>
        <p:nvSpPr>
          <p:cNvPr id="3" name="Content Placeholder 2"/>
          <p:cNvSpPr>
            <a:spLocks noGrp="1"/>
          </p:cNvSpPr>
          <p:nvPr>
            <p:ph idx="1"/>
          </p:nvPr>
        </p:nvSpPr>
        <p:spPr>
          <a:xfrm>
            <a:off x="1154954" y="2243470"/>
            <a:ext cx="9589246" cy="4646428"/>
          </a:xfrm>
        </p:spPr>
        <p:txBody>
          <a:bodyPr>
            <a:noAutofit/>
          </a:bodyPr>
          <a:lstStyle/>
          <a:p>
            <a:pPr marL="0" indent="0">
              <a:buNone/>
            </a:pPr>
            <a:r>
              <a:rPr lang="en-GB" sz="2400" dirty="0" smtClean="0"/>
              <a:t>Comprehensive structure, combination of a quantitative and qualitative component</a:t>
            </a:r>
            <a:r>
              <a:rPr lang="en-GB" sz="2400" dirty="0"/>
              <a:t> </a:t>
            </a:r>
            <a:r>
              <a:rPr lang="en-GB" sz="2400" dirty="0" smtClean="0"/>
              <a:t>that are mutually reinforcing</a:t>
            </a:r>
            <a:endParaRPr lang="en-GB" sz="2400" dirty="0"/>
          </a:p>
          <a:p>
            <a:pPr marL="457200" indent="-457200">
              <a:buAutoNum type="arabicParenBoth"/>
            </a:pPr>
            <a:r>
              <a:rPr lang="en-GB" sz="2400" dirty="0" smtClean="0"/>
              <a:t>Quantitative component i.e. the Gender Status Index (GSI), </a:t>
            </a:r>
          </a:p>
          <a:p>
            <a:pPr marL="457200" indent="-457200">
              <a:buAutoNum type="arabicParenBoth"/>
            </a:pPr>
            <a:r>
              <a:rPr lang="en-GB" sz="2400" dirty="0"/>
              <a:t>Q</a:t>
            </a:r>
            <a:r>
              <a:rPr lang="en-GB" sz="2400" dirty="0" smtClean="0"/>
              <a:t>ualitative component i.e. the African Women Progress Scoreboard  (AWPS).</a:t>
            </a:r>
          </a:p>
          <a:p>
            <a:pPr>
              <a:buFont typeface="Wingdings" panose="05000000000000000000" pitchFamily="2" charset="2"/>
              <a:buChar char="Ø"/>
            </a:pPr>
            <a:r>
              <a:rPr lang="en-GB" sz="2400" dirty="0" smtClean="0"/>
              <a:t>The GSI  measures gender equality gaps by assessing whether men and women have the same opportunities to earn income, an access to and control over resources and opportunities to obtain education and live healthy lives.</a:t>
            </a:r>
            <a:endParaRPr lang="en-GB" sz="2400" dirty="0"/>
          </a:p>
          <a:p>
            <a:pPr marL="0" indent="0">
              <a:buNone/>
            </a:pPr>
            <a:endParaRPr lang="en-GB" sz="2400" dirty="0" smtClean="0"/>
          </a:p>
          <a:p>
            <a:pPr marL="0" indent="0">
              <a:buNone/>
            </a:pPr>
            <a:endParaRPr lang="en-GB" sz="2400" dirty="0" smtClean="0"/>
          </a:p>
          <a:p>
            <a:pPr marL="0" indent="0">
              <a:buNone/>
            </a:pPr>
            <a:endParaRPr lang="en-GB" sz="2400" dirty="0"/>
          </a:p>
        </p:txBody>
      </p:sp>
    </p:spTree>
    <p:extLst>
      <p:ext uri="{BB962C8B-B14F-4D97-AF65-F5344CB8AC3E}">
        <p14:creationId xmlns:p14="http://schemas.microsoft.com/office/powerpoint/2010/main" val="39124346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3200" b="1" dirty="0"/>
              <a:t>Structure/ Composition of the </a:t>
            </a:r>
            <a:r>
              <a:rPr lang="en-GB" sz="3200" b="1" dirty="0" smtClean="0"/>
              <a:t>AGDI (cont’d)</a:t>
            </a:r>
            <a:endParaRPr lang="en-US" sz="3200" b="1"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US" dirty="0"/>
              <a:t>The AWPS captures qualitative issues in relation to the performance of the gender policies of African countries and progress in implementing regional and international commitments on gender equality and women’s empowerment. </a:t>
            </a:r>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13869111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8224" y="429806"/>
            <a:ext cx="9720072" cy="1499616"/>
          </a:xfrm>
        </p:spPr>
        <p:txBody>
          <a:bodyPr/>
          <a:lstStyle/>
          <a:p>
            <a:r>
              <a:rPr lang="en-GB" sz="3200" dirty="0" smtClean="0"/>
              <a:t>      </a:t>
            </a:r>
            <a:r>
              <a:rPr lang="en-GB" sz="3200" b="1" dirty="0"/>
              <a:t>U</a:t>
            </a:r>
            <a:r>
              <a:rPr lang="en-GB" sz="3200" b="1" dirty="0" smtClean="0"/>
              <a:t>niqueness/value addition  of the AGDI</a:t>
            </a:r>
            <a:endParaRPr lang="en-GB" sz="3200" b="1" dirty="0"/>
          </a:p>
        </p:txBody>
      </p:sp>
      <p:sp>
        <p:nvSpPr>
          <p:cNvPr id="3" name="Content Placeholder 2"/>
          <p:cNvSpPr>
            <a:spLocks noGrp="1"/>
          </p:cNvSpPr>
          <p:nvPr>
            <p:ph idx="1"/>
          </p:nvPr>
        </p:nvSpPr>
        <p:spPr>
          <a:xfrm>
            <a:off x="914400" y="2339163"/>
            <a:ext cx="9657567" cy="4518837"/>
          </a:xfrm>
        </p:spPr>
        <p:txBody>
          <a:bodyPr>
            <a:noAutofit/>
          </a:bodyPr>
          <a:lstStyle/>
          <a:p>
            <a:pPr marL="0" indent="0">
              <a:buNone/>
            </a:pPr>
            <a:r>
              <a:rPr lang="en-GB" sz="2400" dirty="0" smtClean="0"/>
              <a:t>The uniqueness of  the AGDI can be attributed to at least  5 criteria:</a:t>
            </a:r>
            <a:endParaRPr lang="en-GB" sz="2400" dirty="0"/>
          </a:p>
          <a:p>
            <a:r>
              <a:rPr lang="en-GB" sz="2400" b="1" i="1" dirty="0" smtClean="0"/>
              <a:t>First</a:t>
            </a:r>
            <a:r>
              <a:rPr lang="en-GB" sz="2400" b="1" dirty="0" smtClean="0"/>
              <a:t> </a:t>
            </a:r>
            <a:r>
              <a:rPr lang="en-GB" sz="2400" dirty="0" smtClean="0"/>
              <a:t>, it takes account of Africa’s social, cultural, economic and political landscape; and is driven by African governments: country’s strong ownership.</a:t>
            </a:r>
          </a:p>
          <a:p>
            <a:r>
              <a:rPr lang="en-GB" sz="2400" b="1" i="1" dirty="0" smtClean="0"/>
              <a:t>Second</a:t>
            </a:r>
            <a:r>
              <a:rPr lang="en-GB" sz="2400" dirty="0" smtClean="0"/>
              <a:t>, it is specific to Africa  because it  measures progress not only on the implementation of international conventions and resolutions but also on African resolutions, Protocol, and other frameworks al this using country nationally collected data.</a:t>
            </a:r>
          </a:p>
        </p:txBody>
      </p:sp>
    </p:spTree>
    <p:extLst>
      <p:ext uri="{BB962C8B-B14F-4D97-AF65-F5344CB8AC3E}">
        <p14:creationId xmlns:p14="http://schemas.microsoft.com/office/powerpoint/2010/main" val="20363586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2400" b="1" dirty="0" smtClean="0"/>
              <a:t>   </a:t>
            </a:r>
            <a:r>
              <a:rPr lang="en-GB" sz="3200" b="1" dirty="0" smtClean="0"/>
              <a:t>Uniqueness/value </a:t>
            </a:r>
            <a:r>
              <a:rPr lang="en-GB" sz="3200" b="1" dirty="0"/>
              <a:t>addition  of the </a:t>
            </a:r>
            <a:r>
              <a:rPr lang="en-GB" sz="3200" b="1" dirty="0" smtClean="0"/>
              <a:t>AGDI (cont’d)</a:t>
            </a:r>
            <a:endParaRPr lang="en-US" sz="3200" dirty="0"/>
          </a:p>
        </p:txBody>
      </p:sp>
      <p:sp>
        <p:nvSpPr>
          <p:cNvPr id="3" name="Content Placeholder 2"/>
          <p:cNvSpPr>
            <a:spLocks noGrp="1"/>
          </p:cNvSpPr>
          <p:nvPr>
            <p:ph idx="1"/>
          </p:nvPr>
        </p:nvSpPr>
        <p:spPr>
          <a:xfrm>
            <a:off x="1154954" y="2603499"/>
            <a:ext cx="8825659" cy="3978053"/>
          </a:xfrm>
        </p:spPr>
        <p:txBody>
          <a:bodyPr>
            <a:normAutofit fontScale="77500" lnSpcReduction="20000"/>
          </a:bodyPr>
          <a:lstStyle/>
          <a:p>
            <a:r>
              <a:rPr lang="en-GB" sz="2600" b="1" i="1" dirty="0"/>
              <a:t>Third</a:t>
            </a:r>
            <a:r>
              <a:rPr lang="en-GB" sz="2600" dirty="0"/>
              <a:t>,  it combines quantitative and qualitative measures of gender inequality and provide entry points for greater improvements and transformational change</a:t>
            </a:r>
            <a:r>
              <a:rPr lang="en-GB" sz="2600" dirty="0" smtClean="0"/>
              <a:t>.</a:t>
            </a:r>
          </a:p>
          <a:p>
            <a:pPr marL="0" indent="0">
              <a:buNone/>
            </a:pPr>
            <a:r>
              <a:rPr lang="en-GB" sz="2600" dirty="0" smtClean="0"/>
              <a:t>Cross </a:t>
            </a:r>
            <a:r>
              <a:rPr lang="en-GB" sz="2600" dirty="0"/>
              <a:t>dimensional feature; easy cross analysis , comprehensive understanding of gender equality and women’s empowerment ; </a:t>
            </a:r>
          </a:p>
          <a:p>
            <a:pPr marL="0" indent="0">
              <a:buNone/>
            </a:pPr>
            <a:r>
              <a:rPr lang="en-GB" sz="2600" dirty="0"/>
              <a:t>Holistic diagnostic and assessment of country performance; synergy between social and economic determinants of gender equality and women’s empowerment.</a:t>
            </a:r>
          </a:p>
          <a:p>
            <a:pPr marL="0" indent="0">
              <a:buNone/>
            </a:pPr>
            <a:endParaRPr lang="en-GB" sz="2600" dirty="0"/>
          </a:p>
          <a:p>
            <a:r>
              <a:rPr lang="en-GB" sz="2600" b="1" i="1" dirty="0" smtClean="0"/>
              <a:t>Fourth</a:t>
            </a:r>
            <a:r>
              <a:rPr lang="en-GB" sz="2600" dirty="0"/>
              <a:t>, it measures progress on gender equality and women’s empowerment beyond GDP, economic outcomes to encompass social, cultural and political dimensions.</a:t>
            </a:r>
          </a:p>
          <a:p>
            <a:endParaRPr lang="en-US" dirty="0"/>
          </a:p>
        </p:txBody>
      </p:sp>
    </p:spTree>
    <p:extLst>
      <p:ext uri="{BB962C8B-B14F-4D97-AF65-F5344CB8AC3E}">
        <p14:creationId xmlns:p14="http://schemas.microsoft.com/office/powerpoint/2010/main" val="35496230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6" name="Rectangle 5"/>
          <p:cNvSpPr/>
          <p:nvPr/>
        </p:nvSpPr>
        <p:spPr>
          <a:xfrm>
            <a:off x="1683248" y="2730137"/>
            <a:ext cx="9681437" cy="2308324"/>
          </a:xfrm>
          <a:prstGeom prst="rect">
            <a:avLst/>
          </a:prstGeom>
          <a:blipFill>
            <a:blip r:embed="rId2"/>
            <a:tile tx="0" ty="0" sx="100000" sy="100000" flip="none" algn="tl"/>
          </a:blipFill>
        </p:spPr>
        <p:txBody>
          <a:bodyPr wrap="square" lIns="91440" tIns="45720" rIns="91440" bIns="45720">
            <a:spAutoFit/>
          </a:bodyPr>
          <a:lstStyle/>
          <a:p>
            <a:pPr algn="ctr"/>
            <a:endParaRPr lang="en-US" sz="4800" b="1" dirty="0" smtClean="0">
              <a:ln w="22225">
                <a:solidFill>
                  <a:schemeClr val="accent2"/>
                </a:solidFill>
                <a:prstDash val="solid"/>
              </a:ln>
              <a:solidFill>
                <a:srgbClr val="7030A0"/>
              </a:solidFill>
            </a:endParaRPr>
          </a:p>
          <a:p>
            <a:pPr algn="ctr"/>
            <a:r>
              <a:rPr lang="en-US" sz="4800" b="1" dirty="0" smtClean="0">
                <a:ln w="22225">
                  <a:solidFill>
                    <a:schemeClr val="accent2"/>
                  </a:solidFill>
                  <a:prstDash val="solid"/>
                </a:ln>
                <a:solidFill>
                  <a:srgbClr val="7030A0"/>
                </a:solidFill>
                <a:latin typeface="Bauhaus 93" panose="04030905020B02020C02" pitchFamily="82" charset="0"/>
                <a:cs typeface="Aparajita" panose="020B0604020202020204" pitchFamily="34" charset="0"/>
              </a:rPr>
              <a:t>THANK YOU </a:t>
            </a:r>
          </a:p>
          <a:p>
            <a:pPr algn="ctr"/>
            <a:r>
              <a:rPr lang="en-US" sz="4800" b="1" dirty="0" smtClean="0">
                <a:ln w="22225">
                  <a:solidFill>
                    <a:schemeClr val="accent2"/>
                  </a:solidFill>
                  <a:prstDash val="solid"/>
                </a:ln>
                <a:solidFill>
                  <a:srgbClr val="7030A0"/>
                </a:solidFill>
                <a:latin typeface="Bauhaus 93" panose="04030905020B02020C02" pitchFamily="82" charset="0"/>
                <a:cs typeface="Aparajita" panose="020B0604020202020204" pitchFamily="34" charset="0"/>
              </a:rPr>
              <a:t>FOR YOUR ATTENTION</a:t>
            </a:r>
            <a:endParaRPr lang="en-US" sz="4800" b="1" cap="none" spc="0" dirty="0">
              <a:ln w="22225">
                <a:solidFill>
                  <a:schemeClr val="accent2"/>
                </a:solidFill>
                <a:prstDash val="solid"/>
              </a:ln>
              <a:solidFill>
                <a:srgbClr val="7030A0"/>
              </a:solidFill>
              <a:effectLst/>
              <a:latin typeface="Bauhaus 93" panose="04030905020B02020C02" pitchFamily="82" charset="0"/>
              <a:cs typeface="Aparajita" panose="020B0604020202020204" pitchFamily="34" charset="0"/>
            </a:endParaRPr>
          </a:p>
        </p:txBody>
      </p:sp>
    </p:spTree>
    <p:extLst>
      <p:ext uri="{BB962C8B-B14F-4D97-AF65-F5344CB8AC3E}">
        <p14:creationId xmlns:p14="http://schemas.microsoft.com/office/powerpoint/2010/main" val="375462618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1515</TotalTime>
  <Words>677</Words>
  <Application>Microsoft Office PowerPoint</Application>
  <PresentationFormat>Widescreen</PresentationFormat>
  <Paragraphs>40</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Aparajita</vt:lpstr>
      <vt:lpstr>Arial</vt:lpstr>
      <vt:lpstr>Bauhaus 93</vt:lpstr>
      <vt:lpstr>Century Gothic</vt:lpstr>
      <vt:lpstr>Wingdings</vt:lpstr>
      <vt:lpstr>Wingdings 3</vt:lpstr>
      <vt:lpstr>Ion Boardroom</vt:lpstr>
      <vt:lpstr>AFRICAN GENDER AND DEVELOPMENT INDEX  PHASE 4 (AGDI 4) METHODOLOGICAL WORKSHOP  ADDIS ABABA: 7-8 JUNE 2016</vt:lpstr>
      <vt:lpstr>Why the AGDI? Rationale for developing  the index</vt:lpstr>
      <vt:lpstr>Why the AGDI? Rationale for developing the index</vt:lpstr>
      <vt:lpstr>Theoretical and Conceptual framework for the AGDI</vt:lpstr>
      <vt:lpstr>        Structure/ Composition of the AGDI</vt:lpstr>
      <vt:lpstr>Structure/ Composition of the AGDI (cont’d)</vt:lpstr>
      <vt:lpstr>      Uniqueness/value addition  of the AGDI</vt:lpstr>
      <vt:lpstr>   Uniqueness/value addition  of the AGDI (cont’d)</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  TO THE 1st COMMITTEE OF GENDER AND SOCIAL DEVELOPMENT: ADDIS ABAB, ETHIOPIA: 17-18 DECEMBER 2015</dc:title>
  <dc:creator>Ngone Diop</dc:creator>
  <cp:lastModifiedBy>Rosalie Gonzaque</cp:lastModifiedBy>
  <cp:revision>98</cp:revision>
  <dcterms:created xsi:type="dcterms:W3CDTF">2015-12-16T13:26:02Z</dcterms:created>
  <dcterms:modified xsi:type="dcterms:W3CDTF">2016-06-06T13:01:53Z</dcterms:modified>
</cp:coreProperties>
</file>