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752" r:id="rId1"/>
  </p:sldMasterIdLst>
  <p:sldIdLst>
    <p:sldId id="256" r:id="rId2"/>
    <p:sldId id="257" r:id="rId3"/>
    <p:sldId id="258" r:id="rId4"/>
    <p:sldId id="269" r:id="rId5"/>
    <p:sldId id="260" r:id="rId6"/>
    <p:sldId id="286" r:id="rId7"/>
    <p:sldId id="259" r:id="rId8"/>
    <p:sldId id="288" r:id="rId9"/>
    <p:sldId id="28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09" autoAdjust="0"/>
    <p:restoredTop sz="94660"/>
  </p:normalViewPr>
  <p:slideViewPr>
    <p:cSldViewPr snapToGrid="0">
      <p:cViewPr varScale="1">
        <p:scale>
          <a:sx n="62" d="100"/>
          <a:sy n="62" d="100"/>
        </p:scale>
        <p:origin x="-35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17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11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2407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93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08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53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63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503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5166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671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1635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1668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983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460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582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879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12/06/16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31101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12/06/16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4192507"/>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9660" y="606055"/>
            <a:ext cx="10463362" cy="2588081"/>
          </a:xfrm>
          <a:solidFill>
            <a:srgbClr val="00B0F0"/>
          </a:solidFill>
        </p:spPr>
        <p:txBody>
          <a:bodyPr>
            <a:normAutofit/>
          </a:bodyPr>
          <a:lstStyle/>
          <a:p>
            <a:pPr algn="ctr"/>
            <a:r>
              <a:rPr lang="fr-CA" sz="2800" b="1" dirty="0" smtClean="0">
                <a:solidFill>
                  <a:schemeClr val="accent1"/>
                </a:solidFill>
              </a:rPr>
              <a:t>PHASE 4 DE L’INDICE DE DEVELOPPEMENT ET DES INEGALITES ENTRE LES SEXES EN AFRIQUE (IDISA 4) </a:t>
            </a:r>
            <a:br>
              <a:rPr lang="fr-CA" sz="2800" b="1" dirty="0" smtClean="0">
                <a:solidFill>
                  <a:schemeClr val="accent1"/>
                </a:solidFill>
              </a:rPr>
            </a:br>
            <a:r>
              <a:rPr lang="fr-CA" sz="2800" b="1" dirty="0" smtClean="0">
                <a:solidFill>
                  <a:schemeClr val="accent1"/>
                </a:solidFill>
              </a:rPr>
              <a:t>ATELIER METHODOLOGIQUE </a:t>
            </a:r>
            <a:br>
              <a:rPr lang="fr-CA" sz="2800" b="1" dirty="0" smtClean="0">
                <a:solidFill>
                  <a:schemeClr val="accent1"/>
                </a:solidFill>
              </a:rPr>
            </a:br>
            <a:r>
              <a:rPr lang="fr-CA" sz="2800" b="1" dirty="0" smtClean="0">
                <a:solidFill>
                  <a:schemeClr val="accent1"/>
                </a:solidFill>
              </a:rPr>
              <a:t>ADDIS-ABEBA: 7-8 JUIN 2016</a:t>
            </a:r>
            <a:endParaRPr lang="fr-CA" sz="2800" b="1" dirty="0">
              <a:solidFill>
                <a:schemeClr val="accent1"/>
              </a:solidFill>
            </a:endParaRPr>
          </a:p>
        </p:txBody>
      </p:sp>
      <p:sp>
        <p:nvSpPr>
          <p:cNvPr id="3" name="Subtitle 2"/>
          <p:cNvSpPr>
            <a:spLocks noGrp="1"/>
          </p:cNvSpPr>
          <p:nvPr>
            <p:ph type="subTitle" idx="1"/>
          </p:nvPr>
        </p:nvSpPr>
        <p:spPr>
          <a:xfrm>
            <a:off x="2292263" y="4051005"/>
            <a:ext cx="8166970" cy="680483"/>
          </a:xfrm>
        </p:spPr>
        <p:txBody>
          <a:bodyPr>
            <a:normAutofit fontScale="77500" lnSpcReduction="20000"/>
          </a:bodyPr>
          <a:lstStyle/>
          <a:p>
            <a:pPr algn="ctr"/>
            <a:r>
              <a:rPr lang="fr-CA" sz="3600" b="1" dirty="0" smtClean="0">
                <a:solidFill>
                  <a:srgbClr val="00B0F0"/>
                </a:solidFill>
              </a:rPr>
              <a:t>RAISONS, Objectifs ET STRUCTURE de l’</a:t>
            </a:r>
            <a:r>
              <a:rPr lang="fr-CA" sz="3600" b="1" dirty="0" err="1" smtClean="0">
                <a:solidFill>
                  <a:srgbClr val="00B0F0"/>
                </a:solidFill>
              </a:rPr>
              <a:t>idisa</a:t>
            </a:r>
            <a:endParaRPr lang="fr-CA" sz="3600" b="1" dirty="0">
              <a:solidFill>
                <a:srgbClr val="00B0F0"/>
              </a:solidFill>
            </a:endParaRPr>
          </a:p>
        </p:txBody>
      </p:sp>
      <p:sp>
        <p:nvSpPr>
          <p:cNvPr id="4" name="TextBox 3"/>
          <p:cNvSpPr txBox="1"/>
          <p:nvPr/>
        </p:nvSpPr>
        <p:spPr>
          <a:xfrm>
            <a:off x="4306185" y="5403691"/>
            <a:ext cx="4246675" cy="338554"/>
          </a:xfrm>
          <a:prstGeom prst="rect">
            <a:avLst/>
          </a:prstGeom>
          <a:noFill/>
        </p:spPr>
        <p:txBody>
          <a:bodyPr wrap="none" rtlCol="0">
            <a:spAutoFit/>
          </a:bodyPr>
          <a:lstStyle/>
          <a:p>
            <a:r>
              <a:rPr lang="en-GB" sz="1600" b="1" i="1" dirty="0" smtClean="0">
                <a:solidFill>
                  <a:srgbClr val="00B0F0"/>
                </a:solidFill>
              </a:rPr>
              <a:t>NGONE DIOP, SENIOR GENDER ADVISOR</a:t>
            </a:r>
            <a:endParaRPr lang="en-US" sz="1600" b="1" i="1" dirty="0">
              <a:solidFill>
                <a:srgbClr val="00B0F0"/>
              </a:solidFill>
            </a:endParaRPr>
          </a:p>
        </p:txBody>
      </p:sp>
    </p:spTree>
    <p:extLst>
      <p:ext uri="{BB962C8B-B14F-4D97-AF65-F5344CB8AC3E}">
        <p14:creationId xmlns:p14="http://schemas.microsoft.com/office/powerpoint/2010/main" val="17649057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076" y="903767"/>
            <a:ext cx="8761413" cy="1095153"/>
          </a:xfrm>
        </p:spPr>
        <p:txBody>
          <a:bodyPr/>
          <a:lstStyle/>
          <a:p>
            <a:pPr algn="ctr"/>
            <a:r>
              <a:rPr lang="en-GB" sz="3200" b="1" dirty="0" err="1" smtClean="0"/>
              <a:t>Pourquoi</a:t>
            </a:r>
            <a:r>
              <a:rPr lang="en-GB" sz="3200" b="1" dirty="0" smtClean="0"/>
              <a:t> </a:t>
            </a:r>
            <a:r>
              <a:rPr lang="en-GB" sz="3200" b="1" dirty="0" err="1" smtClean="0"/>
              <a:t>l’IDISA</a:t>
            </a:r>
            <a:r>
              <a:rPr lang="en-GB" sz="3200" b="1" dirty="0" smtClean="0"/>
              <a:t> ? Les raisons </a:t>
            </a:r>
            <a:r>
              <a:rPr lang="en-GB" sz="3200" b="1" dirty="0" err="1" smtClean="0"/>
              <a:t>justifiant</a:t>
            </a:r>
            <a:r>
              <a:rPr lang="en-GB" sz="3200" b="1" dirty="0" smtClean="0"/>
              <a:t> le </a:t>
            </a:r>
            <a:r>
              <a:rPr lang="en-GB" sz="3200" b="1" dirty="0" err="1" smtClean="0"/>
              <a:t>développement</a:t>
            </a:r>
            <a:r>
              <a:rPr lang="en-GB" sz="3200" b="1" dirty="0" smtClean="0"/>
              <a:t> de </a:t>
            </a:r>
            <a:r>
              <a:rPr lang="en-GB" sz="3200" b="1" dirty="0" err="1" smtClean="0"/>
              <a:t>l’indice</a:t>
            </a:r>
            <a:endParaRPr lang="en-GB" sz="3200" b="1" dirty="0"/>
          </a:p>
        </p:txBody>
      </p:sp>
      <p:sp>
        <p:nvSpPr>
          <p:cNvPr id="3" name="Content Placeholder 2"/>
          <p:cNvSpPr>
            <a:spLocks noGrp="1"/>
          </p:cNvSpPr>
          <p:nvPr>
            <p:ph idx="1"/>
          </p:nvPr>
        </p:nvSpPr>
        <p:spPr>
          <a:xfrm>
            <a:off x="707571" y="2603499"/>
            <a:ext cx="10849429" cy="3978053"/>
          </a:xfrm>
        </p:spPr>
        <p:txBody>
          <a:bodyPr>
            <a:normAutofit fontScale="25000" lnSpcReduction="20000"/>
          </a:bodyPr>
          <a:lstStyle/>
          <a:p>
            <a:pPr marL="0" indent="0">
              <a:buNone/>
            </a:pPr>
            <a:r>
              <a:rPr lang="fr-CA" sz="5600" i="1" dirty="0" smtClean="0">
                <a:solidFill>
                  <a:schemeClr val="tx1"/>
                </a:solidFill>
              </a:rPr>
              <a:t>Mesurer le progrès en matière d’égalité entre les sexes. Pourquoi ? </a:t>
            </a:r>
          </a:p>
          <a:p>
            <a:pPr marL="0" indent="0">
              <a:buNone/>
            </a:pPr>
            <a:r>
              <a:rPr lang="fr-CA" sz="5600" b="1" i="1" dirty="0" smtClean="0">
                <a:solidFill>
                  <a:schemeClr val="accent2"/>
                </a:solidFill>
              </a:rPr>
              <a:t>“</a:t>
            </a:r>
            <a:r>
              <a:rPr lang="fr-CA" sz="5600" b="1" i="1" dirty="0" err="1" smtClean="0">
                <a:solidFill>
                  <a:schemeClr val="accent2"/>
                </a:solidFill>
              </a:rPr>
              <a:t>S’il</a:t>
            </a:r>
            <a:r>
              <a:rPr lang="fr-CA" sz="5600" b="1" i="1" dirty="0" smtClean="0">
                <a:solidFill>
                  <a:schemeClr val="accent2"/>
                </a:solidFill>
              </a:rPr>
              <a:t> n’est pas mesuré, il ne peut pas être chiffré, et s’il ne peut pas être chiffré, on ne peut pas agir en conséquence.”</a:t>
            </a:r>
          </a:p>
          <a:p>
            <a:pPr marL="0" indent="0">
              <a:buNone/>
            </a:pPr>
            <a:r>
              <a:rPr lang="fr-CA" sz="8000" dirty="0" smtClean="0"/>
              <a:t>La CEA a développé l’IDISA en 2004 pour les raisons suivantes :</a:t>
            </a:r>
          </a:p>
          <a:p>
            <a:pPr>
              <a:buFont typeface="Wingdings" panose="05000000000000000000" pitchFamily="2" charset="2"/>
              <a:buChar char="Ø"/>
            </a:pPr>
            <a:r>
              <a:rPr lang="fr-CA" sz="8000" dirty="0" smtClean="0"/>
              <a:t>Assister les pays africains dans la mise en </a:t>
            </a:r>
            <a:r>
              <a:rPr lang="fr-CA" sz="8000" dirty="0" err="1" smtClean="0"/>
              <a:t>oeuvre</a:t>
            </a:r>
            <a:r>
              <a:rPr lang="fr-CA" sz="8000" dirty="0" smtClean="0"/>
              <a:t> de leurs engagements globaux et régionaux sur l’égalité des </a:t>
            </a:r>
            <a:r>
              <a:rPr lang="fr-CA" sz="8000" dirty="0" smtClean="0"/>
              <a:t>sexes </a:t>
            </a:r>
            <a:r>
              <a:rPr lang="fr-CA" sz="8000" dirty="0" smtClean="0"/>
              <a:t>et l’autonomisation des femmes ; ex : CEDEF, Programmes d’Action de Dakar et Beijing, Protocole à la Charte africaine relatif aux droits des femmes, Déclaration solennelle sur l’égalité entre les sexes et les droits des femmes, etc. </a:t>
            </a:r>
          </a:p>
          <a:p>
            <a:pPr>
              <a:buFont typeface="Wingdings" panose="05000000000000000000" pitchFamily="2" charset="2"/>
              <a:buChar char="Ø"/>
            </a:pPr>
            <a:r>
              <a:rPr lang="fr-CA" sz="8000" dirty="0" smtClean="0"/>
              <a:t>Aider les pays à mesurer leurs avancées dans la mise en </a:t>
            </a:r>
            <a:r>
              <a:rPr lang="fr-CA" sz="8000" dirty="0" err="1" smtClean="0"/>
              <a:t>oeuvre</a:t>
            </a:r>
            <a:r>
              <a:rPr lang="fr-CA" sz="8000" dirty="0" smtClean="0"/>
              <a:t> de leurs engagements globaux et régionaux sur l’égalité des </a:t>
            </a:r>
            <a:r>
              <a:rPr lang="fr-CA" sz="8000" dirty="0" smtClean="0"/>
              <a:t>sexes </a:t>
            </a:r>
            <a:r>
              <a:rPr lang="fr-CA" sz="8000" dirty="0" smtClean="0"/>
              <a:t>et l’autonomisation des </a:t>
            </a:r>
            <a:r>
              <a:rPr lang="fr-CA" sz="8000" dirty="0" smtClean="0"/>
              <a:t>femmes.</a:t>
            </a:r>
            <a:endParaRPr lang="fr-CA" sz="8000" dirty="0" smtClean="0"/>
          </a:p>
          <a:p>
            <a:pPr>
              <a:buFont typeface="Wingdings" panose="05000000000000000000" pitchFamily="2" charset="2"/>
              <a:buChar char="Ø"/>
            </a:pPr>
            <a:r>
              <a:rPr lang="fr-CA" sz="8000" dirty="0" smtClean="0"/>
              <a:t>Fournir aux États membres un indice global et spécifique à l’Afrique qui tient compte du contexte socio-culturel, économique et politique du continent. Un outil mesurant le bien-être des femmes au-delà du PIB.</a:t>
            </a:r>
            <a:endParaRPr lang="fr-CA" sz="8000" dirty="0"/>
          </a:p>
        </p:txBody>
      </p:sp>
    </p:spTree>
    <p:extLst>
      <p:ext uri="{BB962C8B-B14F-4D97-AF65-F5344CB8AC3E}">
        <p14:creationId xmlns:p14="http://schemas.microsoft.com/office/powerpoint/2010/main" val="38623121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13984"/>
            <a:ext cx="8761413" cy="966648"/>
          </a:xfrm>
        </p:spPr>
        <p:txBody>
          <a:bodyPr>
            <a:noAutofit/>
          </a:bodyPr>
          <a:lstStyle/>
          <a:p>
            <a:pPr algn="ctr"/>
            <a:r>
              <a:rPr lang="en-GB" sz="3200" b="1" dirty="0" err="1"/>
              <a:t>Pourquoi</a:t>
            </a:r>
            <a:r>
              <a:rPr lang="en-GB" sz="3200" b="1" dirty="0"/>
              <a:t> </a:t>
            </a:r>
            <a:r>
              <a:rPr lang="en-GB" sz="3200" b="1" dirty="0" err="1"/>
              <a:t>l’IDISA</a:t>
            </a:r>
            <a:r>
              <a:rPr lang="en-GB" sz="3200" b="1" dirty="0"/>
              <a:t> ? Les raisons </a:t>
            </a:r>
            <a:r>
              <a:rPr lang="en-GB" sz="3200" b="1" dirty="0" err="1"/>
              <a:t>justifiant</a:t>
            </a:r>
            <a:r>
              <a:rPr lang="en-GB" sz="3200" b="1" dirty="0"/>
              <a:t> le </a:t>
            </a:r>
            <a:r>
              <a:rPr lang="en-GB" sz="3200" b="1" dirty="0" err="1"/>
              <a:t>développement</a:t>
            </a:r>
            <a:r>
              <a:rPr lang="en-GB" sz="3200" b="1" dirty="0"/>
              <a:t> de </a:t>
            </a:r>
            <a:r>
              <a:rPr lang="en-GB" sz="3200" b="1" dirty="0" err="1"/>
              <a:t>l’indice</a:t>
            </a:r>
            <a:endParaRPr lang="en-GB" sz="3200" b="1" dirty="0"/>
          </a:p>
        </p:txBody>
      </p:sp>
      <p:sp>
        <p:nvSpPr>
          <p:cNvPr id="3" name="Content Placeholder 2"/>
          <p:cNvSpPr>
            <a:spLocks noGrp="1"/>
          </p:cNvSpPr>
          <p:nvPr>
            <p:ph idx="1"/>
          </p:nvPr>
        </p:nvSpPr>
        <p:spPr>
          <a:xfrm>
            <a:off x="1056026" y="2498650"/>
            <a:ext cx="10192545" cy="4033993"/>
          </a:xfrm>
        </p:spPr>
        <p:txBody>
          <a:bodyPr>
            <a:noAutofit/>
          </a:bodyPr>
          <a:lstStyle/>
          <a:p>
            <a:pPr>
              <a:buFont typeface="Wingdings" panose="05000000000000000000" pitchFamily="2" charset="2"/>
              <a:buChar char="Ø"/>
            </a:pPr>
            <a:r>
              <a:rPr lang="fr-CA" sz="2000" dirty="0" smtClean="0"/>
              <a:t>Soutenir l’institutionnalisation des statistiques </a:t>
            </a:r>
            <a:r>
              <a:rPr lang="fr-CA" sz="2000" dirty="0" err="1" smtClean="0"/>
              <a:t>sexospécifiques</a:t>
            </a:r>
            <a:r>
              <a:rPr lang="fr-CA" sz="2000" dirty="0" smtClean="0"/>
              <a:t> et leur utilisation pour parvenir au changement.</a:t>
            </a:r>
          </a:p>
          <a:p>
            <a:pPr>
              <a:buFont typeface="Wingdings" panose="05000000000000000000" pitchFamily="2" charset="2"/>
              <a:buChar char="Ø"/>
            </a:pPr>
            <a:r>
              <a:rPr lang="fr-CA" sz="2000" dirty="0" smtClean="0"/>
              <a:t>Fournir aux États membres un outil complet tel qu’un indice de planification, mise en </a:t>
            </a:r>
            <a:r>
              <a:rPr lang="fr-CA" sz="2000" dirty="0" err="1" smtClean="0"/>
              <a:t>oeuvre</a:t>
            </a:r>
            <a:r>
              <a:rPr lang="fr-CA" sz="2000" dirty="0" smtClean="0"/>
              <a:t>, suivi et évaluation, tenant compte des différences entre les sexes.</a:t>
            </a:r>
          </a:p>
          <a:p>
            <a:pPr>
              <a:buFont typeface="Wingdings" panose="05000000000000000000" pitchFamily="2" charset="2"/>
              <a:buChar char="Ø"/>
            </a:pPr>
            <a:r>
              <a:rPr lang="fr-CA" sz="2000" dirty="0" smtClean="0"/>
              <a:t>Recentrer l’approche des États membres </a:t>
            </a:r>
            <a:r>
              <a:rPr lang="fr-CA" sz="2000" dirty="0"/>
              <a:t>dans la lutte contre les inégalités entre les </a:t>
            </a:r>
            <a:r>
              <a:rPr lang="fr-CA" sz="2000" dirty="0" smtClean="0"/>
              <a:t>sexes sur les politiques et plans, et renforcer leur cohérence. </a:t>
            </a:r>
          </a:p>
          <a:p>
            <a:pPr>
              <a:buFont typeface="Wingdings" panose="05000000000000000000" pitchFamily="2" charset="2"/>
              <a:buChar char="Ø"/>
            </a:pPr>
            <a:r>
              <a:rPr lang="fr-CA" sz="2000" dirty="0" smtClean="0"/>
              <a:t>En résumé, l’objectif qui sous-tendait le développement de l’IDISA était de soutenir l’Afrique dans sa voie et son avancée vers un développement inclusif, équitable</a:t>
            </a:r>
            <a:r>
              <a:rPr lang="fr-CA" sz="2000" dirty="0"/>
              <a:t> </a:t>
            </a:r>
            <a:r>
              <a:rPr lang="fr-CA" sz="2000" dirty="0" smtClean="0"/>
              <a:t>et durable auquel les femmes contribuent </a:t>
            </a:r>
            <a:r>
              <a:rPr lang="fr-CA" sz="2000" dirty="0" smtClean="0"/>
              <a:t>et dont elles </a:t>
            </a:r>
            <a:r>
              <a:rPr lang="fr-CA" sz="2000" dirty="0" smtClean="0"/>
              <a:t>bénéficient autant que les hommes. </a:t>
            </a:r>
            <a:endParaRPr lang="fr-CA" sz="2500" dirty="0"/>
          </a:p>
        </p:txBody>
      </p:sp>
    </p:spTree>
    <p:extLst>
      <p:ext uri="{BB962C8B-B14F-4D97-AF65-F5344CB8AC3E}">
        <p14:creationId xmlns:p14="http://schemas.microsoft.com/office/powerpoint/2010/main" val="16601282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3200" b="1" dirty="0" smtClean="0"/>
              <a:t>Le cadre </a:t>
            </a:r>
            <a:r>
              <a:rPr lang="en-GB" sz="3200" b="1" dirty="0" err="1" smtClean="0"/>
              <a:t>théorique</a:t>
            </a:r>
            <a:r>
              <a:rPr lang="en-GB" sz="3200" b="1" dirty="0" smtClean="0"/>
              <a:t> et </a:t>
            </a:r>
            <a:r>
              <a:rPr lang="en-GB" sz="3200" b="1" dirty="0" err="1" smtClean="0"/>
              <a:t>conceptuel</a:t>
            </a:r>
            <a:r>
              <a:rPr lang="en-GB" sz="3200" b="1" dirty="0" smtClean="0"/>
              <a:t> de </a:t>
            </a:r>
            <a:r>
              <a:rPr lang="en-GB" sz="3200" b="1" dirty="0" err="1" smtClean="0"/>
              <a:t>l’IDISA</a:t>
            </a:r>
            <a:endParaRPr lang="en-GB" sz="3200" b="1" dirty="0"/>
          </a:p>
        </p:txBody>
      </p:sp>
      <p:sp>
        <p:nvSpPr>
          <p:cNvPr id="3" name="Content Placeholder 2"/>
          <p:cNvSpPr>
            <a:spLocks noGrp="1"/>
          </p:cNvSpPr>
          <p:nvPr>
            <p:ph idx="1"/>
          </p:nvPr>
        </p:nvSpPr>
        <p:spPr>
          <a:xfrm>
            <a:off x="942180" y="2248117"/>
            <a:ext cx="10466378" cy="4378598"/>
          </a:xfrm>
        </p:spPr>
        <p:txBody>
          <a:bodyPr>
            <a:normAutofit fontScale="92500"/>
          </a:bodyPr>
          <a:lstStyle/>
          <a:p>
            <a:r>
              <a:rPr lang="fr-CA" sz="2400" dirty="0" smtClean="0"/>
              <a:t>Le plan-cadre des capacités d’</a:t>
            </a:r>
            <a:r>
              <a:rPr lang="fr-CA" sz="2400" dirty="0" err="1" smtClean="0"/>
              <a:t>Armatysa</a:t>
            </a:r>
            <a:r>
              <a:rPr lang="fr-CA" sz="2400" dirty="0" smtClean="0"/>
              <a:t> Sen a façonné la théorie qui sous-tend l’IDISA, et analysé l’égalité entre les </a:t>
            </a:r>
            <a:r>
              <a:rPr lang="fr-CA" sz="2400" dirty="0" smtClean="0"/>
              <a:t>sexes </a:t>
            </a:r>
            <a:r>
              <a:rPr lang="fr-CA" sz="2400" dirty="0" smtClean="0"/>
              <a:t>et l’autonomisation des femmes au travers d’une approche holistique réunissant les dimensions socioculturelle, économique et politique du développement. Attention accordée aux dimensions critiques telles que l’expression et l’action.</a:t>
            </a:r>
          </a:p>
          <a:p>
            <a:r>
              <a:rPr lang="fr-CA" sz="2400" dirty="0" smtClean="0"/>
              <a:t>= processus d’autonomisation et d’indépendance  </a:t>
            </a:r>
          </a:p>
          <a:p>
            <a:r>
              <a:rPr lang="fr-CA" sz="2400" dirty="0" smtClean="0"/>
              <a:t>Le bien-être des femmes et l’égalité des genres se sont conceptualisées au-delà des paramètres économiques (au-delà du PIB) </a:t>
            </a:r>
            <a:r>
              <a:rPr lang="fr-CA" sz="2400" dirty="0" smtClean="0"/>
              <a:t>- </a:t>
            </a:r>
            <a:r>
              <a:rPr lang="fr-CA" sz="2400" dirty="0" smtClean="0"/>
              <a:t>sur la base du point de vue qu’une forte croissance économique et un revenu élevé ne garantissent pas un niveau élevé d’égalité entre les sexes (de nombreux indices appuient ce diagnostic</a:t>
            </a:r>
            <a:r>
              <a:rPr lang="fr-CA" sz="2400" dirty="0" smtClean="0"/>
              <a:t>).</a:t>
            </a:r>
            <a:endParaRPr lang="fr-CA" sz="2400" dirty="0" smtClean="0"/>
          </a:p>
          <a:p>
            <a:endParaRPr lang="fr-CA" sz="2400" dirty="0" smtClean="0"/>
          </a:p>
          <a:p>
            <a:endParaRPr lang="fr-CA" dirty="0"/>
          </a:p>
        </p:txBody>
      </p:sp>
    </p:spTree>
    <p:extLst>
      <p:ext uri="{BB962C8B-B14F-4D97-AF65-F5344CB8AC3E}">
        <p14:creationId xmlns:p14="http://schemas.microsoft.com/office/powerpoint/2010/main" val="4306290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84790"/>
            <a:ext cx="9720072" cy="914825"/>
          </a:xfrm>
        </p:spPr>
        <p:txBody>
          <a:bodyPr/>
          <a:lstStyle/>
          <a:p>
            <a:r>
              <a:rPr lang="en-GB" dirty="0" smtClean="0"/>
              <a:t>        </a:t>
            </a:r>
            <a:r>
              <a:rPr lang="en-GB" sz="3200" b="1" dirty="0"/>
              <a:t>S</a:t>
            </a:r>
            <a:r>
              <a:rPr lang="en-GB" sz="3200" b="1" dirty="0" smtClean="0"/>
              <a:t>tructure/Composition de </a:t>
            </a:r>
            <a:r>
              <a:rPr lang="en-GB" sz="3200" b="1" dirty="0" err="1" smtClean="0"/>
              <a:t>l’IDISA</a:t>
            </a:r>
            <a:endParaRPr lang="en-GB" sz="3200" b="1" dirty="0"/>
          </a:p>
        </p:txBody>
      </p:sp>
      <p:sp>
        <p:nvSpPr>
          <p:cNvPr id="3" name="Content Placeholder 2"/>
          <p:cNvSpPr>
            <a:spLocks noGrp="1"/>
          </p:cNvSpPr>
          <p:nvPr>
            <p:ph idx="1"/>
          </p:nvPr>
        </p:nvSpPr>
        <p:spPr>
          <a:xfrm>
            <a:off x="1154953" y="2243470"/>
            <a:ext cx="9946371" cy="4646428"/>
          </a:xfrm>
        </p:spPr>
        <p:txBody>
          <a:bodyPr>
            <a:noAutofit/>
          </a:bodyPr>
          <a:lstStyle/>
          <a:p>
            <a:pPr marL="0" indent="0">
              <a:buNone/>
            </a:pPr>
            <a:r>
              <a:rPr lang="fr-CA" sz="2400" dirty="0" smtClean="0"/>
              <a:t>Structure </a:t>
            </a:r>
            <a:r>
              <a:rPr lang="fr-CA" sz="2400" dirty="0" smtClean="0"/>
              <a:t>globale, </a:t>
            </a:r>
            <a:r>
              <a:rPr lang="fr-CA" sz="2400" dirty="0" smtClean="0"/>
              <a:t>combinaison de composantes </a:t>
            </a:r>
            <a:r>
              <a:rPr lang="fr-CA" sz="2400" dirty="0" smtClean="0"/>
              <a:t>quantitative </a:t>
            </a:r>
            <a:r>
              <a:rPr lang="fr-CA" sz="2400" dirty="0" smtClean="0"/>
              <a:t>et </a:t>
            </a:r>
            <a:r>
              <a:rPr lang="fr-CA" sz="2400" dirty="0" smtClean="0"/>
              <a:t>qualitative </a:t>
            </a:r>
            <a:r>
              <a:rPr lang="fr-CA" sz="2400" dirty="0" smtClean="0"/>
              <a:t>qui se renforcent </a:t>
            </a:r>
            <a:r>
              <a:rPr lang="fr-CA" sz="2400" dirty="0" smtClean="0"/>
              <a:t>mutuellement.</a:t>
            </a:r>
            <a:endParaRPr lang="fr-CA" sz="2400" dirty="0" smtClean="0"/>
          </a:p>
          <a:p>
            <a:pPr marL="457200" indent="-457200">
              <a:buAutoNum type="arabicParenBoth"/>
            </a:pPr>
            <a:r>
              <a:rPr lang="fr-CA" sz="2400" dirty="0" smtClean="0"/>
              <a:t>Composante quantitative, </a:t>
            </a:r>
            <a:r>
              <a:rPr lang="fr-CA" sz="2400" dirty="0" err="1" smtClean="0"/>
              <a:t>càd</a:t>
            </a:r>
            <a:r>
              <a:rPr lang="fr-CA" sz="2400" dirty="0" smtClean="0"/>
              <a:t> </a:t>
            </a:r>
            <a:r>
              <a:rPr lang="fr-CA" sz="2400" dirty="0" smtClean="0"/>
              <a:t>l’Indice de la </a:t>
            </a:r>
            <a:r>
              <a:rPr lang="fr-CA" sz="2400" dirty="0" smtClean="0"/>
              <a:t>Condition de la Femme (ICF) </a:t>
            </a:r>
          </a:p>
          <a:p>
            <a:pPr marL="457200" indent="-457200">
              <a:buAutoNum type="arabicParenBoth"/>
            </a:pPr>
            <a:r>
              <a:rPr lang="fr-CA" sz="2400" dirty="0" smtClean="0"/>
              <a:t>Composante qualitative, </a:t>
            </a:r>
            <a:r>
              <a:rPr lang="fr-CA" sz="2400" dirty="0" err="1" smtClean="0"/>
              <a:t>càd</a:t>
            </a:r>
            <a:r>
              <a:rPr lang="fr-CA" sz="2400" dirty="0" smtClean="0"/>
              <a:t> le Tableau de bord de promotion de la femme en Afrique (TBPFA)</a:t>
            </a:r>
          </a:p>
          <a:p>
            <a:pPr>
              <a:buFont typeface="Wingdings" panose="05000000000000000000" pitchFamily="2" charset="2"/>
              <a:buChar char="Ø"/>
            </a:pPr>
            <a:r>
              <a:rPr lang="fr-CA" sz="2400" dirty="0" smtClean="0"/>
              <a:t>L’ICF mesure les lacunes en matière d’égalité entre les </a:t>
            </a:r>
            <a:r>
              <a:rPr lang="fr-CA" sz="2400" dirty="0" smtClean="0"/>
              <a:t>sexes </a:t>
            </a:r>
            <a:r>
              <a:rPr lang="fr-CA" sz="2400" dirty="0" smtClean="0"/>
              <a:t>en évaluant si les hommes et femmes disposent des mêmes opportunités de gagner un revenu, d’un accès et un contrôle sur les </a:t>
            </a:r>
            <a:r>
              <a:rPr lang="fr-CA" sz="2400" dirty="0" smtClean="0"/>
              <a:t>ressources, </a:t>
            </a:r>
            <a:r>
              <a:rPr lang="fr-CA" sz="2400" dirty="0" smtClean="0"/>
              <a:t>et d’opportunités d’accéder à l’éducation et de vivre en bonne santé. </a:t>
            </a:r>
          </a:p>
          <a:p>
            <a:pPr marL="0" indent="0">
              <a:buNone/>
            </a:pPr>
            <a:endParaRPr lang="en-GB" sz="2400" dirty="0" smtClean="0"/>
          </a:p>
          <a:p>
            <a:pPr marL="0" indent="0">
              <a:buNone/>
            </a:pPr>
            <a:endParaRPr lang="en-GB" sz="2400" dirty="0" smtClean="0"/>
          </a:p>
          <a:p>
            <a:pPr marL="0" indent="0">
              <a:buNone/>
            </a:pPr>
            <a:endParaRPr lang="en-GB" sz="2400" dirty="0"/>
          </a:p>
        </p:txBody>
      </p:sp>
    </p:spTree>
    <p:extLst>
      <p:ext uri="{BB962C8B-B14F-4D97-AF65-F5344CB8AC3E}">
        <p14:creationId xmlns:p14="http://schemas.microsoft.com/office/powerpoint/2010/main" val="39124346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b="1" dirty="0"/>
              <a:t>Structure/Composition de </a:t>
            </a:r>
            <a:r>
              <a:rPr lang="en-GB" sz="3200" b="1" dirty="0" err="1" smtClean="0"/>
              <a:t>l’IDISA</a:t>
            </a:r>
            <a:r>
              <a:rPr lang="en-GB" sz="3200" b="1" dirty="0" smtClean="0"/>
              <a:t> (</a:t>
            </a:r>
            <a:r>
              <a:rPr lang="en-GB" sz="3200" b="1" dirty="0" smtClean="0"/>
              <a:t>suite)</a:t>
            </a:r>
            <a:endParaRPr lang="en-US" sz="3200"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Le TBPFA </a:t>
            </a:r>
            <a:r>
              <a:rPr lang="fr-FR" dirty="0"/>
              <a:t>englobe les aspects qualitatifs relatifs à la performance des gouvernements africains dans la mise en œuvre et les avancées des engagements internationaux et régionaux sur l’égalité des </a:t>
            </a:r>
            <a:r>
              <a:rPr lang="fr-FR" dirty="0" smtClean="0"/>
              <a:t>sexes </a:t>
            </a:r>
            <a:r>
              <a:rPr lang="fr-FR" dirty="0"/>
              <a:t>et l'autonomisation des femmes.</a:t>
            </a: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3869111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224" y="429806"/>
            <a:ext cx="9720072" cy="1499616"/>
          </a:xfrm>
        </p:spPr>
        <p:txBody>
          <a:bodyPr/>
          <a:lstStyle/>
          <a:p>
            <a:r>
              <a:rPr lang="en-GB" sz="3200" dirty="0" smtClean="0"/>
              <a:t>      </a:t>
            </a:r>
            <a:r>
              <a:rPr lang="en-GB" sz="3200" b="1" dirty="0" err="1" smtClean="0"/>
              <a:t>Singularité</a:t>
            </a:r>
            <a:r>
              <a:rPr lang="en-GB" sz="3200" b="1" dirty="0" smtClean="0"/>
              <a:t>/</a:t>
            </a:r>
            <a:r>
              <a:rPr lang="en-GB" sz="3200" b="1" dirty="0" err="1" smtClean="0"/>
              <a:t>valeur</a:t>
            </a:r>
            <a:r>
              <a:rPr lang="en-GB" sz="3200" b="1" dirty="0" smtClean="0"/>
              <a:t> </a:t>
            </a:r>
            <a:r>
              <a:rPr lang="en-GB" sz="3200" b="1" dirty="0" err="1" smtClean="0"/>
              <a:t>ajoutée</a:t>
            </a:r>
            <a:r>
              <a:rPr lang="en-GB" sz="3200" b="1" dirty="0" smtClean="0"/>
              <a:t> de </a:t>
            </a:r>
            <a:r>
              <a:rPr lang="en-GB" sz="3200" b="1" dirty="0" err="1" smtClean="0"/>
              <a:t>l’IDISA</a:t>
            </a:r>
            <a:endParaRPr lang="en-GB" sz="3200" b="1" dirty="0"/>
          </a:p>
        </p:txBody>
      </p:sp>
      <p:sp>
        <p:nvSpPr>
          <p:cNvPr id="3" name="Content Placeholder 2"/>
          <p:cNvSpPr>
            <a:spLocks noGrp="1"/>
          </p:cNvSpPr>
          <p:nvPr>
            <p:ph idx="1"/>
          </p:nvPr>
        </p:nvSpPr>
        <p:spPr>
          <a:xfrm>
            <a:off x="914400" y="2339163"/>
            <a:ext cx="10388600" cy="4518837"/>
          </a:xfrm>
        </p:spPr>
        <p:txBody>
          <a:bodyPr>
            <a:noAutofit/>
          </a:bodyPr>
          <a:lstStyle/>
          <a:p>
            <a:pPr marL="0" indent="0">
              <a:buNone/>
            </a:pPr>
            <a:r>
              <a:rPr lang="fr-CA" sz="2400" dirty="0" smtClean="0"/>
              <a:t>La singularité de l’IDISA peut être attribuée à au moins </a:t>
            </a:r>
            <a:r>
              <a:rPr lang="fr-CA" sz="2400" dirty="0" smtClean="0"/>
              <a:t>4 </a:t>
            </a:r>
            <a:r>
              <a:rPr lang="fr-CA" sz="2400" dirty="0" smtClean="0"/>
              <a:t>critères : </a:t>
            </a:r>
          </a:p>
          <a:p>
            <a:pPr marL="0" indent="0">
              <a:buNone/>
            </a:pPr>
            <a:endParaRPr lang="fr-CA" sz="2400" dirty="0" smtClean="0"/>
          </a:p>
          <a:p>
            <a:r>
              <a:rPr lang="fr-CA" sz="2400" b="1" i="1" dirty="0" smtClean="0"/>
              <a:t>Premièrement</a:t>
            </a:r>
            <a:r>
              <a:rPr lang="fr-CA" sz="2400" dirty="0" smtClean="0"/>
              <a:t>, il prend en compte le paysage social, culturel, économique et politique de l’Afrique ; et il est impulsé par les gouvernements africains : appropriation par le pays.</a:t>
            </a:r>
            <a:endParaRPr lang="fr-CA" sz="2400" b="1" i="1" dirty="0" smtClean="0"/>
          </a:p>
          <a:p>
            <a:r>
              <a:rPr lang="fr-CA" sz="2400" b="1" i="1" dirty="0" smtClean="0"/>
              <a:t>Deuxièmement</a:t>
            </a:r>
            <a:r>
              <a:rPr lang="fr-CA" sz="2400" dirty="0" smtClean="0"/>
              <a:t>, il est spécifique à l’Afrique car il mesure les avancées non seulement sur la mise en </a:t>
            </a:r>
            <a:r>
              <a:rPr lang="fr-CA" sz="2400" dirty="0" err="1" smtClean="0"/>
              <a:t>oeuvre</a:t>
            </a:r>
            <a:r>
              <a:rPr lang="fr-CA" sz="2400" dirty="0" smtClean="0"/>
              <a:t> des conventions et résolutions internationales, mais aussi des résolutions, protocole, et autres cadres africains, en utilisant des données pays recueillies à l’échelle nationale. </a:t>
            </a:r>
          </a:p>
        </p:txBody>
      </p:sp>
    </p:spTree>
    <p:extLst>
      <p:ext uri="{BB962C8B-B14F-4D97-AF65-F5344CB8AC3E}">
        <p14:creationId xmlns:p14="http://schemas.microsoft.com/office/powerpoint/2010/main" val="20363586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b="1" dirty="0" smtClean="0"/>
              <a:t>   </a:t>
            </a:r>
            <a:r>
              <a:rPr lang="en-GB" sz="3200" b="1" dirty="0" err="1"/>
              <a:t>Singularité</a:t>
            </a:r>
            <a:r>
              <a:rPr lang="en-GB" sz="3200" b="1" dirty="0"/>
              <a:t>/</a:t>
            </a:r>
            <a:r>
              <a:rPr lang="en-GB" sz="3200" b="1" dirty="0" err="1"/>
              <a:t>valeur</a:t>
            </a:r>
            <a:r>
              <a:rPr lang="en-GB" sz="3200" b="1" dirty="0"/>
              <a:t> </a:t>
            </a:r>
            <a:r>
              <a:rPr lang="en-GB" sz="3200" b="1" dirty="0" err="1"/>
              <a:t>ajoutée</a:t>
            </a:r>
            <a:r>
              <a:rPr lang="en-GB" sz="3200" b="1" dirty="0"/>
              <a:t> de </a:t>
            </a:r>
            <a:r>
              <a:rPr lang="en-GB" sz="3200" b="1" dirty="0" err="1" smtClean="0"/>
              <a:t>l’IDISA</a:t>
            </a:r>
            <a:r>
              <a:rPr lang="en-GB" sz="3200" b="1" dirty="0" smtClean="0"/>
              <a:t> (suite)</a:t>
            </a:r>
            <a:endParaRPr lang="en-US" sz="3200" dirty="0"/>
          </a:p>
        </p:txBody>
      </p:sp>
      <p:sp>
        <p:nvSpPr>
          <p:cNvPr id="3" name="Content Placeholder 2"/>
          <p:cNvSpPr>
            <a:spLocks noGrp="1"/>
          </p:cNvSpPr>
          <p:nvPr>
            <p:ph idx="1"/>
          </p:nvPr>
        </p:nvSpPr>
        <p:spPr>
          <a:xfrm>
            <a:off x="1154954" y="2340429"/>
            <a:ext cx="9875903" cy="4241123"/>
          </a:xfrm>
        </p:spPr>
        <p:txBody>
          <a:bodyPr>
            <a:normAutofit fontScale="77500" lnSpcReduction="20000"/>
          </a:bodyPr>
          <a:lstStyle/>
          <a:p>
            <a:r>
              <a:rPr lang="fr-CA" sz="2600" b="1" i="1" dirty="0" smtClean="0"/>
              <a:t>Troisièmement</a:t>
            </a:r>
            <a:r>
              <a:rPr lang="fr-CA" sz="2600" dirty="0" smtClean="0"/>
              <a:t>, il combine des mesures quantitatives et qualitatives de l’inégalité des genres, et constitue des points d’entrée pour de plus grandes transformations et des changements transformatifs. </a:t>
            </a:r>
          </a:p>
          <a:p>
            <a:pPr marL="0" indent="0">
              <a:buNone/>
            </a:pPr>
            <a:r>
              <a:rPr lang="fr-CA" sz="2600" dirty="0" smtClean="0"/>
              <a:t>Caractéristique multidimensionnelle ; analyse transversale facilitée ; compréhension globale de l’égalité entre les sexes et de l’autonomisation des femmes ; </a:t>
            </a:r>
          </a:p>
          <a:p>
            <a:pPr marL="0" indent="0">
              <a:buNone/>
            </a:pPr>
            <a:r>
              <a:rPr lang="fr-CA" sz="2600" dirty="0" smtClean="0"/>
              <a:t>Diagnostic holistique et évaluation des performances par pays ; synergie entre les déterminants sociaux et économiques de l’égalité entre les sexes et de l’autonomisation </a:t>
            </a:r>
            <a:r>
              <a:rPr lang="fr-CA" sz="2600" smtClean="0"/>
              <a:t>des </a:t>
            </a:r>
            <a:r>
              <a:rPr lang="fr-CA" sz="2600" smtClean="0"/>
              <a:t>femmes.</a:t>
            </a:r>
            <a:endParaRPr lang="fr-CA" sz="2600" dirty="0" smtClean="0"/>
          </a:p>
          <a:p>
            <a:pPr marL="0" indent="0">
              <a:buNone/>
            </a:pPr>
            <a:endParaRPr lang="fr-CA" sz="2600" dirty="0" smtClean="0"/>
          </a:p>
          <a:p>
            <a:r>
              <a:rPr lang="fr-CA" sz="2600" b="1" i="1" dirty="0" smtClean="0"/>
              <a:t>Quatrièmement</a:t>
            </a:r>
            <a:r>
              <a:rPr lang="fr-CA" sz="2600" dirty="0" smtClean="0"/>
              <a:t>, il mesure les avancées en matière d’égalité entre les sexes et d’autonomisation des femmes au-delà du PIB et des résultats économiques, pour englober les dimensions sociale, culturelle et politique. </a:t>
            </a:r>
            <a:endParaRPr lang="fr-CA" dirty="0"/>
          </a:p>
        </p:txBody>
      </p:sp>
    </p:spTree>
    <p:extLst>
      <p:ext uri="{BB962C8B-B14F-4D97-AF65-F5344CB8AC3E}">
        <p14:creationId xmlns:p14="http://schemas.microsoft.com/office/powerpoint/2010/main" val="35496230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a:xfrm>
            <a:off x="1683248" y="2730137"/>
            <a:ext cx="9681437" cy="2308324"/>
          </a:xfrm>
          <a:prstGeom prst="rect">
            <a:avLst/>
          </a:prstGeom>
          <a:blipFill>
            <a:blip r:embed="rId2"/>
            <a:tile tx="0" ty="0" sx="100000" sy="100000" flip="none" algn="tl"/>
          </a:blipFill>
        </p:spPr>
        <p:txBody>
          <a:bodyPr wrap="square" lIns="91440" tIns="45720" rIns="91440" bIns="45720">
            <a:spAutoFit/>
          </a:bodyPr>
          <a:lstStyle/>
          <a:p>
            <a:pPr algn="ctr"/>
            <a:endParaRPr lang="en-US" sz="4800" b="1" dirty="0" smtClean="0">
              <a:ln w="22225">
                <a:solidFill>
                  <a:schemeClr val="accent2"/>
                </a:solidFill>
                <a:prstDash val="solid"/>
              </a:ln>
              <a:solidFill>
                <a:srgbClr val="7030A0"/>
              </a:solidFill>
            </a:endParaRPr>
          </a:p>
          <a:p>
            <a:pPr algn="ctr"/>
            <a:r>
              <a:rPr lang="en-US" sz="4800" b="1" dirty="0" smtClean="0">
                <a:ln w="22225">
                  <a:solidFill>
                    <a:schemeClr val="accent2"/>
                  </a:solidFill>
                  <a:prstDash val="solid"/>
                </a:ln>
                <a:solidFill>
                  <a:srgbClr val="7030A0"/>
                </a:solidFill>
                <a:latin typeface="Bauhaus 93" panose="04030905020B02020C02" pitchFamily="82" charset="0"/>
                <a:cs typeface="Aparajita" panose="020B0604020202020204" pitchFamily="34" charset="0"/>
              </a:rPr>
              <a:t>MERCI POUR VOTRE</a:t>
            </a:r>
          </a:p>
          <a:p>
            <a:pPr algn="ctr"/>
            <a:r>
              <a:rPr lang="en-US" sz="4800" b="1" dirty="0" smtClean="0">
                <a:ln w="22225">
                  <a:solidFill>
                    <a:schemeClr val="accent2"/>
                  </a:solidFill>
                  <a:prstDash val="solid"/>
                </a:ln>
                <a:solidFill>
                  <a:srgbClr val="7030A0"/>
                </a:solidFill>
                <a:latin typeface="Bauhaus 93" panose="04030905020B02020C02" pitchFamily="82" charset="0"/>
                <a:cs typeface="Aparajita" panose="020B0604020202020204" pitchFamily="34" charset="0"/>
              </a:rPr>
              <a:t>ATTENTION</a:t>
            </a:r>
            <a:endParaRPr lang="en-US" sz="4800" b="1" cap="none" spc="0" dirty="0">
              <a:ln w="22225">
                <a:solidFill>
                  <a:schemeClr val="accent2"/>
                </a:solidFill>
                <a:prstDash val="solid"/>
              </a:ln>
              <a:solidFill>
                <a:srgbClr val="7030A0"/>
              </a:solidFill>
              <a:effectLst/>
              <a:latin typeface="Bauhaus 93" panose="04030905020B02020C02" pitchFamily="82" charset="0"/>
              <a:cs typeface="Aparajita" panose="020B0604020202020204" pitchFamily="34" charset="0"/>
            </a:endParaRPr>
          </a:p>
        </p:txBody>
      </p:sp>
    </p:spTree>
    <p:extLst>
      <p:ext uri="{BB962C8B-B14F-4D97-AF65-F5344CB8AC3E}">
        <p14:creationId xmlns:p14="http://schemas.microsoft.com/office/powerpoint/2010/main" val="37546261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1753</TotalTime>
  <Words>839</Words>
  <Application>Microsoft Macintosh PowerPoint</Application>
  <PresentationFormat>Personnalisé</PresentationFormat>
  <Paragraphs>41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Ion Boardroom</vt:lpstr>
      <vt:lpstr>PHASE 4 DE L’INDICE DE DEVELOPPEMENT ET DES INEGALITES ENTRE LES SEXES EN AFRIQUE (IDISA 4)  ATELIER METHODOLOGIQUE  ADDIS-ABEBA: 7-8 JUIN 2016</vt:lpstr>
      <vt:lpstr>Pourquoi l’IDISA ? Les raisons justifiant le développement de l’indice</vt:lpstr>
      <vt:lpstr>Pourquoi l’IDISA ? Les raisons justifiant le développement de l’indice</vt:lpstr>
      <vt:lpstr>Le cadre théorique et conceptuel de l’IDISA</vt:lpstr>
      <vt:lpstr>        Structure/Composition de l’IDISA</vt:lpstr>
      <vt:lpstr>Structure/Composition de l’IDISA (suite)</vt:lpstr>
      <vt:lpstr>      Singularité/valeur ajoutée de l’IDISA</vt:lpstr>
      <vt:lpstr>   Singularité/valeur ajoutée de l’IDISA (suite)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TO THE 1st COMMITTEE OF GENDER AND SOCIAL DEVELOPMENT: ADDIS ABAB, ETHIOPIA: 17-18 DECEMBER 2015</dc:title>
  <dc:creator>Ngone Diop</dc:creator>
  <cp:lastModifiedBy>Léa Kor</cp:lastModifiedBy>
  <cp:revision>181</cp:revision>
  <dcterms:created xsi:type="dcterms:W3CDTF">2015-12-16T13:26:02Z</dcterms:created>
  <dcterms:modified xsi:type="dcterms:W3CDTF">2016-06-12T09:16:13Z</dcterms:modified>
</cp:coreProperties>
</file>