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0" r:id="rId6"/>
    <p:sldId id="264" r:id="rId7"/>
    <p:sldId id="271" r:id="rId8"/>
    <p:sldId id="275" r:id="rId9"/>
    <p:sldId id="265" r:id="rId10"/>
    <p:sldId id="267" r:id="rId11"/>
    <p:sldId id="268" r:id="rId12"/>
    <p:sldId id="269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2254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-7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0FFB32-2BB3-43D3-B83F-6CBF240E77FE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92C496F2-638F-4C49-9A4C-75D33172FBD5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0070C0"/>
              </a:solidFill>
              <a:latin typeface="Bauhaus 93" panose="04030905020B02020C02" pitchFamily="82" charset="0"/>
            </a:rPr>
            <a:t>Agenda 2063</a:t>
          </a:r>
          <a:endParaRPr lang="en-US" sz="2000" b="1" dirty="0">
            <a:solidFill>
              <a:srgbClr val="0070C0"/>
            </a:solidFill>
            <a:latin typeface="Bauhaus 93" panose="04030905020B02020C02" pitchFamily="82" charset="0"/>
          </a:endParaRPr>
        </a:p>
      </dgm:t>
    </dgm:pt>
    <dgm:pt modelId="{A43CC32D-C275-4CF1-8B92-4D2AF6EA6443}" type="parTrans" cxnId="{1EDC4D44-ECC0-46EF-A73E-9B9615525CF7}">
      <dgm:prSet/>
      <dgm:spPr/>
      <dgm:t>
        <a:bodyPr/>
        <a:lstStyle/>
        <a:p>
          <a:endParaRPr lang="en-US"/>
        </a:p>
      </dgm:t>
    </dgm:pt>
    <dgm:pt modelId="{73127C4C-0DDA-4CA8-BC1E-A9B359796B7D}" type="sibTrans" cxnId="{1EDC4D44-ECC0-46EF-A73E-9B9615525CF7}">
      <dgm:prSet/>
      <dgm:spPr/>
      <dgm:t>
        <a:bodyPr/>
        <a:lstStyle/>
        <a:p>
          <a:endParaRPr lang="en-US"/>
        </a:p>
      </dgm:t>
    </dgm:pt>
    <dgm:pt modelId="{21EA64B6-DFFE-43D5-ACF5-B106701E036B}">
      <dgm:prSet phldrT="[Text]" custT="1"/>
      <dgm:spPr/>
      <dgm:t>
        <a:bodyPr/>
        <a:lstStyle/>
        <a:p>
          <a:r>
            <a:rPr lang="en-GB" sz="2000" b="1" dirty="0" err="1" smtClean="0">
              <a:solidFill>
                <a:srgbClr val="0070C0"/>
              </a:solidFill>
              <a:latin typeface="Bauhaus 93" panose="04030905020B02020C02" pitchFamily="82" charset="0"/>
            </a:rPr>
            <a:t>Stratégies</a:t>
          </a:r>
          <a:r>
            <a:rPr lang="en-GB" sz="2000" b="1" dirty="0" smtClean="0">
              <a:solidFill>
                <a:srgbClr val="0070C0"/>
              </a:solidFill>
              <a:latin typeface="Bauhaus 93" panose="04030905020B02020C02" pitchFamily="82" charset="0"/>
            </a:rPr>
            <a:t> et plans </a:t>
          </a:r>
          <a:r>
            <a:rPr lang="en-GB" sz="2000" b="1" dirty="0" err="1" smtClean="0">
              <a:solidFill>
                <a:srgbClr val="0070C0"/>
              </a:solidFill>
              <a:latin typeface="Bauhaus 93" panose="04030905020B02020C02" pitchFamily="82" charset="0"/>
            </a:rPr>
            <a:t>nationaux</a:t>
          </a:r>
          <a:r>
            <a:rPr lang="en-GB" sz="2000" b="1" dirty="0" smtClean="0">
              <a:solidFill>
                <a:srgbClr val="0070C0"/>
              </a:solidFill>
              <a:latin typeface="Bauhaus 93" panose="04030905020B02020C02" pitchFamily="82" charset="0"/>
            </a:rPr>
            <a:t> de </a:t>
          </a:r>
          <a:r>
            <a:rPr lang="en-GB" sz="2000" b="1" dirty="0" err="1" smtClean="0">
              <a:solidFill>
                <a:srgbClr val="0070C0"/>
              </a:solidFill>
              <a:latin typeface="Bauhaus 93" panose="04030905020B02020C02" pitchFamily="82" charset="0"/>
            </a:rPr>
            <a:t>développement</a:t>
          </a:r>
          <a:endParaRPr lang="en-US" sz="2000" b="1" dirty="0">
            <a:solidFill>
              <a:srgbClr val="0070C0"/>
            </a:solidFill>
            <a:latin typeface="Bauhaus 93" panose="04030905020B02020C02" pitchFamily="82" charset="0"/>
          </a:endParaRPr>
        </a:p>
      </dgm:t>
    </dgm:pt>
    <dgm:pt modelId="{57B36294-F54E-4A70-A264-CB567E1F5A77}" type="parTrans" cxnId="{FFDE8594-545D-403F-B50A-C5C302FE6C55}">
      <dgm:prSet/>
      <dgm:spPr/>
      <dgm:t>
        <a:bodyPr/>
        <a:lstStyle/>
        <a:p>
          <a:endParaRPr lang="en-US"/>
        </a:p>
      </dgm:t>
    </dgm:pt>
    <dgm:pt modelId="{9F277FD1-CE7A-4935-820D-601421F9FDE8}" type="sibTrans" cxnId="{FFDE8594-545D-403F-B50A-C5C302FE6C55}">
      <dgm:prSet/>
      <dgm:spPr/>
      <dgm:t>
        <a:bodyPr/>
        <a:lstStyle/>
        <a:p>
          <a:endParaRPr lang="en-US"/>
        </a:p>
      </dgm:t>
    </dgm:pt>
    <dgm:pt modelId="{269962CC-152A-438F-A68C-38FADF304190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0070C0"/>
              </a:solidFill>
              <a:latin typeface="Bauhaus 93" panose="04030905020B02020C02" pitchFamily="82" charset="0"/>
            </a:rPr>
            <a:t>Agenda 2030 pour les ODD</a:t>
          </a:r>
          <a:endParaRPr lang="en-US" sz="2000" b="1" dirty="0">
            <a:solidFill>
              <a:srgbClr val="0070C0"/>
            </a:solidFill>
            <a:latin typeface="Bauhaus 93" panose="04030905020B02020C02" pitchFamily="82" charset="0"/>
          </a:endParaRPr>
        </a:p>
      </dgm:t>
    </dgm:pt>
    <dgm:pt modelId="{F9B844D6-9FBA-4C4B-894C-2016DB99BDAA}" type="parTrans" cxnId="{74F802F2-9187-4F33-98F9-72B8B2C0B952}">
      <dgm:prSet/>
      <dgm:spPr/>
      <dgm:t>
        <a:bodyPr/>
        <a:lstStyle/>
        <a:p>
          <a:endParaRPr lang="en-US"/>
        </a:p>
      </dgm:t>
    </dgm:pt>
    <dgm:pt modelId="{23ACEB24-EFD8-4BCB-9F81-E841687ED17B}" type="sibTrans" cxnId="{74F802F2-9187-4F33-98F9-72B8B2C0B952}">
      <dgm:prSet/>
      <dgm:spPr/>
      <dgm:t>
        <a:bodyPr/>
        <a:lstStyle/>
        <a:p>
          <a:endParaRPr lang="en-US"/>
        </a:p>
      </dgm:t>
    </dgm:pt>
    <dgm:pt modelId="{8C346ACF-BB81-4ADB-B2D7-8176D609716D}" type="pres">
      <dgm:prSet presAssocID="{BE0FFB32-2BB3-43D3-B83F-6CBF240E77FE}" presName="Name0" presStyleCnt="0">
        <dgm:presLayoutVars>
          <dgm:chMax val="7"/>
          <dgm:dir/>
          <dgm:resizeHandles val="exact"/>
        </dgm:presLayoutVars>
      </dgm:prSet>
      <dgm:spPr/>
    </dgm:pt>
    <dgm:pt modelId="{38921E12-927C-4B64-8220-09363B018AC2}" type="pres">
      <dgm:prSet presAssocID="{BE0FFB32-2BB3-43D3-B83F-6CBF240E77FE}" presName="ellipse1" presStyleLbl="vennNode1" presStyleIdx="0" presStyleCnt="3" custScaleX="1155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A26E52-95D1-4A23-B0F7-4A8A50A5427B}" type="pres">
      <dgm:prSet presAssocID="{BE0FFB32-2BB3-43D3-B83F-6CBF240E77FE}" presName="ellipse2" presStyleLbl="vennNode1" presStyleIdx="1" presStyleCnt="3" custScaleX="111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36DBF-E78F-4F82-8937-2A2FC4F50FC4}" type="pres">
      <dgm:prSet presAssocID="{BE0FFB32-2BB3-43D3-B83F-6CBF240E77FE}" presName="ellipse3" presStyleLbl="vennNode1" presStyleIdx="2" presStyleCnt="3" custScaleX="1235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FDE8594-545D-403F-B50A-C5C302FE6C55}" srcId="{BE0FFB32-2BB3-43D3-B83F-6CBF240E77FE}" destId="{21EA64B6-DFFE-43D5-ACF5-B106701E036B}" srcOrd="1" destOrd="0" parTransId="{57B36294-F54E-4A70-A264-CB567E1F5A77}" sibTransId="{9F277FD1-CE7A-4935-820D-601421F9FDE8}"/>
    <dgm:cxn modelId="{9CBDE8D3-7F6D-4382-84E3-F044F80BAF84}" type="presOf" srcId="{21EA64B6-DFFE-43D5-ACF5-B106701E036B}" destId="{F5A26E52-95D1-4A23-B0F7-4A8A50A5427B}" srcOrd="0" destOrd="0" presId="urn:microsoft.com/office/officeart/2005/8/layout/rings+Icon"/>
    <dgm:cxn modelId="{74F802F2-9187-4F33-98F9-72B8B2C0B952}" srcId="{BE0FFB32-2BB3-43D3-B83F-6CBF240E77FE}" destId="{269962CC-152A-438F-A68C-38FADF304190}" srcOrd="2" destOrd="0" parTransId="{F9B844D6-9FBA-4C4B-894C-2016DB99BDAA}" sibTransId="{23ACEB24-EFD8-4BCB-9F81-E841687ED17B}"/>
    <dgm:cxn modelId="{ED71DFE0-149A-41EF-928F-3DFF8CF0C9B5}" type="presOf" srcId="{269962CC-152A-438F-A68C-38FADF304190}" destId="{00736DBF-E78F-4F82-8937-2A2FC4F50FC4}" srcOrd="0" destOrd="0" presId="urn:microsoft.com/office/officeart/2005/8/layout/rings+Icon"/>
    <dgm:cxn modelId="{F54CBA59-5507-411E-9E43-971EE74E355F}" type="presOf" srcId="{92C496F2-638F-4C49-9A4C-75D33172FBD5}" destId="{38921E12-927C-4B64-8220-09363B018AC2}" srcOrd="0" destOrd="0" presId="urn:microsoft.com/office/officeart/2005/8/layout/rings+Icon"/>
    <dgm:cxn modelId="{1EDC4D44-ECC0-46EF-A73E-9B9615525CF7}" srcId="{BE0FFB32-2BB3-43D3-B83F-6CBF240E77FE}" destId="{92C496F2-638F-4C49-9A4C-75D33172FBD5}" srcOrd="0" destOrd="0" parTransId="{A43CC32D-C275-4CF1-8B92-4D2AF6EA6443}" sibTransId="{73127C4C-0DDA-4CA8-BC1E-A9B359796B7D}"/>
    <dgm:cxn modelId="{435AB64A-2887-4A5A-85B9-D7D9E45C82C7}" type="presOf" srcId="{BE0FFB32-2BB3-43D3-B83F-6CBF240E77FE}" destId="{8C346ACF-BB81-4ADB-B2D7-8176D609716D}" srcOrd="0" destOrd="0" presId="urn:microsoft.com/office/officeart/2005/8/layout/rings+Icon"/>
    <dgm:cxn modelId="{50DCD7B5-2D72-4199-BCF5-034D81DB4A98}" type="presParOf" srcId="{8C346ACF-BB81-4ADB-B2D7-8176D609716D}" destId="{38921E12-927C-4B64-8220-09363B018AC2}" srcOrd="0" destOrd="0" presId="urn:microsoft.com/office/officeart/2005/8/layout/rings+Icon"/>
    <dgm:cxn modelId="{39D99426-8F4B-4606-B947-124D1149B595}" type="presParOf" srcId="{8C346ACF-BB81-4ADB-B2D7-8176D609716D}" destId="{F5A26E52-95D1-4A23-B0F7-4A8A50A5427B}" srcOrd="1" destOrd="0" presId="urn:microsoft.com/office/officeart/2005/8/layout/rings+Icon"/>
    <dgm:cxn modelId="{5E26DD4E-FD31-4FBB-B65C-B14F0215D5EA}" type="presParOf" srcId="{8C346ACF-BB81-4ADB-B2D7-8176D609716D}" destId="{00736DBF-E78F-4F82-8937-2A2FC4F50FC4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21E12-927C-4B64-8220-09363B018AC2}">
      <dsp:nvSpPr>
        <dsp:cNvPr id="0" name=""/>
        <dsp:cNvSpPr/>
      </dsp:nvSpPr>
      <dsp:spPr>
        <a:xfrm>
          <a:off x="1609553" y="0"/>
          <a:ext cx="3552018" cy="30751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70C0"/>
              </a:solidFill>
              <a:latin typeface="Bauhaus 93" panose="04030905020B02020C02" pitchFamily="82" charset="0"/>
            </a:rPr>
            <a:t>Agenda 2063</a:t>
          </a:r>
          <a:endParaRPr lang="en-US" sz="2000" b="1" kern="1200" dirty="0">
            <a:solidFill>
              <a:srgbClr val="0070C0"/>
            </a:solidFill>
            <a:latin typeface="Bauhaus 93" panose="04030905020B02020C02" pitchFamily="82" charset="0"/>
          </a:endParaRPr>
        </a:p>
      </dsp:txBody>
      <dsp:txXfrm>
        <a:off x="2129734" y="450339"/>
        <a:ext cx="2511656" cy="2174432"/>
      </dsp:txXfrm>
    </dsp:sp>
    <dsp:sp modelId="{F5A26E52-95D1-4A23-B0F7-4A8A50A5427B}">
      <dsp:nvSpPr>
        <dsp:cNvPr id="0" name=""/>
        <dsp:cNvSpPr/>
      </dsp:nvSpPr>
      <dsp:spPr>
        <a:xfrm>
          <a:off x="3249175" y="2050927"/>
          <a:ext cx="3438391" cy="30751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err="1" smtClean="0">
              <a:solidFill>
                <a:srgbClr val="0070C0"/>
              </a:solidFill>
              <a:latin typeface="Bauhaus 93" panose="04030905020B02020C02" pitchFamily="82" charset="0"/>
            </a:rPr>
            <a:t>Stratégies</a:t>
          </a:r>
          <a:r>
            <a:rPr lang="en-GB" sz="2000" b="1" kern="1200" dirty="0" smtClean="0">
              <a:solidFill>
                <a:srgbClr val="0070C0"/>
              </a:solidFill>
              <a:latin typeface="Bauhaus 93" panose="04030905020B02020C02" pitchFamily="82" charset="0"/>
            </a:rPr>
            <a:t> et plans </a:t>
          </a:r>
          <a:r>
            <a:rPr lang="en-GB" sz="2000" b="1" kern="1200" dirty="0" err="1" smtClean="0">
              <a:solidFill>
                <a:srgbClr val="0070C0"/>
              </a:solidFill>
              <a:latin typeface="Bauhaus 93" panose="04030905020B02020C02" pitchFamily="82" charset="0"/>
            </a:rPr>
            <a:t>nationaux</a:t>
          </a:r>
          <a:r>
            <a:rPr lang="en-GB" sz="2000" b="1" kern="1200" dirty="0" smtClean="0">
              <a:solidFill>
                <a:srgbClr val="0070C0"/>
              </a:solidFill>
              <a:latin typeface="Bauhaus 93" panose="04030905020B02020C02" pitchFamily="82" charset="0"/>
            </a:rPr>
            <a:t> de </a:t>
          </a:r>
          <a:r>
            <a:rPr lang="en-GB" sz="2000" b="1" kern="1200" dirty="0" err="1" smtClean="0">
              <a:solidFill>
                <a:srgbClr val="0070C0"/>
              </a:solidFill>
              <a:latin typeface="Bauhaus 93" panose="04030905020B02020C02" pitchFamily="82" charset="0"/>
            </a:rPr>
            <a:t>développement</a:t>
          </a:r>
          <a:endParaRPr lang="en-US" sz="2000" b="1" kern="1200" dirty="0">
            <a:solidFill>
              <a:srgbClr val="0070C0"/>
            </a:solidFill>
            <a:latin typeface="Bauhaus 93" panose="04030905020B02020C02" pitchFamily="82" charset="0"/>
          </a:endParaRPr>
        </a:p>
      </dsp:txBody>
      <dsp:txXfrm>
        <a:off x="3752716" y="2501266"/>
        <a:ext cx="2431309" cy="2174432"/>
      </dsp:txXfrm>
    </dsp:sp>
    <dsp:sp modelId="{00736DBF-E78F-4F82-8937-2A2FC4F50FC4}">
      <dsp:nvSpPr>
        <dsp:cNvPr id="0" name=""/>
        <dsp:cNvSpPr/>
      </dsp:nvSpPr>
      <dsp:spPr>
        <a:xfrm>
          <a:off x="4649770" y="0"/>
          <a:ext cx="3799076" cy="30751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70C0"/>
              </a:solidFill>
              <a:latin typeface="Bauhaus 93" panose="04030905020B02020C02" pitchFamily="82" charset="0"/>
            </a:rPr>
            <a:t>Agenda 2030 pour les ODD</a:t>
          </a:r>
          <a:endParaRPr lang="en-US" sz="2000" b="1" kern="1200" dirty="0">
            <a:solidFill>
              <a:srgbClr val="0070C0"/>
            </a:solidFill>
            <a:latin typeface="Bauhaus 93" panose="04030905020B02020C02" pitchFamily="82" charset="0"/>
          </a:endParaRPr>
        </a:p>
      </dsp:txBody>
      <dsp:txXfrm>
        <a:off x="5206132" y="450339"/>
        <a:ext cx="2686352" cy="2174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78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0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0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8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49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3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3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8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E3AF175-93A4-4A16-95E3-54E968C5546A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5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F175-93A4-4A16-95E3-54E968C5546A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2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3AF175-93A4-4A16-95E3-54E968C5546A}" type="datetimeFigureOut">
              <a:rPr lang="en-US" smtClean="0"/>
              <a:t>12/06/16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57925DA-56B8-4B74-9B7F-8D27934A9EE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04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  <a:latin typeface="Algerian" panose="04020705040A02060702" pitchFamily="82" charset="0"/>
              </a:rPr>
              <a:t>DEVELOPPER DES PLANS D’ACTION NATIONAUX</a:t>
            </a:r>
            <a:endParaRPr lang="en-US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38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41060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 smtClean="0"/>
              <a:t>Les ODD (Agenda 2030) – Transformer </a:t>
            </a:r>
            <a:r>
              <a:rPr lang="en-GB" sz="2800" b="1" dirty="0" err="1" smtClean="0"/>
              <a:t>notre</a:t>
            </a:r>
            <a:r>
              <a:rPr lang="en-GB" sz="2800" b="1" dirty="0" smtClean="0"/>
              <a:t> monde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3436"/>
            <a:ext cx="8915400" cy="4257786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lded Corner 3"/>
          <p:cNvSpPr/>
          <p:nvPr/>
        </p:nvSpPr>
        <p:spPr>
          <a:xfrm>
            <a:off x="4078384" y="1402916"/>
            <a:ext cx="4960419" cy="487650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endParaRPr lang="fr-CA" sz="2400" dirty="0" smtClean="0"/>
          </a:p>
          <a:p>
            <a:pPr algn="ctr" fontAlgn="t"/>
            <a:endParaRPr lang="fr-CA" sz="2400" dirty="0" smtClean="0"/>
          </a:p>
          <a:p>
            <a:pPr algn="ctr" fontAlgn="t"/>
            <a:endParaRPr lang="fr-CA" sz="2400" dirty="0" smtClean="0"/>
          </a:p>
          <a:p>
            <a:pPr algn="ctr" fontAlgn="t"/>
            <a:r>
              <a:rPr lang="fr-CA" sz="2000" b="1" dirty="0" smtClean="0"/>
              <a:t>Aucune pauvreté</a:t>
            </a:r>
          </a:p>
          <a:p>
            <a:pPr algn="ctr" fontAlgn="t"/>
            <a:r>
              <a:rPr lang="fr-CA" sz="2000" b="1" dirty="0" smtClean="0"/>
              <a:t>Pas de </a:t>
            </a:r>
            <a:r>
              <a:rPr lang="fr-CA" sz="2000" b="1" dirty="0" smtClean="0"/>
              <a:t>famine</a:t>
            </a:r>
            <a:endParaRPr lang="fr-CA" sz="2000" b="1" dirty="0" smtClean="0"/>
          </a:p>
          <a:p>
            <a:pPr algn="ctr" fontAlgn="t"/>
            <a:r>
              <a:rPr lang="fr-CA" sz="2000" b="1" dirty="0" smtClean="0"/>
              <a:t>Bonne santé et bien-être</a:t>
            </a:r>
          </a:p>
          <a:p>
            <a:pPr algn="ctr" fontAlgn="t"/>
            <a:r>
              <a:rPr lang="fr-CA" sz="2000" b="1" dirty="0" smtClean="0"/>
              <a:t>Éducation </a:t>
            </a:r>
            <a:r>
              <a:rPr lang="fr-CA" sz="2000" b="1" dirty="0" smtClean="0"/>
              <a:t>de qualité</a:t>
            </a:r>
          </a:p>
          <a:p>
            <a:pPr algn="ctr" fontAlgn="t"/>
            <a:r>
              <a:rPr lang="fr-CA" sz="2000" b="1" dirty="0" smtClean="0"/>
              <a:t>Égalité </a:t>
            </a:r>
            <a:r>
              <a:rPr lang="fr-CA" sz="2000" b="1" dirty="0" smtClean="0"/>
              <a:t>des </a:t>
            </a:r>
            <a:r>
              <a:rPr lang="fr-CA" sz="2000" b="1" dirty="0" smtClean="0"/>
              <a:t>sexes</a:t>
            </a:r>
            <a:endParaRPr lang="fr-CA" sz="2000" b="1" dirty="0" smtClean="0"/>
          </a:p>
          <a:p>
            <a:pPr algn="ctr" fontAlgn="t"/>
            <a:r>
              <a:rPr lang="fr-CA" sz="2000" b="1" dirty="0" smtClean="0"/>
              <a:t>Eau salubre et assainissement</a:t>
            </a:r>
          </a:p>
          <a:p>
            <a:pPr algn="ctr" fontAlgn="t"/>
            <a:r>
              <a:rPr lang="fr-CA" sz="2000" b="1" dirty="0" smtClean="0"/>
              <a:t>Énergie </a:t>
            </a:r>
            <a:r>
              <a:rPr lang="fr-CA" sz="2000" b="1" dirty="0" smtClean="0"/>
              <a:t>abordable et propre</a:t>
            </a:r>
          </a:p>
          <a:p>
            <a:pPr algn="ctr" fontAlgn="t"/>
            <a:r>
              <a:rPr lang="fr-CA" sz="2000" b="1" dirty="0" smtClean="0"/>
              <a:t>Travail décent </a:t>
            </a:r>
            <a:r>
              <a:rPr lang="fr-CA" sz="2000" b="1" dirty="0" smtClean="0"/>
              <a:t>et </a:t>
            </a:r>
            <a:r>
              <a:rPr lang="fr-CA" sz="2000" b="1" dirty="0" smtClean="0"/>
              <a:t>croissance économique</a:t>
            </a:r>
          </a:p>
          <a:p>
            <a:pPr algn="ctr" fontAlgn="t"/>
            <a:r>
              <a:rPr lang="fr-CA" sz="2000" b="1" dirty="0" smtClean="0"/>
              <a:t>Industrie, innovation et infrastructure</a:t>
            </a:r>
          </a:p>
          <a:p>
            <a:pPr algn="ctr" fontAlgn="t"/>
            <a:r>
              <a:rPr lang="fr-CA" sz="2000" b="1" dirty="0" smtClean="0"/>
              <a:t>Inégalités réduites</a:t>
            </a:r>
          </a:p>
          <a:p>
            <a:pPr algn="ctr" fontAlgn="t"/>
            <a:r>
              <a:rPr lang="fr-CA" sz="2000" b="1" dirty="0" smtClean="0"/>
              <a:t>Action pour le climat</a:t>
            </a:r>
          </a:p>
          <a:p>
            <a:pPr algn="ctr" fontAlgn="t"/>
            <a:r>
              <a:rPr lang="fr-CA" sz="2000" b="1" dirty="0" smtClean="0"/>
              <a:t>Paix, </a:t>
            </a:r>
            <a:r>
              <a:rPr lang="fr-CA" sz="2000" b="1" dirty="0" smtClean="0"/>
              <a:t>justice </a:t>
            </a:r>
            <a:r>
              <a:rPr lang="fr-CA" sz="2000" b="1" dirty="0" smtClean="0"/>
              <a:t>et institutions solides</a:t>
            </a:r>
          </a:p>
          <a:p>
            <a:pPr algn="ctr" fontAlgn="t"/>
            <a:r>
              <a:rPr lang="fr-CA" sz="2000" b="1" dirty="0" smtClean="0"/>
              <a:t>Vie sous l’eau</a:t>
            </a:r>
          </a:p>
          <a:p>
            <a:pPr algn="ctr" fontAlgn="t"/>
            <a:r>
              <a:rPr lang="fr-CA" sz="2000" b="1" dirty="0" smtClean="0"/>
              <a:t>Vie sur terre</a:t>
            </a:r>
          </a:p>
          <a:p>
            <a:pPr algn="ctr" fontAlgn="t"/>
            <a:r>
              <a:rPr lang="fr-CA" sz="2000" b="1" dirty="0" smtClean="0"/>
              <a:t>Partenariats pour les objectifs</a:t>
            </a:r>
          </a:p>
          <a:p>
            <a:pPr algn="ctr" fontAlgn="t"/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672773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87817"/>
          </a:xfrm>
        </p:spPr>
        <p:txBody>
          <a:bodyPr>
            <a:normAutofit/>
          </a:bodyPr>
          <a:lstStyle/>
          <a:p>
            <a:pPr algn="ctr"/>
            <a:r>
              <a:rPr lang="fr-CA" sz="2400" b="1" dirty="0" smtClean="0">
                <a:solidFill>
                  <a:srgbClr val="0070C0"/>
                </a:solidFill>
              </a:rPr>
              <a:t>Priorités de développement durable dans les 5 sous-régions de l’Afrique</a:t>
            </a:r>
            <a:br>
              <a:rPr lang="fr-CA" sz="2400" b="1" dirty="0" smtClean="0">
                <a:solidFill>
                  <a:srgbClr val="0070C0"/>
                </a:solidFill>
              </a:rPr>
            </a:br>
            <a:r>
              <a:rPr lang="fr-CA" sz="2400" b="1" dirty="0" smtClean="0">
                <a:solidFill>
                  <a:srgbClr val="0070C0"/>
                </a:solidFill>
              </a:rPr>
              <a:t>(Source : Rapport Régional Africain sur les ODD, CEA/</a:t>
            </a:r>
            <a:r>
              <a:rPr lang="fr-CA" sz="2400" b="1" dirty="0" smtClean="0">
                <a:solidFill>
                  <a:srgbClr val="0070C0"/>
                </a:solidFill>
              </a:rPr>
              <a:t>CUA</a:t>
            </a:r>
            <a:r>
              <a:rPr lang="fr-CA" sz="2400" b="1" dirty="0" smtClean="0">
                <a:solidFill>
                  <a:srgbClr val="0070C0"/>
                </a:solidFill>
              </a:rPr>
              <a:t>/BAD, février 2015)</a:t>
            </a:r>
            <a:endParaRPr lang="fr-CA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360170"/>
            <a:ext cx="10058400" cy="4931834"/>
          </a:xfrm>
        </p:spPr>
        <p:txBody>
          <a:bodyPr>
            <a:noAutofit/>
          </a:bodyPr>
          <a:lstStyle/>
          <a:p>
            <a:r>
              <a:rPr lang="fr-CA" b="1" dirty="0" smtClean="0">
                <a:solidFill>
                  <a:srgbClr val="0070C0"/>
                </a:solidFill>
              </a:rPr>
              <a:t>Afrique du Nord </a:t>
            </a:r>
            <a:r>
              <a:rPr lang="fr-CA" dirty="0" smtClean="0"/>
              <a:t>: changement </a:t>
            </a:r>
            <a:r>
              <a:rPr lang="fr-CA" dirty="0" smtClean="0"/>
              <a:t>climatique </a:t>
            </a:r>
            <a:r>
              <a:rPr lang="fr-CA" dirty="0" smtClean="0"/>
              <a:t>et défis environnementaux ; dépendance aux matières premières et diversification économique réduite ; croissance insuffisamment génératrice </a:t>
            </a:r>
            <a:r>
              <a:rPr lang="fr-CA" dirty="0" smtClean="0"/>
              <a:t>d’emplois </a:t>
            </a:r>
            <a:r>
              <a:rPr lang="fr-CA" dirty="0" smtClean="0"/>
              <a:t>; insécurité alimentaire ; inégalité et manque d’accès aux services de base ; égalité des genres et autonomisation des femmes ; insécurité énergétique et besoin d’investissements dans les énergies renouvelables. </a:t>
            </a:r>
          </a:p>
          <a:p>
            <a:r>
              <a:rPr lang="fr-CA" b="1" dirty="0" smtClean="0">
                <a:solidFill>
                  <a:srgbClr val="0070C0"/>
                </a:solidFill>
              </a:rPr>
              <a:t>Afrique de l’Ouest : </a:t>
            </a:r>
            <a:r>
              <a:rPr lang="fr-CA" dirty="0" smtClean="0"/>
              <a:t>combattre la pauvreté ; égalité des genres et autonomisation des femmes ; amélioration de la qualité de l’éducation ; meilleur accès à une santé abordable et de bonne qualité ; développement durable des infrastructures d’eau, d’énergie et de transport ; croissance inclusive ; agriculture et sécurité alimentaire ; gestion convenable des ressources environnementales et naturelles ; protection sociale pour les pauvres et vulnérables ; assainissement et gestion urbaine ; et valorisation des partenariats pour le développement. </a:t>
            </a:r>
          </a:p>
          <a:p>
            <a:r>
              <a:rPr lang="fr-CA" b="1" dirty="0" smtClean="0">
                <a:solidFill>
                  <a:srgbClr val="0070C0"/>
                </a:solidFill>
              </a:rPr>
              <a:t>Afrique Centrale </a:t>
            </a:r>
            <a:r>
              <a:rPr lang="fr-CA" dirty="0" smtClean="0"/>
              <a:t>: diversification économique pour gérer la </a:t>
            </a:r>
            <a:r>
              <a:rPr lang="fr-CA" dirty="0" err="1" smtClean="0"/>
              <a:t>surdépendance</a:t>
            </a:r>
            <a:r>
              <a:rPr lang="fr-CA" dirty="0" smtClean="0"/>
              <a:t> aux ressources naturelles ; développement infrastructurel ; pauvreté, </a:t>
            </a:r>
            <a:r>
              <a:rPr lang="fr-CA" dirty="0" smtClean="0"/>
              <a:t>famine </a:t>
            </a:r>
            <a:r>
              <a:rPr lang="fr-CA" dirty="0" smtClean="0"/>
              <a:t>et malnutrition ; améliorations dans l’eau et l’assainissement ; amélioration de l’accès et de la qualité de l’éducation ; amélioration de l’égalité des genres et de l’autonomisation des femmes ; chômage et sous-emploi ; et améliorations dans la gestion des ressources environnementales et en eau, et dans la gestion urbaine.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10689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02167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err="1">
                <a:solidFill>
                  <a:srgbClr val="0070C0"/>
                </a:solidFill>
              </a:rPr>
              <a:t>Priorités</a:t>
            </a:r>
            <a:r>
              <a:rPr lang="en-GB" sz="2800" b="1" dirty="0">
                <a:solidFill>
                  <a:srgbClr val="0070C0"/>
                </a:solidFill>
              </a:rPr>
              <a:t> de </a:t>
            </a:r>
            <a:r>
              <a:rPr lang="en-GB" sz="2800" b="1" dirty="0" err="1">
                <a:solidFill>
                  <a:srgbClr val="0070C0"/>
                </a:solidFill>
              </a:rPr>
              <a:t>développement</a:t>
            </a:r>
            <a:r>
              <a:rPr lang="en-GB" sz="2800" b="1" dirty="0">
                <a:solidFill>
                  <a:srgbClr val="0070C0"/>
                </a:solidFill>
              </a:rPr>
              <a:t> durable </a:t>
            </a:r>
            <a:r>
              <a:rPr lang="en-GB" sz="2800" b="1" dirty="0" err="1">
                <a:solidFill>
                  <a:srgbClr val="0070C0"/>
                </a:solidFill>
              </a:rPr>
              <a:t>dans</a:t>
            </a:r>
            <a:r>
              <a:rPr lang="en-GB" sz="2800" b="1" dirty="0">
                <a:solidFill>
                  <a:srgbClr val="0070C0"/>
                </a:solidFill>
              </a:rPr>
              <a:t> les 5 sous-</a:t>
            </a:r>
            <a:r>
              <a:rPr lang="en-GB" sz="2800" b="1" dirty="0" err="1">
                <a:solidFill>
                  <a:srgbClr val="0070C0"/>
                </a:solidFill>
              </a:rPr>
              <a:t>régions</a:t>
            </a:r>
            <a:r>
              <a:rPr lang="en-GB" sz="2800" b="1" dirty="0">
                <a:solidFill>
                  <a:srgbClr val="0070C0"/>
                </a:solidFill>
              </a:rPr>
              <a:t> de </a:t>
            </a:r>
            <a:r>
              <a:rPr lang="en-GB" sz="2800" b="1" dirty="0" err="1">
                <a:solidFill>
                  <a:srgbClr val="0070C0"/>
                </a:solidFill>
              </a:rPr>
              <a:t>l’Afrique</a:t>
            </a:r>
            <a:r>
              <a:rPr lang="en-GB" sz="2800" b="1" dirty="0">
                <a:solidFill>
                  <a:srgbClr val="0070C0"/>
                </a:solidFill>
              </a:rPr>
              <a:t/>
            </a:r>
            <a:br>
              <a:rPr lang="en-GB" sz="2800" b="1" dirty="0">
                <a:solidFill>
                  <a:srgbClr val="0070C0"/>
                </a:solidFill>
              </a:rPr>
            </a:br>
            <a:r>
              <a:rPr lang="en-GB" sz="2800" b="1" dirty="0" smtClean="0">
                <a:solidFill>
                  <a:srgbClr val="0070C0"/>
                </a:solidFill>
              </a:rPr>
              <a:t>(suite)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0070C0"/>
                </a:solidFill>
              </a:rPr>
              <a:t>Afrique de l’Est : </a:t>
            </a:r>
            <a:r>
              <a:rPr lang="fr-CA" dirty="0" smtClean="0"/>
              <a:t>croissance économique </a:t>
            </a:r>
            <a:r>
              <a:rPr lang="fr-CA" dirty="0" smtClean="0"/>
              <a:t>forte </a:t>
            </a:r>
            <a:r>
              <a:rPr lang="fr-CA" dirty="0" smtClean="0"/>
              <a:t>et durable se traduisant en emplois et en développement humain ; égalité des genres et améliorations dans le développement de l’éducation et des compétences des femmes ; productivité agricole et valeur ajoutée ; développement d’énergie durable ; améliorations dans l’accès à des soins de santé abordables ; relever les défis liés à l’environnement et au climat ; et développement infrastructurel.</a:t>
            </a:r>
          </a:p>
          <a:p>
            <a:r>
              <a:rPr lang="fr-CA" b="1" dirty="0" smtClean="0">
                <a:solidFill>
                  <a:srgbClr val="0070C0"/>
                </a:solidFill>
              </a:rPr>
              <a:t>Afrique Australe </a:t>
            </a:r>
            <a:r>
              <a:rPr lang="fr-CA" dirty="0" smtClean="0"/>
              <a:t>: combat contre la pauvreté et l’inégalité ; améliorations dans la santé et la nutrition ; améliorations dans l’éducation ; promotion de l’égalité des genres et de l’autonomisation des femmes ; gestion environnementale durable et changement climatique.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79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3200" b="1" dirty="0" smtClean="0">
                <a:solidFill>
                  <a:srgbClr val="0070C0"/>
                </a:solidFill>
              </a:rPr>
              <a:t>Utiliser l’IDISA pour intégrer le genre dans les stratégies et politiques nationales basées sur les cadres régionaux et globaux du développement (suite)</a:t>
            </a:r>
            <a:endParaRPr lang="fr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Utilisation des données (quantitatives et qualitatives) du rapport IDISA pour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dirty="0" smtClean="0"/>
              <a:t> Entreprendre des analyses de situations par pays tenant compte des questions d’égalité des </a:t>
            </a:r>
            <a:r>
              <a:rPr lang="fr-CA" dirty="0" smtClean="0"/>
              <a:t>sexes </a:t>
            </a:r>
            <a:r>
              <a:rPr lang="fr-CA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dirty="0" smtClean="0"/>
              <a:t> Identifier les priorités nationales qui sont cohérentes avec les cadres de l’Agenda 2063 et l’Agenda 2030 pour les ODD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dirty="0" smtClean="0"/>
              <a:t> Développer des plans d’action nationaux pour la mise en </a:t>
            </a:r>
            <a:r>
              <a:rPr lang="fr-CA" dirty="0" err="1" smtClean="0"/>
              <a:t>oeuvre</a:t>
            </a:r>
            <a:r>
              <a:rPr lang="fr-CA" dirty="0" smtClean="0"/>
              <a:t> de l’Agenda 2063 et l’Agenda 2030 pour les </a:t>
            </a:r>
            <a:r>
              <a:rPr lang="fr-CA" dirty="0" smtClean="0"/>
              <a:t>ODD ;</a:t>
            </a:r>
            <a:endParaRPr lang="fr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CA" dirty="0" smtClean="0"/>
              <a:t> Mettre en </a:t>
            </a:r>
            <a:r>
              <a:rPr lang="fr-CA" dirty="0" err="1" smtClean="0"/>
              <a:t>oeuvre</a:t>
            </a:r>
            <a:r>
              <a:rPr lang="fr-CA" dirty="0" smtClean="0"/>
              <a:t> des plans nationaux pour répondre aux problèmes liés au genre dans les ressources et budgets nationaux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dirty="0" smtClean="0"/>
              <a:t> Suivre et évaluer les plans nationaux, qui seront la base des rapports ODD nationaux qui devront être soumis tous les 4 ans 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dirty="0" smtClean="0"/>
              <a:t> Définir des mesures afin de répondre aux enjeux de développement identifiés, en utilisant une approche systématiquement soucieuse de l’égalité des genres.</a:t>
            </a:r>
          </a:p>
        </p:txBody>
      </p:sp>
    </p:spTree>
    <p:extLst>
      <p:ext uri="{BB962C8B-B14F-4D97-AF65-F5344CB8AC3E}">
        <p14:creationId xmlns:p14="http://schemas.microsoft.com/office/powerpoint/2010/main" val="696682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7312" y="2967335"/>
            <a:ext cx="323738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Bauhaus 93" panose="04030905020B02020C02" pitchFamily="82" charset="0"/>
                <a:cs typeface="AngsanaUPC" panose="02020603050405020304" pitchFamily="18" charset="-34"/>
              </a:rPr>
              <a:t>MERCI</a:t>
            </a:r>
            <a:endParaRPr lang="en-US" sz="8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Bauhaus 93" panose="04030905020B02020C02" pitchFamily="82" charset="0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2629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</a:t>
            </a:r>
            <a:r>
              <a:rPr lang="en-GB" dirty="0" err="1" smtClean="0">
                <a:solidFill>
                  <a:srgbClr val="0070C0"/>
                </a:solidFill>
              </a:rPr>
              <a:t>Deux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composantes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principales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05990"/>
            <a:ext cx="10058400" cy="366310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1) </a:t>
            </a:r>
            <a:r>
              <a:rPr lang="fr-CA" sz="3600" dirty="0" smtClean="0"/>
              <a:t>Plan pour la mise en </a:t>
            </a:r>
            <a:r>
              <a:rPr lang="fr-CA" sz="3600" dirty="0" err="1" smtClean="0"/>
              <a:t>oeuvre</a:t>
            </a:r>
            <a:r>
              <a:rPr lang="fr-CA" sz="3600" dirty="0" smtClean="0"/>
              <a:t> de l’IDISA </a:t>
            </a:r>
          </a:p>
          <a:p>
            <a:r>
              <a:rPr lang="fr-CA" sz="3600" dirty="0" smtClean="0"/>
              <a:t>2) Plan pour l’utilisation du rapport IDISA pour influencer les stratégies et plans nationaux de développement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79312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27847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solidFill>
                  <a:srgbClr val="0070C0"/>
                </a:solidFill>
              </a:rPr>
              <a:t>1- Plan pour la </a:t>
            </a:r>
            <a:r>
              <a:rPr lang="en-GB" sz="3600" b="1" dirty="0" err="1" smtClean="0">
                <a:solidFill>
                  <a:srgbClr val="0070C0"/>
                </a:solidFill>
              </a:rPr>
              <a:t>mise</a:t>
            </a:r>
            <a:r>
              <a:rPr lang="en-GB" sz="3600" b="1" dirty="0" smtClean="0">
                <a:solidFill>
                  <a:srgbClr val="0070C0"/>
                </a:solidFill>
              </a:rPr>
              <a:t> en oeuvre de </a:t>
            </a:r>
            <a:r>
              <a:rPr lang="en-GB" sz="3600" b="1" dirty="0" err="1" smtClean="0">
                <a:solidFill>
                  <a:srgbClr val="0070C0"/>
                </a:solidFill>
              </a:rPr>
              <a:t>l’IDISA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Définir un plan détaillé incluant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sz="2800" dirty="0" smtClean="0"/>
              <a:t> Le détail des activités à entreprendre : par qui : le ministère, le Groupe National Consultatif, l’</a:t>
            </a:r>
            <a:r>
              <a:rPr lang="fr-CA" sz="2800" dirty="0" err="1" smtClean="0"/>
              <a:t>Equipe</a:t>
            </a:r>
            <a:r>
              <a:rPr lang="fr-CA" sz="2800" dirty="0" smtClean="0"/>
              <a:t> de </a:t>
            </a:r>
            <a:r>
              <a:rPr lang="fr-CA" sz="2800" dirty="0" smtClean="0"/>
              <a:t>recherche</a:t>
            </a:r>
            <a:r>
              <a:rPr lang="fr-CA" sz="2800" dirty="0"/>
              <a:t>.</a:t>
            </a:r>
            <a:r>
              <a:rPr lang="fr-CA" sz="2800" dirty="0" smtClean="0"/>
              <a:t>  </a:t>
            </a:r>
            <a:endParaRPr lang="fr-CA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CA" sz="2800" dirty="0" smtClean="0"/>
              <a:t> Quand : date exacte pour chacune des </a:t>
            </a:r>
            <a:r>
              <a:rPr lang="fr-CA" sz="2800" dirty="0" smtClean="0"/>
              <a:t>activités.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71267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53577"/>
          </a:xfrm>
        </p:spPr>
        <p:txBody>
          <a:bodyPr/>
          <a:lstStyle/>
          <a:p>
            <a:pPr algn="ctr"/>
            <a:r>
              <a:rPr lang="en-GB" b="1" dirty="0" err="1" smtClean="0">
                <a:solidFill>
                  <a:srgbClr val="0070C0"/>
                </a:solidFill>
              </a:rPr>
              <a:t>Exemple</a:t>
            </a:r>
            <a:r>
              <a:rPr lang="en-GB" b="1" dirty="0" smtClean="0">
                <a:solidFill>
                  <a:srgbClr val="0070C0"/>
                </a:solidFill>
              </a:rPr>
              <a:t> d’un plan </a:t>
            </a:r>
            <a:r>
              <a:rPr lang="en-GB" b="1" dirty="0" err="1" smtClean="0">
                <a:solidFill>
                  <a:srgbClr val="0070C0"/>
                </a:solidFill>
              </a:rPr>
              <a:t>d’action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437841"/>
              </p:ext>
            </p:extLst>
          </p:nvPr>
        </p:nvGraphicFramePr>
        <p:xfrm>
          <a:off x="1096963" y="1846263"/>
          <a:ext cx="100584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000567"/>
                <a:gridCol w="3326130"/>
                <a:gridCol w="221710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Activité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Organe</a:t>
                      </a:r>
                      <a:r>
                        <a:rPr lang="en-GB" dirty="0" smtClean="0"/>
                        <a:t>/structure </a:t>
                      </a:r>
                      <a:r>
                        <a:rPr lang="en-GB" dirty="0" err="1" smtClean="0"/>
                        <a:t>responsable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Données</a:t>
                      </a:r>
                      <a:r>
                        <a:rPr lang="en-GB" dirty="0" smtClean="0"/>
                        <a:t> de </a:t>
                      </a:r>
                      <a:r>
                        <a:rPr lang="en-GB" dirty="0" err="1" smtClean="0"/>
                        <a:t>durée</a:t>
                      </a:r>
                      <a:r>
                        <a:rPr lang="en-GB" dirty="0" smtClean="0"/>
                        <a:t>/</a:t>
                      </a:r>
                      <a:r>
                        <a:rPr lang="en-GB" dirty="0" err="1" smtClean="0"/>
                        <a:t>mise</a:t>
                      </a:r>
                      <a:r>
                        <a:rPr lang="en-GB" dirty="0" smtClean="0"/>
                        <a:t> en oeuvre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Remarques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03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2- PLAN POUR L’UTILISATION DU RAPPORT IDISA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b="1" dirty="0" smtClean="0">
                <a:solidFill>
                  <a:srgbClr val="0070C0"/>
                </a:solidFill>
              </a:rPr>
              <a:t>Objectif global </a:t>
            </a:r>
            <a:r>
              <a:rPr lang="fr-CA" sz="2400" dirty="0" smtClean="0"/>
              <a:t>de la mise en </a:t>
            </a:r>
            <a:r>
              <a:rPr lang="fr-CA" sz="2400" dirty="0" err="1" smtClean="0"/>
              <a:t>oeuvre</a:t>
            </a:r>
            <a:r>
              <a:rPr lang="fr-CA" sz="2400" dirty="0" smtClean="0"/>
              <a:t> de l’IDISA : utiliser le rapport (résultats, données, etc.) pour agir en faveur d’une plus grande égalité entre les sexes et </a:t>
            </a:r>
            <a:r>
              <a:rPr lang="fr-CA" sz="2400" dirty="0" smtClean="0"/>
              <a:t>de l’autonomisation </a:t>
            </a:r>
            <a:r>
              <a:rPr lang="fr-CA" sz="2400" dirty="0" smtClean="0"/>
              <a:t>des femmes en Afrique.</a:t>
            </a:r>
          </a:p>
          <a:p>
            <a:r>
              <a:rPr lang="fr-CA" sz="2400" u="sng" dirty="0" smtClean="0"/>
              <a:t>Rappel important </a:t>
            </a:r>
            <a:r>
              <a:rPr lang="fr-CA" sz="2400" dirty="0" smtClean="0"/>
              <a:t>: l’IDISA n’est pas un outil de suivi et évaluation. C’est un outil de planification, mise en </a:t>
            </a:r>
            <a:r>
              <a:rPr lang="fr-CA" sz="2400" dirty="0" err="1" smtClean="0"/>
              <a:t>oeuvre</a:t>
            </a:r>
            <a:r>
              <a:rPr lang="fr-CA" sz="2400" dirty="0" smtClean="0"/>
              <a:t>, suivi et évaluation tenant compte des différences entre les sexes.</a:t>
            </a:r>
          </a:p>
          <a:p>
            <a:r>
              <a:rPr lang="fr-CA" sz="2400" dirty="0" smtClean="0"/>
              <a:t>Le rapport IDISA devrait être utilisé pour amener un changement positif : changement dans la vie et condition des femmes, développement durable et équitable, etc. </a:t>
            </a:r>
          </a:p>
          <a:p>
            <a:r>
              <a:rPr lang="fr-CA" sz="2400" b="1" i="1" dirty="0" smtClean="0">
                <a:solidFill>
                  <a:srgbClr val="0070C0"/>
                </a:solidFill>
              </a:rPr>
              <a:t>-------- ----------- Comment ? ----------------</a:t>
            </a:r>
          </a:p>
          <a:p>
            <a:pPr>
              <a:buFont typeface="Wingdings" panose="05000000000000000000" pitchFamily="2" charset="2"/>
              <a:buChar char="§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91245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Le “</a:t>
            </a:r>
            <a:r>
              <a:rPr lang="en-GB" b="1" i="1" dirty="0" smtClean="0">
                <a:solidFill>
                  <a:srgbClr val="0070C0"/>
                </a:solidFill>
              </a:rPr>
              <a:t>comment ?</a:t>
            </a:r>
            <a:r>
              <a:rPr lang="en-GB" b="1" dirty="0" smtClean="0">
                <a:solidFill>
                  <a:srgbClr val="0070C0"/>
                </a:solidFill>
              </a:rPr>
              <a:t>”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400" dirty="0" smtClean="0"/>
              <a:t>En s’intégrant dans le </a:t>
            </a:r>
            <a:r>
              <a:rPr lang="fr-CA" sz="2400" dirty="0" smtClean="0"/>
              <a:t>contexte </a:t>
            </a:r>
            <a:r>
              <a:rPr lang="fr-CA" sz="2400" dirty="0" smtClean="0"/>
              <a:t>et cadre du développement national. </a:t>
            </a:r>
          </a:p>
          <a:p>
            <a:r>
              <a:rPr lang="fr-CA" sz="2400" u="sng" dirty="0" smtClean="0"/>
              <a:t>Paramètres clés </a:t>
            </a:r>
            <a:r>
              <a:rPr lang="fr-CA" sz="2400" dirty="0" smtClean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sz="2400" dirty="0" smtClean="0"/>
              <a:t> Stratégie, objectifs et priorités de développement du pays sur le long terme. </a:t>
            </a:r>
          </a:p>
          <a:p>
            <a:pPr marL="0" indent="0">
              <a:buNone/>
            </a:pPr>
            <a:r>
              <a:rPr lang="fr-CA" sz="2400" dirty="0" smtClean="0"/>
              <a:t>Exemple : cadre macroéconomique solide ; croissance économique inclusive ; éradication de la pauvreté ; création </a:t>
            </a:r>
            <a:r>
              <a:rPr lang="fr-CA" sz="2400" dirty="0" smtClean="0"/>
              <a:t>d’emplois </a:t>
            </a:r>
            <a:r>
              <a:rPr lang="fr-CA" sz="2400" dirty="0" smtClean="0"/>
              <a:t>; développement durable ;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sz="2400" dirty="0" smtClean="0"/>
              <a:t> Stratégies/</a:t>
            </a:r>
            <a:r>
              <a:rPr lang="fr-CA" sz="2400" dirty="0" smtClean="0"/>
              <a:t>plans </a:t>
            </a:r>
            <a:r>
              <a:rPr lang="fr-CA" sz="2400" dirty="0" smtClean="0"/>
              <a:t>nationaux de développement reposent sur les paysages et cadres régionaux/continentaux et globaux du développement, </a:t>
            </a:r>
            <a:r>
              <a:rPr lang="fr-CA" sz="2400" dirty="0" err="1" smtClean="0"/>
              <a:t>càd</a:t>
            </a:r>
            <a:r>
              <a:rPr lang="fr-CA" sz="2400" dirty="0" smtClean="0"/>
              <a:t>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sz="2400" dirty="0" smtClean="0"/>
              <a:t> Agenda 2063 : </a:t>
            </a:r>
            <a:r>
              <a:rPr lang="fr-CA" sz="2400" i="1" dirty="0" smtClean="0"/>
              <a:t>régional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sz="2400" dirty="0" smtClean="0"/>
              <a:t> Agenda 2030 pour les Objectifs de Développement Durable (ODD) : </a:t>
            </a:r>
            <a:r>
              <a:rPr lang="fr-CA" sz="2400" i="1" dirty="0" smtClean="0"/>
              <a:t>global</a:t>
            </a:r>
          </a:p>
          <a:p>
            <a:pPr>
              <a:buFont typeface="Wingdings" panose="05000000000000000000" pitchFamily="2" charset="2"/>
              <a:buChar char="Ø"/>
            </a:pPr>
            <a:endParaRPr lang="fr-CA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fr-CA" sz="2400" dirty="0" smtClean="0"/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11067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3200" b="1" dirty="0" smtClean="0">
                <a:solidFill>
                  <a:srgbClr val="0070C0"/>
                </a:solidFill>
              </a:rPr>
              <a:t>Utiliser l’IDISA pour intégrer le genre dans les stratégies et politiques nationales basées sur les cadres régionaux et globaux du développement</a:t>
            </a:r>
            <a:endParaRPr lang="fr-CA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Au niveau national : les données du rapport IDISA devraient être utilisées pour intégrer une dimension de genre dans la Stratégie de Croissance Nationale, la Réduction Nationale de la Pauvreté, le Développement Durable National.</a:t>
            </a:r>
          </a:p>
          <a:p>
            <a:r>
              <a:rPr lang="fr-CA" dirty="0" smtClean="0"/>
              <a:t>Les données des rapports IDISA nationaux devraient être utilisées pour intégrer le genre dans les finances publiques et le budget du pays.</a:t>
            </a:r>
          </a:p>
          <a:p>
            <a:pPr marL="0" indent="0">
              <a:buNone/>
            </a:pPr>
            <a:r>
              <a:rPr lang="fr-CA" dirty="0" smtClean="0"/>
              <a:t>A noter : suite à l’adoption de </a:t>
            </a:r>
            <a:r>
              <a:rPr lang="fr-CA" dirty="0" smtClean="0"/>
              <a:t>l’Agenda 2063 de la CUA </a:t>
            </a:r>
            <a:r>
              <a:rPr lang="fr-CA" dirty="0" smtClean="0"/>
              <a:t>et l’Agenda 2030 pour les </a:t>
            </a:r>
            <a:r>
              <a:rPr lang="fr-CA" dirty="0" smtClean="0"/>
              <a:t>ODD mené </a:t>
            </a:r>
            <a:r>
              <a:rPr lang="fr-CA" dirty="0" smtClean="0"/>
              <a:t>par les Nations </a:t>
            </a:r>
            <a:r>
              <a:rPr lang="fr-CA" dirty="0" smtClean="0"/>
              <a:t>Unies, les </a:t>
            </a:r>
            <a:r>
              <a:rPr lang="fr-CA" dirty="0" smtClean="0"/>
              <a:t>stratégies, politiques et plans de développement des pays seront basés sur ces deux agendas. </a:t>
            </a:r>
          </a:p>
          <a:p>
            <a:pPr marL="0" indent="0">
              <a:buNone/>
            </a:pPr>
            <a:r>
              <a:rPr lang="fr-CA" b="1" u="sng" dirty="0" smtClean="0"/>
              <a:t>Action principale </a:t>
            </a:r>
            <a:r>
              <a:rPr lang="fr-CA" dirty="0" smtClean="0"/>
              <a:t>: les États membres africains intègrent ces deux agendas dans leurs stratégies, politiques et plans nationaux de développement.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9398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556447"/>
              </p:ext>
            </p:extLst>
          </p:nvPr>
        </p:nvGraphicFramePr>
        <p:xfrm>
          <a:off x="1096963" y="742951"/>
          <a:ext cx="10058400" cy="5126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9039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503" y="373589"/>
            <a:ext cx="8911687" cy="47818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Agenda 2063 – Transformer </a:t>
            </a:r>
            <a:r>
              <a:rPr lang="en-GB" b="1" dirty="0" err="1" smtClean="0">
                <a:solidFill>
                  <a:srgbClr val="0070C0"/>
                </a:solidFill>
              </a:rPr>
              <a:t>l’Afrique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9529" y="1139868"/>
            <a:ext cx="9582411" cy="561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8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442</TotalTime>
  <Words>1084</Words>
  <Application>Microsoft Macintosh PowerPoint</Application>
  <PresentationFormat>Personnalisé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Retrospect</vt:lpstr>
      <vt:lpstr>DEVELOPPER DES PLANS D’ACTION NATIONAUX</vt:lpstr>
      <vt:lpstr>    Deux composantes principales</vt:lpstr>
      <vt:lpstr>1- Plan pour la mise en oeuvre de l’IDISA</vt:lpstr>
      <vt:lpstr>Exemple d’un plan d’action</vt:lpstr>
      <vt:lpstr>2- PLAN POUR L’UTILISATION DU RAPPORT IDISA</vt:lpstr>
      <vt:lpstr>Le “comment ?”</vt:lpstr>
      <vt:lpstr>Utiliser l’IDISA pour intégrer le genre dans les stratégies et politiques nationales basées sur les cadres régionaux et globaux du développement</vt:lpstr>
      <vt:lpstr>Présentation PowerPoint</vt:lpstr>
      <vt:lpstr>Agenda 2063 – Transformer l’Afrique</vt:lpstr>
      <vt:lpstr>Les ODD (Agenda 2030) – Transformer notre monde</vt:lpstr>
      <vt:lpstr>Priorités de développement durable dans les 5 sous-régions de l’Afrique (Source : Rapport Régional Africain sur les ODD, CEA/CUA/BAD, février 2015)</vt:lpstr>
      <vt:lpstr>Priorités de développement durable dans les 5 sous-régions de l’Afrique (suite)</vt:lpstr>
      <vt:lpstr>Utiliser l’IDISA pour intégrer le genre dans les stratégies et politiques nationales basées sur les cadres régionaux et globaux du développement (suite)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NATIONAL ACTION PLANS</dc:title>
  <dc:creator>Ngone Diop</dc:creator>
  <cp:lastModifiedBy>Léa Kor</cp:lastModifiedBy>
  <cp:revision>118</cp:revision>
  <dcterms:created xsi:type="dcterms:W3CDTF">2016-06-06T07:50:50Z</dcterms:created>
  <dcterms:modified xsi:type="dcterms:W3CDTF">2016-06-12T09:34:31Z</dcterms:modified>
</cp:coreProperties>
</file>