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9" r:id="rId2"/>
  </p:sldMasterIdLst>
  <p:notesMasterIdLst>
    <p:notesMasterId r:id="rId7"/>
  </p:notesMasterIdLst>
  <p:handoutMasterIdLst>
    <p:handoutMasterId r:id="rId8"/>
  </p:handoutMasterIdLst>
  <p:sldIdLst>
    <p:sldId id="327" r:id="rId3"/>
    <p:sldId id="328" r:id="rId4"/>
    <p:sldId id="329" r:id="rId5"/>
    <p:sldId id="317" r:id="rId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1E7FB8"/>
    <a:srgbClr val="FFCC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0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66"/>
      </p:cViewPr>
      <p:guideLst>
        <p:guide orient="horz" pos="2931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830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RPM47  Luanda 15-17 October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830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211CE9D-097D-428F-A84C-86BD9317A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072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830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485" y="4420351"/>
            <a:ext cx="5614957" cy="418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RPM47  Luanda 15-17 October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830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4A8E5F3-E2F2-4C43-ACC3-7B4070D90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57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3767" indent="-286064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4257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1960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9663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7366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5069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32772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90475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/>
            <a:fld id="{BEE2F0C1-A87C-45D3-9E05-2199B7B106DF}" type="datetime3">
              <a:rPr lang="en-GB" smtClean="0">
                <a:latin typeface="Arial" charset="0"/>
                <a:cs typeface="Arial" charset="0"/>
              </a:rPr>
              <a:pPr eaLnBrk="1" hangingPunct="1"/>
              <a:t>8 June, 2016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3767" indent="-286064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4257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1960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9663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7366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5069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32772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90475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/>
            <a:fld id="{65EF9A30-B51D-4EAC-9EE0-9CF3DCDB5D2A}" type="slidenum">
              <a:rPr lang="en-GB" smtClean="0">
                <a:latin typeface="Arial" charset="0"/>
                <a:cs typeface="Arial" charset="0"/>
              </a:rPr>
              <a:pPr eaLnBrk="1" hangingPunct="1"/>
              <a:t>4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0" y="1935097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1043608" y="1700808"/>
            <a:ext cx="0" cy="4805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0"/>
            <a:ext cx="3405187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E522547-A89D-4C0B-A41F-FF9BEE84F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92350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4512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390525"/>
            <a:ext cx="2057400" cy="5391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0" y="390525"/>
            <a:ext cx="6019800" cy="5391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85945"/>
      </p:ext>
    </p:extLst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16631"/>
            <a:ext cx="7164288" cy="576065"/>
          </a:xfrm>
        </p:spPr>
        <p:txBody>
          <a:bodyPr/>
          <a:lstStyle>
            <a:lvl1pPr>
              <a:defRPr sz="32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32" y="1500323"/>
            <a:ext cx="8148965" cy="435122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63101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4755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239819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190625"/>
            <a:ext cx="4038600" cy="4591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190625"/>
            <a:ext cx="4038600" cy="4591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98043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08027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30210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812203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384461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705250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7" y="188640"/>
            <a:ext cx="865219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7" y="980728"/>
            <a:ext cx="8652197" cy="554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 rot="5400000">
            <a:off x="8863013" y="6586538"/>
            <a:ext cx="225425" cy="104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 userDrawn="1"/>
        </p:nvSpPr>
        <p:spPr bwMode="auto">
          <a:xfrm>
            <a:off x="0" y="908720"/>
            <a:ext cx="914400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1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5781675"/>
            <a:ext cx="2273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>
    <p:randomBar dir="vert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338"/>
            <a:ext cx="8229600" cy="4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dirty="0" err="1" smtClean="0"/>
              <a:t>Cliquez</a:t>
            </a:r>
            <a:r>
              <a:rPr lang="en-ZA" dirty="0" smtClean="0"/>
              <a:t>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712"/>
            <a:ext cx="8229600" cy="528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dirty="0" err="1" smtClean="0"/>
              <a:t>Cliquez</a:t>
            </a:r>
            <a:r>
              <a:rPr lang="en-ZA" dirty="0" smtClean="0"/>
              <a:t> pour modifier les styles du </a:t>
            </a:r>
            <a:r>
              <a:rPr lang="en-ZA" dirty="0" err="1" smtClean="0"/>
              <a:t>texte</a:t>
            </a:r>
            <a:r>
              <a:rPr lang="en-ZA" dirty="0" smtClean="0"/>
              <a:t> du masque</a:t>
            </a:r>
          </a:p>
          <a:p>
            <a:pPr lvl="1"/>
            <a:r>
              <a:rPr lang="en-ZA" dirty="0" err="1" smtClean="0"/>
              <a:t>Deuxième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  <a:p>
            <a:pPr lvl="2"/>
            <a:r>
              <a:rPr lang="en-ZA" dirty="0" err="1" smtClean="0"/>
              <a:t>Troisième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  <a:p>
            <a:pPr lvl="3"/>
            <a:r>
              <a:rPr lang="en-ZA" dirty="0" err="1" smtClean="0"/>
              <a:t>Quatrième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  <a:p>
            <a:pPr lvl="4"/>
            <a:r>
              <a:rPr lang="en-ZA" dirty="0" err="1" smtClean="0"/>
              <a:t>Cinquième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</p:txBody>
      </p:sp>
      <p:sp>
        <p:nvSpPr>
          <p:cNvPr id="8196" name="Line 14"/>
          <p:cNvSpPr>
            <a:spLocks noChangeShapeType="1"/>
          </p:cNvSpPr>
          <p:nvPr userDrawn="1"/>
        </p:nvSpPr>
        <p:spPr bwMode="auto">
          <a:xfrm>
            <a:off x="0" y="793548"/>
            <a:ext cx="9144000" cy="4762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2813"/>
            <a:endParaRPr lang="en-US">
              <a:solidFill>
                <a:srgbClr val="000000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 userDrawn="1"/>
        </p:nvSpPr>
        <p:spPr bwMode="auto">
          <a:xfrm>
            <a:off x="1588" y="6245225"/>
            <a:ext cx="9142412" cy="608013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866775" y="6489700"/>
            <a:ext cx="6356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042988">
              <a:defRPr/>
            </a:pPr>
            <a:r>
              <a:rPr lang="en-US" sz="1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AGDI</a:t>
            </a:r>
            <a:r>
              <a:rPr lang="en-US" sz="1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Phase 4: African Center for Gender, UNECA, Addis Ababa: </a:t>
            </a:r>
            <a:r>
              <a:rPr lang="en-US" sz="1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</a:t>
            </a:r>
            <a:r>
              <a:rPr lang="en-US" sz="1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– 8 </a:t>
            </a:r>
            <a:r>
              <a:rPr lang="en-US" sz="1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June</a:t>
            </a:r>
            <a:r>
              <a:rPr lang="en-US" sz="1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2016</a:t>
            </a:r>
            <a:endParaRPr lang="en-GB" sz="1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9" name="Rectangle 17"/>
          <p:cNvSpPr>
            <a:spLocks noChangeArrowheads="1"/>
          </p:cNvSpPr>
          <p:nvPr userDrawn="1"/>
        </p:nvSpPr>
        <p:spPr bwMode="auto">
          <a:xfrm>
            <a:off x="392113" y="6430963"/>
            <a:ext cx="415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defTabSz="1042988"/>
            <a:fld id="{08FDDC4C-1704-472C-91FB-6A995477524A}" type="slidenum">
              <a:rPr lang="en-US" sz="1700" b="1">
                <a:solidFill>
                  <a:srgbClr val="72BBE8"/>
                </a:solidFill>
                <a:latin typeface="Arial Narrow" pitchFamily="34" charset="0"/>
              </a:rPr>
              <a:pPr algn="r" defTabSz="1042988"/>
              <a:t>‹#›</a:t>
            </a:fld>
            <a:r>
              <a:rPr lang="en-GB" sz="17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8200" name="Picture 1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245225"/>
            <a:ext cx="1554162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connect-node2.who.int/+CSCO+1075676763663A2F2F626A6E2E6A767A662E6A75622E766167++/owa/-CSCO-3h--redir.aspx?REF=4SpRO6PA5HGvQkLcUht4OdnKYhNv8k0pOsFADfJG1r8CJpwka4_TCAFodHRwOi8vd2hvLmludC9oaXYvcHViL2d1aWRlbGluZXMvc3RyYXRlZ2ljLWluZm9ybWF0aW9uLWd1aWRlbGluZXMvZW4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ADGI Phase 4  Workshop</a:t>
            </a:r>
            <a:br>
              <a:rPr lang="en-US" sz="3200" dirty="0" smtClean="0"/>
            </a:br>
            <a:r>
              <a:rPr lang="en-US" sz="3200" dirty="0" smtClean="0"/>
              <a:t>Data </a:t>
            </a:r>
            <a:r>
              <a:rPr lang="en-US" sz="3200" dirty="0"/>
              <a:t>Sources for</a:t>
            </a:r>
            <a:br>
              <a:rPr lang="en-US" sz="3200" dirty="0"/>
            </a:br>
            <a:r>
              <a:rPr lang="en-US" sz="3200" dirty="0"/>
              <a:t>Health Component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7160840" cy="3312368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Davison Munodawafa</a:t>
            </a:r>
          </a:p>
          <a:p>
            <a:r>
              <a:rPr lang="en-US" sz="2800" dirty="0" smtClean="0"/>
              <a:t>Team Lead</a:t>
            </a:r>
          </a:p>
          <a:p>
            <a:r>
              <a:rPr lang="en-US" sz="2800" dirty="0" smtClean="0"/>
              <a:t>Gender, Equity and Human Rights</a:t>
            </a:r>
          </a:p>
          <a:p>
            <a:r>
              <a:rPr lang="en-US" sz="2800" dirty="0" smtClean="0"/>
              <a:t>WHO Regional Office for Africa</a:t>
            </a:r>
          </a:p>
          <a:p>
            <a:r>
              <a:rPr lang="en-US" sz="2800" dirty="0" smtClean="0"/>
              <a:t>Email: munodawafad@who.int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082256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Sources – CHILD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SMART - Standardized Monitoring and Assessment of Relief and Transition (developed for quick results originally for emergencies).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MICS - Multiple Indicator Cluster Surveys.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DHS – Demographic Health Surveys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592909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Sources: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Case reporting</a:t>
            </a:r>
          </a:p>
          <a:p>
            <a:r>
              <a:rPr lang="en-US" sz="3200" dirty="0" smtClean="0"/>
              <a:t>Population based surveys</a:t>
            </a:r>
          </a:p>
          <a:p>
            <a:r>
              <a:rPr lang="en-US" sz="3200" dirty="0" smtClean="0"/>
              <a:t>Vital registration</a:t>
            </a:r>
          </a:p>
          <a:p>
            <a:r>
              <a:rPr lang="en-US" sz="3200" dirty="0" smtClean="0"/>
              <a:t>Facility assessments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the full document on this link </a:t>
            </a:r>
            <a:r>
              <a:rPr lang="en-US" dirty="0">
                <a:hlinkClick r:id="rId2"/>
              </a:rPr>
              <a:t>http://who.int/hiv/pub/guidelines/strategic-information-guidelines/en/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3737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7734" y="2132856"/>
            <a:ext cx="71294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>
                <a:solidFill>
                  <a:srgbClr val="0000FF"/>
                </a:solidFill>
                <a:latin typeface="+mj-lt"/>
              </a:rPr>
              <a:t>Thank </a:t>
            </a:r>
            <a:r>
              <a:rPr lang="en-GB" sz="4400" b="1" dirty="0" smtClean="0">
                <a:solidFill>
                  <a:srgbClr val="0000FF"/>
                </a:solidFill>
                <a:latin typeface="+mj-lt"/>
              </a:rPr>
              <a:t>you</a:t>
            </a:r>
            <a:endParaRPr lang="en-GB" sz="44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661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333399"/>
      </a:dk1>
      <a:lt1>
        <a:srgbClr val="FFFFFF"/>
      </a:lt1>
      <a:dk2>
        <a:srgbClr val="447DB5"/>
      </a:dk2>
      <a:lt2>
        <a:srgbClr val="808080"/>
      </a:lt2>
      <a:accent1>
        <a:srgbClr val="E2C681"/>
      </a:accent1>
      <a:accent2>
        <a:srgbClr val="447DB5"/>
      </a:accent2>
      <a:accent3>
        <a:srgbClr val="FFFFFF"/>
      </a:accent3>
      <a:accent4>
        <a:srgbClr val="2A2A82"/>
      </a:accent4>
      <a:accent5>
        <a:srgbClr val="EEDFC1"/>
      </a:accent5>
      <a:accent6>
        <a:srgbClr val="3D71A4"/>
      </a:accent6>
      <a:hlink>
        <a:srgbClr val="009999"/>
      </a:hlink>
      <a:folHlink>
        <a:srgbClr val="99CC00"/>
      </a:folHlink>
    </a:clrScheme>
    <a:fontScheme name="Default Design">
      <a:majorFont>
        <a:latin typeface="Cooper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447DB5"/>
        </a:dk1>
        <a:lt1>
          <a:srgbClr val="FFFFFF"/>
        </a:lt1>
        <a:dk2>
          <a:srgbClr val="447DB5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396A9A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FF"/>
        </a:dk1>
        <a:lt1>
          <a:srgbClr val="FFFFFF"/>
        </a:lt1>
        <a:dk2>
          <a:srgbClr val="0000FF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0000DA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333399"/>
        </a:dk1>
        <a:lt1>
          <a:srgbClr val="FFFFFF"/>
        </a:lt1>
        <a:dk2>
          <a:srgbClr val="333399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2A2A82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333399"/>
        </a:dk1>
        <a:lt1>
          <a:srgbClr val="FFFFFF"/>
        </a:lt1>
        <a:dk2>
          <a:srgbClr val="447DB5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2A2A82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3627</TotalTime>
  <Words>83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Modèle par défaut</vt:lpstr>
      <vt:lpstr> ADGI Phase 4  Workshop Data Sources for Health Component </vt:lpstr>
      <vt:lpstr>Data Sources – CHILD HEALTH</vt:lpstr>
      <vt:lpstr>Data Sources: HIV/AIDS</vt:lpstr>
      <vt:lpstr>PowerPoint Presentation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 Bebe, Dr. Dosithée - bzv</dc:creator>
  <cp:lastModifiedBy>Munodawafa</cp:lastModifiedBy>
  <cp:revision>168</cp:revision>
  <cp:lastPrinted>2013-06-23T17:35:49Z</cp:lastPrinted>
  <dcterms:created xsi:type="dcterms:W3CDTF">2010-02-01T09:51:55Z</dcterms:created>
  <dcterms:modified xsi:type="dcterms:W3CDTF">2016-06-08T07:32:59Z</dcterms:modified>
</cp:coreProperties>
</file>