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9" r:id="rId2"/>
  </p:sldMasterIdLst>
  <p:notesMasterIdLst>
    <p:notesMasterId r:id="rId7"/>
  </p:notesMasterIdLst>
  <p:handoutMasterIdLst>
    <p:handoutMasterId r:id="rId8"/>
  </p:handoutMasterIdLst>
  <p:sldIdLst>
    <p:sldId id="327" r:id="rId3"/>
    <p:sldId id="328" r:id="rId4"/>
    <p:sldId id="329" r:id="rId5"/>
    <p:sldId id="317" r:id="rId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1E7FB8"/>
    <a:srgbClr val="FFCC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66"/>
      </p:cViewPr>
      <p:guideLst>
        <p:guide orient="horz" pos="2931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458" cy="46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830" y="0"/>
            <a:ext cx="3042458" cy="46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9218"/>
            <a:ext cx="3042458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RPM47  Luanda 15-17 October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830" y="8839218"/>
            <a:ext cx="3042458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211CE9D-097D-428F-A84C-86BD9317A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072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458" cy="46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830" y="0"/>
            <a:ext cx="3042458" cy="46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485" y="4420351"/>
            <a:ext cx="5614957" cy="418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9218"/>
            <a:ext cx="3042458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RPM47  Luanda 15-17 October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830" y="8839218"/>
            <a:ext cx="3042458" cy="4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4A8E5F3-E2F2-4C43-ACC3-7B4070D90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57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3767" indent="-286064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4257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1960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9663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7366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5069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32772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90475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/>
            <a:fld id="{BEE2F0C1-A87C-45D3-9E05-2199B7B106DF}" type="datetime3">
              <a:rPr lang="en-GB" smtClean="0">
                <a:latin typeface="Arial" charset="0"/>
                <a:cs typeface="Arial" charset="0"/>
              </a:rPr>
              <a:pPr eaLnBrk="1" hangingPunct="1"/>
              <a:t>16 June 2016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3767" indent="-286064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4257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1960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9663" indent="-228851" defTabSz="926531" eaLnBrk="0" hangingPunct="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7366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5069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32772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90475" indent="-228851" defTabSz="926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/>
            <a:fld id="{65EF9A30-B51D-4EAC-9EE0-9CF3DCDB5D2A}" type="slidenum">
              <a:rPr lang="en-GB" smtClean="0">
                <a:latin typeface="Arial" charset="0"/>
                <a:cs typeface="Arial" charset="0"/>
              </a:rPr>
              <a:pPr eaLnBrk="1" hangingPunct="1"/>
              <a:t>4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rgbClr val="14086E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0" y="1935097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>
            <a:off x="1043608" y="1700808"/>
            <a:ext cx="0" cy="4805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0"/>
            <a:ext cx="3405187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E522547-A89D-4C0B-A41F-FF9BEE84F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92350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24512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390525"/>
            <a:ext cx="2057400" cy="5391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900" y="390525"/>
            <a:ext cx="6019800" cy="5391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85945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16631"/>
            <a:ext cx="7164288" cy="576065"/>
          </a:xfrm>
        </p:spPr>
        <p:txBody>
          <a:bodyPr/>
          <a:lstStyle>
            <a:lvl1pPr>
              <a:defRPr sz="32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32" y="1500323"/>
            <a:ext cx="8148965" cy="435122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631015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4755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0239819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900" y="1190625"/>
            <a:ext cx="4038600" cy="4591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190625"/>
            <a:ext cx="4038600" cy="4591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98043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08027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30210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812203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384461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705250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7" y="188640"/>
            <a:ext cx="865219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7" y="980728"/>
            <a:ext cx="8652197" cy="554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 rot="5400000">
            <a:off x="8863013" y="6586538"/>
            <a:ext cx="225425" cy="104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 userDrawn="1"/>
        </p:nvSpPr>
        <p:spPr bwMode="auto">
          <a:xfrm>
            <a:off x="0" y="908720"/>
            <a:ext cx="914400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1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5781675"/>
            <a:ext cx="2273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xmlns:p14="http://schemas.microsoft.com/office/powerpoint/2010/main" spd="med">
    <p:randomBar dir="vert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4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10000"/>
        </a:spcAft>
        <a:buClr>
          <a:srgbClr val="0000FF"/>
        </a:buClr>
        <a:buSzPct val="60000"/>
        <a:buFont typeface="Wingdings" pitchFamily="2" charset="2"/>
        <a:buChar char="S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338"/>
            <a:ext cx="8229600" cy="4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dirty="0" err="1" smtClean="0"/>
              <a:t>Cliquez</a:t>
            </a:r>
            <a:r>
              <a:rPr lang="en-ZA" dirty="0" smtClean="0"/>
              <a:t>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712"/>
            <a:ext cx="8229600" cy="528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dirty="0" err="1" smtClean="0"/>
              <a:t>Cliquez</a:t>
            </a:r>
            <a:r>
              <a:rPr lang="en-ZA" dirty="0" smtClean="0"/>
              <a:t> pour modifier les styles du </a:t>
            </a:r>
            <a:r>
              <a:rPr lang="en-ZA" dirty="0" err="1" smtClean="0"/>
              <a:t>texte</a:t>
            </a:r>
            <a:r>
              <a:rPr lang="en-ZA" dirty="0" smtClean="0"/>
              <a:t> du masque</a:t>
            </a:r>
          </a:p>
          <a:p>
            <a:pPr lvl="1"/>
            <a:r>
              <a:rPr lang="en-ZA" dirty="0" err="1" smtClean="0"/>
              <a:t>Deuxième</a:t>
            </a:r>
            <a:r>
              <a:rPr lang="en-ZA" dirty="0" smtClean="0"/>
              <a:t> </a:t>
            </a:r>
            <a:r>
              <a:rPr lang="en-ZA" dirty="0" err="1" smtClean="0"/>
              <a:t>niveau</a:t>
            </a:r>
            <a:endParaRPr lang="en-ZA" dirty="0" smtClean="0"/>
          </a:p>
          <a:p>
            <a:pPr lvl="2"/>
            <a:r>
              <a:rPr lang="en-ZA" dirty="0" err="1" smtClean="0"/>
              <a:t>Troisième</a:t>
            </a:r>
            <a:r>
              <a:rPr lang="en-ZA" dirty="0" smtClean="0"/>
              <a:t> </a:t>
            </a:r>
            <a:r>
              <a:rPr lang="en-ZA" dirty="0" err="1" smtClean="0"/>
              <a:t>niveau</a:t>
            </a:r>
            <a:endParaRPr lang="en-ZA" dirty="0" smtClean="0"/>
          </a:p>
          <a:p>
            <a:pPr lvl="3"/>
            <a:r>
              <a:rPr lang="en-ZA" dirty="0" err="1" smtClean="0"/>
              <a:t>Quatrième</a:t>
            </a:r>
            <a:r>
              <a:rPr lang="en-ZA" dirty="0" smtClean="0"/>
              <a:t> </a:t>
            </a:r>
            <a:r>
              <a:rPr lang="en-ZA" dirty="0" err="1" smtClean="0"/>
              <a:t>niveau</a:t>
            </a:r>
            <a:endParaRPr lang="en-ZA" dirty="0" smtClean="0"/>
          </a:p>
          <a:p>
            <a:pPr lvl="4"/>
            <a:r>
              <a:rPr lang="en-ZA" dirty="0" err="1" smtClean="0"/>
              <a:t>Cinquième</a:t>
            </a:r>
            <a:r>
              <a:rPr lang="en-ZA" dirty="0" smtClean="0"/>
              <a:t> </a:t>
            </a:r>
            <a:r>
              <a:rPr lang="en-ZA" dirty="0" err="1" smtClean="0"/>
              <a:t>niveau</a:t>
            </a:r>
            <a:endParaRPr lang="en-ZA" dirty="0" smtClean="0"/>
          </a:p>
        </p:txBody>
      </p:sp>
      <p:sp>
        <p:nvSpPr>
          <p:cNvPr id="8196" name="Line 14"/>
          <p:cNvSpPr>
            <a:spLocks noChangeShapeType="1"/>
          </p:cNvSpPr>
          <p:nvPr userDrawn="1"/>
        </p:nvSpPr>
        <p:spPr bwMode="auto">
          <a:xfrm>
            <a:off x="0" y="793548"/>
            <a:ext cx="9144000" cy="4762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2813"/>
            <a:endParaRPr lang="en-US">
              <a:solidFill>
                <a:srgbClr val="000000"/>
              </a:solidFill>
            </a:endParaRPr>
          </a:p>
        </p:txBody>
      </p:sp>
      <p:sp>
        <p:nvSpPr>
          <p:cNvPr id="8197" name="Rectangle 15"/>
          <p:cNvSpPr>
            <a:spLocks noChangeArrowheads="1"/>
          </p:cNvSpPr>
          <p:nvPr userDrawn="1"/>
        </p:nvSpPr>
        <p:spPr bwMode="auto">
          <a:xfrm>
            <a:off x="1588" y="6245225"/>
            <a:ext cx="9142412" cy="608013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866775" y="6489700"/>
            <a:ext cx="6356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042988">
              <a:defRPr/>
            </a:pPr>
            <a:r>
              <a:rPr lang="en-US" sz="1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AGDI</a:t>
            </a:r>
            <a:r>
              <a:rPr lang="en-US" sz="1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Phase 4: African Center for Gender, UNECA, Addis Ababa: </a:t>
            </a:r>
            <a:r>
              <a:rPr lang="en-US" sz="1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</a:t>
            </a:r>
            <a:r>
              <a:rPr lang="en-US" sz="1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– 8 </a:t>
            </a:r>
            <a:r>
              <a:rPr lang="en-US" sz="1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June</a:t>
            </a:r>
            <a:r>
              <a:rPr lang="en-US" sz="1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2016</a:t>
            </a:r>
            <a:endParaRPr lang="en-GB" sz="1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199" name="Rectangle 17"/>
          <p:cNvSpPr>
            <a:spLocks noChangeArrowheads="1"/>
          </p:cNvSpPr>
          <p:nvPr userDrawn="1"/>
        </p:nvSpPr>
        <p:spPr bwMode="auto">
          <a:xfrm>
            <a:off x="392113" y="6430963"/>
            <a:ext cx="415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 defTabSz="1042988"/>
            <a:fld id="{08FDDC4C-1704-472C-91FB-6A995477524A}" type="slidenum">
              <a:rPr lang="en-US" sz="1700" b="1">
                <a:solidFill>
                  <a:srgbClr val="72BBE8"/>
                </a:solidFill>
                <a:latin typeface="Arial Narrow" pitchFamily="34" charset="0"/>
              </a:rPr>
              <a:pPr algn="r" defTabSz="1042988"/>
              <a:t>‹#›</a:t>
            </a:fld>
            <a:r>
              <a:rPr lang="en-GB" sz="17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4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8200" name="Picture 1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245225"/>
            <a:ext cx="1554162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Cooper Blac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connect-node2.who.int/+CSCO+1075676763663A2F2F626A6E2E6A767A662E6A75622E766167++/owa/-CSCO-3h--redir.aspx?REF=4SpRO6PA5HGvQkLcUht4OdnKYhNv8k0pOsFADfJG1r8CJpwka4_TCAFodHRwOi8vd2hvLmludC9oaXYvcHViL2d1aWRlbGluZXMvc3RyYXRlZ2ljLWluZm9ybWF0aW9uLWd1aWRlbGluZXMvZW4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IDISA</a:t>
            </a:r>
            <a:r>
              <a:rPr lang="en-US" sz="3200" dirty="0" smtClean="0"/>
              <a:t> </a:t>
            </a:r>
            <a:r>
              <a:rPr lang="en-US" sz="3200" dirty="0" smtClean="0"/>
              <a:t>Phase </a:t>
            </a:r>
            <a:r>
              <a:rPr lang="en-US" sz="3200" dirty="0" smtClean="0"/>
              <a:t>4 . Sources </a:t>
            </a:r>
            <a:r>
              <a:rPr lang="en-US" sz="3200" dirty="0"/>
              <a:t>de </a:t>
            </a:r>
            <a:r>
              <a:rPr lang="en-US" sz="3200" dirty="0" err="1"/>
              <a:t>données</a:t>
            </a:r>
            <a:r>
              <a:rPr lang="en-US" sz="3200" dirty="0"/>
              <a:t> pour l' atelier pour le </a:t>
            </a:r>
            <a:r>
              <a:rPr lang="en-US" sz="3200" dirty="0" err="1"/>
              <a:t>composant</a:t>
            </a:r>
            <a:r>
              <a:rPr lang="en-US" sz="3200" dirty="0"/>
              <a:t> de Santé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7160840" cy="3312368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Davison Munodawafa</a:t>
            </a:r>
          </a:p>
          <a:p>
            <a:r>
              <a:rPr lang="fr-FR" sz="2800" dirty="0"/>
              <a:t>Chef </a:t>
            </a:r>
            <a:r>
              <a:rPr lang="fr-FR" sz="2800" dirty="0" smtClean="0"/>
              <a:t>d'équipe</a:t>
            </a:r>
          </a:p>
          <a:p>
            <a:r>
              <a:rPr lang="en-US" sz="2800" dirty="0" smtClean="0"/>
              <a:t>Genre, </a:t>
            </a:r>
            <a:r>
              <a:rPr lang="en-US" sz="2800" dirty="0" err="1" smtClean="0"/>
              <a:t>Égalité</a:t>
            </a:r>
            <a:r>
              <a:rPr lang="en-US" sz="2800" dirty="0" smtClean="0"/>
              <a:t> et les </a:t>
            </a:r>
            <a:r>
              <a:rPr lang="en-US" sz="2800" dirty="0" err="1" smtClean="0"/>
              <a:t>droits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l’H</a:t>
            </a:r>
            <a:r>
              <a:rPr lang="en-US" sz="2800" dirty="0" err="1" smtClean="0"/>
              <a:t>omme</a:t>
            </a:r>
            <a:endParaRPr lang="en-US" sz="2800" dirty="0" smtClean="0"/>
          </a:p>
          <a:p>
            <a:r>
              <a:rPr lang="en-US" sz="2800" dirty="0" smtClean="0"/>
              <a:t>OMS </a:t>
            </a:r>
            <a:r>
              <a:rPr lang="en-US" sz="2800" dirty="0" smtClean="0">
                <a:effectLst/>
              </a:rPr>
              <a:t>Bureau </a:t>
            </a:r>
            <a:r>
              <a:rPr lang="en-US" sz="2800" dirty="0" err="1">
                <a:effectLst/>
              </a:rPr>
              <a:t>régional</a:t>
            </a:r>
            <a:r>
              <a:rPr lang="en-US" sz="2800" dirty="0">
                <a:effectLst/>
              </a:rPr>
              <a:t> pour </a:t>
            </a:r>
            <a:r>
              <a:rPr lang="en-US" sz="2800" dirty="0" err="1">
                <a:effectLst/>
              </a:rPr>
              <a:t>l'Afrique</a:t>
            </a:r>
            <a:endParaRPr lang="en-US" sz="2800" dirty="0">
              <a:effectLst/>
            </a:endParaRPr>
          </a:p>
          <a:p>
            <a:r>
              <a:rPr lang="en-US" sz="2800" dirty="0" smtClean="0"/>
              <a:t>Email</a:t>
            </a:r>
            <a:r>
              <a:rPr lang="en-US" sz="2800" dirty="0" smtClean="0"/>
              <a:t>: munodawafad@who.int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0822564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Sources </a:t>
            </a:r>
            <a:r>
              <a:rPr lang="fr-FR" dirty="0"/>
              <a:t>de données - SANTÉ DES </a:t>
            </a:r>
            <a:r>
              <a:rPr lang="fr-FR" dirty="0" smtClean="0"/>
              <a:t>ENFANTS</a:t>
            </a:r>
            <a:br>
              <a:rPr lang="fr-F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84851"/>
            <a:ext cx="8652197" cy="5545485"/>
          </a:xfrm>
        </p:spPr>
        <p:txBody>
          <a:bodyPr>
            <a:normAutofit/>
          </a:bodyPr>
          <a:lstStyle/>
          <a:p>
            <a:r>
              <a:rPr lang="en-US" sz="3200" dirty="0"/>
              <a:t>SMART - </a:t>
            </a:r>
            <a:r>
              <a:rPr lang="en-US" sz="3200" dirty="0" err="1"/>
              <a:t>l'Enquête</a:t>
            </a:r>
            <a:r>
              <a:rPr lang="en-US" sz="3200" dirty="0"/>
              <a:t> </a:t>
            </a:r>
            <a:r>
              <a:rPr lang="en-US" sz="3200" dirty="0" err="1"/>
              <a:t>normalisée</a:t>
            </a:r>
            <a:r>
              <a:rPr lang="en-US" sz="3200" dirty="0"/>
              <a:t> de </a:t>
            </a:r>
            <a:r>
              <a:rPr lang="en-US" sz="3200" dirty="0" err="1"/>
              <a:t>suivi</a:t>
            </a:r>
            <a:r>
              <a:rPr lang="en-US" sz="3200" dirty="0"/>
              <a:t> et </a:t>
            </a:r>
            <a:r>
              <a:rPr lang="en-US" sz="3200" dirty="0" err="1"/>
              <a:t>d'évaluation</a:t>
            </a:r>
            <a:r>
              <a:rPr lang="en-US" sz="3200" dirty="0"/>
              <a:t> des </a:t>
            </a:r>
            <a:r>
              <a:rPr lang="en-US" sz="3200" dirty="0" err="1"/>
              <a:t>secours</a:t>
            </a:r>
            <a:r>
              <a:rPr lang="en-US" sz="3200" dirty="0"/>
              <a:t> et de la transition  (</a:t>
            </a:r>
            <a:r>
              <a:rPr lang="en-US" sz="3200" dirty="0" err="1"/>
              <a:t>mis</a:t>
            </a:r>
            <a:r>
              <a:rPr lang="en-US" sz="3200" dirty="0"/>
              <a:t> au point pour des </a:t>
            </a:r>
            <a:r>
              <a:rPr lang="en-US" sz="3200" dirty="0" err="1"/>
              <a:t>résultats</a:t>
            </a:r>
            <a:r>
              <a:rPr lang="en-US" sz="3200" dirty="0"/>
              <a:t> </a:t>
            </a:r>
            <a:r>
              <a:rPr lang="en-US" sz="3200" dirty="0" err="1"/>
              <a:t>rapides</a:t>
            </a:r>
            <a:r>
              <a:rPr lang="en-US" sz="3200" dirty="0"/>
              <a:t> </a:t>
            </a:r>
            <a:r>
              <a:rPr lang="en-US" sz="3200" dirty="0" err="1"/>
              <a:t>à</a:t>
            </a:r>
            <a:r>
              <a:rPr lang="en-US" sz="3200" dirty="0"/>
              <a:t> </a:t>
            </a:r>
            <a:r>
              <a:rPr lang="en-US" sz="3200" dirty="0" err="1"/>
              <a:t>l'origine</a:t>
            </a:r>
            <a:r>
              <a:rPr lang="en-US" sz="3200" dirty="0"/>
              <a:t> pour les situations </a:t>
            </a:r>
            <a:r>
              <a:rPr lang="en-US" sz="3200" dirty="0" err="1"/>
              <a:t>d'urgence</a:t>
            </a:r>
            <a:r>
              <a:rPr lang="en-US" sz="3200" dirty="0"/>
              <a:t>)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MICS </a:t>
            </a:r>
            <a:r>
              <a:rPr lang="en-US" sz="3200" dirty="0"/>
              <a:t>-</a:t>
            </a:r>
            <a:r>
              <a:rPr lang="en-US" sz="3200" dirty="0" err="1"/>
              <a:t>Enquêtes</a:t>
            </a:r>
            <a:r>
              <a:rPr lang="en-US" sz="3200" dirty="0"/>
              <a:t> en </a:t>
            </a:r>
            <a:r>
              <a:rPr lang="en-US" sz="3200" dirty="0" err="1"/>
              <a:t>grappe</a:t>
            </a:r>
            <a:r>
              <a:rPr lang="en-US" sz="3200" dirty="0"/>
              <a:t> </a:t>
            </a:r>
            <a:r>
              <a:rPr lang="en-US" sz="3200" dirty="0" err="1"/>
              <a:t>à</a:t>
            </a:r>
            <a:r>
              <a:rPr lang="en-US" sz="3200" dirty="0"/>
              <a:t> </a:t>
            </a:r>
            <a:r>
              <a:rPr lang="en-US" sz="3200" dirty="0" err="1"/>
              <a:t>indicateurs</a:t>
            </a:r>
            <a:r>
              <a:rPr lang="en-US" sz="3200" dirty="0"/>
              <a:t> multiples. 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DHS – </a:t>
            </a:r>
            <a:r>
              <a:rPr lang="en-US" sz="3200" dirty="0" err="1"/>
              <a:t>Études</a:t>
            </a:r>
            <a:r>
              <a:rPr lang="en-US" sz="3200" dirty="0"/>
              <a:t> </a:t>
            </a:r>
            <a:r>
              <a:rPr lang="en-US" sz="3200" dirty="0" err="1"/>
              <a:t>démographiques</a:t>
            </a:r>
            <a:r>
              <a:rPr lang="en-US" sz="3200" dirty="0"/>
              <a:t> et </a:t>
            </a:r>
            <a:r>
              <a:rPr lang="en-US" sz="3200" dirty="0" err="1"/>
              <a:t>sanitaires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5929091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Sources de </a:t>
            </a:r>
            <a:r>
              <a:rPr lang="en-US" dirty="0" err="1">
                <a:effectLst/>
              </a:rPr>
              <a:t>données</a:t>
            </a:r>
            <a:r>
              <a:rPr lang="en-US" dirty="0">
                <a:effectLst/>
              </a:rPr>
              <a:t>: </a:t>
            </a:r>
            <a:r>
              <a:rPr lang="en-US" dirty="0" smtClean="0">
                <a:effectLst/>
              </a:rPr>
              <a:t>VIH </a:t>
            </a:r>
            <a:r>
              <a:rPr lang="en-US" dirty="0">
                <a:effectLst/>
              </a:rPr>
              <a:t>/ SIDA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signalement</a:t>
            </a:r>
            <a:r>
              <a:rPr lang="en-US" sz="3200" dirty="0"/>
              <a:t> des </a:t>
            </a:r>
            <a:r>
              <a:rPr lang="en-US" sz="3200" dirty="0" err="1"/>
              <a:t>cas</a:t>
            </a:r>
            <a:endParaRPr lang="en-US" sz="3200" dirty="0"/>
          </a:p>
          <a:p>
            <a:r>
              <a:rPr lang="en-US" sz="3200" dirty="0" err="1"/>
              <a:t>enquêtes</a:t>
            </a:r>
            <a:r>
              <a:rPr lang="en-US" sz="3200" dirty="0"/>
              <a:t> de population </a:t>
            </a:r>
          </a:p>
          <a:p>
            <a:r>
              <a:rPr lang="en-US" sz="3200" dirty="0" err="1"/>
              <a:t>système</a:t>
            </a:r>
            <a:r>
              <a:rPr lang="en-US" sz="3200" dirty="0"/>
              <a:t> </a:t>
            </a:r>
            <a:r>
              <a:rPr lang="en-US" sz="3200" dirty="0" err="1"/>
              <a:t>d'enregistrement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évaluations</a:t>
            </a:r>
            <a:r>
              <a:rPr lang="en-US" sz="3200" dirty="0"/>
              <a:t> des </a:t>
            </a:r>
            <a:r>
              <a:rPr lang="en-US" sz="3200" dirty="0" smtClean="0"/>
              <a:t>installations</a:t>
            </a:r>
            <a:endParaRPr lang="en-US" sz="3200" dirty="0"/>
          </a:p>
          <a:p>
            <a:r>
              <a:rPr lang="en-US" sz="3200" dirty="0" err="1"/>
              <a:t>Vous</a:t>
            </a:r>
            <a:r>
              <a:rPr lang="en-US" sz="3200" dirty="0"/>
              <a:t> </a:t>
            </a:r>
            <a:r>
              <a:rPr lang="en-US" sz="3200" dirty="0" err="1"/>
              <a:t>pouvez</a:t>
            </a:r>
            <a:r>
              <a:rPr lang="en-US" sz="3200" dirty="0"/>
              <a:t> </a:t>
            </a:r>
            <a:r>
              <a:rPr lang="en-US" sz="3200" dirty="0" err="1"/>
              <a:t>trouver</a:t>
            </a:r>
            <a:r>
              <a:rPr lang="en-US" sz="3200" dirty="0"/>
              <a:t> le document </a:t>
            </a:r>
            <a:r>
              <a:rPr lang="en-US" sz="3200" dirty="0" err="1"/>
              <a:t>complet</a:t>
            </a:r>
            <a:r>
              <a:rPr lang="en-US" sz="3200" dirty="0"/>
              <a:t> </a:t>
            </a:r>
            <a:r>
              <a:rPr lang="en-US" sz="3200" dirty="0" err="1"/>
              <a:t>sur</a:t>
            </a:r>
            <a:r>
              <a:rPr lang="en-US" sz="3200" dirty="0"/>
              <a:t> </a:t>
            </a:r>
            <a:r>
              <a:rPr lang="en-US" sz="3200" dirty="0" err="1" smtClean="0"/>
              <a:t>ce</a:t>
            </a:r>
            <a:r>
              <a:rPr lang="en-US" sz="3200" dirty="0" smtClean="0"/>
              <a:t> </a:t>
            </a:r>
            <a:r>
              <a:rPr lang="en-US" sz="3200" dirty="0" err="1" smtClean="0"/>
              <a:t>lien</a:t>
            </a:r>
            <a:r>
              <a:rPr lang="en-US" dirty="0" err="1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://who.int/hiv/pub/guidelines/strategic-information-guidelines/en/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37379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7734" y="2132856"/>
            <a:ext cx="7129463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 smtClean="0">
                <a:solidFill>
                  <a:srgbClr val="0000FF"/>
                </a:solidFill>
                <a:latin typeface="+mj-lt"/>
              </a:rPr>
              <a:t>MERCI</a:t>
            </a:r>
            <a:endParaRPr lang="en-GB" sz="44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6616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333399"/>
      </a:dk1>
      <a:lt1>
        <a:srgbClr val="FFFFFF"/>
      </a:lt1>
      <a:dk2>
        <a:srgbClr val="447DB5"/>
      </a:dk2>
      <a:lt2>
        <a:srgbClr val="808080"/>
      </a:lt2>
      <a:accent1>
        <a:srgbClr val="E2C681"/>
      </a:accent1>
      <a:accent2>
        <a:srgbClr val="447DB5"/>
      </a:accent2>
      <a:accent3>
        <a:srgbClr val="FFFFFF"/>
      </a:accent3>
      <a:accent4>
        <a:srgbClr val="2A2A82"/>
      </a:accent4>
      <a:accent5>
        <a:srgbClr val="EEDFC1"/>
      </a:accent5>
      <a:accent6>
        <a:srgbClr val="3D71A4"/>
      </a:accent6>
      <a:hlink>
        <a:srgbClr val="009999"/>
      </a:hlink>
      <a:folHlink>
        <a:srgbClr val="99CC00"/>
      </a:folHlink>
    </a:clrScheme>
    <a:fontScheme name="Default Design">
      <a:majorFont>
        <a:latin typeface="Cooper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447DB5"/>
        </a:dk1>
        <a:lt1>
          <a:srgbClr val="FFFFFF"/>
        </a:lt1>
        <a:dk2>
          <a:srgbClr val="447DB5"/>
        </a:dk2>
        <a:lt2>
          <a:srgbClr val="808080"/>
        </a:lt2>
        <a:accent1>
          <a:srgbClr val="E2C681"/>
        </a:accent1>
        <a:accent2>
          <a:srgbClr val="447DB5"/>
        </a:accent2>
        <a:accent3>
          <a:srgbClr val="FFFFFF"/>
        </a:accent3>
        <a:accent4>
          <a:srgbClr val="396A9A"/>
        </a:accent4>
        <a:accent5>
          <a:srgbClr val="EEDFC1"/>
        </a:accent5>
        <a:accent6>
          <a:srgbClr val="3D71A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FF"/>
        </a:dk1>
        <a:lt1>
          <a:srgbClr val="FFFFFF"/>
        </a:lt1>
        <a:dk2>
          <a:srgbClr val="0000FF"/>
        </a:dk2>
        <a:lt2>
          <a:srgbClr val="808080"/>
        </a:lt2>
        <a:accent1>
          <a:srgbClr val="E2C681"/>
        </a:accent1>
        <a:accent2>
          <a:srgbClr val="447DB5"/>
        </a:accent2>
        <a:accent3>
          <a:srgbClr val="FFFFFF"/>
        </a:accent3>
        <a:accent4>
          <a:srgbClr val="0000DA"/>
        </a:accent4>
        <a:accent5>
          <a:srgbClr val="EEDFC1"/>
        </a:accent5>
        <a:accent6>
          <a:srgbClr val="3D71A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333399"/>
        </a:dk1>
        <a:lt1>
          <a:srgbClr val="FFFFFF"/>
        </a:lt1>
        <a:dk2>
          <a:srgbClr val="333399"/>
        </a:dk2>
        <a:lt2>
          <a:srgbClr val="808080"/>
        </a:lt2>
        <a:accent1>
          <a:srgbClr val="E2C681"/>
        </a:accent1>
        <a:accent2>
          <a:srgbClr val="447DB5"/>
        </a:accent2>
        <a:accent3>
          <a:srgbClr val="FFFFFF"/>
        </a:accent3>
        <a:accent4>
          <a:srgbClr val="2A2A82"/>
        </a:accent4>
        <a:accent5>
          <a:srgbClr val="EEDFC1"/>
        </a:accent5>
        <a:accent6>
          <a:srgbClr val="3D71A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333399"/>
        </a:dk1>
        <a:lt1>
          <a:srgbClr val="FFFFFF"/>
        </a:lt1>
        <a:dk2>
          <a:srgbClr val="447DB5"/>
        </a:dk2>
        <a:lt2>
          <a:srgbClr val="808080"/>
        </a:lt2>
        <a:accent1>
          <a:srgbClr val="E2C681"/>
        </a:accent1>
        <a:accent2>
          <a:srgbClr val="447DB5"/>
        </a:accent2>
        <a:accent3>
          <a:srgbClr val="FFFFFF"/>
        </a:accent3>
        <a:accent4>
          <a:srgbClr val="2A2A82"/>
        </a:accent4>
        <a:accent5>
          <a:srgbClr val="EEDFC1"/>
        </a:accent5>
        <a:accent6>
          <a:srgbClr val="3D71A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3646</TotalTime>
  <Words>109</Words>
  <Application>Microsoft Macintosh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Modèle par défaut</vt:lpstr>
      <vt:lpstr> IDISA Phase 4 . Sources de données pour l' atelier pour le composant de Santé</vt:lpstr>
      <vt:lpstr> Sources de données - SANTÉ DES ENFANTS </vt:lpstr>
      <vt:lpstr> Sources de données: VIH / SIDA </vt:lpstr>
      <vt:lpstr>PowerPoint Presentation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 Bebe, Dr. Dosithée - bzv</dc:creator>
  <cp:lastModifiedBy>Maulo DOMBAXI</cp:lastModifiedBy>
  <cp:revision>170</cp:revision>
  <cp:lastPrinted>2013-06-23T17:35:49Z</cp:lastPrinted>
  <dcterms:created xsi:type="dcterms:W3CDTF">2010-02-01T09:51:55Z</dcterms:created>
  <dcterms:modified xsi:type="dcterms:W3CDTF">2016-06-16T09:45:32Z</dcterms:modified>
</cp:coreProperties>
</file>