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-2040" y="-8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B16B-38F4-467A-AACB-A056F8C4B967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BAEF-1E84-4B60-B6EB-E566D141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03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B16B-38F4-467A-AACB-A056F8C4B967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BAEF-1E84-4B60-B6EB-E566D141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3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B16B-38F4-467A-AACB-A056F8C4B967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BAEF-1E84-4B60-B6EB-E566D141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8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B16B-38F4-467A-AACB-A056F8C4B967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BAEF-1E84-4B60-B6EB-E566D141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5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B16B-38F4-467A-AACB-A056F8C4B967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BAEF-1E84-4B60-B6EB-E566D141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6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B16B-38F4-467A-AACB-A056F8C4B967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BAEF-1E84-4B60-B6EB-E566D141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9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B16B-38F4-467A-AACB-A056F8C4B967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BAEF-1E84-4B60-B6EB-E566D141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B16B-38F4-467A-AACB-A056F8C4B967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BAEF-1E84-4B60-B6EB-E566D141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B16B-38F4-467A-AACB-A056F8C4B967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BAEF-1E84-4B60-B6EB-E566D141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7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B16B-38F4-467A-AACB-A056F8C4B967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BAEF-1E84-4B60-B6EB-E566D141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2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B16B-38F4-467A-AACB-A056F8C4B967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BAEF-1E84-4B60-B6EB-E566D141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3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1B16B-38F4-467A-AACB-A056F8C4B967}" type="datetimeFigureOut">
              <a:rPr lang="en-US" smtClean="0"/>
              <a:t>10/06/16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5BAEF-1E84-4B60-B6EB-E566D141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1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242"/>
            <a:ext cx="9144000" cy="238760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Le Zimbabwe 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 Présentation-pays sur </a:t>
            </a:r>
            <a:r>
              <a:rPr lang="fr-FR" dirty="0" smtClean="0">
                <a:solidFill>
                  <a:srgbClr val="FF0000"/>
                </a:solidFill>
              </a:rPr>
              <a:t>l’ICF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STEPHEN NYARUWATA </a:t>
            </a:r>
            <a:r>
              <a:rPr lang="en-US" dirty="0" smtClean="0"/>
              <a:t>et </a:t>
            </a:r>
            <a:r>
              <a:rPr lang="en-US" dirty="0" smtClean="0"/>
              <a:t>TINASHE. E. MWADIWA</a:t>
            </a:r>
            <a:endParaRPr lang="en-US" dirty="0"/>
          </a:p>
        </p:txBody>
      </p:sp>
      <p:pic>
        <p:nvPicPr>
          <p:cNvPr id="5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5" y="304800"/>
            <a:ext cx="1504681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0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Défis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Données manquantes en particulier :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Utilisation du temps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Secteur de la sécurité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Partis politiques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En règle général</a:t>
            </a:r>
            <a:r>
              <a:rPr lang="fr-FR" dirty="0" smtClean="0"/>
              <a:t>, le défi est d’obtenir des ministères concernés des données administratives </a:t>
            </a:r>
            <a:endParaRPr lang="fr-FR" dirty="0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54" y="109661"/>
            <a:ext cx="1646349" cy="1098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61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Institutionnalisation de l’ICF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L’Office National des Statistiques (NSO) travaille à travers la Commission des Statistiques des Genres, en incluant des indicateurs liés aux données manquantes dans les enqu</a:t>
            </a:r>
            <a:r>
              <a:rPr lang="fr-FR" dirty="0" smtClean="0"/>
              <a:t>êtes</a:t>
            </a:r>
            <a:r>
              <a:rPr lang="fr-FR" dirty="0" smtClean="0"/>
              <a:t> </a:t>
            </a:r>
            <a:r>
              <a:rPr lang="fr-FR" dirty="0" smtClean="0"/>
              <a:t>et recensements nationaux, afin de répondre aux problèmes de manque de données </a:t>
            </a:r>
          </a:p>
          <a:p>
            <a:r>
              <a:rPr lang="fr-FR" dirty="0" smtClean="0"/>
              <a:t>Mise en œuvre d’interventions ciblée</a:t>
            </a:r>
            <a:r>
              <a:rPr lang="fr-FR" dirty="0" smtClean="0"/>
              <a:t>s sur l’égalité homme-femme et l’autonomisation des femmes dans les secteurs qui le nécessitent</a:t>
            </a:r>
            <a:endParaRPr lang="fr-FR" dirty="0" smtClean="0"/>
          </a:p>
          <a:p>
            <a:r>
              <a:rPr lang="fr-FR" dirty="0" smtClean="0"/>
              <a:t>Présentation de l’ICF aux acteurs pertinents, OPC, Commissions indépendantes (Commission des Genres, Commission des Droits de l’Homme), Parlement du Zimbabwe à travers le Caucus Parlementaire des Femmes et la Commission thématique sur les Femmes, le Genre et le Développement des Communautés, les OSC.</a:t>
            </a:r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84" y="4517"/>
            <a:ext cx="1311499" cy="75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19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6302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Merci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61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succès de l'ensemble du processus IDISA, et en particulier de de parvenir à un reflet fidèle des inégalités de genre telles que mesurées par l’ICF, dépendra de la collecte de statistiques exactes sur les femmes et les hommes</a:t>
            </a:r>
            <a:endParaRPr lang="fr-FR" dirty="0" smtClean="0"/>
          </a:p>
          <a:p>
            <a:r>
              <a:rPr lang="fr-FR" dirty="0" smtClean="0"/>
              <a:t>L’ICF consiste en une comparaison des situations des femmes et des hommes dans les secteurs de l’éducation</a:t>
            </a:r>
            <a:r>
              <a:rPr lang="fr-FR" dirty="0" smtClean="0"/>
              <a:t>, de la santé, des revenus et de l’utilisation du temps, de l’accès aux ressources pour l’emploi</a:t>
            </a:r>
            <a:r>
              <a:rPr lang="fr-FR" dirty="0" smtClean="0"/>
              <a:t>, et de la représentation politique formelle et informelle</a:t>
            </a:r>
            <a:endParaRPr lang="fr-FR" dirty="0"/>
          </a:p>
        </p:txBody>
      </p:sp>
      <p:pic>
        <p:nvPicPr>
          <p:cNvPr id="7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337256" cy="1111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481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0604"/>
            <a:ext cx="10515600" cy="1325563"/>
          </a:xfrm>
        </p:spPr>
        <p:txBody>
          <a:bodyPr/>
          <a:lstStyle/>
          <a:p>
            <a:r>
              <a:rPr lang="fr-FR" dirty="0" smtClean="0"/>
              <a:t>Aperçu de la présentation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Sources de données</a:t>
            </a:r>
          </a:p>
          <a:p>
            <a:r>
              <a:rPr lang="fr-FR" dirty="0" smtClean="0"/>
              <a:t>Processus  permettant de calculer l’ICF</a:t>
            </a:r>
          </a:p>
          <a:p>
            <a:r>
              <a:rPr lang="fr-FR" dirty="0" smtClean="0"/>
              <a:t>Défis</a:t>
            </a:r>
          </a:p>
          <a:p>
            <a:r>
              <a:rPr lang="fr-FR" dirty="0" smtClean="0"/>
              <a:t>Plans d’institutionnalisation du processus</a:t>
            </a:r>
          </a:p>
          <a:p>
            <a:endParaRPr lang="fr-FR" dirty="0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23" y="-6697"/>
            <a:ext cx="1929685" cy="1034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664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mtClean="0"/>
              <a:t>Sources de données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5835"/>
            <a:ext cx="10515600" cy="3653602"/>
          </a:xfrm>
        </p:spPr>
        <p:txBody>
          <a:bodyPr/>
          <a:lstStyle/>
          <a:p>
            <a:r>
              <a:rPr lang="fr-FR" dirty="0" smtClean="0"/>
              <a:t>Le processus IDISA est un processus national qui requiert des statistiques nationales acceptables, crédibles, vérifiables </a:t>
            </a:r>
          </a:p>
          <a:p>
            <a:r>
              <a:rPr lang="fr-FR" dirty="0" smtClean="0"/>
              <a:t>Ainsi, les sources de données qui peuvent </a:t>
            </a:r>
            <a:r>
              <a:rPr lang="fr-FR" dirty="0" smtClean="0"/>
              <a:t>être considérées utiles sont celles qui couvrent l’ensemble du territoire national </a:t>
            </a:r>
          </a:p>
          <a:p>
            <a:r>
              <a:rPr lang="fr-FR" dirty="0" smtClean="0"/>
              <a:t>Dans notre contexte, les statistiques officielles sont celles produites exclusivement par l’Office National de Statistique (NSO) et par les ministères et départements du gouvernement</a:t>
            </a:r>
            <a:endParaRPr lang="fr-FR" dirty="0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98" y="137374"/>
            <a:ext cx="1775138" cy="102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425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271"/>
            <a:ext cx="10515600" cy="79249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Bloc “</a:t>
            </a:r>
            <a:r>
              <a:rPr lang="en-US" dirty="0" err="1" smtClean="0">
                <a:solidFill>
                  <a:srgbClr val="FF0000"/>
                </a:solidFill>
              </a:rPr>
              <a:t>Pouvoir</a:t>
            </a:r>
            <a:r>
              <a:rPr lang="en-US" dirty="0" smtClean="0">
                <a:solidFill>
                  <a:srgbClr val="FF0000"/>
                </a:solidFill>
              </a:rPr>
              <a:t> Social”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87" y="212272"/>
            <a:ext cx="1334820" cy="734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78211"/>
              </p:ext>
            </p:extLst>
          </p:nvPr>
        </p:nvGraphicFramePr>
        <p:xfrm>
          <a:off x="208492" y="985800"/>
          <a:ext cx="11793973" cy="57150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568338"/>
                <a:gridCol w="1047281"/>
                <a:gridCol w="1535253"/>
                <a:gridCol w="4871114"/>
                <a:gridCol w="2771987"/>
              </a:tblGrid>
              <a:tr h="223597">
                <a:tc rowSpan="2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effectLst/>
                        </a:rPr>
                        <a:t>«</a:t>
                      </a:r>
                      <a:r>
                        <a:rPr lang="fr-FR" sz="1500" dirty="0">
                          <a:effectLst/>
                        </a:rPr>
                        <a:t> Capacités » Pouvoir Social</a:t>
                      </a:r>
                    </a:p>
                    <a:p>
                      <a:r>
                        <a:rPr lang="fr-FR" sz="1500" dirty="0">
                          <a:effectLst/>
                        </a:rPr>
                        <a:t>	 </a:t>
                      </a:r>
                      <a:endParaRPr lang="fr-FR" sz="1500" dirty="0">
                        <a:effectLst/>
                        <a:latin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effectLst/>
                        </a:rPr>
                        <a:t>Éducation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Scolarisation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Scolarisation petite enfance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MICS 2014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Taux de scolarisation école primaire (net)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Min. Ed. Primaire et Secondaire 2013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Taux de scolarisation secondaire (net)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Min. Ed. Primaire et Secondaire 2013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Taux de scolarisation enseignement supérieur (brut)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Min. Enseignement supérieur et tertiaire 2014 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Achèvement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 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Proportion d’élèves qui commencent en « grade 1 » et qui atteignent la dernière année d’école primaire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MICS 2014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Alphabétisation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 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Taux d’alphabétisation des 15-24 ans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MICS 2014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b="1" dirty="0" smtClean="0">
                          <a:solidFill>
                            <a:schemeClr val="bg1"/>
                          </a:solidFill>
                          <a:effectLst/>
                        </a:rPr>
                        <a:t>Santé</a:t>
                      </a:r>
                      <a:endParaRPr lang="fr-FR" sz="1500" b="1" dirty="0">
                        <a:solidFill>
                          <a:schemeClr val="bg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2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Santé infantile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>
                          <a:effectLst/>
                        </a:rPr>
                        <a:t> </a:t>
                      </a:r>
                      <a:endParaRPr lang="fr-FR" sz="1500" i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Retard de croissance en dessous de 5 ans avec écart-type de moins 2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MICS 2014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Sous poids en-dessous de 5 ans avec écart-type de moins 2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MICS 2014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Mortalité infantile en dessous de 5 ans (U5M)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MICS 2014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Espérance de vie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 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Pop </a:t>
                      </a:r>
                      <a:r>
                        <a:rPr lang="fr-FR" sz="1500" dirty="0" err="1">
                          <a:effectLst/>
                        </a:rPr>
                        <a:t>Census</a:t>
                      </a:r>
                      <a:r>
                        <a:rPr lang="fr-FR" sz="1500" dirty="0">
                          <a:effectLst/>
                        </a:rPr>
                        <a:t> 2012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Espérance de vie à la naissance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VIH/SIDA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 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Fréquence du VIH/SIDA parmi les 15-24 ans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ZDHS 2010/11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Accès au traitement antirétroviral 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Min. Santé et Protection Enfance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48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802" y="94557"/>
            <a:ext cx="9512121" cy="68217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Bloc “</a:t>
            </a:r>
            <a:r>
              <a:rPr lang="en-US" dirty="0" err="1">
                <a:solidFill>
                  <a:srgbClr val="FF0000"/>
                </a:solidFill>
              </a:rPr>
              <a:t>Pouvoir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Economique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/>
          </a:p>
        </p:txBody>
      </p:sp>
      <p:pic>
        <p:nvPicPr>
          <p:cNvPr id="5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9" y="1"/>
            <a:ext cx="1596460" cy="85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872067"/>
              </p:ext>
            </p:extLst>
          </p:nvPr>
        </p:nvGraphicFramePr>
        <p:xfrm>
          <a:off x="0" y="858508"/>
          <a:ext cx="12191997" cy="599949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05786"/>
                <a:gridCol w="1661382"/>
                <a:gridCol w="2114820"/>
                <a:gridCol w="5912071"/>
                <a:gridCol w="1097938"/>
              </a:tblGrid>
              <a:tr h="194266">
                <a:tc rowSpan="2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  <a:latin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  <a:latin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  <a:latin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  <a:latin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  <a:latin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  <a:latin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  <a:latin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  <a:latin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  <a:latin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  <a:latin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300" dirty="0" smtClean="0">
                        <a:effectLst/>
                        <a:latin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Calibri"/>
                          <a:cs typeface="Calibri"/>
                        </a:rPr>
                        <a:t>«</a:t>
                      </a: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Opportunités » Pouvoir Economique</a:t>
                      </a:r>
                    </a:p>
                    <a:p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	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effectLst/>
                          <a:latin typeface="Calibri"/>
                          <a:ea typeface="ＭＳ 明朝"/>
                          <a:cs typeface="Calibri"/>
                        </a:rPr>
                        <a:t>Revenus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Salaires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 dirty="0">
                          <a:effectLst/>
                          <a:latin typeface="Calibri"/>
                          <a:cs typeface="Calibri"/>
                        </a:rPr>
                        <a:t>Salaires dans l’agriculture</a:t>
                      </a:r>
                      <a:endParaRPr lang="fr-FR" sz="1300" i="1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ALS 2015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Calibri"/>
                          <a:cs typeface="Calibri"/>
                        </a:rPr>
                        <a:t>Salaires dans la fonction publique</a:t>
                      </a:r>
                      <a:endParaRPr lang="fr-FR" sz="1300" i="1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PSC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Calibri"/>
                          <a:cs typeface="Calibri"/>
                        </a:rPr>
                        <a:t>Salaires dans le secteur formel (public et/ou privé)</a:t>
                      </a:r>
                      <a:endParaRPr lang="fr-FR" sz="1300" i="1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LFS 2014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Revenus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i="1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 dirty="0">
                          <a:effectLst/>
                          <a:latin typeface="Calibri"/>
                          <a:cs typeface="Calibri"/>
                        </a:rPr>
                        <a:t>Revenus issus d’entreprise informelle</a:t>
                      </a:r>
                      <a:endParaRPr lang="fr-FR" sz="1300" i="1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LFS 2014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Calibri"/>
                          <a:cs typeface="Calibri"/>
                        </a:rPr>
                        <a:t>Revenus issus de petite entreprise d’agriculture familiale </a:t>
                      </a:r>
                      <a:endParaRPr lang="fr-FR" sz="1300" i="1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ALS 2015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Calibri"/>
                          <a:cs typeface="Calibri"/>
                        </a:rPr>
                        <a:t>Part de femmes en-dessous du seuil de pauvreté</a:t>
                      </a:r>
                      <a:endParaRPr lang="fr-FR" sz="1300" i="1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PICES 2011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b="1" i="0" dirty="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Utilisation du temps et emploi</a:t>
                      </a:r>
                      <a:endParaRPr lang="fr-FR" sz="1300" b="1" i="0" dirty="0">
                        <a:solidFill>
                          <a:srgbClr val="FFFFFF"/>
                        </a:solidFill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Utilisation du temps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i="1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Calibri"/>
                          <a:cs typeface="Calibri"/>
                        </a:rPr>
                        <a:t>Temps consacré aux activités d’économie de marché (comme employé salarié, indépendant ou employeur) </a:t>
                      </a:r>
                      <a:endParaRPr lang="fr-FR" sz="1300" i="1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Calibri"/>
                          <a:cs typeface="Calibri"/>
                        </a:rPr>
                        <a:t>Temps consacré à activités hors économie de marché ou en tant que travailleur familial non rémunéré dans activités d’économie de marché</a:t>
                      </a:r>
                      <a:endParaRPr lang="fr-FR" sz="1300" i="1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 dirty="0">
                          <a:effectLst/>
                          <a:latin typeface="Calibri"/>
                          <a:cs typeface="Calibri"/>
                        </a:rPr>
                        <a:t>Temps consacré aux activités domestiques, de garde et de volontariat </a:t>
                      </a:r>
                      <a:endParaRPr lang="fr-FR" sz="1300" i="1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LFS 2014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Emploi 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i="1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Calibri"/>
                          <a:cs typeface="Calibri"/>
                        </a:rPr>
                        <a:t>Part de femmes en dehors du secteur rural</a:t>
                      </a:r>
                      <a:endParaRPr lang="fr-FR" sz="1300" i="1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LFS 2014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Calibri"/>
                          <a:cs typeface="Calibri"/>
                        </a:rPr>
                        <a:t>Taux de chômage des jeunes</a:t>
                      </a:r>
                      <a:endParaRPr lang="fr-FR" sz="1300" i="1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LFS 2014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b="1" i="0" dirty="0">
                          <a:solidFill>
                            <a:srgbClr val="FFFFFF"/>
                          </a:solidFill>
                          <a:effectLst/>
                          <a:latin typeface="Calibri"/>
                          <a:cs typeface="Calibri"/>
                        </a:rPr>
                        <a:t>Accès aux ressources</a:t>
                      </a:r>
                      <a:endParaRPr lang="fr-FR" sz="1300" b="1" i="0" dirty="0">
                        <a:solidFill>
                          <a:srgbClr val="FFFFFF"/>
                        </a:solidFill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Moyens de production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i="1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Calibri"/>
                          <a:cs typeface="Calibri"/>
                        </a:rPr>
                        <a:t>Propriétaire de terres rurales/fermes</a:t>
                      </a:r>
                      <a:endParaRPr lang="fr-FR" sz="1300" i="1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Calibri"/>
                          <a:cs typeface="Calibri"/>
                        </a:rPr>
                        <a:t>Propriétaire de parcelles urbaines/maisons</a:t>
                      </a:r>
                      <a:endParaRPr lang="fr-FR" sz="1300" i="1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Calibri"/>
                          <a:cs typeface="Calibri"/>
                        </a:rPr>
                        <a:t>Propriétaire de bétail</a:t>
                      </a:r>
                      <a:endParaRPr lang="fr-FR" sz="1300" i="1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ALS 2015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 dirty="0">
                          <a:effectLst/>
                          <a:latin typeface="Calibri"/>
                          <a:cs typeface="Calibri"/>
                        </a:rPr>
                        <a:t>Accès au crédit (commercial et microcrédit)</a:t>
                      </a:r>
                      <a:endParaRPr lang="fr-FR" sz="1300" i="1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Min. PME/ALS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Management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i="1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Calibri"/>
                          <a:cs typeface="Calibri"/>
                        </a:rPr>
                        <a:t>Employeurs </a:t>
                      </a:r>
                      <a:endParaRPr lang="fr-FR" sz="1300" i="1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LLFS 2014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>
                          <a:effectLst/>
                          <a:latin typeface="Calibri"/>
                          <a:cs typeface="Calibri"/>
                        </a:rPr>
                        <a:t>Travailleurs indépendants</a:t>
                      </a:r>
                      <a:endParaRPr lang="fr-FR" sz="1300" i="1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LFS 2014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 dirty="0">
                          <a:effectLst/>
                          <a:latin typeface="Calibri"/>
                          <a:cs typeface="Calibri"/>
                        </a:rPr>
                        <a:t>Hauts fonctionnaires (grade A)</a:t>
                      </a:r>
                      <a:endParaRPr lang="fr-FR" sz="1300" i="1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PSC 2015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i="1" dirty="0">
                          <a:effectLst/>
                          <a:latin typeface="Calibri"/>
                          <a:cs typeface="Calibri"/>
                        </a:rPr>
                        <a:t>Membres de syndicats professionnels </a:t>
                      </a:r>
                      <a:endParaRPr lang="fr-FR" sz="1300" i="1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effectLst/>
                          <a:latin typeface="Calibri"/>
                          <a:cs typeface="Calibri"/>
                        </a:rPr>
                        <a:t> </a:t>
                      </a:r>
                      <a:endParaRPr lang="fr-FR" sz="13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46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1062" y="184821"/>
            <a:ext cx="9872729" cy="8207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Bloc “</a:t>
            </a:r>
            <a:r>
              <a:rPr lang="en-US" dirty="0" err="1">
                <a:solidFill>
                  <a:srgbClr val="FF0000"/>
                </a:solidFill>
              </a:rPr>
              <a:t>Pouvoir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Politique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n-US" dirty="0"/>
          </a:p>
        </p:txBody>
      </p:sp>
      <p:pic>
        <p:nvPicPr>
          <p:cNvPr id="5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56" y="0"/>
            <a:ext cx="1916806" cy="100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406614"/>
              </p:ext>
            </p:extLst>
          </p:nvPr>
        </p:nvGraphicFramePr>
        <p:xfrm>
          <a:off x="158737" y="1111389"/>
          <a:ext cx="11905389" cy="54511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619841"/>
                <a:gridCol w="1886638"/>
                <a:gridCol w="5422563"/>
                <a:gridCol w="2976347"/>
              </a:tblGrid>
              <a:tr h="363408">
                <a:tc rowSpan="1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5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 smtClean="0">
                          <a:effectLst/>
                        </a:rPr>
                        <a:t>Pouvoir </a:t>
                      </a:r>
                      <a:r>
                        <a:rPr lang="fr-FR" sz="1500" dirty="0">
                          <a:effectLst/>
                        </a:rPr>
                        <a:t>Politique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71805" algn="ctr"/>
                        </a:tabLst>
                      </a:pPr>
                      <a:r>
                        <a:rPr lang="fr-FR" sz="1500" dirty="0">
                          <a:effectLst/>
                        </a:rPr>
                        <a:t>	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Secteur public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Membres du Parlement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Parlement du Zimbabwe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Ministres du Cabinet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OPC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 smtClean="0">
                          <a:effectLst/>
                        </a:rPr>
                        <a:t>Hauts </a:t>
                      </a:r>
                      <a:r>
                        <a:rPr lang="fr-FR" sz="1500" i="1" dirty="0">
                          <a:effectLst/>
                        </a:rPr>
                        <a:t>fonctionnaires et paraétatiques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PSC/ministères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>
                          <a:effectLst/>
                        </a:rPr>
                        <a:t>Emploi dans les forces de l’ordre</a:t>
                      </a:r>
                      <a:endParaRPr lang="fr-FR" sz="1500" i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DSC/Services de Police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>
                          <a:effectLst/>
                        </a:rPr>
                        <a:t>Juges de cours supérieures</a:t>
                      </a:r>
                      <a:endParaRPr lang="fr-FR" sz="1500" i="1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JSC 2015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Juges de cours de première instance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JSC 2015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 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Juges de cours traditionnelles et religieuses 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Min. Administration locale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Membres de conseils locaux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Min. Administration locale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Nombre de chefs traditionnels hommes/femmes 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IFSA 2014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b="1" i="0" dirty="0">
                          <a:solidFill>
                            <a:srgbClr val="FFFFFF"/>
                          </a:solidFill>
                          <a:effectLst/>
                        </a:rPr>
                        <a:t>Société Civile</a:t>
                      </a:r>
                      <a:endParaRPr lang="fr-FR" sz="1500" b="1" i="0" dirty="0">
                        <a:solidFill>
                          <a:srgbClr val="FFFF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Postes senior dans les partis politiques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Postes senior dans les syndicats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Min. du Travail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Postes senior dans les associations d’employeurs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Min. du Travail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>
                          <a:effectLst/>
                        </a:rPr>
                        <a:t> </a:t>
                      </a:r>
                      <a:endParaRPr lang="fr-FR" sz="15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i="1" dirty="0">
                          <a:effectLst/>
                        </a:rPr>
                        <a:t>Postes senior parmi les directeurs ou managers d’ONG</a:t>
                      </a:r>
                      <a:endParaRPr lang="fr-FR" sz="1500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</a:rPr>
                        <a:t>Equipe de Recherche</a:t>
                      </a:r>
                      <a:endParaRPr lang="fr-FR" sz="15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73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71" y="470973"/>
            <a:ext cx="8721386" cy="905038"/>
          </a:xfrm>
        </p:spPr>
        <p:txBody>
          <a:bodyPr/>
          <a:lstStyle/>
          <a:p>
            <a:r>
              <a:rPr lang="fr-FR" dirty="0" smtClean="0"/>
              <a:t>Indicateurs indépendants</a:t>
            </a:r>
            <a:endParaRPr lang="fr-FR" dirty="0"/>
          </a:p>
        </p:txBody>
      </p:sp>
      <p:pic>
        <p:nvPicPr>
          <p:cNvPr id="5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66" y="1"/>
            <a:ext cx="1723623" cy="824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591499"/>
              </p:ext>
            </p:extLst>
          </p:nvPr>
        </p:nvGraphicFramePr>
        <p:xfrm>
          <a:off x="2231571" y="1772703"/>
          <a:ext cx="8139346" cy="355700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246776"/>
                <a:gridCol w="2892570"/>
              </a:tblGrid>
              <a:tr h="430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Indicateurs indépendants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Source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Accès à l’eau potable and 15 minutes (zone urbaine)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MICS 2014</a:t>
                      </a:r>
                      <a:endParaRPr lang="fr-FR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Accès à l’eau potable an 15 minutes (zone rurale)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MICS 2014</a:t>
                      </a:r>
                      <a:endParaRPr lang="fr-FR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2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0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Taux de mortalité maternelle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MICS 2014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2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0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Equipement sanitaire (zone urbaine)</a:t>
                      </a:r>
                      <a:endParaRPr lang="fr-FR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MICS 2014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Equipement sanitaire (zone rurale)</a:t>
                      </a:r>
                      <a:endParaRPr lang="fr-FR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MICS 2014</a:t>
                      </a:r>
                      <a:endParaRPr lang="fr-FR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08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721" y="377454"/>
            <a:ext cx="10515600" cy="1325563"/>
          </a:xfrm>
        </p:spPr>
        <p:txBody>
          <a:bodyPr/>
          <a:lstStyle/>
          <a:p>
            <a:r>
              <a:rPr lang="fr-FR" dirty="0"/>
              <a:t>Processus  permettant de calculer l’ICF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6179"/>
            <a:ext cx="10515600" cy="3204602"/>
          </a:xfrm>
        </p:spPr>
        <p:txBody>
          <a:bodyPr/>
          <a:lstStyle/>
          <a:p>
            <a:r>
              <a:rPr lang="fr-FR" dirty="0" smtClean="0"/>
              <a:t>Vérification des données – les données collectées par l’Equipe de Recherche seront vérifiées par le CCN avant d’</a:t>
            </a:r>
            <a:r>
              <a:rPr lang="fr-FR" dirty="0" smtClean="0"/>
              <a:t>être utilisées </a:t>
            </a:r>
            <a:r>
              <a:rPr lang="fr-FR" dirty="0" smtClean="0"/>
              <a:t>pour le calcul de l’ICF</a:t>
            </a:r>
            <a:endParaRPr lang="fr-FR" dirty="0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75" y="0"/>
            <a:ext cx="1543318" cy="77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663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882</Words>
  <Application>Microsoft Macintosh PowerPoint</Application>
  <PresentationFormat>Custom</PresentationFormat>
  <Paragraphs>311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 Zimbabwe   Présentation-pays sur l’ICF</vt:lpstr>
      <vt:lpstr>Introduction</vt:lpstr>
      <vt:lpstr>Aperçu de la présentation</vt:lpstr>
      <vt:lpstr>Sources de données</vt:lpstr>
      <vt:lpstr>Bloc “Pouvoir Social”</vt:lpstr>
      <vt:lpstr>Bloc “Pouvoir Economique”</vt:lpstr>
      <vt:lpstr>Bloc “Pouvoir Politique”</vt:lpstr>
      <vt:lpstr>Indicateurs indépendants</vt:lpstr>
      <vt:lpstr>Processus  permettant de calculer l’ICF</vt:lpstr>
      <vt:lpstr>Défis</vt:lpstr>
      <vt:lpstr>Institutionnalisation de l’ICF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Tinashe Mwadiwa</dc:creator>
  <cp:lastModifiedBy>Anne-Sophie Diehl</cp:lastModifiedBy>
  <cp:revision>36</cp:revision>
  <dcterms:created xsi:type="dcterms:W3CDTF">2016-06-06T11:48:31Z</dcterms:created>
  <dcterms:modified xsi:type="dcterms:W3CDTF">2016-06-10T17:20:57Z</dcterms:modified>
</cp:coreProperties>
</file>